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m4v" ContentType="video/unknown"/>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xml" ContentType="application/vnd.openxmlformats-officedocument.presentationml.tags+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3" r:id="rId1"/>
    <p:sldMasterId id="2147483665" r:id="rId2"/>
    <p:sldMasterId id="2147483701" r:id="rId3"/>
    <p:sldMasterId id="2147483739" r:id="rId4"/>
    <p:sldMasterId id="2147483830" r:id="rId5"/>
    <p:sldMasterId id="2147483842" r:id="rId6"/>
    <p:sldMasterId id="2147483854" r:id="rId7"/>
    <p:sldMasterId id="2147483866" r:id="rId8"/>
    <p:sldMasterId id="2147483878" r:id="rId9"/>
  </p:sldMasterIdLst>
  <p:notesMasterIdLst>
    <p:notesMasterId r:id="rId76"/>
  </p:notesMasterIdLst>
  <p:handoutMasterIdLst>
    <p:handoutMasterId r:id="rId77"/>
  </p:handoutMasterIdLst>
  <p:sldIdLst>
    <p:sldId id="751" r:id="rId10"/>
    <p:sldId id="796" r:id="rId11"/>
    <p:sldId id="797" r:id="rId12"/>
    <p:sldId id="1774" r:id="rId13"/>
    <p:sldId id="1775" r:id="rId14"/>
    <p:sldId id="1776" r:id="rId15"/>
    <p:sldId id="1777" r:id="rId16"/>
    <p:sldId id="1779" r:id="rId17"/>
    <p:sldId id="1778" r:id="rId18"/>
    <p:sldId id="1780" r:id="rId19"/>
    <p:sldId id="1781" r:id="rId20"/>
    <p:sldId id="1783" r:id="rId21"/>
    <p:sldId id="1784" r:id="rId22"/>
    <p:sldId id="753" r:id="rId23"/>
    <p:sldId id="754" r:id="rId24"/>
    <p:sldId id="755" r:id="rId25"/>
    <p:sldId id="756" r:id="rId26"/>
    <p:sldId id="757" r:id="rId27"/>
    <p:sldId id="758" r:id="rId28"/>
    <p:sldId id="1782" r:id="rId29"/>
    <p:sldId id="1785" r:id="rId30"/>
    <p:sldId id="1786" r:id="rId31"/>
    <p:sldId id="1787" r:id="rId32"/>
    <p:sldId id="1788" r:id="rId33"/>
    <p:sldId id="1789" r:id="rId34"/>
    <p:sldId id="1790" r:id="rId35"/>
    <p:sldId id="1791" r:id="rId36"/>
    <p:sldId id="759" r:id="rId37"/>
    <p:sldId id="760" r:id="rId38"/>
    <p:sldId id="761" r:id="rId39"/>
    <p:sldId id="762" r:id="rId40"/>
    <p:sldId id="763" r:id="rId41"/>
    <p:sldId id="764" r:id="rId42"/>
    <p:sldId id="765" r:id="rId43"/>
    <p:sldId id="766" r:id="rId44"/>
    <p:sldId id="767" r:id="rId45"/>
    <p:sldId id="768" r:id="rId46"/>
    <p:sldId id="769" r:id="rId47"/>
    <p:sldId id="1466" r:id="rId48"/>
    <p:sldId id="770" r:id="rId49"/>
    <p:sldId id="771" r:id="rId50"/>
    <p:sldId id="772" r:id="rId51"/>
    <p:sldId id="773" r:id="rId52"/>
    <p:sldId id="774" r:id="rId53"/>
    <p:sldId id="775" r:id="rId54"/>
    <p:sldId id="1300" r:id="rId55"/>
    <p:sldId id="777" r:id="rId56"/>
    <p:sldId id="778" r:id="rId57"/>
    <p:sldId id="779" r:id="rId58"/>
    <p:sldId id="780" r:id="rId59"/>
    <p:sldId id="781" r:id="rId60"/>
    <p:sldId id="782" r:id="rId61"/>
    <p:sldId id="783" r:id="rId62"/>
    <p:sldId id="784" r:id="rId63"/>
    <p:sldId id="1302" r:id="rId64"/>
    <p:sldId id="786" r:id="rId65"/>
    <p:sldId id="787" r:id="rId66"/>
    <p:sldId id="788" r:id="rId67"/>
    <p:sldId id="789" r:id="rId68"/>
    <p:sldId id="790" r:id="rId69"/>
    <p:sldId id="793" r:id="rId70"/>
    <p:sldId id="794" r:id="rId71"/>
    <p:sldId id="795" r:id="rId72"/>
    <p:sldId id="802" r:id="rId73"/>
    <p:sldId id="803" r:id="rId74"/>
    <p:sldId id="1523" r:id="rId75"/>
  </p:sldIdLst>
  <p:sldSz cx="9144000" cy="6858000" type="letter"/>
  <p:notesSz cx="6985000" cy="9283700"/>
  <p:embeddedFontLst>
    <p:embeddedFont>
      <p:font typeface="ＭＳ Ｐゴシック" panose="020B0600070205080204" pitchFamily="34" charset="-128"/>
      <p:regular r:id="rId78"/>
    </p:embeddedFont>
    <p:embeddedFont>
      <p:font typeface="Bookman Old Style" panose="02050604050505020204" pitchFamily="18" charset="0"/>
      <p:regular r:id="rId79"/>
      <p:bold r:id="rId80"/>
      <p:italic r:id="rId81"/>
      <p:boldItalic r:id="rId82"/>
    </p:embeddedFont>
    <p:embeddedFont>
      <p:font typeface="Monotype Sorts" pitchFamily="2" charset="2"/>
      <p:regular r:id="rId83"/>
    </p:embeddedFont>
    <p:embeddedFont>
      <p:font typeface="Verdana" panose="020B0604030504040204" pitchFamily="34" charset="0"/>
      <p:regular r:id="rId84"/>
      <p:bold r:id="rId85"/>
      <p:italic r:id="rId86"/>
      <p:boldItalic r:id="rId87"/>
    </p:embeddedFont>
  </p:embeddedFontLst>
  <p:defaultTextStyle>
    <a:defPPr>
      <a:defRPr lang="en-US"/>
    </a:defPPr>
    <a:lvl1pPr algn="ctr" rtl="0" eaLnBrk="0" fontAlgn="base" hangingPunct="0">
      <a:spcBef>
        <a:spcPct val="0"/>
      </a:spcBef>
      <a:spcAft>
        <a:spcPct val="0"/>
      </a:spcAft>
      <a:defRPr kern="1200">
        <a:solidFill>
          <a:schemeClr val="tx1"/>
        </a:solidFill>
        <a:latin typeface="Times New Roman" charset="0"/>
        <a:ea typeface="ＭＳ Ｐゴシック" charset="0"/>
        <a:cs typeface="+mn-cs"/>
      </a:defRPr>
    </a:lvl1pPr>
    <a:lvl2pPr marL="4572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2pPr>
    <a:lvl3pPr marL="9144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3pPr>
    <a:lvl4pPr marL="13716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4pPr>
    <a:lvl5pPr marL="18288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5pPr>
    <a:lvl6pPr marL="2286000" algn="l" defTabSz="457200" rtl="0" eaLnBrk="1" latinLnBrk="0" hangingPunct="1">
      <a:defRPr kern="1200">
        <a:solidFill>
          <a:schemeClr val="tx1"/>
        </a:solidFill>
        <a:latin typeface="Times New Roman" charset="0"/>
        <a:ea typeface="ＭＳ Ｐゴシック" charset="0"/>
        <a:cs typeface="+mn-cs"/>
      </a:defRPr>
    </a:lvl6pPr>
    <a:lvl7pPr marL="2743200" algn="l" defTabSz="457200" rtl="0" eaLnBrk="1" latinLnBrk="0" hangingPunct="1">
      <a:defRPr kern="1200">
        <a:solidFill>
          <a:schemeClr val="tx1"/>
        </a:solidFill>
        <a:latin typeface="Times New Roman" charset="0"/>
        <a:ea typeface="ＭＳ Ｐゴシック" charset="0"/>
        <a:cs typeface="+mn-cs"/>
      </a:defRPr>
    </a:lvl7pPr>
    <a:lvl8pPr marL="3200400" algn="l" defTabSz="457200" rtl="0" eaLnBrk="1" latinLnBrk="0" hangingPunct="1">
      <a:defRPr kern="1200">
        <a:solidFill>
          <a:schemeClr val="tx1"/>
        </a:solidFill>
        <a:latin typeface="Times New Roman" charset="0"/>
        <a:ea typeface="ＭＳ Ｐゴシック" charset="0"/>
        <a:cs typeface="+mn-cs"/>
      </a:defRPr>
    </a:lvl8pPr>
    <a:lvl9pPr marL="3657600" algn="l" defTabSz="457200" rtl="0" eaLnBrk="1" latinLnBrk="0" hangingPunct="1">
      <a:defRPr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3">
          <p15:clr>
            <a:srgbClr val="A4A3A4"/>
          </p15:clr>
        </p15:guide>
        <p15:guide id="2" pos="219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8867"/>
    <a:srgbClr val="FF9966"/>
    <a:srgbClr val="FFDD4B"/>
    <a:srgbClr val="0033CC"/>
    <a:srgbClr val="B4C753"/>
    <a:srgbClr val="2AABA8"/>
    <a:srgbClr val="FFFFF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29" autoAdjust="0"/>
    <p:restoredTop sz="94694"/>
  </p:normalViewPr>
  <p:slideViewPr>
    <p:cSldViewPr snapToGrid="0">
      <p:cViewPr varScale="1">
        <p:scale>
          <a:sx n="121" d="100"/>
          <a:sy n="121" d="100"/>
        </p:scale>
        <p:origin x="205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9" d="100"/>
          <a:sy n="79" d="100"/>
        </p:scale>
        <p:origin x="-2220" y="-90"/>
      </p:cViewPr>
      <p:guideLst>
        <p:guide orient="horz" pos="2923"/>
        <p:guide pos="219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font" Target="fonts/font7.fntdata"/><Relationship Id="rId89" Type="http://schemas.openxmlformats.org/officeDocument/2006/relationships/viewProps" Target="viewProp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font" Target="fonts/font2.fntdata"/><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font" Target="fonts/font3.fntdata"/><Relationship Id="rId85"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font" Target="fonts/font6.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font" Target="fonts/font10.fntdata"/><Relationship Id="rId61" Type="http://schemas.openxmlformats.org/officeDocument/2006/relationships/slide" Target="slides/slide52.xml"/><Relationship Id="rId82" Type="http://schemas.openxmlformats.org/officeDocument/2006/relationships/font" Target="fonts/font5.fntdata"/><Relationship Id="rId19"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2989263"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156675" name="Rectangle 3"/>
          <p:cNvSpPr>
            <a:spLocks noGrp="1" noChangeArrowheads="1"/>
          </p:cNvSpPr>
          <p:nvPr>
            <p:ph type="dt" sz="quarter" idx="1"/>
          </p:nvPr>
        </p:nvSpPr>
        <p:spPr bwMode="auto">
          <a:xfrm>
            <a:off x="3987800" y="0"/>
            <a:ext cx="2989263"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156676" name="Rectangle 4"/>
          <p:cNvSpPr>
            <a:spLocks noGrp="1" noChangeArrowheads="1"/>
          </p:cNvSpPr>
          <p:nvPr>
            <p:ph type="ftr" sz="quarter" idx="2"/>
          </p:nvPr>
        </p:nvSpPr>
        <p:spPr bwMode="auto">
          <a:xfrm>
            <a:off x="0" y="8842375"/>
            <a:ext cx="2989263"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156677" name="Rectangle 5"/>
          <p:cNvSpPr>
            <a:spLocks noGrp="1" noChangeArrowheads="1"/>
          </p:cNvSpPr>
          <p:nvPr>
            <p:ph type="sldNum" sz="quarter" idx="3"/>
          </p:nvPr>
        </p:nvSpPr>
        <p:spPr bwMode="auto">
          <a:xfrm>
            <a:off x="3987800" y="8842375"/>
            <a:ext cx="2989263"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E9FA3FA0-9E4B-E547-9B4F-1413D6DF1D83}" type="slidenum">
              <a:rPr lang="en-US"/>
              <a:pPr/>
              <a:t>‹#›</a:t>
            </a:fld>
            <a:endParaRPr lang="en-US"/>
          </a:p>
        </p:txBody>
      </p:sp>
    </p:spTree>
    <p:extLst>
      <p:ext uri="{BB962C8B-B14F-4D97-AF65-F5344CB8AC3E}">
        <p14:creationId xmlns:p14="http://schemas.microsoft.com/office/powerpoint/2010/main" val="1834821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25775" cy="46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46083" name="Rectangle 3"/>
          <p:cNvSpPr>
            <a:spLocks noGrp="1" noChangeArrowheads="1"/>
          </p:cNvSpPr>
          <p:nvPr>
            <p:ph type="dt" idx="1"/>
          </p:nvPr>
        </p:nvSpPr>
        <p:spPr bwMode="auto">
          <a:xfrm>
            <a:off x="3959225" y="0"/>
            <a:ext cx="3025775" cy="46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46084" name="Rectangle 4"/>
          <p:cNvSpPr>
            <a:spLocks noGrp="1" noRot="1" noChangeAspect="1" noChangeArrowheads="1" noTextEdit="1"/>
          </p:cNvSpPr>
          <p:nvPr>
            <p:ph type="sldImg" idx="2"/>
          </p:nvPr>
        </p:nvSpPr>
        <p:spPr bwMode="auto">
          <a:xfrm>
            <a:off x="1171575" y="696913"/>
            <a:ext cx="4640263" cy="34798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46085" name="Rectangle 5"/>
          <p:cNvSpPr>
            <a:spLocks noGrp="1" noChangeArrowheads="1"/>
          </p:cNvSpPr>
          <p:nvPr>
            <p:ph type="body" sz="quarter" idx="3"/>
          </p:nvPr>
        </p:nvSpPr>
        <p:spPr bwMode="auto">
          <a:xfrm>
            <a:off x="930275" y="4408488"/>
            <a:ext cx="5124450" cy="4178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638" tIns="46319" rIns="92638" bIns="4631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6" name="Rectangle 6"/>
          <p:cNvSpPr>
            <a:spLocks noGrp="1" noChangeArrowheads="1"/>
          </p:cNvSpPr>
          <p:nvPr>
            <p:ph type="ftr" sz="quarter" idx="4"/>
          </p:nvPr>
        </p:nvSpPr>
        <p:spPr bwMode="auto">
          <a:xfrm>
            <a:off x="0" y="8820150"/>
            <a:ext cx="3025775" cy="46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46087" name="Rectangle 7"/>
          <p:cNvSpPr>
            <a:spLocks noGrp="1" noChangeArrowheads="1"/>
          </p:cNvSpPr>
          <p:nvPr>
            <p:ph type="sldNum" sz="quarter" idx="5"/>
          </p:nvPr>
        </p:nvSpPr>
        <p:spPr bwMode="auto">
          <a:xfrm>
            <a:off x="3959225" y="8820150"/>
            <a:ext cx="3025775" cy="46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9CDCF86C-8D4A-B842-95D3-965C3B1B7982}" type="slidenum">
              <a:rPr lang="en-US"/>
              <a:pPr/>
              <a:t>‹#›</a:t>
            </a:fld>
            <a:endParaRPr lang="en-US"/>
          </a:p>
        </p:txBody>
      </p:sp>
    </p:spTree>
    <p:extLst>
      <p:ext uri="{BB962C8B-B14F-4D97-AF65-F5344CB8AC3E}">
        <p14:creationId xmlns:p14="http://schemas.microsoft.com/office/powerpoint/2010/main" val="15121803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1pPr>
    <a:lvl2pPr marL="2286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2pPr>
    <a:lvl3pPr marL="4572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3pPr>
    <a:lvl4pPr marL="6858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4pPr>
    <a:lvl5pPr marL="9144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F2ADE771-3B05-7A4F-A308-7BA6B517612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271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844226"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3FCE3F6D-2FDA-194C-B813-5DFD650ED04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54088"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844227"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xmlns="" val="1"/>
            </a:ext>
          </a:extLst>
        </p:spPr>
      </p:sp>
      <p:sp>
        <p:nvSpPr>
          <p:cNvPr id="1844228"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3C1A99DC-039D-8E4E-BB4B-CAD1CAAE441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63613"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465346"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465347" name="Rectangle 3"/>
          <p:cNvSpPr>
            <a:spLocks noGrp="1" noChangeArrowheads="1"/>
          </p:cNvSpPr>
          <p:nvPr>
            <p:ph type="body" idx="1"/>
          </p:nvPr>
        </p:nvSpPr>
        <p:spPr>
          <a:xfrm>
            <a:off x="974725" y="4560888"/>
            <a:ext cx="5365750" cy="4319588"/>
          </a:xfrm>
        </p:spPr>
        <p:txBody>
          <a:bodyPr/>
          <a:lstStyle/>
          <a:p>
            <a:r>
              <a:rPr lang="en-US"/>
              <a:t>Computing the columns is simple and flexible.  We can just ray-trace images of the scene under each light.  This means that we can handle any light transport effect that we can ray-trace, like glossy reflections and global illumination.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FAD487CD-54B2-A04B-9721-B350E64AF41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63613"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467394"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467395" name="Rectangle 3"/>
          <p:cNvSpPr>
            <a:spLocks noGrp="1" noChangeArrowheads="1"/>
          </p:cNvSpPr>
          <p:nvPr>
            <p:ph type="body" idx="1"/>
          </p:nvPr>
        </p:nvSpPr>
        <p:spPr>
          <a:xfrm>
            <a:off x="974725" y="4560888"/>
            <a:ext cx="5365750" cy="4319588"/>
          </a:xfrm>
        </p:spPr>
        <p:txBody>
          <a:bodyPr/>
          <a:lstStyle/>
          <a:p>
            <a:r>
              <a:rPr lang="en-US"/>
              <a:t>Alternatively, we can compute the matrix rows.  The rows tell us how energy is transported from the environment to a single output pixel.  For example, if we consider the row for a pixel on the floor of the plant scene, we would see the silhouette of the plant blocking part of the sky.  </a:t>
            </a:r>
          </a:p>
          <a:p>
            <a:endParaRPr lang="en-US"/>
          </a:p>
          <a:p>
            <a:r>
              <a:rPr lang="en-US"/>
              <a:t>To compute a row, we use graphics hardware to render a visibility hemicube at that point, read back the pixels and weight it by the reflection function.  </a:t>
            </a:r>
          </a:p>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AFC4C4D6-1289-F64E-9D4A-E77959C3D0F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63613"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469442"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469443" name="Rectangle 3"/>
          <p:cNvSpPr>
            <a:spLocks noGrp="1" noChangeArrowheads="1"/>
          </p:cNvSpPr>
          <p:nvPr>
            <p:ph type="body" idx="1"/>
          </p:nvPr>
        </p:nvSpPr>
        <p:spPr>
          <a:xfrm>
            <a:off x="974725" y="4560888"/>
            <a:ext cx="5365750" cy="4319588"/>
          </a:xfrm>
        </p:spPr>
        <p:txBody>
          <a:bodyPr/>
          <a:lstStyle/>
          <a:p>
            <a:r>
              <a:rPr lang="en-US"/>
              <a:t>This brings us to our main problem with using high-resolution, all-frequency lighting.  While the matrix formulation is simple mathematically, it</a:t>
            </a:r>
            <a:r>
              <a:rPr lang="ja-JP" altLang="en-US">
                <a:latin typeface="Arial"/>
              </a:rPr>
              <a:t>’</a:t>
            </a:r>
            <a:r>
              <a:rPr lang="en-US"/>
              <a:t>s intractable numerically.  The matrix is enormous.  We use 512 x 512 images, and cubemaps with 64 x 64 faces.  That</a:t>
            </a:r>
            <a:r>
              <a:rPr lang="ja-JP" altLang="en-US">
                <a:latin typeface="Arial"/>
              </a:rPr>
              <a:t>’</a:t>
            </a:r>
            <a:r>
              <a:rPr lang="en-US"/>
              <a:t>s a matrix with a quarter of a million rows and over 24,000 columns.  A full multiplication would use on the order of 10 billion operations per frame.  </a:t>
            </a:r>
          </a:p>
          <a:p>
            <a:endParaRPr lang="en-US"/>
          </a:p>
          <a:p>
            <a:r>
              <a:rPr lang="en-US"/>
              <a:t>One thing we could do is reduce the dimension to achieve real-time rates; the original precomputed radiance transfer technique is so fast because it uses only 25 – 50 lights.  But that blurs output image detail. </a:t>
            </a:r>
          </a:p>
          <a:p>
            <a:endParaRPr lang="en-US"/>
          </a:p>
          <a:p>
            <a:r>
              <a:rPr lang="en-US"/>
              <a:t>Our goal is to try to maintain the fidelity of high resolution light transport, but do it at interactive rates.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32C633E7-8C6F-3345-8E47-1A532E58FB1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63613"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492994"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 xmlns:ma14="http://schemas.microsoft.com/office/mac/drawingml/2011/main" val="1"/>
            </a:ext>
          </a:extLst>
        </p:spPr>
      </p:sp>
      <p:sp>
        <p:nvSpPr>
          <p:cNvPr id="1492995" name="Rectangle 3"/>
          <p:cNvSpPr>
            <a:spLocks noGrp="1" noChangeArrowheads="1"/>
          </p:cNvSpPr>
          <p:nvPr>
            <p:ph type="body" idx="1"/>
          </p:nvPr>
        </p:nvSpPr>
        <p:spPr>
          <a:xfrm>
            <a:off x="731839" y="4560888"/>
            <a:ext cx="5851525" cy="4319588"/>
          </a:xfrm>
        </p:spPr>
        <p:txBody>
          <a:bodyPr lIns="95066" tIns="47532" rIns="95066" bIns="47532"/>
          <a:lstStyle/>
          <a:p>
            <a:r>
              <a:rPr lang="en-US"/>
              <a:t>We think there</a:t>
            </a:r>
            <a:r>
              <a:rPr lang="ja-JP" altLang="en-US">
                <a:latin typeface="Arial"/>
              </a:rPr>
              <a:t>’</a:t>
            </a:r>
            <a:r>
              <a:rPr lang="en-US"/>
              <a:t>s good reason to concentrate on this part of the lighting/transport complexity space.</a:t>
            </a:r>
          </a:p>
          <a:p>
            <a:r>
              <a:rPr lang="en-US"/>
              <a:t>We wanted to handle dynamic and large area lights, including their self-shadowing and interreflection effects.</a:t>
            </a:r>
          </a:p>
          <a:p>
            <a:endParaRPr lang="en-US"/>
          </a:p>
          <a:p>
            <a:r>
              <a:rPr lang="en-US"/>
              <a:t>Area lights can add a sense of realism that is difficult to obtain with point lights – in the top row we have a displacement mapped sphere illuminated with a point light (casting hard shadows) and an area light (casting soft shadows.)  The object shape</a:t>
            </a:r>
            <a:r>
              <a:rPr lang="ja-JP" altLang="en-US">
                <a:latin typeface="Arial"/>
              </a:rPr>
              <a:t>’</a:t>
            </a:r>
            <a:r>
              <a:rPr lang="en-US"/>
              <a:t>s is more effectively conveyed with soft shadows.</a:t>
            </a:r>
          </a:p>
          <a:p>
            <a:endParaRPr lang="en-US"/>
          </a:p>
          <a:p>
            <a:r>
              <a:rPr lang="en-US"/>
              <a:t>Shadows also add much more realism than area lighting without shadows.</a:t>
            </a:r>
          </a:p>
          <a:p>
            <a:r>
              <a:rPr lang="en-US"/>
              <a:t>In the bottom row we have a bust of the max planc head rendered on the left using ravi</a:t>
            </a:r>
            <a:r>
              <a:rPr lang="ja-JP" altLang="en-US">
                <a:latin typeface="Arial"/>
              </a:rPr>
              <a:t>’</a:t>
            </a:r>
            <a:r>
              <a:rPr lang="en-US"/>
              <a:t>s technique from last year (no shadows) and on the right using our technique.  Though both are lit by an entire environment, the shadowed image on the right looks more realistic.</a:t>
            </a:r>
          </a:p>
          <a:p>
            <a:endParaRPr lang="en-US"/>
          </a:p>
          <a:p>
            <a:r>
              <a:rPr lang="en-US"/>
              <a:t>We wanted to achieve these effects for both diffuse and glossy surfaces at real-time rendering rates.</a:t>
            </a:r>
          </a:p>
          <a:p>
            <a:endParaRPr lang="en-US"/>
          </a:p>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7562E34F-F20A-0144-9DDC-2C0CA49CF56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63613"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495042" name="Rectangle 2"/>
          <p:cNvSpPr>
            <a:spLocks noGrp="1" noRot="1" noChangeAspect="1" noChangeArrowheads="1" noTextEdit="1"/>
          </p:cNvSpPr>
          <p:nvPr>
            <p:ph type="sldImg"/>
          </p:nvPr>
        </p:nvSpPr>
        <p:spPr>
          <a:xfrm>
            <a:off x="1257300" y="720724"/>
            <a:ext cx="4800600" cy="3600451"/>
          </a:xfrm>
          <a:ln/>
          <a:extLst>
            <a:ext uri="{FAA26D3D-D897-4be2-8F04-BA451C77F1D7}">
              <ma14:placeholderFlag xmlns="" xmlns:ma14="http://schemas.microsoft.com/office/mac/drawingml/2011/main" val="1"/>
            </a:ext>
          </a:extLst>
        </p:spPr>
      </p:sp>
      <p:sp>
        <p:nvSpPr>
          <p:cNvPr id="1495043" name="Rectangle 3"/>
          <p:cNvSpPr>
            <a:spLocks noGrp="1" noChangeArrowheads="1"/>
          </p:cNvSpPr>
          <p:nvPr>
            <p:ph type="body" idx="1"/>
          </p:nvPr>
        </p:nvSpPr>
        <p:spPr>
          <a:xfrm>
            <a:off x="731839" y="4560888"/>
            <a:ext cx="5851525" cy="4319588"/>
          </a:xfrm>
        </p:spPr>
        <p:txBody>
          <a:bodyPr lIns="95066" tIns="47532" rIns="95066" bIns="47532"/>
          <a:lstStyle/>
          <a:p>
            <a:r>
              <a:rPr lang="en-US"/>
              <a:t>This slide illustrates the precomputation for direct lighting.  Each image on the right is generated by placing the head model into a lighting environment that simply consists of the corresponding basis function (SH basis in this case illustrated on the left.)  This just requires rendering software that can deal with negative lights.</a:t>
            </a:r>
          </a:p>
          <a:p>
            <a:endParaRPr lang="en-US"/>
          </a:p>
          <a:p>
            <a:r>
              <a:rPr lang="en-US"/>
              <a:t>The result is a spatialy varying set of transfer coefficients shown on the right.</a:t>
            </a:r>
          </a:p>
          <a:p>
            <a:endParaRPr lang="en-US"/>
          </a:p>
          <a:p>
            <a:r>
              <a:rPr lang="en-US"/>
              <a:t>To reconstruct reflected radiance just compute a linear combination of the transfer coefficient images scaled by the corresponding coefficient for the lighting environment.</a:t>
            </a:r>
          </a:p>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15215233-8539-8B47-8661-F266D43625E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63613"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497090" name="Rectangle 2"/>
          <p:cNvSpPr>
            <a:spLocks noGrp="1" noRot="1" noChangeAspect="1" noChangeArrowheads="1" noTextEdit="1"/>
          </p:cNvSpPr>
          <p:nvPr>
            <p:ph type="sldImg"/>
          </p:nvPr>
        </p:nvSpPr>
        <p:spPr>
          <a:xfrm>
            <a:off x="1226959" y="720748"/>
            <a:ext cx="4861283" cy="3600449"/>
          </a:xfrm>
          <a:ln/>
          <a:extLst>
            <a:ext uri="{FAA26D3D-D897-4be2-8F04-BA451C77F1D7}">
              <ma14:placeholderFlag xmlns="" xmlns:ma14="http://schemas.microsoft.com/office/mac/drawingml/2011/main" val="1"/>
            </a:ext>
          </a:extLst>
        </p:spPr>
      </p:sp>
      <p:sp>
        <p:nvSpPr>
          <p:cNvPr id="1497091" name="Rectangle 3"/>
          <p:cNvSpPr>
            <a:spLocks noGrp="1" noChangeArrowheads="1"/>
          </p:cNvSpPr>
          <p:nvPr>
            <p:ph type="body" idx="1"/>
          </p:nvPr>
        </p:nvSpPr>
        <p:spPr>
          <a:xfrm>
            <a:off x="731839" y="4560888"/>
            <a:ext cx="5851525" cy="4319588"/>
          </a:xfrm>
        </p:spPr>
        <p:txBody>
          <a:bodyPr lIns="95066" tIns="47532" rIns="95066" bIns="47532"/>
          <a:lstStyle/>
          <a:p>
            <a:r>
              <a:rPr lang="en-US"/>
              <a:t>This set of images shows the buddha model lit in the same lighting environment, without shadows, with shadows and with shadows and inter reflections.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849D7718-BF12-7946-AAB4-EADE2AACF6D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63613"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499138"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 xmlns:ma14="http://schemas.microsoft.com/office/mac/drawingml/2011/main" val="1"/>
            </a:ext>
          </a:extLst>
        </p:spPr>
      </p:sp>
      <p:sp>
        <p:nvSpPr>
          <p:cNvPr id="1499139" name="Rectangle 3"/>
          <p:cNvSpPr>
            <a:spLocks noGrp="1" noChangeArrowheads="1"/>
          </p:cNvSpPr>
          <p:nvPr>
            <p:ph type="body" idx="1"/>
          </p:nvPr>
        </p:nvSpPr>
        <p:spPr>
          <a:xfrm>
            <a:off x="731839" y="4560888"/>
            <a:ext cx="5851525" cy="4319588"/>
          </a:xfrm>
        </p:spPr>
        <p:txBody>
          <a:bodyPr lIns="95066" tIns="47532" rIns="95066" bIns="47532"/>
          <a:lstStyle/>
          <a:p>
            <a:r>
              <a:rPr lang="en-US"/>
              <a:t>Here are a few results. On the left you can see renderings with anisotropic BRDFs, in the middle renderings with the Ashikhmin-Shirley BRDF and with measured vinyl. On the right you can see spatially varying BRDFs. All of these examples can be rendered at interactive rates.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32B262F0-7E37-624C-9081-211625E446E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63613"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501186"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501187" name="Rectangle 3"/>
          <p:cNvSpPr>
            <a:spLocks noGrp="1" noChangeArrowheads="1"/>
          </p:cNvSpPr>
          <p:nvPr>
            <p:ph type="body" idx="1"/>
          </p:nvPr>
        </p:nvSpPr>
        <p:spPr>
          <a:xfrm>
            <a:off x="974725" y="4560888"/>
            <a:ext cx="5365750" cy="4319588"/>
          </a:xfrm>
        </p:spPr>
        <p:txBody>
          <a:bodyPr/>
          <a:lstStyle/>
          <a:p>
            <a:r>
              <a:rPr lang="en-US"/>
              <a:t>I</a:t>
            </a:r>
            <a:r>
              <a:rPr lang="ja-JP" altLang="en-US">
                <a:latin typeface="Arial"/>
              </a:rPr>
              <a:t>’</a:t>
            </a:r>
            <a:r>
              <a:rPr lang="en-US"/>
              <a:t>d first like to quickly review the concept of relighting as a matrix vector multiplication.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0DF66237-78F7-304B-8783-07315B05FAD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63613"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510402"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510403" name="Rectangle 3"/>
          <p:cNvSpPr>
            <a:spLocks noGrp="1" noChangeArrowheads="1"/>
          </p:cNvSpPr>
          <p:nvPr>
            <p:ph type="body" idx="1"/>
          </p:nvPr>
        </p:nvSpPr>
        <p:spPr>
          <a:xfrm>
            <a:off x="974725" y="4560888"/>
            <a:ext cx="5365750" cy="4319588"/>
          </a:xfrm>
        </p:spPr>
        <p:txBody>
          <a:bodyPr/>
          <a:lstStyle/>
          <a:p>
            <a:r>
              <a:rPr lang="en-US"/>
              <a:t>Our solution is to compress the computation by choosing data representations with mostly zeroes for both the lighting vector and the matrix.  We then implement relighting as a sparse matrix-vector multiplication.  I</a:t>
            </a:r>
            <a:r>
              <a:rPr lang="ja-JP" altLang="en-US">
                <a:latin typeface="Arial"/>
              </a:rPr>
              <a:t>’</a:t>
            </a:r>
            <a:r>
              <a:rPr lang="en-US"/>
              <a:t>m going to tell about each of these sources of compression.  The lighting compression is dominant – it</a:t>
            </a:r>
            <a:r>
              <a:rPr lang="ja-JP" altLang="en-US">
                <a:latin typeface="Arial"/>
              </a:rPr>
              <a:t>’</a:t>
            </a:r>
            <a:r>
              <a:rPr lang="en-US"/>
              <a:t>s the title of our paper – so let</a:t>
            </a:r>
            <a:r>
              <a:rPr lang="ja-JP" altLang="en-US">
                <a:latin typeface="Arial"/>
              </a:rPr>
              <a:t>’</a:t>
            </a:r>
            <a:r>
              <a:rPr lang="en-US"/>
              <a:t>s talk about that first.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94A9D93D-CDC1-3443-8596-442F109B116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63613"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512450"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512451" name="Rectangle 3"/>
          <p:cNvSpPr>
            <a:spLocks noGrp="1" noChangeArrowheads="1"/>
          </p:cNvSpPr>
          <p:nvPr>
            <p:ph type="body" idx="1"/>
          </p:nvPr>
        </p:nvSpPr>
        <p:spPr>
          <a:xfrm>
            <a:off x="974725" y="4560888"/>
            <a:ext cx="5365750" cy="4319588"/>
          </a:xfrm>
        </p:spPr>
        <p:txBody>
          <a:bodyPr/>
          <a:lstStyle/>
          <a:p>
            <a:r>
              <a:rPr lang="en-US"/>
              <a:t>I just want to give a quick visual review of the 2D Haar basis. </a:t>
            </a:r>
          </a:p>
          <a:p>
            <a:endParaRPr lang="en-US"/>
          </a:p>
          <a:p>
            <a:r>
              <a:rPr lang="en-US"/>
              <a:t>The Haar basis starts with three mother wavelets, shown here for horizontal, vertical and diagonal differencing.  White is positive and black is negative.  </a:t>
            </a:r>
          </a:p>
          <a:p>
            <a:endParaRPr lang="en-US"/>
          </a:p>
          <a:p>
            <a:r>
              <a:rPr lang="en-US"/>
              <a:t>The Haar basis is a subdivision series based on quartering these mother wavelets and replicating them in all positions.  In these pictures gray is zero.  </a:t>
            </a:r>
          </a:p>
          <a:p>
            <a:endParaRPr lang="en-US"/>
          </a:p>
          <a:p>
            <a:r>
              <a:rPr lang="en-US"/>
              <a:t>The next level of subdivision quarters the functions again, and here are a few of basis functions at that level.</a:t>
            </a:r>
          </a:p>
          <a:p>
            <a:endParaRPr lang="en-US"/>
          </a:p>
          <a:p>
            <a:r>
              <a:rPr lang="en-US"/>
              <a:t>Of course this subdivision continues for higher order basis expansions.  We typically use 6 to 8 subdivision levels. </a:t>
            </a:r>
          </a:p>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4A552920-BE19-DF4C-A0E9-6A034E56725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271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846274"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A5BF09F0-DF58-C642-84F5-0678D759B3B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54088"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846275"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xmlns="" val="1"/>
            </a:ext>
          </a:extLst>
        </p:spPr>
      </p:sp>
      <p:sp>
        <p:nvSpPr>
          <p:cNvPr id="1846276"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48CBD58D-5D32-1544-809E-0FB0BFE783D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63613"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514498"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514499" name="Rectangle 3"/>
          <p:cNvSpPr>
            <a:spLocks noGrp="1" noChangeArrowheads="1"/>
          </p:cNvSpPr>
          <p:nvPr>
            <p:ph type="body" idx="1"/>
          </p:nvPr>
        </p:nvSpPr>
        <p:spPr>
          <a:xfrm>
            <a:off x="974725" y="4560888"/>
            <a:ext cx="5365750" cy="4319588"/>
          </a:xfrm>
        </p:spPr>
        <p:txBody>
          <a:bodyPr/>
          <a:lstStyle/>
          <a:p>
            <a:r>
              <a:rPr lang="en-US"/>
              <a:t>Another you might have is whether we need a wavelet basis?  Why not non-linear spherical harmonics, or why not just the brightest pixels in the cubemap?</a:t>
            </a:r>
          </a:p>
          <a:p>
            <a:endParaRPr lang="en-US"/>
          </a:p>
          <a:p>
            <a:r>
              <a:rPr lang="en-US"/>
              <a:t>Wavelet bases are good approximating spaces for relighting because they contain functions of all different sizes and positions.  Some are as small as a single cubemap pixel; others cover essentially the whole environment.  The large wavelets can capture low-frequency features.  And the small wavelets can capture compact, high-frequency features.  In signal processing terms, a wavelet basis provides energy localization in both frequency and space.</a:t>
            </a:r>
          </a:p>
          <a:p>
            <a:endParaRPr lang="en-US"/>
          </a:p>
          <a:p>
            <a:r>
              <a:rPr lang="en-US"/>
              <a:t>In contrast, spherical harmonics localize well in frequency but not in space.  A point light would need many harmonics to be approximated well.  Conversely, a pixel basis localizes well in space but not in frequency.  A large area light needs many pixels to resolve it well.  </a:t>
            </a:r>
          </a:p>
          <a:p>
            <a:endParaRPr lang="en-US"/>
          </a:p>
          <a:p>
            <a:r>
              <a:rPr lang="en-US"/>
              <a:t>So that</a:t>
            </a:r>
            <a:r>
              <a:rPr lang="ja-JP" altLang="en-US">
                <a:latin typeface="Arial"/>
              </a:rPr>
              <a:t>’</a:t>
            </a:r>
            <a:r>
              <a:rPr lang="en-US"/>
              <a:t>s why we choose a wavelet basis.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38C2173E-A11A-7C40-9C93-A08B68080F2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63613"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516546"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516547" name="Rectangle 3"/>
          <p:cNvSpPr>
            <a:spLocks noGrp="1" noChangeArrowheads="1"/>
          </p:cNvSpPr>
          <p:nvPr>
            <p:ph type="body" idx="1"/>
          </p:nvPr>
        </p:nvSpPr>
        <p:spPr>
          <a:xfrm>
            <a:off x="974725" y="4560888"/>
            <a:ext cx="5365750" cy="4319588"/>
          </a:xfrm>
        </p:spPr>
        <p:txBody>
          <a:bodyPr/>
          <a:lstStyle/>
          <a:p>
            <a:r>
              <a:rPr lang="en-US"/>
              <a:t>What is non-linear wavelet approximation?  Well, we take the input lighting cubemap, and wavelet transform each face.  I</a:t>
            </a:r>
            <a:r>
              <a:rPr lang="ja-JP" altLang="en-US">
                <a:latin typeface="Arial"/>
              </a:rPr>
              <a:t>’</a:t>
            </a:r>
            <a:r>
              <a:rPr lang="en-US"/>
              <a:t>m not going to review wavelet transforms, but basically this consists of recursively averaging down each face and storing the differences between the averaged image and original.  This gives us a vector of wavelet transformed coefficients.  The wavelet transform turns coherence in the environment into small coefficients – so the majority of these L coefficients are now close to zero.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4FF61E7E-81EA-384B-8499-19514E08407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63613"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518594"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518595" name="Rectangle 3"/>
          <p:cNvSpPr>
            <a:spLocks noGrp="1" noChangeArrowheads="1"/>
          </p:cNvSpPr>
          <p:nvPr>
            <p:ph type="body" idx="1"/>
          </p:nvPr>
        </p:nvSpPr>
        <p:spPr>
          <a:xfrm>
            <a:off x="974725" y="4560888"/>
            <a:ext cx="5365750" cy="4319588"/>
          </a:xfrm>
        </p:spPr>
        <p:txBody>
          <a:bodyPr/>
          <a:lstStyle/>
          <a:p>
            <a:r>
              <a:rPr lang="en-US"/>
              <a:t>The next step is non-linear approximation, where we choose some coefficients to keep, and discard the others – we make them zero.  We use a very aggressive, lossy approximation, where we keep only a hundredth or a thousandth of the coefficients.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F3FB60B2-EB36-6543-9CB8-9353F452DC4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63613"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520642"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520643" name="Rectangle 3"/>
          <p:cNvSpPr>
            <a:spLocks noGrp="1" noChangeArrowheads="1"/>
          </p:cNvSpPr>
          <p:nvPr>
            <p:ph type="body" idx="1"/>
          </p:nvPr>
        </p:nvSpPr>
        <p:spPr>
          <a:xfrm>
            <a:off x="974725" y="4560888"/>
            <a:ext cx="5365750" cy="4319588"/>
          </a:xfrm>
        </p:spPr>
        <p:txBody>
          <a:bodyPr/>
          <a:lstStyle/>
          <a:p>
            <a:r>
              <a:rPr lang="en-US"/>
              <a:t>This graph shows the relative error in the lighting approximation of St Peter</a:t>
            </a:r>
            <a:r>
              <a:rPr lang="ja-JP" altLang="en-US">
                <a:latin typeface="Arial"/>
              </a:rPr>
              <a:t>’</a:t>
            </a:r>
            <a:r>
              <a:rPr lang="en-US"/>
              <a:t>s as we increase the number of approximation terms.  As we increase the number of terms, the error decreases to zero.  The top, dashed curve is for linear spherical harmonics, the bottom is for non-linear wavelets.  Note that the horizontal scale is on a log plot, so the separation between the two curves means that non-linear wavelets converge about two orders of magnitude more quickly.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09B48AD9-2DCA-E548-A9EF-F29B4B98F6F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63613"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522690"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522691" name="Rectangle 3"/>
          <p:cNvSpPr>
            <a:spLocks noGrp="1" noChangeArrowheads="1"/>
          </p:cNvSpPr>
          <p:nvPr>
            <p:ph type="body" idx="1"/>
          </p:nvPr>
        </p:nvSpPr>
        <p:spPr>
          <a:xfrm>
            <a:off x="974725" y="4560888"/>
            <a:ext cx="5365750" cy="4319588"/>
          </a:xfrm>
        </p:spPr>
        <p:txBody>
          <a:bodyPr/>
          <a:lstStyle/>
          <a:p>
            <a:r>
              <a:rPr lang="en-US"/>
              <a:t>And here is the visual comparison.  Note that 200 wavelets resolve essentially all image details.  200 harmonics still blur the reflection of the window.  And 2000 harmonics still blur the tip of the shadow under the teapot.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57844935-8A9C-0046-AC98-7AF63D735AA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63613"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526786"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526787" name="Rectangle 3"/>
          <p:cNvSpPr>
            <a:spLocks noGrp="1" noChangeArrowheads="1"/>
          </p:cNvSpPr>
          <p:nvPr>
            <p:ph type="body" idx="1"/>
          </p:nvPr>
        </p:nvSpPr>
        <p:spPr>
          <a:xfrm>
            <a:off x="974725" y="4560888"/>
            <a:ext cx="5365750" cy="4319588"/>
          </a:xfrm>
        </p:spPr>
        <p:txBody>
          <a:bodyPr/>
          <a:lstStyle/>
          <a:p>
            <a:r>
              <a:rPr lang="en-US"/>
              <a:t>Here are a pair of views changing just the camera as in the photos.  Note that the diffuse shadows here on the floor stay fixed – they</a:t>
            </a:r>
            <a:r>
              <a:rPr lang="ja-JP" altLang="en-US">
                <a:latin typeface="Arial"/>
              </a:rPr>
              <a:t>’</a:t>
            </a:r>
            <a:r>
              <a:rPr lang="en-US"/>
              <a:t>re caused by a bright light scattering equally in all directions.  They don</a:t>
            </a:r>
            <a:r>
              <a:rPr lang="ja-JP" altLang="en-US">
                <a:latin typeface="Arial"/>
              </a:rPr>
              <a:t>’</a:t>
            </a:r>
            <a:r>
              <a:rPr lang="en-US"/>
              <a:t>t change with the viewpoint. </a:t>
            </a:r>
          </a:p>
          <a:p>
            <a:endParaRPr lang="en-US"/>
          </a:p>
          <a:p>
            <a:r>
              <a:rPr lang="en-US"/>
              <a:t>In contrast, these glossy shadows evolve dramatically with change in viewpoint.  On the left the specular lobe intersects essentially one window, and on the right it intersects parts of three windows.</a:t>
            </a:r>
          </a:p>
          <a:p>
            <a:endParaRPr lang="en-US"/>
          </a:p>
          <a:p>
            <a:r>
              <a:rPr lang="en-US"/>
              <a:t>These images were rendered without texture to emphasize the lighting details.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36E390F1-60BA-B940-A18A-29C401D24AB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63613"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528834"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528835" name="Rectangle 3"/>
          <p:cNvSpPr>
            <a:spLocks noGrp="1" noChangeArrowheads="1"/>
          </p:cNvSpPr>
          <p:nvPr>
            <p:ph type="body" idx="1"/>
          </p:nvPr>
        </p:nvSpPr>
        <p:spPr>
          <a:xfrm>
            <a:off x="974725" y="4560888"/>
            <a:ext cx="5365750" cy="4319588"/>
          </a:xfrm>
        </p:spPr>
        <p:txBody>
          <a:bodyPr/>
          <a:lstStyle/>
          <a:p>
            <a:r>
              <a:rPr lang="en-US"/>
              <a:t>So what we</a:t>
            </a:r>
            <a:r>
              <a:rPr lang="ja-JP" altLang="en-US">
                <a:latin typeface="Arial"/>
              </a:rPr>
              <a:t>’</a:t>
            </a:r>
            <a:r>
              <a:rPr lang="en-US"/>
              <a:t>ve seen is that the transport function is 6 dimensional, because it varies over the hemisphere of incoming lighting directions, the hemisphere of viewing directions, and the surface position. </a:t>
            </a:r>
          </a:p>
          <a:p>
            <a:endParaRPr lang="en-US"/>
          </a:p>
          <a:p>
            <a:r>
              <a:rPr lang="en-US"/>
              <a:t>In all-frequency relighting, we need at least 100 samples per dimension, typically, so that means the 6D space uses 10^12 samples – a terasample.  That</a:t>
            </a:r>
            <a:r>
              <a:rPr lang="ja-JP" altLang="en-US">
                <a:latin typeface="Arial"/>
              </a:rPr>
              <a:t>’</a:t>
            </a:r>
            <a:r>
              <a:rPr lang="en-US"/>
              <a:t>s much too much data to precompute, store or relight with.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D59D60A8-49F7-5C49-9989-B0D3F84B3B5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63613"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534978"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534979" name="Rectangle 3"/>
          <p:cNvSpPr>
            <a:spLocks noGrp="1" noChangeArrowheads="1"/>
          </p:cNvSpPr>
          <p:nvPr>
            <p:ph type="body" idx="1"/>
          </p:nvPr>
        </p:nvSpPr>
        <p:spPr>
          <a:xfrm>
            <a:off x="974725" y="4560888"/>
            <a:ext cx="5365750" cy="4319588"/>
          </a:xfrm>
        </p:spPr>
        <p:txBody>
          <a:bodyPr/>
          <a:lstStyle/>
          <a:p>
            <a:r>
              <a:rPr lang="en-US"/>
              <a:t>The approach we propose in this paper is a bit different.  For direct illumination, the 6D transport operator is exactly given by the product of the 4D visibility, which tells us where we can see the sky and where we</a:t>
            </a:r>
            <a:r>
              <a:rPr lang="ja-JP" altLang="en-US">
                <a:latin typeface="Arial"/>
              </a:rPr>
              <a:t>’</a:t>
            </a:r>
            <a:r>
              <a:rPr lang="en-US"/>
              <a:t>re blocked, and the 4D BRDF.  So instead of using 10^12 samples, in factored form we need 10^8 samples.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42F16AF0-1AD6-C94A-B084-A9DFA295D3E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63613"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537026"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537027" name="Rectangle 3"/>
          <p:cNvSpPr>
            <a:spLocks noGrp="1" noChangeArrowheads="1"/>
          </p:cNvSpPr>
          <p:nvPr>
            <p:ph type="body" idx="1"/>
          </p:nvPr>
        </p:nvSpPr>
        <p:spPr>
          <a:xfrm>
            <a:off x="974725" y="4560888"/>
            <a:ext cx="5365750" cy="4319588"/>
          </a:xfrm>
        </p:spPr>
        <p:txBody>
          <a:bodyPr/>
          <a:lstStyle/>
          <a:p>
            <a:r>
              <a:rPr lang="en-US"/>
              <a:t>The tricky part is that where we had two functions before to multiply and integrate, we now have…</a:t>
            </a:r>
          </a:p>
          <a:p>
            <a:endParaRPr lang="en-US"/>
          </a:p>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FCC878A2-EAA0-1740-B35F-288E16677B6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63613"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539074"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539075" name="Rectangle 3"/>
          <p:cNvSpPr>
            <a:spLocks noGrp="1" noChangeArrowheads="1"/>
          </p:cNvSpPr>
          <p:nvPr>
            <p:ph type="body" idx="1"/>
          </p:nvPr>
        </p:nvSpPr>
        <p:spPr>
          <a:xfrm>
            <a:off x="974725" y="4560888"/>
            <a:ext cx="5365750" cy="4319588"/>
          </a:xfrm>
        </p:spPr>
        <p:txBody>
          <a:bodyPr/>
          <a:lstStyle/>
          <a:p>
            <a:r>
              <a:rPr lang="en-US"/>
              <a:t>Using this factored algorithm we can produce images of this 300,000 vertex scene in 3-5 seconds.  The cubemaps faces here are 64x64.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A34B7E72-FD37-A144-87A4-E41CC8BFE86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271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848322"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85488053-A4D2-4641-99D7-699D1C9D3E1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54088"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848323"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xmlns="" val="1"/>
            </a:ext>
          </a:extLst>
        </p:spPr>
      </p:sp>
      <p:sp>
        <p:nvSpPr>
          <p:cNvPr id="1848324"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310C2BD3-7EB1-FD46-B6BF-2E52A978E83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271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850370"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CEBF0ECB-486F-4C48-9740-A289C771048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54088"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850371" name="Rectangle 2"/>
          <p:cNvSpPr>
            <a:spLocks noGrp="1" noRot="1" noChangeAspect="1" noChangeArrowheads="1" noTextEdit="1"/>
          </p:cNvSpPr>
          <p:nvPr>
            <p:ph type="sldImg"/>
          </p:nvPr>
        </p:nvSpPr>
        <p:spPr>
          <a:xfrm>
            <a:off x="1197516" y="693822"/>
            <a:ext cx="4564201" cy="3466037"/>
          </a:xfrm>
          <a:ln/>
          <a:extLst>
            <a:ext uri="{FAA26D3D-D897-4be2-8F04-BA451C77F1D7}">
              <ma14:placeholderFlag xmlns:ma14="http://schemas.microsoft.com/office/mac/drawingml/2011/main" xmlns="" val="1"/>
            </a:ext>
          </a:extLst>
        </p:spPr>
      </p:sp>
      <p:sp>
        <p:nvSpPr>
          <p:cNvPr id="1850372"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79F8C7FC-D5C0-6646-BE80-54F9A6941F9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271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948674"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C3DD585B-F7FC-F84C-889A-C16AC0E5F62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54088"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948675" name="Rectangle 2"/>
          <p:cNvSpPr>
            <a:spLocks noGrp="1" noRot="1" noChangeAspect="1" noChangeArrowheads="1" noTextEdit="1"/>
          </p:cNvSpPr>
          <p:nvPr>
            <p:ph type="sldImg"/>
          </p:nvPr>
        </p:nvSpPr>
        <p:spPr>
          <a:xfrm>
            <a:off x="1169988" y="693738"/>
            <a:ext cx="4618037" cy="3465512"/>
          </a:xfrm>
          <a:ln/>
          <a:extLst>
            <a:ext uri="{FAA26D3D-D897-4be2-8F04-BA451C77F1D7}">
              <ma14:placeholderFlag xmlns:ma14="http://schemas.microsoft.com/office/mac/drawingml/2011/main" xmlns="" val="1"/>
            </a:ext>
          </a:extLst>
        </p:spPr>
      </p:sp>
      <p:sp>
        <p:nvSpPr>
          <p:cNvPr id="1948676"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BB79F32-73A5-734A-BA12-66028750C670}" type="slidenum">
              <a:rPr lang="en-US">
                <a:solidFill>
                  <a:prstClr val="black"/>
                </a:solidFill>
              </a:rPr>
              <a:pPr/>
              <a:t>19</a:t>
            </a:fld>
            <a:endParaRPr lang="en-US">
              <a:solidFill>
                <a:prstClr val="black"/>
              </a:solidFill>
            </a:endParaRPr>
          </a:p>
        </p:txBody>
      </p:sp>
      <p:sp>
        <p:nvSpPr>
          <p:cNvPr id="1950722" name="Rectangle 7"/>
          <p:cNvSpPr txBox="1">
            <a:spLocks noGrp="1" noChangeArrowheads="1"/>
          </p:cNvSpPr>
          <p:nvPr/>
        </p:nvSpPr>
        <p:spPr bwMode="auto">
          <a:xfrm>
            <a:off x="3932095" y="8856969"/>
            <a:ext cx="3022589" cy="462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672" tIns="45836" rIns="91672" bIns="45836"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C1AA438E-7CB4-8140-9EED-A65E03E88C8C}" type="slidenum">
              <a:rPr lang="en-US" sz="1200">
                <a:solidFill>
                  <a:prstClr val="black"/>
                </a:solidFill>
              </a:rPr>
              <a:pPr algn="r"/>
              <a:t>19</a:t>
            </a:fld>
            <a:endParaRPr lang="en-US" sz="1200">
              <a:solidFill>
                <a:prstClr val="black"/>
              </a:solidFill>
            </a:endParaRPr>
          </a:p>
        </p:txBody>
      </p:sp>
      <p:sp>
        <p:nvSpPr>
          <p:cNvPr id="1950723" name="Rectangle 2"/>
          <p:cNvSpPr>
            <a:spLocks noGrp="1" noRot="1" noChangeAspect="1" noChangeArrowheads="1" noTextEdit="1"/>
          </p:cNvSpPr>
          <p:nvPr>
            <p:ph type="sldImg"/>
          </p:nvPr>
        </p:nvSpPr>
        <p:spPr>
          <a:xfrm>
            <a:off x="1169988" y="693738"/>
            <a:ext cx="4618037" cy="3465512"/>
          </a:xfrm>
          <a:ln/>
          <a:extLst>
            <a:ext uri="{FAA26D3D-D897-4be2-8F04-BA451C77F1D7}">
              <ma14:placeholderFlag xmlns:ma14="http://schemas.microsoft.com/office/mac/drawingml/2011/main" xmlns="" val="1"/>
            </a:ext>
          </a:extLst>
        </p:spPr>
      </p:sp>
      <p:sp>
        <p:nvSpPr>
          <p:cNvPr id="1950724" name="Rectangle 3"/>
          <p:cNvSpPr>
            <a:spLocks noGrp="1" noChangeArrowheads="1"/>
          </p:cNvSpPr>
          <p:nvPr>
            <p:ph type="body" idx="1"/>
          </p:nvPr>
        </p:nvSpPr>
        <p:spPr>
          <a:xfrm>
            <a:off x="906474" y="4390110"/>
            <a:ext cx="5141736" cy="4235075"/>
          </a:xfrm>
        </p:spPr>
        <p:txBody>
          <a:bodyPr lIns="91672" tIns="45836" rIns="91672" bIns="45836"/>
          <a:lstStyle/>
          <a:p>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B221EE22-C58C-A44A-A329-DA459A7BB20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63613"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459202"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459203" name="Rectangle 3"/>
          <p:cNvSpPr>
            <a:spLocks noGrp="1" noChangeArrowheads="1"/>
          </p:cNvSpPr>
          <p:nvPr>
            <p:ph type="body" idx="1"/>
          </p:nvPr>
        </p:nvSpPr>
        <p:spPr>
          <a:xfrm>
            <a:off x="974725" y="4560888"/>
            <a:ext cx="5365750" cy="4319588"/>
          </a:xfrm>
        </p:spPr>
        <p:txBody>
          <a:bodyPr/>
          <a:lstStyle/>
          <a:p>
            <a:r>
              <a:rPr lang="en-US"/>
              <a:t>I</a:t>
            </a:r>
            <a:r>
              <a:rPr lang="ja-JP" altLang="en-US">
                <a:latin typeface="Arial"/>
              </a:rPr>
              <a:t>’</a:t>
            </a:r>
            <a:r>
              <a:rPr lang="en-US"/>
              <a:t>d first like to quickly review the concept of relighting as a matrix vector multiplication.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F2682F05-8DF6-8F43-92C6-115BB2CA9FE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63613"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461250"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461251" name="Rectangle 3"/>
          <p:cNvSpPr>
            <a:spLocks noGrp="1" noChangeArrowheads="1"/>
          </p:cNvSpPr>
          <p:nvPr>
            <p:ph type="body" idx="1"/>
          </p:nvPr>
        </p:nvSpPr>
        <p:spPr>
          <a:xfrm>
            <a:off x="974725" y="4560888"/>
            <a:ext cx="5365750" cy="4319588"/>
          </a:xfrm>
        </p:spPr>
        <p:txBody>
          <a:bodyPr/>
          <a:lstStyle/>
          <a:p>
            <a:r>
              <a:rPr lang="en-US"/>
              <a:t>The input to the multiplication is the lighting environment, here shown as an unfolded cubemap.  The input vector contains a linearization of the cubemap pixels.  The output of the multiplication is an image of the scene lit by the input environment.  The output vector contains relit image pixels.  We call the matrix that transforms from input lighting to output image the light-transport matrix.  </a:t>
            </a:r>
          </a:p>
          <a:p>
            <a:endParaRPr lang="en-US"/>
          </a:p>
          <a:p>
            <a:r>
              <a:rPr lang="en-US"/>
              <a:t>TODO: Add change of environment, and corresponding update of the plant image.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3613" rtl="0" eaLnBrk="0" fontAlgn="base" latinLnBrk="0" hangingPunct="0">
              <a:lnSpc>
                <a:spcPct val="100000"/>
              </a:lnSpc>
              <a:spcBef>
                <a:spcPct val="0"/>
              </a:spcBef>
              <a:spcAft>
                <a:spcPct val="0"/>
              </a:spcAft>
              <a:buClrTx/>
              <a:buSzTx/>
              <a:buFontTx/>
              <a:buNone/>
              <a:tabLst/>
              <a:defRPr/>
            </a:pPr>
            <a:fld id="{E92D3DD2-43E8-D343-A5C7-BD1A29A5C34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63613"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1463298" name="Rectangle 2"/>
          <p:cNvSpPr>
            <a:spLocks noGrp="1" noRot="1" noChangeAspect="1" noChangeArrowheads="1" noTextEdit="1"/>
          </p:cNvSpPr>
          <p:nvPr>
            <p:ph type="sldImg"/>
          </p:nvPr>
        </p:nvSpPr>
        <p:spPr>
          <a:xfrm>
            <a:off x="1268413" y="728663"/>
            <a:ext cx="4781550" cy="3586162"/>
          </a:xfrm>
          <a:ln/>
          <a:extLst>
            <a:ext uri="{FAA26D3D-D897-4be2-8F04-BA451C77F1D7}">
              <ma14:placeholderFlag xmlns="" xmlns:ma14="http://schemas.microsoft.com/office/mac/drawingml/2011/main" val="1"/>
            </a:ext>
          </a:extLst>
        </p:spPr>
      </p:sp>
      <p:sp>
        <p:nvSpPr>
          <p:cNvPr id="1463299" name="Rectangle 3"/>
          <p:cNvSpPr>
            <a:spLocks noGrp="1" noChangeArrowheads="1"/>
          </p:cNvSpPr>
          <p:nvPr>
            <p:ph type="body" idx="1"/>
          </p:nvPr>
        </p:nvSpPr>
        <p:spPr>
          <a:xfrm>
            <a:off x="974725" y="4560888"/>
            <a:ext cx="5365750" cy="4319588"/>
          </a:xfrm>
        </p:spPr>
        <p:txBody>
          <a:bodyPr/>
          <a:lstStyle/>
          <a:p>
            <a:r>
              <a:rPr lang="en-US"/>
              <a:t>The columns of the marix are just images of the scene lit by a single basis light.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file://localhost/Volumes/eGo/S2012/PowerPoint:Keynote/S2012%20PPT:KEY/PP_Files/PP_03_Footer.jpg" TargetMode="External"/><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9719878"/>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2"/>
            <a:ext cx="2057400" cy="6022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2"/>
            <a:ext cx="6019800" cy="6022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6308826"/>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4475931" y="6505277"/>
            <a:ext cx="185442" cy="255588"/>
          </a:xfrm>
          <a:prstGeom prst="rect">
            <a:avLst/>
          </a:prstGeom>
        </p:spPr>
        <p:txBody>
          <a:bodyPr lIns="38403" tIns="19202" rIns="38403" bIns="19202"/>
          <a:lstStyle/>
          <a:p>
            <a:fld id="{86CB4B4D-7CA3-9044-876B-883B54F8677D}" type="slidenum">
              <a:t>‹#›</a:t>
            </a:fld>
            <a:endParaRPr/>
          </a:p>
        </p:txBody>
      </p:sp>
    </p:spTree>
    <p:extLst>
      <p:ext uri="{BB962C8B-B14F-4D97-AF65-F5344CB8AC3E}">
        <p14:creationId xmlns:p14="http://schemas.microsoft.com/office/powerpoint/2010/main" val="380640041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417053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a:t>Click to edit Master subtitle style</a:t>
            </a:r>
          </a:p>
        </p:txBody>
      </p:sp>
    </p:spTree>
    <p:extLst>
      <p:ext uri="{BB962C8B-B14F-4D97-AF65-F5344CB8AC3E}">
        <p14:creationId xmlns:p14="http://schemas.microsoft.com/office/powerpoint/2010/main" val="246621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893401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8796159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446394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194727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899296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22536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871393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776250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5354212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632611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10144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lIns="114300" tIns="57150" rIns="114300" bIns="57150" rtlCol="0" anchor="ctr"/>
          <a:lstStyle/>
          <a:p>
            <a:pPr defTabSz="816388" eaLnBrk="1" fontAlgn="auto" hangingPunct="1">
              <a:spcBef>
                <a:spcPts val="0"/>
              </a:spcBef>
              <a:spcAft>
                <a:spcPts val="0"/>
              </a:spcAft>
            </a:pPr>
            <a:endParaRPr lang="en-US" sz="1600">
              <a:solidFill>
                <a:srgbClr val="787972"/>
              </a:solidFill>
              <a:latin typeface="Arial"/>
            </a:endParaRPr>
          </a:p>
        </p:txBody>
      </p:sp>
      <p:pic>
        <p:nvPicPr>
          <p:cNvPr id="5" name="PP_03_Footer.jpg" descr="/Volumes/eGo/S2012/PowerPoint:Keynote/S2012 PPT:KEY/PP_Files/PP_03_Footer.jpg"/>
          <p:cNvPicPr>
            <a:picLocks noChangeAspect="1"/>
          </p:cNvPicPr>
          <p:nvPr userDrawn="1"/>
        </p:nvPicPr>
        <p:blipFill>
          <a:blip r:embed="rId2" r:link="rId3"/>
          <a:stretch>
            <a:fillRect/>
          </a:stretch>
        </p:blipFill>
        <p:spPr>
          <a:xfrm>
            <a:off x="0" y="5715003"/>
            <a:ext cx="9144000" cy="971551"/>
          </a:xfrm>
          <a:prstGeom prst="rect">
            <a:avLst/>
          </a:prstGeom>
        </p:spPr>
      </p:pic>
    </p:spTree>
    <p:extLst>
      <p:ext uri="{BB962C8B-B14F-4D97-AF65-F5344CB8AC3E}">
        <p14:creationId xmlns:p14="http://schemas.microsoft.com/office/powerpoint/2010/main" val="3643351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lIns="114300" tIns="57150" rIns="114300" bIns="57150" rtlCol="0" anchor="ctr"/>
          <a:lstStyle/>
          <a:p>
            <a:pPr defTabSz="816388" eaLnBrk="1" fontAlgn="auto" hangingPunct="1">
              <a:spcBef>
                <a:spcPts val="0"/>
              </a:spcBef>
              <a:spcAft>
                <a:spcPts val="0"/>
              </a:spcAft>
            </a:pPr>
            <a:endParaRPr lang="en-US" sz="1600">
              <a:solidFill>
                <a:srgbClr val="787972"/>
              </a:solidFill>
              <a:latin typeface="Arial"/>
            </a:endParaRPr>
          </a:p>
        </p:txBody>
      </p:sp>
    </p:spTree>
    <p:extLst>
      <p:ext uri="{BB962C8B-B14F-4D97-AF65-F5344CB8AC3E}">
        <p14:creationId xmlns:p14="http://schemas.microsoft.com/office/powerpoint/2010/main" val="5981275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2824"/>
            <a:ext cx="9144000" cy="982133"/>
          </a:xfrm>
          <a:prstGeom prst="rect">
            <a:avLst/>
          </a:prstGeom>
        </p:spPr>
      </p:pic>
      <p:sp>
        <p:nvSpPr>
          <p:cNvPr id="9" name="Rectangle 3"/>
          <p:cNvSpPr>
            <a:spLocks noGrp="1" noChangeArrowheads="1"/>
          </p:cNvSpPr>
          <p:nvPr>
            <p:ph type="body" idx="1"/>
          </p:nvPr>
        </p:nvSpPr>
        <p:spPr>
          <a:xfrm>
            <a:off x="349250" y="1270000"/>
            <a:ext cx="8509000" cy="5207000"/>
          </a:xfrm>
          <a:prstGeom prst="rect">
            <a:avLst/>
          </a:prstGeom>
        </p:spPr>
        <p:txBody>
          <a:bodyPr lIns="114300" tIns="57150" rIns="114300" bIns="57150"/>
          <a:lstStyle>
            <a:lvl1pPr eaLnBrk="1" hangingPunct="1">
              <a:spcBef>
                <a:spcPts val="250"/>
              </a:spcBef>
              <a:spcAft>
                <a:spcPts val="250"/>
              </a:spcAft>
              <a:buClr>
                <a:schemeClr val="accent6"/>
              </a:buClr>
              <a:buFont typeface="Wingdings" pitchFamily="-112" charset="2"/>
              <a:buChar char="§"/>
              <a:defRPr/>
            </a:lvl1pPr>
          </a:lstStyle>
          <a:p>
            <a:pPr eaLnBrk="1" hangingPunct="1">
              <a:spcBef>
                <a:spcPts val="200"/>
              </a:spcBef>
              <a:spcAft>
                <a:spcPts val="200"/>
              </a:spcAft>
              <a:buClr>
                <a:schemeClr val="accent6"/>
              </a:buClr>
              <a:buFont typeface="Wingdings" pitchFamily="-112" charset="2"/>
              <a:buChar char="§"/>
              <a:defRPr/>
            </a:pPr>
            <a:r>
              <a:rPr lang="en-US" sz="2500" dirty="0">
                <a:solidFill>
                  <a:schemeClr val="tx1"/>
                </a:solidFill>
                <a:effectLst/>
                <a:ea typeface="ＭＳ Ｐゴシック" pitchFamily="-112" charset="-128"/>
              </a:rPr>
              <a:t>This subtitle is 20 points </a:t>
            </a:r>
          </a:p>
          <a:p>
            <a:pPr eaLnBrk="1" hangingPunct="1">
              <a:spcBef>
                <a:spcPts val="200"/>
              </a:spcBef>
              <a:spcAft>
                <a:spcPts val="200"/>
              </a:spcAft>
              <a:buClr>
                <a:schemeClr val="accent6"/>
              </a:buClr>
              <a:buFont typeface="Wingdings" pitchFamily="-112" charset="2"/>
              <a:buChar char="§"/>
              <a:defRPr/>
            </a:pPr>
            <a:r>
              <a:rPr lang="en-US" sz="2500" dirty="0">
                <a:solidFill>
                  <a:schemeClr val="tx1"/>
                </a:solidFill>
                <a:effectLst/>
                <a:ea typeface="ＭＳ Ｐゴシック" pitchFamily="-112" charset="-128"/>
              </a:rPr>
              <a:t>Bullets are blue</a:t>
            </a:r>
          </a:p>
          <a:p>
            <a:pPr eaLnBrk="1" hangingPunct="1">
              <a:spcBef>
                <a:spcPts val="200"/>
              </a:spcBef>
              <a:spcAft>
                <a:spcPts val="200"/>
              </a:spcAft>
              <a:buClr>
                <a:schemeClr val="accent6"/>
              </a:buClr>
              <a:buFont typeface="Wingdings" pitchFamily="-112" charset="2"/>
              <a:buChar char="§"/>
              <a:defRPr/>
            </a:pPr>
            <a:r>
              <a:rPr lang="en-US" sz="2500" dirty="0">
                <a:solidFill>
                  <a:schemeClr val="tx1"/>
                </a:solidFill>
                <a:effectLst/>
                <a:ea typeface="ＭＳ Ｐゴシック" pitchFamily="-112" charset="-128"/>
              </a:rPr>
              <a:t>They have 110% line spacing, 2 points before &amp; after</a:t>
            </a:r>
          </a:p>
          <a:p>
            <a:pPr eaLnBrk="1" hangingPunct="1">
              <a:spcBef>
                <a:spcPts val="200"/>
              </a:spcBef>
              <a:spcAft>
                <a:spcPts val="200"/>
              </a:spcAft>
              <a:buClr>
                <a:schemeClr val="accent6"/>
              </a:buClr>
              <a:buFont typeface="Wingdings" pitchFamily="-112" charset="2"/>
              <a:buChar char="§"/>
              <a:defRPr/>
            </a:pPr>
            <a:r>
              <a:rPr lang="en-US" sz="2500" dirty="0">
                <a:solidFill>
                  <a:schemeClr val="tx1"/>
                </a:solidFill>
                <a:effectLst/>
                <a:ea typeface="ＭＳ Ｐゴシック" pitchFamily="-112" charset="-128"/>
              </a:rPr>
              <a:t>Longer bullets in the form of a paragraph are harder to read if there is insufficient line spacing. This is the maximum recommended number of lines per slide (seven).</a:t>
            </a:r>
          </a:p>
          <a:p>
            <a:pPr lvl="1" eaLnBrk="1" hangingPunct="1">
              <a:buClr>
                <a:schemeClr val="accent6"/>
              </a:buClr>
              <a:buFont typeface="Wingdings" pitchFamily="-112" charset="2"/>
              <a:buChar char="§"/>
              <a:defRPr/>
            </a:pPr>
            <a:r>
              <a:rPr lang="en-US" sz="2100" dirty="0">
                <a:solidFill>
                  <a:schemeClr val="tx1"/>
                </a:solidFill>
                <a:effectLst/>
                <a:ea typeface="ＭＳ Ｐゴシック" pitchFamily="-112" charset="-128"/>
              </a:rPr>
              <a:t>Sub bullets look like this</a:t>
            </a:r>
            <a:endParaRPr lang="en-US" sz="2300" dirty="0">
              <a:solidFill>
                <a:schemeClr val="tx1"/>
              </a:solidFill>
              <a:effectLst>
                <a:outerShdw blurRad="38100" dist="38100" dir="2700000" algn="tl">
                  <a:srgbClr val="C0C0C0"/>
                </a:outerShdw>
              </a:effectLst>
              <a:ea typeface="ＭＳ Ｐゴシック" pitchFamily="-112" charset="-128"/>
            </a:endParaRPr>
          </a:p>
        </p:txBody>
      </p:sp>
      <p:sp>
        <p:nvSpPr>
          <p:cNvPr id="7" name="Title 1"/>
          <p:cNvSpPr>
            <a:spLocks noGrp="1"/>
          </p:cNvSpPr>
          <p:nvPr>
            <p:ph type="title"/>
          </p:nvPr>
        </p:nvSpPr>
        <p:spPr>
          <a:xfrm>
            <a:off x="457200" y="50800"/>
            <a:ext cx="8229600" cy="1143000"/>
          </a:xfrm>
          <a:prstGeom prst="rect">
            <a:avLst/>
          </a:prstGeom>
        </p:spPr>
        <p:txBody>
          <a:bodyPr lIns="114300" tIns="57150" rIns="114300" bIns="57150"/>
          <a:lstStyle>
            <a:lvl1pPr>
              <a:defRPr sz="3400">
                <a:effectLst>
                  <a:outerShdw blurRad="50800" dist="38100" dir="2700000" algn="tl" rotWithShape="0">
                    <a:schemeClr val="accent4">
                      <a:alpha val="43000"/>
                    </a:schemeClr>
                  </a:outerShdw>
                </a:effectLst>
              </a:defRPr>
            </a:lvl1pPr>
          </a:lstStyle>
          <a:p>
            <a:r>
              <a:rPr lang="en-US" dirty="0"/>
              <a:t>Click to edit Master title style</a:t>
            </a:r>
          </a:p>
        </p:txBody>
      </p:sp>
    </p:spTree>
    <p:extLst>
      <p:ext uri="{BB962C8B-B14F-4D97-AF65-F5344CB8AC3E}">
        <p14:creationId xmlns:p14="http://schemas.microsoft.com/office/powerpoint/2010/main" val="2320435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2824"/>
            <a:ext cx="9144000" cy="982133"/>
          </a:xfrm>
          <a:prstGeom prst="rect">
            <a:avLst/>
          </a:prstGeom>
        </p:spPr>
      </p:pic>
      <p:sp>
        <p:nvSpPr>
          <p:cNvPr id="12" name="Rectangle 3"/>
          <p:cNvSpPr>
            <a:spLocks noGrp="1" noChangeArrowheads="1"/>
          </p:cNvSpPr>
          <p:nvPr>
            <p:ph type="body" sz="half" idx="4294967295"/>
          </p:nvPr>
        </p:nvSpPr>
        <p:spPr>
          <a:xfrm>
            <a:off x="305597" y="1241968"/>
            <a:ext cx="4129485" cy="5109104"/>
          </a:xfrm>
          <a:prstGeom prst="rect">
            <a:avLst/>
          </a:prstGeom>
        </p:spPr>
        <p:txBody>
          <a:bodyPr lIns="114300" tIns="57150" rIns="114300" bIns="57150">
            <a:normAutofit/>
          </a:bodyPr>
          <a:lstStyle>
            <a:lvl1pPr eaLnBrk="1" hangingPunct="1">
              <a:spcBef>
                <a:spcPts val="250"/>
              </a:spcBef>
              <a:spcAft>
                <a:spcPts val="250"/>
              </a:spcAft>
              <a:buClr>
                <a:schemeClr val="accent6"/>
              </a:buClr>
              <a:buFont typeface="Wingdings" charset="0"/>
              <a:buChar char="§"/>
              <a:defRPr/>
            </a:lvl1pPr>
          </a:lstStyle>
          <a:p>
            <a:pPr eaLnBrk="1" hangingPunct="1">
              <a:spcBef>
                <a:spcPts val="200"/>
              </a:spcBef>
              <a:spcAft>
                <a:spcPts val="200"/>
              </a:spcAft>
              <a:buClr>
                <a:schemeClr val="accent6"/>
              </a:buClr>
              <a:buFont typeface="Wingdings" charset="0"/>
              <a:buChar char="§"/>
            </a:pPr>
            <a:r>
              <a:rPr lang="en-US" sz="2600" dirty="0">
                <a:solidFill>
                  <a:schemeClr val="tx1"/>
                </a:solidFill>
                <a:effectLst/>
                <a:latin typeface="Arial" charset="0"/>
                <a:ea typeface="ＭＳ Ｐゴシック" charset="0"/>
                <a:cs typeface="ＭＳ Ｐゴシック" charset="0"/>
              </a:rPr>
              <a:t>This subtitle is 21 points </a:t>
            </a:r>
          </a:p>
          <a:p>
            <a:pPr eaLnBrk="1" hangingPunct="1">
              <a:spcBef>
                <a:spcPts val="200"/>
              </a:spcBef>
              <a:spcAft>
                <a:spcPts val="200"/>
              </a:spcAft>
              <a:buClr>
                <a:schemeClr val="accent6"/>
              </a:buClr>
              <a:buFont typeface="Wingdings" charset="0"/>
              <a:buChar char="§"/>
            </a:pPr>
            <a:r>
              <a:rPr lang="en-US" sz="2600" dirty="0">
                <a:solidFill>
                  <a:schemeClr val="tx1"/>
                </a:solidFill>
                <a:effectLst/>
                <a:latin typeface="Arial" charset="0"/>
                <a:ea typeface="ＭＳ Ｐゴシック" charset="0"/>
                <a:cs typeface="ＭＳ Ｐゴシック" charset="0"/>
              </a:rPr>
              <a:t>Bullets are blue</a:t>
            </a:r>
          </a:p>
          <a:p>
            <a:pPr eaLnBrk="1" hangingPunct="1">
              <a:spcBef>
                <a:spcPts val="200"/>
              </a:spcBef>
              <a:spcAft>
                <a:spcPts val="200"/>
              </a:spcAft>
              <a:buClr>
                <a:schemeClr val="accent6"/>
              </a:buClr>
              <a:buFont typeface="Wingdings" charset="0"/>
              <a:buChar char="§"/>
            </a:pPr>
            <a:r>
              <a:rPr lang="en-US" sz="2600" dirty="0">
                <a:solidFill>
                  <a:schemeClr val="tx1"/>
                </a:solidFill>
                <a:effectLst/>
                <a:latin typeface="Arial" charset="0"/>
                <a:ea typeface="ＭＳ Ｐゴシック" charset="0"/>
                <a:cs typeface="ＭＳ Ｐゴシック" charset="0"/>
              </a:rPr>
              <a:t>They have 110% line spacing, 2 points before &amp; after</a:t>
            </a:r>
          </a:p>
          <a:p>
            <a:pPr eaLnBrk="1" hangingPunct="1">
              <a:spcBef>
                <a:spcPts val="200"/>
              </a:spcBef>
              <a:spcAft>
                <a:spcPts val="200"/>
              </a:spcAft>
              <a:buClr>
                <a:schemeClr val="accent6"/>
              </a:buClr>
              <a:buFont typeface="Wingdings" charset="0"/>
              <a:buChar char="§"/>
            </a:pPr>
            <a:r>
              <a:rPr lang="en-US" sz="2600" dirty="0">
                <a:solidFill>
                  <a:schemeClr val="tx1"/>
                </a:solidFill>
                <a:effectLst/>
                <a:latin typeface="Arial" charset="0"/>
                <a:ea typeface="ＭＳ Ｐゴシック" charset="0"/>
                <a:cs typeface="ＭＳ Ｐゴシック" charset="0"/>
              </a:rPr>
              <a:t>This slide is designed for text on the left and graphic on the right</a:t>
            </a:r>
          </a:p>
        </p:txBody>
      </p:sp>
      <p:sp>
        <p:nvSpPr>
          <p:cNvPr id="13" name="Rectangle 4"/>
          <p:cNvSpPr>
            <a:spLocks noGrp="1" noChangeArrowheads="1"/>
          </p:cNvSpPr>
          <p:nvPr>
            <p:ph sz="half" idx="4294967295"/>
          </p:nvPr>
        </p:nvSpPr>
        <p:spPr>
          <a:xfrm>
            <a:off x="4754572" y="1271077"/>
            <a:ext cx="4131469" cy="5069417"/>
          </a:xfrm>
          <a:prstGeom prst="rect">
            <a:avLst/>
          </a:prstGeom>
        </p:spPr>
        <p:txBody>
          <a:bodyPr lIns="114300" tIns="57150" rIns="114300" bIns="57150"/>
          <a:lstStyle/>
          <a:p>
            <a:pPr eaLnBrk="1" hangingPunct="1">
              <a:buFontTx/>
              <a:buNone/>
              <a:defRPr/>
            </a:pPr>
            <a:endParaRPr lang="en-US" sz="2800" dirty="0">
              <a:effectLst>
                <a:outerShdw blurRad="38100" dist="38100" dir="2700000" algn="tl">
                  <a:srgbClr val="C0C0C0"/>
                </a:outerShdw>
              </a:effectLst>
              <a:ea typeface="ＭＳ Ｐゴシック" pitchFamily="-112" charset="-128"/>
            </a:endParaRPr>
          </a:p>
        </p:txBody>
      </p:sp>
      <p:sp>
        <p:nvSpPr>
          <p:cNvPr id="9" name="Title 1"/>
          <p:cNvSpPr>
            <a:spLocks noGrp="1"/>
          </p:cNvSpPr>
          <p:nvPr>
            <p:ph type="title"/>
          </p:nvPr>
        </p:nvSpPr>
        <p:spPr>
          <a:xfrm>
            <a:off x="457200" y="50800"/>
            <a:ext cx="8229600" cy="1143000"/>
          </a:xfrm>
          <a:prstGeom prst="rect">
            <a:avLst/>
          </a:prstGeom>
        </p:spPr>
        <p:txBody>
          <a:bodyPr lIns="114300" tIns="57150" rIns="114300" bIns="57150"/>
          <a:lstStyle>
            <a:lvl1pPr>
              <a:defRPr sz="3400">
                <a:effectLst>
                  <a:outerShdw blurRad="50800" dist="38100" dir="2700000" algn="tl" rotWithShape="0">
                    <a:schemeClr val="accent4">
                      <a:alpha val="43000"/>
                    </a:schemeClr>
                  </a:outerShdw>
                </a:effectLst>
              </a:defRPr>
            </a:lvl1pPr>
          </a:lstStyle>
          <a:p>
            <a:r>
              <a:rPr lang="en-US" dirty="0"/>
              <a:t>Click to edit Master title style</a:t>
            </a:r>
          </a:p>
        </p:txBody>
      </p:sp>
    </p:spTree>
    <p:extLst>
      <p:ext uri="{BB962C8B-B14F-4D97-AF65-F5344CB8AC3E}">
        <p14:creationId xmlns:p14="http://schemas.microsoft.com/office/powerpoint/2010/main" val="2796130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Text, and Content">
    <p:spTree>
      <p:nvGrpSpPr>
        <p:cNvPr id="1" name=""/>
        <p:cNvGrpSpPr/>
        <p:nvPr/>
      </p:nvGrpSpPr>
      <p:grpSpPr>
        <a:xfrm>
          <a:off x="0" y="0"/>
          <a:ext cx="0" cy="0"/>
          <a:chOff x="0" y="0"/>
          <a:chExt cx="0" cy="0"/>
        </a:xfrm>
      </p:grpSpPr>
      <p:sp>
        <p:nvSpPr>
          <p:cNvPr id="3" name="Title 1"/>
          <p:cNvSpPr>
            <a:spLocks noGrp="1"/>
          </p:cNvSpPr>
          <p:nvPr>
            <p:ph type="title"/>
          </p:nvPr>
        </p:nvSpPr>
        <p:spPr>
          <a:xfrm>
            <a:off x="457200" y="50800"/>
            <a:ext cx="8229600" cy="1143000"/>
          </a:xfrm>
          <a:prstGeom prst="rect">
            <a:avLst/>
          </a:prstGeom>
        </p:spPr>
        <p:txBody>
          <a:bodyPr lIns="114300" tIns="57150" rIns="114300" bIns="57150"/>
          <a:lstStyle>
            <a:lvl1pPr>
              <a:defRPr sz="3400">
                <a:effectLst>
                  <a:outerShdw blurRad="50800" dist="38100" dir="2700000" algn="tl" rotWithShape="0">
                    <a:schemeClr val="accent4">
                      <a:alpha val="43000"/>
                    </a:schemeClr>
                  </a:outerShdw>
                </a:effectLst>
              </a:defRPr>
            </a:lvl1pPr>
          </a:lstStyle>
          <a:p>
            <a:r>
              <a:rPr lang="en-US" dirty="0"/>
              <a:t>Click to edit Master title style</a:t>
            </a:r>
          </a:p>
        </p:txBody>
      </p:sp>
    </p:spTree>
    <p:extLst>
      <p:ext uri="{BB962C8B-B14F-4D97-AF65-F5344CB8AC3E}">
        <p14:creationId xmlns:p14="http://schemas.microsoft.com/office/powerpoint/2010/main" val="105275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0800"/>
            <a:ext cx="8229600" cy="1143000"/>
          </a:xfrm>
          <a:prstGeom prst="rect">
            <a:avLst/>
          </a:prstGeom>
        </p:spPr>
        <p:txBody>
          <a:bodyPr lIns="114300" tIns="57150" rIns="114300" bIns="57150"/>
          <a:lstStyle>
            <a:lvl1pPr>
              <a:defRPr sz="3400">
                <a:effectLst>
                  <a:outerShdw blurRad="50800" dist="38100" dir="2700000" algn="tl" rotWithShape="0">
                    <a:schemeClr val="accent4">
                      <a:alpha val="43000"/>
                    </a:schemeClr>
                  </a:outerShdw>
                </a:effectLst>
              </a:defRPr>
            </a:lvl1pPr>
          </a:lstStyle>
          <a:p>
            <a:r>
              <a:rPr lang="en-US" dirty="0"/>
              <a:t>Click to edit Master title style</a:t>
            </a:r>
          </a:p>
        </p:txBody>
      </p:sp>
      <p:sp>
        <p:nvSpPr>
          <p:cNvPr id="3" name="Content Placeholder 2"/>
          <p:cNvSpPr>
            <a:spLocks noGrp="1"/>
          </p:cNvSpPr>
          <p:nvPr>
            <p:ph idx="1"/>
          </p:nvPr>
        </p:nvSpPr>
        <p:spPr>
          <a:xfrm>
            <a:off x="457200" y="1600203"/>
            <a:ext cx="8229600" cy="4525964"/>
          </a:xfrm>
          <a:prstGeom prst="rect">
            <a:avLst/>
          </a:prstGeom>
        </p:spPr>
        <p:txBody>
          <a:bodyPr lIns="114300" tIns="57150" rIns="114300" bIns="5715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lIns="114300" tIns="57150" rIns="114300" bIns="57150"/>
          <a:lstStyle/>
          <a:p>
            <a:pPr algn="l" defTabSz="816388" eaLnBrk="1" fontAlgn="auto" hangingPunct="1">
              <a:spcBef>
                <a:spcPts val="0"/>
              </a:spcBef>
              <a:spcAft>
                <a:spcPts val="0"/>
              </a:spcAft>
            </a:pPr>
            <a:fld id="{83033A90-4C35-FF43-8C93-0392EFBFF655}" type="datetimeFigureOut">
              <a:rPr lang="en-US" sz="1600" smtClean="0">
                <a:solidFill>
                  <a:prstClr val="black">
                    <a:tint val="75000"/>
                  </a:prstClr>
                </a:solidFill>
                <a:latin typeface="Calibri"/>
                <a:ea typeface="+mn-ea"/>
              </a:rPr>
              <a:pPr algn="l" defTabSz="816388" eaLnBrk="1" fontAlgn="auto" hangingPunct="1">
                <a:spcBef>
                  <a:spcPts val="0"/>
                </a:spcBef>
                <a:spcAft>
                  <a:spcPts val="0"/>
                </a:spcAft>
              </a:pPr>
              <a:t>12/4/24</a:t>
            </a:fld>
            <a:endParaRPr lang="en-US" sz="1600" dirty="0">
              <a:solidFill>
                <a:prstClr val="black">
                  <a:tint val="75000"/>
                </a:prstClr>
              </a:solidFill>
              <a:latin typeface="Calibri"/>
              <a:ea typeface="+mn-ea"/>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lIns="114300" tIns="57150" rIns="114300" bIns="57150"/>
          <a:lstStyle/>
          <a:p>
            <a:pPr algn="l" defTabSz="816388" eaLnBrk="1" fontAlgn="auto" hangingPunct="1">
              <a:spcBef>
                <a:spcPts val="0"/>
              </a:spcBef>
              <a:spcAft>
                <a:spcPts val="0"/>
              </a:spcAft>
            </a:pPr>
            <a:endParaRPr lang="en-US" sz="1600" dirty="0">
              <a:solidFill>
                <a:prstClr val="black">
                  <a:tint val="75000"/>
                </a:prstClr>
              </a:solidFill>
              <a:latin typeface="Calibri"/>
              <a:ea typeface="+mn-ea"/>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lIns="114300" tIns="57150" rIns="114300" bIns="57150"/>
          <a:lstStyle/>
          <a:p>
            <a:pPr algn="l" defTabSz="816388" eaLnBrk="1" fontAlgn="auto" hangingPunct="1">
              <a:spcBef>
                <a:spcPts val="0"/>
              </a:spcBef>
              <a:spcAft>
                <a:spcPts val="0"/>
              </a:spcAft>
            </a:pPr>
            <a:fld id="{BB6F73CC-5BCE-F64D-94A7-760829E3E70F}" type="slidenum">
              <a:rPr lang="en-US" sz="1600" smtClean="0">
                <a:solidFill>
                  <a:prstClr val="black">
                    <a:tint val="75000"/>
                  </a:prstClr>
                </a:solidFill>
                <a:latin typeface="Calibri"/>
                <a:ea typeface="+mn-ea"/>
              </a:rPr>
              <a:pPr algn="l" defTabSz="816388" eaLnBrk="1" fontAlgn="auto" hangingPunct="1">
                <a:spcBef>
                  <a:spcPts val="0"/>
                </a:spcBef>
                <a:spcAft>
                  <a:spcPts val="0"/>
                </a:spcAft>
              </a:pPr>
              <a:t>‹#›</a:t>
            </a:fld>
            <a:endParaRPr lang="en-US" sz="1600" dirty="0">
              <a:solidFill>
                <a:prstClr val="black">
                  <a:tint val="75000"/>
                </a:prstClr>
              </a:solidFill>
              <a:latin typeface="Calibri"/>
              <a:ea typeface="+mn-ea"/>
            </a:endParaRPr>
          </a:p>
        </p:txBody>
      </p:sp>
    </p:spTree>
    <p:extLst>
      <p:ext uri="{BB962C8B-B14F-4D97-AF65-F5344CB8AC3E}">
        <p14:creationId xmlns:p14="http://schemas.microsoft.com/office/powerpoint/2010/main" val="4151641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599" y="2129898"/>
            <a:ext cx="7770813" cy="1471084"/>
          </a:xfrm>
          <a:prstGeom prst="rect">
            <a:avLst/>
          </a:prstGeom>
        </p:spPr>
        <p:txBody>
          <a:bodyPr lIns="114300" tIns="57150" rIns="114300" bIns="57150"/>
          <a:lstStyle/>
          <a:p>
            <a:r>
              <a:rPr lang="en-US"/>
              <a:t>Click to edit Master title style</a:t>
            </a:r>
          </a:p>
        </p:txBody>
      </p:sp>
      <p:sp>
        <p:nvSpPr>
          <p:cNvPr id="3" name="Subtitle 2"/>
          <p:cNvSpPr>
            <a:spLocks noGrp="1"/>
          </p:cNvSpPr>
          <p:nvPr>
            <p:ph type="subTitle" idx="1"/>
          </p:nvPr>
        </p:nvSpPr>
        <p:spPr>
          <a:xfrm>
            <a:off x="1371204" y="3886731"/>
            <a:ext cx="6401594" cy="1751541"/>
          </a:xfrm>
          <a:prstGeom prst="rect">
            <a:avLst/>
          </a:prstGeom>
        </p:spPr>
        <p:txBody>
          <a:bodyPr lIns="114300" tIns="57150" rIns="114300" bIns="57150"/>
          <a:lstStyle>
            <a:lvl1pPr marL="0" indent="0" algn="ctr">
              <a:buNone/>
              <a:defRPr/>
            </a:lvl1pPr>
            <a:lvl2pPr marL="571500" indent="0" algn="ctr">
              <a:buNone/>
              <a:defRPr/>
            </a:lvl2pPr>
            <a:lvl3pPr marL="1143000" indent="0" algn="ctr">
              <a:buNone/>
              <a:defRPr/>
            </a:lvl3pPr>
            <a:lvl4pPr marL="1714500" indent="0" algn="ctr">
              <a:buNone/>
              <a:defRPr/>
            </a:lvl4pPr>
            <a:lvl5pPr marL="2286000" indent="0" algn="ctr">
              <a:buNone/>
              <a:defRPr/>
            </a:lvl5pPr>
            <a:lvl6pPr marL="2857500" indent="0" algn="ctr">
              <a:buNone/>
              <a:defRPr/>
            </a:lvl6pPr>
            <a:lvl7pPr marL="3429000" indent="0" algn="ctr">
              <a:buNone/>
              <a:defRPr/>
            </a:lvl7pPr>
            <a:lvl8pPr marL="4000500" indent="0" algn="ctr">
              <a:buNone/>
              <a:defRPr/>
            </a:lvl8pPr>
            <a:lvl9pPr marL="4572000" indent="0" algn="ctr">
              <a:buNone/>
              <a:defRPr/>
            </a:lvl9pPr>
          </a:lstStyle>
          <a:p>
            <a:r>
              <a:rPr lang="en-US"/>
              <a:t>Click to edit Master subtitle style</a:t>
            </a:r>
          </a:p>
        </p:txBody>
      </p:sp>
    </p:spTree>
    <p:extLst>
      <p:ext uri="{BB962C8B-B14F-4D97-AF65-F5344CB8AC3E}">
        <p14:creationId xmlns:p14="http://schemas.microsoft.com/office/powerpoint/2010/main" val="2305849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7989906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50800"/>
            <a:ext cx="8229600" cy="1143000"/>
          </a:xfrm>
          <a:prstGeom prst="rect">
            <a:avLst/>
          </a:prstGeom>
        </p:spPr>
        <p:txBody>
          <a:bodyPr lIns="114300" tIns="57150" rIns="114300" bIns="57150"/>
          <a:lstStyle>
            <a:lvl1pPr>
              <a:defRPr sz="3400">
                <a:effectLst>
                  <a:outerShdw blurRad="50800" dist="38100" dir="2700000" algn="tl" rotWithShape="0">
                    <a:schemeClr val="accent4">
                      <a:alpha val="43000"/>
                    </a:schemeClr>
                  </a:outerShdw>
                </a:effectLst>
              </a:defRPr>
            </a:lvl1pPr>
          </a:lstStyle>
          <a:p>
            <a:r>
              <a:rPr lang="en-US" dirty="0"/>
              <a:t>Click to edit Master title style</a:t>
            </a:r>
          </a:p>
        </p:txBody>
      </p:sp>
    </p:spTree>
    <p:extLst>
      <p:ext uri="{BB962C8B-B14F-4D97-AF65-F5344CB8AC3E}">
        <p14:creationId xmlns:p14="http://schemas.microsoft.com/office/powerpoint/2010/main" val="30567840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2"/>
            <a:ext cx="781050" cy="365125"/>
          </a:xfrm>
          <a:prstGeom prst="rect">
            <a:avLst/>
          </a:prstGeom>
        </p:spPr>
        <p:txBody>
          <a:bodyPr lIns="91440" tIns="45720" rIns="91440" bIns="45720"/>
          <a:lstStyle/>
          <a:p>
            <a:pPr algn="l" defTabSz="816388" eaLnBrk="1" fontAlgn="auto" hangingPunct="1">
              <a:spcBef>
                <a:spcPts val="0"/>
              </a:spcBef>
              <a:spcAft>
                <a:spcPts val="0"/>
              </a:spcAft>
            </a:pPr>
            <a:fld id="{0D8422DD-A41A-4E5D-8029-9F7A4091C193}" type="datetimeFigureOut">
              <a:rPr lang="en-US" sz="1600" smtClean="0">
                <a:solidFill>
                  <a:srgbClr val="787972"/>
                </a:solidFill>
                <a:latin typeface="Arial"/>
                <a:ea typeface="+mn-ea"/>
              </a:rPr>
              <a:pPr algn="l" defTabSz="816388" eaLnBrk="1" fontAlgn="auto" hangingPunct="1">
                <a:spcBef>
                  <a:spcPts val="0"/>
                </a:spcBef>
                <a:spcAft>
                  <a:spcPts val="0"/>
                </a:spcAft>
              </a:pPr>
              <a:t>12/4/24</a:t>
            </a:fld>
            <a:endParaRPr lang="en-US" sz="1600">
              <a:solidFill>
                <a:srgbClr val="787972"/>
              </a:solidFill>
              <a:latin typeface="Arial"/>
              <a:ea typeface="+mn-ea"/>
            </a:endParaRPr>
          </a:p>
        </p:txBody>
      </p:sp>
      <p:sp>
        <p:nvSpPr>
          <p:cNvPr id="4" name="Footer Placeholder 3"/>
          <p:cNvSpPr>
            <a:spLocks noGrp="1"/>
          </p:cNvSpPr>
          <p:nvPr>
            <p:ph type="ftr" sz="quarter" idx="11"/>
          </p:nvPr>
        </p:nvSpPr>
        <p:spPr>
          <a:xfrm>
            <a:off x="1285878" y="6356352"/>
            <a:ext cx="7000875" cy="365125"/>
          </a:xfrm>
          <a:prstGeom prst="rect">
            <a:avLst/>
          </a:prstGeom>
        </p:spPr>
        <p:txBody>
          <a:bodyPr lIns="91440" tIns="45720" rIns="91440" bIns="45720"/>
          <a:lstStyle/>
          <a:p>
            <a:pPr algn="l" defTabSz="816388" eaLnBrk="1" fontAlgn="auto" hangingPunct="1">
              <a:spcBef>
                <a:spcPts val="0"/>
              </a:spcBef>
              <a:spcAft>
                <a:spcPts val="0"/>
              </a:spcAft>
            </a:pPr>
            <a:endParaRPr lang="en-US" sz="1600">
              <a:solidFill>
                <a:srgbClr val="787972"/>
              </a:solidFill>
              <a:latin typeface="Arial"/>
              <a:ea typeface="+mn-ea"/>
            </a:endParaRPr>
          </a:p>
        </p:txBody>
      </p:sp>
      <p:sp>
        <p:nvSpPr>
          <p:cNvPr id="5" name="Slide Number Placeholder 4"/>
          <p:cNvSpPr>
            <a:spLocks noGrp="1"/>
          </p:cNvSpPr>
          <p:nvPr>
            <p:ph type="sldNum" sz="quarter" idx="12"/>
          </p:nvPr>
        </p:nvSpPr>
        <p:spPr>
          <a:xfrm>
            <a:off x="8334378" y="6356352"/>
            <a:ext cx="352425" cy="365125"/>
          </a:xfrm>
          <a:prstGeom prst="rect">
            <a:avLst/>
          </a:prstGeom>
        </p:spPr>
        <p:txBody>
          <a:bodyPr lIns="91440" tIns="45720" rIns="91440" bIns="45720"/>
          <a:lstStyle/>
          <a:p>
            <a:pPr algn="l" defTabSz="816388" eaLnBrk="1" fontAlgn="auto" hangingPunct="1">
              <a:spcBef>
                <a:spcPts val="0"/>
              </a:spcBef>
              <a:spcAft>
                <a:spcPts val="0"/>
              </a:spcAft>
            </a:pPr>
            <a:fld id="{696E8FB5-F7ED-4E90-B5C1-958EB4BE69F1}" type="slidenum">
              <a:rPr lang="en-US" sz="1600" smtClean="0">
                <a:solidFill>
                  <a:srgbClr val="787972"/>
                </a:solidFill>
                <a:latin typeface="Arial"/>
                <a:ea typeface="+mn-ea"/>
              </a:rPr>
              <a:pPr algn="l" defTabSz="816388" eaLnBrk="1" fontAlgn="auto" hangingPunct="1">
                <a:spcBef>
                  <a:spcPts val="0"/>
                </a:spcBef>
                <a:spcAft>
                  <a:spcPts val="0"/>
                </a:spcAft>
              </a:pPr>
              <a:t>‹#›</a:t>
            </a:fld>
            <a:endParaRPr lang="en-US" sz="1600">
              <a:solidFill>
                <a:srgbClr val="787972"/>
              </a:solidFill>
              <a:latin typeface="Arial"/>
              <a:ea typeface="+mn-ea"/>
            </a:endParaRPr>
          </a:p>
        </p:txBody>
      </p:sp>
      <p:sp>
        <p:nvSpPr>
          <p:cNvPr id="7" name="Title 1"/>
          <p:cNvSpPr>
            <a:spLocks noGrp="1"/>
          </p:cNvSpPr>
          <p:nvPr>
            <p:ph type="title"/>
          </p:nvPr>
        </p:nvSpPr>
        <p:spPr>
          <a:xfrm>
            <a:off x="457200" y="50800"/>
            <a:ext cx="8229600" cy="1143000"/>
          </a:xfrm>
          <a:prstGeom prst="rect">
            <a:avLst/>
          </a:prstGeom>
        </p:spPr>
        <p:txBody>
          <a:bodyPr lIns="114300" tIns="57150" rIns="114300" bIns="57150"/>
          <a:lstStyle>
            <a:lvl1pPr>
              <a:defRPr sz="3400">
                <a:effectLst>
                  <a:outerShdw blurRad="50800" dist="38100" dir="2700000" algn="tl" rotWithShape="0">
                    <a:schemeClr val="accent4">
                      <a:alpha val="43000"/>
                    </a:schemeClr>
                  </a:outerShdw>
                </a:effectLst>
              </a:defRPr>
            </a:lvl1pPr>
          </a:lstStyle>
          <a:p>
            <a:r>
              <a:rPr lang="en-US" dirty="0"/>
              <a:t>Click to edit Master title style</a:t>
            </a:r>
          </a:p>
        </p:txBody>
      </p:sp>
    </p:spTree>
    <p:extLst>
      <p:ext uri="{BB962C8B-B14F-4D97-AF65-F5344CB8AC3E}">
        <p14:creationId xmlns:p14="http://schemas.microsoft.com/office/powerpoint/2010/main" val="342003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97007"/>
            <a:ext cx="8229600" cy="4635500"/>
          </a:xfrm>
          <a:prstGeom prst="rect">
            <a:avLst/>
          </a:prstGeom>
        </p:spPr>
        <p:txBody>
          <a:bodyPr lIns="91440" tIns="45720" rIns="91440" b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781050" cy="365125"/>
          </a:xfrm>
          <a:prstGeom prst="rect">
            <a:avLst/>
          </a:prstGeom>
        </p:spPr>
        <p:txBody>
          <a:bodyPr lIns="91440" tIns="45720" rIns="91440" bIns="45720"/>
          <a:lstStyle/>
          <a:p>
            <a:pPr algn="l" defTabSz="816388" eaLnBrk="1" fontAlgn="auto" hangingPunct="1">
              <a:spcBef>
                <a:spcPts val="0"/>
              </a:spcBef>
              <a:spcAft>
                <a:spcPts val="0"/>
              </a:spcAft>
            </a:pPr>
            <a:fld id="{0D8422DD-A41A-4E5D-8029-9F7A4091C193}" type="datetimeFigureOut">
              <a:rPr lang="en-US" sz="1600" smtClean="0">
                <a:solidFill>
                  <a:srgbClr val="787972"/>
                </a:solidFill>
                <a:latin typeface="Arial"/>
                <a:ea typeface="+mn-ea"/>
              </a:rPr>
              <a:pPr algn="l" defTabSz="816388" eaLnBrk="1" fontAlgn="auto" hangingPunct="1">
                <a:spcBef>
                  <a:spcPts val="0"/>
                </a:spcBef>
                <a:spcAft>
                  <a:spcPts val="0"/>
                </a:spcAft>
              </a:pPr>
              <a:t>12/4/24</a:t>
            </a:fld>
            <a:endParaRPr lang="en-US" sz="1600">
              <a:solidFill>
                <a:srgbClr val="787972"/>
              </a:solidFill>
              <a:latin typeface="Arial"/>
              <a:ea typeface="+mn-ea"/>
            </a:endParaRPr>
          </a:p>
        </p:txBody>
      </p:sp>
      <p:sp>
        <p:nvSpPr>
          <p:cNvPr id="5" name="Footer Placeholder 4"/>
          <p:cNvSpPr>
            <a:spLocks noGrp="1"/>
          </p:cNvSpPr>
          <p:nvPr>
            <p:ph type="ftr" sz="quarter" idx="11"/>
          </p:nvPr>
        </p:nvSpPr>
        <p:spPr>
          <a:xfrm>
            <a:off x="1285883" y="6356352"/>
            <a:ext cx="7000875" cy="365125"/>
          </a:xfrm>
          <a:prstGeom prst="rect">
            <a:avLst/>
          </a:prstGeom>
        </p:spPr>
        <p:txBody>
          <a:bodyPr lIns="91440" tIns="45720" rIns="91440" bIns="45720"/>
          <a:lstStyle/>
          <a:p>
            <a:pPr algn="l" defTabSz="816388" eaLnBrk="1" fontAlgn="auto" hangingPunct="1">
              <a:spcBef>
                <a:spcPts val="0"/>
              </a:spcBef>
              <a:spcAft>
                <a:spcPts val="0"/>
              </a:spcAft>
            </a:pPr>
            <a:endParaRPr lang="en-US" sz="1600">
              <a:solidFill>
                <a:srgbClr val="787972"/>
              </a:solidFill>
              <a:latin typeface="Arial"/>
              <a:ea typeface="+mn-ea"/>
            </a:endParaRPr>
          </a:p>
        </p:txBody>
      </p:sp>
      <p:sp>
        <p:nvSpPr>
          <p:cNvPr id="6" name="Slide Number Placeholder 5"/>
          <p:cNvSpPr>
            <a:spLocks noGrp="1"/>
          </p:cNvSpPr>
          <p:nvPr>
            <p:ph type="sldNum" sz="quarter" idx="12"/>
          </p:nvPr>
        </p:nvSpPr>
        <p:spPr>
          <a:xfrm>
            <a:off x="8334383" y="6356352"/>
            <a:ext cx="352425" cy="365125"/>
          </a:xfrm>
          <a:prstGeom prst="rect">
            <a:avLst/>
          </a:prstGeom>
        </p:spPr>
        <p:txBody>
          <a:bodyPr lIns="91440" tIns="45720" rIns="91440" bIns="45720"/>
          <a:lstStyle/>
          <a:p>
            <a:pPr algn="l" defTabSz="816388" eaLnBrk="1" fontAlgn="auto" hangingPunct="1">
              <a:spcBef>
                <a:spcPts val="0"/>
              </a:spcBef>
              <a:spcAft>
                <a:spcPts val="0"/>
              </a:spcAft>
            </a:pPr>
            <a:fld id="{696E8FB5-F7ED-4E90-B5C1-958EB4BE69F1}" type="slidenum">
              <a:rPr lang="en-US" sz="1600" smtClean="0">
                <a:solidFill>
                  <a:srgbClr val="787972"/>
                </a:solidFill>
                <a:latin typeface="Arial"/>
                <a:ea typeface="+mn-ea"/>
              </a:rPr>
              <a:pPr algn="l" defTabSz="816388" eaLnBrk="1" fontAlgn="auto" hangingPunct="1">
                <a:spcBef>
                  <a:spcPts val="0"/>
                </a:spcBef>
                <a:spcAft>
                  <a:spcPts val="0"/>
                </a:spcAft>
              </a:pPr>
              <a:t>‹#›</a:t>
            </a:fld>
            <a:endParaRPr lang="en-US" sz="1600">
              <a:solidFill>
                <a:srgbClr val="787972"/>
              </a:solidFill>
              <a:latin typeface="Arial"/>
              <a:ea typeface="+mn-ea"/>
            </a:endParaRPr>
          </a:p>
        </p:txBody>
      </p:sp>
      <p:sp>
        <p:nvSpPr>
          <p:cNvPr id="9" name="Title 1"/>
          <p:cNvSpPr>
            <a:spLocks noGrp="1"/>
          </p:cNvSpPr>
          <p:nvPr>
            <p:ph type="title"/>
          </p:nvPr>
        </p:nvSpPr>
        <p:spPr>
          <a:xfrm>
            <a:off x="457200" y="50800"/>
            <a:ext cx="8229600" cy="1143000"/>
          </a:xfrm>
          <a:prstGeom prst="rect">
            <a:avLst/>
          </a:prstGeom>
        </p:spPr>
        <p:txBody>
          <a:bodyPr lIns="114300" tIns="57150" rIns="114300" bIns="57150"/>
          <a:lstStyle>
            <a:lvl1pPr>
              <a:defRPr sz="3400">
                <a:effectLst>
                  <a:outerShdw blurRad="50800" dist="38100" dir="2700000" algn="tl" rotWithShape="0">
                    <a:schemeClr val="accent4">
                      <a:alpha val="43000"/>
                    </a:schemeClr>
                  </a:outerShdw>
                </a:effectLst>
              </a:defRPr>
            </a:lvl1pPr>
          </a:lstStyle>
          <a:p>
            <a:r>
              <a:rPr lang="en-US" dirty="0"/>
              <a:t>Click to edit Master title style</a:t>
            </a:r>
          </a:p>
        </p:txBody>
      </p:sp>
    </p:spTree>
    <p:extLst>
      <p:ext uri="{BB962C8B-B14F-4D97-AF65-F5344CB8AC3E}">
        <p14:creationId xmlns:p14="http://schemas.microsoft.com/office/powerpoint/2010/main" val="3137956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EC187718-4AB9-2D49-9552-B831739CBF8C}" type="slidenum">
              <a:rPr lang="en-US"/>
              <a:pPr/>
              <a:t>‹#›</a:t>
            </a:fld>
            <a:endParaRPr lang="en-US"/>
          </a:p>
        </p:txBody>
      </p:sp>
    </p:spTree>
    <p:extLst>
      <p:ext uri="{BB962C8B-B14F-4D97-AF65-F5344CB8AC3E}">
        <p14:creationId xmlns:p14="http://schemas.microsoft.com/office/powerpoint/2010/main" val="9537171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4926A960-2912-D242-9A42-091C20B0163B}" type="slidenum">
              <a:rPr lang="en-US"/>
              <a:pPr/>
              <a:t>‹#›</a:t>
            </a:fld>
            <a:endParaRPr lang="en-US"/>
          </a:p>
        </p:txBody>
      </p:sp>
    </p:spTree>
    <p:extLst>
      <p:ext uri="{BB962C8B-B14F-4D97-AF65-F5344CB8AC3E}">
        <p14:creationId xmlns:p14="http://schemas.microsoft.com/office/powerpoint/2010/main" val="465058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AAFF3ABF-67E6-5A46-820E-8B2533DE8A04}" type="slidenum">
              <a:rPr lang="en-US"/>
              <a:pPr/>
              <a:t>‹#›</a:t>
            </a:fld>
            <a:endParaRPr lang="en-US"/>
          </a:p>
        </p:txBody>
      </p:sp>
    </p:spTree>
    <p:extLst>
      <p:ext uri="{BB962C8B-B14F-4D97-AF65-F5344CB8AC3E}">
        <p14:creationId xmlns:p14="http://schemas.microsoft.com/office/powerpoint/2010/main" val="1079406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 y="762000"/>
            <a:ext cx="44196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762000"/>
            <a:ext cx="44196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BCAC50BF-8CC8-F244-B7E3-9D636172F51B}" type="slidenum">
              <a:rPr lang="en-US"/>
              <a:pPr/>
              <a:t>‹#›</a:t>
            </a:fld>
            <a:endParaRPr lang="en-US"/>
          </a:p>
        </p:txBody>
      </p:sp>
    </p:spTree>
    <p:extLst>
      <p:ext uri="{BB962C8B-B14F-4D97-AF65-F5344CB8AC3E}">
        <p14:creationId xmlns:p14="http://schemas.microsoft.com/office/powerpoint/2010/main" val="26426997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52209C9F-DD8A-EA41-AD14-3863E468C032}" type="slidenum">
              <a:rPr lang="en-US"/>
              <a:pPr/>
              <a:t>‹#›</a:t>
            </a:fld>
            <a:endParaRPr lang="en-US"/>
          </a:p>
        </p:txBody>
      </p:sp>
    </p:spTree>
    <p:extLst>
      <p:ext uri="{BB962C8B-B14F-4D97-AF65-F5344CB8AC3E}">
        <p14:creationId xmlns:p14="http://schemas.microsoft.com/office/powerpoint/2010/main" val="39815213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13F8E2B1-65F6-7444-8A86-18EDFD6167D7}" type="slidenum">
              <a:rPr lang="en-US"/>
              <a:pPr/>
              <a:t>‹#›</a:t>
            </a:fld>
            <a:endParaRPr lang="en-US"/>
          </a:p>
        </p:txBody>
      </p:sp>
    </p:spTree>
    <p:extLst>
      <p:ext uri="{BB962C8B-B14F-4D97-AF65-F5344CB8AC3E}">
        <p14:creationId xmlns:p14="http://schemas.microsoft.com/office/powerpoint/2010/main" val="39132446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B2F26CE-0695-D545-B3E7-78662F01C31E}" type="slidenum">
              <a:rPr lang="en-US"/>
              <a:pPr/>
              <a:t>‹#›</a:t>
            </a:fld>
            <a:endParaRPr lang="en-US"/>
          </a:p>
        </p:txBody>
      </p:sp>
    </p:spTree>
    <p:extLst>
      <p:ext uri="{BB962C8B-B14F-4D97-AF65-F5344CB8AC3E}">
        <p14:creationId xmlns:p14="http://schemas.microsoft.com/office/powerpoint/2010/main" val="1138438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614014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1E53B430-D16D-C84C-AE64-8BD59035AC14}" type="slidenum">
              <a:rPr lang="en-US"/>
              <a:pPr/>
              <a:t>‹#›</a:t>
            </a:fld>
            <a:endParaRPr lang="en-US"/>
          </a:p>
        </p:txBody>
      </p:sp>
    </p:spTree>
    <p:extLst>
      <p:ext uri="{BB962C8B-B14F-4D97-AF65-F5344CB8AC3E}">
        <p14:creationId xmlns:p14="http://schemas.microsoft.com/office/powerpoint/2010/main" val="28480487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512814EC-28D4-B746-A221-D6501D946369}" type="slidenum">
              <a:rPr lang="en-US"/>
              <a:pPr/>
              <a:t>‹#›</a:t>
            </a:fld>
            <a:endParaRPr lang="en-US"/>
          </a:p>
        </p:txBody>
      </p:sp>
    </p:spTree>
    <p:extLst>
      <p:ext uri="{BB962C8B-B14F-4D97-AF65-F5344CB8AC3E}">
        <p14:creationId xmlns:p14="http://schemas.microsoft.com/office/powerpoint/2010/main" val="2374632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1819CB19-E1FC-B246-AC8F-561E1DADBA83}" type="slidenum">
              <a:rPr lang="en-US"/>
              <a:pPr/>
              <a:t>‹#›</a:t>
            </a:fld>
            <a:endParaRPr lang="en-US"/>
          </a:p>
        </p:txBody>
      </p:sp>
    </p:spTree>
    <p:extLst>
      <p:ext uri="{BB962C8B-B14F-4D97-AF65-F5344CB8AC3E}">
        <p14:creationId xmlns:p14="http://schemas.microsoft.com/office/powerpoint/2010/main" val="32537872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66675"/>
            <a:ext cx="2247900" cy="6638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 y="66675"/>
            <a:ext cx="6591300" cy="6638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7B32C78F-3364-E646-AAD5-E0C015C76EC5}" type="slidenum">
              <a:rPr lang="en-US"/>
              <a:pPr/>
              <a:t>‹#›</a:t>
            </a:fld>
            <a:endParaRPr lang="en-US"/>
          </a:p>
        </p:txBody>
      </p:sp>
    </p:spTree>
    <p:extLst>
      <p:ext uri="{BB962C8B-B14F-4D97-AF65-F5344CB8AC3E}">
        <p14:creationId xmlns:p14="http://schemas.microsoft.com/office/powerpoint/2010/main" val="4899024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66675"/>
            <a:ext cx="8991600" cy="563563"/>
          </a:xfrm>
        </p:spPr>
        <p:txBody>
          <a:bodyPr/>
          <a:lstStyle/>
          <a:p>
            <a:r>
              <a:rPr lang="en-US"/>
              <a:t>Click to edit Master title style</a:t>
            </a:r>
          </a:p>
        </p:txBody>
      </p:sp>
      <p:sp>
        <p:nvSpPr>
          <p:cNvPr id="3" name="Content Placeholder 2"/>
          <p:cNvSpPr>
            <a:spLocks noGrp="1"/>
          </p:cNvSpPr>
          <p:nvPr>
            <p:ph sz="half" idx="1"/>
          </p:nvPr>
        </p:nvSpPr>
        <p:spPr>
          <a:xfrm>
            <a:off x="76200" y="762000"/>
            <a:ext cx="44196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762000"/>
            <a:ext cx="441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810000"/>
            <a:ext cx="441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a:xfrm>
            <a:off x="8305800" y="6477000"/>
            <a:ext cx="838200" cy="381000"/>
          </a:xfrm>
        </p:spPr>
        <p:txBody>
          <a:bodyPr/>
          <a:lstStyle>
            <a:lvl1pPr>
              <a:defRPr/>
            </a:lvl1pPr>
          </a:lstStyle>
          <a:p>
            <a:fld id="{561D4FBF-1EB9-7F4A-AAE7-C533505A5BA8}" type="slidenum">
              <a:rPr lang="en-US"/>
              <a:pPr/>
              <a:t>‹#›</a:t>
            </a:fld>
            <a:endParaRPr lang="en-US"/>
          </a:p>
        </p:txBody>
      </p:sp>
    </p:spTree>
    <p:extLst>
      <p:ext uri="{BB962C8B-B14F-4D97-AF65-F5344CB8AC3E}">
        <p14:creationId xmlns:p14="http://schemas.microsoft.com/office/powerpoint/2010/main" val="21881687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66675"/>
            <a:ext cx="8991600" cy="563563"/>
          </a:xfrm>
        </p:spPr>
        <p:txBody>
          <a:bodyPr/>
          <a:lstStyle/>
          <a:p>
            <a:r>
              <a:rPr lang="en-US"/>
              <a:t>Click to edit Master title style</a:t>
            </a:r>
          </a:p>
        </p:txBody>
      </p:sp>
      <p:sp>
        <p:nvSpPr>
          <p:cNvPr id="3" name="Text Placeholder 2"/>
          <p:cNvSpPr>
            <a:spLocks noGrp="1"/>
          </p:cNvSpPr>
          <p:nvPr>
            <p:ph type="body" sz="half" idx="1"/>
          </p:nvPr>
        </p:nvSpPr>
        <p:spPr>
          <a:xfrm>
            <a:off x="76200" y="762000"/>
            <a:ext cx="44196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762000"/>
            <a:ext cx="441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810000"/>
            <a:ext cx="4419600"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a:xfrm>
            <a:off x="8305800" y="6477000"/>
            <a:ext cx="838200" cy="381000"/>
          </a:xfrm>
        </p:spPr>
        <p:txBody>
          <a:bodyPr/>
          <a:lstStyle>
            <a:lvl1pPr>
              <a:defRPr/>
            </a:lvl1pPr>
          </a:lstStyle>
          <a:p>
            <a:fld id="{BD405553-CC40-A24A-8F20-B2B29BCD3D84}" type="slidenum">
              <a:rPr lang="en-US"/>
              <a:pPr/>
              <a:t>‹#›</a:t>
            </a:fld>
            <a:endParaRPr lang="en-US"/>
          </a:p>
        </p:txBody>
      </p:sp>
    </p:spTree>
    <p:extLst>
      <p:ext uri="{BB962C8B-B14F-4D97-AF65-F5344CB8AC3E}">
        <p14:creationId xmlns:p14="http://schemas.microsoft.com/office/powerpoint/2010/main" val="29356543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a:t>Click to edit Master subtitle style</a:t>
            </a:r>
          </a:p>
        </p:txBody>
      </p:sp>
    </p:spTree>
    <p:extLst>
      <p:ext uri="{BB962C8B-B14F-4D97-AF65-F5344CB8AC3E}">
        <p14:creationId xmlns:p14="http://schemas.microsoft.com/office/powerpoint/2010/main" val="45421158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466523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3830613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219734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85555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999115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603712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50685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7694421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0482432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421348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3"/>
            <a:ext cx="2057400" cy="6022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3"/>
            <a:ext cx="6019800" cy="6022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954402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a:t>Click to edit Master subtitle style</a:t>
            </a:r>
          </a:p>
        </p:txBody>
      </p:sp>
    </p:spTree>
    <p:extLst>
      <p:ext uri="{BB962C8B-B14F-4D97-AF65-F5344CB8AC3E}">
        <p14:creationId xmlns:p14="http://schemas.microsoft.com/office/powerpoint/2010/main" val="205545836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596737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6770542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0010338"/>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868259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37108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304976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21327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3601445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8468180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0960158"/>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238967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2C2467ED-75F9-C743-BC5E-DEE7EADD6CF1}"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369467581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941D2DD2-3842-664E-8EB2-3AE7783D7EB5}"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262228751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155232"/>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AE3938E2-0230-7B46-BB7E-334AD6CE6509}"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341330128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5C21B3B0-04F9-E046-B2FD-B5CF31A90315}"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17316140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9" name="Slide Number Placeholder 8"/>
          <p:cNvSpPr>
            <a:spLocks noGrp="1"/>
          </p:cNvSpPr>
          <p:nvPr>
            <p:ph type="sldNum" sz="quarter" idx="12"/>
          </p:nvPr>
        </p:nvSpPr>
        <p:spPr/>
        <p:txBody>
          <a:bodyPr/>
          <a:lstStyle>
            <a:lvl1pPr>
              <a:defRPr/>
            </a:lvl1pPr>
          </a:lstStyle>
          <a:p>
            <a:fld id="{73BA164C-7646-D44C-9F62-B077FCDBD278}"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223400249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5" name="Slide Number Placeholder 4"/>
          <p:cNvSpPr>
            <a:spLocks noGrp="1"/>
          </p:cNvSpPr>
          <p:nvPr>
            <p:ph type="sldNum" sz="quarter" idx="12"/>
          </p:nvPr>
        </p:nvSpPr>
        <p:spPr/>
        <p:txBody>
          <a:bodyPr/>
          <a:lstStyle>
            <a:lvl1pPr>
              <a:defRPr/>
            </a:lvl1pPr>
          </a:lstStyle>
          <a:p>
            <a:fld id="{D281E02F-5A42-B242-9B0E-10589CF1E641}"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36754350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4" name="Slide Number Placeholder 3"/>
          <p:cNvSpPr>
            <a:spLocks noGrp="1"/>
          </p:cNvSpPr>
          <p:nvPr>
            <p:ph type="sldNum" sz="quarter" idx="12"/>
          </p:nvPr>
        </p:nvSpPr>
        <p:spPr/>
        <p:txBody>
          <a:bodyPr/>
          <a:lstStyle>
            <a:lvl1pPr>
              <a:defRPr/>
            </a:lvl1pPr>
          </a:lstStyle>
          <a:p>
            <a:fld id="{E4DAF0CE-6A63-D741-869C-BA246CA7C3F4}"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2864642001"/>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C446B525-99F8-4045-A070-B08F9D381D78}"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3940299342"/>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7B77B2BC-FC27-544D-BF53-DDDDAAA67C56}"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219371170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3F055C0F-CB62-1046-93CD-0EEC776D5859}"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81741291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0"/>
            <a:ext cx="19621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0"/>
            <a:ext cx="57340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latin typeface="Times New Roman"/>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A6EC020F-A745-D84D-8F59-5076B2C018E0}"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54798016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a:t>Click to edit Master subtitle style</a:t>
            </a:r>
          </a:p>
        </p:txBody>
      </p:sp>
    </p:spTree>
    <p:extLst>
      <p:ext uri="{BB962C8B-B14F-4D97-AF65-F5344CB8AC3E}">
        <p14:creationId xmlns:p14="http://schemas.microsoft.com/office/powerpoint/2010/main" val="395573656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25454414"/>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185077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3212697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6511738"/>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6557946"/>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145320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933147"/>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6778326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6908583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139606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367593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62203948"/>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371600"/>
            <a:ext cx="7772400" cy="18288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a:t>Click to edit Master title style</a:t>
            </a:r>
          </a:p>
        </p:txBody>
      </p:sp>
      <p:sp>
        <p:nvSpPr>
          <p:cNvPr id="2051" name="Rectangle 3"/>
          <p:cNvSpPr>
            <a:spLocks noGrp="1" noChangeArrowheads="1"/>
          </p:cNvSpPr>
          <p:nvPr>
            <p:ph type="subTitle" idx="1"/>
          </p:nvPr>
        </p:nvSpPr>
        <p:spPr>
          <a:xfrm>
            <a:off x="677863" y="3581400"/>
            <a:ext cx="7721600" cy="17526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a:t>Click to edit Master subtitle style</a:t>
            </a:r>
          </a:p>
        </p:txBody>
      </p:sp>
    </p:spTree>
    <p:extLst>
      <p:ext uri="{BB962C8B-B14F-4D97-AF65-F5344CB8AC3E}">
        <p14:creationId xmlns:p14="http://schemas.microsoft.com/office/powerpoint/2010/main" val="406740830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205621"/>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885" indent="0">
              <a:buNone/>
              <a:defRPr sz="1350"/>
            </a:lvl2pPr>
            <a:lvl3pPr marL="685770" indent="0">
              <a:buNone/>
              <a:defRPr sz="1200"/>
            </a:lvl3pPr>
            <a:lvl4pPr marL="1028655" indent="0">
              <a:buNone/>
              <a:defRPr sz="1050"/>
            </a:lvl4pPr>
            <a:lvl5pPr marL="1371540" indent="0">
              <a:buNone/>
              <a:defRPr sz="1050"/>
            </a:lvl5pPr>
            <a:lvl6pPr marL="1714425" indent="0">
              <a:buNone/>
              <a:defRPr sz="1050"/>
            </a:lvl6pPr>
            <a:lvl7pPr marL="2057310" indent="0">
              <a:buNone/>
              <a:defRPr sz="1050"/>
            </a:lvl7pPr>
            <a:lvl8pPr marL="2400194" indent="0">
              <a:buNone/>
              <a:defRPr sz="1050"/>
            </a:lvl8pPr>
            <a:lvl9pPr marL="2743079" indent="0">
              <a:buNone/>
              <a:defRPr sz="1050"/>
            </a:lvl9pPr>
          </a:lstStyle>
          <a:p>
            <a:pPr lvl="0"/>
            <a:r>
              <a:rPr lang="en-US"/>
              <a:t>Click to edit Master text styles</a:t>
            </a:r>
          </a:p>
        </p:txBody>
      </p:sp>
    </p:spTree>
    <p:extLst>
      <p:ext uri="{BB962C8B-B14F-4D97-AF65-F5344CB8AC3E}">
        <p14:creationId xmlns:p14="http://schemas.microsoft.com/office/powerpoint/2010/main" val="424989288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7175"/>
            <a:ext cx="4038600" cy="5029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7175"/>
            <a:ext cx="4038600" cy="5029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1868407"/>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85" indent="0">
              <a:buNone/>
              <a:defRPr sz="1500" b="1"/>
            </a:lvl2pPr>
            <a:lvl3pPr marL="685770" indent="0">
              <a:buNone/>
              <a:defRPr sz="1350" b="1"/>
            </a:lvl3pPr>
            <a:lvl4pPr marL="1028655" indent="0">
              <a:buNone/>
              <a:defRPr sz="1200" b="1"/>
            </a:lvl4pPr>
            <a:lvl5pPr marL="1371540" indent="0">
              <a:buNone/>
              <a:defRPr sz="1200" b="1"/>
            </a:lvl5pPr>
            <a:lvl6pPr marL="1714425" indent="0">
              <a:buNone/>
              <a:defRPr sz="1200" b="1"/>
            </a:lvl6pPr>
            <a:lvl7pPr marL="2057310" indent="0">
              <a:buNone/>
              <a:defRPr sz="1200" b="1"/>
            </a:lvl7pPr>
            <a:lvl8pPr marL="2400194" indent="0">
              <a:buNone/>
              <a:defRPr sz="1200" b="1"/>
            </a:lvl8pPr>
            <a:lvl9pPr marL="2743079"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885" indent="0">
              <a:buNone/>
              <a:defRPr sz="1500" b="1"/>
            </a:lvl2pPr>
            <a:lvl3pPr marL="685770" indent="0">
              <a:buNone/>
              <a:defRPr sz="1350" b="1"/>
            </a:lvl3pPr>
            <a:lvl4pPr marL="1028655" indent="0">
              <a:buNone/>
              <a:defRPr sz="1200" b="1"/>
            </a:lvl4pPr>
            <a:lvl5pPr marL="1371540" indent="0">
              <a:buNone/>
              <a:defRPr sz="1200" b="1"/>
            </a:lvl5pPr>
            <a:lvl6pPr marL="1714425" indent="0">
              <a:buNone/>
              <a:defRPr sz="1200" b="1"/>
            </a:lvl6pPr>
            <a:lvl7pPr marL="2057310" indent="0">
              <a:buNone/>
              <a:defRPr sz="1200" b="1"/>
            </a:lvl7pPr>
            <a:lvl8pPr marL="2400194" indent="0">
              <a:buNone/>
              <a:defRPr sz="1200" b="1"/>
            </a:lvl8pPr>
            <a:lvl9pPr marL="2743079"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035217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1510634"/>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845975"/>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885" indent="0">
              <a:buNone/>
              <a:defRPr sz="900"/>
            </a:lvl2pPr>
            <a:lvl3pPr marL="685770" indent="0">
              <a:buNone/>
              <a:defRPr sz="750"/>
            </a:lvl3pPr>
            <a:lvl4pPr marL="1028655" indent="0">
              <a:buNone/>
              <a:defRPr sz="675"/>
            </a:lvl4pPr>
            <a:lvl5pPr marL="1371540" indent="0">
              <a:buNone/>
              <a:defRPr sz="675"/>
            </a:lvl5pPr>
            <a:lvl6pPr marL="1714425" indent="0">
              <a:buNone/>
              <a:defRPr sz="675"/>
            </a:lvl6pPr>
            <a:lvl7pPr marL="2057310" indent="0">
              <a:buNone/>
              <a:defRPr sz="675"/>
            </a:lvl7pPr>
            <a:lvl8pPr marL="2400194" indent="0">
              <a:buNone/>
              <a:defRPr sz="675"/>
            </a:lvl8pPr>
            <a:lvl9pPr marL="2743079" indent="0">
              <a:buNone/>
              <a:defRPr sz="675"/>
            </a:lvl9pPr>
          </a:lstStyle>
          <a:p>
            <a:pPr lvl="0"/>
            <a:r>
              <a:rPr lang="en-US"/>
              <a:t>Click to edit Master text styles</a:t>
            </a:r>
          </a:p>
        </p:txBody>
      </p:sp>
    </p:spTree>
    <p:extLst>
      <p:ext uri="{BB962C8B-B14F-4D97-AF65-F5344CB8AC3E}">
        <p14:creationId xmlns:p14="http://schemas.microsoft.com/office/powerpoint/2010/main" val="187293439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85" indent="0">
              <a:buNone/>
              <a:defRPr sz="2100"/>
            </a:lvl2pPr>
            <a:lvl3pPr marL="685770" indent="0">
              <a:buNone/>
              <a:defRPr sz="1800"/>
            </a:lvl3pPr>
            <a:lvl4pPr marL="1028655" indent="0">
              <a:buNone/>
              <a:defRPr sz="1500"/>
            </a:lvl4pPr>
            <a:lvl5pPr marL="1371540" indent="0">
              <a:buNone/>
              <a:defRPr sz="1500"/>
            </a:lvl5pPr>
            <a:lvl6pPr marL="1714425" indent="0">
              <a:buNone/>
              <a:defRPr sz="1500"/>
            </a:lvl6pPr>
            <a:lvl7pPr marL="2057310" indent="0">
              <a:buNone/>
              <a:defRPr sz="1500"/>
            </a:lvl7pPr>
            <a:lvl8pPr marL="2400194" indent="0">
              <a:buNone/>
              <a:defRPr sz="1500"/>
            </a:lvl8pPr>
            <a:lvl9pPr marL="2743079"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85" indent="0">
              <a:buNone/>
              <a:defRPr sz="900"/>
            </a:lvl2pPr>
            <a:lvl3pPr marL="685770" indent="0">
              <a:buNone/>
              <a:defRPr sz="750"/>
            </a:lvl3pPr>
            <a:lvl4pPr marL="1028655" indent="0">
              <a:buNone/>
              <a:defRPr sz="675"/>
            </a:lvl4pPr>
            <a:lvl5pPr marL="1371540" indent="0">
              <a:buNone/>
              <a:defRPr sz="675"/>
            </a:lvl5pPr>
            <a:lvl6pPr marL="1714425" indent="0">
              <a:buNone/>
              <a:defRPr sz="675"/>
            </a:lvl6pPr>
            <a:lvl7pPr marL="2057310" indent="0">
              <a:buNone/>
              <a:defRPr sz="675"/>
            </a:lvl7pPr>
            <a:lvl8pPr marL="2400194" indent="0">
              <a:buNone/>
              <a:defRPr sz="675"/>
            </a:lvl8pPr>
            <a:lvl9pPr marL="2743079" indent="0">
              <a:buNone/>
              <a:defRPr sz="675"/>
            </a:lvl9pPr>
          </a:lstStyle>
          <a:p>
            <a:pPr lvl="0"/>
            <a:r>
              <a:rPr lang="en-US"/>
              <a:t>Click to edit Master text styles</a:t>
            </a:r>
          </a:p>
        </p:txBody>
      </p:sp>
    </p:spTree>
    <p:extLst>
      <p:ext uri="{BB962C8B-B14F-4D97-AF65-F5344CB8AC3E}">
        <p14:creationId xmlns:p14="http://schemas.microsoft.com/office/powerpoint/2010/main" val="3131122471"/>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19603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9.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620857066"/>
      </p:ext>
    </p:extLst>
  </p:cSld>
  <p:clrMap bg1="dk2" tx1="lt1" bg2="dk1"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2"/>
          <a:stretch>
            <a:fillRect/>
          </a:stretch>
        </p:blipFill>
        <p:spPr>
          <a:xfrm>
            <a:off x="0" y="0"/>
            <a:ext cx="9144000" cy="982133"/>
          </a:xfrm>
          <a:prstGeom prst="rect">
            <a:avLst/>
          </a:prstGeom>
        </p:spPr>
      </p:pic>
    </p:spTree>
    <p:extLst>
      <p:ext uri="{BB962C8B-B14F-4D97-AF65-F5344CB8AC3E}">
        <p14:creationId xmlns:p14="http://schemas.microsoft.com/office/powerpoint/2010/main" val="413446555"/>
      </p:ext>
    </p:extLst>
  </p:cSld>
  <p:clrMap bg1="dk2" tx1="lt1" bg2="dk1"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Lst>
  <p:txStyles>
    <p:titleStyle>
      <a:lvl1pPr algn="l" rtl="0" eaLnBrk="0" fontAlgn="base" hangingPunct="0">
        <a:spcBef>
          <a:spcPct val="0"/>
        </a:spcBef>
        <a:spcAft>
          <a:spcPct val="0"/>
        </a:spcAft>
        <a:defRPr sz="3800" b="1">
          <a:solidFill>
            <a:schemeClr val="bg2"/>
          </a:solidFill>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800" b="1">
          <a:solidFill>
            <a:srgbClr val="363636"/>
          </a:solidFill>
          <a:latin typeface="Arial"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3800" b="1">
          <a:solidFill>
            <a:srgbClr val="363636"/>
          </a:solidFill>
          <a:latin typeface="Arial"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3800" b="1">
          <a:solidFill>
            <a:srgbClr val="363636"/>
          </a:solidFill>
          <a:latin typeface="Arial"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3800" b="1">
          <a:solidFill>
            <a:srgbClr val="363636"/>
          </a:solidFill>
          <a:latin typeface="Arial" pitchFamily="-108" charset="0"/>
          <a:ea typeface="ＭＳ Ｐゴシック" pitchFamily="-108" charset="-128"/>
          <a:cs typeface="ＭＳ Ｐゴシック" pitchFamily="-108" charset="-128"/>
        </a:defRPr>
      </a:lvl5pPr>
      <a:lvl6pPr marL="457200" algn="l" rtl="0" fontAlgn="base">
        <a:spcBef>
          <a:spcPct val="0"/>
        </a:spcBef>
        <a:spcAft>
          <a:spcPct val="0"/>
        </a:spcAft>
        <a:defRPr sz="3800" b="1">
          <a:solidFill>
            <a:schemeClr val="tx2"/>
          </a:solidFill>
          <a:latin typeface="Arial" pitchFamily="-108" charset="0"/>
        </a:defRPr>
      </a:lvl6pPr>
      <a:lvl7pPr marL="914400" algn="l" rtl="0" fontAlgn="base">
        <a:spcBef>
          <a:spcPct val="0"/>
        </a:spcBef>
        <a:spcAft>
          <a:spcPct val="0"/>
        </a:spcAft>
        <a:defRPr sz="3800" b="1">
          <a:solidFill>
            <a:schemeClr val="tx2"/>
          </a:solidFill>
          <a:latin typeface="Arial" pitchFamily="-108" charset="0"/>
        </a:defRPr>
      </a:lvl7pPr>
      <a:lvl8pPr marL="1371600" algn="l" rtl="0" fontAlgn="base">
        <a:spcBef>
          <a:spcPct val="0"/>
        </a:spcBef>
        <a:spcAft>
          <a:spcPct val="0"/>
        </a:spcAft>
        <a:defRPr sz="3800" b="1">
          <a:solidFill>
            <a:schemeClr val="tx2"/>
          </a:solidFill>
          <a:latin typeface="Arial" pitchFamily="-108" charset="0"/>
        </a:defRPr>
      </a:lvl8pPr>
      <a:lvl9pPr marL="1828800" algn="l" rtl="0" fontAlgn="base">
        <a:spcBef>
          <a:spcPct val="0"/>
        </a:spcBef>
        <a:spcAft>
          <a:spcPct val="0"/>
        </a:spcAft>
        <a:defRPr sz="3800" b="1">
          <a:solidFill>
            <a:schemeClr val="tx2"/>
          </a:solidFill>
          <a:latin typeface="Arial" pitchFamily="-108" charset="0"/>
        </a:defRPr>
      </a:lvl9pPr>
    </p:titleStyle>
    <p:bodyStyle>
      <a:lvl1pPr marL="341313" indent="-341313" algn="l" rtl="0" eaLnBrk="0" fontAlgn="base" hangingPunct="0">
        <a:lnSpc>
          <a:spcPct val="110000"/>
        </a:lnSpc>
        <a:spcBef>
          <a:spcPts val="594"/>
        </a:spcBef>
        <a:spcAft>
          <a:spcPts val="594"/>
        </a:spcAft>
        <a:buClr>
          <a:schemeClr val="accent6"/>
        </a:buClr>
        <a:buSzPct val="110000"/>
        <a:buChar char="•"/>
        <a:defRPr sz="3100">
          <a:solidFill>
            <a:schemeClr val="tx1"/>
          </a:solidFill>
          <a:effectLst/>
          <a:latin typeface="+mn-lt"/>
          <a:ea typeface="ＭＳ Ｐゴシック" pitchFamily="-108" charset="-128"/>
          <a:cs typeface="ＭＳ Ｐゴシック" pitchFamily="-108" charset="-128"/>
        </a:defRPr>
      </a:lvl1pPr>
      <a:lvl2pPr marL="742156" indent="-285750" algn="l" rtl="0" eaLnBrk="0" fontAlgn="base" hangingPunct="0">
        <a:lnSpc>
          <a:spcPct val="110000"/>
        </a:lnSpc>
        <a:spcBef>
          <a:spcPts val="594"/>
        </a:spcBef>
        <a:spcAft>
          <a:spcPts val="594"/>
        </a:spcAft>
        <a:buClr>
          <a:schemeClr val="accent6"/>
        </a:buClr>
        <a:buSzPct val="110000"/>
        <a:buFont typeface="Arial" charset="0"/>
        <a:buChar char="–"/>
        <a:defRPr sz="2600">
          <a:solidFill>
            <a:schemeClr val="tx1"/>
          </a:solidFill>
          <a:effectLst/>
          <a:latin typeface="+mn-lt"/>
          <a:ea typeface="ＭＳ Ｐゴシック" pitchFamily="-108" charset="-128"/>
        </a:defRPr>
      </a:lvl2pPr>
      <a:lvl3pPr marL="1143000" indent="-228204" algn="l" rtl="0" eaLnBrk="0" fontAlgn="base" hangingPunct="0">
        <a:lnSpc>
          <a:spcPct val="110000"/>
        </a:lnSpc>
        <a:spcBef>
          <a:spcPts val="594"/>
        </a:spcBef>
        <a:spcAft>
          <a:spcPts val="594"/>
        </a:spcAft>
        <a:buClr>
          <a:schemeClr val="accent6"/>
        </a:buClr>
        <a:buSzPct val="110000"/>
        <a:buChar char="•"/>
        <a:defRPr sz="2100">
          <a:solidFill>
            <a:schemeClr val="tx1"/>
          </a:solidFill>
          <a:effectLst/>
          <a:latin typeface="+mn-lt"/>
          <a:ea typeface="ＭＳ Ｐゴシック" pitchFamily="-108" charset="-128"/>
        </a:defRPr>
      </a:lvl3pPr>
      <a:lvl4pPr marL="1599406" indent="-228204" algn="l" rtl="0" eaLnBrk="0" fontAlgn="base" hangingPunct="0">
        <a:lnSpc>
          <a:spcPct val="110000"/>
        </a:lnSpc>
        <a:spcBef>
          <a:spcPts val="594"/>
        </a:spcBef>
        <a:spcAft>
          <a:spcPts val="594"/>
        </a:spcAft>
        <a:buClr>
          <a:schemeClr val="accent6"/>
        </a:buClr>
        <a:buSzPct val="110000"/>
        <a:buFont typeface="Arial" charset="0"/>
        <a:buChar char="–"/>
        <a:defRPr sz="2000">
          <a:solidFill>
            <a:schemeClr val="tx1"/>
          </a:solidFill>
          <a:effectLst/>
          <a:latin typeface="+mn-lt"/>
          <a:ea typeface="ＭＳ Ｐゴシック" pitchFamily="-108" charset="-128"/>
        </a:defRPr>
      </a:lvl4pPr>
      <a:lvl5pPr marL="2055813" indent="-228204" algn="l" rtl="0" eaLnBrk="0" fontAlgn="base" hangingPunct="0">
        <a:lnSpc>
          <a:spcPct val="110000"/>
        </a:lnSpc>
        <a:spcBef>
          <a:spcPts val="594"/>
        </a:spcBef>
        <a:spcAft>
          <a:spcPts val="594"/>
        </a:spcAft>
        <a:buClr>
          <a:schemeClr val="accent6"/>
        </a:buClr>
        <a:buSzPct val="110000"/>
        <a:buFont typeface="Arial" charset="0"/>
        <a:buChar char="›"/>
        <a:defRPr sz="2000">
          <a:solidFill>
            <a:schemeClr val="tx1"/>
          </a:solidFill>
          <a:effectLst/>
          <a:latin typeface="+mn-lt"/>
          <a:ea typeface="ＭＳ Ｐゴシック" pitchFamily="-108" charset="-128"/>
        </a:defRPr>
      </a:lvl5pPr>
      <a:lvl6pPr marL="2514600" indent="-228600" algn="l" rtl="0" fontAlgn="base">
        <a:lnSpc>
          <a:spcPct val="110000"/>
        </a:lnSpc>
        <a:spcBef>
          <a:spcPts val="600"/>
        </a:spcBef>
        <a:spcAft>
          <a:spcPts val="600"/>
        </a:spcAft>
        <a:buClr>
          <a:schemeClr val="accent2"/>
        </a:buClr>
        <a:buSzPct val="110000"/>
        <a:buFont typeface="Arial" pitchFamily="-108" charset="0"/>
        <a:buChar char="›"/>
        <a:defRPr sz="2000">
          <a:solidFill>
            <a:schemeClr val="tx2"/>
          </a:solidFill>
          <a:latin typeface="+mn-lt"/>
          <a:ea typeface="ＭＳ Ｐゴシック" pitchFamily="-108" charset="-128"/>
        </a:defRPr>
      </a:lvl6pPr>
      <a:lvl7pPr marL="2971800" indent="-228600" algn="l" rtl="0" fontAlgn="base">
        <a:lnSpc>
          <a:spcPct val="110000"/>
        </a:lnSpc>
        <a:spcBef>
          <a:spcPts val="600"/>
        </a:spcBef>
        <a:spcAft>
          <a:spcPts val="600"/>
        </a:spcAft>
        <a:buClr>
          <a:schemeClr val="accent2"/>
        </a:buClr>
        <a:buSzPct val="110000"/>
        <a:buFont typeface="Arial" pitchFamily="-108" charset="0"/>
        <a:buChar char="›"/>
        <a:defRPr sz="2000">
          <a:solidFill>
            <a:schemeClr val="tx2"/>
          </a:solidFill>
          <a:latin typeface="+mn-lt"/>
          <a:ea typeface="ＭＳ Ｐゴシック" pitchFamily="-108" charset="-128"/>
        </a:defRPr>
      </a:lvl7pPr>
      <a:lvl8pPr marL="3429000" indent="-228600" algn="l" rtl="0" fontAlgn="base">
        <a:lnSpc>
          <a:spcPct val="110000"/>
        </a:lnSpc>
        <a:spcBef>
          <a:spcPts val="600"/>
        </a:spcBef>
        <a:spcAft>
          <a:spcPts val="600"/>
        </a:spcAft>
        <a:buClr>
          <a:schemeClr val="accent2"/>
        </a:buClr>
        <a:buSzPct val="110000"/>
        <a:buFont typeface="Arial" pitchFamily="-108" charset="0"/>
        <a:buChar char="›"/>
        <a:defRPr sz="2000">
          <a:solidFill>
            <a:schemeClr val="tx2"/>
          </a:solidFill>
          <a:latin typeface="+mn-lt"/>
          <a:ea typeface="ＭＳ Ｐゴシック" pitchFamily="-108" charset="-128"/>
        </a:defRPr>
      </a:lvl8pPr>
      <a:lvl9pPr marL="3886200" indent="-228600" algn="l" rtl="0" fontAlgn="base">
        <a:lnSpc>
          <a:spcPct val="110000"/>
        </a:lnSpc>
        <a:spcBef>
          <a:spcPts val="600"/>
        </a:spcBef>
        <a:spcAft>
          <a:spcPts val="600"/>
        </a:spcAft>
        <a:buClr>
          <a:schemeClr val="accent2"/>
        </a:buClr>
        <a:buSzPct val="110000"/>
        <a:buFont typeface="Arial" pitchFamily="-108" charset="0"/>
        <a:buChar char="›"/>
        <a:defRPr sz="2000">
          <a:solidFill>
            <a:schemeClr val="tx2"/>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sldNum" sz="quarter" idx="4"/>
          </p:nvPr>
        </p:nvSpPr>
        <p:spPr bwMode="auto">
          <a:xfrm>
            <a:off x="8305800" y="6477000"/>
            <a:ext cx="838200" cy="38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C1BC7B"/>
                </a:solidFill>
              </a:defRPr>
            </a:lvl1pPr>
          </a:lstStyle>
          <a:p>
            <a:pPr eaLnBrk="1" hangingPunct="1"/>
            <a:fld id="{C207397B-1FDF-1D47-BDE7-5D70F8118E50}" type="slidenum">
              <a:rPr lang="en-US" smtClean="0">
                <a:latin typeface="Arial" charset="0"/>
                <a:cs typeface="ＭＳ Ｐゴシック" charset="0"/>
              </a:rPr>
              <a:pPr eaLnBrk="1" hangingPunct="1"/>
              <a:t>‹#›</a:t>
            </a:fld>
            <a:endParaRPr lang="en-US">
              <a:latin typeface="Arial" charset="0"/>
              <a:cs typeface="ＭＳ Ｐゴシック" charset="0"/>
            </a:endParaRPr>
          </a:p>
        </p:txBody>
      </p:sp>
      <p:sp>
        <p:nvSpPr>
          <p:cNvPr id="11275" name="Rectangle 11"/>
          <p:cNvSpPr>
            <a:spLocks noGrp="1" noChangeArrowheads="1"/>
          </p:cNvSpPr>
          <p:nvPr>
            <p:ph type="title"/>
          </p:nvPr>
        </p:nvSpPr>
        <p:spPr bwMode="auto">
          <a:xfrm>
            <a:off x="76200" y="66675"/>
            <a:ext cx="8991600" cy="563563"/>
          </a:xfrm>
          <a:prstGeom prst="rect">
            <a:avLst/>
          </a:prstGeom>
          <a:noFill/>
          <a:ln>
            <a:noFill/>
          </a:ln>
          <a:effectLst>
            <a:outerShdw blurRad="63500" dist="38099" dir="2700000" algn="ctr" rotWithShape="0">
              <a:srgbClr val="333333">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Slide Title </a:t>
            </a:r>
          </a:p>
        </p:txBody>
      </p:sp>
      <p:sp>
        <p:nvSpPr>
          <p:cNvPr id="11276" name="Rectangle 12"/>
          <p:cNvSpPr>
            <a:spLocks noGrp="1" noChangeArrowheads="1"/>
          </p:cNvSpPr>
          <p:nvPr>
            <p:ph type="body" idx="1"/>
          </p:nvPr>
        </p:nvSpPr>
        <p:spPr bwMode="auto">
          <a:xfrm>
            <a:off x="76200" y="762000"/>
            <a:ext cx="8991600" cy="594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292929">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Klik om de opmaakprofielen van de modeltekst te bewerken</a:t>
            </a:r>
          </a:p>
          <a:p>
            <a:pPr lvl="1"/>
            <a:r>
              <a:rPr lang="en-US"/>
              <a:t>Tweede niveau</a:t>
            </a:r>
          </a:p>
          <a:p>
            <a:pPr lvl="2"/>
            <a:r>
              <a:rPr lang="en-US"/>
              <a:t>Derde niveau</a:t>
            </a:r>
          </a:p>
          <a:p>
            <a:pPr lvl="3"/>
            <a:r>
              <a:rPr lang="en-US"/>
              <a:t>Vierde niveau</a:t>
            </a:r>
          </a:p>
          <a:p>
            <a:pPr lvl="4"/>
            <a:r>
              <a:rPr lang="en-US"/>
              <a:t>Vijfde niveau</a:t>
            </a:r>
          </a:p>
        </p:txBody>
      </p:sp>
      <p:sp>
        <p:nvSpPr>
          <p:cNvPr id="11283" name="Rectangle 19"/>
          <p:cNvSpPr>
            <a:spLocks noChangeArrowheads="1"/>
          </p:cNvSpPr>
          <p:nvPr userDrawn="1"/>
        </p:nvSpPr>
        <p:spPr bwMode="auto">
          <a:xfrm flipH="1">
            <a:off x="0" y="681038"/>
            <a:ext cx="7315200" cy="42862"/>
          </a:xfrm>
          <a:prstGeom prst="rect">
            <a:avLst/>
          </a:prstGeom>
          <a:gradFill rotWithShape="1">
            <a:gsLst>
              <a:gs pos="0">
                <a:srgbClr val="545454"/>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en-US" sz="4000" b="1">
              <a:solidFill>
                <a:srgbClr val="545454"/>
              </a:solidFill>
              <a:latin typeface="Arial" charset="0"/>
              <a:cs typeface="ＭＳ Ｐゴシック" charset="0"/>
            </a:endParaRPr>
          </a:p>
        </p:txBody>
      </p:sp>
    </p:spTree>
    <p:extLst>
      <p:ext uri="{BB962C8B-B14F-4D97-AF65-F5344CB8AC3E}">
        <p14:creationId xmlns:p14="http://schemas.microsoft.com/office/powerpoint/2010/main" val="194191828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Lst>
  <p:txStyles>
    <p:titleStyle>
      <a:lvl1pPr algn="l" rtl="0" fontAlgn="base">
        <a:spcBef>
          <a:spcPct val="0"/>
        </a:spcBef>
        <a:spcAft>
          <a:spcPct val="0"/>
        </a:spcAft>
        <a:defRPr sz="4400" b="1">
          <a:solidFill>
            <a:schemeClr val="bg1"/>
          </a:solidFill>
          <a:latin typeface="+mj-lt"/>
          <a:ea typeface="+mj-ea"/>
          <a:cs typeface="+mj-cs"/>
        </a:defRPr>
      </a:lvl1pPr>
      <a:lvl2pPr algn="l" rtl="0" fontAlgn="base">
        <a:spcBef>
          <a:spcPct val="0"/>
        </a:spcBef>
        <a:spcAft>
          <a:spcPct val="0"/>
        </a:spcAft>
        <a:defRPr sz="4400" b="1">
          <a:solidFill>
            <a:schemeClr val="bg1"/>
          </a:solidFill>
          <a:latin typeface="Arial" charset="0"/>
          <a:ea typeface="ＭＳ Ｐゴシック" charset="0"/>
        </a:defRPr>
      </a:lvl2pPr>
      <a:lvl3pPr algn="l" rtl="0" fontAlgn="base">
        <a:spcBef>
          <a:spcPct val="0"/>
        </a:spcBef>
        <a:spcAft>
          <a:spcPct val="0"/>
        </a:spcAft>
        <a:defRPr sz="4400" b="1">
          <a:solidFill>
            <a:schemeClr val="bg1"/>
          </a:solidFill>
          <a:latin typeface="Arial" charset="0"/>
          <a:ea typeface="ＭＳ Ｐゴシック" charset="0"/>
        </a:defRPr>
      </a:lvl3pPr>
      <a:lvl4pPr algn="l" rtl="0" fontAlgn="base">
        <a:spcBef>
          <a:spcPct val="0"/>
        </a:spcBef>
        <a:spcAft>
          <a:spcPct val="0"/>
        </a:spcAft>
        <a:defRPr sz="4400" b="1">
          <a:solidFill>
            <a:schemeClr val="bg1"/>
          </a:solidFill>
          <a:latin typeface="Arial" charset="0"/>
          <a:ea typeface="ＭＳ Ｐゴシック" charset="0"/>
        </a:defRPr>
      </a:lvl4pPr>
      <a:lvl5pPr algn="l" rtl="0" fontAlgn="base">
        <a:spcBef>
          <a:spcPct val="0"/>
        </a:spcBef>
        <a:spcAft>
          <a:spcPct val="0"/>
        </a:spcAft>
        <a:defRPr sz="4400" b="1">
          <a:solidFill>
            <a:schemeClr val="bg1"/>
          </a:solidFill>
          <a:latin typeface="Arial" charset="0"/>
          <a:ea typeface="ＭＳ Ｐゴシック" charset="0"/>
        </a:defRPr>
      </a:lvl5pPr>
      <a:lvl6pPr marL="457200" algn="l" rtl="0" fontAlgn="base">
        <a:spcBef>
          <a:spcPct val="0"/>
        </a:spcBef>
        <a:spcAft>
          <a:spcPct val="0"/>
        </a:spcAft>
        <a:defRPr sz="4400" b="1">
          <a:solidFill>
            <a:schemeClr val="bg1"/>
          </a:solidFill>
          <a:latin typeface="Arial" charset="0"/>
          <a:ea typeface="ＭＳ Ｐゴシック" charset="0"/>
        </a:defRPr>
      </a:lvl6pPr>
      <a:lvl7pPr marL="914400" algn="l" rtl="0" fontAlgn="base">
        <a:spcBef>
          <a:spcPct val="0"/>
        </a:spcBef>
        <a:spcAft>
          <a:spcPct val="0"/>
        </a:spcAft>
        <a:defRPr sz="4400" b="1">
          <a:solidFill>
            <a:schemeClr val="bg1"/>
          </a:solidFill>
          <a:latin typeface="Arial" charset="0"/>
          <a:ea typeface="ＭＳ Ｐゴシック" charset="0"/>
        </a:defRPr>
      </a:lvl7pPr>
      <a:lvl8pPr marL="1371600" algn="l" rtl="0" fontAlgn="base">
        <a:spcBef>
          <a:spcPct val="0"/>
        </a:spcBef>
        <a:spcAft>
          <a:spcPct val="0"/>
        </a:spcAft>
        <a:defRPr sz="4400" b="1">
          <a:solidFill>
            <a:schemeClr val="bg1"/>
          </a:solidFill>
          <a:latin typeface="Arial" charset="0"/>
          <a:ea typeface="ＭＳ Ｐゴシック" charset="0"/>
        </a:defRPr>
      </a:lvl8pPr>
      <a:lvl9pPr marL="1828800" algn="l" rtl="0" fontAlgn="base">
        <a:spcBef>
          <a:spcPct val="0"/>
        </a:spcBef>
        <a:spcAft>
          <a:spcPct val="0"/>
        </a:spcAft>
        <a:defRPr sz="4400" b="1">
          <a:solidFill>
            <a:schemeClr val="bg1"/>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rgbClr val="EAEAEA"/>
          </a:solidFill>
          <a:latin typeface="+mn-lt"/>
          <a:ea typeface="+mn-ea"/>
          <a:cs typeface="+mn-cs"/>
        </a:defRPr>
      </a:lvl1pPr>
      <a:lvl2pPr marL="742950" indent="-285750" algn="l" rtl="0" fontAlgn="base">
        <a:spcBef>
          <a:spcPct val="20000"/>
        </a:spcBef>
        <a:spcAft>
          <a:spcPct val="0"/>
        </a:spcAft>
        <a:buChar char="–"/>
        <a:defRPr sz="2800">
          <a:solidFill>
            <a:srgbClr val="969696"/>
          </a:solidFill>
          <a:latin typeface="+mn-lt"/>
          <a:ea typeface="+mn-ea"/>
        </a:defRPr>
      </a:lvl2pPr>
      <a:lvl3pPr marL="1143000" indent="-228600" algn="l" rtl="0" fontAlgn="base">
        <a:spcBef>
          <a:spcPct val="20000"/>
        </a:spcBef>
        <a:spcAft>
          <a:spcPct val="0"/>
        </a:spcAft>
        <a:buChar char="•"/>
        <a:defRPr sz="2400">
          <a:solidFill>
            <a:srgbClr val="777777"/>
          </a:solidFill>
          <a:latin typeface="+mn-lt"/>
          <a:ea typeface="+mn-ea"/>
        </a:defRPr>
      </a:lvl3pPr>
      <a:lvl4pPr marL="1600200" indent="-228600" algn="l" rtl="0" fontAlgn="base">
        <a:spcBef>
          <a:spcPct val="20000"/>
        </a:spcBef>
        <a:spcAft>
          <a:spcPct val="0"/>
        </a:spcAft>
        <a:buChar char="–"/>
        <a:defRPr sz="2000">
          <a:solidFill>
            <a:srgbClr val="777777"/>
          </a:solidFill>
          <a:latin typeface="+mn-lt"/>
          <a:ea typeface="+mn-ea"/>
        </a:defRPr>
      </a:lvl4pPr>
      <a:lvl5pPr marL="2057400" indent="-228600" algn="l" rtl="0" fontAlgn="base">
        <a:spcBef>
          <a:spcPct val="20000"/>
        </a:spcBef>
        <a:spcAft>
          <a:spcPct val="0"/>
        </a:spcAft>
        <a:buChar char="»"/>
        <a:defRPr sz="2000">
          <a:solidFill>
            <a:srgbClr val="777777"/>
          </a:solidFill>
          <a:latin typeface="+mn-lt"/>
          <a:ea typeface="+mn-ea"/>
        </a:defRPr>
      </a:lvl5pPr>
      <a:lvl6pPr marL="2514600" indent="-228600" algn="l" rtl="0" fontAlgn="base">
        <a:spcBef>
          <a:spcPct val="20000"/>
        </a:spcBef>
        <a:spcAft>
          <a:spcPct val="0"/>
        </a:spcAft>
        <a:buChar char="»"/>
        <a:defRPr sz="2000">
          <a:solidFill>
            <a:srgbClr val="777777"/>
          </a:solidFill>
          <a:latin typeface="+mn-lt"/>
          <a:ea typeface="+mn-ea"/>
        </a:defRPr>
      </a:lvl6pPr>
      <a:lvl7pPr marL="2971800" indent="-228600" algn="l" rtl="0" fontAlgn="base">
        <a:spcBef>
          <a:spcPct val="20000"/>
        </a:spcBef>
        <a:spcAft>
          <a:spcPct val="0"/>
        </a:spcAft>
        <a:buChar char="»"/>
        <a:defRPr sz="2000">
          <a:solidFill>
            <a:srgbClr val="777777"/>
          </a:solidFill>
          <a:latin typeface="+mn-lt"/>
          <a:ea typeface="+mn-ea"/>
        </a:defRPr>
      </a:lvl7pPr>
      <a:lvl8pPr marL="3429000" indent="-228600" algn="l" rtl="0" fontAlgn="base">
        <a:spcBef>
          <a:spcPct val="20000"/>
        </a:spcBef>
        <a:spcAft>
          <a:spcPct val="0"/>
        </a:spcAft>
        <a:buChar char="»"/>
        <a:defRPr sz="2000">
          <a:solidFill>
            <a:srgbClr val="777777"/>
          </a:solidFill>
          <a:latin typeface="+mn-lt"/>
          <a:ea typeface="+mn-ea"/>
        </a:defRPr>
      </a:lvl8pPr>
      <a:lvl9pPr marL="3886200" indent="-228600" algn="l" rtl="0" fontAlgn="base">
        <a:spcBef>
          <a:spcPct val="20000"/>
        </a:spcBef>
        <a:spcAft>
          <a:spcPct val="0"/>
        </a:spcAft>
        <a:buChar char="»"/>
        <a:defRPr sz="2000">
          <a:solidFill>
            <a:srgbClr val="777777"/>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ChangeArrowheads="1"/>
          </p:cNvSpPr>
          <p:nvPr/>
        </p:nvSpPr>
        <p:spPr bwMode="auto">
          <a:xfrm>
            <a:off x="227017" y="1233488"/>
            <a:ext cx="8683625" cy="46037"/>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9" name="Rectangle 13"/>
          <p:cNvSpPr>
            <a:spLocks noChangeArrowheads="1"/>
          </p:cNvSpPr>
          <p:nvPr/>
        </p:nvSpPr>
        <p:spPr bwMode="auto">
          <a:xfrm>
            <a:off x="227017" y="484188"/>
            <a:ext cx="8683625" cy="46037"/>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456079337"/>
      </p:ext>
    </p:extLst>
  </p:cSld>
  <p:clrMap bg1="dk2" tx1="lt1" bg2="dk1" tx2="lt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ransitio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FFFFFF"/>
              </a:solidFill>
            </a:endParaRPr>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FFFFFF"/>
              </a:solidFill>
            </a:endParaRPr>
          </a:p>
        </p:txBody>
      </p:sp>
    </p:spTree>
    <p:extLst>
      <p:ext uri="{BB962C8B-B14F-4D97-AF65-F5344CB8AC3E}">
        <p14:creationId xmlns:p14="http://schemas.microsoft.com/office/powerpoint/2010/main" val="3849259946"/>
      </p:ext>
    </p:extLst>
  </p:cSld>
  <p:clrMap bg1="dk2" tx1="lt1" bg2="dk1"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6626" name="Rectangle 2"/>
          <p:cNvSpPr>
            <a:spLocks noGrp="1" noChangeArrowheads="1"/>
          </p:cNvSpPr>
          <p:nvPr>
            <p:ph type="title"/>
          </p:nvPr>
        </p:nvSpPr>
        <p:spPr bwMode="auto">
          <a:xfrm>
            <a:off x="609600" y="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6627" name="Rectangle 3"/>
          <p:cNvSpPr>
            <a:spLocks noGrp="1" noChangeArrowheads="1"/>
          </p:cNvSpPr>
          <p:nvPr>
            <p:ph type="body" idx="1"/>
          </p:nvPr>
        </p:nvSpPr>
        <p:spPr bwMode="auto">
          <a:xfrm>
            <a:off x="685800" y="1295400"/>
            <a:ext cx="77724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mn-lt"/>
                <a:ea typeface="+mn-ea"/>
              </a:defRPr>
            </a:lvl1pPr>
          </a:lstStyle>
          <a:p>
            <a:pPr>
              <a:defRPr/>
            </a:pPr>
            <a:endParaRPr lang="en-US">
              <a:solidFill>
                <a:srgbClr val="FFFFFF"/>
              </a:solidFill>
              <a:latin typeface="Times New Roman"/>
              <a:ea typeface="ＭＳ Ｐゴシック"/>
              <a:cs typeface="Arial"/>
            </a:endParaRPr>
          </a:p>
        </p:txBody>
      </p:sp>
      <p:sp>
        <p:nvSpPr>
          <p:cNvPr id="16998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defRPr>
            </a:lvl1pPr>
          </a:lstStyle>
          <a:p>
            <a:pPr>
              <a:defRPr/>
            </a:pPr>
            <a:endParaRPr lang="en-US">
              <a:solidFill>
                <a:srgbClr val="FFFFFF"/>
              </a:solidFill>
              <a:latin typeface="Times New Roman"/>
              <a:ea typeface="ＭＳ Ｐゴシック"/>
              <a:cs typeface="Arial"/>
            </a:endParaRPr>
          </a:p>
        </p:txBody>
      </p:sp>
      <p:sp>
        <p:nvSpPr>
          <p:cNvPr id="16998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mn-cs"/>
              </a:defRPr>
            </a:lvl1pPr>
          </a:lstStyle>
          <a:p>
            <a:fld id="{BB8EB999-67A3-F84F-BA4B-66F5565461EA}"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1170766162"/>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cs typeface="Arial" charset="0"/>
        </a:defRPr>
      </a:lvl2pPr>
      <a:lvl3pPr algn="ctr" rtl="0" fontAlgn="base">
        <a:spcBef>
          <a:spcPct val="0"/>
        </a:spcBef>
        <a:spcAft>
          <a:spcPct val="0"/>
        </a:spcAft>
        <a:defRPr sz="4400">
          <a:solidFill>
            <a:schemeClr val="tx2"/>
          </a:solidFill>
          <a:latin typeface="Times New Roman" charset="0"/>
          <a:ea typeface="ＭＳ Ｐゴシック" charset="0"/>
          <a:cs typeface="Arial" charset="0"/>
        </a:defRPr>
      </a:lvl3pPr>
      <a:lvl4pPr algn="ctr" rtl="0" fontAlgn="base">
        <a:spcBef>
          <a:spcPct val="0"/>
        </a:spcBef>
        <a:spcAft>
          <a:spcPct val="0"/>
        </a:spcAft>
        <a:defRPr sz="4400">
          <a:solidFill>
            <a:schemeClr val="tx2"/>
          </a:solidFill>
          <a:latin typeface="Times New Roman" charset="0"/>
          <a:ea typeface="ＭＳ Ｐゴシック" charset="0"/>
          <a:cs typeface="Arial" charset="0"/>
        </a:defRPr>
      </a:lvl4pPr>
      <a:lvl5pPr algn="ctr" rtl="0" fontAlgn="base">
        <a:spcBef>
          <a:spcPct val="0"/>
        </a:spcBef>
        <a:spcAft>
          <a:spcPct val="0"/>
        </a:spcAft>
        <a:defRPr sz="4400">
          <a:solidFill>
            <a:schemeClr val="tx2"/>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tx2"/>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tx2"/>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tx2"/>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tx2"/>
          </a:solidFill>
          <a:latin typeface="Times New Roman"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latin typeface="Times New Roman" charset="0"/>
            </a:endParaRPr>
          </a:p>
        </p:txBody>
      </p:sp>
    </p:spTree>
    <p:extLst>
      <p:ext uri="{BB962C8B-B14F-4D97-AF65-F5344CB8AC3E}">
        <p14:creationId xmlns:p14="http://schemas.microsoft.com/office/powerpoint/2010/main" val="1128132650"/>
      </p:ext>
    </p:extLst>
  </p:cSld>
  <p:clrMap bg1="dk2" tx1="lt1" bg2="dk1"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ransitio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36" tIns="45718" rIns="91436" bIns="45718" numCol="1" anchor="ctr" anchorCtr="0" compatLnSpc="1">
            <a:prstTxWarp prst="textNoShape">
              <a:avLst/>
            </a:prstTxWarp>
          </a:bodyPr>
          <a:lstStyle/>
          <a:p>
            <a:pPr lvl="0"/>
            <a:r>
              <a:rPr lang="en-US"/>
              <a:t>Click to edit Master title</a:t>
            </a:r>
          </a:p>
        </p:txBody>
      </p:sp>
      <p:sp>
        <p:nvSpPr>
          <p:cNvPr id="1027"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ChangeArrowheads="1"/>
          </p:cNvSpPr>
          <p:nvPr/>
        </p:nvSpPr>
        <p:spPr bwMode="auto">
          <a:xfrm>
            <a:off x="227016" y="1233492"/>
            <a:ext cx="8683625" cy="46037"/>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8577" tIns="34289" rIns="68577" bIns="34289" anchor="ctr"/>
          <a:lstStyle/>
          <a:p>
            <a:pPr>
              <a:defRPr/>
            </a:pPr>
            <a:endParaRPr lang="en-US">
              <a:cs typeface="+mn-cs"/>
            </a:endParaRPr>
          </a:p>
        </p:txBody>
      </p:sp>
      <p:sp>
        <p:nvSpPr>
          <p:cNvPr id="1029" name="Rectangle 5"/>
          <p:cNvSpPr>
            <a:spLocks noChangeArrowheads="1"/>
          </p:cNvSpPr>
          <p:nvPr userDrawn="1"/>
        </p:nvSpPr>
        <p:spPr bwMode="auto">
          <a:xfrm>
            <a:off x="227016" y="484189"/>
            <a:ext cx="8683625" cy="46037"/>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8577" tIns="34289" rIns="68577" bIns="34289" anchor="ctr"/>
          <a:lstStyle/>
          <a:p>
            <a:pPr>
              <a:defRPr/>
            </a:pPr>
            <a:endParaRPr lang="en-US">
              <a:cs typeface="+mn-cs"/>
            </a:endParaRPr>
          </a:p>
        </p:txBody>
      </p:sp>
    </p:spTree>
    <p:extLst>
      <p:ext uri="{BB962C8B-B14F-4D97-AF65-F5344CB8AC3E}">
        <p14:creationId xmlns:p14="http://schemas.microsoft.com/office/powerpoint/2010/main" val="3654690342"/>
      </p:ext>
    </p:extLst>
  </p:cSld>
  <p:clrMap bg1="dk2" tx1="lt1" bg2="dk1"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Lst>
  <p:transition/>
  <p:txStyles>
    <p:titleStyle>
      <a:lvl1pPr algn="ctr" rtl="0" eaLnBrk="0" fontAlgn="base" hangingPunct="0">
        <a:spcBef>
          <a:spcPct val="0"/>
        </a:spcBef>
        <a:spcAft>
          <a:spcPct val="0"/>
        </a:spcAft>
        <a:defRPr sz="2700" b="1">
          <a:solidFill>
            <a:srgbClr val="FFFFFF"/>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2700" b="1">
          <a:solidFill>
            <a:srgbClr val="FFFFFF"/>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2700" b="1">
          <a:solidFill>
            <a:srgbClr val="FFFFFF"/>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2700" b="1">
          <a:solidFill>
            <a:srgbClr val="FFFFFF"/>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2700" b="1">
          <a:solidFill>
            <a:srgbClr val="FFFFFF"/>
          </a:solidFill>
          <a:effectLst>
            <a:outerShdw blurRad="38100" dist="38100" dir="2700000" algn="tl">
              <a:srgbClr val="000000"/>
            </a:outerShdw>
          </a:effectLst>
          <a:latin typeface="Arial" charset="0"/>
          <a:ea typeface="ＭＳ Ｐゴシック" charset="0"/>
          <a:cs typeface="ＭＳ Ｐゴシック" charset="0"/>
        </a:defRPr>
      </a:lvl5pPr>
      <a:lvl6pPr marL="342885" algn="ctr" rtl="0" eaLnBrk="0" fontAlgn="base" hangingPunct="0">
        <a:spcBef>
          <a:spcPct val="0"/>
        </a:spcBef>
        <a:spcAft>
          <a:spcPct val="0"/>
        </a:spcAft>
        <a:defRPr sz="2700" b="1">
          <a:solidFill>
            <a:srgbClr val="FFFFFF"/>
          </a:solidFill>
          <a:effectLst>
            <a:outerShdw blurRad="38100" dist="38100" dir="2700000" algn="tl">
              <a:srgbClr val="000000"/>
            </a:outerShdw>
          </a:effectLst>
          <a:latin typeface="Arial" charset="0"/>
          <a:ea typeface="ＭＳ Ｐゴシック" charset="0"/>
        </a:defRPr>
      </a:lvl6pPr>
      <a:lvl7pPr marL="685770" algn="ctr" rtl="0" eaLnBrk="0" fontAlgn="base" hangingPunct="0">
        <a:spcBef>
          <a:spcPct val="0"/>
        </a:spcBef>
        <a:spcAft>
          <a:spcPct val="0"/>
        </a:spcAft>
        <a:defRPr sz="2700" b="1">
          <a:solidFill>
            <a:srgbClr val="FFFFFF"/>
          </a:solidFill>
          <a:effectLst>
            <a:outerShdw blurRad="38100" dist="38100" dir="2700000" algn="tl">
              <a:srgbClr val="000000"/>
            </a:outerShdw>
          </a:effectLst>
          <a:latin typeface="Arial" charset="0"/>
          <a:ea typeface="ＭＳ Ｐゴシック" charset="0"/>
        </a:defRPr>
      </a:lvl7pPr>
      <a:lvl8pPr marL="1028655" algn="ctr" rtl="0" eaLnBrk="0" fontAlgn="base" hangingPunct="0">
        <a:spcBef>
          <a:spcPct val="0"/>
        </a:spcBef>
        <a:spcAft>
          <a:spcPct val="0"/>
        </a:spcAft>
        <a:defRPr sz="2700" b="1">
          <a:solidFill>
            <a:srgbClr val="FFFFFF"/>
          </a:solidFill>
          <a:effectLst>
            <a:outerShdw blurRad="38100" dist="38100" dir="2700000" algn="tl">
              <a:srgbClr val="000000"/>
            </a:outerShdw>
          </a:effectLst>
          <a:latin typeface="Arial" charset="0"/>
          <a:ea typeface="ＭＳ Ｐゴシック" charset="0"/>
        </a:defRPr>
      </a:lvl8pPr>
      <a:lvl9pPr marL="1371540" algn="ctr" rtl="0" eaLnBrk="0" fontAlgn="base" hangingPunct="0">
        <a:spcBef>
          <a:spcPct val="0"/>
        </a:spcBef>
        <a:spcAft>
          <a:spcPct val="0"/>
        </a:spcAft>
        <a:defRPr sz="2700" b="1">
          <a:solidFill>
            <a:srgbClr val="FFFFFF"/>
          </a:solidFill>
          <a:effectLst>
            <a:outerShdw blurRad="38100" dist="38100" dir="2700000" algn="tl">
              <a:srgbClr val="000000"/>
            </a:outerShdw>
          </a:effectLst>
          <a:latin typeface="Arial" charset="0"/>
          <a:ea typeface="ＭＳ Ｐゴシック" charset="0"/>
        </a:defRPr>
      </a:lvl9pPr>
    </p:titleStyle>
    <p:bodyStyle>
      <a:lvl1pPr marL="257164" indent="-257164" algn="l" rtl="0" eaLnBrk="0" fontAlgn="base" hangingPunct="0">
        <a:spcBef>
          <a:spcPct val="50000"/>
        </a:spcBef>
        <a:spcAft>
          <a:spcPct val="0"/>
        </a:spcAft>
        <a:buClr>
          <a:srgbClr val="2AABA8"/>
        </a:buClr>
        <a:buFont typeface="Wingdings" charset="0"/>
        <a:buChar char="§"/>
        <a:defRPr sz="2100">
          <a:solidFill>
            <a:srgbClr val="FFFFFF"/>
          </a:solidFill>
          <a:latin typeface="+mn-lt"/>
          <a:ea typeface="+mn-ea"/>
          <a:cs typeface="ＭＳ Ｐゴシック" charset="0"/>
        </a:defRPr>
      </a:lvl1pPr>
      <a:lvl2pPr marL="557189" indent="-214304" algn="l" rtl="0" eaLnBrk="0" fontAlgn="base" hangingPunct="0">
        <a:spcBef>
          <a:spcPct val="0"/>
        </a:spcBef>
        <a:spcAft>
          <a:spcPct val="0"/>
        </a:spcAft>
        <a:buClr>
          <a:srgbClr val="2AABA8"/>
        </a:buClr>
        <a:buFont typeface="Wingdings" charset="0"/>
        <a:buChar char="§"/>
        <a:defRPr sz="1800">
          <a:solidFill>
            <a:srgbClr val="FFFFFF"/>
          </a:solidFill>
          <a:latin typeface="+mn-lt"/>
          <a:ea typeface="+mn-ea"/>
        </a:defRPr>
      </a:lvl2pPr>
      <a:lvl3pPr marL="857213" indent="-171443" algn="l" rtl="0" eaLnBrk="0" fontAlgn="base" hangingPunct="0">
        <a:spcBef>
          <a:spcPct val="0"/>
        </a:spcBef>
        <a:spcAft>
          <a:spcPct val="0"/>
        </a:spcAft>
        <a:buClr>
          <a:srgbClr val="2AABA8"/>
        </a:buClr>
        <a:buFont typeface="Wingdings" charset="0"/>
        <a:buChar char="§"/>
        <a:defRPr sz="1500">
          <a:solidFill>
            <a:srgbClr val="FFFFFF"/>
          </a:solidFill>
          <a:latin typeface="+mn-lt"/>
          <a:ea typeface="+mn-ea"/>
        </a:defRPr>
      </a:lvl3pPr>
      <a:lvl4pPr marL="1200098" indent="-171443"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1542983" indent="-171443"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1885868" indent="-171443"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228753" indent="-171443"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2571638" indent="-171443"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2914522" indent="-171443"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342885" rtl="0" eaLnBrk="1" latinLnBrk="0" hangingPunct="1">
        <a:defRPr sz="1350" kern="1200">
          <a:solidFill>
            <a:schemeClr val="tx1"/>
          </a:solidFill>
          <a:latin typeface="+mn-lt"/>
          <a:ea typeface="+mn-ea"/>
          <a:cs typeface="+mn-cs"/>
        </a:defRPr>
      </a:lvl1pPr>
      <a:lvl2pPr marL="342885" algn="l" defTabSz="342885" rtl="0" eaLnBrk="1" latinLnBrk="0" hangingPunct="1">
        <a:defRPr sz="1350" kern="1200">
          <a:solidFill>
            <a:schemeClr val="tx1"/>
          </a:solidFill>
          <a:latin typeface="+mn-lt"/>
          <a:ea typeface="+mn-ea"/>
          <a:cs typeface="+mn-cs"/>
        </a:defRPr>
      </a:lvl2pPr>
      <a:lvl3pPr marL="685770" algn="l" defTabSz="342885" rtl="0" eaLnBrk="1" latinLnBrk="0" hangingPunct="1">
        <a:defRPr sz="1350" kern="1200">
          <a:solidFill>
            <a:schemeClr val="tx1"/>
          </a:solidFill>
          <a:latin typeface="+mn-lt"/>
          <a:ea typeface="+mn-ea"/>
          <a:cs typeface="+mn-cs"/>
        </a:defRPr>
      </a:lvl3pPr>
      <a:lvl4pPr marL="1028655" algn="l" defTabSz="342885" rtl="0" eaLnBrk="1" latinLnBrk="0" hangingPunct="1">
        <a:defRPr sz="1350" kern="1200">
          <a:solidFill>
            <a:schemeClr val="tx1"/>
          </a:solidFill>
          <a:latin typeface="+mn-lt"/>
          <a:ea typeface="+mn-ea"/>
          <a:cs typeface="+mn-cs"/>
        </a:defRPr>
      </a:lvl4pPr>
      <a:lvl5pPr marL="1371540" algn="l" defTabSz="342885" rtl="0" eaLnBrk="1" latinLnBrk="0" hangingPunct="1">
        <a:defRPr sz="1350" kern="1200">
          <a:solidFill>
            <a:schemeClr val="tx1"/>
          </a:solidFill>
          <a:latin typeface="+mn-lt"/>
          <a:ea typeface="+mn-ea"/>
          <a:cs typeface="+mn-cs"/>
        </a:defRPr>
      </a:lvl5pPr>
      <a:lvl6pPr marL="1714425" algn="l" defTabSz="342885" rtl="0" eaLnBrk="1" latinLnBrk="0" hangingPunct="1">
        <a:defRPr sz="1350" kern="1200">
          <a:solidFill>
            <a:schemeClr val="tx1"/>
          </a:solidFill>
          <a:latin typeface="+mn-lt"/>
          <a:ea typeface="+mn-ea"/>
          <a:cs typeface="+mn-cs"/>
        </a:defRPr>
      </a:lvl6pPr>
      <a:lvl7pPr marL="2057310" algn="l" defTabSz="342885" rtl="0" eaLnBrk="1" latinLnBrk="0" hangingPunct="1">
        <a:defRPr sz="1350" kern="1200">
          <a:solidFill>
            <a:schemeClr val="tx1"/>
          </a:solidFill>
          <a:latin typeface="+mn-lt"/>
          <a:ea typeface="+mn-ea"/>
          <a:cs typeface="+mn-cs"/>
        </a:defRPr>
      </a:lvl7pPr>
      <a:lvl8pPr marL="2400194" algn="l" defTabSz="342885" rtl="0" eaLnBrk="1" latinLnBrk="0" hangingPunct="1">
        <a:defRPr sz="1350" kern="1200">
          <a:solidFill>
            <a:schemeClr val="tx1"/>
          </a:solidFill>
          <a:latin typeface="+mn-lt"/>
          <a:ea typeface="+mn-ea"/>
          <a:cs typeface="+mn-cs"/>
        </a:defRPr>
      </a:lvl8pPr>
      <a:lvl9pPr marL="2743079" algn="l" defTabSz="34288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www.pauldebevec.com/Probes/" TargetMode="External"/><Relationship Id="rId2" Type="http://schemas.openxmlformats.org/officeDocument/2006/relationships/hyperlink" Target="https://www.youtube.com/watch?v=vgJuzml0dIw" TargetMode="Externa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63.xml"/><Relationship Id="rId5" Type="http://schemas.openxmlformats.org/officeDocument/2006/relationships/image" Target="../media/image23.e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notesSlide" Target="../notesSlides/notesSlide5.xml"/><Relationship Id="rId1" Type="http://schemas.openxmlformats.org/officeDocument/2006/relationships/slideLayout" Target="../slideLayouts/slideLayout74.xml"/><Relationship Id="rId6" Type="http://schemas.openxmlformats.org/officeDocument/2006/relationships/image" Target="../media/image25.wmf"/><Relationship Id="rId5" Type="http://schemas.openxmlformats.org/officeDocument/2006/relationships/oleObject" Target="../embeddings/oleObject3.bin"/><Relationship Id="rId4" Type="http://schemas.openxmlformats.org/officeDocument/2006/relationships/image" Target="../media/image24.w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oleObject" Target="../embeddings/oleObject5.bin"/><Relationship Id="rId7" Type="http://schemas.openxmlformats.org/officeDocument/2006/relationships/oleObject" Target="../embeddings/oleObject8.bin"/><Relationship Id="rId2" Type="http://schemas.openxmlformats.org/officeDocument/2006/relationships/notesSlide" Target="../notesSlides/notesSlide6.xml"/><Relationship Id="rId1" Type="http://schemas.openxmlformats.org/officeDocument/2006/relationships/slideLayout" Target="../slideLayouts/slideLayout74.xml"/><Relationship Id="rId6" Type="http://schemas.openxmlformats.org/officeDocument/2006/relationships/oleObject" Target="../embeddings/oleObject7.bin"/><Relationship Id="rId5" Type="http://schemas.openxmlformats.org/officeDocument/2006/relationships/oleObject" Target="../embeddings/oleObject6.bin"/><Relationship Id="rId10" Type="http://schemas.openxmlformats.org/officeDocument/2006/relationships/image" Target="../media/image27.wmf"/><Relationship Id="rId4" Type="http://schemas.openxmlformats.org/officeDocument/2006/relationships/image" Target="../media/image24.wmf"/><Relationship Id="rId9" Type="http://schemas.openxmlformats.org/officeDocument/2006/relationships/oleObject" Target="../embeddings/oleObject10.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lyodbLwb2lY&amp;list=PLWfDJ5nla8UpwShx-lzLJqcp575fKpsSO&amp;index=26" TargetMode="External"/><Relationship Id="rId2" Type="http://schemas.openxmlformats.org/officeDocument/2006/relationships/hyperlink" Target="https://www.youtube.com/watch?v=GYyP7Ova8KA&amp;list=PLWfDJ5nla8UpwShx-lzLJqcp575fKpsSO&amp;index=25" TargetMode="External"/><Relationship Id="rId1" Type="http://schemas.openxmlformats.org/officeDocument/2006/relationships/slideLayout" Target="../slideLayouts/slideLayout13.xml"/><Relationship Id="rId4" Type="http://schemas.openxmlformats.org/officeDocument/2006/relationships/hyperlink" Target="https://www.youtube.com/playlist?list=PLWfDJ5nla8UpwShx-lzLJqcp575fKpsSO"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image" Target="../media/image28.jpeg"/><Relationship Id="rId1" Type="http://schemas.openxmlformats.org/officeDocument/2006/relationships/slideLayout" Target="../slideLayouts/slideLayout80.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oleObject" Target="../embeddings/oleObject12.bin"/><Relationship Id="rId7" Type="http://schemas.openxmlformats.org/officeDocument/2006/relationships/image" Target="../media/image33.emf"/><Relationship Id="rId2" Type="http://schemas.openxmlformats.org/officeDocument/2006/relationships/notesSlide" Target="../notesSlides/notesSlide7.xml"/><Relationship Id="rId1" Type="http://schemas.openxmlformats.org/officeDocument/2006/relationships/slideLayout" Target="../slideLayouts/slideLayout80.xml"/><Relationship Id="rId6" Type="http://schemas.openxmlformats.org/officeDocument/2006/relationships/oleObject" Target="../embeddings/oleObject13.bin"/><Relationship Id="rId5" Type="http://schemas.openxmlformats.org/officeDocument/2006/relationships/image" Target="../media/image32.jpeg"/><Relationship Id="rId4" Type="http://schemas.openxmlformats.org/officeDocument/2006/relationships/image" Target="../media/image31.emf"/></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8.xml"/><Relationship Id="rId7" Type="http://schemas.openxmlformats.org/officeDocument/2006/relationships/image" Target="../media/image32.jpeg"/><Relationship Id="rId2" Type="http://schemas.openxmlformats.org/officeDocument/2006/relationships/slideLayout" Target="../slideLayouts/slideLayout80.xml"/><Relationship Id="rId1" Type="http://schemas.openxmlformats.org/officeDocument/2006/relationships/tags" Target="../tags/tag1.xml"/><Relationship Id="rId6" Type="http://schemas.openxmlformats.org/officeDocument/2006/relationships/image" Target="../media/image35.emf"/><Relationship Id="rId5" Type="http://schemas.openxmlformats.org/officeDocument/2006/relationships/oleObject" Target="../embeddings/oleObject14.bin"/><Relationship Id="rId4" Type="http://schemas.openxmlformats.org/officeDocument/2006/relationships/image" Target="../media/image34.png"/><Relationship Id="rId9" Type="http://schemas.openxmlformats.org/officeDocument/2006/relationships/image" Target="../media/image3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40.emf"/><Relationship Id="rId13" Type="http://schemas.openxmlformats.org/officeDocument/2006/relationships/image" Target="../media/image44.jpeg"/><Relationship Id="rId3" Type="http://schemas.openxmlformats.org/officeDocument/2006/relationships/image" Target="../media/image37.jpeg"/><Relationship Id="rId7" Type="http://schemas.openxmlformats.org/officeDocument/2006/relationships/oleObject" Target="../embeddings/oleObject17.bin"/><Relationship Id="rId12"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84.xml"/><Relationship Id="rId6" Type="http://schemas.openxmlformats.org/officeDocument/2006/relationships/image" Target="../media/image39.jpeg"/><Relationship Id="rId11" Type="http://schemas.openxmlformats.org/officeDocument/2006/relationships/image" Target="../media/image42.emf"/><Relationship Id="rId5" Type="http://schemas.openxmlformats.org/officeDocument/2006/relationships/image" Target="../media/image38.emf"/><Relationship Id="rId15" Type="http://schemas.openxmlformats.org/officeDocument/2006/relationships/image" Target="../media/image46.jpeg"/><Relationship Id="rId10" Type="http://schemas.openxmlformats.org/officeDocument/2006/relationships/oleObject" Target="../embeddings/oleObject18.bin"/><Relationship Id="rId4" Type="http://schemas.openxmlformats.org/officeDocument/2006/relationships/oleObject" Target="../embeddings/oleObject16.bin"/><Relationship Id="rId9" Type="http://schemas.openxmlformats.org/officeDocument/2006/relationships/image" Target="../media/image41.jpeg"/><Relationship Id="rId14" Type="http://schemas.openxmlformats.org/officeDocument/2006/relationships/image" Target="../media/image45.jpeg"/></Relationships>
</file>

<file path=ppt/slides/_rels/slide31.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notesSlide" Target="../notesSlides/notesSlide10.xml"/><Relationship Id="rId1" Type="http://schemas.openxmlformats.org/officeDocument/2006/relationships/slideLayout" Target="../slideLayouts/slideLayout80.xml"/><Relationship Id="rId6" Type="http://schemas.openxmlformats.org/officeDocument/2006/relationships/image" Target="../media/image48.emf"/><Relationship Id="rId5" Type="http://schemas.openxmlformats.org/officeDocument/2006/relationships/oleObject" Target="../embeddings/oleObject20.bin"/><Relationship Id="rId4" Type="http://schemas.openxmlformats.org/officeDocument/2006/relationships/image" Target="../media/image47.emf"/><Relationship Id="rId9"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notesSlide" Target="../notesSlides/notesSlide11.xml"/><Relationship Id="rId1" Type="http://schemas.openxmlformats.org/officeDocument/2006/relationships/slideLayout" Target="../slideLayouts/slideLayout84.xml"/><Relationship Id="rId5" Type="http://schemas.openxmlformats.org/officeDocument/2006/relationships/image" Target="../media/image52.png"/><Relationship Id="rId4" Type="http://schemas.openxmlformats.org/officeDocument/2006/relationships/image" Target="../media/image51.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8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8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84.xml"/><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80.xml"/><Relationship Id="rId6" Type="http://schemas.openxmlformats.org/officeDocument/2006/relationships/image" Target="../media/image69.png"/><Relationship Id="rId5" Type="http://schemas.openxmlformats.org/officeDocument/2006/relationships/image" Target="../media/image68.wmf"/><Relationship Id="rId4" Type="http://schemas.openxmlformats.org/officeDocument/2006/relationships/oleObject" Target="../embeddings/oleObject23.bin"/><Relationship Id="rId9" Type="http://schemas.openxmlformats.org/officeDocument/2006/relationships/image" Target="../media/image72.png"/></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oleObject" Target="../embeddings/oleObject24.bin"/><Relationship Id="rId7" Type="http://schemas.openxmlformats.org/officeDocument/2006/relationships/oleObject" Target="../embeddings/oleObject25.bin"/><Relationship Id="rId2" Type="http://schemas.openxmlformats.org/officeDocument/2006/relationships/notesSlide" Target="../notesSlides/notesSlide17.xml"/><Relationship Id="rId1" Type="http://schemas.openxmlformats.org/officeDocument/2006/relationships/slideLayout" Target="../slideLayouts/slideLayout80.xml"/><Relationship Id="rId6" Type="http://schemas.openxmlformats.org/officeDocument/2006/relationships/image" Target="../media/image34.png"/><Relationship Id="rId5" Type="http://schemas.openxmlformats.org/officeDocument/2006/relationships/image" Target="../media/image32.jpeg"/><Relationship Id="rId4" Type="http://schemas.openxmlformats.org/officeDocument/2006/relationships/image" Target="../media/image74.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0.xml"/><Relationship Id="rId1" Type="http://schemas.openxmlformats.org/officeDocument/2006/relationships/tags" Target="../tags/tag2.xml"/><Relationship Id="rId6" Type="http://schemas.openxmlformats.org/officeDocument/2006/relationships/image" Target="../media/image34.png"/><Relationship Id="rId5" Type="http://schemas.openxmlformats.org/officeDocument/2006/relationships/image" Target="../media/image77.emf"/><Relationship Id="rId4" Type="http://schemas.openxmlformats.org/officeDocument/2006/relationships/oleObject" Target="../embeddings/oleObject26.bin"/></Relationships>
</file>

<file path=ppt/slides/_rels/slide49.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80.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0.xml"/></Relationships>
</file>

<file path=ppt/slides/_rels/slide5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notesSlide" Target="../notesSlides/notesSlide21.xml"/><Relationship Id="rId7" Type="http://schemas.openxmlformats.org/officeDocument/2006/relationships/image" Target="../media/image93.png"/><Relationship Id="rId2" Type="http://schemas.openxmlformats.org/officeDocument/2006/relationships/slideLayout" Target="../slideLayouts/slideLayout84.xml"/><Relationship Id="rId1" Type="http://schemas.openxmlformats.org/officeDocument/2006/relationships/tags" Target="../tags/tag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notesSlide" Target="../notesSlides/notesSlide22.xml"/><Relationship Id="rId7" Type="http://schemas.openxmlformats.org/officeDocument/2006/relationships/image" Target="../media/image96.emf"/><Relationship Id="rId2" Type="http://schemas.openxmlformats.org/officeDocument/2006/relationships/slideLayout" Target="../slideLayouts/slideLayout84.xml"/><Relationship Id="rId1" Type="http://schemas.openxmlformats.org/officeDocument/2006/relationships/tags" Target="../tags/tag4.xml"/><Relationship Id="rId6" Type="http://schemas.openxmlformats.org/officeDocument/2006/relationships/oleObject" Target="../embeddings/oleObject28.bin"/><Relationship Id="rId5" Type="http://schemas.openxmlformats.org/officeDocument/2006/relationships/image" Target="../media/image95.wmf"/><Relationship Id="rId4" Type="http://schemas.openxmlformats.org/officeDocument/2006/relationships/oleObject" Target="../embeddings/oleObject27.bin"/><Relationship Id="rId9" Type="http://schemas.openxmlformats.org/officeDocument/2006/relationships/image" Target="../media/image97.png"/></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84.xml"/><Relationship Id="rId5" Type="http://schemas.openxmlformats.org/officeDocument/2006/relationships/image" Target="../media/image34.png"/><Relationship Id="rId4" Type="http://schemas.openxmlformats.org/officeDocument/2006/relationships/image" Target="../media/image99.png"/></Relationships>
</file>

<file path=ppt/slides/_rels/slide5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4.xml"/><Relationship Id="rId1" Type="http://schemas.openxmlformats.org/officeDocument/2006/relationships/slideLayout" Target="../slideLayouts/slideLayout84.xml"/><Relationship Id="rId4" Type="http://schemas.openxmlformats.org/officeDocument/2006/relationships/image" Target="../media/image101.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7.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25.xml"/><Relationship Id="rId1" Type="http://schemas.openxmlformats.org/officeDocument/2006/relationships/slideLayout" Target="../slideLayouts/slideLayout80.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6.xml"/><Relationship Id="rId1" Type="http://schemas.openxmlformats.org/officeDocument/2006/relationships/slideLayout" Target="../slideLayouts/slideLayout8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williams_robot3a.mov" TargetMode="External"/><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7.xml"/><Relationship Id="rId1" Type="http://schemas.openxmlformats.org/officeDocument/2006/relationships/slideLayout" Target="../slideLayouts/slideLayout80.xml"/><Relationship Id="rId5" Type="http://schemas.openxmlformats.org/officeDocument/2006/relationships/image" Target="../media/image112.png"/><Relationship Id="rId4" Type="http://schemas.openxmlformats.org/officeDocument/2006/relationships/image" Target="../media/image111.png"/></Relationships>
</file>

<file path=ppt/slides/_rels/slide6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8.xml"/><Relationship Id="rId1" Type="http://schemas.openxmlformats.org/officeDocument/2006/relationships/slideLayout" Target="../slideLayouts/slideLayout80.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6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9.xml"/><Relationship Id="rId1" Type="http://schemas.openxmlformats.org/officeDocument/2006/relationships/slideLayout" Target="../slideLayouts/slideLayout80.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video" Target="../media/media4.m4v"/><Relationship Id="rId1" Type="http://schemas.microsoft.com/office/2007/relationships/media" Target="../media/media4.m4v"/><Relationship Id="rId4" Type="http://schemas.openxmlformats.org/officeDocument/2006/relationships/image" Target="../media/image12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7.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Grp="1" noChangeArrowheads="1"/>
          </p:cNvSpPr>
          <p:nvPr>
            <p:ph type="ctrTitle"/>
          </p:nvPr>
        </p:nvSpPr>
        <p:spPr>
          <a:xfrm>
            <a:off x="246703" y="1066800"/>
            <a:ext cx="8506683" cy="1143000"/>
          </a:xfrm>
        </p:spPr>
        <p:txBody>
          <a:bodyPr/>
          <a:lstStyle/>
          <a:p>
            <a:r>
              <a:rPr lang="en-US" sz="2800" dirty="0"/>
              <a:t>Image-Based Rendering</a:t>
            </a:r>
          </a:p>
        </p:txBody>
      </p:sp>
      <p:sp>
        <p:nvSpPr>
          <p:cNvPr id="1045507" name="Rectangle 3"/>
          <p:cNvSpPr>
            <a:spLocks noGrp="1" noChangeArrowheads="1"/>
          </p:cNvSpPr>
          <p:nvPr>
            <p:ph type="subTitle" idx="1"/>
          </p:nvPr>
        </p:nvSpPr>
        <p:spPr>
          <a:xfrm>
            <a:off x="457200" y="2215711"/>
            <a:ext cx="8229600" cy="1752600"/>
          </a:xfrm>
        </p:spPr>
        <p:txBody>
          <a:bodyPr/>
          <a:lstStyle/>
          <a:p>
            <a:r>
              <a:rPr lang="en-US" dirty="0">
                <a:latin typeface="+mj-lt"/>
              </a:rPr>
              <a:t>CSE 274, Lecture 7: IBR as Sampled Data</a:t>
            </a:r>
          </a:p>
          <a:p>
            <a:r>
              <a:rPr lang="en-US" dirty="0">
                <a:latin typeface="+mj-lt"/>
              </a:rPr>
              <a:t>Ravi Ramamoorthi</a:t>
            </a:r>
          </a:p>
        </p:txBody>
      </p:sp>
      <p:sp>
        <p:nvSpPr>
          <p:cNvPr id="1045508" name="Rectangle 4"/>
          <p:cNvSpPr>
            <a:spLocks noChangeArrowheads="1"/>
          </p:cNvSpPr>
          <p:nvPr/>
        </p:nvSpPr>
        <p:spPr bwMode="auto">
          <a:xfrm>
            <a:off x="133350" y="2525713"/>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09" name="Rectangle 5"/>
          <p:cNvSpPr>
            <a:spLocks noChangeArrowheads="1"/>
          </p:cNvSpPr>
          <p:nvPr/>
        </p:nvSpPr>
        <p:spPr bwMode="auto">
          <a:xfrm>
            <a:off x="123825" y="2525713"/>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0" name="Rectangle 6"/>
          <p:cNvSpPr>
            <a:spLocks noChangeArrowheads="1"/>
          </p:cNvSpPr>
          <p:nvPr/>
        </p:nvSpPr>
        <p:spPr bwMode="auto">
          <a:xfrm>
            <a:off x="111125" y="2525713"/>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1" name="Rectangle 7"/>
          <p:cNvSpPr>
            <a:spLocks noChangeArrowheads="1"/>
          </p:cNvSpPr>
          <p:nvPr/>
        </p:nvSpPr>
        <p:spPr bwMode="auto">
          <a:xfrm>
            <a:off x="133350" y="2525713"/>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6" name="Text Box 12"/>
          <p:cNvSpPr txBox="1">
            <a:spLocks noChangeArrowheads="1"/>
          </p:cNvSpPr>
          <p:nvPr/>
        </p:nvSpPr>
        <p:spPr bwMode="auto">
          <a:xfrm>
            <a:off x="2390007" y="3513630"/>
            <a:ext cx="428835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400" dirty="0">
                <a:latin typeface="+mj-lt"/>
              </a:rPr>
              <a:t>http://</a:t>
            </a:r>
            <a:r>
              <a:rPr lang="en-US" sz="2400" dirty="0" err="1">
                <a:latin typeface="+mj-lt"/>
              </a:rPr>
              <a:t>www.cs.ucsd.edu</a:t>
            </a:r>
            <a:r>
              <a:rPr lang="en-US" sz="2400" dirty="0">
                <a:latin typeface="+mj-lt"/>
              </a:rPr>
              <a:t>/~</a:t>
            </a:r>
            <a:r>
              <a:rPr lang="en-US" sz="2400" dirty="0" err="1">
                <a:latin typeface="+mj-lt"/>
              </a:rPr>
              <a:t>ravir</a:t>
            </a:r>
            <a:endParaRPr lang="en-US" sz="2400" dirty="0">
              <a:latin typeface="+mj-lt"/>
            </a:endParaRPr>
          </a:p>
        </p:txBody>
      </p:sp>
      <p:pic>
        <p:nvPicPr>
          <p:cNvPr id="2" name="Picture 1" descr="A person's face with a blurry image&#10;&#10;Description automatically generated">
            <a:extLst>
              <a:ext uri="{FF2B5EF4-FFF2-40B4-BE49-F238E27FC236}">
                <a16:creationId xmlns:a16="http://schemas.microsoft.com/office/drawing/2014/main" id="{A33CD85E-E573-B5EC-B656-93534561817F}"/>
              </a:ext>
            </a:extLst>
          </p:cNvPr>
          <p:cNvPicPr>
            <a:picLocks noChangeAspect="1"/>
          </p:cNvPicPr>
          <p:nvPr/>
        </p:nvPicPr>
        <p:blipFill>
          <a:blip r:embed="rId2"/>
          <a:stretch>
            <a:fillRect/>
          </a:stretch>
        </p:blipFill>
        <p:spPr>
          <a:xfrm>
            <a:off x="72990" y="4206523"/>
            <a:ext cx="2075674" cy="2568996"/>
          </a:xfrm>
          <a:prstGeom prst="rect">
            <a:avLst/>
          </a:prstGeom>
        </p:spPr>
      </p:pic>
      <p:pic>
        <p:nvPicPr>
          <p:cNvPr id="3" name="Picture 2" descr="tease">
            <a:extLst>
              <a:ext uri="{FF2B5EF4-FFF2-40B4-BE49-F238E27FC236}">
                <a16:creationId xmlns:a16="http://schemas.microsoft.com/office/drawing/2014/main" id="{8C85A6FA-22CE-7E3A-8B85-927254253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9214" y="4206523"/>
            <a:ext cx="3472967" cy="2568998"/>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descr="A dog sleeping on a blanket&#10;&#10;Description automatically generated">
            <a:extLst>
              <a:ext uri="{FF2B5EF4-FFF2-40B4-BE49-F238E27FC236}">
                <a16:creationId xmlns:a16="http://schemas.microsoft.com/office/drawing/2014/main" id="{BF0925E3-8124-3C8E-3E80-11D5C032A34A}"/>
              </a:ext>
            </a:extLst>
          </p:cNvPr>
          <p:cNvPicPr>
            <a:picLocks noChangeAspect="1"/>
          </p:cNvPicPr>
          <p:nvPr/>
        </p:nvPicPr>
        <p:blipFill>
          <a:blip r:embed="rId4"/>
          <a:stretch>
            <a:fillRect/>
          </a:stretch>
        </p:blipFill>
        <p:spPr>
          <a:xfrm>
            <a:off x="5822731" y="4206523"/>
            <a:ext cx="3244762" cy="25989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EACC5-2A44-318B-E643-134F7EB3F7B4}"/>
              </a:ext>
            </a:extLst>
          </p:cNvPr>
          <p:cNvSpPr>
            <a:spLocks noGrp="1"/>
          </p:cNvSpPr>
          <p:nvPr>
            <p:ph type="title"/>
          </p:nvPr>
        </p:nvSpPr>
        <p:spPr/>
        <p:txBody>
          <a:bodyPr/>
          <a:lstStyle/>
          <a:p>
            <a:r>
              <a:rPr lang="en-US" dirty="0"/>
              <a:t>Fiat Lux (</a:t>
            </a:r>
            <a:r>
              <a:rPr lang="en-US" dirty="0" err="1"/>
              <a:t>Debevec</a:t>
            </a:r>
            <a:r>
              <a:rPr lang="en-US" dirty="0"/>
              <a:t> 99)</a:t>
            </a:r>
          </a:p>
        </p:txBody>
      </p:sp>
      <p:sp>
        <p:nvSpPr>
          <p:cNvPr id="3" name="Content Placeholder 2">
            <a:extLst>
              <a:ext uri="{FF2B5EF4-FFF2-40B4-BE49-F238E27FC236}">
                <a16:creationId xmlns:a16="http://schemas.microsoft.com/office/drawing/2014/main" id="{93DAAF99-68A1-A56F-0D18-9FD70B5B8AF4}"/>
              </a:ext>
            </a:extLst>
          </p:cNvPr>
          <p:cNvSpPr>
            <a:spLocks noGrp="1"/>
          </p:cNvSpPr>
          <p:nvPr>
            <p:ph idx="1"/>
          </p:nvPr>
        </p:nvSpPr>
        <p:spPr/>
        <p:txBody>
          <a:bodyPr/>
          <a:lstStyle/>
          <a:p>
            <a:r>
              <a:rPr lang="en-US" dirty="0">
                <a:hlinkClick r:id="rId2"/>
              </a:rPr>
              <a:t>https://www.youtube.com/watch?v=vgJuzml0dIw</a:t>
            </a:r>
            <a:endParaRPr lang="en-US" dirty="0"/>
          </a:p>
          <a:p>
            <a:r>
              <a:rPr lang="en-US" dirty="0">
                <a:hlinkClick r:id="rId3"/>
              </a:rPr>
              <a:t>https://www.pauldebevec.com/Probes/</a:t>
            </a:r>
            <a:endParaRPr lang="en-US" dirty="0"/>
          </a:p>
          <a:p>
            <a:endParaRPr lang="en-US" dirty="0"/>
          </a:p>
        </p:txBody>
      </p:sp>
    </p:spTree>
    <p:extLst>
      <p:ext uri="{BB962C8B-B14F-4D97-AF65-F5344CB8AC3E}">
        <p14:creationId xmlns:p14="http://schemas.microsoft.com/office/powerpoint/2010/main" val="10360901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C2D60-F4AF-E07A-788C-37E776AC2045}"/>
              </a:ext>
            </a:extLst>
          </p:cNvPr>
          <p:cNvSpPr>
            <a:spLocks noGrp="1"/>
          </p:cNvSpPr>
          <p:nvPr>
            <p:ph type="title"/>
          </p:nvPr>
        </p:nvSpPr>
        <p:spPr/>
        <p:txBody>
          <a:bodyPr/>
          <a:lstStyle/>
          <a:p>
            <a:r>
              <a:rPr lang="en-US" dirty="0"/>
              <a:t>Data-Driven BRDFs</a:t>
            </a:r>
          </a:p>
        </p:txBody>
      </p:sp>
      <p:pic>
        <p:nvPicPr>
          <p:cNvPr id="7" name="Content Placeholder 6" descr="A collage of different colored balls&#10;&#10;Description automatically generated">
            <a:extLst>
              <a:ext uri="{FF2B5EF4-FFF2-40B4-BE49-F238E27FC236}">
                <a16:creationId xmlns:a16="http://schemas.microsoft.com/office/drawing/2014/main" id="{70EDB7A3-EB9F-ECF6-0E8E-94A18F668719}"/>
              </a:ext>
            </a:extLst>
          </p:cNvPr>
          <p:cNvPicPr>
            <a:picLocks noGrp="1" noChangeAspect="1"/>
          </p:cNvPicPr>
          <p:nvPr>
            <p:ph idx="1"/>
          </p:nvPr>
        </p:nvPicPr>
        <p:blipFill>
          <a:blip r:embed="rId2"/>
          <a:stretch>
            <a:fillRect/>
          </a:stretch>
        </p:blipFill>
        <p:spPr>
          <a:xfrm>
            <a:off x="2131986" y="1465818"/>
            <a:ext cx="4880028" cy="5029200"/>
          </a:xfrm>
        </p:spPr>
      </p:pic>
      <p:sp>
        <p:nvSpPr>
          <p:cNvPr id="4" name="TextBox 3">
            <a:extLst>
              <a:ext uri="{FF2B5EF4-FFF2-40B4-BE49-F238E27FC236}">
                <a16:creationId xmlns:a16="http://schemas.microsoft.com/office/drawing/2014/main" id="{64A49522-68A5-1ECE-E3C2-E0D968DA3A50}"/>
              </a:ext>
            </a:extLst>
          </p:cNvPr>
          <p:cNvSpPr txBox="1"/>
          <p:nvPr/>
        </p:nvSpPr>
        <p:spPr>
          <a:xfrm>
            <a:off x="679450" y="6495018"/>
            <a:ext cx="8575874" cy="369332"/>
          </a:xfrm>
          <a:prstGeom prst="rect">
            <a:avLst/>
          </a:prstGeom>
          <a:noFill/>
        </p:spPr>
        <p:txBody>
          <a:bodyPr wrap="none" rtlCol="0">
            <a:spAutoFit/>
          </a:bodyPr>
          <a:lstStyle/>
          <a:p>
            <a:r>
              <a:rPr lang="en-US" dirty="0">
                <a:latin typeface="+mn-lt"/>
              </a:rPr>
              <a:t>A Data-Driven Reflectance Model.  </a:t>
            </a:r>
            <a:r>
              <a:rPr lang="en-US" dirty="0" err="1">
                <a:latin typeface="+mn-lt"/>
              </a:rPr>
              <a:t>Matusik</a:t>
            </a:r>
            <a:r>
              <a:rPr lang="en-US" dirty="0">
                <a:latin typeface="+mn-lt"/>
              </a:rPr>
              <a:t> et al.  03 (MERL 100 BRDF Database)</a:t>
            </a:r>
          </a:p>
        </p:txBody>
      </p:sp>
    </p:spTree>
    <p:extLst>
      <p:ext uri="{BB962C8B-B14F-4D97-AF65-F5344CB8AC3E}">
        <p14:creationId xmlns:p14="http://schemas.microsoft.com/office/powerpoint/2010/main" val="355016929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8514" name="Rectangle 2"/>
          <p:cNvSpPr>
            <a:spLocks noGrp="1" noChangeArrowheads="1"/>
          </p:cNvSpPr>
          <p:nvPr>
            <p:ph type="title"/>
          </p:nvPr>
        </p:nvSpPr>
        <p:spPr>
          <a:xfrm>
            <a:off x="132896" y="533400"/>
            <a:ext cx="8874516" cy="685800"/>
          </a:xfrm>
        </p:spPr>
        <p:txBody>
          <a:bodyPr/>
          <a:lstStyle/>
          <a:p>
            <a:r>
              <a:rPr lang="en-US" dirty="0"/>
              <a:t>Motion Capture: </a:t>
            </a:r>
            <a:r>
              <a:rPr lang="ja-JP" altLang="en-US" dirty="0">
                <a:latin typeface="Arial"/>
              </a:rPr>
              <a:t>“</a:t>
            </a:r>
            <a:r>
              <a:rPr lang="en-US" dirty="0"/>
              <a:t>Signature</a:t>
            </a:r>
            <a:r>
              <a:rPr lang="ja-JP" altLang="en-US" dirty="0">
                <a:latin typeface="Arial"/>
              </a:rPr>
              <a:t>”</a:t>
            </a:r>
            <a:r>
              <a:rPr lang="en-US" dirty="0"/>
              <a:t> of Actor</a:t>
            </a:r>
          </a:p>
        </p:txBody>
      </p:sp>
      <p:pic>
        <p:nvPicPr>
          <p:cNvPr id="17285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7338" y="1655763"/>
            <a:ext cx="2170112" cy="45640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7285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8" y="1628775"/>
            <a:ext cx="5686425" cy="4594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88461705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3634" name="Rectangle 2"/>
          <p:cNvSpPr>
            <a:spLocks noGrp="1" noChangeArrowheads="1"/>
          </p:cNvSpPr>
          <p:nvPr>
            <p:ph type="title"/>
          </p:nvPr>
        </p:nvSpPr>
        <p:spPr/>
        <p:txBody>
          <a:bodyPr/>
          <a:lstStyle/>
          <a:p>
            <a:r>
              <a:rPr lang="en-US"/>
              <a:t>Facial MoCap</a:t>
            </a:r>
          </a:p>
        </p:txBody>
      </p:sp>
      <p:pic>
        <p:nvPicPr>
          <p:cNvPr id="17336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3" y="1576388"/>
            <a:ext cx="5549900" cy="2782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7336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0438" y="1804988"/>
            <a:ext cx="2905125" cy="4446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59204890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02" name="Rectangle 5"/>
          <p:cNvSpPr>
            <a:spLocks noGrp="1" noChangeArrowheads="1"/>
          </p:cNvSpPr>
          <p:nvPr>
            <p:ph type="title"/>
          </p:nvPr>
        </p:nvSpPr>
        <p:spPr/>
        <p:txBody>
          <a:bodyPr/>
          <a:lstStyle/>
          <a:p>
            <a:r>
              <a:rPr lang="en-US"/>
              <a:t>Weather Forecast for  Dummies </a:t>
            </a:r>
          </a:p>
        </p:txBody>
      </p:sp>
      <p:sp>
        <p:nvSpPr>
          <p:cNvPr id="1843204" name="Rectangle 4"/>
          <p:cNvSpPr>
            <a:spLocks noGrp="1" noChangeArrowheads="1"/>
          </p:cNvSpPr>
          <p:nvPr>
            <p:ph type="body" idx="1"/>
          </p:nvPr>
        </p:nvSpPr>
        <p:spPr/>
        <p:txBody>
          <a:bodyPr/>
          <a:lstStyle/>
          <a:p>
            <a:r>
              <a:rPr lang="en-US" sz="2400"/>
              <a:t>Let</a:t>
            </a:r>
            <a:r>
              <a:rPr lang="ja-JP" altLang="en-US" sz="2400">
                <a:latin typeface="Arial"/>
              </a:rPr>
              <a:t>’</a:t>
            </a:r>
            <a:r>
              <a:rPr lang="en-US" sz="2400"/>
              <a:t>s predict weather:</a:t>
            </a:r>
          </a:p>
          <a:p>
            <a:pPr lvl="1"/>
            <a:r>
              <a:rPr lang="en-US" sz="2000"/>
              <a:t>Given today</a:t>
            </a:r>
            <a:r>
              <a:rPr lang="ja-JP" altLang="en-US" sz="2000">
                <a:latin typeface="Arial"/>
              </a:rPr>
              <a:t>’</a:t>
            </a:r>
            <a:r>
              <a:rPr lang="en-US" sz="2000"/>
              <a:t>s weather only, we want to know tomorrow</a:t>
            </a:r>
            <a:r>
              <a:rPr lang="ja-JP" altLang="en-US" sz="2000">
                <a:latin typeface="Arial"/>
              </a:rPr>
              <a:t>’</a:t>
            </a:r>
            <a:r>
              <a:rPr lang="en-US" sz="2000"/>
              <a:t>s</a:t>
            </a:r>
          </a:p>
          <a:p>
            <a:pPr lvl="1"/>
            <a:r>
              <a:rPr lang="en-US" sz="2000"/>
              <a:t>Suppose weather can only be {Sunny, Cloudy, Raining}</a:t>
            </a:r>
          </a:p>
          <a:p>
            <a:pPr lvl="1"/>
            <a:endParaRPr lang="en-US" sz="2000"/>
          </a:p>
          <a:p>
            <a:r>
              <a:rPr lang="en-US" sz="2400"/>
              <a:t>The </a:t>
            </a:r>
            <a:r>
              <a:rPr lang="ja-JP" altLang="en-US" sz="2400">
                <a:latin typeface="Arial"/>
              </a:rPr>
              <a:t>“</a:t>
            </a:r>
            <a:r>
              <a:rPr lang="en-US" sz="2400"/>
              <a:t>Weather Channel</a:t>
            </a:r>
            <a:r>
              <a:rPr lang="ja-JP" altLang="en-US" sz="2400">
                <a:latin typeface="Arial"/>
              </a:rPr>
              <a:t>”</a:t>
            </a:r>
            <a:r>
              <a:rPr lang="en-US" sz="2400"/>
              <a:t> algorithm:</a:t>
            </a:r>
          </a:p>
          <a:p>
            <a:pPr lvl="1"/>
            <a:r>
              <a:rPr lang="en-US" sz="2000"/>
              <a:t>Over a long period of time, record:</a:t>
            </a:r>
          </a:p>
          <a:p>
            <a:pPr lvl="2"/>
            <a:r>
              <a:rPr lang="en-US" sz="1800"/>
              <a:t>How often S followed by R</a:t>
            </a:r>
          </a:p>
          <a:p>
            <a:pPr lvl="2"/>
            <a:r>
              <a:rPr lang="en-US" sz="1800"/>
              <a:t>How often S followed by S</a:t>
            </a:r>
          </a:p>
          <a:p>
            <a:pPr lvl="2"/>
            <a:r>
              <a:rPr lang="en-US" sz="1800"/>
              <a:t>Etc. </a:t>
            </a:r>
          </a:p>
          <a:p>
            <a:pPr lvl="1"/>
            <a:r>
              <a:rPr lang="en-US" sz="2000"/>
              <a:t>Compute percentages for each state: </a:t>
            </a:r>
          </a:p>
          <a:p>
            <a:pPr lvl="2"/>
            <a:r>
              <a:rPr lang="en-US" sz="1800"/>
              <a:t>P(R|S), P(S|S), etc.</a:t>
            </a:r>
          </a:p>
          <a:p>
            <a:pPr lvl="1"/>
            <a:r>
              <a:rPr lang="en-US" sz="2000"/>
              <a:t>Predict the state with highest probability!</a:t>
            </a:r>
          </a:p>
          <a:p>
            <a:pPr lvl="1"/>
            <a:r>
              <a:rPr lang="en-US" sz="2000"/>
              <a:t>It</a:t>
            </a:r>
            <a:r>
              <a:rPr lang="ja-JP" altLang="en-US" sz="2000">
                <a:latin typeface="Arial"/>
              </a:rPr>
              <a:t>’</a:t>
            </a:r>
            <a:r>
              <a:rPr lang="en-US" sz="2000"/>
              <a:t>s a Markov Chain</a:t>
            </a:r>
          </a:p>
          <a:p>
            <a:endParaRPr lang="en-US" sz="2400"/>
          </a:p>
        </p:txBody>
      </p:sp>
    </p:spTree>
    <p:extLst>
      <p:ext uri="{BB962C8B-B14F-4D97-AF65-F5344CB8AC3E}">
        <p14:creationId xmlns:p14="http://schemas.microsoft.com/office/powerpoint/2010/main" val="3504860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52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1584325"/>
            <a:ext cx="4945062" cy="374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37636" name="Object 4"/>
          <p:cNvGraphicFramePr>
            <a:graphicFrameLocks noChangeAspect="1"/>
          </p:cNvGraphicFramePr>
          <p:nvPr/>
        </p:nvGraphicFramePr>
        <p:xfrm>
          <a:off x="5262563" y="2913063"/>
          <a:ext cx="3649662" cy="2008187"/>
        </p:xfrm>
        <a:graphic>
          <a:graphicData uri="http://schemas.openxmlformats.org/presentationml/2006/ole">
            <mc:AlternateContent xmlns:mc="http://schemas.openxmlformats.org/markup-compatibility/2006">
              <mc:Choice xmlns:v="urn:schemas-microsoft-com:vml" Requires="v">
                <p:oleObj name="Equation" r:id="rId4" imgW="1270000" imgH="698500" progId="Equation.DSMT4">
                  <p:embed/>
                </p:oleObj>
              </mc:Choice>
              <mc:Fallback>
                <p:oleObj name="Equation" r:id="rId4" imgW="1270000" imgH="698500" progId="Equation.DSMT4">
                  <p:embed/>
                  <p:pic>
                    <p:nvPicPr>
                      <p:cNvPr id="837636" name="Object 4"/>
                      <p:cNvPicPr>
                        <a:picLocks noChangeAspect="1" noChangeArrowheads="1"/>
                      </p:cNvPicPr>
                      <p:nvPr/>
                    </p:nvPicPr>
                    <p:blipFill>
                      <a:blip r:embed="rId5"/>
                      <a:srcRect/>
                      <a:stretch>
                        <a:fillRect/>
                      </a:stretch>
                    </p:blipFill>
                    <p:spPr bwMode="auto">
                      <a:xfrm>
                        <a:off x="5262563" y="2913063"/>
                        <a:ext cx="3649662" cy="2008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845252" name="Rectangle 5"/>
          <p:cNvSpPr>
            <a:spLocks noGrp="1" noChangeArrowheads="1"/>
          </p:cNvSpPr>
          <p:nvPr>
            <p:ph type="title" idx="4294967295"/>
          </p:nvPr>
        </p:nvSpPr>
        <p:spPr/>
        <p:txBody>
          <a:bodyPr/>
          <a:lstStyle/>
          <a:p>
            <a:r>
              <a:rPr lang="en-US"/>
              <a:t>Markov Chain</a:t>
            </a:r>
          </a:p>
        </p:txBody>
      </p:sp>
      <p:sp>
        <p:nvSpPr>
          <p:cNvPr id="837638" name="Text Box 6"/>
          <p:cNvSpPr txBox="1">
            <a:spLocks noChangeArrowheads="1"/>
          </p:cNvSpPr>
          <p:nvPr/>
        </p:nvSpPr>
        <p:spPr bwMode="auto">
          <a:xfrm>
            <a:off x="679450" y="5780088"/>
            <a:ext cx="7904163"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rPr>
              <a:t>What if we know today and yesterday</a:t>
            </a:r>
            <a:r>
              <a:rPr kumimoji="0" lang="ja-JP" altLang="en-US" sz="2800" b="0" i="0" u="none" strike="noStrike" kern="1200" cap="none" spc="0" normalizeH="0" baseline="0" noProof="0">
                <a:ln>
                  <a:noFill/>
                </a:ln>
                <a:solidFill>
                  <a:srgbClr val="FFFFFF"/>
                </a:solidFill>
                <a:effectLst/>
                <a:uLnTx/>
                <a:uFillTx/>
                <a:latin typeface="Arial" charset="0"/>
                <a:ea typeface="ＭＳ Ｐゴシック" charset="0"/>
                <a:cs typeface="+mn-cs"/>
              </a:rPr>
              <a:t>’</a:t>
            </a: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rPr>
              <a:t>s weather?</a:t>
            </a:r>
          </a:p>
        </p:txBody>
      </p:sp>
    </p:spTree>
    <p:extLst>
      <p:ext uri="{BB962C8B-B14F-4D97-AF65-F5344CB8AC3E}">
        <p14:creationId xmlns:p14="http://schemas.microsoft.com/office/powerpoint/2010/main" val="4039056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376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7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6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7298" name="Rectangle 2"/>
          <p:cNvSpPr>
            <a:spLocks noGrp="1" noChangeArrowheads="1"/>
          </p:cNvSpPr>
          <p:nvPr>
            <p:ph type="title" idx="4294967295"/>
          </p:nvPr>
        </p:nvSpPr>
        <p:spPr/>
        <p:txBody>
          <a:bodyPr/>
          <a:lstStyle/>
          <a:p>
            <a:r>
              <a:rPr lang="en-US"/>
              <a:t>Text Synthesis</a:t>
            </a:r>
          </a:p>
        </p:txBody>
      </p:sp>
      <p:sp>
        <p:nvSpPr>
          <p:cNvPr id="1847299" name="Rectangle 3"/>
          <p:cNvSpPr>
            <a:spLocks noGrp="1" noChangeArrowheads="1"/>
          </p:cNvSpPr>
          <p:nvPr>
            <p:ph type="body" idx="4294967295"/>
          </p:nvPr>
        </p:nvSpPr>
        <p:spPr>
          <a:xfrm>
            <a:off x="197794" y="1295400"/>
            <a:ext cx="8665220" cy="4419600"/>
          </a:xfrm>
        </p:spPr>
        <p:txBody>
          <a:bodyPr/>
          <a:lstStyle/>
          <a:p>
            <a:r>
              <a:rPr lang="en-US" dirty="0"/>
              <a:t>[</a:t>
            </a:r>
            <a:r>
              <a:rPr lang="en-US" sz="3200" dirty="0"/>
              <a:t>Shannon,</a:t>
            </a:r>
            <a:r>
              <a:rPr lang="ja-JP" altLang="en-US" sz="3200" dirty="0">
                <a:latin typeface="Arial"/>
              </a:rPr>
              <a:t>’</a:t>
            </a:r>
            <a:r>
              <a:rPr lang="en-US" sz="3200" dirty="0"/>
              <a:t>48] proposed a way to generate English-looking text using N-grams:</a:t>
            </a:r>
          </a:p>
          <a:p>
            <a:pPr lvl="1"/>
            <a:r>
              <a:rPr lang="en-US" sz="2800" dirty="0"/>
              <a:t>Assume a generalized Markov model</a:t>
            </a:r>
          </a:p>
          <a:p>
            <a:pPr lvl="1"/>
            <a:r>
              <a:rPr lang="en-US" sz="2800" dirty="0"/>
              <a:t>Use a large text to compute prob. distributions of each letter given N-1 previous letters </a:t>
            </a:r>
          </a:p>
          <a:p>
            <a:pPr lvl="1"/>
            <a:r>
              <a:rPr lang="en-US" sz="2800" dirty="0"/>
              <a:t>Starting from a seed repeatedly sample this Markov chain to generate new letters </a:t>
            </a:r>
          </a:p>
          <a:p>
            <a:pPr lvl="1"/>
            <a:r>
              <a:rPr lang="en-US" sz="2800" dirty="0"/>
              <a:t>Also works for whole words</a:t>
            </a:r>
          </a:p>
        </p:txBody>
      </p:sp>
      <p:sp>
        <p:nvSpPr>
          <p:cNvPr id="840708" name="Text Box 4"/>
          <p:cNvSpPr txBox="1">
            <a:spLocks noChangeArrowheads="1"/>
          </p:cNvSpPr>
          <p:nvPr/>
        </p:nvSpPr>
        <p:spPr bwMode="auto">
          <a:xfrm>
            <a:off x="1219200" y="5791200"/>
            <a:ext cx="2667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mn-cs"/>
              </a:rPr>
              <a:t>WE  NEED</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840709" name="Text Box 5"/>
          <p:cNvSpPr txBox="1">
            <a:spLocks noChangeArrowheads="1"/>
          </p:cNvSpPr>
          <p:nvPr/>
        </p:nvSpPr>
        <p:spPr bwMode="auto">
          <a:xfrm>
            <a:off x="3733800" y="5791200"/>
            <a:ext cx="1143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mn-cs"/>
              </a:rPr>
              <a:t>TO</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840710" name="Text Box 6"/>
          <p:cNvSpPr txBox="1">
            <a:spLocks noChangeArrowheads="1"/>
          </p:cNvSpPr>
          <p:nvPr/>
        </p:nvSpPr>
        <p:spPr bwMode="auto">
          <a:xfrm>
            <a:off x="4724400" y="5791200"/>
            <a:ext cx="1371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mn-cs"/>
              </a:rPr>
              <a:t>EAT</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840711" name="Text Box 7"/>
          <p:cNvSpPr txBox="1">
            <a:spLocks noChangeArrowheads="1"/>
          </p:cNvSpPr>
          <p:nvPr/>
        </p:nvSpPr>
        <p:spPr bwMode="auto">
          <a:xfrm>
            <a:off x="5943600" y="5791200"/>
            <a:ext cx="1676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mn-cs"/>
              </a:rPr>
              <a:t>CAKE</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7347434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07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840709"/>
                                        </p:tgtEl>
                                        <p:attrNameLst>
                                          <p:attrName>style.visibility</p:attrName>
                                        </p:attrNameLst>
                                      </p:cBhvr>
                                      <p:to>
                                        <p:strVal val="visible"/>
                                      </p:to>
                                    </p:set>
                                    <p:anim calcmode="lin" valueType="num">
                                      <p:cBhvr additive="base">
                                        <p:cTn id="11" dur="500" fill="hold"/>
                                        <p:tgtEl>
                                          <p:spTgt spid="840709"/>
                                        </p:tgtEl>
                                        <p:attrNameLst>
                                          <p:attrName>ppt_x</p:attrName>
                                        </p:attrNameLst>
                                      </p:cBhvr>
                                      <p:tavLst>
                                        <p:tav tm="0">
                                          <p:val>
                                            <p:strVal val="1+#ppt_w/2"/>
                                          </p:val>
                                        </p:tav>
                                        <p:tav tm="100000">
                                          <p:val>
                                            <p:strVal val="#ppt_x"/>
                                          </p:val>
                                        </p:tav>
                                      </p:tavLst>
                                    </p:anim>
                                    <p:anim calcmode="lin" valueType="num">
                                      <p:cBhvr additive="base">
                                        <p:cTn id="12" dur="500" fill="hold"/>
                                        <p:tgtEl>
                                          <p:spTgt spid="84070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840710"/>
                                        </p:tgtEl>
                                        <p:attrNameLst>
                                          <p:attrName>style.visibility</p:attrName>
                                        </p:attrNameLst>
                                      </p:cBhvr>
                                      <p:to>
                                        <p:strVal val="visible"/>
                                      </p:to>
                                    </p:set>
                                    <p:anim calcmode="lin" valueType="num">
                                      <p:cBhvr additive="base">
                                        <p:cTn id="17" dur="500" fill="hold"/>
                                        <p:tgtEl>
                                          <p:spTgt spid="840710"/>
                                        </p:tgtEl>
                                        <p:attrNameLst>
                                          <p:attrName>ppt_x</p:attrName>
                                        </p:attrNameLst>
                                      </p:cBhvr>
                                      <p:tavLst>
                                        <p:tav tm="0">
                                          <p:val>
                                            <p:strVal val="1+#ppt_w/2"/>
                                          </p:val>
                                        </p:tav>
                                        <p:tav tm="100000">
                                          <p:val>
                                            <p:strVal val="#ppt_x"/>
                                          </p:val>
                                        </p:tav>
                                      </p:tavLst>
                                    </p:anim>
                                    <p:anim calcmode="lin" valueType="num">
                                      <p:cBhvr additive="base">
                                        <p:cTn id="18" dur="500" fill="hold"/>
                                        <p:tgtEl>
                                          <p:spTgt spid="840710"/>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840711"/>
                                        </p:tgtEl>
                                        <p:attrNameLst>
                                          <p:attrName>style.visibility</p:attrName>
                                        </p:attrNameLst>
                                      </p:cBhvr>
                                      <p:to>
                                        <p:strVal val="visible"/>
                                      </p:to>
                                    </p:set>
                                    <p:anim calcmode="lin" valueType="num">
                                      <p:cBhvr additive="base">
                                        <p:cTn id="23" dur="500" fill="hold"/>
                                        <p:tgtEl>
                                          <p:spTgt spid="840711"/>
                                        </p:tgtEl>
                                        <p:attrNameLst>
                                          <p:attrName>ppt_x</p:attrName>
                                        </p:attrNameLst>
                                      </p:cBhvr>
                                      <p:tavLst>
                                        <p:tav tm="0">
                                          <p:val>
                                            <p:strVal val="1+#ppt_w/2"/>
                                          </p:val>
                                        </p:tav>
                                        <p:tav tm="100000">
                                          <p:val>
                                            <p:strVal val="#ppt_x"/>
                                          </p:val>
                                        </p:tav>
                                      </p:tavLst>
                                    </p:anim>
                                    <p:anim calcmode="lin" valueType="num">
                                      <p:cBhvr additive="base">
                                        <p:cTn id="24" dur="500" fill="hold"/>
                                        <p:tgtEl>
                                          <p:spTgt spid="8407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08" grpId="0" autoUpdateAnimBg="0"/>
      <p:bldP spid="840709" grpId="0" autoUpdateAnimBg="0"/>
      <p:bldP spid="840710" grpId="0" autoUpdateAnimBg="0"/>
      <p:bldP spid="840711"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9346" name="Rectangle 2"/>
          <p:cNvSpPr>
            <a:spLocks noGrp="1" noChangeArrowheads="1"/>
          </p:cNvSpPr>
          <p:nvPr>
            <p:ph type="title" idx="4294967295"/>
          </p:nvPr>
        </p:nvSpPr>
        <p:spPr/>
        <p:txBody>
          <a:bodyPr/>
          <a:lstStyle/>
          <a:p>
            <a:r>
              <a:rPr lang="en-US"/>
              <a:t>Mark V. Shaney (Bell Labs)</a:t>
            </a:r>
          </a:p>
        </p:txBody>
      </p:sp>
      <p:sp>
        <p:nvSpPr>
          <p:cNvPr id="1849347" name="Rectangle 3"/>
          <p:cNvSpPr>
            <a:spLocks noGrp="1" noChangeArrowheads="1"/>
          </p:cNvSpPr>
          <p:nvPr>
            <p:ph type="body" idx="4294967295"/>
          </p:nvPr>
        </p:nvSpPr>
        <p:spPr>
          <a:xfrm>
            <a:off x="112713" y="1371600"/>
            <a:ext cx="8891587" cy="5257800"/>
          </a:xfrm>
        </p:spPr>
        <p:txBody>
          <a:bodyPr/>
          <a:lstStyle/>
          <a:p>
            <a:r>
              <a:rPr lang="en-US" sz="3700"/>
              <a:t>Results (using </a:t>
            </a:r>
            <a:r>
              <a:rPr lang="en-US" sz="3700">
                <a:latin typeface="Courier New" charset="0"/>
              </a:rPr>
              <a:t>alt.singles</a:t>
            </a:r>
            <a:r>
              <a:rPr lang="en-US" sz="3700"/>
              <a:t> corpus):</a:t>
            </a:r>
          </a:p>
          <a:p>
            <a:pPr lvl="1"/>
            <a:r>
              <a:rPr lang="en-US" sz="3200" i="1"/>
              <a:t> </a:t>
            </a:r>
            <a:r>
              <a:rPr lang="ja-JP" altLang="en-US" sz="3200" i="1">
                <a:latin typeface="Arial"/>
              </a:rPr>
              <a:t>“</a:t>
            </a:r>
            <a:r>
              <a:rPr lang="en-US" sz="3200" i="1"/>
              <a:t>As I've commented before, really relating to someone involves standing next to impossible.</a:t>
            </a:r>
            <a:r>
              <a:rPr lang="ja-JP" altLang="en-US" sz="3200" i="1">
                <a:latin typeface="Arial"/>
              </a:rPr>
              <a:t>”</a:t>
            </a:r>
            <a:endParaRPr lang="en-US" sz="3200" i="1"/>
          </a:p>
          <a:p>
            <a:pPr lvl="1"/>
            <a:r>
              <a:rPr lang="ja-JP" altLang="en-US" sz="3200" i="1">
                <a:latin typeface="Arial"/>
              </a:rPr>
              <a:t>“</a:t>
            </a:r>
            <a:r>
              <a:rPr lang="en-US" sz="3200" i="1"/>
              <a:t>One morning I shot an elephant in my arms and kissed him.</a:t>
            </a:r>
            <a:r>
              <a:rPr lang="ja-JP" altLang="en-US" sz="3200" i="1">
                <a:latin typeface="Arial"/>
              </a:rPr>
              <a:t>”</a:t>
            </a:r>
            <a:endParaRPr lang="en-US" sz="3200" i="1"/>
          </a:p>
          <a:p>
            <a:pPr lvl="1"/>
            <a:r>
              <a:rPr lang="ja-JP" altLang="en-US" sz="3200" i="1">
                <a:latin typeface="Arial"/>
              </a:rPr>
              <a:t>“</a:t>
            </a:r>
            <a:r>
              <a:rPr lang="en-US" sz="3200" i="1"/>
              <a:t>I spent an interesting evening recently with a grain of salt</a:t>
            </a:r>
            <a:r>
              <a:rPr lang="ja-JP" altLang="en-US" sz="3200" i="1">
                <a:latin typeface="Arial"/>
              </a:rPr>
              <a:t>”</a:t>
            </a:r>
            <a:endParaRPr lang="en-US" sz="3200" i="1"/>
          </a:p>
        </p:txBody>
      </p:sp>
    </p:spTree>
    <p:extLst>
      <p:ext uri="{BB962C8B-B14F-4D97-AF65-F5344CB8AC3E}">
        <p14:creationId xmlns:p14="http://schemas.microsoft.com/office/powerpoint/2010/main" val="242285370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650" name="Rectangle 2"/>
          <p:cNvSpPr>
            <a:spLocks noGrp="1" noChangeArrowheads="1"/>
          </p:cNvSpPr>
          <p:nvPr>
            <p:ph type="title" idx="4294967295"/>
          </p:nvPr>
        </p:nvSpPr>
        <p:spPr/>
        <p:txBody>
          <a:bodyPr/>
          <a:lstStyle/>
          <a:p>
            <a:r>
              <a:rPr lang="en-US"/>
              <a:t>Texture</a:t>
            </a:r>
            <a:endParaRPr lang="en-US" sz="2800" i="1"/>
          </a:p>
        </p:txBody>
      </p:sp>
      <p:sp>
        <p:nvSpPr>
          <p:cNvPr id="1947651" name="Rectangle 3"/>
          <p:cNvSpPr>
            <a:spLocks noGrp="1" noChangeArrowheads="1"/>
          </p:cNvSpPr>
          <p:nvPr>
            <p:ph type="body" idx="4294967295"/>
          </p:nvPr>
        </p:nvSpPr>
        <p:spPr>
          <a:xfrm>
            <a:off x="609600" y="1295400"/>
            <a:ext cx="7772400" cy="1600200"/>
          </a:xfrm>
        </p:spPr>
        <p:txBody>
          <a:bodyPr/>
          <a:lstStyle/>
          <a:p>
            <a:r>
              <a:rPr lang="en-US" dirty="0"/>
              <a:t>Texture depicts spatially repeating patterns</a:t>
            </a:r>
          </a:p>
          <a:p>
            <a:r>
              <a:rPr lang="en-US" dirty="0"/>
              <a:t>Many natural phenomena are textures</a:t>
            </a:r>
          </a:p>
        </p:txBody>
      </p:sp>
      <p:graphicFrame>
        <p:nvGraphicFramePr>
          <p:cNvPr id="1947652" name="Object 4"/>
          <p:cNvGraphicFramePr>
            <a:graphicFrameLocks noChangeAspect="1"/>
          </p:cNvGraphicFramePr>
          <p:nvPr/>
        </p:nvGraphicFramePr>
        <p:xfrm>
          <a:off x="762000" y="3505200"/>
          <a:ext cx="1828800" cy="1828800"/>
        </p:xfrm>
        <a:graphic>
          <a:graphicData uri="http://schemas.openxmlformats.org/presentationml/2006/ole">
            <mc:AlternateContent xmlns:mc="http://schemas.openxmlformats.org/markup-compatibility/2006">
              <mc:Choice xmlns:v="urn:schemas-microsoft-com:vml" Requires="v">
                <p:oleObj name="PhotoSuite Image" r:id="rId3" imgW="2438280" imgH="2438280" progId="PhotoSuite Image">
                  <p:embed/>
                </p:oleObj>
              </mc:Choice>
              <mc:Fallback>
                <p:oleObj name="PhotoSuite Image" r:id="rId3" imgW="2438280" imgH="2438280" progId="PhotoSuite Image">
                  <p:embed/>
                  <p:pic>
                    <p:nvPicPr>
                      <p:cNvPr id="194765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505200"/>
                        <a:ext cx="1828800"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Lst>
                    </p:spPr>
                  </p:pic>
                </p:oleObj>
              </mc:Fallback>
            </mc:AlternateContent>
          </a:graphicData>
        </a:graphic>
      </p:graphicFrame>
      <p:graphicFrame>
        <p:nvGraphicFramePr>
          <p:cNvPr id="1947653" name="Object 5"/>
          <p:cNvGraphicFramePr>
            <a:graphicFrameLocks noChangeAspect="1"/>
          </p:cNvGraphicFramePr>
          <p:nvPr/>
        </p:nvGraphicFramePr>
        <p:xfrm>
          <a:off x="6096000" y="3533775"/>
          <a:ext cx="2000250" cy="1800225"/>
        </p:xfrm>
        <a:graphic>
          <a:graphicData uri="http://schemas.openxmlformats.org/presentationml/2006/ole">
            <mc:AlternateContent xmlns:mc="http://schemas.openxmlformats.org/markup-compatibility/2006">
              <mc:Choice xmlns:v="urn:schemas-microsoft-com:vml" Requires="v">
                <p:oleObj name="PhotoSuite Image" r:id="rId5" imgW="1619280" imgH="1457280" progId="PhotoSuite Image">
                  <p:embed/>
                </p:oleObj>
              </mc:Choice>
              <mc:Fallback>
                <p:oleObj name="PhotoSuite Image" r:id="rId5" imgW="1619280" imgH="1457280" progId="PhotoSuite Image">
                  <p:embed/>
                  <p:pic>
                    <p:nvPicPr>
                      <p:cNvPr id="1947653"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533775"/>
                        <a:ext cx="2000250" cy="1800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47654" name="Object 6"/>
          <p:cNvGraphicFramePr>
            <a:graphicFrameLocks noChangeAspect="1"/>
          </p:cNvGraphicFramePr>
          <p:nvPr/>
        </p:nvGraphicFramePr>
        <p:xfrm>
          <a:off x="3429000" y="3505200"/>
          <a:ext cx="1828800" cy="1828800"/>
        </p:xfrm>
        <a:graphic>
          <a:graphicData uri="http://schemas.openxmlformats.org/presentationml/2006/ole">
            <mc:AlternateContent xmlns:mc="http://schemas.openxmlformats.org/markup-compatibility/2006">
              <mc:Choice xmlns:v="urn:schemas-microsoft-com:vml" Requires="v">
                <p:oleObj name="PhotoSuite Image" r:id="rId7" imgW="1219320" imgH="1219320" progId="PhotoSuite Image">
                  <p:embed/>
                </p:oleObj>
              </mc:Choice>
              <mc:Fallback>
                <p:oleObj name="PhotoSuite Image" r:id="rId7" imgW="1219320" imgH="1219320" progId="PhotoSuite Image">
                  <p:embed/>
                  <p:pic>
                    <p:nvPicPr>
                      <p:cNvPr id="1947654"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3505200"/>
                        <a:ext cx="1828800"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947655" name="Text Box 7"/>
          <p:cNvSpPr txBox="1">
            <a:spLocks noChangeArrowheads="1"/>
          </p:cNvSpPr>
          <p:nvPr/>
        </p:nvSpPr>
        <p:spPr bwMode="auto">
          <a:xfrm>
            <a:off x="990600" y="5334000"/>
            <a:ext cx="11826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radishes</a:t>
            </a:r>
          </a:p>
        </p:txBody>
      </p:sp>
      <p:sp>
        <p:nvSpPr>
          <p:cNvPr id="1947656" name="Text Box 8"/>
          <p:cNvSpPr txBox="1">
            <a:spLocks noChangeArrowheads="1"/>
          </p:cNvSpPr>
          <p:nvPr/>
        </p:nvSpPr>
        <p:spPr bwMode="auto">
          <a:xfrm>
            <a:off x="3886200" y="5334000"/>
            <a:ext cx="844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rocks</a:t>
            </a:r>
          </a:p>
        </p:txBody>
      </p:sp>
      <p:sp>
        <p:nvSpPr>
          <p:cNvPr id="1947657" name="Text Box 9"/>
          <p:cNvSpPr txBox="1">
            <a:spLocks noChangeArrowheads="1"/>
          </p:cNvSpPr>
          <p:nvPr/>
        </p:nvSpPr>
        <p:spPr bwMode="auto">
          <a:xfrm>
            <a:off x="6553200" y="5334000"/>
            <a:ext cx="9794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yogurt</a:t>
            </a:r>
          </a:p>
        </p:txBody>
      </p:sp>
    </p:spTree>
    <p:extLst>
      <p:ext uri="{BB962C8B-B14F-4D97-AF65-F5344CB8AC3E}">
        <p14:creationId xmlns:p14="http://schemas.microsoft.com/office/powerpoint/2010/main" val="83921301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9698" name="Rectangle 2"/>
          <p:cNvSpPr>
            <a:spLocks noGrp="1" noChangeArrowheads="1"/>
          </p:cNvSpPr>
          <p:nvPr>
            <p:ph type="title" idx="4294967295"/>
          </p:nvPr>
        </p:nvSpPr>
        <p:spPr/>
        <p:txBody>
          <a:bodyPr/>
          <a:lstStyle/>
          <a:p>
            <a:r>
              <a:rPr lang="en-US"/>
              <a:t>Texture Synthesis</a:t>
            </a:r>
            <a:endParaRPr lang="en-US" sz="2800" i="1"/>
          </a:p>
        </p:txBody>
      </p:sp>
      <p:sp>
        <p:nvSpPr>
          <p:cNvPr id="1949699" name="Rectangle 3"/>
          <p:cNvSpPr>
            <a:spLocks noGrp="1" noChangeArrowheads="1"/>
          </p:cNvSpPr>
          <p:nvPr>
            <p:ph type="body" idx="4294967295"/>
          </p:nvPr>
        </p:nvSpPr>
        <p:spPr>
          <a:xfrm>
            <a:off x="685800" y="1143000"/>
            <a:ext cx="7772400" cy="1752600"/>
          </a:xfrm>
        </p:spPr>
        <p:txBody>
          <a:bodyPr/>
          <a:lstStyle/>
          <a:p>
            <a:pPr>
              <a:lnSpc>
                <a:spcPct val="90000"/>
              </a:lnSpc>
            </a:pPr>
            <a:r>
              <a:rPr lang="en-US" sz="2800" dirty="0"/>
              <a:t>Goal of Texture Synthesis: create new samples of a given texture</a:t>
            </a:r>
          </a:p>
          <a:p>
            <a:pPr>
              <a:lnSpc>
                <a:spcPct val="90000"/>
              </a:lnSpc>
            </a:pPr>
            <a:r>
              <a:rPr lang="en-US" sz="2800" dirty="0"/>
              <a:t>Many applications: virtual environments, hole-filling, texturing surfaces </a:t>
            </a:r>
          </a:p>
        </p:txBody>
      </p:sp>
      <p:graphicFrame>
        <p:nvGraphicFramePr>
          <p:cNvPr id="1949700" name="Object 4"/>
          <p:cNvGraphicFramePr>
            <a:graphicFrameLocks noChangeAspect="1"/>
          </p:cNvGraphicFramePr>
          <p:nvPr/>
        </p:nvGraphicFramePr>
        <p:xfrm>
          <a:off x="990600" y="3962400"/>
          <a:ext cx="1828800" cy="1828800"/>
        </p:xfrm>
        <a:graphic>
          <a:graphicData uri="http://schemas.openxmlformats.org/presentationml/2006/ole">
            <mc:AlternateContent xmlns:mc="http://schemas.openxmlformats.org/markup-compatibility/2006">
              <mc:Choice xmlns:v="urn:schemas-microsoft-com:vml" Requires="v">
                <p:oleObj name="PhotoSuite Image" r:id="rId3" imgW="2438280" imgH="2438280" progId="PhotoSuite Image">
                  <p:embed/>
                </p:oleObj>
              </mc:Choice>
              <mc:Fallback>
                <p:oleObj name="PhotoSuite Image" r:id="rId3" imgW="2438280" imgH="2438280" progId="PhotoSuite Image">
                  <p:embed/>
                  <p:pic>
                    <p:nvPicPr>
                      <p:cNvPr id="194970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962400"/>
                        <a:ext cx="1828800"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Lst>
                    </p:spPr>
                  </p:pic>
                </p:oleObj>
              </mc:Fallback>
            </mc:AlternateContent>
          </a:graphicData>
        </a:graphic>
      </p:graphicFrame>
      <p:grpSp>
        <p:nvGrpSpPr>
          <p:cNvPr id="2" name="Group 5"/>
          <p:cNvGrpSpPr>
            <a:grpSpLocks/>
          </p:cNvGrpSpPr>
          <p:nvPr/>
        </p:nvGrpSpPr>
        <p:grpSpPr bwMode="auto">
          <a:xfrm>
            <a:off x="3429000" y="3124200"/>
            <a:ext cx="4953000" cy="3657600"/>
            <a:chOff x="2160" y="1920"/>
            <a:chExt cx="3120" cy="2304"/>
          </a:xfrm>
        </p:grpSpPr>
        <p:sp>
          <p:nvSpPr>
            <p:cNvPr id="1949702" name="AutoShape 6"/>
            <p:cNvSpPr>
              <a:spLocks noChangeArrowheads="1"/>
            </p:cNvSpPr>
            <p:nvPr/>
          </p:nvSpPr>
          <p:spPr bwMode="auto">
            <a:xfrm>
              <a:off x="2160" y="2784"/>
              <a:ext cx="480" cy="528"/>
            </a:xfrm>
            <a:prstGeom prst="rightArrow">
              <a:avLst>
                <a:gd name="adj1" fmla="val 50000"/>
                <a:gd name="adj2" fmla="val 25000"/>
              </a:avLst>
            </a:prstGeom>
            <a:solidFill>
              <a:srgbClr val="11B11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2400">
                <a:solidFill>
                  <a:srgbClr val="FFFFFF"/>
                </a:solidFill>
                <a:cs typeface="Arial" charset="0"/>
              </a:endParaRPr>
            </a:p>
          </p:txBody>
        </p:sp>
        <p:graphicFrame>
          <p:nvGraphicFramePr>
            <p:cNvPr id="1949703" name="Object 7"/>
            <p:cNvGraphicFramePr>
              <a:graphicFrameLocks noChangeAspect="1"/>
            </p:cNvGraphicFramePr>
            <p:nvPr/>
          </p:nvGraphicFramePr>
          <p:xfrm>
            <a:off x="2976" y="3072"/>
            <a:ext cx="1152" cy="1152"/>
          </p:xfrm>
          <a:graphic>
            <a:graphicData uri="http://schemas.openxmlformats.org/presentationml/2006/ole">
              <mc:AlternateContent xmlns:mc="http://schemas.openxmlformats.org/markup-compatibility/2006">
                <mc:Choice xmlns:v="urn:schemas-microsoft-com:vml" Requires="v">
                  <p:oleObj name="PhotoSuite Image" r:id="rId5" imgW="2438280" imgH="2438280" progId="PhotoSuite Image">
                    <p:embed/>
                  </p:oleObj>
                </mc:Choice>
                <mc:Fallback>
                  <p:oleObj name="PhotoSuite Image" r:id="rId5" imgW="2438280" imgH="2438280" progId="PhotoSuite Image">
                    <p:embed/>
                    <p:pic>
                      <p:nvPicPr>
                        <p:cNvPr id="1949703"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 y="3072"/>
                          <a:ext cx="1152" cy="11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Lst>
                      </p:spPr>
                    </p:pic>
                  </p:oleObj>
                </mc:Fallback>
              </mc:AlternateContent>
            </a:graphicData>
          </a:graphic>
        </p:graphicFrame>
        <p:graphicFrame>
          <p:nvGraphicFramePr>
            <p:cNvPr id="1949704" name="Object 8"/>
            <p:cNvGraphicFramePr>
              <a:graphicFrameLocks noChangeAspect="1"/>
            </p:cNvGraphicFramePr>
            <p:nvPr/>
          </p:nvGraphicFramePr>
          <p:xfrm>
            <a:off x="2976" y="1920"/>
            <a:ext cx="1152" cy="1152"/>
          </p:xfrm>
          <a:graphic>
            <a:graphicData uri="http://schemas.openxmlformats.org/presentationml/2006/ole">
              <mc:AlternateContent xmlns:mc="http://schemas.openxmlformats.org/markup-compatibility/2006">
                <mc:Choice xmlns:v="urn:schemas-microsoft-com:vml" Requires="v">
                  <p:oleObj name="PhotoSuite Image" r:id="rId6" imgW="2438280" imgH="2438280" progId="PhotoSuite Image">
                    <p:embed/>
                  </p:oleObj>
                </mc:Choice>
                <mc:Fallback>
                  <p:oleObj name="PhotoSuite Image" r:id="rId6" imgW="2438280" imgH="2438280" progId="PhotoSuite Image">
                    <p:embed/>
                    <p:pic>
                      <p:nvPicPr>
                        <p:cNvPr id="1949704"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 y="1920"/>
                          <a:ext cx="1152" cy="11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Lst>
                      </p:spPr>
                    </p:pic>
                  </p:oleObj>
                </mc:Fallback>
              </mc:AlternateContent>
            </a:graphicData>
          </a:graphic>
        </p:graphicFrame>
        <p:graphicFrame>
          <p:nvGraphicFramePr>
            <p:cNvPr id="1949705" name="Object 9"/>
            <p:cNvGraphicFramePr>
              <a:graphicFrameLocks noChangeAspect="1"/>
            </p:cNvGraphicFramePr>
            <p:nvPr/>
          </p:nvGraphicFramePr>
          <p:xfrm>
            <a:off x="4128" y="1920"/>
            <a:ext cx="1152" cy="1152"/>
          </p:xfrm>
          <a:graphic>
            <a:graphicData uri="http://schemas.openxmlformats.org/presentationml/2006/ole">
              <mc:AlternateContent xmlns:mc="http://schemas.openxmlformats.org/markup-compatibility/2006">
                <mc:Choice xmlns:v="urn:schemas-microsoft-com:vml" Requires="v">
                  <p:oleObj name="PhotoSuite Image" r:id="rId7" imgW="2438280" imgH="2438280" progId="PhotoSuite Image">
                    <p:embed/>
                  </p:oleObj>
                </mc:Choice>
                <mc:Fallback>
                  <p:oleObj name="PhotoSuite Image" r:id="rId7" imgW="2438280" imgH="2438280" progId="PhotoSuite Image">
                    <p:embed/>
                    <p:pic>
                      <p:nvPicPr>
                        <p:cNvPr id="1949705"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8" y="1920"/>
                          <a:ext cx="1152" cy="11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Lst>
                      </p:spPr>
                    </p:pic>
                  </p:oleObj>
                </mc:Fallback>
              </mc:AlternateContent>
            </a:graphicData>
          </a:graphic>
        </p:graphicFrame>
        <p:graphicFrame>
          <p:nvGraphicFramePr>
            <p:cNvPr id="1949706" name="Object 10"/>
            <p:cNvGraphicFramePr>
              <a:graphicFrameLocks noChangeAspect="1"/>
            </p:cNvGraphicFramePr>
            <p:nvPr/>
          </p:nvGraphicFramePr>
          <p:xfrm>
            <a:off x="4128" y="3072"/>
            <a:ext cx="1152" cy="1152"/>
          </p:xfrm>
          <a:graphic>
            <a:graphicData uri="http://schemas.openxmlformats.org/presentationml/2006/ole">
              <mc:AlternateContent xmlns:mc="http://schemas.openxmlformats.org/markup-compatibility/2006">
                <mc:Choice xmlns:v="urn:schemas-microsoft-com:vml" Requires="v">
                  <p:oleObj name="PhotoSuite Image" r:id="rId8" imgW="2438280" imgH="2438280" progId="PhotoSuite Image">
                    <p:embed/>
                  </p:oleObj>
                </mc:Choice>
                <mc:Fallback>
                  <p:oleObj name="PhotoSuite Image" r:id="rId8" imgW="2438280" imgH="2438280" progId="PhotoSuite Image">
                    <p:embed/>
                    <p:pic>
                      <p:nvPicPr>
                        <p:cNvPr id="1949706"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8" y="3072"/>
                          <a:ext cx="1152" cy="11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Lst>
                      </p:spPr>
                    </p:pic>
                  </p:oleObj>
                </mc:Fallback>
              </mc:AlternateContent>
            </a:graphicData>
          </a:graphic>
        </p:graphicFrame>
      </p:grpSp>
      <p:graphicFrame>
        <p:nvGraphicFramePr>
          <p:cNvPr id="1702923" name="Object 11"/>
          <p:cNvGraphicFramePr>
            <a:graphicFrameLocks noChangeAspect="1"/>
          </p:cNvGraphicFramePr>
          <p:nvPr/>
        </p:nvGraphicFramePr>
        <p:xfrm>
          <a:off x="4648200" y="3006725"/>
          <a:ext cx="3775075" cy="3775075"/>
        </p:xfrm>
        <a:graphic>
          <a:graphicData uri="http://schemas.openxmlformats.org/presentationml/2006/ole">
            <mc:AlternateContent xmlns:mc="http://schemas.openxmlformats.org/markup-compatibility/2006">
              <mc:Choice xmlns:v="urn:schemas-microsoft-com:vml" Requires="v">
                <p:oleObj name="PhotoSuite Image" r:id="rId9" imgW="5029200" imgH="5029200" progId="PhotoSuite Image">
                  <p:embed/>
                </p:oleObj>
              </mc:Choice>
              <mc:Fallback>
                <p:oleObj name="PhotoSuite Image" r:id="rId9" imgW="5029200" imgH="5029200" progId="PhotoSuite Image">
                  <p:embed/>
                  <p:pic>
                    <p:nvPicPr>
                      <p:cNvPr id="1702923"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3006725"/>
                        <a:ext cx="3775075" cy="3775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41309643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702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Do</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76237310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532CD-318C-22F7-68AF-23F17F984B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07A5ED-4A00-B0D3-8744-DF1C78AF8BAB}"/>
              </a:ext>
            </a:extLst>
          </p:cNvPr>
          <p:cNvSpPr>
            <a:spLocks noGrp="1"/>
          </p:cNvSpPr>
          <p:nvPr>
            <p:ph type="title"/>
          </p:nvPr>
        </p:nvSpPr>
        <p:spPr/>
        <p:txBody>
          <a:bodyPr/>
          <a:lstStyle/>
          <a:p>
            <a:r>
              <a:rPr lang="en-US" dirty="0"/>
              <a:t>Today: Text to Image</a:t>
            </a:r>
          </a:p>
        </p:txBody>
      </p:sp>
      <p:sp>
        <p:nvSpPr>
          <p:cNvPr id="3" name="Content Placeholder 2">
            <a:extLst>
              <a:ext uri="{FF2B5EF4-FFF2-40B4-BE49-F238E27FC236}">
                <a16:creationId xmlns:a16="http://schemas.microsoft.com/office/drawing/2014/main" id="{9084B97A-E662-CF45-D145-52816D0E8F86}"/>
              </a:ext>
            </a:extLst>
          </p:cNvPr>
          <p:cNvSpPr>
            <a:spLocks noGrp="1"/>
          </p:cNvSpPr>
          <p:nvPr>
            <p:ph idx="1"/>
          </p:nvPr>
        </p:nvSpPr>
        <p:spPr>
          <a:xfrm>
            <a:off x="457200" y="1527175"/>
            <a:ext cx="8518634" cy="5029200"/>
          </a:xfrm>
        </p:spPr>
        <p:txBody>
          <a:bodyPr/>
          <a:lstStyle/>
          <a:p>
            <a:r>
              <a:rPr lang="en-US" dirty="0">
                <a:hlinkClick r:id="rId2"/>
              </a:rPr>
              <a:t>https://www.youtube.com/watch?v=GYyP7Ova8KA&amp;list=PLWfDJ5nla8UpwShx-lzLJqcp575fKpsSO&amp;index=25</a:t>
            </a:r>
            <a:endParaRPr lang="en-US" dirty="0"/>
          </a:p>
          <a:p>
            <a:r>
              <a:rPr lang="en-US" dirty="0">
                <a:hlinkClick r:id="rId3"/>
              </a:rPr>
              <a:t>https://www.youtube.com/watch?v=lyodbLwb2lY&amp;list=PLWfDJ5nla8UpwShx-lzLJqcp575fKpsSO&amp;index=26</a:t>
            </a:r>
            <a:endParaRPr lang="en-US" dirty="0"/>
          </a:p>
          <a:p>
            <a:r>
              <a:rPr lang="en-US" dirty="0"/>
              <a:t>(From Steve Seitz 5 minute videos, also check out language model videos at) </a:t>
            </a:r>
            <a:r>
              <a:rPr lang="en-US" dirty="0">
                <a:hlinkClick r:id="rId4"/>
              </a:rPr>
              <a:t>https://www.youtube.com/playlist?list=PLWfDJ5nla8UpwShx-lzLJqcp575fKpsSO</a:t>
            </a:r>
            <a:endParaRPr lang="en-US" dirty="0"/>
          </a:p>
          <a:p>
            <a:endParaRPr lang="en-US" dirty="0"/>
          </a:p>
          <a:p>
            <a:endParaRPr lang="en-US" dirty="0"/>
          </a:p>
        </p:txBody>
      </p:sp>
    </p:spTree>
    <p:extLst>
      <p:ext uri="{BB962C8B-B14F-4D97-AF65-F5344CB8AC3E}">
        <p14:creationId xmlns:p14="http://schemas.microsoft.com/office/powerpoint/2010/main" val="149638515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F0611-2715-9A6A-C174-BA7624E01D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F22D2E-0159-68E5-15B5-0493CB6DD070}"/>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836B4439-140F-E0C2-D65D-6CCA9ACBB327}"/>
              </a:ext>
            </a:extLst>
          </p:cNvPr>
          <p:cNvSpPr>
            <a:spLocks noGrp="1"/>
          </p:cNvSpPr>
          <p:nvPr>
            <p:ph idx="1"/>
          </p:nvPr>
        </p:nvSpPr>
        <p:spPr>
          <a:xfrm>
            <a:off x="457200" y="1527175"/>
            <a:ext cx="8518634" cy="5029200"/>
          </a:xfrm>
        </p:spPr>
        <p:txBody>
          <a:bodyPr/>
          <a:lstStyle/>
          <a:p>
            <a:r>
              <a:rPr lang="en-US" dirty="0"/>
              <a:t>IBR is not just view synthesis (4D)</a:t>
            </a:r>
          </a:p>
          <a:p>
            <a:r>
              <a:rPr lang="en-US" dirty="0"/>
              <a:t>Broader trend of sampled data (data-driven)</a:t>
            </a:r>
          </a:p>
          <a:p>
            <a:r>
              <a:rPr lang="en-US" dirty="0"/>
              <a:t>Data for lighting, BRDFs, motion, textures etc. </a:t>
            </a:r>
          </a:p>
          <a:p>
            <a:pPr lvl="1"/>
            <a:r>
              <a:rPr lang="en-US" dirty="0"/>
              <a:t>Modern Generative AI is essentially advanced data-driven texture synthesis</a:t>
            </a:r>
          </a:p>
          <a:p>
            <a:r>
              <a:rPr lang="en-US" i="1" dirty="0"/>
              <a:t>Precomputed Light Transport or Radiance Transfer extends this even to synthetic scenes</a:t>
            </a:r>
          </a:p>
          <a:p>
            <a:r>
              <a:rPr lang="en-US" dirty="0"/>
              <a:t>All of these remain active areas of research</a:t>
            </a:r>
          </a:p>
        </p:txBody>
      </p:sp>
    </p:spTree>
    <p:extLst>
      <p:ext uri="{BB962C8B-B14F-4D97-AF65-F5344CB8AC3E}">
        <p14:creationId xmlns:p14="http://schemas.microsoft.com/office/powerpoint/2010/main" val="52069207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2034" name="Rectangle 2"/>
          <p:cNvSpPr>
            <a:spLocks noGrp="1" noChangeArrowheads="1"/>
          </p:cNvSpPr>
          <p:nvPr>
            <p:ph type="title"/>
          </p:nvPr>
        </p:nvSpPr>
        <p:spPr/>
        <p:txBody>
          <a:bodyPr/>
          <a:lstStyle/>
          <a:p>
            <a:r>
              <a:rPr lang="en-US" dirty="0"/>
              <a:t>Precomputed Rendering</a:t>
            </a:r>
          </a:p>
        </p:txBody>
      </p:sp>
      <p:sp>
        <p:nvSpPr>
          <p:cNvPr id="1452035" name="Rectangle 3"/>
          <p:cNvSpPr>
            <a:spLocks noGrp="1" noChangeArrowheads="1"/>
          </p:cNvSpPr>
          <p:nvPr>
            <p:ph type="body" idx="1"/>
          </p:nvPr>
        </p:nvSpPr>
        <p:spPr>
          <a:xfrm>
            <a:off x="199697" y="1527175"/>
            <a:ext cx="9017328" cy="5029200"/>
          </a:xfrm>
        </p:spPr>
        <p:txBody>
          <a:bodyPr/>
          <a:lstStyle/>
          <a:p>
            <a:r>
              <a:rPr lang="en-US" sz="2400" dirty="0">
                <a:latin typeface="Arial" charset="0"/>
              </a:rPr>
              <a:t>Image-Based Rendering:  Use measured data                       (real photographs) and interpolate for realistic real-time</a:t>
            </a:r>
          </a:p>
          <a:p>
            <a:r>
              <a:rPr lang="en-US" sz="2400" dirty="0">
                <a:latin typeface="Arial" charset="0"/>
              </a:rPr>
              <a:t>Why not apply to real-time rendering?</a:t>
            </a:r>
          </a:p>
          <a:p>
            <a:pPr lvl="1"/>
            <a:r>
              <a:rPr lang="en-US" dirty="0">
                <a:latin typeface="Arial" charset="0"/>
              </a:rPr>
              <a:t>Precompute (offline) some information (images) of interest</a:t>
            </a:r>
          </a:p>
          <a:p>
            <a:pPr lvl="1"/>
            <a:r>
              <a:rPr lang="en-US" dirty="0">
                <a:latin typeface="Arial" charset="0"/>
              </a:rPr>
              <a:t>Must assume something about scene is constant to do so</a:t>
            </a:r>
          </a:p>
          <a:p>
            <a:pPr lvl="1"/>
            <a:r>
              <a:rPr lang="en-US" dirty="0">
                <a:latin typeface="Arial" charset="0"/>
              </a:rPr>
              <a:t>Thereafter real-time rendering.  Often accelerate  hardware</a:t>
            </a:r>
          </a:p>
          <a:p>
            <a:r>
              <a:rPr lang="en-US" sz="2400" dirty="0">
                <a:latin typeface="Arial" charset="0"/>
              </a:rPr>
              <a:t>Easier and harder than conventional IBR</a:t>
            </a:r>
          </a:p>
          <a:p>
            <a:pPr lvl="1"/>
            <a:r>
              <a:rPr lang="en-US" dirty="0">
                <a:latin typeface="Arial" charset="0"/>
              </a:rPr>
              <a:t>Easier because synthetic scenes give info re geometry, reflectance (but CG rendering often longer than nature)</a:t>
            </a:r>
          </a:p>
          <a:p>
            <a:pPr lvl="1"/>
            <a:r>
              <a:rPr lang="en-US" dirty="0">
                <a:latin typeface="Arial" charset="0"/>
              </a:rPr>
              <a:t>Harder because of more complex effects (lighting from all directions for instance, not just changing view)</a:t>
            </a:r>
          </a:p>
          <a:p>
            <a:r>
              <a:rPr lang="en-US" sz="2400" dirty="0">
                <a:latin typeface="Arial" charset="0"/>
              </a:rPr>
              <a:t>Representations and Signal-Processing crucial</a:t>
            </a:r>
          </a:p>
          <a:p>
            <a:pPr lvl="1">
              <a:buFont typeface="Wingdings" charset="0"/>
              <a:buNone/>
            </a:pPr>
            <a:endParaRPr lang="en-US" dirty="0">
              <a:latin typeface="Arial" charset="0"/>
            </a:endParaRPr>
          </a:p>
        </p:txBody>
      </p:sp>
    </p:spTree>
    <p:extLst>
      <p:ext uri="{BB962C8B-B14F-4D97-AF65-F5344CB8AC3E}">
        <p14:creationId xmlns:p14="http://schemas.microsoft.com/office/powerpoint/2010/main" val="266129685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3058" name="Rectangle 2"/>
          <p:cNvSpPr>
            <a:spLocks noGrp="1" noChangeArrowheads="1"/>
          </p:cNvSpPr>
          <p:nvPr>
            <p:ph type="title"/>
          </p:nvPr>
        </p:nvSpPr>
        <p:spPr/>
        <p:txBody>
          <a:bodyPr/>
          <a:lstStyle/>
          <a:p>
            <a:r>
              <a:rPr lang="en-US"/>
              <a:t>My General Philosophy</a:t>
            </a:r>
          </a:p>
        </p:txBody>
      </p:sp>
      <p:sp>
        <p:nvSpPr>
          <p:cNvPr id="1453059" name="Rectangle 3"/>
          <p:cNvSpPr>
            <a:spLocks noGrp="1" noChangeArrowheads="1"/>
          </p:cNvSpPr>
          <p:nvPr>
            <p:ph type="body" idx="1"/>
          </p:nvPr>
        </p:nvSpPr>
        <p:spPr/>
        <p:txBody>
          <a:bodyPr/>
          <a:lstStyle/>
          <a:p>
            <a:r>
              <a:rPr lang="en-US" sz="2400" dirty="0">
                <a:latin typeface="Arial" charset="0"/>
              </a:rPr>
              <a:t>This general line of work is a large data management and signal-processing problem</a:t>
            </a:r>
          </a:p>
          <a:p>
            <a:r>
              <a:rPr lang="en-US" sz="2400" dirty="0">
                <a:latin typeface="Arial" charset="0"/>
              </a:rPr>
              <a:t>Precompute high-dimensional complex data</a:t>
            </a:r>
          </a:p>
          <a:p>
            <a:r>
              <a:rPr lang="en-US" sz="2400" dirty="0">
                <a:latin typeface="Arial" charset="0"/>
              </a:rPr>
              <a:t>Store efficiently (find right mathematical represent.)</a:t>
            </a:r>
          </a:p>
          <a:p>
            <a:r>
              <a:rPr lang="en-US" sz="2400" dirty="0">
                <a:latin typeface="Arial" charset="0"/>
              </a:rPr>
              <a:t>Render in real-time</a:t>
            </a:r>
          </a:p>
          <a:p>
            <a:pPr lvl="1"/>
            <a:r>
              <a:rPr lang="en-US" dirty="0">
                <a:latin typeface="Arial" charset="0"/>
              </a:rPr>
              <a:t>Worry about systems issues like caching</a:t>
            </a:r>
          </a:p>
          <a:p>
            <a:pPr lvl="1"/>
            <a:r>
              <a:rPr lang="en-US" dirty="0">
                <a:latin typeface="Arial" charset="0"/>
              </a:rPr>
              <a:t>Good signal-processing: use only small amount of data but guarantee high fidelity</a:t>
            </a:r>
          </a:p>
          <a:p>
            <a:r>
              <a:rPr lang="en-US" sz="2400" dirty="0">
                <a:latin typeface="Arial" charset="0"/>
              </a:rPr>
              <a:t>Many insights into structure of lighting, BRDFs, …</a:t>
            </a:r>
          </a:p>
          <a:p>
            <a:pPr lvl="1"/>
            <a:r>
              <a:rPr lang="en-US" dirty="0">
                <a:latin typeface="Arial" charset="0"/>
              </a:rPr>
              <a:t>Not just blind interpolation; signal processing</a:t>
            </a:r>
          </a:p>
        </p:txBody>
      </p:sp>
    </p:spTree>
    <p:extLst>
      <p:ext uri="{BB962C8B-B14F-4D97-AF65-F5344CB8AC3E}">
        <p14:creationId xmlns:p14="http://schemas.microsoft.com/office/powerpoint/2010/main" val="414597349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82" name="Rectangle 2"/>
          <p:cNvSpPr>
            <a:spLocks noGrp="1" noChangeArrowheads="1"/>
          </p:cNvSpPr>
          <p:nvPr>
            <p:ph type="title"/>
          </p:nvPr>
        </p:nvSpPr>
        <p:spPr/>
        <p:txBody>
          <a:bodyPr/>
          <a:lstStyle/>
          <a:p>
            <a:r>
              <a:rPr lang="en-US" sz="3200"/>
              <a:t>Precomputation-Based Relighting</a:t>
            </a:r>
          </a:p>
        </p:txBody>
      </p:sp>
      <p:sp>
        <p:nvSpPr>
          <p:cNvPr id="1454083" name="Rectangle 3"/>
          <p:cNvSpPr>
            <a:spLocks noGrp="1" noChangeArrowheads="1"/>
          </p:cNvSpPr>
          <p:nvPr>
            <p:ph type="body" idx="1"/>
          </p:nvPr>
        </p:nvSpPr>
        <p:spPr/>
        <p:txBody>
          <a:bodyPr/>
          <a:lstStyle/>
          <a:p>
            <a:r>
              <a:rPr lang="en-US">
                <a:latin typeface="Arial" charset="0"/>
              </a:rPr>
              <a:t>Analyze precomputed images of scene</a:t>
            </a:r>
          </a:p>
          <a:p>
            <a:endParaRPr lang="en-US">
              <a:latin typeface="Arial" charset="0"/>
            </a:endParaRPr>
          </a:p>
          <a:p>
            <a:endParaRPr lang="en-US"/>
          </a:p>
          <a:p>
            <a:endParaRPr lang="en-US"/>
          </a:p>
          <a:p>
            <a:endParaRPr lang="en-US"/>
          </a:p>
          <a:p>
            <a:endParaRPr lang="en-US"/>
          </a:p>
          <a:p>
            <a:endParaRPr lang="en-US"/>
          </a:p>
          <a:p>
            <a:endParaRPr lang="en-US" sz="2400"/>
          </a:p>
          <a:p>
            <a:endParaRPr lang="en-US" sz="2400"/>
          </a:p>
          <a:p>
            <a:pPr algn="r"/>
            <a:r>
              <a:rPr lang="en-US"/>
              <a:t>Synthesize relit images from precomputed data</a:t>
            </a:r>
          </a:p>
        </p:txBody>
      </p:sp>
      <p:pic>
        <p:nvPicPr>
          <p:cNvPr id="1454084" name="Picture 4" descr="mie3p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863" y="2133600"/>
            <a:ext cx="3995737" cy="3198813"/>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1454085" name="Object 5"/>
          <p:cNvGraphicFramePr>
            <a:graphicFrameLocks noChangeAspect="1"/>
          </p:cNvGraphicFramePr>
          <p:nvPr/>
        </p:nvGraphicFramePr>
        <p:xfrm>
          <a:off x="2709863" y="2133600"/>
          <a:ext cx="3989387" cy="3198813"/>
        </p:xfrm>
        <a:graphic>
          <a:graphicData uri="http://schemas.openxmlformats.org/presentationml/2006/ole">
            <mc:AlternateContent xmlns:mc="http://schemas.openxmlformats.org/markup-compatibility/2006">
              <mc:Choice xmlns:v="urn:schemas-microsoft-com:vml" Requires="v">
                <p:oleObj name="Image" r:id="rId3" imgW="9555948" imgH="7662549" progId="Photoshop.Image.5">
                  <p:embed/>
                </p:oleObj>
              </mc:Choice>
              <mc:Fallback>
                <p:oleObj name="Image" r:id="rId3" imgW="9555948" imgH="7662549" progId="Photoshop.Image.5">
                  <p:embed/>
                  <p:pic>
                    <p:nvPicPr>
                      <p:cNvPr id="1454085"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9863" y="2133600"/>
                        <a:ext cx="3989387" cy="31988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54086" name="Text Box 6"/>
          <p:cNvSpPr txBox="1">
            <a:spLocks noChangeArrowheads="1"/>
          </p:cNvSpPr>
          <p:nvPr/>
        </p:nvSpPr>
        <p:spPr bwMode="auto">
          <a:xfrm>
            <a:off x="5694363" y="5381625"/>
            <a:ext cx="1087437" cy="257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marL="0" marR="0" lvl="0" indent="0" algn="l" defTabSz="914400" rtl="0" eaLnBrk="0" fontAlgn="base" latinLnBrk="0" hangingPunct="0">
              <a:lnSpc>
                <a:spcPct val="90000"/>
              </a:lnSpc>
              <a:spcBef>
                <a:spcPct val="50000"/>
              </a:spcBef>
              <a:spcAft>
                <a:spcPct val="0"/>
              </a:spcAft>
              <a:buClr>
                <a:srgbClr val="A50021"/>
              </a:buClr>
              <a:buSzPct val="80000"/>
              <a:buFont typeface="Monotype Sorts" charset="0"/>
              <a:buNone/>
              <a:tabLst/>
              <a:defRPr/>
            </a:pPr>
            <a:r>
              <a:rPr kumimoji="0" lang="en-US" sz="1200" b="1" i="1" u="none" strike="noStrike" kern="1200" cap="none" spc="0" normalizeH="0" baseline="0" noProof="0">
                <a:ln>
                  <a:noFill/>
                </a:ln>
                <a:solidFill>
                  <a:srgbClr val="FFFFFF"/>
                </a:solidFill>
                <a:effectLst/>
                <a:uLnTx/>
                <a:uFillTx/>
                <a:latin typeface="Arial" charset="0"/>
                <a:ea typeface="ＭＳ Ｐゴシック" charset="0"/>
                <a:cs typeface="+mn-cs"/>
              </a:rPr>
              <a:t>Jensen 2000</a:t>
            </a:r>
          </a:p>
        </p:txBody>
      </p:sp>
    </p:spTree>
    <p:extLst>
      <p:ext uri="{BB962C8B-B14F-4D97-AF65-F5344CB8AC3E}">
        <p14:creationId xmlns:p14="http://schemas.microsoft.com/office/powerpoint/2010/main" val="2953647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106" name="Rectangle 2"/>
          <p:cNvSpPr>
            <a:spLocks noGrp="1" noChangeArrowheads="1"/>
          </p:cNvSpPr>
          <p:nvPr>
            <p:ph type="title"/>
          </p:nvPr>
        </p:nvSpPr>
        <p:spPr/>
        <p:txBody>
          <a:bodyPr/>
          <a:lstStyle/>
          <a:p>
            <a:r>
              <a:rPr lang="en-US" sz="3200"/>
              <a:t>Precomputation-Based Relighting</a:t>
            </a:r>
          </a:p>
        </p:txBody>
      </p:sp>
      <p:sp>
        <p:nvSpPr>
          <p:cNvPr id="1455107" name="Rectangle 3"/>
          <p:cNvSpPr>
            <a:spLocks noGrp="1" noChangeArrowheads="1"/>
          </p:cNvSpPr>
          <p:nvPr>
            <p:ph type="body" idx="1"/>
          </p:nvPr>
        </p:nvSpPr>
        <p:spPr/>
        <p:txBody>
          <a:bodyPr/>
          <a:lstStyle/>
          <a:p>
            <a:r>
              <a:rPr lang="en-US">
                <a:latin typeface="Arial" charset="0"/>
              </a:rPr>
              <a:t>Analyze precomputed images of scene</a:t>
            </a:r>
          </a:p>
          <a:p>
            <a:endParaRPr lang="en-US"/>
          </a:p>
          <a:p>
            <a:endParaRPr lang="en-US"/>
          </a:p>
          <a:p>
            <a:endParaRPr lang="en-US"/>
          </a:p>
          <a:p>
            <a:endParaRPr lang="en-US"/>
          </a:p>
          <a:p>
            <a:endParaRPr lang="en-US"/>
          </a:p>
          <a:p>
            <a:endParaRPr lang="en-US"/>
          </a:p>
          <a:p>
            <a:endParaRPr lang="en-US" sz="2400"/>
          </a:p>
          <a:p>
            <a:endParaRPr lang="en-US" sz="2400"/>
          </a:p>
          <a:p>
            <a:pPr algn="r"/>
            <a:r>
              <a:rPr lang="en-US"/>
              <a:t>Synthesize relit images from precomputed data</a:t>
            </a:r>
          </a:p>
        </p:txBody>
      </p:sp>
      <p:pic>
        <p:nvPicPr>
          <p:cNvPr id="1455108" name="Picture 4" descr="mie3p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863" y="2133600"/>
            <a:ext cx="3995737" cy="3198813"/>
          </a:xfrm>
          <a:prstGeom prst="rect">
            <a:avLst/>
          </a:prstGeom>
          <a:noFill/>
          <a:extLst>
            <a:ext uri="{909E8E84-426E-40dd-AFC4-6F175D3DCCD1}">
              <a14:hiddenFill xmlns="" xmlns:a14="http://schemas.microsoft.com/office/drawing/2010/main">
                <a:solidFill>
                  <a:srgbClr val="FFFFFF"/>
                </a:solidFill>
              </a14:hiddenFill>
            </a:ext>
          </a:extLst>
        </p:spPr>
      </p:pic>
      <p:sp>
        <p:nvSpPr>
          <p:cNvPr id="1455109" name="Text Box 5"/>
          <p:cNvSpPr txBox="1">
            <a:spLocks noChangeArrowheads="1"/>
          </p:cNvSpPr>
          <p:nvPr/>
        </p:nvSpPr>
        <p:spPr bwMode="auto">
          <a:xfrm>
            <a:off x="5694363" y="5381625"/>
            <a:ext cx="1087437" cy="257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marL="0" marR="0" lvl="0" indent="0" algn="l" defTabSz="914400" rtl="0" eaLnBrk="0" fontAlgn="base" latinLnBrk="0" hangingPunct="0">
              <a:lnSpc>
                <a:spcPct val="90000"/>
              </a:lnSpc>
              <a:spcBef>
                <a:spcPct val="50000"/>
              </a:spcBef>
              <a:spcAft>
                <a:spcPct val="0"/>
              </a:spcAft>
              <a:buClr>
                <a:srgbClr val="A50021"/>
              </a:buClr>
              <a:buSzPct val="80000"/>
              <a:buFont typeface="Monotype Sorts" charset="0"/>
              <a:buNone/>
              <a:tabLst/>
              <a:defRPr/>
            </a:pPr>
            <a:r>
              <a:rPr kumimoji="0" lang="en-US" sz="1200" b="1" i="1" u="none" strike="noStrike" kern="1200" cap="none" spc="0" normalizeH="0" baseline="0" noProof="0">
                <a:ln>
                  <a:noFill/>
                </a:ln>
                <a:solidFill>
                  <a:srgbClr val="FFFFFF"/>
                </a:solidFill>
                <a:effectLst/>
                <a:uLnTx/>
                <a:uFillTx/>
                <a:latin typeface="Arial" charset="0"/>
                <a:ea typeface="ＭＳ Ｐゴシック" charset="0"/>
                <a:cs typeface="+mn-cs"/>
              </a:rPr>
              <a:t>Jensen 2000</a:t>
            </a:r>
          </a:p>
        </p:txBody>
      </p:sp>
    </p:spTree>
    <p:extLst>
      <p:ext uri="{BB962C8B-B14F-4D97-AF65-F5344CB8AC3E}">
        <p14:creationId xmlns:p14="http://schemas.microsoft.com/office/powerpoint/2010/main" val="186805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6130" name="Rectangle 2"/>
          <p:cNvSpPr>
            <a:spLocks noGrp="1" noChangeArrowheads="1"/>
          </p:cNvSpPr>
          <p:nvPr>
            <p:ph type="title"/>
          </p:nvPr>
        </p:nvSpPr>
        <p:spPr/>
        <p:txBody>
          <a:bodyPr/>
          <a:lstStyle/>
          <a:p>
            <a:r>
              <a:rPr lang="en-US"/>
              <a:t>Assumptions</a:t>
            </a:r>
          </a:p>
        </p:txBody>
      </p:sp>
      <p:sp>
        <p:nvSpPr>
          <p:cNvPr id="1456131" name="Rectangle 3"/>
          <p:cNvSpPr>
            <a:spLocks noGrp="1" noChangeArrowheads="1"/>
          </p:cNvSpPr>
          <p:nvPr>
            <p:ph type="body" idx="1"/>
          </p:nvPr>
        </p:nvSpPr>
        <p:spPr>
          <a:xfrm>
            <a:off x="457200" y="1527175"/>
            <a:ext cx="8577263" cy="5029200"/>
          </a:xfrm>
        </p:spPr>
        <p:txBody>
          <a:bodyPr/>
          <a:lstStyle/>
          <a:p>
            <a:endParaRPr lang="en-US"/>
          </a:p>
          <a:p>
            <a:r>
              <a:rPr lang="en-US">
                <a:latin typeface="Arial" charset="0"/>
              </a:rPr>
              <a:t>Static geometry </a:t>
            </a:r>
          </a:p>
          <a:p>
            <a:endParaRPr lang="en-US">
              <a:latin typeface="Arial" charset="0"/>
            </a:endParaRPr>
          </a:p>
          <a:p>
            <a:r>
              <a:rPr lang="en-US">
                <a:latin typeface="Arial" charset="0"/>
              </a:rPr>
              <a:t>Precomputation </a:t>
            </a:r>
          </a:p>
          <a:p>
            <a:endParaRPr lang="en-US">
              <a:latin typeface="Arial" charset="0"/>
            </a:endParaRPr>
          </a:p>
          <a:p>
            <a:r>
              <a:rPr lang="en-US">
                <a:latin typeface="Arial" charset="0"/>
              </a:rPr>
              <a:t>Real-Time Rendering (relight all-frequency effects)</a:t>
            </a:r>
          </a:p>
          <a:p>
            <a:pPr lvl="1"/>
            <a:r>
              <a:rPr lang="en-US" sz="2800">
                <a:latin typeface="Arial" charset="0"/>
              </a:rPr>
              <a:t>Exploit linearity of light transport for this</a:t>
            </a:r>
          </a:p>
          <a:p>
            <a:pPr lvl="1"/>
            <a:r>
              <a:rPr lang="en-US" sz="2800">
                <a:latin typeface="Arial" charset="0"/>
              </a:rPr>
              <a:t>Later, change viewpoint as well</a:t>
            </a:r>
          </a:p>
        </p:txBody>
      </p:sp>
      <p:pic>
        <p:nvPicPr>
          <p:cNvPr id="1456132" name="Picture 4" descr="allfreq_vt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663" y="1570038"/>
            <a:ext cx="4113212" cy="30861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3096481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7154" name="Rectangle 2"/>
          <p:cNvSpPr>
            <a:spLocks noGrp="1" noChangeArrowheads="1"/>
          </p:cNvSpPr>
          <p:nvPr>
            <p:ph type="title"/>
          </p:nvPr>
        </p:nvSpPr>
        <p:spPr/>
        <p:txBody>
          <a:bodyPr/>
          <a:lstStyle/>
          <a:p>
            <a:r>
              <a:rPr lang="en-US"/>
              <a:t>Why is This Hard?</a:t>
            </a:r>
          </a:p>
        </p:txBody>
      </p:sp>
      <p:sp>
        <p:nvSpPr>
          <p:cNvPr id="1457155" name="Rectangle 3"/>
          <p:cNvSpPr>
            <a:spLocks noGrp="1" noChangeArrowheads="1"/>
          </p:cNvSpPr>
          <p:nvPr>
            <p:ph type="body" idx="1"/>
          </p:nvPr>
        </p:nvSpPr>
        <p:spPr>
          <a:xfrm>
            <a:off x="283779" y="1527175"/>
            <a:ext cx="8860221" cy="5029200"/>
          </a:xfrm>
        </p:spPr>
        <p:txBody>
          <a:bodyPr/>
          <a:lstStyle/>
          <a:p>
            <a:r>
              <a:rPr lang="en-US" sz="2400" dirty="0">
                <a:latin typeface="Arial" charset="0"/>
              </a:rPr>
              <a:t>Plain graphics hardware supports only simple (point) lights, BRDFs (</a:t>
            </a:r>
            <a:r>
              <a:rPr lang="en-US" sz="2400" dirty="0" err="1">
                <a:latin typeface="Arial" charset="0"/>
              </a:rPr>
              <a:t>Phong</a:t>
            </a:r>
            <a:r>
              <a:rPr lang="en-US" sz="2400" dirty="0">
                <a:latin typeface="Arial" charset="0"/>
              </a:rPr>
              <a:t>) without any shadows</a:t>
            </a:r>
          </a:p>
          <a:p>
            <a:r>
              <a:rPr lang="en-US" sz="2400" dirty="0">
                <a:latin typeface="Arial" charset="0"/>
              </a:rPr>
              <a:t>Shadow maps can handle point lights (hard shadows)</a:t>
            </a:r>
          </a:p>
          <a:p>
            <a:r>
              <a:rPr lang="en-US" sz="2400" dirty="0">
                <a:latin typeface="Arial" charset="0"/>
              </a:rPr>
              <a:t>Environment maps complex lighting, BRDFs but no shadows</a:t>
            </a:r>
          </a:p>
          <a:p>
            <a:r>
              <a:rPr lang="en-US" sz="2400" dirty="0">
                <a:latin typeface="Arial" charset="0"/>
              </a:rPr>
              <a:t>IBR can often do changing view, fixed lighting</a:t>
            </a:r>
          </a:p>
          <a:p>
            <a:endParaRPr lang="en-US" sz="2400" dirty="0">
              <a:latin typeface="Arial" charset="0"/>
            </a:endParaRPr>
          </a:p>
          <a:p>
            <a:r>
              <a:rPr lang="en-US" sz="2400" dirty="0">
                <a:latin typeface="Arial" charset="0"/>
              </a:rPr>
              <a:t>How to do complex shadows in complex lighting?</a:t>
            </a:r>
          </a:p>
          <a:p>
            <a:r>
              <a:rPr lang="en-US" sz="2400" dirty="0">
                <a:latin typeface="Arial" charset="0"/>
              </a:rPr>
              <a:t>With dynamically changing illumination and view?</a:t>
            </a:r>
          </a:p>
        </p:txBody>
      </p:sp>
    </p:spTree>
    <p:extLst>
      <p:ext uri="{BB962C8B-B14F-4D97-AF65-F5344CB8AC3E}">
        <p14:creationId xmlns:p14="http://schemas.microsoft.com/office/powerpoint/2010/main" val="214457989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58178" name="Object 2"/>
          <p:cNvGraphicFramePr>
            <a:graphicFrameLocks noChangeAspect="1"/>
          </p:cNvGraphicFramePr>
          <p:nvPr/>
        </p:nvGraphicFramePr>
        <p:xfrm>
          <a:off x="1576388" y="1076325"/>
          <a:ext cx="1090612" cy="2835275"/>
        </p:xfrm>
        <a:graphic>
          <a:graphicData uri="http://schemas.openxmlformats.org/presentationml/2006/ole">
            <mc:AlternateContent xmlns:mc="http://schemas.openxmlformats.org/markup-compatibility/2006">
              <mc:Choice xmlns:v="urn:schemas-microsoft-com:vml" Requires="v">
                <p:oleObj name="Equation" r:id="rId3" imgW="508000" imgH="1320800" progId="Equation.DSMT4">
                  <p:embed/>
                </p:oleObj>
              </mc:Choice>
              <mc:Fallback>
                <p:oleObj name="Equation" r:id="rId3" imgW="508000" imgH="1320800" progId="Equation.DSMT4">
                  <p:embed/>
                  <p:pic>
                    <p:nvPicPr>
                      <p:cNvPr id="1458178" name="Object 2"/>
                      <p:cNvPicPr>
                        <a:picLocks noChangeAspect="1" noChangeArrowheads="1"/>
                      </p:cNvPicPr>
                      <p:nvPr/>
                    </p:nvPicPr>
                    <p:blipFill>
                      <a:blip r:embed="rId4"/>
                      <a:srcRect/>
                      <a:stretch>
                        <a:fillRect/>
                      </a:stretch>
                    </p:blipFill>
                    <p:spPr bwMode="auto">
                      <a:xfrm>
                        <a:off x="1576388" y="1076325"/>
                        <a:ext cx="1090612" cy="2835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458179" name="Picture 3" descr="pla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1600" y="1295400"/>
            <a:ext cx="2362200" cy="2362200"/>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1458181" name="Object 5"/>
          <p:cNvGraphicFramePr>
            <a:graphicFrameLocks noChangeAspect="1"/>
          </p:cNvGraphicFramePr>
          <p:nvPr/>
        </p:nvGraphicFramePr>
        <p:xfrm>
          <a:off x="1841500" y="3709988"/>
          <a:ext cx="4802188" cy="2835275"/>
        </p:xfrm>
        <a:graphic>
          <a:graphicData uri="http://schemas.openxmlformats.org/presentationml/2006/ole">
            <mc:AlternateContent xmlns:mc="http://schemas.openxmlformats.org/markup-compatibility/2006">
              <mc:Choice xmlns:v="urn:schemas-microsoft-com:vml" Requires="v">
                <p:oleObj name="Equation" r:id="rId6" imgW="2235200" imgH="1320800" progId="Equation.DSMT4">
                  <p:embed/>
                </p:oleObj>
              </mc:Choice>
              <mc:Fallback>
                <p:oleObj name="Equation" r:id="rId6" imgW="2235200" imgH="1320800" progId="Equation.DSMT4">
                  <p:embed/>
                  <p:pic>
                    <p:nvPicPr>
                      <p:cNvPr id="1458181" name="Object 5"/>
                      <p:cNvPicPr>
                        <a:picLocks noChangeAspect="1" noChangeArrowheads="1"/>
                      </p:cNvPicPr>
                      <p:nvPr/>
                    </p:nvPicPr>
                    <p:blipFill>
                      <a:blip r:embed="rId7"/>
                      <a:srcRect/>
                      <a:stretch>
                        <a:fillRect/>
                      </a:stretch>
                    </p:blipFill>
                    <p:spPr bwMode="auto">
                      <a:xfrm>
                        <a:off x="1841500" y="3709988"/>
                        <a:ext cx="4802188" cy="2835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58182" name="Rectangle 6"/>
          <p:cNvSpPr>
            <a:spLocks noGrp="1" noChangeArrowheads="1"/>
          </p:cNvSpPr>
          <p:nvPr>
            <p:ph type="title"/>
          </p:nvPr>
        </p:nvSpPr>
        <p:spPr/>
        <p:txBody>
          <a:bodyPr/>
          <a:lstStyle/>
          <a:p>
            <a:r>
              <a:rPr lang="en-US" sz="3200"/>
              <a:t>Relighting as a Matrix-Vector Multiply</a:t>
            </a:r>
          </a:p>
        </p:txBody>
      </p:sp>
      <p:pic>
        <p:nvPicPr>
          <p:cNvPr id="7" name="Picture 2" descr="stpeters_sideway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43012" y="4392613"/>
            <a:ext cx="2070100" cy="155416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609580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0226" name="Picture 2" descr="stpeters_sideway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3012" y="4392613"/>
            <a:ext cx="2070100" cy="1554162"/>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1460227" name="Object 3"/>
          <p:cNvGraphicFramePr>
            <a:graphicFrameLocks noChangeAspect="1"/>
          </p:cNvGraphicFramePr>
          <p:nvPr/>
        </p:nvGraphicFramePr>
        <p:xfrm>
          <a:off x="1576388" y="1076325"/>
          <a:ext cx="1090612" cy="2835275"/>
        </p:xfrm>
        <a:graphic>
          <a:graphicData uri="http://schemas.openxmlformats.org/presentationml/2006/ole">
            <mc:AlternateContent xmlns:mc="http://schemas.openxmlformats.org/markup-compatibility/2006">
              <mc:Choice xmlns:v="urn:schemas-microsoft-com:vml" Requires="v">
                <p:oleObj name="Equation" r:id="rId5" imgW="508000" imgH="1320800" progId="Equation.DSMT4">
                  <p:embed/>
                </p:oleObj>
              </mc:Choice>
              <mc:Fallback>
                <p:oleObj name="Equation" r:id="rId5" imgW="508000" imgH="1320800" progId="Equation.DSMT4">
                  <p:embed/>
                  <p:pic>
                    <p:nvPicPr>
                      <p:cNvPr id="1460227" name="Object 3"/>
                      <p:cNvPicPr>
                        <a:picLocks noChangeAspect="1" noChangeArrowheads="1"/>
                      </p:cNvPicPr>
                      <p:nvPr/>
                    </p:nvPicPr>
                    <p:blipFill>
                      <a:blip r:embed="rId6"/>
                      <a:srcRect/>
                      <a:stretch>
                        <a:fillRect/>
                      </a:stretch>
                    </p:blipFill>
                    <p:spPr bwMode="auto">
                      <a:xfrm>
                        <a:off x="1576388" y="1076325"/>
                        <a:ext cx="1090612" cy="2835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460228" name="Picture 4" descr="pla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1600" y="1295400"/>
            <a:ext cx="2362200" cy="2362200"/>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1460229" name="Object 5"/>
          <p:cNvGraphicFramePr>
            <a:graphicFrameLocks noChangeAspect="1"/>
          </p:cNvGraphicFramePr>
          <p:nvPr/>
        </p:nvGraphicFramePr>
        <p:xfrm>
          <a:off x="1841500" y="3709988"/>
          <a:ext cx="4802188" cy="2835275"/>
        </p:xfrm>
        <a:graphic>
          <a:graphicData uri="http://schemas.openxmlformats.org/presentationml/2006/ole">
            <mc:AlternateContent xmlns:mc="http://schemas.openxmlformats.org/markup-compatibility/2006">
              <mc:Choice xmlns:v="urn:schemas-microsoft-com:vml" Requires="v">
                <p:oleObj name="Equation" r:id="rId8" imgW="2235200" imgH="1320800" progId="Equation.DSMT4">
                  <p:embed/>
                </p:oleObj>
              </mc:Choice>
              <mc:Fallback>
                <p:oleObj name="Equation" r:id="rId8" imgW="2235200" imgH="1320800" progId="Equation.DSMT4">
                  <p:embed/>
                  <p:pic>
                    <p:nvPicPr>
                      <p:cNvPr id="1460229" name="Object 5"/>
                      <p:cNvPicPr>
                        <a:picLocks noChangeAspect="1" noChangeArrowheads="1"/>
                      </p:cNvPicPr>
                      <p:nvPr/>
                    </p:nvPicPr>
                    <p:blipFill>
                      <a:blip r:embed="rId9"/>
                      <a:srcRect/>
                      <a:stretch>
                        <a:fillRect/>
                      </a:stretch>
                    </p:blipFill>
                    <p:spPr bwMode="auto">
                      <a:xfrm>
                        <a:off x="1841500" y="3709988"/>
                        <a:ext cx="4802188" cy="2835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0230" name="Rectangle 6"/>
          <p:cNvSpPr>
            <a:spLocks noChangeArrowheads="1"/>
          </p:cNvSpPr>
          <p:nvPr/>
        </p:nvSpPr>
        <p:spPr bwMode="auto">
          <a:xfrm>
            <a:off x="990600" y="990600"/>
            <a:ext cx="4191000" cy="28956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460231" name="Rectangle 7"/>
          <p:cNvSpPr>
            <a:spLocks noChangeArrowheads="1"/>
          </p:cNvSpPr>
          <p:nvPr/>
        </p:nvSpPr>
        <p:spPr bwMode="auto">
          <a:xfrm>
            <a:off x="2407153" y="3733800"/>
            <a:ext cx="2997200" cy="28956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460232" name="Rectangle 8"/>
          <p:cNvSpPr>
            <a:spLocks noGrp="1" noChangeArrowheads="1"/>
          </p:cNvSpPr>
          <p:nvPr>
            <p:ph type="body" idx="1"/>
          </p:nvPr>
        </p:nvSpPr>
        <p:spPr>
          <a:xfrm>
            <a:off x="4879975" y="3058704"/>
            <a:ext cx="3665538" cy="869950"/>
          </a:xfrm>
          <a:noFill/>
          <a:ln/>
          <a:extLs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lstStyle/>
          <a:p>
            <a:pPr marL="0" indent="0" algn="ctr">
              <a:buFont typeface="Wingdings" charset="0"/>
              <a:buNone/>
            </a:pPr>
            <a:r>
              <a:rPr lang="en-US" dirty="0">
                <a:latin typeface="Arial" charset="0"/>
              </a:rPr>
              <a:t>Input Lighting</a:t>
            </a:r>
            <a:br>
              <a:rPr lang="en-US" dirty="0">
                <a:latin typeface="Arial" charset="0"/>
              </a:rPr>
            </a:br>
            <a:r>
              <a:rPr lang="en-US" dirty="0">
                <a:latin typeface="Arial" charset="0"/>
              </a:rPr>
              <a:t>   (</a:t>
            </a:r>
            <a:r>
              <a:rPr lang="en-US" dirty="0" err="1">
                <a:latin typeface="Arial" charset="0"/>
              </a:rPr>
              <a:t>Cubemap</a:t>
            </a:r>
            <a:r>
              <a:rPr lang="en-US" dirty="0">
                <a:latin typeface="Arial" charset="0"/>
              </a:rPr>
              <a:t> Vector)</a:t>
            </a:r>
          </a:p>
        </p:txBody>
      </p:sp>
      <p:sp>
        <p:nvSpPr>
          <p:cNvPr id="1460233" name="Rectangle 9"/>
          <p:cNvSpPr>
            <a:spLocks noChangeArrowheads="1"/>
          </p:cNvSpPr>
          <p:nvPr/>
        </p:nvSpPr>
        <p:spPr bwMode="auto">
          <a:xfrm>
            <a:off x="5194300" y="1397000"/>
            <a:ext cx="3462338" cy="909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0" marR="0" lvl="0" indent="0" algn="l" defTabSz="914400" rtl="0" eaLnBrk="0" fontAlgn="base" latinLnBrk="0" hangingPunct="0">
              <a:lnSpc>
                <a:spcPct val="100000"/>
              </a:lnSpc>
              <a:spcBef>
                <a:spcPct val="50000"/>
              </a:spcBef>
              <a:spcAft>
                <a:spcPct val="0"/>
              </a:spcAft>
              <a:buClr>
                <a:srgbClr val="2AABA8"/>
              </a:buClr>
              <a:buSzTx/>
              <a:buFont typeface="Wingdings" charset="0"/>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rPr>
              <a:t>Output Image</a:t>
            </a:r>
            <a:b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rPr>
            </a:b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rPr>
              <a:t>(Pixel Vector)</a:t>
            </a:r>
          </a:p>
        </p:txBody>
      </p:sp>
      <p:sp>
        <p:nvSpPr>
          <p:cNvPr id="1460234" name="Rectangle 10"/>
          <p:cNvSpPr>
            <a:spLocks noChangeArrowheads="1"/>
          </p:cNvSpPr>
          <p:nvPr/>
        </p:nvSpPr>
        <p:spPr bwMode="auto">
          <a:xfrm>
            <a:off x="1768475" y="4826000"/>
            <a:ext cx="685800" cy="1027113"/>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460235" name="Rectangle 11"/>
          <p:cNvSpPr>
            <a:spLocks noChangeArrowheads="1"/>
          </p:cNvSpPr>
          <p:nvPr/>
        </p:nvSpPr>
        <p:spPr bwMode="auto">
          <a:xfrm>
            <a:off x="-1275761" y="5314950"/>
            <a:ext cx="3462338" cy="909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0" marR="0" lvl="0" indent="0" algn="r" defTabSz="914400" rtl="0" eaLnBrk="0" fontAlgn="base" latinLnBrk="0" hangingPunct="0">
              <a:lnSpc>
                <a:spcPct val="100000"/>
              </a:lnSpc>
              <a:spcBef>
                <a:spcPct val="50000"/>
              </a:spcBef>
              <a:spcAft>
                <a:spcPct val="0"/>
              </a:spcAft>
              <a:buClr>
                <a:srgbClr val="2AABA8"/>
              </a:buClr>
              <a:buSzTx/>
              <a:buFont typeface="Wingdings" charset="0"/>
              <a:buNone/>
              <a:tabLst/>
              <a:defRPr/>
            </a:pPr>
            <a:r>
              <a:rPr kumimoji="0" lang="en-US" sz="2800" b="0" i="0" u="none" strike="noStrike" kern="1200" cap="none" spc="0" normalizeH="0" baseline="0" noProof="0" dirty="0" err="1">
                <a:ln>
                  <a:noFill/>
                </a:ln>
                <a:solidFill>
                  <a:srgbClr val="FFFFFF"/>
                </a:solidFill>
                <a:effectLst/>
                <a:uLnTx/>
                <a:uFillTx/>
                <a:latin typeface="Arial" charset="0"/>
                <a:ea typeface="ＭＳ Ｐゴシック" charset="0"/>
                <a:cs typeface="+mn-cs"/>
              </a:rPr>
              <a:t>Precomputed</a:t>
            </a: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mn-cs"/>
              </a:rPr>
              <a:t> Transport</a:t>
            </a:r>
            <a:b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mn-cs"/>
              </a:rPr>
            </a:b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mn-cs"/>
              </a:rPr>
              <a:t>Matrix</a:t>
            </a:r>
          </a:p>
        </p:txBody>
      </p:sp>
      <p:sp>
        <p:nvSpPr>
          <p:cNvPr id="1460236" name="Rectangle 12"/>
          <p:cNvSpPr>
            <a:spLocks noChangeArrowheads="1"/>
          </p:cNvSpPr>
          <p:nvPr/>
        </p:nvSpPr>
        <p:spPr bwMode="auto">
          <a:xfrm>
            <a:off x="5438775" y="3986213"/>
            <a:ext cx="3259138" cy="2743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460237" name="Rectangle 13"/>
          <p:cNvSpPr>
            <a:spLocks noGrp="1" noChangeArrowheads="1"/>
          </p:cNvSpPr>
          <p:nvPr>
            <p:ph type="title"/>
          </p:nvPr>
        </p:nvSpPr>
        <p:spPr/>
        <p:txBody>
          <a:bodyPr/>
          <a:lstStyle/>
          <a:p>
            <a:r>
              <a:rPr lang="en-US" sz="3200"/>
              <a:t>Relighting as a Matrix-Vector Multiply</a:t>
            </a:r>
          </a:p>
        </p:txBody>
      </p:sp>
    </p:spTree>
    <p:custDataLst>
      <p:tags r:id="rId1"/>
    </p:custDataLst>
    <p:extLst>
      <p:ext uri="{BB962C8B-B14F-4D97-AF65-F5344CB8AC3E}">
        <p14:creationId xmlns:p14="http://schemas.microsoft.com/office/powerpoint/2010/main" val="38463388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602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02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60234"/>
                                        </p:tgtEl>
                                        <p:attrNameLst>
                                          <p:attrName>style.visibility</p:attrName>
                                        </p:attrNameLst>
                                      </p:cBhvr>
                                      <p:to>
                                        <p:strVal val="visible"/>
                                      </p:to>
                                    </p:set>
                                  </p:childTnLst>
                                </p:cTn>
                              </p:par>
                            </p:childTnLst>
                          </p:cTn>
                        </p:par>
                        <p:par>
                          <p:cTn id="11" fill="hold" nodeType="afterGroup">
                            <p:stCondLst>
                              <p:cond delay="0"/>
                            </p:stCondLst>
                            <p:childTnLst>
                              <p:par>
                                <p:cTn id="12" presetID="10" presetClass="entr" presetSubtype="0" fill="hold" grpId="0" nodeType="afterEffect">
                                  <p:stCondLst>
                                    <p:cond delay="0"/>
                                  </p:stCondLst>
                                  <p:childTnLst>
                                    <p:set>
                                      <p:cBhvr>
                                        <p:cTn id="13" dur="1" fill="hold">
                                          <p:stCondLst>
                                            <p:cond delay="0"/>
                                          </p:stCondLst>
                                        </p:cTn>
                                        <p:tgtEl>
                                          <p:spTgt spid="1460232">
                                            <p:txEl>
                                              <p:pRg st="0" end="0"/>
                                            </p:txEl>
                                          </p:spTgt>
                                        </p:tgtEl>
                                        <p:attrNameLst>
                                          <p:attrName>style.visibility</p:attrName>
                                        </p:attrNameLst>
                                      </p:cBhvr>
                                      <p:to>
                                        <p:strVal val="visible"/>
                                      </p:to>
                                    </p:set>
                                    <p:animEffect transition="in" filter="fade">
                                      <p:cBhvr>
                                        <p:cTn id="14" dur="500"/>
                                        <p:tgtEl>
                                          <p:spTgt spid="1460232">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460232">
                                            <p:txEl>
                                              <p:pRg st="0" end="0"/>
                                            </p:txEl>
                                          </p:spTgt>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460236"/>
                                        </p:tgtEl>
                                        <p:attrNameLst>
                                          <p:attrName>style.visibility</p:attrName>
                                        </p:attrNameLst>
                                      </p:cBhvr>
                                      <p:to>
                                        <p:strVal val="visible"/>
                                      </p:to>
                                    </p:set>
                                  </p:childTnLst>
                                </p:cTn>
                              </p:par>
                            </p:childTnLst>
                          </p:cTn>
                        </p:par>
                        <p:par>
                          <p:cTn id="21" fill="hold" nodeType="afterGroup">
                            <p:stCondLst>
                              <p:cond delay="0"/>
                            </p:stCondLst>
                            <p:childTnLst>
                              <p:par>
                                <p:cTn id="22" presetID="10" presetClass="exit" presetSubtype="0" fill="hold" grpId="1" nodeType="afterEffect">
                                  <p:stCondLst>
                                    <p:cond delay="0"/>
                                  </p:stCondLst>
                                  <p:childTnLst>
                                    <p:animEffect transition="out" filter="fade">
                                      <p:cBhvr>
                                        <p:cTn id="23" dur="500"/>
                                        <p:tgtEl>
                                          <p:spTgt spid="1460230"/>
                                        </p:tgtEl>
                                      </p:cBhvr>
                                    </p:animEffect>
                                    <p:set>
                                      <p:cBhvr>
                                        <p:cTn id="24" dur="1" fill="hold">
                                          <p:stCondLst>
                                            <p:cond delay="499"/>
                                          </p:stCondLst>
                                        </p:cTn>
                                        <p:tgtEl>
                                          <p:spTgt spid="1460230"/>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460233"/>
                                        </p:tgtEl>
                                        <p:attrNameLst>
                                          <p:attrName>style.visibility</p:attrName>
                                        </p:attrNameLst>
                                      </p:cBhvr>
                                      <p:to>
                                        <p:strVal val="visible"/>
                                      </p:to>
                                    </p:set>
                                    <p:animEffect transition="in" filter="fade">
                                      <p:cBhvr>
                                        <p:cTn id="27" dur="500"/>
                                        <p:tgtEl>
                                          <p:spTgt spid="146023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2" nodeType="clickEffect">
                                  <p:stCondLst>
                                    <p:cond delay="0"/>
                                  </p:stCondLst>
                                  <p:childTnLst>
                                    <p:set>
                                      <p:cBhvr>
                                        <p:cTn id="31" dur="1" fill="hold">
                                          <p:stCondLst>
                                            <p:cond delay="0"/>
                                          </p:stCondLst>
                                        </p:cTn>
                                        <p:tgtEl>
                                          <p:spTgt spid="1460230"/>
                                        </p:tgtEl>
                                        <p:attrNameLst>
                                          <p:attrName>style.visibility</p:attrName>
                                        </p:attrNameLst>
                                      </p:cBhvr>
                                      <p:to>
                                        <p:strVal val="visible"/>
                                      </p:to>
                                    </p:set>
                                  </p:childTnLst>
                                </p:cTn>
                              </p:par>
                              <p:par>
                                <p:cTn id="32" presetID="1" presetClass="exit" presetSubtype="0" fill="hold" grpId="1" nodeType="withEffect">
                                  <p:stCondLst>
                                    <p:cond delay="0"/>
                                  </p:stCondLst>
                                  <p:childTnLst>
                                    <p:set>
                                      <p:cBhvr>
                                        <p:cTn id="33" dur="1" fill="hold">
                                          <p:stCondLst>
                                            <p:cond delay="0"/>
                                          </p:stCondLst>
                                        </p:cTn>
                                        <p:tgtEl>
                                          <p:spTgt spid="1460233"/>
                                        </p:tgtEl>
                                        <p:attrNameLst>
                                          <p:attrName>style.visibility</p:attrName>
                                        </p:attrNameLst>
                                      </p:cBhvr>
                                      <p:to>
                                        <p:strVal val="hidden"/>
                                      </p:to>
                                    </p:set>
                                  </p:childTnLst>
                                </p:cTn>
                              </p:par>
                            </p:childTnLst>
                          </p:cTn>
                        </p:par>
                        <p:par>
                          <p:cTn id="34" fill="hold" nodeType="afterGroup">
                            <p:stCondLst>
                              <p:cond delay="0"/>
                            </p:stCondLst>
                            <p:childTnLst>
                              <p:par>
                                <p:cTn id="35" presetID="10" presetClass="exit" presetSubtype="0" fill="hold" grpId="1" nodeType="afterEffect">
                                  <p:stCondLst>
                                    <p:cond delay="0"/>
                                  </p:stCondLst>
                                  <p:childTnLst>
                                    <p:animEffect transition="out" filter="fade">
                                      <p:cBhvr>
                                        <p:cTn id="36" dur="500"/>
                                        <p:tgtEl>
                                          <p:spTgt spid="1460231"/>
                                        </p:tgtEl>
                                      </p:cBhvr>
                                    </p:animEffect>
                                    <p:set>
                                      <p:cBhvr>
                                        <p:cTn id="37" dur="1" fill="hold">
                                          <p:stCondLst>
                                            <p:cond delay="499"/>
                                          </p:stCondLst>
                                        </p:cTn>
                                        <p:tgtEl>
                                          <p:spTgt spid="1460231"/>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460235">
                                            <p:txEl>
                                              <p:pRg st="0" end="0"/>
                                            </p:txEl>
                                          </p:spTgt>
                                        </p:tgtEl>
                                        <p:attrNameLst>
                                          <p:attrName>style.visibility</p:attrName>
                                        </p:attrNameLst>
                                      </p:cBhvr>
                                      <p:to>
                                        <p:strVal val="visible"/>
                                      </p:to>
                                    </p:set>
                                    <p:animEffect transition="in" filter="fade">
                                      <p:cBhvr>
                                        <p:cTn id="40" dur="500"/>
                                        <p:tgtEl>
                                          <p:spTgt spid="14602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0230" grpId="0" animBg="1"/>
      <p:bldP spid="1460230" grpId="1" animBg="1"/>
      <p:bldP spid="1460230" grpId="2" animBg="1"/>
      <p:bldP spid="1460231" grpId="0" animBg="1"/>
      <p:bldP spid="1460231" grpId="1" animBg="1"/>
      <p:bldP spid="1460232" grpId="0" build="p"/>
      <p:bldP spid="1460232" grpId="1" build="p"/>
      <p:bldP spid="1460233" grpId="0"/>
      <p:bldP spid="1460233" grpId="1"/>
      <p:bldP spid="1460234" grpId="0" animBg="1"/>
      <p:bldP spid="1460235" grpId="0" build="p"/>
      <p:bldP spid="14602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AC4C7-4099-D3B4-C21E-963EF0085548}"/>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9991913F-4D91-2C7C-F92A-1B8828E4D226}"/>
              </a:ext>
            </a:extLst>
          </p:cNvPr>
          <p:cNvSpPr>
            <a:spLocks noGrp="1"/>
          </p:cNvSpPr>
          <p:nvPr>
            <p:ph idx="1"/>
          </p:nvPr>
        </p:nvSpPr>
        <p:spPr>
          <a:xfrm>
            <a:off x="457200" y="1527175"/>
            <a:ext cx="8518634" cy="5029200"/>
          </a:xfrm>
        </p:spPr>
        <p:txBody>
          <a:bodyPr/>
          <a:lstStyle/>
          <a:p>
            <a:r>
              <a:rPr lang="en-US" dirty="0"/>
              <a:t>IBR is not just view synthesis (4D)</a:t>
            </a:r>
          </a:p>
          <a:p>
            <a:r>
              <a:rPr lang="en-US" dirty="0"/>
              <a:t>Broader trend of sampled data (data-driven)</a:t>
            </a:r>
          </a:p>
          <a:p>
            <a:r>
              <a:rPr lang="en-US" i="1" dirty="0"/>
              <a:t>Data for lighting, BRDFs, motion, textures etc. </a:t>
            </a:r>
          </a:p>
          <a:p>
            <a:pPr lvl="1"/>
            <a:r>
              <a:rPr lang="en-US" i="1" dirty="0"/>
              <a:t>Modern Generative AI is essentially advanced data-driven texture synthesis</a:t>
            </a:r>
          </a:p>
          <a:p>
            <a:r>
              <a:rPr lang="en-US" dirty="0"/>
              <a:t>Precomputed Light Transport or Radiance Transfer extends this even to synthetic scenes</a:t>
            </a:r>
          </a:p>
          <a:p>
            <a:r>
              <a:rPr lang="en-US" dirty="0"/>
              <a:t>All of these remain active areas of research</a:t>
            </a:r>
          </a:p>
        </p:txBody>
      </p:sp>
    </p:spTree>
    <p:extLst>
      <p:ext uri="{BB962C8B-B14F-4D97-AF65-F5344CB8AC3E}">
        <p14:creationId xmlns:p14="http://schemas.microsoft.com/office/powerpoint/2010/main" val="338864306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2274" name="Picture 2" descr="pic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 xmlns:a14="http://schemas.microsoft.com/office/drawing/2010/main">
                <a:solidFill>
                  <a:srgbClr val="FFFFFF"/>
                </a:solidFill>
              </a14:hiddenFill>
            </a:ext>
          </a:extLst>
        </p:spPr>
      </p:pic>
      <p:sp>
        <p:nvSpPr>
          <p:cNvPr id="1462275" name="Rectangle 3"/>
          <p:cNvSpPr>
            <a:spLocks noGrp="1" noChangeArrowheads="1"/>
          </p:cNvSpPr>
          <p:nvPr>
            <p:ph type="title"/>
          </p:nvPr>
        </p:nvSpPr>
        <p:spPr/>
        <p:txBody>
          <a:bodyPr/>
          <a:lstStyle/>
          <a:p>
            <a:r>
              <a:rPr lang="en-US"/>
              <a:t>Matrix Columns (Images)</a:t>
            </a:r>
          </a:p>
        </p:txBody>
      </p:sp>
      <p:graphicFrame>
        <p:nvGraphicFramePr>
          <p:cNvPr id="1462276" name="Object 4"/>
          <p:cNvGraphicFramePr>
            <a:graphicFrameLocks noChangeAspect="1"/>
          </p:cNvGraphicFramePr>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name="Equation" r:id="rId4" imgW="1536700" imgH="1320800" progId="Equation.DSMT4">
                  <p:embed/>
                </p:oleObj>
              </mc:Choice>
              <mc:Fallback>
                <p:oleObj name="Equation" r:id="rId4" imgW="1536700" imgH="1320800" progId="Equation.DSMT4">
                  <p:embed/>
                  <p:pic>
                    <p:nvPicPr>
                      <p:cNvPr id="1462276" name="Object 4"/>
                      <p:cNvPicPr>
                        <a:picLocks noChangeAspect="1" noChangeArrowheads="1"/>
                      </p:cNvPicPr>
                      <p:nvPr/>
                    </p:nvPicPr>
                    <p:blipFill>
                      <a:blip r:embed="rId5"/>
                      <a:srcRect/>
                      <a:stretch>
                        <a:fillRect/>
                      </a:stretch>
                    </p:blipFill>
                    <p:spPr bwMode="auto">
                      <a:xfrm>
                        <a:off x="587375" y="1728788"/>
                        <a:ext cx="4694238" cy="40338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77" name="Rectangle 5"/>
          <p:cNvSpPr>
            <a:spLocks noChangeArrowheads="1"/>
          </p:cNvSpPr>
          <p:nvPr/>
        </p:nvSpPr>
        <p:spPr bwMode="auto">
          <a:xfrm>
            <a:off x="1898650" y="1828800"/>
            <a:ext cx="3130550"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462278" name="Rectangle 6"/>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pic>
        <p:nvPicPr>
          <p:cNvPr id="1462279" name="Picture 7" descr="pic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1462280" name="Object 8"/>
          <p:cNvGraphicFramePr>
            <a:graphicFrameLocks noChangeAspect="1"/>
          </p:cNvGraphicFramePr>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name="Equation" r:id="rId7" imgW="1536700" imgH="1320800" progId="Equation.DSMT4">
                  <p:embed/>
                </p:oleObj>
              </mc:Choice>
              <mc:Fallback>
                <p:oleObj name="Equation" r:id="rId7" imgW="1536700" imgH="1320800" progId="Equation.DSMT4">
                  <p:embed/>
                  <p:pic>
                    <p:nvPicPr>
                      <p:cNvPr id="1462280" name="Object 8"/>
                      <p:cNvPicPr>
                        <a:picLocks noChangeAspect="1" noChangeArrowheads="1"/>
                      </p:cNvPicPr>
                      <p:nvPr/>
                    </p:nvPicPr>
                    <p:blipFill>
                      <a:blip r:embed="rId8"/>
                      <a:srcRect/>
                      <a:stretch>
                        <a:fillRect/>
                      </a:stretch>
                    </p:blipFill>
                    <p:spPr bwMode="auto">
                      <a:xfrm>
                        <a:off x="587375" y="1728788"/>
                        <a:ext cx="4694238" cy="40338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81" name="Rectangle 9"/>
          <p:cNvSpPr>
            <a:spLocks noChangeArrowheads="1"/>
          </p:cNvSpPr>
          <p:nvPr/>
        </p:nvSpPr>
        <p:spPr bwMode="auto">
          <a:xfrm>
            <a:off x="2852738" y="1828800"/>
            <a:ext cx="2176462"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462282" name="Rectangle 10"/>
          <p:cNvSpPr>
            <a:spLocks noChangeArrowheads="1"/>
          </p:cNvSpPr>
          <p:nvPr/>
        </p:nvSpPr>
        <p:spPr bwMode="auto">
          <a:xfrm>
            <a:off x="315913" y="1828800"/>
            <a:ext cx="1414462"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pic>
        <p:nvPicPr>
          <p:cNvPr id="1462283" name="Picture 11" descr="pic_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1462284" name="Object 12"/>
          <p:cNvGraphicFramePr>
            <a:graphicFrameLocks noChangeAspect="1"/>
          </p:cNvGraphicFramePr>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name="Equation" r:id="rId10" imgW="1536700" imgH="1320800" progId="Equation.DSMT4">
                  <p:embed/>
                </p:oleObj>
              </mc:Choice>
              <mc:Fallback>
                <p:oleObj name="Equation" r:id="rId10" imgW="1536700" imgH="1320800" progId="Equation.DSMT4">
                  <p:embed/>
                  <p:pic>
                    <p:nvPicPr>
                      <p:cNvPr id="1462284" name="Object 12"/>
                      <p:cNvPicPr>
                        <a:picLocks noChangeAspect="1" noChangeArrowheads="1"/>
                      </p:cNvPicPr>
                      <p:nvPr/>
                    </p:nvPicPr>
                    <p:blipFill>
                      <a:blip r:embed="rId11"/>
                      <a:srcRect/>
                      <a:stretch>
                        <a:fillRect/>
                      </a:stretch>
                    </p:blipFill>
                    <p:spPr bwMode="auto">
                      <a:xfrm>
                        <a:off x="587375" y="1728788"/>
                        <a:ext cx="4694238" cy="40338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2285" name="Rectangle 13"/>
          <p:cNvSpPr>
            <a:spLocks noChangeArrowheads="1"/>
          </p:cNvSpPr>
          <p:nvPr/>
        </p:nvSpPr>
        <p:spPr bwMode="auto">
          <a:xfrm>
            <a:off x="3844925" y="1828800"/>
            <a:ext cx="1184275"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462286" name="Rectangle 14"/>
          <p:cNvSpPr>
            <a:spLocks noChangeArrowheads="1"/>
          </p:cNvSpPr>
          <p:nvPr/>
        </p:nvSpPr>
        <p:spPr bwMode="auto">
          <a:xfrm>
            <a:off x="315913" y="1828800"/>
            <a:ext cx="2547937"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0" fontAlgn="base" latinLnBrk="0" hangingPunct="0">
              <a:lnSpc>
                <a:spcPct val="90000"/>
              </a:lnSpc>
              <a:spcBef>
                <a:spcPct val="50000"/>
              </a:spcBef>
              <a:spcAft>
                <a:spcPct val="0"/>
              </a:spcAft>
              <a:buClr>
                <a:srgbClr val="A50021"/>
              </a:buClr>
              <a:buSzPct val="80000"/>
              <a:buFont typeface="Monotype Sorts" charset="0"/>
              <a:buNone/>
              <a:tabLst/>
              <a:defRPr/>
            </a:pPr>
            <a:endParaRPr kumimoji="0" lang="en-US" sz="1800" b="1" i="0" u="none" strike="noStrike" kern="1200" cap="none" spc="0" normalizeH="0" baseline="-25000" noProof="0">
              <a:ln>
                <a:noFill/>
              </a:ln>
              <a:solidFill>
                <a:srgbClr val="FFFFFF"/>
              </a:solidFill>
              <a:effectLst/>
              <a:uLnTx/>
              <a:uFillTx/>
              <a:latin typeface="Arial" charset="0"/>
              <a:ea typeface="ＭＳ Ｐゴシック" charset="0"/>
              <a:cs typeface="+mn-cs"/>
            </a:endParaRPr>
          </a:p>
        </p:txBody>
      </p:sp>
      <p:pic>
        <p:nvPicPr>
          <p:cNvPr id="1462287" name="Picture 15" descr="pic_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05438" y="2287588"/>
            <a:ext cx="2901950" cy="2901950"/>
          </a:xfrm>
          <a:prstGeom prst="rect">
            <a:avLst/>
          </a:prstGeom>
          <a:noFill/>
          <a:extLst>
            <a:ext uri="{909E8E84-426E-40dd-AFC4-6F175D3DCCD1}">
              <a14:hiddenFill xmlns="" xmlns:a14="http://schemas.microsoft.com/office/drawing/2010/main">
                <a:solidFill>
                  <a:srgbClr val="FFFFFF"/>
                </a:solidFill>
              </a14:hiddenFill>
            </a:ext>
          </a:extLst>
        </p:spPr>
      </p:pic>
      <p:pic>
        <p:nvPicPr>
          <p:cNvPr id="1462288" name="Picture 16" descr="pic_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 xmlns:a14="http://schemas.microsoft.com/office/drawing/2010/main">
                <a:solidFill>
                  <a:srgbClr val="FFFFFF"/>
                </a:solidFill>
              </a14:hiddenFill>
            </a:ext>
          </a:extLst>
        </p:spPr>
      </p:pic>
      <p:pic>
        <p:nvPicPr>
          <p:cNvPr id="1462289" name="Picture 17" descr="pic_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 xmlns:a14="http://schemas.microsoft.com/office/drawing/2010/main">
                <a:solidFill>
                  <a:srgbClr val="FFFFFF"/>
                </a:solidFill>
              </a14:hiddenFill>
            </a:ext>
          </a:extLst>
        </p:spPr>
      </p:pic>
      <p:pic>
        <p:nvPicPr>
          <p:cNvPr id="1462290" name="Picture 18" descr="pic_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03850" y="2286000"/>
            <a:ext cx="2901950" cy="2901950"/>
          </a:xfrm>
          <a:prstGeom prst="rect">
            <a:avLst/>
          </a:prstGeom>
          <a:noFill/>
          <a:extLst>
            <a:ext uri="{909E8E84-426E-40dd-AFC4-6F175D3DCCD1}">
              <a14:hiddenFill xmlns="" xmlns:a14="http://schemas.microsoft.com/office/drawing/2010/main">
                <a:solidFill>
                  <a:srgbClr val="FFFFFF"/>
                </a:solidFill>
              </a14:hiddenFill>
            </a:ext>
          </a:extLst>
        </p:spPr>
      </p:pic>
      <p:sp>
        <p:nvSpPr>
          <p:cNvPr id="1462291" name="Rectangle 19"/>
          <p:cNvSpPr>
            <a:spLocks noChangeArrowheads="1"/>
          </p:cNvSpPr>
          <p:nvPr/>
        </p:nvSpPr>
        <p:spPr bwMode="auto">
          <a:xfrm>
            <a:off x="2863850" y="1828800"/>
            <a:ext cx="981075"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032724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622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22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62282"/>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462279"/>
                                        </p:tgtEl>
                                        <p:attrNameLst>
                                          <p:attrName>style.visibility</p:attrName>
                                        </p:attrNameLst>
                                      </p:cBhvr>
                                      <p:to>
                                        <p:strVal val="visible"/>
                                      </p:to>
                                    </p:set>
                                    <p:animEffect transition="in" filter="fade">
                                      <p:cBhvr>
                                        <p:cTn id="13" dur="500"/>
                                        <p:tgtEl>
                                          <p:spTgt spid="1462279"/>
                                        </p:tgtEl>
                                      </p:cBhvr>
                                    </p:animEffect>
                                  </p:childTnLst>
                                </p:cTn>
                              </p:par>
                            </p:childTnLst>
                          </p:cTn>
                        </p:par>
                        <p:par>
                          <p:cTn id="14" fill="hold" nodeType="afterGroup">
                            <p:stCondLst>
                              <p:cond delay="500"/>
                            </p:stCondLst>
                            <p:childTnLst>
                              <p:par>
                                <p:cTn id="15" presetID="1" presetClass="entr" presetSubtype="0" fill="hold" nodeType="afterEffect">
                                  <p:stCondLst>
                                    <p:cond delay="0"/>
                                  </p:stCondLst>
                                  <p:childTnLst>
                                    <p:set>
                                      <p:cBhvr>
                                        <p:cTn id="16" dur="1" fill="hold">
                                          <p:stCondLst>
                                            <p:cond delay="0"/>
                                          </p:stCondLst>
                                        </p:cTn>
                                        <p:tgtEl>
                                          <p:spTgt spid="146228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6228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62286"/>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462283"/>
                                        </p:tgtEl>
                                        <p:attrNameLst>
                                          <p:attrName>style.visibility</p:attrName>
                                        </p:attrNameLst>
                                      </p:cBhvr>
                                      <p:to>
                                        <p:strVal val="visible"/>
                                      </p:to>
                                    </p:set>
                                    <p:animEffect transition="in" filter="fade">
                                      <p:cBhvr>
                                        <p:cTn id="23" dur="500"/>
                                        <p:tgtEl>
                                          <p:spTgt spid="1462283"/>
                                        </p:tgtEl>
                                      </p:cBhvr>
                                    </p:animEffect>
                                  </p:childTnLst>
                                </p:cTn>
                              </p:par>
                            </p:childTnLst>
                          </p:cTn>
                        </p:par>
                        <p:par>
                          <p:cTn id="24" fill="hold" nodeType="afterGroup">
                            <p:stCondLst>
                              <p:cond delay="1000"/>
                            </p:stCondLst>
                            <p:childTnLst>
                              <p:par>
                                <p:cTn id="25" presetID="10" presetClass="entr" presetSubtype="0" fill="hold" nodeType="afterEffect">
                                  <p:stCondLst>
                                    <p:cond delay="0"/>
                                  </p:stCondLst>
                                  <p:childTnLst>
                                    <p:set>
                                      <p:cBhvr>
                                        <p:cTn id="26" dur="1" fill="hold">
                                          <p:stCondLst>
                                            <p:cond delay="0"/>
                                          </p:stCondLst>
                                        </p:cTn>
                                        <p:tgtEl>
                                          <p:spTgt spid="1462287"/>
                                        </p:tgtEl>
                                        <p:attrNameLst>
                                          <p:attrName>style.visibility</p:attrName>
                                        </p:attrNameLst>
                                      </p:cBhvr>
                                      <p:to>
                                        <p:strVal val="visible"/>
                                      </p:to>
                                    </p:set>
                                    <p:animEffect transition="in" filter="fade">
                                      <p:cBhvr>
                                        <p:cTn id="27" dur="500"/>
                                        <p:tgtEl>
                                          <p:spTgt spid="1462287"/>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462291"/>
                                        </p:tgtEl>
                                        <p:attrNameLst>
                                          <p:attrName>style.visibility</p:attrName>
                                        </p:attrNameLst>
                                      </p:cBhvr>
                                      <p:to>
                                        <p:strVal val="visible"/>
                                      </p:to>
                                    </p:set>
                                  </p:childTnLst>
                                </p:cTn>
                              </p:par>
                              <p:par>
                                <p:cTn id="30" presetID="10" presetClass="exit" presetSubtype="0" fill="hold" grpId="1" nodeType="withEffect">
                                  <p:stCondLst>
                                    <p:cond delay="0"/>
                                  </p:stCondLst>
                                  <p:childTnLst>
                                    <p:animEffect transition="out" filter="fade">
                                      <p:cBhvr>
                                        <p:cTn id="31" dur="500"/>
                                        <p:tgtEl>
                                          <p:spTgt spid="1462291"/>
                                        </p:tgtEl>
                                      </p:cBhvr>
                                    </p:animEffect>
                                    <p:set>
                                      <p:cBhvr>
                                        <p:cTn id="32" dur="1" fill="hold">
                                          <p:stCondLst>
                                            <p:cond delay="499"/>
                                          </p:stCondLst>
                                        </p:cTn>
                                        <p:tgtEl>
                                          <p:spTgt spid="1462291"/>
                                        </p:tgtEl>
                                        <p:attrNameLst>
                                          <p:attrName>style.visibility</p:attrName>
                                        </p:attrNameLst>
                                      </p:cBhvr>
                                      <p:to>
                                        <p:strVal val="hidden"/>
                                      </p:to>
                                    </p:set>
                                  </p:childTnLst>
                                </p:cTn>
                              </p:par>
                            </p:childTnLst>
                          </p:cTn>
                        </p:par>
                        <p:par>
                          <p:cTn id="33" fill="hold" nodeType="afterGroup">
                            <p:stCondLst>
                              <p:cond delay="1500"/>
                            </p:stCondLst>
                            <p:childTnLst>
                              <p:par>
                                <p:cTn id="34" presetID="10" presetClass="entr" presetSubtype="0" fill="hold" nodeType="afterEffect">
                                  <p:stCondLst>
                                    <p:cond delay="0"/>
                                  </p:stCondLst>
                                  <p:childTnLst>
                                    <p:set>
                                      <p:cBhvr>
                                        <p:cTn id="35" dur="1" fill="hold">
                                          <p:stCondLst>
                                            <p:cond delay="0"/>
                                          </p:stCondLst>
                                        </p:cTn>
                                        <p:tgtEl>
                                          <p:spTgt spid="1462288"/>
                                        </p:tgtEl>
                                        <p:attrNameLst>
                                          <p:attrName>style.visibility</p:attrName>
                                        </p:attrNameLst>
                                      </p:cBhvr>
                                      <p:to>
                                        <p:strVal val="visible"/>
                                      </p:to>
                                    </p:set>
                                    <p:animEffect transition="in" filter="fade">
                                      <p:cBhvr>
                                        <p:cTn id="36" dur="500"/>
                                        <p:tgtEl>
                                          <p:spTgt spid="1462288"/>
                                        </p:tgtEl>
                                      </p:cBhvr>
                                    </p:animEffect>
                                  </p:childTnLst>
                                </p:cTn>
                              </p:par>
                              <p:par>
                                <p:cTn id="37" presetID="1" presetClass="entr" presetSubtype="0" fill="hold" grpId="2" nodeType="withEffect">
                                  <p:stCondLst>
                                    <p:cond delay="0"/>
                                  </p:stCondLst>
                                  <p:childTnLst>
                                    <p:set>
                                      <p:cBhvr>
                                        <p:cTn id="38" dur="1" fill="hold">
                                          <p:stCondLst>
                                            <p:cond delay="0"/>
                                          </p:stCondLst>
                                        </p:cTn>
                                        <p:tgtEl>
                                          <p:spTgt spid="1462291"/>
                                        </p:tgtEl>
                                        <p:attrNameLst>
                                          <p:attrName>style.visibility</p:attrName>
                                        </p:attrNameLst>
                                      </p:cBhvr>
                                      <p:to>
                                        <p:strVal val="visible"/>
                                      </p:to>
                                    </p:set>
                                  </p:childTnLst>
                                </p:cTn>
                              </p:par>
                              <p:par>
                                <p:cTn id="39" presetID="10" presetClass="exit" presetSubtype="0" fill="hold" grpId="3" nodeType="withEffect">
                                  <p:stCondLst>
                                    <p:cond delay="0"/>
                                  </p:stCondLst>
                                  <p:childTnLst>
                                    <p:animEffect transition="out" filter="fade">
                                      <p:cBhvr>
                                        <p:cTn id="40" dur="500"/>
                                        <p:tgtEl>
                                          <p:spTgt spid="1462291"/>
                                        </p:tgtEl>
                                      </p:cBhvr>
                                    </p:animEffect>
                                    <p:set>
                                      <p:cBhvr>
                                        <p:cTn id="41" dur="1" fill="hold">
                                          <p:stCondLst>
                                            <p:cond delay="499"/>
                                          </p:stCondLst>
                                        </p:cTn>
                                        <p:tgtEl>
                                          <p:spTgt spid="1462291"/>
                                        </p:tgtEl>
                                        <p:attrNameLst>
                                          <p:attrName>style.visibility</p:attrName>
                                        </p:attrNameLst>
                                      </p:cBhvr>
                                      <p:to>
                                        <p:strVal val="hidden"/>
                                      </p:to>
                                    </p:set>
                                  </p:childTnLst>
                                </p:cTn>
                              </p:par>
                            </p:childTnLst>
                          </p:cTn>
                        </p:par>
                        <p:par>
                          <p:cTn id="42" fill="hold" nodeType="afterGroup">
                            <p:stCondLst>
                              <p:cond delay="2000"/>
                            </p:stCondLst>
                            <p:childTnLst>
                              <p:par>
                                <p:cTn id="43" presetID="10" presetClass="entr" presetSubtype="0" fill="hold" nodeType="afterEffect">
                                  <p:stCondLst>
                                    <p:cond delay="0"/>
                                  </p:stCondLst>
                                  <p:childTnLst>
                                    <p:set>
                                      <p:cBhvr>
                                        <p:cTn id="44" dur="1" fill="hold">
                                          <p:stCondLst>
                                            <p:cond delay="0"/>
                                          </p:stCondLst>
                                        </p:cTn>
                                        <p:tgtEl>
                                          <p:spTgt spid="1462289"/>
                                        </p:tgtEl>
                                        <p:attrNameLst>
                                          <p:attrName>style.visibility</p:attrName>
                                        </p:attrNameLst>
                                      </p:cBhvr>
                                      <p:to>
                                        <p:strVal val="visible"/>
                                      </p:to>
                                    </p:set>
                                    <p:animEffect transition="in" filter="fade">
                                      <p:cBhvr>
                                        <p:cTn id="45" dur="500"/>
                                        <p:tgtEl>
                                          <p:spTgt spid="1462289"/>
                                        </p:tgtEl>
                                      </p:cBhvr>
                                    </p:animEffect>
                                  </p:childTnLst>
                                </p:cTn>
                              </p:par>
                              <p:par>
                                <p:cTn id="46" presetID="1" presetClass="entr" presetSubtype="0" fill="hold" grpId="4" nodeType="withEffect">
                                  <p:stCondLst>
                                    <p:cond delay="0"/>
                                  </p:stCondLst>
                                  <p:childTnLst>
                                    <p:set>
                                      <p:cBhvr>
                                        <p:cTn id="47" dur="1" fill="hold">
                                          <p:stCondLst>
                                            <p:cond delay="0"/>
                                          </p:stCondLst>
                                        </p:cTn>
                                        <p:tgtEl>
                                          <p:spTgt spid="1462291"/>
                                        </p:tgtEl>
                                        <p:attrNameLst>
                                          <p:attrName>style.visibility</p:attrName>
                                        </p:attrNameLst>
                                      </p:cBhvr>
                                      <p:to>
                                        <p:strVal val="visible"/>
                                      </p:to>
                                    </p:set>
                                  </p:childTnLst>
                                </p:cTn>
                              </p:par>
                              <p:par>
                                <p:cTn id="48" presetID="10" presetClass="exit" presetSubtype="0" fill="hold" grpId="5" nodeType="withEffect">
                                  <p:stCondLst>
                                    <p:cond delay="0"/>
                                  </p:stCondLst>
                                  <p:childTnLst>
                                    <p:animEffect transition="out" filter="fade">
                                      <p:cBhvr>
                                        <p:cTn id="49" dur="500"/>
                                        <p:tgtEl>
                                          <p:spTgt spid="1462291"/>
                                        </p:tgtEl>
                                      </p:cBhvr>
                                    </p:animEffect>
                                    <p:set>
                                      <p:cBhvr>
                                        <p:cTn id="50" dur="1" fill="hold">
                                          <p:stCondLst>
                                            <p:cond delay="499"/>
                                          </p:stCondLst>
                                        </p:cTn>
                                        <p:tgtEl>
                                          <p:spTgt spid="1462291"/>
                                        </p:tgtEl>
                                        <p:attrNameLst>
                                          <p:attrName>style.visibility</p:attrName>
                                        </p:attrNameLst>
                                      </p:cBhvr>
                                      <p:to>
                                        <p:strVal val="hidden"/>
                                      </p:to>
                                    </p:set>
                                  </p:childTnLst>
                                </p:cTn>
                              </p:par>
                            </p:childTnLst>
                          </p:cTn>
                        </p:par>
                        <p:par>
                          <p:cTn id="51" fill="hold" nodeType="afterGroup">
                            <p:stCondLst>
                              <p:cond delay="2500"/>
                            </p:stCondLst>
                            <p:childTnLst>
                              <p:par>
                                <p:cTn id="52" presetID="10" presetClass="entr" presetSubtype="0" fill="hold" nodeType="afterEffect">
                                  <p:stCondLst>
                                    <p:cond delay="0"/>
                                  </p:stCondLst>
                                  <p:childTnLst>
                                    <p:set>
                                      <p:cBhvr>
                                        <p:cTn id="53" dur="1" fill="hold">
                                          <p:stCondLst>
                                            <p:cond delay="0"/>
                                          </p:stCondLst>
                                        </p:cTn>
                                        <p:tgtEl>
                                          <p:spTgt spid="1462290"/>
                                        </p:tgtEl>
                                        <p:attrNameLst>
                                          <p:attrName>style.visibility</p:attrName>
                                        </p:attrNameLst>
                                      </p:cBhvr>
                                      <p:to>
                                        <p:strVal val="visible"/>
                                      </p:to>
                                    </p:set>
                                    <p:animEffect transition="in" filter="fade">
                                      <p:cBhvr>
                                        <p:cTn id="54" dur="500"/>
                                        <p:tgtEl>
                                          <p:spTgt spid="1462290"/>
                                        </p:tgtEl>
                                      </p:cBhvr>
                                    </p:animEffect>
                                  </p:childTnLst>
                                </p:cTn>
                              </p:par>
                              <p:par>
                                <p:cTn id="55" presetID="1" presetClass="entr" presetSubtype="0" fill="hold" grpId="6" nodeType="withEffect">
                                  <p:stCondLst>
                                    <p:cond delay="0"/>
                                  </p:stCondLst>
                                  <p:childTnLst>
                                    <p:set>
                                      <p:cBhvr>
                                        <p:cTn id="56" dur="1" fill="hold">
                                          <p:stCondLst>
                                            <p:cond delay="0"/>
                                          </p:stCondLst>
                                        </p:cTn>
                                        <p:tgtEl>
                                          <p:spTgt spid="1462291"/>
                                        </p:tgtEl>
                                        <p:attrNameLst>
                                          <p:attrName>style.visibility</p:attrName>
                                        </p:attrNameLst>
                                      </p:cBhvr>
                                      <p:to>
                                        <p:strVal val="visible"/>
                                      </p:to>
                                    </p:set>
                                  </p:childTnLst>
                                </p:cTn>
                              </p:par>
                              <p:par>
                                <p:cTn id="57" presetID="10" presetClass="exit" presetSubtype="0" fill="hold" grpId="7" nodeType="withEffect">
                                  <p:stCondLst>
                                    <p:cond delay="0"/>
                                  </p:stCondLst>
                                  <p:childTnLst>
                                    <p:animEffect transition="out" filter="fade">
                                      <p:cBhvr>
                                        <p:cTn id="58" dur="500"/>
                                        <p:tgtEl>
                                          <p:spTgt spid="1462291"/>
                                        </p:tgtEl>
                                      </p:cBhvr>
                                    </p:animEffect>
                                    <p:set>
                                      <p:cBhvr>
                                        <p:cTn id="59" dur="1" fill="hold">
                                          <p:stCondLst>
                                            <p:cond delay="499"/>
                                          </p:stCondLst>
                                        </p:cTn>
                                        <p:tgtEl>
                                          <p:spTgt spid="14622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2281" grpId="0" animBg="1"/>
      <p:bldP spid="1462282" grpId="0" animBg="1"/>
      <p:bldP spid="1462285" grpId="0" animBg="1"/>
      <p:bldP spid="1462286" grpId="0" animBg="1"/>
      <p:bldP spid="1462291" grpId="0" animBg="1"/>
      <p:bldP spid="1462291" grpId="1" animBg="1"/>
      <p:bldP spid="1462291" grpId="2" animBg="1"/>
      <p:bldP spid="1462291" grpId="3" animBg="1"/>
      <p:bldP spid="1462291" grpId="4" animBg="1"/>
      <p:bldP spid="1462291" grpId="5" animBg="1"/>
      <p:bldP spid="1462291" grpId="6" animBg="1"/>
      <p:bldP spid="1462291" grpId="7"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22" name="Rectangle 2"/>
          <p:cNvSpPr>
            <a:spLocks noGrp="1" noChangeArrowheads="1"/>
          </p:cNvSpPr>
          <p:nvPr>
            <p:ph type="title"/>
          </p:nvPr>
        </p:nvSpPr>
        <p:spPr/>
        <p:txBody>
          <a:bodyPr/>
          <a:lstStyle/>
          <a:p>
            <a:r>
              <a:rPr lang="en-US" sz="3200"/>
              <a:t>Precompute: Ray-Trace Image Cols</a:t>
            </a:r>
          </a:p>
        </p:txBody>
      </p:sp>
      <p:graphicFrame>
        <p:nvGraphicFramePr>
          <p:cNvPr id="1464323" name="Object 3"/>
          <p:cNvGraphicFramePr>
            <a:graphicFrameLocks noChangeAspect="1"/>
          </p:cNvGraphicFramePr>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name="Equation" r:id="rId3" imgW="1536700" imgH="1320800" progId="Equation.DSMT4">
                  <p:embed/>
                </p:oleObj>
              </mc:Choice>
              <mc:Fallback>
                <p:oleObj name="Equation" r:id="rId3" imgW="1536700" imgH="1320800" progId="Equation.DSMT4">
                  <p:embed/>
                  <p:pic>
                    <p:nvPicPr>
                      <p:cNvPr id="1464323" name="Object 3"/>
                      <p:cNvPicPr>
                        <a:picLocks noChangeAspect="1" noChangeArrowheads="1"/>
                      </p:cNvPicPr>
                      <p:nvPr/>
                    </p:nvPicPr>
                    <p:blipFill>
                      <a:blip r:embed="rId4"/>
                      <a:srcRect/>
                      <a:stretch>
                        <a:fillRect/>
                      </a:stretch>
                    </p:blipFill>
                    <p:spPr bwMode="auto">
                      <a:xfrm>
                        <a:off x="587375" y="1728788"/>
                        <a:ext cx="4694238" cy="40338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24" name="Rectangle 4"/>
          <p:cNvSpPr>
            <a:spLocks noChangeArrowheads="1"/>
          </p:cNvSpPr>
          <p:nvPr/>
        </p:nvSpPr>
        <p:spPr bwMode="auto">
          <a:xfrm>
            <a:off x="1898650" y="1828800"/>
            <a:ext cx="3130550"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464325" name="Rectangle 5"/>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aphicFrame>
        <p:nvGraphicFramePr>
          <p:cNvPr id="1464326" name="Object 6"/>
          <p:cNvGraphicFramePr>
            <a:graphicFrameLocks noChangeAspect="1"/>
          </p:cNvGraphicFramePr>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name="Equation" r:id="rId5" imgW="1536700" imgH="1320800" progId="Equation.DSMT4">
                  <p:embed/>
                </p:oleObj>
              </mc:Choice>
              <mc:Fallback>
                <p:oleObj name="Equation" r:id="rId5" imgW="1536700" imgH="1320800" progId="Equation.DSMT4">
                  <p:embed/>
                  <p:pic>
                    <p:nvPicPr>
                      <p:cNvPr id="1464326" name="Object 6"/>
                      <p:cNvPicPr>
                        <a:picLocks noChangeAspect="1" noChangeArrowheads="1"/>
                      </p:cNvPicPr>
                      <p:nvPr/>
                    </p:nvPicPr>
                    <p:blipFill>
                      <a:blip r:embed="rId6"/>
                      <a:srcRect/>
                      <a:stretch>
                        <a:fillRect/>
                      </a:stretch>
                    </p:blipFill>
                    <p:spPr bwMode="auto">
                      <a:xfrm>
                        <a:off x="587375" y="1728788"/>
                        <a:ext cx="4694238" cy="40338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27" name="Rectangle 7"/>
          <p:cNvSpPr>
            <a:spLocks noChangeArrowheads="1"/>
          </p:cNvSpPr>
          <p:nvPr/>
        </p:nvSpPr>
        <p:spPr bwMode="auto">
          <a:xfrm>
            <a:off x="2852738" y="1828800"/>
            <a:ext cx="2176462"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464328" name="Rectangle 8"/>
          <p:cNvSpPr>
            <a:spLocks noChangeArrowheads="1"/>
          </p:cNvSpPr>
          <p:nvPr/>
        </p:nvSpPr>
        <p:spPr bwMode="auto">
          <a:xfrm>
            <a:off x="315913" y="1828800"/>
            <a:ext cx="1414462"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aphicFrame>
        <p:nvGraphicFramePr>
          <p:cNvPr id="1464329" name="Object 9"/>
          <p:cNvGraphicFramePr>
            <a:graphicFrameLocks noChangeAspect="1"/>
          </p:cNvGraphicFramePr>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name="Equation" r:id="rId7" imgW="1536700" imgH="1320800" progId="Equation.DSMT4">
                  <p:embed/>
                </p:oleObj>
              </mc:Choice>
              <mc:Fallback>
                <p:oleObj name="Equation" r:id="rId7" imgW="1536700" imgH="1320800" progId="Equation.DSMT4">
                  <p:embed/>
                  <p:pic>
                    <p:nvPicPr>
                      <p:cNvPr id="1464329" name="Object 9"/>
                      <p:cNvPicPr>
                        <a:picLocks noChangeAspect="1" noChangeArrowheads="1"/>
                      </p:cNvPicPr>
                      <p:nvPr/>
                    </p:nvPicPr>
                    <p:blipFill>
                      <a:blip r:embed="rId8"/>
                      <a:srcRect/>
                      <a:stretch>
                        <a:fillRect/>
                      </a:stretch>
                    </p:blipFill>
                    <p:spPr bwMode="auto">
                      <a:xfrm>
                        <a:off x="587375" y="1728788"/>
                        <a:ext cx="4694238" cy="40338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4330" name="Rectangle 10"/>
          <p:cNvSpPr>
            <a:spLocks noChangeArrowheads="1"/>
          </p:cNvSpPr>
          <p:nvPr/>
        </p:nvSpPr>
        <p:spPr bwMode="auto">
          <a:xfrm>
            <a:off x="3127375" y="1828800"/>
            <a:ext cx="1901825"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464331" name="Rectangle 11"/>
          <p:cNvSpPr>
            <a:spLocks noChangeArrowheads="1"/>
          </p:cNvSpPr>
          <p:nvPr/>
        </p:nvSpPr>
        <p:spPr bwMode="auto">
          <a:xfrm>
            <a:off x="315913" y="1828800"/>
            <a:ext cx="1582737"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0" fontAlgn="base" latinLnBrk="0" hangingPunct="0">
              <a:lnSpc>
                <a:spcPct val="90000"/>
              </a:lnSpc>
              <a:spcBef>
                <a:spcPct val="50000"/>
              </a:spcBef>
              <a:spcAft>
                <a:spcPct val="0"/>
              </a:spcAft>
              <a:buClr>
                <a:srgbClr val="A50021"/>
              </a:buClr>
              <a:buSzPct val="80000"/>
              <a:buFont typeface="Monotype Sorts" charset="0"/>
              <a:buNone/>
              <a:tabLst/>
              <a:defRPr/>
            </a:pPr>
            <a:endParaRPr kumimoji="0" lang="en-US" sz="1800" b="1" i="0" u="none" strike="noStrike" kern="1200" cap="none" spc="0" normalizeH="0" baseline="-25000" noProof="0">
              <a:ln>
                <a:noFill/>
              </a:ln>
              <a:solidFill>
                <a:srgbClr val="FFFFFF"/>
              </a:solidFill>
              <a:effectLst/>
              <a:uLnTx/>
              <a:uFillTx/>
              <a:latin typeface="Arial" charset="0"/>
              <a:ea typeface="ＭＳ Ｐゴシック" charset="0"/>
              <a:cs typeface="+mn-cs"/>
            </a:endParaRPr>
          </a:p>
        </p:txBody>
      </p:sp>
      <p:pic>
        <p:nvPicPr>
          <p:cNvPr id="1464332" name="Picture 12" descr="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3850" y="2335213"/>
            <a:ext cx="2881313" cy="29051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231486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6370" name="Rectangle 2"/>
          <p:cNvSpPr>
            <a:spLocks noGrp="1" noChangeArrowheads="1"/>
          </p:cNvSpPr>
          <p:nvPr>
            <p:ph type="title"/>
          </p:nvPr>
        </p:nvSpPr>
        <p:spPr/>
        <p:txBody>
          <a:bodyPr/>
          <a:lstStyle/>
          <a:p>
            <a:r>
              <a:rPr lang="en-US" sz="3200"/>
              <a:t>Precompute 2: Rasterize Matrix Rows</a:t>
            </a:r>
          </a:p>
        </p:txBody>
      </p:sp>
      <p:graphicFrame>
        <p:nvGraphicFramePr>
          <p:cNvPr id="1466371" name="Object 3"/>
          <p:cNvGraphicFramePr>
            <a:graphicFrameLocks noChangeAspect="1"/>
          </p:cNvGraphicFramePr>
          <p:nvPr/>
        </p:nvGraphicFramePr>
        <p:xfrm>
          <a:off x="587375" y="1728788"/>
          <a:ext cx="4694238" cy="4033837"/>
        </p:xfrm>
        <a:graphic>
          <a:graphicData uri="http://schemas.openxmlformats.org/presentationml/2006/ole">
            <mc:AlternateContent xmlns:mc="http://schemas.openxmlformats.org/markup-compatibility/2006">
              <mc:Choice xmlns:v="urn:schemas-microsoft-com:vml" Requires="v">
                <p:oleObj name="Equation" r:id="rId3" imgW="1536700" imgH="1320800" progId="Equation.DSMT4">
                  <p:embed/>
                </p:oleObj>
              </mc:Choice>
              <mc:Fallback>
                <p:oleObj name="Equation" r:id="rId3" imgW="1536700" imgH="1320800" progId="Equation.DSMT4">
                  <p:embed/>
                  <p:pic>
                    <p:nvPicPr>
                      <p:cNvPr id="1466371" name="Object 3"/>
                      <p:cNvPicPr>
                        <a:picLocks noChangeAspect="1" noChangeArrowheads="1"/>
                      </p:cNvPicPr>
                      <p:nvPr/>
                    </p:nvPicPr>
                    <p:blipFill>
                      <a:blip r:embed="rId4"/>
                      <a:srcRect/>
                      <a:stretch>
                        <a:fillRect/>
                      </a:stretch>
                    </p:blipFill>
                    <p:spPr bwMode="auto">
                      <a:xfrm>
                        <a:off x="587375" y="1728788"/>
                        <a:ext cx="4694238" cy="40338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66372" name="Rectangle 4"/>
          <p:cNvSpPr>
            <a:spLocks noChangeArrowheads="1"/>
          </p:cNvSpPr>
          <p:nvPr/>
        </p:nvSpPr>
        <p:spPr bwMode="auto">
          <a:xfrm>
            <a:off x="1077913" y="1981200"/>
            <a:ext cx="3663950" cy="142875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466373" name="Rectangle 5"/>
          <p:cNvSpPr>
            <a:spLocks noChangeArrowheads="1"/>
          </p:cNvSpPr>
          <p:nvPr/>
        </p:nvSpPr>
        <p:spPr bwMode="auto">
          <a:xfrm>
            <a:off x="315913" y="1828800"/>
            <a:ext cx="762000"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466374" name="Rectangle 6"/>
          <p:cNvSpPr>
            <a:spLocks noChangeArrowheads="1"/>
          </p:cNvSpPr>
          <p:nvPr/>
        </p:nvSpPr>
        <p:spPr bwMode="auto">
          <a:xfrm>
            <a:off x="1077913" y="4100513"/>
            <a:ext cx="3663950" cy="1614487"/>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466375" name="Rectangle 7"/>
          <p:cNvSpPr>
            <a:spLocks noChangeArrowheads="1"/>
          </p:cNvSpPr>
          <p:nvPr/>
        </p:nvSpPr>
        <p:spPr bwMode="auto">
          <a:xfrm>
            <a:off x="4741863" y="1981200"/>
            <a:ext cx="387350" cy="388620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pic>
        <p:nvPicPr>
          <p:cNvPr id="1466376" name="Picture 8" descr="plant_visibility_sidew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9263" y="2884488"/>
            <a:ext cx="2447925" cy="18383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48032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8418" name="Rectangle 2"/>
          <p:cNvSpPr>
            <a:spLocks noGrp="1" noChangeArrowheads="1"/>
          </p:cNvSpPr>
          <p:nvPr>
            <p:ph type="title"/>
          </p:nvPr>
        </p:nvSpPr>
        <p:spPr/>
        <p:txBody>
          <a:bodyPr/>
          <a:lstStyle/>
          <a:p>
            <a:r>
              <a:rPr lang="en-US"/>
              <a:t>Problem Definition</a:t>
            </a:r>
          </a:p>
        </p:txBody>
      </p:sp>
      <p:sp>
        <p:nvSpPr>
          <p:cNvPr id="1468419" name="Rectangle 3"/>
          <p:cNvSpPr>
            <a:spLocks noGrp="1" noChangeArrowheads="1"/>
          </p:cNvSpPr>
          <p:nvPr>
            <p:ph type="body" idx="1"/>
          </p:nvPr>
        </p:nvSpPr>
        <p:spPr/>
        <p:txBody>
          <a:bodyPr/>
          <a:lstStyle/>
          <a:p>
            <a:pPr marL="0" indent="0">
              <a:buFont typeface="Wingdings" charset="0"/>
              <a:buNone/>
            </a:pPr>
            <a:r>
              <a:rPr lang="en-US">
                <a:latin typeface="Arial" charset="0"/>
              </a:rPr>
              <a:t>Matrix is Enormous </a:t>
            </a:r>
          </a:p>
          <a:p>
            <a:pPr marL="914400" lvl="1" indent="-342900"/>
            <a:r>
              <a:rPr lang="en-US" sz="2800">
                <a:latin typeface="Arial" charset="0"/>
              </a:rPr>
              <a:t>512 x 512 pixel images</a:t>
            </a:r>
          </a:p>
          <a:p>
            <a:pPr marL="914400" lvl="1" indent="-342900"/>
            <a:r>
              <a:rPr lang="en-US" sz="2800">
                <a:latin typeface="Arial" charset="0"/>
              </a:rPr>
              <a:t>6 x 64 x 64 cubemap environments</a:t>
            </a:r>
          </a:p>
          <a:p>
            <a:pPr marL="0" indent="0">
              <a:buFont typeface="Wingdings" charset="0"/>
              <a:buNone/>
            </a:pPr>
            <a:r>
              <a:rPr lang="en-US">
                <a:latin typeface="Arial" charset="0"/>
              </a:rPr>
              <a:t>Full matrix-vector multiplication is intractable</a:t>
            </a:r>
          </a:p>
          <a:p>
            <a:pPr marL="914400" lvl="1" indent="-342900"/>
            <a:r>
              <a:rPr lang="en-US" sz="2800">
                <a:latin typeface="Arial" charset="0"/>
              </a:rPr>
              <a:t>On the order of 10</a:t>
            </a:r>
            <a:r>
              <a:rPr lang="en-US" sz="2800" baseline="30000">
                <a:latin typeface="Arial" charset="0"/>
              </a:rPr>
              <a:t>10</a:t>
            </a:r>
            <a:r>
              <a:rPr lang="en-US" sz="2800">
                <a:latin typeface="Arial" charset="0"/>
              </a:rPr>
              <a:t> operations </a:t>
            </a:r>
            <a:r>
              <a:rPr lang="en-US" sz="2800" i="1">
                <a:latin typeface="Arial" charset="0"/>
              </a:rPr>
              <a:t>per frame</a:t>
            </a:r>
          </a:p>
          <a:p>
            <a:pPr marL="0" indent="0">
              <a:buFont typeface="Wingdings" charset="0"/>
              <a:buNone/>
            </a:pPr>
            <a:r>
              <a:rPr lang="en-US">
                <a:latin typeface="Arial" charset="0"/>
              </a:rPr>
              <a:t>How to relight quickly?</a:t>
            </a:r>
          </a:p>
        </p:txBody>
      </p:sp>
    </p:spTree>
    <p:extLst>
      <p:ext uri="{BB962C8B-B14F-4D97-AF65-F5344CB8AC3E}">
        <p14:creationId xmlns:p14="http://schemas.microsoft.com/office/powerpoint/2010/main" val="109152498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0466" name="Rectangle 2"/>
          <p:cNvSpPr>
            <a:spLocks noGrp="1" noChangeArrowheads="1"/>
          </p:cNvSpPr>
          <p:nvPr>
            <p:ph type="title"/>
          </p:nvPr>
        </p:nvSpPr>
        <p:spPr/>
        <p:txBody>
          <a:bodyPr/>
          <a:lstStyle/>
          <a:p>
            <a:r>
              <a:rPr lang="en-US"/>
              <a:t>Outline</a:t>
            </a:r>
          </a:p>
        </p:txBody>
      </p:sp>
      <p:sp>
        <p:nvSpPr>
          <p:cNvPr id="1470467" name="Rectangle 3"/>
          <p:cNvSpPr>
            <a:spLocks noGrp="1" noChangeArrowheads="1"/>
          </p:cNvSpPr>
          <p:nvPr>
            <p:ph type="body" idx="1"/>
          </p:nvPr>
        </p:nvSpPr>
        <p:spPr/>
        <p:txBody>
          <a:bodyPr/>
          <a:lstStyle/>
          <a:p>
            <a:r>
              <a:rPr lang="en-US" sz="2400" dirty="0">
                <a:latin typeface="Arial" charset="0"/>
              </a:rPr>
              <a:t>Motivation and Background</a:t>
            </a:r>
          </a:p>
          <a:p>
            <a:r>
              <a:rPr lang="en-US" sz="2400" i="1" dirty="0">
                <a:latin typeface="Arial" charset="0"/>
              </a:rPr>
              <a:t>Compression methods</a:t>
            </a:r>
          </a:p>
          <a:p>
            <a:pPr lvl="1"/>
            <a:r>
              <a:rPr lang="en-US" i="1" dirty="0">
                <a:latin typeface="Arial" charset="0"/>
              </a:rPr>
              <a:t>Low frequency linear spherical harmonic approximation</a:t>
            </a:r>
          </a:p>
          <a:p>
            <a:pPr lvl="1"/>
            <a:r>
              <a:rPr lang="en-US" dirty="0">
                <a:latin typeface="Arial" charset="0"/>
              </a:rPr>
              <a:t>Factorization and PCA</a:t>
            </a:r>
          </a:p>
          <a:p>
            <a:pPr lvl="1"/>
            <a:r>
              <a:rPr lang="en-US" dirty="0">
                <a:latin typeface="Arial" charset="0"/>
              </a:rPr>
              <a:t>Local factorization and clustered PCA</a:t>
            </a:r>
          </a:p>
          <a:p>
            <a:pPr lvl="1"/>
            <a:r>
              <a:rPr lang="en-US" dirty="0">
                <a:latin typeface="Arial" charset="0"/>
              </a:rPr>
              <a:t>Non-linear wavelet approximation</a:t>
            </a:r>
          </a:p>
          <a:p>
            <a:r>
              <a:rPr lang="en-US" sz="2400" dirty="0">
                <a:latin typeface="Arial" charset="0"/>
              </a:rPr>
              <a:t>Changing view as well as lighting</a:t>
            </a:r>
          </a:p>
          <a:p>
            <a:pPr lvl="1"/>
            <a:endParaRPr lang="en-US" dirty="0">
              <a:latin typeface="Arial" charset="0"/>
            </a:endParaRPr>
          </a:p>
        </p:txBody>
      </p:sp>
    </p:spTree>
    <p:extLst>
      <p:ext uri="{BB962C8B-B14F-4D97-AF65-F5344CB8AC3E}">
        <p14:creationId xmlns:p14="http://schemas.microsoft.com/office/powerpoint/2010/main" val="215491317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1970" name="Rectangle 2"/>
          <p:cNvSpPr>
            <a:spLocks noGrp="1" noChangeArrowheads="1"/>
          </p:cNvSpPr>
          <p:nvPr>
            <p:ph type="title"/>
          </p:nvPr>
        </p:nvSpPr>
        <p:spPr/>
        <p:txBody>
          <a:bodyPr/>
          <a:lstStyle/>
          <a:p>
            <a:r>
              <a:rPr lang="en-US"/>
              <a:t>Precomputed Radiance Transfer</a:t>
            </a:r>
          </a:p>
        </p:txBody>
      </p:sp>
      <p:sp>
        <p:nvSpPr>
          <p:cNvPr id="1491971" name="Rectangle 3"/>
          <p:cNvSpPr>
            <a:spLocks noChangeArrowheads="1"/>
          </p:cNvSpPr>
          <p:nvPr/>
        </p:nvSpPr>
        <p:spPr bwMode="auto">
          <a:xfrm>
            <a:off x="320675" y="1662113"/>
            <a:ext cx="4173538" cy="5127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hlink"/>
                </a:solidFill>
                <a:miter lim="800000"/>
                <a:headEnd/>
                <a:tailEnd/>
              </a14:hiddenLine>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a:lstStyle/>
          <a:p>
            <a:pPr marL="342900" marR="0" lvl="0" indent="-342900" algn="l" defTabSz="914400" rtl="0" eaLnBrk="0" fontAlgn="base" latinLnBrk="0" hangingPunct="0">
              <a:lnSpc>
                <a:spcPct val="95000"/>
              </a:lnSpc>
              <a:spcBef>
                <a:spcPct val="50000"/>
              </a:spcBef>
              <a:spcAft>
                <a:spcPct val="50000"/>
              </a:spcAft>
              <a:buClr>
                <a:srgbClr val="2AABA8"/>
              </a:buClr>
              <a:buSzTx/>
              <a:buFont typeface="Wingdings" charset="0"/>
              <a:buChar char="§"/>
              <a:tabLst/>
              <a:defRPr/>
            </a:pPr>
            <a:r>
              <a:rPr kumimoji="0" lang="en-US" sz="2100" b="0" i="0" u="none" strike="noStrike" kern="1200" cap="none" spc="0" normalizeH="0" baseline="0" noProof="0" dirty="0">
                <a:ln>
                  <a:noFill/>
                </a:ln>
                <a:solidFill>
                  <a:srgbClr val="FFFFFF"/>
                </a:solidFill>
                <a:effectLst/>
                <a:uLnTx/>
                <a:uFillTx/>
                <a:latin typeface="Arial" charset="0"/>
                <a:ea typeface="ＭＳ Ｐゴシック" charset="0"/>
                <a:cs typeface="+mn-cs"/>
              </a:rPr>
              <a:t>Better light integration and transport</a:t>
            </a: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rPr>
              <a:t> </a:t>
            </a:r>
          </a:p>
          <a:p>
            <a:pPr marL="742950" marR="0" lvl="1" indent="-285750" algn="l" defTabSz="914400" rtl="0" eaLnBrk="0" fontAlgn="base" latinLnBrk="0" hangingPunct="0">
              <a:lnSpc>
                <a:spcPct val="45000"/>
              </a:lnSpc>
              <a:spcBef>
                <a:spcPct val="0"/>
              </a:spcBef>
              <a:spcAft>
                <a:spcPct val="50000"/>
              </a:spcAft>
              <a:buClr>
                <a:srgbClr val="2AABA8"/>
              </a:buClr>
              <a:buSzTx/>
              <a:buFont typeface="Wingdings" charset="0"/>
              <a:buChar char="§"/>
              <a:tabLst/>
              <a:defRPr/>
            </a:pPr>
            <a:r>
              <a:rPr kumimoji="0" lang="en-US" sz="2200" b="0" i="0" u="none" strike="noStrike" kern="1200" cap="none" spc="0" normalizeH="0" baseline="0" noProof="0" dirty="0">
                <a:ln>
                  <a:noFill/>
                </a:ln>
                <a:solidFill>
                  <a:srgbClr val="FFFFFF"/>
                </a:solidFill>
                <a:effectLst/>
                <a:uLnTx/>
                <a:uFillTx/>
                <a:latin typeface="Arial" charset="0"/>
                <a:ea typeface="ＭＳ Ｐゴシック" charset="0"/>
                <a:cs typeface="+mn-cs"/>
              </a:rPr>
              <a:t>dynamic, area lights </a:t>
            </a:r>
          </a:p>
          <a:p>
            <a:pPr marL="742950" marR="0" lvl="1" indent="-285750" algn="l" defTabSz="914400" rtl="0" eaLnBrk="0" fontAlgn="base" latinLnBrk="0" hangingPunct="0">
              <a:lnSpc>
                <a:spcPct val="45000"/>
              </a:lnSpc>
              <a:spcBef>
                <a:spcPct val="0"/>
              </a:spcBef>
              <a:spcAft>
                <a:spcPct val="50000"/>
              </a:spcAft>
              <a:buClr>
                <a:srgbClr val="2AABA8"/>
              </a:buClr>
              <a:buSzTx/>
              <a:buFont typeface="Wingdings" charset="0"/>
              <a:buChar char="§"/>
              <a:tabLst/>
              <a:defRPr/>
            </a:pPr>
            <a:r>
              <a:rPr kumimoji="0" lang="en-US" sz="2200" b="0" i="0" u="none" strike="noStrike" kern="1200" cap="none" spc="0" normalizeH="0" baseline="0" noProof="0" dirty="0">
                <a:ln>
                  <a:noFill/>
                </a:ln>
                <a:solidFill>
                  <a:srgbClr val="FFFFFF"/>
                </a:solidFill>
                <a:effectLst/>
                <a:uLnTx/>
                <a:uFillTx/>
                <a:latin typeface="Arial" charset="0"/>
                <a:ea typeface="ＭＳ Ｐゴシック" charset="0"/>
                <a:cs typeface="+mn-cs"/>
              </a:rPr>
              <a:t>self-shadowing </a:t>
            </a:r>
          </a:p>
          <a:p>
            <a:pPr marL="742950" marR="0" lvl="1" indent="-285750" algn="l" defTabSz="914400" rtl="0" eaLnBrk="0" fontAlgn="base" latinLnBrk="0" hangingPunct="0">
              <a:lnSpc>
                <a:spcPct val="45000"/>
              </a:lnSpc>
              <a:spcBef>
                <a:spcPct val="0"/>
              </a:spcBef>
              <a:spcAft>
                <a:spcPct val="50000"/>
              </a:spcAft>
              <a:buClr>
                <a:srgbClr val="2AABA8"/>
              </a:buClr>
              <a:buSzTx/>
              <a:buFont typeface="Wingdings" charset="0"/>
              <a:buChar char="§"/>
              <a:tabLst/>
              <a:defRPr/>
            </a:pPr>
            <a:r>
              <a:rPr kumimoji="0" lang="en-US" sz="2200" b="0" i="0" u="none" strike="noStrike" kern="1200" cap="none" spc="0" normalizeH="0" baseline="0" noProof="0" dirty="0">
                <a:ln>
                  <a:noFill/>
                </a:ln>
                <a:solidFill>
                  <a:srgbClr val="FFFFFF"/>
                </a:solidFill>
                <a:effectLst/>
                <a:uLnTx/>
                <a:uFillTx/>
                <a:latin typeface="Arial" charset="0"/>
                <a:ea typeface="ＭＳ Ｐゴシック" charset="0"/>
                <a:cs typeface="+mn-cs"/>
              </a:rPr>
              <a:t>interreflections</a:t>
            </a:r>
            <a:r>
              <a:rPr kumimoji="0" lang="en-US" sz="1900" b="0" i="0" u="none" strike="noStrike" kern="1200" cap="none" spc="0" normalizeH="0" baseline="0" noProof="0" dirty="0">
                <a:ln>
                  <a:noFill/>
                </a:ln>
                <a:solidFill>
                  <a:srgbClr val="FFFFFF"/>
                </a:solidFill>
                <a:effectLst/>
                <a:uLnTx/>
                <a:uFillTx/>
                <a:latin typeface="Arial" charset="0"/>
                <a:ea typeface="ＭＳ Ｐゴシック" charset="0"/>
                <a:cs typeface="+mn-cs"/>
              </a:rPr>
              <a:t> </a:t>
            </a:r>
            <a:br>
              <a:rPr kumimoji="0" lang="en-US" sz="1900" b="0" i="0" u="none" strike="noStrike" kern="1200" cap="none" spc="0" normalizeH="0" baseline="0" noProof="0" dirty="0">
                <a:ln>
                  <a:noFill/>
                </a:ln>
                <a:solidFill>
                  <a:srgbClr val="FFFFFF"/>
                </a:solidFill>
                <a:effectLst/>
                <a:uLnTx/>
                <a:uFillTx/>
                <a:latin typeface="Arial" charset="0"/>
                <a:ea typeface="ＭＳ Ｐゴシック" charset="0"/>
                <a:cs typeface="+mn-cs"/>
              </a:rPr>
            </a:br>
            <a:endParaRPr kumimoji="0" lang="en-US" sz="19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342900" marR="0" lvl="0" indent="-342900" algn="l" defTabSz="914400" rtl="0" eaLnBrk="0" fontAlgn="base" latinLnBrk="0" hangingPunct="0">
              <a:lnSpc>
                <a:spcPct val="95000"/>
              </a:lnSpc>
              <a:spcBef>
                <a:spcPct val="50000"/>
              </a:spcBef>
              <a:spcAft>
                <a:spcPct val="50000"/>
              </a:spcAft>
              <a:buClr>
                <a:srgbClr val="2AABA8"/>
              </a:buClr>
              <a:buSzTx/>
              <a:buFont typeface="Wingdings" charset="0"/>
              <a:buChar char="§"/>
              <a:tabLst/>
              <a:defRPr/>
            </a:pPr>
            <a:r>
              <a:rPr kumimoji="0" lang="en-US" sz="2100" b="0" i="0" u="none" strike="noStrike" kern="1200" cap="none" spc="0" normalizeH="0" baseline="0" noProof="0" dirty="0">
                <a:ln>
                  <a:noFill/>
                </a:ln>
                <a:solidFill>
                  <a:srgbClr val="FFFFFF"/>
                </a:solidFill>
                <a:effectLst/>
                <a:uLnTx/>
                <a:uFillTx/>
                <a:latin typeface="Arial" charset="0"/>
                <a:ea typeface="ＭＳ Ｐゴシック" charset="0"/>
                <a:cs typeface="+mn-cs"/>
              </a:rPr>
              <a:t>For diffuse and </a:t>
            </a:r>
            <a:br>
              <a:rPr kumimoji="0" lang="en-US" sz="2100" b="0" i="0" u="none" strike="noStrike" kern="1200" cap="none" spc="0" normalizeH="0" baseline="0" noProof="0" dirty="0">
                <a:ln>
                  <a:noFill/>
                </a:ln>
                <a:solidFill>
                  <a:srgbClr val="FFFFFF"/>
                </a:solidFill>
                <a:effectLst/>
                <a:uLnTx/>
                <a:uFillTx/>
                <a:latin typeface="Arial" charset="0"/>
                <a:ea typeface="ＭＳ Ｐゴシック" charset="0"/>
                <a:cs typeface="+mn-cs"/>
              </a:rPr>
            </a:br>
            <a:r>
              <a:rPr kumimoji="0" lang="en-US" sz="2100" b="0" i="0" u="none" strike="noStrike" kern="1200" cap="none" spc="0" normalizeH="0" baseline="0" noProof="0" dirty="0">
                <a:ln>
                  <a:noFill/>
                </a:ln>
                <a:solidFill>
                  <a:srgbClr val="FFFFFF"/>
                </a:solidFill>
                <a:effectLst/>
                <a:uLnTx/>
                <a:uFillTx/>
                <a:latin typeface="Arial" charset="0"/>
                <a:ea typeface="ＭＳ Ｐゴシック" charset="0"/>
                <a:cs typeface="+mn-cs"/>
              </a:rPr>
              <a:t>glossy surfaces</a:t>
            </a:r>
          </a:p>
          <a:p>
            <a:pPr marL="342900" marR="0" lvl="0" indent="-342900" algn="l" defTabSz="914400" rtl="0" eaLnBrk="0" fontAlgn="base" latinLnBrk="0" hangingPunct="0">
              <a:lnSpc>
                <a:spcPct val="95000"/>
              </a:lnSpc>
              <a:spcBef>
                <a:spcPct val="50000"/>
              </a:spcBef>
              <a:spcAft>
                <a:spcPct val="0"/>
              </a:spcAft>
              <a:buClr>
                <a:srgbClr val="2AABA8"/>
              </a:buClr>
              <a:buSzTx/>
              <a:buFont typeface="Wingdings" charset="0"/>
              <a:buChar char="§"/>
              <a:tabLst/>
              <a:defRPr/>
            </a:pPr>
            <a:r>
              <a:rPr kumimoji="0" lang="en-US" sz="2100" b="0" i="0" u="none" strike="noStrike" kern="1200" cap="none" spc="0" normalizeH="0" baseline="0" noProof="0" dirty="0">
                <a:ln>
                  <a:noFill/>
                </a:ln>
                <a:solidFill>
                  <a:srgbClr val="FFFFFF"/>
                </a:solidFill>
                <a:effectLst/>
                <a:uLnTx/>
                <a:uFillTx/>
                <a:latin typeface="Arial" charset="0"/>
                <a:ea typeface="ＭＳ Ｐゴシック" charset="0"/>
                <a:cs typeface="+mn-cs"/>
              </a:rPr>
              <a:t>At real-time rates</a:t>
            </a:r>
          </a:p>
          <a:p>
            <a:pPr marL="342900" marR="0" lvl="0" indent="-342900" algn="l" defTabSz="914400" rtl="0" eaLnBrk="0" fontAlgn="base" latinLnBrk="0" hangingPunct="0">
              <a:lnSpc>
                <a:spcPct val="95000"/>
              </a:lnSpc>
              <a:spcBef>
                <a:spcPct val="50000"/>
              </a:spcBef>
              <a:spcAft>
                <a:spcPct val="0"/>
              </a:spcAft>
              <a:buClr>
                <a:srgbClr val="2AABA8"/>
              </a:buClr>
              <a:buSzTx/>
              <a:buFont typeface="Wingdings" charset="0"/>
              <a:buChar char="§"/>
              <a:tabLst/>
              <a:defRPr/>
            </a:pPr>
            <a:r>
              <a:rPr kumimoji="0" lang="en-US" sz="2100" b="0" i="0" u="none" strike="noStrike" kern="1200" cap="none" spc="0" normalizeH="0" baseline="0" noProof="0" dirty="0">
                <a:ln>
                  <a:noFill/>
                </a:ln>
                <a:solidFill>
                  <a:srgbClr val="FFFFFF"/>
                </a:solidFill>
                <a:effectLst/>
                <a:uLnTx/>
                <a:uFillTx/>
                <a:latin typeface="Arial" charset="0"/>
                <a:ea typeface="ＭＳ Ｐゴシック" charset="0"/>
                <a:cs typeface="+mn-cs"/>
              </a:rPr>
              <a:t>Sloan et al. 02 (most cited rendering paper in last 20 years 1000+, widely used in games, movie production: Spherical Harmonic Lighting)</a:t>
            </a:r>
          </a:p>
        </p:txBody>
      </p:sp>
      <p:pic>
        <p:nvPicPr>
          <p:cNvPr id="1491972" name="Picture 4" descr="max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9413" y="3946525"/>
            <a:ext cx="2286000" cy="22860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1973" name="Picture 5" descr="max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6538" y="3946525"/>
            <a:ext cx="2286000" cy="22875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1974" name="Picture 6" descr="compare2_hard"/>
          <p:cNvPicPr>
            <a:picLocks noChangeArrowheads="1"/>
          </p:cNvPicPr>
          <p:nvPr/>
        </p:nvPicPr>
        <p:blipFill>
          <a:blip r:embed="rId5">
            <a:lum bright="24000"/>
            <a:extLst>
              <a:ext uri="{28A0092B-C50C-407E-A947-70E740481C1C}">
                <a14:useLocalDpi xmlns:a14="http://schemas.microsoft.com/office/drawing/2010/main" val="0"/>
              </a:ext>
            </a:extLst>
          </a:blip>
          <a:srcRect l="16878" t="9845" r="16878" b="9845"/>
          <a:stretch>
            <a:fillRect/>
          </a:stretch>
        </p:blipFill>
        <p:spPr bwMode="auto">
          <a:xfrm>
            <a:off x="4298950" y="1547813"/>
            <a:ext cx="2097088" cy="1900237"/>
          </a:xfrm>
          <a:prstGeom prst="rect">
            <a:avLst/>
          </a:prstGeom>
          <a:noFill/>
          <a:effectLst>
            <a:outerShdw blurRad="63500" dist="38099" dir="2700000" algn="ctr" rotWithShape="0">
              <a:srgbClr val="080808">
                <a:alpha val="74998"/>
              </a:srgbClr>
            </a:outerShdw>
          </a:effectLst>
          <a:extLst>
            <a:ext uri="{909E8E84-426E-40dd-AFC4-6F175D3DCCD1}">
              <a14:hiddenFill xmlns="" xmlns:a14="http://schemas.microsoft.com/office/drawing/2010/main">
                <a:solidFill>
                  <a:srgbClr val="FFFFFF"/>
                </a:solidFill>
              </a14:hiddenFill>
            </a:ext>
          </a:extLst>
        </p:spPr>
      </p:pic>
      <p:pic>
        <p:nvPicPr>
          <p:cNvPr id="1491975" name="Picture 7" descr="compare2_soft"/>
          <p:cNvPicPr>
            <a:picLocks noChangeAspect="1" noChangeArrowheads="1"/>
          </p:cNvPicPr>
          <p:nvPr/>
        </p:nvPicPr>
        <p:blipFill>
          <a:blip r:embed="rId6">
            <a:lum bright="24000"/>
            <a:extLst>
              <a:ext uri="{28A0092B-C50C-407E-A947-70E740481C1C}">
                <a14:useLocalDpi xmlns:a14="http://schemas.microsoft.com/office/drawing/2010/main" val="0"/>
              </a:ext>
            </a:extLst>
          </a:blip>
          <a:srcRect l="16878" t="9845" r="16878" b="9845"/>
          <a:stretch>
            <a:fillRect/>
          </a:stretch>
        </p:blipFill>
        <p:spPr bwMode="auto">
          <a:xfrm>
            <a:off x="6745288" y="1462088"/>
            <a:ext cx="2049462" cy="1987550"/>
          </a:xfrm>
          <a:prstGeom prst="rect">
            <a:avLst/>
          </a:prstGeom>
          <a:noFill/>
          <a:effectLst>
            <a:outerShdw blurRad="63500" dist="38099" dir="2700000" algn="ctr" rotWithShape="0">
              <a:srgbClr val="080808">
                <a:alpha val="74998"/>
              </a:srgbClr>
            </a:outerShdw>
          </a:effectLst>
          <a:extLst>
            <a:ext uri="{909E8E84-426E-40dd-AFC4-6F175D3DCCD1}">
              <a14:hiddenFill xmlns="" xmlns:a14="http://schemas.microsoft.com/office/drawing/2010/main">
                <a:solidFill>
                  <a:srgbClr val="FFFFFF"/>
                </a:solidFill>
              </a14:hiddenFill>
            </a:ext>
          </a:extLst>
        </p:spPr>
      </p:pic>
      <p:sp>
        <p:nvSpPr>
          <p:cNvPr id="1491976" name="Text Box 8"/>
          <p:cNvSpPr txBox="1">
            <a:spLocks noChangeArrowheads="1"/>
          </p:cNvSpPr>
          <p:nvPr/>
        </p:nvSpPr>
        <p:spPr bwMode="auto">
          <a:xfrm>
            <a:off x="4657725" y="3398838"/>
            <a:ext cx="11620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80808">
                      <a:alpha val="74998"/>
                    </a:srgbClr>
                  </a:outerShdw>
                </a:effectLst>
              </a14:hiddenEffects>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point light</a:t>
            </a:r>
          </a:p>
        </p:txBody>
      </p:sp>
      <p:sp>
        <p:nvSpPr>
          <p:cNvPr id="1491977" name="Text Box 9"/>
          <p:cNvSpPr txBox="1">
            <a:spLocks noChangeArrowheads="1"/>
          </p:cNvSpPr>
          <p:nvPr/>
        </p:nvSpPr>
        <p:spPr bwMode="auto">
          <a:xfrm>
            <a:off x="7091363" y="3397250"/>
            <a:ext cx="11239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80808">
                      <a:alpha val="74998"/>
                    </a:srgbClr>
                  </a:outerShdw>
                </a:effectLst>
              </a14:hiddenEffects>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area light</a:t>
            </a:r>
          </a:p>
        </p:txBody>
      </p:sp>
      <p:sp>
        <p:nvSpPr>
          <p:cNvPr id="1491978" name="Text Box 10"/>
          <p:cNvSpPr txBox="1">
            <a:spLocks noChangeArrowheads="1"/>
          </p:cNvSpPr>
          <p:nvPr/>
        </p:nvSpPr>
        <p:spPr bwMode="auto">
          <a:xfrm>
            <a:off x="4673600" y="6305550"/>
            <a:ext cx="1492250" cy="560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80808">
                      <a:alpha val="74998"/>
                    </a:srgbClr>
                  </a:outerShdw>
                </a:effectLst>
              </a14:hiddenEffects>
            </a:ext>
          </a:extLst>
        </p:spPr>
        <p:txBody>
          <a:bodyPr wrap="none">
            <a:spAutoFit/>
          </a:body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area lighting,</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no shadows</a:t>
            </a:r>
          </a:p>
        </p:txBody>
      </p:sp>
      <p:sp>
        <p:nvSpPr>
          <p:cNvPr id="1491979" name="Text Box 11"/>
          <p:cNvSpPr txBox="1">
            <a:spLocks noChangeArrowheads="1"/>
          </p:cNvSpPr>
          <p:nvPr/>
        </p:nvSpPr>
        <p:spPr bwMode="auto">
          <a:xfrm>
            <a:off x="6967538" y="6321425"/>
            <a:ext cx="1492250" cy="560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80808">
                      <a:alpha val="74998"/>
                    </a:srgbClr>
                  </a:outerShdw>
                </a:effectLst>
              </a14:hiddenEffects>
            </a:ext>
          </a:extLst>
        </p:spPr>
        <p:txBody>
          <a:bodyPr wrap="none">
            <a:spAutoFit/>
          </a:body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area lighting,</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shadows</a:t>
            </a:r>
          </a:p>
        </p:txBody>
      </p:sp>
    </p:spTree>
    <p:extLst>
      <p:ext uri="{BB962C8B-B14F-4D97-AF65-F5344CB8AC3E}">
        <p14:creationId xmlns:p14="http://schemas.microsoft.com/office/powerpoint/2010/main" val="4045352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ChangeArrowheads="1"/>
          </p:cNvSpPr>
          <p:nvPr/>
        </p:nvSpPr>
        <p:spPr bwMode="auto">
          <a:xfrm>
            <a:off x="546100" y="1676400"/>
            <a:ext cx="8074025" cy="4538663"/>
          </a:xfrm>
          <a:prstGeom prst="rect">
            <a:avLst/>
          </a:prstGeom>
          <a:solidFill>
            <a:schemeClr val="hlink"/>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charset="0"/>
              <a:ea typeface="ＭＳ Ｐゴシック" charset="0"/>
              <a:cs typeface="+mn-cs"/>
            </a:endParaRPr>
          </a:p>
        </p:txBody>
      </p:sp>
      <p:pic>
        <p:nvPicPr>
          <p:cNvPr id="1494019" name="Picture 3" descr="summed"/>
          <p:cNvPicPr>
            <a:picLocks noChangeAspect="1" noChangeArrowheads="1"/>
          </p:cNvPicPr>
          <p:nvPr/>
        </p:nvPicPr>
        <p:blipFill>
          <a:blip r:embed="rId3">
            <a:clrChange>
              <a:clrFrom>
                <a:srgbClr val="334DE5"/>
              </a:clrFrom>
              <a:clrTo>
                <a:srgbClr val="334DE5">
                  <a:alpha val="0"/>
                </a:srgbClr>
              </a:clrTo>
            </a:clrChange>
            <a:extLst>
              <a:ext uri="{28A0092B-C50C-407E-A947-70E740481C1C}">
                <a14:useLocalDpi xmlns:a14="http://schemas.microsoft.com/office/drawing/2010/main" val="0"/>
              </a:ext>
            </a:extLst>
          </a:blip>
          <a:srcRect l="20668" r="23608" b="5087"/>
          <a:stretch>
            <a:fillRect/>
          </a:stretch>
        </p:blipFill>
        <p:spPr bwMode="auto">
          <a:xfrm>
            <a:off x="4737100" y="2389188"/>
            <a:ext cx="1658938" cy="28257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494020" name="Group 4"/>
          <p:cNvGrpSpPr>
            <a:grpSpLocks/>
          </p:cNvGrpSpPr>
          <p:nvPr/>
        </p:nvGrpSpPr>
        <p:grpSpPr bwMode="auto">
          <a:xfrm>
            <a:off x="7267575" y="1708150"/>
            <a:ext cx="1490663" cy="4470400"/>
            <a:chOff x="4440" y="1166"/>
            <a:chExt cx="939" cy="2816"/>
          </a:xfrm>
        </p:grpSpPr>
        <p:pic>
          <p:nvPicPr>
            <p:cNvPr id="1494021" name="Picture 5" descr="maxBasis17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 y="1166"/>
              <a:ext cx="939" cy="939"/>
            </a:xfrm>
            <a:prstGeom prst="rect">
              <a:avLst/>
            </a:prstGeom>
            <a:noFill/>
            <a:extLst>
              <a:ext uri="{909E8E84-426E-40dd-AFC4-6F175D3DCCD1}">
                <a14:hiddenFill xmlns="" xmlns:a14="http://schemas.microsoft.com/office/drawing/2010/main">
                  <a:solidFill>
                    <a:srgbClr val="FFFFFF"/>
                  </a:solidFill>
                </a14:hiddenFill>
              </a:ext>
            </a:extLst>
          </p:spPr>
        </p:pic>
        <p:pic>
          <p:nvPicPr>
            <p:cNvPr id="1494022" name="Picture 6" descr="maxBasis16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 y="2105"/>
              <a:ext cx="939" cy="938"/>
            </a:xfrm>
            <a:prstGeom prst="rect">
              <a:avLst/>
            </a:prstGeom>
            <a:noFill/>
            <a:extLst>
              <a:ext uri="{909E8E84-426E-40dd-AFC4-6F175D3DCCD1}">
                <a14:hiddenFill xmlns="" xmlns:a14="http://schemas.microsoft.com/office/drawing/2010/main">
                  <a:solidFill>
                    <a:srgbClr val="FFFFFF"/>
                  </a:solidFill>
                </a14:hiddenFill>
              </a:ext>
            </a:extLst>
          </p:spPr>
        </p:pic>
        <p:pic>
          <p:nvPicPr>
            <p:cNvPr id="1494023" name="Picture 7" descr="maxBasis18o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0" y="3043"/>
              <a:ext cx="939" cy="93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494024" name="Group 8"/>
          <p:cNvGrpSpPr>
            <a:grpSpLocks/>
          </p:cNvGrpSpPr>
          <p:nvPr/>
        </p:nvGrpSpPr>
        <p:grpSpPr bwMode="auto">
          <a:xfrm>
            <a:off x="2219325" y="1708150"/>
            <a:ext cx="1387475" cy="4470400"/>
            <a:chOff x="1338" y="1250"/>
            <a:chExt cx="874" cy="2816"/>
          </a:xfrm>
        </p:grpSpPr>
        <p:pic>
          <p:nvPicPr>
            <p:cNvPr id="1494025" name="Picture 9" descr="basis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8" y="3192"/>
              <a:ext cx="874" cy="874"/>
            </a:xfrm>
            <a:prstGeom prst="rect">
              <a:avLst/>
            </a:prstGeom>
            <a:noFill/>
            <a:extLst>
              <a:ext uri="{909E8E84-426E-40dd-AFC4-6F175D3DCCD1}">
                <a14:hiddenFill xmlns="" xmlns:a14="http://schemas.microsoft.com/office/drawing/2010/main">
                  <a:solidFill>
                    <a:srgbClr val="FFFFFF"/>
                  </a:solidFill>
                </a14:hiddenFill>
              </a:ext>
            </a:extLst>
          </p:spPr>
        </p:pic>
        <p:pic>
          <p:nvPicPr>
            <p:cNvPr id="1494026" name="Picture 10" descr="basis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8" y="2222"/>
              <a:ext cx="874" cy="873"/>
            </a:xfrm>
            <a:prstGeom prst="rect">
              <a:avLst/>
            </a:prstGeom>
            <a:noFill/>
            <a:extLst>
              <a:ext uri="{909E8E84-426E-40dd-AFC4-6F175D3DCCD1}">
                <a14:hiddenFill xmlns="" xmlns:a14="http://schemas.microsoft.com/office/drawing/2010/main">
                  <a:solidFill>
                    <a:srgbClr val="FFFFFF"/>
                  </a:solidFill>
                </a14:hiddenFill>
              </a:ext>
            </a:extLst>
          </p:spPr>
        </p:pic>
        <p:pic>
          <p:nvPicPr>
            <p:cNvPr id="1494027" name="Picture 11" descr="basis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8" y="1250"/>
              <a:ext cx="874" cy="874"/>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494028" name="Text Box 12"/>
          <p:cNvSpPr txBox="1">
            <a:spLocks noChangeArrowheads="1"/>
          </p:cNvSpPr>
          <p:nvPr/>
        </p:nvSpPr>
        <p:spPr bwMode="auto">
          <a:xfrm>
            <a:off x="449263" y="2173288"/>
            <a:ext cx="166528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Basis 16</a:t>
            </a:r>
          </a:p>
        </p:txBody>
      </p:sp>
      <p:sp>
        <p:nvSpPr>
          <p:cNvPr id="1494029" name="Text Box 13"/>
          <p:cNvSpPr txBox="1">
            <a:spLocks noChangeArrowheads="1"/>
          </p:cNvSpPr>
          <p:nvPr/>
        </p:nvSpPr>
        <p:spPr bwMode="auto">
          <a:xfrm>
            <a:off x="415925" y="3714750"/>
            <a:ext cx="16986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Basis 17</a:t>
            </a:r>
          </a:p>
        </p:txBody>
      </p:sp>
      <p:sp>
        <p:nvSpPr>
          <p:cNvPr id="1494030" name="Text Box 14"/>
          <p:cNvSpPr txBox="1">
            <a:spLocks noChangeArrowheads="1"/>
          </p:cNvSpPr>
          <p:nvPr/>
        </p:nvSpPr>
        <p:spPr bwMode="auto">
          <a:xfrm>
            <a:off x="423863" y="5256213"/>
            <a:ext cx="169068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Basis 18</a:t>
            </a:r>
          </a:p>
        </p:txBody>
      </p:sp>
      <p:grpSp>
        <p:nvGrpSpPr>
          <p:cNvPr id="1494031" name="Group 15"/>
          <p:cNvGrpSpPr>
            <a:grpSpLocks/>
          </p:cNvGrpSpPr>
          <p:nvPr/>
        </p:nvGrpSpPr>
        <p:grpSpPr bwMode="auto">
          <a:xfrm>
            <a:off x="3683000" y="2389188"/>
            <a:ext cx="1130300" cy="3108325"/>
            <a:chOff x="2260" y="1679"/>
            <a:chExt cx="712" cy="1958"/>
          </a:xfrm>
        </p:grpSpPr>
        <p:sp>
          <p:nvSpPr>
            <p:cNvPr id="1494032" name="Line 16"/>
            <p:cNvSpPr>
              <a:spLocks noChangeShapeType="1"/>
            </p:cNvSpPr>
            <p:nvPr/>
          </p:nvSpPr>
          <p:spPr bwMode="auto">
            <a:xfrm>
              <a:off x="2260" y="1679"/>
              <a:ext cx="712" cy="445"/>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 xmlns:a14="http://schemas.microsoft.com/office/drawing/2010/main">
                  <a:noFill/>
                </a14:hiddenFill>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494033" name="Line 17"/>
            <p:cNvSpPr>
              <a:spLocks noChangeShapeType="1"/>
            </p:cNvSpPr>
            <p:nvPr/>
          </p:nvSpPr>
          <p:spPr bwMode="auto">
            <a:xfrm flipV="1">
              <a:off x="2260" y="3192"/>
              <a:ext cx="712" cy="445"/>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 xmlns:a14="http://schemas.microsoft.com/office/drawing/2010/main">
                  <a:noFill/>
                </a14:hiddenFill>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494034" name="Line 18"/>
            <p:cNvSpPr>
              <a:spLocks noChangeShapeType="1"/>
            </p:cNvSpPr>
            <p:nvPr/>
          </p:nvSpPr>
          <p:spPr bwMode="auto">
            <a:xfrm>
              <a:off x="2260" y="2659"/>
              <a:ext cx="712" cy="0"/>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 xmlns:a14="http://schemas.microsoft.com/office/drawing/2010/main">
                  <a:noFill/>
                </a14:hiddenFill>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494035" name="Line 19"/>
          <p:cNvSpPr>
            <a:spLocks noChangeShapeType="1"/>
          </p:cNvSpPr>
          <p:nvPr/>
        </p:nvSpPr>
        <p:spPr bwMode="auto">
          <a:xfrm flipH="1">
            <a:off x="6396038" y="2390775"/>
            <a:ext cx="1130300" cy="706438"/>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 xmlns:a14="http://schemas.microsoft.com/office/drawing/2010/main">
                <a:noFill/>
              </a14:hiddenFill>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494036" name="Line 20"/>
          <p:cNvSpPr>
            <a:spLocks noChangeShapeType="1"/>
          </p:cNvSpPr>
          <p:nvPr/>
        </p:nvSpPr>
        <p:spPr bwMode="auto">
          <a:xfrm flipH="1" flipV="1">
            <a:off x="6396038" y="4792663"/>
            <a:ext cx="1130300" cy="706437"/>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 xmlns:a14="http://schemas.microsoft.com/office/drawing/2010/main">
                <a:noFill/>
              </a14:hiddenFill>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494037" name="Line 21"/>
          <p:cNvSpPr>
            <a:spLocks noChangeShapeType="1"/>
          </p:cNvSpPr>
          <p:nvPr/>
        </p:nvSpPr>
        <p:spPr bwMode="auto">
          <a:xfrm flipH="1">
            <a:off x="6396038" y="3946525"/>
            <a:ext cx="1130300" cy="0"/>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 xmlns:a14="http://schemas.microsoft.com/office/drawing/2010/main">
                <a:noFill/>
              </a14:hiddenFill>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494038" name="Text Box 22"/>
          <p:cNvSpPr txBox="1">
            <a:spLocks noChangeArrowheads="1"/>
          </p:cNvSpPr>
          <p:nvPr/>
        </p:nvSpPr>
        <p:spPr bwMode="auto">
          <a:xfrm>
            <a:off x="3606800" y="3933825"/>
            <a:ext cx="1336675"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illuminate</a:t>
            </a:r>
          </a:p>
        </p:txBody>
      </p:sp>
      <p:sp>
        <p:nvSpPr>
          <p:cNvPr id="1494039" name="Text Box 23"/>
          <p:cNvSpPr txBox="1">
            <a:spLocks noChangeArrowheads="1"/>
          </p:cNvSpPr>
          <p:nvPr/>
        </p:nvSpPr>
        <p:spPr bwMode="auto">
          <a:xfrm>
            <a:off x="6396038" y="3933825"/>
            <a:ext cx="1042987"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result</a:t>
            </a:r>
          </a:p>
        </p:txBody>
      </p:sp>
      <p:grpSp>
        <p:nvGrpSpPr>
          <p:cNvPr id="1494040" name="Group 24"/>
          <p:cNvGrpSpPr>
            <a:grpSpLocks/>
          </p:cNvGrpSpPr>
          <p:nvPr/>
        </p:nvGrpSpPr>
        <p:grpSpPr bwMode="auto">
          <a:xfrm>
            <a:off x="1133475" y="1482725"/>
            <a:ext cx="393700" cy="4716463"/>
            <a:chOff x="640" y="1108"/>
            <a:chExt cx="248" cy="2971"/>
          </a:xfrm>
        </p:grpSpPr>
        <p:grpSp>
          <p:nvGrpSpPr>
            <p:cNvPr id="1494041" name="Group 25"/>
            <p:cNvGrpSpPr>
              <a:grpSpLocks/>
            </p:cNvGrpSpPr>
            <p:nvPr/>
          </p:nvGrpSpPr>
          <p:grpSpPr bwMode="auto">
            <a:xfrm>
              <a:off x="640" y="1108"/>
              <a:ext cx="248" cy="480"/>
              <a:chOff x="3549" y="301"/>
              <a:chExt cx="248" cy="480"/>
            </a:xfrm>
          </p:grpSpPr>
          <p:sp>
            <p:nvSpPr>
              <p:cNvPr id="1494042" name="Text Box 26"/>
              <p:cNvSpPr txBox="1">
                <a:spLocks noChangeArrowheads="1"/>
              </p:cNvSpPr>
              <p:nvPr/>
            </p:nvSpPr>
            <p:spPr bwMode="auto">
              <a:xfrm>
                <a:off x="3549" y="301"/>
                <a:ext cx="248" cy="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charset="0"/>
                    <a:ea typeface="ＭＳ Ｐゴシック" charset="0"/>
                    <a:cs typeface="+mn-cs"/>
                  </a:rPr>
                  <a:t>.</a:t>
                </a:r>
              </a:p>
            </p:txBody>
          </p:sp>
          <p:sp>
            <p:nvSpPr>
              <p:cNvPr id="1494043" name="Text Box 27"/>
              <p:cNvSpPr txBox="1">
                <a:spLocks noChangeArrowheads="1"/>
              </p:cNvSpPr>
              <p:nvPr/>
            </p:nvSpPr>
            <p:spPr bwMode="auto">
              <a:xfrm>
                <a:off x="3549" y="397"/>
                <a:ext cx="248" cy="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charset="0"/>
                    <a:ea typeface="ＭＳ Ｐゴシック" charset="0"/>
                    <a:cs typeface="+mn-cs"/>
                  </a:rPr>
                  <a:t>.</a:t>
                </a:r>
              </a:p>
            </p:txBody>
          </p:sp>
          <p:sp>
            <p:nvSpPr>
              <p:cNvPr id="1494044" name="Text Box 28"/>
              <p:cNvSpPr txBox="1">
                <a:spLocks noChangeArrowheads="1"/>
              </p:cNvSpPr>
              <p:nvPr/>
            </p:nvSpPr>
            <p:spPr bwMode="auto">
              <a:xfrm>
                <a:off x="3549" y="493"/>
                <a:ext cx="248" cy="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charset="0"/>
                    <a:ea typeface="ＭＳ Ｐゴシック" charset="0"/>
                    <a:cs typeface="+mn-cs"/>
                  </a:rPr>
                  <a:t>.</a:t>
                </a:r>
              </a:p>
            </p:txBody>
          </p:sp>
        </p:grpSp>
        <p:grpSp>
          <p:nvGrpSpPr>
            <p:cNvPr id="1494045" name="Group 29"/>
            <p:cNvGrpSpPr>
              <a:grpSpLocks/>
            </p:cNvGrpSpPr>
            <p:nvPr/>
          </p:nvGrpSpPr>
          <p:grpSpPr bwMode="auto">
            <a:xfrm>
              <a:off x="640" y="3599"/>
              <a:ext cx="248" cy="480"/>
              <a:chOff x="3549" y="301"/>
              <a:chExt cx="248" cy="480"/>
            </a:xfrm>
          </p:grpSpPr>
          <p:sp>
            <p:nvSpPr>
              <p:cNvPr id="1494046" name="Text Box 30"/>
              <p:cNvSpPr txBox="1">
                <a:spLocks noChangeArrowheads="1"/>
              </p:cNvSpPr>
              <p:nvPr/>
            </p:nvSpPr>
            <p:spPr bwMode="auto">
              <a:xfrm>
                <a:off x="3549" y="301"/>
                <a:ext cx="248" cy="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charset="0"/>
                    <a:ea typeface="ＭＳ Ｐゴシック" charset="0"/>
                    <a:cs typeface="+mn-cs"/>
                  </a:rPr>
                  <a:t>.</a:t>
                </a:r>
              </a:p>
            </p:txBody>
          </p:sp>
          <p:sp>
            <p:nvSpPr>
              <p:cNvPr id="1494047" name="Text Box 31"/>
              <p:cNvSpPr txBox="1">
                <a:spLocks noChangeArrowheads="1"/>
              </p:cNvSpPr>
              <p:nvPr/>
            </p:nvSpPr>
            <p:spPr bwMode="auto">
              <a:xfrm>
                <a:off x="3549" y="397"/>
                <a:ext cx="248" cy="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charset="0"/>
                    <a:ea typeface="ＭＳ Ｐゴシック" charset="0"/>
                    <a:cs typeface="+mn-cs"/>
                  </a:rPr>
                  <a:t>.</a:t>
                </a:r>
              </a:p>
            </p:txBody>
          </p:sp>
          <p:sp>
            <p:nvSpPr>
              <p:cNvPr id="1494048" name="Text Box 32"/>
              <p:cNvSpPr txBox="1">
                <a:spLocks noChangeArrowheads="1"/>
              </p:cNvSpPr>
              <p:nvPr/>
            </p:nvSpPr>
            <p:spPr bwMode="auto">
              <a:xfrm>
                <a:off x="3549" y="493"/>
                <a:ext cx="248" cy="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charset="0"/>
                    <a:ea typeface="ＭＳ Ｐゴシック" charset="0"/>
                    <a:cs typeface="+mn-cs"/>
                  </a:rPr>
                  <a:t>.</a:t>
                </a:r>
              </a:p>
            </p:txBody>
          </p:sp>
        </p:grpSp>
      </p:grpSp>
      <p:grpSp>
        <p:nvGrpSpPr>
          <p:cNvPr id="1494049" name="Group 33"/>
          <p:cNvGrpSpPr>
            <a:grpSpLocks/>
          </p:cNvGrpSpPr>
          <p:nvPr/>
        </p:nvGrpSpPr>
        <p:grpSpPr bwMode="auto">
          <a:xfrm>
            <a:off x="4038600" y="1708150"/>
            <a:ext cx="774700" cy="4429125"/>
            <a:chOff x="2484" y="1250"/>
            <a:chExt cx="488" cy="2790"/>
          </a:xfrm>
        </p:grpSpPr>
        <p:sp>
          <p:nvSpPr>
            <p:cNvPr id="1494050" name="Line 34"/>
            <p:cNvSpPr>
              <a:spLocks noChangeShapeType="1"/>
            </p:cNvSpPr>
            <p:nvPr/>
          </p:nvSpPr>
          <p:spPr bwMode="auto">
            <a:xfrm>
              <a:off x="2484" y="1250"/>
              <a:ext cx="488" cy="581"/>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 xmlns:a14="http://schemas.microsoft.com/office/drawing/2010/main">
                  <a:noFill/>
                </a14:hiddenFill>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494051" name="Line 35"/>
            <p:cNvSpPr>
              <a:spLocks noChangeShapeType="1"/>
            </p:cNvSpPr>
            <p:nvPr/>
          </p:nvSpPr>
          <p:spPr bwMode="auto">
            <a:xfrm flipV="1">
              <a:off x="2484" y="3459"/>
              <a:ext cx="488" cy="581"/>
            </a:xfrm>
            <a:prstGeom prst="line">
              <a:avLst/>
            </a:prstGeom>
            <a:noFill/>
            <a:ln w="28575">
              <a:solidFill>
                <a:schemeClr val="tx1"/>
              </a:solidFill>
              <a:round/>
              <a:headEnd/>
              <a:tailEnd type="triangle" w="med" len="med"/>
            </a:ln>
            <a:effectLst>
              <a:outerShdw blurRad="63500" dist="38099" dir="2700000" algn="ctr" rotWithShape="0">
                <a:srgbClr val="080808">
                  <a:alpha val="74998"/>
                </a:srgbClr>
              </a:outerShdw>
            </a:effectLst>
            <a:extLst>
              <a:ext uri="{909E8E84-426E-40dd-AFC4-6F175D3DCCD1}">
                <a14:hiddenFill xmlns="" xmlns:a14="http://schemas.microsoft.com/office/drawing/2010/main">
                  <a:noFill/>
                </a14:hiddenFill>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494052" name="Line 36"/>
          <p:cNvSpPr>
            <a:spLocks noChangeShapeType="1"/>
          </p:cNvSpPr>
          <p:nvPr/>
        </p:nvSpPr>
        <p:spPr bwMode="auto">
          <a:xfrm flipH="1">
            <a:off x="6396038" y="1719263"/>
            <a:ext cx="774700" cy="922337"/>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 xmlns:a14="http://schemas.microsoft.com/office/drawing/2010/main">
                <a:noFill/>
              </a14:hiddenFill>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494053" name="Line 37"/>
          <p:cNvSpPr>
            <a:spLocks noChangeShapeType="1"/>
          </p:cNvSpPr>
          <p:nvPr/>
        </p:nvSpPr>
        <p:spPr bwMode="auto">
          <a:xfrm flipH="1" flipV="1">
            <a:off x="6396038" y="5226050"/>
            <a:ext cx="774700" cy="922338"/>
          </a:xfrm>
          <a:prstGeom prst="line">
            <a:avLst/>
          </a:prstGeom>
          <a:noFill/>
          <a:ln w="28575">
            <a:solidFill>
              <a:schemeClr val="tx1"/>
            </a:solidFill>
            <a:round/>
            <a:headEnd type="triangle" w="med" len="med"/>
            <a:tailEnd/>
          </a:ln>
          <a:effectLst>
            <a:outerShdw blurRad="63500" dist="38099" dir="2700000" algn="ctr" rotWithShape="0">
              <a:srgbClr val="080808">
                <a:alpha val="74998"/>
              </a:srgbClr>
            </a:outerShdw>
          </a:effectLst>
          <a:extLst>
            <a:ext uri="{909E8E84-426E-40dd-AFC4-6F175D3DCCD1}">
              <a14:hiddenFill xmlns="" xmlns:a14="http://schemas.microsoft.com/office/drawing/2010/main">
                <a:noFill/>
              </a14:hiddenFill>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494054" name="Rectangle 38"/>
          <p:cNvSpPr>
            <a:spLocks noGrp="1" noChangeArrowheads="1"/>
          </p:cNvSpPr>
          <p:nvPr>
            <p:ph type="title"/>
          </p:nvPr>
        </p:nvSpPr>
        <p:spPr/>
        <p:txBody>
          <a:bodyPr/>
          <a:lstStyle/>
          <a:p>
            <a:r>
              <a:rPr lang="en-US" sz="3200"/>
              <a:t>Precomputation: Spherical Harmonics</a:t>
            </a:r>
          </a:p>
        </p:txBody>
      </p:sp>
    </p:spTree>
    <p:extLst>
      <p:ext uri="{BB962C8B-B14F-4D97-AF65-F5344CB8AC3E}">
        <p14:creationId xmlns:p14="http://schemas.microsoft.com/office/powerpoint/2010/main" val="21065500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6066" name="Rectangle 2"/>
          <p:cNvSpPr>
            <a:spLocks noGrp="1" noChangeArrowheads="1"/>
          </p:cNvSpPr>
          <p:nvPr>
            <p:ph type="title"/>
          </p:nvPr>
        </p:nvSpPr>
        <p:spPr/>
        <p:txBody>
          <a:bodyPr/>
          <a:lstStyle/>
          <a:p>
            <a:r>
              <a:rPr lang="en-US"/>
              <a:t>Diffuse Transfer Results</a:t>
            </a:r>
          </a:p>
        </p:txBody>
      </p:sp>
      <p:pic>
        <p:nvPicPr>
          <p:cNvPr id="1496067" name="Picture 3" descr="BuddhaCDiffInter"/>
          <p:cNvPicPr>
            <a:picLocks noChangeAspect="1" noChangeArrowheads="1"/>
          </p:cNvPicPr>
          <p:nvPr/>
        </p:nvPicPr>
        <p:blipFill>
          <a:blip r:embed="rId3">
            <a:extLst>
              <a:ext uri="{28A0092B-C50C-407E-A947-70E740481C1C}">
                <a14:useLocalDpi xmlns:a14="http://schemas.microsoft.com/office/drawing/2010/main" val="0"/>
              </a:ext>
            </a:extLst>
          </a:blip>
          <a:srcRect l="20625" r="22501" b="751"/>
          <a:stretch>
            <a:fillRect/>
          </a:stretch>
        </p:blipFill>
        <p:spPr bwMode="auto">
          <a:xfrm>
            <a:off x="6232525" y="1179513"/>
            <a:ext cx="2778125" cy="4845050"/>
          </a:xfrm>
          <a:prstGeom prst="rect">
            <a:avLst/>
          </a:prstGeom>
          <a:noFill/>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496068" name="Picture 4" descr="BuddhaCDiffNoInter"/>
          <p:cNvPicPr>
            <a:picLocks noChangeAspect="1" noChangeArrowheads="1"/>
          </p:cNvPicPr>
          <p:nvPr/>
        </p:nvPicPr>
        <p:blipFill>
          <a:blip r:embed="rId4">
            <a:extLst>
              <a:ext uri="{28A0092B-C50C-407E-A947-70E740481C1C}">
                <a14:useLocalDpi xmlns:a14="http://schemas.microsoft.com/office/drawing/2010/main" val="0"/>
              </a:ext>
            </a:extLst>
          </a:blip>
          <a:srcRect l="20625" r="22501" b="751"/>
          <a:stretch>
            <a:fillRect/>
          </a:stretch>
        </p:blipFill>
        <p:spPr bwMode="auto">
          <a:xfrm>
            <a:off x="3230563" y="1179513"/>
            <a:ext cx="2778125" cy="4845050"/>
          </a:xfrm>
          <a:prstGeom prst="rect">
            <a:avLst/>
          </a:prstGeom>
          <a:noFill/>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496069" name="Picture 5" descr="BuddhaCDiffNoShadow"/>
          <p:cNvPicPr>
            <a:picLocks noChangeAspect="1" noChangeArrowheads="1"/>
          </p:cNvPicPr>
          <p:nvPr/>
        </p:nvPicPr>
        <p:blipFill>
          <a:blip r:embed="rId5">
            <a:extLst>
              <a:ext uri="{28A0092B-C50C-407E-A947-70E740481C1C}">
                <a14:useLocalDpi xmlns:a14="http://schemas.microsoft.com/office/drawing/2010/main" val="0"/>
              </a:ext>
            </a:extLst>
          </a:blip>
          <a:srcRect l="20625" r="22501" b="751"/>
          <a:stretch>
            <a:fillRect/>
          </a:stretch>
        </p:blipFill>
        <p:spPr bwMode="auto">
          <a:xfrm>
            <a:off x="228600" y="1177925"/>
            <a:ext cx="2778125" cy="4845050"/>
          </a:xfrm>
          <a:prstGeom prst="rect">
            <a:avLst/>
          </a:prstGeom>
          <a:noFill/>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496070" name="Text Box 6"/>
          <p:cNvSpPr txBox="1">
            <a:spLocks noChangeArrowheads="1"/>
          </p:cNvSpPr>
          <p:nvPr/>
        </p:nvSpPr>
        <p:spPr bwMode="auto">
          <a:xfrm>
            <a:off x="0" y="6121400"/>
            <a:ext cx="914400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Symbol" charset="0"/>
                <a:ea typeface="ＭＳ Ｐゴシック" charset="0"/>
                <a:cs typeface="+mn-cs"/>
              </a:rPr>
              <a:t>                   </a:t>
            </a: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No Shadows/Inter                           Shadows                             </a:t>
            </a:r>
            <a:r>
              <a:rPr kumimoji="0" lang="en-US" sz="1800" b="0"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mn-cs"/>
              </a:rPr>
              <a:t>Shadows+Inter</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p:txBody>
      </p:sp>
    </p:spTree>
    <p:extLst>
      <p:ext uri="{BB962C8B-B14F-4D97-AF65-F5344CB8AC3E}">
        <p14:creationId xmlns:p14="http://schemas.microsoft.com/office/powerpoint/2010/main" val="19427753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114" name="Rectangle 2"/>
          <p:cNvSpPr>
            <a:spLocks noGrp="1" noChangeArrowheads="1"/>
          </p:cNvSpPr>
          <p:nvPr>
            <p:ph type="title"/>
          </p:nvPr>
        </p:nvSpPr>
        <p:spPr/>
        <p:txBody>
          <a:bodyPr/>
          <a:lstStyle/>
          <a:p>
            <a:r>
              <a:rPr lang="en-US"/>
              <a:t>Arbitrary BRDF Results</a:t>
            </a:r>
          </a:p>
        </p:txBody>
      </p:sp>
      <p:pic>
        <p:nvPicPr>
          <p:cNvPr id="1498115" name="Picture 3" descr="Fig6AnisoA"/>
          <p:cNvPicPr>
            <a:picLocks noChangeAspect="1" noChangeArrowheads="1"/>
          </p:cNvPicPr>
          <p:nvPr/>
        </p:nvPicPr>
        <p:blipFill>
          <a:blip r:embed="rId3">
            <a:extLst>
              <a:ext uri="{28A0092B-C50C-407E-A947-70E740481C1C}">
                <a14:useLocalDpi xmlns:a14="http://schemas.microsoft.com/office/drawing/2010/main" val="0"/>
              </a:ext>
            </a:extLst>
          </a:blip>
          <a:srcRect t="26422" b="17615"/>
          <a:stretch>
            <a:fillRect/>
          </a:stretch>
        </p:blipFill>
        <p:spPr bwMode="auto">
          <a:xfrm>
            <a:off x="325438" y="1246188"/>
            <a:ext cx="2644775" cy="156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498116" name="Object 4"/>
          <p:cNvGraphicFramePr>
            <a:graphicFrameLocks noChangeAspect="1"/>
          </p:cNvGraphicFramePr>
          <p:nvPr/>
        </p:nvGraphicFramePr>
        <p:xfrm>
          <a:off x="5734050" y="4564063"/>
          <a:ext cx="3082925" cy="1743075"/>
        </p:xfrm>
        <a:graphic>
          <a:graphicData uri="http://schemas.openxmlformats.org/presentationml/2006/ole">
            <mc:AlternateContent xmlns:mc="http://schemas.openxmlformats.org/markup-compatibility/2006">
              <mc:Choice xmlns:v="urn:schemas-microsoft-com:vml" Requires="v">
                <p:oleObj name="Picture" r:id="rId4" imgW="1822704" imgH="1937004" progId="Word.Picture.8">
                  <p:embed/>
                </p:oleObj>
              </mc:Choice>
              <mc:Fallback>
                <p:oleObj name="Picture" r:id="rId4" imgW="1822704" imgH="1937004" progId="Word.Picture.8">
                  <p:embed/>
                  <p:pic>
                    <p:nvPicPr>
                      <p:cNvPr id="1498116" name="Object 4"/>
                      <p:cNvPicPr>
                        <a:picLocks noChangeAspect="1" noChangeArrowheads="1"/>
                      </p:cNvPicPr>
                      <p:nvPr/>
                    </p:nvPicPr>
                    <p:blipFill>
                      <a:blip r:embed="rId5">
                        <a:lum bright="24000"/>
                        <a:extLst>
                          <a:ext uri="{28A0092B-C50C-407E-A947-70E740481C1C}">
                            <a14:useLocalDpi xmlns:a14="http://schemas.microsoft.com/office/drawing/2010/main" val="0"/>
                          </a:ext>
                        </a:extLst>
                      </a:blip>
                      <a:srcRect t="25491" b="18883"/>
                      <a:stretch>
                        <a:fillRect/>
                      </a:stretch>
                    </p:blipFill>
                    <p:spPr bwMode="auto">
                      <a:xfrm>
                        <a:off x="5734050" y="4564063"/>
                        <a:ext cx="3082925" cy="17430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1498117" name="Picture 5" descr="Fig7TweetASA"/>
          <p:cNvPicPr>
            <a:picLocks noChangeAspect="1" noChangeArrowheads="1"/>
          </p:cNvPicPr>
          <p:nvPr/>
        </p:nvPicPr>
        <p:blipFill>
          <a:blip r:embed="rId6">
            <a:lum bright="6000"/>
            <a:extLst>
              <a:ext uri="{28A0092B-C50C-407E-A947-70E740481C1C}">
                <a14:useLocalDpi xmlns:a14="http://schemas.microsoft.com/office/drawing/2010/main" val="0"/>
              </a:ext>
            </a:extLst>
          </a:blip>
          <a:srcRect l="14667" t="11700" r="18666" b="9688"/>
          <a:stretch>
            <a:fillRect/>
          </a:stretch>
        </p:blipFill>
        <p:spPr bwMode="auto">
          <a:xfrm>
            <a:off x="325438" y="3008313"/>
            <a:ext cx="2638425" cy="3294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8118" name="Picture 6" descr="StPtCPCflip"/>
          <p:cNvPicPr>
            <a:picLocks noChangeAspect="1" noChangeArrowheads="1"/>
          </p:cNvPicPr>
          <p:nvPr/>
        </p:nvPicPr>
        <p:blipFill>
          <a:blip r:embed="rId7">
            <a:extLst>
              <a:ext uri="{28A0092B-C50C-407E-A947-70E740481C1C}">
                <a14:useLocalDpi xmlns:a14="http://schemas.microsoft.com/office/drawing/2010/main" val="0"/>
              </a:ext>
            </a:extLst>
          </a:blip>
          <a:srcRect l="9230" t="13184" r="12691" b="12187"/>
          <a:stretch>
            <a:fillRect/>
          </a:stretch>
        </p:blipFill>
        <p:spPr bwMode="auto">
          <a:xfrm>
            <a:off x="5732463" y="1246188"/>
            <a:ext cx="3084512" cy="3122612"/>
          </a:xfrm>
          <a:prstGeom prst="rect">
            <a:avLst/>
          </a:prstGeom>
          <a:noFill/>
          <a:extLst>
            <a:ext uri="{909E8E84-426E-40dd-AFC4-6F175D3DCCD1}">
              <a14:hiddenFill xmlns="" xmlns:a14="http://schemas.microsoft.com/office/drawing/2010/main">
                <a:solidFill>
                  <a:srgbClr val="FFFFFF"/>
                </a:solidFill>
              </a14:hiddenFill>
            </a:ext>
          </a:extLst>
        </p:spPr>
      </p:pic>
      <p:sp>
        <p:nvSpPr>
          <p:cNvPr id="1498119" name="Text Box 7"/>
          <p:cNvSpPr txBox="1">
            <a:spLocks noChangeArrowheads="1"/>
          </p:cNvSpPr>
          <p:nvPr/>
        </p:nvSpPr>
        <p:spPr bwMode="auto">
          <a:xfrm>
            <a:off x="3378200" y="6343650"/>
            <a:ext cx="199866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charset="0"/>
                <a:ea typeface="ＭＳ Ｐゴシック" charset="0"/>
                <a:cs typeface="+mn-cs"/>
              </a:rPr>
              <a:t>Other BRDFs</a:t>
            </a:r>
          </a:p>
        </p:txBody>
      </p:sp>
      <p:pic>
        <p:nvPicPr>
          <p:cNvPr id="1498120" name="Picture 8" descr="Fig4Ufi"/>
          <p:cNvPicPr>
            <a:picLocks noChangeAspect="1" noChangeArrowheads="1"/>
          </p:cNvPicPr>
          <p:nvPr/>
        </p:nvPicPr>
        <p:blipFill>
          <a:blip r:embed="rId8">
            <a:lum bright="24000"/>
            <a:extLst>
              <a:ext uri="{28A0092B-C50C-407E-A947-70E740481C1C}">
                <a14:useLocalDpi xmlns:a14="http://schemas.microsoft.com/office/drawing/2010/main" val="0"/>
              </a:ext>
            </a:extLst>
          </a:blip>
          <a:srcRect l="9334" t="7800" r="9334" b="7800"/>
          <a:stretch>
            <a:fillRect/>
          </a:stretch>
        </p:blipFill>
        <p:spPr bwMode="auto">
          <a:xfrm>
            <a:off x="3406775" y="1246188"/>
            <a:ext cx="1928813" cy="212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8121" name="Picture 9" descr="budVinyl"/>
          <p:cNvPicPr>
            <a:picLocks noChangeAspect="1" noChangeArrowheads="1"/>
          </p:cNvPicPr>
          <p:nvPr/>
        </p:nvPicPr>
        <p:blipFill>
          <a:blip r:embed="rId9">
            <a:extLst>
              <a:ext uri="{28A0092B-C50C-407E-A947-70E740481C1C}">
                <a14:useLocalDpi xmlns:a14="http://schemas.microsoft.com/office/drawing/2010/main" val="0"/>
              </a:ext>
            </a:extLst>
          </a:blip>
          <a:srcRect l="32939" t="13380" r="15265" b="4460"/>
          <a:stretch>
            <a:fillRect/>
          </a:stretch>
        </p:blipFill>
        <p:spPr bwMode="auto">
          <a:xfrm>
            <a:off x="3406775" y="3549650"/>
            <a:ext cx="1927225" cy="275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8122" name="Text Box 10"/>
          <p:cNvSpPr txBox="1">
            <a:spLocks noChangeArrowheads="1"/>
          </p:cNvSpPr>
          <p:nvPr/>
        </p:nvSpPr>
        <p:spPr bwMode="auto">
          <a:xfrm>
            <a:off x="5956300" y="6343650"/>
            <a:ext cx="261461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charset="0"/>
                <a:ea typeface="ＭＳ Ｐゴシック" charset="0"/>
                <a:cs typeface="+mn-cs"/>
              </a:rPr>
              <a:t>Spatially Varying</a:t>
            </a:r>
          </a:p>
        </p:txBody>
      </p:sp>
      <p:sp>
        <p:nvSpPr>
          <p:cNvPr id="1498123" name="Text Box 11"/>
          <p:cNvSpPr txBox="1">
            <a:spLocks noChangeArrowheads="1"/>
          </p:cNvSpPr>
          <p:nvPr/>
        </p:nvSpPr>
        <p:spPr bwMode="auto">
          <a:xfrm>
            <a:off x="254000" y="6343650"/>
            <a:ext cx="28130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charset="0"/>
                <a:ea typeface="ＭＳ Ｐゴシック" charset="0"/>
                <a:cs typeface="+mn-cs"/>
              </a:rPr>
              <a:t>Anisotropic BRDFs</a:t>
            </a:r>
          </a:p>
        </p:txBody>
      </p:sp>
    </p:spTree>
    <p:extLst>
      <p:ext uri="{BB962C8B-B14F-4D97-AF65-F5344CB8AC3E}">
        <p14:creationId xmlns:p14="http://schemas.microsoft.com/office/powerpoint/2010/main" val="1461545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vat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314" y="1368772"/>
            <a:ext cx="7259371" cy="5489228"/>
          </a:xfrm>
          <a:prstGeom prst="rect">
            <a:avLst/>
          </a:prstGeom>
        </p:spPr>
      </p:pic>
      <p:sp>
        <p:nvSpPr>
          <p:cNvPr id="4" name="Title 3">
            <a:extLst>
              <a:ext uri="{FF2B5EF4-FFF2-40B4-BE49-F238E27FC236}">
                <a16:creationId xmlns:a16="http://schemas.microsoft.com/office/drawing/2014/main" id="{E96A52CA-C82D-16BD-2CAF-217EBF7D2EFA}"/>
              </a:ext>
            </a:extLst>
          </p:cNvPr>
          <p:cNvSpPr>
            <a:spLocks noGrp="1"/>
          </p:cNvSpPr>
          <p:nvPr>
            <p:ph type="title"/>
          </p:nvPr>
        </p:nvSpPr>
        <p:spPr>
          <a:xfrm>
            <a:off x="451945" y="533400"/>
            <a:ext cx="8303171" cy="685800"/>
          </a:xfrm>
        </p:spPr>
        <p:txBody>
          <a:bodyPr/>
          <a:lstStyle/>
          <a:p>
            <a:r>
              <a:rPr lang="en-US" sz="3600" dirty="0"/>
              <a:t>Precomputed Lighting (Avatar 2010)</a:t>
            </a:r>
          </a:p>
        </p:txBody>
      </p:sp>
    </p:spTree>
    <p:extLst>
      <p:ext uri="{BB962C8B-B14F-4D97-AF65-F5344CB8AC3E}">
        <p14:creationId xmlns:p14="http://schemas.microsoft.com/office/powerpoint/2010/main" val="30283676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1938" name="Picture 2" descr="TPOTW3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27138"/>
            <a:ext cx="7315200" cy="5554662"/>
          </a:xfrm>
          <a:prstGeom prst="rect">
            <a:avLst/>
          </a:prstGeom>
          <a:noFill/>
          <a:extLst>
            <a:ext uri="{909E8E84-426E-40dd-AFC4-6F175D3DCCD1}">
              <a14:hiddenFill xmlns="" xmlns:a14="http://schemas.microsoft.com/office/drawing/2010/main">
                <a:solidFill>
                  <a:srgbClr val="FFFFFF"/>
                </a:solidFill>
              </a14:hiddenFill>
            </a:ext>
          </a:extLst>
        </p:spPr>
      </p:pic>
      <p:sp>
        <p:nvSpPr>
          <p:cNvPr id="1191939" name="Rectangle 3"/>
          <p:cNvSpPr>
            <a:spLocks noGrp="1" noChangeArrowheads="1"/>
          </p:cNvSpPr>
          <p:nvPr>
            <p:ph type="title"/>
          </p:nvPr>
        </p:nvSpPr>
        <p:spPr/>
        <p:txBody>
          <a:bodyPr/>
          <a:lstStyle/>
          <a:p>
            <a:r>
              <a:rPr lang="en-US"/>
              <a:t>Reflection Maps</a:t>
            </a:r>
          </a:p>
        </p:txBody>
      </p:sp>
      <p:pic>
        <p:nvPicPr>
          <p:cNvPr id="1191940" name="Picture 4" descr="ROO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06500"/>
            <a:ext cx="2925763" cy="2925763"/>
          </a:xfrm>
          <a:prstGeom prst="rect">
            <a:avLst/>
          </a:prstGeom>
          <a:noFill/>
          <a:extLst>
            <a:ext uri="{909E8E84-426E-40dd-AFC4-6F175D3DCCD1}">
              <a14:hiddenFill xmlns="" xmlns:a14="http://schemas.microsoft.com/office/drawing/2010/main">
                <a:solidFill>
                  <a:srgbClr val="FFFFFF"/>
                </a:solidFill>
              </a14:hiddenFill>
            </a:ext>
          </a:extLst>
        </p:spPr>
      </p:pic>
      <p:sp>
        <p:nvSpPr>
          <p:cNvPr id="1191941" name="Text Box 5"/>
          <p:cNvSpPr txBox="1">
            <a:spLocks noChangeArrowheads="1"/>
          </p:cNvSpPr>
          <p:nvPr/>
        </p:nvSpPr>
        <p:spPr bwMode="auto">
          <a:xfrm>
            <a:off x="312738" y="6324600"/>
            <a:ext cx="34734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Futura Book" charset="0"/>
                <a:ea typeface="ＭＳ Ｐゴシック" charset="0"/>
                <a:cs typeface="+mn-cs"/>
              </a:rPr>
              <a:t>Blinn and Newell, 1976</a:t>
            </a:r>
          </a:p>
        </p:txBody>
      </p:sp>
    </p:spTree>
    <p:extLst>
      <p:ext uri="{BB962C8B-B14F-4D97-AF65-F5344CB8AC3E}">
        <p14:creationId xmlns:p14="http://schemas.microsoft.com/office/powerpoint/2010/main" val="41734791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0162" name="Object 2"/>
          <p:cNvGraphicFramePr>
            <a:graphicFrameLocks noChangeAspect="1"/>
          </p:cNvGraphicFramePr>
          <p:nvPr/>
        </p:nvGraphicFramePr>
        <p:xfrm>
          <a:off x="1576388" y="1250109"/>
          <a:ext cx="1090612" cy="2835275"/>
        </p:xfrm>
        <a:graphic>
          <a:graphicData uri="http://schemas.openxmlformats.org/presentationml/2006/ole">
            <mc:AlternateContent xmlns:mc="http://schemas.openxmlformats.org/markup-compatibility/2006">
              <mc:Choice xmlns:v="urn:schemas-microsoft-com:vml" Requires="v">
                <p:oleObj name="Equation" r:id="rId3" imgW="508000" imgH="1320800" progId="Equation.DSMT4">
                  <p:embed/>
                </p:oleObj>
              </mc:Choice>
              <mc:Fallback>
                <p:oleObj name="Equation" r:id="rId3" imgW="508000" imgH="1320800" progId="Equation.DSMT4">
                  <p:embed/>
                  <p:pic>
                    <p:nvPicPr>
                      <p:cNvPr id="1500162" name="Object 2"/>
                      <p:cNvPicPr>
                        <a:picLocks noChangeAspect="1" noChangeArrowheads="1"/>
                      </p:cNvPicPr>
                      <p:nvPr/>
                    </p:nvPicPr>
                    <p:blipFill>
                      <a:blip r:embed="rId4"/>
                      <a:srcRect/>
                      <a:stretch>
                        <a:fillRect/>
                      </a:stretch>
                    </p:blipFill>
                    <p:spPr bwMode="auto">
                      <a:xfrm>
                        <a:off x="1576388" y="1250109"/>
                        <a:ext cx="1090612" cy="2835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500163" name="Picture 3" descr="pla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1600" y="1562760"/>
            <a:ext cx="2362200" cy="2362200"/>
          </a:xfrm>
          <a:prstGeom prst="rect">
            <a:avLst/>
          </a:prstGeom>
          <a:noFill/>
          <a:extLst>
            <a:ext uri="{909E8E84-426E-40dd-AFC4-6F175D3DCCD1}">
              <a14:hiddenFill xmlns="" xmlns:a14="http://schemas.microsoft.com/office/drawing/2010/main">
                <a:solidFill>
                  <a:srgbClr val="FFFFFF"/>
                </a:solidFill>
              </a14:hiddenFill>
            </a:ext>
          </a:extLst>
        </p:spPr>
      </p:pic>
      <p:pic>
        <p:nvPicPr>
          <p:cNvPr id="1500164" name="Picture 4" descr="stpeters_sideway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0060" y="4659973"/>
            <a:ext cx="2070100" cy="1554162"/>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1500165" name="Object 5"/>
          <p:cNvGraphicFramePr>
            <a:graphicFrameLocks noChangeAspect="1"/>
          </p:cNvGraphicFramePr>
          <p:nvPr/>
        </p:nvGraphicFramePr>
        <p:xfrm>
          <a:off x="1841500" y="3977348"/>
          <a:ext cx="4802188" cy="2835275"/>
        </p:xfrm>
        <a:graphic>
          <a:graphicData uri="http://schemas.openxmlformats.org/presentationml/2006/ole">
            <mc:AlternateContent xmlns:mc="http://schemas.openxmlformats.org/markup-compatibility/2006">
              <mc:Choice xmlns:v="urn:schemas-microsoft-com:vml" Requires="v">
                <p:oleObj name="Equation" r:id="rId7" imgW="2235200" imgH="1320800" progId="Equation.DSMT4">
                  <p:embed/>
                </p:oleObj>
              </mc:Choice>
              <mc:Fallback>
                <p:oleObj name="Equation" r:id="rId7" imgW="2235200" imgH="1320800" progId="Equation.DSMT4">
                  <p:embed/>
                  <p:pic>
                    <p:nvPicPr>
                      <p:cNvPr id="1500165" name="Object 5"/>
                      <p:cNvPicPr>
                        <a:picLocks noChangeAspect="1" noChangeArrowheads="1"/>
                      </p:cNvPicPr>
                      <p:nvPr/>
                    </p:nvPicPr>
                    <p:blipFill>
                      <a:blip r:embed="rId8"/>
                      <a:srcRect/>
                      <a:stretch>
                        <a:fillRect/>
                      </a:stretch>
                    </p:blipFill>
                    <p:spPr bwMode="auto">
                      <a:xfrm>
                        <a:off x="1841500" y="3977348"/>
                        <a:ext cx="4802188" cy="2835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500166" name="Rectangle 6"/>
          <p:cNvSpPr>
            <a:spLocks noGrp="1" noChangeArrowheads="1"/>
          </p:cNvSpPr>
          <p:nvPr>
            <p:ph type="title"/>
          </p:nvPr>
        </p:nvSpPr>
        <p:spPr/>
        <p:txBody>
          <a:bodyPr/>
          <a:lstStyle/>
          <a:p>
            <a:r>
              <a:rPr lang="en-US" sz="3200"/>
              <a:t>Relighting as a Matrix-Vector Multiply</a:t>
            </a:r>
          </a:p>
        </p:txBody>
      </p:sp>
    </p:spTree>
    <p:extLst>
      <p:ext uri="{BB962C8B-B14F-4D97-AF65-F5344CB8AC3E}">
        <p14:creationId xmlns:p14="http://schemas.microsoft.com/office/powerpoint/2010/main" val="94162351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2210" name="Rectangle 2"/>
          <p:cNvSpPr>
            <a:spLocks noGrp="1" noChangeArrowheads="1"/>
          </p:cNvSpPr>
          <p:nvPr>
            <p:ph type="title"/>
          </p:nvPr>
        </p:nvSpPr>
        <p:spPr/>
        <p:txBody>
          <a:bodyPr/>
          <a:lstStyle/>
          <a:p>
            <a:r>
              <a:rPr lang="en-US"/>
              <a:t>Idea of Compression</a:t>
            </a:r>
          </a:p>
        </p:txBody>
      </p:sp>
      <p:sp>
        <p:nvSpPr>
          <p:cNvPr id="1502211" name="Rectangle 3"/>
          <p:cNvSpPr>
            <a:spLocks noGrp="1" noChangeArrowheads="1"/>
          </p:cNvSpPr>
          <p:nvPr>
            <p:ph type="body" idx="1"/>
          </p:nvPr>
        </p:nvSpPr>
        <p:spPr>
          <a:xfrm>
            <a:off x="200025" y="1527175"/>
            <a:ext cx="8943975" cy="5029200"/>
          </a:xfrm>
        </p:spPr>
        <p:txBody>
          <a:bodyPr/>
          <a:lstStyle/>
          <a:p>
            <a:r>
              <a:rPr lang="en-US" dirty="0">
                <a:latin typeface="Arial" charset="0"/>
              </a:rPr>
              <a:t>The vector is projected onto low-frequency components (say 25).  Size greatly reduced.</a:t>
            </a:r>
          </a:p>
          <a:p>
            <a:r>
              <a:rPr lang="en-US" dirty="0">
                <a:latin typeface="Arial" charset="0"/>
              </a:rPr>
              <a:t>Hence, only 25 matrix columns</a:t>
            </a:r>
          </a:p>
          <a:p>
            <a:r>
              <a:rPr lang="en-US" dirty="0">
                <a:latin typeface="Arial" charset="0"/>
              </a:rPr>
              <a:t>But each pixel still treated separately (still have 300000 matrix rows for 512 x 512 image)</a:t>
            </a:r>
          </a:p>
          <a:p>
            <a:r>
              <a:rPr lang="en-US" dirty="0">
                <a:latin typeface="Arial" charset="0"/>
              </a:rPr>
              <a:t>Actually, for each pixel, dot product of matrix row (25 </a:t>
            </a:r>
            <a:r>
              <a:rPr lang="en-US" dirty="0" err="1">
                <a:latin typeface="Arial" charset="0"/>
              </a:rPr>
              <a:t>elems</a:t>
            </a:r>
            <a:r>
              <a:rPr lang="en-US" dirty="0">
                <a:latin typeface="Arial" charset="0"/>
              </a:rPr>
              <a:t>) and lighting vector (25 </a:t>
            </a:r>
            <a:r>
              <a:rPr lang="en-US" dirty="0" err="1">
                <a:latin typeface="Arial" charset="0"/>
              </a:rPr>
              <a:t>elems</a:t>
            </a:r>
            <a:r>
              <a:rPr lang="en-US" dirty="0">
                <a:latin typeface="Arial" charset="0"/>
              </a:rPr>
              <a:t>) in hardware</a:t>
            </a:r>
          </a:p>
          <a:p>
            <a:r>
              <a:rPr lang="en-US" dirty="0">
                <a:latin typeface="Arial" charset="0"/>
              </a:rPr>
              <a:t>Good technique (common in games, movies) but useful only for broad low-frequency lighting </a:t>
            </a:r>
          </a:p>
        </p:txBody>
      </p:sp>
    </p:spTree>
    <p:extLst>
      <p:ext uri="{BB962C8B-B14F-4D97-AF65-F5344CB8AC3E}">
        <p14:creationId xmlns:p14="http://schemas.microsoft.com/office/powerpoint/2010/main" val="94524202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3234" name="Rectangle 2"/>
          <p:cNvSpPr>
            <a:spLocks noGrp="1" noChangeArrowheads="1"/>
          </p:cNvSpPr>
          <p:nvPr>
            <p:ph type="title"/>
          </p:nvPr>
        </p:nvSpPr>
        <p:spPr/>
        <p:txBody>
          <a:bodyPr/>
          <a:lstStyle/>
          <a:p>
            <a:r>
              <a:rPr lang="en-US"/>
              <a:t>Outline</a:t>
            </a:r>
          </a:p>
        </p:txBody>
      </p:sp>
      <p:sp>
        <p:nvSpPr>
          <p:cNvPr id="1503235" name="Rectangle 3"/>
          <p:cNvSpPr>
            <a:spLocks noGrp="1" noChangeArrowheads="1"/>
          </p:cNvSpPr>
          <p:nvPr>
            <p:ph type="body" idx="1"/>
          </p:nvPr>
        </p:nvSpPr>
        <p:spPr/>
        <p:txBody>
          <a:bodyPr/>
          <a:lstStyle/>
          <a:p>
            <a:r>
              <a:rPr lang="en-US">
                <a:latin typeface="Arial" charset="0"/>
              </a:rPr>
              <a:t>Motivation and Background</a:t>
            </a:r>
          </a:p>
          <a:p>
            <a:r>
              <a:rPr lang="en-US" i="1">
                <a:latin typeface="Arial" charset="0"/>
              </a:rPr>
              <a:t>Compression methods</a:t>
            </a:r>
          </a:p>
          <a:p>
            <a:pPr lvl="1"/>
            <a:r>
              <a:rPr lang="en-US">
                <a:latin typeface="Arial" charset="0"/>
              </a:rPr>
              <a:t>Low frequency linear spherical harmonic approximation</a:t>
            </a:r>
          </a:p>
          <a:p>
            <a:pPr lvl="1"/>
            <a:r>
              <a:rPr lang="en-US" i="1">
                <a:latin typeface="Arial" charset="0"/>
              </a:rPr>
              <a:t>Factorization and PCA</a:t>
            </a:r>
          </a:p>
          <a:p>
            <a:pPr lvl="1"/>
            <a:r>
              <a:rPr lang="en-US" i="1">
                <a:latin typeface="Arial" charset="0"/>
              </a:rPr>
              <a:t>Local factorization and clustered PCA</a:t>
            </a:r>
          </a:p>
          <a:p>
            <a:pPr lvl="1"/>
            <a:r>
              <a:rPr lang="en-US">
                <a:latin typeface="Arial" charset="0"/>
              </a:rPr>
              <a:t>Non-linear wavelet approximation</a:t>
            </a:r>
          </a:p>
          <a:p>
            <a:r>
              <a:rPr lang="en-US">
                <a:latin typeface="Arial" charset="0"/>
              </a:rPr>
              <a:t>Changing view as well as lighting</a:t>
            </a:r>
          </a:p>
          <a:p>
            <a:pPr lvl="1"/>
            <a:r>
              <a:rPr lang="en-US">
                <a:latin typeface="Arial" charset="0"/>
              </a:rPr>
              <a:t>Clustered PCA</a:t>
            </a:r>
          </a:p>
          <a:p>
            <a:pPr lvl="1"/>
            <a:r>
              <a:rPr lang="en-US">
                <a:latin typeface="Arial" charset="0"/>
              </a:rPr>
              <a:t>Factored BRDFs</a:t>
            </a:r>
          </a:p>
          <a:p>
            <a:pPr lvl="1"/>
            <a:r>
              <a:rPr lang="en-US">
                <a:latin typeface="Arial" charset="0"/>
              </a:rPr>
              <a:t>Triple Product Integrals</a:t>
            </a:r>
          </a:p>
        </p:txBody>
      </p:sp>
    </p:spTree>
    <p:extLst>
      <p:ext uri="{BB962C8B-B14F-4D97-AF65-F5344CB8AC3E}">
        <p14:creationId xmlns:p14="http://schemas.microsoft.com/office/powerpoint/2010/main" val="139275522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4258" name="Rectangle 2"/>
          <p:cNvSpPr>
            <a:spLocks noChangeArrowheads="1"/>
          </p:cNvSpPr>
          <p:nvPr/>
        </p:nvSpPr>
        <p:spPr bwMode="auto">
          <a:xfrm>
            <a:off x="3124200" y="1873250"/>
            <a:ext cx="609600" cy="5334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504259" name="Rectangle 3"/>
          <p:cNvSpPr>
            <a:spLocks noChangeArrowheads="1"/>
          </p:cNvSpPr>
          <p:nvPr/>
        </p:nvSpPr>
        <p:spPr bwMode="auto">
          <a:xfrm>
            <a:off x="4038600" y="1873250"/>
            <a:ext cx="1524000" cy="5334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504260" name="Rectangle 4"/>
          <p:cNvSpPr>
            <a:spLocks noChangeArrowheads="1"/>
          </p:cNvSpPr>
          <p:nvPr/>
        </p:nvSpPr>
        <p:spPr bwMode="auto">
          <a:xfrm>
            <a:off x="5867400" y="1873250"/>
            <a:ext cx="1524000" cy="13716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504261" name="Rectangle 5"/>
          <p:cNvSpPr>
            <a:spLocks noChangeArrowheads="1"/>
          </p:cNvSpPr>
          <p:nvPr/>
        </p:nvSpPr>
        <p:spPr bwMode="auto">
          <a:xfrm>
            <a:off x="1143000" y="1873250"/>
            <a:ext cx="1524000" cy="5334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504262" name="Rectangle 6"/>
          <p:cNvSpPr>
            <a:spLocks noChangeArrowheads="1"/>
          </p:cNvSpPr>
          <p:nvPr/>
        </p:nvSpPr>
        <p:spPr bwMode="auto">
          <a:xfrm>
            <a:off x="1706563" y="1971675"/>
            <a:ext cx="39687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Bookman Old Style" charset="0"/>
                <a:ea typeface="ＭＳ Ｐゴシック" charset="0"/>
                <a:cs typeface="+mn-cs"/>
              </a:rPr>
              <a:t> </a:t>
            </a:r>
            <a:r>
              <a:rPr kumimoji="0" lang="en-US" sz="1600" b="1" i="0" u="none" strike="noStrike" kern="1200" cap="none" spc="0" normalizeH="0" baseline="0" noProof="0">
                <a:ln>
                  <a:noFill/>
                </a:ln>
                <a:solidFill>
                  <a:srgbClr val="FFFFFF"/>
                </a:solidFill>
                <a:effectLst/>
                <a:uLnTx/>
                <a:uFillTx/>
                <a:latin typeface="Bookman Old Style" charset="0"/>
                <a:ea typeface="ＭＳ Ｐゴシック" charset="0"/>
                <a:cs typeface="+mn-cs"/>
              </a:rPr>
              <a:t>I</a:t>
            </a:r>
            <a:r>
              <a:rPr kumimoji="0" lang="en-US" sz="1600" b="1" i="0" u="none" strike="noStrike" kern="1200" cap="none" spc="0" normalizeH="0" baseline="30000" noProof="0">
                <a:ln>
                  <a:noFill/>
                </a:ln>
                <a:solidFill>
                  <a:srgbClr val="FFFFFF"/>
                </a:solidFill>
                <a:effectLst/>
                <a:uLnTx/>
                <a:uFillTx/>
                <a:latin typeface="Bookman Old Style" charset="0"/>
                <a:ea typeface="ＭＳ Ｐゴシック" charset="0"/>
                <a:cs typeface="+mn-cs"/>
              </a:rPr>
              <a:t>j</a:t>
            </a:r>
            <a:endParaRPr kumimoji="0" lang="es-ES" sz="1600" b="1" i="0" u="none" strike="noStrike" kern="1200" cap="none" spc="0" normalizeH="0" baseline="30000" noProof="0">
              <a:ln>
                <a:noFill/>
              </a:ln>
              <a:solidFill>
                <a:srgbClr val="FFFFFF"/>
              </a:solidFill>
              <a:effectLst/>
              <a:uLnTx/>
              <a:uFillTx/>
              <a:latin typeface="Bookman Old Style" charset="0"/>
              <a:ea typeface="ＭＳ Ｐゴシック" charset="0"/>
              <a:cs typeface="+mn-cs"/>
            </a:endParaRPr>
          </a:p>
        </p:txBody>
      </p:sp>
      <p:sp>
        <p:nvSpPr>
          <p:cNvPr id="1504263" name="Rectangle 7"/>
          <p:cNvSpPr>
            <a:spLocks noChangeArrowheads="1"/>
          </p:cNvSpPr>
          <p:nvPr/>
        </p:nvSpPr>
        <p:spPr bwMode="auto">
          <a:xfrm>
            <a:off x="4619625" y="1971675"/>
            <a:ext cx="363538"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Bookman Old Style" charset="0"/>
                <a:ea typeface="ＭＳ Ｐゴシック" charset="0"/>
                <a:cs typeface="+mn-cs"/>
              </a:rPr>
              <a:t>S</a:t>
            </a:r>
            <a:r>
              <a:rPr kumimoji="0" lang="en-US" sz="1600" b="1" i="0" u="none" strike="noStrike" kern="1200" cap="none" spc="0" normalizeH="0" baseline="30000" noProof="0">
                <a:ln>
                  <a:noFill/>
                </a:ln>
                <a:solidFill>
                  <a:srgbClr val="FFFFFF"/>
                </a:solidFill>
                <a:effectLst/>
                <a:uLnTx/>
                <a:uFillTx/>
                <a:latin typeface="Bookman Old Style" charset="0"/>
                <a:ea typeface="ＭＳ Ｐゴシック" charset="0"/>
                <a:cs typeface="+mn-cs"/>
              </a:rPr>
              <a:t>j</a:t>
            </a:r>
            <a:endParaRPr kumimoji="0" lang="es-ES" sz="1600" b="1" i="0" u="none" strike="noStrike" kern="1200" cap="none" spc="0" normalizeH="0" baseline="30000" noProof="0">
              <a:ln>
                <a:noFill/>
              </a:ln>
              <a:solidFill>
                <a:srgbClr val="FFFFFF"/>
              </a:solidFill>
              <a:effectLst/>
              <a:uLnTx/>
              <a:uFillTx/>
              <a:latin typeface="Bookman Old Style" charset="0"/>
              <a:ea typeface="ＭＳ Ｐゴシック" charset="0"/>
              <a:cs typeface="+mn-cs"/>
            </a:endParaRPr>
          </a:p>
        </p:txBody>
      </p:sp>
      <p:sp>
        <p:nvSpPr>
          <p:cNvPr id="1504264" name="Rectangle 8"/>
          <p:cNvSpPr>
            <a:spLocks noChangeArrowheads="1"/>
          </p:cNvSpPr>
          <p:nvPr/>
        </p:nvSpPr>
        <p:spPr bwMode="auto">
          <a:xfrm>
            <a:off x="6400800" y="2390775"/>
            <a:ext cx="4556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Bookman Old Style" charset="0"/>
                <a:ea typeface="ＭＳ Ｐゴシック" charset="0"/>
                <a:cs typeface="+mn-cs"/>
              </a:rPr>
              <a:t>C</a:t>
            </a:r>
            <a:r>
              <a:rPr kumimoji="0" lang="en-US" sz="1600" b="1" i="0" u="none" strike="noStrike" kern="1200" cap="none" spc="0" normalizeH="0" baseline="30000" noProof="0">
                <a:ln>
                  <a:noFill/>
                </a:ln>
                <a:solidFill>
                  <a:srgbClr val="FFFFFF"/>
                </a:solidFill>
                <a:effectLst/>
                <a:uLnTx/>
                <a:uFillTx/>
                <a:latin typeface="Bookman Old Style" charset="0"/>
                <a:ea typeface="ＭＳ Ｐゴシック" charset="0"/>
                <a:cs typeface="+mn-cs"/>
              </a:rPr>
              <a:t>jT</a:t>
            </a:r>
            <a:endParaRPr kumimoji="0" lang="es-ES" sz="1600" b="1" i="0" u="none" strike="noStrike" kern="1200" cap="none" spc="0" normalizeH="0" baseline="30000" noProof="0">
              <a:ln>
                <a:noFill/>
              </a:ln>
              <a:solidFill>
                <a:srgbClr val="FFFFFF"/>
              </a:solidFill>
              <a:effectLst/>
              <a:uLnTx/>
              <a:uFillTx/>
              <a:latin typeface="Bookman Old Style" charset="0"/>
              <a:ea typeface="ＭＳ Ｐゴシック" charset="0"/>
              <a:cs typeface="+mn-cs"/>
            </a:endParaRPr>
          </a:p>
        </p:txBody>
      </p:sp>
      <p:sp>
        <p:nvSpPr>
          <p:cNvPr id="1504265" name="Rectangle 9"/>
          <p:cNvSpPr>
            <a:spLocks noChangeArrowheads="1"/>
          </p:cNvSpPr>
          <p:nvPr/>
        </p:nvSpPr>
        <p:spPr bwMode="auto">
          <a:xfrm>
            <a:off x="2195513" y="2178050"/>
            <a:ext cx="547687"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Bookman Old Style" charset="0"/>
                <a:ea typeface="ＭＳ Ｐゴシック" charset="0"/>
                <a:cs typeface="+mn-cs"/>
              </a:rPr>
              <a:t>p</a:t>
            </a:r>
            <a:r>
              <a:rPr kumimoji="0" lang="en-US" sz="1200" b="0" i="0" u="none" strike="noStrike" kern="1200" cap="none" spc="0" normalizeH="0" baseline="0" noProof="0">
                <a:ln>
                  <a:noFill/>
                </a:ln>
                <a:solidFill>
                  <a:srgbClr val="FFFFFF"/>
                </a:solidFill>
                <a:effectLst/>
                <a:uLnTx/>
                <a:uFillTx/>
                <a:latin typeface="Bookman Old Style" charset="0"/>
                <a:ea typeface="ＭＳ Ｐゴシック" charset="0"/>
                <a:cs typeface="+mn-cs"/>
              </a:rPr>
              <a:t> x </a:t>
            </a:r>
            <a:r>
              <a:rPr kumimoji="0" lang="en-US" sz="1200" b="1" i="0" u="none" strike="noStrike" kern="1200" cap="none" spc="0" normalizeH="0" baseline="0" noProof="0">
                <a:ln>
                  <a:noFill/>
                </a:ln>
                <a:solidFill>
                  <a:srgbClr val="FFFFFF"/>
                </a:solidFill>
                <a:effectLst/>
                <a:uLnTx/>
                <a:uFillTx/>
                <a:latin typeface="Bookman Old Style" charset="0"/>
                <a:ea typeface="ＭＳ Ｐゴシック" charset="0"/>
                <a:cs typeface="+mn-cs"/>
              </a:rPr>
              <a:t>n</a:t>
            </a:r>
            <a:endParaRPr kumimoji="0" lang="es-ES" sz="1200" b="1" i="0" u="none" strike="noStrike" kern="1200" cap="none" spc="0" normalizeH="0" baseline="0" noProof="0">
              <a:ln>
                <a:noFill/>
              </a:ln>
              <a:solidFill>
                <a:srgbClr val="FFFFFF"/>
              </a:solidFill>
              <a:effectLst/>
              <a:uLnTx/>
              <a:uFillTx/>
              <a:latin typeface="Bookman Old Style" charset="0"/>
              <a:ea typeface="ＭＳ Ｐゴシック" charset="0"/>
              <a:cs typeface="+mn-cs"/>
            </a:endParaRPr>
          </a:p>
        </p:txBody>
      </p:sp>
      <p:sp>
        <p:nvSpPr>
          <p:cNvPr id="1504266" name="Rectangle 10"/>
          <p:cNvSpPr>
            <a:spLocks noChangeArrowheads="1"/>
          </p:cNvSpPr>
          <p:nvPr/>
        </p:nvSpPr>
        <p:spPr bwMode="auto">
          <a:xfrm>
            <a:off x="5091113" y="2178050"/>
            <a:ext cx="547687"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Bookman Old Style" charset="0"/>
                <a:ea typeface="ＭＳ Ｐゴシック" charset="0"/>
                <a:cs typeface="+mn-cs"/>
              </a:rPr>
              <a:t>p</a:t>
            </a:r>
            <a:r>
              <a:rPr kumimoji="0" lang="en-US" sz="1200" b="0" i="0" u="none" strike="noStrike" kern="1200" cap="none" spc="0" normalizeH="0" baseline="0" noProof="0">
                <a:ln>
                  <a:noFill/>
                </a:ln>
                <a:solidFill>
                  <a:srgbClr val="FFFFFF"/>
                </a:solidFill>
                <a:effectLst/>
                <a:uLnTx/>
                <a:uFillTx/>
                <a:latin typeface="Bookman Old Style" charset="0"/>
                <a:ea typeface="ＭＳ Ｐゴシック" charset="0"/>
                <a:cs typeface="+mn-cs"/>
              </a:rPr>
              <a:t> x </a:t>
            </a:r>
            <a:r>
              <a:rPr kumimoji="0" lang="en-US" sz="1200" b="1" i="0" u="none" strike="noStrike" kern="1200" cap="none" spc="0" normalizeH="0" baseline="0" noProof="0">
                <a:ln>
                  <a:noFill/>
                </a:ln>
                <a:solidFill>
                  <a:srgbClr val="FFFFFF"/>
                </a:solidFill>
                <a:effectLst/>
                <a:uLnTx/>
                <a:uFillTx/>
                <a:latin typeface="Bookman Old Style" charset="0"/>
                <a:ea typeface="ＭＳ Ｐゴシック" charset="0"/>
                <a:cs typeface="+mn-cs"/>
              </a:rPr>
              <a:t>n</a:t>
            </a:r>
            <a:endParaRPr kumimoji="0" lang="es-ES" sz="1200" b="1" i="0" u="none" strike="noStrike" kern="1200" cap="none" spc="0" normalizeH="0" baseline="0" noProof="0">
              <a:ln>
                <a:noFill/>
              </a:ln>
              <a:solidFill>
                <a:srgbClr val="FFFFFF"/>
              </a:solidFill>
              <a:effectLst/>
              <a:uLnTx/>
              <a:uFillTx/>
              <a:latin typeface="Bookman Old Style" charset="0"/>
              <a:ea typeface="ＭＳ Ｐゴシック" charset="0"/>
              <a:cs typeface="+mn-cs"/>
            </a:endParaRPr>
          </a:p>
        </p:txBody>
      </p:sp>
      <p:sp>
        <p:nvSpPr>
          <p:cNvPr id="1504267" name="Rectangle 11"/>
          <p:cNvSpPr>
            <a:spLocks noChangeArrowheads="1"/>
          </p:cNvSpPr>
          <p:nvPr/>
        </p:nvSpPr>
        <p:spPr bwMode="auto">
          <a:xfrm>
            <a:off x="6918325" y="3016250"/>
            <a:ext cx="549275"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Bookman Old Style" charset="0"/>
                <a:ea typeface="ＭＳ Ｐゴシック" charset="0"/>
                <a:cs typeface="+mn-cs"/>
              </a:rPr>
              <a:t>n</a:t>
            </a:r>
            <a:r>
              <a:rPr kumimoji="0" lang="en-US" sz="1200" b="0" i="0" u="none" strike="noStrike" kern="1200" cap="none" spc="0" normalizeH="0" baseline="0" noProof="0">
                <a:ln>
                  <a:noFill/>
                </a:ln>
                <a:solidFill>
                  <a:srgbClr val="FFFFFF"/>
                </a:solidFill>
                <a:effectLst/>
                <a:uLnTx/>
                <a:uFillTx/>
                <a:latin typeface="Bookman Old Style" charset="0"/>
                <a:ea typeface="ＭＳ Ｐゴシック" charset="0"/>
                <a:cs typeface="+mn-cs"/>
              </a:rPr>
              <a:t> x </a:t>
            </a:r>
            <a:r>
              <a:rPr kumimoji="0" lang="en-US" sz="1200" b="1" i="0" u="none" strike="noStrike" kern="1200" cap="none" spc="0" normalizeH="0" baseline="0" noProof="0">
                <a:ln>
                  <a:noFill/>
                </a:ln>
                <a:solidFill>
                  <a:srgbClr val="FFFFFF"/>
                </a:solidFill>
                <a:effectLst/>
                <a:uLnTx/>
                <a:uFillTx/>
                <a:latin typeface="Bookman Old Style" charset="0"/>
                <a:ea typeface="ＭＳ Ｐゴシック" charset="0"/>
                <a:cs typeface="+mn-cs"/>
              </a:rPr>
              <a:t>n</a:t>
            </a:r>
            <a:endParaRPr kumimoji="0" lang="es-ES" sz="1200" b="1" i="0" u="none" strike="noStrike" kern="1200" cap="none" spc="0" normalizeH="0" baseline="0" noProof="0">
              <a:ln>
                <a:noFill/>
              </a:ln>
              <a:solidFill>
                <a:srgbClr val="FFFFFF"/>
              </a:solidFill>
              <a:effectLst/>
              <a:uLnTx/>
              <a:uFillTx/>
              <a:latin typeface="Bookman Old Style" charset="0"/>
              <a:ea typeface="ＭＳ Ｐゴシック" charset="0"/>
              <a:cs typeface="+mn-cs"/>
            </a:endParaRPr>
          </a:p>
        </p:txBody>
      </p:sp>
      <p:sp>
        <p:nvSpPr>
          <p:cNvPr id="1504268" name="Rectangle 12"/>
          <p:cNvSpPr>
            <a:spLocks noChangeArrowheads="1"/>
          </p:cNvSpPr>
          <p:nvPr/>
        </p:nvSpPr>
        <p:spPr bwMode="auto">
          <a:xfrm>
            <a:off x="2667000" y="1993900"/>
            <a:ext cx="4572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Bookman Old Style" charset="0"/>
                <a:ea typeface="ＭＳ Ｐゴシック" charset="0"/>
                <a:cs typeface="+mn-cs"/>
              </a:rPr>
              <a:t>=</a:t>
            </a:r>
            <a:endParaRPr kumimoji="0" lang="es-ES" sz="1600" b="1" i="0" u="none" strike="noStrike" kern="1200" cap="none" spc="0" normalizeH="0" baseline="0" noProof="0">
              <a:ln>
                <a:noFill/>
              </a:ln>
              <a:solidFill>
                <a:srgbClr val="FFFFFF"/>
              </a:solidFill>
              <a:effectLst/>
              <a:uLnTx/>
              <a:uFillTx/>
              <a:latin typeface="Bookman Old Style" charset="0"/>
              <a:ea typeface="ＭＳ Ｐゴシック" charset="0"/>
              <a:cs typeface="+mn-cs"/>
            </a:endParaRPr>
          </a:p>
        </p:txBody>
      </p:sp>
      <p:sp>
        <p:nvSpPr>
          <p:cNvPr id="1504269" name="Rectangle 13"/>
          <p:cNvSpPr>
            <a:spLocks noChangeArrowheads="1"/>
          </p:cNvSpPr>
          <p:nvPr/>
        </p:nvSpPr>
        <p:spPr bwMode="auto">
          <a:xfrm>
            <a:off x="3657600" y="2101850"/>
            <a:ext cx="4572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Bookman Old Style" charset="0"/>
                <a:ea typeface="ＭＳ Ｐゴシック" charset="0"/>
                <a:cs typeface="+mn-cs"/>
              </a:rPr>
              <a:t>x</a:t>
            </a:r>
            <a:endParaRPr kumimoji="0" lang="es-ES" sz="1600" b="1" i="0" u="none" strike="noStrike" kern="1200" cap="none" spc="0" normalizeH="0" baseline="0" noProof="0">
              <a:ln>
                <a:noFill/>
              </a:ln>
              <a:solidFill>
                <a:srgbClr val="FFFFFF"/>
              </a:solidFill>
              <a:effectLst/>
              <a:uLnTx/>
              <a:uFillTx/>
              <a:latin typeface="Bookman Old Style" charset="0"/>
              <a:ea typeface="ＭＳ Ｐゴシック" charset="0"/>
              <a:cs typeface="+mn-cs"/>
            </a:endParaRPr>
          </a:p>
        </p:txBody>
      </p:sp>
      <p:sp>
        <p:nvSpPr>
          <p:cNvPr id="1504270" name="Rectangle 14"/>
          <p:cNvSpPr>
            <a:spLocks noChangeArrowheads="1"/>
          </p:cNvSpPr>
          <p:nvPr/>
        </p:nvSpPr>
        <p:spPr bwMode="auto">
          <a:xfrm>
            <a:off x="5486400" y="2101850"/>
            <a:ext cx="4572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Bookman Old Style" charset="0"/>
                <a:ea typeface="ＭＳ Ｐゴシック" charset="0"/>
                <a:cs typeface="+mn-cs"/>
              </a:rPr>
              <a:t>x</a:t>
            </a:r>
            <a:endParaRPr kumimoji="0" lang="es-ES" sz="1600" b="1" i="0" u="none" strike="noStrike" kern="1200" cap="none" spc="0" normalizeH="0" baseline="0" noProof="0">
              <a:ln>
                <a:noFill/>
              </a:ln>
              <a:solidFill>
                <a:srgbClr val="FFFFFF"/>
              </a:solidFill>
              <a:effectLst/>
              <a:uLnTx/>
              <a:uFillTx/>
              <a:latin typeface="Bookman Old Style" charset="0"/>
              <a:ea typeface="ＭＳ Ｐゴシック" charset="0"/>
              <a:cs typeface="+mn-cs"/>
            </a:endParaRPr>
          </a:p>
        </p:txBody>
      </p:sp>
      <p:sp>
        <p:nvSpPr>
          <p:cNvPr id="1504271" name="Line 15"/>
          <p:cNvSpPr>
            <a:spLocks noChangeShapeType="1"/>
          </p:cNvSpPr>
          <p:nvPr/>
        </p:nvSpPr>
        <p:spPr bwMode="auto">
          <a:xfrm flipV="1">
            <a:off x="4114800" y="2482850"/>
            <a:ext cx="0" cy="228600"/>
          </a:xfrm>
          <a:prstGeom prst="line">
            <a:avLst/>
          </a:prstGeom>
          <a:noFill/>
          <a:ln w="9525">
            <a:solidFill>
              <a:schemeClr val="tx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504272" name="Text Box 16"/>
          <p:cNvSpPr txBox="1">
            <a:spLocks noChangeArrowheads="1"/>
          </p:cNvSpPr>
          <p:nvPr/>
        </p:nvSpPr>
        <p:spPr bwMode="auto">
          <a:xfrm>
            <a:off x="3810000" y="2711450"/>
            <a:ext cx="12954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Bookman Old Style" charset="0"/>
                <a:ea typeface="ＭＳ Ｐゴシック" charset="0"/>
                <a:cs typeface="+mn-cs"/>
              </a:rPr>
              <a:t>diagonal matrix</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Bookman Old Style" charset="0"/>
                <a:ea typeface="ＭＳ Ｐゴシック" charset="0"/>
                <a:cs typeface="+mn-cs"/>
              </a:rPr>
              <a:t>(singular values)</a:t>
            </a:r>
            <a:endParaRPr kumimoji="0" lang="es-ES" sz="1000" b="1" i="0" u="none" strike="noStrike" kern="1200" cap="none" spc="0" normalizeH="0" baseline="0" noProof="0">
              <a:ln>
                <a:noFill/>
              </a:ln>
              <a:solidFill>
                <a:srgbClr val="FFFFFF"/>
              </a:solidFill>
              <a:effectLst/>
              <a:uLnTx/>
              <a:uFillTx/>
              <a:latin typeface="Bookman Old Style" charset="0"/>
              <a:ea typeface="ＭＳ Ｐゴシック" charset="0"/>
              <a:cs typeface="+mn-cs"/>
            </a:endParaRPr>
          </a:p>
        </p:txBody>
      </p:sp>
      <p:grpSp>
        <p:nvGrpSpPr>
          <p:cNvPr id="1504273" name="Group 17"/>
          <p:cNvGrpSpPr>
            <a:grpSpLocks/>
          </p:cNvGrpSpPr>
          <p:nvPr/>
        </p:nvGrpSpPr>
        <p:grpSpPr bwMode="auto">
          <a:xfrm>
            <a:off x="239713" y="1873250"/>
            <a:ext cx="8675687" cy="2987675"/>
            <a:chOff x="151" y="960"/>
            <a:chExt cx="5465" cy="1882"/>
          </a:xfrm>
        </p:grpSpPr>
        <p:sp>
          <p:nvSpPr>
            <p:cNvPr id="1504274" name="Rectangle 18"/>
            <p:cNvSpPr>
              <a:spLocks noChangeArrowheads="1"/>
            </p:cNvSpPr>
            <p:nvPr/>
          </p:nvSpPr>
          <p:spPr bwMode="auto">
            <a:xfrm>
              <a:off x="1968" y="960"/>
              <a:ext cx="192" cy="336"/>
            </a:xfrm>
            <a:prstGeom prst="rect">
              <a:avLst/>
            </a:prstGeom>
            <a:solidFill>
              <a:srgbClr val="3333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504275" name="Rectangle 19"/>
            <p:cNvSpPr>
              <a:spLocks noChangeArrowheads="1"/>
            </p:cNvSpPr>
            <p:nvPr/>
          </p:nvSpPr>
          <p:spPr bwMode="auto">
            <a:xfrm>
              <a:off x="2544" y="960"/>
              <a:ext cx="192" cy="144"/>
            </a:xfrm>
            <a:prstGeom prst="rect">
              <a:avLst/>
            </a:prstGeom>
            <a:solidFill>
              <a:srgbClr val="3333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504276" name="Rectangle 20"/>
            <p:cNvSpPr>
              <a:spLocks noChangeArrowheads="1"/>
            </p:cNvSpPr>
            <p:nvPr/>
          </p:nvSpPr>
          <p:spPr bwMode="auto">
            <a:xfrm>
              <a:off x="3696" y="960"/>
              <a:ext cx="960" cy="144"/>
            </a:xfrm>
            <a:prstGeom prst="rect">
              <a:avLst/>
            </a:prstGeom>
            <a:solidFill>
              <a:srgbClr val="3333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504277" name="Group 21"/>
            <p:cNvGrpSpPr>
              <a:grpSpLocks/>
            </p:cNvGrpSpPr>
            <p:nvPr/>
          </p:nvGrpSpPr>
          <p:grpSpPr bwMode="auto">
            <a:xfrm>
              <a:off x="1200" y="2160"/>
              <a:ext cx="2976" cy="682"/>
              <a:chOff x="624" y="2803"/>
              <a:chExt cx="2976" cy="682"/>
            </a:xfrm>
          </p:grpSpPr>
          <p:sp>
            <p:nvSpPr>
              <p:cNvPr id="1504278" name="Rectangle 22"/>
              <p:cNvSpPr>
                <a:spLocks noChangeArrowheads="1"/>
              </p:cNvSpPr>
              <p:nvPr/>
            </p:nvSpPr>
            <p:spPr bwMode="auto">
              <a:xfrm>
                <a:off x="624" y="2803"/>
                <a:ext cx="960" cy="336"/>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504279" name="Rectangle 23"/>
              <p:cNvSpPr>
                <a:spLocks noChangeArrowheads="1"/>
              </p:cNvSpPr>
              <p:nvPr/>
            </p:nvSpPr>
            <p:spPr bwMode="auto">
              <a:xfrm>
                <a:off x="979" y="2865"/>
                <a:ext cx="25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Bookman Old Style" charset="0"/>
                    <a:ea typeface="ＭＳ Ｐゴシック" charset="0"/>
                    <a:cs typeface="+mn-cs"/>
                  </a:rPr>
                  <a:t> </a:t>
                </a:r>
                <a:r>
                  <a:rPr kumimoji="0" lang="en-US" sz="1600" b="1" i="0" u="none" strike="noStrike" kern="1200" cap="none" spc="0" normalizeH="0" baseline="0" noProof="0">
                    <a:ln>
                      <a:noFill/>
                    </a:ln>
                    <a:solidFill>
                      <a:srgbClr val="FFFFFF"/>
                    </a:solidFill>
                    <a:effectLst/>
                    <a:uLnTx/>
                    <a:uFillTx/>
                    <a:latin typeface="Bookman Old Style" charset="0"/>
                    <a:ea typeface="ＭＳ Ｐゴシック" charset="0"/>
                    <a:cs typeface="+mn-cs"/>
                  </a:rPr>
                  <a:t>I</a:t>
                </a:r>
                <a:r>
                  <a:rPr kumimoji="0" lang="en-US" sz="1600" b="1" i="0" u="none" strike="noStrike" kern="1200" cap="none" spc="0" normalizeH="0" baseline="30000" noProof="0">
                    <a:ln>
                      <a:noFill/>
                    </a:ln>
                    <a:solidFill>
                      <a:srgbClr val="FFFFFF"/>
                    </a:solidFill>
                    <a:effectLst/>
                    <a:uLnTx/>
                    <a:uFillTx/>
                    <a:latin typeface="Bookman Old Style" charset="0"/>
                    <a:ea typeface="ＭＳ Ｐゴシック" charset="0"/>
                    <a:cs typeface="+mn-cs"/>
                  </a:rPr>
                  <a:t>j</a:t>
                </a:r>
                <a:endParaRPr kumimoji="0" lang="es-ES" sz="1600" b="1" i="0" u="none" strike="noStrike" kern="1200" cap="none" spc="0" normalizeH="0" baseline="30000" noProof="0">
                  <a:ln>
                    <a:noFill/>
                  </a:ln>
                  <a:solidFill>
                    <a:srgbClr val="FFFFFF"/>
                  </a:solidFill>
                  <a:effectLst/>
                  <a:uLnTx/>
                  <a:uFillTx/>
                  <a:latin typeface="Bookman Old Style" charset="0"/>
                  <a:ea typeface="ＭＳ Ｐゴシック" charset="0"/>
                  <a:cs typeface="+mn-cs"/>
                </a:endParaRPr>
              </a:p>
            </p:txBody>
          </p:sp>
          <p:sp>
            <p:nvSpPr>
              <p:cNvPr id="1504280" name="Rectangle 24"/>
              <p:cNvSpPr>
                <a:spLocks noChangeArrowheads="1"/>
              </p:cNvSpPr>
              <p:nvPr/>
            </p:nvSpPr>
            <p:spPr bwMode="auto">
              <a:xfrm>
                <a:off x="2977" y="3168"/>
                <a:ext cx="287"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Bookman Old Style" charset="0"/>
                    <a:ea typeface="ＭＳ Ｐゴシック" charset="0"/>
                    <a:cs typeface="+mn-cs"/>
                  </a:rPr>
                  <a:t>C</a:t>
                </a:r>
                <a:r>
                  <a:rPr kumimoji="0" lang="en-US" sz="1600" b="1" i="0" u="none" strike="noStrike" kern="1200" cap="none" spc="0" normalizeH="0" baseline="30000" noProof="0">
                    <a:ln>
                      <a:noFill/>
                    </a:ln>
                    <a:solidFill>
                      <a:srgbClr val="FFFFFF"/>
                    </a:solidFill>
                    <a:effectLst/>
                    <a:uLnTx/>
                    <a:uFillTx/>
                    <a:latin typeface="Bookman Old Style" charset="0"/>
                    <a:ea typeface="ＭＳ Ｐゴシック" charset="0"/>
                    <a:cs typeface="+mn-cs"/>
                  </a:rPr>
                  <a:t>jT</a:t>
                </a:r>
                <a:endParaRPr kumimoji="0" lang="es-ES" sz="1600" b="1" i="0" u="none" strike="noStrike" kern="1200" cap="none" spc="0" normalizeH="0" baseline="30000" noProof="0">
                  <a:ln>
                    <a:noFill/>
                  </a:ln>
                  <a:solidFill>
                    <a:srgbClr val="FFFFFF"/>
                  </a:solidFill>
                  <a:effectLst/>
                  <a:uLnTx/>
                  <a:uFillTx/>
                  <a:latin typeface="Bookman Old Style" charset="0"/>
                  <a:ea typeface="ＭＳ Ｐゴシック" charset="0"/>
                  <a:cs typeface="+mn-cs"/>
                </a:endParaRPr>
              </a:p>
            </p:txBody>
          </p:sp>
          <p:sp>
            <p:nvSpPr>
              <p:cNvPr id="1504281" name="Rectangle 25"/>
              <p:cNvSpPr>
                <a:spLocks noChangeArrowheads="1"/>
              </p:cNvSpPr>
              <p:nvPr/>
            </p:nvSpPr>
            <p:spPr bwMode="auto">
              <a:xfrm>
                <a:off x="1287" y="2995"/>
                <a:ext cx="34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Bookman Old Style" charset="0"/>
                    <a:ea typeface="ＭＳ Ｐゴシック" charset="0"/>
                    <a:cs typeface="+mn-cs"/>
                  </a:rPr>
                  <a:t>p</a:t>
                </a:r>
                <a:r>
                  <a:rPr kumimoji="0" lang="en-US" sz="1200" b="0" i="0" u="none" strike="noStrike" kern="1200" cap="none" spc="0" normalizeH="0" baseline="0" noProof="0">
                    <a:ln>
                      <a:noFill/>
                    </a:ln>
                    <a:solidFill>
                      <a:srgbClr val="FFFFFF"/>
                    </a:solidFill>
                    <a:effectLst/>
                    <a:uLnTx/>
                    <a:uFillTx/>
                    <a:latin typeface="Bookman Old Style" charset="0"/>
                    <a:ea typeface="ＭＳ Ｐゴシック" charset="0"/>
                    <a:cs typeface="+mn-cs"/>
                  </a:rPr>
                  <a:t> x </a:t>
                </a:r>
                <a:r>
                  <a:rPr kumimoji="0" lang="en-US" sz="1200" b="1" i="0" u="none" strike="noStrike" kern="1200" cap="none" spc="0" normalizeH="0" baseline="0" noProof="0">
                    <a:ln>
                      <a:noFill/>
                    </a:ln>
                    <a:solidFill>
                      <a:srgbClr val="FFFFFF"/>
                    </a:solidFill>
                    <a:effectLst/>
                    <a:uLnTx/>
                    <a:uFillTx/>
                    <a:latin typeface="Bookman Old Style" charset="0"/>
                    <a:ea typeface="ＭＳ Ｐゴシック" charset="0"/>
                    <a:cs typeface="+mn-cs"/>
                  </a:rPr>
                  <a:t>n</a:t>
                </a:r>
                <a:endParaRPr kumimoji="0" lang="es-ES" sz="1200" b="1" i="0" u="none" strike="noStrike" kern="1200" cap="none" spc="0" normalizeH="0" baseline="0" noProof="0">
                  <a:ln>
                    <a:noFill/>
                  </a:ln>
                  <a:solidFill>
                    <a:srgbClr val="FFFFFF"/>
                  </a:solidFill>
                  <a:effectLst/>
                  <a:uLnTx/>
                  <a:uFillTx/>
                  <a:latin typeface="Bookman Old Style" charset="0"/>
                  <a:ea typeface="ＭＳ Ｐゴシック" charset="0"/>
                  <a:cs typeface="+mn-cs"/>
                </a:endParaRPr>
              </a:p>
            </p:txBody>
          </p:sp>
          <p:sp>
            <p:nvSpPr>
              <p:cNvPr id="1504282" name="Rectangle 26"/>
              <p:cNvSpPr>
                <a:spLocks noChangeArrowheads="1"/>
              </p:cNvSpPr>
              <p:nvPr/>
            </p:nvSpPr>
            <p:spPr bwMode="auto">
              <a:xfrm>
                <a:off x="2184" y="3312"/>
                <a:ext cx="34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Bookman Old Style" charset="0"/>
                    <a:ea typeface="ＭＳ Ｐゴシック" charset="0"/>
                    <a:cs typeface="+mn-cs"/>
                  </a:rPr>
                  <a:t>b</a:t>
                </a:r>
                <a:r>
                  <a:rPr kumimoji="0" lang="en-US" sz="1200" b="0" i="0" u="none" strike="noStrike" kern="1200" cap="none" spc="0" normalizeH="0" baseline="0" noProof="0">
                    <a:ln>
                      <a:noFill/>
                    </a:ln>
                    <a:solidFill>
                      <a:srgbClr val="FFFFFF"/>
                    </a:solidFill>
                    <a:effectLst/>
                    <a:uLnTx/>
                    <a:uFillTx/>
                    <a:latin typeface="Bookman Old Style" charset="0"/>
                    <a:ea typeface="ＭＳ Ｐゴシック" charset="0"/>
                    <a:cs typeface="+mn-cs"/>
                  </a:rPr>
                  <a:t> x </a:t>
                </a:r>
                <a:r>
                  <a:rPr kumimoji="0" lang="en-US" sz="1200" b="1" i="0" u="none" strike="noStrike" kern="1200" cap="none" spc="0" normalizeH="0" baseline="0" noProof="0">
                    <a:ln>
                      <a:noFill/>
                    </a:ln>
                    <a:solidFill>
                      <a:srgbClr val="FFFFFF"/>
                    </a:solidFill>
                    <a:effectLst/>
                    <a:uLnTx/>
                    <a:uFillTx/>
                    <a:latin typeface="Bookman Old Style" charset="0"/>
                    <a:ea typeface="ＭＳ Ｐゴシック" charset="0"/>
                    <a:cs typeface="+mn-cs"/>
                  </a:rPr>
                  <a:t>b</a:t>
                </a:r>
                <a:endParaRPr kumimoji="0" lang="es-ES" sz="1200" b="1" i="0" u="none" strike="noStrike" kern="1200" cap="none" spc="0" normalizeH="0" baseline="0" noProof="0">
                  <a:ln>
                    <a:noFill/>
                  </a:ln>
                  <a:solidFill>
                    <a:srgbClr val="FFFFFF"/>
                  </a:solidFill>
                  <a:effectLst/>
                  <a:uLnTx/>
                  <a:uFillTx/>
                  <a:latin typeface="Bookman Old Style" charset="0"/>
                  <a:ea typeface="ＭＳ Ｐゴシック" charset="0"/>
                  <a:cs typeface="+mn-cs"/>
                </a:endParaRPr>
              </a:p>
            </p:txBody>
          </p:sp>
          <p:sp>
            <p:nvSpPr>
              <p:cNvPr id="1504283" name="Rectangle 27"/>
              <p:cNvSpPr>
                <a:spLocks noChangeArrowheads="1"/>
              </p:cNvSpPr>
              <p:nvPr/>
            </p:nvSpPr>
            <p:spPr bwMode="auto">
              <a:xfrm>
                <a:off x="2947" y="3312"/>
                <a:ext cx="346"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Bookman Old Style" charset="0"/>
                    <a:ea typeface="ＭＳ Ｐゴシック" charset="0"/>
                    <a:cs typeface="+mn-cs"/>
                  </a:rPr>
                  <a:t>b</a:t>
                </a:r>
                <a:r>
                  <a:rPr kumimoji="0" lang="en-US" sz="1200" b="0" i="0" u="none" strike="noStrike" kern="1200" cap="none" spc="0" normalizeH="0" baseline="0" noProof="0">
                    <a:ln>
                      <a:noFill/>
                    </a:ln>
                    <a:solidFill>
                      <a:srgbClr val="FFFFFF"/>
                    </a:solidFill>
                    <a:effectLst/>
                    <a:uLnTx/>
                    <a:uFillTx/>
                    <a:latin typeface="Bookman Old Style" charset="0"/>
                    <a:ea typeface="ＭＳ Ｐゴシック" charset="0"/>
                    <a:cs typeface="+mn-cs"/>
                  </a:rPr>
                  <a:t> x </a:t>
                </a:r>
                <a:r>
                  <a:rPr kumimoji="0" lang="en-US" sz="1200" b="1" i="0" u="none" strike="noStrike" kern="1200" cap="none" spc="0" normalizeH="0" baseline="0" noProof="0">
                    <a:ln>
                      <a:noFill/>
                    </a:ln>
                    <a:solidFill>
                      <a:srgbClr val="FFFFFF"/>
                    </a:solidFill>
                    <a:effectLst/>
                    <a:uLnTx/>
                    <a:uFillTx/>
                    <a:latin typeface="Bookman Old Style" charset="0"/>
                    <a:ea typeface="ＭＳ Ｐゴシック" charset="0"/>
                    <a:cs typeface="+mn-cs"/>
                  </a:rPr>
                  <a:t>n</a:t>
                </a:r>
                <a:endParaRPr kumimoji="0" lang="es-ES" sz="1200" b="1" i="0" u="none" strike="noStrike" kern="1200" cap="none" spc="0" normalizeH="0" baseline="0" noProof="0">
                  <a:ln>
                    <a:noFill/>
                  </a:ln>
                  <a:solidFill>
                    <a:srgbClr val="FFFFFF"/>
                  </a:solidFill>
                  <a:effectLst/>
                  <a:uLnTx/>
                  <a:uFillTx/>
                  <a:latin typeface="Bookman Old Style" charset="0"/>
                  <a:ea typeface="ＭＳ Ｐゴシック" charset="0"/>
                  <a:cs typeface="+mn-cs"/>
                </a:endParaRPr>
              </a:p>
            </p:txBody>
          </p:sp>
          <p:sp>
            <p:nvSpPr>
              <p:cNvPr id="1504284" name="Rectangle 28"/>
              <p:cNvSpPr>
                <a:spLocks noChangeArrowheads="1"/>
              </p:cNvSpPr>
              <p:nvPr/>
            </p:nvSpPr>
            <p:spPr bwMode="auto">
              <a:xfrm>
                <a:off x="1584" y="2879"/>
                <a:ext cx="28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Bookman Old Style" charset="0"/>
                    <a:ea typeface="ＭＳ Ｐゴシック" charset="0"/>
                    <a:cs typeface="+mn-cs"/>
                    <a:sym typeface="Tahoma" charset="0"/>
                  </a:rPr>
                  <a:t>=</a:t>
                </a:r>
                <a:endParaRPr kumimoji="0" lang="es-ES" sz="1600" b="1" i="0" u="none" strike="noStrike" kern="1200" cap="none" spc="0" normalizeH="0" baseline="0" noProof="0" dirty="0">
                  <a:ln>
                    <a:noFill/>
                  </a:ln>
                  <a:solidFill>
                    <a:srgbClr val="FFFFFF"/>
                  </a:solidFill>
                  <a:effectLst/>
                  <a:uLnTx/>
                  <a:uFillTx/>
                  <a:latin typeface="Bookman Old Style" charset="0"/>
                  <a:ea typeface="ＭＳ Ｐゴシック" charset="0"/>
                  <a:cs typeface="+mn-cs"/>
                </a:endParaRPr>
              </a:p>
            </p:txBody>
          </p:sp>
          <p:sp>
            <p:nvSpPr>
              <p:cNvPr id="1504285" name="Rectangle 29"/>
              <p:cNvSpPr>
                <a:spLocks noChangeArrowheads="1"/>
              </p:cNvSpPr>
              <p:nvPr/>
            </p:nvSpPr>
            <p:spPr bwMode="auto">
              <a:xfrm>
                <a:off x="2016" y="2956"/>
                <a:ext cx="28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Bookman Old Style" charset="0"/>
                    <a:ea typeface="ＭＳ Ｐゴシック" charset="0"/>
                    <a:cs typeface="+mn-cs"/>
                  </a:rPr>
                  <a:t>x</a:t>
                </a:r>
                <a:endParaRPr kumimoji="0" lang="es-ES" sz="1600" b="1" i="0" u="none" strike="noStrike" kern="1200" cap="none" spc="0" normalizeH="0" baseline="0" noProof="0">
                  <a:ln>
                    <a:noFill/>
                  </a:ln>
                  <a:solidFill>
                    <a:srgbClr val="FFFFFF"/>
                  </a:solidFill>
                  <a:effectLst/>
                  <a:uLnTx/>
                  <a:uFillTx/>
                  <a:latin typeface="Bookman Old Style" charset="0"/>
                  <a:ea typeface="ＭＳ Ｐゴシック" charset="0"/>
                  <a:cs typeface="+mn-cs"/>
                </a:endParaRPr>
              </a:p>
            </p:txBody>
          </p:sp>
          <p:sp>
            <p:nvSpPr>
              <p:cNvPr id="1504286" name="Rectangle 30"/>
              <p:cNvSpPr>
                <a:spLocks noChangeArrowheads="1"/>
              </p:cNvSpPr>
              <p:nvPr/>
            </p:nvSpPr>
            <p:spPr bwMode="auto">
              <a:xfrm>
                <a:off x="2400" y="2956"/>
                <a:ext cx="28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Bookman Old Style" charset="0"/>
                    <a:ea typeface="ＭＳ Ｐゴシック" charset="0"/>
                    <a:cs typeface="+mn-cs"/>
                  </a:rPr>
                  <a:t>x</a:t>
                </a:r>
                <a:endParaRPr kumimoji="0" lang="es-ES" sz="1600" b="1" i="0" u="none" strike="noStrike" kern="1200" cap="none" spc="0" normalizeH="0" baseline="0" noProof="0">
                  <a:ln>
                    <a:noFill/>
                  </a:ln>
                  <a:solidFill>
                    <a:srgbClr val="FFFFFF"/>
                  </a:solidFill>
                  <a:effectLst/>
                  <a:uLnTx/>
                  <a:uFillTx/>
                  <a:latin typeface="Bookman Old Style" charset="0"/>
                  <a:ea typeface="ＭＳ Ｐゴシック" charset="0"/>
                  <a:cs typeface="+mn-cs"/>
                </a:endParaRPr>
              </a:p>
            </p:txBody>
          </p:sp>
          <p:sp>
            <p:nvSpPr>
              <p:cNvPr id="1504287" name="Rectangle 31"/>
              <p:cNvSpPr>
                <a:spLocks noChangeArrowheads="1"/>
              </p:cNvSpPr>
              <p:nvPr/>
            </p:nvSpPr>
            <p:spPr bwMode="auto">
              <a:xfrm>
                <a:off x="1872" y="2803"/>
                <a:ext cx="192" cy="336"/>
              </a:xfrm>
              <a:prstGeom prst="rect">
                <a:avLst/>
              </a:prstGeom>
              <a:solidFill>
                <a:srgbClr val="3333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504288" name="Group 32"/>
              <p:cNvGrpSpPr>
                <a:grpSpLocks/>
              </p:cNvGrpSpPr>
              <p:nvPr/>
            </p:nvGrpSpPr>
            <p:grpSpPr bwMode="auto">
              <a:xfrm>
                <a:off x="2256" y="2995"/>
                <a:ext cx="192" cy="144"/>
                <a:chOff x="2256" y="2976"/>
                <a:chExt cx="192" cy="144"/>
              </a:xfrm>
            </p:grpSpPr>
            <p:sp>
              <p:nvSpPr>
                <p:cNvPr id="1504289" name="Rectangle 33"/>
                <p:cNvSpPr>
                  <a:spLocks noChangeArrowheads="1"/>
                </p:cNvSpPr>
                <p:nvPr/>
              </p:nvSpPr>
              <p:spPr bwMode="auto">
                <a:xfrm>
                  <a:off x="2256" y="2976"/>
                  <a:ext cx="192" cy="144"/>
                </a:xfrm>
                <a:prstGeom prst="rect">
                  <a:avLst/>
                </a:prstGeom>
                <a:solidFill>
                  <a:srgbClr val="3333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504290" name="Line 34"/>
                <p:cNvSpPr>
                  <a:spLocks noChangeShapeType="1"/>
                </p:cNvSpPr>
                <p:nvPr/>
              </p:nvSpPr>
              <p:spPr bwMode="auto">
                <a:xfrm>
                  <a:off x="2256" y="3024"/>
                  <a:ext cx="144" cy="77"/>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504291" name="Line 35"/>
                <p:cNvSpPr>
                  <a:spLocks noChangeShapeType="1"/>
                </p:cNvSpPr>
                <p:nvPr/>
              </p:nvSpPr>
              <p:spPr bwMode="auto">
                <a:xfrm>
                  <a:off x="2304" y="2976"/>
                  <a:ext cx="144" cy="77"/>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504292" name="Rectangle 36"/>
              <p:cNvSpPr>
                <a:spLocks noChangeArrowheads="1"/>
              </p:cNvSpPr>
              <p:nvPr/>
            </p:nvSpPr>
            <p:spPr bwMode="auto">
              <a:xfrm>
                <a:off x="1837" y="3168"/>
                <a:ext cx="275"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Bookman Old Style" charset="0"/>
                    <a:ea typeface="ＭＳ Ｐゴシック" charset="0"/>
                    <a:cs typeface="+mn-cs"/>
                  </a:rPr>
                  <a:t>E</a:t>
                </a:r>
                <a:r>
                  <a:rPr kumimoji="0" lang="en-US" sz="1600" b="1" i="0" u="none" strike="noStrike" kern="1200" cap="none" spc="0" normalizeH="0" baseline="30000" noProof="0">
                    <a:ln>
                      <a:noFill/>
                    </a:ln>
                    <a:solidFill>
                      <a:srgbClr val="FFFFFF"/>
                    </a:solidFill>
                    <a:effectLst/>
                    <a:uLnTx/>
                    <a:uFillTx/>
                    <a:latin typeface="Bookman Old Style" charset="0"/>
                    <a:ea typeface="ＭＳ Ｐゴシック" charset="0"/>
                    <a:cs typeface="+mn-cs"/>
                  </a:rPr>
                  <a:t>j</a:t>
                </a:r>
                <a:endParaRPr kumimoji="0" lang="es-ES" sz="1600" b="1" i="0" u="none" strike="noStrike" kern="1200" cap="none" spc="0" normalizeH="0" baseline="30000" noProof="0">
                  <a:ln>
                    <a:noFill/>
                  </a:ln>
                  <a:solidFill>
                    <a:srgbClr val="FFFFFF"/>
                  </a:solidFill>
                  <a:effectLst/>
                  <a:uLnTx/>
                  <a:uFillTx/>
                  <a:latin typeface="Bookman Old Style" charset="0"/>
                  <a:ea typeface="ＭＳ Ｐゴシック" charset="0"/>
                  <a:cs typeface="+mn-cs"/>
                </a:endParaRPr>
              </a:p>
            </p:txBody>
          </p:sp>
          <p:sp>
            <p:nvSpPr>
              <p:cNvPr id="1504293" name="Rectangle 37"/>
              <p:cNvSpPr>
                <a:spLocks noChangeArrowheads="1"/>
              </p:cNvSpPr>
              <p:nvPr/>
            </p:nvSpPr>
            <p:spPr bwMode="auto">
              <a:xfrm>
                <a:off x="1788" y="3312"/>
                <a:ext cx="344"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Bookman Old Style" charset="0"/>
                    <a:ea typeface="ＭＳ Ｐゴシック" charset="0"/>
                    <a:cs typeface="+mn-cs"/>
                  </a:rPr>
                  <a:t>p</a:t>
                </a:r>
                <a:r>
                  <a:rPr kumimoji="0" lang="en-US" sz="1200" b="0" i="0" u="none" strike="noStrike" kern="1200" cap="none" spc="0" normalizeH="0" baseline="0" noProof="0">
                    <a:ln>
                      <a:noFill/>
                    </a:ln>
                    <a:solidFill>
                      <a:srgbClr val="FFFFFF"/>
                    </a:solidFill>
                    <a:effectLst/>
                    <a:uLnTx/>
                    <a:uFillTx/>
                    <a:latin typeface="Bookman Old Style" charset="0"/>
                    <a:ea typeface="ＭＳ Ｐゴシック" charset="0"/>
                    <a:cs typeface="+mn-cs"/>
                  </a:rPr>
                  <a:t> x </a:t>
                </a:r>
                <a:r>
                  <a:rPr kumimoji="0" lang="en-US" sz="1200" b="1" i="0" u="none" strike="noStrike" kern="1200" cap="none" spc="0" normalizeH="0" baseline="0" noProof="0">
                    <a:ln>
                      <a:noFill/>
                    </a:ln>
                    <a:solidFill>
                      <a:srgbClr val="FFFFFF"/>
                    </a:solidFill>
                    <a:effectLst/>
                    <a:uLnTx/>
                    <a:uFillTx/>
                    <a:latin typeface="Bookman Old Style" charset="0"/>
                    <a:ea typeface="ＭＳ Ｐゴシック" charset="0"/>
                    <a:cs typeface="+mn-cs"/>
                  </a:rPr>
                  <a:t>b</a:t>
                </a:r>
                <a:endParaRPr kumimoji="0" lang="es-ES" sz="1200" b="1" i="0" u="none" strike="noStrike" kern="1200" cap="none" spc="0" normalizeH="0" baseline="0" noProof="0">
                  <a:ln>
                    <a:noFill/>
                  </a:ln>
                  <a:solidFill>
                    <a:srgbClr val="FFFFFF"/>
                  </a:solidFill>
                  <a:effectLst/>
                  <a:uLnTx/>
                  <a:uFillTx/>
                  <a:latin typeface="Bookman Old Style" charset="0"/>
                  <a:ea typeface="ＭＳ Ｐゴシック" charset="0"/>
                  <a:cs typeface="+mn-cs"/>
                </a:endParaRPr>
              </a:p>
            </p:txBody>
          </p:sp>
          <p:sp>
            <p:nvSpPr>
              <p:cNvPr id="1504294" name="Rectangle 38"/>
              <p:cNvSpPr>
                <a:spLocks noChangeArrowheads="1"/>
              </p:cNvSpPr>
              <p:nvPr/>
            </p:nvSpPr>
            <p:spPr bwMode="auto">
              <a:xfrm>
                <a:off x="2243" y="3168"/>
                <a:ext cx="22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Bookman Old Style" charset="0"/>
                    <a:ea typeface="ＭＳ Ｐゴシック" charset="0"/>
                    <a:cs typeface="+mn-cs"/>
                  </a:rPr>
                  <a:t>S</a:t>
                </a:r>
                <a:r>
                  <a:rPr kumimoji="0" lang="en-US" sz="1600" b="1" i="0" u="none" strike="noStrike" kern="1200" cap="none" spc="0" normalizeH="0" baseline="30000" noProof="0">
                    <a:ln>
                      <a:noFill/>
                    </a:ln>
                    <a:solidFill>
                      <a:srgbClr val="FFFFFF"/>
                    </a:solidFill>
                    <a:effectLst/>
                    <a:uLnTx/>
                    <a:uFillTx/>
                    <a:latin typeface="Bookman Old Style" charset="0"/>
                    <a:ea typeface="ＭＳ Ｐゴシック" charset="0"/>
                    <a:cs typeface="+mn-cs"/>
                  </a:rPr>
                  <a:t>j</a:t>
                </a:r>
                <a:endParaRPr kumimoji="0" lang="es-ES" sz="1600" b="1" i="0" u="none" strike="noStrike" kern="1200" cap="none" spc="0" normalizeH="0" baseline="30000" noProof="0">
                  <a:ln>
                    <a:noFill/>
                  </a:ln>
                  <a:solidFill>
                    <a:srgbClr val="FFFFFF"/>
                  </a:solidFill>
                  <a:effectLst/>
                  <a:uLnTx/>
                  <a:uFillTx/>
                  <a:latin typeface="Bookman Old Style" charset="0"/>
                  <a:ea typeface="ＭＳ Ｐゴシック" charset="0"/>
                  <a:cs typeface="+mn-cs"/>
                </a:endParaRPr>
              </a:p>
            </p:txBody>
          </p:sp>
          <p:sp>
            <p:nvSpPr>
              <p:cNvPr id="1504295" name="Rectangle 39"/>
              <p:cNvSpPr>
                <a:spLocks noChangeArrowheads="1"/>
              </p:cNvSpPr>
              <p:nvPr/>
            </p:nvSpPr>
            <p:spPr bwMode="auto">
              <a:xfrm>
                <a:off x="2640" y="2995"/>
                <a:ext cx="960" cy="144"/>
              </a:xfrm>
              <a:prstGeom prst="rect">
                <a:avLst/>
              </a:prstGeom>
              <a:solidFill>
                <a:srgbClr val="3333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504296" name="Text Box 40"/>
            <p:cNvSpPr txBox="1">
              <a:spLocks noChangeArrowheads="1"/>
            </p:cNvSpPr>
            <p:nvPr/>
          </p:nvSpPr>
          <p:spPr bwMode="auto">
            <a:xfrm>
              <a:off x="151" y="1881"/>
              <a:ext cx="5465"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0" i="0" u="none" strike="noStrike" kern="1200" cap="none" spc="0" normalizeH="0" baseline="0" noProof="0">
                  <a:ln>
                    <a:noFill/>
                  </a:ln>
                  <a:solidFill>
                    <a:srgbClr val="FFFFFF"/>
                  </a:solidFill>
                  <a:effectLst/>
                  <a:uLnTx/>
                  <a:uFillTx/>
                  <a:latin typeface="Bookman Old Style" charset="0"/>
                  <a:ea typeface="ＭＳ Ｐゴシック" charset="0"/>
                  <a:cs typeface="+mn-cs"/>
                </a:rPr>
                <a:t> Applying Rank </a:t>
              </a:r>
              <a:r>
                <a:rPr kumimoji="0" lang="en-US" sz="1800" b="1" i="0" u="none" strike="noStrike" kern="1200" cap="none" spc="0" normalizeH="0" baseline="0" noProof="0">
                  <a:ln>
                    <a:noFill/>
                  </a:ln>
                  <a:solidFill>
                    <a:srgbClr val="FFFFFF"/>
                  </a:solidFill>
                  <a:effectLst/>
                  <a:uLnTx/>
                  <a:uFillTx/>
                  <a:latin typeface="Bookman Old Style" charset="0"/>
                  <a:ea typeface="ＭＳ Ｐゴシック" charset="0"/>
                  <a:cs typeface="+mn-cs"/>
                </a:rPr>
                <a:t>b</a:t>
              </a:r>
              <a:r>
                <a:rPr kumimoji="0" lang="en-US" sz="1800" b="0" i="0" u="none" strike="noStrike" kern="1200" cap="none" spc="0" normalizeH="0" baseline="0" noProof="0">
                  <a:ln>
                    <a:noFill/>
                  </a:ln>
                  <a:solidFill>
                    <a:srgbClr val="FFFFFF"/>
                  </a:solidFill>
                  <a:effectLst/>
                  <a:uLnTx/>
                  <a:uFillTx/>
                  <a:latin typeface="Bookman Old Style" charset="0"/>
                  <a:ea typeface="ＭＳ Ｐゴシック" charset="0"/>
                  <a:cs typeface="+mn-cs"/>
                </a:rPr>
                <a:t>:</a:t>
              </a:r>
            </a:p>
          </p:txBody>
        </p:sp>
      </p:grpSp>
      <p:sp>
        <p:nvSpPr>
          <p:cNvPr id="1504297" name="Text Box 41"/>
          <p:cNvSpPr txBox="1">
            <a:spLocks noChangeArrowheads="1"/>
          </p:cNvSpPr>
          <p:nvPr/>
        </p:nvSpPr>
        <p:spPr bwMode="auto">
          <a:xfrm>
            <a:off x="239713" y="1492250"/>
            <a:ext cx="8675687"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0" i="0" u="none" strike="noStrike" kern="1200" cap="none" spc="0" normalizeH="0" baseline="0" noProof="0">
                <a:ln>
                  <a:noFill/>
                </a:ln>
                <a:solidFill>
                  <a:srgbClr val="FFFFFF"/>
                </a:solidFill>
                <a:effectLst/>
                <a:uLnTx/>
                <a:uFillTx/>
                <a:latin typeface="Bookman Old Style" charset="0"/>
                <a:ea typeface="ＭＳ Ｐゴシック" charset="0"/>
                <a:cs typeface="+mn-cs"/>
              </a:rPr>
              <a:t> SVD:</a:t>
            </a:r>
          </a:p>
        </p:txBody>
      </p:sp>
      <p:sp>
        <p:nvSpPr>
          <p:cNvPr id="1504298" name="Rectangle 42"/>
          <p:cNvSpPr>
            <a:spLocks noChangeArrowheads="1"/>
          </p:cNvSpPr>
          <p:nvPr/>
        </p:nvSpPr>
        <p:spPr bwMode="auto">
          <a:xfrm>
            <a:off x="3249613" y="1971675"/>
            <a:ext cx="360362"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Bookman Old Style" charset="0"/>
                <a:ea typeface="ＭＳ Ｐゴシック" charset="0"/>
                <a:cs typeface="+mn-cs"/>
              </a:rPr>
              <a:t>E</a:t>
            </a:r>
            <a:r>
              <a:rPr kumimoji="0" lang="en-US" sz="1600" b="1" i="0" u="none" strike="noStrike" kern="1200" cap="none" spc="0" normalizeH="0" baseline="30000" noProof="0">
                <a:ln>
                  <a:noFill/>
                </a:ln>
                <a:solidFill>
                  <a:srgbClr val="FFFFFF"/>
                </a:solidFill>
                <a:effectLst/>
                <a:uLnTx/>
                <a:uFillTx/>
                <a:latin typeface="Bookman Old Style" charset="0"/>
                <a:ea typeface="ＭＳ Ｐゴシック" charset="0"/>
                <a:cs typeface="+mn-cs"/>
              </a:rPr>
              <a:t>j</a:t>
            </a:r>
            <a:endParaRPr kumimoji="0" lang="es-ES" sz="1600" b="1" i="0" u="none" strike="noStrike" kern="1200" cap="none" spc="0" normalizeH="0" baseline="30000" noProof="0">
              <a:ln>
                <a:noFill/>
              </a:ln>
              <a:solidFill>
                <a:srgbClr val="FFFFFF"/>
              </a:solidFill>
              <a:effectLst/>
              <a:uLnTx/>
              <a:uFillTx/>
              <a:latin typeface="Bookman Old Style" charset="0"/>
              <a:ea typeface="ＭＳ Ｐゴシック" charset="0"/>
              <a:cs typeface="+mn-cs"/>
            </a:endParaRPr>
          </a:p>
        </p:txBody>
      </p:sp>
      <p:sp>
        <p:nvSpPr>
          <p:cNvPr id="1504299" name="Line 43"/>
          <p:cNvSpPr>
            <a:spLocks noChangeShapeType="1"/>
          </p:cNvSpPr>
          <p:nvPr/>
        </p:nvSpPr>
        <p:spPr bwMode="auto">
          <a:xfrm>
            <a:off x="4038600" y="1949450"/>
            <a:ext cx="53340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504300" name="Line 44"/>
          <p:cNvSpPr>
            <a:spLocks noChangeShapeType="1"/>
          </p:cNvSpPr>
          <p:nvPr/>
        </p:nvSpPr>
        <p:spPr bwMode="auto">
          <a:xfrm>
            <a:off x="4114800" y="1873250"/>
            <a:ext cx="533400" cy="457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504301" name="Rectangle 45"/>
          <p:cNvSpPr>
            <a:spLocks noChangeArrowheads="1"/>
          </p:cNvSpPr>
          <p:nvPr/>
        </p:nvSpPr>
        <p:spPr bwMode="auto">
          <a:xfrm>
            <a:off x="3263900" y="2178050"/>
            <a:ext cx="54610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Bookman Old Style" charset="0"/>
                <a:ea typeface="ＭＳ Ｐゴシック" charset="0"/>
                <a:cs typeface="+mn-cs"/>
              </a:rPr>
              <a:t>p</a:t>
            </a:r>
            <a:r>
              <a:rPr kumimoji="0" lang="en-US" sz="1200" b="0" i="0" u="none" strike="noStrike" kern="1200" cap="none" spc="0" normalizeH="0" baseline="0" noProof="0">
                <a:ln>
                  <a:noFill/>
                </a:ln>
                <a:solidFill>
                  <a:srgbClr val="FFFFFF"/>
                </a:solidFill>
                <a:effectLst/>
                <a:uLnTx/>
                <a:uFillTx/>
                <a:latin typeface="Bookman Old Style" charset="0"/>
                <a:ea typeface="ＭＳ Ｐゴシック" charset="0"/>
                <a:cs typeface="+mn-cs"/>
              </a:rPr>
              <a:t> x </a:t>
            </a:r>
            <a:r>
              <a:rPr kumimoji="0" lang="en-US" sz="1200" b="1" i="0" u="none" strike="noStrike" kern="1200" cap="none" spc="0" normalizeH="0" baseline="0" noProof="0">
                <a:ln>
                  <a:noFill/>
                </a:ln>
                <a:solidFill>
                  <a:srgbClr val="FFFFFF"/>
                </a:solidFill>
                <a:effectLst/>
                <a:uLnTx/>
                <a:uFillTx/>
                <a:latin typeface="Bookman Old Style" charset="0"/>
                <a:ea typeface="ＭＳ Ｐゴシック" charset="0"/>
                <a:cs typeface="+mn-cs"/>
              </a:rPr>
              <a:t>p</a:t>
            </a:r>
            <a:endParaRPr kumimoji="0" lang="es-ES" sz="1200" b="1" i="0" u="none" strike="noStrike" kern="1200" cap="none" spc="0" normalizeH="0" baseline="0" noProof="0">
              <a:ln>
                <a:noFill/>
              </a:ln>
              <a:solidFill>
                <a:srgbClr val="FFFFFF"/>
              </a:solidFill>
              <a:effectLst/>
              <a:uLnTx/>
              <a:uFillTx/>
              <a:latin typeface="Bookman Old Style" charset="0"/>
              <a:ea typeface="ＭＳ Ｐゴシック" charset="0"/>
              <a:cs typeface="+mn-cs"/>
            </a:endParaRPr>
          </a:p>
        </p:txBody>
      </p:sp>
      <p:grpSp>
        <p:nvGrpSpPr>
          <p:cNvPr id="1504302" name="Group 46"/>
          <p:cNvGrpSpPr>
            <a:grpSpLocks/>
          </p:cNvGrpSpPr>
          <p:nvPr/>
        </p:nvGrpSpPr>
        <p:grpSpPr bwMode="auto">
          <a:xfrm>
            <a:off x="239713" y="5011738"/>
            <a:ext cx="8675687" cy="1525587"/>
            <a:chOff x="151" y="2937"/>
            <a:chExt cx="5465" cy="961"/>
          </a:xfrm>
        </p:grpSpPr>
        <p:grpSp>
          <p:nvGrpSpPr>
            <p:cNvPr id="1504303" name="Group 47"/>
            <p:cNvGrpSpPr>
              <a:grpSpLocks/>
            </p:cNvGrpSpPr>
            <p:nvPr/>
          </p:nvGrpSpPr>
          <p:grpSpPr bwMode="auto">
            <a:xfrm>
              <a:off x="1591" y="3216"/>
              <a:ext cx="2578" cy="682"/>
              <a:chOff x="1200" y="3216"/>
              <a:chExt cx="2578" cy="682"/>
            </a:xfrm>
          </p:grpSpPr>
          <p:sp>
            <p:nvSpPr>
              <p:cNvPr id="1504304" name="Rectangle 48"/>
              <p:cNvSpPr>
                <a:spLocks noChangeArrowheads="1"/>
              </p:cNvSpPr>
              <p:nvPr/>
            </p:nvSpPr>
            <p:spPr bwMode="auto">
              <a:xfrm>
                <a:off x="1200" y="3216"/>
                <a:ext cx="960" cy="336"/>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504305" name="Rectangle 49"/>
              <p:cNvSpPr>
                <a:spLocks noChangeArrowheads="1"/>
              </p:cNvSpPr>
              <p:nvPr/>
            </p:nvSpPr>
            <p:spPr bwMode="auto">
              <a:xfrm>
                <a:off x="1555" y="3278"/>
                <a:ext cx="25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Bookman Old Style" charset="0"/>
                    <a:ea typeface="ＭＳ Ｐゴシック" charset="0"/>
                    <a:cs typeface="+mn-cs"/>
                  </a:rPr>
                  <a:t> </a:t>
                </a:r>
                <a:r>
                  <a:rPr kumimoji="0" lang="en-US" sz="1600" b="1" i="0" u="none" strike="noStrike" kern="1200" cap="none" spc="0" normalizeH="0" baseline="0" noProof="0">
                    <a:ln>
                      <a:noFill/>
                    </a:ln>
                    <a:solidFill>
                      <a:srgbClr val="FFFFFF"/>
                    </a:solidFill>
                    <a:effectLst/>
                    <a:uLnTx/>
                    <a:uFillTx/>
                    <a:latin typeface="Bookman Old Style" charset="0"/>
                    <a:ea typeface="ＭＳ Ｐゴシック" charset="0"/>
                    <a:cs typeface="+mn-cs"/>
                  </a:rPr>
                  <a:t>I</a:t>
                </a:r>
                <a:r>
                  <a:rPr kumimoji="0" lang="en-US" sz="1600" b="1" i="0" u="none" strike="noStrike" kern="1200" cap="none" spc="0" normalizeH="0" baseline="30000" noProof="0">
                    <a:ln>
                      <a:noFill/>
                    </a:ln>
                    <a:solidFill>
                      <a:srgbClr val="FFFFFF"/>
                    </a:solidFill>
                    <a:effectLst/>
                    <a:uLnTx/>
                    <a:uFillTx/>
                    <a:latin typeface="Bookman Old Style" charset="0"/>
                    <a:ea typeface="ＭＳ Ｐゴシック" charset="0"/>
                    <a:cs typeface="+mn-cs"/>
                  </a:rPr>
                  <a:t>j</a:t>
                </a:r>
                <a:endParaRPr kumimoji="0" lang="es-ES" sz="1600" b="1" i="0" u="none" strike="noStrike" kern="1200" cap="none" spc="0" normalizeH="0" baseline="30000" noProof="0">
                  <a:ln>
                    <a:noFill/>
                  </a:ln>
                  <a:solidFill>
                    <a:srgbClr val="FFFFFF"/>
                  </a:solidFill>
                  <a:effectLst/>
                  <a:uLnTx/>
                  <a:uFillTx/>
                  <a:latin typeface="Bookman Old Style" charset="0"/>
                  <a:ea typeface="ＭＳ Ｐゴシック" charset="0"/>
                  <a:cs typeface="+mn-cs"/>
                </a:endParaRPr>
              </a:p>
            </p:txBody>
          </p:sp>
          <p:sp>
            <p:nvSpPr>
              <p:cNvPr id="1504306" name="Rectangle 50"/>
              <p:cNvSpPr>
                <a:spLocks noChangeArrowheads="1"/>
              </p:cNvSpPr>
              <p:nvPr/>
            </p:nvSpPr>
            <p:spPr bwMode="auto">
              <a:xfrm>
                <a:off x="3188" y="3581"/>
                <a:ext cx="221"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Bookman Old Style" charset="0"/>
                    <a:ea typeface="ＭＳ Ｐゴシック" charset="0"/>
                    <a:cs typeface="+mn-cs"/>
                  </a:rPr>
                  <a:t>L</a:t>
                </a:r>
                <a:r>
                  <a:rPr kumimoji="0" lang="en-US" sz="1600" b="1" i="0" u="none" strike="noStrike" kern="1200" cap="none" spc="0" normalizeH="0" baseline="30000" noProof="0">
                    <a:ln>
                      <a:noFill/>
                    </a:ln>
                    <a:solidFill>
                      <a:srgbClr val="FFFFFF"/>
                    </a:solidFill>
                    <a:effectLst/>
                    <a:uLnTx/>
                    <a:uFillTx/>
                    <a:latin typeface="Bookman Old Style" charset="0"/>
                    <a:ea typeface="ＭＳ Ｐゴシック" charset="0"/>
                    <a:cs typeface="+mn-cs"/>
                  </a:rPr>
                  <a:t>j</a:t>
                </a:r>
                <a:endParaRPr kumimoji="0" lang="es-ES" sz="1600" b="1" i="0" u="none" strike="noStrike" kern="1200" cap="none" spc="0" normalizeH="0" baseline="30000" noProof="0">
                  <a:ln>
                    <a:noFill/>
                  </a:ln>
                  <a:solidFill>
                    <a:srgbClr val="FFFFFF"/>
                  </a:solidFill>
                  <a:effectLst/>
                  <a:uLnTx/>
                  <a:uFillTx/>
                  <a:latin typeface="Bookman Old Style" charset="0"/>
                  <a:ea typeface="ＭＳ Ｐゴシック" charset="0"/>
                  <a:cs typeface="+mn-cs"/>
                </a:endParaRPr>
              </a:p>
            </p:txBody>
          </p:sp>
          <p:sp>
            <p:nvSpPr>
              <p:cNvPr id="1504307" name="Rectangle 51"/>
              <p:cNvSpPr>
                <a:spLocks noChangeArrowheads="1"/>
              </p:cNvSpPr>
              <p:nvPr/>
            </p:nvSpPr>
            <p:spPr bwMode="auto">
              <a:xfrm>
                <a:off x="1863" y="3408"/>
                <a:ext cx="345"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Bookman Old Style" charset="0"/>
                    <a:ea typeface="ＭＳ Ｐゴシック" charset="0"/>
                    <a:cs typeface="+mn-cs"/>
                  </a:rPr>
                  <a:t>p</a:t>
                </a:r>
                <a:r>
                  <a:rPr kumimoji="0" lang="en-US" sz="1200" b="0" i="0" u="none" strike="noStrike" kern="1200" cap="none" spc="0" normalizeH="0" baseline="0" noProof="0">
                    <a:ln>
                      <a:noFill/>
                    </a:ln>
                    <a:solidFill>
                      <a:srgbClr val="FFFFFF"/>
                    </a:solidFill>
                    <a:effectLst/>
                    <a:uLnTx/>
                    <a:uFillTx/>
                    <a:latin typeface="Bookman Old Style" charset="0"/>
                    <a:ea typeface="ＭＳ Ｐゴシック" charset="0"/>
                    <a:cs typeface="+mn-cs"/>
                  </a:rPr>
                  <a:t> x </a:t>
                </a:r>
                <a:r>
                  <a:rPr kumimoji="0" lang="en-US" sz="1200" b="1" i="0" u="none" strike="noStrike" kern="1200" cap="none" spc="0" normalizeH="0" baseline="0" noProof="0">
                    <a:ln>
                      <a:noFill/>
                    </a:ln>
                    <a:solidFill>
                      <a:srgbClr val="FFFFFF"/>
                    </a:solidFill>
                    <a:effectLst/>
                    <a:uLnTx/>
                    <a:uFillTx/>
                    <a:latin typeface="Bookman Old Style" charset="0"/>
                    <a:ea typeface="ＭＳ Ｐゴシック" charset="0"/>
                    <a:cs typeface="+mn-cs"/>
                  </a:rPr>
                  <a:t>n</a:t>
                </a:r>
                <a:endParaRPr kumimoji="0" lang="es-ES" sz="1200" b="1" i="0" u="none" strike="noStrike" kern="1200" cap="none" spc="0" normalizeH="0" baseline="0" noProof="0">
                  <a:ln>
                    <a:noFill/>
                  </a:ln>
                  <a:solidFill>
                    <a:srgbClr val="FFFFFF"/>
                  </a:solidFill>
                  <a:effectLst/>
                  <a:uLnTx/>
                  <a:uFillTx/>
                  <a:latin typeface="Bookman Old Style" charset="0"/>
                  <a:ea typeface="ＭＳ Ｐゴシック" charset="0"/>
                  <a:cs typeface="+mn-cs"/>
                </a:endParaRPr>
              </a:p>
            </p:txBody>
          </p:sp>
          <p:sp>
            <p:nvSpPr>
              <p:cNvPr id="1504308" name="Rectangle 52"/>
              <p:cNvSpPr>
                <a:spLocks noChangeArrowheads="1"/>
              </p:cNvSpPr>
              <p:nvPr/>
            </p:nvSpPr>
            <p:spPr bwMode="auto">
              <a:xfrm>
                <a:off x="3125" y="3725"/>
                <a:ext cx="346"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Bookman Old Style" charset="0"/>
                    <a:ea typeface="ＭＳ Ｐゴシック" charset="0"/>
                    <a:cs typeface="+mn-cs"/>
                  </a:rPr>
                  <a:t>b</a:t>
                </a:r>
                <a:r>
                  <a:rPr kumimoji="0" lang="en-US" sz="1200" b="0" i="0" u="none" strike="noStrike" kern="1200" cap="none" spc="0" normalizeH="0" baseline="0" noProof="0">
                    <a:ln>
                      <a:noFill/>
                    </a:ln>
                    <a:solidFill>
                      <a:srgbClr val="FFFFFF"/>
                    </a:solidFill>
                    <a:effectLst/>
                    <a:uLnTx/>
                    <a:uFillTx/>
                    <a:latin typeface="Bookman Old Style" charset="0"/>
                    <a:ea typeface="ＭＳ Ｐゴシック" charset="0"/>
                    <a:cs typeface="+mn-cs"/>
                  </a:rPr>
                  <a:t> x </a:t>
                </a:r>
                <a:r>
                  <a:rPr kumimoji="0" lang="en-US" sz="1200" b="1" i="0" u="none" strike="noStrike" kern="1200" cap="none" spc="0" normalizeH="0" baseline="0" noProof="0">
                    <a:ln>
                      <a:noFill/>
                    </a:ln>
                    <a:solidFill>
                      <a:srgbClr val="FFFFFF"/>
                    </a:solidFill>
                    <a:effectLst/>
                    <a:uLnTx/>
                    <a:uFillTx/>
                    <a:latin typeface="Bookman Old Style" charset="0"/>
                    <a:ea typeface="ＭＳ Ｐゴシック" charset="0"/>
                    <a:cs typeface="+mn-cs"/>
                  </a:rPr>
                  <a:t>n</a:t>
                </a:r>
                <a:endParaRPr kumimoji="0" lang="es-ES" sz="1200" b="1" i="0" u="none" strike="noStrike" kern="1200" cap="none" spc="0" normalizeH="0" baseline="0" noProof="0">
                  <a:ln>
                    <a:noFill/>
                  </a:ln>
                  <a:solidFill>
                    <a:srgbClr val="FFFFFF"/>
                  </a:solidFill>
                  <a:effectLst/>
                  <a:uLnTx/>
                  <a:uFillTx/>
                  <a:latin typeface="Bookman Old Style" charset="0"/>
                  <a:ea typeface="ＭＳ Ｐゴシック" charset="0"/>
                  <a:cs typeface="+mn-cs"/>
                </a:endParaRPr>
              </a:p>
            </p:txBody>
          </p:sp>
          <p:sp>
            <p:nvSpPr>
              <p:cNvPr id="1504309" name="Rectangle 53"/>
              <p:cNvSpPr>
                <a:spLocks noChangeArrowheads="1"/>
              </p:cNvSpPr>
              <p:nvPr/>
            </p:nvSpPr>
            <p:spPr bwMode="auto">
              <a:xfrm>
                <a:off x="2160" y="3292"/>
                <a:ext cx="28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Bookman Old Style" charset="0"/>
                    <a:ea typeface="ＭＳ Ｐゴシック" charset="0"/>
                    <a:cs typeface="+mn-cs"/>
                    <a:sym typeface="Tahoma" charset="0"/>
                  </a:rPr>
                  <a:t>=</a:t>
                </a:r>
                <a:endParaRPr kumimoji="0" lang="es-ES" sz="1600" b="1" i="0" u="none" strike="noStrike" kern="1200" cap="none" spc="0" normalizeH="0" baseline="0" noProof="0" dirty="0">
                  <a:ln>
                    <a:noFill/>
                  </a:ln>
                  <a:solidFill>
                    <a:srgbClr val="FFFFFF"/>
                  </a:solidFill>
                  <a:effectLst/>
                  <a:uLnTx/>
                  <a:uFillTx/>
                  <a:latin typeface="Bookman Old Style" charset="0"/>
                  <a:ea typeface="ＭＳ Ｐゴシック" charset="0"/>
                  <a:cs typeface="+mn-cs"/>
                </a:endParaRPr>
              </a:p>
            </p:txBody>
          </p:sp>
          <p:sp>
            <p:nvSpPr>
              <p:cNvPr id="1504310" name="Rectangle 54"/>
              <p:cNvSpPr>
                <a:spLocks noChangeArrowheads="1"/>
              </p:cNvSpPr>
              <p:nvPr/>
            </p:nvSpPr>
            <p:spPr bwMode="auto">
              <a:xfrm>
                <a:off x="2592" y="3369"/>
                <a:ext cx="28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Bookman Old Style" charset="0"/>
                    <a:ea typeface="ＭＳ Ｐゴシック" charset="0"/>
                    <a:cs typeface="+mn-cs"/>
                  </a:rPr>
                  <a:t>x</a:t>
                </a:r>
                <a:endParaRPr kumimoji="0" lang="es-ES" sz="1600" b="1" i="0" u="none" strike="noStrike" kern="1200" cap="none" spc="0" normalizeH="0" baseline="0" noProof="0">
                  <a:ln>
                    <a:noFill/>
                  </a:ln>
                  <a:solidFill>
                    <a:srgbClr val="FFFFFF"/>
                  </a:solidFill>
                  <a:effectLst/>
                  <a:uLnTx/>
                  <a:uFillTx/>
                  <a:latin typeface="Bookman Old Style" charset="0"/>
                  <a:ea typeface="ＭＳ Ｐゴシック" charset="0"/>
                  <a:cs typeface="+mn-cs"/>
                </a:endParaRPr>
              </a:p>
            </p:txBody>
          </p:sp>
          <p:sp>
            <p:nvSpPr>
              <p:cNvPr id="1504311" name="Rectangle 55"/>
              <p:cNvSpPr>
                <a:spLocks noChangeArrowheads="1"/>
              </p:cNvSpPr>
              <p:nvPr/>
            </p:nvSpPr>
            <p:spPr bwMode="auto">
              <a:xfrm>
                <a:off x="2448" y="3216"/>
                <a:ext cx="192" cy="336"/>
              </a:xfrm>
              <a:prstGeom prst="rect">
                <a:avLst/>
              </a:prstGeom>
              <a:solidFill>
                <a:srgbClr val="3333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504312" name="Rectangle 56"/>
              <p:cNvSpPr>
                <a:spLocks noChangeArrowheads="1"/>
              </p:cNvSpPr>
              <p:nvPr/>
            </p:nvSpPr>
            <p:spPr bwMode="auto">
              <a:xfrm>
                <a:off x="2413" y="3581"/>
                <a:ext cx="275"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Bookman Old Style" charset="0"/>
                    <a:ea typeface="ＭＳ Ｐゴシック" charset="0"/>
                    <a:cs typeface="+mn-cs"/>
                  </a:rPr>
                  <a:t>E</a:t>
                </a:r>
                <a:r>
                  <a:rPr kumimoji="0" lang="en-US" sz="1600" b="1" i="0" u="none" strike="noStrike" kern="1200" cap="none" spc="0" normalizeH="0" baseline="30000" noProof="0">
                    <a:ln>
                      <a:noFill/>
                    </a:ln>
                    <a:solidFill>
                      <a:srgbClr val="FFFFFF"/>
                    </a:solidFill>
                    <a:effectLst/>
                    <a:uLnTx/>
                    <a:uFillTx/>
                    <a:latin typeface="Bookman Old Style" charset="0"/>
                    <a:ea typeface="ＭＳ Ｐゴシック" charset="0"/>
                    <a:cs typeface="+mn-cs"/>
                  </a:rPr>
                  <a:t>j</a:t>
                </a:r>
                <a:endParaRPr kumimoji="0" lang="es-ES" sz="1600" b="1" i="0" u="none" strike="noStrike" kern="1200" cap="none" spc="0" normalizeH="0" baseline="30000" noProof="0">
                  <a:ln>
                    <a:noFill/>
                  </a:ln>
                  <a:solidFill>
                    <a:srgbClr val="FFFFFF"/>
                  </a:solidFill>
                  <a:effectLst/>
                  <a:uLnTx/>
                  <a:uFillTx/>
                  <a:latin typeface="Bookman Old Style" charset="0"/>
                  <a:ea typeface="ＭＳ Ｐゴシック" charset="0"/>
                  <a:cs typeface="+mn-cs"/>
                </a:endParaRPr>
              </a:p>
            </p:txBody>
          </p:sp>
          <p:sp>
            <p:nvSpPr>
              <p:cNvPr id="1504313" name="Rectangle 57"/>
              <p:cNvSpPr>
                <a:spLocks noChangeArrowheads="1"/>
              </p:cNvSpPr>
              <p:nvPr/>
            </p:nvSpPr>
            <p:spPr bwMode="auto">
              <a:xfrm>
                <a:off x="2364" y="3725"/>
                <a:ext cx="344" cy="1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Bookman Old Style" charset="0"/>
                    <a:ea typeface="ＭＳ Ｐゴシック" charset="0"/>
                    <a:cs typeface="+mn-cs"/>
                  </a:rPr>
                  <a:t>p</a:t>
                </a:r>
                <a:r>
                  <a:rPr kumimoji="0" lang="en-US" sz="1200" b="0" i="0" u="none" strike="noStrike" kern="1200" cap="none" spc="0" normalizeH="0" baseline="0" noProof="0">
                    <a:ln>
                      <a:noFill/>
                    </a:ln>
                    <a:solidFill>
                      <a:srgbClr val="FFFFFF"/>
                    </a:solidFill>
                    <a:effectLst/>
                    <a:uLnTx/>
                    <a:uFillTx/>
                    <a:latin typeface="Bookman Old Style" charset="0"/>
                    <a:ea typeface="ＭＳ Ｐゴシック" charset="0"/>
                    <a:cs typeface="+mn-cs"/>
                  </a:rPr>
                  <a:t> x </a:t>
                </a:r>
                <a:r>
                  <a:rPr kumimoji="0" lang="en-US" sz="1200" b="1" i="0" u="none" strike="noStrike" kern="1200" cap="none" spc="0" normalizeH="0" baseline="0" noProof="0">
                    <a:ln>
                      <a:noFill/>
                    </a:ln>
                    <a:solidFill>
                      <a:srgbClr val="FFFFFF"/>
                    </a:solidFill>
                    <a:effectLst/>
                    <a:uLnTx/>
                    <a:uFillTx/>
                    <a:latin typeface="Bookman Old Style" charset="0"/>
                    <a:ea typeface="ＭＳ Ｐゴシック" charset="0"/>
                    <a:cs typeface="+mn-cs"/>
                  </a:rPr>
                  <a:t>b</a:t>
                </a:r>
                <a:endParaRPr kumimoji="0" lang="es-ES" sz="1200" b="1" i="0" u="none" strike="noStrike" kern="1200" cap="none" spc="0" normalizeH="0" baseline="0" noProof="0">
                  <a:ln>
                    <a:noFill/>
                  </a:ln>
                  <a:solidFill>
                    <a:srgbClr val="FFFFFF"/>
                  </a:solidFill>
                  <a:effectLst/>
                  <a:uLnTx/>
                  <a:uFillTx/>
                  <a:latin typeface="Bookman Old Style" charset="0"/>
                  <a:ea typeface="ＭＳ Ｐゴシック" charset="0"/>
                  <a:cs typeface="+mn-cs"/>
                </a:endParaRPr>
              </a:p>
            </p:txBody>
          </p:sp>
          <p:sp>
            <p:nvSpPr>
              <p:cNvPr id="1504314" name="Rectangle 58"/>
              <p:cNvSpPr>
                <a:spLocks noChangeArrowheads="1"/>
              </p:cNvSpPr>
              <p:nvPr/>
            </p:nvSpPr>
            <p:spPr bwMode="auto">
              <a:xfrm>
                <a:off x="2818" y="3408"/>
                <a:ext cx="960" cy="144"/>
              </a:xfrm>
              <a:prstGeom prst="rect">
                <a:avLst/>
              </a:prstGeom>
              <a:solidFill>
                <a:srgbClr val="33339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504315" name="Text Box 59"/>
            <p:cNvSpPr txBox="1">
              <a:spLocks noChangeArrowheads="1"/>
            </p:cNvSpPr>
            <p:nvPr/>
          </p:nvSpPr>
          <p:spPr bwMode="auto">
            <a:xfrm>
              <a:off x="151" y="2937"/>
              <a:ext cx="5465" cy="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0" i="0" u="none" strike="noStrike" kern="1200" cap="none" spc="0" normalizeH="0" baseline="0" noProof="0" dirty="0">
                  <a:ln>
                    <a:noFill/>
                  </a:ln>
                  <a:solidFill>
                    <a:srgbClr val="FFFFFF"/>
                  </a:solidFill>
                  <a:effectLst/>
                  <a:uLnTx/>
                  <a:uFillTx/>
                  <a:latin typeface="Bookman Old Style" charset="0"/>
                  <a:ea typeface="ＭＳ Ｐゴシック" charset="0"/>
                  <a:cs typeface="+mn-cs"/>
                </a:rPr>
                <a:t> Absorbing </a:t>
              </a:r>
              <a:r>
                <a:rPr kumimoji="0" lang="en-US" sz="1800" b="1" i="0" u="none" strike="noStrike" kern="1200" cap="none" spc="0" normalizeH="0" baseline="0" noProof="0" dirty="0" err="1">
                  <a:ln>
                    <a:noFill/>
                  </a:ln>
                  <a:solidFill>
                    <a:srgbClr val="FFFFFF"/>
                  </a:solidFill>
                  <a:effectLst/>
                  <a:uLnTx/>
                  <a:uFillTx/>
                  <a:latin typeface="Bookman Old Style" charset="0"/>
                  <a:ea typeface="ＭＳ Ｐゴシック" charset="0"/>
                  <a:cs typeface="+mn-cs"/>
                </a:rPr>
                <a:t>S</a:t>
              </a:r>
              <a:r>
                <a:rPr kumimoji="0" lang="en-US" sz="1800" b="1" i="0" u="none" strike="noStrike" kern="1200" cap="none" spc="0" normalizeH="0" baseline="30000" noProof="0" dirty="0" err="1">
                  <a:ln>
                    <a:noFill/>
                  </a:ln>
                  <a:solidFill>
                    <a:srgbClr val="FFFFFF"/>
                  </a:solidFill>
                  <a:effectLst/>
                  <a:uLnTx/>
                  <a:uFillTx/>
                  <a:latin typeface="Bookman Old Style" charset="0"/>
                  <a:ea typeface="ＭＳ Ｐゴシック" charset="0"/>
                  <a:cs typeface="+mn-cs"/>
                </a:rPr>
                <a:t>j</a:t>
              </a:r>
              <a:r>
                <a:rPr kumimoji="0" lang="en-US" sz="1800" b="0" i="0" u="none" strike="noStrike" kern="1200" cap="none" spc="0" normalizeH="0" baseline="0" noProof="0" dirty="0">
                  <a:ln>
                    <a:noFill/>
                  </a:ln>
                  <a:solidFill>
                    <a:srgbClr val="FFFFFF"/>
                  </a:solidFill>
                  <a:effectLst/>
                  <a:uLnTx/>
                  <a:uFillTx/>
                  <a:latin typeface="Bookman Old Style" charset="0"/>
                  <a:ea typeface="ＭＳ Ｐゴシック" charset="0"/>
                  <a:cs typeface="+mn-cs"/>
                </a:rPr>
                <a:t> values into </a:t>
              </a:r>
              <a:r>
                <a:rPr kumimoji="0" lang="en-US" sz="1800" b="1" i="0" u="none" strike="noStrike" kern="1200" cap="none" spc="0" normalizeH="0" baseline="0" noProof="0" dirty="0" err="1">
                  <a:ln>
                    <a:noFill/>
                  </a:ln>
                  <a:solidFill>
                    <a:srgbClr val="FFFFFF"/>
                  </a:solidFill>
                  <a:effectLst/>
                  <a:uLnTx/>
                  <a:uFillTx/>
                  <a:latin typeface="Bookman Old Style" charset="0"/>
                  <a:ea typeface="ＭＳ Ｐゴシック" charset="0"/>
                  <a:cs typeface="+mn-cs"/>
                </a:rPr>
                <a:t>C</a:t>
              </a:r>
              <a:r>
                <a:rPr kumimoji="0" lang="en-US" sz="1800" b="1" i="0" u="none" strike="noStrike" kern="1200" cap="none" spc="0" normalizeH="0" baseline="30000" noProof="0" dirty="0" err="1">
                  <a:ln>
                    <a:noFill/>
                  </a:ln>
                  <a:solidFill>
                    <a:srgbClr val="FFFFFF"/>
                  </a:solidFill>
                  <a:effectLst/>
                  <a:uLnTx/>
                  <a:uFillTx/>
                  <a:latin typeface="Bookman Old Style" charset="0"/>
                  <a:ea typeface="ＭＳ Ｐゴシック" charset="0"/>
                  <a:cs typeface="+mn-cs"/>
                </a:rPr>
                <a:t>iT</a:t>
              </a:r>
              <a:r>
                <a:rPr kumimoji="0" lang="en-US" sz="1800" b="0" i="0" u="none" strike="noStrike" kern="1200" cap="none" spc="0" normalizeH="0" baseline="0" noProof="0" dirty="0">
                  <a:ln>
                    <a:noFill/>
                  </a:ln>
                  <a:solidFill>
                    <a:srgbClr val="FFFFFF"/>
                  </a:solidFill>
                  <a:effectLst/>
                  <a:uLnTx/>
                  <a:uFillTx/>
                  <a:latin typeface="Bookman Old Style" charset="0"/>
                  <a:ea typeface="ＭＳ Ｐゴシック" charset="0"/>
                  <a:cs typeface="+mn-cs"/>
                </a:rPr>
                <a:t>:</a:t>
              </a:r>
            </a:p>
          </p:txBody>
        </p:sp>
      </p:grpSp>
      <p:sp>
        <p:nvSpPr>
          <p:cNvPr id="1504316" name="Rectangle 60"/>
          <p:cNvSpPr>
            <a:spLocks noGrp="1" noChangeArrowheads="1"/>
          </p:cNvSpPr>
          <p:nvPr>
            <p:ph type="title"/>
          </p:nvPr>
        </p:nvSpPr>
        <p:spPr/>
        <p:txBody>
          <a:bodyPr/>
          <a:lstStyle/>
          <a:p>
            <a:r>
              <a:rPr lang="en-US"/>
              <a:t>PCA or SVD factorization</a:t>
            </a:r>
          </a:p>
        </p:txBody>
      </p:sp>
    </p:spTree>
    <p:extLst>
      <p:ext uri="{BB962C8B-B14F-4D97-AF65-F5344CB8AC3E}">
        <p14:creationId xmlns:p14="http://schemas.microsoft.com/office/powerpoint/2010/main" val="38807338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042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504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82" name="Rectangle 2"/>
          <p:cNvSpPr>
            <a:spLocks noGrp="1" noChangeArrowheads="1"/>
          </p:cNvSpPr>
          <p:nvPr>
            <p:ph type="title"/>
          </p:nvPr>
        </p:nvSpPr>
        <p:spPr/>
        <p:txBody>
          <a:bodyPr/>
          <a:lstStyle/>
          <a:p>
            <a:r>
              <a:rPr lang="en-US"/>
              <a:t>Idea of Compression</a:t>
            </a:r>
          </a:p>
        </p:txBody>
      </p:sp>
      <p:sp>
        <p:nvSpPr>
          <p:cNvPr id="1505283" name="Rectangle 3"/>
          <p:cNvSpPr>
            <a:spLocks noGrp="1" noChangeArrowheads="1"/>
          </p:cNvSpPr>
          <p:nvPr>
            <p:ph type="body" idx="1"/>
          </p:nvPr>
        </p:nvSpPr>
        <p:spPr>
          <a:xfrm>
            <a:off x="457200" y="1527175"/>
            <a:ext cx="8229600" cy="5330825"/>
          </a:xfrm>
        </p:spPr>
        <p:txBody>
          <a:bodyPr/>
          <a:lstStyle/>
          <a:p>
            <a:r>
              <a:rPr lang="en-US" sz="2400">
                <a:latin typeface="Arial" charset="0"/>
              </a:rPr>
              <a:t>Represent matrix (rather than light vector) compactly</a:t>
            </a:r>
          </a:p>
          <a:p>
            <a:r>
              <a:rPr lang="en-US" sz="2400">
                <a:latin typeface="Arial" charset="0"/>
              </a:rPr>
              <a:t>Can be (and is) combined with low frequency vector</a:t>
            </a:r>
          </a:p>
          <a:p>
            <a:r>
              <a:rPr lang="en-US" sz="2400">
                <a:latin typeface="Arial" charset="0"/>
              </a:rPr>
              <a:t>Useful in broad contexts. </a:t>
            </a:r>
          </a:p>
          <a:p>
            <a:pPr lvl="1"/>
            <a:r>
              <a:rPr lang="en-US" sz="2000">
                <a:latin typeface="Arial" charset="0"/>
              </a:rPr>
              <a:t>BRDF factorization for real-time rendering (reduce 4D BRDF to 2D texture maps)  McCool et al. 01 etc</a:t>
            </a:r>
          </a:p>
          <a:p>
            <a:pPr lvl="1"/>
            <a:r>
              <a:rPr lang="en-US" sz="2000">
                <a:latin typeface="Arial" charset="0"/>
              </a:rPr>
              <a:t>Surface Light field factorization for real-time rendering (4D to 2D maps) Chen et al. 02, Nishino et al. 01</a:t>
            </a:r>
          </a:p>
          <a:p>
            <a:pPr lvl="1"/>
            <a:r>
              <a:rPr lang="en-US" sz="2000">
                <a:latin typeface="Arial" charset="0"/>
              </a:rPr>
              <a:t>Factorization of Orientation Light field for complex lighting and BRDFs (4D to 2D) Latta et al. 02</a:t>
            </a:r>
          </a:p>
          <a:p>
            <a:r>
              <a:rPr lang="en-US" sz="2400" b="1">
                <a:latin typeface="Arial" charset="0"/>
              </a:rPr>
              <a:t>Not too useful for general precomput. relighting</a:t>
            </a:r>
          </a:p>
          <a:p>
            <a:pPr lvl="1"/>
            <a:r>
              <a:rPr lang="en-US" sz="2000" b="1">
                <a:latin typeface="Arial" charset="0"/>
              </a:rPr>
              <a:t>Transport matrix not low-dimensional!!</a:t>
            </a:r>
            <a:r>
              <a:rPr lang="en-US" sz="2000">
                <a:latin typeface="Arial" charset="0"/>
              </a:rPr>
              <a:t> </a:t>
            </a:r>
          </a:p>
          <a:p>
            <a:pPr lvl="1"/>
            <a:endParaRPr lang="en-US" sz="2000">
              <a:latin typeface="Arial" charset="0"/>
            </a:endParaRPr>
          </a:p>
        </p:txBody>
      </p:sp>
    </p:spTree>
    <p:extLst>
      <p:ext uri="{BB962C8B-B14F-4D97-AF65-F5344CB8AC3E}">
        <p14:creationId xmlns:p14="http://schemas.microsoft.com/office/powerpoint/2010/main" val="337330435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6306" name="Rectangle 2"/>
          <p:cNvSpPr>
            <a:spLocks noGrp="1" noChangeArrowheads="1"/>
          </p:cNvSpPr>
          <p:nvPr>
            <p:ph type="title"/>
          </p:nvPr>
        </p:nvSpPr>
        <p:spPr/>
        <p:txBody>
          <a:bodyPr/>
          <a:lstStyle/>
          <a:p>
            <a:r>
              <a:rPr lang="en-US"/>
              <a:t>Local or Clustered PCA</a:t>
            </a:r>
          </a:p>
        </p:txBody>
      </p:sp>
      <p:sp>
        <p:nvSpPr>
          <p:cNvPr id="1506307" name="Rectangle 3"/>
          <p:cNvSpPr>
            <a:spLocks noGrp="1" noChangeArrowheads="1"/>
          </p:cNvSpPr>
          <p:nvPr>
            <p:ph type="body" idx="1"/>
          </p:nvPr>
        </p:nvSpPr>
        <p:spPr>
          <a:xfrm>
            <a:off x="457200" y="1527175"/>
            <a:ext cx="8229600" cy="5330825"/>
          </a:xfrm>
        </p:spPr>
        <p:txBody>
          <a:bodyPr/>
          <a:lstStyle/>
          <a:p>
            <a:r>
              <a:rPr lang="en-US" sz="2400">
                <a:latin typeface="Arial" charset="0"/>
              </a:rPr>
              <a:t>Exploit local coherence (in say 16x16 pixel blocks)</a:t>
            </a:r>
          </a:p>
          <a:p>
            <a:pPr lvl="1"/>
            <a:r>
              <a:rPr lang="en-US" sz="2000">
                <a:latin typeface="Arial" charset="0"/>
              </a:rPr>
              <a:t>Idea: light transport is locally low-dimensional.  Why?</a:t>
            </a:r>
          </a:p>
          <a:p>
            <a:pPr lvl="1"/>
            <a:r>
              <a:rPr lang="en-US" sz="2000">
                <a:latin typeface="Arial" charset="0"/>
              </a:rPr>
              <a:t>Even though globally complex</a:t>
            </a:r>
          </a:p>
          <a:p>
            <a:pPr lvl="1"/>
            <a:r>
              <a:rPr lang="en-US" sz="2000">
                <a:latin typeface="Arial" charset="0"/>
              </a:rPr>
              <a:t>See Mahajan et al. 07 for theoretical analysis</a:t>
            </a:r>
          </a:p>
          <a:p>
            <a:r>
              <a:rPr lang="en-US" sz="2400">
                <a:latin typeface="Arial" charset="0"/>
              </a:rPr>
              <a:t>Original idea: Each triangle separately</a:t>
            </a:r>
          </a:p>
          <a:p>
            <a:pPr lvl="1"/>
            <a:r>
              <a:rPr lang="en-US" sz="2000">
                <a:latin typeface="Arial" charset="0"/>
              </a:rPr>
              <a:t>Example: Surface Light Fields 3D subspace works well</a:t>
            </a:r>
          </a:p>
          <a:p>
            <a:pPr lvl="1"/>
            <a:r>
              <a:rPr lang="en-US" sz="2000">
                <a:latin typeface="Arial" charset="0"/>
              </a:rPr>
              <a:t>Vague analysis of size of triangles</a:t>
            </a:r>
          </a:p>
          <a:p>
            <a:pPr lvl="1"/>
            <a:r>
              <a:rPr lang="en-US" sz="2000">
                <a:latin typeface="Arial" charset="0"/>
              </a:rPr>
              <a:t>Instead of triangle, 16x16 image blocks [Nayar et al. 04]</a:t>
            </a:r>
          </a:p>
          <a:p>
            <a:r>
              <a:rPr lang="en-US" sz="2400">
                <a:latin typeface="Arial" charset="0"/>
              </a:rPr>
              <a:t>Clustered PCA [Sloan et al. 2003]</a:t>
            </a:r>
          </a:p>
          <a:p>
            <a:pPr lvl="1"/>
            <a:r>
              <a:rPr lang="en-US" sz="2000">
                <a:latin typeface="Arial" charset="0"/>
              </a:rPr>
              <a:t>Combines two widely used compression techniques: Vector Quantization or VQ and Principal Component Analysis</a:t>
            </a:r>
          </a:p>
          <a:p>
            <a:pPr lvl="1"/>
            <a:r>
              <a:rPr lang="en-US" sz="2000">
                <a:latin typeface="Arial" charset="0"/>
              </a:rPr>
              <a:t>For complex geometry, no need for parameterization / topology</a:t>
            </a:r>
          </a:p>
          <a:p>
            <a:endParaRPr lang="en-US" sz="2400">
              <a:latin typeface="Arial" charset="0"/>
            </a:endParaRPr>
          </a:p>
        </p:txBody>
      </p:sp>
    </p:spTree>
    <p:extLst>
      <p:ext uri="{BB962C8B-B14F-4D97-AF65-F5344CB8AC3E}">
        <p14:creationId xmlns:p14="http://schemas.microsoft.com/office/powerpoint/2010/main" val="254000460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defRPr/>
            </a:pPr>
            <a:r>
              <a:rPr lang="en-CA">
                <a:cs typeface="+mj-cs"/>
              </a:rPr>
              <a:t>Image-Based Rendering</a:t>
            </a:r>
          </a:p>
        </p:txBody>
      </p:sp>
      <p:sp>
        <p:nvSpPr>
          <p:cNvPr id="24580" name="Text Box 4"/>
          <p:cNvSpPr txBox="1">
            <a:spLocks noChangeArrowheads="1"/>
          </p:cNvSpPr>
          <p:nvPr/>
        </p:nvSpPr>
        <p:spPr bwMode="auto">
          <a:xfrm>
            <a:off x="3177622" y="6481763"/>
            <a:ext cx="52006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FFFFFF"/>
                </a:solidFill>
                <a:effectLst/>
                <a:uLnTx/>
                <a:uFillTx/>
                <a:latin typeface="Arial" charset="0"/>
                <a:ea typeface="ＭＳ Ｐゴシック" charset="0"/>
                <a:cs typeface="+mn-cs"/>
              </a:rPr>
              <a:t>Zickler</a:t>
            </a: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mn-cs"/>
              </a:rPr>
              <a:t>, Enrique, </a:t>
            </a:r>
            <a:r>
              <a:rPr kumimoji="0" lang="en-US" sz="2400" b="0" i="0" u="none" strike="noStrike" kern="1200" cap="none" spc="0" normalizeH="0" baseline="0" noProof="0" dirty="0" err="1">
                <a:ln>
                  <a:noFill/>
                </a:ln>
                <a:solidFill>
                  <a:srgbClr val="FFFFFF"/>
                </a:solidFill>
                <a:effectLst/>
                <a:uLnTx/>
                <a:uFillTx/>
                <a:latin typeface="Arial" charset="0"/>
                <a:ea typeface="ＭＳ Ｐゴシック" charset="0"/>
                <a:cs typeface="+mn-cs"/>
              </a:rPr>
              <a:t>Ramamoorthi</a:t>
            </a: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mn-cs"/>
              </a:rPr>
              <a:t>, </a:t>
            </a:r>
            <a:r>
              <a:rPr kumimoji="0" lang="en-US" sz="2400" b="0" i="0" u="none" strike="noStrike" kern="1200" cap="none" spc="0" normalizeH="0" baseline="0" noProof="0" dirty="0" err="1">
                <a:ln>
                  <a:noFill/>
                </a:ln>
                <a:solidFill>
                  <a:srgbClr val="FFFFFF"/>
                </a:solidFill>
                <a:effectLst/>
                <a:uLnTx/>
                <a:uFillTx/>
                <a:latin typeface="Arial" charset="0"/>
                <a:ea typeface="ＭＳ Ｐゴシック" charset="0"/>
                <a:cs typeface="+mn-cs"/>
              </a:rPr>
              <a:t>Belhumeur</a:t>
            </a: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mn-cs"/>
              </a:rPr>
              <a:t> 05, 06</a:t>
            </a:r>
          </a:p>
        </p:txBody>
      </p:sp>
      <p:pic>
        <p:nvPicPr>
          <p:cNvPr id="2" name="video1_divx.mp4" descr="video1_divx.mp4">
            <a:hlinkClick r:id="" action="ppaction://media"/>
            <a:extLst>
              <a:ext uri="{FF2B5EF4-FFF2-40B4-BE49-F238E27FC236}">
                <a16:creationId xmlns:a16="http://schemas.microsoft.com/office/drawing/2014/main" id="{16E85B6B-187E-BB42-AAC9-46CA3A13715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 b="1"/>
          <a:stretch/>
        </p:blipFill>
        <p:spPr>
          <a:xfrm>
            <a:off x="1243584" y="1362456"/>
            <a:ext cx="6876288" cy="5157216"/>
          </a:xfrm>
          <a:prstGeom prst="rect">
            <a:avLst/>
          </a:prstGeom>
        </p:spPr>
      </p:pic>
    </p:spTree>
    <p:extLst>
      <p:ext uri="{BB962C8B-B14F-4D97-AF65-F5344CB8AC3E}">
        <p14:creationId xmlns:p14="http://schemas.microsoft.com/office/powerpoint/2010/main" val="42074694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8354" name="Rectangle 2"/>
          <p:cNvSpPr>
            <a:spLocks noGrp="1" noChangeArrowheads="1"/>
          </p:cNvSpPr>
          <p:nvPr>
            <p:ph type="title"/>
          </p:nvPr>
        </p:nvSpPr>
        <p:spPr/>
        <p:txBody>
          <a:bodyPr/>
          <a:lstStyle/>
          <a:p>
            <a:r>
              <a:rPr lang="en-US"/>
              <a:t>Outline</a:t>
            </a:r>
          </a:p>
        </p:txBody>
      </p:sp>
      <p:sp>
        <p:nvSpPr>
          <p:cNvPr id="1508355" name="Rectangle 3"/>
          <p:cNvSpPr>
            <a:spLocks noGrp="1" noChangeArrowheads="1"/>
          </p:cNvSpPr>
          <p:nvPr>
            <p:ph type="body" idx="1"/>
          </p:nvPr>
        </p:nvSpPr>
        <p:spPr/>
        <p:txBody>
          <a:bodyPr/>
          <a:lstStyle/>
          <a:p>
            <a:r>
              <a:rPr lang="en-US" dirty="0">
                <a:latin typeface="Arial" charset="0"/>
              </a:rPr>
              <a:t>Motivation and Background</a:t>
            </a:r>
          </a:p>
          <a:p>
            <a:r>
              <a:rPr lang="en-US" i="1" dirty="0">
                <a:latin typeface="Arial" charset="0"/>
              </a:rPr>
              <a:t>Compression methods</a:t>
            </a:r>
          </a:p>
          <a:p>
            <a:pPr lvl="1"/>
            <a:r>
              <a:rPr lang="en-US" dirty="0">
                <a:latin typeface="Arial" charset="0"/>
              </a:rPr>
              <a:t>Low frequency linear spherical harmonic approximation</a:t>
            </a:r>
          </a:p>
          <a:p>
            <a:pPr lvl="1"/>
            <a:r>
              <a:rPr lang="en-US" dirty="0">
                <a:latin typeface="Arial" charset="0"/>
              </a:rPr>
              <a:t>Factorization and PCA</a:t>
            </a:r>
          </a:p>
          <a:p>
            <a:pPr lvl="1"/>
            <a:r>
              <a:rPr lang="en-US" dirty="0">
                <a:latin typeface="Arial" charset="0"/>
              </a:rPr>
              <a:t>Local factorization and clustered PCA</a:t>
            </a:r>
          </a:p>
          <a:p>
            <a:pPr lvl="1"/>
            <a:r>
              <a:rPr lang="en-US" i="1" dirty="0">
                <a:latin typeface="Arial" charset="0"/>
              </a:rPr>
              <a:t>Non-linear wavelet approximation</a:t>
            </a:r>
          </a:p>
          <a:p>
            <a:r>
              <a:rPr lang="en-US" dirty="0">
                <a:latin typeface="Arial" charset="0"/>
              </a:rPr>
              <a:t>Changing view as well as lighting</a:t>
            </a:r>
          </a:p>
          <a:p>
            <a:pPr lvl="1"/>
            <a:endParaRPr lang="en-US" dirty="0">
              <a:latin typeface="Arial" charset="0"/>
            </a:endParaRPr>
          </a:p>
        </p:txBody>
      </p:sp>
    </p:spTree>
    <p:extLst>
      <p:ext uri="{BB962C8B-B14F-4D97-AF65-F5344CB8AC3E}">
        <p14:creationId xmlns:p14="http://schemas.microsoft.com/office/powerpoint/2010/main" val="370744526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a:xfrm>
            <a:off x="527050" y="533400"/>
            <a:ext cx="8120063" cy="685800"/>
          </a:xfrm>
        </p:spPr>
        <p:txBody>
          <a:bodyPr/>
          <a:lstStyle/>
          <a:p>
            <a:r>
              <a:rPr lang="en-US"/>
              <a:t>Sparse Matrix-Vector Multiplication</a:t>
            </a:r>
          </a:p>
        </p:txBody>
      </p:sp>
      <p:sp>
        <p:nvSpPr>
          <p:cNvPr id="1509379" name="Rectangle 3"/>
          <p:cNvSpPr>
            <a:spLocks noChangeArrowheads="1"/>
          </p:cNvSpPr>
          <p:nvPr/>
        </p:nvSpPr>
        <p:spPr bwMode="auto">
          <a:xfrm>
            <a:off x="0" y="1320800"/>
            <a:ext cx="9144000" cy="525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457200" marR="0" lvl="0" indent="-457200" algn="l" defTabSz="914400" rtl="0" eaLnBrk="0" fontAlgn="base" latinLnBrk="0" hangingPunct="0">
              <a:lnSpc>
                <a:spcPct val="100000"/>
              </a:lnSpc>
              <a:spcBef>
                <a:spcPct val="50000"/>
              </a:spcBef>
              <a:spcAft>
                <a:spcPct val="0"/>
              </a:spcAft>
              <a:buClr>
                <a:srgbClr val="2AABA8"/>
              </a:buClr>
              <a:buSzTx/>
              <a:buFont typeface="Wingdings" charset="0"/>
              <a:buNone/>
              <a:tabLst>
                <a:tab pos="1319213" algn="l"/>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rPr>
              <a:t>Choose data representations with mostly zeroes</a:t>
            </a:r>
          </a:p>
          <a:p>
            <a:pPr marL="457200" marR="0" lvl="0" indent="-457200" algn="l" defTabSz="914400" rtl="0" eaLnBrk="0" fontAlgn="base" latinLnBrk="0" hangingPunct="0">
              <a:lnSpc>
                <a:spcPct val="100000"/>
              </a:lnSpc>
              <a:spcBef>
                <a:spcPct val="50000"/>
              </a:spcBef>
              <a:spcAft>
                <a:spcPct val="0"/>
              </a:spcAft>
              <a:buClr>
                <a:srgbClr val="2AABA8"/>
              </a:buClr>
              <a:buSzTx/>
              <a:buFont typeface="Wingdings" charset="0"/>
              <a:buNone/>
              <a:tabLst>
                <a:tab pos="1319213" algn="l"/>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rPr>
              <a:t>	Vector: 	Use </a:t>
            </a:r>
            <a:r>
              <a:rPr kumimoji="0" lang="en-US" sz="2800" b="0" i="1" u="none" strike="noStrike" kern="1200" cap="none" spc="0" normalizeH="0" baseline="0" noProof="0">
                <a:ln>
                  <a:noFill/>
                </a:ln>
                <a:solidFill>
                  <a:srgbClr val="FFFFFF"/>
                </a:solidFill>
                <a:effectLst/>
                <a:uLnTx/>
                <a:uFillTx/>
                <a:latin typeface="Arial" charset="0"/>
                <a:ea typeface="ＭＳ Ｐゴシック" charset="0"/>
                <a:cs typeface="+mn-cs"/>
              </a:rPr>
              <a:t>non-linear wavelet approximation</a:t>
            </a: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rPr>
              <a:t> </a:t>
            </a:r>
            <a:b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rPr>
            </a:b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rPr>
              <a:t>		on lighting </a:t>
            </a:r>
          </a:p>
          <a:p>
            <a:pPr marL="457200" marR="0" lvl="0" indent="-457200" algn="l" defTabSz="914400" rtl="0" eaLnBrk="0" fontAlgn="base" latinLnBrk="0" hangingPunct="0">
              <a:lnSpc>
                <a:spcPct val="100000"/>
              </a:lnSpc>
              <a:spcBef>
                <a:spcPct val="50000"/>
              </a:spcBef>
              <a:spcAft>
                <a:spcPct val="0"/>
              </a:spcAft>
              <a:buClr>
                <a:srgbClr val="2AABA8"/>
              </a:buClr>
              <a:buSzTx/>
              <a:buFont typeface="Wingdings" charset="0"/>
              <a:buNone/>
              <a:tabLst>
                <a:tab pos="1319213" algn="l"/>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rPr>
              <a:t>	Matrix:  	Wavelet-encode transport rows</a:t>
            </a:r>
          </a:p>
          <a:p>
            <a:pPr marL="1485900" marR="0" lvl="2" indent="-457200" algn="l" defTabSz="914400" rtl="0" eaLnBrk="0" fontAlgn="base" latinLnBrk="0" hangingPunct="0">
              <a:lnSpc>
                <a:spcPct val="100000"/>
              </a:lnSpc>
              <a:spcBef>
                <a:spcPct val="0"/>
              </a:spcBef>
              <a:spcAft>
                <a:spcPct val="0"/>
              </a:spcAft>
              <a:buClr>
                <a:srgbClr val="2AABA8"/>
              </a:buClr>
              <a:buSzTx/>
              <a:buFont typeface="Wingdings" charset="0"/>
              <a:buNone/>
              <a:tabLst>
                <a:tab pos="1319213" algn="l"/>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aphicFrame>
        <p:nvGraphicFramePr>
          <p:cNvPr id="1509380" name="Object 4"/>
          <p:cNvGraphicFramePr>
            <a:graphicFrameLocks noChangeAspect="1"/>
          </p:cNvGraphicFramePr>
          <p:nvPr/>
        </p:nvGraphicFramePr>
        <p:xfrm>
          <a:off x="1401763" y="3455988"/>
          <a:ext cx="4530725" cy="2835275"/>
        </p:xfrm>
        <a:graphic>
          <a:graphicData uri="http://schemas.openxmlformats.org/presentationml/2006/ole">
            <mc:AlternateContent xmlns:mc="http://schemas.openxmlformats.org/markup-compatibility/2006">
              <mc:Choice xmlns:v="urn:schemas-microsoft-com:vml" Requires="v">
                <p:oleObj name="Equation" r:id="rId4" imgW="2108200" imgH="1320800" progId="Equation.DSMT4">
                  <p:embed/>
                </p:oleObj>
              </mc:Choice>
              <mc:Fallback>
                <p:oleObj name="Equation" r:id="rId4" imgW="2108200" imgH="1320800" progId="Equation.DSMT4">
                  <p:embed/>
                  <p:pic>
                    <p:nvPicPr>
                      <p:cNvPr id="1509380" name="Object 4"/>
                      <p:cNvPicPr>
                        <a:picLocks noChangeAspect="1" noChangeArrowheads="1"/>
                      </p:cNvPicPr>
                      <p:nvPr/>
                    </p:nvPicPr>
                    <p:blipFill>
                      <a:blip r:embed="rId5"/>
                      <a:srcRect/>
                      <a:stretch>
                        <a:fillRect/>
                      </a:stretch>
                    </p:blipFill>
                    <p:spPr bwMode="auto">
                      <a:xfrm>
                        <a:off x="1401763" y="3455988"/>
                        <a:ext cx="4530725" cy="2835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509381" name="Rectangle 5"/>
          <p:cNvSpPr>
            <a:spLocks noChangeArrowheads="1"/>
          </p:cNvSpPr>
          <p:nvPr/>
        </p:nvSpPr>
        <p:spPr bwMode="auto">
          <a:xfrm>
            <a:off x="1077913" y="3632200"/>
            <a:ext cx="3663950" cy="268605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509382" name="Rectangle 6"/>
          <p:cNvSpPr>
            <a:spLocks noChangeArrowheads="1"/>
          </p:cNvSpPr>
          <p:nvPr/>
        </p:nvSpPr>
        <p:spPr bwMode="auto">
          <a:xfrm>
            <a:off x="503238" y="3062288"/>
            <a:ext cx="7138987" cy="527050"/>
          </a:xfrm>
          <a:prstGeom prst="rect">
            <a:avLst/>
          </a:prstGeom>
          <a:solidFill>
            <a:schemeClr val="bg1">
              <a:alpha val="75000"/>
            </a:schemeClr>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pic>
        <p:nvPicPr>
          <p:cNvPr id="1509383" name="Picture 7" descr="stpeters_sideway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6424" y="3937000"/>
            <a:ext cx="2428875" cy="1824038"/>
          </a:xfrm>
          <a:prstGeom prst="rect">
            <a:avLst/>
          </a:prstGeom>
          <a:noFill/>
          <a:extLst>
            <a:ext uri="{909E8E84-426E-40dd-AFC4-6F175D3DCCD1}">
              <a14:hiddenFill xmlns=""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955045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93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093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9381" grpId="0" animBg="1"/>
      <p:bldP spid="150938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1426" name="Picture 2" descr="sca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2025" y="2662238"/>
            <a:ext cx="2284413" cy="2284412"/>
          </a:xfrm>
          <a:prstGeom prst="rect">
            <a:avLst/>
          </a:prstGeom>
          <a:noFill/>
          <a:extLst>
            <a:ext uri="{909E8E84-426E-40dd-AFC4-6F175D3DCCD1}">
              <a14:hiddenFill xmlns="" xmlns:a14="http://schemas.microsoft.com/office/drawing/2010/main">
                <a:solidFill>
                  <a:srgbClr val="FFFFFF"/>
                </a:solidFill>
              </a14:hiddenFill>
            </a:ext>
          </a:extLst>
        </p:spPr>
      </p:pic>
      <p:pic>
        <p:nvPicPr>
          <p:cNvPr id="1511427" name="Picture 3" descr="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2646363"/>
            <a:ext cx="2284413" cy="2284412"/>
          </a:xfrm>
          <a:prstGeom prst="rect">
            <a:avLst/>
          </a:prstGeom>
          <a:noFill/>
          <a:extLst>
            <a:ext uri="{909E8E84-426E-40dd-AFC4-6F175D3DCCD1}">
              <a14:hiddenFill xmlns="" xmlns:a14="http://schemas.microsoft.com/office/drawing/2010/main">
                <a:solidFill>
                  <a:srgbClr val="FFFFFF"/>
                </a:solidFill>
              </a14:hiddenFill>
            </a:ext>
          </a:extLst>
        </p:spPr>
      </p:pic>
      <p:pic>
        <p:nvPicPr>
          <p:cNvPr id="1511428" name="Picture 4" descr="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4113" y="2644775"/>
            <a:ext cx="2284412" cy="2284413"/>
          </a:xfrm>
          <a:prstGeom prst="rect">
            <a:avLst/>
          </a:prstGeom>
          <a:noFill/>
          <a:extLst>
            <a:ext uri="{909E8E84-426E-40dd-AFC4-6F175D3DCCD1}">
              <a14:hiddenFill xmlns="" xmlns:a14="http://schemas.microsoft.com/office/drawing/2010/main">
                <a:solidFill>
                  <a:srgbClr val="FFFFFF"/>
                </a:solidFill>
              </a14:hiddenFill>
            </a:ext>
          </a:extLst>
        </p:spPr>
      </p:pic>
      <p:pic>
        <p:nvPicPr>
          <p:cNvPr id="1511429" name="Picture 5" desc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2025" y="2662238"/>
            <a:ext cx="2284413" cy="2284412"/>
          </a:xfrm>
          <a:prstGeom prst="rect">
            <a:avLst/>
          </a:prstGeom>
          <a:noFill/>
          <a:extLst>
            <a:ext uri="{909E8E84-426E-40dd-AFC4-6F175D3DCCD1}">
              <a14:hiddenFill xmlns="" xmlns:a14="http://schemas.microsoft.com/office/drawing/2010/main">
                <a:solidFill>
                  <a:srgbClr val="FFFFFF"/>
                </a:solidFill>
              </a14:hiddenFill>
            </a:ext>
          </a:extLst>
        </p:spPr>
      </p:pic>
      <p:sp>
        <p:nvSpPr>
          <p:cNvPr id="1511430" name="Rectangle 6"/>
          <p:cNvSpPr>
            <a:spLocks noGrp="1" noChangeArrowheads="1"/>
          </p:cNvSpPr>
          <p:nvPr>
            <p:ph type="title"/>
          </p:nvPr>
        </p:nvSpPr>
        <p:spPr/>
        <p:txBody>
          <a:bodyPr/>
          <a:lstStyle/>
          <a:p>
            <a:r>
              <a:rPr lang="en-US"/>
              <a:t>Haar Wavelet Basis</a:t>
            </a:r>
          </a:p>
        </p:txBody>
      </p:sp>
      <p:pic>
        <p:nvPicPr>
          <p:cNvPr id="1511431" name="Picture 7" descr="toplef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 xmlns:a14="http://schemas.microsoft.com/office/drawing/2010/main">
                <a:solidFill>
                  <a:srgbClr val="FFFFFF"/>
                </a:solidFill>
              </a14:hiddenFill>
            </a:ext>
          </a:extLst>
        </p:spPr>
      </p:pic>
      <p:pic>
        <p:nvPicPr>
          <p:cNvPr id="1511432" name="Picture 8" descr="toprigh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 xmlns:a14="http://schemas.microsoft.com/office/drawing/2010/main">
                <a:solidFill>
                  <a:srgbClr val="FFFFFF"/>
                </a:solidFill>
              </a14:hiddenFill>
            </a:ext>
          </a:extLst>
        </p:spPr>
      </p:pic>
      <p:pic>
        <p:nvPicPr>
          <p:cNvPr id="1511433" name="Picture 9" descr="bottomlef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 xmlns:a14="http://schemas.microsoft.com/office/drawing/2010/main">
                <a:solidFill>
                  <a:srgbClr val="FFFFFF"/>
                </a:solidFill>
              </a14:hiddenFill>
            </a:ext>
          </a:extLst>
        </p:spPr>
      </p:pic>
      <p:pic>
        <p:nvPicPr>
          <p:cNvPr id="1511434" name="Picture 10" descr="bottomrigh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 xmlns:a14="http://schemas.microsoft.com/office/drawing/2010/main">
                <a:solidFill>
                  <a:srgbClr val="FFFFFF"/>
                </a:solidFill>
              </a14:hiddenFill>
            </a:ext>
          </a:extLst>
        </p:spPr>
      </p:pic>
      <p:pic>
        <p:nvPicPr>
          <p:cNvPr id="1511435" name="Picture 11" descr="toptoplef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 xmlns:a14="http://schemas.microsoft.com/office/drawing/2010/main">
                <a:solidFill>
                  <a:srgbClr val="FFFFFF"/>
                </a:solidFill>
              </a14:hiddenFill>
            </a:ext>
          </a:extLst>
        </p:spPr>
      </p:pic>
      <p:pic>
        <p:nvPicPr>
          <p:cNvPr id="1511436" name="Picture 12" descr="toptoprigh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4850" y="2646363"/>
            <a:ext cx="7813675" cy="2300287"/>
          </a:xfrm>
          <a:prstGeom prst="rect">
            <a:avLst/>
          </a:prstGeom>
          <a:noFill/>
          <a:extLst>
            <a:ext uri="{909E8E84-426E-40dd-AFC4-6F175D3DCCD1}">
              <a14:hiddenFill xmlns="" xmlns:a14="http://schemas.microsoft.com/office/drawing/2010/main">
                <a:solidFill>
                  <a:srgbClr val="FFFFFF"/>
                </a:solidFill>
              </a14:hiddenFill>
            </a:ext>
          </a:extLst>
        </p:spPr>
      </p:pic>
      <p:pic>
        <p:nvPicPr>
          <p:cNvPr id="1511437" name="Picture 13" descr="topbottomlef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4850" y="2644775"/>
            <a:ext cx="7813675" cy="2301875"/>
          </a:xfrm>
          <a:prstGeom prst="rect">
            <a:avLst/>
          </a:prstGeom>
          <a:noFill/>
          <a:extLst>
            <a:ext uri="{909E8E84-426E-40dd-AFC4-6F175D3DCCD1}">
              <a14:hiddenFill xmlns="" xmlns:a14="http://schemas.microsoft.com/office/drawing/2010/main">
                <a:solidFill>
                  <a:srgbClr val="FFFFFF"/>
                </a:solidFill>
              </a14:hiddenFill>
            </a:ext>
          </a:extLst>
        </p:spPr>
      </p:pic>
      <p:pic>
        <p:nvPicPr>
          <p:cNvPr id="1511438" name="Picture 14" descr="topbottomrigh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4850" y="2644775"/>
            <a:ext cx="7813675" cy="23002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49637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114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114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114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1143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1143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1143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1143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1143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nodeType="clickEffect">
                                  <p:stCondLst>
                                    <p:cond delay="0"/>
                                  </p:stCondLst>
                                  <p:childTnLst>
                                    <p:set>
                                      <p:cBhvr>
                                        <p:cTn id="38" dur="1" fill="hold">
                                          <p:stCondLst>
                                            <p:cond delay="0"/>
                                          </p:stCondLst>
                                        </p:cTn>
                                        <p:tgtEl>
                                          <p:spTgt spid="151142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511428"/>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511429"/>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511431"/>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511432"/>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51143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511434"/>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511435"/>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51143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511437"/>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511438"/>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511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962" name="Rectangle 2"/>
          <p:cNvSpPr>
            <a:spLocks noGrp="1" noChangeArrowheads="1"/>
          </p:cNvSpPr>
          <p:nvPr>
            <p:ph type="title"/>
          </p:nvPr>
        </p:nvSpPr>
        <p:spPr/>
        <p:txBody>
          <a:bodyPr/>
          <a:lstStyle/>
          <a:p>
            <a:r>
              <a:rPr lang="en-US"/>
              <a:t>Environment Maps</a:t>
            </a:r>
          </a:p>
        </p:txBody>
      </p:sp>
      <p:pic>
        <p:nvPicPr>
          <p:cNvPr id="1192963" name="Picture 3" descr="miller_ball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87550"/>
            <a:ext cx="2152650" cy="2819400"/>
          </a:xfrm>
          <a:prstGeom prst="rect">
            <a:avLst/>
          </a:prstGeom>
          <a:noFill/>
          <a:extLst>
            <a:ext uri="{909E8E84-426E-40dd-AFC4-6F175D3DCCD1}">
              <a14:hiddenFill xmlns="" xmlns:a14="http://schemas.microsoft.com/office/drawing/2010/main">
                <a:solidFill>
                  <a:srgbClr val="FFFFFF"/>
                </a:solidFill>
              </a14:hiddenFill>
            </a:ext>
          </a:extLst>
        </p:spPr>
      </p:pic>
      <p:sp>
        <p:nvSpPr>
          <p:cNvPr id="1192964" name="Text Box 4"/>
          <p:cNvSpPr txBox="1">
            <a:spLocks noChangeArrowheads="1"/>
          </p:cNvSpPr>
          <p:nvPr/>
        </p:nvSpPr>
        <p:spPr bwMode="auto">
          <a:xfrm>
            <a:off x="525463" y="5715000"/>
            <a:ext cx="435133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Futura Book" charset="0"/>
                <a:ea typeface="ＭＳ Ｐゴシック" charset="0"/>
                <a:cs typeface="+mn-cs"/>
              </a:rPr>
              <a:t>Miller and Hoffman, 1984</a:t>
            </a:r>
          </a:p>
        </p:txBody>
      </p:sp>
      <p:pic>
        <p:nvPicPr>
          <p:cNvPr id="1192965" name="Picture 5" descr="07-7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5463" y="1447800"/>
            <a:ext cx="5849937" cy="38989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87258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2"/>
          <p:cNvSpPr>
            <a:spLocks noGrp="1" noChangeArrowheads="1"/>
          </p:cNvSpPr>
          <p:nvPr>
            <p:ph type="title"/>
          </p:nvPr>
        </p:nvSpPr>
        <p:spPr/>
        <p:txBody>
          <a:bodyPr/>
          <a:lstStyle/>
          <a:p>
            <a:r>
              <a:rPr lang="en-US"/>
              <a:t>Non-linear Wavelet Approximation</a:t>
            </a:r>
          </a:p>
        </p:txBody>
      </p:sp>
      <p:sp>
        <p:nvSpPr>
          <p:cNvPr id="1513475" name="Rectangle 3"/>
          <p:cNvSpPr>
            <a:spLocks noGrp="1" noChangeArrowheads="1"/>
          </p:cNvSpPr>
          <p:nvPr>
            <p:ph type="body" idx="1"/>
          </p:nvPr>
        </p:nvSpPr>
        <p:spPr>
          <a:xfrm>
            <a:off x="292100" y="1377950"/>
            <a:ext cx="8851900" cy="5257800"/>
          </a:xfrm>
        </p:spPr>
        <p:txBody>
          <a:bodyPr/>
          <a:lstStyle/>
          <a:p>
            <a:pPr marL="0" indent="0">
              <a:buFont typeface="Wingdings" charset="0"/>
              <a:buNone/>
            </a:pPr>
            <a:endParaRPr lang="en-US"/>
          </a:p>
          <a:p>
            <a:pPr marL="0" indent="0">
              <a:buFont typeface="Wingdings" charset="0"/>
              <a:buNone/>
            </a:pPr>
            <a:r>
              <a:rPr lang="en-US">
                <a:latin typeface="Arial" charset="0"/>
              </a:rPr>
              <a:t>Wavelets provide dual space / frequency locality</a:t>
            </a:r>
          </a:p>
          <a:p>
            <a:pPr marL="914400" lvl="1" indent="-342900"/>
            <a:r>
              <a:rPr lang="en-US">
                <a:latin typeface="Arial" charset="0"/>
              </a:rPr>
              <a:t>Large wavelets capture low frequency area lighting</a:t>
            </a:r>
          </a:p>
          <a:p>
            <a:pPr marL="914400" lvl="1" indent="-342900"/>
            <a:r>
              <a:rPr lang="en-US">
                <a:latin typeface="Arial" charset="0"/>
              </a:rPr>
              <a:t>Small wavelets capture high frequency  compact features</a:t>
            </a:r>
          </a:p>
          <a:p>
            <a:pPr marL="0" indent="0">
              <a:buFont typeface="Wingdings" charset="0"/>
              <a:buNone/>
            </a:pPr>
            <a:r>
              <a:rPr lang="en-US">
                <a:latin typeface="Arial" charset="0"/>
              </a:rPr>
              <a:t>Non-linear Approximation</a:t>
            </a:r>
          </a:p>
          <a:p>
            <a:pPr marL="914400" lvl="1" indent="-342900"/>
            <a:r>
              <a:rPr lang="en-US">
                <a:latin typeface="Arial" charset="0"/>
              </a:rPr>
              <a:t>Use a </a:t>
            </a:r>
            <a:r>
              <a:rPr lang="en-US">
                <a:solidFill>
                  <a:schemeClr val="folHlink"/>
                </a:solidFill>
                <a:latin typeface="Arial" charset="0"/>
              </a:rPr>
              <a:t>dynamic</a:t>
            </a:r>
            <a:r>
              <a:rPr lang="en-US">
                <a:latin typeface="Arial" charset="0"/>
              </a:rPr>
              <a:t> set of approximating functions (</a:t>
            </a:r>
            <a:r>
              <a:rPr lang="en-US" i="1">
                <a:latin typeface="Arial" charset="0"/>
              </a:rPr>
              <a:t>depends on each frame</a:t>
            </a:r>
            <a:r>
              <a:rPr lang="ja-JP" altLang="en-US" i="1">
                <a:latin typeface="Arial"/>
              </a:rPr>
              <a:t>’</a:t>
            </a:r>
            <a:r>
              <a:rPr lang="en-US" i="1">
                <a:latin typeface="Arial" charset="0"/>
              </a:rPr>
              <a:t>s lighting</a:t>
            </a:r>
            <a:r>
              <a:rPr lang="en-US">
                <a:latin typeface="Arial" charset="0"/>
              </a:rPr>
              <a:t>)</a:t>
            </a:r>
          </a:p>
          <a:p>
            <a:pPr marL="914400" lvl="1" indent="-342900"/>
            <a:r>
              <a:rPr lang="en-US">
                <a:latin typeface="Arial" charset="0"/>
              </a:rPr>
              <a:t>By contrast, linear approx. uses </a:t>
            </a:r>
            <a:r>
              <a:rPr lang="en-US">
                <a:solidFill>
                  <a:schemeClr val="folHlink"/>
                </a:solidFill>
                <a:latin typeface="Arial" charset="0"/>
              </a:rPr>
              <a:t>fixed</a:t>
            </a:r>
            <a:r>
              <a:rPr lang="en-US">
                <a:latin typeface="Arial" charset="0"/>
              </a:rPr>
              <a:t> set of basis functions (like 25 lowest frequency spherical harmonics)</a:t>
            </a:r>
          </a:p>
          <a:p>
            <a:pPr marL="914400" lvl="1" indent="-342900"/>
            <a:r>
              <a:rPr lang="en-US">
                <a:latin typeface="Arial" charset="0"/>
              </a:rPr>
              <a:t>We choose 10</a:t>
            </a:r>
            <a:r>
              <a:rPr lang="ja-JP" altLang="en-US">
                <a:latin typeface="Arial"/>
              </a:rPr>
              <a:t>’</a:t>
            </a:r>
            <a:r>
              <a:rPr lang="en-US">
                <a:latin typeface="Arial" charset="0"/>
              </a:rPr>
              <a:t>s - 100</a:t>
            </a:r>
            <a:r>
              <a:rPr lang="ja-JP" altLang="en-US">
                <a:latin typeface="Arial"/>
              </a:rPr>
              <a:t>’</a:t>
            </a:r>
            <a:r>
              <a:rPr lang="en-US">
                <a:latin typeface="Arial" charset="0"/>
              </a:rPr>
              <a:t>s from a basis of 24,576 wavelets</a:t>
            </a:r>
          </a:p>
          <a:p>
            <a:pPr marL="0" indent="0">
              <a:buFont typeface="Wingdings" charset="0"/>
              <a:buNone/>
            </a:pPr>
            <a:endParaRPr lang="en-US"/>
          </a:p>
        </p:txBody>
      </p:sp>
    </p:spTree>
    <p:extLst>
      <p:ext uri="{BB962C8B-B14F-4D97-AF65-F5344CB8AC3E}">
        <p14:creationId xmlns:p14="http://schemas.microsoft.com/office/powerpoint/2010/main" val="112323907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22" name="Picture 2" descr="stpeters1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 xmlns:a14="http://schemas.microsoft.com/office/drawing/2010/main">
                <a:solidFill>
                  <a:srgbClr val="FFFFFF"/>
                </a:solidFill>
              </a14:hiddenFill>
            </a:ext>
          </a:extLst>
        </p:spPr>
      </p:pic>
      <p:pic>
        <p:nvPicPr>
          <p:cNvPr id="1515523" name="Picture 3" descr="stpeters2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 xmlns:a14="http://schemas.microsoft.com/office/drawing/2010/main">
                <a:solidFill>
                  <a:srgbClr val="FFFFFF"/>
                </a:solidFill>
              </a14:hiddenFill>
            </a:ext>
          </a:extLst>
        </p:spPr>
      </p:pic>
      <p:pic>
        <p:nvPicPr>
          <p:cNvPr id="1515524" name="Picture 4" descr="stpetersN cop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 xmlns:a14="http://schemas.microsoft.com/office/drawing/2010/main">
                <a:solidFill>
                  <a:srgbClr val="FFFFFF"/>
                </a:solidFill>
              </a14:hiddenFill>
            </a:ext>
          </a:extLst>
        </p:spPr>
      </p:pic>
      <p:pic>
        <p:nvPicPr>
          <p:cNvPr id="1515525" name="Picture 5" descr="stpeters0 cop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 xmlns:a14="http://schemas.microsoft.com/office/drawing/2010/main">
                <a:solidFill>
                  <a:srgbClr val="FFFFFF"/>
                </a:solidFill>
              </a14:hiddenFill>
            </a:ext>
          </a:extLst>
        </p:spPr>
      </p:pic>
      <p:sp>
        <p:nvSpPr>
          <p:cNvPr id="1515526" name="Rectangle 6"/>
          <p:cNvSpPr>
            <a:spLocks noGrp="1" noChangeArrowheads="1"/>
          </p:cNvSpPr>
          <p:nvPr>
            <p:ph type="title"/>
          </p:nvPr>
        </p:nvSpPr>
        <p:spPr>
          <a:xfrm>
            <a:off x="534988" y="533400"/>
            <a:ext cx="8093075" cy="685800"/>
          </a:xfrm>
        </p:spPr>
        <p:txBody>
          <a:bodyPr/>
          <a:lstStyle/>
          <a:p>
            <a:r>
              <a:rPr lang="en-US" sz="3200"/>
              <a:t>Non-linear Wavelet Light Approximation</a:t>
            </a:r>
          </a:p>
        </p:txBody>
      </p:sp>
      <p:pic>
        <p:nvPicPr>
          <p:cNvPr id="1515527" name="Picture 7" descr="stpeters cop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 xmlns:a14="http://schemas.microsoft.com/office/drawing/2010/main">
                <a:solidFill>
                  <a:srgbClr val="FFFFFF"/>
                </a:solidFill>
              </a14:hiddenFill>
            </a:ext>
          </a:extLst>
        </p:spPr>
      </p:pic>
      <p:sp>
        <p:nvSpPr>
          <p:cNvPr id="1515528" name="Rectangle 8"/>
          <p:cNvSpPr>
            <a:spLocks noChangeArrowheads="1"/>
          </p:cNvSpPr>
          <p:nvPr/>
        </p:nvSpPr>
        <p:spPr bwMode="auto">
          <a:xfrm>
            <a:off x="1025525" y="2951163"/>
            <a:ext cx="3703638" cy="2619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457200" marR="0" lvl="0" indent="-457200" algn="l" defTabSz="914400" rtl="0" eaLnBrk="0" fontAlgn="base" latinLnBrk="0" hangingPunct="0">
              <a:lnSpc>
                <a:spcPct val="100000"/>
              </a:lnSpc>
              <a:spcBef>
                <a:spcPct val="50000"/>
              </a:spcBef>
              <a:spcAft>
                <a:spcPct val="0"/>
              </a:spcAft>
              <a:buClr>
                <a:srgbClr val="2AABA8"/>
              </a:buClr>
              <a:buSzTx/>
              <a:buFont typeface="Wingdings" charset="0"/>
              <a:buNone/>
              <a:tabLst>
                <a:tab pos="1319213" algn="l"/>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rPr>
              <a:t>Wavelet Transform</a:t>
            </a:r>
          </a:p>
          <a:p>
            <a:pPr marL="1485900" marR="0" lvl="2" indent="-457200" algn="l" defTabSz="914400" rtl="0" eaLnBrk="0" fontAlgn="base" latinLnBrk="0" hangingPunct="0">
              <a:lnSpc>
                <a:spcPct val="100000"/>
              </a:lnSpc>
              <a:spcBef>
                <a:spcPct val="0"/>
              </a:spcBef>
              <a:spcAft>
                <a:spcPct val="0"/>
              </a:spcAft>
              <a:buClr>
                <a:srgbClr val="2AABA8"/>
              </a:buClr>
              <a:buSzTx/>
              <a:buFont typeface="Wingdings" charset="0"/>
              <a:buNone/>
              <a:tabLst>
                <a:tab pos="1319213" algn="l"/>
              </a:tabLst>
              <a:defRPr/>
            </a:pPr>
            <a:endParaRPr kumimoji="0" lang="en-US" sz="20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Tree>
    <p:custDataLst>
      <p:tags r:id="rId1"/>
    </p:custDataLst>
    <p:extLst>
      <p:ext uri="{BB962C8B-B14F-4D97-AF65-F5344CB8AC3E}">
        <p14:creationId xmlns:p14="http://schemas.microsoft.com/office/powerpoint/2010/main" val="26483189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55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51552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1552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151552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5155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151552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51552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151552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515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2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17570" name="Object 2"/>
          <p:cNvGraphicFramePr>
            <a:graphicFrameLocks noChangeAspect="1"/>
          </p:cNvGraphicFramePr>
          <p:nvPr/>
        </p:nvGraphicFramePr>
        <p:xfrm>
          <a:off x="2693988" y="1443038"/>
          <a:ext cx="904875" cy="4683125"/>
        </p:xfrm>
        <a:graphic>
          <a:graphicData uri="http://schemas.openxmlformats.org/presentationml/2006/ole">
            <mc:AlternateContent xmlns:mc="http://schemas.openxmlformats.org/markup-compatibility/2006">
              <mc:Choice xmlns:v="urn:schemas-microsoft-com:vml" Requires="v">
                <p:oleObj name="Equation" r:id="rId4" imgW="355320" imgH="1841400" progId="Equation.DSMT4">
                  <p:embed/>
                </p:oleObj>
              </mc:Choice>
              <mc:Fallback>
                <p:oleObj name="Equation" r:id="rId4" imgW="355320" imgH="1841400" progId="Equation.DSMT4">
                  <p:embed/>
                  <p:pic>
                    <p:nvPicPr>
                      <p:cNvPr id="151757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3988" y="1443038"/>
                        <a:ext cx="904875" cy="4683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517571" name="Rectangle 3"/>
          <p:cNvSpPr>
            <a:spLocks noChangeArrowheads="1"/>
          </p:cNvSpPr>
          <p:nvPr/>
        </p:nvSpPr>
        <p:spPr bwMode="auto">
          <a:xfrm>
            <a:off x="2481263" y="1443038"/>
            <a:ext cx="1117600" cy="4865687"/>
          </a:xfrm>
          <a:prstGeom prst="rect">
            <a:avLst/>
          </a:prstGeom>
          <a:solidFill>
            <a:srgbClr val="333333"/>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aphicFrame>
        <p:nvGraphicFramePr>
          <p:cNvPr id="1517572" name="Object 4"/>
          <p:cNvGraphicFramePr>
            <a:graphicFrameLocks noChangeAspect="1"/>
          </p:cNvGraphicFramePr>
          <p:nvPr/>
        </p:nvGraphicFramePr>
        <p:xfrm>
          <a:off x="2516188" y="1458913"/>
          <a:ext cx="1258887" cy="4649787"/>
        </p:xfrm>
        <a:graphic>
          <a:graphicData uri="http://schemas.openxmlformats.org/presentationml/2006/ole">
            <mc:AlternateContent xmlns:mc="http://schemas.openxmlformats.org/markup-compatibility/2006">
              <mc:Choice xmlns:v="urn:schemas-microsoft-com:vml" Requires="v">
                <p:oleObj name="Equation" r:id="rId6" imgW="495300" imgH="1828800" progId="Equation.DSMT4">
                  <p:embed/>
                </p:oleObj>
              </mc:Choice>
              <mc:Fallback>
                <p:oleObj name="Equation" r:id="rId6" imgW="495300" imgH="1828800" progId="Equation.DSMT4">
                  <p:embed/>
                  <p:pic>
                    <p:nvPicPr>
                      <p:cNvPr id="1517572" name="Object 4"/>
                      <p:cNvPicPr>
                        <a:picLocks noChangeAspect="1" noChangeArrowheads="1"/>
                      </p:cNvPicPr>
                      <p:nvPr/>
                    </p:nvPicPr>
                    <p:blipFill>
                      <a:blip r:embed="rId7"/>
                      <a:srcRect/>
                      <a:stretch>
                        <a:fillRect/>
                      </a:stretch>
                    </p:blipFill>
                    <p:spPr bwMode="auto">
                      <a:xfrm>
                        <a:off x="2516188" y="1458913"/>
                        <a:ext cx="1258887" cy="46497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517573" name="Picture 5" descr="stpetersN cop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 xmlns:a14="http://schemas.microsoft.com/office/drawing/2010/main">
                <a:solidFill>
                  <a:srgbClr val="FFFFFF"/>
                </a:solidFill>
              </a14:hiddenFill>
            </a:ext>
          </a:extLst>
        </p:spPr>
      </p:pic>
      <p:pic>
        <p:nvPicPr>
          <p:cNvPr id="1517574" name="Picture 6" descr="stpetersNLA cop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5725" y="2016125"/>
            <a:ext cx="2667000" cy="3554413"/>
          </a:xfrm>
          <a:prstGeom prst="rect">
            <a:avLst/>
          </a:prstGeom>
          <a:noFill/>
          <a:extLst>
            <a:ext uri="{909E8E84-426E-40dd-AFC4-6F175D3DCCD1}">
              <a14:hiddenFill xmlns="" xmlns:a14="http://schemas.microsoft.com/office/drawing/2010/main">
                <a:solidFill>
                  <a:srgbClr val="FFFFFF"/>
                </a:solidFill>
              </a14:hiddenFill>
            </a:ext>
          </a:extLst>
        </p:spPr>
      </p:pic>
      <p:sp>
        <p:nvSpPr>
          <p:cNvPr id="1517575" name="Rectangle 7"/>
          <p:cNvSpPr>
            <a:spLocks noChangeArrowheads="1"/>
          </p:cNvSpPr>
          <p:nvPr/>
        </p:nvSpPr>
        <p:spPr bwMode="auto">
          <a:xfrm>
            <a:off x="6273800" y="2016125"/>
            <a:ext cx="2870200" cy="2619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0" marR="0" lvl="0" indent="0" algn="l" defTabSz="914400" rtl="0" eaLnBrk="0" fontAlgn="base" latinLnBrk="0" hangingPunct="0">
              <a:lnSpc>
                <a:spcPct val="100000"/>
              </a:lnSpc>
              <a:spcBef>
                <a:spcPct val="50000"/>
              </a:spcBef>
              <a:spcAft>
                <a:spcPct val="0"/>
              </a:spcAft>
              <a:buClr>
                <a:srgbClr val="2AABA8"/>
              </a:buClr>
              <a:buSzTx/>
              <a:buFont typeface="Wingdings" charset="0"/>
              <a:buNone/>
              <a:tabLst>
                <a:tab pos="1319213" algn="l"/>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rPr>
              <a:t>Non-linear</a:t>
            </a:r>
            <a:b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rPr>
            </a:b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rPr>
              <a:t>Approximation</a:t>
            </a:r>
            <a:b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rPr>
            </a:b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517576" name="Rectangle 8"/>
          <p:cNvSpPr>
            <a:spLocks noChangeArrowheads="1"/>
          </p:cNvSpPr>
          <p:nvPr/>
        </p:nvSpPr>
        <p:spPr bwMode="auto">
          <a:xfrm>
            <a:off x="4478338" y="5940425"/>
            <a:ext cx="4406900" cy="2619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0" marR="0" lvl="0" indent="0" algn="l" defTabSz="914400" rtl="0" eaLnBrk="0" fontAlgn="base" latinLnBrk="0" hangingPunct="0">
              <a:lnSpc>
                <a:spcPct val="100000"/>
              </a:lnSpc>
              <a:spcBef>
                <a:spcPct val="50000"/>
              </a:spcBef>
              <a:spcAft>
                <a:spcPct val="0"/>
              </a:spcAft>
              <a:buClr>
                <a:srgbClr val="2AABA8"/>
              </a:buClr>
              <a:buSzTx/>
              <a:buFont typeface="Wingdings" charset="0"/>
              <a:buNone/>
              <a:tabLst>
                <a:tab pos="1319213" algn="l"/>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rPr>
              <a:t>Retain 0.1% – 1% terms </a:t>
            </a:r>
            <a:b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rPr>
            </a:b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517577" name="Rectangle 9"/>
          <p:cNvSpPr>
            <a:spLocks noGrp="1" noChangeArrowheads="1"/>
          </p:cNvSpPr>
          <p:nvPr>
            <p:ph type="title"/>
          </p:nvPr>
        </p:nvSpPr>
        <p:spPr/>
        <p:txBody>
          <a:bodyPr/>
          <a:lstStyle/>
          <a:p>
            <a:r>
              <a:rPr lang="en-US" dirty="0"/>
              <a:t> </a:t>
            </a:r>
          </a:p>
        </p:txBody>
      </p:sp>
      <p:sp>
        <p:nvSpPr>
          <p:cNvPr id="1517578" name="Rectangle 10"/>
          <p:cNvSpPr>
            <a:spLocks noChangeArrowheads="1"/>
          </p:cNvSpPr>
          <p:nvPr/>
        </p:nvSpPr>
        <p:spPr bwMode="auto">
          <a:xfrm>
            <a:off x="534988" y="533400"/>
            <a:ext cx="8093075"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89803" dir="81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Non-linear Wavelet Light Approximation</a:t>
            </a:r>
          </a:p>
        </p:txBody>
      </p:sp>
    </p:spTree>
    <p:custDataLst>
      <p:tags r:id="rId1"/>
    </p:custDataLst>
    <p:extLst>
      <p:ext uri="{BB962C8B-B14F-4D97-AF65-F5344CB8AC3E}">
        <p14:creationId xmlns:p14="http://schemas.microsoft.com/office/powerpoint/2010/main" val="35786151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1757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517573"/>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5175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175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175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17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1" grpId="0" animBg="1"/>
      <p:bldP spid="1517575" grpId="0"/>
      <p:bldP spid="151757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9618" name="Picture 2" descr="stpeter_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5100"/>
            <a:ext cx="9144000"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1519619" name="Picture 3" descr="lege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2024063"/>
            <a:ext cx="9144000"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1519620" name="Rectangle 4"/>
          <p:cNvSpPr>
            <a:spLocks noGrp="1" noChangeArrowheads="1"/>
          </p:cNvSpPr>
          <p:nvPr>
            <p:ph type="title"/>
          </p:nvPr>
        </p:nvSpPr>
        <p:spPr/>
        <p:txBody>
          <a:bodyPr/>
          <a:lstStyle/>
          <a:p>
            <a:r>
              <a:rPr lang="en-US" sz="2800"/>
              <a:t>Error in Lighting: St Peter</a:t>
            </a:r>
            <a:r>
              <a:rPr lang="ja-JP" altLang="en-US" sz="2800">
                <a:latin typeface="Arial"/>
              </a:rPr>
              <a:t>’</a:t>
            </a:r>
            <a:r>
              <a:rPr lang="en-US" sz="2800"/>
              <a:t>s Basilica</a:t>
            </a:r>
          </a:p>
        </p:txBody>
      </p:sp>
      <p:sp>
        <p:nvSpPr>
          <p:cNvPr id="1519621" name="Rectangle 5"/>
          <p:cNvSpPr>
            <a:spLocks noChangeArrowheads="1"/>
          </p:cNvSpPr>
          <p:nvPr/>
        </p:nvSpPr>
        <p:spPr bwMode="auto">
          <a:xfrm>
            <a:off x="1673225" y="5946775"/>
            <a:ext cx="4160838"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0" marR="0" lvl="0" indent="0" algn="ctr" defTabSz="914400" rtl="0" eaLnBrk="0" fontAlgn="base" latinLnBrk="0" hangingPunct="0">
              <a:lnSpc>
                <a:spcPct val="100000"/>
              </a:lnSpc>
              <a:spcBef>
                <a:spcPct val="50000"/>
              </a:spcBef>
              <a:spcAft>
                <a:spcPct val="0"/>
              </a:spcAft>
              <a:buClr>
                <a:srgbClr val="2AABA8"/>
              </a:buClr>
              <a:buSzTx/>
              <a:buFont typeface="Wingdings" charset="0"/>
              <a:buNone/>
              <a:tabLst/>
              <a:defRPr/>
            </a:pPr>
            <a:r>
              <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cs typeface="+mn-cs"/>
              </a:rPr>
              <a:t>Approximation Terms</a:t>
            </a:r>
          </a:p>
        </p:txBody>
      </p:sp>
      <p:sp>
        <p:nvSpPr>
          <p:cNvPr id="1519622" name="Rectangle 6"/>
          <p:cNvSpPr>
            <a:spLocks noChangeArrowheads="1"/>
          </p:cNvSpPr>
          <p:nvPr/>
        </p:nvSpPr>
        <p:spPr bwMode="auto">
          <a:xfrm rot="16200000">
            <a:off x="-878681" y="3109119"/>
            <a:ext cx="3419475" cy="446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0" marR="0" lvl="0" indent="0" algn="ctr" defTabSz="914400" rtl="0" eaLnBrk="0" fontAlgn="base" latinLnBrk="0" hangingPunct="0">
              <a:lnSpc>
                <a:spcPct val="100000"/>
              </a:lnSpc>
              <a:spcBef>
                <a:spcPct val="50000"/>
              </a:spcBef>
              <a:spcAft>
                <a:spcPct val="0"/>
              </a:spcAft>
              <a:buClr>
                <a:srgbClr val="2AABA8"/>
              </a:buClr>
              <a:buSzTx/>
              <a:buFont typeface="Wingdings" charset="0"/>
              <a:buNone/>
              <a:tabLst/>
              <a:defRPr/>
            </a:pPr>
            <a:r>
              <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cs typeface="+mn-cs"/>
              </a:rPr>
              <a:t>Relative </a:t>
            </a:r>
            <a:r>
              <a:rPr kumimoji="0" lang="en-US" sz="2800" b="0" i="1" u="none" strike="noStrike" kern="1200" cap="none" spc="0" normalizeH="0" baseline="0" noProof="0">
                <a:ln>
                  <a:noFill/>
                </a:ln>
                <a:solidFill>
                  <a:srgbClr val="FFFFFF"/>
                </a:solidFill>
                <a:effectLst/>
                <a:uLnTx/>
                <a:uFillTx/>
                <a:latin typeface="Times New Roman" charset="0"/>
                <a:ea typeface="ＭＳ Ｐゴシック" charset="0"/>
                <a:cs typeface="+mn-cs"/>
              </a:rPr>
              <a:t>L</a:t>
            </a:r>
            <a:r>
              <a:rPr kumimoji="0" lang="en-US" sz="2800" b="0" i="1" u="none" strike="noStrike" kern="1200" cap="none" spc="0" normalizeH="0" baseline="30000" noProof="0">
                <a:ln>
                  <a:noFill/>
                </a:ln>
                <a:solidFill>
                  <a:srgbClr val="FFFFFF"/>
                </a:solidFill>
                <a:effectLst/>
                <a:uLnTx/>
                <a:uFillTx/>
                <a:latin typeface="Times New Roman" charset="0"/>
                <a:ea typeface="ＭＳ Ｐゴシック" charset="0"/>
                <a:cs typeface="+mn-cs"/>
              </a:rPr>
              <a:t>2</a:t>
            </a:r>
            <a:r>
              <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cs typeface="+mn-cs"/>
              </a:rPr>
              <a:t> Error (%)</a:t>
            </a:r>
          </a:p>
        </p:txBody>
      </p:sp>
      <p:sp>
        <p:nvSpPr>
          <p:cNvPr id="1519623" name="Rectangle 7"/>
          <p:cNvSpPr>
            <a:spLocks noChangeArrowheads="1"/>
          </p:cNvSpPr>
          <p:nvPr/>
        </p:nvSpPr>
        <p:spPr bwMode="auto">
          <a:xfrm>
            <a:off x="5713413" y="1930400"/>
            <a:ext cx="3487737"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0" marR="0" lvl="0" indent="0" algn="ctr" defTabSz="914400" rtl="0" eaLnBrk="0" fontAlgn="base" latinLnBrk="0" hangingPunct="0">
              <a:lnSpc>
                <a:spcPct val="100000"/>
              </a:lnSpc>
              <a:spcBef>
                <a:spcPct val="50000"/>
              </a:spcBef>
              <a:spcAft>
                <a:spcPct val="0"/>
              </a:spcAft>
              <a:buClr>
                <a:srgbClr val="2AABA8"/>
              </a:buClr>
              <a:buSzTx/>
              <a:buFont typeface="Wingdings" charset="0"/>
              <a:buNone/>
              <a:tabLst/>
              <a:defRPr/>
            </a:pPr>
            <a:r>
              <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cs typeface="+mn-cs"/>
              </a:rPr>
              <a:t>Sph. Harmonics</a:t>
            </a:r>
          </a:p>
        </p:txBody>
      </p:sp>
      <p:sp>
        <p:nvSpPr>
          <p:cNvPr id="1519624" name="Rectangle 8"/>
          <p:cNvSpPr>
            <a:spLocks noChangeArrowheads="1"/>
          </p:cNvSpPr>
          <p:nvPr/>
        </p:nvSpPr>
        <p:spPr bwMode="auto">
          <a:xfrm>
            <a:off x="5707063" y="3025775"/>
            <a:ext cx="3487737"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0" marR="0" lvl="0" indent="0" algn="ctr" defTabSz="914400" rtl="0" eaLnBrk="0" fontAlgn="base" latinLnBrk="0" hangingPunct="0">
              <a:lnSpc>
                <a:spcPct val="100000"/>
              </a:lnSpc>
              <a:spcBef>
                <a:spcPct val="50000"/>
              </a:spcBef>
              <a:spcAft>
                <a:spcPct val="0"/>
              </a:spcAft>
              <a:buClr>
                <a:srgbClr val="2AABA8"/>
              </a:buClr>
              <a:buSzTx/>
              <a:buFont typeface="Wingdings" charset="0"/>
              <a:buNone/>
              <a:tabLst/>
              <a:defRPr/>
            </a:pPr>
            <a:r>
              <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cs typeface="+mn-cs"/>
              </a:rPr>
              <a:t>Non-linear Wavelets</a:t>
            </a:r>
          </a:p>
        </p:txBody>
      </p:sp>
      <p:pic>
        <p:nvPicPr>
          <p:cNvPr id="1519625" name="Picture 9" descr="stpeters_sidew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00" y="3819525"/>
            <a:ext cx="2749550" cy="2065338"/>
          </a:xfrm>
          <a:prstGeom prst="rect">
            <a:avLst/>
          </a:prstGeom>
          <a:noFill/>
          <a:extLst>
            <a:ext uri="{909E8E84-426E-40dd-AFC4-6F175D3DCCD1}">
              <a14:hiddenFill xmlns="" xmlns:a14="http://schemas.microsoft.com/office/drawing/2010/main">
                <a:solidFill>
                  <a:srgbClr val="FFFFFF"/>
                </a:solidFill>
              </a14:hiddenFill>
            </a:ext>
          </a:extLst>
        </p:spPr>
      </p:pic>
      <p:sp>
        <p:nvSpPr>
          <p:cNvPr id="1519626" name="Text Box 10"/>
          <p:cNvSpPr txBox="1">
            <a:spLocks noChangeArrowheads="1"/>
          </p:cNvSpPr>
          <p:nvPr/>
        </p:nvSpPr>
        <p:spPr bwMode="auto">
          <a:xfrm>
            <a:off x="5878513" y="6300788"/>
            <a:ext cx="312420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rPr>
              <a:t>Ng, Ramamoorthi, Hanrahan 03</a:t>
            </a:r>
          </a:p>
        </p:txBody>
      </p:sp>
    </p:spTree>
    <p:extLst>
      <p:ext uri="{BB962C8B-B14F-4D97-AF65-F5344CB8AC3E}">
        <p14:creationId xmlns:p14="http://schemas.microsoft.com/office/powerpoint/2010/main" val="174241168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1666" name="Picture 2" descr="teap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2251075"/>
            <a:ext cx="7775575" cy="3876675"/>
          </a:xfrm>
          <a:prstGeom prst="rect">
            <a:avLst/>
          </a:prstGeom>
          <a:noFill/>
          <a:extLst>
            <a:ext uri="{909E8E84-426E-40dd-AFC4-6F175D3DCCD1}">
              <a14:hiddenFill xmlns="" xmlns:a14="http://schemas.microsoft.com/office/drawing/2010/main">
                <a:solidFill>
                  <a:srgbClr val="FFFFFF"/>
                </a:solidFill>
              </a14:hiddenFill>
            </a:ext>
          </a:extLst>
        </p:spPr>
      </p:pic>
      <p:sp>
        <p:nvSpPr>
          <p:cNvPr id="1521667" name="Rectangle 3"/>
          <p:cNvSpPr>
            <a:spLocks noGrp="1" noChangeArrowheads="1"/>
          </p:cNvSpPr>
          <p:nvPr>
            <p:ph type="title"/>
          </p:nvPr>
        </p:nvSpPr>
        <p:spPr/>
        <p:txBody>
          <a:bodyPr/>
          <a:lstStyle/>
          <a:p>
            <a:r>
              <a:rPr lang="en-US"/>
              <a:t>Output Image Comparison</a:t>
            </a:r>
          </a:p>
        </p:txBody>
      </p:sp>
      <p:sp>
        <p:nvSpPr>
          <p:cNvPr id="1521668" name="Rectangle 4"/>
          <p:cNvSpPr>
            <a:spLocks noChangeArrowheads="1"/>
          </p:cNvSpPr>
          <p:nvPr/>
        </p:nvSpPr>
        <p:spPr bwMode="auto">
          <a:xfrm>
            <a:off x="685800" y="1314450"/>
            <a:ext cx="8458200" cy="8366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0" marR="0" lvl="0" indent="0" algn="l" defTabSz="914400" rtl="0" eaLnBrk="0" fontAlgn="base" latinLnBrk="0" hangingPunct="0">
              <a:lnSpc>
                <a:spcPct val="100000"/>
              </a:lnSpc>
              <a:spcBef>
                <a:spcPct val="50000"/>
              </a:spcBef>
              <a:spcAft>
                <a:spcPct val="0"/>
              </a:spcAft>
              <a:buClr>
                <a:srgbClr val="2AABA8"/>
              </a:buClr>
              <a:buSzTx/>
              <a:buFont typeface="Wingdings" charset="0"/>
              <a:buNone/>
              <a:tabLst>
                <a:tab pos="1316038" algn="l"/>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rPr>
              <a:t>Top: 	Linear Spherical Harmonic Approximation</a:t>
            </a:r>
            <a:b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rPr>
            </a:b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rPr>
              <a:t>Bottom: 	Non-linear Wavelet Approximation</a:t>
            </a:r>
          </a:p>
        </p:txBody>
      </p:sp>
      <p:grpSp>
        <p:nvGrpSpPr>
          <p:cNvPr id="1521669" name="Group 5"/>
          <p:cNvGrpSpPr>
            <a:grpSpLocks/>
          </p:cNvGrpSpPr>
          <p:nvPr/>
        </p:nvGrpSpPr>
        <p:grpSpPr bwMode="auto">
          <a:xfrm>
            <a:off x="685800" y="6135688"/>
            <a:ext cx="7788275" cy="836612"/>
            <a:chOff x="432" y="3775"/>
            <a:chExt cx="4906" cy="527"/>
          </a:xfrm>
        </p:grpSpPr>
        <p:sp>
          <p:nvSpPr>
            <p:cNvPr id="1521670" name="Rectangle 6"/>
            <p:cNvSpPr>
              <a:spLocks noChangeArrowheads="1"/>
            </p:cNvSpPr>
            <p:nvPr/>
          </p:nvSpPr>
          <p:spPr bwMode="auto">
            <a:xfrm>
              <a:off x="432" y="3775"/>
              <a:ext cx="1258" cy="5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0" marR="0" lvl="0" indent="0" algn="ctr" defTabSz="914400" rtl="0" eaLnBrk="0" fontAlgn="base" latinLnBrk="0" hangingPunct="0">
                <a:lnSpc>
                  <a:spcPct val="100000"/>
                </a:lnSpc>
                <a:spcBef>
                  <a:spcPct val="50000"/>
                </a:spcBef>
                <a:spcAft>
                  <a:spcPct val="0"/>
                </a:spcAft>
                <a:buClr>
                  <a:srgbClr val="2AABA8"/>
                </a:buClr>
                <a:buSzTx/>
                <a:buFont typeface="Wingdings" charset="0"/>
                <a:buNone/>
                <a:tabLst>
                  <a:tab pos="1316038" algn="l"/>
                </a:tabLst>
                <a:defRPr/>
              </a:pPr>
              <a:r>
                <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cs typeface="+mn-cs"/>
                </a:rPr>
                <a:t>25</a:t>
              </a:r>
            </a:p>
          </p:txBody>
        </p:sp>
        <p:sp>
          <p:nvSpPr>
            <p:cNvPr id="1521671" name="Rectangle 7"/>
            <p:cNvSpPr>
              <a:spLocks noChangeArrowheads="1"/>
            </p:cNvSpPr>
            <p:nvPr/>
          </p:nvSpPr>
          <p:spPr bwMode="auto">
            <a:xfrm>
              <a:off x="1654" y="3775"/>
              <a:ext cx="1258" cy="5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0" marR="0" lvl="0" indent="0" algn="ctr" defTabSz="914400" rtl="0" eaLnBrk="0" fontAlgn="base" latinLnBrk="0" hangingPunct="0">
                <a:lnSpc>
                  <a:spcPct val="100000"/>
                </a:lnSpc>
                <a:spcBef>
                  <a:spcPct val="50000"/>
                </a:spcBef>
                <a:spcAft>
                  <a:spcPct val="0"/>
                </a:spcAft>
                <a:buClr>
                  <a:srgbClr val="2AABA8"/>
                </a:buClr>
                <a:buSzTx/>
                <a:buFont typeface="Wingdings" charset="0"/>
                <a:buNone/>
                <a:tabLst>
                  <a:tab pos="1316038" algn="l"/>
                </a:tabLst>
                <a:defRPr/>
              </a:pPr>
              <a:r>
                <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cs typeface="+mn-cs"/>
                </a:rPr>
                <a:t>200</a:t>
              </a:r>
            </a:p>
          </p:txBody>
        </p:sp>
        <p:sp>
          <p:nvSpPr>
            <p:cNvPr id="1521672" name="Rectangle 8"/>
            <p:cNvSpPr>
              <a:spLocks noChangeArrowheads="1"/>
            </p:cNvSpPr>
            <p:nvPr/>
          </p:nvSpPr>
          <p:spPr bwMode="auto">
            <a:xfrm>
              <a:off x="2870" y="3775"/>
              <a:ext cx="1258" cy="5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0" marR="0" lvl="0" indent="0" algn="ctr" defTabSz="914400" rtl="0" eaLnBrk="0" fontAlgn="base" latinLnBrk="0" hangingPunct="0">
                <a:lnSpc>
                  <a:spcPct val="100000"/>
                </a:lnSpc>
                <a:spcBef>
                  <a:spcPct val="50000"/>
                </a:spcBef>
                <a:spcAft>
                  <a:spcPct val="0"/>
                </a:spcAft>
                <a:buClr>
                  <a:srgbClr val="2AABA8"/>
                </a:buClr>
                <a:buSzTx/>
                <a:buFont typeface="Wingdings" charset="0"/>
                <a:buNone/>
                <a:tabLst>
                  <a:tab pos="1316038" algn="l"/>
                </a:tabLst>
                <a:defRPr/>
              </a:pPr>
              <a:r>
                <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cs typeface="+mn-cs"/>
                </a:rPr>
                <a:t>2,000</a:t>
              </a:r>
            </a:p>
          </p:txBody>
        </p:sp>
        <p:sp>
          <p:nvSpPr>
            <p:cNvPr id="1521673" name="Rectangle 9"/>
            <p:cNvSpPr>
              <a:spLocks noChangeArrowheads="1"/>
            </p:cNvSpPr>
            <p:nvPr/>
          </p:nvSpPr>
          <p:spPr bwMode="auto">
            <a:xfrm>
              <a:off x="4080" y="3775"/>
              <a:ext cx="1258" cy="5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marL="0" marR="0" lvl="0" indent="0" algn="ctr" defTabSz="914400" rtl="0" eaLnBrk="0" fontAlgn="base" latinLnBrk="0" hangingPunct="0">
                <a:lnSpc>
                  <a:spcPct val="100000"/>
                </a:lnSpc>
                <a:spcBef>
                  <a:spcPct val="50000"/>
                </a:spcBef>
                <a:spcAft>
                  <a:spcPct val="0"/>
                </a:spcAft>
                <a:buClr>
                  <a:srgbClr val="2AABA8"/>
                </a:buClr>
                <a:buSzTx/>
                <a:buFont typeface="Wingdings" charset="0"/>
                <a:buNone/>
                <a:tabLst>
                  <a:tab pos="1316038" algn="l"/>
                </a:tabLst>
                <a:defRPr/>
              </a:pPr>
              <a:r>
                <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cs typeface="+mn-cs"/>
                </a:rPr>
                <a:t>20,000</a:t>
              </a:r>
            </a:p>
          </p:txBody>
        </p:sp>
      </p:grpSp>
      <p:pic>
        <p:nvPicPr>
          <p:cNvPr id="1521674" name="Picture 10" descr="square_bor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3975" y="4167188"/>
            <a:ext cx="2019300" cy="2019300"/>
          </a:xfrm>
          <a:prstGeom prst="rect">
            <a:avLst/>
          </a:prstGeom>
          <a:noFill/>
          <a:extLst>
            <a:ext uri="{909E8E84-426E-40dd-AFC4-6F175D3DCCD1}">
              <a14:hiddenFill xmlns="" xmlns:a14="http://schemas.microsoft.com/office/drawing/2010/main">
                <a:solidFill>
                  <a:srgbClr val="FFFFFF"/>
                </a:solidFill>
              </a14:hiddenFill>
            </a:ext>
          </a:extLst>
        </p:spPr>
      </p:pic>
      <p:pic>
        <p:nvPicPr>
          <p:cNvPr id="1521675" name="Picture 11" descr="square_bor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3975" y="2214563"/>
            <a:ext cx="2019300" cy="2019300"/>
          </a:xfrm>
          <a:prstGeom prst="rect">
            <a:avLst/>
          </a:prstGeom>
          <a:noFill/>
          <a:extLst>
            <a:ext uri="{909E8E84-426E-40dd-AFC4-6F175D3DCCD1}">
              <a14:hiddenFill xmlns="" xmlns:a14="http://schemas.microsoft.com/office/drawing/2010/main">
                <a:solidFill>
                  <a:srgbClr val="FFFFFF"/>
                </a:solidFill>
              </a14:hiddenFill>
            </a:ext>
          </a:extLst>
        </p:spPr>
      </p:pic>
      <p:pic>
        <p:nvPicPr>
          <p:cNvPr id="1521676" name="Picture 12" descr="square_bor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7075" y="2214563"/>
            <a:ext cx="2019300" cy="201930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521677" name="Group 13"/>
          <p:cNvGrpSpPr>
            <a:grpSpLocks/>
          </p:cNvGrpSpPr>
          <p:nvPr/>
        </p:nvGrpSpPr>
        <p:grpSpPr bwMode="auto">
          <a:xfrm>
            <a:off x="636588" y="2170113"/>
            <a:ext cx="7805737" cy="4064000"/>
            <a:chOff x="401" y="1227"/>
            <a:chExt cx="4917" cy="2560"/>
          </a:xfrm>
        </p:grpSpPr>
        <p:sp>
          <p:nvSpPr>
            <p:cNvPr id="1521678" name="Rectangle 14"/>
            <p:cNvSpPr>
              <a:spLocks noChangeArrowheads="1"/>
            </p:cNvSpPr>
            <p:nvPr/>
          </p:nvSpPr>
          <p:spPr bwMode="auto">
            <a:xfrm>
              <a:off x="401" y="1227"/>
              <a:ext cx="4906" cy="2560"/>
            </a:xfrm>
            <a:prstGeom prst="rect">
              <a:avLst/>
            </a:prstGeom>
            <a:solidFill>
              <a:schemeClr val="bg1"/>
            </a:solidFill>
            <a:ln>
              <a:noFill/>
            </a:ln>
            <a:effectLst/>
            <a:extLst>
              <a:ext uri="{91240B29-F687-4f45-9708-019B960494DF}">
                <a14:hiddenLine xmlns="" xmlns:a14="http://schemas.microsoft.com/office/drawing/2010/main" w="12700">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pic>
          <p:nvPicPr>
            <p:cNvPr id="1521679" name="Picture 15" descr="teapots"/>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420" y="1282"/>
              <a:ext cx="4898" cy="2442"/>
            </a:xfrm>
            <a:prstGeom prst="rect">
              <a:avLst/>
            </a:prstGeom>
            <a:noFill/>
            <a:extLst>
              <a:ext uri="{909E8E84-426E-40dd-AFC4-6F175D3DCCD1}">
                <a14:hiddenFill xmlns="" xmlns:a14="http://schemas.microsoft.com/office/drawing/2010/main">
                  <a:solidFill>
                    <a:srgbClr val="FFFFFF">
                      <a:alpha val="50000"/>
                    </a:srgbClr>
                  </a:solidFill>
                </a14:hiddenFill>
              </a:ext>
            </a:extLst>
          </p:spPr>
        </p:pic>
      </p:grpSp>
    </p:spTree>
    <p:extLst>
      <p:ext uri="{BB962C8B-B14F-4D97-AF65-F5344CB8AC3E}">
        <p14:creationId xmlns:p14="http://schemas.microsoft.com/office/powerpoint/2010/main" val="9818587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defRPr/>
            </a:pPr>
            <a:r>
              <a:rPr lang="en-US">
                <a:cs typeface="+mj-cs"/>
              </a:rPr>
              <a:t>Video: Real Time Relighting</a:t>
            </a:r>
          </a:p>
        </p:txBody>
      </p:sp>
      <p:pic>
        <p:nvPicPr>
          <p:cNvPr id="2" name="video2_divx.mp4" descr="video2_divx.mp4">
            <a:hlinkClick r:id="" action="ppaction://media"/>
            <a:extLst>
              <a:ext uri="{FF2B5EF4-FFF2-40B4-BE49-F238E27FC236}">
                <a16:creationId xmlns:a16="http://schemas.microsoft.com/office/drawing/2014/main" id="{0AA62F8C-EB44-0F43-BCC5-13B524A5481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 b="1"/>
          <a:stretch/>
        </p:blipFill>
        <p:spPr>
          <a:xfrm>
            <a:off x="591207" y="1482518"/>
            <a:ext cx="7961586" cy="5375482"/>
          </a:xfrm>
          <a:prstGeom prst="rect">
            <a:avLst/>
          </a:prstGeom>
        </p:spPr>
      </p:pic>
    </p:spTree>
    <p:extLst>
      <p:ext uri="{BB962C8B-B14F-4D97-AF65-F5344CB8AC3E}">
        <p14:creationId xmlns:p14="http://schemas.microsoft.com/office/powerpoint/2010/main" val="6987996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4738" name="Rectangle 2"/>
          <p:cNvSpPr>
            <a:spLocks noGrp="1" noChangeArrowheads="1"/>
          </p:cNvSpPr>
          <p:nvPr>
            <p:ph type="title"/>
          </p:nvPr>
        </p:nvSpPr>
        <p:spPr/>
        <p:txBody>
          <a:bodyPr/>
          <a:lstStyle/>
          <a:p>
            <a:r>
              <a:rPr lang="en-US"/>
              <a:t>Outline</a:t>
            </a:r>
          </a:p>
        </p:txBody>
      </p:sp>
      <p:sp>
        <p:nvSpPr>
          <p:cNvPr id="1524739" name="Rectangle 3"/>
          <p:cNvSpPr>
            <a:spLocks noGrp="1" noChangeArrowheads="1"/>
          </p:cNvSpPr>
          <p:nvPr>
            <p:ph type="body" idx="1"/>
          </p:nvPr>
        </p:nvSpPr>
        <p:spPr/>
        <p:txBody>
          <a:bodyPr/>
          <a:lstStyle/>
          <a:p>
            <a:r>
              <a:rPr lang="en-US" dirty="0">
                <a:latin typeface="Arial" charset="0"/>
              </a:rPr>
              <a:t>Motivation and Background</a:t>
            </a:r>
          </a:p>
          <a:p>
            <a:r>
              <a:rPr lang="en-US" dirty="0">
                <a:latin typeface="Arial" charset="0"/>
              </a:rPr>
              <a:t>Compression methods</a:t>
            </a:r>
          </a:p>
          <a:p>
            <a:pPr lvl="1"/>
            <a:r>
              <a:rPr lang="en-US" dirty="0">
                <a:latin typeface="Arial" charset="0"/>
              </a:rPr>
              <a:t>Low frequency linear spherical harmonic approximation</a:t>
            </a:r>
          </a:p>
          <a:p>
            <a:pPr lvl="1"/>
            <a:r>
              <a:rPr lang="en-US" dirty="0">
                <a:latin typeface="Arial" charset="0"/>
              </a:rPr>
              <a:t>Factorization and PCA</a:t>
            </a:r>
          </a:p>
          <a:p>
            <a:pPr lvl="1"/>
            <a:r>
              <a:rPr lang="en-US" dirty="0">
                <a:latin typeface="Arial" charset="0"/>
              </a:rPr>
              <a:t>Local factorization and clustered PCA</a:t>
            </a:r>
          </a:p>
          <a:p>
            <a:pPr lvl="1"/>
            <a:r>
              <a:rPr lang="en-US" dirty="0">
                <a:latin typeface="Arial" charset="0"/>
              </a:rPr>
              <a:t>Non-linear wavelet approximation</a:t>
            </a:r>
          </a:p>
          <a:p>
            <a:r>
              <a:rPr lang="en-US" i="1" dirty="0">
                <a:latin typeface="Arial" charset="0"/>
              </a:rPr>
              <a:t>Changing view as well as lighting</a:t>
            </a:r>
          </a:p>
          <a:p>
            <a:pPr lvl="1"/>
            <a:endParaRPr lang="en-US" dirty="0">
              <a:latin typeface="Arial" charset="0"/>
            </a:endParaRPr>
          </a:p>
        </p:txBody>
      </p:sp>
    </p:spTree>
    <p:extLst>
      <p:ext uri="{BB962C8B-B14F-4D97-AF65-F5344CB8AC3E}">
        <p14:creationId xmlns:p14="http://schemas.microsoft.com/office/powerpoint/2010/main" val="412351344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62" name="Rectangle 2"/>
          <p:cNvSpPr>
            <a:spLocks noGrp="1" noChangeArrowheads="1"/>
          </p:cNvSpPr>
          <p:nvPr>
            <p:ph type="title"/>
          </p:nvPr>
        </p:nvSpPr>
        <p:spPr/>
        <p:txBody>
          <a:bodyPr/>
          <a:lstStyle/>
          <a:p>
            <a:r>
              <a:rPr lang="en-US"/>
              <a:t>Changing Only The View</a:t>
            </a:r>
          </a:p>
        </p:txBody>
      </p:sp>
      <p:pic>
        <p:nvPicPr>
          <p:cNvPr id="1525763" name="Picture 3" descr="view1_1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3" y="2259013"/>
            <a:ext cx="3730625" cy="2986087"/>
          </a:xfrm>
          <a:prstGeom prst="rect">
            <a:avLst/>
          </a:prstGeom>
          <a:noFill/>
          <a:extLst>
            <a:ext uri="{909E8E84-426E-40dd-AFC4-6F175D3DCCD1}">
              <a14:hiddenFill xmlns="" xmlns:a14="http://schemas.microsoft.com/office/drawing/2010/main">
                <a:solidFill>
                  <a:srgbClr val="FFFFFF"/>
                </a:solidFill>
              </a14:hiddenFill>
            </a:ext>
          </a:extLst>
        </p:spPr>
      </p:pic>
      <p:pic>
        <p:nvPicPr>
          <p:cNvPr id="1525764" name="Picture 4" descr="view1_1200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63" y="2259013"/>
            <a:ext cx="3730625" cy="2986087"/>
          </a:xfrm>
          <a:prstGeom prst="rect">
            <a:avLst/>
          </a:prstGeom>
          <a:noFill/>
          <a:extLst>
            <a:ext uri="{909E8E84-426E-40dd-AFC4-6F175D3DCCD1}">
              <a14:hiddenFill xmlns="" xmlns:a14="http://schemas.microsoft.com/office/drawing/2010/main">
                <a:solidFill>
                  <a:srgbClr val="FFFFFF"/>
                </a:solidFill>
              </a14:hiddenFill>
            </a:ext>
          </a:extLst>
        </p:spPr>
      </p:pic>
      <p:pic>
        <p:nvPicPr>
          <p:cNvPr id="1525765" name="Picture 5" descr="view2_1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1863" y="2259013"/>
            <a:ext cx="3730625" cy="2986087"/>
          </a:xfrm>
          <a:prstGeom prst="rect">
            <a:avLst/>
          </a:prstGeom>
          <a:noFill/>
          <a:extLst>
            <a:ext uri="{909E8E84-426E-40dd-AFC4-6F175D3DCCD1}">
              <a14:hiddenFill xmlns="" xmlns:a14="http://schemas.microsoft.com/office/drawing/2010/main">
                <a:solidFill>
                  <a:srgbClr val="FFFFFF"/>
                </a:solidFill>
              </a14:hiddenFill>
            </a:ext>
          </a:extLst>
        </p:spPr>
      </p:pic>
      <p:pic>
        <p:nvPicPr>
          <p:cNvPr id="1525766" name="Picture 6" descr="view2_1200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1863" y="2259013"/>
            <a:ext cx="3730625" cy="2986087"/>
          </a:xfrm>
          <a:prstGeom prst="rect">
            <a:avLst/>
          </a:prstGeom>
          <a:noFill/>
          <a:extLst>
            <a:ext uri="{909E8E84-426E-40dd-AFC4-6F175D3DCCD1}">
              <a14:hiddenFill xmlns="" xmlns:a14="http://schemas.microsoft.com/office/drawing/2010/main">
                <a:solidFill>
                  <a:srgbClr val="FFFFFF"/>
                </a:solidFill>
              </a14:hiddenFill>
            </a:ext>
          </a:extLst>
        </p:spPr>
      </p:pic>
      <p:pic>
        <p:nvPicPr>
          <p:cNvPr id="1525767" name="Picture 7" descr="view2_1200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1863" y="2259013"/>
            <a:ext cx="3730625" cy="2986087"/>
          </a:xfrm>
          <a:prstGeom prst="rect">
            <a:avLst/>
          </a:prstGeom>
          <a:noFill/>
          <a:extLst>
            <a:ext uri="{909E8E84-426E-40dd-AFC4-6F175D3DCCD1}">
              <a14:hiddenFill xmlns="" xmlns:a14="http://schemas.microsoft.com/office/drawing/2010/main">
                <a:solidFill>
                  <a:srgbClr val="FFFFFF"/>
                </a:solidFill>
              </a14:hiddenFill>
            </a:ext>
          </a:extLst>
        </p:spPr>
      </p:pic>
      <p:pic>
        <p:nvPicPr>
          <p:cNvPr id="1525768" name="Picture 8" descr="view1_1200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063" y="2259013"/>
            <a:ext cx="3730625" cy="298608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607843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257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2576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52576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25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810" name="Rectangle 2"/>
          <p:cNvSpPr>
            <a:spLocks noGrp="1" noChangeArrowheads="1"/>
          </p:cNvSpPr>
          <p:nvPr>
            <p:ph type="title"/>
          </p:nvPr>
        </p:nvSpPr>
        <p:spPr/>
        <p:txBody>
          <a:bodyPr/>
          <a:lstStyle/>
          <a:p>
            <a:r>
              <a:rPr lang="en-US"/>
              <a:t>Problem Characterization</a:t>
            </a:r>
          </a:p>
        </p:txBody>
      </p:sp>
      <p:sp>
        <p:nvSpPr>
          <p:cNvPr id="1527811" name="Rectangle 3"/>
          <p:cNvSpPr>
            <a:spLocks noGrp="1" noChangeArrowheads="1"/>
          </p:cNvSpPr>
          <p:nvPr>
            <p:ph type="body" idx="1"/>
          </p:nvPr>
        </p:nvSpPr>
        <p:spPr>
          <a:xfrm>
            <a:off x="457200" y="1527175"/>
            <a:ext cx="8686800" cy="5029200"/>
          </a:xfrm>
        </p:spPr>
        <p:txBody>
          <a:bodyPr/>
          <a:lstStyle/>
          <a:p>
            <a:pPr marL="457200" indent="-457200" defTabSz="347663"/>
            <a:endParaRPr lang="en-US"/>
          </a:p>
          <a:p>
            <a:pPr marL="457200" indent="-457200" defTabSz="347663">
              <a:buFont typeface="Wingdings" charset="0"/>
              <a:buNone/>
            </a:pPr>
            <a:r>
              <a:rPr lang="en-US">
                <a:latin typeface="Arial" charset="0"/>
              </a:rPr>
              <a:t>6D Precomputation Space</a:t>
            </a:r>
          </a:p>
          <a:p>
            <a:pPr marL="457200" indent="-457200" defTabSz="347663"/>
            <a:r>
              <a:rPr lang="en-US">
                <a:latin typeface="Arial" charset="0"/>
              </a:rPr>
              <a:t>Distant Lighting		(2D)</a:t>
            </a:r>
          </a:p>
          <a:p>
            <a:pPr marL="457200" indent="-457200" defTabSz="347663"/>
            <a:r>
              <a:rPr lang="en-US">
                <a:latin typeface="Arial" charset="0"/>
              </a:rPr>
              <a:t>View							(2D)</a:t>
            </a:r>
          </a:p>
          <a:p>
            <a:pPr marL="457200" indent="-457200" defTabSz="347663"/>
            <a:r>
              <a:rPr lang="en-US">
                <a:latin typeface="Arial" charset="0"/>
              </a:rPr>
              <a:t>Rigid Geometry		(2D)</a:t>
            </a:r>
          </a:p>
          <a:p>
            <a:pPr marL="457200" indent="-457200" defTabSz="347663"/>
            <a:endParaRPr lang="en-US">
              <a:latin typeface="Arial" charset="0"/>
            </a:endParaRPr>
          </a:p>
          <a:p>
            <a:pPr marL="457200" indent="-457200" defTabSz="347663">
              <a:buFont typeface="Wingdings" charset="0"/>
              <a:buNone/>
            </a:pPr>
            <a:r>
              <a:rPr lang="en-US">
                <a:latin typeface="Arial" charset="0"/>
              </a:rPr>
              <a:t>With ~ 100 samples per dimension</a:t>
            </a:r>
          </a:p>
          <a:p>
            <a:pPr marL="914400" lvl="1" indent="-342900" defTabSz="347663">
              <a:buFont typeface="Wingdings" charset="0"/>
              <a:buNone/>
            </a:pPr>
            <a:r>
              <a:rPr lang="en-US">
                <a:latin typeface="Arial" charset="0"/>
              </a:rPr>
              <a:t>~ 10</a:t>
            </a:r>
            <a:r>
              <a:rPr lang="en-US" baseline="50000">
                <a:latin typeface="Arial" charset="0"/>
              </a:rPr>
              <a:t>12</a:t>
            </a:r>
            <a:r>
              <a:rPr lang="en-US" baseline="30000">
                <a:latin typeface="Arial" charset="0"/>
              </a:rPr>
              <a:t> </a:t>
            </a:r>
            <a:r>
              <a:rPr lang="en-US">
                <a:latin typeface="Arial" charset="0"/>
              </a:rPr>
              <a:t>samples total!! : Intractable computation, rendering</a:t>
            </a:r>
          </a:p>
        </p:txBody>
      </p:sp>
      <p:pic>
        <p:nvPicPr>
          <p:cNvPr id="1527812" name="Picture 4" descr="screen_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975" y="1682750"/>
            <a:ext cx="2613025" cy="196056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278201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9858" name="Rectangle 2"/>
          <p:cNvSpPr>
            <a:spLocks noGrp="1" noChangeArrowheads="1"/>
          </p:cNvSpPr>
          <p:nvPr>
            <p:ph type="title"/>
          </p:nvPr>
        </p:nvSpPr>
        <p:spPr/>
        <p:txBody>
          <a:bodyPr/>
          <a:lstStyle/>
          <a:p>
            <a:r>
              <a:rPr lang="en-US"/>
              <a:t>Clustered PCA</a:t>
            </a:r>
          </a:p>
        </p:txBody>
      </p:sp>
      <p:sp>
        <p:nvSpPr>
          <p:cNvPr id="1529859" name="Rectangle 3"/>
          <p:cNvSpPr>
            <a:spLocks noGrp="1" noChangeArrowheads="1"/>
          </p:cNvSpPr>
          <p:nvPr>
            <p:ph type="body" idx="1"/>
          </p:nvPr>
        </p:nvSpPr>
        <p:spPr>
          <a:xfrm>
            <a:off x="215900" y="1527175"/>
            <a:ext cx="8794750" cy="5330825"/>
          </a:xfrm>
        </p:spPr>
        <p:txBody>
          <a:bodyPr/>
          <a:lstStyle/>
          <a:p>
            <a:r>
              <a:rPr lang="en-US">
                <a:latin typeface="Arial" charset="0"/>
              </a:rPr>
              <a:t>Use low-frequency light and view variation (Order 4 spherical harmonic = 25 for both; total = 25*25=625)</a:t>
            </a:r>
          </a:p>
          <a:p>
            <a:r>
              <a:rPr lang="en-US">
                <a:latin typeface="Arial" charset="0"/>
              </a:rPr>
              <a:t>625 element vector for each vertex</a:t>
            </a:r>
          </a:p>
          <a:p>
            <a:r>
              <a:rPr lang="en-US">
                <a:latin typeface="Arial" charset="0"/>
              </a:rPr>
              <a:t>Apply CPCA directly (Sloan et al. 2003)</a:t>
            </a:r>
          </a:p>
          <a:p>
            <a:r>
              <a:rPr lang="en-US">
                <a:latin typeface="Arial" charset="0"/>
              </a:rPr>
              <a:t>Does not easily scale to high frequencies</a:t>
            </a:r>
          </a:p>
          <a:p>
            <a:pPr lvl="1"/>
            <a:r>
              <a:rPr lang="en-US">
                <a:latin typeface="Arial" charset="0"/>
              </a:rPr>
              <a:t>Really cubic complexity (number of vertices, illumination directions or harmonics, and view directions or harmonics)</a:t>
            </a:r>
          </a:p>
          <a:p>
            <a:r>
              <a:rPr lang="en-US">
                <a:latin typeface="Arial" charset="0"/>
              </a:rPr>
              <a:t>Practical real-time method on GPU</a:t>
            </a:r>
          </a:p>
          <a:p>
            <a:pPr lvl="1"/>
            <a:endParaRPr lang="en-US">
              <a:latin typeface="Arial" charset="0"/>
            </a:endParaRPr>
          </a:p>
          <a:p>
            <a:endParaRPr lang="en-US"/>
          </a:p>
        </p:txBody>
      </p:sp>
    </p:spTree>
    <p:extLst>
      <p:ext uri="{BB962C8B-B14F-4D97-AF65-F5344CB8AC3E}">
        <p14:creationId xmlns:p14="http://schemas.microsoft.com/office/powerpoint/2010/main" val="302921745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3986" name="Rectangle 2"/>
          <p:cNvSpPr>
            <a:spLocks noGrp="1" noChangeArrowheads="1"/>
          </p:cNvSpPr>
          <p:nvPr>
            <p:ph type="title"/>
          </p:nvPr>
        </p:nvSpPr>
        <p:spPr/>
        <p:txBody>
          <a:bodyPr/>
          <a:lstStyle/>
          <a:p>
            <a:r>
              <a:rPr lang="en-US"/>
              <a:t>Environment Maps</a:t>
            </a:r>
          </a:p>
        </p:txBody>
      </p:sp>
      <p:pic>
        <p:nvPicPr>
          <p:cNvPr id="1193987" name="Picture 3" descr="williams-interface">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963" y="1193800"/>
            <a:ext cx="5680075" cy="4826000"/>
          </a:xfrm>
          <a:prstGeom prst="rect">
            <a:avLst/>
          </a:prstGeom>
          <a:noFill/>
          <a:extLst>
            <a:ext uri="{909E8E84-426E-40dd-AFC4-6F175D3DCCD1}">
              <a14:hiddenFill xmlns="" xmlns:a14="http://schemas.microsoft.com/office/drawing/2010/main">
                <a:solidFill>
                  <a:srgbClr val="FFFFFF"/>
                </a:solidFill>
              </a14:hiddenFill>
            </a:ext>
          </a:extLst>
        </p:spPr>
      </p:pic>
      <p:sp>
        <p:nvSpPr>
          <p:cNvPr id="1193988" name="Text Box 4"/>
          <p:cNvSpPr txBox="1">
            <a:spLocks noChangeArrowheads="1"/>
          </p:cNvSpPr>
          <p:nvPr/>
        </p:nvSpPr>
        <p:spPr bwMode="auto">
          <a:xfrm>
            <a:off x="1312863" y="6096000"/>
            <a:ext cx="582136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800" b="1" i="1" dirty="0">
                <a:solidFill>
                  <a:srgbClr val="FFFFFF"/>
                </a:solidFill>
                <a:latin typeface="Futura Book" charset="0"/>
              </a:rPr>
              <a:t>Interface</a:t>
            </a:r>
            <a:r>
              <a:rPr lang="en-US" sz="1800" b="1" dirty="0">
                <a:solidFill>
                  <a:srgbClr val="FFFFFF"/>
                </a:solidFill>
                <a:latin typeface="Futura Book" charset="0"/>
              </a:rPr>
              <a:t>, Chou and Williams (ca. 1985)</a:t>
            </a:r>
          </a:p>
        </p:txBody>
      </p:sp>
    </p:spTree>
    <p:extLst>
      <p:ext uri="{BB962C8B-B14F-4D97-AF65-F5344CB8AC3E}">
        <p14:creationId xmlns:p14="http://schemas.microsoft.com/office/powerpoint/2010/main" val="37112152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0882" name="Rectangle 2"/>
          <p:cNvSpPr>
            <a:spLocks noGrp="1" noChangeArrowheads="1"/>
          </p:cNvSpPr>
          <p:nvPr>
            <p:ph type="title"/>
          </p:nvPr>
        </p:nvSpPr>
        <p:spPr/>
        <p:txBody>
          <a:bodyPr/>
          <a:lstStyle/>
          <a:p>
            <a:r>
              <a:rPr lang="en-US"/>
              <a:t>Factored BRDFs</a:t>
            </a:r>
          </a:p>
        </p:txBody>
      </p:sp>
      <p:sp>
        <p:nvSpPr>
          <p:cNvPr id="1530883" name="Rectangle 3"/>
          <p:cNvSpPr>
            <a:spLocks noGrp="1" noChangeArrowheads="1"/>
          </p:cNvSpPr>
          <p:nvPr>
            <p:ph type="body" idx="1"/>
          </p:nvPr>
        </p:nvSpPr>
        <p:spPr>
          <a:xfrm>
            <a:off x="238125" y="1527175"/>
            <a:ext cx="8721725" cy="5330825"/>
          </a:xfrm>
        </p:spPr>
        <p:txBody>
          <a:bodyPr/>
          <a:lstStyle/>
          <a:p>
            <a:r>
              <a:rPr lang="en-US" sz="2400">
                <a:latin typeface="Arial" charset="0"/>
              </a:rPr>
              <a:t>Sloan et al. 04, Wang et al. 04: All-frequency effects </a:t>
            </a:r>
          </a:p>
          <a:p>
            <a:r>
              <a:rPr lang="en-US" sz="2400">
                <a:latin typeface="Arial" charset="0"/>
              </a:rPr>
              <a:t>Combines lots of things: BRDF factorization, CPCA, nonlinear approx. with wavelets</a:t>
            </a:r>
          </a:p>
          <a:p>
            <a:r>
              <a:rPr lang="en-US" sz="2400">
                <a:latin typeface="Arial" charset="0"/>
              </a:rPr>
              <a:t>Idea: Factor BRDF to depend on incident, outgoing</a:t>
            </a:r>
          </a:p>
          <a:p>
            <a:pPr lvl="1"/>
            <a:r>
              <a:rPr lang="en-US">
                <a:latin typeface="Arial" charset="0"/>
              </a:rPr>
              <a:t>Incident part handled with view-independent relighting</a:t>
            </a:r>
          </a:p>
          <a:p>
            <a:pPr lvl="1"/>
            <a:r>
              <a:rPr lang="en-US">
                <a:latin typeface="Arial" charset="0"/>
              </a:rPr>
              <a:t>Then linearly combine based on outgoing factor</a:t>
            </a:r>
          </a:p>
          <a:p>
            <a:r>
              <a:rPr lang="en-US" sz="2400">
                <a:latin typeface="Arial" charset="0"/>
              </a:rPr>
              <a:t>Effectively, break problem into a few subproblems that can be solved view-independently and added up</a:t>
            </a:r>
          </a:p>
          <a:p>
            <a:pPr lvl="1"/>
            <a:r>
              <a:rPr lang="en-US">
                <a:latin typeface="Arial" charset="0"/>
              </a:rPr>
              <a:t>Can apply nonlinear wavelet approx. to each subproblem</a:t>
            </a:r>
          </a:p>
          <a:p>
            <a:pPr lvl="1"/>
            <a:r>
              <a:rPr lang="en-US">
                <a:latin typeface="Arial" charset="0"/>
              </a:rPr>
              <a:t>And CPCA to the matrices for further compression</a:t>
            </a:r>
          </a:p>
          <a:p>
            <a:endParaRPr lang="en-US" sz="2400">
              <a:latin typeface="Arial" charset="0"/>
            </a:endParaRPr>
          </a:p>
          <a:p>
            <a:endParaRPr lang="en-US" sz="2400"/>
          </a:p>
        </p:txBody>
      </p:sp>
    </p:spTree>
    <p:extLst>
      <p:ext uri="{BB962C8B-B14F-4D97-AF65-F5344CB8AC3E}">
        <p14:creationId xmlns:p14="http://schemas.microsoft.com/office/powerpoint/2010/main" val="339806208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3954" name="Picture 2" descr="canonical_br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963" y="1247775"/>
            <a:ext cx="2784475" cy="2089150"/>
          </a:xfrm>
          <a:prstGeom prst="rect">
            <a:avLst/>
          </a:prstGeom>
          <a:noFill/>
          <a:extLst>
            <a:ext uri="{909E8E84-426E-40dd-AFC4-6F175D3DCCD1}">
              <a14:hiddenFill xmlns="" xmlns:a14="http://schemas.microsoft.com/office/drawing/2010/main">
                <a:solidFill>
                  <a:srgbClr val="FFFFFF"/>
                </a:solidFill>
              </a14:hiddenFill>
            </a:ext>
          </a:extLst>
        </p:spPr>
      </p:pic>
      <p:pic>
        <p:nvPicPr>
          <p:cNvPr id="1533955" name="Picture 3" descr="canonical_v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963" y="1247775"/>
            <a:ext cx="2784475" cy="2089150"/>
          </a:xfrm>
          <a:prstGeom prst="rect">
            <a:avLst/>
          </a:prstGeom>
          <a:noFill/>
          <a:extLst>
            <a:ext uri="{909E8E84-426E-40dd-AFC4-6F175D3DCCD1}">
              <a14:hiddenFill xmlns="" xmlns:a14="http://schemas.microsoft.com/office/drawing/2010/main">
                <a:solidFill>
                  <a:srgbClr val="FFFFFF"/>
                </a:solidFill>
              </a14:hiddenFill>
            </a:ext>
          </a:extLst>
        </p:spPr>
      </p:pic>
      <p:sp>
        <p:nvSpPr>
          <p:cNvPr id="1533956" name="Rectangle 4"/>
          <p:cNvSpPr>
            <a:spLocks noGrp="1" noChangeArrowheads="1"/>
          </p:cNvSpPr>
          <p:nvPr>
            <p:ph type="title"/>
          </p:nvPr>
        </p:nvSpPr>
        <p:spPr/>
        <p:txBody>
          <a:bodyPr/>
          <a:lstStyle/>
          <a:p>
            <a:r>
              <a:rPr lang="en-US"/>
              <a:t>Factorization Approach</a:t>
            </a:r>
          </a:p>
        </p:txBody>
      </p:sp>
      <p:pic>
        <p:nvPicPr>
          <p:cNvPr id="1533957" name="Picture 5" descr="canonical_br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9888" y="3794125"/>
            <a:ext cx="2784475" cy="2089150"/>
          </a:xfrm>
          <a:prstGeom prst="rect">
            <a:avLst/>
          </a:prstGeom>
          <a:noFill/>
          <a:extLst>
            <a:ext uri="{909E8E84-426E-40dd-AFC4-6F175D3DCCD1}">
              <a14:hiddenFill xmlns="" xmlns:a14="http://schemas.microsoft.com/office/drawing/2010/main">
                <a:solidFill>
                  <a:srgbClr val="FFFFFF"/>
                </a:solidFill>
              </a14:hiddenFill>
            </a:ext>
          </a:extLst>
        </p:spPr>
      </p:pic>
      <p:pic>
        <p:nvPicPr>
          <p:cNvPr id="1533958" name="Picture 6" descr="canonical_v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600" y="3794125"/>
            <a:ext cx="2784475" cy="2089150"/>
          </a:xfrm>
          <a:prstGeom prst="rect">
            <a:avLst/>
          </a:prstGeom>
          <a:noFill/>
          <a:extLst>
            <a:ext uri="{909E8E84-426E-40dd-AFC4-6F175D3DCCD1}">
              <a14:hiddenFill xmlns="" xmlns:a14="http://schemas.microsoft.com/office/drawing/2010/main">
                <a:solidFill>
                  <a:srgbClr val="FFFFFF"/>
                </a:solidFill>
              </a14:hiddenFill>
            </a:ext>
          </a:extLst>
        </p:spPr>
      </p:pic>
      <p:sp>
        <p:nvSpPr>
          <p:cNvPr id="1533959" name="Text Box 7"/>
          <p:cNvSpPr txBox="1">
            <a:spLocks noChangeArrowheads="1"/>
          </p:cNvSpPr>
          <p:nvPr/>
        </p:nvSpPr>
        <p:spPr bwMode="auto">
          <a:xfrm>
            <a:off x="2881313" y="1247775"/>
            <a:ext cx="2081212" cy="4206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90000"/>
              </a:lnSpc>
              <a:spcBef>
                <a:spcPct val="50000"/>
              </a:spcBef>
              <a:spcAft>
                <a:spcPct val="0"/>
              </a:spcAft>
              <a:buClr>
                <a:srgbClr val="A50021"/>
              </a:buClr>
              <a:buSzPct val="80000"/>
              <a:buFont typeface="Monotype Sorts" charset="0"/>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mn-cs"/>
              </a:rPr>
              <a:t>6D Transport</a:t>
            </a:r>
          </a:p>
        </p:txBody>
      </p:sp>
      <p:sp>
        <p:nvSpPr>
          <p:cNvPr id="1533960" name="Text Box 8"/>
          <p:cNvSpPr txBox="1">
            <a:spLocks noChangeArrowheads="1"/>
          </p:cNvSpPr>
          <p:nvPr/>
        </p:nvSpPr>
        <p:spPr bwMode="auto">
          <a:xfrm>
            <a:off x="3052763" y="2879725"/>
            <a:ext cx="231616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
                <a:srgbClr val="A50021"/>
              </a:buClr>
              <a:buSzPct val="80000"/>
              <a:buFont typeface="Monotype Sorts" charset="0"/>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mn-cs"/>
              </a:rPr>
              <a:t>~ 10</a:t>
            </a:r>
            <a:r>
              <a:rPr kumimoji="0" lang="en-US" sz="1800" b="1" i="0" u="none" strike="noStrike" kern="1200" cap="none" spc="0" normalizeH="0" baseline="50000" noProof="0">
                <a:ln>
                  <a:noFill/>
                </a:ln>
                <a:solidFill>
                  <a:srgbClr val="FFFFFF"/>
                </a:solidFill>
                <a:effectLst/>
                <a:uLnTx/>
                <a:uFillTx/>
                <a:latin typeface="Arial" charset="0"/>
                <a:ea typeface="ＭＳ Ｐゴシック" charset="0"/>
                <a:cs typeface="+mn-cs"/>
              </a:rPr>
              <a:t>12</a:t>
            </a: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mn-cs"/>
              </a:rPr>
              <a:t> samples</a:t>
            </a:r>
          </a:p>
        </p:txBody>
      </p:sp>
      <p:sp>
        <p:nvSpPr>
          <p:cNvPr id="1533961" name="Text Box 9"/>
          <p:cNvSpPr txBox="1">
            <a:spLocks noChangeArrowheads="1"/>
          </p:cNvSpPr>
          <p:nvPr/>
        </p:nvSpPr>
        <p:spPr bwMode="auto">
          <a:xfrm>
            <a:off x="1779588" y="5989638"/>
            <a:ext cx="22034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
                <a:srgbClr val="A50021"/>
              </a:buClr>
              <a:buSzPct val="80000"/>
              <a:buFont typeface="Monotype Sorts" charset="0"/>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mn-cs"/>
              </a:rPr>
              <a:t>~ 10</a:t>
            </a:r>
            <a:r>
              <a:rPr kumimoji="0" lang="en-US" sz="1800" b="1" i="0" u="none" strike="noStrike" kern="1200" cap="none" spc="0" normalizeH="0" baseline="50000" noProof="0">
                <a:ln>
                  <a:noFill/>
                </a:ln>
                <a:solidFill>
                  <a:srgbClr val="FFFFFF"/>
                </a:solidFill>
                <a:effectLst/>
                <a:uLnTx/>
                <a:uFillTx/>
                <a:latin typeface="Arial" charset="0"/>
                <a:ea typeface="ＭＳ Ｐゴシック" charset="0"/>
                <a:cs typeface="+mn-cs"/>
              </a:rPr>
              <a:t>8</a:t>
            </a: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mn-cs"/>
              </a:rPr>
              <a:t> samples</a:t>
            </a:r>
          </a:p>
        </p:txBody>
      </p:sp>
      <p:sp>
        <p:nvSpPr>
          <p:cNvPr id="1533962" name="Text Box 10"/>
          <p:cNvSpPr txBox="1">
            <a:spLocks noChangeArrowheads="1"/>
          </p:cNvSpPr>
          <p:nvPr/>
        </p:nvSpPr>
        <p:spPr bwMode="auto">
          <a:xfrm>
            <a:off x="5740400" y="5989638"/>
            <a:ext cx="22034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
                <a:srgbClr val="A50021"/>
              </a:buClr>
              <a:buSzPct val="80000"/>
              <a:buFont typeface="Monotype Sorts" charset="0"/>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mn-cs"/>
              </a:rPr>
              <a:t>~ 10</a:t>
            </a:r>
            <a:r>
              <a:rPr kumimoji="0" lang="en-US" sz="1800" b="1" i="0" u="none" strike="noStrike" kern="1200" cap="none" spc="0" normalizeH="0" baseline="50000" noProof="0">
                <a:ln>
                  <a:noFill/>
                </a:ln>
                <a:solidFill>
                  <a:srgbClr val="FFFFFF"/>
                </a:solidFill>
                <a:effectLst/>
                <a:uLnTx/>
                <a:uFillTx/>
                <a:latin typeface="Arial" charset="0"/>
                <a:ea typeface="ＭＳ Ｐゴシック" charset="0"/>
                <a:cs typeface="+mn-cs"/>
              </a:rPr>
              <a:t>8</a:t>
            </a: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mn-cs"/>
              </a:rPr>
              <a:t> samples</a:t>
            </a:r>
          </a:p>
        </p:txBody>
      </p:sp>
      <p:sp>
        <p:nvSpPr>
          <p:cNvPr id="1533963" name="Rectangle 11"/>
          <p:cNvSpPr>
            <a:spLocks noChangeArrowheads="1"/>
          </p:cNvSpPr>
          <p:nvPr/>
        </p:nvSpPr>
        <p:spPr bwMode="auto">
          <a:xfrm>
            <a:off x="3052763" y="5434013"/>
            <a:ext cx="1909762" cy="4206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0" fontAlgn="base" latinLnBrk="0" hangingPunct="0">
              <a:lnSpc>
                <a:spcPct val="90000"/>
              </a:lnSpc>
              <a:spcBef>
                <a:spcPct val="50000"/>
              </a:spcBef>
              <a:spcAft>
                <a:spcPct val="0"/>
              </a:spcAft>
              <a:buClr>
                <a:srgbClr val="A50021"/>
              </a:buClr>
              <a:buSzPct val="80000"/>
              <a:buFont typeface="Monotype Sorts" charset="0"/>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mn-cs"/>
              </a:rPr>
              <a:t>4D Visibility</a:t>
            </a:r>
          </a:p>
        </p:txBody>
      </p:sp>
      <p:sp>
        <p:nvSpPr>
          <p:cNvPr id="1533964" name="Rectangle 12"/>
          <p:cNvSpPr>
            <a:spLocks noChangeArrowheads="1"/>
          </p:cNvSpPr>
          <p:nvPr/>
        </p:nvSpPr>
        <p:spPr bwMode="auto">
          <a:xfrm>
            <a:off x="7029450" y="5434013"/>
            <a:ext cx="1506538" cy="4206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0" fontAlgn="base" latinLnBrk="0" hangingPunct="0">
              <a:lnSpc>
                <a:spcPct val="90000"/>
              </a:lnSpc>
              <a:spcBef>
                <a:spcPct val="50000"/>
              </a:spcBef>
              <a:spcAft>
                <a:spcPct val="0"/>
              </a:spcAft>
              <a:buClr>
                <a:srgbClr val="A50021"/>
              </a:buClr>
              <a:buSzPct val="80000"/>
              <a:buFont typeface="Monotype Sorts" charset="0"/>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mn-cs"/>
              </a:rPr>
              <a:t>4D BRDF</a:t>
            </a:r>
          </a:p>
        </p:txBody>
      </p:sp>
      <p:pic>
        <p:nvPicPr>
          <p:cNvPr id="1533965" name="Picture 13" descr="canonical_transpo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3963" y="1247775"/>
            <a:ext cx="2784475" cy="2089150"/>
          </a:xfrm>
          <a:prstGeom prst="rect">
            <a:avLst/>
          </a:prstGeom>
          <a:noFill/>
          <a:extLst>
            <a:ext uri="{909E8E84-426E-40dd-AFC4-6F175D3DCCD1}">
              <a14:hiddenFill xmlns="" xmlns:a14="http://schemas.microsoft.com/office/drawing/2010/main">
                <a:solidFill>
                  <a:srgbClr val="FFFFFF"/>
                </a:solidFill>
              </a14:hiddenFill>
            </a:ext>
          </a:extLst>
        </p:spPr>
      </p:pic>
      <p:sp>
        <p:nvSpPr>
          <p:cNvPr id="1533966" name="Text Box 14"/>
          <p:cNvSpPr txBox="1">
            <a:spLocks noChangeArrowheads="1"/>
          </p:cNvSpPr>
          <p:nvPr/>
        </p:nvSpPr>
        <p:spPr bwMode="auto">
          <a:xfrm>
            <a:off x="4602163" y="4435475"/>
            <a:ext cx="509587" cy="998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90000"/>
              </a:lnSpc>
              <a:spcBef>
                <a:spcPct val="50000"/>
              </a:spcBef>
              <a:spcAft>
                <a:spcPct val="0"/>
              </a:spcAft>
              <a:buClr>
                <a:srgbClr val="A50021"/>
              </a:buClr>
              <a:buSzPct val="80000"/>
              <a:buFont typeface="Monotype Sorts" charset="0"/>
              <a:buNone/>
              <a:tabLst/>
              <a:defRPr/>
            </a:pPr>
            <a:r>
              <a:rPr kumimoji="0" lang="en-US" sz="6600" b="1" i="0" u="none" strike="noStrike" kern="1200" cap="none" spc="0" normalizeH="0" baseline="0" noProof="0">
                <a:ln>
                  <a:noFill/>
                </a:ln>
                <a:solidFill>
                  <a:srgbClr val="FFFFFF"/>
                </a:solidFill>
                <a:effectLst/>
                <a:uLnTx/>
                <a:uFillTx/>
                <a:latin typeface="Arial" charset="0"/>
                <a:ea typeface="ＭＳ Ｐゴシック" charset="0"/>
                <a:cs typeface="+mn-cs"/>
              </a:rPr>
              <a:t>*</a:t>
            </a:r>
          </a:p>
        </p:txBody>
      </p:sp>
      <p:sp>
        <p:nvSpPr>
          <p:cNvPr id="1533967" name="Text Box 15"/>
          <p:cNvSpPr txBox="1">
            <a:spLocks noChangeArrowheads="1"/>
          </p:cNvSpPr>
          <p:nvPr/>
        </p:nvSpPr>
        <p:spPr bwMode="auto">
          <a:xfrm>
            <a:off x="4346575" y="1773238"/>
            <a:ext cx="819150" cy="998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90000"/>
              </a:lnSpc>
              <a:spcBef>
                <a:spcPct val="50000"/>
              </a:spcBef>
              <a:spcAft>
                <a:spcPct val="0"/>
              </a:spcAft>
              <a:buClr>
                <a:srgbClr val="A50021"/>
              </a:buClr>
              <a:buSzPct val="80000"/>
              <a:buFont typeface="Monotype Sorts" charset="0"/>
              <a:buNone/>
              <a:tabLst/>
              <a:defRPr/>
            </a:pPr>
            <a:r>
              <a:rPr kumimoji="0" lang="en-US" sz="6600" b="1" i="0" u="none" strike="noStrike" kern="1200" cap="none" spc="0" normalizeH="0" baseline="0" noProof="0">
                <a:ln>
                  <a:noFill/>
                </a:ln>
                <a:solidFill>
                  <a:srgbClr val="FFFFFF"/>
                </a:solidFill>
                <a:effectLst/>
                <a:uLnTx/>
                <a:uFillTx/>
                <a:latin typeface="Arial" charset="0"/>
                <a:ea typeface="ＭＳ Ｐゴシック" charset="0"/>
                <a:cs typeface="+mn-cs"/>
              </a:rPr>
              <a:t>=</a:t>
            </a:r>
          </a:p>
        </p:txBody>
      </p:sp>
    </p:spTree>
    <p:extLst>
      <p:ext uri="{BB962C8B-B14F-4D97-AF65-F5344CB8AC3E}">
        <p14:creationId xmlns:p14="http://schemas.microsoft.com/office/powerpoint/2010/main" val="1062438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nodeType="clickEffect">
                                  <p:stCondLst>
                                    <p:cond delay="0"/>
                                  </p:stCondLst>
                                  <p:childTnLst>
                                    <p:animMotion origin="layout" path="M -1.11111E-6 2.70414E-6 L 0.03004 0.37104 " pathEditMode="relative" rAng="0" ptsTypes="AA">
                                      <p:cBhvr>
                                        <p:cTn id="6" dur="500" fill="hold"/>
                                        <p:tgtEl>
                                          <p:spTgt spid="1533955"/>
                                        </p:tgtEl>
                                        <p:attrNameLst>
                                          <p:attrName>ppt_x</p:attrName>
                                          <p:attrName>ppt_y</p:attrName>
                                        </p:attrNameLst>
                                      </p:cBhvr>
                                      <p:rCtr x="1493" y="18552"/>
                                    </p:animMotion>
                                  </p:childTnLst>
                                </p:cTn>
                              </p:par>
                              <p:par>
                                <p:cTn id="7" presetID="64" presetClass="path" presetSubtype="0" accel="50000" decel="50000" fill="hold" nodeType="withEffect">
                                  <p:stCondLst>
                                    <p:cond delay="0"/>
                                  </p:stCondLst>
                                  <p:childTnLst>
                                    <p:animMotion origin="layout" path="M -1.11111E-6 2.70414E-6 L 0.46215 0.37104 " pathEditMode="relative" rAng="0" ptsTypes="AA">
                                      <p:cBhvr>
                                        <p:cTn id="8" dur="500" fill="hold"/>
                                        <p:tgtEl>
                                          <p:spTgt spid="1533954"/>
                                        </p:tgtEl>
                                        <p:attrNameLst>
                                          <p:attrName>ppt_x</p:attrName>
                                          <p:attrName>ppt_y</p:attrName>
                                        </p:attrNameLst>
                                      </p:cBhvr>
                                      <p:rCtr x="23108" y="18552"/>
                                    </p:animMotion>
                                  </p:childTnLst>
                                </p:cTn>
                              </p:par>
                            </p:childTnLst>
                          </p:cTn>
                        </p:par>
                        <p:par>
                          <p:cTn id="9" fill="hold" nodeType="afterGroup">
                            <p:stCondLst>
                              <p:cond delay="500"/>
                            </p:stCondLst>
                            <p:childTnLst>
                              <p:par>
                                <p:cTn id="10" presetID="1" presetClass="entr" presetSubtype="0" fill="hold" nodeType="afterEffect">
                                  <p:stCondLst>
                                    <p:cond delay="0"/>
                                  </p:stCondLst>
                                  <p:childTnLst>
                                    <p:set>
                                      <p:cBhvr>
                                        <p:cTn id="11" dur="1" fill="hold">
                                          <p:stCondLst>
                                            <p:cond delay="0"/>
                                          </p:stCondLst>
                                        </p:cTn>
                                        <p:tgtEl>
                                          <p:spTgt spid="153395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0"/>
                                          </p:stCondLst>
                                        </p:cTn>
                                        <p:tgtEl>
                                          <p:spTgt spid="1533957"/>
                                        </p:tgtEl>
                                        <p:attrNameLst>
                                          <p:attrName>style.visibility</p:attrName>
                                        </p:attrNameLst>
                                      </p:cBhvr>
                                      <p:to>
                                        <p:strVal val="visible"/>
                                      </p:to>
                                    </p:set>
                                  </p:childTnLst>
                                </p:cTn>
                              </p:par>
                            </p:childTnLst>
                          </p:cTn>
                        </p:par>
                        <p:par>
                          <p:cTn id="15" fill="hold" nodeType="afterGroup">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533967"/>
                                        </p:tgtEl>
                                        <p:attrNameLst>
                                          <p:attrName>style.visibility</p:attrName>
                                        </p:attrNameLst>
                                      </p:cBhvr>
                                      <p:to>
                                        <p:strVal val="visible"/>
                                      </p:to>
                                    </p:set>
                                    <p:animEffect transition="in" filter="fade">
                                      <p:cBhvr>
                                        <p:cTn id="18" dur="500"/>
                                        <p:tgtEl>
                                          <p:spTgt spid="153396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33966"/>
                                        </p:tgtEl>
                                        <p:attrNameLst>
                                          <p:attrName>style.visibility</p:attrName>
                                        </p:attrNameLst>
                                      </p:cBhvr>
                                      <p:to>
                                        <p:strVal val="visible"/>
                                      </p:to>
                                    </p:set>
                                    <p:animEffect transition="in" filter="fade">
                                      <p:cBhvr>
                                        <p:cTn id="21" dur="500"/>
                                        <p:tgtEl>
                                          <p:spTgt spid="153396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33963"/>
                                        </p:tgtEl>
                                        <p:attrNameLst>
                                          <p:attrName>style.visibility</p:attrName>
                                        </p:attrNameLst>
                                      </p:cBhvr>
                                      <p:to>
                                        <p:strVal val="visible"/>
                                      </p:to>
                                    </p:set>
                                    <p:animEffect transition="in" filter="fade">
                                      <p:cBhvr>
                                        <p:cTn id="24" dur="500"/>
                                        <p:tgtEl>
                                          <p:spTgt spid="153396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33964"/>
                                        </p:tgtEl>
                                        <p:attrNameLst>
                                          <p:attrName>style.visibility</p:attrName>
                                        </p:attrNameLst>
                                      </p:cBhvr>
                                      <p:to>
                                        <p:strVal val="visible"/>
                                      </p:to>
                                    </p:set>
                                    <p:animEffect transition="in" filter="fade">
                                      <p:cBhvr>
                                        <p:cTn id="27" dur="500"/>
                                        <p:tgtEl>
                                          <p:spTgt spid="153396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3396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53396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5339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3960" grpId="0"/>
      <p:bldP spid="1533961" grpId="0"/>
      <p:bldP spid="1533962" grpId="0"/>
      <p:bldP spid="1533963" grpId="0"/>
      <p:bldP spid="1533964" grpId="0"/>
      <p:bldP spid="1533966" grpId="0"/>
      <p:bldP spid="153396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02" name="Picture 2" descr="screen_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7938"/>
            <a:ext cx="6916738" cy="5187950"/>
          </a:xfrm>
          <a:prstGeom prst="rect">
            <a:avLst/>
          </a:prstGeom>
          <a:noFill/>
          <a:extLst>
            <a:ext uri="{909E8E84-426E-40dd-AFC4-6F175D3DCCD1}">
              <a14:hiddenFill xmlns="" xmlns:a14="http://schemas.microsoft.com/office/drawing/2010/main">
                <a:solidFill>
                  <a:srgbClr val="FFFFFF"/>
                </a:solidFill>
              </a14:hiddenFill>
            </a:ext>
          </a:extLst>
        </p:spPr>
      </p:pic>
      <p:sp>
        <p:nvSpPr>
          <p:cNvPr id="1536003" name="Rectangle 3"/>
          <p:cNvSpPr>
            <a:spLocks noChangeArrowheads="1"/>
          </p:cNvSpPr>
          <p:nvPr/>
        </p:nvSpPr>
        <p:spPr bwMode="auto">
          <a:xfrm>
            <a:off x="6132513" y="989013"/>
            <a:ext cx="1022350" cy="5688012"/>
          </a:xfrm>
          <a:prstGeom prst="rect">
            <a:avLst/>
          </a:prstGeom>
          <a:solidFill>
            <a:srgbClr val="333333"/>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90000"/>
              </a:lnSpc>
              <a:spcBef>
                <a:spcPct val="50000"/>
              </a:spcBef>
              <a:spcAft>
                <a:spcPct val="0"/>
              </a:spcAft>
              <a:buClr>
                <a:srgbClr val="A50021"/>
              </a:buClr>
              <a:buSzPct val="80000"/>
              <a:buFont typeface="Monotype Sorts" charset="0"/>
              <a:buNone/>
              <a:tabLst/>
              <a:defRPr/>
            </a:pPr>
            <a:endPar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536004" name="Rectangle 4"/>
          <p:cNvSpPr>
            <a:spLocks noGrp="1" noChangeArrowheads="1"/>
          </p:cNvSpPr>
          <p:nvPr>
            <p:ph type="title"/>
          </p:nvPr>
        </p:nvSpPr>
        <p:spPr/>
        <p:txBody>
          <a:bodyPr/>
          <a:lstStyle/>
          <a:p>
            <a:r>
              <a:rPr lang="en-US"/>
              <a:t>Triple Product Integral Relighting</a:t>
            </a:r>
          </a:p>
        </p:txBody>
      </p:sp>
      <p:sp>
        <p:nvSpPr>
          <p:cNvPr id="1536005" name="Rectangle 5"/>
          <p:cNvSpPr>
            <a:spLocks noChangeArrowheads="1"/>
          </p:cNvSpPr>
          <p:nvPr/>
        </p:nvSpPr>
        <p:spPr bwMode="auto">
          <a:xfrm>
            <a:off x="0" y="1092200"/>
            <a:ext cx="685800" cy="5584825"/>
          </a:xfrm>
          <a:prstGeom prst="rect">
            <a:avLst/>
          </a:prstGeom>
          <a:solidFill>
            <a:srgbClr val="333333"/>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pic>
        <p:nvPicPr>
          <p:cNvPr id="1536006" name="Picture 6" descr="screen_54_ligh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7313" y="1101725"/>
            <a:ext cx="2227262" cy="1670050"/>
          </a:xfrm>
          <a:prstGeom prst="rect">
            <a:avLst/>
          </a:prstGeom>
          <a:noFill/>
          <a:extLst>
            <a:ext uri="{909E8E84-426E-40dd-AFC4-6F175D3DCCD1}">
              <a14:hiddenFill xmlns="" xmlns:a14="http://schemas.microsoft.com/office/drawing/2010/main">
                <a:solidFill>
                  <a:srgbClr val="FFFFFF"/>
                </a:solidFill>
              </a14:hiddenFill>
            </a:ext>
          </a:extLst>
        </p:spPr>
      </p:pic>
      <p:pic>
        <p:nvPicPr>
          <p:cNvPr id="1536007" name="Picture 7" descr="screen_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7313" y="2935288"/>
            <a:ext cx="2227262" cy="1670050"/>
          </a:xfrm>
          <a:prstGeom prst="rect">
            <a:avLst/>
          </a:prstGeom>
          <a:noFill/>
          <a:extLst>
            <a:ext uri="{909E8E84-426E-40dd-AFC4-6F175D3DCCD1}">
              <a14:hiddenFill xmlns="" xmlns:a14="http://schemas.microsoft.com/office/drawing/2010/main">
                <a:solidFill>
                  <a:srgbClr val="FFFFFF"/>
                </a:solidFill>
              </a14:hiddenFill>
            </a:ext>
          </a:extLst>
        </p:spPr>
      </p:pic>
      <p:pic>
        <p:nvPicPr>
          <p:cNvPr id="1536008" name="Picture 8" descr="screen_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7313" y="4799013"/>
            <a:ext cx="2227262" cy="167163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410736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050" name="Rectangle 2"/>
          <p:cNvSpPr>
            <a:spLocks noGrp="1" noChangeArrowheads="1"/>
          </p:cNvSpPr>
          <p:nvPr>
            <p:ph type="title"/>
          </p:nvPr>
        </p:nvSpPr>
        <p:spPr/>
        <p:txBody>
          <a:bodyPr/>
          <a:lstStyle/>
          <a:p>
            <a:r>
              <a:rPr lang="en-US"/>
              <a:t>Relit Images (3-5 sec/frame)</a:t>
            </a:r>
          </a:p>
        </p:txBody>
      </p:sp>
      <p:pic>
        <p:nvPicPr>
          <p:cNvPr id="1538051" name="Picture 3" descr="env2_1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525" y="1349375"/>
            <a:ext cx="2954338" cy="2359025"/>
          </a:xfrm>
          <a:prstGeom prst="rect">
            <a:avLst/>
          </a:prstGeom>
          <a:noFill/>
          <a:extLst>
            <a:ext uri="{909E8E84-426E-40dd-AFC4-6F175D3DCCD1}">
              <a14:hiddenFill xmlns="" xmlns:a14="http://schemas.microsoft.com/office/drawing/2010/main">
                <a:solidFill>
                  <a:srgbClr val="FFFFFF"/>
                </a:solidFill>
              </a14:hiddenFill>
            </a:ext>
          </a:extLst>
        </p:spPr>
      </p:pic>
      <p:pic>
        <p:nvPicPr>
          <p:cNvPr id="1538052" name="Picture 4" descr="env1_1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9525" y="3906838"/>
            <a:ext cx="2954338" cy="2368550"/>
          </a:xfrm>
          <a:prstGeom prst="rect">
            <a:avLst/>
          </a:prstGeom>
          <a:noFill/>
          <a:extLst>
            <a:ext uri="{909E8E84-426E-40dd-AFC4-6F175D3DCCD1}">
              <a14:hiddenFill xmlns="" xmlns:a14="http://schemas.microsoft.com/office/drawing/2010/main">
                <a:solidFill>
                  <a:srgbClr val="FFFFFF"/>
                </a:solidFill>
              </a14:hiddenFill>
            </a:ext>
          </a:extLst>
        </p:spPr>
      </p:pic>
      <p:pic>
        <p:nvPicPr>
          <p:cNvPr id="1538053" name="Picture 5" descr="env3_1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3025" y="3914775"/>
            <a:ext cx="2954338" cy="2368550"/>
          </a:xfrm>
          <a:prstGeom prst="rect">
            <a:avLst/>
          </a:prstGeom>
          <a:noFill/>
          <a:extLst>
            <a:ext uri="{909E8E84-426E-40dd-AFC4-6F175D3DCCD1}">
              <a14:hiddenFill xmlns="" xmlns:a14="http://schemas.microsoft.com/office/drawing/2010/main">
                <a:solidFill>
                  <a:srgbClr val="FFFFFF"/>
                </a:solidFill>
              </a14:hiddenFill>
            </a:ext>
          </a:extLst>
        </p:spPr>
      </p:pic>
      <p:pic>
        <p:nvPicPr>
          <p:cNvPr id="1538054" name="Picture 6" descr="env4_12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3025" y="1347788"/>
            <a:ext cx="2954338" cy="23685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237916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338" name="Rectangle 2"/>
          <p:cNvSpPr>
            <a:spLocks noGrp="1" noChangeArrowheads="1"/>
          </p:cNvSpPr>
          <p:nvPr>
            <p:ph type="title"/>
          </p:nvPr>
        </p:nvSpPr>
        <p:spPr/>
        <p:txBody>
          <a:bodyPr/>
          <a:lstStyle/>
          <a:p>
            <a:r>
              <a:rPr lang="en-US"/>
              <a:t>Summary</a:t>
            </a:r>
          </a:p>
        </p:txBody>
      </p:sp>
      <p:sp>
        <p:nvSpPr>
          <p:cNvPr id="1550339" name="Rectangle 3"/>
          <p:cNvSpPr>
            <a:spLocks noGrp="1" noChangeArrowheads="1"/>
          </p:cNvSpPr>
          <p:nvPr>
            <p:ph type="body" idx="1"/>
          </p:nvPr>
        </p:nvSpPr>
        <p:spPr>
          <a:xfrm>
            <a:off x="457200" y="1527175"/>
            <a:ext cx="8585200" cy="5029200"/>
          </a:xfrm>
        </p:spPr>
        <p:txBody>
          <a:bodyPr/>
          <a:lstStyle/>
          <a:p>
            <a:r>
              <a:rPr lang="en-US">
                <a:latin typeface="Arial" charset="0"/>
              </a:rPr>
              <a:t>Really a big data compression and signal-processing problem</a:t>
            </a:r>
          </a:p>
          <a:p>
            <a:r>
              <a:rPr lang="en-US">
                <a:latin typeface="Arial" charset="0"/>
              </a:rPr>
              <a:t>Apply many standard methods</a:t>
            </a:r>
          </a:p>
          <a:p>
            <a:pPr lvl="1"/>
            <a:r>
              <a:rPr lang="en-US">
                <a:latin typeface="Arial" charset="0"/>
              </a:rPr>
              <a:t>PCA, wavelet, spherical harmonic, factor compression</a:t>
            </a:r>
          </a:p>
          <a:p>
            <a:r>
              <a:rPr lang="en-US">
                <a:latin typeface="Arial" charset="0"/>
              </a:rPr>
              <a:t>And invent new ones</a:t>
            </a:r>
          </a:p>
          <a:p>
            <a:pPr lvl="1"/>
            <a:r>
              <a:rPr lang="en-US">
                <a:latin typeface="Arial" charset="0"/>
              </a:rPr>
              <a:t>VQPCA, wavelet triple products</a:t>
            </a:r>
          </a:p>
          <a:p>
            <a:r>
              <a:rPr lang="en-US">
                <a:latin typeface="Arial" charset="0"/>
              </a:rPr>
              <a:t>Guided by and gives insights into properties of illumination, reflectance, visibility</a:t>
            </a:r>
          </a:p>
          <a:p>
            <a:pPr lvl="1"/>
            <a:r>
              <a:rPr lang="en-US">
                <a:latin typeface="Arial" charset="0"/>
              </a:rPr>
              <a:t>How many terms enough?  How much sparsity?</a:t>
            </a:r>
          </a:p>
        </p:txBody>
      </p:sp>
    </p:spTree>
    <p:extLst>
      <p:ext uri="{BB962C8B-B14F-4D97-AF65-F5344CB8AC3E}">
        <p14:creationId xmlns:p14="http://schemas.microsoft.com/office/powerpoint/2010/main" val="381631391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1362" name="Rectangle 2"/>
          <p:cNvSpPr>
            <a:spLocks noGrp="1" noChangeArrowheads="1"/>
          </p:cNvSpPr>
          <p:nvPr>
            <p:ph type="title"/>
          </p:nvPr>
        </p:nvSpPr>
        <p:spPr/>
        <p:txBody>
          <a:bodyPr/>
          <a:lstStyle/>
          <a:p>
            <a:r>
              <a:rPr lang="en-US"/>
              <a:t>Subsequent Work</a:t>
            </a:r>
          </a:p>
        </p:txBody>
      </p:sp>
      <p:sp>
        <p:nvSpPr>
          <p:cNvPr id="1551363" name="Rectangle 3"/>
          <p:cNvSpPr>
            <a:spLocks noGrp="1" noChangeArrowheads="1"/>
          </p:cNvSpPr>
          <p:nvPr>
            <p:ph type="body" idx="1"/>
          </p:nvPr>
        </p:nvSpPr>
        <p:spPr>
          <a:xfrm>
            <a:off x="0" y="1527175"/>
            <a:ext cx="9144000" cy="5330825"/>
          </a:xfrm>
        </p:spPr>
        <p:txBody>
          <a:bodyPr/>
          <a:lstStyle/>
          <a:p>
            <a:pPr>
              <a:lnSpc>
                <a:spcPct val="80000"/>
              </a:lnSpc>
            </a:pPr>
            <a:r>
              <a:rPr lang="en-US" sz="2400" dirty="0">
                <a:latin typeface="Arial" charset="0"/>
              </a:rPr>
              <a:t>My survey 2009 (lecture only covers 2002-2004)</a:t>
            </a:r>
          </a:p>
          <a:p>
            <a:pPr>
              <a:lnSpc>
                <a:spcPct val="80000"/>
              </a:lnSpc>
            </a:pPr>
            <a:r>
              <a:rPr lang="en-US" sz="2400" dirty="0">
                <a:latin typeface="Arial" charset="0"/>
              </a:rPr>
              <a:t>Varied lighting/view.  What about dynamic scenes, BRDFs</a:t>
            </a:r>
          </a:p>
          <a:p>
            <a:pPr lvl="1">
              <a:lnSpc>
                <a:spcPct val="80000"/>
              </a:lnSpc>
            </a:pPr>
            <a:r>
              <a:rPr lang="en-US" dirty="0">
                <a:latin typeface="Arial" charset="0"/>
              </a:rPr>
              <a:t>Much subsequent work [Zhou et al. 05, Ben-</a:t>
            </a:r>
            <a:r>
              <a:rPr lang="en-US" dirty="0" err="1">
                <a:latin typeface="Arial" charset="0"/>
              </a:rPr>
              <a:t>Artzi</a:t>
            </a:r>
            <a:r>
              <a:rPr lang="en-US" dirty="0">
                <a:latin typeface="Arial" charset="0"/>
              </a:rPr>
              <a:t> et al. 06].  But still limited for dynamic scenes</a:t>
            </a:r>
          </a:p>
          <a:p>
            <a:pPr>
              <a:lnSpc>
                <a:spcPct val="80000"/>
              </a:lnSpc>
            </a:pPr>
            <a:r>
              <a:rPr lang="en-US" sz="2400" dirty="0">
                <a:latin typeface="Arial" charset="0"/>
              </a:rPr>
              <a:t>Must work on GPU to be practical</a:t>
            </a:r>
          </a:p>
          <a:p>
            <a:pPr>
              <a:lnSpc>
                <a:spcPct val="80000"/>
              </a:lnSpc>
            </a:pPr>
            <a:r>
              <a:rPr lang="en-US" sz="2400" dirty="0">
                <a:latin typeface="Arial" charset="0"/>
              </a:rPr>
              <a:t>Sampling on object geometry remains a challenge</a:t>
            </a:r>
          </a:p>
          <a:p>
            <a:pPr>
              <a:lnSpc>
                <a:spcPct val="80000"/>
              </a:lnSpc>
            </a:pPr>
            <a:r>
              <a:rPr lang="en-US" sz="2400" dirty="0">
                <a:latin typeface="Arial" charset="0"/>
              </a:rPr>
              <a:t>Near-Field Lighting has had some work, remains a challenge</a:t>
            </a:r>
          </a:p>
          <a:p>
            <a:pPr>
              <a:lnSpc>
                <a:spcPct val="80000"/>
              </a:lnSpc>
            </a:pPr>
            <a:r>
              <a:rPr lang="en-US" sz="2400" dirty="0">
                <a:latin typeface="Arial" charset="0"/>
              </a:rPr>
              <a:t>Applications to lighting design, direct to indirect transfer</a:t>
            </a:r>
          </a:p>
          <a:p>
            <a:pPr>
              <a:lnSpc>
                <a:spcPct val="80000"/>
              </a:lnSpc>
            </a:pPr>
            <a:r>
              <a:rPr lang="en-US" sz="2400" dirty="0">
                <a:latin typeface="Arial" charset="0"/>
              </a:rPr>
              <a:t>New basis functions and theory</a:t>
            </a:r>
          </a:p>
          <a:p>
            <a:pPr>
              <a:lnSpc>
                <a:spcPct val="80000"/>
              </a:lnSpc>
            </a:pPr>
            <a:r>
              <a:rPr lang="en-US" sz="2400" dirty="0">
                <a:latin typeface="Arial" charset="0"/>
              </a:rPr>
              <a:t>Newer methods do not require </a:t>
            </a:r>
            <a:r>
              <a:rPr lang="en-US" sz="2400" dirty="0" err="1">
                <a:latin typeface="Arial" charset="0"/>
              </a:rPr>
              <a:t>precompute</a:t>
            </a:r>
            <a:r>
              <a:rPr lang="en-US" sz="2400" dirty="0">
                <a:latin typeface="Arial" charset="0"/>
              </a:rPr>
              <a:t>, various GPU tricks</a:t>
            </a:r>
          </a:p>
          <a:p>
            <a:pPr>
              <a:lnSpc>
                <a:spcPct val="80000"/>
              </a:lnSpc>
            </a:pPr>
            <a:r>
              <a:rPr lang="en-US" sz="2400" dirty="0">
                <a:latin typeface="Arial" charset="0"/>
              </a:rPr>
              <a:t>So far, low-frequency spherical harmonics used in games, all-frequency techniques have had limited applicability</a:t>
            </a:r>
          </a:p>
        </p:txBody>
      </p:sp>
    </p:spTree>
    <p:extLst>
      <p:ext uri="{BB962C8B-B14F-4D97-AF65-F5344CB8AC3E}">
        <p14:creationId xmlns:p14="http://schemas.microsoft.com/office/powerpoint/2010/main" val="220623220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Analytic SH Gradients</a:t>
            </a:r>
          </a:p>
        </p:txBody>
      </p:sp>
      <p:pic>
        <p:nvPicPr>
          <p:cNvPr id="3" name="diff-sh.m4v" descr="diff-sh.m4v">
            <a:hlinkClick r:id="" action="ppaction://media"/>
            <a:extLst>
              <a:ext uri="{FF2B5EF4-FFF2-40B4-BE49-F238E27FC236}">
                <a16:creationId xmlns:a16="http://schemas.microsoft.com/office/drawing/2014/main" id="{DE59C9CA-0BC1-6C8F-0E42-2D5243D694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65" y="1508892"/>
            <a:ext cx="9144000" cy="5143500"/>
          </a:xfrm>
          <a:prstGeom prst="rect">
            <a:avLst/>
          </a:prstGeom>
        </p:spPr>
      </p:pic>
    </p:spTree>
    <p:extLst>
      <p:ext uri="{BB962C8B-B14F-4D97-AF65-F5344CB8AC3E}">
        <p14:creationId xmlns:p14="http://schemas.microsoft.com/office/powerpoint/2010/main" val="2298936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Reflection Maps in the Movies</a:t>
            </a:r>
          </a:p>
        </p:txBody>
      </p:sp>
      <p:sp>
        <p:nvSpPr>
          <p:cNvPr id="3" name="Content Placeholder 2"/>
          <p:cNvSpPr>
            <a:spLocks noGrp="1"/>
          </p:cNvSpPr>
          <p:nvPr>
            <p:ph idx="1"/>
          </p:nvPr>
        </p:nvSpPr>
        <p:spPr/>
        <p:txBody>
          <a:bodyPr/>
          <a:lstStyle/>
          <a:p>
            <a:r>
              <a:rPr lang="en-US" sz="2400" dirty="0"/>
              <a:t>From history, </a:t>
            </a:r>
            <a:r>
              <a:rPr lang="en-US" sz="2400" dirty="0" err="1"/>
              <a:t>pauldebevec.com</a:t>
            </a:r>
            <a:r>
              <a:rPr lang="en-US" sz="2400" dirty="0"/>
              <a:t>/</a:t>
            </a:r>
            <a:r>
              <a:rPr lang="en-US" sz="2400" dirty="0" err="1"/>
              <a:t>ReflectionMapping</a:t>
            </a:r>
            <a:endParaRPr lang="en-US" sz="2400" dirty="0"/>
          </a:p>
          <a:p>
            <a:r>
              <a:rPr lang="en-US" sz="2400" dirty="0"/>
              <a:t>First movie, Flight of the Navigator 1986</a:t>
            </a:r>
          </a:p>
        </p:txBody>
      </p:sp>
      <p:pic>
        <p:nvPicPr>
          <p:cNvPr id="4" name="Picture 3"/>
          <p:cNvPicPr>
            <a:picLocks noChangeAspect="1"/>
          </p:cNvPicPr>
          <p:nvPr/>
        </p:nvPicPr>
        <p:blipFill>
          <a:blip r:embed="rId2"/>
          <a:stretch>
            <a:fillRect/>
          </a:stretch>
        </p:blipFill>
        <p:spPr>
          <a:xfrm>
            <a:off x="841531" y="2511984"/>
            <a:ext cx="3643448" cy="2052647"/>
          </a:xfrm>
          <a:prstGeom prst="rect">
            <a:avLst/>
          </a:prstGeom>
        </p:spPr>
      </p:pic>
      <p:pic>
        <p:nvPicPr>
          <p:cNvPr id="5" name="Picture 4"/>
          <p:cNvPicPr>
            <a:picLocks noChangeAspect="1"/>
          </p:cNvPicPr>
          <p:nvPr/>
        </p:nvPicPr>
        <p:blipFill>
          <a:blip r:embed="rId3"/>
          <a:stretch>
            <a:fillRect/>
          </a:stretch>
        </p:blipFill>
        <p:spPr>
          <a:xfrm>
            <a:off x="4584430" y="2512521"/>
            <a:ext cx="3647653" cy="2055016"/>
          </a:xfrm>
          <a:prstGeom prst="rect">
            <a:avLst/>
          </a:prstGeom>
        </p:spPr>
      </p:pic>
      <p:pic>
        <p:nvPicPr>
          <p:cNvPr id="6" name="Picture 5"/>
          <p:cNvPicPr>
            <a:picLocks noChangeAspect="1"/>
          </p:cNvPicPr>
          <p:nvPr/>
        </p:nvPicPr>
        <p:blipFill>
          <a:blip r:embed="rId4"/>
          <a:stretch>
            <a:fillRect/>
          </a:stretch>
        </p:blipFill>
        <p:spPr>
          <a:xfrm>
            <a:off x="841531" y="4680156"/>
            <a:ext cx="3637191" cy="2049122"/>
          </a:xfrm>
          <a:prstGeom prst="rect">
            <a:avLst/>
          </a:prstGeom>
        </p:spPr>
      </p:pic>
      <p:pic>
        <p:nvPicPr>
          <p:cNvPr id="7" name="Picture 6"/>
          <p:cNvPicPr>
            <a:picLocks noChangeAspect="1"/>
          </p:cNvPicPr>
          <p:nvPr/>
        </p:nvPicPr>
        <p:blipFill>
          <a:blip r:embed="rId5"/>
          <a:stretch>
            <a:fillRect/>
          </a:stretch>
        </p:blipFill>
        <p:spPr>
          <a:xfrm>
            <a:off x="4605470" y="4682299"/>
            <a:ext cx="3617425" cy="2037986"/>
          </a:xfrm>
          <a:prstGeom prst="rect">
            <a:avLst/>
          </a:prstGeom>
        </p:spPr>
      </p:pic>
    </p:spTree>
    <p:extLst>
      <p:ext uri="{BB962C8B-B14F-4D97-AF65-F5344CB8AC3E}">
        <p14:creationId xmlns:p14="http://schemas.microsoft.com/office/powerpoint/2010/main" val="8388053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D9EDC-15B0-8C7C-277D-0D33200F81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94AD60-24E0-FA2B-B80F-47C5FE619152}"/>
              </a:ext>
            </a:extLst>
          </p:cNvPr>
          <p:cNvSpPr>
            <a:spLocks noGrp="1"/>
          </p:cNvSpPr>
          <p:nvPr>
            <p:ph type="title"/>
          </p:nvPr>
        </p:nvSpPr>
        <p:spPr/>
        <p:txBody>
          <a:bodyPr/>
          <a:lstStyle/>
          <a:p>
            <a:r>
              <a:rPr lang="en-US" dirty="0"/>
              <a:t>Rendering with Natural Light</a:t>
            </a:r>
          </a:p>
        </p:txBody>
      </p:sp>
      <p:sp>
        <p:nvSpPr>
          <p:cNvPr id="3" name="Content Placeholder 2">
            <a:extLst>
              <a:ext uri="{FF2B5EF4-FFF2-40B4-BE49-F238E27FC236}">
                <a16:creationId xmlns:a16="http://schemas.microsoft.com/office/drawing/2014/main" id="{F85B30CF-E5C2-1BBC-2D33-F04A2295A43F}"/>
              </a:ext>
            </a:extLst>
          </p:cNvPr>
          <p:cNvSpPr>
            <a:spLocks noGrp="1"/>
          </p:cNvSpPr>
          <p:nvPr>
            <p:ph idx="1"/>
          </p:nvPr>
        </p:nvSpPr>
        <p:spPr/>
        <p:txBody>
          <a:bodyPr/>
          <a:lstStyle/>
          <a:p>
            <a:endParaRPr lang="en-US"/>
          </a:p>
        </p:txBody>
      </p:sp>
      <p:sp>
        <p:nvSpPr>
          <p:cNvPr id="6" name="TextBox 5">
            <a:extLst>
              <a:ext uri="{FF2B5EF4-FFF2-40B4-BE49-F238E27FC236}">
                <a16:creationId xmlns:a16="http://schemas.microsoft.com/office/drawing/2014/main" id="{5C0FB26D-C489-50EB-2EA7-72C3EBE4767A}"/>
              </a:ext>
            </a:extLst>
          </p:cNvPr>
          <p:cNvSpPr txBox="1"/>
          <p:nvPr/>
        </p:nvSpPr>
        <p:spPr>
          <a:xfrm>
            <a:off x="4688933" y="6488668"/>
            <a:ext cx="4455067" cy="369332"/>
          </a:xfrm>
          <a:prstGeom prst="rect">
            <a:avLst/>
          </a:prstGeom>
          <a:noFill/>
        </p:spPr>
        <p:txBody>
          <a:bodyPr wrap="none" rtlCol="0">
            <a:spAutoFit/>
          </a:bodyPr>
          <a:lstStyle/>
          <a:p>
            <a:r>
              <a:rPr lang="en-US" dirty="0">
                <a:latin typeface="+mn-lt"/>
              </a:rPr>
              <a:t>Rendering with Natural Light, </a:t>
            </a:r>
            <a:r>
              <a:rPr lang="en-US" dirty="0" err="1">
                <a:latin typeface="+mn-lt"/>
              </a:rPr>
              <a:t>Debevec</a:t>
            </a:r>
            <a:r>
              <a:rPr lang="en-US" dirty="0">
                <a:latin typeface="+mn-lt"/>
              </a:rPr>
              <a:t> 98</a:t>
            </a:r>
          </a:p>
        </p:txBody>
      </p:sp>
      <p:sp>
        <p:nvSpPr>
          <p:cNvPr id="4" name="TextBox 3">
            <a:extLst>
              <a:ext uri="{FF2B5EF4-FFF2-40B4-BE49-F238E27FC236}">
                <a16:creationId xmlns:a16="http://schemas.microsoft.com/office/drawing/2014/main" id="{28B7947F-82C8-C397-B3A3-26BEEF534DD9}"/>
              </a:ext>
            </a:extLst>
          </p:cNvPr>
          <p:cNvSpPr txBox="1"/>
          <p:nvPr/>
        </p:nvSpPr>
        <p:spPr>
          <a:xfrm>
            <a:off x="275497" y="210207"/>
            <a:ext cx="184731" cy="369332"/>
          </a:xfrm>
          <a:prstGeom prst="rect">
            <a:avLst/>
          </a:prstGeom>
          <a:noFill/>
        </p:spPr>
        <p:txBody>
          <a:bodyPr wrap="none" rtlCol="0">
            <a:spAutoFit/>
          </a:bodyPr>
          <a:lstStyle/>
          <a:p>
            <a:endParaRPr lang="en-US" dirty="0"/>
          </a:p>
        </p:txBody>
      </p:sp>
      <p:pic>
        <p:nvPicPr>
          <p:cNvPr id="2050" name="Picture 2">
            <a:extLst>
              <a:ext uri="{FF2B5EF4-FFF2-40B4-BE49-F238E27FC236}">
                <a16:creationId xmlns:a16="http://schemas.microsoft.com/office/drawing/2014/main" id="{0D078256-3425-0F7E-9005-67C40E14C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12805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D337D-6B8B-75E5-D126-A32FDEB6C1F9}"/>
              </a:ext>
            </a:extLst>
          </p:cNvPr>
          <p:cNvSpPr>
            <a:spLocks noGrp="1"/>
          </p:cNvSpPr>
          <p:nvPr>
            <p:ph type="title"/>
          </p:nvPr>
        </p:nvSpPr>
        <p:spPr/>
        <p:txBody>
          <a:bodyPr/>
          <a:lstStyle/>
          <a:p>
            <a:r>
              <a:rPr lang="en-US" dirty="0"/>
              <a:t>Rendering with Natural Light</a:t>
            </a:r>
          </a:p>
        </p:txBody>
      </p:sp>
      <p:sp>
        <p:nvSpPr>
          <p:cNvPr id="6" name="TextBox 5">
            <a:extLst>
              <a:ext uri="{FF2B5EF4-FFF2-40B4-BE49-F238E27FC236}">
                <a16:creationId xmlns:a16="http://schemas.microsoft.com/office/drawing/2014/main" id="{F383FBBD-06E5-BE40-BA3A-B03DA1E99F9E}"/>
              </a:ext>
            </a:extLst>
          </p:cNvPr>
          <p:cNvSpPr txBox="1"/>
          <p:nvPr/>
        </p:nvSpPr>
        <p:spPr>
          <a:xfrm>
            <a:off x="4688933" y="6488668"/>
            <a:ext cx="4455067" cy="369332"/>
          </a:xfrm>
          <a:prstGeom prst="rect">
            <a:avLst/>
          </a:prstGeom>
          <a:noFill/>
        </p:spPr>
        <p:txBody>
          <a:bodyPr wrap="none" rtlCol="0">
            <a:spAutoFit/>
          </a:bodyPr>
          <a:lstStyle/>
          <a:p>
            <a:r>
              <a:rPr lang="en-US" dirty="0">
                <a:latin typeface="+mn-lt"/>
              </a:rPr>
              <a:t>Rendering with Natural Light, </a:t>
            </a:r>
            <a:r>
              <a:rPr lang="en-US" dirty="0" err="1">
                <a:latin typeface="+mn-lt"/>
              </a:rPr>
              <a:t>Debevec</a:t>
            </a:r>
            <a:r>
              <a:rPr lang="en-US" dirty="0">
                <a:latin typeface="+mn-lt"/>
              </a:rPr>
              <a:t> 98</a:t>
            </a:r>
          </a:p>
        </p:txBody>
      </p:sp>
      <p:pic>
        <p:nvPicPr>
          <p:cNvPr id="10" name="debevec-rnl.m4v">
            <a:hlinkClick r:id="" action="ppaction://media"/>
            <a:extLst>
              <a:ext uri="{FF2B5EF4-FFF2-40B4-BE49-F238E27FC236}">
                <a16:creationId xmlns:a16="http://schemas.microsoft.com/office/drawing/2014/main" id="{3717C709-098D-F3AE-1B93-376A57FD1F4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19200" y="1459468"/>
            <a:ext cx="6705600" cy="5029200"/>
          </a:xfrm>
        </p:spPr>
      </p:pic>
    </p:spTree>
    <p:extLst>
      <p:ext uri="{BB962C8B-B14F-4D97-AF65-F5344CB8AC3E}">
        <p14:creationId xmlns:p14="http://schemas.microsoft.com/office/powerpoint/2010/main" val="23519931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79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8|9.8"/>
</p:tagLst>
</file>

<file path=ppt/tags/tag2.xml><?xml version="1.0" encoding="utf-8"?>
<p:tagLst xmlns:a="http://schemas.openxmlformats.org/drawingml/2006/main" xmlns:r="http://schemas.openxmlformats.org/officeDocument/2006/relationships" xmlns:p="http://schemas.openxmlformats.org/presentationml/2006/main">
  <p:tag name="TIMING" val="|38."/>
</p:tagLst>
</file>

<file path=ppt/tags/tag3.xml><?xml version="1.0" encoding="utf-8"?>
<p:tagLst xmlns:a="http://schemas.openxmlformats.org/drawingml/2006/main" xmlns:r="http://schemas.openxmlformats.org/officeDocument/2006/relationships" xmlns:p="http://schemas.openxmlformats.org/presentationml/2006/main">
  <p:tag name="TIMING" val="|7.7|10.1|56.7|4.3|0.6"/>
</p:tagLst>
</file>

<file path=ppt/tags/tag4.xml><?xml version="1.0" encoding="utf-8"?>
<p:tagLst xmlns:a="http://schemas.openxmlformats.org/drawingml/2006/main" xmlns:r="http://schemas.openxmlformats.org/officeDocument/2006/relationships" xmlns:p="http://schemas.openxmlformats.org/presentationml/2006/main">
  <p:tag name="TIMING" val="|3.9|6.7|4.2"/>
</p:tagLst>
</file>

<file path=ppt/theme/theme1.xml><?xml version="1.0" encoding="utf-8"?>
<a:theme xmlns:a="http://schemas.openxmlformats.org/drawingml/2006/main" name="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Custom 1">
      <a:dk1>
        <a:srgbClr val="141313"/>
      </a:dk1>
      <a:lt1>
        <a:srgbClr val="787972"/>
      </a:lt1>
      <a:dk2>
        <a:srgbClr val="FFEDD6"/>
      </a:dk2>
      <a:lt2>
        <a:srgbClr val="96714E"/>
      </a:lt2>
      <a:accent1>
        <a:srgbClr val="F5BF66"/>
      </a:accent1>
      <a:accent2>
        <a:srgbClr val="D74820"/>
      </a:accent2>
      <a:accent3>
        <a:srgbClr val="58453A"/>
      </a:accent3>
      <a:accent4>
        <a:srgbClr val="FFFFFE"/>
      </a:accent4>
      <a:accent5>
        <a:srgbClr val="F6C066"/>
      </a:accent5>
      <a:accent6>
        <a:srgbClr val="D84820"/>
      </a:accent6>
      <a:hlink>
        <a:srgbClr val="FFFFFE"/>
      </a:hlink>
      <a:folHlink>
        <a:srgbClr val="76777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35921" dir="2700000" algn="ctr" rotWithShape="0">
            <a:srgbClr val="C0C0C0"/>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rgbClr val="545454"/>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35921" dir="2700000" algn="ctr" rotWithShape="0">
            <a:srgbClr val="C0C0C0"/>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rgbClr val="545454"/>
            </a:solidFill>
            <a:effectLst/>
            <a:latin typeface="Arial" charset="0"/>
            <a:ea typeface="ＭＳ Ｐゴシック" charset="0"/>
          </a:defRPr>
        </a:defPPr>
      </a:lstStyle>
    </a:ln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Default Design">
  <a:themeElements>
    <a:clrScheme name="1_Default Design 8">
      <a:dk1>
        <a:srgbClr val="4D4D4D"/>
      </a:dk1>
      <a:lt1>
        <a:srgbClr val="FFFFFF"/>
      </a:lt1>
      <a:dk2>
        <a:srgbClr val="000000"/>
      </a:dk2>
      <a:lt2>
        <a:srgbClr val="FFFF00"/>
      </a:lt2>
      <a:accent1>
        <a:srgbClr val="FF9900"/>
      </a:accent1>
      <a:accent2>
        <a:srgbClr val="00FFFF"/>
      </a:accent2>
      <a:accent3>
        <a:srgbClr val="AAAAAA"/>
      </a:accent3>
      <a:accent4>
        <a:srgbClr val="DADADA"/>
      </a:accent4>
      <a:accent5>
        <a:srgbClr val="FFCAAA"/>
      </a:accent5>
      <a:accent6>
        <a:srgbClr val="00E7E7"/>
      </a:accent6>
      <a:hlink>
        <a:srgbClr val="FF0000"/>
      </a:hlink>
      <a:folHlink>
        <a:srgbClr val="969696"/>
      </a:folHlink>
    </a:clrScheme>
    <a:fontScheme name="1_Default Desig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4D4D4D"/>
        </a:dk1>
        <a:lt1>
          <a:srgbClr val="FFFFFF"/>
        </a:lt1>
        <a:dk2>
          <a:srgbClr val="000000"/>
        </a:dk2>
        <a:lt2>
          <a:srgbClr val="FFFF00"/>
        </a:lt2>
        <a:accent1>
          <a:srgbClr val="FF9900"/>
        </a:accent1>
        <a:accent2>
          <a:srgbClr val="00FFFF"/>
        </a:accent2>
        <a:accent3>
          <a:srgbClr val="AAAAAA"/>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24941</TotalTime>
  <Words>3890</Words>
  <Application>Microsoft Macintosh PowerPoint</Application>
  <PresentationFormat>Letter Paper (8.5x11 in)</PresentationFormat>
  <Paragraphs>480</Paragraphs>
  <Slides>66</Slides>
  <Notes>29</Notes>
  <HiddenSlides>0</HiddenSlides>
  <MMClips>4</MMClips>
  <ScaleCrop>false</ScaleCrop>
  <HeadingPairs>
    <vt:vector size="8" baseType="variant">
      <vt:variant>
        <vt:lpstr>Fonts Used</vt:lpstr>
      </vt:variant>
      <vt:variant>
        <vt:i4>11</vt:i4>
      </vt:variant>
      <vt:variant>
        <vt:lpstr>Theme</vt:lpstr>
      </vt:variant>
      <vt:variant>
        <vt:i4>9</vt:i4>
      </vt:variant>
      <vt:variant>
        <vt:lpstr>Embedded OLE Servers</vt:lpstr>
      </vt:variant>
      <vt:variant>
        <vt:i4>4</vt:i4>
      </vt:variant>
      <vt:variant>
        <vt:lpstr>Slide Titles</vt:lpstr>
      </vt:variant>
      <vt:variant>
        <vt:i4>66</vt:i4>
      </vt:variant>
    </vt:vector>
  </HeadingPairs>
  <TitlesOfParts>
    <vt:vector size="90" baseType="lpstr">
      <vt:lpstr>Times New Roman</vt:lpstr>
      <vt:lpstr>Bookman Old Style</vt:lpstr>
      <vt:lpstr>Calibri</vt:lpstr>
      <vt:lpstr>Futura Book</vt:lpstr>
      <vt:lpstr>Wingdings</vt:lpstr>
      <vt:lpstr>Courier New</vt:lpstr>
      <vt:lpstr>Verdana</vt:lpstr>
      <vt:lpstr>Monotype Sorts</vt:lpstr>
      <vt:lpstr>ＭＳ Ｐゴシック</vt:lpstr>
      <vt:lpstr>Symbol</vt:lpstr>
      <vt:lpstr>Arial</vt:lpstr>
      <vt:lpstr>Default Design</vt:lpstr>
      <vt:lpstr>1_Default Design</vt:lpstr>
      <vt:lpstr>Custom Design</vt:lpstr>
      <vt:lpstr>Standaardontwerp</vt:lpstr>
      <vt:lpstr>7_Default Design</vt:lpstr>
      <vt:lpstr>8_Default Design</vt:lpstr>
      <vt:lpstr>9_Default Design</vt:lpstr>
      <vt:lpstr>2_Default Design</vt:lpstr>
      <vt:lpstr>3_Default Design</vt:lpstr>
      <vt:lpstr>Equation</vt:lpstr>
      <vt:lpstr>PhotoSuite Image</vt:lpstr>
      <vt:lpstr>Image</vt:lpstr>
      <vt:lpstr>Picture</vt:lpstr>
      <vt:lpstr>Image-Based Rendering</vt:lpstr>
      <vt:lpstr>To Do</vt:lpstr>
      <vt:lpstr>Motivation</vt:lpstr>
      <vt:lpstr>Reflection Maps</vt:lpstr>
      <vt:lpstr>Environment Maps</vt:lpstr>
      <vt:lpstr>Environment Maps</vt:lpstr>
      <vt:lpstr>Reflection Maps in the Movies</vt:lpstr>
      <vt:lpstr>Rendering with Natural Light</vt:lpstr>
      <vt:lpstr>Rendering with Natural Light</vt:lpstr>
      <vt:lpstr>Fiat Lux (Debevec 99)</vt:lpstr>
      <vt:lpstr>Data-Driven BRDFs</vt:lpstr>
      <vt:lpstr>Motion Capture: “Signature” of Actor</vt:lpstr>
      <vt:lpstr>Facial MoCap</vt:lpstr>
      <vt:lpstr>Weather Forecast for  Dummies </vt:lpstr>
      <vt:lpstr>Markov Chain</vt:lpstr>
      <vt:lpstr>Text Synthesis</vt:lpstr>
      <vt:lpstr>Mark V. Shaney (Bell Labs)</vt:lpstr>
      <vt:lpstr>Texture</vt:lpstr>
      <vt:lpstr>Texture Synthesis</vt:lpstr>
      <vt:lpstr>Today: Text to Image</vt:lpstr>
      <vt:lpstr>Motivation</vt:lpstr>
      <vt:lpstr>Precomputed Rendering</vt:lpstr>
      <vt:lpstr>My General Philosophy</vt:lpstr>
      <vt:lpstr>Precomputation-Based Relighting</vt:lpstr>
      <vt:lpstr>Precomputation-Based Relighting</vt:lpstr>
      <vt:lpstr>Assumptions</vt:lpstr>
      <vt:lpstr>Why is This Hard?</vt:lpstr>
      <vt:lpstr>Relighting as a Matrix-Vector Multiply</vt:lpstr>
      <vt:lpstr>Relighting as a Matrix-Vector Multiply</vt:lpstr>
      <vt:lpstr>Matrix Columns (Images)</vt:lpstr>
      <vt:lpstr>Precompute: Ray-Trace Image Cols</vt:lpstr>
      <vt:lpstr>Precompute 2: Rasterize Matrix Rows</vt:lpstr>
      <vt:lpstr>Problem Definition</vt:lpstr>
      <vt:lpstr>Outline</vt:lpstr>
      <vt:lpstr>Precomputed Radiance Transfer</vt:lpstr>
      <vt:lpstr>Precomputation: Spherical Harmonics</vt:lpstr>
      <vt:lpstr>Diffuse Transfer Results</vt:lpstr>
      <vt:lpstr>Arbitrary BRDF Results</vt:lpstr>
      <vt:lpstr>Precomputed Lighting (Avatar 2010)</vt:lpstr>
      <vt:lpstr>Relighting as a Matrix-Vector Multiply</vt:lpstr>
      <vt:lpstr>Idea of Compression</vt:lpstr>
      <vt:lpstr>Outline</vt:lpstr>
      <vt:lpstr>PCA or SVD factorization</vt:lpstr>
      <vt:lpstr>Idea of Compression</vt:lpstr>
      <vt:lpstr>Local or Clustered PCA</vt:lpstr>
      <vt:lpstr>Image-Based Rendering</vt:lpstr>
      <vt:lpstr>Outline</vt:lpstr>
      <vt:lpstr>Sparse Matrix-Vector Multiplication</vt:lpstr>
      <vt:lpstr>Haar Wavelet Basis</vt:lpstr>
      <vt:lpstr>Non-linear Wavelet Approximation</vt:lpstr>
      <vt:lpstr>Non-linear Wavelet Light Approximation</vt:lpstr>
      <vt:lpstr> </vt:lpstr>
      <vt:lpstr>Error in Lighting: St Peter’s Basilica</vt:lpstr>
      <vt:lpstr>Output Image Comparison</vt:lpstr>
      <vt:lpstr>Video: Real Time Relighting</vt:lpstr>
      <vt:lpstr>Outline</vt:lpstr>
      <vt:lpstr>Changing Only The View</vt:lpstr>
      <vt:lpstr>Problem Characterization</vt:lpstr>
      <vt:lpstr>Clustered PCA</vt:lpstr>
      <vt:lpstr>Factored BRDFs</vt:lpstr>
      <vt:lpstr>Factorization Approach</vt:lpstr>
      <vt:lpstr>Triple Product Integral Relighting</vt:lpstr>
      <vt:lpstr>Relit Images (3-5 sec/frame)</vt:lpstr>
      <vt:lpstr>Summary</vt:lpstr>
      <vt:lpstr>Subsequent Work</vt:lpstr>
      <vt:lpstr>Analytic SH Gradients</vt:lpstr>
    </vt:vector>
  </TitlesOfParts>
  <Company>Columbia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Signal-Theoretic Representations of Appearance</dc:title>
  <dc:creator>Ravi Ramamoorthi</dc:creator>
  <cp:lastModifiedBy>Ramamoorthi, Ravi</cp:lastModifiedBy>
  <cp:revision>672</cp:revision>
  <cp:lastPrinted>2014-09-12T19:17:48Z</cp:lastPrinted>
  <dcterms:created xsi:type="dcterms:W3CDTF">1999-02-11T00:43:51Z</dcterms:created>
  <dcterms:modified xsi:type="dcterms:W3CDTF">2024-12-04T20:04:38Z</dcterms:modified>
</cp:coreProperties>
</file>