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65" r:id="rId2"/>
    <p:sldMasterId id="2147483677" r:id="rId3"/>
    <p:sldMasterId id="2147483689" r:id="rId4"/>
    <p:sldMasterId id="2147483701" r:id="rId5"/>
  </p:sldMasterIdLst>
  <p:notesMasterIdLst>
    <p:notesMasterId r:id="rId57"/>
  </p:notesMasterIdLst>
  <p:handoutMasterIdLst>
    <p:handoutMasterId r:id="rId58"/>
  </p:handoutMasterIdLst>
  <p:sldIdLst>
    <p:sldId id="751" r:id="rId6"/>
    <p:sldId id="796" r:id="rId7"/>
    <p:sldId id="753" r:id="rId8"/>
    <p:sldId id="754" r:id="rId9"/>
    <p:sldId id="755" r:id="rId10"/>
    <p:sldId id="756" r:id="rId11"/>
    <p:sldId id="757" r:id="rId12"/>
    <p:sldId id="758" r:id="rId13"/>
    <p:sldId id="759" r:id="rId14"/>
    <p:sldId id="760" r:id="rId15"/>
    <p:sldId id="761" r:id="rId16"/>
    <p:sldId id="762" r:id="rId17"/>
    <p:sldId id="550145334" r:id="rId18"/>
    <p:sldId id="763" r:id="rId19"/>
    <p:sldId id="764" r:id="rId20"/>
    <p:sldId id="765" r:id="rId21"/>
    <p:sldId id="766" r:id="rId22"/>
    <p:sldId id="767" r:id="rId23"/>
    <p:sldId id="768" r:id="rId24"/>
    <p:sldId id="769" r:id="rId25"/>
    <p:sldId id="771" r:id="rId26"/>
    <p:sldId id="772" r:id="rId27"/>
    <p:sldId id="773" r:id="rId28"/>
    <p:sldId id="774" r:id="rId29"/>
    <p:sldId id="775" r:id="rId30"/>
    <p:sldId id="776" r:id="rId31"/>
    <p:sldId id="777" r:id="rId32"/>
    <p:sldId id="778" r:id="rId33"/>
    <p:sldId id="779" r:id="rId34"/>
    <p:sldId id="780" r:id="rId35"/>
    <p:sldId id="781" r:id="rId36"/>
    <p:sldId id="782" r:id="rId37"/>
    <p:sldId id="783" r:id="rId38"/>
    <p:sldId id="784" r:id="rId39"/>
    <p:sldId id="785" r:id="rId40"/>
    <p:sldId id="823" r:id="rId41"/>
    <p:sldId id="824" r:id="rId42"/>
    <p:sldId id="825" r:id="rId43"/>
    <p:sldId id="826" r:id="rId44"/>
    <p:sldId id="828" r:id="rId45"/>
    <p:sldId id="829" r:id="rId46"/>
    <p:sldId id="830" r:id="rId47"/>
    <p:sldId id="831" r:id="rId48"/>
    <p:sldId id="786" r:id="rId49"/>
    <p:sldId id="787" r:id="rId50"/>
    <p:sldId id="788" r:id="rId51"/>
    <p:sldId id="789" r:id="rId52"/>
    <p:sldId id="790" r:id="rId53"/>
    <p:sldId id="791" r:id="rId54"/>
    <p:sldId id="792" r:id="rId55"/>
    <p:sldId id="793" r:id="rId56"/>
  </p:sldIdLst>
  <p:sldSz cx="9144000" cy="6858000" type="letter"/>
  <p:notesSz cx="6985000" cy="9283700"/>
  <p:embeddedFontLst>
    <p:embeddedFont>
      <p:font typeface="ＭＳ Ｐゴシック" panose="020B0600070205080204" pitchFamily="34" charset="-128"/>
      <p:regular r:id="rId59"/>
    </p:embeddedFont>
    <p:embeddedFont>
      <p:font typeface="Arial Unicode MS" panose="020B0604020202020204" pitchFamily="34" charset="-128"/>
      <p:regular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19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2923"/>
        <p:guide pos="219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font" Target="fonts/font5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handoutMaster" Target="handoutMasters/handoutMaster1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6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1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2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7800" y="0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7800" y="8842375"/>
            <a:ext cx="2989263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E9FA3FA0-9E4B-E547-9B4F-1413D6DF1D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1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9225" y="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8488"/>
            <a:ext cx="5124450" cy="417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l" defTabSz="927100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9225" y="8820150"/>
            <a:ext cx="302577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638" tIns="46319" rIns="92638" bIns="4631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9CDCF86C-8D4A-B842-95D3-965C3B1B79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8848BC-554E-D540-A19F-A6DDC9A3453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691650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6D2458-1E8B-5C49-8A61-A9877BC32CD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charset="0"/>
                <a:ea typeface="ＭＳ Ｐゴシック" charset="0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charset="0"/>
              <a:ea typeface="ＭＳ Ｐゴシック" charset="0"/>
              <a:cs typeface="+mn-cs"/>
            </a:endParaRPr>
          </a:p>
        </p:txBody>
      </p:sp>
      <p:sp>
        <p:nvSpPr>
          <p:cNvPr id="1691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89000" y="2681288"/>
            <a:ext cx="4625975" cy="3468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1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251A63-B713-3347-8A19-C8C7B3D1C5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69369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9EBDBD-F305-7F4F-A44B-5988986195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charset="0"/>
                <a:ea typeface="ＭＳ Ｐゴシック" charset="0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charset="0"/>
              <a:ea typeface="ＭＳ Ｐゴシック" charset="0"/>
              <a:cs typeface="+mn-cs"/>
            </a:endParaRPr>
          </a:p>
        </p:txBody>
      </p:sp>
      <p:sp>
        <p:nvSpPr>
          <p:cNvPr id="1693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89000" y="2681288"/>
            <a:ext cx="4625975" cy="3468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3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5AA233-CFA0-B545-A129-7C73F3BF01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695746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B9A974-5007-DC44-B4C6-11841513CB6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charset="0"/>
                <a:ea typeface="ＭＳ Ｐゴシック" charset="0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charset="0"/>
              <a:ea typeface="ＭＳ Ｐゴシック" charset="0"/>
              <a:cs typeface="+mn-cs"/>
            </a:endParaRPr>
          </a:p>
        </p:txBody>
      </p:sp>
      <p:sp>
        <p:nvSpPr>
          <p:cNvPr id="1695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89000" y="2681288"/>
            <a:ext cx="4625975" cy="3468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5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52ED7B-8774-1C41-BF53-4DEC8526AD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698818" name="Rectangle 7"/>
          <p:cNvSpPr txBox="1">
            <a:spLocks noGrp="1" noChangeArrowheads="1"/>
          </p:cNvSpPr>
          <p:nvPr/>
        </p:nvSpPr>
        <p:spPr bwMode="auto">
          <a:xfrm>
            <a:off x="3956348" y="8818595"/>
            <a:ext cx="3027137" cy="46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667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5E962D-B4BC-5943-840E-946D879E64A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 charset="0"/>
                <a:ea typeface="ＭＳ Ｐゴシック" charset="0"/>
                <a:cs typeface="+mn-cs"/>
              </a:rPr>
              <a:pPr marL="0" marR="0" lvl="0" indent="0" algn="r" defTabSz="9667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 charset="0"/>
              <a:ea typeface="ＭＳ Ｐゴシック" charset="0"/>
              <a:cs typeface="+mn-cs"/>
            </a:endParaRPr>
          </a:p>
        </p:txBody>
      </p:sp>
      <p:sp>
        <p:nvSpPr>
          <p:cNvPr id="1698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89000" y="2681288"/>
            <a:ext cx="4625975" cy="3468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98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0417" y="620142"/>
            <a:ext cx="3959379" cy="8043417"/>
          </a:xfrm>
        </p:spPr>
        <p:txBody>
          <a:bodyPr lIns="92959" tIns="46480" rIns="92959" bIns="46480"/>
          <a:lstStyle/>
          <a:p>
            <a:pPr eaLnBrk="1" hangingPunct="1">
              <a:spcBef>
                <a:spcPct val="0"/>
              </a:spcBef>
            </a:pPr>
            <a:endParaRPr lang="en-US" sz="28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6913"/>
            <a:ext cx="46418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54B861-5C4E-4222-97FA-F586522FF19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476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696913"/>
            <a:ext cx="4641850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54B861-5C4E-4222-97FA-F586522FF19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653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19CCE-30F9-744A-9C38-6592257150D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9032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599" tIns="46301" rIns="92599" bIns="46301"/>
          <a:lstStyle/>
          <a:p>
            <a:r>
              <a:rPr lang="en-US"/>
              <a:t>(1:00)</a:t>
            </a:r>
          </a:p>
          <a:p>
            <a:r>
              <a:rPr lang="en-US"/>
              <a:t>First, let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briefly consider Shade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original formulation for the layered depth image. </a:t>
            </a:r>
          </a:p>
          <a:p>
            <a:r>
              <a:rPr lang="en-US"/>
              <a:t>To create an LDI, from a given camera location, we trace a ray thru each pixel, noting all intersections.</a:t>
            </a:r>
          </a:p>
          <a:p>
            <a:r>
              <a:rPr lang="en-US"/>
              <a:t>The LDI is just a list of layers for each pixel, with each fragment storing depth and color information.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F9CD25-F65C-0241-8BC5-D395F19D18D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9032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599" tIns="46301" rIns="92599" bIns="4630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271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70A037-7743-2645-8FA9-14EA83525F2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271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9032" y="696891"/>
            <a:ext cx="4583906" cy="34813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599" tIns="46301" rIns="92599" bIns="46301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eGo/S2012/PowerPoint:Keynote/S2012%20PPT:KEY/PP_Files/PP_03_Footer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71987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417053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6621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93401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96159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446394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94727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99296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22536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7139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76250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54212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632611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710144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BF03DC7-04F4-E746-B7CE-1F5828A80B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06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026A8E-811F-7744-8499-04D04584EB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102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9A9C9B-144A-1F4C-A581-588E8E636B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239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198E11-83B3-A84C-BE29-1ACA3CB41A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86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9527D98-4B0B-C949-8EB5-EF1BAE00EB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26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04AE797-8EE9-AE4A-8A71-F163403C98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80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4DAAD06-80E7-634E-A594-E8DD47B5F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18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989906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C173840-5232-DA48-9C17-844A3E3A38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86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BBABE2-9C63-6346-9776-A58991B45A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54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B59B89-EC30-4142-A637-2DBBB0DEFB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59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304800"/>
            <a:ext cx="215265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30555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87BE23C-203E-5A41-929A-6476EE77DE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251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6AE739-3C8A-914D-A0CF-DA6E0CB91D2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09425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3CA38A-8BFA-E846-9ECC-A4DEF8A1A9B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93279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B30D5E7-4410-8E4D-948F-2D2F193DBE5A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85316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89064"/>
            <a:ext cx="4229100" cy="5278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389064"/>
            <a:ext cx="4229100" cy="5278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A524763-AE47-304F-AAB1-EE63CBF4A0D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00647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9EA9EF8-9277-BB44-BB99-2BBC9B61511E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35966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A0D9E29-6D3C-5E4B-8CF7-430EFFB7F61E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6349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6140145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0E4158E-F07B-3540-969D-3F7F42FFF8DC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03186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CFEA53-3EF1-214A-B1BA-02B4BE9B512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07537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418F03-4D46-574C-85D9-C5A1BD207A51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19589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0611E2-0033-6E46-8A80-B91FF7EC86C8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561556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415926"/>
            <a:ext cx="2152650" cy="6251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15926"/>
            <a:ext cx="6305550" cy="6251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624D876-EFEE-FE40-BFE9-272BFE7E9AA9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047614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300" tIns="57150" rIns="114300" bIns="5715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  <p:pic>
        <p:nvPicPr>
          <p:cNvPr id="5" name="PP_03_Footer.jpg" descr="/Volumes/eGo/S2012/PowerPoint:Keynote/S2012 PPT:KEY/PP_Files/PP_03_Footer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5715003"/>
            <a:ext cx="9144000" cy="9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513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4300" tIns="57150" rIns="114300" bIns="57150" rtlCol="0" anchor="ctr"/>
          <a:lstStyle/>
          <a:p>
            <a:pPr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8127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24"/>
            <a:ext cx="9144000" cy="982133"/>
          </a:xfrm>
          <a:prstGeom prst="rect">
            <a:avLst/>
          </a:prstGeom>
        </p:spPr>
      </p:pic>
      <p:sp>
        <p:nvSpPr>
          <p:cNvPr id="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" y="1270000"/>
            <a:ext cx="8509000" cy="5207000"/>
          </a:xfrm>
          <a:prstGeom prst="rect">
            <a:avLst/>
          </a:prstGeom>
        </p:spPr>
        <p:txBody>
          <a:bodyPr lIns="114300" tIns="57150" rIns="114300" bIns="57150"/>
          <a:lstStyle>
            <a:lvl1pPr eaLnBrk="1" hangingPunct="1">
              <a:spcBef>
                <a:spcPts val="250"/>
              </a:spcBef>
              <a:spcAft>
                <a:spcPts val="25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>
                <a:solidFill>
                  <a:schemeClr val="tx1"/>
                </a:solidFill>
                <a:effectLst/>
                <a:ea typeface="ＭＳ Ｐゴシック" pitchFamily="-112" charset="-128"/>
              </a:rPr>
              <a:t>This subtitle is 20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>
                <a:solidFill>
                  <a:schemeClr val="tx1"/>
                </a:solidFill>
                <a:effectLst/>
                <a:ea typeface="ＭＳ Ｐゴシック" pitchFamily="-112" charset="-128"/>
              </a:rPr>
              <a:t>Bullets are blue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>
                <a:solidFill>
                  <a:schemeClr val="tx1"/>
                </a:solidFill>
                <a:effectLst/>
                <a:ea typeface="ＭＳ Ｐゴシック" pitchFamily="-112" charset="-128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500" dirty="0">
                <a:solidFill>
                  <a:schemeClr val="tx1"/>
                </a:solidFill>
                <a:effectLst/>
                <a:ea typeface="ＭＳ Ｐゴシック" pitchFamily="-112" charset="-128"/>
              </a:rPr>
              <a:t>Longer bullets in the form of a paragraph are harder to read if there is insufficient line spacing. This is the maximum recommended number of lines per slide (seven).</a:t>
            </a:r>
          </a:p>
          <a:p>
            <a:pPr lvl="1" eaLnBrk="1" hangingPunct="1">
              <a:buClr>
                <a:schemeClr val="accent6"/>
              </a:buClr>
              <a:buFont typeface="Wingdings" pitchFamily="-112" charset="2"/>
              <a:buChar char="§"/>
              <a:defRPr/>
            </a:pPr>
            <a:r>
              <a:rPr lang="en-US" sz="2100" dirty="0">
                <a:solidFill>
                  <a:schemeClr val="tx1"/>
                </a:solidFill>
                <a:effectLst/>
                <a:ea typeface="ＭＳ Ｐゴシック" pitchFamily="-112" charset="-128"/>
              </a:rPr>
              <a:t>Sub bullets look like this</a:t>
            </a:r>
            <a:endParaRPr lang="en-US" sz="23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0435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24"/>
            <a:ext cx="9144000" cy="982133"/>
          </a:xfrm>
          <a:prstGeom prst="rect">
            <a:avLst/>
          </a:prstGeom>
        </p:spPr>
      </p:pic>
      <p:sp>
        <p:nvSpPr>
          <p:cNvPr id="1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5597" y="1241968"/>
            <a:ext cx="4129485" cy="5109104"/>
          </a:xfrm>
          <a:prstGeom prst="rect">
            <a:avLst/>
          </a:prstGeom>
        </p:spPr>
        <p:txBody>
          <a:bodyPr lIns="114300" tIns="57150" rIns="114300" bIns="57150">
            <a:normAutofit/>
          </a:bodyPr>
          <a:lstStyle>
            <a:lvl1pPr eaLnBrk="1" hangingPunct="1">
              <a:spcBef>
                <a:spcPts val="250"/>
              </a:spcBef>
              <a:spcAft>
                <a:spcPts val="250"/>
              </a:spcAft>
              <a:buClr>
                <a:schemeClr val="accent6"/>
              </a:buClr>
              <a:buFont typeface="Wingdings" charset="0"/>
              <a:buChar char="§"/>
              <a:defRPr/>
            </a:lvl1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subtitle is 21 points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Bullets are blue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They have 110% line spacing, 2 points before &amp; after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buClr>
                <a:schemeClr val="accent6"/>
              </a:buClr>
              <a:buFont typeface="Wingdings" charset="0"/>
              <a:buChar char="§"/>
            </a:pPr>
            <a:r>
              <a:rPr lang="en-US" sz="2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This slide is designed for text on the left and graphic on the right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4754572" y="1271077"/>
            <a:ext cx="4131469" cy="5069417"/>
          </a:xfrm>
          <a:prstGeom prst="rect">
            <a:avLst/>
          </a:prstGeom>
        </p:spPr>
        <p:txBody>
          <a:bodyPr lIns="114300" tIns="57150" rIns="114300" bIns="57150"/>
          <a:lstStyle/>
          <a:p>
            <a:pPr eaLnBrk="1" hangingPunct="1">
              <a:buFontTx/>
              <a:buNone/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-112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6130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2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5555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lIns="114300" tIns="57150" rIns="114300" bIns="5715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114300" tIns="57150" rIns="114300" bIns="5715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83033A90-4C35-FF43-8C93-0392EFBFF655}" type="datetimeFigureOut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10/23/24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114300" tIns="57150" rIns="114300" bIns="5715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114300" tIns="57150" rIns="114300" bIns="5715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BB6F73CC-5BCE-F64D-94A7-760829E3E70F}" type="slidenum">
              <a:rPr lang="en-US" sz="16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16413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599" y="2129898"/>
            <a:ext cx="7770813" cy="1471084"/>
          </a:xfrm>
          <a:prstGeom prst="rect">
            <a:avLst/>
          </a:prstGeom>
        </p:spPr>
        <p:txBody>
          <a:bodyPr lIns="114300" tIns="57150" rIns="114300" bIns="5715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04" y="3886731"/>
            <a:ext cx="6401594" cy="1751541"/>
          </a:xfrm>
          <a:prstGeom prst="rect">
            <a:avLst/>
          </a:prstGeom>
        </p:spPr>
        <p:txBody>
          <a:bodyPr lIns="114300" tIns="57150" rIns="114300" bIns="57150"/>
          <a:lstStyle>
            <a:lvl1pPr marL="0" indent="0" algn="ctr">
              <a:buNone/>
              <a:defRPr/>
            </a:lvl1pPr>
            <a:lvl2pPr marL="571500" indent="0" algn="ctr">
              <a:buNone/>
              <a:defRPr/>
            </a:lvl2pPr>
            <a:lvl3pPr marL="1143000" indent="0" algn="ctr">
              <a:buNone/>
              <a:defRPr/>
            </a:lvl3pPr>
            <a:lvl4pPr marL="1714500" indent="0" algn="ctr">
              <a:buNone/>
              <a:defRPr/>
            </a:lvl4pPr>
            <a:lvl5pPr marL="2286000" indent="0" algn="ctr">
              <a:buNone/>
              <a:defRPr/>
            </a:lvl5pPr>
            <a:lvl6pPr marL="2857500" indent="0" algn="ctr">
              <a:buNone/>
              <a:defRPr/>
            </a:lvl6pPr>
            <a:lvl7pPr marL="3429000" indent="0" algn="ctr">
              <a:buNone/>
              <a:defRPr/>
            </a:lvl7pPr>
            <a:lvl8pPr marL="4000500" indent="0" algn="ctr">
              <a:buNone/>
              <a:defRPr/>
            </a:lvl8pPr>
            <a:lvl9pPr marL="45720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5849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6784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781050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0D8422DD-A41A-4E5D-8029-9F7A4091C193}" type="datetimeFigureOut">
              <a:rPr lang="en-US" sz="1600" smtClean="0">
                <a:solidFill>
                  <a:srgbClr val="787972"/>
                </a:solidFill>
                <a:latin typeface="Arial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10/23/24</a:t>
            </a:fld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85878" y="6356352"/>
            <a:ext cx="700087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34378" y="6356352"/>
            <a:ext cx="35242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696E8FB5-F7ED-4E90-B5C1-958EB4BE69F1}" type="slidenum">
              <a:rPr lang="en-US" sz="1600" smtClean="0">
                <a:solidFill>
                  <a:srgbClr val="787972"/>
                </a:solidFill>
                <a:latin typeface="Arial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003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7"/>
            <a:ext cx="8229600" cy="46355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781050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0D8422DD-A41A-4E5D-8029-9F7A4091C193}" type="datetimeFigureOut">
              <a:rPr lang="en-US" sz="1600" smtClean="0">
                <a:solidFill>
                  <a:srgbClr val="787972"/>
                </a:solidFill>
                <a:latin typeface="Arial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10/23/24</a:t>
            </a:fld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3" y="6356352"/>
            <a:ext cx="700087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3" y="6356352"/>
            <a:ext cx="35242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696E8FB5-F7ED-4E90-B5C1-958EB4BE69F1}" type="slidenum">
              <a:rPr lang="en-US" sz="1600" smtClean="0">
                <a:solidFill>
                  <a:srgbClr val="787972"/>
                </a:solidFill>
                <a:latin typeface="Arial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79562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7"/>
            <a:ext cx="8229600" cy="46355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781050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0D8422DD-A41A-4E5D-8029-9F7A4091C193}" type="datetimeFigureOut">
              <a:rPr lang="en-US" sz="1600" smtClean="0">
                <a:solidFill>
                  <a:srgbClr val="787972"/>
                </a:solidFill>
                <a:latin typeface="Arial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10/23/24</a:t>
            </a:fld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3" y="6356352"/>
            <a:ext cx="700087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3" y="6356352"/>
            <a:ext cx="35242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696E8FB5-F7ED-4E90-B5C1-958EB4BE69F1}" type="slidenum">
              <a:rPr lang="en-US" sz="1600" smtClean="0">
                <a:solidFill>
                  <a:srgbClr val="787972"/>
                </a:solidFill>
                <a:latin typeface="Arial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1101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7"/>
            <a:ext cx="8229600" cy="46355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781050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0D8422DD-A41A-4E5D-8029-9F7A4091C193}" type="datetimeFigureOut">
              <a:rPr lang="en-US" sz="1600" smtClean="0">
                <a:solidFill>
                  <a:srgbClr val="787972"/>
                </a:solidFill>
                <a:latin typeface="Arial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10/23/24</a:t>
            </a:fld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3" y="6356352"/>
            <a:ext cx="700087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3" y="6356352"/>
            <a:ext cx="35242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696E8FB5-F7ED-4E90-B5C1-958EB4BE69F1}" type="slidenum">
              <a:rPr lang="en-US" sz="1600" smtClean="0">
                <a:solidFill>
                  <a:srgbClr val="787972"/>
                </a:solidFill>
                <a:latin typeface="Arial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56661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7"/>
            <a:ext cx="8229600" cy="4635500"/>
          </a:xfrm>
          <a:prstGeom prst="rect">
            <a:avLst/>
          </a:prstGeom>
        </p:spPr>
        <p:txBody>
          <a:bodyPr lIns="91440" tIns="45720" rIns="91440" b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781050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0D8422DD-A41A-4E5D-8029-9F7A4091C193}" type="datetimeFigureOut">
              <a:rPr lang="en-US" sz="1600" smtClean="0">
                <a:solidFill>
                  <a:srgbClr val="787972"/>
                </a:solidFill>
                <a:latin typeface="Arial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10/23/24</a:t>
            </a:fld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85883" y="6356352"/>
            <a:ext cx="700087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4383" y="6356352"/>
            <a:ext cx="352425" cy="365125"/>
          </a:xfrm>
          <a:prstGeom prst="rect">
            <a:avLst/>
          </a:prstGeom>
        </p:spPr>
        <p:txBody>
          <a:bodyPr lIns="91440" tIns="45720" rIns="91440" bIns="45720"/>
          <a:lstStyle/>
          <a:p>
            <a:pPr algn="l" defTabSz="816388" eaLnBrk="1" fontAlgn="auto" hangingPunct="1">
              <a:spcBef>
                <a:spcPts val="0"/>
              </a:spcBef>
              <a:spcAft>
                <a:spcPts val="0"/>
              </a:spcAft>
            </a:pPr>
            <a:fld id="{696E8FB5-F7ED-4E90-B5C1-958EB4BE69F1}" type="slidenum">
              <a:rPr lang="en-US" sz="1600" smtClean="0">
                <a:solidFill>
                  <a:srgbClr val="787972"/>
                </a:solidFill>
                <a:latin typeface="Arial"/>
                <a:ea typeface="+mn-ea"/>
              </a:rPr>
              <a:pPr algn="l" defTabSz="81638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600">
              <a:solidFill>
                <a:srgbClr val="787972"/>
              </a:solidFill>
              <a:latin typeface="Arial"/>
              <a:ea typeface="+mn-e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0800"/>
            <a:ext cx="8229600" cy="1143000"/>
          </a:xfrm>
          <a:prstGeom prst="rect">
            <a:avLst/>
          </a:prstGeom>
        </p:spPr>
        <p:txBody>
          <a:bodyPr lIns="114300" tIns="57150" rIns="114300" bIns="57150"/>
          <a:lstStyle>
            <a:lvl1pPr>
              <a:defRPr sz="3400">
                <a:effectLst>
                  <a:outerShdw blurRad="50800" dist="38100" dir="2700000" algn="tl" rotWithShape="0">
                    <a:schemeClr val="accent4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1568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001033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1552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54544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220394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570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D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0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218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>
              <a:ea typeface="ＭＳ Ｐゴシック"/>
            </a:endParaRPr>
          </a:p>
        </p:txBody>
      </p:sp>
      <p:sp>
        <p:nvSpPr>
          <p:cNvPr id="562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0A3C26A-4CF7-B14A-A6DC-FEE5007EF7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6218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943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9900"/>
        </a:buClr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9900"/>
        </a:buClr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–"/>
        <a:defRPr sz="2000">
          <a:solidFill>
            <a:schemeClr val="tx1"/>
          </a:solidFill>
          <a:latin typeface="Arial" charset="0"/>
          <a:ea typeface="+mn-ea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rgbClr val="FF3300"/>
        </a:buClr>
        <a:buChar char="»"/>
        <a:defRPr sz="20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7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89064"/>
            <a:ext cx="8610600" cy="527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964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>
                <a:solidFill>
                  <a:srgbClr val="FFFFFF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>
              <a:latin typeface="Verdana"/>
              <a:ea typeface="ＭＳ Ｐゴシック"/>
            </a:endParaRPr>
          </a:p>
        </p:txBody>
      </p:sp>
      <p:sp>
        <p:nvSpPr>
          <p:cNvPr id="15964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fld id="{DA41AED0-26E3-1946-A23C-19FF19CCDCE9}" type="slidenum">
              <a:rPr lang="en-US">
                <a:latin typeface="Verdana"/>
              </a:rPr>
              <a:pPr/>
              <a:t>‹#›</a:t>
            </a:fld>
            <a:endParaRPr lang="en-US">
              <a:latin typeface="Verdana"/>
            </a:endParaRPr>
          </a:p>
        </p:txBody>
      </p:sp>
      <p:sp>
        <p:nvSpPr>
          <p:cNvPr id="159642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15926"/>
            <a:ext cx="77724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671593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000">
          <a:solidFill>
            <a:schemeClr val="tx2"/>
          </a:solidFill>
          <a:latin typeface="+mn-lt"/>
          <a:ea typeface="+mn-ea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>
          <a:solidFill>
            <a:schemeClr val="tx2"/>
          </a:solidFill>
          <a:latin typeface="+mn-lt"/>
          <a:ea typeface="+mn-ea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–"/>
        <a:defRPr>
          <a:solidFill>
            <a:schemeClr val="tx1"/>
          </a:solidFill>
          <a:latin typeface="+mn-lt"/>
          <a:ea typeface="+mn-ea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9144000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65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2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rgbClr val="363636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2"/>
          </a:solidFill>
          <a:latin typeface="Arial" pitchFamily="-108" charset="0"/>
        </a:defRPr>
      </a:lvl9pPr>
    </p:titleStyle>
    <p:bodyStyle>
      <a:lvl1pPr marL="341313" indent="-341313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Char char="•"/>
        <a:defRPr sz="3100">
          <a:solidFill>
            <a:schemeClr val="tx1"/>
          </a:solidFill>
          <a:effectLst/>
          <a:latin typeface="+mn-lt"/>
          <a:ea typeface="ＭＳ Ｐゴシック" pitchFamily="-108" charset="-128"/>
          <a:cs typeface="ＭＳ Ｐゴシック" pitchFamily="-108" charset="-128"/>
        </a:defRPr>
      </a:lvl1pPr>
      <a:lvl2pPr marL="742156" indent="-285750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–"/>
        <a:defRPr sz="2600">
          <a:solidFill>
            <a:schemeClr val="tx1"/>
          </a:solidFill>
          <a:effectLst/>
          <a:latin typeface="+mn-lt"/>
          <a:ea typeface="ＭＳ Ｐゴシック" pitchFamily="-108" charset="-128"/>
        </a:defRPr>
      </a:lvl2pPr>
      <a:lvl3pPr marL="1143000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Char char="•"/>
        <a:defRPr sz="2100">
          <a:solidFill>
            <a:schemeClr val="tx1"/>
          </a:solidFill>
          <a:effectLst/>
          <a:latin typeface="+mn-lt"/>
          <a:ea typeface="ＭＳ Ｐゴシック" pitchFamily="-108" charset="-128"/>
        </a:defRPr>
      </a:lvl3pPr>
      <a:lvl4pPr marL="1599406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–"/>
        <a:defRPr sz="2000">
          <a:solidFill>
            <a:schemeClr val="tx1"/>
          </a:solidFill>
          <a:effectLst/>
          <a:latin typeface="+mn-lt"/>
          <a:ea typeface="ＭＳ Ｐゴシック" pitchFamily="-108" charset="-128"/>
        </a:defRPr>
      </a:lvl4pPr>
      <a:lvl5pPr marL="2055813" indent="-228204" algn="l" rtl="0" eaLnBrk="0" fontAlgn="base" hangingPunct="0">
        <a:lnSpc>
          <a:spcPct val="110000"/>
        </a:lnSpc>
        <a:spcBef>
          <a:spcPts val="594"/>
        </a:spcBef>
        <a:spcAft>
          <a:spcPts val="594"/>
        </a:spcAft>
        <a:buClr>
          <a:schemeClr val="accent6"/>
        </a:buClr>
        <a:buSzPct val="110000"/>
        <a:buFont typeface="Arial" charset="0"/>
        <a:buChar char="›"/>
        <a:defRPr sz="2000">
          <a:solidFill>
            <a:schemeClr val="tx1"/>
          </a:solidFill>
          <a:effectLst/>
          <a:latin typeface="+mn-lt"/>
          <a:ea typeface="ＭＳ Ｐゴシック" pitchFamily="-108" charset="-128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pitchFamily="-108" charset="0"/>
        <a:buChar char="›"/>
        <a:defRPr sz="2000">
          <a:solidFill>
            <a:schemeClr val="tx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hyperlink" Target="https://pictures.lytro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703" y="1066800"/>
            <a:ext cx="8506683" cy="1143000"/>
          </a:xfrm>
        </p:spPr>
        <p:txBody>
          <a:bodyPr/>
          <a:lstStyle/>
          <a:p>
            <a:r>
              <a:rPr lang="en-US" sz="2800" dirty="0"/>
              <a:t>Image-Based Rendering</a:t>
            </a:r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15711"/>
            <a:ext cx="8229600" cy="1752600"/>
          </a:xfrm>
        </p:spPr>
        <p:txBody>
          <a:bodyPr/>
          <a:lstStyle/>
          <a:p>
            <a:r>
              <a:rPr lang="en-US" dirty="0">
                <a:latin typeface="+mj-lt"/>
              </a:rPr>
              <a:t>CSE 274, Lecture 4: IBR and Light Fields</a:t>
            </a:r>
          </a:p>
          <a:p>
            <a:r>
              <a:rPr lang="en-US" dirty="0">
                <a:latin typeface="+mj-lt"/>
              </a:rPr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2390007" y="3513630"/>
            <a:ext cx="42883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2400" dirty="0">
                <a:latin typeface="+mj-lt"/>
              </a:rPr>
              <a:t>http://</a:t>
            </a:r>
            <a:r>
              <a:rPr lang="en-US" sz="2400" dirty="0" err="1">
                <a:latin typeface="+mj-lt"/>
              </a:rPr>
              <a:t>www.cs.ucsd.edu</a:t>
            </a:r>
            <a:r>
              <a:rPr lang="en-US" sz="2400" dirty="0">
                <a:latin typeface="+mj-lt"/>
              </a:rPr>
              <a:t>/~</a:t>
            </a:r>
            <a:r>
              <a:rPr lang="en-US" sz="2400" dirty="0" err="1">
                <a:latin typeface="+mj-lt"/>
              </a:rPr>
              <a:t>ravir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1" descr="A person's face with a blurry image&#10;&#10;Description automatically generated">
            <a:extLst>
              <a:ext uri="{FF2B5EF4-FFF2-40B4-BE49-F238E27FC236}">
                <a16:creationId xmlns:a16="http://schemas.microsoft.com/office/drawing/2014/main" id="{A33CD85E-E573-B5EC-B656-935345618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0" y="4206523"/>
            <a:ext cx="2075674" cy="2568996"/>
          </a:xfrm>
          <a:prstGeom prst="rect">
            <a:avLst/>
          </a:prstGeom>
        </p:spPr>
      </p:pic>
      <p:pic>
        <p:nvPicPr>
          <p:cNvPr id="3" name="Picture 2" descr="tease">
            <a:extLst>
              <a:ext uri="{FF2B5EF4-FFF2-40B4-BE49-F238E27FC236}">
                <a16:creationId xmlns:a16="http://schemas.microsoft.com/office/drawing/2014/main" id="{8C85A6FA-22CE-7E3A-8B85-927254253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214" y="4206523"/>
            <a:ext cx="3472967" cy="25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dog sleeping on a blanket&#10;&#10;Description automatically generated">
            <a:extLst>
              <a:ext uri="{FF2B5EF4-FFF2-40B4-BE49-F238E27FC236}">
                <a16:creationId xmlns:a16="http://schemas.microsoft.com/office/drawing/2014/main" id="{BF0925E3-8124-3C8E-3E80-11D5C032A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731" y="4206523"/>
            <a:ext cx="3244762" cy="25989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3794" name="Picture 2" descr="mar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473075"/>
            <a:ext cx="8890000" cy="596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33314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818" name="Picture 2" descr="marc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436563"/>
            <a:ext cx="8928100" cy="59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17082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5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Overview of IBR</a:t>
            </a:r>
          </a:p>
          <a:p>
            <a:r>
              <a:rPr lang="en-US" sz="2400" dirty="0"/>
              <a:t>Basic approaches</a:t>
            </a:r>
          </a:p>
          <a:p>
            <a:pPr lvl="1"/>
            <a:r>
              <a:rPr lang="en-US" i="1" dirty="0"/>
              <a:t>Image Warping </a:t>
            </a:r>
          </a:p>
          <a:p>
            <a:pPr lvl="2"/>
            <a:r>
              <a:rPr lang="en-US" sz="2400" i="1" dirty="0"/>
              <a:t>[2D + depth.  Requires correspondence/disparity]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Light Fields [4D]</a:t>
            </a:r>
          </a:p>
          <a:p>
            <a:pPr lvl="1"/>
            <a:r>
              <a:rPr lang="en-US" dirty="0"/>
              <a:t>Survey of some early work</a:t>
            </a:r>
          </a:p>
        </p:txBody>
      </p:sp>
    </p:spTree>
    <p:extLst>
      <p:ext uri="{BB962C8B-B14F-4D97-AF65-F5344CB8AC3E}">
        <p14:creationId xmlns:p14="http://schemas.microsoft.com/office/powerpoint/2010/main" val="21819067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6D63F-EC3E-B23C-9159-76B62764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685800"/>
          </a:xfrm>
        </p:spPr>
        <p:txBody>
          <a:bodyPr/>
          <a:lstStyle/>
          <a:p>
            <a:r>
              <a:rPr lang="en-US" dirty="0"/>
              <a:t>View Interpolation for Image Synthesis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1B0203-4220-0B12-7192-4106BAEDE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329" y="1425518"/>
            <a:ext cx="7040719" cy="48990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93431C-4ADB-2D9C-CFC0-17AB801546D4}"/>
              </a:ext>
            </a:extLst>
          </p:cNvPr>
          <p:cNvSpPr txBox="1"/>
          <p:nvPr/>
        </p:nvSpPr>
        <p:spPr>
          <a:xfrm>
            <a:off x="1230814" y="6488668"/>
            <a:ext cx="8028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Chen and Williams.  View Interpolation for Image Synthesis.  SIGGRAPH 93 </a:t>
            </a:r>
          </a:p>
        </p:txBody>
      </p:sp>
    </p:spTree>
    <p:extLst>
      <p:ext uri="{BB962C8B-B14F-4D97-AF65-F5344CB8AC3E}">
        <p14:creationId xmlns:p14="http://schemas.microsoft.com/office/powerpoint/2010/main" val="141848462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866" name="Picture 2" descr="mcmill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2225"/>
            <a:ext cx="8716962" cy="655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16867" name="Text Box 3"/>
          <p:cNvSpPr txBox="1">
            <a:spLocks noChangeArrowheads="1"/>
          </p:cNvSpPr>
          <p:nvPr/>
        </p:nvSpPr>
        <p:spPr bwMode="auto">
          <a:xfrm>
            <a:off x="1644650" y="6491288"/>
            <a:ext cx="749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Warping slides courtesy Leonard McMillan, SIGGRAPH 99 course notes</a:t>
            </a:r>
          </a:p>
        </p:txBody>
      </p:sp>
    </p:spTree>
    <p:extLst>
      <p:ext uri="{BB962C8B-B14F-4D97-AF65-F5344CB8AC3E}">
        <p14:creationId xmlns:p14="http://schemas.microsoft.com/office/powerpoint/2010/main" val="143925085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7890" name="Picture 2" descr="mcmill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9388"/>
            <a:ext cx="8820150" cy="66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44684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914" name="Picture 2" descr="mcmilla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98438"/>
            <a:ext cx="8909050" cy="665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25608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938" name="Picture 2" descr="mcmilla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96850"/>
            <a:ext cx="8872537" cy="66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20344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62" name="Picture 2" descr="mcmilla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25413"/>
            <a:ext cx="8796338" cy="662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66244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986" name="Picture 2" descr="mcmilla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4863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Milestone Reports Due ??</a:t>
            </a:r>
            <a:endParaRPr lang="en-US" b="1" dirty="0"/>
          </a:p>
          <a:p>
            <a:r>
              <a:rPr lang="en-US" dirty="0"/>
              <a:t>1-2 page PDF or </a:t>
            </a:r>
            <a:r>
              <a:rPr lang="en-US" dirty="0" err="1"/>
              <a:t>weblink</a:t>
            </a:r>
            <a:r>
              <a:rPr lang="en-US" dirty="0"/>
              <a:t> with at least one image or video to show current results </a:t>
            </a:r>
          </a:p>
          <a:p>
            <a:r>
              <a:rPr lang="en-US" dirty="0"/>
              <a:t>Describe project, progress to date, and final proposal based on results </a:t>
            </a:r>
          </a:p>
        </p:txBody>
      </p:sp>
    </p:spTree>
    <p:extLst>
      <p:ext uri="{BB962C8B-B14F-4D97-AF65-F5344CB8AC3E}">
        <p14:creationId xmlns:p14="http://schemas.microsoft.com/office/powerpoint/2010/main" val="76237310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3010" name="Picture 2" descr="mcmillan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0338"/>
            <a:ext cx="8815387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06447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034" name="Picture 2" descr="mcmillan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6350"/>
            <a:ext cx="91313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70308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5058" name="Picture 2" descr="mcmillan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50"/>
            <a:ext cx="91186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77070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6082" name="Picture 2" descr="mcmillan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6350"/>
            <a:ext cx="9118600" cy="684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64785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7106" name="Picture 2" descr="mcmillan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77200" cy="604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86790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2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Overview of IBR</a:t>
            </a:r>
          </a:p>
          <a:p>
            <a:r>
              <a:rPr lang="en-US" sz="2400" dirty="0"/>
              <a:t>Basic approaches</a:t>
            </a:r>
          </a:p>
          <a:p>
            <a:pPr lvl="1"/>
            <a:r>
              <a:rPr lang="en-US" dirty="0"/>
              <a:t>Image Warping </a:t>
            </a:r>
          </a:p>
          <a:p>
            <a:pPr lvl="2"/>
            <a:r>
              <a:rPr lang="en-US" sz="2400" dirty="0"/>
              <a:t>[2D + depth.  Requires correspondence/disparity]</a:t>
            </a:r>
          </a:p>
          <a:p>
            <a:pPr lvl="1"/>
            <a:r>
              <a:rPr lang="en-US" i="1" dirty="0">
                <a:solidFill>
                  <a:schemeClr val="tx1"/>
                </a:solidFill>
              </a:rPr>
              <a:t>Light Fields [4D]</a:t>
            </a:r>
          </a:p>
          <a:p>
            <a:pPr lvl="1"/>
            <a:r>
              <a:rPr lang="en-US" dirty="0"/>
              <a:t>Survey of some early work</a:t>
            </a:r>
          </a:p>
        </p:txBody>
      </p:sp>
    </p:spTree>
    <p:extLst>
      <p:ext uri="{BB962C8B-B14F-4D97-AF65-F5344CB8AC3E}">
        <p14:creationId xmlns:p14="http://schemas.microsoft.com/office/powerpoint/2010/main" val="274344344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9154" name="Picture 2" descr="hanraha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42913"/>
            <a:ext cx="8928100" cy="58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35316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0178" name="Picture 2" descr="hanraha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563563"/>
            <a:ext cx="9021762" cy="59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56899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02" name="Picture 2" descr="hanraha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30213"/>
            <a:ext cx="8891588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35869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226" name="Picture 2" descr="hanrahan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7838"/>
            <a:ext cx="8915400" cy="58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81756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626" name="Picture 2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18488" cy="616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06627" name="Text Box 3"/>
          <p:cNvSpPr txBox="1">
            <a:spLocks noChangeArrowheads="1"/>
          </p:cNvSpPr>
          <p:nvPr/>
        </p:nvSpPr>
        <p:spPr bwMode="auto">
          <a:xfrm>
            <a:off x="1987550" y="6491288"/>
            <a:ext cx="715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Next few slides courtesy Paul Debevec; SIGGRAPH 99 course notes</a:t>
            </a:r>
          </a:p>
        </p:txBody>
      </p:sp>
    </p:spTree>
    <p:extLst>
      <p:ext uri="{BB962C8B-B14F-4D97-AF65-F5344CB8AC3E}">
        <p14:creationId xmlns:p14="http://schemas.microsoft.com/office/powerpoint/2010/main" val="211707710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250" name="Picture 2" descr="hanrahan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47675"/>
            <a:ext cx="8853488" cy="582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8487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274" name="Picture 2" descr="gantry-w-bun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80" y="0"/>
            <a:ext cx="4171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ytr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99681" y="754431"/>
            <a:ext cx="6087347" cy="46453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3570" y="6316324"/>
            <a:ext cx="2037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Lytro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Camera</a:t>
            </a:r>
          </a:p>
        </p:txBody>
      </p:sp>
    </p:spTree>
    <p:extLst>
      <p:ext uri="{BB962C8B-B14F-4D97-AF65-F5344CB8AC3E}">
        <p14:creationId xmlns:p14="http://schemas.microsoft.com/office/powerpoint/2010/main" val="337549192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298" name="Picture 2" descr="sixcameras-oblique-cs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307975"/>
            <a:ext cx="8158162" cy="633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037222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322" name="Picture 2" descr="slide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20663"/>
            <a:ext cx="8678863" cy="650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7531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346" name="Picture 2" descr="slide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309563"/>
            <a:ext cx="8720137" cy="654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94635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hanrahan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476250"/>
            <a:ext cx="8804275" cy="57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7975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0626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513638" cy="24384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5595" name="Rectangle 11"/>
          <p:cNvSpPr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charset="0"/>
                <a:ea typeface="ＭＳ Ｐゴシック" charset="0"/>
                <a:cs typeface="+mn-cs"/>
              </a:rPr>
              <a:t>Light Field Inside a Camera</a:t>
            </a:r>
          </a:p>
        </p:txBody>
      </p:sp>
    </p:spTree>
    <p:extLst>
      <p:ext uri="{BB962C8B-B14F-4D97-AF65-F5344CB8AC3E}">
        <p14:creationId xmlns:p14="http://schemas.microsoft.com/office/powerpoint/2010/main" val="128494306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581400"/>
            <a:ext cx="4343400" cy="381000"/>
          </a:xfrm>
        </p:spPr>
        <p:txBody>
          <a:bodyPr/>
          <a:lstStyle/>
          <a:p>
            <a:r>
              <a:rPr lang="en-US" sz="1900" b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Lenslet-based Light Field camera</a:t>
            </a:r>
          </a:p>
        </p:txBody>
      </p:sp>
      <p:pic>
        <p:nvPicPr>
          <p:cNvPr id="1692675" name="Picture 3" descr="overview-con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513638" cy="2438400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2676" name="Picture 4" descr="over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962401"/>
            <a:ext cx="7502525" cy="2435225"/>
          </a:xfrm>
          <a:prstGeom prst="rect">
            <a:avLst/>
          </a:pr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2677" name="Text Box 10"/>
          <p:cNvSpPr txBox="1">
            <a:spLocks noChangeArrowheads="1"/>
          </p:cNvSpPr>
          <p:nvPr/>
        </p:nvSpPr>
        <p:spPr bwMode="auto">
          <a:xfrm>
            <a:off x="185738" y="6369050"/>
            <a:ext cx="62468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t>[Adelson and Wang, 1992, Ng et al. 2005 ]</a:t>
            </a:r>
          </a:p>
        </p:txBody>
      </p:sp>
      <p:sp>
        <p:nvSpPr>
          <p:cNvPr id="1592331" name="Rectangle 11"/>
          <p:cNvSpPr>
            <a:spLocks noChangeArrowheads="1"/>
          </p:cNvSpPr>
          <p:nvPr/>
        </p:nvSpPr>
        <p:spPr bwMode="auto">
          <a:xfrm>
            <a:off x="228600" y="0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B2B2B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charset="0"/>
                <a:ea typeface="ＭＳ Ｐゴシック" charset="0"/>
                <a:cs typeface="+mn-cs"/>
              </a:rPr>
              <a:t>Light Field Inside a Camera</a:t>
            </a:r>
          </a:p>
        </p:txBody>
      </p:sp>
      <p:sp>
        <p:nvSpPr>
          <p:cNvPr id="1692679" name="Line 12"/>
          <p:cNvSpPr>
            <a:spLocks noChangeShapeType="1"/>
          </p:cNvSpPr>
          <p:nvPr/>
        </p:nvSpPr>
        <p:spPr bwMode="auto">
          <a:xfrm>
            <a:off x="-609600" y="3629025"/>
            <a:ext cx="106680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8136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09538"/>
            <a:ext cx="8077200" cy="652463"/>
          </a:xfrm>
        </p:spPr>
        <p:txBody>
          <a:bodyPr/>
          <a:lstStyle/>
          <a:p>
            <a:r>
              <a:rPr lang="en-US" sz="2900">
                <a:effectLst>
                  <a:outerShdw blurRad="38100" dist="38100" dir="2700000" algn="tl">
                    <a:srgbClr val="FFFFFF"/>
                  </a:outerShdw>
                </a:effectLst>
              </a:rPr>
              <a:t>Stanford Plenoptic Camera  </a:t>
            </a:r>
            <a:r>
              <a:rPr lang="en-US" sz="1700">
                <a:effectLst>
                  <a:outerShdw blurRad="38100" dist="38100" dir="2700000" algn="tl">
                    <a:srgbClr val="FFFFFF"/>
                  </a:outerShdw>
                </a:effectLst>
              </a:rPr>
              <a:t>[Ng et al 2005]</a:t>
            </a:r>
          </a:p>
        </p:txBody>
      </p:sp>
      <p:sp>
        <p:nvSpPr>
          <p:cNvPr id="1694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9400" y="6381749"/>
            <a:ext cx="8864600" cy="476251"/>
          </a:xfrm>
        </p:spPr>
        <p:txBody>
          <a:bodyPr/>
          <a:lstStyle/>
          <a:p>
            <a:pPr marL="285750" indent="-285750">
              <a:buFontTx/>
              <a:buNone/>
            </a:pPr>
            <a:r>
              <a:rPr lang="en-US" sz="1900" i="1"/>
              <a:t>4000 </a:t>
            </a:r>
            <a:r>
              <a:rPr lang="en-US" sz="1900" i="1">
                <a:cs typeface="Times New Roman" charset="0"/>
              </a:rPr>
              <a:t>× 4000 pixels  ÷  292 × 292 lenses  =  14 × 14 pixels per lens</a:t>
            </a:r>
          </a:p>
        </p:txBody>
      </p:sp>
      <p:pic>
        <p:nvPicPr>
          <p:cNvPr id="1694724" name="Picture 4" descr="DSC_4477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5" y="831851"/>
            <a:ext cx="3267075" cy="2173288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94725" name="Picture 5" descr="DSC_4458 cop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5" y="833439"/>
            <a:ext cx="3265487" cy="2171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94726" name="Text Box 6"/>
          <p:cNvSpPr txBox="1">
            <a:spLocks noChangeArrowheads="1"/>
          </p:cNvSpPr>
          <p:nvPr/>
        </p:nvSpPr>
        <p:spPr bwMode="auto">
          <a:xfrm>
            <a:off x="915988" y="2971801"/>
            <a:ext cx="33906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Contax medium format camera</a:t>
            </a:r>
          </a:p>
        </p:txBody>
      </p:sp>
      <p:sp>
        <p:nvSpPr>
          <p:cNvPr id="1694727" name="Text Box 7"/>
          <p:cNvSpPr txBox="1">
            <a:spLocks noChangeArrowheads="1"/>
          </p:cNvSpPr>
          <p:nvPr/>
        </p:nvSpPr>
        <p:spPr bwMode="auto">
          <a:xfrm>
            <a:off x="5033964" y="2971801"/>
            <a:ext cx="3070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Kodak 16-megapixel sensor</a:t>
            </a:r>
          </a:p>
        </p:txBody>
      </p:sp>
      <p:grpSp>
        <p:nvGrpSpPr>
          <p:cNvPr id="1694728" name="Group 8"/>
          <p:cNvGrpSpPr>
            <a:grpSpLocks/>
          </p:cNvGrpSpPr>
          <p:nvPr/>
        </p:nvGrpSpPr>
        <p:grpSpPr bwMode="auto">
          <a:xfrm>
            <a:off x="844551" y="3657601"/>
            <a:ext cx="7405688" cy="2533650"/>
            <a:chOff x="532" y="2319"/>
            <a:chExt cx="4665" cy="1596"/>
          </a:xfrm>
        </p:grpSpPr>
        <p:pic>
          <p:nvPicPr>
            <p:cNvPr id="1694729" name="Picture 9" descr="MICROLENSES-closeup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9" y="2320"/>
              <a:ext cx="2056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4730" name="Picture 10" descr="microlenses-penn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" y="2319"/>
              <a:ext cx="2057" cy="136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4731" name="Text Box 11"/>
            <p:cNvSpPr txBox="1">
              <a:spLocks noChangeArrowheads="1"/>
            </p:cNvSpPr>
            <p:nvPr/>
          </p:nvSpPr>
          <p:spPr bwMode="auto">
            <a:xfrm>
              <a:off x="532" y="3663"/>
              <a:ext cx="2220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Adaptive Optics microlens array</a:t>
              </a:r>
            </a:p>
          </p:txBody>
        </p:sp>
        <p:sp>
          <p:nvSpPr>
            <p:cNvPr id="1694732" name="Text Box 12"/>
            <p:cNvSpPr txBox="1">
              <a:spLocks noChangeArrowheads="1"/>
            </p:cNvSpPr>
            <p:nvPr/>
          </p:nvSpPr>
          <p:spPr bwMode="auto">
            <a:xfrm>
              <a:off x="3083" y="3663"/>
              <a:ext cx="211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l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125</a:t>
              </a:r>
              <a:r>
                <a:rPr kumimoji="0" lang="el-GR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μ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 square-sided microlenses</a:t>
              </a:r>
              <a:endParaRPr kumimoji="0" lang="el-GR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</p:grpSp>
      <p:grpSp>
        <p:nvGrpSpPr>
          <p:cNvPr id="1694733" name="Group 13"/>
          <p:cNvGrpSpPr>
            <a:grpSpLocks/>
          </p:cNvGrpSpPr>
          <p:nvPr/>
        </p:nvGrpSpPr>
        <p:grpSpPr bwMode="auto">
          <a:xfrm>
            <a:off x="5203826" y="3449639"/>
            <a:ext cx="3794125" cy="1620837"/>
            <a:chOff x="3278" y="2188"/>
            <a:chExt cx="2390" cy="1021"/>
          </a:xfrm>
        </p:grpSpPr>
        <p:pic>
          <p:nvPicPr>
            <p:cNvPr id="1694734" name="Picture 14" descr="IMG_7622-csshb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6" y="2188"/>
              <a:ext cx="1332" cy="10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94735" name="Freeform 15"/>
            <p:cNvSpPr>
              <a:spLocks/>
            </p:cNvSpPr>
            <p:nvPr/>
          </p:nvSpPr>
          <p:spPr bwMode="auto">
            <a:xfrm>
              <a:off x="3278" y="2551"/>
              <a:ext cx="471" cy="278"/>
            </a:xfrm>
            <a:custGeom>
              <a:avLst/>
              <a:gdLst>
                <a:gd name="T0" fmla="*/ 293 w 471"/>
                <a:gd name="T1" fmla="*/ 278 h 278"/>
                <a:gd name="T2" fmla="*/ 0 w 471"/>
                <a:gd name="T3" fmla="*/ 120 h 278"/>
                <a:gd name="T4" fmla="*/ 188 w 471"/>
                <a:gd name="T5" fmla="*/ 0 h 278"/>
                <a:gd name="T6" fmla="*/ 471 w 471"/>
                <a:gd name="T7" fmla="*/ 152 h 278"/>
                <a:gd name="T8" fmla="*/ 293 w 471"/>
                <a:gd name="T9" fmla="*/ 278 h 27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1"/>
                <a:gd name="T16" fmla="*/ 0 h 278"/>
                <a:gd name="T17" fmla="*/ 471 w 471"/>
                <a:gd name="T18" fmla="*/ 278 h 27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1" h="278">
                  <a:moveTo>
                    <a:pt x="293" y="278"/>
                  </a:moveTo>
                  <a:lnTo>
                    <a:pt x="0" y="120"/>
                  </a:lnTo>
                  <a:lnTo>
                    <a:pt x="188" y="0"/>
                  </a:lnTo>
                  <a:lnTo>
                    <a:pt x="471" y="152"/>
                  </a:lnTo>
                  <a:lnTo>
                    <a:pt x="293" y="278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+mn-cs"/>
              </a:endParaRPr>
            </a:p>
          </p:txBody>
        </p:sp>
        <p:cxnSp>
          <p:nvCxnSpPr>
            <p:cNvPr id="1694736" name="AutoShape 16"/>
            <p:cNvCxnSpPr>
              <a:cxnSpLocks noChangeShapeType="1"/>
            </p:cNvCxnSpPr>
            <p:nvPr/>
          </p:nvCxnSpPr>
          <p:spPr bwMode="auto">
            <a:xfrm flipV="1">
              <a:off x="3648" y="2699"/>
              <a:ext cx="688" cy="85"/>
            </a:xfrm>
            <a:prstGeom prst="curvedConnector3">
              <a:avLst>
                <a:gd name="adj1" fmla="val 50000"/>
              </a:avLst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716856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415926"/>
            <a:ext cx="7772400" cy="739775"/>
          </a:xfrm>
        </p:spPr>
        <p:txBody>
          <a:bodyPr/>
          <a:lstStyle/>
          <a:p>
            <a:pPr eaLnBrk="1" hangingPunct="1"/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Digital  Refocusing</a:t>
            </a:r>
          </a:p>
        </p:txBody>
      </p:sp>
      <p:pic>
        <p:nvPicPr>
          <p:cNvPr id="1697795" name="Picture 3" descr="jacqui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4" name="Picture 4" descr="marsh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5" name="Picture 5" descr="pol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6" name="Picture 6" descr="mat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1447800"/>
            <a:ext cx="3708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6567" name="Picture 7" descr="ma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73200"/>
            <a:ext cx="3708400" cy="370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6568" name="Rectangle 8"/>
          <p:cNvSpPr>
            <a:spLocks noChangeArrowheads="1"/>
          </p:cNvSpPr>
          <p:nvPr/>
        </p:nvSpPr>
        <p:spPr bwMode="auto">
          <a:xfrm>
            <a:off x="6629400" y="3581401"/>
            <a:ext cx="2066372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 charset="0"/>
                <a:ea typeface="ＭＳ Ｐゴシック" charset="0"/>
                <a:cs typeface="+mn-cs"/>
              </a:rPr>
              <a:t>[Ng et al 2005]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09673" y="5277357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Demo at: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hlinkClick r:id="rId9"/>
              </a:rPr>
              <a:t>https://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hlinkClick r:id="rId9"/>
              </a:rPr>
              <a:t>pictures.lytro.com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  <a:hlinkClick r:id="rId9"/>
              </a:rPr>
              <a:t>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99744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7650" name="Picture 2" descr="slid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04800"/>
            <a:ext cx="8208962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46179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1193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25" y="-47976"/>
            <a:ext cx="1508947" cy="95410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Scene from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Above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5143503"/>
            <a:ext cx="2057400" cy="1714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5945299"/>
            <a:ext cx="533400" cy="914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439352" y="2921005"/>
            <a:ext cx="398848" cy="2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38200" y="2921005"/>
            <a:ext cx="398848" cy="2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36993" y="5413307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66784" y="5413307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6514843"/>
            <a:ext cx="914400" cy="148424"/>
          </a:xfrm>
          <a:prstGeom prst="rect">
            <a:avLst/>
          </a:prstGeom>
        </p:spPr>
      </p:pic>
      <p:cxnSp>
        <p:nvCxnSpPr>
          <p:cNvPr id="27" name="Straight Connector 26"/>
          <p:cNvCxnSpPr>
            <a:stCxn id="11" idx="0"/>
          </p:cNvCxnSpPr>
          <p:nvPr/>
        </p:nvCxnSpPr>
        <p:spPr>
          <a:xfrm flipV="1">
            <a:off x="838205" y="5409131"/>
            <a:ext cx="398849" cy="11057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1" idx="0"/>
          </p:cNvCxnSpPr>
          <p:nvPr/>
        </p:nvCxnSpPr>
        <p:spPr>
          <a:xfrm flipH="1" flipV="1">
            <a:off x="440028" y="5409131"/>
            <a:ext cx="398172" cy="11057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667003" y="4317920"/>
            <a:ext cx="1685077" cy="40011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Lenslet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Array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1189180" y="4820613"/>
            <a:ext cx="1447800" cy="1625600"/>
          </a:xfrm>
          <a:prstGeom prst="straightConnector1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camera_blac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4419600" cy="3683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91000" y="4038600"/>
            <a:ext cx="2057400" cy="406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489" y="4109955"/>
            <a:ext cx="1978679" cy="321176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4562323" y="1882161"/>
            <a:ext cx="889419" cy="27021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296451" y="1882161"/>
            <a:ext cx="730227" cy="26947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278021" y="1871844"/>
            <a:ext cx="101618" cy="26976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995872" y="6273800"/>
            <a:ext cx="69195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Lippman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1908], [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Adelson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 and Wang 1992], [Ng et al. 2005]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102" y="0"/>
            <a:ext cx="7285903" cy="6858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05005" y="-43220"/>
            <a:ext cx="2023861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Integral Imaging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027380" y="6676769"/>
            <a:ext cx="7086600" cy="43459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1981206" y="457970"/>
            <a:ext cx="14243" cy="6191447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419600" y="6138622"/>
            <a:ext cx="2210862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# Sensor Pixels X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1175847" y="3157347"/>
            <a:ext cx="2210862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# Sensor Pixels Y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8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 animBg="1"/>
      <p:bldP spid="46" grpId="0"/>
      <p:bldP spid="36" grpId="0"/>
      <p:bldP spid="3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1193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25" y="-47976"/>
            <a:ext cx="1508947" cy="95410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Scene from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Above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5143503"/>
            <a:ext cx="2057400" cy="1714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5945299"/>
            <a:ext cx="533400" cy="914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102" y="0"/>
            <a:ext cx="72859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28080" y="0"/>
            <a:ext cx="2915920" cy="6858000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50576" y="0"/>
            <a:ext cx="2930245" cy="6858000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64216" y="4113804"/>
            <a:ext cx="1469082" cy="2744197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71082" y="5"/>
            <a:ext cx="1455352" cy="2749177"/>
          </a:xfrm>
          <a:prstGeom prst="rect">
            <a:avLst/>
          </a:prstGeom>
          <a:solidFill>
            <a:srgbClr val="FFFFFE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758424" y="2921005"/>
            <a:ext cx="79778" cy="24928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36997" y="5413307"/>
            <a:ext cx="38923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958766" y="5413307"/>
            <a:ext cx="38422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45354" y="2921005"/>
            <a:ext cx="79778" cy="24928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6514843"/>
            <a:ext cx="914400" cy="148424"/>
          </a:xfrm>
          <a:prstGeom prst="rect">
            <a:avLst/>
          </a:prstGeom>
        </p:spPr>
      </p:pic>
      <p:cxnSp>
        <p:nvCxnSpPr>
          <p:cNvPr id="22" name="Straight Connector 21"/>
          <p:cNvCxnSpPr>
            <a:stCxn id="24" idx="0"/>
          </p:cNvCxnSpPr>
          <p:nvPr/>
        </p:nvCxnSpPr>
        <p:spPr>
          <a:xfrm flipH="1" flipV="1">
            <a:off x="758424" y="5404359"/>
            <a:ext cx="79776" cy="1110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4" idx="0"/>
          </p:cNvCxnSpPr>
          <p:nvPr/>
        </p:nvCxnSpPr>
        <p:spPr>
          <a:xfrm flipV="1">
            <a:off x="838200" y="5404361"/>
            <a:ext cx="86932" cy="11104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905005" y="-43220"/>
            <a:ext cx="2023861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Integral Imaging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6477001"/>
            <a:ext cx="1066800" cy="20788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650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1193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25" y="-47976"/>
            <a:ext cx="1508947" cy="954107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Scene from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Above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5143503"/>
            <a:ext cx="2057400" cy="1714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87600" y="5945299"/>
            <a:ext cx="533400" cy="914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102" y="0"/>
            <a:ext cx="7285903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28080" y="0"/>
            <a:ext cx="2915920" cy="68580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50576" y="0"/>
            <a:ext cx="2930245" cy="68580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2" y="4113804"/>
            <a:ext cx="2930245" cy="2744197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114805" y="5"/>
            <a:ext cx="2930245" cy="2749177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758424" y="2921005"/>
            <a:ext cx="79778" cy="24928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6997" y="5413307"/>
            <a:ext cx="38923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58766" y="5413307"/>
            <a:ext cx="384223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ragonLowR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1" y="0"/>
            <a:ext cx="7261413" cy="6858000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845354" y="2921005"/>
            <a:ext cx="79778" cy="24928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6514843"/>
            <a:ext cx="914400" cy="148424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H="1" flipV="1">
            <a:off x="758424" y="5404359"/>
            <a:ext cx="79776" cy="11104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38200" y="5404361"/>
            <a:ext cx="86932" cy="11104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2027380" y="6676769"/>
            <a:ext cx="7086600" cy="43459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981206" y="457970"/>
            <a:ext cx="14243" cy="6191447"/>
          </a:xfrm>
          <a:prstGeom prst="straightConnector1">
            <a:avLst/>
          </a:prstGeom>
          <a:ln w="50800">
            <a:solidFill>
              <a:schemeClr val="bg2"/>
            </a:solidFill>
            <a:headEnd type="triangle"/>
            <a:tailEnd type="triangle" w="med" len="med"/>
          </a:ln>
          <a:effectLst>
            <a:glow rad="101600">
              <a:schemeClr val="accent4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038600" y="6138622"/>
            <a:ext cx="3558486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# Sensor Pixels X / # Views X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502583" y="3157347"/>
            <a:ext cx="3557384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# Sensor Pixels Y / # Views Y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28800" y="0"/>
            <a:ext cx="7315200" cy="6858000"/>
          </a:xfrm>
          <a:prstGeom prst="rect">
            <a:avLst/>
          </a:prstGeom>
          <a:solidFill>
            <a:schemeClr val="accent4">
              <a:alpha val="8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8797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43508" y="615002"/>
            <a:ext cx="550989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sng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Example</a:t>
            </a:r>
          </a:p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Sensor with 2000 x 1000 pixels</a:t>
            </a:r>
          </a:p>
        </p:txBody>
      </p:sp>
      <p:sp>
        <p:nvSpPr>
          <p:cNvPr id="33" name="右矢印 9"/>
          <p:cNvSpPr/>
          <p:nvPr/>
        </p:nvSpPr>
        <p:spPr>
          <a:xfrm rot="5400000">
            <a:off x="4948342" y="2231066"/>
            <a:ext cx="901657" cy="960166"/>
          </a:xfrm>
          <a:prstGeom prst="rightArrow">
            <a:avLst/>
          </a:prstGeom>
          <a:solidFill>
            <a:srgbClr val="5887D4"/>
          </a:solidFill>
          <a:ln>
            <a:solidFill>
              <a:srgbClr val="141313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44169" y="2987202"/>
            <a:ext cx="469724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5 x 5 light field views, </a:t>
            </a:r>
          </a:p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each with 400 x 200 pixels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069617" y="4749803"/>
            <a:ext cx="6676575" cy="1323437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marL="0" marR="0" lvl="0" indent="0" algn="ctr" defTabSz="36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41313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  <a:cs typeface="+mn-cs"/>
              </a:rPr>
              <a:t>our approach: explore ways to</a:t>
            </a:r>
          </a:p>
          <a:p>
            <a:pPr marL="0" marR="0" lvl="0" indent="0" algn="ctr" defTabSz="36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141313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ＭＳ Ｐゴシック" charset="0"/>
                <a:cs typeface="+mn-cs"/>
              </a:rPr>
              <a:t>overcome resolution tradeoff!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5001" y="-43220"/>
            <a:ext cx="6225107" cy="646331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Integral Imaging: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Spatio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Arial"/>
                <a:ea typeface="ＭＳ Ｐゴシック" charset="0"/>
                <a:cs typeface="+mn-cs"/>
              </a:rPr>
              <a:t>-Angular Resolution Tradeoff!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68795" y="-39172"/>
            <a:ext cx="4243394" cy="646331"/>
          </a:xfrm>
          <a:prstGeom prst="rect">
            <a:avLst/>
          </a:prstGeom>
          <a:noFill/>
          <a:effectLst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Spatio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+mn-cs"/>
              </a:rPr>
              <a:t>-Angular Resolution Tradeoff!</a:t>
            </a:r>
          </a:p>
          <a:p>
            <a:pPr marL="0" marR="0" lvl="0" indent="0" algn="l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ＭＳ Ｐゴシック" charset="0"/>
              <a:cs typeface="+mn-cs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1270000"/>
            <a:ext cx="3371850" cy="4495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Rectangle 36"/>
          <p:cNvSpPr/>
          <p:nvPr/>
        </p:nvSpPr>
        <p:spPr>
          <a:xfrm>
            <a:off x="304800" y="6477001"/>
            <a:ext cx="1066800" cy="20788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0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32" grpId="0"/>
      <p:bldP spid="33" grpId="0" animBg="1"/>
      <p:bldP spid="34" grpId="0"/>
      <p:bldP spid="35" grpId="0"/>
      <p:bldP spid="2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DragonsAndBunnies_abov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9" y="0"/>
            <a:ext cx="1790700" cy="11938000"/>
          </a:xfrm>
          <a:prstGeom prst="rect">
            <a:avLst/>
          </a:prstGeom>
        </p:spPr>
      </p:pic>
      <p:pic>
        <p:nvPicPr>
          <p:cNvPr id="8" name="Picture 7" descr="camera_bl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15" y="5143501"/>
            <a:ext cx="2057400" cy="1714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87600" y="5945299"/>
            <a:ext cx="533400" cy="9144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098" y="0"/>
            <a:ext cx="7285903" cy="68580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02183" y="-43221"/>
            <a:ext cx="2827617" cy="677108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FFFFFE">
                      <a:alpha val="75000"/>
                    </a:srgbClr>
                  </a:glo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Light Field is Redundant!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8511" y="-47977"/>
            <a:ext cx="1359742" cy="984885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Scene from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E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Above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4951" y="6375400"/>
            <a:ext cx="990600" cy="203200"/>
          </a:xfrm>
          <a:prstGeom prst="rect">
            <a:avLst/>
          </a:prstGeom>
          <a:solidFill>
            <a:srgbClr val="FFFF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8797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 flipV="1">
            <a:off x="758424" y="5404359"/>
            <a:ext cx="79778" cy="127584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758424" y="2921002"/>
            <a:ext cx="79778" cy="249289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845354" y="5404359"/>
            <a:ext cx="79778" cy="127584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45354" y="2921002"/>
            <a:ext cx="79778" cy="2492897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 flipV="1">
            <a:off x="587878" y="5412459"/>
            <a:ext cx="253900" cy="12677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87878" y="2921000"/>
            <a:ext cx="253900" cy="2498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 flipV="1">
            <a:off x="440027" y="5409131"/>
            <a:ext cx="398173" cy="12710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39352" y="2921004"/>
            <a:ext cx="398848" cy="24885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V="1">
            <a:off x="838877" y="5409131"/>
            <a:ext cx="398173" cy="127107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38200" y="2921004"/>
            <a:ext cx="398848" cy="248851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336993" y="5413307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1266784" y="5413307"/>
            <a:ext cx="762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838200" y="5412459"/>
            <a:ext cx="253900" cy="1267744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838200" y="2921000"/>
            <a:ext cx="253900" cy="2498853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570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133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Overview of IBR</a:t>
            </a:r>
          </a:p>
          <a:p>
            <a:r>
              <a:rPr lang="en-US" sz="2400" dirty="0"/>
              <a:t>Basic approaches</a:t>
            </a:r>
          </a:p>
          <a:p>
            <a:pPr lvl="1"/>
            <a:r>
              <a:rPr lang="en-US" dirty="0"/>
              <a:t>Image Warping </a:t>
            </a:r>
          </a:p>
          <a:p>
            <a:pPr lvl="2"/>
            <a:r>
              <a:rPr lang="en-US" sz="2400" dirty="0"/>
              <a:t>[2D + depth.  Requires correspondence/disparity]</a:t>
            </a:r>
          </a:p>
          <a:p>
            <a:pPr lvl="1"/>
            <a:r>
              <a:rPr lang="en-US" dirty="0"/>
              <a:t>Light Fields [4D]</a:t>
            </a:r>
          </a:p>
          <a:p>
            <a:pPr lvl="1"/>
            <a:r>
              <a:rPr lang="en-US" i="1" dirty="0">
                <a:solidFill>
                  <a:schemeClr val="tx1"/>
                </a:solidFill>
              </a:rPr>
              <a:t>Survey of some early work</a:t>
            </a:r>
          </a:p>
        </p:txBody>
      </p:sp>
    </p:spTree>
    <p:extLst>
      <p:ext uri="{BB962C8B-B14F-4D97-AF65-F5344CB8AC3E}">
        <p14:creationId xmlns:p14="http://schemas.microsoft.com/office/powerpoint/2010/main" val="72029979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Layered Depth Images [Shade 98]</a:t>
            </a:r>
          </a:p>
        </p:txBody>
      </p:sp>
      <p:grpSp>
        <p:nvGrpSpPr>
          <p:cNvPr id="1340420" name="Group 4"/>
          <p:cNvGrpSpPr>
            <a:grpSpLocks/>
          </p:cNvGrpSpPr>
          <p:nvPr/>
        </p:nvGrpSpPr>
        <p:grpSpPr bwMode="auto">
          <a:xfrm>
            <a:off x="2438400" y="2605088"/>
            <a:ext cx="3962400" cy="3567112"/>
            <a:chOff x="2256" y="1833"/>
            <a:chExt cx="2496" cy="2247"/>
          </a:xfrm>
        </p:grpSpPr>
        <p:sp>
          <p:nvSpPr>
            <p:cNvPr id="1340421" name="Freeform 5"/>
            <p:cNvSpPr>
              <a:spLocks/>
            </p:cNvSpPr>
            <p:nvPr/>
          </p:nvSpPr>
          <p:spPr bwMode="auto">
            <a:xfrm>
              <a:off x="3181" y="3230"/>
              <a:ext cx="1571" cy="850"/>
            </a:xfrm>
            <a:custGeom>
              <a:avLst/>
              <a:gdLst>
                <a:gd name="T0" fmla="*/ 0 w 3088"/>
                <a:gd name="T1" fmla="*/ 1478 h 1670"/>
                <a:gd name="T2" fmla="*/ 129 w 3088"/>
                <a:gd name="T3" fmla="*/ 1356 h 1670"/>
                <a:gd name="T4" fmla="*/ 475 w 3088"/>
                <a:gd name="T5" fmla="*/ 1176 h 1670"/>
                <a:gd name="T6" fmla="*/ 698 w 3088"/>
                <a:gd name="T7" fmla="*/ 1378 h 1670"/>
                <a:gd name="T8" fmla="*/ 907 w 3088"/>
                <a:gd name="T9" fmla="*/ 1666 h 1670"/>
                <a:gd name="T10" fmla="*/ 1123 w 3088"/>
                <a:gd name="T11" fmla="*/ 1356 h 1670"/>
                <a:gd name="T12" fmla="*/ 1274 w 3088"/>
                <a:gd name="T13" fmla="*/ 758 h 1670"/>
                <a:gd name="T14" fmla="*/ 1893 w 3088"/>
                <a:gd name="T15" fmla="*/ 1349 h 1670"/>
                <a:gd name="T16" fmla="*/ 2397 w 3088"/>
                <a:gd name="T17" fmla="*/ 190 h 1670"/>
                <a:gd name="T18" fmla="*/ 2887 w 3088"/>
                <a:gd name="T19" fmla="*/ 211 h 1670"/>
                <a:gd name="T20" fmla="*/ 3088 w 3088"/>
                <a:gd name="T21" fmla="*/ 550 h 1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88" h="1670">
                  <a:moveTo>
                    <a:pt x="0" y="1478"/>
                  </a:moveTo>
                  <a:cubicBezTo>
                    <a:pt x="25" y="1442"/>
                    <a:pt x="50" y="1406"/>
                    <a:pt x="129" y="1356"/>
                  </a:cubicBezTo>
                  <a:cubicBezTo>
                    <a:pt x="208" y="1306"/>
                    <a:pt x="380" y="1172"/>
                    <a:pt x="475" y="1176"/>
                  </a:cubicBezTo>
                  <a:cubicBezTo>
                    <a:pt x="570" y="1180"/>
                    <a:pt x="626" y="1296"/>
                    <a:pt x="698" y="1378"/>
                  </a:cubicBezTo>
                  <a:cubicBezTo>
                    <a:pt x="770" y="1460"/>
                    <a:pt x="836" y="1670"/>
                    <a:pt x="907" y="1666"/>
                  </a:cubicBezTo>
                  <a:cubicBezTo>
                    <a:pt x="978" y="1662"/>
                    <a:pt x="1062" y="1507"/>
                    <a:pt x="1123" y="1356"/>
                  </a:cubicBezTo>
                  <a:cubicBezTo>
                    <a:pt x="1184" y="1205"/>
                    <a:pt x="1146" y="759"/>
                    <a:pt x="1274" y="758"/>
                  </a:cubicBezTo>
                  <a:cubicBezTo>
                    <a:pt x="1402" y="757"/>
                    <a:pt x="1706" y="1444"/>
                    <a:pt x="1893" y="1349"/>
                  </a:cubicBezTo>
                  <a:cubicBezTo>
                    <a:pt x="2080" y="1254"/>
                    <a:pt x="2231" y="380"/>
                    <a:pt x="2397" y="190"/>
                  </a:cubicBezTo>
                  <a:cubicBezTo>
                    <a:pt x="2563" y="0"/>
                    <a:pt x="2772" y="151"/>
                    <a:pt x="2887" y="211"/>
                  </a:cubicBezTo>
                  <a:cubicBezTo>
                    <a:pt x="3002" y="271"/>
                    <a:pt x="3045" y="410"/>
                    <a:pt x="3088" y="550"/>
                  </a:cubicBezTo>
                </a:path>
              </a:pathLst>
            </a:cu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0422" name="Oval 6"/>
            <p:cNvSpPr>
              <a:spLocks noChangeArrowheads="1"/>
            </p:cNvSpPr>
            <p:nvPr/>
          </p:nvSpPr>
          <p:spPr bwMode="auto">
            <a:xfrm>
              <a:off x="3469" y="2798"/>
              <a:ext cx="279" cy="406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0423" name="Oval 7"/>
            <p:cNvSpPr>
              <a:spLocks noChangeArrowheads="1"/>
            </p:cNvSpPr>
            <p:nvPr/>
          </p:nvSpPr>
          <p:spPr bwMode="auto">
            <a:xfrm rot="-1527411">
              <a:off x="3949" y="2462"/>
              <a:ext cx="289" cy="763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0424" name="Oval 8"/>
            <p:cNvSpPr>
              <a:spLocks noChangeArrowheads="1"/>
            </p:cNvSpPr>
            <p:nvPr/>
          </p:nvSpPr>
          <p:spPr bwMode="auto">
            <a:xfrm>
              <a:off x="3517" y="3278"/>
              <a:ext cx="96" cy="144"/>
            </a:xfrm>
            <a:prstGeom prst="ellips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66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0425" name="Line 9"/>
            <p:cNvSpPr>
              <a:spLocks noChangeShapeType="1"/>
            </p:cNvSpPr>
            <p:nvPr/>
          </p:nvSpPr>
          <p:spPr bwMode="auto">
            <a:xfrm flipV="1">
              <a:off x="3312" y="1872"/>
              <a:ext cx="336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0426" name="Line 10"/>
            <p:cNvSpPr>
              <a:spLocks noChangeShapeType="1"/>
            </p:cNvSpPr>
            <p:nvPr/>
          </p:nvSpPr>
          <p:spPr bwMode="auto">
            <a:xfrm>
              <a:off x="3648" y="1872"/>
              <a:ext cx="336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0427" name="Line 11"/>
            <p:cNvSpPr>
              <a:spLocks noChangeShapeType="1"/>
            </p:cNvSpPr>
            <p:nvPr/>
          </p:nvSpPr>
          <p:spPr bwMode="auto">
            <a:xfrm>
              <a:off x="3456" y="2064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grpSp>
          <p:nvGrpSpPr>
            <p:cNvPr id="1340428" name="Group 12"/>
            <p:cNvGrpSpPr>
              <a:grpSpLocks/>
            </p:cNvGrpSpPr>
            <p:nvPr/>
          </p:nvGrpSpPr>
          <p:grpSpPr bwMode="auto">
            <a:xfrm>
              <a:off x="2256" y="2880"/>
              <a:ext cx="1152" cy="960"/>
              <a:chOff x="0" y="2880"/>
              <a:chExt cx="1152" cy="960"/>
            </a:xfrm>
          </p:grpSpPr>
          <p:sp>
            <p:nvSpPr>
              <p:cNvPr id="1340429" name="Text Box 13"/>
              <p:cNvSpPr txBox="1">
                <a:spLocks noChangeArrowheads="1"/>
              </p:cNvSpPr>
              <p:nvPr/>
            </p:nvSpPr>
            <p:spPr bwMode="auto">
              <a:xfrm>
                <a:off x="0" y="2880"/>
                <a:ext cx="101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66FF33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Geometry</a:t>
                </a:r>
              </a:p>
            </p:txBody>
          </p:sp>
          <p:sp>
            <p:nvSpPr>
              <p:cNvPr id="1340430" name="Line 14"/>
              <p:cNvSpPr>
                <a:spLocks noChangeShapeType="1"/>
              </p:cNvSpPr>
              <p:nvPr/>
            </p:nvSpPr>
            <p:spPr bwMode="auto">
              <a:xfrm>
                <a:off x="960" y="3072"/>
                <a:ext cx="192" cy="0"/>
              </a:xfrm>
              <a:prstGeom prst="line">
                <a:avLst/>
              </a:prstGeom>
              <a:noFill/>
              <a:ln w="1905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340431" name="Line 15"/>
              <p:cNvSpPr>
                <a:spLocks noChangeShapeType="1"/>
              </p:cNvSpPr>
              <p:nvPr/>
            </p:nvSpPr>
            <p:spPr bwMode="auto">
              <a:xfrm>
                <a:off x="816" y="3168"/>
                <a:ext cx="96" cy="672"/>
              </a:xfrm>
              <a:prstGeom prst="line">
                <a:avLst/>
              </a:prstGeom>
              <a:noFill/>
              <a:ln w="19050">
                <a:solidFill>
                  <a:srgbClr val="66FF33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1340432" name="Text Box 16"/>
            <p:cNvSpPr txBox="1">
              <a:spLocks noChangeArrowheads="1"/>
            </p:cNvSpPr>
            <p:nvPr/>
          </p:nvSpPr>
          <p:spPr bwMode="auto">
            <a:xfrm>
              <a:off x="3845" y="1833"/>
              <a:ext cx="81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Camera</a:t>
              </a:r>
            </a:p>
          </p:txBody>
        </p:sp>
      </p:grpSp>
      <p:sp>
        <p:nvSpPr>
          <p:cNvPr id="1340433" name="Text Box 17"/>
          <p:cNvSpPr txBox="1">
            <a:spLocks noChangeArrowheads="1"/>
          </p:cNvSpPr>
          <p:nvPr/>
        </p:nvSpPr>
        <p:spPr bwMode="auto">
          <a:xfrm>
            <a:off x="4413250" y="6583363"/>
            <a:ext cx="47307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t>Slide from Agrawala, Ramamoorthi, Heirich, Moll, SIGGRAPH 2000</a:t>
            </a:r>
          </a:p>
        </p:txBody>
      </p:sp>
    </p:spTree>
    <p:extLst>
      <p:ext uri="{BB962C8B-B14F-4D97-AF65-F5344CB8AC3E}">
        <p14:creationId xmlns:p14="http://schemas.microsoft.com/office/powerpoint/2010/main" val="374267594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Layered Depth Images [Shade 98]</a:t>
            </a:r>
          </a:p>
        </p:txBody>
      </p:sp>
      <p:sp>
        <p:nvSpPr>
          <p:cNvPr id="1342468" name="Freeform 4"/>
          <p:cNvSpPr>
            <a:spLocks/>
          </p:cNvSpPr>
          <p:nvPr/>
        </p:nvSpPr>
        <p:spPr bwMode="auto">
          <a:xfrm>
            <a:off x="3906838" y="4822825"/>
            <a:ext cx="2493962" cy="1349375"/>
          </a:xfrm>
          <a:custGeom>
            <a:avLst/>
            <a:gdLst>
              <a:gd name="T0" fmla="*/ 0 w 3088"/>
              <a:gd name="T1" fmla="*/ 1478 h 1670"/>
              <a:gd name="T2" fmla="*/ 129 w 3088"/>
              <a:gd name="T3" fmla="*/ 1356 h 1670"/>
              <a:gd name="T4" fmla="*/ 475 w 3088"/>
              <a:gd name="T5" fmla="*/ 1176 h 1670"/>
              <a:gd name="T6" fmla="*/ 698 w 3088"/>
              <a:gd name="T7" fmla="*/ 1378 h 1670"/>
              <a:gd name="T8" fmla="*/ 907 w 3088"/>
              <a:gd name="T9" fmla="*/ 1666 h 1670"/>
              <a:gd name="T10" fmla="*/ 1123 w 3088"/>
              <a:gd name="T11" fmla="*/ 1356 h 1670"/>
              <a:gd name="T12" fmla="*/ 1274 w 3088"/>
              <a:gd name="T13" fmla="*/ 758 h 1670"/>
              <a:gd name="T14" fmla="*/ 1893 w 3088"/>
              <a:gd name="T15" fmla="*/ 1349 h 1670"/>
              <a:gd name="T16" fmla="*/ 2397 w 3088"/>
              <a:gd name="T17" fmla="*/ 190 h 1670"/>
              <a:gd name="T18" fmla="*/ 2887 w 3088"/>
              <a:gd name="T19" fmla="*/ 211 h 1670"/>
              <a:gd name="T20" fmla="*/ 3088 w 3088"/>
              <a:gd name="T21" fmla="*/ 550 h 1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88" h="1670">
                <a:moveTo>
                  <a:pt x="0" y="1478"/>
                </a:moveTo>
                <a:cubicBezTo>
                  <a:pt x="25" y="1442"/>
                  <a:pt x="50" y="1406"/>
                  <a:pt x="129" y="1356"/>
                </a:cubicBezTo>
                <a:cubicBezTo>
                  <a:pt x="208" y="1306"/>
                  <a:pt x="380" y="1172"/>
                  <a:pt x="475" y="1176"/>
                </a:cubicBezTo>
                <a:cubicBezTo>
                  <a:pt x="570" y="1180"/>
                  <a:pt x="626" y="1296"/>
                  <a:pt x="698" y="1378"/>
                </a:cubicBezTo>
                <a:cubicBezTo>
                  <a:pt x="770" y="1460"/>
                  <a:pt x="836" y="1670"/>
                  <a:pt x="907" y="1666"/>
                </a:cubicBezTo>
                <a:cubicBezTo>
                  <a:pt x="978" y="1662"/>
                  <a:pt x="1062" y="1507"/>
                  <a:pt x="1123" y="1356"/>
                </a:cubicBezTo>
                <a:cubicBezTo>
                  <a:pt x="1184" y="1205"/>
                  <a:pt x="1146" y="759"/>
                  <a:pt x="1274" y="758"/>
                </a:cubicBezTo>
                <a:cubicBezTo>
                  <a:pt x="1402" y="757"/>
                  <a:pt x="1706" y="1444"/>
                  <a:pt x="1893" y="1349"/>
                </a:cubicBezTo>
                <a:cubicBezTo>
                  <a:pt x="2080" y="1254"/>
                  <a:pt x="2231" y="380"/>
                  <a:pt x="2397" y="190"/>
                </a:cubicBezTo>
                <a:cubicBezTo>
                  <a:pt x="2563" y="0"/>
                  <a:pt x="2772" y="151"/>
                  <a:pt x="2887" y="211"/>
                </a:cubicBezTo>
                <a:cubicBezTo>
                  <a:pt x="3002" y="271"/>
                  <a:pt x="3045" y="410"/>
                  <a:pt x="3088" y="550"/>
                </a:cubicBez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2469" name="Oval 5"/>
          <p:cNvSpPr>
            <a:spLocks noChangeArrowheads="1"/>
          </p:cNvSpPr>
          <p:nvPr/>
        </p:nvSpPr>
        <p:spPr bwMode="auto">
          <a:xfrm>
            <a:off x="4364038" y="4137025"/>
            <a:ext cx="442912" cy="644525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2470" name="Oval 6"/>
          <p:cNvSpPr>
            <a:spLocks noChangeArrowheads="1"/>
          </p:cNvSpPr>
          <p:nvPr/>
        </p:nvSpPr>
        <p:spPr bwMode="auto">
          <a:xfrm rot="-1527411">
            <a:off x="5126038" y="3603625"/>
            <a:ext cx="458787" cy="1211263"/>
          </a:xfrm>
          <a:prstGeom prst="ellips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2471" name="Oval 7"/>
          <p:cNvSpPr>
            <a:spLocks noChangeArrowheads="1"/>
          </p:cNvSpPr>
          <p:nvPr/>
        </p:nvSpPr>
        <p:spPr bwMode="auto">
          <a:xfrm>
            <a:off x="4440238" y="4899025"/>
            <a:ext cx="152400" cy="228600"/>
          </a:xfrm>
          <a:prstGeom prst="ellips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2472" name="Line 8"/>
          <p:cNvSpPr>
            <a:spLocks noChangeShapeType="1"/>
          </p:cNvSpPr>
          <p:nvPr/>
        </p:nvSpPr>
        <p:spPr bwMode="auto">
          <a:xfrm flipV="1">
            <a:off x="4114800" y="26670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2473" name="Line 9"/>
          <p:cNvSpPr>
            <a:spLocks noChangeShapeType="1"/>
          </p:cNvSpPr>
          <p:nvPr/>
        </p:nvSpPr>
        <p:spPr bwMode="auto">
          <a:xfrm>
            <a:off x="4648200" y="26670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2474" name="Line 10"/>
          <p:cNvSpPr>
            <a:spLocks noChangeShapeType="1"/>
          </p:cNvSpPr>
          <p:nvPr/>
        </p:nvSpPr>
        <p:spPr bwMode="auto">
          <a:xfrm>
            <a:off x="4343400" y="2971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2475" name="Text Box 11"/>
          <p:cNvSpPr txBox="1">
            <a:spLocks noChangeArrowheads="1"/>
          </p:cNvSpPr>
          <p:nvPr/>
        </p:nvSpPr>
        <p:spPr bwMode="auto">
          <a:xfrm>
            <a:off x="4251325" y="2147888"/>
            <a:ext cx="777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LDI</a:t>
            </a:r>
          </a:p>
        </p:txBody>
      </p:sp>
      <p:grpSp>
        <p:nvGrpSpPr>
          <p:cNvPr id="1342476" name="Group 12"/>
          <p:cNvGrpSpPr>
            <a:grpSpLocks/>
          </p:cNvGrpSpPr>
          <p:nvPr/>
        </p:nvGrpSpPr>
        <p:grpSpPr bwMode="auto">
          <a:xfrm>
            <a:off x="3810000" y="2667000"/>
            <a:ext cx="838200" cy="3429000"/>
            <a:chOff x="3120" y="1872"/>
            <a:chExt cx="528" cy="2160"/>
          </a:xfrm>
        </p:grpSpPr>
        <p:sp>
          <p:nvSpPr>
            <p:cNvPr id="1342477" name="Line 13"/>
            <p:cNvSpPr>
              <a:spLocks noChangeShapeType="1"/>
            </p:cNvSpPr>
            <p:nvPr/>
          </p:nvSpPr>
          <p:spPr bwMode="auto">
            <a:xfrm flipH="1">
              <a:off x="3168" y="1872"/>
              <a:ext cx="480" cy="2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2478" name="Oval 14"/>
            <p:cNvSpPr>
              <a:spLocks noChangeArrowheads="1"/>
            </p:cNvSpPr>
            <p:nvPr/>
          </p:nvSpPr>
          <p:spPr bwMode="auto">
            <a:xfrm>
              <a:off x="3120" y="39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342479" name="Group 15"/>
          <p:cNvGrpSpPr>
            <a:grpSpLocks/>
          </p:cNvGrpSpPr>
          <p:nvPr/>
        </p:nvGrpSpPr>
        <p:grpSpPr bwMode="auto">
          <a:xfrm>
            <a:off x="4419600" y="2667000"/>
            <a:ext cx="228600" cy="3352800"/>
            <a:chOff x="3504" y="1872"/>
            <a:chExt cx="144" cy="2112"/>
          </a:xfrm>
        </p:grpSpPr>
        <p:sp>
          <p:nvSpPr>
            <p:cNvPr id="1342480" name="Line 16"/>
            <p:cNvSpPr>
              <a:spLocks noChangeShapeType="1"/>
            </p:cNvSpPr>
            <p:nvPr/>
          </p:nvSpPr>
          <p:spPr bwMode="auto">
            <a:xfrm flipH="1">
              <a:off x="3552" y="1872"/>
              <a:ext cx="96" cy="2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2481" name="Oval 17"/>
            <p:cNvSpPr>
              <a:spLocks noChangeArrowheads="1"/>
            </p:cNvSpPr>
            <p:nvPr/>
          </p:nvSpPr>
          <p:spPr bwMode="auto">
            <a:xfrm>
              <a:off x="3552" y="27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2482" name="Oval 18"/>
            <p:cNvSpPr>
              <a:spLocks noChangeArrowheads="1"/>
            </p:cNvSpPr>
            <p:nvPr/>
          </p:nvSpPr>
          <p:spPr bwMode="auto">
            <a:xfrm>
              <a:off x="3535" y="312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2483" name="Oval 19"/>
            <p:cNvSpPr>
              <a:spLocks noChangeArrowheads="1"/>
            </p:cNvSpPr>
            <p:nvPr/>
          </p:nvSpPr>
          <p:spPr bwMode="auto">
            <a:xfrm>
              <a:off x="3524" y="326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2484" name="Oval 20"/>
            <p:cNvSpPr>
              <a:spLocks noChangeArrowheads="1"/>
            </p:cNvSpPr>
            <p:nvPr/>
          </p:nvSpPr>
          <p:spPr bwMode="auto">
            <a:xfrm>
              <a:off x="3518" y="340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2485" name="Oval 21"/>
            <p:cNvSpPr>
              <a:spLocks noChangeArrowheads="1"/>
            </p:cNvSpPr>
            <p:nvPr/>
          </p:nvSpPr>
          <p:spPr bwMode="auto">
            <a:xfrm>
              <a:off x="3504" y="388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342486" name="Group 22"/>
          <p:cNvGrpSpPr>
            <a:grpSpLocks/>
          </p:cNvGrpSpPr>
          <p:nvPr/>
        </p:nvGrpSpPr>
        <p:grpSpPr bwMode="auto">
          <a:xfrm>
            <a:off x="4648200" y="2667000"/>
            <a:ext cx="685800" cy="3276600"/>
            <a:chOff x="3648" y="1872"/>
            <a:chExt cx="432" cy="2064"/>
          </a:xfrm>
        </p:grpSpPr>
        <p:sp>
          <p:nvSpPr>
            <p:cNvPr id="1342487" name="Line 23"/>
            <p:cNvSpPr>
              <a:spLocks noChangeShapeType="1"/>
            </p:cNvSpPr>
            <p:nvPr/>
          </p:nvSpPr>
          <p:spPr bwMode="auto">
            <a:xfrm>
              <a:off x="3648" y="1872"/>
              <a:ext cx="384" cy="20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2488" name="Oval 24"/>
            <p:cNvSpPr>
              <a:spLocks noChangeArrowheads="1"/>
            </p:cNvSpPr>
            <p:nvPr/>
          </p:nvSpPr>
          <p:spPr bwMode="auto">
            <a:xfrm>
              <a:off x="3984" y="384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342489" name="Group 25"/>
          <p:cNvGrpSpPr>
            <a:grpSpLocks/>
          </p:cNvGrpSpPr>
          <p:nvPr/>
        </p:nvGrpSpPr>
        <p:grpSpPr bwMode="auto">
          <a:xfrm>
            <a:off x="4648200" y="2667000"/>
            <a:ext cx="1219200" cy="2438400"/>
            <a:chOff x="3648" y="1872"/>
            <a:chExt cx="768" cy="1536"/>
          </a:xfrm>
        </p:grpSpPr>
        <p:sp>
          <p:nvSpPr>
            <p:cNvPr id="1342490" name="Line 26"/>
            <p:cNvSpPr>
              <a:spLocks noChangeShapeType="1"/>
            </p:cNvSpPr>
            <p:nvPr/>
          </p:nvSpPr>
          <p:spPr bwMode="auto">
            <a:xfrm>
              <a:off x="3648" y="1872"/>
              <a:ext cx="720" cy="14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2491" name="Oval 27"/>
            <p:cNvSpPr>
              <a:spLocks noChangeArrowheads="1"/>
            </p:cNvSpPr>
            <p:nvPr/>
          </p:nvSpPr>
          <p:spPr bwMode="auto">
            <a:xfrm>
              <a:off x="4320" y="331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2492" name="Oval 28"/>
            <p:cNvSpPr>
              <a:spLocks noChangeArrowheads="1"/>
            </p:cNvSpPr>
            <p:nvPr/>
          </p:nvSpPr>
          <p:spPr bwMode="auto">
            <a:xfrm>
              <a:off x="4224" y="312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2493" name="Oval 29"/>
            <p:cNvSpPr>
              <a:spLocks noChangeArrowheads="1"/>
            </p:cNvSpPr>
            <p:nvPr/>
          </p:nvSpPr>
          <p:spPr bwMode="auto">
            <a:xfrm>
              <a:off x="3936" y="249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342494" name="Line 30"/>
          <p:cNvSpPr>
            <a:spLocks noChangeShapeType="1"/>
          </p:cNvSpPr>
          <p:nvPr/>
        </p:nvSpPr>
        <p:spPr bwMode="auto">
          <a:xfrm flipH="1">
            <a:off x="3276600" y="2667000"/>
            <a:ext cx="1371600" cy="3352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9513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2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249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Layered Depth Images [Shade 98]</a:t>
            </a:r>
          </a:p>
        </p:txBody>
      </p:sp>
      <p:sp>
        <p:nvSpPr>
          <p:cNvPr id="1344516" name="Freeform 4"/>
          <p:cNvSpPr>
            <a:spLocks/>
          </p:cNvSpPr>
          <p:nvPr/>
        </p:nvSpPr>
        <p:spPr bwMode="auto">
          <a:xfrm>
            <a:off x="3906838" y="4822825"/>
            <a:ext cx="2493962" cy="1349375"/>
          </a:xfrm>
          <a:custGeom>
            <a:avLst/>
            <a:gdLst>
              <a:gd name="T0" fmla="*/ 0 w 3088"/>
              <a:gd name="T1" fmla="*/ 1478 h 1670"/>
              <a:gd name="T2" fmla="*/ 129 w 3088"/>
              <a:gd name="T3" fmla="*/ 1356 h 1670"/>
              <a:gd name="T4" fmla="*/ 475 w 3088"/>
              <a:gd name="T5" fmla="*/ 1176 h 1670"/>
              <a:gd name="T6" fmla="*/ 698 w 3088"/>
              <a:gd name="T7" fmla="*/ 1378 h 1670"/>
              <a:gd name="T8" fmla="*/ 907 w 3088"/>
              <a:gd name="T9" fmla="*/ 1666 h 1670"/>
              <a:gd name="T10" fmla="*/ 1123 w 3088"/>
              <a:gd name="T11" fmla="*/ 1356 h 1670"/>
              <a:gd name="T12" fmla="*/ 1274 w 3088"/>
              <a:gd name="T13" fmla="*/ 758 h 1670"/>
              <a:gd name="T14" fmla="*/ 1893 w 3088"/>
              <a:gd name="T15" fmla="*/ 1349 h 1670"/>
              <a:gd name="T16" fmla="*/ 2397 w 3088"/>
              <a:gd name="T17" fmla="*/ 190 h 1670"/>
              <a:gd name="T18" fmla="*/ 2887 w 3088"/>
              <a:gd name="T19" fmla="*/ 211 h 1670"/>
              <a:gd name="T20" fmla="*/ 3088 w 3088"/>
              <a:gd name="T21" fmla="*/ 550 h 1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088" h="1670">
                <a:moveTo>
                  <a:pt x="0" y="1478"/>
                </a:moveTo>
                <a:cubicBezTo>
                  <a:pt x="25" y="1442"/>
                  <a:pt x="50" y="1406"/>
                  <a:pt x="129" y="1356"/>
                </a:cubicBezTo>
                <a:cubicBezTo>
                  <a:pt x="208" y="1306"/>
                  <a:pt x="380" y="1172"/>
                  <a:pt x="475" y="1176"/>
                </a:cubicBezTo>
                <a:cubicBezTo>
                  <a:pt x="570" y="1180"/>
                  <a:pt x="626" y="1296"/>
                  <a:pt x="698" y="1378"/>
                </a:cubicBezTo>
                <a:cubicBezTo>
                  <a:pt x="770" y="1460"/>
                  <a:pt x="836" y="1670"/>
                  <a:pt x="907" y="1666"/>
                </a:cubicBezTo>
                <a:cubicBezTo>
                  <a:pt x="978" y="1662"/>
                  <a:pt x="1062" y="1507"/>
                  <a:pt x="1123" y="1356"/>
                </a:cubicBezTo>
                <a:cubicBezTo>
                  <a:pt x="1184" y="1205"/>
                  <a:pt x="1146" y="759"/>
                  <a:pt x="1274" y="758"/>
                </a:cubicBezTo>
                <a:cubicBezTo>
                  <a:pt x="1402" y="757"/>
                  <a:pt x="1706" y="1444"/>
                  <a:pt x="1893" y="1349"/>
                </a:cubicBezTo>
                <a:cubicBezTo>
                  <a:pt x="2080" y="1254"/>
                  <a:pt x="2231" y="380"/>
                  <a:pt x="2397" y="190"/>
                </a:cubicBezTo>
                <a:cubicBezTo>
                  <a:pt x="2563" y="0"/>
                  <a:pt x="2772" y="151"/>
                  <a:pt x="2887" y="211"/>
                </a:cubicBezTo>
                <a:cubicBezTo>
                  <a:pt x="3002" y="271"/>
                  <a:pt x="3045" y="410"/>
                  <a:pt x="3088" y="550"/>
                </a:cubicBezTo>
              </a:path>
            </a:pathLst>
          </a:cu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4517" name="Oval 5"/>
          <p:cNvSpPr>
            <a:spLocks noChangeArrowheads="1"/>
          </p:cNvSpPr>
          <p:nvPr/>
        </p:nvSpPr>
        <p:spPr bwMode="auto">
          <a:xfrm>
            <a:off x="4364038" y="4137025"/>
            <a:ext cx="442912" cy="644525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4518" name="Oval 6"/>
          <p:cNvSpPr>
            <a:spLocks noChangeArrowheads="1"/>
          </p:cNvSpPr>
          <p:nvPr/>
        </p:nvSpPr>
        <p:spPr bwMode="auto">
          <a:xfrm rot="-1527411">
            <a:off x="5126038" y="3603625"/>
            <a:ext cx="458787" cy="1211263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4519" name="Oval 7"/>
          <p:cNvSpPr>
            <a:spLocks noChangeArrowheads="1"/>
          </p:cNvSpPr>
          <p:nvPr/>
        </p:nvSpPr>
        <p:spPr bwMode="auto">
          <a:xfrm>
            <a:off x="4440238" y="4899025"/>
            <a:ext cx="152400" cy="228600"/>
          </a:xfrm>
          <a:prstGeom prst="ellips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66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4520" name="Line 8"/>
          <p:cNvSpPr>
            <a:spLocks noChangeShapeType="1"/>
          </p:cNvSpPr>
          <p:nvPr/>
        </p:nvSpPr>
        <p:spPr bwMode="auto">
          <a:xfrm flipV="1">
            <a:off x="4114800" y="26670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4521" name="Line 9"/>
          <p:cNvSpPr>
            <a:spLocks noChangeShapeType="1"/>
          </p:cNvSpPr>
          <p:nvPr/>
        </p:nvSpPr>
        <p:spPr bwMode="auto">
          <a:xfrm>
            <a:off x="4648200" y="2667000"/>
            <a:ext cx="533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4522" name="Line 10"/>
          <p:cNvSpPr>
            <a:spLocks noChangeShapeType="1"/>
          </p:cNvSpPr>
          <p:nvPr/>
        </p:nvSpPr>
        <p:spPr bwMode="auto">
          <a:xfrm>
            <a:off x="4343400" y="2971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4523" name="Text Box 11"/>
          <p:cNvSpPr txBox="1">
            <a:spLocks noChangeArrowheads="1"/>
          </p:cNvSpPr>
          <p:nvPr/>
        </p:nvSpPr>
        <p:spPr bwMode="auto">
          <a:xfrm>
            <a:off x="4251325" y="2147888"/>
            <a:ext cx="7778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LDI</a:t>
            </a:r>
          </a:p>
        </p:txBody>
      </p:sp>
      <p:grpSp>
        <p:nvGrpSpPr>
          <p:cNvPr id="1344524" name="Group 12"/>
          <p:cNvGrpSpPr>
            <a:grpSpLocks/>
          </p:cNvGrpSpPr>
          <p:nvPr/>
        </p:nvGrpSpPr>
        <p:grpSpPr bwMode="auto">
          <a:xfrm>
            <a:off x="3810000" y="2667000"/>
            <a:ext cx="838200" cy="3429000"/>
            <a:chOff x="3120" y="1872"/>
            <a:chExt cx="528" cy="2160"/>
          </a:xfrm>
        </p:grpSpPr>
        <p:sp>
          <p:nvSpPr>
            <p:cNvPr id="1344525" name="Line 13"/>
            <p:cNvSpPr>
              <a:spLocks noChangeShapeType="1"/>
            </p:cNvSpPr>
            <p:nvPr/>
          </p:nvSpPr>
          <p:spPr bwMode="auto">
            <a:xfrm flipH="1">
              <a:off x="3168" y="1872"/>
              <a:ext cx="480" cy="21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4526" name="Oval 14"/>
            <p:cNvSpPr>
              <a:spLocks noChangeArrowheads="1"/>
            </p:cNvSpPr>
            <p:nvPr/>
          </p:nvSpPr>
          <p:spPr bwMode="auto">
            <a:xfrm>
              <a:off x="3120" y="39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344527" name="Group 15"/>
          <p:cNvGrpSpPr>
            <a:grpSpLocks/>
          </p:cNvGrpSpPr>
          <p:nvPr/>
        </p:nvGrpSpPr>
        <p:grpSpPr bwMode="auto">
          <a:xfrm>
            <a:off x="4419600" y="2667000"/>
            <a:ext cx="228600" cy="3352800"/>
            <a:chOff x="3504" y="1872"/>
            <a:chExt cx="144" cy="2112"/>
          </a:xfrm>
        </p:grpSpPr>
        <p:sp>
          <p:nvSpPr>
            <p:cNvPr id="1344528" name="Line 16"/>
            <p:cNvSpPr>
              <a:spLocks noChangeShapeType="1"/>
            </p:cNvSpPr>
            <p:nvPr/>
          </p:nvSpPr>
          <p:spPr bwMode="auto">
            <a:xfrm flipH="1">
              <a:off x="3552" y="1872"/>
              <a:ext cx="96" cy="20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4529" name="Oval 17"/>
            <p:cNvSpPr>
              <a:spLocks noChangeArrowheads="1"/>
            </p:cNvSpPr>
            <p:nvPr/>
          </p:nvSpPr>
          <p:spPr bwMode="auto">
            <a:xfrm>
              <a:off x="3552" y="27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4530" name="Oval 18"/>
            <p:cNvSpPr>
              <a:spLocks noChangeArrowheads="1"/>
            </p:cNvSpPr>
            <p:nvPr/>
          </p:nvSpPr>
          <p:spPr bwMode="auto">
            <a:xfrm>
              <a:off x="3535" y="312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4531" name="Oval 19"/>
            <p:cNvSpPr>
              <a:spLocks noChangeArrowheads="1"/>
            </p:cNvSpPr>
            <p:nvPr/>
          </p:nvSpPr>
          <p:spPr bwMode="auto">
            <a:xfrm>
              <a:off x="3524" y="326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4532" name="Oval 20"/>
            <p:cNvSpPr>
              <a:spLocks noChangeArrowheads="1"/>
            </p:cNvSpPr>
            <p:nvPr/>
          </p:nvSpPr>
          <p:spPr bwMode="auto">
            <a:xfrm>
              <a:off x="3518" y="340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4533" name="Oval 21"/>
            <p:cNvSpPr>
              <a:spLocks noChangeArrowheads="1"/>
            </p:cNvSpPr>
            <p:nvPr/>
          </p:nvSpPr>
          <p:spPr bwMode="auto">
            <a:xfrm>
              <a:off x="3504" y="388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344534" name="Group 22"/>
          <p:cNvGrpSpPr>
            <a:grpSpLocks/>
          </p:cNvGrpSpPr>
          <p:nvPr/>
        </p:nvGrpSpPr>
        <p:grpSpPr bwMode="auto">
          <a:xfrm>
            <a:off x="4648200" y="2667000"/>
            <a:ext cx="685800" cy="3276600"/>
            <a:chOff x="3648" y="1872"/>
            <a:chExt cx="432" cy="2064"/>
          </a:xfrm>
        </p:grpSpPr>
        <p:sp>
          <p:nvSpPr>
            <p:cNvPr id="1344535" name="Line 23"/>
            <p:cNvSpPr>
              <a:spLocks noChangeShapeType="1"/>
            </p:cNvSpPr>
            <p:nvPr/>
          </p:nvSpPr>
          <p:spPr bwMode="auto">
            <a:xfrm>
              <a:off x="3648" y="1872"/>
              <a:ext cx="384" cy="20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4536" name="Oval 24"/>
            <p:cNvSpPr>
              <a:spLocks noChangeArrowheads="1"/>
            </p:cNvSpPr>
            <p:nvPr/>
          </p:nvSpPr>
          <p:spPr bwMode="auto">
            <a:xfrm>
              <a:off x="3984" y="384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grpSp>
        <p:nvGrpSpPr>
          <p:cNvPr id="1344537" name="Group 25"/>
          <p:cNvGrpSpPr>
            <a:grpSpLocks/>
          </p:cNvGrpSpPr>
          <p:nvPr/>
        </p:nvGrpSpPr>
        <p:grpSpPr bwMode="auto">
          <a:xfrm>
            <a:off x="4648200" y="2667000"/>
            <a:ext cx="1219200" cy="2438400"/>
            <a:chOff x="3648" y="1872"/>
            <a:chExt cx="768" cy="1536"/>
          </a:xfrm>
        </p:grpSpPr>
        <p:sp>
          <p:nvSpPr>
            <p:cNvPr id="1344538" name="Line 26"/>
            <p:cNvSpPr>
              <a:spLocks noChangeShapeType="1"/>
            </p:cNvSpPr>
            <p:nvPr/>
          </p:nvSpPr>
          <p:spPr bwMode="auto">
            <a:xfrm>
              <a:off x="3648" y="1872"/>
              <a:ext cx="720" cy="14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4539" name="Oval 27"/>
            <p:cNvSpPr>
              <a:spLocks noChangeArrowheads="1"/>
            </p:cNvSpPr>
            <p:nvPr/>
          </p:nvSpPr>
          <p:spPr bwMode="auto">
            <a:xfrm>
              <a:off x="4320" y="331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4540" name="Oval 28"/>
            <p:cNvSpPr>
              <a:spLocks noChangeArrowheads="1"/>
            </p:cNvSpPr>
            <p:nvPr/>
          </p:nvSpPr>
          <p:spPr bwMode="auto">
            <a:xfrm>
              <a:off x="4224" y="312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344541" name="Oval 29"/>
            <p:cNvSpPr>
              <a:spLocks noChangeArrowheads="1"/>
            </p:cNvSpPr>
            <p:nvPr/>
          </p:nvSpPr>
          <p:spPr bwMode="auto">
            <a:xfrm>
              <a:off x="3936" y="249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344542" name="Line 30"/>
          <p:cNvSpPr>
            <a:spLocks noChangeShapeType="1"/>
          </p:cNvSpPr>
          <p:nvPr/>
        </p:nvSpPr>
        <p:spPr bwMode="auto">
          <a:xfrm flipH="1">
            <a:off x="3276600" y="2667000"/>
            <a:ext cx="1371600" cy="3352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44543" name="Text Box 31"/>
          <p:cNvSpPr txBox="1">
            <a:spLocks noChangeArrowheads="1"/>
          </p:cNvSpPr>
          <p:nvPr/>
        </p:nvSpPr>
        <p:spPr bwMode="auto">
          <a:xfrm>
            <a:off x="5181600" y="3200400"/>
            <a:ext cx="2278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(Depth, Color)</a:t>
            </a:r>
          </a:p>
        </p:txBody>
      </p:sp>
    </p:spTree>
    <p:extLst>
      <p:ext uri="{BB962C8B-B14F-4D97-AF65-F5344CB8AC3E}">
        <p14:creationId xmlns:p14="http://schemas.microsoft.com/office/powerpoint/2010/main" val="142872317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6562" name="Picture 2" descr="sunflower_ma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6324600" cy="599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18027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586" name="Picture 2" descr="t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3068638"/>
            <a:ext cx="4976812" cy="368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75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7363" y="1400175"/>
            <a:ext cx="8458200" cy="4572000"/>
          </a:xfrm>
        </p:spPr>
        <p:txBody>
          <a:bodyPr/>
          <a:lstStyle/>
          <a:p>
            <a:r>
              <a:rPr lang="en-US" sz="2400"/>
              <a:t>Miller 98, Nishino 99, Wood 00</a:t>
            </a:r>
          </a:p>
          <a:p>
            <a:r>
              <a:rPr lang="en-US" sz="2400"/>
              <a:t>Reflected light field (lumisphere) on surface</a:t>
            </a:r>
          </a:p>
          <a:p>
            <a:r>
              <a:rPr lang="en-US" sz="2400"/>
              <a:t>Explicit geometry as against light fields.  Easier compress</a:t>
            </a:r>
          </a:p>
        </p:txBody>
      </p:sp>
      <p:sp>
        <p:nvSpPr>
          <p:cNvPr id="13475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Light Fields</a:t>
            </a:r>
          </a:p>
        </p:txBody>
      </p:sp>
    </p:spTree>
    <p:extLst>
      <p:ext uri="{BB962C8B-B14F-4D97-AF65-F5344CB8AC3E}">
        <p14:creationId xmlns:p14="http://schemas.microsoft.com/office/powerpoint/2010/main" val="336197237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8674" name="Picture 2" descr="slid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4488"/>
            <a:ext cx="8218488" cy="613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509014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Acquiring Reflectance Field of Human Face [Debevec et al. SIGGRAPH 00]</a:t>
            </a:r>
          </a:p>
        </p:txBody>
      </p:sp>
      <p:pic>
        <p:nvPicPr>
          <p:cNvPr id="1348611" name="Picture 3" descr="lightst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512888"/>
            <a:ext cx="664527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86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Illuminate subject from many incident directions</a:t>
            </a:r>
          </a:p>
        </p:txBody>
      </p:sp>
      <p:pic>
        <p:nvPicPr>
          <p:cNvPr id="1348613" name="Picture 5" descr="lst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388" y="2162175"/>
            <a:ext cx="2435225" cy="37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23830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9634" name="Picture 2" descr="deb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328738"/>
            <a:ext cx="7997825" cy="267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49635" name="Picture 3" descr="debfig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959225"/>
            <a:ext cx="799782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496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Images</a:t>
            </a:r>
          </a:p>
        </p:txBody>
      </p:sp>
    </p:spTree>
    <p:extLst>
      <p:ext uri="{BB962C8B-B14F-4D97-AF65-F5344CB8AC3E}">
        <p14:creationId xmlns:p14="http://schemas.microsoft.com/office/powerpoint/2010/main" val="4056617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698" name="Picture 2" descr="slide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0200"/>
            <a:ext cx="8218488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40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IBR: Pros and Cons</a:t>
            </a: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555038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Advantages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Easy to capture images:  photorealistic by definition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Simple, universal representation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Often bypass geometry estimation?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Independent of scene complexity?</a:t>
            </a:r>
          </a:p>
          <a:p>
            <a:pPr>
              <a:lnSpc>
                <a:spcPct val="90000"/>
              </a:lnSpc>
            </a:pPr>
            <a:r>
              <a:rPr lang="en-US" dirty="0"/>
              <a:t>Disadvantages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WYSIWYG but also WYSIAYG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Explosion of data as flexibility increased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Often discards intrinsic structure of model?</a:t>
            </a:r>
          </a:p>
          <a:p>
            <a:pPr>
              <a:lnSpc>
                <a:spcPct val="90000"/>
              </a:lnSpc>
            </a:pPr>
            <a:r>
              <a:rPr lang="en-US" dirty="0"/>
              <a:t>Today, IBR-type methods also often used in synthetic rendering (e.g. real-time rendering PRT)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General concept of data-driven graphics, appearance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Also, data-driven geometry, animation, simulation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Spawned light field cameras for image capture </a:t>
            </a:r>
          </a:p>
        </p:txBody>
      </p:sp>
    </p:spTree>
    <p:extLst>
      <p:ext uri="{BB962C8B-B14F-4D97-AF65-F5344CB8AC3E}">
        <p14:creationId xmlns:p14="http://schemas.microsoft.com/office/powerpoint/2010/main" val="4238680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746" name="Picture 2" descr="slid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339725"/>
            <a:ext cx="8208962" cy="61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72319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IBR: A brief history</a:t>
            </a:r>
          </a:p>
        </p:txBody>
      </p:sp>
      <p:sp>
        <p:nvSpPr>
          <p:cNvPr id="131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288" y="1392238"/>
            <a:ext cx="8875712" cy="5029200"/>
          </a:xfrm>
        </p:spPr>
        <p:txBody>
          <a:bodyPr/>
          <a:lstStyle/>
          <a:p>
            <a:r>
              <a:rPr lang="en-US" sz="2400"/>
              <a:t>Texture maps, bump maps, environment maps [70s]</a:t>
            </a:r>
          </a:p>
          <a:p>
            <a:r>
              <a:rPr lang="en-US" sz="2400"/>
              <a:t>Poggio  MIT 90s: Faces, image-based analysis/synthesis</a:t>
            </a:r>
          </a:p>
          <a:p>
            <a:r>
              <a:rPr lang="en-US" sz="2400"/>
              <a:t>Mid-Late 90s </a:t>
            </a:r>
          </a:p>
          <a:p>
            <a:pPr lvl="1"/>
            <a:r>
              <a:rPr lang="en-US"/>
              <a:t>Chen and Williams 93, View Interpolation [Images+depth]</a:t>
            </a:r>
          </a:p>
          <a:p>
            <a:pPr lvl="1"/>
            <a:r>
              <a:rPr lang="en-US"/>
              <a:t>Chen 95 Quicktime VR [Images from many viewpoints]</a:t>
            </a:r>
          </a:p>
          <a:p>
            <a:pPr lvl="1"/>
            <a:r>
              <a:rPr lang="en-US"/>
              <a:t>McMillan and Bishop 95 Plenoptic Modeling [Images w disparity]</a:t>
            </a:r>
          </a:p>
          <a:p>
            <a:pPr lvl="1"/>
            <a:r>
              <a:rPr lang="en-US"/>
              <a:t>Gortler et al, Levoy and Hanrahan 96 Light Fields [4D]</a:t>
            </a:r>
          </a:p>
          <a:p>
            <a:pPr lvl="1"/>
            <a:r>
              <a:rPr lang="en-US"/>
              <a:t>Shade et al. 98 Layered Depth Images [2.5D]</a:t>
            </a:r>
          </a:p>
          <a:p>
            <a:pPr lvl="1"/>
            <a:r>
              <a:rPr lang="en-US"/>
              <a:t>Debevec et al. 00 Reflectance Field [4D]</a:t>
            </a:r>
          </a:p>
          <a:p>
            <a:pPr lvl="1"/>
            <a:r>
              <a:rPr lang="en-US"/>
              <a:t>Inverse rendering (Marschner,Sato,Yu,Boivin,…)</a:t>
            </a:r>
          </a:p>
          <a:p>
            <a:r>
              <a:rPr lang="en-US" sz="2400"/>
              <a:t>Today:  IBR hasn</a:t>
            </a:r>
            <a:r>
              <a:rPr lang="ja-JP" altLang="en-US" sz="2400">
                <a:latin typeface="Arial"/>
              </a:rPr>
              <a:t>’</a:t>
            </a:r>
            <a:r>
              <a:rPr lang="en-US" sz="2400"/>
              <a:t>t replaced conventional rendering, but has brought sampled and data-driven representations to graphics</a:t>
            </a:r>
          </a:p>
          <a:p>
            <a:pPr lvl="1"/>
            <a:endParaRPr lang="en-US"/>
          </a:p>
          <a:p>
            <a:pPr lvl="1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0792469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ilampsThu6pm">
  <a:themeElements>
    <a:clrScheme name="4_ilampsThu6p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ilampsThu6pm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4_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ilampsThu6pm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7_ilampsThu6pm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7_ilampsThu6p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ilampsThu6pm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ilampsThu6pm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Custom 1">
      <a:dk1>
        <a:srgbClr val="141313"/>
      </a:dk1>
      <a:lt1>
        <a:srgbClr val="787972"/>
      </a:lt1>
      <a:dk2>
        <a:srgbClr val="FFEDD6"/>
      </a:dk2>
      <a:lt2>
        <a:srgbClr val="96714E"/>
      </a:lt2>
      <a:accent1>
        <a:srgbClr val="F5BF66"/>
      </a:accent1>
      <a:accent2>
        <a:srgbClr val="D74820"/>
      </a:accent2>
      <a:accent3>
        <a:srgbClr val="58453A"/>
      </a:accent3>
      <a:accent4>
        <a:srgbClr val="FFFFFE"/>
      </a:accent4>
      <a:accent5>
        <a:srgbClr val="F6C066"/>
      </a:accent5>
      <a:accent6>
        <a:srgbClr val="D84820"/>
      </a:accent6>
      <a:hlink>
        <a:srgbClr val="FFFFFE"/>
      </a:hlink>
      <a:folHlink>
        <a:srgbClr val="76777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FF"/>
    </a:dk2>
    <a:lt2>
      <a:srgbClr val="FFFFFF"/>
    </a:lt2>
    <a:accent1>
      <a:srgbClr val="FF9900"/>
    </a:accent1>
    <a:accent2>
      <a:srgbClr val="00FFFF"/>
    </a:accent2>
    <a:accent3>
      <a:srgbClr val="AAAAFF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24505</TotalTime>
  <Words>759</Words>
  <Application>Microsoft Macintosh PowerPoint</Application>
  <PresentationFormat>Letter Paper (8.5x11 in)</PresentationFormat>
  <Paragraphs>134</Paragraphs>
  <Slides>51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Times</vt:lpstr>
      <vt:lpstr>Wingdings</vt:lpstr>
      <vt:lpstr>Verdana</vt:lpstr>
      <vt:lpstr>Arial Unicode MS</vt:lpstr>
      <vt:lpstr>ＭＳ Ｐゴシック</vt:lpstr>
      <vt:lpstr>Arial</vt:lpstr>
      <vt:lpstr>Times New Roman</vt:lpstr>
      <vt:lpstr>Calibri</vt:lpstr>
      <vt:lpstr>Default Design</vt:lpstr>
      <vt:lpstr>1_Default Design</vt:lpstr>
      <vt:lpstr>4_ilampsThu6pm</vt:lpstr>
      <vt:lpstr>7_ilampsThu6pm</vt:lpstr>
      <vt:lpstr>Custom Design</vt:lpstr>
      <vt:lpstr>Image-Based Rendering</vt:lpstr>
      <vt:lpstr>To Do</vt:lpstr>
      <vt:lpstr>PowerPoint Presentation</vt:lpstr>
      <vt:lpstr>PowerPoint Presentation</vt:lpstr>
      <vt:lpstr>PowerPoint Presentation</vt:lpstr>
      <vt:lpstr>PowerPoint Presentation</vt:lpstr>
      <vt:lpstr>IBR: Pros and Cons</vt:lpstr>
      <vt:lpstr>PowerPoint Presentation</vt:lpstr>
      <vt:lpstr>IBR: A brief history</vt:lpstr>
      <vt:lpstr>PowerPoint Presentation</vt:lpstr>
      <vt:lpstr>PowerPoint Presentation</vt:lpstr>
      <vt:lpstr>Outline</vt:lpstr>
      <vt:lpstr>View Interpolation for Image Synthesis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Lenslet-based Light Field camera</vt:lpstr>
      <vt:lpstr>Stanford Plenoptic Camera  [Ng et al 2005]</vt:lpstr>
      <vt:lpstr>Digital  Refocusing</vt:lpstr>
      <vt:lpstr>PowerPoint Presentation</vt:lpstr>
      <vt:lpstr>PowerPoint Presentation</vt:lpstr>
      <vt:lpstr>PowerPoint Presentation</vt:lpstr>
      <vt:lpstr>PowerPoint Presentation</vt:lpstr>
      <vt:lpstr>Outline</vt:lpstr>
      <vt:lpstr>Layered Depth Images [Shade 98]</vt:lpstr>
      <vt:lpstr>Layered Depth Images [Shade 98]</vt:lpstr>
      <vt:lpstr>Layered Depth Images [Shade 98]</vt:lpstr>
      <vt:lpstr>PowerPoint Presentation</vt:lpstr>
      <vt:lpstr>Surface Light Fields</vt:lpstr>
      <vt:lpstr>Acquiring Reflectance Field of Human Face [Debevec et al. SIGGRAPH 00]</vt:lpstr>
      <vt:lpstr>Example Images</vt:lpstr>
    </vt:vector>
  </TitlesOfParts>
  <Company>Columbia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Ramamoorthi, Ravi</cp:lastModifiedBy>
  <cp:revision>636</cp:revision>
  <cp:lastPrinted>2014-09-12T19:17:48Z</cp:lastPrinted>
  <dcterms:created xsi:type="dcterms:W3CDTF">1999-02-11T00:43:51Z</dcterms:created>
  <dcterms:modified xsi:type="dcterms:W3CDTF">2024-10-23T21:21:51Z</dcterms:modified>
</cp:coreProperties>
</file>