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890" r:id="rId2"/>
    <p:sldMasterId id="2147483902" r:id="rId3"/>
    <p:sldMasterId id="2147483915" r:id="rId4"/>
    <p:sldMasterId id="2147483926" r:id="rId5"/>
  </p:sldMasterIdLst>
  <p:notesMasterIdLst>
    <p:notesMasterId r:id="rId59"/>
  </p:notesMasterIdLst>
  <p:handoutMasterIdLst>
    <p:handoutMasterId r:id="rId60"/>
  </p:handoutMasterIdLst>
  <p:sldIdLst>
    <p:sldId id="751" r:id="rId6"/>
    <p:sldId id="550145337" r:id="rId7"/>
    <p:sldId id="921" r:id="rId8"/>
    <p:sldId id="922" r:id="rId9"/>
    <p:sldId id="853" r:id="rId10"/>
    <p:sldId id="854" r:id="rId11"/>
    <p:sldId id="857" r:id="rId12"/>
    <p:sldId id="858" r:id="rId13"/>
    <p:sldId id="859" r:id="rId14"/>
    <p:sldId id="860" r:id="rId15"/>
    <p:sldId id="893" r:id="rId16"/>
    <p:sldId id="894" r:id="rId17"/>
    <p:sldId id="895" r:id="rId18"/>
    <p:sldId id="884" r:id="rId19"/>
    <p:sldId id="885" r:id="rId20"/>
    <p:sldId id="896" r:id="rId21"/>
    <p:sldId id="897" r:id="rId22"/>
    <p:sldId id="898" r:id="rId23"/>
    <p:sldId id="752" r:id="rId24"/>
    <p:sldId id="766" r:id="rId25"/>
    <p:sldId id="762" r:id="rId26"/>
    <p:sldId id="763" r:id="rId27"/>
    <p:sldId id="779" r:id="rId28"/>
    <p:sldId id="785" r:id="rId29"/>
    <p:sldId id="786" r:id="rId30"/>
    <p:sldId id="789" r:id="rId31"/>
    <p:sldId id="790" r:id="rId32"/>
    <p:sldId id="754" r:id="rId33"/>
    <p:sldId id="755" r:id="rId34"/>
    <p:sldId id="550145333" r:id="rId35"/>
    <p:sldId id="765" r:id="rId36"/>
    <p:sldId id="756" r:id="rId37"/>
    <p:sldId id="757" r:id="rId38"/>
    <p:sldId id="758" r:id="rId39"/>
    <p:sldId id="759" r:id="rId40"/>
    <p:sldId id="923" r:id="rId41"/>
    <p:sldId id="924" r:id="rId42"/>
    <p:sldId id="764" r:id="rId43"/>
    <p:sldId id="925" r:id="rId44"/>
    <p:sldId id="767" r:id="rId45"/>
    <p:sldId id="771" r:id="rId46"/>
    <p:sldId id="777" r:id="rId47"/>
    <p:sldId id="778" r:id="rId48"/>
    <p:sldId id="926" r:id="rId49"/>
    <p:sldId id="780" r:id="rId50"/>
    <p:sldId id="791" r:id="rId51"/>
    <p:sldId id="664" r:id="rId52"/>
    <p:sldId id="665" r:id="rId53"/>
    <p:sldId id="663" r:id="rId54"/>
    <p:sldId id="355" r:id="rId55"/>
    <p:sldId id="550145334" r:id="rId56"/>
    <p:sldId id="550145336" r:id="rId57"/>
    <p:sldId id="550145335" r:id="rId58"/>
  </p:sldIdLst>
  <p:sldSz cx="9144000" cy="6858000" type="letter"/>
  <p:notesSz cx="6985000" cy="9283700"/>
  <p:embeddedFontLst>
    <p:embeddedFont>
      <p:font typeface="Avenir" panose="02000503020000020003" pitchFamily="2" charset="0"/>
      <p:regular r:id="rId61"/>
      <p:italic r:id="rId62"/>
    </p:embeddedFont>
    <p:embeddedFont>
      <p:font typeface="Avenir Book" panose="02000503020000020003" pitchFamily="2" charset="0"/>
      <p:regular r:id="rId63"/>
      <p:italic r:id="rId64"/>
    </p:embeddedFont>
    <p:embeddedFont>
      <p:font typeface="Avenir Medium" panose="02000503020000020003" pitchFamily="2" charset="0"/>
      <p:regular r:id="rId65"/>
      <p:italic r:id="rId66"/>
    </p:embeddedFont>
    <p:embeddedFont>
      <p:font typeface="Cambria Math" panose="02040503050406030204" pitchFamily="18" charset="0"/>
      <p:regular r:id="rId67"/>
    </p:embeddedFont>
    <p:embeddedFont>
      <p:font typeface="Monotype Sorts" pitchFamily="2" charset="2"/>
      <p:regular r:id="rId68"/>
    </p:embeddedFont>
  </p:embeddedFontLst>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94"/>
  </p:normalViewPr>
  <p:slideViewPr>
    <p:cSldViewPr snapToGrid="0">
      <p:cViewPr varScale="1">
        <p:scale>
          <a:sx n="121" d="100"/>
          <a:sy n="121" d="100"/>
        </p:scale>
        <p:origin x="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5" Type="http://schemas.openxmlformats.org/officeDocument/2006/relationships/slideMaster" Target="slideMasters/slideMaster5.xml"/><Relationship Id="rId61"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CF86C-8D4A-B842-95D3-965C3B1B7982}" type="slidenum">
              <a:rPr lang="en-US" smtClean="0"/>
              <a:pPr/>
              <a:t>26</a:t>
            </a:fld>
            <a:endParaRPr lang="en-US"/>
          </a:p>
        </p:txBody>
      </p:sp>
    </p:spTree>
    <p:extLst>
      <p:ext uri="{BB962C8B-B14F-4D97-AF65-F5344CB8AC3E}">
        <p14:creationId xmlns:p14="http://schemas.microsoft.com/office/powerpoint/2010/main" val="355431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xfrm>
            <a:off x="1143000" y="685800"/>
            <a:ext cx="4572000" cy="3429000"/>
          </a:xfrm>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r>
              <a:t>So what are all of the physical effects considered in the full volume rendering equation? There’s </a:t>
            </a:r>
          </a:p>
          <a:p>
            <a:r>
              <a:t>Absorption</a:t>
            </a:r>
          </a:p>
          <a:p>
            <a:r>
              <a:t>Scattering</a:t>
            </a:r>
          </a:p>
          <a:p>
            <a:r>
              <a:t>And Emission</a:t>
            </a:r>
          </a:p>
        </p:txBody>
      </p:sp>
    </p:spTree>
    <p:extLst>
      <p:ext uri="{BB962C8B-B14F-4D97-AF65-F5344CB8AC3E}">
        <p14:creationId xmlns:p14="http://schemas.microsoft.com/office/powerpoint/2010/main" val="3805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there has been significant interest in using deep learning and it’s been successfully used for a variety of analysis applications such as image classification and object detection.</a:t>
            </a:r>
          </a:p>
          <a:p>
            <a:endParaRPr lang="en-US" dirty="0"/>
          </a:p>
          <a:p>
            <a:r>
              <a:rPr lang="en-US" dirty="0"/>
              <a:t>To explain the reason for progress, I am going to step back and look at how previous approaches have handled the analysis applications.</a:t>
            </a:r>
          </a:p>
        </p:txBody>
      </p:sp>
    </p:spTree>
    <p:extLst>
      <p:ext uri="{BB962C8B-B14F-4D97-AF65-F5344CB8AC3E}">
        <p14:creationId xmlns:p14="http://schemas.microsoft.com/office/powerpoint/2010/main" val="25039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traditional methods for analysis applications like classification would take an image and extract a set of hand crafted features from it. They then would pass these features to a learning system to output the label. Deep learning approaches replace the whole pipeline with a deep neural network. So of course deep networks are better in this case because they can replace the hand crafted features with learned and optimal features.</a:t>
            </a:r>
          </a:p>
          <a:p>
            <a:endParaRPr lang="en-US" dirty="0"/>
          </a:p>
          <a:p>
            <a:r>
              <a:rPr lang="en-US" dirty="0"/>
              <a:t>This is a desirable property and it would be great to use them for synthesis applications, which are the majority of problems in graphics.</a:t>
            </a:r>
          </a:p>
        </p:txBody>
      </p:sp>
    </p:spTree>
    <p:extLst>
      <p:ext uri="{BB962C8B-B14F-4D97-AF65-F5344CB8AC3E}">
        <p14:creationId xmlns:p14="http://schemas.microsoft.com/office/powerpoint/2010/main" val="251159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deep learning systems in their core use convolutional neural networks which are suitable for synthesizing images. These networks are basically a set of filters applied to the input in a convolutional way to produce the output. We can stack multiple of these layers to model more complex relationships which is why they are called deep networks. As you can see since the filters are applied in a convolutional way, these networks are naturally able synthesize images.</a:t>
            </a:r>
          </a:p>
          <a:p>
            <a:endParaRPr lang="en-US" dirty="0"/>
          </a:p>
          <a:p>
            <a:r>
              <a:rPr lang="en-US" dirty="0"/>
              <a:t>Each filter is basically a set of learnable weights. The goal of offline training process is to find optimal filter weights by minimizing the error between the network output and the reference or ground truth output. This training process is usually done iteratively and the filter weights are updated at each iteration until convergence. Once converged we have the optimal weights and we can use them to quickly evaluate the network on new test scenes.</a:t>
            </a:r>
          </a:p>
          <a:p>
            <a:endParaRPr lang="en-US" dirty="0"/>
          </a:p>
          <a:p>
            <a:r>
              <a:rPr lang="en-US" dirty="0"/>
              <a:t>These networks are efficient and can be implemented on GPUs. And they also model the process in different applications systematically and in a data driven way. Therefore, these networks are a perfect candidate for addressing the synthesis applications. Despite this, there has been far less progress in using deep learning for synthesis applications, specially in graphics.</a:t>
            </a:r>
          </a:p>
        </p:txBody>
      </p:sp>
    </p:spTree>
    <p:extLst>
      <p:ext uri="{BB962C8B-B14F-4D97-AF65-F5344CB8AC3E}">
        <p14:creationId xmlns:p14="http://schemas.microsoft.com/office/powerpoint/2010/main" val="53656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Shape 1496"/>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7" name="Shape 1497"/>
          <p:cNvSpPr>
            <a:spLocks noGrp="1"/>
          </p:cNvSpPr>
          <p:nvPr>
            <p:ph type="body" sz="quarter" idx="1"/>
          </p:nvPr>
        </p:nvSpPr>
        <p:spPr>
          <a:prstGeom prst="rect">
            <a:avLst/>
          </a:prstGeom>
        </p:spPr>
        <p:txBody>
          <a:bodyPr/>
          <a:lstStyle/>
          <a:p>
            <a:r>
              <a:t>In the case of volume rendering we’re trying to store a complicated 3d function, for the sake of simplicity let’s drop down to the lower dimensional setting of 2d color images.</a:t>
            </a:r>
          </a:p>
          <a:p>
            <a:r>
              <a:t>Usually we store an image as a simple 2d array. To get the color of a pixel, you just index into the array and grab the RGB color triplet sitting there in memory.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Shape 2062"/>
          <p:cNvSpPr>
            <a:spLocks noGrp="1" noRot="1" noChangeAspect="1"/>
          </p:cNvSpPr>
          <p:nvPr>
            <p:ph type="sldImg"/>
          </p:nvPr>
        </p:nvSpPr>
        <p:spPr>
          <a:xfrm>
            <a:off x="1143000" y="685800"/>
            <a:ext cx="4572000" cy="3429000"/>
          </a:xfrm>
          <a:prstGeom prst="rect">
            <a:avLst/>
          </a:prstGeom>
        </p:spPr>
        <p:txBody>
          <a:bodyPr/>
          <a:lstStyle/>
          <a:p>
            <a:endParaRPr/>
          </a:p>
        </p:txBody>
      </p:sp>
      <p:sp>
        <p:nvSpPr>
          <p:cNvPr id="2063" name="Shape 2063"/>
          <p:cNvSpPr>
            <a:spLocks noGrp="1"/>
          </p:cNvSpPr>
          <p:nvPr>
            <p:ph type="body" sz="quarter" idx="1"/>
          </p:nvPr>
        </p:nvSpPr>
        <p:spPr>
          <a:prstGeom prst="rect">
            <a:avLst/>
          </a:prstGeom>
        </p:spPr>
        <p:txBody>
          <a:bodyPr/>
          <a:lstStyle/>
          <a:p>
            <a:r>
              <a:t>Prior ML view synthesis work explicitly stored RGBA volumes as voxel grids, but here we’re replacing that with a network, which ends up substantially compressing the data.</a:t>
            </a:r>
          </a:p>
          <a:p>
            <a:r>
              <a:t>And it also lets us throw in another couple input coordinates for free - we add the ray direction as well, to let the color of particles in the volume vary when viewed from different angles, just like shiny materials in the real world.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56" name="Shape 1556"/>
          <p:cNvSpPr>
            <a:spLocks noGrp="1"/>
          </p:cNvSpPr>
          <p:nvPr>
            <p:ph type="body" sz="quarter" idx="1"/>
          </p:nvPr>
        </p:nvSpPr>
        <p:spPr>
          <a:prstGeom prst="rect">
            <a:avLst/>
          </a:prstGeom>
        </p:spPr>
        <p:txBody>
          <a:bodyPr/>
          <a:lstStyle/>
          <a:p>
            <a:r>
              <a:t>This positional encoding is very simple: we just send each of the scalar input coordinates through a sequence of sinusoids with exponentially increasing frequencies before passing them into the fully connected network. This is quite similar to how Transformer networks encode the position of a word in a sentence for natural language processing. It’s really easy to implement and only adds a negligible amount of extra computation to the network, about the same as if we’d added one extra fully connected layer.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Shape 1566"/>
          <p:cNvSpPr>
            <a:spLocks noGrp="1" noRot="1" noChangeAspect="1"/>
          </p:cNvSpPr>
          <p:nvPr>
            <p:ph type="sldImg"/>
          </p:nvPr>
        </p:nvSpPr>
        <p:spPr>
          <a:xfrm>
            <a:off x="381000" y="685800"/>
            <a:ext cx="6096000" cy="3429000"/>
          </a:xfrm>
          <a:prstGeom prst="rect">
            <a:avLst/>
          </a:prstGeom>
        </p:spPr>
        <p:txBody>
          <a:bodyPr/>
          <a:lstStyle/>
          <a:p>
            <a:endParaRPr/>
          </a:p>
        </p:txBody>
      </p:sp>
      <p:sp>
        <p:nvSpPr>
          <p:cNvPr id="1567" name="Shape 1567"/>
          <p:cNvSpPr>
            <a:spLocks noGrp="1"/>
          </p:cNvSpPr>
          <p:nvPr>
            <p:ph type="body" sz="quarter" idx="1"/>
          </p:nvPr>
        </p:nvSpPr>
        <p:spPr>
          <a:prstGeom prst="rect">
            <a:avLst/>
          </a:prstGeom>
        </p:spPr>
        <p:txBody>
          <a:bodyPr/>
          <a:lstStyle/>
          <a:p>
            <a:r>
              <a:rPr dirty="0"/>
              <a:t>What if we trained a neural network to learn this pixel to color mapping? We can take a 2D pixel coordinate </a:t>
            </a:r>
            <a:r>
              <a:rPr dirty="0" err="1"/>
              <a:t>xy</a:t>
            </a:r>
            <a:r>
              <a:rPr dirty="0"/>
              <a:t> as a pair of floating point numbers, put it through a network, and ask it to give us the RGB color of the corresponding pixel. This is a simple supervised learning problem, we can just use simple gradient descent to train the network weights and see what happens.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198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1705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2848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42848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41400876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123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43369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2490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4077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9304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3020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34103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625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65412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4298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860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606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marL="1409700" indent="-381000">
              <a:buClr>
                <a:srgbClr val="5E8AB4"/>
              </a:buClr>
              <a:buFont typeface="Wingdings" panose="05000000000000000000" pitchFamily="2" charset="2"/>
              <a:buChar char=""/>
              <a:defRPr/>
            </a:lvl3pPr>
            <a:lvl4pPr>
              <a:buClr>
                <a:srgbClr val="5E8AB4"/>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bwMode="auto">
          <a:xfrm>
            <a:off x="1" y="6161220"/>
            <a:ext cx="9144000" cy="696780"/>
          </a:xfrm>
          <a:prstGeom prst="rect">
            <a:avLst/>
          </a:prstGeom>
          <a:solidFill>
            <a:srgbClr val="1C1C1C">
              <a:alpha val="75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pPr>
            <a:endParaRPr kumimoji="0" lang="en-US" sz="24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69158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9640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2438" y="1041400"/>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1041400"/>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004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8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7170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41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8990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7722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6178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556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3"/>
            <a:ext cx="2074863" cy="6084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2438" y="214313"/>
            <a:ext cx="6072187" cy="6084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72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3"/>
            <a:ext cx="8299450" cy="608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733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395930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Body Level One…"/>
          <p:cNvSpPr txBox="1">
            <a:spLocks noGrp="1"/>
          </p:cNvSpPr>
          <p:nvPr>
            <p:ph type="body" idx="1"/>
          </p:nvPr>
        </p:nvSpPr>
        <p:spPr>
          <a:prstGeom prst="rect">
            <a:avLst/>
          </a:prstGeom>
        </p:spPr>
        <p:txBody>
          <a:bodyPr/>
          <a:lstStyle>
            <a:lvl1pPr>
              <a:buChar char="‣"/>
              <a:defRPr sz="1350">
                <a:latin typeface="Avenir Book"/>
                <a:ea typeface="Avenir Book"/>
                <a:cs typeface="Avenir Book"/>
                <a:sym typeface="Avenir Book"/>
              </a:defRPr>
            </a:lvl1pPr>
            <a:lvl2pPr>
              <a:buChar char="‣"/>
              <a:defRPr sz="1350">
                <a:latin typeface="Avenir Book"/>
                <a:ea typeface="Avenir Book"/>
                <a:cs typeface="Avenir Book"/>
                <a:sym typeface="Avenir Book"/>
              </a:defRPr>
            </a:lvl2pPr>
            <a:lvl3pPr>
              <a:buChar char="‣"/>
              <a:defRPr sz="1350">
                <a:latin typeface="Avenir Book"/>
                <a:ea typeface="Avenir Book"/>
                <a:cs typeface="Avenir Book"/>
                <a:sym typeface="Avenir Book"/>
              </a:defRPr>
            </a:lvl3pPr>
            <a:lvl4pPr>
              <a:buChar char="‣"/>
              <a:defRPr sz="1350">
                <a:latin typeface="Avenir Book"/>
                <a:ea typeface="Avenir Book"/>
                <a:cs typeface="Avenir Book"/>
                <a:sym typeface="Avenir Book"/>
              </a:defRPr>
            </a:lvl4pPr>
            <a:lvl5pPr>
              <a:buChar char="‣"/>
              <a:defRPr sz="135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906631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5" name="Image"/>
          <p:cNvSpPr>
            <a:spLocks noGrp="1"/>
          </p:cNvSpPr>
          <p:nvPr>
            <p:ph type="pic" sz="half" idx="21"/>
          </p:nvPr>
        </p:nvSpPr>
        <p:spPr>
          <a:xfrm>
            <a:off x="4110038" y="1574800"/>
            <a:ext cx="5229225" cy="4648200"/>
          </a:xfrm>
          <a:prstGeom prst="rect">
            <a:avLst/>
          </a:prstGeom>
        </p:spPr>
        <p:txBody>
          <a:bodyPr lIns="91439" tIns="45719" rIns="91439" bIns="45719" anchor="t">
            <a:noAutofit/>
          </a:bodyPr>
          <a:lstStyle/>
          <a:p>
            <a:endParaRPr/>
          </a:p>
        </p:txBody>
      </p:sp>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633413" y="1574800"/>
            <a:ext cx="3833813" cy="4648200"/>
          </a:xfrm>
          <a:prstGeom prst="rect">
            <a:avLst/>
          </a:prstGeom>
        </p:spPr>
        <p:txBody>
          <a:bodyPr/>
          <a:lstStyle>
            <a:lvl1pPr marL="157163" indent="-157163">
              <a:spcBef>
                <a:spcPts val="1266"/>
              </a:spcBef>
              <a:buChar char="‣"/>
              <a:defRPr sz="1069">
                <a:latin typeface="Avenir Book"/>
                <a:ea typeface="Avenir Book"/>
                <a:cs typeface="Avenir Book"/>
                <a:sym typeface="Avenir Book"/>
              </a:defRPr>
            </a:lvl1pPr>
            <a:lvl2pPr marL="314325" indent="-157163">
              <a:spcBef>
                <a:spcPts val="1266"/>
              </a:spcBef>
              <a:buChar char="‣"/>
              <a:defRPr sz="1069">
                <a:latin typeface="Avenir Book"/>
                <a:ea typeface="Avenir Book"/>
                <a:cs typeface="Avenir Book"/>
                <a:sym typeface="Avenir Book"/>
              </a:defRPr>
            </a:lvl2pPr>
            <a:lvl3pPr marL="471488" indent="-157163">
              <a:spcBef>
                <a:spcPts val="1266"/>
              </a:spcBef>
              <a:buChar char="‣"/>
              <a:defRPr sz="1069">
                <a:latin typeface="Avenir Book"/>
                <a:ea typeface="Avenir Book"/>
                <a:cs typeface="Avenir Book"/>
                <a:sym typeface="Avenir Book"/>
              </a:defRPr>
            </a:lvl3pPr>
            <a:lvl4pPr marL="628650" indent="-157163">
              <a:spcBef>
                <a:spcPts val="1266"/>
              </a:spcBef>
              <a:buChar char="‣"/>
              <a:defRPr sz="1069">
                <a:latin typeface="Avenir Book"/>
                <a:ea typeface="Avenir Book"/>
                <a:cs typeface="Avenir Book"/>
                <a:sym typeface="Avenir Book"/>
              </a:defRPr>
            </a:lvl4pPr>
            <a:lvl5pPr marL="785813" indent="-157163">
              <a:spcBef>
                <a:spcPts val="1266"/>
              </a:spcBef>
              <a:buChar char="‣"/>
              <a:defRPr sz="1069">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90603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1"/>
          </p:nvPr>
        </p:nvSpPr>
        <p:spPr>
          <a:xfrm>
            <a:off x="633413" y="889000"/>
            <a:ext cx="7877175" cy="5080000"/>
          </a:xfrm>
          <a:prstGeom prst="rect">
            <a:avLst/>
          </a:prstGeom>
        </p:spPr>
        <p:txBody>
          <a:bodyPr/>
          <a:lstStyle>
            <a:lvl1pPr>
              <a:buChar char="‣"/>
              <a:defRPr sz="1350">
                <a:latin typeface="Avenir Book"/>
                <a:ea typeface="Avenir Book"/>
                <a:cs typeface="Avenir Book"/>
                <a:sym typeface="Avenir Book"/>
              </a:defRPr>
            </a:lvl1pPr>
            <a:lvl2pPr>
              <a:buChar char="‣"/>
              <a:defRPr sz="1350">
                <a:latin typeface="Avenir Book"/>
                <a:ea typeface="Avenir Book"/>
                <a:cs typeface="Avenir Book"/>
                <a:sym typeface="Avenir Book"/>
              </a:defRPr>
            </a:lvl2pPr>
            <a:lvl3pPr>
              <a:buChar char="‣"/>
              <a:defRPr sz="1350">
                <a:latin typeface="Avenir Book"/>
                <a:ea typeface="Avenir Book"/>
                <a:cs typeface="Avenir Book"/>
                <a:sym typeface="Avenir Book"/>
              </a:defRPr>
            </a:lvl3pPr>
            <a:lvl4pPr>
              <a:buChar char="‣"/>
              <a:defRPr sz="1350">
                <a:latin typeface="Avenir Book"/>
                <a:ea typeface="Avenir Book"/>
                <a:cs typeface="Avenir Book"/>
                <a:sym typeface="Avenir Book"/>
              </a:defRPr>
            </a:lvl4pPr>
            <a:lvl5pPr>
              <a:buChar char="‣"/>
              <a:defRPr sz="135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58031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92972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401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70" name="Title Text"/>
          <p:cNvSpPr txBox="1">
            <a:spLocks noGrp="1"/>
          </p:cNvSpPr>
          <p:nvPr>
            <p:ph type="title"/>
          </p:nvPr>
        </p:nvSpPr>
        <p:spPr>
          <a:xfrm>
            <a:off x="666750" y="1149350"/>
            <a:ext cx="7810500" cy="2324100"/>
          </a:xfrm>
          <a:prstGeom prst="rect">
            <a:avLst/>
          </a:prstGeom>
        </p:spPr>
        <p:txBody>
          <a:bodyPr anchor="b"/>
          <a:lstStyle>
            <a:lvl1pPr defTabSz="231056">
              <a:defRPr sz="3938">
                <a:latin typeface="Avenir Medium"/>
                <a:ea typeface="Avenir Medium"/>
                <a:cs typeface="Avenir Medium"/>
                <a:sym typeface="Avenir Medium"/>
              </a:defRPr>
            </a:lvl1pPr>
          </a:lstStyle>
          <a:p>
            <a:r>
              <a:t>Title Text</a:t>
            </a:r>
          </a:p>
        </p:txBody>
      </p:sp>
      <p:sp>
        <p:nvSpPr>
          <p:cNvPr id="71" name="Body Level One…"/>
          <p:cNvSpPr txBox="1">
            <a:spLocks noGrp="1"/>
          </p:cNvSpPr>
          <p:nvPr>
            <p:ph type="body" sz="quarter" idx="1"/>
          </p:nvPr>
        </p:nvSpPr>
        <p:spPr>
          <a:xfrm>
            <a:off x="666750" y="3536950"/>
            <a:ext cx="7810500" cy="1600546"/>
          </a:xfrm>
          <a:prstGeom prst="rect">
            <a:avLst/>
          </a:prstGeom>
        </p:spPr>
        <p:txBody>
          <a:bodyPr anchor="t"/>
          <a:lstStyle>
            <a:lvl1pPr marL="0" indent="0" algn="ctr">
              <a:spcBef>
                <a:spcPts val="0"/>
              </a:spcBef>
              <a:buSzTx/>
              <a:buNone/>
              <a:defRPr sz="2250">
                <a:latin typeface="Avenir Book"/>
                <a:ea typeface="Avenir Book"/>
                <a:cs typeface="Avenir Book"/>
                <a:sym typeface="Avenir Book"/>
              </a:defRPr>
            </a:lvl1pPr>
            <a:lvl2pPr marL="0" indent="0" algn="ctr">
              <a:spcBef>
                <a:spcPts val="0"/>
              </a:spcBef>
              <a:buSzTx/>
              <a:buNone/>
              <a:defRPr sz="2250">
                <a:latin typeface="Avenir Book"/>
                <a:ea typeface="Avenir Book"/>
                <a:cs typeface="Avenir Book"/>
                <a:sym typeface="Avenir Book"/>
              </a:defRPr>
            </a:lvl2pPr>
            <a:lvl3pPr marL="0" indent="0" algn="ctr">
              <a:spcBef>
                <a:spcPts val="0"/>
              </a:spcBef>
              <a:buSzTx/>
              <a:buNone/>
              <a:defRPr sz="2250">
                <a:latin typeface="Avenir Book"/>
                <a:ea typeface="Avenir Book"/>
                <a:cs typeface="Avenir Book"/>
                <a:sym typeface="Avenir Book"/>
              </a:defRPr>
            </a:lvl3pPr>
            <a:lvl4pPr marL="0" indent="0" algn="ctr">
              <a:spcBef>
                <a:spcPts val="0"/>
              </a:spcBef>
              <a:buSzTx/>
              <a:buNone/>
              <a:defRPr sz="2250">
                <a:latin typeface="Avenir Book"/>
                <a:ea typeface="Avenir Book"/>
                <a:cs typeface="Avenir Book"/>
                <a:sym typeface="Avenir Book"/>
              </a:defRPr>
            </a:lvl4pPr>
            <a:lvl5pPr marL="0" indent="0" algn="ctr">
              <a:spcBef>
                <a:spcPts val="0"/>
              </a:spcBef>
              <a:buSzTx/>
              <a:buNone/>
              <a:defRPr sz="225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322927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4454799" y="6536533"/>
            <a:ext cx="230832" cy="239552"/>
          </a:xfrm>
          <a:prstGeom prst="rect">
            <a:avLst/>
          </a:prstGeom>
        </p:spPr>
        <p:txBody>
          <a:bodyPr lIns="71437" tIns="71437" rIns="71437" bIns="71437"/>
          <a:lstStyle>
            <a:lvl1pPr defTabSz="231056">
              <a:defRPr sz="619">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495441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86" name="Title Text"/>
          <p:cNvSpPr txBox="1">
            <a:spLocks noGrp="1"/>
          </p:cNvSpPr>
          <p:nvPr>
            <p:ph type="title"/>
          </p:nvPr>
        </p:nvSpPr>
        <p:spPr>
          <a:prstGeom prst="rect">
            <a:avLst/>
          </a:prstGeom>
        </p:spPr>
        <p:txBody>
          <a:bodyPr/>
          <a:lstStyle>
            <a:lvl1pPr defTabSz="231056"/>
          </a:lstStyle>
          <a:p>
            <a:r>
              <a:t>Title Text</a:t>
            </a:r>
          </a:p>
        </p:txBody>
      </p:sp>
      <p:sp>
        <p:nvSpPr>
          <p:cNvPr id="87" name="Body Level One…"/>
          <p:cNvSpPr txBox="1">
            <a:spLocks noGrp="1"/>
          </p:cNvSpPr>
          <p:nvPr>
            <p:ph type="body" idx="1"/>
          </p:nvPr>
        </p:nvSpPr>
        <p:spPr>
          <a:prstGeom prst="rect">
            <a:avLst/>
          </a:prstGeom>
        </p:spPr>
        <p:txBody>
          <a:bodyPr/>
          <a:lstStyle>
            <a:lvl1pPr>
              <a:buChar char="‣"/>
              <a:defRPr sz="1350">
                <a:latin typeface="Avenir Book"/>
                <a:ea typeface="Avenir Book"/>
                <a:cs typeface="Avenir Book"/>
                <a:sym typeface="Avenir Book"/>
              </a:defRPr>
            </a:lvl1pPr>
            <a:lvl2pPr>
              <a:buChar char="‣"/>
              <a:defRPr sz="1350">
                <a:latin typeface="Avenir Book"/>
                <a:ea typeface="Avenir Book"/>
                <a:cs typeface="Avenir Book"/>
                <a:sym typeface="Avenir Book"/>
              </a:defRPr>
            </a:lvl2pPr>
            <a:lvl3pPr>
              <a:buChar char="‣"/>
              <a:defRPr sz="1350">
                <a:latin typeface="Avenir Book"/>
                <a:ea typeface="Avenir Book"/>
                <a:cs typeface="Avenir Book"/>
                <a:sym typeface="Avenir Book"/>
              </a:defRPr>
            </a:lvl3pPr>
            <a:lvl4pPr>
              <a:buChar char="‣"/>
              <a:defRPr sz="1350">
                <a:latin typeface="Avenir Book"/>
                <a:ea typeface="Avenir Book"/>
                <a:cs typeface="Avenir Book"/>
                <a:sym typeface="Avenir Book"/>
              </a:defRPr>
            </a:lvl4pPr>
            <a:lvl5pPr>
              <a:buChar char="‣"/>
              <a:defRPr sz="135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038508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lvl1pPr defTabSz="231056"/>
          </a:lstStyle>
          <a:p>
            <a:r>
              <a:t>Title Text</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063869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 Top">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33413" y="177800"/>
            <a:ext cx="7877176" cy="1143001"/>
          </a:xfrm>
          <a:prstGeom prst="rect">
            <a:avLst/>
          </a:prstGeom>
        </p:spPr>
        <p:txBody>
          <a:bodyPr/>
          <a:lstStyle>
            <a:lvl1pPr>
              <a:defRPr sz="3094">
                <a:latin typeface="Avenir Book"/>
                <a:ea typeface="Avenir Book"/>
                <a:cs typeface="Avenir Book"/>
                <a:sym typeface="Avenir Book"/>
              </a:defRPr>
            </a:lvl1pPr>
          </a:lstStyle>
          <a:p>
            <a:r>
              <a:t>Title Text</a:t>
            </a:r>
          </a:p>
        </p:txBody>
      </p:sp>
      <p:sp>
        <p:nvSpPr>
          <p:cNvPr id="104" name="Slide Number"/>
          <p:cNvSpPr txBox="1">
            <a:spLocks noGrp="1"/>
          </p:cNvSpPr>
          <p:nvPr>
            <p:ph type="sldNum" sz="quarter" idx="2"/>
          </p:nvPr>
        </p:nvSpPr>
        <p:spPr>
          <a:xfrm>
            <a:off x="4471837" y="6540500"/>
            <a:ext cx="195567"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273767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6" name="Title Text"/>
          <p:cNvSpPr txBox="1">
            <a:spLocks noGrp="1"/>
          </p:cNvSpPr>
          <p:nvPr>
            <p:ph type="title"/>
          </p:nvPr>
        </p:nvSpPr>
        <p:spPr>
          <a:prstGeom prst="rect">
            <a:avLst/>
          </a:prstGeom>
        </p:spPr>
        <p:txBody>
          <a:bodyPr/>
          <a:lstStyle/>
          <a:p>
            <a:r>
              <a:t>Title Text</a:t>
            </a:r>
          </a:p>
        </p:txBody>
      </p:sp>
      <p:sp>
        <p:nvSpPr>
          <p:cNvPr id="37" name="Body Level One…"/>
          <p:cNvSpPr txBox="1">
            <a:spLocks noGrp="1"/>
          </p:cNvSpPr>
          <p:nvPr>
            <p:ph type="body" idx="1"/>
          </p:nvPr>
        </p:nvSpPr>
        <p:spPr>
          <a:prstGeom prst="rect">
            <a:avLst/>
          </a:prstGeom>
        </p:spPr>
        <p:txBody>
          <a:bodyPr/>
          <a:lstStyle>
            <a:lvl1pPr>
              <a:buChar char="‣"/>
              <a:defRPr sz="1800">
                <a:latin typeface="Avenir Book"/>
                <a:ea typeface="Avenir Book"/>
                <a:cs typeface="Avenir Book"/>
                <a:sym typeface="Avenir Book"/>
              </a:defRPr>
            </a:lvl1pPr>
            <a:lvl2pPr>
              <a:buChar char="‣"/>
              <a:defRPr sz="1800">
                <a:latin typeface="Avenir Book"/>
                <a:ea typeface="Avenir Book"/>
                <a:cs typeface="Avenir Book"/>
                <a:sym typeface="Avenir Book"/>
              </a:defRPr>
            </a:lvl2pPr>
            <a:lvl3pPr>
              <a:buChar char="‣"/>
              <a:defRPr sz="1800">
                <a:latin typeface="Avenir Book"/>
                <a:ea typeface="Avenir Book"/>
                <a:cs typeface="Avenir Book"/>
                <a:sym typeface="Avenir Book"/>
              </a:defRPr>
            </a:lvl3pPr>
            <a:lvl4pPr>
              <a:buChar char="‣"/>
              <a:defRPr sz="1800">
                <a:latin typeface="Avenir Book"/>
                <a:ea typeface="Avenir Book"/>
                <a:cs typeface="Avenir Book"/>
                <a:sym typeface="Avenir Book"/>
              </a:defRPr>
            </a:lvl4pPr>
            <a:lvl5pPr>
              <a:buChar char="‣"/>
              <a:defRPr sz="180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251959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5" name="Image"/>
          <p:cNvSpPr>
            <a:spLocks noGrp="1"/>
          </p:cNvSpPr>
          <p:nvPr>
            <p:ph type="pic" sz="half" idx="21"/>
          </p:nvPr>
        </p:nvSpPr>
        <p:spPr>
          <a:xfrm>
            <a:off x="4110038" y="1574800"/>
            <a:ext cx="5229225" cy="4648200"/>
          </a:xfrm>
          <a:prstGeom prst="rect">
            <a:avLst/>
          </a:prstGeom>
        </p:spPr>
        <p:txBody>
          <a:bodyPr lIns="91439" tIns="45719" rIns="91439" bIns="45719" anchor="t">
            <a:noAutofit/>
          </a:bodyPr>
          <a:lstStyle/>
          <a:p>
            <a:endParaRPr/>
          </a:p>
        </p:txBody>
      </p:sp>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633412" y="1574800"/>
            <a:ext cx="3833813" cy="4648200"/>
          </a:xfrm>
          <a:prstGeom prst="rect">
            <a:avLst/>
          </a:prstGeom>
        </p:spPr>
        <p:txBody>
          <a:bodyPr/>
          <a:lstStyle>
            <a:lvl1pPr marL="209550" indent="-209550">
              <a:spcBef>
                <a:spcPts val="1688"/>
              </a:spcBef>
              <a:buChar char="‣"/>
              <a:defRPr sz="1425">
                <a:latin typeface="Avenir Book"/>
                <a:ea typeface="Avenir Book"/>
                <a:cs typeface="Avenir Book"/>
                <a:sym typeface="Avenir Book"/>
              </a:defRPr>
            </a:lvl1pPr>
            <a:lvl2pPr marL="419100" indent="-209550">
              <a:spcBef>
                <a:spcPts val="1688"/>
              </a:spcBef>
              <a:buChar char="‣"/>
              <a:defRPr sz="1425">
                <a:latin typeface="Avenir Book"/>
                <a:ea typeface="Avenir Book"/>
                <a:cs typeface="Avenir Book"/>
                <a:sym typeface="Avenir Book"/>
              </a:defRPr>
            </a:lvl2pPr>
            <a:lvl3pPr marL="628650" indent="-209550">
              <a:spcBef>
                <a:spcPts val="1688"/>
              </a:spcBef>
              <a:buChar char="‣"/>
              <a:defRPr sz="1425">
                <a:latin typeface="Avenir Book"/>
                <a:ea typeface="Avenir Book"/>
                <a:cs typeface="Avenir Book"/>
                <a:sym typeface="Avenir Book"/>
              </a:defRPr>
            </a:lvl3pPr>
            <a:lvl4pPr marL="838200" indent="-209550">
              <a:spcBef>
                <a:spcPts val="1688"/>
              </a:spcBef>
              <a:buChar char="‣"/>
              <a:defRPr sz="1425">
                <a:latin typeface="Avenir Book"/>
                <a:ea typeface="Avenir Book"/>
                <a:cs typeface="Avenir Book"/>
                <a:sym typeface="Avenir Book"/>
              </a:defRPr>
            </a:lvl4pPr>
            <a:lvl5pPr marL="1047750" indent="-209550">
              <a:spcBef>
                <a:spcPts val="1688"/>
              </a:spcBef>
              <a:buChar char="‣"/>
              <a:defRPr sz="1425">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298496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5" name="Body Level One…"/>
          <p:cNvSpPr txBox="1">
            <a:spLocks noGrp="1"/>
          </p:cNvSpPr>
          <p:nvPr>
            <p:ph type="body" idx="1"/>
          </p:nvPr>
        </p:nvSpPr>
        <p:spPr>
          <a:xfrm>
            <a:off x="633413" y="889000"/>
            <a:ext cx="7877175" cy="5080000"/>
          </a:xfrm>
          <a:prstGeom prst="rect">
            <a:avLst/>
          </a:prstGeom>
        </p:spPr>
        <p:txBody>
          <a:bodyPr/>
          <a:lstStyle>
            <a:lvl1pPr>
              <a:buChar char="‣"/>
              <a:defRPr sz="1800">
                <a:latin typeface="Avenir Book"/>
                <a:ea typeface="Avenir Book"/>
                <a:cs typeface="Avenir Book"/>
                <a:sym typeface="Avenir Book"/>
              </a:defRPr>
            </a:lvl1pPr>
            <a:lvl2pPr>
              <a:buChar char="‣"/>
              <a:defRPr sz="1800">
                <a:latin typeface="Avenir Book"/>
                <a:ea typeface="Avenir Book"/>
                <a:cs typeface="Avenir Book"/>
                <a:sym typeface="Avenir Book"/>
              </a:defRPr>
            </a:lvl2pPr>
            <a:lvl3pPr>
              <a:buChar char="‣"/>
              <a:defRPr sz="1800">
                <a:latin typeface="Avenir Book"/>
                <a:ea typeface="Avenir Book"/>
                <a:cs typeface="Avenir Book"/>
                <a:sym typeface="Avenir Book"/>
              </a:defRPr>
            </a:lvl3pPr>
            <a:lvl4pPr>
              <a:buChar char="‣"/>
              <a:defRPr sz="1800">
                <a:latin typeface="Avenir Book"/>
                <a:ea typeface="Avenir Book"/>
                <a:cs typeface="Avenir Book"/>
                <a:sym typeface="Avenir Book"/>
              </a:defRPr>
            </a:lvl4pPr>
            <a:lvl5pPr>
              <a:buChar char="‣"/>
              <a:defRPr sz="180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758001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003969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70" name="Title Text"/>
          <p:cNvSpPr txBox="1">
            <a:spLocks noGrp="1"/>
          </p:cNvSpPr>
          <p:nvPr>
            <p:ph type="title"/>
          </p:nvPr>
        </p:nvSpPr>
        <p:spPr>
          <a:xfrm>
            <a:off x="666750" y="1149350"/>
            <a:ext cx="7810500" cy="2324100"/>
          </a:xfrm>
          <a:prstGeom prst="rect">
            <a:avLst/>
          </a:prstGeom>
        </p:spPr>
        <p:txBody>
          <a:bodyPr anchor="b"/>
          <a:lstStyle>
            <a:lvl1pPr defTabSz="308074">
              <a:defRPr sz="5250">
                <a:latin typeface="Avenir Medium"/>
                <a:ea typeface="Avenir Medium"/>
                <a:cs typeface="Avenir Medium"/>
                <a:sym typeface="Avenir Medium"/>
              </a:defRPr>
            </a:lvl1pPr>
          </a:lstStyle>
          <a:p>
            <a:r>
              <a:t>Title Text</a:t>
            </a:r>
          </a:p>
        </p:txBody>
      </p:sp>
      <p:sp>
        <p:nvSpPr>
          <p:cNvPr id="71" name="Body Level One…"/>
          <p:cNvSpPr txBox="1">
            <a:spLocks noGrp="1"/>
          </p:cNvSpPr>
          <p:nvPr>
            <p:ph type="body" sz="quarter" idx="1"/>
          </p:nvPr>
        </p:nvSpPr>
        <p:spPr>
          <a:xfrm>
            <a:off x="666750" y="3536950"/>
            <a:ext cx="7810500" cy="1600546"/>
          </a:xfrm>
          <a:prstGeom prst="rect">
            <a:avLst/>
          </a:prstGeom>
        </p:spPr>
        <p:txBody>
          <a:bodyPr anchor="t"/>
          <a:lstStyle>
            <a:lvl1pPr marL="0" indent="0" algn="ctr">
              <a:spcBef>
                <a:spcPts val="0"/>
              </a:spcBef>
              <a:buSzTx/>
              <a:buNone/>
              <a:defRPr sz="3000">
                <a:latin typeface="Avenir Book"/>
                <a:ea typeface="Avenir Book"/>
                <a:cs typeface="Avenir Book"/>
                <a:sym typeface="Avenir Book"/>
              </a:defRPr>
            </a:lvl1pPr>
            <a:lvl2pPr marL="0" indent="0" algn="ctr">
              <a:spcBef>
                <a:spcPts val="0"/>
              </a:spcBef>
              <a:buSzTx/>
              <a:buNone/>
              <a:defRPr sz="3000">
                <a:latin typeface="Avenir Book"/>
                <a:ea typeface="Avenir Book"/>
                <a:cs typeface="Avenir Book"/>
                <a:sym typeface="Avenir Book"/>
              </a:defRPr>
            </a:lvl2pPr>
            <a:lvl3pPr marL="0" indent="0" algn="ctr">
              <a:spcBef>
                <a:spcPts val="0"/>
              </a:spcBef>
              <a:buSzTx/>
              <a:buNone/>
              <a:defRPr sz="3000">
                <a:latin typeface="Avenir Book"/>
                <a:ea typeface="Avenir Book"/>
                <a:cs typeface="Avenir Book"/>
                <a:sym typeface="Avenir Book"/>
              </a:defRPr>
            </a:lvl3pPr>
            <a:lvl4pPr marL="0" indent="0" algn="ctr">
              <a:spcBef>
                <a:spcPts val="0"/>
              </a:spcBef>
              <a:buSzTx/>
              <a:buNone/>
              <a:defRPr sz="3000">
                <a:latin typeface="Avenir Book"/>
                <a:ea typeface="Avenir Book"/>
                <a:cs typeface="Avenir Book"/>
                <a:sym typeface="Avenir Book"/>
              </a:defRPr>
            </a:lvl4pPr>
            <a:lvl5pPr marL="0" indent="0" algn="ctr">
              <a:spcBef>
                <a:spcPts val="0"/>
              </a:spcBef>
              <a:buSzTx/>
              <a:buNone/>
              <a:defRPr sz="300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19710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5555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4441173" y="6536531"/>
            <a:ext cx="258083" cy="271227"/>
          </a:xfrm>
          <a:prstGeom prst="rect">
            <a:avLst/>
          </a:prstGeom>
        </p:spPr>
        <p:txBody>
          <a:bodyPr lIns="71437" tIns="71437" rIns="71437" bIns="71437"/>
          <a:lstStyle>
            <a:lvl1pPr defTabSz="308074">
              <a:defRPr sz="825">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222707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86" name="Title Text"/>
          <p:cNvSpPr txBox="1">
            <a:spLocks noGrp="1"/>
          </p:cNvSpPr>
          <p:nvPr>
            <p:ph type="title"/>
          </p:nvPr>
        </p:nvSpPr>
        <p:spPr>
          <a:prstGeom prst="rect">
            <a:avLst/>
          </a:prstGeom>
        </p:spPr>
        <p:txBody>
          <a:bodyPr/>
          <a:lstStyle>
            <a:lvl1pPr defTabSz="308074"/>
          </a:lstStyle>
          <a:p>
            <a:r>
              <a:t>Title Text</a:t>
            </a:r>
          </a:p>
        </p:txBody>
      </p:sp>
      <p:sp>
        <p:nvSpPr>
          <p:cNvPr id="87" name="Body Level One…"/>
          <p:cNvSpPr txBox="1">
            <a:spLocks noGrp="1"/>
          </p:cNvSpPr>
          <p:nvPr>
            <p:ph type="body" idx="1"/>
          </p:nvPr>
        </p:nvSpPr>
        <p:spPr>
          <a:prstGeom prst="rect">
            <a:avLst/>
          </a:prstGeom>
        </p:spPr>
        <p:txBody>
          <a:bodyPr/>
          <a:lstStyle>
            <a:lvl1pPr>
              <a:buChar char="‣"/>
              <a:defRPr sz="1800">
                <a:latin typeface="Avenir Book"/>
                <a:ea typeface="Avenir Book"/>
                <a:cs typeface="Avenir Book"/>
                <a:sym typeface="Avenir Book"/>
              </a:defRPr>
            </a:lvl1pPr>
            <a:lvl2pPr>
              <a:buChar char="‣"/>
              <a:defRPr sz="1800">
                <a:latin typeface="Avenir Book"/>
                <a:ea typeface="Avenir Book"/>
                <a:cs typeface="Avenir Book"/>
                <a:sym typeface="Avenir Book"/>
              </a:defRPr>
            </a:lvl2pPr>
            <a:lvl3pPr>
              <a:buChar char="‣"/>
              <a:defRPr sz="1800">
                <a:latin typeface="Avenir Book"/>
                <a:ea typeface="Avenir Book"/>
                <a:cs typeface="Avenir Book"/>
                <a:sym typeface="Avenir Book"/>
              </a:defRPr>
            </a:lvl3pPr>
            <a:lvl4pPr>
              <a:buChar char="‣"/>
              <a:defRPr sz="1800">
                <a:latin typeface="Avenir Book"/>
                <a:ea typeface="Avenir Book"/>
                <a:cs typeface="Avenir Book"/>
                <a:sym typeface="Avenir Book"/>
              </a:defRPr>
            </a:lvl4pPr>
            <a:lvl5pPr>
              <a:buChar char="‣"/>
              <a:defRPr sz="180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315637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lvl1pPr defTabSz="308074"/>
          </a:lstStyle>
          <a:p>
            <a:r>
              <a:t>Title Text</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529744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Title - Top">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33412" y="177800"/>
            <a:ext cx="7877176" cy="1143001"/>
          </a:xfrm>
          <a:prstGeom prst="rect">
            <a:avLst/>
          </a:prstGeom>
        </p:spPr>
        <p:txBody>
          <a:bodyPr/>
          <a:lstStyle>
            <a:lvl1pPr>
              <a:defRPr sz="4125">
                <a:latin typeface="Avenir Book"/>
                <a:ea typeface="Avenir Book"/>
                <a:cs typeface="Avenir Book"/>
                <a:sym typeface="Avenir Book"/>
              </a:defRPr>
            </a:lvl1pPr>
          </a:lstStyle>
          <a:p>
            <a:r>
              <a:t>Title Text</a:t>
            </a:r>
          </a:p>
        </p:txBody>
      </p:sp>
      <p:sp>
        <p:nvSpPr>
          <p:cNvPr id="104" name="Slide Number"/>
          <p:cNvSpPr txBox="1">
            <a:spLocks noGrp="1"/>
          </p:cNvSpPr>
          <p:nvPr>
            <p:ph type="sldNum" sz="quarter" idx="2"/>
          </p:nvPr>
        </p:nvSpPr>
        <p:spPr>
          <a:xfrm>
            <a:off x="4455806" y="6540500"/>
            <a:ext cx="227627"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33412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0103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545441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20394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42745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42745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746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800" b="1">
              <a:solidFill>
                <a:srgbClr val="FFFFFF"/>
              </a:solidFill>
              <a:latin typeface="Arial" charset="0"/>
            </a:endParaRPr>
          </a:p>
        </p:txBody>
      </p:sp>
      <p:sp>
        <p:nvSpPr>
          <p:cNvPr id="1427461" name="Rectangle 5"/>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800" b="1">
              <a:solidFill>
                <a:srgbClr val="FFFFFF"/>
              </a:solidFill>
              <a:latin typeface="Arial" charset="0"/>
            </a:endParaRPr>
          </a:p>
        </p:txBody>
      </p:sp>
    </p:spTree>
    <p:extLst>
      <p:ext uri="{BB962C8B-B14F-4D97-AF65-F5344CB8AC3E}">
        <p14:creationId xmlns:p14="http://schemas.microsoft.com/office/powerpoint/2010/main" val="2754339890"/>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457200" y="214313"/>
            <a:ext cx="8294688"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a:t>Slide Title</a:t>
            </a:r>
          </a:p>
        </p:txBody>
      </p:sp>
      <p:sp>
        <p:nvSpPr>
          <p:cNvPr id="1029" name="Rectangle 3"/>
          <p:cNvSpPr>
            <a:spLocks noGrp="1" noChangeArrowheads="1"/>
          </p:cNvSpPr>
          <p:nvPr>
            <p:ph type="body" idx="1"/>
          </p:nvPr>
        </p:nvSpPr>
        <p:spPr bwMode="auto">
          <a:xfrm>
            <a:off x="452438" y="1041400"/>
            <a:ext cx="82899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anchor="ctr"/>
          <a:lstStyle/>
          <a:p>
            <a:pPr eaLnBrk="0" hangingPunct="0">
              <a:lnSpc>
                <a:spcPct val="90000"/>
              </a:lnSpc>
              <a:spcBef>
                <a:spcPct val="50000"/>
              </a:spcBef>
              <a:buClr>
                <a:schemeClr val="accent1"/>
              </a:buClr>
              <a:buSzPct val="80000"/>
              <a:buFont typeface="Monotype Sorts" pitchFamily="2" charset="2"/>
              <a:buNone/>
              <a:defRPr/>
            </a:pPr>
            <a:endParaRPr lang="en-US" dirty="0">
              <a:latin typeface="Arial" charset="0"/>
              <a:cs typeface="+mn-cs"/>
            </a:endParaRPr>
          </a:p>
        </p:txBody>
      </p:sp>
      <p:sp>
        <p:nvSpPr>
          <p:cNvPr id="2" name="TextBox 1"/>
          <p:cNvSpPr txBox="1"/>
          <p:nvPr userDrawn="1"/>
        </p:nvSpPr>
        <p:spPr>
          <a:xfrm>
            <a:off x="2067465" y="6379356"/>
            <a:ext cx="6835526" cy="338554"/>
          </a:xfrm>
          <a:prstGeom prst="rect">
            <a:avLst/>
          </a:prstGeom>
          <a:noFill/>
        </p:spPr>
        <p:txBody>
          <a:bodyPr wrap="none" rtlCol="0">
            <a:spAutoFit/>
          </a:bodyPr>
          <a:lstStyle/>
          <a:p>
            <a:r>
              <a:rPr lang="en-US" sz="1600" dirty="0">
                <a:solidFill>
                  <a:srgbClr val="5E8AB4"/>
                </a:solidFill>
              </a:rPr>
              <a:t>Nima K. Kalantari		       </a:t>
            </a:r>
            <a:r>
              <a:rPr lang="en-US" sz="1200" dirty="0">
                <a:solidFill>
                  <a:srgbClr val="5E8AB4"/>
                </a:solidFill>
              </a:rPr>
              <a:t>Utilizing Physics in Deep Learning for Graphics</a:t>
            </a:r>
            <a:endParaRPr lang="en-US" sz="1600" dirty="0">
              <a:solidFill>
                <a:srgbClr val="5E8AB4"/>
              </a:solidFill>
            </a:endParaRPr>
          </a:p>
        </p:txBody>
      </p:sp>
      <p:pic>
        <p:nvPicPr>
          <p:cNvPr id="7" name="Content Placeholder 5"/>
          <p:cNvPicPr>
            <a:picLocks noChangeAspect="1"/>
          </p:cNvPicPr>
          <p:nvPr userDrawn="1"/>
        </p:nvPicPr>
        <p:blipFill>
          <a:blip r:embed="rId14"/>
          <a:stretch>
            <a:fillRect/>
          </a:stretch>
        </p:blipFill>
        <p:spPr>
          <a:xfrm>
            <a:off x="170090" y="6405009"/>
            <a:ext cx="1672063" cy="318025"/>
          </a:xfrm>
          <a:prstGeom prst="rect">
            <a:avLst/>
          </a:prstGeom>
        </p:spPr>
      </p:pic>
    </p:spTree>
    <p:extLst>
      <p:ext uri="{BB962C8B-B14F-4D97-AF65-F5344CB8AC3E}">
        <p14:creationId xmlns:p14="http://schemas.microsoft.com/office/powerpoint/2010/main" val="19813166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l" rtl="0" eaLnBrk="1" fontAlgn="base" hangingPunct="1">
        <a:lnSpc>
          <a:spcPct val="90000"/>
        </a:lnSpc>
        <a:spcBef>
          <a:spcPct val="0"/>
        </a:spcBef>
        <a:spcAft>
          <a:spcPct val="0"/>
        </a:spcAft>
        <a:defRPr sz="3600" b="1">
          <a:solidFill>
            <a:srgbClr val="5E8AB4"/>
          </a:solidFill>
          <a:latin typeface="+mj-lt"/>
          <a:ea typeface="+mj-ea"/>
          <a:cs typeface="+mj-cs"/>
        </a:defRPr>
      </a:lvl1pPr>
      <a:lvl2pPr algn="l" rtl="0" eaLnBrk="1" fontAlgn="base" hangingPunct="1">
        <a:lnSpc>
          <a:spcPct val="90000"/>
        </a:lnSpc>
        <a:spcBef>
          <a:spcPct val="0"/>
        </a:spcBef>
        <a:spcAft>
          <a:spcPct val="0"/>
        </a:spcAft>
        <a:defRPr sz="3600" b="1">
          <a:solidFill>
            <a:schemeClr val="tx2"/>
          </a:solidFill>
          <a:latin typeface="Arial" charset="0"/>
        </a:defRPr>
      </a:lvl2pPr>
      <a:lvl3pPr algn="l" rtl="0" eaLnBrk="1" fontAlgn="base" hangingPunct="1">
        <a:lnSpc>
          <a:spcPct val="90000"/>
        </a:lnSpc>
        <a:spcBef>
          <a:spcPct val="0"/>
        </a:spcBef>
        <a:spcAft>
          <a:spcPct val="0"/>
        </a:spcAft>
        <a:defRPr sz="3600" b="1">
          <a:solidFill>
            <a:schemeClr val="tx2"/>
          </a:solidFill>
          <a:latin typeface="Arial" charset="0"/>
        </a:defRPr>
      </a:lvl3pPr>
      <a:lvl4pPr algn="l" rtl="0" eaLnBrk="1" fontAlgn="base" hangingPunct="1">
        <a:lnSpc>
          <a:spcPct val="90000"/>
        </a:lnSpc>
        <a:spcBef>
          <a:spcPct val="0"/>
        </a:spcBef>
        <a:spcAft>
          <a:spcPct val="0"/>
        </a:spcAft>
        <a:defRPr sz="3600" b="1">
          <a:solidFill>
            <a:schemeClr val="tx2"/>
          </a:solidFill>
          <a:latin typeface="Arial" charset="0"/>
        </a:defRPr>
      </a:lvl4pPr>
      <a:lvl5pPr algn="l" rtl="0" eaLnBrk="1" fontAlgn="base" hangingPunct="1">
        <a:lnSpc>
          <a:spcPct val="90000"/>
        </a:lnSpc>
        <a:spcBef>
          <a:spcPct val="0"/>
        </a:spcBef>
        <a:spcAft>
          <a:spcPct val="0"/>
        </a:spcAft>
        <a:defRPr sz="3600" b="1">
          <a:solidFill>
            <a:schemeClr val="tx2"/>
          </a:solidFill>
          <a:latin typeface="Arial" charset="0"/>
        </a:defRPr>
      </a:lvl5pPr>
      <a:lvl6pPr marL="457200" algn="l" rtl="0" eaLnBrk="1" fontAlgn="base" hangingPunct="1">
        <a:lnSpc>
          <a:spcPct val="90000"/>
        </a:lnSpc>
        <a:spcBef>
          <a:spcPct val="0"/>
        </a:spcBef>
        <a:spcAft>
          <a:spcPct val="0"/>
        </a:spcAft>
        <a:defRPr sz="3600" b="1">
          <a:solidFill>
            <a:schemeClr val="tx2"/>
          </a:solidFill>
          <a:latin typeface="Arial" charset="0"/>
        </a:defRPr>
      </a:lvl6pPr>
      <a:lvl7pPr marL="914400" algn="l" rtl="0" eaLnBrk="1" fontAlgn="base" hangingPunct="1">
        <a:lnSpc>
          <a:spcPct val="90000"/>
        </a:lnSpc>
        <a:spcBef>
          <a:spcPct val="0"/>
        </a:spcBef>
        <a:spcAft>
          <a:spcPct val="0"/>
        </a:spcAft>
        <a:defRPr sz="3600" b="1">
          <a:solidFill>
            <a:schemeClr val="tx2"/>
          </a:solidFill>
          <a:latin typeface="Arial" charset="0"/>
        </a:defRPr>
      </a:lvl7pPr>
      <a:lvl8pPr marL="1371600" algn="l" rtl="0" eaLnBrk="1" fontAlgn="base" hangingPunct="1">
        <a:lnSpc>
          <a:spcPct val="90000"/>
        </a:lnSpc>
        <a:spcBef>
          <a:spcPct val="0"/>
        </a:spcBef>
        <a:spcAft>
          <a:spcPct val="0"/>
        </a:spcAft>
        <a:defRPr sz="3600" b="1">
          <a:solidFill>
            <a:schemeClr val="tx2"/>
          </a:solidFill>
          <a:latin typeface="Arial" charset="0"/>
        </a:defRPr>
      </a:lvl8pPr>
      <a:lvl9pPr marL="1828800" algn="l" rtl="0" eaLnBrk="1" fontAlgn="base" hangingPunct="1">
        <a:lnSpc>
          <a:spcPct val="90000"/>
        </a:lnSpc>
        <a:spcBef>
          <a:spcPct val="0"/>
        </a:spcBef>
        <a:spcAft>
          <a:spcPct val="0"/>
        </a:spcAft>
        <a:defRPr sz="3600" b="1">
          <a:solidFill>
            <a:schemeClr val="tx2"/>
          </a:solidFill>
          <a:latin typeface="Arial" charset="0"/>
        </a:defRPr>
      </a:lvl9pPr>
    </p:titleStyle>
    <p:bodyStyle>
      <a:lvl1pPr marL="457200" indent="-457200" algn="l" rtl="0" eaLnBrk="1" fontAlgn="base" hangingPunct="1">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700" indent="-457200" algn="l" rtl="0" eaLnBrk="1" fontAlgn="base" hangingPunct="1">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700" indent="-381000" algn="l" rtl="0" eaLnBrk="1" fontAlgn="base" hangingPunct="1">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900" indent="-381000" algn="l" rtl="0" eaLnBrk="1" fontAlgn="base" hangingPunct="1">
        <a:lnSpc>
          <a:spcPct val="90000"/>
        </a:lnSpc>
        <a:spcBef>
          <a:spcPct val="50000"/>
        </a:spcBef>
        <a:spcAft>
          <a:spcPct val="0"/>
        </a:spcAft>
        <a:defRPr sz="2000" b="1">
          <a:solidFill>
            <a:schemeClr val="tx1"/>
          </a:solidFill>
          <a:latin typeface="+mn-lt"/>
        </a:defRPr>
      </a:lvl4pPr>
      <a:lvl5pPr marL="2609850" indent="-381000" algn="l" rtl="0" eaLnBrk="1" fontAlgn="base" hangingPunct="1">
        <a:spcBef>
          <a:spcPct val="20000"/>
        </a:spcBef>
        <a:spcAft>
          <a:spcPct val="0"/>
        </a:spcAft>
        <a:buChar char="»"/>
        <a:defRPr sz="2000">
          <a:solidFill>
            <a:schemeClr val="tx1"/>
          </a:solidFill>
          <a:latin typeface="Times New Roman" pitchFamily="18" charset="0"/>
        </a:defRPr>
      </a:lvl5pPr>
      <a:lvl6pPr marL="3067050" indent="-381000" algn="l" rtl="0" eaLnBrk="1" fontAlgn="base" hangingPunct="1">
        <a:spcBef>
          <a:spcPct val="20000"/>
        </a:spcBef>
        <a:spcAft>
          <a:spcPct val="0"/>
        </a:spcAft>
        <a:buChar char="»"/>
        <a:defRPr sz="2000">
          <a:solidFill>
            <a:schemeClr val="tx1"/>
          </a:solidFill>
          <a:latin typeface="Times New Roman" pitchFamily="18" charset="0"/>
        </a:defRPr>
      </a:lvl6pPr>
      <a:lvl7pPr marL="3524250" indent="-381000" algn="l" rtl="0" eaLnBrk="1" fontAlgn="base" hangingPunct="1">
        <a:spcBef>
          <a:spcPct val="20000"/>
        </a:spcBef>
        <a:spcAft>
          <a:spcPct val="0"/>
        </a:spcAft>
        <a:buChar char="»"/>
        <a:defRPr sz="2000">
          <a:solidFill>
            <a:schemeClr val="tx1"/>
          </a:solidFill>
          <a:latin typeface="Times New Roman" pitchFamily="18" charset="0"/>
        </a:defRPr>
      </a:lvl7pPr>
      <a:lvl8pPr marL="3981450" indent="-381000" algn="l" rtl="0" eaLnBrk="1" fontAlgn="base" hangingPunct="1">
        <a:spcBef>
          <a:spcPct val="20000"/>
        </a:spcBef>
        <a:spcAft>
          <a:spcPct val="0"/>
        </a:spcAft>
        <a:buChar char="»"/>
        <a:defRPr sz="2000">
          <a:solidFill>
            <a:schemeClr val="tx1"/>
          </a:solidFill>
          <a:latin typeface="Times New Roman" pitchFamily="18" charset="0"/>
        </a:defRPr>
      </a:lvl8pPr>
      <a:lvl9pPr marL="4438650" indent="-3810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50800"/>
            <a:ext cx="787717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4471837" y="6540500"/>
            <a:ext cx="195567" cy="206467"/>
          </a:xfrm>
          <a:prstGeom prst="rect">
            <a:avLst/>
          </a:prstGeom>
          <a:ln w="12700">
            <a:miter lim="400000"/>
          </a:ln>
        </p:spPr>
        <p:txBody>
          <a:bodyPr wrap="none" lIns="50800" tIns="50800" rIns="50800" bIns="50800">
            <a:spAutoFit/>
          </a:bodyPr>
          <a:lstStyle>
            <a:lvl1pPr algn="ctr">
              <a:defRPr sz="675">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Body Level One…"/>
          <p:cNvSpPr txBox="1">
            <a:spLocks noGrp="1"/>
          </p:cNvSpPr>
          <p:nvPr>
            <p:ph type="body" idx="1"/>
          </p:nvPr>
        </p:nvSpPr>
        <p:spPr>
          <a:xfrm>
            <a:off x="633413" y="1574800"/>
            <a:ext cx="7877175"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4556139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Lst>
  <p:transition spd="med"/>
  <p:txStyles>
    <p:titleStyle>
      <a:lvl1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1pPr>
      <a:lvl2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2pPr>
      <a:lvl3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3pPr>
      <a:lvl4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4pPr>
      <a:lvl5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5pPr>
      <a:lvl6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6pPr>
      <a:lvl7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7pPr>
      <a:lvl8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8pPr>
      <a:lvl9pPr marL="0" marR="0" indent="0" algn="ctr" defTabSz="232172" latinLnBrk="0">
        <a:lnSpc>
          <a:spcPct val="100000"/>
        </a:lnSpc>
        <a:spcBef>
          <a:spcPts val="0"/>
        </a:spcBef>
        <a:spcAft>
          <a:spcPts val="0"/>
        </a:spcAft>
        <a:buClrTx/>
        <a:buSzTx/>
        <a:buFontTx/>
        <a:buNone/>
        <a:tabLst/>
        <a:defRPr sz="2250" b="0" i="0" u="none" strike="noStrike" cap="none" spc="0" baseline="0">
          <a:solidFill>
            <a:srgbClr val="000000"/>
          </a:solidFill>
          <a:uFillTx/>
          <a:latin typeface="Avenir"/>
          <a:ea typeface="Avenir"/>
          <a:cs typeface="Avenir"/>
          <a:sym typeface="Avenir Roman"/>
        </a:defRPr>
      </a:lvl9pPr>
    </p:titleStyle>
    <p:bodyStyle>
      <a:lvl1pPr marL="178594"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1pPr>
      <a:lvl2pPr marL="357188"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2pPr>
      <a:lvl3pPr marL="535781"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3pPr>
      <a:lvl4pPr marL="714375"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4pPr>
      <a:lvl5pPr marL="892969"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5pPr>
      <a:lvl6pPr marL="1071563"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6pPr>
      <a:lvl7pPr marL="1250156"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7pPr>
      <a:lvl8pPr marL="1428750"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8pPr>
      <a:lvl9pPr marL="1607344" marR="0" indent="-178594" algn="l" defTabSz="232172" latinLnBrk="0">
        <a:lnSpc>
          <a:spcPct val="100000"/>
        </a:lnSpc>
        <a:spcBef>
          <a:spcPts val="1660"/>
        </a:spcBef>
        <a:spcAft>
          <a:spcPts val="0"/>
        </a:spcAft>
        <a:buClrTx/>
        <a:buSzPct val="125000"/>
        <a:buFontTx/>
        <a:buChar char="•"/>
        <a:tabLst/>
        <a:defRPr sz="1463"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1pPr>
      <a:lvl2pPr marL="0" marR="0" indent="64294"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2pPr>
      <a:lvl3pPr marL="0" marR="0" indent="128588"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3pPr>
      <a:lvl4pPr marL="0" marR="0" indent="192881"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4pPr>
      <a:lvl5pPr marL="0" marR="0" indent="257175"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5pPr>
      <a:lvl6pPr marL="0" marR="0" indent="321469"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6pPr>
      <a:lvl7pPr marL="0" marR="0" indent="385763"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7pPr>
      <a:lvl8pPr marL="0" marR="0" indent="450056"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8pPr>
      <a:lvl9pPr marL="0" marR="0" indent="514350" algn="ctr" defTabSz="232172"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50800"/>
            <a:ext cx="7877175"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4455806" y="6540500"/>
            <a:ext cx="227627" cy="241092"/>
          </a:xfrm>
          <a:prstGeom prst="rect">
            <a:avLst/>
          </a:prstGeom>
          <a:ln w="12700">
            <a:miter lim="400000"/>
          </a:ln>
        </p:spPr>
        <p:txBody>
          <a:bodyPr wrap="none" lIns="50800" tIns="50800" rIns="50800" bIns="50800">
            <a:spAutoFit/>
          </a:bodyPr>
          <a:lstStyle>
            <a:lvl1pPr algn="ctr">
              <a:defRPr sz="9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Body Level One…"/>
          <p:cNvSpPr txBox="1">
            <a:spLocks noGrp="1"/>
          </p:cNvSpPr>
          <p:nvPr>
            <p:ph type="body" idx="1"/>
          </p:nvPr>
        </p:nvSpPr>
        <p:spPr>
          <a:xfrm>
            <a:off x="633413" y="1574800"/>
            <a:ext cx="7877175"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300180956"/>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Lst>
  <p:transition spd="med"/>
  <p:txStyles>
    <p:titleStyle>
      <a:lvl1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1pPr>
      <a:lvl2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2pPr>
      <a:lvl3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3pPr>
      <a:lvl4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4pPr>
      <a:lvl5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5pPr>
      <a:lvl6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6pPr>
      <a:lvl7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7pPr>
      <a:lvl8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8pPr>
      <a:lvl9pPr marL="0" marR="0" indent="0" algn="ctr" defTabSz="309563" latinLnBrk="0">
        <a:lnSpc>
          <a:spcPct val="100000"/>
        </a:lnSpc>
        <a:spcBef>
          <a:spcPts val="0"/>
        </a:spcBef>
        <a:spcAft>
          <a:spcPts val="0"/>
        </a:spcAft>
        <a:buClrTx/>
        <a:buSzTx/>
        <a:buFontTx/>
        <a:buNone/>
        <a:tabLst/>
        <a:defRPr sz="3000" b="0" i="0" u="none" strike="noStrike" cap="none" spc="0" baseline="0">
          <a:solidFill>
            <a:srgbClr val="000000"/>
          </a:solidFill>
          <a:uFillTx/>
          <a:latin typeface="Avenir"/>
          <a:ea typeface="Avenir"/>
          <a:cs typeface="Avenir"/>
          <a:sym typeface="Avenir Roman"/>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4.bin"/><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6.bin"/><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7.bin"/><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8.bin"/><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wmf"/><Relationship Id="rId4"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3.bin"/><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246703" y="1066800"/>
            <a:ext cx="8506683" cy="1143000"/>
          </a:xfrm>
        </p:spPr>
        <p:txBody>
          <a:bodyPr/>
          <a:lstStyle/>
          <a:p>
            <a:r>
              <a:rPr lang="en-US" sz="2800" dirty="0"/>
              <a:t>Image-Based Rendering</a:t>
            </a:r>
          </a:p>
        </p:txBody>
      </p:sp>
      <p:sp>
        <p:nvSpPr>
          <p:cNvPr id="1045507" name="Rectangle 3"/>
          <p:cNvSpPr>
            <a:spLocks noGrp="1" noChangeArrowheads="1"/>
          </p:cNvSpPr>
          <p:nvPr>
            <p:ph type="subTitle" idx="1"/>
          </p:nvPr>
        </p:nvSpPr>
        <p:spPr>
          <a:xfrm>
            <a:off x="457200" y="2215711"/>
            <a:ext cx="8229600" cy="1752600"/>
          </a:xfrm>
        </p:spPr>
        <p:txBody>
          <a:bodyPr/>
          <a:lstStyle/>
          <a:p>
            <a:r>
              <a:rPr lang="en-US" dirty="0">
                <a:latin typeface="+mj-lt"/>
              </a:rPr>
              <a:t>CSE 274, Lecture 3: Preliminaries</a:t>
            </a: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13630"/>
            <a:ext cx="428835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2" name="Picture 1" descr="A person's face with a blurry image&#10;&#10;Description automatically generated">
            <a:extLst>
              <a:ext uri="{FF2B5EF4-FFF2-40B4-BE49-F238E27FC236}">
                <a16:creationId xmlns:a16="http://schemas.microsoft.com/office/drawing/2014/main" id="{A33CD85E-E573-B5EC-B656-93534561817F}"/>
              </a:ext>
            </a:extLst>
          </p:cNvPr>
          <p:cNvPicPr>
            <a:picLocks noChangeAspect="1"/>
          </p:cNvPicPr>
          <p:nvPr/>
        </p:nvPicPr>
        <p:blipFill>
          <a:blip r:embed="rId2"/>
          <a:stretch>
            <a:fillRect/>
          </a:stretch>
        </p:blipFill>
        <p:spPr>
          <a:xfrm>
            <a:off x="72990" y="4206523"/>
            <a:ext cx="2075674" cy="2568996"/>
          </a:xfrm>
          <a:prstGeom prst="rect">
            <a:avLst/>
          </a:prstGeom>
        </p:spPr>
      </p:pic>
      <p:pic>
        <p:nvPicPr>
          <p:cNvPr id="3" name="Picture 2" descr="tease">
            <a:extLst>
              <a:ext uri="{FF2B5EF4-FFF2-40B4-BE49-F238E27FC236}">
                <a16:creationId xmlns:a16="http://schemas.microsoft.com/office/drawing/2014/main" id="{8C85A6FA-22CE-7E3A-8B85-927254253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214" y="4206523"/>
            <a:ext cx="3472967" cy="256899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A dog sleeping on a blanket&#10;&#10;Description automatically generated">
            <a:extLst>
              <a:ext uri="{FF2B5EF4-FFF2-40B4-BE49-F238E27FC236}">
                <a16:creationId xmlns:a16="http://schemas.microsoft.com/office/drawing/2014/main" id="{BF0925E3-8124-3C8E-3E80-11D5C032A34A}"/>
              </a:ext>
            </a:extLst>
          </p:cNvPr>
          <p:cNvPicPr>
            <a:picLocks noChangeAspect="1"/>
          </p:cNvPicPr>
          <p:nvPr/>
        </p:nvPicPr>
        <p:blipFill>
          <a:blip r:embed="rId4"/>
          <a:stretch>
            <a:fillRect/>
          </a:stretch>
        </p:blipFill>
        <p:spPr>
          <a:xfrm>
            <a:off x="5822731" y="4206523"/>
            <a:ext cx="3244762" cy="2598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Rectangle 2"/>
          <p:cNvSpPr>
            <a:spLocks noGrp="1" noChangeArrowheads="1"/>
          </p:cNvSpPr>
          <p:nvPr>
            <p:ph type="title"/>
          </p:nvPr>
        </p:nvSpPr>
        <p:spPr/>
        <p:txBody>
          <a:bodyPr/>
          <a:lstStyle/>
          <a:p>
            <a:r>
              <a:rPr lang="en-US"/>
              <a:t>Multidimensional Domains</a:t>
            </a:r>
          </a:p>
        </p:txBody>
      </p:sp>
      <p:sp>
        <p:nvSpPr>
          <p:cNvPr id="1813507" name="Rectangle 3"/>
          <p:cNvSpPr>
            <a:spLocks noGrp="1" noChangeArrowheads="1"/>
          </p:cNvSpPr>
          <p:nvPr>
            <p:ph type="body" idx="1"/>
          </p:nvPr>
        </p:nvSpPr>
        <p:spPr/>
        <p:txBody>
          <a:bodyPr/>
          <a:lstStyle/>
          <a:p>
            <a:pPr>
              <a:buFont typeface="Wingdings" charset="0"/>
              <a:buNone/>
            </a:pPr>
            <a:r>
              <a:rPr lang="en-US"/>
              <a:t>Same ideas apply for integration over …</a:t>
            </a:r>
          </a:p>
          <a:p>
            <a:pPr lvl="1"/>
            <a:r>
              <a:rPr lang="en-US"/>
              <a:t>Pixel areas</a:t>
            </a:r>
          </a:p>
          <a:p>
            <a:pPr lvl="1"/>
            <a:r>
              <a:rPr lang="en-US"/>
              <a:t>Surfaces</a:t>
            </a:r>
          </a:p>
          <a:p>
            <a:pPr lvl="1"/>
            <a:r>
              <a:rPr lang="en-US"/>
              <a:t>Projected areas</a:t>
            </a:r>
          </a:p>
          <a:p>
            <a:pPr lvl="1"/>
            <a:r>
              <a:rPr lang="en-US"/>
              <a:t>Directions</a:t>
            </a:r>
          </a:p>
          <a:p>
            <a:pPr lvl="1"/>
            <a:r>
              <a:rPr lang="en-US"/>
              <a:t>Camera apertures</a:t>
            </a:r>
          </a:p>
          <a:p>
            <a:pPr lvl="1"/>
            <a:r>
              <a:rPr lang="en-US"/>
              <a:t>Time</a:t>
            </a:r>
          </a:p>
          <a:p>
            <a:pPr lvl="1"/>
            <a:r>
              <a:rPr lang="en-US"/>
              <a:t>Paths</a:t>
            </a:r>
          </a:p>
          <a:p>
            <a:pPr lvl="1">
              <a:buFont typeface="Wingdings" charset="0"/>
              <a:buNone/>
            </a:pPr>
            <a:endParaRPr lang="en-US"/>
          </a:p>
        </p:txBody>
      </p:sp>
      <p:graphicFrame>
        <p:nvGraphicFramePr>
          <p:cNvPr id="1813508" name="Object 4"/>
          <p:cNvGraphicFramePr>
            <a:graphicFrameLocks noChangeAspect="1"/>
          </p:cNvGraphicFramePr>
          <p:nvPr/>
        </p:nvGraphicFramePr>
        <p:xfrm>
          <a:off x="5486400" y="2508250"/>
          <a:ext cx="3330575" cy="1073150"/>
        </p:xfrm>
        <a:graphic>
          <a:graphicData uri="http://schemas.openxmlformats.org/presentationml/2006/ole">
            <mc:AlternateContent xmlns:mc="http://schemas.openxmlformats.org/markup-compatibility/2006">
              <mc:Choice xmlns:v="urn:schemas-microsoft-com:vml" Requires="v">
                <p:oleObj name="Equation" r:id="rId2" imgW="1498600" imgH="482600" progId="Equation.DSMT4">
                  <p:embed/>
                </p:oleObj>
              </mc:Choice>
              <mc:Fallback>
                <p:oleObj name="Equation" r:id="rId2" imgW="1498600" imgH="482600" progId="Equation.DSMT4">
                  <p:embed/>
                  <p:pic>
                    <p:nvPicPr>
                      <p:cNvPr id="1813508" name="Object 4"/>
                      <p:cNvPicPr>
                        <a:picLocks noChangeAspect="1" noChangeArrowheads="1"/>
                      </p:cNvPicPr>
                      <p:nvPr/>
                    </p:nvPicPr>
                    <p:blipFill>
                      <a:blip r:embed="rId3"/>
                      <a:srcRect/>
                      <a:stretch>
                        <a:fillRect/>
                      </a:stretch>
                    </p:blipFill>
                    <p:spPr bwMode="auto">
                      <a:xfrm>
                        <a:off x="5486400" y="2508250"/>
                        <a:ext cx="3330575" cy="1073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grpSp>
        <p:nvGrpSpPr>
          <p:cNvPr id="1813509" name="Group 5"/>
          <p:cNvGrpSpPr>
            <a:grpSpLocks/>
          </p:cNvGrpSpPr>
          <p:nvPr/>
        </p:nvGrpSpPr>
        <p:grpSpPr bwMode="auto">
          <a:xfrm>
            <a:off x="4140200" y="3001963"/>
            <a:ext cx="3251200" cy="3398837"/>
            <a:chOff x="3040" y="1363"/>
            <a:chExt cx="2048" cy="2141"/>
          </a:xfrm>
        </p:grpSpPr>
        <p:sp>
          <p:nvSpPr>
            <p:cNvPr id="1813510" name="Freeform 6"/>
            <p:cNvSpPr>
              <a:spLocks/>
            </p:cNvSpPr>
            <p:nvPr/>
          </p:nvSpPr>
          <p:spPr bwMode="auto">
            <a:xfrm>
              <a:off x="3519" y="2867"/>
              <a:ext cx="1569" cy="349"/>
            </a:xfrm>
            <a:custGeom>
              <a:avLst/>
              <a:gdLst>
                <a:gd name="T0" fmla="*/ 0 w 1296"/>
                <a:gd name="T1" fmla="*/ 288 h 288"/>
                <a:gd name="T2" fmla="*/ 1296 w 1296"/>
                <a:gd name="T3" fmla="*/ 288 h 288"/>
                <a:gd name="T4" fmla="*/ 960 w 1296"/>
                <a:gd name="T5" fmla="*/ 0 h 288"/>
                <a:gd name="T6" fmla="*/ 288 w 1296"/>
                <a:gd name="T7" fmla="*/ 0 h 288"/>
                <a:gd name="T8" fmla="*/ 0 w 1296"/>
                <a:gd name="T9" fmla="*/ 288 h 288"/>
              </a:gdLst>
              <a:ahLst/>
              <a:cxnLst>
                <a:cxn ang="0">
                  <a:pos x="T0" y="T1"/>
                </a:cxn>
                <a:cxn ang="0">
                  <a:pos x="T2" y="T3"/>
                </a:cxn>
                <a:cxn ang="0">
                  <a:pos x="T4" y="T5"/>
                </a:cxn>
                <a:cxn ang="0">
                  <a:pos x="T6" y="T7"/>
                </a:cxn>
                <a:cxn ang="0">
                  <a:pos x="T8" y="T9"/>
                </a:cxn>
              </a:cxnLst>
              <a:rect l="0" t="0" r="r" b="b"/>
              <a:pathLst>
                <a:path w="1296" h="288">
                  <a:moveTo>
                    <a:pt x="0" y="288"/>
                  </a:moveTo>
                  <a:lnTo>
                    <a:pt x="1296" y="288"/>
                  </a:lnTo>
                  <a:lnTo>
                    <a:pt x="960" y="0"/>
                  </a:lnTo>
                  <a:lnTo>
                    <a:pt x="288" y="0"/>
                  </a:lnTo>
                  <a:lnTo>
                    <a:pt x="0" y="288"/>
                  </a:lnTo>
                  <a:close/>
                </a:path>
              </a:pathLst>
            </a:custGeom>
            <a:solidFill>
              <a:srgbClr val="33CCFF"/>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813511" name="Oval 7"/>
            <p:cNvSpPr>
              <a:spLocks noChangeArrowheads="1"/>
            </p:cNvSpPr>
            <p:nvPr/>
          </p:nvSpPr>
          <p:spPr bwMode="auto">
            <a:xfrm>
              <a:off x="3391" y="1651"/>
              <a:ext cx="96" cy="96"/>
            </a:xfrm>
            <a:prstGeom prst="ellipse">
              <a:avLst/>
            </a:prstGeom>
            <a:solidFill>
              <a:schemeClr val="accent2"/>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solidFill>
                  <a:srgbClr val="FFFFFF"/>
                </a:solidFill>
                <a:latin typeface="Arial" charset="0"/>
              </a:endParaRPr>
            </a:p>
          </p:txBody>
        </p:sp>
        <p:sp>
          <p:nvSpPr>
            <p:cNvPr id="1813512" name="Line 8"/>
            <p:cNvSpPr>
              <a:spLocks noChangeShapeType="1"/>
            </p:cNvSpPr>
            <p:nvPr/>
          </p:nvSpPr>
          <p:spPr bwMode="auto">
            <a:xfrm>
              <a:off x="3487" y="1747"/>
              <a:ext cx="768"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13" name="Text Box 9"/>
            <p:cNvSpPr txBox="1">
              <a:spLocks noChangeArrowheads="1"/>
            </p:cNvSpPr>
            <p:nvPr/>
          </p:nvSpPr>
          <p:spPr bwMode="auto">
            <a:xfrm>
              <a:off x="3894" y="3216"/>
              <a:ext cx="77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CC66"/>
                  </a:solidFill>
                  <a:effectLst>
                    <a:outerShdw blurRad="38100" dist="38100" dir="2700000" algn="tl">
                      <a:srgbClr val="000000"/>
                    </a:outerShdw>
                  </a:effectLst>
                  <a:latin typeface="Arial" charset="0"/>
                </a:rPr>
                <a:t>Surface</a:t>
              </a:r>
            </a:p>
          </p:txBody>
        </p:sp>
        <p:sp>
          <p:nvSpPr>
            <p:cNvPr id="1813514" name="Text Box 10"/>
            <p:cNvSpPr txBox="1">
              <a:spLocks noChangeArrowheads="1"/>
            </p:cNvSpPr>
            <p:nvPr/>
          </p:nvSpPr>
          <p:spPr bwMode="auto">
            <a:xfrm>
              <a:off x="3040" y="1363"/>
              <a:ext cx="447"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Eye</a:t>
              </a:r>
            </a:p>
          </p:txBody>
        </p:sp>
        <p:sp>
          <p:nvSpPr>
            <p:cNvPr id="1813515" name="Line 11"/>
            <p:cNvSpPr>
              <a:spLocks noChangeShapeType="1"/>
            </p:cNvSpPr>
            <p:nvPr/>
          </p:nvSpPr>
          <p:spPr bwMode="auto">
            <a:xfrm>
              <a:off x="3472" y="1728"/>
              <a:ext cx="768"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16" name="Line 12"/>
            <p:cNvSpPr>
              <a:spLocks noChangeShapeType="1"/>
            </p:cNvSpPr>
            <p:nvPr/>
          </p:nvSpPr>
          <p:spPr bwMode="auto">
            <a:xfrm flipV="1">
              <a:off x="3616" y="2112"/>
              <a:ext cx="315" cy="24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17" name="Line 13"/>
            <p:cNvSpPr>
              <a:spLocks noChangeShapeType="1"/>
            </p:cNvSpPr>
            <p:nvPr/>
          </p:nvSpPr>
          <p:spPr bwMode="auto">
            <a:xfrm flipV="1">
              <a:off x="3616" y="2112"/>
              <a:ext cx="0" cy="24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18" name="Line 14"/>
            <p:cNvSpPr>
              <a:spLocks noChangeShapeType="1"/>
            </p:cNvSpPr>
            <p:nvPr/>
          </p:nvSpPr>
          <p:spPr bwMode="auto">
            <a:xfrm flipV="1">
              <a:off x="3616" y="2016"/>
              <a:ext cx="144" cy="96"/>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19" name="Line 15"/>
            <p:cNvSpPr>
              <a:spLocks noChangeShapeType="1"/>
            </p:cNvSpPr>
            <p:nvPr/>
          </p:nvSpPr>
          <p:spPr bwMode="auto">
            <a:xfrm>
              <a:off x="3760" y="2016"/>
              <a:ext cx="171" cy="96"/>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0" name="Text Box 16"/>
            <p:cNvSpPr txBox="1">
              <a:spLocks noChangeArrowheads="1"/>
            </p:cNvSpPr>
            <p:nvPr/>
          </p:nvSpPr>
          <p:spPr bwMode="auto">
            <a:xfrm>
              <a:off x="3040" y="2016"/>
              <a:ext cx="533"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Pixel</a:t>
              </a:r>
            </a:p>
          </p:txBody>
        </p:sp>
        <p:sp>
          <p:nvSpPr>
            <p:cNvPr id="1813521" name="Line 17"/>
            <p:cNvSpPr>
              <a:spLocks noChangeShapeType="1"/>
            </p:cNvSpPr>
            <p:nvPr/>
          </p:nvSpPr>
          <p:spPr bwMode="auto">
            <a:xfrm>
              <a:off x="3472" y="1728"/>
              <a:ext cx="864"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2" name="Line 18"/>
            <p:cNvSpPr>
              <a:spLocks noChangeShapeType="1"/>
            </p:cNvSpPr>
            <p:nvPr/>
          </p:nvSpPr>
          <p:spPr bwMode="auto">
            <a:xfrm>
              <a:off x="3472" y="1728"/>
              <a:ext cx="459"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3" name="Line 19"/>
            <p:cNvSpPr>
              <a:spLocks noChangeShapeType="1"/>
            </p:cNvSpPr>
            <p:nvPr/>
          </p:nvSpPr>
          <p:spPr bwMode="auto">
            <a:xfrm>
              <a:off x="3472" y="1728"/>
              <a:ext cx="576" cy="1152"/>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4" name="Line 20"/>
            <p:cNvSpPr>
              <a:spLocks noChangeShapeType="1"/>
            </p:cNvSpPr>
            <p:nvPr/>
          </p:nvSpPr>
          <p:spPr bwMode="auto">
            <a:xfrm>
              <a:off x="3472" y="1728"/>
              <a:ext cx="576"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5" name="Line 21"/>
            <p:cNvSpPr>
              <a:spLocks noChangeShapeType="1"/>
            </p:cNvSpPr>
            <p:nvPr/>
          </p:nvSpPr>
          <p:spPr bwMode="auto">
            <a:xfrm>
              <a:off x="3472" y="1728"/>
              <a:ext cx="1008" cy="1248"/>
            </a:xfrm>
            <a:prstGeom prst="line">
              <a:avLst/>
            </a:prstGeom>
            <a:noFill/>
            <a:ln w="952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6" name="Line 22"/>
            <p:cNvSpPr>
              <a:spLocks noChangeShapeType="1"/>
            </p:cNvSpPr>
            <p:nvPr/>
          </p:nvSpPr>
          <p:spPr bwMode="auto">
            <a:xfrm>
              <a:off x="3472" y="1728"/>
              <a:ext cx="720"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7" name="Line 23"/>
            <p:cNvSpPr>
              <a:spLocks noChangeShapeType="1"/>
            </p:cNvSpPr>
            <p:nvPr/>
          </p:nvSpPr>
          <p:spPr bwMode="auto">
            <a:xfrm>
              <a:off x="3472" y="1728"/>
              <a:ext cx="1008" cy="1248"/>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8" name="Line 24"/>
            <p:cNvSpPr>
              <a:spLocks noChangeShapeType="1"/>
            </p:cNvSpPr>
            <p:nvPr/>
          </p:nvSpPr>
          <p:spPr bwMode="auto">
            <a:xfrm>
              <a:off x="3472" y="1728"/>
              <a:ext cx="720" cy="1344"/>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3529" name="Text Box 25"/>
            <p:cNvSpPr txBox="1">
              <a:spLocks noChangeArrowheads="1"/>
            </p:cNvSpPr>
            <p:nvPr/>
          </p:nvSpPr>
          <p:spPr bwMode="auto">
            <a:xfrm>
              <a:off x="4279" y="2880"/>
              <a:ext cx="212" cy="288"/>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tx1"/>
                  </a:solidFill>
                  <a:miter lim="800000"/>
                  <a:headEnd/>
                  <a:tailEnd/>
                </a14:hiddenLine>
              </a:ext>
            </a:extLst>
          </p:spPr>
          <p:txBody>
            <a:bodyPr wrap="none">
              <a:spAutoFit/>
            </a:bodyPr>
            <a:lstStyle/>
            <a:p>
              <a:pPr algn="l"/>
              <a:r>
                <a:rPr lang="en-US" sz="2400" i="1">
                  <a:solidFill>
                    <a:srgbClr val="FFFFFF"/>
                  </a:solidFill>
                  <a:latin typeface="Arial" charset="0"/>
                </a:rPr>
                <a:t>x</a:t>
              </a:r>
            </a:p>
          </p:txBody>
        </p:sp>
      </p:grpSp>
    </p:spTree>
    <p:extLst>
      <p:ext uri="{BB962C8B-B14F-4D97-AF65-F5344CB8AC3E}">
        <p14:creationId xmlns:p14="http://schemas.microsoft.com/office/powerpoint/2010/main" val="223702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4" name="Rectangle 2"/>
          <p:cNvSpPr>
            <a:spLocks noGrp="1" noChangeArrowheads="1"/>
          </p:cNvSpPr>
          <p:nvPr>
            <p:ph type="title"/>
          </p:nvPr>
        </p:nvSpPr>
        <p:spPr/>
        <p:txBody>
          <a:bodyPr/>
          <a:lstStyle/>
          <a:p>
            <a:r>
              <a:rPr lang="en-US"/>
              <a:t>Importance Sampling</a:t>
            </a:r>
          </a:p>
        </p:txBody>
      </p:sp>
      <p:sp>
        <p:nvSpPr>
          <p:cNvPr id="1769475" name="Rectangle 3"/>
          <p:cNvSpPr>
            <a:spLocks noGrp="1" noChangeArrowheads="1"/>
          </p:cNvSpPr>
          <p:nvPr>
            <p:ph type="body" idx="1"/>
          </p:nvPr>
        </p:nvSpPr>
        <p:spPr/>
        <p:txBody>
          <a:bodyPr/>
          <a:lstStyle/>
          <a:p>
            <a:pPr>
              <a:buFont typeface="Wingdings" charset="0"/>
              <a:buNone/>
            </a:pPr>
            <a:r>
              <a:rPr lang="en-US"/>
              <a:t>Put more samples where f(x) is bigger</a:t>
            </a:r>
          </a:p>
        </p:txBody>
      </p:sp>
      <p:graphicFrame>
        <p:nvGraphicFramePr>
          <p:cNvPr id="1769476" name="Object 4"/>
          <p:cNvGraphicFramePr>
            <a:graphicFrameLocks noChangeAspect="1"/>
          </p:cNvGraphicFramePr>
          <p:nvPr/>
        </p:nvGraphicFramePr>
        <p:xfrm>
          <a:off x="5424488" y="2244725"/>
          <a:ext cx="2625725" cy="2116138"/>
        </p:xfrm>
        <a:graphic>
          <a:graphicData uri="http://schemas.openxmlformats.org/presentationml/2006/ole">
            <mc:AlternateContent xmlns:mc="http://schemas.openxmlformats.org/markup-compatibility/2006">
              <mc:Choice xmlns:v="urn:schemas-microsoft-com:vml" Requires="v">
                <p:oleObj name="Equation" r:id="rId2" imgW="1181100" imgH="952500" progId="Equation.DSMT4">
                  <p:embed/>
                </p:oleObj>
              </mc:Choice>
              <mc:Fallback>
                <p:oleObj name="Equation" r:id="rId2" imgW="1181100" imgH="952500" progId="Equation.DSMT4">
                  <p:embed/>
                  <p:pic>
                    <p:nvPicPr>
                      <p:cNvPr id="1769476" name="Object 4"/>
                      <p:cNvPicPr>
                        <a:picLocks noChangeAspect="1" noChangeArrowheads="1"/>
                      </p:cNvPicPr>
                      <p:nvPr/>
                    </p:nvPicPr>
                    <p:blipFill>
                      <a:blip r:embed="rId3"/>
                      <a:srcRect/>
                      <a:stretch>
                        <a:fillRect/>
                      </a:stretch>
                    </p:blipFill>
                    <p:spPr bwMode="auto">
                      <a:xfrm>
                        <a:off x="5424488" y="2244725"/>
                        <a:ext cx="2625725" cy="2116138"/>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769477" name="Freeform 5"/>
          <p:cNvSpPr>
            <a:spLocks/>
          </p:cNvSpPr>
          <p:nvPr/>
        </p:nvSpPr>
        <p:spPr bwMode="auto">
          <a:xfrm>
            <a:off x="1676400" y="3624263"/>
            <a:ext cx="1981200" cy="1785937"/>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769478" name="Line 6"/>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79" name="Line 7"/>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0" name="Text Box 8"/>
          <p:cNvSpPr txBox="1">
            <a:spLocks noChangeArrowheads="1"/>
          </p:cNvSpPr>
          <p:nvPr/>
        </p:nvSpPr>
        <p:spPr bwMode="auto">
          <a:xfrm>
            <a:off x="1757363" y="5410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1</a:t>
            </a:r>
            <a:endParaRPr lang="en-US" sz="2400">
              <a:solidFill>
                <a:srgbClr val="FFFFFF"/>
              </a:solidFill>
              <a:effectLst>
                <a:outerShdw blurRad="38100" dist="38100" dir="2700000" algn="tl">
                  <a:srgbClr val="000000"/>
                </a:outerShdw>
              </a:effectLst>
              <a:latin typeface="Arial" charset="0"/>
            </a:endParaRPr>
          </a:p>
        </p:txBody>
      </p:sp>
      <p:sp>
        <p:nvSpPr>
          <p:cNvPr id="1769481" name="Line 9"/>
          <p:cNvSpPr>
            <a:spLocks noChangeShapeType="1"/>
          </p:cNvSpPr>
          <p:nvPr/>
        </p:nvSpPr>
        <p:spPr bwMode="auto">
          <a:xfrm flipV="1">
            <a:off x="3048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2" name="Line 10"/>
          <p:cNvSpPr>
            <a:spLocks noChangeShapeType="1"/>
          </p:cNvSpPr>
          <p:nvPr/>
        </p:nvSpPr>
        <p:spPr bwMode="auto">
          <a:xfrm flipV="1">
            <a:off x="1905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3" name="Text Box 11"/>
          <p:cNvSpPr txBox="1">
            <a:spLocks noChangeArrowheads="1"/>
          </p:cNvSpPr>
          <p:nvPr/>
        </p:nvSpPr>
        <p:spPr bwMode="auto">
          <a:xfrm>
            <a:off x="3429000"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N</a:t>
            </a:r>
            <a:endParaRPr lang="en-US" sz="2400">
              <a:solidFill>
                <a:srgbClr val="FFFFFF"/>
              </a:solidFill>
              <a:effectLst>
                <a:outerShdw blurRad="38100" dist="38100" dir="2700000" algn="tl">
                  <a:srgbClr val="000000"/>
                </a:outerShdw>
              </a:effectLst>
              <a:latin typeface="Arial" charset="0"/>
            </a:endParaRPr>
          </a:p>
        </p:txBody>
      </p:sp>
      <p:sp>
        <p:nvSpPr>
          <p:cNvPr id="1769484" name="Line 12"/>
          <p:cNvSpPr>
            <a:spLocks noChangeShapeType="1"/>
          </p:cNvSpPr>
          <p:nvPr/>
        </p:nvSpPr>
        <p:spPr bwMode="auto">
          <a:xfrm>
            <a:off x="1447800" y="39624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5" name="Text Box 13"/>
          <p:cNvSpPr txBox="1">
            <a:spLocks noChangeArrowheads="1"/>
          </p:cNvSpPr>
          <p:nvPr/>
        </p:nvSpPr>
        <p:spPr bwMode="auto">
          <a:xfrm>
            <a:off x="447675" y="3657600"/>
            <a:ext cx="938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solidFill>
                  <a:srgbClr val="FFFFFF"/>
                </a:solidFill>
                <a:effectLst>
                  <a:outerShdw blurRad="38100" dist="38100" dir="2700000" algn="tl">
                    <a:srgbClr val="000000"/>
                  </a:outerShdw>
                </a:effectLst>
                <a:latin typeface="Arial" charset="0"/>
              </a:rPr>
              <a:t> E(f(x))</a:t>
            </a:r>
          </a:p>
        </p:txBody>
      </p:sp>
      <p:sp>
        <p:nvSpPr>
          <p:cNvPr id="1769486" name="Line 14"/>
          <p:cNvSpPr>
            <a:spLocks noChangeShapeType="1"/>
          </p:cNvSpPr>
          <p:nvPr/>
        </p:nvSpPr>
        <p:spPr bwMode="auto">
          <a:xfrm flipV="1">
            <a:off x="2895600" y="30607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7" name="Line 15"/>
          <p:cNvSpPr>
            <a:spLocks noChangeShapeType="1"/>
          </p:cNvSpPr>
          <p:nvPr/>
        </p:nvSpPr>
        <p:spPr bwMode="auto">
          <a:xfrm flipV="1">
            <a:off x="20574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8" name="Line 16"/>
          <p:cNvSpPr>
            <a:spLocks noChangeShapeType="1"/>
          </p:cNvSpPr>
          <p:nvPr/>
        </p:nvSpPr>
        <p:spPr bwMode="auto">
          <a:xfrm flipV="1">
            <a:off x="3429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89" name="Line 17"/>
          <p:cNvSpPr>
            <a:spLocks noChangeShapeType="1"/>
          </p:cNvSpPr>
          <p:nvPr/>
        </p:nvSpPr>
        <p:spPr bwMode="auto">
          <a:xfrm flipV="1">
            <a:off x="2590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90" name="Line 18"/>
          <p:cNvSpPr>
            <a:spLocks noChangeShapeType="1"/>
          </p:cNvSpPr>
          <p:nvPr/>
        </p:nvSpPr>
        <p:spPr bwMode="auto">
          <a:xfrm flipV="1">
            <a:off x="2971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91" name="Line 19"/>
          <p:cNvSpPr>
            <a:spLocks noChangeShapeType="1"/>
          </p:cNvSpPr>
          <p:nvPr/>
        </p:nvSpPr>
        <p:spPr bwMode="auto">
          <a:xfrm flipV="1">
            <a:off x="1981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92" name="Line 20"/>
          <p:cNvSpPr>
            <a:spLocks noChangeShapeType="1"/>
          </p:cNvSpPr>
          <p:nvPr/>
        </p:nvSpPr>
        <p:spPr bwMode="auto">
          <a:xfrm flipV="1">
            <a:off x="21336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93" name="Line 21"/>
          <p:cNvSpPr>
            <a:spLocks noChangeShapeType="1"/>
          </p:cNvSpPr>
          <p:nvPr/>
        </p:nvSpPr>
        <p:spPr bwMode="auto">
          <a:xfrm flipV="1">
            <a:off x="2362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69494" name="Line 22"/>
          <p:cNvSpPr>
            <a:spLocks noChangeShapeType="1"/>
          </p:cNvSpPr>
          <p:nvPr/>
        </p:nvSpPr>
        <p:spPr bwMode="auto">
          <a:xfrm>
            <a:off x="1455738" y="39624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35652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Grp="1" noChangeArrowheads="1"/>
          </p:cNvSpPr>
          <p:nvPr>
            <p:ph type="title"/>
          </p:nvPr>
        </p:nvSpPr>
        <p:spPr/>
        <p:txBody>
          <a:bodyPr/>
          <a:lstStyle/>
          <a:p>
            <a:r>
              <a:rPr lang="en-US"/>
              <a:t>Importance Sampling</a:t>
            </a:r>
          </a:p>
        </p:txBody>
      </p:sp>
      <p:sp>
        <p:nvSpPr>
          <p:cNvPr id="1770499" name="Rectangle 3"/>
          <p:cNvSpPr>
            <a:spLocks noGrp="1" noChangeArrowheads="1"/>
          </p:cNvSpPr>
          <p:nvPr>
            <p:ph type="body" idx="1"/>
          </p:nvPr>
        </p:nvSpPr>
        <p:spPr/>
        <p:txBody>
          <a:bodyPr/>
          <a:lstStyle/>
          <a:p>
            <a:r>
              <a:rPr lang="en-US"/>
              <a:t>This is still unbiased</a:t>
            </a:r>
          </a:p>
        </p:txBody>
      </p:sp>
      <p:sp>
        <p:nvSpPr>
          <p:cNvPr id="1770500" name="Freeform 4"/>
          <p:cNvSpPr>
            <a:spLocks/>
          </p:cNvSpPr>
          <p:nvPr/>
        </p:nvSpPr>
        <p:spPr bwMode="auto">
          <a:xfrm>
            <a:off x="1676400" y="3624263"/>
            <a:ext cx="1981200" cy="1785937"/>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770501" name="Line 5"/>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02" name="Line 6"/>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03" name="Text Box 7"/>
          <p:cNvSpPr txBox="1">
            <a:spLocks noChangeArrowheads="1"/>
          </p:cNvSpPr>
          <p:nvPr/>
        </p:nvSpPr>
        <p:spPr bwMode="auto">
          <a:xfrm>
            <a:off x="1757363" y="5410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1</a:t>
            </a:r>
            <a:endParaRPr lang="en-US" sz="2400">
              <a:solidFill>
                <a:srgbClr val="FFFFFF"/>
              </a:solidFill>
              <a:effectLst>
                <a:outerShdw blurRad="38100" dist="38100" dir="2700000" algn="tl">
                  <a:srgbClr val="000000"/>
                </a:outerShdw>
              </a:effectLst>
              <a:latin typeface="Arial" charset="0"/>
            </a:endParaRPr>
          </a:p>
        </p:txBody>
      </p:sp>
      <p:sp>
        <p:nvSpPr>
          <p:cNvPr id="1770504" name="Line 8"/>
          <p:cNvSpPr>
            <a:spLocks noChangeShapeType="1"/>
          </p:cNvSpPr>
          <p:nvPr/>
        </p:nvSpPr>
        <p:spPr bwMode="auto">
          <a:xfrm flipV="1">
            <a:off x="3048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05" name="Line 9"/>
          <p:cNvSpPr>
            <a:spLocks noChangeShapeType="1"/>
          </p:cNvSpPr>
          <p:nvPr/>
        </p:nvSpPr>
        <p:spPr bwMode="auto">
          <a:xfrm flipV="1">
            <a:off x="1905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06" name="Text Box 10"/>
          <p:cNvSpPr txBox="1">
            <a:spLocks noChangeArrowheads="1"/>
          </p:cNvSpPr>
          <p:nvPr/>
        </p:nvSpPr>
        <p:spPr bwMode="auto">
          <a:xfrm>
            <a:off x="3429000"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N</a:t>
            </a:r>
            <a:endParaRPr lang="en-US" sz="2400">
              <a:solidFill>
                <a:srgbClr val="FFFFFF"/>
              </a:solidFill>
              <a:effectLst>
                <a:outerShdw blurRad="38100" dist="38100" dir="2700000" algn="tl">
                  <a:srgbClr val="000000"/>
                </a:outerShdw>
              </a:effectLst>
              <a:latin typeface="Arial" charset="0"/>
            </a:endParaRPr>
          </a:p>
        </p:txBody>
      </p:sp>
      <p:sp>
        <p:nvSpPr>
          <p:cNvPr id="1770507" name="Line 11"/>
          <p:cNvSpPr>
            <a:spLocks noChangeShapeType="1"/>
          </p:cNvSpPr>
          <p:nvPr/>
        </p:nvSpPr>
        <p:spPr bwMode="auto">
          <a:xfrm>
            <a:off x="1447800" y="39624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08" name="Text Box 12"/>
          <p:cNvSpPr txBox="1">
            <a:spLocks noChangeArrowheads="1"/>
          </p:cNvSpPr>
          <p:nvPr/>
        </p:nvSpPr>
        <p:spPr bwMode="auto">
          <a:xfrm>
            <a:off x="447675" y="3657600"/>
            <a:ext cx="938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solidFill>
                  <a:srgbClr val="FFFFFF"/>
                </a:solidFill>
                <a:effectLst>
                  <a:outerShdw blurRad="38100" dist="38100" dir="2700000" algn="tl">
                    <a:srgbClr val="000000"/>
                  </a:outerShdw>
                </a:effectLst>
                <a:latin typeface="Arial" charset="0"/>
              </a:rPr>
              <a:t> E(f(x))</a:t>
            </a:r>
          </a:p>
        </p:txBody>
      </p:sp>
      <p:sp>
        <p:nvSpPr>
          <p:cNvPr id="1770509" name="Line 13"/>
          <p:cNvSpPr>
            <a:spLocks noChangeShapeType="1"/>
          </p:cNvSpPr>
          <p:nvPr/>
        </p:nvSpPr>
        <p:spPr bwMode="auto">
          <a:xfrm flipV="1">
            <a:off x="2895600" y="30607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0" name="Line 14"/>
          <p:cNvSpPr>
            <a:spLocks noChangeShapeType="1"/>
          </p:cNvSpPr>
          <p:nvPr/>
        </p:nvSpPr>
        <p:spPr bwMode="auto">
          <a:xfrm flipV="1">
            <a:off x="20574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1" name="Line 15"/>
          <p:cNvSpPr>
            <a:spLocks noChangeShapeType="1"/>
          </p:cNvSpPr>
          <p:nvPr/>
        </p:nvSpPr>
        <p:spPr bwMode="auto">
          <a:xfrm flipV="1">
            <a:off x="3429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2" name="Line 16"/>
          <p:cNvSpPr>
            <a:spLocks noChangeShapeType="1"/>
          </p:cNvSpPr>
          <p:nvPr/>
        </p:nvSpPr>
        <p:spPr bwMode="auto">
          <a:xfrm flipV="1">
            <a:off x="2590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3" name="Line 17"/>
          <p:cNvSpPr>
            <a:spLocks noChangeShapeType="1"/>
          </p:cNvSpPr>
          <p:nvPr/>
        </p:nvSpPr>
        <p:spPr bwMode="auto">
          <a:xfrm flipV="1">
            <a:off x="2971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4" name="Line 18"/>
          <p:cNvSpPr>
            <a:spLocks noChangeShapeType="1"/>
          </p:cNvSpPr>
          <p:nvPr/>
        </p:nvSpPr>
        <p:spPr bwMode="auto">
          <a:xfrm flipV="1">
            <a:off x="1981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5" name="Line 19"/>
          <p:cNvSpPr>
            <a:spLocks noChangeShapeType="1"/>
          </p:cNvSpPr>
          <p:nvPr/>
        </p:nvSpPr>
        <p:spPr bwMode="auto">
          <a:xfrm flipV="1">
            <a:off x="21336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0516" name="Line 20"/>
          <p:cNvSpPr>
            <a:spLocks noChangeShapeType="1"/>
          </p:cNvSpPr>
          <p:nvPr/>
        </p:nvSpPr>
        <p:spPr bwMode="auto">
          <a:xfrm flipV="1">
            <a:off x="2362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graphicFrame>
        <p:nvGraphicFramePr>
          <p:cNvPr id="1770517" name="Object 21"/>
          <p:cNvGraphicFramePr>
            <a:graphicFrameLocks noChangeAspect="1"/>
          </p:cNvGraphicFramePr>
          <p:nvPr/>
        </p:nvGraphicFramePr>
        <p:xfrm>
          <a:off x="5013325" y="2012950"/>
          <a:ext cx="3219450" cy="3221038"/>
        </p:xfrm>
        <a:graphic>
          <a:graphicData uri="http://schemas.openxmlformats.org/presentationml/2006/ole">
            <mc:AlternateContent xmlns:mc="http://schemas.openxmlformats.org/markup-compatibility/2006">
              <mc:Choice xmlns:v="urn:schemas-microsoft-com:vml" Requires="v">
                <p:oleObj name="Equation" r:id="rId2" imgW="1447800" imgH="1447800" progId="Equation.DSMT4">
                  <p:embed/>
                </p:oleObj>
              </mc:Choice>
              <mc:Fallback>
                <p:oleObj name="Equation" r:id="rId2" imgW="1447800" imgH="1447800" progId="Equation.DSMT4">
                  <p:embed/>
                  <p:pic>
                    <p:nvPicPr>
                      <p:cNvPr id="1770517" name="Object 21"/>
                      <p:cNvPicPr>
                        <a:picLocks noChangeAspect="1" noChangeArrowheads="1"/>
                      </p:cNvPicPr>
                      <p:nvPr/>
                    </p:nvPicPr>
                    <p:blipFill>
                      <a:blip r:embed="rId3"/>
                      <a:srcRect/>
                      <a:stretch>
                        <a:fillRect/>
                      </a:stretch>
                    </p:blipFill>
                    <p:spPr bwMode="auto">
                      <a:xfrm>
                        <a:off x="5013325" y="2012950"/>
                        <a:ext cx="3219450" cy="3221038"/>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770518" name="Rectangle 22"/>
          <p:cNvSpPr>
            <a:spLocks noChangeArrowheads="1"/>
          </p:cNvSpPr>
          <p:nvPr/>
        </p:nvSpPr>
        <p:spPr bwMode="auto">
          <a:xfrm>
            <a:off x="5932488" y="5334000"/>
            <a:ext cx="1219200" cy="457200"/>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400">
                <a:solidFill>
                  <a:srgbClr val="FFFFFF"/>
                </a:solidFill>
                <a:effectLst>
                  <a:outerShdw blurRad="38100" dist="38100" dir="2700000" algn="tl">
                    <a:srgbClr val="000000"/>
                  </a:outerShdw>
                </a:effectLst>
                <a:latin typeface="Arial" charset="0"/>
              </a:rPr>
              <a:t>for all N</a:t>
            </a:r>
          </a:p>
        </p:txBody>
      </p:sp>
      <p:sp>
        <p:nvSpPr>
          <p:cNvPr id="1770519" name="Line 23"/>
          <p:cNvSpPr>
            <a:spLocks noChangeShapeType="1"/>
          </p:cNvSpPr>
          <p:nvPr/>
        </p:nvSpPr>
        <p:spPr bwMode="auto">
          <a:xfrm>
            <a:off x="1455738" y="39624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76250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p:txBody>
          <a:bodyPr/>
          <a:lstStyle/>
          <a:p>
            <a:r>
              <a:rPr lang="en-US"/>
              <a:t>Importance Sampling</a:t>
            </a:r>
          </a:p>
        </p:txBody>
      </p:sp>
      <p:sp>
        <p:nvSpPr>
          <p:cNvPr id="1771523" name="Rectangle 3"/>
          <p:cNvSpPr>
            <a:spLocks noGrp="1" noChangeArrowheads="1"/>
          </p:cNvSpPr>
          <p:nvPr>
            <p:ph type="body" idx="1"/>
          </p:nvPr>
        </p:nvSpPr>
        <p:spPr/>
        <p:txBody>
          <a:bodyPr/>
          <a:lstStyle/>
          <a:p>
            <a:r>
              <a:rPr lang="en-US"/>
              <a:t>Zero variance if p(x) ~ f(x)</a:t>
            </a:r>
          </a:p>
        </p:txBody>
      </p:sp>
      <p:sp>
        <p:nvSpPr>
          <p:cNvPr id="1771524" name="Freeform 4"/>
          <p:cNvSpPr>
            <a:spLocks/>
          </p:cNvSpPr>
          <p:nvPr/>
        </p:nvSpPr>
        <p:spPr bwMode="auto">
          <a:xfrm>
            <a:off x="1676400" y="3624263"/>
            <a:ext cx="1981200" cy="1785937"/>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771525" name="Line 5"/>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26" name="Line 6"/>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27" name="Text Box 7"/>
          <p:cNvSpPr txBox="1">
            <a:spLocks noChangeArrowheads="1"/>
          </p:cNvSpPr>
          <p:nvPr/>
        </p:nvSpPr>
        <p:spPr bwMode="auto">
          <a:xfrm>
            <a:off x="1752600" y="5410200"/>
            <a:ext cx="449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latin typeface="Arial" charset="0"/>
              </a:rPr>
              <a:t>x</a:t>
            </a:r>
            <a:r>
              <a:rPr lang="en-US" sz="2400" baseline="-25000">
                <a:solidFill>
                  <a:srgbClr val="FFFFFF"/>
                </a:solidFill>
                <a:latin typeface="Arial" charset="0"/>
              </a:rPr>
              <a:t>1</a:t>
            </a:r>
            <a:endParaRPr lang="en-US" sz="2400">
              <a:solidFill>
                <a:srgbClr val="FFFFFF"/>
              </a:solidFill>
              <a:latin typeface="Arial" charset="0"/>
            </a:endParaRPr>
          </a:p>
        </p:txBody>
      </p:sp>
      <p:sp>
        <p:nvSpPr>
          <p:cNvPr id="1771528" name="Line 8"/>
          <p:cNvSpPr>
            <a:spLocks noChangeShapeType="1"/>
          </p:cNvSpPr>
          <p:nvPr/>
        </p:nvSpPr>
        <p:spPr bwMode="auto">
          <a:xfrm flipV="1">
            <a:off x="3048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29" name="Line 9"/>
          <p:cNvSpPr>
            <a:spLocks noChangeShapeType="1"/>
          </p:cNvSpPr>
          <p:nvPr/>
        </p:nvSpPr>
        <p:spPr bwMode="auto">
          <a:xfrm flipV="1">
            <a:off x="1905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0" name="Text Box 10"/>
          <p:cNvSpPr txBox="1">
            <a:spLocks noChangeArrowheads="1"/>
          </p:cNvSpPr>
          <p:nvPr/>
        </p:nvSpPr>
        <p:spPr bwMode="auto">
          <a:xfrm>
            <a:off x="3429000"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latin typeface="Arial" charset="0"/>
              </a:rPr>
              <a:t>x</a:t>
            </a:r>
            <a:r>
              <a:rPr lang="en-US" sz="2400" baseline="-25000">
                <a:solidFill>
                  <a:srgbClr val="FFFFFF"/>
                </a:solidFill>
                <a:latin typeface="Arial" charset="0"/>
              </a:rPr>
              <a:t>N</a:t>
            </a:r>
            <a:endParaRPr lang="en-US" sz="2400">
              <a:solidFill>
                <a:srgbClr val="FFFFFF"/>
              </a:solidFill>
              <a:latin typeface="Arial" charset="0"/>
            </a:endParaRPr>
          </a:p>
        </p:txBody>
      </p:sp>
      <p:sp>
        <p:nvSpPr>
          <p:cNvPr id="1771531" name="Line 11"/>
          <p:cNvSpPr>
            <a:spLocks noChangeShapeType="1"/>
          </p:cNvSpPr>
          <p:nvPr/>
        </p:nvSpPr>
        <p:spPr bwMode="auto">
          <a:xfrm>
            <a:off x="1447800" y="39624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2" name="Text Box 12"/>
          <p:cNvSpPr txBox="1">
            <a:spLocks noChangeArrowheads="1"/>
          </p:cNvSpPr>
          <p:nvPr/>
        </p:nvSpPr>
        <p:spPr bwMode="auto">
          <a:xfrm>
            <a:off x="381000" y="3657600"/>
            <a:ext cx="10715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solidFill>
                  <a:srgbClr val="FFFFFF"/>
                </a:solidFill>
                <a:latin typeface="Arial" charset="0"/>
              </a:rPr>
              <a:t> E(f(x))</a:t>
            </a:r>
          </a:p>
        </p:txBody>
      </p:sp>
      <p:sp>
        <p:nvSpPr>
          <p:cNvPr id="1771533" name="Line 13"/>
          <p:cNvSpPr>
            <a:spLocks noChangeShapeType="1"/>
          </p:cNvSpPr>
          <p:nvPr/>
        </p:nvSpPr>
        <p:spPr bwMode="auto">
          <a:xfrm flipV="1">
            <a:off x="2895600" y="30607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4" name="Line 14"/>
          <p:cNvSpPr>
            <a:spLocks noChangeShapeType="1"/>
          </p:cNvSpPr>
          <p:nvPr/>
        </p:nvSpPr>
        <p:spPr bwMode="auto">
          <a:xfrm flipV="1">
            <a:off x="20574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5" name="Line 15"/>
          <p:cNvSpPr>
            <a:spLocks noChangeShapeType="1"/>
          </p:cNvSpPr>
          <p:nvPr/>
        </p:nvSpPr>
        <p:spPr bwMode="auto">
          <a:xfrm flipV="1">
            <a:off x="3429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6" name="Line 16"/>
          <p:cNvSpPr>
            <a:spLocks noChangeShapeType="1"/>
          </p:cNvSpPr>
          <p:nvPr/>
        </p:nvSpPr>
        <p:spPr bwMode="auto">
          <a:xfrm flipV="1">
            <a:off x="2971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7" name="Line 17"/>
          <p:cNvSpPr>
            <a:spLocks noChangeShapeType="1"/>
          </p:cNvSpPr>
          <p:nvPr/>
        </p:nvSpPr>
        <p:spPr bwMode="auto">
          <a:xfrm flipV="1">
            <a:off x="1981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8" name="Line 18"/>
          <p:cNvSpPr>
            <a:spLocks noChangeShapeType="1"/>
          </p:cNvSpPr>
          <p:nvPr/>
        </p:nvSpPr>
        <p:spPr bwMode="auto">
          <a:xfrm flipV="1">
            <a:off x="21336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39" name="Line 19"/>
          <p:cNvSpPr>
            <a:spLocks noChangeShapeType="1"/>
          </p:cNvSpPr>
          <p:nvPr/>
        </p:nvSpPr>
        <p:spPr bwMode="auto">
          <a:xfrm flipV="1">
            <a:off x="2514600" y="30607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771540" name="Text Box 20"/>
          <p:cNvSpPr txBox="1">
            <a:spLocks noChangeArrowheads="1"/>
          </p:cNvSpPr>
          <p:nvPr/>
        </p:nvSpPr>
        <p:spPr bwMode="auto">
          <a:xfrm>
            <a:off x="4800600" y="5257800"/>
            <a:ext cx="3335338" cy="8223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2400">
                <a:solidFill>
                  <a:srgbClr val="FFFFFF"/>
                </a:solidFill>
                <a:effectLst>
                  <a:outerShdw blurRad="38100" dist="38100" dir="2700000" algn="tl">
                    <a:srgbClr val="000000"/>
                  </a:outerShdw>
                </a:effectLst>
                <a:latin typeface="Arial" charset="0"/>
              </a:rPr>
              <a:t>Less variance with better</a:t>
            </a:r>
          </a:p>
          <a:p>
            <a:pPr algn="l"/>
            <a:r>
              <a:rPr lang="en-US" sz="2400">
                <a:solidFill>
                  <a:srgbClr val="FFFFFF"/>
                </a:solidFill>
                <a:effectLst>
                  <a:outerShdw blurRad="38100" dist="38100" dir="2700000" algn="tl">
                    <a:srgbClr val="000000"/>
                  </a:outerShdw>
                </a:effectLst>
                <a:latin typeface="Arial" charset="0"/>
              </a:rPr>
              <a:t>importance sampling</a:t>
            </a:r>
            <a:endParaRPr lang="en-US" sz="2400" baseline="30000">
              <a:solidFill>
                <a:srgbClr val="FFFFFF"/>
              </a:solidFill>
              <a:effectLst>
                <a:outerShdw blurRad="38100" dist="38100" dir="2700000" algn="tl">
                  <a:srgbClr val="000000"/>
                </a:outerShdw>
              </a:effectLst>
              <a:latin typeface="Arial" charset="0"/>
            </a:endParaRPr>
          </a:p>
        </p:txBody>
      </p:sp>
      <p:graphicFrame>
        <p:nvGraphicFramePr>
          <p:cNvPr id="1771541" name="Object 21"/>
          <p:cNvGraphicFramePr>
            <a:graphicFrameLocks noChangeAspect="1"/>
          </p:cNvGraphicFramePr>
          <p:nvPr/>
        </p:nvGraphicFramePr>
        <p:xfrm>
          <a:off x="5168900" y="2411413"/>
          <a:ext cx="2060575" cy="2032000"/>
        </p:xfrm>
        <a:graphic>
          <a:graphicData uri="http://schemas.openxmlformats.org/presentationml/2006/ole">
            <mc:AlternateContent xmlns:mc="http://schemas.openxmlformats.org/markup-compatibility/2006">
              <mc:Choice xmlns:v="urn:schemas-microsoft-com:vml" Requires="v">
                <p:oleObj name="Equation" r:id="rId2" imgW="927100" imgH="914400" progId="Equation.DSMT4">
                  <p:embed/>
                </p:oleObj>
              </mc:Choice>
              <mc:Fallback>
                <p:oleObj name="Equation" r:id="rId2" imgW="927100" imgH="914400" progId="Equation.DSMT4">
                  <p:embed/>
                  <p:pic>
                    <p:nvPicPr>
                      <p:cNvPr id="1771541" name="Object 21"/>
                      <p:cNvPicPr>
                        <a:picLocks noChangeAspect="1" noChangeArrowheads="1"/>
                      </p:cNvPicPr>
                      <p:nvPr/>
                    </p:nvPicPr>
                    <p:blipFill>
                      <a:blip r:embed="rId3"/>
                      <a:srcRect/>
                      <a:stretch>
                        <a:fillRect/>
                      </a:stretch>
                    </p:blipFill>
                    <p:spPr bwMode="auto">
                      <a:xfrm>
                        <a:off x="5168900" y="2411413"/>
                        <a:ext cx="2060575" cy="20320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771542" name="Line 22"/>
          <p:cNvSpPr>
            <a:spLocks noChangeShapeType="1"/>
          </p:cNvSpPr>
          <p:nvPr/>
        </p:nvSpPr>
        <p:spPr bwMode="auto">
          <a:xfrm>
            <a:off x="1455738" y="39624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2221863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2"/>
          <p:cNvSpPr>
            <a:spLocks noGrp="1" noChangeArrowheads="1"/>
          </p:cNvSpPr>
          <p:nvPr>
            <p:ph type="title"/>
          </p:nvPr>
        </p:nvSpPr>
        <p:spPr/>
        <p:txBody>
          <a:bodyPr/>
          <a:lstStyle/>
          <a:p>
            <a:endParaRPr lang="en-US"/>
          </a:p>
        </p:txBody>
      </p:sp>
      <p:sp>
        <p:nvSpPr>
          <p:cNvPr id="1839107" name="Rectangle 3"/>
          <p:cNvSpPr>
            <a:spLocks noGrp="1" noChangeArrowheads="1"/>
          </p:cNvSpPr>
          <p:nvPr>
            <p:ph type="body" idx="1"/>
          </p:nvPr>
        </p:nvSpPr>
        <p:spPr/>
        <p:txBody>
          <a:bodyPr/>
          <a:lstStyle/>
          <a:p>
            <a:endParaRPr lang="en-US"/>
          </a:p>
        </p:txBody>
      </p:sp>
      <p:pic>
        <p:nvPicPr>
          <p:cNvPr id="1839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23850"/>
            <a:ext cx="8305800" cy="621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42090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130" name="Rectangle 2"/>
          <p:cNvSpPr>
            <a:spLocks noGrp="1" noChangeArrowheads="1"/>
          </p:cNvSpPr>
          <p:nvPr>
            <p:ph type="title"/>
          </p:nvPr>
        </p:nvSpPr>
        <p:spPr/>
        <p:txBody>
          <a:bodyPr/>
          <a:lstStyle/>
          <a:p>
            <a:endParaRPr lang="en-US"/>
          </a:p>
        </p:txBody>
      </p:sp>
      <p:sp>
        <p:nvSpPr>
          <p:cNvPr id="1840131" name="Rectangle 3"/>
          <p:cNvSpPr>
            <a:spLocks noGrp="1" noChangeArrowheads="1"/>
          </p:cNvSpPr>
          <p:nvPr>
            <p:ph type="body" idx="1"/>
          </p:nvPr>
        </p:nvSpPr>
        <p:spPr/>
        <p:txBody>
          <a:bodyPr/>
          <a:lstStyle/>
          <a:p>
            <a:endParaRPr lang="en-US"/>
          </a:p>
        </p:txBody>
      </p:sp>
      <p:pic>
        <p:nvPicPr>
          <p:cNvPr id="1840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73050"/>
            <a:ext cx="8389938" cy="6289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417057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p:cNvSpPr>
            <a:spLocks noGrp="1" noChangeArrowheads="1"/>
          </p:cNvSpPr>
          <p:nvPr>
            <p:ph type="title"/>
          </p:nvPr>
        </p:nvSpPr>
        <p:spPr/>
        <p:txBody>
          <a:bodyPr/>
          <a:lstStyle/>
          <a:p>
            <a:r>
              <a:rPr lang="en-US"/>
              <a:t>Stratified Sampling</a:t>
            </a:r>
          </a:p>
        </p:txBody>
      </p:sp>
      <p:sp>
        <p:nvSpPr>
          <p:cNvPr id="1772547" name="Rectangle 3"/>
          <p:cNvSpPr>
            <a:spLocks noGrp="1" noChangeArrowheads="1"/>
          </p:cNvSpPr>
          <p:nvPr>
            <p:ph type="body" idx="1"/>
          </p:nvPr>
        </p:nvSpPr>
        <p:spPr/>
        <p:txBody>
          <a:bodyPr/>
          <a:lstStyle/>
          <a:p>
            <a:r>
              <a:rPr lang="en-US"/>
              <a:t>Estimate subdomains separately</a:t>
            </a:r>
          </a:p>
        </p:txBody>
      </p:sp>
      <p:sp>
        <p:nvSpPr>
          <p:cNvPr id="1772548" name="Freeform 4"/>
          <p:cNvSpPr>
            <a:spLocks/>
          </p:cNvSpPr>
          <p:nvPr/>
        </p:nvSpPr>
        <p:spPr bwMode="auto">
          <a:xfrm>
            <a:off x="1676400" y="3624263"/>
            <a:ext cx="1981200" cy="1785937"/>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p>
        </p:txBody>
      </p:sp>
      <p:sp>
        <p:nvSpPr>
          <p:cNvPr id="1772549" name="Line 5"/>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0" name="Line 6"/>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1" name="Text Box 7"/>
          <p:cNvSpPr txBox="1">
            <a:spLocks noChangeArrowheads="1"/>
          </p:cNvSpPr>
          <p:nvPr/>
        </p:nvSpPr>
        <p:spPr bwMode="auto">
          <a:xfrm>
            <a:off x="1757363" y="5410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1</a:t>
            </a:r>
            <a:endParaRPr lang="en-US" sz="2400">
              <a:effectLst>
                <a:outerShdw blurRad="38100" dist="38100" dir="2700000" algn="tl">
                  <a:srgbClr val="000000"/>
                </a:outerShdw>
              </a:effectLst>
            </a:endParaRPr>
          </a:p>
        </p:txBody>
      </p:sp>
      <p:sp>
        <p:nvSpPr>
          <p:cNvPr id="1772552" name="Text Box 8"/>
          <p:cNvSpPr txBox="1">
            <a:spLocks noChangeArrowheads="1"/>
          </p:cNvSpPr>
          <p:nvPr/>
        </p:nvSpPr>
        <p:spPr bwMode="auto">
          <a:xfrm>
            <a:off x="3429000"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N</a:t>
            </a:r>
            <a:endParaRPr lang="en-US" sz="2400">
              <a:effectLst>
                <a:outerShdw blurRad="38100" dist="38100" dir="2700000" algn="tl">
                  <a:srgbClr val="000000"/>
                </a:outerShdw>
              </a:effectLst>
            </a:endParaRPr>
          </a:p>
        </p:txBody>
      </p:sp>
      <p:sp>
        <p:nvSpPr>
          <p:cNvPr id="1772553" name="Line 9"/>
          <p:cNvSpPr>
            <a:spLocks noChangeShapeType="1"/>
          </p:cNvSpPr>
          <p:nvPr/>
        </p:nvSpPr>
        <p:spPr bwMode="auto">
          <a:xfrm>
            <a:off x="1676400" y="4572000"/>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4" name="Line 10"/>
          <p:cNvSpPr>
            <a:spLocks noChangeShapeType="1"/>
          </p:cNvSpPr>
          <p:nvPr/>
        </p:nvSpPr>
        <p:spPr bwMode="auto">
          <a:xfrm>
            <a:off x="1676400" y="4564063"/>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endParaRPr lang="en-US"/>
          </a:p>
        </p:txBody>
      </p:sp>
      <p:sp>
        <p:nvSpPr>
          <p:cNvPr id="1772555" name="Text Box 11"/>
          <p:cNvSpPr txBox="1">
            <a:spLocks noChangeArrowheads="1"/>
          </p:cNvSpPr>
          <p:nvPr/>
        </p:nvSpPr>
        <p:spPr bwMode="auto">
          <a:xfrm>
            <a:off x="552450" y="4267200"/>
            <a:ext cx="1031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effectLst>
                  <a:outerShdw blurRad="38100" dist="38100" dir="2700000" algn="tl">
                    <a:srgbClr val="000000"/>
                  </a:outerShdw>
                </a:effectLst>
              </a:rPr>
              <a:t> E</a:t>
            </a:r>
            <a:r>
              <a:rPr lang="en-US" sz="2400" i="1" baseline="-25000">
                <a:effectLst>
                  <a:outerShdw blurRad="38100" dist="38100" dir="2700000" algn="tl">
                    <a:srgbClr val="000000"/>
                  </a:outerShdw>
                </a:effectLst>
              </a:rPr>
              <a:t>k</a:t>
            </a:r>
            <a:r>
              <a:rPr lang="en-US" sz="2400" i="1">
                <a:effectLst>
                  <a:outerShdw blurRad="38100" dist="38100" dir="2700000" algn="tl">
                    <a:srgbClr val="000000"/>
                  </a:outerShdw>
                </a:effectLst>
              </a:rPr>
              <a:t>(f(x))</a:t>
            </a:r>
          </a:p>
        </p:txBody>
      </p:sp>
      <p:sp>
        <p:nvSpPr>
          <p:cNvPr id="1772556" name="Line 12"/>
          <p:cNvSpPr>
            <a:spLocks noChangeShapeType="1"/>
          </p:cNvSpPr>
          <p:nvPr/>
        </p:nvSpPr>
        <p:spPr bwMode="auto">
          <a:xfrm>
            <a:off x="22098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7" name="Line 13"/>
          <p:cNvSpPr>
            <a:spLocks noChangeShapeType="1"/>
          </p:cNvSpPr>
          <p:nvPr/>
        </p:nvSpPr>
        <p:spPr bwMode="auto">
          <a:xfrm>
            <a:off x="27432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8" name="Line 14"/>
          <p:cNvSpPr>
            <a:spLocks noChangeShapeType="1"/>
          </p:cNvSpPr>
          <p:nvPr/>
        </p:nvSpPr>
        <p:spPr bwMode="auto">
          <a:xfrm>
            <a:off x="32766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59" name="Line 15"/>
          <p:cNvSpPr>
            <a:spLocks noChangeShapeType="1"/>
          </p:cNvSpPr>
          <p:nvPr/>
        </p:nvSpPr>
        <p:spPr bwMode="auto">
          <a:xfrm>
            <a:off x="2209800" y="5318125"/>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60" name="Line 16"/>
          <p:cNvSpPr>
            <a:spLocks noChangeShapeType="1"/>
          </p:cNvSpPr>
          <p:nvPr/>
        </p:nvSpPr>
        <p:spPr bwMode="auto">
          <a:xfrm>
            <a:off x="2209800" y="5310188"/>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endParaRPr lang="en-US"/>
          </a:p>
        </p:txBody>
      </p:sp>
      <p:sp>
        <p:nvSpPr>
          <p:cNvPr id="1772561" name="Line 17"/>
          <p:cNvSpPr>
            <a:spLocks noChangeShapeType="1"/>
          </p:cNvSpPr>
          <p:nvPr/>
        </p:nvSpPr>
        <p:spPr bwMode="auto">
          <a:xfrm>
            <a:off x="2743200" y="4724400"/>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62" name="Line 18"/>
          <p:cNvSpPr>
            <a:spLocks noChangeShapeType="1"/>
          </p:cNvSpPr>
          <p:nvPr/>
        </p:nvSpPr>
        <p:spPr bwMode="auto">
          <a:xfrm>
            <a:off x="2743200" y="4716463"/>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endParaRPr lang="en-US"/>
          </a:p>
        </p:txBody>
      </p:sp>
      <p:sp>
        <p:nvSpPr>
          <p:cNvPr id="1772563" name="Line 19"/>
          <p:cNvSpPr>
            <a:spLocks noChangeShapeType="1"/>
          </p:cNvSpPr>
          <p:nvPr/>
        </p:nvSpPr>
        <p:spPr bwMode="auto">
          <a:xfrm>
            <a:off x="3276600" y="5318125"/>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2564" name="Line 20"/>
          <p:cNvSpPr>
            <a:spLocks noChangeShapeType="1"/>
          </p:cNvSpPr>
          <p:nvPr/>
        </p:nvSpPr>
        <p:spPr bwMode="auto">
          <a:xfrm>
            <a:off x="3276600" y="5310188"/>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endParaRPr lang="en-US"/>
          </a:p>
        </p:txBody>
      </p:sp>
      <p:sp>
        <p:nvSpPr>
          <p:cNvPr id="1772565" name="Oval 21"/>
          <p:cNvSpPr>
            <a:spLocks noChangeArrowheads="1"/>
          </p:cNvSpPr>
          <p:nvPr/>
        </p:nvSpPr>
        <p:spPr bwMode="auto">
          <a:xfrm>
            <a:off x="5851525" y="4914900"/>
            <a:ext cx="80963"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66" name="Oval 22"/>
          <p:cNvSpPr>
            <a:spLocks noChangeArrowheads="1"/>
          </p:cNvSpPr>
          <p:nvPr/>
        </p:nvSpPr>
        <p:spPr bwMode="auto">
          <a:xfrm>
            <a:off x="7181850" y="557053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67" name="Oval 23"/>
          <p:cNvSpPr>
            <a:spLocks noChangeArrowheads="1"/>
          </p:cNvSpPr>
          <p:nvPr/>
        </p:nvSpPr>
        <p:spPr bwMode="auto">
          <a:xfrm>
            <a:off x="6330950" y="6086475"/>
            <a:ext cx="80963" cy="79375"/>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68" name="Oval 24"/>
          <p:cNvSpPr>
            <a:spLocks noChangeArrowheads="1"/>
          </p:cNvSpPr>
          <p:nvPr/>
        </p:nvSpPr>
        <p:spPr bwMode="auto">
          <a:xfrm>
            <a:off x="6699250" y="459263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69" name="Oval 25"/>
          <p:cNvSpPr>
            <a:spLocks noChangeArrowheads="1"/>
          </p:cNvSpPr>
          <p:nvPr/>
        </p:nvSpPr>
        <p:spPr bwMode="auto">
          <a:xfrm>
            <a:off x="5554663" y="5448300"/>
            <a:ext cx="80962"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0" name="Oval 26"/>
          <p:cNvSpPr>
            <a:spLocks noChangeArrowheads="1"/>
          </p:cNvSpPr>
          <p:nvPr/>
        </p:nvSpPr>
        <p:spPr bwMode="auto">
          <a:xfrm>
            <a:off x="6127750" y="503713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1" name="Oval 27"/>
          <p:cNvSpPr>
            <a:spLocks noChangeArrowheads="1"/>
          </p:cNvSpPr>
          <p:nvPr/>
        </p:nvSpPr>
        <p:spPr bwMode="auto">
          <a:xfrm>
            <a:off x="6330950" y="536733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2" name="Oval 28"/>
          <p:cNvSpPr>
            <a:spLocks noChangeArrowheads="1"/>
          </p:cNvSpPr>
          <p:nvPr/>
        </p:nvSpPr>
        <p:spPr bwMode="auto">
          <a:xfrm>
            <a:off x="6738938" y="6005513"/>
            <a:ext cx="80962"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3" name="Oval 29"/>
          <p:cNvSpPr>
            <a:spLocks noChangeArrowheads="1"/>
          </p:cNvSpPr>
          <p:nvPr/>
        </p:nvSpPr>
        <p:spPr bwMode="auto">
          <a:xfrm>
            <a:off x="5851525" y="584358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4" name="Oval 30"/>
          <p:cNvSpPr>
            <a:spLocks noChangeArrowheads="1"/>
          </p:cNvSpPr>
          <p:nvPr/>
        </p:nvSpPr>
        <p:spPr bwMode="auto">
          <a:xfrm>
            <a:off x="6249988" y="4391025"/>
            <a:ext cx="80962"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5" name="Oval 31"/>
          <p:cNvSpPr>
            <a:spLocks noChangeArrowheads="1"/>
          </p:cNvSpPr>
          <p:nvPr/>
        </p:nvSpPr>
        <p:spPr bwMode="auto">
          <a:xfrm>
            <a:off x="5635625" y="435133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6" name="Oval 32"/>
          <p:cNvSpPr>
            <a:spLocks noChangeArrowheads="1"/>
          </p:cNvSpPr>
          <p:nvPr/>
        </p:nvSpPr>
        <p:spPr bwMode="auto">
          <a:xfrm>
            <a:off x="7223125" y="4391025"/>
            <a:ext cx="80963"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7" name="Oval 33"/>
          <p:cNvSpPr>
            <a:spLocks noChangeArrowheads="1"/>
          </p:cNvSpPr>
          <p:nvPr/>
        </p:nvSpPr>
        <p:spPr bwMode="auto">
          <a:xfrm>
            <a:off x="7056438" y="5076825"/>
            <a:ext cx="80962"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8" name="Oval 34"/>
          <p:cNvSpPr>
            <a:spLocks noChangeArrowheads="1"/>
          </p:cNvSpPr>
          <p:nvPr/>
        </p:nvSpPr>
        <p:spPr bwMode="auto">
          <a:xfrm>
            <a:off x="6780213" y="4875213"/>
            <a:ext cx="80962"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79" name="Oval 35"/>
          <p:cNvSpPr>
            <a:spLocks noChangeArrowheads="1"/>
          </p:cNvSpPr>
          <p:nvPr/>
        </p:nvSpPr>
        <p:spPr bwMode="auto">
          <a:xfrm>
            <a:off x="7223125" y="5843588"/>
            <a:ext cx="80963" cy="80962"/>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772580" name="Oval 36"/>
          <p:cNvSpPr>
            <a:spLocks noChangeArrowheads="1"/>
          </p:cNvSpPr>
          <p:nvPr/>
        </p:nvSpPr>
        <p:spPr bwMode="auto">
          <a:xfrm>
            <a:off x="6535738" y="5448300"/>
            <a:ext cx="80962" cy="80963"/>
          </a:xfrm>
          <a:prstGeom prst="ellipse">
            <a:avLst/>
          </a:prstGeom>
          <a:solidFill>
            <a:schemeClr val="accent1"/>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pic>
        <p:nvPicPr>
          <p:cNvPr id="1772581" name="Picture 37"/>
          <p:cNvPicPr>
            <a:picLocks noChangeAspect="1" noChangeArrowheads="1"/>
          </p:cNvPicPr>
          <p:nvPr/>
        </p:nvPicPr>
        <p:blipFill>
          <a:blip r:embed="rId2">
            <a:extLst>
              <a:ext uri="{28A0092B-C50C-407E-A947-70E740481C1C}">
                <a14:useLocalDpi xmlns:a14="http://schemas.microsoft.com/office/drawing/2010/main" val="0"/>
              </a:ext>
            </a:extLst>
          </a:blip>
          <a:srcRect l="1733" t="25594" r="4814" b="9322"/>
          <a:stretch>
            <a:fillRect/>
          </a:stretch>
        </p:blipFill>
        <p:spPr bwMode="auto">
          <a:xfrm>
            <a:off x="4221163" y="2468563"/>
            <a:ext cx="4381500" cy="1155700"/>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1772582" name="Text Box 38"/>
          <p:cNvSpPr txBox="1">
            <a:spLocks noChangeArrowheads="1"/>
          </p:cNvSpPr>
          <p:nvPr/>
        </p:nvSpPr>
        <p:spPr bwMode="auto">
          <a:xfrm>
            <a:off x="7972425" y="3624263"/>
            <a:ext cx="630238" cy="3667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FF99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r"/>
            <a:r>
              <a:rPr lang="en-CA">
                <a:solidFill>
                  <a:schemeClr val="folHlink"/>
                </a:solidFill>
                <a:effectLst>
                  <a:outerShdw blurRad="38100" dist="38100" dir="2700000" algn="tl">
                    <a:srgbClr val="000000"/>
                  </a:outerShdw>
                </a:effectLst>
              </a:rPr>
              <a:t>Arvo</a:t>
            </a:r>
          </a:p>
        </p:txBody>
      </p:sp>
      <p:grpSp>
        <p:nvGrpSpPr>
          <p:cNvPr id="1772583" name="Group 39"/>
          <p:cNvGrpSpPr>
            <a:grpSpLocks/>
          </p:cNvGrpSpPr>
          <p:nvPr/>
        </p:nvGrpSpPr>
        <p:grpSpPr bwMode="auto">
          <a:xfrm>
            <a:off x="5489575" y="4270375"/>
            <a:ext cx="1978025" cy="1978025"/>
            <a:chOff x="1200" y="2832"/>
            <a:chExt cx="1152" cy="1152"/>
          </a:xfrm>
        </p:grpSpPr>
        <p:sp>
          <p:nvSpPr>
            <p:cNvPr id="1772584" name="Rectangle 40"/>
            <p:cNvSpPr>
              <a:spLocks noChangeArrowheads="1"/>
            </p:cNvSpPr>
            <p:nvPr/>
          </p:nvSpPr>
          <p:spPr bwMode="auto">
            <a:xfrm>
              <a:off x="1200" y="2832"/>
              <a:ext cx="1152" cy="1152"/>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72585" name="Line 41"/>
            <p:cNvSpPr>
              <a:spLocks noChangeShapeType="1"/>
            </p:cNvSpPr>
            <p:nvPr/>
          </p:nvSpPr>
          <p:spPr bwMode="auto">
            <a:xfrm>
              <a:off x="1200" y="3408"/>
              <a:ext cx="1152" cy="1"/>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772586" name="Line 42"/>
            <p:cNvSpPr>
              <a:spLocks noChangeShapeType="1"/>
            </p:cNvSpPr>
            <p:nvPr/>
          </p:nvSpPr>
          <p:spPr bwMode="auto">
            <a:xfrm>
              <a:off x="1200" y="3696"/>
              <a:ext cx="1152" cy="1"/>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772587" name="Line 43"/>
            <p:cNvSpPr>
              <a:spLocks noChangeShapeType="1"/>
            </p:cNvSpPr>
            <p:nvPr/>
          </p:nvSpPr>
          <p:spPr bwMode="auto">
            <a:xfrm>
              <a:off x="1200" y="3120"/>
              <a:ext cx="1152" cy="1"/>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772588" name="Line 44"/>
            <p:cNvSpPr>
              <a:spLocks noChangeShapeType="1"/>
            </p:cNvSpPr>
            <p:nvPr/>
          </p:nvSpPr>
          <p:spPr bwMode="auto">
            <a:xfrm>
              <a:off x="1776" y="2832"/>
              <a:ext cx="1" cy="1152"/>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772589" name="Line 45"/>
            <p:cNvSpPr>
              <a:spLocks noChangeShapeType="1"/>
            </p:cNvSpPr>
            <p:nvPr/>
          </p:nvSpPr>
          <p:spPr bwMode="auto">
            <a:xfrm>
              <a:off x="2064" y="2832"/>
              <a:ext cx="1" cy="1152"/>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772590" name="Line 46"/>
            <p:cNvSpPr>
              <a:spLocks noChangeShapeType="1"/>
            </p:cNvSpPr>
            <p:nvPr/>
          </p:nvSpPr>
          <p:spPr bwMode="auto">
            <a:xfrm>
              <a:off x="1488" y="2832"/>
              <a:ext cx="1" cy="1152"/>
            </a:xfrm>
            <a:prstGeom prst="line">
              <a:avLst/>
            </a:prstGeom>
            <a:noFill/>
            <a:ln w="9525">
              <a:solidFill>
                <a:schemeClr val="folHlink"/>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12130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p:txBody>
          <a:bodyPr/>
          <a:lstStyle/>
          <a:p>
            <a:r>
              <a:rPr lang="en-US"/>
              <a:t>Stratified Sampling</a:t>
            </a:r>
          </a:p>
        </p:txBody>
      </p:sp>
      <p:sp>
        <p:nvSpPr>
          <p:cNvPr id="1774595" name="Rectangle 3"/>
          <p:cNvSpPr>
            <a:spLocks noGrp="1" noChangeArrowheads="1"/>
          </p:cNvSpPr>
          <p:nvPr>
            <p:ph type="body" idx="1"/>
          </p:nvPr>
        </p:nvSpPr>
        <p:spPr/>
        <p:txBody>
          <a:bodyPr/>
          <a:lstStyle/>
          <a:p>
            <a:r>
              <a:rPr lang="en-US"/>
              <a:t>Less overall variance if less variance </a:t>
            </a:r>
            <a:br>
              <a:rPr lang="en-US"/>
            </a:br>
            <a:r>
              <a:rPr lang="en-US"/>
              <a:t>in subdomains</a:t>
            </a:r>
          </a:p>
        </p:txBody>
      </p:sp>
      <p:graphicFrame>
        <p:nvGraphicFramePr>
          <p:cNvPr id="1774596" name="Object 4"/>
          <p:cNvGraphicFramePr>
            <a:graphicFrameLocks noChangeAspect="1"/>
          </p:cNvGraphicFramePr>
          <p:nvPr/>
        </p:nvGraphicFramePr>
        <p:xfrm>
          <a:off x="4206875" y="2614613"/>
          <a:ext cx="3983038" cy="1017587"/>
        </p:xfrm>
        <a:graphic>
          <a:graphicData uri="http://schemas.openxmlformats.org/presentationml/2006/ole">
            <mc:AlternateContent xmlns:mc="http://schemas.openxmlformats.org/markup-compatibility/2006">
              <mc:Choice xmlns:v="urn:schemas-microsoft-com:vml" Requires="v">
                <p:oleObj name="Equation" r:id="rId2" imgW="1790700" imgH="457200" progId="Equation.DSMT4">
                  <p:embed/>
                </p:oleObj>
              </mc:Choice>
              <mc:Fallback>
                <p:oleObj name="Equation" r:id="rId2" imgW="1790700" imgH="457200" progId="Equation.DSMT4">
                  <p:embed/>
                  <p:pic>
                    <p:nvPicPr>
                      <p:cNvPr id="1774596" name="Object 4"/>
                      <p:cNvPicPr>
                        <a:picLocks noChangeAspect="1" noChangeArrowheads="1"/>
                      </p:cNvPicPr>
                      <p:nvPr/>
                    </p:nvPicPr>
                    <p:blipFill>
                      <a:blip r:embed="rId3"/>
                      <a:srcRect/>
                      <a:stretch>
                        <a:fillRect/>
                      </a:stretch>
                    </p:blipFill>
                    <p:spPr bwMode="auto">
                      <a:xfrm>
                        <a:off x="4206875" y="2614613"/>
                        <a:ext cx="3983038" cy="1017587"/>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774597" name="Freeform 5"/>
          <p:cNvSpPr>
            <a:spLocks/>
          </p:cNvSpPr>
          <p:nvPr/>
        </p:nvSpPr>
        <p:spPr bwMode="auto">
          <a:xfrm>
            <a:off x="1676400" y="3624263"/>
            <a:ext cx="1981200" cy="1785937"/>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p>
        </p:txBody>
      </p:sp>
      <p:sp>
        <p:nvSpPr>
          <p:cNvPr id="1774598" name="Line 6"/>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599" name="Line 7"/>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0" name="Text Box 8"/>
          <p:cNvSpPr txBox="1">
            <a:spLocks noChangeArrowheads="1"/>
          </p:cNvSpPr>
          <p:nvPr/>
        </p:nvSpPr>
        <p:spPr bwMode="auto">
          <a:xfrm>
            <a:off x="1757363" y="5410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1</a:t>
            </a:r>
            <a:endParaRPr lang="en-US" sz="2400">
              <a:effectLst>
                <a:outerShdw blurRad="38100" dist="38100" dir="2700000" algn="tl">
                  <a:srgbClr val="000000"/>
                </a:outerShdw>
              </a:effectLst>
            </a:endParaRPr>
          </a:p>
        </p:txBody>
      </p:sp>
      <p:sp>
        <p:nvSpPr>
          <p:cNvPr id="1774601" name="Text Box 9"/>
          <p:cNvSpPr txBox="1">
            <a:spLocks noChangeArrowheads="1"/>
          </p:cNvSpPr>
          <p:nvPr/>
        </p:nvSpPr>
        <p:spPr bwMode="auto">
          <a:xfrm>
            <a:off x="3429000"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N</a:t>
            </a:r>
            <a:endParaRPr lang="en-US" sz="2400">
              <a:effectLst>
                <a:outerShdw blurRad="38100" dist="38100" dir="2700000" algn="tl">
                  <a:srgbClr val="000000"/>
                </a:outerShdw>
              </a:effectLst>
            </a:endParaRPr>
          </a:p>
        </p:txBody>
      </p:sp>
      <p:sp>
        <p:nvSpPr>
          <p:cNvPr id="1774602" name="Line 10"/>
          <p:cNvSpPr>
            <a:spLocks noChangeShapeType="1"/>
          </p:cNvSpPr>
          <p:nvPr/>
        </p:nvSpPr>
        <p:spPr bwMode="auto">
          <a:xfrm>
            <a:off x="1676400" y="4572000"/>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3" name="Line 11"/>
          <p:cNvSpPr>
            <a:spLocks noChangeShapeType="1"/>
          </p:cNvSpPr>
          <p:nvPr/>
        </p:nvSpPr>
        <p:spPr bwMode="auto">
          <a:xfrm>
            <a:off x="1676400" y="4564063"/>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74604" name="Text Box 12"/>
          <p:cNvSpPr txBox="1">
            <a:spLocks noChangeArrowheads="1"/>
          </p:cNvSpPr>
          <p:nvPr/>
        </p:nvSpPr>
        <p:spPr bwMode="auto">
          <a:xfrm>
            <a:off x="552450" y="4267200"/>
            <a:ext cx="1031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effectLst>
                  <a:outerShdw blurRad="38100" dist="38100" dir="2700000" algn="tl">
                    <a:srgbClr val="000000"/>
                  </a:outerShdw>
                </a:effectLst>
              </a:rPr>
              <a:t> E</a:t>
            </a:r>
            <a:r>
              <a:rPr lang="en-US" sz="2400" i="1" baseline="-25000">
                <a:effectLst>
                  <a:outerShdw blurRad="38100" dist="38100" dir="2700000" algn="tl">
                    <a:srgbClr val="000000"/>
                  </a:outerShdw>
                </a:effectLst>
              </a:rPr>
              <a:t>k</a:t>
            </a:r>
            <a:r>
              <a:rPr lang="en-US" sz="2400" i="1">
                <a:effectLst>
                  <a:outerShdw blurRad="38100" dist="38100" dir="2700000" algn="tl">
                    <a:srgbClr val="000000"/>
                  </a:outerShdw>
                </a:effectLst>
              </a:rPr>
              <a:t>(f(x))</a:t>
            </a:r>
          </a:p>
        </p:txBody>
      </p:sp>
      <p:sp>
        <p:nvSpPr>
          <p:cNvPr id="1774605" name="Line 13"/>
          <p:cNvSpPr>
            <a:spLocks noChangeShapeType="1"/>
          </p:cNvSpPr>
          <p:nvPr/>
        </p:nvSpPr>
        <p:spPr bwMode="auto">
          <a:xfrm>
            <a:off x="22098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6" name="Line 14"/>
          <p:cNvSpPr>
            <a:spLocks noChangeShapeType="1"/>
          </p:cNvSpPr>
          <p:nvPr/>
        </p:nvSpPr>
        <p:spPr bwMode="auto">
          <a:xfrm>
            <a:off x="27432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7" name="Line 15"/>
          <p:cNvSpPr>
            <a:spLocks noChangeShapeType="1"/>
          </p:cNvSpPr>
          <p:nvPr/>
        </p:nvSpPr>
        <p:spPr bwMode="auto">
          <a:xfrm>
            <a:off x="3276600" y="2819400"/>
            <a:ext cx="0" cy="2590800"/>
          </a:xfrm>
          <a:prstGeom prst="line">
            <a:avLst/>
          </a:prstGeom>
          <a:noFill/>
          <a:ln w="19050">
            <a:solidFill>
              <a:srgbClr val="DDDDDD"/>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8" name="Line 16"/>
          <p:cNvSpPr>
            <a:spLocks noChangeShapeType="1"/>
          </p:cNvSpPr>
          <p:nvPr/>
        </p:nvSpPr>
        <p:spPr bwMode="auto">
          <a:xfrm>
            <a:off x="2209800" y="5318125"/>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09" name="Line 17"/>
          <p:cNvSpPr>
            <a:spLocks noChangeShapeType="1"/>
          </p:cNvSpPr>
          <p:nvPr/>
        </p:nvSpPr>
        <p:spPr bwMode="auto">
          <a:xfrm>
            <a:off x="2209800" y="5310188"/>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74610" name="Line 18"/>
          <p:cNvSpPr>
            <a:spLocks noChangeShapeType="1"/>
          </p:cNvSpPr>
          <p:nvPr/>
        </p:nvSpPr>
        <p:spPr bwMode="auto">
          <a:xfrm>
            <a:off x="2743200" y="4724400"/>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11" name="Line 19"/>
          <p:cNvSpPr>
            <a:spLocks noChangeShapeType="1"/>
          </p:cNvSpPr>
          <p:nvPr/>
        </p:nvSpPr>
        <p:spPr bwMode="auto">
          <a:xfrm>
            <a:off x="2743200" y="4716463"/>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74612" name="Line 20"/>
          <p:cNvSpPr>
            <a:spLocks noChangeShapeType="1"/>
          </p:cNvSpPr>
          <p:nvPr/>
        </p:nvSpPr>
        <p:spPr bwMode="auto">
          <a:xfrm>
            <a:off x="3276600" y="5318125"/>
            <a:ext cx="5254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1774613" name="Line 21"/>
          <p:cNvSpPr>
            <a:spLocks noChangeShapeType="1"/>
          </p:cNvSpPr>
          <p:nvPr/>
        </p:nvSpPr>
        <p:spPr bwMode="auto">
          <a:xfrm>
            <a:off x="3276600" y="5310188"/>
            <a:ext cx="55245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74614" name="Group 22"/>
          <p:cNvGrpSpPr>
            <a:grpSpLocks/>
          </p:cNvGrpSpPr>
          <p:nvPr/>
        </p:nvGrpSpPr>
        <p:grpSpPr bwMode="auto">
          <a:xfrm>
            <a:off x="2913063" y="4178300"/>
            <a:ext cx="203200" cy="1003300"/>
            <a:chOff x="3152" y="2864"/>
            <a:chExt cx="128" cy="352"/>
          </a:xfrm>
        </p:grpSpPr>
        <p:sp>
          <p:nvSpPr>
            <p:cNvPr id="1774615" name="Line 23"/>
            <p:cNvSpPr>
              <a:spLocks noChangeShapeType="1"/>
            </p:cNvSpPr>
            <p:nvPr/>
          </p:nvSpPr>
          <p:spPr bwMode="auto">
            <a:xfrm>
              <a:off x="3216" y="2875"/>
              <a:ext cx="0" cy="341"/>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16" name="Line 24"/>
            <p:cNvSpPr>
              <a:spLocks noChangeShapeType="1"/>
            </p:cNvSpPr>
            <p:nvPr/>
          </p:nvSpPr>
          <p:spPr bwMode="auto">
            <a:xfrm>
              <a:off x="3216" y="3216"/>
              <a:ext cx="0" cy="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17" name="Freeform 25"/>
            <p:cNvSpPr>
              <a:spLocks/>
            </p:cNvSpPr>
            <p:nvPr/>
          </p:nvSpPr>
          <p:spPr bwMode="auto">
            <a:xfrm>
              <a:off x="3152" y="3215"/>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774618" name="Freeform 26"/>
            <p:cNvSpPr>
              <a:spLocks/>
            </p:cNvSpPr>
            <p:nvPr/>
          </p:nvSpPr>
          <p:spPr bwMode="auto">
            <a:xfrm>
              <a:off x="3155" y="2864"/>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grpSp>
        <p:nvGrpSpPr>
          <p:cNvPr id="1774619" name="Group 27"/>
          <p:cNvGrpSpPr>
            <a:grpSpLocks/>
          </p:cNvGrpSpPr>
          <p:nvPr/>
        </p:nvGrpSpPr>
        <p:grpSpPr bwMode="auto">
          <a:xfrm>
            <a:off x="3378200" y="5272088"/>
            <a:ext cx="203200" cy="100012"/>
            <a:chOff x="3152" y="2864"/>
            <a:chExt cx="128" cy="352"/>
          </a:xfrm>
        </p:grpSpPr>
        <p:sp>
          <p:nvSpPr>
            <p:cNvPr id="1774620" name="Line 28"/>
            <p:cNvSpPr>
              <a:spLocks noChangeShapeType="1"/>
            </p:cNvSpPr>
            <p:nvPr/>
          </p:nvSpPr>
          <p:spPr bwMode="auto">
            <a:xfrm>
              <a:off x="3216" y="2875"/>
              <a:ext cx="0" cy="341"/>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21" name="Line 29"/>
            <p:cNvSpPr>
              <a:spLocks noChangeShapeType="1"/>
            </p:cNvSpPr>
            <p:nvPr/>
          </p:nvSpPr>
          <p:spPr bwMode="auto">
            <a:xfrm>
              <a:off x="3216" y="3216"/>
              <a:ext cx="0" cy="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22" name="Freeform 30"/>
            <p:cNvSpPr>
              <a:spLocks/>
            </p:cNvSpPr>
            <p:nvPr/>
          </p:nvSpPr>
          <p:spPr bwMode="auto">
            <a:xfrm>
              <a:off x="3152" y="3215"/>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774623" name="Freeform 31"/>
            <p:cNvSpPr>
              <a:spLocks/>
            </p:cNvSpPr>
            <p:nvPr/>
          </p:nvSpPr>
          <p:spPr bwMode="auto">
            <a:xfrm>
              <a:off x="3155" y="2864"/>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grpSp>
        <p:nvGrpSpPr>
          <p:cNvPr id="1774624" name="Group 32"/>
          <p:cNvGrpSpPr>
            <a:grpSpLocks/>
          </p:cNvGrpSpPr>
          <p:nvPr/>
        </p:nvGrpSpPr>
        <p:grpSpPr bwMode="auto">
          <a:xfrm>
            <a:off x="2387600" y="5270500"/>
            <a:ext cx="203200" cy="100013"/>
            <a:chOff x="3152" y="2864"/>
            <a:chExt cx="128" cy="352"/>
          </a:xfrm>
        </p:grpSpPr>
        <p:sp>
          <p:nvSpPr>
            <p:cNvPr id="1774625" name="Line 33"/>
            <p:cNvSpPr>
              <a:spLocks noChangeShapeType="1"/>
            </p:cNvSpPr>
            <p:nvPr/>
          </p:nvSpPr>
          <p:spPr bwMode="auto">
            <a:xfrm>
              <a:off x="3216" y="2875"/>
              <a:ext cx="0" cy="341"/>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26" name="Line 34"/>
            <p:cNvSpPr>
              <a:spLocks noChangeShapeType="1"/>
            </p:cNvSpPr>
            <p:nvPr/>
          </p:nvSpPr>
          <p:spPr bwMode="auto">
            <a:xfrm>
              <a:off x="3216" y="3216"/>
              <a:ext cx="0" cy="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27" name="Freeform 35"/>
            <p:cNvSpPr>
              <a:spLocks/>
            </p:cNvSpPr>
            <p:nvPr/>
          </p:nvSpPr>
          <p:spPr bwMode="auto">
            <a:xfrm>
              <a:off x="3152" y="3215"/>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774628" name="Freeform 36"/>
            <p:cNvSpPr>
              <a:spLocks/>
            </p:cNvSpPr>
            <p:nvPr/>
          </p:nvSpPr>
          <p:spPr bwMode="auto">
            <a:xfrm>
              <a:off x="3155" y="2864"/>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grpSp>
        <p:nvGrpSpPr>
          <p:cNvPr id="1774629" name="Group 37"/>
          <p:cNvGrpSpPr>
            <a:grpSpLocks/>
          </p:cNvGrpSpPr>
          <p:nvPr/>
        </p:nvGrpSpPr>
        <p:grpSpPr bwMode="auto">
          <a:xfrm>
            <a:off x="1854200" y="4038600"/>
            <a:ext cx="203200" cy="1003300"/>
            <a:chOff x="3152" y="2864"/>
            <a:chExt cx="128" cy="352"/>
          </a:xfrm>
        </p:grpSpPr>
        <p:sp>
          <p:nvSpPr>
            <p:cNvPr id="1774630" name="Line 38"/>
            <p:cNvSpPr>
              <a:spLocks noChangeShapeType="1"/>
            </p:cNvSpPr>
            <p:nvPr/>
          </p:nvSpPr>
          <p:spPr bwMode="auto">
            <a:xfrm>
              <a:off x="3216" y="2875"/>
              <a:ext cx="0" cy="341"/>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31" name="Line 39"/>
            <p:cNvSpPr>
              <a:spLocks noChangeShapeType="1"/>
            </p:cNvSpPr>
            <p:nvPr/>
          </p:nvSpPr>
          <p:spPr bwMode="auto">
            <a:xfrm>
              <a:off x="3216" y="3216"/>
              <a:ext cx="0" cy="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spAutoFit/>
            </a:bodyPr>
            <a:lstStyle/>
            <a:p>
              <a:endParaRPr lang="en-US"/>
            </a:p>
          </p:txBody>
        </p:sp>
        <p:sp>
          <p:nvSpPr>
            <p:cNvPr id="1774632" name="Freeform 40"/>
            <p:cNvSpPr>
              <a:spLocks/>
            </p:cNvSpPr>
            <p:nvPr/>
          </p:nvSpPr>
          <p:spPr bwMode="auto">
            <a:xfrm>
              <a:off x="3152" y="3215"/>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774633" name="Freeform 41"/>
            <p:cNvSpPr>
              <a:spLocks/>
            </p:cNvSpPr>
            <p:nvPr/>
          </p:nvSpPr>
          <p:spPr bwMode="auto">
            <a:xfrm>
              <a:off x="3155" y="2864"/>
              <a:ext cx="125" cy="1"/>
            </a:xfrm>
            <a:custGeom>
              <a:avLst/>
              <a:gdLst>
                <a:gd name="T0" fmla="*/ 0 w 125"/>
                <a:gd name="T1" fmla="*/ 0 h 1"/>
                <a:gd name="T2" fmla="*/ 125 w 125"/>
                <a:gd name="T3" fmla="*/ 0 h 1"/>
              </a:gdLst>
              <a:ahLst/>
              <a:cxnLst>
                <a:cxn ang="0">
                  <a:pos x="T0" y="T1"/>
                </a:cxn>
                <a:cxn ang="0">
                  <a:pos x="T2" y="T3"/>
                </a:cxn>
              </a:cxnLst>
              <a:rect l="0" t="0" r="r" b="b"/>
              <a:pathLst>
                <a:path w="125" h="1">
                  <a:moveTo>
                    <a:pt x="0" y="0"/>
                  </a:moveTo>
                  <a:lnTo>
                    <a:pt x="125" y="0"/>
                  </a:lnTo>
                </a:path>
              </a:pathLst>
            </a:custGeom>
            <a:noFill/>
            <a:ln w="28575" cap="flat" cmpd="sng">
              <a:solidFill>
                <a:schemeClr val="tx2"/>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grpSp>
    </p:spTree>
    <p:extLst>
      <p:ext uri="{BB962C8B-B14F-4D97-AF65-F5344CB8AC3E}">
        <p14:creationId xmlns:p14="http://schemas.microsoft.com/office/powerpoint/2010/main" val="72325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p:txBody>
          <a:bodyPr/>
          <a:lstStyle/>
          <a:p>
            <a:r>
              <a:rPr lang="en-US"/>
              <a:t>More Information</a:t>
            </a:r>
          </a:p>
        </p:txBody>
      </p:sp>
      <p:sp>
        <p:nvSpPr>
          <p:cNvPr id="1799171" name="Rectangle 3"/>
          <p:cNvSpPr>
            <a:spLocks noGrp="1" noChangeArrowheads="1"/>
          </p:cNvSpPr>
          <p:nvPr>
            <p:ph type="body" idx="1"/>
          </p:nvPr>
        </p:nvSpPr>
        <p:spPr>
          <a:xfrm>
            <a:off x="457200" y="1527175"/>
            <a:ext cx="8686800" cy="5029200"/>
          </a:xfrm>
        </p:spPr>
        <p:txBody>
          <a:bodyPr/>
          <a:lstStyle/>
          <a:p>
            <a:r>
              <a:rPr lang="en-US" dirty="0" err="1"/>
              <a:t>Veach</a:t>
            </a:r>
            <a:r>
              <a:rPr lang="en-US" dirty="0"/>
              <a:t> PhD thesis chapter (linked to from website)</a:t>
            </a:r>
          </a:p>
          <a:p>
            <a:r>
              <a:rPr lang="en-US" dirty="0"/>
              <a:t>Course Notes (links from website)</a:t>
            </a:r>
          </a:p>
          <a:p>
            <a:pPr lvl="1"/>
            <a:r>
              <a:rPr lang="en-US" sz="1600" i="1" dirty="0"/>
              <a:t>Mathematical Models for Computer Graphics</a:t>
            </a:r>
            <a:r>
              <a:rPr lang="en-US" sz="1600" dirty="0"/>
              <a:t>, Stanford, Fall 1997</a:t>
            </a:r>
          </a:p>
          <a:p>
            <a:pPr lvl="1"/>
            <a:r>
              <a:rPr lang="en-US" sz="1600" i="1" dirty="0"/>
              <a:t>State of the Art in Monte Carlo Methods for Realistic Image Synthesis</a:t>
            </a:r>
            <a:r>
              <a:rPr lang="en-US" sz="1600" dirty="0"/>
              <a:t>, </a:t>
            </a:r>
            <a:br>
              <a:rPr lang="en-US" sz="1600" dirty="0"/>
            </a:br>
            <a:r>
              <a:rPr lang="en-US" sz="1600" dirty="0"/>
              <a:t>Course 29, SIGGRAPH 2001</a:t>
            </a:r>
          </a:p>
        </p:txBody>
      </p:sp>
    </p:spTree>
    <p:extLst>
      <p:ext uri="{BB962C8B-B14F-4D97-AF65-F5344CB8AC3E}">
        <p14:creationId xmlns:p14="http://schemas.microsoft.com/office/powerpoint/2010/main" val="1512551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216186" y="533400"/>
            <a:ext cx="8687982" cy="685800"/>
          </a:xfrm>
        </p:spPr>
        <p:txBody>
          <a:bodyPr/>
          <a:lstStyle/>
          <a:p>
            <a:r>
              <a:rPr lang="en-US" dirty="0"/>
              <a:t>Motivation: Monte Carlo Path Tracing</a:t>
            </a:r>
          </a:p>
        </p:txBody>
      </p:sp>
      <p:sp>
        <p:nvSpPr>
          <p:cNvPr id="2" name="Content Placeholder 1"/>
          <p:cNvSpPr>
            <a:spLocks noGrp="1"/>
          </p:cNvSpPr>
          <p:nvPr>
            <p:ph idx="1"/>
          </p:nvPr>
        </p:nvSpPr>
        <p:spPr>
          <a:xfrm>
            <a:off x="301894" y="1365055"/>
            <a:ext cx="8842106" cy="5029200"/>
          </a:xfrm>
        </p:spPr>
        <p:txBody>
          <a:bodyPr/>
          <a:lstStyle/>
          <a:p>
            <a:r>
              <a:rPr lang="en-US" dirty="0"/>
              <a:t>Core method to solve rendering equation </a:t>
            </a:r>
          </a:p>
          <a:p>
            <a:r>
              <a:rPr lang="en-US" dirty="0"/>
              <a:t>Widely used </a:t>
            </a:r>
            <a:r>
              <a:rPr lang="en-US" dirty="0" err="1"/>
              <a:t>production+realtime</a:t>
            </a:r>
            <a:r>
              <a:rPr lang="en-US" dirty="0"/>
              <a:t> (with denoising)</a:t>
            </a:r>
          </a:p>
          <a:p>
            <a:r>
              <a:rPr lang="en-US" dirty="0"/>
              <a:t>General solution to rendering, global illumination</a:t>
            </a:r>
          </a:p>
          <a:p>
            <a:r>
              <a:rPr lang="en-US" dirty="0"/>
              <a:t>Suitable for a variety of general scenes</a:t>
            </a:r>
          </a:p>
          <a:p>
            <a:r>
              <a:rPr lang="en-US" dirty="0"/>
              <a:t>Based on Monte Carlo methods</a:t>
            </a:r>
          </a:p>
          <a:p>
            <a:r>
              <a:rPr lang="en-US" dirty="0"/>
              <a:t>Enumerate all paths of light transport</a:t>
            </a:r>
          </a:p>
          <a:p>
            <a:pPr marL="0" indent="0">
              <a:buNone/>
            </a:pPr>
            <a:endParaRPr lang="en-US" dirty="0"/>
          </a:p>
        </p:txBody>
      </p:sp>
    </p:spTree>
    <p:extLst>
      <p:ext uri="{BB962C8B-B14F-4D97-AF65-F5344CB8AC3E}">
        <p14:creationId xmlns:p14="http://schemas.microsoft.com/office/powerpoint/2010/main" val="32463768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A0DC-9875-26BC-07B1-81B9C92153F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9BD6360-49D0-C670-54D9-C9756F4774ED}"/>
              </a:ext>
            </a:extLst>
          </p:cNvPr>
          <p:cNvSpPr>
            <a:spLocks noGrp="1"/>
          </p:cNvSpPr>
          <p:nvPr>
            <p:ph idx="1"/>
          </p:nvPr>
        </p:nvSpPr>
        <p:spPr>
          <a:xfrm>
            <a:off x="438944" y="1527174"/>
            <a:ext cx="8526380" cy="5062811"/>
          </a:xfrm>
        </p:spPr>
        <p:txBody>
          <a:bodyPr/>
          <a:lstStyle/>
          <a:p>
            <a:r>
              <a:rPr lang="en-US" dirty="0"/>
              <a:t>Will cover many preliminaries today briefly</a:t>
            </a:r>
          </a:p>
          <a:p>
            <a:pPr lvl="1"/>
            <a:r>
              <a:rPr lang="en-US" sz="2800" dirty="0"/>
              <a:t>Monte Carlo Integration</a:t>
            </a:r>
          </a:p>
          <a:p>
            <a:pPr lvl="1"/>
            <a:r>
              <a:rPr lang="en-US" sz="2800" dirty="0"/>
              <a:t>Path Tracing</a:t>
            </a:r>
          </a:p>
          <a:p>
            <a:pPr lvl="1"/>
            <a:r>
              <a:rPr lang="en-US" sz="2800" dirty="0"/>
              <a:t>Volumetric Rendering</a:t>
            </a:r>
          </a:p>
          <a:p>
            <a:pPr lvl="1"/>
            <a:r>
              <a:rPr lang="en-US" sz="2800" dirty="0"/>
              <a:t>Deep Learning: CNNs and MLPs</a:t>
            </a:r>
          </a:p>
          <a:p>
            <a:pPr lvl="1"/>
            <a:r>
              <a:rPr lang="en-US" sz="2800" dirty="0"/>
              <a:t>(consider vision course for multi-view geometry)</a:t>
            </a:r>
          </a:p>
          <a:p>
            <a:endParaRPr lang="en-US" dirty="0"/>
          </a:p>
          <a:p>
            <a:r>
              <a:rPr lang="en-US" dirty="0"/>
              <a:t>To Do: Papers to present, </a:t>
            </a:r>
            <a:r>
              <a:rPr lang="en-US" dirty="0" err="1"/>
              <a:t>etc</a:t>
            </a:r>
            <a:endParaRPr lang="en-US" dirty="0"/>
          </a:p>
        </p:txBody>
      </p:sp>
    </p:spTree>
    <p:extLst>
      <p:ext uri="{BB962C8B-B14F-4D97-AF65-F5344CB8AC3E}">
        <p14:creationId xmlns:p14="http://schemas.microsoft.com/office/powerpoint/2010/main" val="12499328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Grp="1" noChangeArrowheads="1"/>
          </p:cNvSpPr>
          <p:nvPr>
            <p:ph type="title"/>
          </p:nvPr>
        </p:nvSpPr>
        <p:spPr/>
        <p:txBody>
          <a:bodyPr/>
          <a:lstStyle/>
          <a:p>
            <a:r>
              <a:rPr lang="en-US" dirty="0"/>
              <a:t>From UCB class many years ago</a:t>
            </a:r>
          </a:p>
        </p:txBody>
      </p:sp>
      <p:pic>
        <p:nvPicPr>
          <p:cNvPr id="1921032" name="Picture 8" descr="tarzan_outp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619375"/>
            <a:ext cx="2955925" cy="2955925"/>
          </a:xfrm>
          <a:prstGeom prst="rect">
            <a:avLst/>
          </a:prstGeom>
          <a:noFill/>
          <a:extLst>
            <a:ext uri="{909E8E84-426E-40dd-AFC4-6F175D3DCCD1}">
              <a14:hiddenFill xmlns:a14="http://schemas.microsoft.com/office/drawing/2010/main" xmlns="">
                <a:solidFill>
                  <a:srgbClr val="FFFFFF"/>
                </a:solidFill>
              </a14:hiddenFill>
            </a:ext>
          </a:extLst>
        </p:spPr>
      </p:pic>
      <p:pic>
        <p:nvPicPr>
          <p:cNvPr id="1921034" name="Picture 10" descr="awesome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2638425"/>
            <a:ext cx="2916238" cy="2916238"/>
          </a:xfrm>
          <a:prstGeom prst="rect">
            <a:avLst/>
          </a:prstGeom>
          <a:noFill/>
          <a:extLst>
            <a:ext uri="{909E8E84-426E-40dd-AFC4-6F175D3DCCD1}">
              <a14:hiddenFill xmlns:a14="http://schemas.microsoft.com/office/drawing/2010/main" xmlns="">
                <a:solidFill>
                  <a:srgbClr val="FFFFFF"/>
                </a:solidFill>
              </a14:hiddenFill>
            </a:ext>
          </a:extLst>
        </p:spPr>
      </p:pic>
      <p:pic>
        <p:nvPicPr>
          <p:cNvPr id="1921036" name="Picture 12" descr="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2609850"/>
            <a:ext cx="2946400" cy="2946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40396" y="3215374"/>
            <a:ext cx="184666" cy="369332"/>
          </a:xfrm>
          <a:prstGeom prst="rect">
            <a:avLst/>
          </a:prstGeom>
          <a:noFill/>
        </p:spPr>
        <p:txBody>
          <a:bodyPr wrap="none" rtlCol="0">
            <a:spAutoFit/>
          </a:bodyPr>
          <a:lstStyle/>
          <a:p>
            <a:endParaRPr lang="en-US" dirty="0">
              <a:solidFill>
                <a:srgbClr val="FFFFFF"/>
              </a:solidFill>
            </a:endParaRPr>
          </a:p>
        </p:txBody>
      </p:sp>
    </p:spTree>
    <p:extLst>
      <p:ext uri="{BB962C8B-B14F-4D97-AF65-F5344CB8AC3E}">
        <p14:creationId xmlns:p14="http://schemas.microsoft.com/office/powerpoint/2010/main" val="1152074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type="title"/>
          </p:nvPr>
        </p:nvSpPr>
        <p:spPr/>
        <p:txBody>
          <a:bodyPr/>
          <a:lstStyle/>
          <a:p>
            <a:r>
              <a:rPr lang="en-US"/>
              <a:t>Simplest Monte Carlo Path Tracer</a:t>
            </a:r>
          </a:p>
        </p:txBody>
      </p:sp>
      <p:sp>
        <p:nvSpPr>
          <p:cNvPr id="1887235"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cast n samples and average</a:t>
            </a:r>
          </a:p>
          <a:p>
            <a:pPr lvl="1">
              <a:lnSpc>
                <a:spcPct val="105000"/>
              </a:lnSpc>
            </a:pPr>
            <a:r>
              <a:rPr lang="en-US" dirty="0"/>
              <a:t>Choose a ray with </a:t>
            </a:r>
            <a:r>
              <a:rPr lang="en-US" i="1" dirty="0"/>
              <a:t>p</a:t>
            </a:r>
            <a:r>
              <a:rPr lang="en-US" dirty="0"/>
              <a:t>=camera, </a:t>
            </a:r>
            <a:r>
              <a:rPr lang="en-US" i="1" dirty="0"/>
              <a:t>d</a:t>
            </a:r>
            <a:r>
              <a:rPr lang="en-US" dirty="0"/>
              <a:t>=(</a:t>
            </a:r>
            <a:r>
              <a:rPr lang="en-US" dirty="0" err="1">
                <a:latin typeface="Symbol" charset="0"/>
              </a:rPr>
              <a:t>θ</a:t>
            </a:r>
            <a:r>
              <a:rPr lang="en-US" dirty="0" err="1"/>
              <a:t>,ϕ</a:t>
            </a:r>
            <a:r>
              <a:rPr lang="en-US" sz="900" dirty="0">
                <a:latin typeface="Symbol" charset="0"/>
              </a:rPr>
              <a:t> </a:t>
            </a:r>
            <a:r>
              <a:rPr lang="en-US" dirty="0"/>
              <a:t>) within pixel</a:t>
            </a:r>
          </a:p>
          <a:p>
            <a:pPr lvl="1">
              <a:lnSpc>
                <a:spcPct val="105000"/>
              </a:lnSpc>
            </a:pPr>
            <a:r>
              <a:rPr lang="en-US" dirty="0"/>
              <a:t>Pixel color += (1/n) * </a:t>
            </a:r>
            <a:r>
              <a:rPr lang="en-US" dirty="0" err="1">
                <a:solidFill>
                  <a:schemeClr val="tx2"/>
                </a:solidFill>
              </a:rPr>
              <a:t>TracePath</a:t>
            </a:r>
            <a:r>
              <a:rPr lang="en-US" dirty="0"/>
              <a:t>(</a:t>
            </a:r>
            <a:r>
              <a:rPr lang="en-US" i="1" dirty="0"/>
              <a:t>p</a:t>
            </a:r>
            <a:r>
              <a:rPr lang="en-US" dirty="0"/>
              <a:t>, </a:t>
            </a:r>
            <a:r>
              <a:rPr lang="en-US" i="1" dirty="0"/>
              <a:t>d</a:t>
            </a:r>
            <a:r>
              <a:rPr lang="en-US" dirty="0"/>
              <a:t>)</a:t>
            </a:r>
          </a:p>
          <a:p>
            <a:pPr>
              <a:lnSpc>
                <a:spcPct val="105000"/>
              </a:lnSpc>
              <a:spcBef>
                <a:spcPct val="0"/>
              </a:spcBef>
              <a:buFont typeface="Wingdings" charset="0"/>
              <a:buNone/>
            </a:pPr>
            <a:endParaRPr lang="en-US" sz="2400" dirty="0">
              <a:solidFill>
                <a:schemeClr val="tx2"/>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a:t>
            </a:r>
            <a:r>
              <a:rPr lang="en-US" dirty="0">
                <a:solidFill>
                  <a:srgbClr val="42BA1C"/>
                </a:solidFill>
              </a:rPr>
              <a:t>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a:t>
            </a:r>
            <a:r>
              <a:rPr lang="en-US" dirty="0">
                <a:solidFill>
                  <a:srgbClr val="42BA1C"/>
                </a:solidFill>
              </a:rPr>
              <a:t>2</a:t>
            </a:r>
            <a:r>
              <a:rPr lang="en-US" dirty="0"/>
              <a:t>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br>
              <a:rPr lang="en-US" i="1" dirty="0"/>
            </a:br>
            <a:r>
              <a:rPr lang="en-US" i="1" dirty="0"/>
              <a:t>	</a:t>
            </a:r>
            <a:r>
              <a:rPr lang="en-US" dirty="0">
                <a:solidFill>
                  <a:schemeClr val="tx2"/>
                </a:solidFill>
              </a:rPr>
              <a:t>return</a:t>
            </a:r>
            <a:r>
              <a:rPr lang="en-US" dirty="0"/>
              <a:t> </a:t>
            </a:r>
            <a:r>
              <a:rPr lang="en-US" dirty="0">
                <a:solidFill>
                  <a:srgbClr val="42BA1C"/>
                </a:solidFill>
              </a:rPr>
              <a:t>2</a:t>
            </a:r>
            <a:r>
              <a:rPr lang="en-US" dirty="0"/>
              <a:t> * </a:t>
            </a:r>
            <a:r>
              <a:rPr lang="en-US" i="1" dirty="0" err="1"/>
              <a:t>f</a:t>
            </a:r>
            <a:r>
              <a:rPr lang="en-US" i="1" baseline="-25000" dirty="0" err="1"/>
              <a:t>r</a:t>
            </a:r>
            <a:r>
              <a:rPr lang="en-US" dirty="0"/>
              <a:t>(</a:t>
            </a:r>
            <a:r>
              <a:rPr lang="en-US" i="1" dirty="0"/>
              <a:t>d</a:t>
            </a:r>
            <a:r>
              <a:rPr lang="en-US" dirty="0"/>
              <a:t> </a:t>
            </a:r>
            <a:r>
              <a:rPr lang="en-US" dirty="0">
                <a:latin typeface="Wingdings"/>
                <a:ea typeface="Wingdings"/>
                <a:cs typeface="Wingdings"/>
                <a:sym typeface="Wingdings"/>
              </a:rPr>
              <a:t></a:t>
            </a:r>
            <a:r>
              <a:rPr lang="en-US" i="1" dirty="0">
                <a:sym typeface="Symbol" charset="0"/>
              </a:rPr>
              <a:t>d</a:t>
            </a:r>
            <a:r>
              <a:rPr lang="ja-JP" altLang="en-US" i="1" dirty="0">
                <a:latin typeface="Arial"/>
                <a:sym typeface="Symbol" charset="0"/>
              </a:rPr>
              <a:t>’</a:t>
            </a:r>
            <a:r>
              <a:rPr lang="en-US" dirty="0">
                <a:sym typeface="Symbol" charset="0"/>
              </a:rPr>
              <a:t>) * (</a:t>
            </a:r>
            <a:r>
              <a:rPr lang="en-US" i="1" dirty="0" err="1">
                <a:sym typeface="Symbol" charset="0"/>
              </a:rPr>
              <a:t>n</a:t>
            </a:r>
            <a:r>
              <a:rPr lang="en-US" dirty="0" err="1">
                <a:latin typeface="Wingdings"/>
                <a:ea typeface="Wingdings"/>
                <a:cs typeface="Wingdings"/>
                <a:sym typeface="Wingdings"/>
              </a:rPr>
              <a:t></a:t>
            </a:r>
            <a:r>
              <a:rPr lang="en-US" i="1" dirty="0" err="1">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
        <p:nvSpPr>
          <p:cNvPr id="1887236" name="Text Box 4"/>
          <p:cNvSpPr txBox="1">
            <a:spLocks noChangeArrowheads="1"/>
          </p:cNvSpPr>
          <p:nvPr/>
        </p:nvSpPr>
        <p:spPr bwMode="auto">
          <a:xfrm>
            <a:off x="6197600" y="3751263"/>
            <a:ext cx="2446338" cy="8255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1600">
                <a:solidFill>
                  <a:srgbClr val="42BA1C"/>
                </a:solidFill>
                <a:latin typeface="Arial" charset="0"/>
              </a:rPr>
              <a:t>Weight = 1/probability</a:t>
            </a:r>
          </a:p>
          <a:p>
            <a:pPr algn="l"/>
            <a:r>
              <a:rPr lang="en-US" sz="1600">
                <a:solidFill>
                  <a:srgbClr val="42BA1C"/>
                </a:solidFill>
                <a:latin typeface="Arial" charset="0"/>
              </a:rPr>
              <a:t>Remember: unbiased </a:t>
            </a:r>
          </a:p>
          <a:p>
            <a:pPr algn="l"/>
            <a:r>
              <a:rPr lang="en-US" sz="1600">
                <a:solidFill>
                  <a:srgbClr val="42BA1C"/>
                </a:solidFill>
                <a:latin typeface="Arial" charset="0"/>
              </a:rPr>
              <a:t>requires having f(x) / p(x)</a:t>
            </a:r>
          </a:p>
        </p:txBody>
      </p:sp>
      <p:sp>
        <p:nvSpPr>
          <p:cNvPr id="1887237" name="Line 5"/>
          <p:cNvSpPr>
            <a:spLocks noChangeShapeType="1"/>
          </p:cNvSpPr>
          <p:nvPr/>
        </p:nvSpPr>
        <p:spPr bwMode="auto">
          <a:xfrm flipH="1">
            <a:off x="5645150" y="4002088"/>
            <a:ext cx="457200" cy="0"/>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latin typeface="Arial" charset="0"/>
            </a:endParaRPr>
          </a:p>
        </p:txBody>
      </p:sp>
      <p:sp>
        <p:nvSpPr>
          <p:cNvPr id="1887238" name="Line 6"/>
          <p:cNvSpPr>
            <a:spLocks noChangeShapeType="1"/>
          </p:cNvSpPr>
          <p:nvPr/>
        </p:nvSpPr>
        <p:spPr bwMode="auto">
          <a:xfrm flipH="1">
            <a:off x="3335338" y="4070350"/>
            <a:ext cx="2779712" cy="485775"/>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latin typeface="Arial" charset="0"/>
            </a:endParaRPr>
          </a:p>
        </p:txBody>
      </p:sp>
      <p:sp>
        <p:nvSpPr>
          <p:cNvPr id="1887239" name="Line 7"/>
          <p:cNvSpPr>
            <a:spLocks noChangeShapeType="1"/>
          </p:cNvSpPr>
          <p:nvPr/>
        </p:nvSpPr>
        <p:spPr bwMode="auto">
          <a:xfrm flipH="1">
            <a:off x="3352800" y="4137025"/>
            <a:ext cx="2762250" cy="1389063"/>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latin typeface="Arial" charset="0"/>
            </a:endParaRPr>
          </a:p>
        </p:txBody>
      </p:sp>
    </p:spTree>
    <p:extLst>
      <p:ext uri="{BB962C8B-B14F-4D97-AF65-F5344CB8AC3E}">
        <p14:creationId xmlns:p14="http://schemas.microsoft.com/office/powerpoint/2010/main" val="73689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title"/>
          </p:nvPr>
        </p:nvSpPr>
        <p:spPr/>
        <p:txBody>
          <a:bodyPr/>
          <a:lstStyle/>
          <a:p>
            <a:r>
              <a:rPr lang="en-US"/>
              <a:t>Simplest Monte Carlo Path Tracer</a:t>
            </a:r>
          </a:p>
        </p:txBody>
      </p:sp>
      <p:sp>
        <p:nvSpPr>
          <p:cNvPr id="1888259"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cast n samples and average</a:t>
            </a:r>
          </a:p>
          <a:p>
            <a:pPr lvl="1">
              <a:lnSpc>
                <a:spcPct val="105000"/>
              </a:lnSpc>
            </a:pPr>
            <a:r>
              <a:rPr lang="en-US" dirty="0"/>
              <a:t>Choose a ray with </a:t>
            </a:r>
            <a:r>
              <a:rPr lang="en-US" i="1" dirty="0"/>
              <a:t>p</a:t>
            </a:r>
            <a:r>
              <a:rPr lang="en-US" dirty="0"/>
              <a:t>=camera, </a:t>
            </a:r>
            <a:r>
              <a:rPr lang="en-US" i="1" dirty="0"/>
              <a:t>d</a:t>
            </a:r>
            <a:r>
              <a:rPr lang="en-US" dirty="0"/>
              <a:t>=(</a:t>
            </a:r>
            <a:r>
              <a:rPr lang="en-US" dirty="0" err="1">
                <a:latin typeface="Symbol" charset="0"/>
              </a:rPr>
              <a:t>θ</a:t>
            </a:r>
            <a:r>
              <a:rPr lang="en-US" dirty="0" err="1"/>
              <a:t>,ϕ</a:t>
            </a:r>
            <a:r>
              <a:rPr lang="en-US" dirty="0"/>
              <a:t>) within pixel</a:t>
            </a:r>
          </a:p>
          <a:p>
            <a:pPr lvl="1">
              <a:lnSpc>
                <a:spcPct val="105000"/>
              </a:lnSpc>
            </a:pPr>
            <a:r>
              <a:rPr lang="en-US" dirty="0"/>
              <a:t>Pixel color += (1/n) * </a:t>
            </a:r>
            <a:r>
              <a:rPr lang="en-US" dirty="0" err="1">
                <a:solidFill>
                  <a:schemeClr val="tx2"/>
                </a:solidFill>
              </a:rPr>
              <a:t>TracePath</a:t>
            </a:r>
            <a:r>
              <a:rPr lang="en-US" dirty="0"/>
              <a:t>(</a:t>
            </a:r>
            <a:r>
              <a:rPr lang="en-US" i="1" dirty="0"/>
              <a:t>p</a:t>
            </a:r>
            <a:r>
              <a:rPr lang="en-US" dirty="0"/>
              <a:t>, </a:t>
            </a:r>
            <a:r>
              <a:rPr lang="en-US" i="1" dirty="0"/>
              <a:t>d</a:t>
            </a:r>
            <a:r>
              <a:rPr lang="en-US" dirty="0"/>
              <a:t>)</a:t>
            </a:r>
          </a:p>
          <a:p>
            <a:pPr>
              <a:lnSpc>
                <a:spcPct val="105000"/>
              </a:lnSpc>
              <a:spcBef>
                <a:spcPct val="0"/>
              </a:spcBef>
              <a:buFont typeface="Wingdings" charset="0"/>
              <a:buNone/>
            </a:pPr>
            <a:endParaRPr lang="en-US" sz="2400" dirty="0">
              <a:solidFill>
                <a:schemeClr val="tx2"/>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2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br>
              <a:rPr lang="en-US" i="1" dirty="0"/>
            </a:br>
            <a:r>
              <a:rPr lang="en-US" i="1" dirty="0"/>
              <a:t>	</a:t>
            </a:r>
            <a:r>
              <a:rPr lang="en-US" dirty="0">
                <a:solidFill>
                  <a:schemeClr val="tx2"/>
                </a:solidFill>
              </a:rPr>
              <a:t>return</a:t>
            </a:r>
            <a:r>
              <a:rPr lang="en-US" dirty="0"/>
              <a:t> 2 * </a:t>
            </a:r>
            <a:r>
              <a:rPr lang="en-US" i="1" dirty="0" err="1"/>
              <a:t>f</a:t>
            </a:r>
            <a:r>
              <a:rPr lang="en-US" i="1" baseline="-25000" dirty="0" err="1"/>
              <a:t>r</a:t>
            </a:r>
            <a:r>
              <a:rPr lang="en-US" dirty="0"/>
              <a:t>(</a:t>
            </a:r>
            <a:r>
              <a:rPr lang="en-US" i="1" dirty="0"/>
              <a:t>d</a:t>
            </a:r>
            <a:r>
              <a:rPr lang="en-US" dirty="0"/>
              <a:t> </a:t>
            </a:r>
            <a:r>
              <a:rPr lang="en-US" dirty="0">
                <a:latin typeface="Wingdings"/>
                <a:ea typeface="Wingdings"/>
                <a:cs typeface="Wingdings"/>
                <a:sym typeface="Wingdings"/>
              </a:rPr>
              <a:t></a:t>
            </a:r>
            <a:r>
              <a:rPr lang="en-US" i="1" dirty="0">
                <a:sym typeface="Symbol" charset="0"/>
              </a:rPr>
              <a:t>d</a:t>
            </a:r>
            <a:r>
              <a:rPr lang="ja-JP" altLang="en-US" i="1" dirty="0">
                <a:latin typeface="Arial"/>
                <a:sym typeface="Symbol" charset="0"/>
              </a:rPr>
              <a:t>’</a:t>
            </a:r>
            <a:r>
              <a:rPr lang="en-US" dirty="0">
                <a:sym typeface="Symbol" charset="0"/>
              </a:rPr>
              <a:t>) * (</a:t>
            </a:r>
            <a:r>
              <a:rPr lang="en-US" i="1" dirty="0" err="1">
                <a:sym typeface="Symbol" charset="0"/>
              </a:rPr>
              <a:t>n</a:t>
            </a:r>
            <a:r>
              <a:rPr lang="en-US" dirty="0" err="1">
                <a:latin typeface="Wingdings"/>
                <a:ea typeface="Wingdings"/>
                <a:cs typeface="Wingdings"/>
                <a:sym typeface="Wingdings"/>
              </a:rPr>
              <a:t></a:t>
            </a:r>
            <a:r>
              <a:rPr lang="en-US" i="1" dirty="0" err="1">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
        <p:nvSpPr>
          <p:cNvPr id="1888260" name="Text Box 4"/>
          <p:cNvSpPr txBox="1">
            <a:spLocks noChangeArrowheads="1"/>
          </p:cNvSpPr>
          <p:nvPr/>
        </p:nvSpPr>
        <p:spPr bwMode="auto">
          <a:xfrm>
            <a:off x="6729413" y="4826000"/>
            <a:ext cx="2217737" cy="58102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1600">
                <a:solidFill>
                  <a:srgbClr val="42BA1C"/>
                </a:solidFill>
                <a:latin typeface="Arial" charset="0"/>
              </a:rPr>
              <a:t>Path terminated when </a:t>
            </a:r>
          </a:p>
          <a:p>
            <a:pPr algn="l"/>
            <a:r>
              <a:rPr lang="en-US" sz="1600">
                <a:solidFill>
                  <a:srgbClr val="42BA1C"/>
                </a:solidFill>
                <a:latin typeface="Arial" charset="0"/>
              </a:rPr>
              <a:t>Emission evaluated</a:t>
            </a:r>
          </a:p>
        </p:txBody>
      </p:sp>
      <p:sp>
        <p:nvSpPr>
          <p:cNvPr id="1888261" name="Line 5"/>
          <p:cNvSpPr>
            <a:spLocks noChangeShapeType="1"/>
          </p:cNvSpPr>
          <p:nvPr/>
        </p:nvSpPr>
        <p:spPr bwMode="auto">
          <a:xfrm flipH="1" flipV="1">
            <a:off x="3433763" y="4916488"/>
            <a:ext cx="3190875" cy="187325"/>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latin typeface="Arial" charset="0"/>
            </a:endParaRPr>
          </a:p>
        </p:txBody>
      </p:sp>
    </p:spTree>
    <p:extLst>
      <p:ext uri="{BB962C8B-B14F-4D97-AF65-F5344CB8AC3E}">
        <p14:creationId xmlns:p14="http://schemas.microsoft.com/office/powerpoint/2010/main" val="388399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Grp="1" noChangeArrowheads="1"/>
          </p:cNvSpPr>
          <p:nvPr>
            <p:ph type="title"/>
          </p:nvPr>
        </p:nvSpPr>
        <p:spPr/>
        <p:txBody>
          <a:bodyPr/>
          <a:lstStyle/>
          <a:p>
            <a:endParaRPr lang="en-US"/>
          </a:p>
        </p:txBody>
      </p:sp>
      <p:sp>
        <p:nvSpPr>
          <p:cNvPr id="1920003" name="Rectangle 3"/>
          <p:cNvSpPr>
            <a:spLocks noGrp="1" noChangeArrowheads="1"/>
          </p:cNvSpPr>
          <p:nvPr>
            <p:ph type="body" idx="1"/>
          </p:nvPr>
        </p:nvSpPr>
        <p:spPr/>
        <p:txBody>
          <a:bodyPr/>
          <a:lstStyle/>
          <a:p>
            <a:endParaRPr lang="en-US"/>
          </a:p>
        </p:txBody>
      </p:sp>
      <p:pic>
        <p:nvPicPr>
          <p:cNvPr id="1920005" name="Picture 5" descr="slide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905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135923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ChangeArrowheads="1"/>
          </p:cNvSpPr>
          <p:nvPr>
            <p:ph type="title"/>
          </p:nvPr>
        </p:nvSpPr>
        <p:spPr/>
        <p:txBody>
          <a:bodyPr/>
          <a:lstStyle/>
          <a:p>
            <a:endParaRPr lang="en-US"/>
          </a:p>
        </p:txBody>
      </p:sp>
      <p:pic>
        <p:nvPicPr>
          <p:cNvPr id="1252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5575"/>
            <a:ext cx="8248650" cy="620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252357" name="Text Box 5"/>
          <p:cNvSpPr txBox="1">
            <a:spLocks noChangeArrowheads="1"/>
          </p:cNvSpPr>
          <p:nvPr/>
        </p:nvSpPr>
        <p:spPr bwMode="auto">
          <a:xfrm>
            <a:off x="465138" y="6400800"/>
            <a:ext cx="86788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D. Mitchell 95, Consequences of stratified sampling in graphics</a:t>
            </a:r>
          </a:p>
        </p:txBody>
      </p:sp>
    </p:spTree>
    <p:extLst>
      <p:ext uri="{BB962C8B-B14F-4D97-AF65-F5344CB8AC3E}">
        <p14:creationId xmlns:p14="http://schemas.microsoft.com/office/powerpoint/2010/main" val="23812206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p:txBody>
          <a:bodyPr/>
          <a:lstStyle/>
          <a:p>
            <a:r>
              <a:rPr lang="en-US"/>
              <a:t>Comparison of simple patterns</a:t>
            </a:r>
          </a:p>
        </p:txBody>
      </p:sp>
      <p:pic>
        <p:nvPicPr>
          <p:cNvPr id="135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470025"/>
            <a:ext cx="1963737" cy="194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5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711575"/>
            <a:ext cx="1965325" cy="1309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51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3711575"/>
            <a:ext cx="5965825" cy="131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51688" name="Text Box 8"/>
          <p:cNvSpPr txBox="1">
            <a:spLocks noChangeArrowheads="1"/>
          </p:cNvSpPr>
          <p:nvPr/>
        </p:nvSpPr>
        <p:spPr bwMode="auto">
          <a:xfrm>
            <a:off x="563563" y="4965700"/>
            <a:ext cx="1543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Ground Truth</a:t>
            </a:r>
          </a:p>
        </p:txBody>
      </p:sp>
      <p:sp>
        <p:nvSpPr>
          <p:cNvPr id="1351689" name="Text Box 9"/>
          <p:cNvSpPr txBox="1">
            <a:spLocks noChangeArrowheads="1"/>
          </p:cNvSpPr>
          <p:nvPr/>
        </p:nvSpPr>
        <p:spPr bwMode="auto">
          <a:xfrm>
            <a:off x="3044825" y="4994275"/>
            <a:ext cx="984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Uniform</a:t>
            </a:r>
          </a:p>
        </p:txBody>
      </p:sp>
      <p:sp>
        <p:nvSpPr>
          <p:cNvPr id="1351690" name="Text Box 10"/>
          <p:cNvSpPr txBox="1">
            <a:spLocks noChangeArrowheads="1"/>
          </p:cNvSpPr>
          <p:nvPr/>
        </p:nvSpPr>
        <p:spPr bwMode="auto">
          <a:xfrm>
            <a:off x="5040313" y="5006975"/>
            <a:ext cx="10477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Random</a:t>
            </a:r>
          </a:p>
        </p:txBody>
      </p:sp>
      <p:sp>
        <p:nvSpPr>
          <p:cNvPr id="1351691" name="Text Box 11"/>
          <p:cNvSpPr txBox="1">
            <a:spLocks noChangeArrowheads="1"/>
          </p:cNvSpPr>
          <p:nvPr/>
        </p:nvSpPr>
        <p:spPr bwMode="auto">
          <a:xfrm>
            <a:off x="7011988" y="5024438"/>
            <a:ext cx="1085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Stratified</a:t>
            </a:r>
          </a:p>
        </p:txBody>
      </p:sp>
      <p:pic>
        <p:nvPicPr>
          <p:cNvPr id="135169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825625"/>
            <a:ext cx="3956050" cy="128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51694" name="Text Box 14"/>
          <p:cNvSpPr txBox="1">
            <a:spLocks noChangeArrowheads="1"/>
          </p:cNvSpPr>
          <p:nvPr/>
        </p:nvSpPr>
        <p:spPr bwMode="auto">
          <a:xfrm>
            <a:off x="2627313" y="3082925"/>
            <a:ext cx="1847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Latin Hypercube</a:t>
            </a:r>
          </a:p>
        </p:txBody>
      </p:sp>
      <p:sp>
        <p:nvSpPr>
          <p:cNvPr id="1351695" name="Text Box 15"/>
          <p:cNvSpPr txBox="1">
            <a:spLocks noChangeArrowheads="1"/>
          </p:cNvSpPr>
          <p:nvPr/>
        </p:nvSpPr>
        <p:spPr bwMode="auto">
          <a:xfrm>
            <a:off x="4479925" y="3094038"/>
            <a:ext cx="2089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FFFF"/>
                </a:solidFill>
              </a:rPr>
              <a:t>Quasi Monte Carlo</a:t>
            </a:r>
          </a:p>
        </p:txBody>
      </p:sp>
      <p:sp>
        <p:nvSpPr>
          <p:cNvPr id="1351696" name="Text Box 16"/>
          <p:cNvSpPr txBox="1">
            <a:spLocks noChangeArrowheads="1"/>
          </p:cNvSpPr>
          <p:nvPr/>
        </p:nvSpPr>
        <p:spPr bwMode="auto">
          <a:xfrm>
            <a:off x="1311275" y="5635625"/>
            <a:ext cx="65722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FF"/>
                </a:solidFill>
              </a:rPr>
              <a:t>16 samples for area light, 4 samples per pixel, total 64 samples</a:t>
            </a:r>
          </a:p>
        </p:txBody>
      </p:sp>
      <p:sp>
        <p:nvSpPr>
          <p:cNvPr id="1351697" name="Text Box 17"/>
          <p:cNvSpPr txBox="1">
            <a:spLocks noChangeArrowheads="1"/>
          </p:cNvSpPr>
          <p:nvPr/>
        </p:nvSpPr>
        <p:spPr bwMode="auto">
          <a:xfrm>
            <a:off x="6153150" y="6491288"/>
            <a:ext cx="2990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a:solidFill>
                  <a:srgbClr val="FFFFFF"/>
                </a:solidFill>
              </a:rPr>
              <a:t>Figures courtesy Tianyu Liu</a:t>
            </a:r>
          </a:p>
        </p:txBody>
      </p:sp>
      <p:sp>
        <p:nvSpPr>
          <p:cNvPr id="2" name="TextBox 1"/>
          <p:cNvSpPr txBox="1"/>
          <p:nvPr/>
        </p:nvSpPr>
        <p:spPr>
          <a:xfrm>
            <a:off x="982385" y="6146286"/>
            <a:ext cx="8263801" cy="369332"/>
          </a:xfrm>
          <a:prstGeom prst="rect">
            <a:avLst/>
          </a:prstGeom>
          <a:noFill/>
        </p:spPr>
        <p:txBody>
          <a:bodyPr wrap="none" rtlCol="0">
            <a:spAutoFit/>
          </a:bodyPr>
          <a:lstStyle/>
          <a:p>
            <a:pPr algn="l"/>
            <a:r>
              <a:rPr lang="en-US" dirty="0">
                <a:solidFill>
                  <a:srgbClr val="FFFFFF"/>
                </a:solidFill>
              </a:rPr>
              <a:t>If interested, see my recent paper “A Theory of Monte Carlo Visibility Sampling”</a:t>
            </a:r>
          </a:p>
        </p:txBody>
      </p:sp>
    </p:spTree>
    <p:extLst>
      <p:ext uri="{BB962C8B-B14F-4D97-AF65-F5344CB8AC3E}">
        <p14:creationId xmlns:p14="http://schemas.microsoft.com/office/powerpoint/2010/main" val="24908491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ChangeArrowheads="1"/>
          </p:cNvSpPr>
          <p:nvPr>
            <p:ph type="title"/>
          </p:nvPr>
        </p:nvSpPr>
        <p:spPr/>
        <p:txBody>
          <a:bodyPr/>
          <a:lstStyle/>
          <a:p>
            <a:r>
              <a:rPr lang="en-US"/>
              <a:t>Mies House:  Swimming Pool</a:t>
            </a:r>
          </a:p>
        </p:txBody>
      </p:sp>
      <p:pic>
        <p:nvPicPr>
          <p:cNvPr id="1273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1306513"/>
            <a:ext cx="6797675" cy="541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978360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Optional Path Tracing Assignment</a:t>
            </a:r>
          </a:p>
        </p:txBody>
      </p:sp>
      <p:sp>
        <p:nvSpPr>
          <p:cNvPr id="3" name="Content Placeholder 2"/>
          <p:cNvSpPr>
            <a:spLocks noGrp="1"/>
          </p:cNvSpPr>
          <p:nvPr>
            <p:ph idx="1"/>
          </p:nvPr>
        </p:nvSpPr>
        <p:spPr>
          <a:xfrm>
            <a:off x="457199" y="1243390"/>
            <a:ext cx="8488795" cy="5029200"/>
          </a:xfrm>
        </p:spPr>
        <p:txBody>
          <a:bodyPr/>
          <a:lstStyle/>
          <a:p>
            <a:r>
              <a:rPr lang="en-US" dirty="0"/>
              <a:t>If you have not taken CSE 168 or done path tracer</a:t>
            </a:r>
          </a:p>
          <a:p>
            <a:r>
              <a:rPr lang="en-US" dirty="0"/>
              <a:t>Follow CSE 168 on edX or edX edge (ask me for access if needed), build path tracer</a:t>
            </a:r>
          </a:p>
          <a:p>
            <a:r>
              <a:rPr lang="en-US" dirty="0"/>
              <a:t>Includes guide for raytracing if not already done</a:t>
            </a:r>
          </a:p>
          <a:p>
            <a:r>
              <a:rPr lang="en-US" dirty="0"/>
              <a:t>For your benefit only, optional do not turn in (since many people wanted it for knowledge)</a:t>
            </a:r>
          </a:p>
          <a:p>
            <a:r>
              <a:rPr lang="en-US" dirty="0"/>
              <a:t>You can use it in final project, but don’t need to, and may be better off using off-the-shelf renderer</a:t>
            </a:r>
          </a:p>
          <a:p>
            <a:r>
              <a:rPr lang="en-US" dirty="0"/>
              <a:t>If you do use it in final project, document it</a:t>
            </a:r>
          </a:p>
          <a:p>
            <a:r>
              <a:rPr lang="en-US" dirty="0"/>
              <a:t>Again, it is optional and not directly graded</a:t>
            </a:r>
          </a:p>
        </p:txBody>
      </p:sp>
    </p:spTree>
    <p:extLst>
      <p:ext uri="{BB962C8B-B14F-4D97-AF65-F5344CB8AC3E}">
        <p14:creationId xmlns:p14="http://schemas.microsoft.com/office/powerpoint/2010/main" val="33369128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Volumetric Scattering</a:t>
            </a:r>
          </a:p>
        </p:txBody>
      </p:sp>
      <p:pic>
        <p:nvPicPr>
          <p:cNvPr id="3" name="Picture 2"/>
          <p:cNvPicPr>
            <a:picLocks noChangeAspect="1"/>
          </p:cNvPicPr>
          <p:nvPr/>
        </p:nvPicPr>
        <p:blipFill>
          <a:blip r:embed="rId2"/>
          <a:stretch>
            <a:fillRect/>
          </a:stretch>
        </p:blipFill>
        <p:spPr>
          <a:xfrm>
            <a:off x="686815" y="1315437"/>
            <a:ext cx="7885882" cy="3334602"/>
          </a:xfrm>
          <a:prstGeom prst="rect">
            <a:avLst/>
          </a:prstGeom>
        </p:spPr>
      </p:pic>
      <p:pic>
        <p:nvPicPr>
          <p:cNvPr id="6" name="Picture 5"/>
          <p:cNvPicPr>
            <a:picLocks noChangeAspect="1"/>
          </p:cNvPicPr>
          <p:nvPr/>
        </p:nvPicPr>
        <p:blipFill>
          <a:blip r:embed="rId3"/>
          <a:stretch>
            <a:fillRect/>
          </a:stretch>
        </p:blipFill>
        <p:spPr>
          <a:xfrm>
            <a:off x="242308" y="4698114"/>
            <a:ext cx="8639540" cy="2159885"/>
          </a:xfrm>
          <a:prstGeom prst="rect">
            <a:avLst/>
          </a:prstGeom>
        </p:spPr>
      </p:pic>
    </p:spTree>
    <p:extLst>
      <p:ext uri="{BB962C8B-B14F-4D97-AF65-F5344CB8AC3E}">
        <p14:creationId xmlns:p14="http://schemas.microsoft.com/office/powerpoint/2010/main" val="37692987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Volumetric Rendering</a:t>
            </a:r>
          </a:p>
        </p:txBody>
      </p:sp>
      <p:sp>
        <p:nvSpPr>
          <p:cNvPr id="3" name="Content Placeholder 2"/>
          <p:cNvSpPr>
            <a:spLocks noGrp="1"/>
          </p:cNvSpPr>
          <p:nvPr>
            <p:ph idx="1"/>
          </p:nvPr>
        </p:nvSpPr>
        <p:spPr>
          <a:xfrm>
            <a:off x="73573" y="1301563"/>
            <a:ext cx="8975384" cy="5029200"/>
          </a:xfrm>
        </p:spPr>
        <p:txBody>
          <a:bodyPr/>
          <a:lstStyle/>
          <a:p>
            <a:r>
              <a:rPr lang="en-US" dirty="0"/>
              <a:t>Participating Media (light participates via scattering)</a:t>
            </a:r>
          </a:p>
          <a:p>
            <a:pPr lvl="1"/>
            <a:r>
              <a:rPr lang="en-US" dirty="0"/>
              <a:t>Volumetric phenomena like clouds, smoke, fire</a:t>
            </a:r>
          </a:p>
          <a:p>
            <a:pPr lvl="1"/>
            <a:r>
              <a:rPr lang="en-US" dirty="0"/>
              <a:t>Subsurface scattering, translucency (wax, human skin)</a:t>
            </a:r>
          </a:p>
          <a:p>
            <a:pPr lvl="1"/>
            <a:r>
              <a:rPr lang="en-US" dirty="0"/>
              <a:t>Medium is often known as a participating medium</a:t>
            </a:r>
          </a:p>
          <a:p>
            <a:pPr lvl="1"/>
            <a:r>
              <a:rPr lang="en-US" b="1" i="1" dirty="0"/>
              <a:t>For IBR/</a:t>
            </a:r>
            <a:r>
              <a:rPr lang="en-US" b="1" i="1" dirty="0" err="1"/>
              <a:t>NeRF</a:t>
            </a:r>
            <a:r>
              <a:rPr lang="en-US" b="1" i="1" dirty="0"/>
              <a:t>, only absorption, emission no scattering</a:t>
            </a:r>
          </a:p>
          <a:p>
            <a:r>
              <a:rPr lang="en-US" dirty="0"/>
              <a:t>Surface Rendering: Radiance Constant along Ray</a:t>
            </a:r>
          </a:p>
          <a:p>
            <a:pPr lvl="1"/>
            <a:r>
              <a:rPr lang="en-US" dirty="0"/>
              <a:t>Only true in absence of participating media</a:t>
            </a:r>
          </a:p>
          <a:p>
            <a:pPr lvl="1"/>
            <a:r>
              <a:rPr lang="en-US" i="1" dirty="0"/>
              <a:t>No longer true for volumetric scattering</a:t>
            </a:r>
          </a:p>
          <a:p>
            <a:pPr lvl="1"/>
            <a:r>
              <a:rPr lang="en-US" i="1" dirty="0"/>
              <a:t>Often replace ray tracing with ray marching in medium</a:t>
            </a:r>
          </a:p>
          <a:p>
            <a:r>
              <a:rPr lang="en-US" dirty="0"/>
              <a:t>Volumetric Properties</a:t>
            </a:r>
          </a:p>
          <a:p>
            <a:pPr lvl="1"/>
            <a:r>
              <a:rPr lang="en-US" dirty="0"/>
              <a:t>BRDF replaced by phase function</a:t>
            </a:r>
          </a:p>
          <a:p>
            <a:pPr lvl="1"/>
            <a:r>
              <a:rPr lang="en-US" dirty="0"/>
              <a:t>Must consider absorption and scattering in medium</a:t>
            </a:r>
          </a:p>
          <a:p>
            <a:pPr lvl="1"/>
            <a:endParaRPr lang="en-US" dirty="0"/>
          </a:p>
        </p:txBody>
      </p:sp>
    </p:spTree>
    <p:extLst>
      <p:ext uri="{BB962C8B-B14F-4D97-AF65-F5344CB8AC3E}">
        <p14:creationId xmlns:p14="http://schemas.microsoft.com/office/powerpoint/2010/main" val="17374179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title"/>
          </p:nvPr>
        </p:nvSpPr>
        <p:spPr>
          <a:xfrm>
            <a:off x="229698" y="533400"/>
            <a:ext cx="8674470" cy="685800"/>
          </a:xfrm>
        </p:spPr>
        <p:txBody>
          <a:bodyPr/>
          <a:lstStyle/>
          <a:p>
            <a:r>
              <a:rPr lang="en-US" dirty="0"/>
              <a:t>Motivation: Monte Carlo Integration</a:t>
            </a:r>
          </a:p>
        </p:txBody>
      </p:sp>
      <p:sp>
        <p:nvSpPr>
          <p:cNvPr id="1740803" name="Rectangle 3"/>
          <p:cNvSpPr>
            <a:spLocks noGrp="1" noChangeArrowheads="1"/>
          </p:cNvSpPr>
          <p:nvPr>
            <p:ph type="body" idx="1"/>
          </p:nvPr>
        </p:nvSpPr>
        <p:spPr>
          <a:xfrm>
            <a:off x="457200" y="1527175"/>
            <a:ext cx="8686800" cy="5029200"/>
          </a:xfrm>
        </p:spPr>
        <p:txBody>
          <a:bodyPr/>
          <a:lstStyle/>
          <a:p>
            <a:pPr>
              <a:buFont typeface="Wingdings" charset="0"/>
              <a:buNone/>
            </a:pPr>
            <a:r>
              <a:rPr lang="en-US" dirty="0"/>
              <a:t>Rendering = integration</a:t>
            </a:r>
          </a:p>
          <a:p>
            <a:pPr lvl="1"/>
            <a:r>
              <a:rPr lang="en-US" dirty="0"/>
              <a:t>Reflectance equation: Integrate over incident illumination</a:t>
            </a:r>
          </a:p>
          <a:p>
            <a:pPr lvl="1"/>
            <a:r>
              <a:rPr lang="en-US" dirty="0"/>
              <a:t>Rendering equation: Integral equation</a:t>
            </a:r>
          </a:p>
          <a:p>
            <a:pPr>
              <a:buFont typeface="Wingdings" charset="0"/>
              <a:buNone/>
            </a:pPr>
            <a:endParaRPr lang="en-US" dirty="0"/>
          </a:p>
          <a:p>
            <a:pPr>
              <a:buFont typeface="Wingdings" charset="0"/>
              <a:buNone/>
            </a:pPr>
            <a:r>
              <a:rPr lang="en-US" dirty="0"/>
              <a:t>Many sophisticated shading effects involve integrals</a:t>
            </a:r>
          </a:p>
          <a:p>
            <a:pPr lvl="1"/>
            <a:r>
              <a:rPr lang="en-US" dirty="0"/>
              <a:t>Antialiasing</a:t>
            </a:r>
          </a:p>
          <a:p>
            <a:pPr lvl="1"/>
            <a:r>
              <a:rPr lang="en-US" dirty="0"/>
              <a:t>Soft shadows</a:t>
            </a:r>
          </a:p>
          <a:p>
            <a:pPr lvl="1"/>
            <a:r>
              <a:rPr lang="en-US" dirty="0"/>
              <a:t>Indirect illumination</a:t>
            </a:r>
          </a:p>
          <a:p>
            <a:pPr lvl="1"/>
            <a:r>
              <a:rPr lang="en-US" dirty="0"/>
              <a:t>Caustics</a:t>
            </a:r>
          </a:p>
        </p:txBody>
      </p:sp>
    </p:spTree>
    <p:extLst>
      <p:ext uri="{BB962C8B-B14F-4D97-AF65-F5344CB8AC3E}">
        <p14:creationId xmlns:p14="http://schemas.microsoft.com/office/powerpoint/2010/main" val="1601896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Full volumetric rendering formulation"/>
          <p:cNvSpPr txBox="1">
            <a:spLocks noGrp="1"/>
          </p:cNvSpPr>
          <p:nvPr>
            <p:ph type="title"/>
          </p:nvPr>
        </p:nvSpPr>
        <p:spPr>
          <a:prstGeom prst="rect">
            <a:avLst/>
          </a:prstGeom>
        </p:spPr>
        <p:txBody>
          <a:bodyPr>
            <a:normAutofit/>
          </a:bodyPr>
          <a:lstStyle/>
          <a:p>
            <a:r>
              <a:rPr sz="2700" dirty="0">
                <a:latin typeface="Arial" panose="020B0604020202020204" pitchFamily="34" charset="0"/>
                <a:cs typeface="Arial" panose="020B0604020202020204" pitchFamily="34" charset="0"/>
              </a:rPr>
              <a:t>Full </a:t>
            </a:r>
            <a:r>
              <a:rPr lang="en-US" sz="2700" dirty="0">
                <a:latin typeface="Arial" panose="020B0604020202020204" pitchFamily="34" charset="0"/>
                <a:cs typeface="Arial" panose="020B0604020202020204" pitchFamily="34" charset="0"/>
              </a:rPr>
              <a:t>V</a:t>
            </a:r>
            <a:r>
              <a:rPr sz="2700" dirty="0">
                <a:latin typeface="Arial" panose="020B0604020202020204" pitchFamily="34" charset="0"/>
                <a:cs typeface="Arial" panose="020B0604020202020204" pitchFamily="34" charset="0"/>
              </a:rPr>
              <a:t>olumetric </a:t>
            </a:r>
            <a:r>
              <a:rPr lang="en-US" sz="2700" dirty="0">
                <a:latin typeface="Arial" panose="020B0604020202020204" pitchFamily="34" charset="0"/>
                <a:cs typeface="Arial" panose="020B0604020202020204" pitchFamily="34" charset="0"/>
              </a:rPr>
              <a:t>R</a:t>
            </a:r>
            <a:r>
              <a:rPr sz="2700" dirty="0">
                <a:latin typeface="Arial" panose="020B0604020202020204" pitchFamily="34" charset="0"/>
                <a:cs typeface="Arial" panose="020B0604020202020204" pitchFamily="34" charset="0"/>
              </a:rPr>
              <a:t>endering </a:t>
            </a:r>
            <a:r>
              <a:rPr lang="en-US" sz="2700" dirty="0">
                <a:latin typeface="Arial" panose="020B0604020202020204" pitchFamily="34" charset="0"/>
                <a:cs typeface="Arial" panose="020B0604020202020204" pitchFamily="34" charset="0"/>
              </a:rPr>
              <a:t>F</a:t>
            </a:r>
            <a:r>
              <a:rPr sz="2700" dirty="0">
                <a:latin typeface="Arial" panose="020B0604020202020204" pitchFamily="34" charset="0"/>
                <a:cs typeface="Arial" panose="020B0604020202020204" pitchFamily="34" charset="0"/>
              </a:rPr>
              <a:t>ormulation</a:t>
            </a:r>
          </a:p>
        </p:txBody>
      </p:sp>
      <p:sp>
        <p:nvSpPr>
          <p:cNvPr id="954" name="Slide credit: Novak et al 2018, Monte Carlo methods for physically based volume rendering"/>
          <p:cNvSpPr txBox="1"/>
          <p:nvPr/>
        </p:nvSpPr>
        <p:spPr>
          <a:xfrm>
            <a:off x="2215894" y="5743628"/>
            <a:ext cx="7177255" cy="236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p>
            <a:pPr algn="l" defTabSz="232172" eaLnBrk="1" fontAlgn="auto">
              <a:spcBef>
                <a:spcPts val="0"/>
              </a:spcBef>
              <a:spcAft>
                <a:spcPts val="0"/>
              </a:spcAft>
              <a:defRPr/>
            </a:pPr>
            <a:r>
              <a:rPr sz="1350" kern="0" dirty="0">
                <a:solidFill>
                  <a:srgbClr val="000000"/>
                </a:solidFill>
                <a:latin typeface="Arial" panose="020B0604020202020204" pitchFamily="34" charset="0"/>
                <a:ea typeface="Helvetica Neue"/>
                <a:cs typeface="Arial" panose="020B0604020202020204" pitchFamily="34" charset="0"/>
                <a:sym typeface="Avenir Book"/>
              </a:rPr>
              <a:t>Slide credit: Novak et al 2018, </a:t>
            </a:r>
            <a:r>
              <a:rPr sz="1350" kern="0" dirty="0">
                <a:solidFill>
                  <a:srgbClr val="000000"/>
                </a:solidFill>
                <a:latin typeface="Arial" panose="020B0604020202020204" pitchFamily="34" charset="0"/>
                <a:ea typeface="Avenir Book Oblique"/>
                <a:cs typeface="Arial" panose="020B0604020202020204" pitchFamily="34" charset="0"/>
                <a:sym typeface="Avenir Book Oblique"/>
              </a:rPr>
              <a:t>Monte Carlo methods for physically based volume rendering</a:t>
            </a:r>
          </a:p>
        </p:txBody>
      </p:sp>
      <p:grpSp>
        <p:nvGrpSpPr>
          <p:cNvPr id="959" name="Group"/>
          <p:cNvGrpSpPr/>
          <p:nvPr/>
        </p:nvGrpSpPr>
        <p:grpSpPr>
          <a:xfrm>
            <a:off x="633412" y="1709622"/>
            <a:ext cx="2620394" cy="4111519"/>
            <a:chOff x="-1" y="282768"/>
            <a:chExt cx="7245015" cy="10905792"/>
          </a:xfrm>
        </p:grpSpPr>
        <p:grpSp>
          <p:nvGrpSpPr>
            <p:cNvPr id="957" name="Group"/>
            <p:cNvGrpSpPr/>
            <p:nvPr/>
          </p:nvGrpSpPr>
          <p:grpSpPr>
            <a:xfrm>
              <a:off x="-1" y="786217"/>
              <a:ext cx="7245015" cy="10402343"/>
              <a:chOff x="0" y="0"/>
              <a:chExt cx="7245013" cy="10402341"/>
            </a:xfrm>
          </p:grpSpPr>
          <p:pic>
            <p:nvPicPr>
              <p:cNvPr id="955" name="droppedImage.png" descr="droppedImage.png"/>
              <p:cNvPicPr>
                <a:picLocks noChangeAspect="1"/>
              </p:cNvPicPr>
              <p:nvPr/>
            </p:nvPicPr>
            <p:blipFill>
              <a:blip r:embed="rId3"/>
              <a:srcRect l="41971" r="10577"/>
              <a:stretch>
                <a:fillRect/>
              </a:stretch>
            </p:blipFill>
            <p:spPr>
              <a:xfrm>
                <a:off x="0" y="0"/>
                <a:ext cx="7140775" cy="10015040"/>
              </a:xfrm>
              <a:prstGeom prst="rect">
                <a:avLst/>
              </a:prstGeom>
              <a:ln w="12700" cap="flat">
                <a:solidFill>
                  <a:srgbClr val="000000"/>
                </a:solidFill>
                <a:prstDash val="solid"/>
                <a:round/>
              </a:ln>
              <a:effectLst/>
            </p:spPr>
          </p:pic>
          <p:sp>
            <p:nvSpPr>
              <p:cNvPr id="956" name="http://commons.wikimedia.org"/>
              <p:cNvSpPr txBox="1"/>
              <p:nvPr/>
            </p:nvSpPr>
            <p:spPr>
              <a:xfrm>
                <a:off x="2633276" y="9868894"/>
                <a:ext cx="4611738" cy="533448"/>
              </a:xfrm>
              <a:prstGeom prst="rect">
                <a:avLst/>
              </a:prstGeom>
              <a:noFill/>
              <a:ln w="12700" cap="flat">
                <a:noFill/>
                <a:miter lim="400000"/>
              </a:ln>
              <a:effectLst>
                <a:outerShdw blurRad="25400" dist="25400" dir="27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31" tIns="21431" rIns="21431" bIns="21431" numCol="1" anchor="ctr">
                <a:noAutofit/>
              </a:bodyPr>
              <a:lstStyle>
                <a:lvl1pPr marR="58702" indent="58702" algn="r" defTabSz="1295400">
                  <a:spcBef>
                    <a:spcPts val="900"/>
                  </a:spcBef>
                  <a:defRPr sz="1200">
                    <a:uFill>
                      <a:solidFill>
                        <a:srgbClr val="000000"/>
                      </a:solidFill>
                    </a:uFill>
                    <a:latin typeface="Helvetica"/>
                    <a:ea typeface="Helvetica"/>
                    <a:cs typeface="Helvetica"/>
                    <a:sym typeface="Helvetica"/>
                  </a:defRPr>
                </a:lvl1pPr>
              </a:lstStyle>
              <a:p>
                <a:pPr marR="16510" indent="16510" defTabSz="364331" eaLnBrk="1" fontAlgn="auto">
                  <a:spcBef>
                    <a:spcPts val="254"/>
                  </a:spcBef>
                  <a:spcAft>
                    <a:spcPts val="0"/>
                  </a:spcAft>
                  <a:defRPr/>
                </a:pPr>
                <a:r>
                  <a:rPr sz="338" kern="0">
                    <a:solidFill>
                      <a:srgbClr val="000000"/>
                    </a:solidFill>
                  </a:rPr>
                  <a:t>http://commons.wikimedia.org</a:t>
                </a:r>
              </a:p>
            </p:txBody>
          </p:sp>
        </p:grpSp>
        <p:sp>
          <p:nvSpPr>
            <p:cNvPr id="958" name="Absorption"/>
            <p:cNvSpPr txBox="1"/>
            <p:nvPr/>
          </p:nvSpPr>
          <p:spPr>
            <a:xfrm>
              <a:off x="2147757" y="282768"/>
              <a:ext cx="2207174" cy="4575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numCol="1" anchor="ctr">
              <a:spAutoFit/>
            </a:bodyPr>
            <a:lstStyle>
              <a:lvl1pPr>
                <a:lnSpc>
                  <a:spcPct val="80000"/>
                </a:lnSpc>
                <a:defRPr sz="4000" b="1">
                  <a:solidFill>
                    <a:srgbClr val="34495D"/>
                  </a:solidFill>
                  <a:latin typeface="Helvetica"/>
                  <a:ea typeface="Helvetica"/>
                  <a:cs typeface="Helvetica"/>
                  <a:sym typeface="Helvetica"/>
                </a:defRPr>
              </a:lvl1pPr>
            </a:lstStyle>
            <a:p>
              <a:pPr algn="l" defTabSz="232172" eaLnBrk="1" fontAlgn="auto">
                <a:spcBef>
                  <a:spcPts val="0"/>
                </a:spcBef>
                <a:spcAft>
                  <a:spcPts val="0"/>
                </a:spcAft>
                <a:defRPr/>
              </a:pPr>
              <a:r>
                <a:rPr sz="1125" kern="0" dirty="0"/>
                <a:t>Absorption</a:t>
              </a:r>
            </a:p>
          </p:txBody>
        </p:sp>
      </p:grpSp>
      <p:grpSp>
        <p:nvGrpSpPr>
          <p:cNvPr id="964" name="Group"/>
          <p:cNvGrpSpPr/>
          <p:nvPr/>
        </p:nvGrpSpPr>
        <p:grpSpPr>
          <a:xfrm>
            <a:off x="3408378" y="1709623"/>
            <a:ext cx="2624033" cy="4083469"/>
            <a:chOff x="0" y="282768"/>
            <a:chExt cx="7255075" cy="10831388"/>
          </a:xfrm>
        </p:grpSpPr>
        <p:grpSp>
          <p:nvGrpSpPr>
            <p:cNvPr id="962" name="Group"/>
            <p:cNvGrpSpPr/>
            <p:nvPr/>
          </p:nvGrpSpPr>
          <p:grpSpPr>
            <a:xfrm>
              <a:off x="0" y="786217"/>
              <a:ext cx="7255075" cy="10327939"/>
              <a:chOff x="0" y="0"/>
              <a:chExt cx="7255074" cy="10327937"/>
            </a:xfrm>
          </p:grpSpPr>
          <p:pic>
            <p:nvPicPr>
              <p:cNvPr id="960" name="Group" descr="Group"/>
              <p:cNvPicPr>
                <a:picLocks noChangeAspect="1"/>
              </p:cNvPicPr>
              <p:nvPr/>
            </p:nvPicPr>
            <p:blipFill>
              <a:blip r:embed="rId4"/>
              <a:srcRect l="31141" t="22315" r="35839" b="8221"/>
              <a:stretch>
                <a:fillRect/>
              </a:stretch>
            </p:blipFill>
            <p:spPr>
              <a:xfrm>
                <a:off x="0" y="0"/>
                <a:ext cx="7140775" cy="10015040"/>
              </a:xfrm>
              <a:prstGeom prst="rect">
                <a:avLst/>
              </a:prstGeom>
              <a:ln w="12700" cap="flat">
                <a:solidFill>
                  <a:srgbClr val="000000"/>
                </a:solidFill>
                <a:prstDash val="solid"/>
                <a:round/>
              </a:ln>
              <a:effectLst/>
            </p:spPr>
          </p:pic>
          <p:sp>
            <p:nvSpPr>
              <p:cNvPr id="961" name="http://coclouds.com"/>
              <p:cNvSpPr txBox="1"/>
              <p:nvPr/>
            </p:nvSpPr>
            <p:spPr>
              <a:xfrm>
                <a:off x="3851474" y="9934237"/>
                <a:ext cx="3403601" cy="393701"/>
              </a:xfrm>
              <a:prstGeom prst="rect">
                <a:avLst/>
              </a:prstGeom>
              <a:noFill/>
              <a:ln w="12700" cap="flat">
                <a:noFill/>
                <a:miter lim="400000"/>
              </a:ln>
              <a:effectLst>
                <a:outerShdw blurRad="25400" dist="25400" dir="27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31" tIns="21431" rIns="21431" bIns="21431" numCol="1" anchor="ctr">
                <a:noAutofit/>
              </a:bodyPr>
              <a:lstStyle>
                <a:lvl1pPr marR="58702" indent="58702" algn="r" defTabSz="1295400">
                  <a:spcBef>
                    <a:spcPts val="900"/>
                  </a:spcBef>
                  <a:defRPr sz="1200">
                    <a:uFill>
                      <a:solidFill>
                        <a:srgbClr val="000000"/>
                      </a:solidFill>
                    </a:uFill>
                    <a:latin typeface="Helvetica"/>
                    <a:ea typeface="Helvetica"/>
                    <a:cs typeface="Helvetica"/>
                    <a:sym typeface="Helvetica"/>
                  </a:defRPr>
                </a:lvl1pPr>
              </a:lstStyle>
              <a:p>
                <a:pPr marR="16510" indent="16510" defTabSz="364331" eaLnBrk="1" fontAlgn="auto">
                  <a:spcBef>
                    <a:spcPts val="254"/>
                  </a:spcBef>
                  <a:spcAft>
                    <a:spcPts val="0"/>
                  </a:spcAft>
                  <a:defRPr/>
                </a:pPr>
                <a:r>
                  <a:rPr sz="338" kern="0">
                    <a:solidFill>
                      <a:srgbClr val="000000"/>
                    </a:solidFill>
                  </a:rPr>
                  <a:t>http://coclouds.com</a:t>
                </a:r>
              </a:p>
            </p:txBody>
          </p:sp>
        </p:grpSp>
        <p:sp>
          <p:nvSpPr>
            <p:cNvPr id="963" name="Scattering"/>
            <p:cNvSpPr txBox="1"/>
            <p:nvPr/>
          </p:nvSpPr>
          <p:spPr>
            <a:xfrm>
              <a:off x="2913728" y="282768"/>
              <a:ext cx="2029894" cy="4575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numCol="1" anchor="ctr">
              <a:spAutoFit/>
            </a:bodyPr>
            <a:lstStyle>
              <a:lvl1pPr algn="r">
                <a:lnSpc>
                  <a:spcPct val="80000"/>
                </a:lnSpc>
                <a:defRPr sz="4000" b="1">
                  <a:solidFill>
                    <a:srgbClr val="34495D"/>
                  </a:solidFill>
                  <a:latin typeface="Helvetica"/>
                  <a:ea typeface="Helvetica"/>
                  <a:cs typeface="Helvetica"/>
                  <a:sym typeface="Helvetica"/>
                </a:defRPr>
              </a:lvl1pPr>
            </a:lstStyle>
            <a:p>
              <a:pPr defTabSz="232172" eaLnBrk="1" fontAlgn="auto">
                <a:spcBef>
                  <a:spcPts val="0"/>
                </a:spcBef>
                <a:spcAft>
                  <a:spcPts val="0"/>
                </a:spcAft>
                <a:defRPr/>
              </a:pPr>
              <a:r>
                <a:rPr sz="1125" kern="0" dirty="0"/>
                <a:t>Scattering</a:t>
              </a:r>
            </a:p>
          </p:txBody>
        </p:sp>
      </p:grpSp>
      <p:grpSp>
        <p:nvGrpSpPr>
          <p:cNvPr id="969" name="Group"/>
          <p:cNvGrpSpPr/>
          <p:nvPr/>
        </p:nvGrpSpPr>
        <p:grpSpPr>
          <a:xfrm>
            <a:off x="6183346" y="1709623"/>
            <a:ext cx="2621018" cy="4083469"/>
            <a:chOff x="-1" y="282768"/>
            <a:chExt cx="7246744" cy="10831388"/>
          </a:xfrm>
        </p:grpSpPr>
        <p:grpSp>
          <p:nvGrpSpPr>
            <p:cNvPr id="967" name="Group"/>
            <p:cNvGrpSpPr/>
            <p:nvPr/>
          </p:nvGrpSpPr>
          <p:grpSpPr>
            <a:xfrm>
              <a:off x="-1" y="786217"/>
              <a:ext cx="7246744" cy="10327939"/>
              <a:chOff x="0" y="0"/>
              <a:chExt cx="7246741" cy="10327937"/>
            </a:xfrm>
          </p:grpSpPr>
          <p:pic>
            <p:nvPicPr>
              <p:cNvPr id="965" name="Group" descr="Group"/>
              <p:cNvPicPr>
                <a:picLocks noChangeAspect="1"/>
              </p:cNvPicPr>
              <p:nvPr/>
            </p:nvPicPr>
            <p:blipFill>
              <a:blip r:embed="rId5"/>
              <a:srcRect l="39771" t="19095" r="22005" b="9426"/>
              <a:stretch>
                <a:fillRect/>
              </a:stretch>
            </p:blipFill>
            <p:spPr>
              <a:xfrm>
                <a:off x="-1" y="0"/>
                <a:ext cx="7140776" cy="10015040"/>
              </a:xfrm>
              <a:prstGeom prst="rect">
                <a:avLst/>
              </a:prstGeom>
              <a:ln w="12700" cap="flat">
                <a:solidFill>
                  <a:srgbClr val="000000"/>
                </a:solidFill>
                <a:prstDash val="solid"/>
                <a:round/>
              </a:ln>
              <a:effectLst/>
            </p:spPr>
          </p:pic>
          <p:sp>
            <p:nvSpPr>
              <p:cNvPr id="966" name="http://wikipedia.org"/>
              <p:cNvSpPr txBox="1"/>
              <p:nvPr/>
            </p:nvSpPr>
            <p:spPr>
              <a:xfrm>
                <a:off x="5367141" y="9934237"/>
                <a:ext cx="1879601" cy="393701"/>
              </a:xfrm>
              <a:prstGeom prst="rect">
                <a:avLst/>
              </a:prstGeom>
              <a:noFill/>
              <a:ln w="12700" cap="flat">
                <a:noFill/>
                <a:miter lim="400000"/>
              </a:ln>
              <a:effectLst>
                <a:outerShdw blurRad="25400" dist="25400" dir="27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31" tIns="21431" rIns="21431" bIns="21431" numCol="1" anchor="ctr">
                <a:noAutofit/>
              </a:bodyPr>
              <a:lstStyle>
                <a:lvl1pPr marR="58702" indent="58702" algn="r" defTabSz="1295400">
                  <a:spcBef>
                    <a:spcPts val="900"/>
                  </a:spcBef>
                  <a:defRPr sz="1200">
                    <a:uFill>
                      <a:solidFill>
                        <a:srgbClr val="000000"/>
                      </a:solidFill>
                    </a:uFill>
                    <a:latin typeface="Helvetica"/>
                    <a:ea typeface="Helvetica"/>
                    <a:cs typeface="Helvetica"/>
                    <a:sym typeface="Helvetica"/>
                  </a:defRPr>
                </a:lvl1pPr>
              </a:lstStyle>
              <a:p>
                <a:pPr marR="16510" indent="16510" defTabSz="364331" eaLnBrk="1" fontAlgn="auto">
                  <a:spcBef>
                    <a:spcPts val="254"/>
                  </a:spcBef>
                  <a:spcAft>
                    <a:spcPts val="0"/>
                  </a:spcAft>
                  <a:defRPr/>
                </a:pPr>
                <a:r>
                  <a:rPr sz="338" kern="0">
                    <a:solidFill>
                      <a:srgbClr val="000000"/>
                    </a:solidFill>
                  </a:rPr>
                  <a:t>http://wikipedia.org</a:t>
                </a:r>
              </a:p>
            </p:txBody>
          </p:sp>
        </p:grpSp>
        <p:sp>
          <p:nvSpPr>
            <p:cNvPr id="968" name="Emission"/>
            <p:cNvSpPr txBox="1"/>
            <p:nvPr/>
          </p:nvSpPr>
          <p:spPr>
            <a:xfrm>
              <a:off x="2907740" y="282768"/>
              <a:ext cx="1852613" cy="4575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numCol="1" anchor="ctr">
              <a:spAutoFit/>
            </a:bodyPr>
            <a:lstStyle>
              <a:lvl1pPr algn="r">
                <a:lnSpc>
                  <a:spcPct val="80000"/>
                </a:lnSpc>
                <a:defRPr sz="4000" b="1">
                  <a:solidFill>
                    <a:srgbClr val="34495D"/>
                  </a:solidFill>
                  <a:latin typeface="Helvetica"/>
                  <a:ea typeface="Helvetica"/>
                  <a:cs typeface="Helvetica"/>
                  <a:sym typeface="Helvetica"/>
                </a:defRPr>
              </a:lvl1pPr>
            </a:lstStyle>
            <a:p>
              <a:pPr defTabSz="232172" eaLnBrk="1" fontAlgn="auto">
                <a:spcBef>
                  <a:spcPts val="0"/>
                </a:spcBef>
                <a:spcAft>
                  <a:spcPts val="0"/>
                </a:spcAft>
                <a:defRPr/>
              </a:pPr>
              <a:r>
                <a:rPr sz="1125" kern="0" dirty="0"/>
                <a:t>Emission</a:t>
              </a:r>
            </a:p>
          </p:txBody>
        </p:sp>
      </p:grpSp>
      <p:sp>
        <p:nvSpPr>
          <p:cNvPr id="2" name="Multiplication Sign">
            <a:extLst>
              <a:ext uri="{FF2B5EF4-FFF2-40B4-BE49-F238E27FC236}">
                <a16:creationId xmlns:a16="http://schemas.microsoft.com/office/drawing/2014/main" id="{3BAAC5AA-A700-5267-756D-E8D000F0E976}"/>
              </a:ext>
            </a:extLst>
          </p:cNvPr>
          <p:cNvSpPr/>
          <p:nvPr/>
        </p:nvSpPr>
        <p:spPr>
          <a:xfrm>
            <a:off x="3408378" y="2254976"/>
            <a:ext cx="2582692" cy="2566852"/>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hueOff val="-82419"/>
              <a:satOff val="-9513"/>
              <a:lumOff val="-16343"/>
              <a:alpha val="67558"/>
            </a:schemeClr>
          </a:solidFill>
          <a:ln w="12700">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3576631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Volumetric Interactions</a:t>
            </a:r>
          </a:p>
        </p:txBody>
      </p:sp>
      <p:sp>
        <p:nvSpPr>
          <p:cNvPr id="3" name="Content Placeholder 2"/>
          <p:cNvSpPr>
            <a:spLocks noGrp="1"/>
          </p:cNvSpPr>
          <p:nvPr>
            <p:ph idx="1"/>
          </p:nvPr>
        </p:nvSpPr>
        <p:spPr/>
        <p:txBody>
          <a:bodyPr/>
          <a:lstStyle/>
          <a:p>
            <a:r>
              <a:rPr lang="en-US" dirty="0"/>
              <a:t>4 different processes affect radiance of a beam</a:t>
            </a:r>
          </a:p>
          <a:p>
            <a:pPr lvl="1"/>
            <a:r>
              <a:rPr lang="en-US" dirty="0"/>
              <a:t>Absorption</a:t>
            </a:r>
          </a:p>
          <a:p>
            <a:pPr lvl="1"/>
            <a:r>
              <a:rPr lang="en-US" dirty="0"/>
              <a:t>Out-Scattering (not used in IBR/</a:t>
            </a:r>
            <a:r>
              <a:rPr lang="en-US" dirty="0" err="1"/>
              <a:t>NeRF</a:t>
            </a:r>
            <a:r>
              <a:rPr lang="en-US" dirty="0"/>
              <a:t>)</a:t>
            </a:r>
          </a:p>
          <a:p>
            <a:pPr lvl="1"/>
            <a:r>
              <a:rPr lang="en-US" dirty="0"/>
              <a:t>Emission</a:t>
            </a:r>
          </a:p>
          <a:p>
            <a:pPr lvl="1"/>
            <a:r>
              <a:rPr lang="en-US" dirty="0"/>
              <a:t>In-Scattering (not used in IBR/</a:t>
            </a:r>
            <a:r>
              <a:rPr lang="en-US" dirty="0" err="1"/>
              <a:t>NeRF</a:t>
            </a:r>
            <a:r>
              <a:rPr lang="en-US" dirty="0"/>
              <a:t>)</a:t>
            </a:r>
          </a:p>
          <a:p>
            <a:pPr marL="457200" lvl="1" indent="0">
              <a:buNone/>
            </a:pPr>
            <a:endParaRPr lang="en-US" dirty="0"/>
          </a:p>
        </p:txBody>
      </p:sp>
    </p:spTree>
    <p:extLst>
      <p:ext uri="{BB962C8B-B14F-4D97-AF65-F5344CB8AC3E}">
        <p14:creationId xmlns:p14="http://schemas.microsoft.com/office/powerpoint/2010/main" val="47539093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Absorption</a:t>
            </a:r>
          </a:p>
        </p:txBody>
      </p:sp>
      <p:pic>
        <p:nvPicPr>
          <p:cNvPr id="5" name="Content Placeholder 4" descr="Screen Shot 2019-10-22 at 9.48.34 AM.png"/>
          <p:cNvPicPr>
            <a:picLocks noGrp="1" noChangeAspect="1"/>
          </p:cNvPicPr>
          <p:nvPr>
            <p:ph idx="1"/>
          </p:nvPr>
        </p:nvPicPr>
        <p:blipFill>
          <a:blip r:embed="rId2">
            <a:extLst>
              <a:ext uri="{28A0092B-C50C-407E-A947-70E740481C1C}">
                <a14:useLocalDpi xmlns:a14="http://schemas.microsoft.com/office/drawing/2010/main" val="0"/>
              </a:ext>
            </a:extLst>
          </a:blip>
          <a:srcRect t="9441" b="9441"/>
          <a:stretch>
            <a:fillRect/>
          </a:stretch>
        </p:blipFill>
        <p:spPr/>
      </p:pic>
    </p:spTree>
    <p:extLst>
      <p:ext uri="{BB962C8B-B14F-4D97-AF65-F5344CB8AC3E}">
        <p14:creationId xmlns:p14="http://schemas.microsoft.com/office/powerpoint/2010/main" val="10896467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Absorption</a:t>
            </a:r>
          </a:p>
        </p:txBody>
      </p:sp>
      <p:pic>
        <p:nvPicPr>
          <p:cNvPr id="4" name="Content Placeholder 3" descr="Screen Shot 2019-10-22 at 9.51.06 AM.png"/>
          <p:cNvPicPr>
            <a:picLocks noGrp="1" noChangeAspect="1"/>
          </p:cNvPicPr>
          <p:nvPr>
            <p:ph idx="1"/>
          </p:nvPr>
        </p:nvPicPr>
        <p:blipFill>
          <a:blip r:embed="rId2">
            <a:extLst>
              <a:ext uri="{28A0092B-C50C-407E-A947-70E740481C1C}">
                <a14:useLocalDpi xmlns:a14="http://schemas.microsoft.com/office/drawing/2010/main" val="0"/>
              </a:ext>
            </a:extLst>
          </a:blip>
          <a:srcRect t="583" b="583"/>
          <a:stretch>
            <a:fillRect/>
          </a:stretch>
        </p:blipFill>
        <p:spPr>
          <a:xfrm>
            <a:off x="242308" y="1395852"/>
            <a:ext cx="8689672" cy="5310355"/>
          </a:xfrm>
        </p:spPr>
      </p:pic>
    </p:spTree>
    <p:extLst>
      <p:ext uri="{BB962C8B-B14F-4D97-AF65-F5344CB8AC3E}">
        <p14:creationId xmlns:p14="http://schemas.microsoft.com/office/powerpoint/2010/main" val="19938534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Transmittance</a:t>
            </a:r>
          </a:p>
        </p:txBody>
      </p:sp>
      <p:pic>
        <p:nvPicPr>
          <p:cNvPr id="4" name="Content Placeholder 3" descr="Screen Shot 2019-10-22 at 9.55.02 AM.png"/>
          <p:cNvPicPr>
            <a:picLocks noGrp="1" noChangeAspect="1"/>
          </p:cNvPicPr>
          <p:nvPr>
            <p:ph idx="1"/>
          </p:nvPr>
        </p:nvPicPr>
        <p:blipFill>
          <a:blip r:embed="rId2">
            <a:extLst>
              <a:ext uri="{28A0092B-C50C-407E-A947-70E740481C1C}">
                <a14:useLocalDpi xmlns:a14="http://schemas.microsoft.com/office/drawing/2010/main" val="0"/>
              </a:ext>
            </a:extLst>
          </a:blip>
          <a:srcRect t="9158" b="9158"/>
          <a:stretch>
            <a:fillRect/>
          </a:stretch>
        </p:blipFill>
        <p:spPr/>
      </p:pic>
    </p:spTree>
    <p:extLst>
      <p:ext uri="{BB962C8B-B14F-4D97-AF65-F5344CB8AC3E}">
        <p14:creationId xmlns:p14="http://schemas.microsoft.com/office/powerpoint/2010/main" val="37888956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Transmittance and Opacity</a:t>
            </a:r>
          </a:p>
        </p:txBody>
      </p:sp>
      <p:pic>
        <p:nvPicPr>
          <p:cNvPr id="4" name="Content Placeholder 3" descr="Screen Shot 2019-10-22 at 9.56.26 AM.png"/>
          <p:cNvPicPr>
            <a:picLocks noGrp="1" noChangeAspect="1"/>
          </p:cNvPicPr>
          <p:nvPr>
            <p:ph idx="1"/>
          </p:nvPr>
        </p:nvPicPr>
        <p:blipFill>
          <a:blip r:embed="rId2">
            <a:extLst>
              <a:ext uri="{28A0092B-C50C-407E-A947-70E740481C1C}">
                <a14:useLocalDpi xmlns:a14="http://schemas.microsoft.com/office/drawing/2010/main" val="0"/>
              </a:ext>
            </a:extLst>
          </a:blip>
          <a:srcRect t="9259" b="9259"/>
          <a:stretch>
            <a:fillRect/>
          </a:stretch>
        </p:blipFill>
        <p:spPr/>
      </p:pic>
    </p:spTree>
    <p:extLst>
      <p:ext uri="{BB962C8B-B14F-4D97-AF65-F5344CB8AC3E}">
        <p14:creationId xmlns:p14="http://schemas.microsoft.com/office/powerpoint/2010/main" val="41768397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Out-Scattering</a:t>
            </a:r>
          </a:p>
        </p:txBody>
      </p:sp>
      <p:pic>
        <p:nvPicPr>
          <p:cNvPr id="4" name="Content Placeholder 3" descr="Screen Shot 2019-10-22 at 10.15.57 AM.png"/>
          <p:cNvPicPr>
            <a:picLocks noGrp="1" noChangeAspect="1"/>
          </p:cNvPicPr>
          <p:nvPr>
            <p:ph idx="1"/>
          </p:nvPr>
        </p:nvPicPr>
        <p:blipFill>
          <a:blip r:embed="rId2">
            <a:extLst>
              <a:ext uri="{28A0092B-C50C-407E-A947-70E740481C1C}">
                <a14:useLocalDpi xmlns:a14="http://schemas.microsoft.com/office/drawing/2010/main" val="0"/>
              </a:ext>
            </a:extLst>
          </a:blip>
          <a:srcRect t="9300" b="9300"/>
          <a:stretch>
            <a:fillRect/>
          </a:stretch>
        </p:blipFill>
        <p:spPr/>
      </p:pic>
    </p:spTree>
    <p:extLst>
      <p:ext uri="{BB962C8B-B14F-4D97-AF65-F5344CB8AC3E}">
        <p14:creationId xmlns:p14="http://schemas.microsoft.com/office/powerpoint/2010/main" val="10156440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Extinction</a:t>
            </a:r>
          </a:p>
        </p:txBody>
      </p:sp>
      <p:pic>
        <p:nvPicPr>
          <p:cNvPr id="4" name="Content Placeholder 3" descr="Screen Shot 2019-10-22 at 10.18.42 AM.png"/>
          <p:cNvPicPr>
            <a:picLocks noGrp="1" noChangeAspect="1"/>
          </p:cNvPicPr>
          <p:nvPr>
            <p:ph idx="1"/>
          </p:nvPr>
        </p:nvPicPr>
        <p:blipFill>
          <a:blip r:embed="rId2">
            <a:extLst>
              <a:ext uri="{28A0092B-C50C-407E-A947-70E740481C1C}">
                <a14:useLocalDpi xmlns:a14="http://schemas.microsoft.com/office/drawing/2010/main" val="0"/>
              </a:ext>
            </a:extLst>
          </a:blip>
          <a:srcRect t="9340" b="9340"/>
          <a:stretch>
            <a:fillRect/>
          </a:stretch>
        </p:blipFill>
        <p:spPr/>
      </p:pic>
    </p:spTree>
    <p:extLst>
      <p:ext uri="{BB962C8B-B14F-4D97-AF65-F5344CB8AC3E}">
        <p14:creationId xmlns:p14="http://schemas.microsoft.com/office/powerpoint/2010/main" val="8371795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Ray Marching for Transmittance</a:t>
            </a:r>
          </a:p>
        </p:txBody>
      </p:sp>
      <p:pic>
        <p:nvPicPr>
          <p:cNvPr id="4" name="Content Placeholder 3" descr="Screen Shot 2019-10-22 at 10.21.32 AM.png"/>
          <p:cNvPicPr>
            <a:picLocks noGrp="1" noChangeAspect="1"/>
          </p:cNvPicPr>
          <p:nvPr>
            <p:ph idx="1"/>
          </p:nvPr>
        </p:nvPicPr>
        <p:blipFill>
          <a:blip r:embed="rId2">
            <a:extLst>
              <a:ext uri="{28A0092B-C50C-407E-A947-70E740481C1C}">
                <a14:useLocalDpi xmlns:a14="http://schemas.microsoft.com/office/drawing/2010/main" val="0"/>
              </a:ext>
            </a:extLst>
          </a:blip>
          <a:srcRect t="9350" b="9350"/>
          <a:stretch>
            <a:fillRect/>
          </a:stretch>
        </p:blipFill>
        <p:spPr/>
      </p:pic>
    </p:spTree>
    <p:extLst>
      <p:ext uri="{BB962C8B-B14F-4D97-AF65-F5344CB8AC3E}">
        <p14:creationId xmlns:p14="http://schemas.microsoft.com/office/powerpoint/2010/main" val="30927700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Emission</a:t>
            </a:r>
          </a:p>
        </p:txBody>
      </p:sp>
      <p:pic>
        <p:nvPicPr>
          <p:cNvPr id="4" name="Content Placeholder 3" descr="Screen Shot 2019-10-22 at 10.26.59 AM.png"/>
          <p:cNvPicPr>
            <a:picLocks noGrp="1" noChangeAspect="1"/>
          </p:cNvPicPr>
          <p:nvPr>
            <p:ph idx="1"/>
          </p:nvPr>
        </p:nvPicPr>
        <p:blipFill>
          <a:blip r:embed="rId2">
            <a:extLst>
              <a:ext uri="{28A0092B-C50C-407E-A947-70E740481C1C}">
                <a14:useLocalDpi xmlns:a14="http://schemas.microsoft.com/office/drawing/2010/main" val="0"/>
              </a:ext>
            </a:extLst>
          </a:blip>
          <a:srcRect t="9239" b="9239"/>
          <a:stretch>
            <a:fillRect/>
          </a:stretch>
        </p:blipFill>
        <p:spPr/>
      </p:pic>
    </p:spTree>
    <p:extLst>
      <p:ext uri="{BB962C8B-B14F-4D97-AF65-F5344CB8AC3E}">
        <p14:creationId xmlns:p14="http://schemas.microsoft.com/office/powerpoint/2010/main" val="347440981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p:txBody>
          <a:bodyPr/>
          <a:lstStyle/>
          <a:p>
            <a:r>
              <a:rPr lang="en-US"/>
              <a:t>Example: Soft Shadows</a:t>
            </a:r>
          </a:p>
        </p:txBody>
      </p:sp>
      <p:pic>
        <p:nvPicPr>
          <p:cNvPr id="1800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400175"/>
            <a:ext cx="7986713" cy="5314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70390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In-Scattering</a:t>
            </a:r>
          </a:p>
        </p:txBody>
      </p:sp>
      <p:pic>
        <p:nvPicPr>
          <p:cNvPr id="4" name="Content Placeholder 3" descr="Screen Shot 2019-10-22 at 10.28.03 AM.png"/>
          <p:cNvPicPr>
            <a:picLocks noGrp="1" noChangeAspect="1"/>
          </p:cNvPicPr>
          <p:nvPr>
            <p:ph idx="1"/>
          </p:nvPr>
        </p:nvPicPr>
        <p:blipFill>
          <a:blip r:embed="rId2">
            <a:extLst>
              <a:ext uri="{28A0092B-C50C-407E-A947-70E740481C1C}">
                <a14:useLocalDpi xmlns:a14="http://schemas.microsoft.com/office/drawing/2010/main" val="0"/>
              </a:ext>
            </a:extLst>
          </a:blip>
          <a:srcRect t="9410" b="9410"/>
          <a:stretch>
            <a:fillRect/>
          </a:stretch>
        </p:blipFill>
        <p:spPr/>
      </p:pic>
    </p:spTree>
    <p:extLst>
      <p:ext uri="{BB962C8B-B14F-4D97-AF65-F5344CB8AC3E}">
        <p14:creationId xmlns:p14="http://schemas.microsoft.com/office/powerpoint/2010/main" val="40768755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Illumination in a Volume</a:t>
            </a:r>
          </a:p>
        </p:txBody>
      </p:sp>
      <p:pic>
        <p:nvPicPr>
          <p:cNvPr id="4" name="Content Placeholder 3" descr="Screen Shot 2019-10-22 at 10.35.43 AM.png"/>
          <p:cNvPicPr>
            <a:picLocks noGrp="1" noChangeAspect="1"/>
          </p:cNvPicPr>
          <p:nvPr>
            <p:ph idx="1"/>
          </p:nvPr>
        </p:nvPicPr>
        <p:blipFill>
          <a:blip r:embed="rId2">
            <a:extLst>
              <a:ext uri="{28A0092B-C50C-407E-A947-70E740481C1C}">
                <a14:useLocalDpi xmlns:a14="http://schemas.microsoft.com/office/drawing/2010/main" val="0"/>
              </a:ext>
            </a:extLst>
          </a:blip>
          <a:srcRect t="9249" b="9249"/>
          <a:stretch>
            <a:fillRect/>
          </a:stretch>
        </p:blipFill>
        <p:spPr/>
      </p:pic>
    </p:spTree>
    <p:extLst>
      <p:ext uri="{BB962C8B-B14F-4D97-AF65-F5344CB8AC3E}">
        <p14:creationId xmlns:p14="http://schemas.microsoft.com/office/powerpoint/2010/main" val="12556165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Illumination in a Volume</a:t>
            </a:r>
          </a:p>
        </p:txBody>
      </p:sp>
      <p:pic>
        <p:nvPicPr>
          <p:cNvPr id="4" name="Content Placeholder 3" descr="Screen Shot 2019-10-22 at 12.48.38 PM.png"/>
          <p:cNvPicPr>
            <a:picLocks noGrp="1" noChangeAspect="1"/>
          </p:cNvPicPr>
          <p:nvPr>
            <p:ph idx="1"/>
          </p:nvPr>
        </p:nvPicPr>
        <p:blipFill>
          <a:blip r:embed="rId2">
            <a:extLst>
              <a:ext uri="{28A0092B-C50C-407E-A947-70E740481C1C}">
                <a14:useLocalDpi xmlns:a14="http://schemas.microsoft.com/office/drawing/2010/main" val="0"/>
              </a:ext>
            </a:extLst>
          </a:blip>
          <a:srcRect t="9330" b="9330"/>
          <a:stretch>
            <a:fillRect/>
          </a:stretch>
        </p:blipFill>
        <p:spPr/>
      </p:pic>
    </p:spTree>
    <p:extLst>
      <p:ext uri="{BB962C8B-B14F-4D97-AF65-F5344CB8AC3E}">
        <p14:creationId xmlns:p14="http://schemas.microsoft.com/office/powerpoint/2010/main" val="160816595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Transmittance for Shadow Rays</a:t>
            </a:r>
          </a:p>
        </p:txBody>
      </p:sp>
      <p:pic>
        <p:nvPicPr>
          <p:cNvPr id="4" name="Content Placeholder 3" descr="Screen Shot 2019-10-22 at 12.50.14 PM.png"/>
          <p:cNvPicPr>
            <a:picLocks noGrp="1" noChangeAspect="1"/>
          </p:cNvPicPr>
          <p:nvPr>
            <p:ph idx="1"/>
          </p:nvPr>
        </p:nvPicPr>
        <p:blipFill>
          <a:blip r:embed="rId2">
            <a:extLst>
              <a:ext uri="{28A0092B-C50C-407E-A947-70E740481C1C}">
                <a14:useLocalDpi xmlns:a14="http://schemas.microsoft.com/office/drawing/2010/main" val="0"/>
              </a:ext>
            </a:extLst>
          </a:blip>
          <a:srcRect t="9188" b="9188"/>
          <a:stretch>
            <a:fillRect/>
          </a:stretch>
        </p:blipFill>
        <p:spPr/>
      </p:pic>
    </p:spTree>
    <p:extLst>
      <p:ext uri="{BB962C8B-B14F-4D97-AF65-F5344CB8AC3E}">
        <p14:creationId xmlns:p14="http://schemas.microsoft.com/office/powerpoint/2010/main" val="35421302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0-22 at 12.5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4583"/>
          </a:xfrm>
          <a:prstGeom prst="rect">
            <a:avLst/>
          </a:prstGeom>
        </p:spPr>
      </p:pic>
    </p:spTree>
    <p:extLst>
      <p:ext uri="{BB962C8B-B14F-4D97-AF65-F5344CB8AC3E}">
        <p14:creationId xmlns:p14="http://schemas.microsoft.com/office/powerpoint/2010/main" val="286310963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12.53.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1196"/>
          </a:xfrm>
          <a:prstGeom prst="rect">
            <a:avLst/>
          </a:prstGeom>
        </p:spPr>
      </p:pic>
    </p:spTree>
    <p:extLst>
      <p:ext uri="{BB962C8B-B14F-4D97-AF65-F5344CB8AC3E}">
        <p14:creationId xmlns:p14="http://schemas.microsoft.com/office/powerpoint/2010/main" val="8422855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10-22 at 1.1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298"/>
          </a:xfrm>
          <a:prstGeom prst="rect">
            <a:avLst/>
          </a:prstGeom>
        </p:spPr>
      </p:pic>
    </p:spTree>
    <p:extLst>
      <p:ext uri="{BB962C8B-B14F-4D97-AF65-F5344CB8AC3E}">
        <p14:creationId xmlns:p14="http://schemas.microsoft.com/office/powerpoint/2010/main" val="37368819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46A8-8BED-4391-812A-A4A328C953B0}"/>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C16FA41D-2CA4-494C-856A-BDEA574555DF}"/>
              </a:ext>
            </a:extLst>
          </p:cNvPr>
          <p:cNvSpPr>
            <a:spLocks noGrp="1"/>
          </p:cNvSpPr>
          <p:nvPr>
            <p:ph idx="1"/>
          </p:nvPr>
        </p:nvSpPr>
        <p:spPr/>
        <p:txBody>
          <a:bodyPr/>
          <a:lstStyle/>
          <a:p>
            <a:r>
              <a:rPr lang="en-US" dirty="0"/>
              <a:t>Significant interest in deep learning</a:t>
            </a:r>
          </a:p>
          <a:p>
            <a:r>
              <a:rPr lang="en-US" dirty="0"/>
              <a:t>Successfully applied to analysis applications</a:t>
            </a:r>
          </a:p>
        </p:txBody>
      </p:sp>
      <p:sp>
        <p:nvSpPr>
          <p:cNvPr id="10" name="Rectangle 9">
            <a:extLst>
              <a:ext uri="{FF2B5EF4-FFF2-40B4-BE49-F238E27FC236}">
                <a16:creationId xmlns:a16="http://schemas.microsoft.com/office/drawing/2014/main" id="{F0299C5D-23D1-459A-BCD2-3CDA34C966B3}"/>
              </a:ext>
            </a:extLst>
          </p:cNvPr>
          <p:cNvSpPr/>
          <p:nvPr/>
        </p:nvSpPr>
        <p:spPr bwMode="auto">
          <a:xfrm>
            <a:off x="0" y="6149651"/>
            <a:ext cx="9144000" cy="708349"/>
          </a:xfrm>
          <a:prstGeom prst="rect">
            <a:avLst/>
          </a:prstGeom>
          <a:solidFill>
            <a:schemeClr val="bg2">
              <a:alpha val="88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dirty="0">
              <a:ln>
                <a:noFill/>
              </a:ln>
              <a:solidFill>
                <a:srgbClr val="E4E4E4"/>
              </a:solidFill>
              <a:effectLst/>
              <a:uLnTx/>
              <a:uFillTx/>
              <a:latin typeface="Arial" charset="0"/>
              <a:ea typeface="+mn-ea"/>
              <a:cs typeface="Arial" pitchFamily="34" charset="0"/>
            </a:endParaRPr>
          </a:p>
        </p:txBody>
      </p:sp>
      <p:pic>
        <p:nvPicPr>
          <p:cNvPr id="4" name="Picture 3">
            <a:extLst>
              <a:ext uri="{FF2B5EF4-FFF2-40B4-BE49-F238E27FC236}">
                <a16:creationId xmlns:a16="http://schemas.microsoft.com/office/drawing/2014/main" id="{B0B1FBC5-6D6C-41B2-BA96-139EA6A3C08C}"/>
              </a:ext>
            </a:extLst>
          </p:cNvPr>
          <p:cNvPicPr>
            <a:picLocks noChangeAspect="1"/>
          </p:cNvPicPr>
          <p:nvPr/>
        </p:nvPicPr>
        <p:blipFill>
          <a:blip r:embed="rId3"/>
          <a:stretch>
            <a:fillRect/>
          </a:stretch>
        </p:blipFill>
        <p:spPr>
          <a:xfrm>
            <a:off x="853145" y="2138785"/>
            <a:ext cx="3828107" cy="1562233"/>
          </a:xfrm>
          <a:prstGeom prst="rect">
            <a:avLst/>
          </a:prstGeom>
        </p:spPr>
      </p:pic>
      <p:sp>
        <p:nvSpPr>
          <p:cNvPr id="5" name="TextBox 4">
            <a:extLst>
              <a:ext uri="{FF2B5EF4-FFF2-40B4-BE49-F238E27FC236}">
                <a16:creationId xmlns:a16="http://schemas.microsoft.com/office/drawing/2014/main" id="{49D35992-E2B3-4F0E-9F04-FA3BDA183E3C}"/>
              </a:ext>
            </a:extLst>
          </p:cNvPr>
          <p:cNvSpPr txBox="1"/>
          <p:nvPr/>
        </p:nvSpPr>
        <p:spPr>
          <a:xfrm>
            <a:off x="1405286" y="3670300"/>
            <a:ext cx="2723823" cy="67710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Image Classification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a:t>
            </a:r>
            <a:r>
              <a:rPr kumimoji="0" lang="en-US" sz="1800" b="1" i="0" u="none" strike="noStrike" kern="1200" cap="none" spc="0" normalizeH="0" baseline="0" noProof="0" dirty="0" err="1">
                <a:ln>
                  <a:noFill/>
                </a:ln>
                <a:solidFill>
                  <a:srgbClr val="92D050"/>
                </a:solidFill>
                <a:effectLst/>
                <a:uLnTx/>
                <a:uFillTx/>
                <a:latin typeface="Arial" pitchFamily="34" charset="0"/>
                <a:ea typeface="+mn-ea"/>
                <a:cs typeface="Arial" pitchFamily="34" charset="0"/>
              </a:rPr>
              <a:t>Krizhevsky</a:t>
            </a: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 et al. 2012]</a:t>
            </a:r>
            <a:endParaRPr kumimoji="0" lang="en-US" sz="2400" b="1"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pic>
        <p:nvPicPr>
          <p:cNvPr id="6" name="Picture 5">
            <a:extLst>
              <a:ext uri="{FF2B5EF4-FFF2-40B4-BE49-F238E27FC236}">
                <a16:creationId xmlns:a16="http://schemas.microsoft.com/office/drawing/2014/main" id="{3588C979-1C0A-429B-9438-9ED380B460E3}"/>
              </a:ext>
            </a:extLst>
          </p:cNvPr>
          <p:cNvPicPr>
            <a:picLocks noChangeAspect="1"/>
          </p:cNvPicPr>
          <p:nvPr/>
        </p:nvPicPr>
        <p:blipFill>
          <a:blip r:embed="rId4"/>
          <a:stretch>
            <a:fillRect/>
          </a:stretch>
        </p:blipFill>
        <p:spPr>
          <a:xfrm>
            <a:off x="6089900" y="2137394"/>
            <a:ext cx="2087513" cy="1563624"/>
          </a:xfrm>
          <a:prstGeom prst="rect">
            <a:avLst/>
          </a:prstGeom>
        </p:spPr>
      </p:pic>
      <p:sp>
        <p:nvSpPr>
          <p:cNvPr id="7" name="TextBox 6">
            <a:extLst>
              <a:ext uri="{FF2B5EF4-FFF2-40B4-BE49-F238E27FC236}">
                <a16:creationId xmlns:a16="http://schemas.microsoft.com/office/drawing/2014/main" id="{265EFD99-A9F2-4113-8007-F7C266F06120}"/>
              </a:ext>
            </a:extLst>
          </p:cNvPr>
          <p:cNvSpPr txBox="1"/>
          <p:nvPr/>
        </p:nvSpPr>
        <p:spPr>
          <a:xfrm>
            <a:off x="6023416" y="3668909"/>
            <a:ext cx="2220480" cy="67710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Object Detection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[Ren et al. 2015]</a:t>
            </a:r>
            <a:endParaRPr kumimoji="0" lang="en-US" sz="2400" b="1"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sp>
        <p:nvSpPr>
          <p:cNvPr id="9" name="TextBox 8">
            <a:extLst>
              <a:ext uri="{FF2B5EF4-FFF2-40B4-BE49-F238E27FC236}">
                <a16:creationId xmlns:a16="http://schemas.microsoft.com/office/drawing/2014/main" id="{409E5253-F903-4E87-9419-C7EF3F7254AE}"/>
              </a:ext>
            </a:extLst>
          </p:cNvPr>
          <p:cNvSpPr txBox="1"/>
          <p:nvPr/>
        </p:nvSpPr>
        <p:spPr>
          <a:xfrm>
            <a:off x="1538199" y="6053763"/>
            <a:ext cx="2590774" cy="67710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Video Classification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a:t>
            </a:r>
            <a:r>
              <a:rPr kumimoji="0" lang="en-US" sz="1800" b="1" i="0" u="none" strike="noStrike" kern="1200" cap="none" spc="0" normalizeH="0" baseline="0" noProof="0" dirty="0" err="1">
                <a:ln>
                  <a:noFill/>
                </a:ln>
                <a:solidFill>
                  <a:srgbClr val="92D050"/>
                </a:solidFill>
                <a:effectLst/>
                <a:uLnTx/>
                <a:uFillTx/>
                <a:latin typeface="Arial" pitchFamily="34" charset="0"/>
                <a:ea typeface="+mn-ea"/>
                <a:cs typeface="Arial" pitchFamily="34" charset="0"/>
              </a:rPr>
              <a:t>Karpathy</a:t>
            </a: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 et al. 2014]</a:t>
            </a:r>
            <a:endParaRPr kumimoji="0" lang="en-US" sz="2400" b="1"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pic>
        <p:nvPicPr>
          <p:cNvPr id="12" name="Picture 11">
            <a:extLst>
              <a:ext uri="{FF2B5EF4-FFF2-40B4-BE49-F238E27FC236}">
                <a16:creationId xmlns:a16="http://schemas.microsoft.com/office/drawing/2014/main" id="{55400D7E-03DD-412E-A54D-EEB71C73724B}"/>
              </a:ext>
            </a:extLst>
          </p:cNvPr>
          <p:cNvPicPr>
            <a:picLocks noChangeAspect="1"/>
          </p:cNvPicPr>
          <p:nvPr/>
        </p:nvPicPr>
        <p:blipFill>
          <a:blip r:embed="rId5"/>
          <a:stretch>
            <a:fillRect/>
          </a:stretch>
        </p:blipFill>
        <p:spPr>
          <a:xfrm>
            <a:off x="625460" y="4508314"/>
            <a:ext cx="4416253" cy="1563624"/>
          </a:xfrm>
          <a:prstGeom prst="rect">
            <a:avLst/>
          </a:prstGeom>
        </p:spPr>
      </p:pic>
      <p:pic>
        <p:nvPicPr>
          <p:cNvPr id="13" name="Picture 12">
            <a:extLst>
              <a:ext uri="{FF2B5EF4-FFF2-40B4-BE49-F238E27FC236}">
                <a16:creationId xmlns:a16="http://schemas.microsoft.com/office/drawing/2014/main" id="{17B24E70-D96D-4A7A-A3A0-E9A3EFF44C9F}"/>
              </a:ext>
            </a:extLst>
          </p:cNvPr>
          <p:cNvPicPr>
            <a:picLocks noChangeAspect="1"/>
          </p:cNvPicPr>
          <p:nvPr/>
        </p:nvPicPr>
        <p:blipFill>
          <a:blip r:embed="rId6"/>
          <a:stretch>
            <a:fillRect/>
          </a:stretch>
        </p:blipFill>
        <p:spPr>
          <a:xfrm>
            <a:off x="5761114" y="4508314"/>
            <a:ext cx="2887042" cy="1563624"/>
          </a:xfrm>
          <a:prstGeom prst="rect">
            <a:avLst/>
          </a:prstGeom>
        </p:spPr>
      </p:pic>
      <p:sp>
        <p:nvSpPr>
          <p:cNvPr id="14" name="TextBox 13">
            <a:extLst>
              <a:ext uri="{FF2B5EF4-FFF2-40B4-BE49-F238E27FC236}">
                <a16:creationId xmlns:a16="http://schemas.microsoft.com/office/drawing/2014/main" id="{359A8FEE-09F5-4A33-BC5A-E3839CA97AFB}"/>
              </a:ext>
            </a:extLst>
          </p:cNvPr>
          <p:cNvSpPr txBox="1"/>
          <p:nvPr/>
        </p:nvSpPr>
        <p:spPr>
          <a:xfrm>
            <a:off x="5605481" y="6053763"/>
            <a:ext cx="3198312" cy="67710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Image Captioning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a:t>
            </a:r>
            <a:r>
              <a:rPr kumimoji="0" lang="en-US" sz="1800" b="1" i="0" u="none" strike="noStrike" kern="1200" cap="none" spc="0" normalizeH="0" baseline="0" noProof="0" dirty="0" err="1">
                <a:ln>
                  <a:noFill/>
                </a:ln>
                <a:solidFill>
                  <a:srgbClr val="92D050"/>
                </a:solidFill>
                <a:effectLst/>
                <a:uLnTx/>
                <a:uFillTx/>
                <a:latin typeface="Arial" pitchFamily="34" charset="0"/>
                <a:ea typeface="+mn-ea"/>
                <a:cs typeface="Arial" pitchFamily="34" charset="0"/>
              </a:rPr>
              <a:t>Karpathy</a:t>
            </a:r>
            <a:r>
              <a:rPr kumimoji="0" lang="en-US" sz="1800" b="1" i="0" u="none" strike="noStrike" kern="1200" cap="none" spc="0" normalizeH="0" baseline="0" noProof="0" dirty="0">
                <a:ln>
                  <a:noFill/>
                </a:ln>
                <a:solidFill>
                  <a:srgbClr val="92D050"/>
                </a:solidFill>
                <a:effectLst/>
                <a:uLnTx/>
                <a:uFillTx/>
                <a:latin typeface="Arial" pitchFamily="34" charset="0"/>
                <a:ea typeface="+mn-ea"/>
                <a:cs typeface="Arial" pitchFamily="34" charset="0"/>
              </a:rPr>
              <a:t> and Fei-Fei 2015]</a:t>
            </a:r>
            <a:endParaRPr kumimoji="0" lang="en-US" sz="2400" b="1" i="0" u="none" strike="noStrike" kern="1200" cap="none" spc="0" normalizeH="0" baseline="0" noProof="0" dirty="0">
              <a:ln>
                <a:noFill/>
              </a:ln>
              <a:solidFill>
                <a:srgbClr val="92D05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624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7" grpId="0"/>
      <p:bldP spid="9"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8536-E47B-4681-827D-314A5B2FA4E9}"/>
              </a:ext>
            </a:extLst>
          </p:cNvPr>
          <p:cNvSpPr>
            <a:spLocks noGrp="1"/>
          </p:cNvSpPr>
          <p:nvPr>
            <p:ph type="title"/>
          </p:nvPr>
        </p:nvSpPr>
        <p:spPr/>
        <p:txBody>
          <a:bodyPr/>
          <a:lstStyle/>
          <a:p>
            <a:r>
              <a:rPr lang="en-US" dirty="0"/>
              <a:t>Analysis applications</a:t>
            </a:r>
          </a:p>
        </p:txBody>
      </p:sp>
      <p:sp>
        <p:nvSpPr>
          <p:cNvPr id="3" name="Content Placeholder 2">
            <a:extLst>
              <a:ext uri="{FF2B5EF4-FFF2-40B4-BE49-F238E27FC236}">
                <a16:creationId xmlns:a16="http://schemas.microsoft.com/office/drawing/2014/main" id="{B8020591-9FAA-49DF-953C-2F6615333AEB}"/>
              </a:ext>
            </a:extLst>
          </p:cNvPr>
          <p:cNvSpPr>
            <a:spLocks noGrp="1"/>
          </p:cNvSpPr>
          <p:nvPr>
            <p:ph idx="1"/>
          </p:nvPr>
        </p:nvSpPr>
        <p:spPr/>
        <p:txBody>
          <a:bodyPr/>
          <a:lstStyle/>
          <a:p>
            <a:endParaRPr lang="en-US" dirty="0"/>
          </a:p>
        </p:txBody>
      </p:sp>
      <p:pic>
        <p:nvPicPr>
          <p:cNvPr id="3074" name="Picture 2" descr="https://images.unsplash.com/photo-1502673530728-f79b4cab31b1?ixlib=rb-0.3.5&amp;ixid=eyJhcHBfaWQiOjEyMDd9&amp;s=44c04828f0a9b740e1519f7769fe431c&amp;dpr=1&amp;auto=format&amp;fit=crop&amp;w=1000&amp;q=80&amp;cs=tinysrgb">
            <a:extLst>
              <a:ext uri="{FF2B5EF4-FFF2-40B4-BE49-F238E27FC236}">
                <a16:creationId xmlns:a16="http://schemas.microsoft.com/office/drawing/2014/main" id="{21FCB43B-095F-498C-99E2-267852CF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21" y="1290153"/>
            <a:ext cx="2410119" cy="160758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5" name="Right Arrow 23">
            <a:extLst>
              <a:ext uri="{FF2B5EF4-FFF2-40B4-BE49-F238E27FC236}">
                <a16:creationId xmlns:a16="http://schemas.microsoft.com/office/drawing/2014/main" id="{78AC0A73-3A1C-42DE-9793-CAB1442F9E95}"/>
              </a:ext>
            </a:extLst>
          </p:cNvPr>
          <p:cNvSpPr/>
          <p:nvPr/>
        </p:nvSpPr>
        <p:spPr bwMode="auto">
          <a:xfrm>
            <a:off x="3484723" y="1911103"/>
            <a:ext cx="321754"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sp>
        <p:nvSpPr>
          <p:cNvPr id="6" name="Rectangle: Rounded Corners 5">
            <a:extLst>
              <a:ext uri="{FF2B5EF4-FFF2-40B4-BE49-F238E27FC236}">
                <a16:creationId xmlns:a16="http://schemas.microsoft.com/office/drawing/2014/main" id="{8A54742B-504F-4507-AC7C-FB396E60694B}"/>
              </a:ext>
            </a:extLst>
          </p:cNvPr>
          <p:cNvSpPr/>
          <p:nvPr/>
        </p:nvSpPr>
        <p:spPr bwMode="auto">
          <a:xfrm>
            <a:off x="3860323" y="1683416"/>
            <a:ext cx="1438245" cy="683056"/>
          </a:xfrm>
          <a:prstGeom prst="roundRect">
            <a:avLst>
              <a:gd name="adj" fmla="val 0"/>
            </a:avLst>
          </a:prstGeom>
          <a:solidFill>
            <a:schemeClr val="accent1">
              <a:lumMod val="75000"/>
            </a:schemeClr>
          </a:solidFill>
          <a:ln w="12700" cap="flat" cmpd="sng" algn="ctr">
            <a:noFill/>
            <a:prstDash val="solid"/>
            <a:round/>
            <a:headEnd type="none" w="med" len="med"/>
            <a:tailEnd type="none" w="med" len="med"/>
          </a:ln>
          <a:effectLst>
            <a:outerShdw blurRad="63500" sx="103000" sy="103000" algn="ctr" rotWithShape="0">
              <a:schemeClr val="tx1">
                <a:alpha val="40000"/>
              </a:scheme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
                <a:srgbClr val="3379A9"/>
              </a:buClr>
              <a:buSzPct val="80000"/>
              <a:buFont typeface="Monotype Sorts" pitchFamily="2" charset="2"/>
              <a:buNone/>
              <a:tabLst/>
              <a:defRPr/>
            </a:pPr>
            <a:r>
              <a:rPr kumimoji="0" lang="en-US" sz="1400" b="1" i="0" u="none" strike="noStrike" kern="1200" cap="none" spc="0" normalizeH="0" baseline="0" noProof="0" dirty="0">
                <a:ln>
                  <a:noFill/>
                </a:ln>
                <a:solidFill>
                  <a:srgbClr val="E4E4E4"/>
                </a:solidFill>
                <a:effectLst/>
                <a:uLnTx/>
                <a:uFillTx/>
                <a:latin typeface="Arial" charset="0"/>
                <a:ea typeface="+mn-ea"/>
                <a:cs typeface="Arial" pitchFamily="34" charset="0"/>
              </a:rPr>
              <a:t>Hand-Crafted</a:t>
            </a:r>
          </a:p>
          <a:p>
            <a:pPr marL="0" marR="0" lvl="0" indent="0" algn="ctr" defTabSz="914400" rtl="0" eaLnBrk="0" fontAlgn="base" latinLnBrk="0" hangingPunct="0">
              <a:lnSpc>
                <a:spcPct val="100000"/>
              </a:lnSpc>
              <a:spcBef>
                <a:spcPts val="0"/>
              </a:spcBef>
              <a:spcAft>
                <a:spcPct val="0"/>
              </a:spcAft>
              <a:buClr>
                <a:srgbClr val="3379A9"/>
              </a:buClr>
              <a:buSzPct val="80000"/>
              <a:buFont typeface="Monotype Sorts" pitchFamily="2" charset="2"/>
              <a:buNone/>
              <a:tabLst/>
              <a:defRPr/>
            </a:pPr>
            <a:r>
              <a:rPr kumimoji="0" lang="en-US" sz="1400" b="1" i="0" u="none" strike="noStrike" kern="1200" cap="none" spc="0" normalizeH="0" baseline="0" noProof="0" dirty="0">
                <a:ln>
                  <a:noFill/>
                </a:ln>
                <a:solidFill>
                  <a:srgbClr val="E4E4E4"/>
                </a:solidFill>
                <a:effectLst/>
                <a:uLnTx/>
                <a:uFillTx/>
                <a:latin typeface="Arial" charset="0"/>
                <a:ea typeface="+mn-ea"/>
                <a:cs typeface="Arial" pitchFamily="34" charset="0"/>
              </a:rPr>
              <a:t>Features</a:t>
            </a:r>
          </a:p>
        </p:txBody>
      </p:sp>
      <p:sp>
        <p:nvSpPr>
          <p:cNvPr id="7" name="Right Arrow 23">
            <a:extLst>
              <a:ext uri="{FF2B5EF4-FFF2-40B4-BE49-F238E27FC236}">
                <a16:creationId xmlns:a16="http://schemas.microsoft.com/office/drawing/2014/main" id="{B0D82A59-CB78-4251-A266-F23D7800FAF2}"/>
              </a:ext>
            </a:extLst>
          </p:cNvPr>
          <p:cNvSpPr/>
          <p:nvPr/>
        </p:nvSpPr>
        <p:spPr bwMode="auto">
          <a:xfrm>
            <a:off x="5420261" y="1911103"/>
            <a:ext cx="32923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sp>
        <p:nvSpPr>
          <p:cNvPr id="8" name="Rectangle: Rounded Corners 7">
            <a:extLst>
              <a:ext uri="{FF2B5EF4-FFF2-40B4-BE49-F238E27FC236}">
                <a16:creationId xmlns:a16="http://schemas.microsoft.com/office/drawing/2014/main" id="{DF2088BA-06EE-4F4A-A1E8-CFB95BCE7A0F}"/>
              </a:ext>
            </a:extLst>
          </p:cNvPr>
          <p:cNvSpPr/>
          <p:nvPr/>
        </p:nvSpPr>
        <p:spPr bwMode="auto">
          <a:xfrm>
            <a:off x="5846968" y="1683416"/>
            <a:ext cx="1221955" cy="683056"/>
          </a:xfrm>
          <a:prstGeom prst="roundRect">
            <a:avLst>
              <a:gd name="adj" fmla="val 0"/>
            </a:avLst>
          </a:prstGeom>
          <a:solidFill>
            <a:srgbClr val="7030A0"/>
          </a:solidFill>
          <a:ln w="12700" cap="flat" cmpd="sng" algn="ctr">
            <a:noFill/>
            <a:prstDash val="solid"/>
            <a:round/>
            <a:headEnd type="none" w="med" len="med"/>
            <a:tailEnd type="none" w="med" len="med"/>
          </a:ln>
          <a:effectLst>
            <a:outerShdw blurRad="63500" sx="103000" sy="103000" algn="ctr" rotWithShape="0">
              <a:schemeClr val="tx1">
                <a:alpha val="40000"/>
              </a:scheme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
                <a:srgbClr val="3379A9"/>
              </a:buClr>
              <a:buSzPct val="80000"/>
              <a:buFontTx/>
              <a:buNone/>
              <a:tabLst/>
              <a:defRPr/>
            </a:pPr>
            <a:r>
              <a:rPr kumimoji="0" lang="en-US" sz="1400" b="1" i="0" u="none" strike="noStrike" kern="1200" cap="none" spc="0" normalizeH="0" baseline="0" noProof="0" dirty="0">
                <a:ln>
                  <a:noFill/>
                </a:ln>
                <a:solidFill>
                  <a:srgbClr val="E4E4E4"/>
                </a:solidFill>
                <a:effectLst/>
                <a:uLnTx/>
                <a:uFillTx/>
                <a:latin typeface="Arial" charset="0"/>
                <a:ea typeface="+mn-ea"/>
                <a:cs typeface="Arial" pitchFamily="34" charset="0"/>
              </a:rPr>
              <a:t>Learning</a:t>
            </a:r>
          </a:p>
          <a:p>
            <a:pPr marL="0" marR="0" lvl="0" indent="0" algn="ctr" defTabSz="914400" rtl="0" eaLnBrk="0" fontAlgn="base" latinLnBrk="0" hangingPunct="0">
              <a:lnSpc>
                <a:spcPct val="100000"/>
              </a:lnSpc>
              <a:spcBef>
                <a:spcPts val="0"/>
              </a:spcBef>
              <a:spcAft>
                <a:spcPct val="0"/>
              </a:spcAft>
              <a:buClr>
                <a:srgbClr val="3379A9"/>
              </a:buClr>
              <a:buSzPct val="80000"/>
              <a:buFontTx/>
              <a:buNone/>
              <a:tabLst/>
              <a:defRPr/>
            </a:pPr>
            <a:r>
              <a:rPr kumimoji="0" lang="en-US" sz="1400" b="1" i="0" u="none" strike="noStrike" kern="1200" cap="none" spc="0" normalizeH="0" baseline="0" noProof="0" dirty="0">
                <a:ln>
                  <a:noFill/>
                </a:ln>
                <a:solidFill>
                  <a:srgbClr val="E4E4E4"/>
                </a:solidFill>
                <a:effectLst/>
                <a:uLnTx/>
                <a:uFillTx/>
                <a:latin typeface="Arial" charset="0"/>
                <a:ea typeface="+mn-ea"/>
                <a:cs typeface="Arial" pitchFamily="34" charset="0"/>
              </a:rPr>
              <a:t>System</a:t>
            </a:r>
          </a:p>
        </p:txBody>
      </p:sp>
      <p:sp>
        <p:nvSpPr>
          <p:cNvPr id="9" name="Right Arrow 23">
            <a:extLst>
              <a:ext uri="{FF2B5EF4-FFF2-40B4-BE49-F238E27FC236}">
                <a16:creationId xmlns:a16="http://schemas.microsoft.com/office/drawing/2014/main" id="{A68A1843-B2C2-4820-8FFD-6DFBF37EAB56}"/>
              </a:ext>
            </a:extLst>
          </p:cNvPr>
          <p:cNvSpPr/>
          <p:nvPr/>
        </p:nvSpPr>
        <p:spPr bwMode="auto">
          <a:xfrm>
            <a:off x="7170285" y="1912888"/>
            <a:ext cx="32923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sp>
        <p:nvSpPr>
          <p:cNvPr id="4" name="TextBox 3">
            <a:extLst>
              <a:ext uri="{FF2B5EF4-FFF2-40B4-BE49-F238E27FC236}">
                <a16:creationId xmlns:a16="http://schemas.microsoft.com/office/drawing/2014/main" id="{074D2435-8006-4701-B955-F5381B2D7F00}"/>
              </a:ext>
            </a:extLst>
          </p:cNvPr>
          <p:cNvSpPr txBox="1"/>
          <p:nvPr/>
        </p:nvSpPr>
        <p:spPr>
          <a:xfrm>
            <a:off x="7548491" y="1824889"/>
            <a:ext cx="684803"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Dog</a:t>
            </a:r>
            <a:endParaRPr kumimoji="0" lang="en-US" sz="2400" b="1" i="0" u="none" strike="noStrike" kern="1200" cap="none" spc="0" normalizeH="0" baseline="0" noProof="0" dirty="0">
              <a:ln>
                <a:noFill/>
              </a:ln>
              <a:solidFill>
                <a:srgbClr val="E4E4E4"/>
              </a:solidFill>
              <a:effectLst/>
              <a:uLnTx/>
              <a:uFillTx/>
              <a:latin typeface="Arial" pitchFamily="34" charset="0"/>
              <a:ea typeface="+mn-ea"/>
              <a:cs typeface="Arial" pitchFamily="34" charset="0"/>
            </a:endParaRPr>
          </a:p>
        </p:txBody>
      </p:sp>
      <p:sp>
        <p:nvSpPr>
          <p:cNvPr id="11" name="TextBox 10">
            <a:extLst>
              <a:ext uri="{FF2B5EF4-FFF2-40B4-BE49-F238E27FC236}">
                <a16:creationId xmlns:a16="http://schemas.microsoft.com/office/drawing/2014/main" id="{501F1299-09B9-4D16-8310-AC2BCA37F91C}"/>
              </a:ext>
            </a:extLst>
          </p:cNvPr>
          <p:cNvSpPr txBox="1"/>
          <p:nvPr/>
        </p:nvSpPr>
        <p:spPr>
          <a:xfrm>
            <a:off x="3301815" y="3028890"/>
            <a:ext cx="2605458"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Traditional Methods</a:t>
            </a:r>
            <a:endParaRPr kumimoji="0" lang="en-US" sz="2400" b="1" i="0" u="none" strike="noStrike" kern="1200" cap="none" spc="0" normalizeH="0" baseline="0" noProof="0" dirty="0">
              <a:ln>
                <a:noFill/>
              </a:ln>
              <a:solidFill>
                <a:srgbClr val="E4E4E4"/>
              </a:solidFill>
              <a:effectLst/>
              <a:uLnTx/>
              <a:uFillTx/>
              <a:latin typeface="Arial" pitchFamily="34" charset="0"/>
              <a:ea typeface="+mn-ea"/>
              <a:cs typeface="Arial" pitchFamily="34" charset="0"/>
            </a:endParaRPr>
          </a:p>
        </p:txBody>
      </p:sp>
      <p:pic>
        <p:nvPicPr>
          <p:cNvPr id="12" name="Picture 2" descr="https://images.unsplash.com/photo-1502673530728-f79b4cab31b1?ixlib=rb-0.3.5&amp;ixid=eyJhcHBfaWQiOjEyMDd9&amp;s=44c04828f0a9b740e1519f7769fe431c&amp;dpr=1&amp;auto=format&amp;fit=crop&amp;w=1000&amp;q=80&amp;cs=tinysrgb">
            <a:extLst>
              <a:ext uri="{FF2B5EF4-FFF2-40B4-BE49-F238E27FC236}">
                <a16:creationId xmlns:a16="http://schemas.microsoft.com/office/drawing/2014/main" id="{4D6CA7D5-1CCE-446C-B3B3-CDE2DA7EF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21" y="3960265"/>
            <a:ext cx="2410119" cy="160758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3" name="Right Arrow 23">
            <a:extLst>
              <a:ext uri="{FF2B5EF4-FFF2-40B4-BE49-F238E27FC236}">
                <a16:creationId xmlns:a16="http://schemas.microsoft.com/office/drawing/2014/main" id="{12B3A11F-84B0-4FC2-ABE4-7790A39B0D91}"/>
              </a:ext>
            </a:extLst>
          </p:cNvPr>
          <p:cNvSpPr/>
          <p:nvPr/>
        </p:nvSpPr>
        <p:spPr bwMode="auto">
          <a:xfrm>
            <a:off x="3484723" y="4581215"/>
            <a:ext cx="321754"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sp>
        <p:nvSpPr>
          <p:cNvPr id="14" name="Rectangle: Rounded Corners 13">
            <a:extLst>
              <a:ext uri="{FF2B5EF4-FFF2-40B4-BE49-F238E27FC236}">
                <a16:creationId xmlns:a16="http://schemas.microsoft.com/office/drawing/2014/main" id="{6FF15FDF-2DB9-412D-BEDA-3B1D09506295}"/>
              </a:ext>
            </a:extLst>
          </p:cNvPr>
          <p:cNvSpPr/>
          <p:nvPr/>
        </p:nvSpPr>
        <p:spPr bwMode="auto">
          <a:xfrm>
            <a:off x="3860323" y="4353528"/>
            <a:ext cx="3208600" cy="683056"/>
          </a:xfrm>
          <a:prstGeom prst="roundRect">
            <a:avLst>
              <a:gd name="adj" fmla="val 0"/>
            </a:avLst>
          </a:prstGeom>
          <a:solidFill>
            <a:schemeClr val="accent1">
              <a:lumMod val="75000"/>
            </a:schemeClr>
          </a:solidFill>
          <a:ln w="12700" cap="flat" cmpd="sng" algn="ctr">
            <a:noFill/>
            <a:prstDash val="solid"/>
            <a:round/>
            <a:headEnd type="none" w="med" len="med"/>
            <a:tailEnd type="none" w="med" len="med"/>
          </a:ln>
          <a:effectLst>
            <a:outerShdw blurRad="63500" sx="103000" sy="103000" algn="ctr" rotWithShape="0">
              <a:schemeClr val="tx1">
                <a:alpha val="40000"/>
              </a:scheme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0"/>
              </a:spcBef>
              <a:spcAft>
                <a:spcPct val="0"/>
              </a:spcAft>
              <a:buClr>
                <a:srgbClr val="3379A9"/>
              </a:buClr>
              <a:buSzPct val="80000"/>
              <a:buFont typeface="Monotype Sorts" pitchFamily="2" charset="2"/>
              <a:buNone/>
              <a:tabLst/>
              <a:defRPr/>
            </a:pPr>
            <a:r>
              <a:rPr kumimoji="0" lang="en-US" sz="1400" b="1" i="0" u="none" strike="noStrike" kern="1200" cap="none" spc="0" normalizeH="0" baseline="0" noProof="0" dirty="0">
                <a:ln>
                  <a:noFill/>
                </a:ln>
                <a:solidFill>
                  <a:srgbClr val="E4E4E4"/>
                </a:solidFill>
                <a:effectLst/>
                <a:uLnTx/>
                <a:uFillTx/>
                <a:latin typeface="Arial" charset="0"/>
                <a:ea typeface="+mn-ea"/>
                <a:cs typeface="Arial" pitchFamily="34" charset="0"/>
              </a:rPr>
              <a:t>Deep Neural Network</a:t>
            </a:r>
          </a:p>
        </p:txBody>
      </p:sp>
      <p:sp>
        <p:nvSpPr>
          <p:cNvPr id="17" name="Right Arrow 23">
            <a:extLst>
              <a:ext uri="{FF2B5EF4-FFF2-40B4-BE49-F238E27FC236}">
                <a16:creationId xmlns:a16="http://schemas.microsoft.com/office/drawing/2014/main" id="{78F278E7-C463-4C94-979D-9C1119B7D33B}"/>
              </a:ext>
            </a:extLst>
          </p:cNvPr>
          <p:cNvSpPr/>
          <p:nvPr/>
        </p:nvSpPr>
        <p:spPr bwMode="auto">
          <a:xfrm>
            <a:off x="7170285" y="4583000"/>
            <a:ext cx="329238" cy="227685"/>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sp>
        <p:nvSpPr>
          <p:cNvPr id="18" name="TextBox 17">
            <a:extLst>
              <a:ext uri="{FF2B5EF4-FFF2-40B4-BE49-F238E27FC236}">
                <a16:creationId xmlns:a16="http://schemas.microsoft.com/office/drawing/2014/main" id="{13A0BAF4-B022-43EA-B064-99E322F0AA53}"/>
              </a:ext>
            </a:extLst>
          </p:cNvPr>
          <p:cNvSpPr txBox="1"/>
          <p:nvPr/>
        </p:nvSpPr>
        <p:spPr>
          <a:xfrm>
            <a:off x="7548491" y="4495001"/>
            <a:ext cx="684803"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Dog</a:t>
            </a:r>
            <a:endParaRPr kumimoji="0" lang="en-US" sz="2400" b="1" i="0" u="none" strike="noStrike" kern="1200" cap="none" spc="0" normalizeH="0" baseline="0" noProof="0" dirty="0">
              <a:ln>
                <a:noFill/>
              </a:ln>
              <a:solidFill>
                <a:srgbClr val="E4E4E4"/>
              </a:solidFill>
              <a:effectLst/>
              <a:uLnTx/>
              <a:uFillTx/>
              <a:latin typeface="Arial" pitchFamily="34" charset="0"/>
              <a:ea typeface="+mn-ea"/>
              <a:cs typeface="Arial" pitchFamily="34" charset="0"/>
            </a:endParaRPr>
          </a:p>
        </p:txBody>
      </p:sp>
      <p:sp>
        <p:nvSpPr>
          <p:cNvPr id="19" name="TextBox 18">
            <a:extLst>
              <a:ext uri="{FF2B5EF4-FFF2-40B4-BE49-F238E27FC236}">
                <a16:creationId xmlns:a16="http://schemas.microsoft.com/office/drawing/2014/main" id="{77CE6ECB-1297-4DD2-8C48-755894565B47}"/>
              </a:ext>
            </a:extLst>
          </p:cNvPr>
          <p:cNvSpPr txBox="1"/>
          <p:nvPr/>
        </p:nvSpPr>
        <p:spPr>
          <a:xfrm>
            <a:off x="3058291" y="5702693"/>
            <a:ext cx="3092513"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Deep Learning Methods</a:t>
            </a:r>
            <a:endParaRPr kumimoji="0" lang="en-US" sz="2400" b="1" i="0" u="none" strike="noStrike" kern="1200" cap="none" spc="0" normalizeH="0" baseline="0" noProof="0" dirty="0">
              <a:ln>
                <a:noFill/>
              </a:ln>
              <a:solidFill>
                <a:srgbClr val="E4E4E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84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4" grpId="0"/>
      <p:bldP spid="11" grpId="0"/>
      <p:bldP spid="13" grpId="0" animBg="1"/>
      <p:bldP spid="14" grpId="0" animBg="1"/>
      <p:bldP spid="17" grpId="0" animBg="1"/>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CE767-47B0-4A7E-ADF7-25197C9E2712}"/>
              </a:ext>
            </a:extLst>
          </p:cNvPr>
          <p:cNvSpPr>
            <a:spLocks noGrp="1"/>
          </p:cNvSpPr>
          <p:nvPr>
            <p:ph type="title"/>
          </p:nvPr>
        </p:nvSpPr>
        <p:spPr/>
        <p:txBody>
          <a:bodyPr/>
          <a:lstStyle/>
          <a:p>
            <a:r>
              <a:rPr lang="en-US" dirty="0"/>
              <a:t>Convolutional neural network (CNN)</a:t>
            </a:r>
          </a:p>
        </p:txBody>
      </p:sp>
      <p:sp>
        <p:nvSpPr>
          <p:cNvPr id="3" name="Content Placeholder 2">
            <a:extLst>
              <a:ext uri="{FF2B5EF4-FFF2-40B4-BE49-F238E27FC236}">
                <a16:creationId xmlns:a16="http://schemas.microsoft.com/office/drawing/2014/main" id="{47243D0C-4B4B-40FA-80ED-63572B0485DB}"/>
              </a:ext>
            </a:extLst>
          </p:cNvPr>
          <p:cNvSpPr>
            <a:spLocks noGrp="1"/>
          </p:cNvSpPr>
          <p:nvPr>
            <p:ph idx="1"/>
          </p:nvPr>
        </p:nvSpPr>
        <p:spPr/>
        <p:txBody>
          <a:bodyPr/>
          <a:lstStyle/>
          <a:p>
            <a:r>
              <a:rPr lang="en-US" dirty="0"/>
              <a:t>Efficient (can be implemented on GPUs)</a:t>
            </a:r>
          </a:p>
          <a:p>
            <a:r>
              <a:rPr lang="en-US" dirty="0"/>
              <a:t>Model the process systematically</a:t>
            </a:r>
          </a:p>
          <a:p>
            <a:r>
              <a:rPr lang="en-US" dirty="0"/>
              <a:t>Far less progress for synthesis applications</a:t>
            </a:r>
          </a:p>
        </p:txBody>
      </p:sp>
      <p:pic>
        <p:nvPicPr>
          <p:cNvPr id="1026" name="Picture 2" descr="https://d2wq73xazpk036.cloudfront.net/media/27FB7F0C-9885-42A6-9E0C19C35242B5AC/62E3C530-E8C8-445A-B6EA56249F2436C8/thul-f04490c1-9934-5e1b-a40e-a43b203cb1ed.jpg?response-content-disposition=inline">
            <a:extLst>
              <a:ext uri="{FF2B5EF4-FFF2-40B4-BE49-F238E27FC236}">
                <a16:creationId xmlns:a16="http://schemas.microsoft.com/office/drawing/2014/main" id="{3ADEEB05-C3F8-4498-91E8-3CEE96A1A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45" r="8828"/>
          <a:stretch/>
        </p:blipFill>
        <p:spPr bwMode="auto">
          <a:xfrm>
            <a:off x="1475533" y="2853750"/>
            <a:ext cx="1828800" cy="2962656"/>
          </a:xfrm>
          <a:prstGeom prst="rect">
            <a:avLst/>
          </a:prstGeom>
          <a:noFill/>
          <a:scene3d>
            <a:camera prst="orthographicFront">
              <a:rot lat="19200000" lon="3000000" rev="0"/>
            </a:camera>
            <a:lightRig rig="threePt" dir="t"/>
          </a:scene3d>
          <a:extLst>
            <a:ext uri="{909E8E84-426E-40dd-AFC4-6F175D3DCCD1}">
              <a14:hiddenFill xmlns:a14="http://schemas.microsoft.com/office/drawing/2010/main" xmlns="">
                <a:solidFill>
                  <a:srgbClr val="FFFFFF"/>
                </a:solidFill>
              </a14:hiddenFill>
            </a:ext>
          </a:extLst>
        </p:spPr>
      </p:pic>
      <p:grpSp>
        <p:nvGrpSpPr>
          <p:cNvPr id="26" name="Group 25">
            <a:extLst>
              <a:ext uri="{FF2B5EF4-FFF2-40B4-BE49-F238E27FC236}">
                <a16:creationId xmlns:a16="http://schemas.microsoft.com/office/drawing/2014/main" id="{ADA68EBD-A598-4868-BBE9-FC751689A857}"/>
              </a:ext>
            </a:extLst>
          </p:cNvPr>
          <p:cNvGrpSpPr/>
          <p:nvPr/>
        </p:nvGrpSpPr>
        <p:grpSpPr>
          <a:xfrm>
            <a:off x="1710544" y="3405726"/>
            <a:ext cx="1797821" cy="667974"/>
            <a:chOff x="1968252" y="3023622"/>
            <a:chExt cx="1797821" cy="667974"/>
          </a:xfrm>
        </p:grpSpPr>
        <p:sp>
          <p:nvSpPr>
            <p:cNvPr id="8" name="Rectangle 7">
              <a:extLst>
                <a:ext uri="{FF2B5EF4-FFF2-40B4-BE49-F238E27FC236}">
                  <a16:creationId xmlns:a16="http://schemas.microsoft.com/office/drawing/2014/main" id="{2EE0A24B-E735-42EB-A8C5-04B0572E5D46}"/>
                </a:ext>
              </a:extLst>
            </p:cNvPr>
            <p:cNvSpPr/>
            <p:nvPr/>
          </p:nvSpPr>
          <p:spPr bwMode="auto">
            <a:xfrm>
              <a:off x="1968252" y="3083888"/>
              <a:ext cx="531265" cy="544880"/>
            </a:xfrm>
            <a:prstGeom prst="rect">
              <a:avLst/>
            </a:prstGeom>
            <a:solidFill>
              <a:srgbClr val="F04646"/>
            </a:solidFill>
            <a:ln w="12700" cap="flat" cmpd="sng" algn="ctr">
              <a:no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dirty="0">
                <a:ln>
                  <a:noFill/>
                </a:ln>
                <a:solidFill>
                  <a:srgbClr val="E4E4E4"/>
                </a:solidFill>
                <a:effectLst/>
                <a:uLnTx/>
                <a:uFillTx/>
                <a:latin typeface="Arial" charset="0"/>
                <a:ea typeface="+mn-ea"/>
                <a:cs typeface="Arial" pitchFamily="34" charset="0"/>
              </a:endParaRPr>
            </a:p>
          </p:txBody>
        </p:sp>
        <p:cxnSp>
          <p:nvCxnSpPr>
            <p:cNvPr id="9" name="Straight Connector 8">
              <a:extLst>
                <a:ext uri="{FF2B5EF4-FFF2-40B4-BE49-F238E27FC236}">
                  <a16:creationId xmlns:a16="http://schemas.microsoft.com/office/drawing/2014/main" id="{17C3A28E-3AA9-49A6-A234-1B4289CBE650}"/>
                </a:ext>
              </a:extLst>
            </p:cNvPr>
            <p:cNvCxnSpPr/>
            <p:nvPr/>
          </p:nvCxnSpPr>
          <p:spPr bwMode="auto">
            <a:xfrm>
              <a:off x="2063045" y="3283057"/>
              <a:ext cx="1696928" cy="194289"/>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5E71D104-9693-4EF4-BED5-4B60E6EB4FB4}"/>
                </a:ext>
              </a:extLst>
            </p:cNvPr>
            <p:cNvCxnSpPr/>
            <p:nvPr/>
          </p:nvCxnSpPr>
          <p:spPr bwMode="auto">
            <a:xfrm>
              <a:off x="2399963" y="3023622"/>
              <a:ext cx="1366110" cy="45537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33F235B5-22C3-456C-A0DA-A46E5C73E1E1}"/>
                </a:ext>
              </a:extLst>
            </p:cNvPr>
            <p:cNvCxnSpPr/>
            <p:nvPr/>
          </p:nvCxnSpPr>
          <p:spPr bwMode="auto">
            <a:xfrm flipV="1">
              <a:off x="2063045" y="3477346"/>
              <a:ext cx="1700103" cy="21425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D35F56A-BD3B-4276-8AC1-B836A0538E09}"/>
                </a:ext>
              </a:extLst>
            </p:cNvPr>
            <p:cNvCxnSpPr>
              <a:cxnSpLocks/>
            </p:cNvCxnSpPr>
            <p:nvPr/>
          </p:nvCxnSpPr>
          <p:spPr bwMode="auto">
            <a:xfrm>
              <a:off x="2399963" y="3432161"/>
              <a:ext cx="1358422" cy="45185"/>
            </a:xfrm>
            <a:prstGeom prst="line">
              <a:avLst/>
            </a:prstGeom>
            <a:solidFill>
              <a:schemeClr val="tx2"/>
            </a:solidFill>
            <a:ln w="12700" cap="flat" cmpd="sng" algn="ctr">
              <a:solidFill>
                <a:srgbClr val="3379A9"/>
              </a:solidFill>
              <a:prstDash val="solid"/>
              <a:round/>
              <a:headEnd type="none" w="med" len="med"/>
              <a:tailEnd type="none" w="med" len="med"/>
            </a:ln>
            <a:effectLst/>
          </p:spPr>
        </p:cxnSp>
      </p:grpSp>
      <p:sp>
        <p:nvSpPr>
          <p:cNvPr id="13" name="Rectangle 12">
            <a:extLst>
              <a:ext uri="{FF2B5EF4-FFF2-40B4-BE49-F238E27FC236}">
                <a16:creationId xmlns:a16="http://schemas.microsoft.com/office/drawing/2014/main" id="{76CC57D1-CF2C-4F16-B2DB-55443D1C0064}"/>
              </a:ext>
            </a:extLst>
          </p:cNvPr>
          <p:cNvSpPr/>
          <p:nvPr/>
        </p:nvSpPr>
        <p:spPr bwMode="auto">
          <a:xfrm>
            <a:off x="2815247" y="2881508"/>
            <a:ext cx="1828800" cy="2959905"/>
          </a:xfrm>
          <a:prstGeom prst="rect">
            <a:avLst/>
          </a:prstGeom>
          <a:solidFill>
            <a:srgbClr val="92D050">
              <a:alpha val="80000"/>
            </a:srgbClr>
          </a:solidFill>
          <a:ln w="12700" cap="flat" cmpd="sng" algn="ctr">
            <a:solidFill>
              <a:schemeClr val="tx2"/>
            </a:solid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grpSp>
        <p:nvGrpSpPr>
          <p:cNvPr id="28" name="Group 27">
            <a:extLst>
              <a:ext uri="{FF2B5EF4-FFF2-40B4-BE49-F238E27FC236}">
                <a16:creationId xmlns:a16="http://schemas.microsoft.com/office/drawing/2014/main" id="{D0046B6B-F4B9-4A5E-AE00-E2698072A899}"/>
              </a:ext>
            </a:extLst>
          </p:cNvPr>
          <p:cNvGrpSpPr/>
          <p:nvPr/>
        </p:nvGrpSpPr>
        <p:grpSpPr>
          <a:xfrm>
            <a:off x="3457234" y="3884697"/>
            <a:ext cx="1797821" cy="667974"/>
            <a:chOff x="3999501" y="2233164"/>
            <a:chExt cx="1797821" cy="667974"/>
          </a:xfrm>
        </p:grpSpPr>
        <p:sp>
          <p:nvSpPr>
            <p:cNvPr id="14" name="Rectangle 13">
              <a:extLst>
                <a:ext uri="{FF2B5EF4-FFF2-40B4-BE49-F238E27FC236}">
                  <a16:creationId xmlns:a16="http://schemas.microsoft.com/office/drawing/2014/main" id="{212DFCCC-5341-4F58-B72B-DADF8345AA1C}"/>
                </a:ext>
              </a:extLst>
            </p:cNvPr>
            <p:cNvSpPr/>
            <p:nvPr/>
          </p:nvSpPr>
          <p:spPr bwMode="auto">
            <a:xfrm>
              <a:off x="3999501" y="2293430"/>
              <a:ext cx="531265" cy="544880"/>
            </a:xfrm>
            <a:prstGeom prst="rect">
              <a:avLst/>
            </a:prstGeom>
            <a:solidFill>
              <a:srgbClr val="F04646"/>
            </a:solidFill>
            <a:ln w="12700" cap="flat" cmpd="sng" algn="ctr">
              <a:no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cxnSp>
          <p:nvCxnSpPr>
            <p:cNvPr id="15" name="Straight Connector 14">
              <a:extLst>
                <a:ext uri="{FF2B5EF4-FFF2-40B4-BE49-F238E27FC236}">
                  <a16:creationId xmlns:a16="http://schemas.microsoft.com/office/drawing/2014/main" id="{910A141D-C5BD-46E0-ADB0-DEE6C6E9CDB6}"/>
                </a:ext>
              </a:extLst>
            </p:cNvPr>
            <p:cNvCxnSpPr/>
            <p:nvPr/>
          </p:nvCxnSpPr>
          <p:spPr bwMode="auto">
            <a:xfrm>
              <a:off x="4094294" y="2492599"/>
              <a:ext cx="1696928" cy="194289"/>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6D28F05B-E7B4-4686-8948-EE49C81A0D1F}"/>
                </a:ext>
              </a:extLst>
            </p:cNvPr>
            <p:cNvCxnSpPr/>
            <p:nvPr/>
          </p:nvCxnSpPr>
          <p:spPr bwMode="auto">
            <a:xfrm>
              <a:off x="4431212" y="2233164"/>
              <a:ext cx="1366110" cy="45537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FDFAA6F5-5268-44AD-80E7-AE5AD57EE604}"/>
                </a:ext>
              </a:extLst>
            </p:cNvPr>
            <p:cNvCxnSpPr/>
            <p:nvPr/>
          </p:nvCxnSpPr>
          <p:spPr bwMode="auto">
            <a:xfrm flipV="1">
              <a:off x="4094294" y="2686888"/>
              <a:ext cx="1700103" cy="21425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0212A93D-3635-4BA8-9438-674D02AF31D2}"/>
                </a:ext>
              </a:extLst>
            </p:cNvPr>
            <p:cNvCxnSpPr/>
            <p:nvPr/>
          </p:nvCxnSpPr>
          <p:spPr bwMode="auto">
            <a:xfrm>
              <a:off x="4431212" y="2641703"/>
              <a:ext cx="1358422" cy="45185"/>
            </a:xfrm>
            <a:prstGeom prst="line">
              <a:avLst/>
            </a:prstGeom>
            <a:solidFill>
              <a:schemeClr val="tx2"/>
            </a:solidFill>
            <a:ln w="12700" cap="flat" cmpd="sng" algn="ctr">
              <a:solidFill>
                <a:srgbClr val="3379A9"/>
              </a:solidFill>
              <a:prstDash val="solid"/>
              <a:round/>
              <a:headEnd type="none" w="med" len="med"/>
              <a:tailEnd type="none" w="med" len="med"/>
            </a:ln>
            <a:effectLst/>
          </p:spPr>
        </p:cxnSp>
      </p:grpSp>
      <p:sp>
        <p:nvSpPr>
          <p:cNvPr id="19" name="Rectangle 18">
            <a:extLst>
              <a:ext uri="{FF2B5EF4-FFF2-40B4-BE49-F238E27FC236}">
                <a16:creationId xmlns:a16="http://schemas.microsoft.com/office/drawing/2014/main" id="{0751AB86-A441-4743-8619-0A3E28EABBEC}"/>
              </a:ext>
            </a:extLst>
          </p:cNvPr>
          <p:cNvSpPr/>
          <p:nvPr/>
        </p:nvSpPr>
        <p:spPr bwMode="auto">
          <a:xfrm>
            <a:off x="4099253" y="2859733"/>
            <a:ext cx="1828800" cy="2959905"/>
          </a:xfrm>
          <a:prstGeom prst="rect">
            <a:avLst/>
          </a:prstGeom>
          <a:solidFill>
            <a:srgbClr val="92D050">
              <a:alpha val="80000"/>
            </a:srgbClr>
          </a:solidFill>
          <a:ln w="12700" cap="flat" cmpd="sng" algn="ctr">
            <a:solidFill>
              <a:schemeClr val="tx2"/>
            </a:solid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dirty="0">
              <a:ln>
                <a:noFill/>
              </a:ln>
              <a:solidFill>
                <a:srgbClr val="E4E4E4"/>
              </a:solidFill>
              <a:effectLst/>
              <a:uLnTx/>
              <a:uFillTx/>
              <a:latin typeface="Arial" charset="0"/>
              <a:ea typeface="+mn-ea"/>
              <a:cs typeface="Arial" pitchFamily="34" charset="0"/>
            </a:endParaRPr>
          </a:p>
        </p:txBody>
      </p:sp>
      <p:grpSp>
        <p:nvGrpSpPr>
          <p:cNvPr id="29" name="Group 28">
            <a:extLst>
              <a:ext uri="{FF2B5EF4-FFF2-40B4-BE49-F238E27FC236}">
                <a16:creationId xmlns:a16="http://schemas.microsoft.com/office/drawing/2014/main" id="{21056930-5654-46AC-A3C1-696628CA2232}"/>
              </a:ext>
            </a:extLst>
          </p:cNvPr>
          <p:cNvGrpSpPr/>
          <p:nvPr/>
        </p:nvGrpSpPr>
        <p:grpSpPr>
          <a:xfrm>
            <a:off x="4662525" y="4752819"/>
            <a:ext cx="1797821" cy="667974"/>
            <a:chOff x="4662525" y="3932728"/>
            <a:chExt cx="1797821" cy="667974"/>
          </a:xfrm>
        </p:grpSpPr>
        <p:sp>
          <p:nvSpPr>
            <p:cNvPr id="20" name="Rectangle 19">
              <a:extLst>
                <a:ext uri="{FF2B5EF4-FFF2-40B4-BE49-F238E27FC236}">
                  <a16:creationId xmlns:a16="http://schemas.microsoft.com/office/drawing/2014/main" id="{09EAEB07-45E1-4338-97B6-F2D3D7DFFA40}"/>
                </a:ext>
              </a:extLst>
            </p:cNvPr>
            <p:cNvSpPr/>
            <p:nvPr/>
          </p:nvSpPr>
          <p:spPr bwMode="auto">
            <a:xfrm>
              <a:off x="4662525" y="3992994"/>
              <a:ext cx="531265" cy="544880"/>
            </a:xfrm>
            <a:prstGeom prst="rect">
              <a:avLst/>
            </a:prstGeom>
            <a:solidFill>
              <a:srgbClr val="F04646"/>
            </a:solidFill>
            <a:ln w="12700" cap="flat" cmpd="sng" algn="ctr">
              <a:no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a:ln>
                  <a:noFill/>
                </a:ln>
                <a:solidFill>
                  <a:srgbClr val="E4E4E4"/>
                </a:solidFill>
                <a:effectLst/>
                <a:uLnTx/>
                <a:uFillTx/>
                <a:latin typeface="Arial" charset="0"/>
                <a:ea typeface="+mn-ea"/>
                <a:cs typeface="Arial" pitchFamily="34" charset="0"/>
              </a:endParaRPr>
            </a:p>
          </p:txBody>
        </p:sp>
        <p:cxnSp>
          <p:nvCxnSpPr>
            <p:cNvPr id="21" name="Straight Connector 20">
              <a:extLst>
                <a:ext uri="{FF2B5EF4-FFF2-40B4-BE49-F238E27FC236}">
                  <a16:creationId xmlns:a16="http://schemas.microsoft.com/office/drawing/2014/main" id="{52B1E5B3-A8E4-469C-8A86-EDC4140A3B4F}"/>
                </a:ext>
              </a:extLst>
            </p:cNvPr>
            <p:cNvCxnSpPr/>
            <p:nvPr/>
          </p:nvCxnSpPr>
          <p:spPr bwMode="auto">
            <a:xfrm>
              <a:off x="4757318" y="4192163"/>
              <a:ext cx="1696928" cy="194289"/>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8734AF6-A1FD-444E-AEB8-A5F9106E79B3}"/>
                </a:ext>
              </a:extLst>
            </p:cNvPr>
            <p:cNvCxnSpPr/>
            <p:nvPr/>
          </p:nvCxnSpPr>
          <p:spPr bwMode="auto">
            <a:xfrm>
              <a:off x="5094236" y="3932728"/>
              <a:ext cx="1366110" cy="45537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0A285D76-F1BE-40FA-82AE-3E589E18B9DE}"/>
                </a:ext>
              </a:extLst>
            </p:cNvPr>
            <p:cNvCxnSpPr/>
            <p:nvPr/>
          </p:nvCxnSpPr>
          <p:spPr bwMode="auto">
            <a:xfrm flipV="1">
              <a:off x="4757318" y="4386452"/>
              <a:ext cx="1700103" cy="214250"/>
            </a:xfrm>
            <a:prstGeom prst="line">
              <a:avLst/>
            </a:prstGeom>
            <a:solidFill>
              <a:schemeClr val="tx2"/>
            </a:solidFill>
            <a:ln w="12700" cap="flat" cmpd="sng" algn="ctr">
              <a:solidFill>
                <a:srgbClr val="3379A9"/>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C9E1121D-F83D-4055-9EDB-D37E96F4B20A}"/>
                </a:ext>
              </a:extLst>
            </p:cNvPr>
            <p:cNvCxnSpPr/>
            <p:nvPr/>
          </p:nvCxnSpPr>
          <p:spPr bwMode="auto">
            <a:xfrm>
              <a:off x="5094236" y="4341267"/>
              <a:ext cx="1358422" cy="45185"/>
            </a:xfrm>
            <a:prstGeom prst="line">
              <a:avLst/>
            </a:prstGeom>
            <a:solidFill>
              <a:schemeClr val="tx2"/>
            </a:solidFill>
            <a:ln w="12700" cap="flat" cmpd="sng" algn="ctr">
              <a:solidFill>
                <a:srgbClr val="3379A9"/>
              </a:solidFill>
              <a:prstDash val="solid"/>
              <a:round/>
              <a:headEnd type="none" w="med" len="med"/>
              <a:tailEnd type="none" w="med" len="med"/>
            </a:ln>
            <a:effectLst/>
          </p:spPr>
        </p:cxnSp>
      </p:grpSp>
      <p:sp>
        <p:nvSpPr>
          <p:cNvPr id="31" name="Rectangle 30">
            <a:extLst>
              <a:ext uri="{FF2B5EF4-FFF2-40B4-BE49-F238E27FC236}">
                <a16:creationId xmlns:a16="http://schemas.microsoft.com/office/drawing/2014/main" id="{365E4EF0-DE23-4D1A-AE41-189BD32EC1A1}"/>
              </a:ext>
            </a:extLst>
          </p:cNvPr>
          <p:cNvSpPr/>
          <p:nvPr/>
        </p:nvSpPr>
        <p:spPr bwMode="auto">
          <a:xfrm>
            <a:off x="1704444" y="3465992"/>
            <a:ext cx="531265" cy="544880"/>
          </a:xfrm>
          <a:prstGeom prst="rect">
            <a:avLst/>
          </a:prstGeom>
          <a:solidFill>
            <a:srgbClr val="F04646"/>
          </a:solidFill>
          <a:ln w="12700" cap="flat" cmpd="sng" algn="ctr">
            <a:noFill/>
            <a:prstDash val="solid"/>
            <a:round/>
            <a:headEnd type="none" w="med" len="med"/>
            <a:tailEnd type="none" w="med" len="med"/>
          </a:ln>
          <a:effectLst/>
          <a:scene3d>
            <a:camera prst="orthographicFront">
              <a:rot lat="19200000" lon="3000000" rev="0"/>
            </a:camera>
            <a:lightRig rig="threePt" dir="t"/>
          </a:scene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90000"/>
              </a:lnSpc>
              <a:spcBef>
                <a:spcPct val="50000"/>
              </a:spcBef>
              <a:spcAft>
                <a:spcPct val="0"/>
              </a:spcAft>
              <a:buClr>
                <a:srgbClr val="3379A9"/>
              </a:buClr>
              <a:buSzPct val="80000"/>
              <a:buFont typeface="Monotype Sorts" pitchFamily="2" charset="2"/>
              <a:buNone/>
              <a:tabLst/>
              <a:defRPr/>
            </a:pPr>
            <a:endParaRPr kumimoji="0" lang="en-US" sz="2400" b="1" i="0" u="none" strike="noStrike" kern="1200" cap="none" spc="0" normalizeH="0" baseline="0" noProof="0" dirty="0">
              <a:ln>
                <a:noFill/>
              </a:ln>
              <a:solidFill>
                <a:srgbClr val="E4E4E4"/>
              </a:solidFill>
              <a:effectLst/>
              <a:uLnTx/>
              <a:uFillTx/>
              <a:latin typeface="Arial" charset="0"/>
              <a:ea typeface="+mn-ea"/>
              <a:cs typeface="Arial" pitchFamily="34" charset="0"/>
            </a:endParaRPr>
          </a:p>
        </p:txBody>
      </p:sp>
      <p:sp>
        <p:nvSpPr>
          <p:cNvPr id="4" name="TextBox 3">
            <a:extLst>
              <a:ext uri="{FF2B5EF4-FFF2-40B4-BE49-F238E27FC236}">
                <a16:creationId xmlns:a16="http://schemas.microsoft.com/office/drawing/2014/main" id="{41B2E558-9C62-4900-AAD3-D92DB0AF0E86}"/>
              </a:ext>
            </a:extLst>
          </p:cNvPr>
          <p:cNvSpPr txBox="1"/>
          <p:nvPr/>
        </p:nvSpPr>
        <p:spPr>
          <a:xfrm>
            <a:off x="1980946" y="2842920"/>
            <a:ext cx="811441"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Input</a:t>
            </a:r>
          </a:p>
        </p:txBody>
      </p:sp>
      <p:sp>
        <p:nvSpPr>
          <p:cNvPr id="30" name="TextBox 29">
            <a:extLst>
              <a:ext uri="{FF2B5EF4-FFF2-40B4-BE49-F238E27FC236}">
                <a16:creationId xmlns:a16="http://schemas.microsoft.com/office/drawing/2014/main" id="{A20F4DA1-AB04-4C75-96A8-8622875E27AE}"/>
              </a:ext>
            </a:extLst>
          </p:cNvPr>
          <p:cNvSpPr txBox="1"/>
          <p:nvPr/>
        </p:nvSpPr>
        <p:spPr>
          <a:xfrm>
            <a:off x="980168" y="3636802"/>
            <a:ext cx="809837"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Filter</a:t>
            </a:r>
          </a:p>
        </p:txBody>
      </p:sp>
      <p:sp>
        <p:nvSpPr>
          <p:cNvPr id="32" name="TextBox 31">
            <a:extLst>
              <a:ext uri="{FF2B5EF4-FFF2-40B4-BE49-F238E27FC236}">
                <a16:creationId xmlns:a16="http://schemas.microsoft.com/office/drawing/2014/main" id="{D901A384-DD43-459C-BBF7-EE73B1627977}"/>
              </a:ext>
            </a:extLst>
          </p:cNvPr>
          <p:cNvSpPr txBox="1"/>
          <p:nvPr/>
        </p:nvSpPr>
        <p:spPr>
          <a:xfrm>
            <a:off x="5821010" y="2837292"/>
            <a:ext cx="1024639"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Output</a:t>
            </a:r>
          </a:p>
        </p:txBody>
      </p:sp>
      <p:pic>
        <p:nvPicPr>
          <p:cNvPr id="33" name="Picture 2" descr="https://d2wq73xazpk036.cloudfront.net/media/27FB7F0C-9885-42A6-9E0C19C35242B5AC/62E3C530-E8C8-445A-B6EA56249F2436C8/thul-f04490c1-9934-5e1b-a40e-a43b203cb1ed.jpg?response-content-disposition=inline">
            <a:extLst>
              <a:ext uri="{FF2B5EF4-FFF2-40B4-BE49-F238E27FC236}">
                <a16:creationId xmlns:a16="http://schemas.microsoft.com/office/drawing/2014/main" id="{5FEEA348-77D5-4693-BF40-356C4CD637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l="29445" r="8828"/>
          <a:stretch/>
        </p:blipFill>
        <p:spPr bwMode="auto">
          <a:xfrm>
            <a:off x="5418930" y="2863368"/>
            <a:ext cx="1828800" cy="2962656"/>
          </a:xfrm>
          <a:prstGeom prst="rect">
            <a:avLst/>
          </a:prstGeom>
          <a:noFill/>
          <a:scene3d>
            <a:camera prst="orthographicFront">
              <a:rot lat="19200000" lon="3000000" rev="0"/>
            </a:camera>
            <a:lightRig rig="threePt" dir="t"/>
          </a:scene3d>
          <a:extLst>
            <a:ext uri="{909E8E84-426E-40dd-AFC4-6F175D3DCCD1}">
              <a14:hiddenFill xmlns:a14="http://schemas.microsoft.com/office/drawing/2010/main" xmlns="">
                <a:solidFill>
                  <a:srgbClr val="FFFFFF"/>
                </a:solidFill>
              </a14:hiddenFill>
            </a:ext>
          </a:extLst>
        </p:spPr>
      </p:pic>
      <p:pic>
        <p:nvPicPr>
          <p:cNvPr id="34" name="Picture 2" descr="https://d2wq73xazpk036.cloudfront.net/media/27FB7F0C-9885-42A6-9E0C19C35242B5AC/62E3C530-E8C8-445A-B6EA56249F2436C8/thul-f04490c1-9934-5e1b-a40e-a43b203cb1ed.jpg?response-content-disposition=inline">
            <a:extLst>
              <a:ext uri="{FF2B5EF4-FFF2-40B4-BE49-F238E27FC236}">
                <a16:creationId xmlns:a16="http://schemas.microsoft.com/office/drawing/2014/main" id="{E862CA70-63D8-47B7-94D2-158F650876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l="29445" r="8828"/>
          <a:stretch/>
        </p:blipFill>
        <p:spPr bwMode="auto">
          <a:xfrm>
            <a:off x="6996763" y="2863368"/>
            <a:ext cx="1828800" cy="2962656"/>
          </a:xfrm>
          <a:prstGeom prst="rect">
            <a:avLst/>
          </a:prstGeom>
          <a:noFill/>
          <a:scene3d>
            <a:camera prst="orthographicFront">
              <a:rot lat="19200000" lon="3000000" rev="0"/>
            </a:camera>
            <a:lightRig rig="threePt" dir="t"/>
          </a:scene3d>
          <a:extLst>
            <a:ext uri="{909E8E84-426E-40dd-AFC4-6F175D3DCCD1}">
              <a14:hiddenFill xmlns:a14="http://schemas.microsoft.com/office/drawing/2010/main" xmlns="">
                <a:solidFill>
                  <a:srgbClr val="FFFFFF"/>
                </a:solidFill>
              </a14:hiddenFill>
            </a:ext>
          </a:extLst>
        </p:spPr>
      </p:pic>
      <p:sp>
        <p:nvSpPr>
          <p:cNvPr id="35" name="TextBox 34">
            <a:extLst>
              <a:ext uri="{FF2B5EF4-FFF2-40B4-BE49-F238E27FC236}">
                <a16:creationId xmlns:a16="http://schemas.microsoft.com/office/drawing/2014/main" id="{10DCBFB9-A6B0-435B-A1CD-CB73681587AE}"/>
              </a:ext>
            </a:extLst>
          </p:cNvPr>
          <p:cNvSpPr txBox="1"/>
          <p:nvPr/>
        </p:nvSpPr>
        <p:spPr>
          <a:xfrm>
            <a:off x="7196646" y="2850578"/>
            <a:ext cx="1425391"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Reference</a:t>
            </a:r>
          </a:p>
        </p:txBody>
      </p:sp>
      <p:sp>
        <p:nvSpPr>
          <p:cNvPr id="36" name="TextBox 35">
            <a:extLst>
              <a:ext uri="{FF2B5EF4-FFF2-40B4-BE49-F238E27FC236}">
                <a16:creationId xmlns:a16="http://schemas.microsoft.com/office/drawing/2014/main" id="{D3682968-4369-4A64-BDBB-1A67E6C1D6E0}"/>
              </a:ext>
            </a:extLst>
          </p:cNvPr>
          <p:cNvSpPr txBox="1"/>
          <p:nvPr/>
        </p:nvSpPr>
        <p:spPr>
          <a:xfrm>
            <a:off x="6951148" y="3976090"/>
            <a:ext cx="333746"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a:t>
            </a:r>
          </a:p>
        </p:txBody>
      </p:sp>
      <p:sp>
        <p:nvSpPr>
          <p:cNvPr id="37" name="TextBox 36">
            <a:extLst>
              <a:ext uri="{FF2B5EF4-FFF2-40B4-BE49-F238E27FC236}">
                <a16:creationId xmlns:a16="http://schemas.microsoft.com/office/drawing/2014/main" id="{869337D1-731F-4BE5-A096-7376EDED7F1D}"/>
              </a:ext>
            </a:extLst>
          </p:cNvPr>
          <p:cNvSpPr txBox="1"/>
          <p:nvPr/>
        </p:nvSpPr>
        <p:spPr>
          <a:xfrm>
            <a:off x="3313116" y="3705348"/>
            <a:ext cx="809837"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Filter</a:t>
            </a:r>
          </a:p>
        </p:txBody>
      </p:sp>
      <p:sp>
        <p:nvSpPr>
          <p:cNvPr id="38" name="TextBox 37">
            <a:extLst>
              <a:ext uri="{FF2B5EF4-FFF2-40B4-BE49-F238E27FC236}">
                <a16:creationId xmlns:a16="http://schemas.microsoft.com/office/drawing/2014/main" id="{96C79B5A-348D-4CB1-ABEB-F0BAC00D3495}"/>
              </a:ext>
            </a:extLst>
          </p:cNvPr>
          <p:cNvSpPr txBox="1"/>
          <p:nvPr/>
        </p:nvSpPr>
        <p:spPr>
          <a:xfrm>
            <a:off x="4503939" y="4565313"/>
            <a:ext cx="809837"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Filter</a:t>
            </a:r>
          </a:p>
        </p:txBody>
      </p:sp>
      <p:sp>
        <p:nvSpPr>
          <p:cNvPr id="39" name="TextBox 38">
            <a:extLst>
              <a:ext uri="{FF2B5EF4-FFF2-40B4-BE49-F238E27FC236}">
                <a16:creationId xmlns:a16="http://schemas.microsoft.com/office/drawing/2014/main" id="{4B470719-030E-44BA-85E9-F900BECE32A7}"/>
              </a:ext>
            </a:extLst>
          </p:cNvPr>
          <p:cNvSpPr txBox="1"/>
          <p:nvPr/>
        </p:nvSpPr>
        <p:spPr>
          <a:xfrm>
            <a:off x="2382459" y="4425183"/>
            <a:ext cx="809837"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Filter</a:t>
            </a:r>
          </a:p>
        </p:txBody>
      </p:sp>
      <p:sp>
        <p:nvSpPr>
          <p:cNvPr id="42" name="TextBox 41">
            <a:extLst>
              <a:ext uri="{FF2B5EF4-FFF2-40B4-BE49-F238E27FC236}">
                <a16:creationId xmlns:a16="http://schemas.microsoft.com/office/drawing/2014/main" id="{665C8820-6BD3-4762-A870-7F8369682044}"/>
              </a:ext>
            </a:extLst>
          </p:cNvPr>
          <p:cNvSpPr txBox="1"/>
          <p:nvPr/>
        </p:nvSpPr>
        <p:spPr>
          <a:xfrm>
            <a:off x="3658521" y="2241898"/>
            <a:ext cx="206203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Offline Training</a:t>
            </a:r>
          </a:p>
        </p:txBody>
      </p:sp>
      <p:sp>
        <p:nvSpPr>
          <p:cNvPr id="43" name="TextBox 42">
            <a:extLst>
              <a:ext uri="{FF2B5EF4-FFF2-40B4-BE49-F238E27FC236}">
                <a16:creationId xmlns:a16="http://schemas.microsoft.com/office/drawing/2014/main" id="{71C530F8-7902-49E8-B8E3-FEE073F89E91}"/>
              </a:ext>
            </a:extLst>
          </p:cNvPr>
          <p:cNvSpPr txBox="1"/>
          <p:nvPr/>
        </p:nvSpPr>
        <p:spPr>
          <a:xfrm>
            <a:off x="3155130" y="3491006"/>
            <a:ext cx="1136851"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Optimal</a:t>
            </a:r>
          </a:p>
        </p:txBody>
      </p:sp>
      <p:sp>
        <p:nvSpPr>
          <p:cNvPr id="44" name="TextBox 43">
            <a:extLst>
              <a:ext uri="{FF2B5EF4-FFF2-40B4-BE49-F238E27FC236}">
                <a16:creationId xmlns:a16="http://schemas.microsoft.com/office/drawing/2014/main" id="{DBA0DF51-014D-4E95-B17A-3482240B4768}"/>
              </a:ext>
            </a:extLst>
          </p:cNvPr>
          <p:cNvSpPr txBox="1"/>
          <p:nvPr/>
        </p:nvSpPr>
        <p:spPr>
          <a:xfrm>
            <a:off x="4345953" y="4364520"/>
            <a:ext cx="1136851"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Optimal</a:t>
            </a:r>
          </a:p>
        </p:txBody>
      </p:sp>
      <p:sp>
        <p:nvSpPr>
          <p:cNvPr id="45" name="TextBox 44">
            <a:extLst>
              <a:ext uri="{FF2B5EF4-FFF2-40B4-BE49-F238E27FC236}">
                <a16:creationId xmlns:a16="http://schemas.microsoft.com/office/drawing/2014/main" id="{042D3346-EC9E-4DA9-B8C3-E7D20A23CC0B}"/>
              </a:ext>
            </a:extLst>
          </p:cNvPr>
          <p:cNvSpPr txBox="1"/>
          <p:nvPr/>
        </p:nvSpPr>
        <p:spPr>
          <a:xfrm>
            <a:off x="2224473" y="4210841"/>
            <a:ext cx="1136851" cy="400110"/>
          </a:xfrm>
          <a:prstGeom prst="rect">
            <a:avLst/>
          </a:prstGeom>
          <a:noFill/>
          <a:scene3d>
            <a:camera prst="orthographicFront">
              <a:rot lat="19200000" lon="3000000" rev="0"/>
            </a:camera>
            <a:lightRig rig="threePt" dir="t"/>
          </a:scene3d>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itchFamily="34" charset="0"/>
                <a:ea typeface="+mn-ea"/>
                <a:cs typeface="Arial" pitchFamily="34" charset="0"/>
              </a:rPr>
              <a:t>Optimal</a:t>
            </a:r>
          </a:p>
        </p:txBody>
      </p:sp>
      <p:sp>
        <p:nvSpPr>
          <p:cNvPr id="46" name="TextBox 45">
            <a:extLst>
              <a:ext uri="{FF2B5EF4-FFF2-40B4-BE49-F238E27FC236}">
                <a16:creationId xmlns:a16="http://schemas.microsoft.com/office/drawing/2014/main" id="{4F42D17C-9944-47CF-B471-2EE2B5ACEA5C}"/>
              </a:ext>
            </a:extLst>
          </p:cNvPr>
          <p:cNvSpPr txBox="1"/>
          <p:nvPr/>
        </p:nvSpPr>
        <p:spPr>
          <a:xfrm>
            <a:off x="4150676" y="2241898"/>
            <a:ext cx="1077731"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4E4E4"/>
                </a:solidFill>
                <a:effectLst/>
                <a:uLnTx/>
                <a:uFillTx/>
                <a:latin typeface="Arial" pitchFamily="34" charset="0"/>
                <a:ea typeface="+mn-ea"/>
                <a:cs typeface="Arial" pitchFamily="34" charset="0"/>
              </a:rPr>
              <a:t>Testing</a:t>
            </a:r>
          </a:p>
        </p:txBody>
      </p:sp>
    </p:spTree>
    <p:extLst>
      <p:ext uri="{BB962C8B-B14F-4D97-AF65-F5344CB8AC3E}">
        <p14:creationId xmlns:p14="http://schemas.microsoft.com/office/powerpoint/2010/main" val="24764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22" presetClass="entr" presetSubtype="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2000"/>
                                        <p:tgtEl>
                                          <p:spTgt spid="13"/>
                                        </p:tgtEl>
                                      </p:cBhvr>
                                    </p:animEffect>
                                  </p:childTnLst>
                                </p:cTn>
                              </p:par>
                              <p:par>
                                <p:cTn id="28" presetID="63" presetClass="path" presetSubtype="0" accel="50000" decel="50000" fill="hold" nodeType="withEffect">
                                  <p:stCondLst>
                                    <p:cond delay="0"/>
                                  </p:stCondLst>
                                  <p:childTnLst>
                                    <p:animMotion origin="layout" path="M 3.33333E-6 1.11111E-6 L 0.09253 -0.09491 " pathEditMode="relative" rAng="0" ptsTypes="AA">
                                      <p:cBhvr>
                                        <p:cTn id="29" dur="400" fill="hold"/>
                                        <p:tgtEl>
                                          <p:spTgt spid="26"/>
                                        </p:tgtEl>
                                        <p:attrNameLst>
                                          <p:attrName>ppt_x</p:attrName>
                                          <p:attrName>ppt_y</p:attrName>
                                        </p:attrNameLst>
                                      </p:cBhvr>
                                      <p:rCtr x="4618" y="-4745"/>
                                    </p:animMotion>
                                  </p:childTnLst>
                                </p:cTn>
                              </p:par>
                              <p:par>
                                <p:cTn id="30" presetID="35" presetClass="path" presetSubtype="0" accel="50000" decel="50000" fill="hold" nodeType="withEffect">
                                  <p:stCondLst>
                                    <p:cond delay="400"/>
                                  </p:stCondLst>
                                  <p:childTnLst>
                                    <p:animMotion origin="layout" path="M 0.09253 -0.09491 L 0.00017 0.09352 " pathEditMode="relative" rAng="0" ptsTypes="AA">
                                      <p:cBhvr>
                                        <p:cTn id="31" dur="400" fill="hold"/>
                                        <p:tgtEl>
                                          <p:spTgt spid="26"/>
                                        </p:tgtEl>
                                        <p:attrNameLst>
                                          <p:attrName>ppt_x</p:attrName>
                                          <p:attrName>ppt_y</p:attrName>
                                        </p:attrNameLst>
                                      </p:cBhvr>
                                      <p:rCtr x="-4618" y="9421"/>
                                    </p:animMotion>
                                  </p:childTnLst>
                                </p:cTn>
                              </p:par>
                              <p:par>
                                <p:cTn id="32" presetID="42" presetClass="path" presetSubtype="0" accel="50000" decel="50000" fill="hold" nodeType="withEffect">
                                  <p:stCondLst>
                                    <p:cond delay="800"/>
                                  </p:stCondLst>
                                  <p:childTnLst>
                                    <p:animMotion origin="layout" path="M 0.00017 0.09352 L 0.09201 0.01389 " pathEditMode="relative" rAng="0" ptsTypes="AA">
                                      <p:cBhvr>
                                        <p:cTn id="33" dur="400" fill="hold"/>
                                        <p:tgtEl>
                                          <p:spTgt spid="26"/>
                                        </p:tgtEl>
                                        <p:attrNameLst>
                                          <p:attrName>ppt_x</p:attrName>
                                          <p:attrName>ppt_y</p:attrName>
                                        </p:attrNameLst>
                                      </p:cBhvr>
                                      <p:rCtr x="4583" y="-3981"/>
                                    </p:animMotion>
                                  </p:childTnLst>
                                </p:cTn>
                              </p:par>
                              <p:par>
                                <p:cTn id="34" presetID="42" presetClass="path" presetSubtype="0" accel="50000" decel="50000" fill="hold" nodeType="withEffect">
                                  <p:stCondLst>
                                    <p:cond delay="1200"/>
                                  </p:stCondLst>
                                  <p:childTnLst>
                                    <p:animMotion origin="layout" path="M 0.09201 0.01389 L 0.00017 0.26898 " pathEditMode="relative" rAng="0" ptsTypes="AA">
                                      <p:cBhvr>
                                        <p:cTn id="35" dur="400" fill="hold"/>
                                        <p:tgtEl>
                                          <p:spTgt spid="26"/>
                                        </p:tgtEl>
                                        <p:attrNameLst>
                                          <p:attrName>ppt_x</p:attrName>
                                          <p:attrName>ppt_y</p:attrName>
                                        </p:attrNameLst>
                                      </p:cBhvr>
                                      <p:rCtr x="-4601" y="12755"/>
                                    </p:animMotion>
                                  </p:childTnLst>
                                </p:cTn>
                              </p:par>
                              <p:par>
                                <p:cTn id="36" presetID="42" presetClass="path" presetSubtype="0" accel="50000" decel="50000" fill="hold" nodeType="withEffect">
                                  <p:stCondLst>
                                    <p:cond delay="1600"/>
                                  </p:stCondLst>
                                  <p:childTnLst>
                                    <p:animMotion origin="layout" path="M 0.00017 0.26898 L 0.0908 0.17685 " pathEditMode="relative" rAng="0" ptsTypes="AA">
                                      <p:cBhvr>
                                        <p:cTn id="37" dur="400" fill="hold"/>
                                        <p:tgtEl>
                                          <p:spTgt spid="26"/>
                                        </p:tgtEl>
                                        <p:attrNameLst>
                                          <p:attrName>ppt_x</p:attrName>
                                          <p:attrName>ppt_y</p:attrName>
                                        </p:attrNameLst>
                                      </p:cBhvr>
                                      <p:rCtr x="4531" y="-4606"/>
                                    </p:animMotion>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32" presetClass="emph" presetSubtype="0" repeatCount="3000" fill="hold" nodeType="clickEffect">
                                  <p:stCondLst>
                                    <p:cond delay="0"/>
                                  </p:stCondLst>
                                  <p:childTnLst>
                                    <p:animRot by="120000">
                                      <p:cBhvr>
                                        <p:cTn id="86" dur="100" fill="hold">
                                          <p:stCondLst>
                                            <p:cond delay="0"/>
                                          </p:stCondLst>
                                        </p:cTn>
                                        <p:tgtEl>
                                          <p:spTgt spid="26"/>
                                        </p:tgtEl>
                                        <p:attrNameLst>
                                          <p:attrName>r</p:attrName>
                                        </p:attrNameLst>
                                      </p:cBhvr>
                                    </p:animRot>
                                    <p:animRot by="-240000">
                                      <p:cBhvr>
                                        <p:cTn id="87" dur="200" fill="hold">
                                          <p:stCondLst>
                                            <p:cond delay="200"/>
                                          </p:stCondLst>
                                        </p:cTn>
                                        <p:tgtEl>
                                          <p:spTgt spid="26"/>
                                        </p:tgtEl>
                                        <p:attrNameLst>
                                          <p:attrName>r</p:attrName>
                                        </p:attrNameLst>
                                      </p:cBhvr>
                                    </p:animRot>
                                    <p:animRot by="240000">
                                      <p:cBhvr>
                                        <p:cTn id="88" dur="200" fill="hold">
                                          <p:stCondLst>
                                            <p:cond delay="400"/>
                                          </p:stCondLst>
                                        </p:cTn>
                                        <p:tgtEl>
                                          <p:spTgt spid="26"/>
                                        </p:tgtEl>
                                        <p:attrNameLst>
                                          <p:attrName>r</p:attrName>
                                        </p:attrNameLst>
                                      </p:cBhvr>
                                    </p:animRot>
                                    <p:animRot by="-240000">
                                      <p:cBhvr>
                                        <p:cTn id="89" dur="200" fill="hold">
                                          <p:stCondLst>
                                            <p:cond delay="600"/>
                                          </p:stCondLst>
                                        </p:cTn>
                                        <p:tgtEl>
                                          <p:spTgt spid="26"/>
                                        </p:tgtEl>
                                        <p:attrNameLst>
                                          <p:attrName>r</p:attrName>
                                        </p:attrNameLst>
                                      </p:cBhvr>
                                    </p:animRot>
                                    <p:animRot by="120000">
                                      <p:cBhvr>
                                        <p:cTn id="90" dur="200" fill="hold">
                                          <p:stCondLst>
                                            <p:cond delay="800"/>
                                          </p:stCondLst>
                                        </p:cTn>
                                        <p:tgtEl>
                                          <p:spTgt spid="26"/>
                                        </p:tgtEl>
                                        <p:attrNameLst>
                                          <p:attrName>r</p:attrName>
                                        </p:attrNameLst>
                                      </p:cBhvr>
                                    </p:animRot>
                                  </p:childTnLst>
                                </p:cTn>
                              </p:par>
                              <p:par>
                                <p:cTn id="91" presetID="32" presetClass="emph" presetSubtype="0" repeatCount="3000" fill="hold" nodeType="withEffect">
                                  <p:stCondLst>
                                    <p:cond delay="0"/>
                                  </p:stCondLst>
                                  <p:childTnLst>
                                    <p:animRot by="120000">
                                      <p:cBhvr>
                                        <p:cTn id="92" dur="100" fill="hold">
                                          <p:stCondLst>
                                            <p:cond delay="0"/>
                                          </p:stCondLst>
                                        </p:cTn>
                                        <p:tgtEl>
                                          <p:spTgt spid="28"/>
                                        </p:tgtEl>
                                        <p:attrNameLst>
                                          <p:attrName>r</p:attrName>
                                        </p:attrNameLst>
                                      </p:cBhvr>
                                    </p:animRot>
                                    <p:animRot by="-240000">
                                      <p:cBhvr>
                                        <p:cTn id="93" dur="200" fill="hold">
                                          <p:stCondLst>
                                            <p:cond delay="200"/>
                                          </p:stCondLst>
                                        </p:cTn>
                                        <p:tgtEl>
                                          <p:spTgt spid="28"/>
                                        </p:tgtEl>
                                        <p:attrNameLst>
                                          <p:attrName>r</p:attrName>
                                        </p:attrNameLst>
                                      </p:cBhvr>
                                    </p:animRot>
                                    <p:animRot by="240000">
                                      <p:cBhvr>
                                        <p:cTn id="94" dur="200" fill="hold">
                                          <p:stCondLst>
                                            <p:cond delay="400"/>
                                          </p:stCondLst>
                                        </p:cTn>
                                        <p:tgtEl>
                                          <p:spTgt spid="28"/>
                                        </p:tgtEl>
                                        <p:attrNameLst>
                                          <p:attrName>r</p:attrName>
                                        </p:attrNameLst>
                                      </p:cBhvr>
                                    </p:animRot>
                                    <p:animRot by="-240000">
                                      <p:cBhvr>
                                        <p:cTn id="95" dur="200" fill="hold">
                                          <p:stCondLst>
                                            <p:cond delay="600"/>
                                          </p:stCondLst>
                                        </p:cTn>
                                        <p:tgtEl>
                                          <p:spTgt spid="28"/>
                                        </p:tgtEl>
                                        <p:attrNameLst>
                                          <p:attrName>r</p:attrName>
                                        </p:attrNameLst>
                                      </p:cBhvr>
                                    </p:animRot>
                                    <p:animRot by="120000">
                                      <p:cBhvr>
                                        <p:cTn id="96" dur="200" fill="hold">
                                          <p:stCondLst>
                                            <p:cond delay="800"/>
                                          </p:stCondLst>
                                        </p:cTn>
                                        <p:tgtEl>
                                          <p:spTgt spid="28"/>
                                        </p:tgtEl>
                                        <p:attrNameLst>
                                          <p:attrName>r</p:attrName>
                                        </p:attrNameLst>
                                      </p:cBhvr>
                                    </p:animRot>
                                  </p:childTnLst>
                                </p:cTn>
                              </p:par>
                              <p:par>
                                <p:cTn id="97" presetID="32" presetClass="emph" presetSubtype="0" repeatCount="3000" fill="hold" nodeType="withEffect">
                                  <p:stCondLst>
                                    <p:cond delay="0"/>
                                  </p:stCondLst>
                                  <p:childTnLst>
                                    <p:animRot by="120000">
                                      <p:cBhvr>
                                        <p:cTn id="98" dur="100" fill="hold">
                                          <p:stCondLst>
                                            <p:cond delay="0"/>
                                          </p:stCondLst>
                                        </p:cTn>
                                        <p:tgtEl>
                                          <p:spTgt spid="29"/>
                                        </p:tgtEl>
                                        <p:attrNameLst>
                                          <p:attrName>r</p:attrName>
                                        </p:attrNameLst>
                                      </p:cBhvr>
                                    </p:animRot>
                                    <p:animRot by="-240000">
                                      <p:cBhvr>
                                        <p:cTn id="99" dur="200" fill="hold">
                                          <p:stCondLst>
                                            <p:cond delay="200"/>
                                          </p:stCondLst>
                                        </p:cTn>
                                        <p:tgtEl>
                                          <p:spTgt spid="29"/>
                                        </p:tgtEl>
                                        <p:attrNameLst>
                                          <p:attrName>r</p:attrName>
                                        </p:attrNameLst>
                                      </p:cBhvr>
                                    </p:animRot>
                                    <p:animRot by="240000">
                                      <p:cBhvr>
                                        <p:cTn id="100" dur="200" fill="hold">
                                          <p:stCondLst>
                                            <p:cond delay="400"/>
                                          </p:stCondLst>
                                        </p:cTn>
                                        <p:tgtEl>
                                          <p:spTgt spid="29"/>
                                        </p:tgtEl>
                                        <p:attrNameLst>
                                          <p:attrName>r</p:attrName>
                                        </p:attrNameLst>
                                      </p:cBhvr>
                                    </p:animRot>
                                    <p:animRot by="-240000">
                                      <p:cBhvr>
                                        <p:cTn id="101" dur="200" fill="hold">
                                          <p:stCondLst>
                                            <p:cond delay="600"/>
                                          </p:stCondLst>
                                        </p:cTn>
                                        <p:tgtEl>
                                          <p:spTgt spid="29"/>
                                        </p:tgtEl>
                                        <p:attrNameLst>
                                          <p:attrName>r</p:attrName>
                                        </p:attrNameLst>
                                      </p:cBhvr>
                                    </p:animRot>
                                    <p:animRot by="120000">
                                      <p:cBhvr>
                                        <p:cTn id="102" dur="200" fill="hold">
                                          <p:stCondLst>
                                            <p:cond delay="800"/>
                                          </p:stCondLst>
                                        </p:cTn>
                                        <p:tgtEl>
                                          <p:spTgt spid="29"/>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34"/>
                                        </p:tgtEl>
                                      </p:cBhvr>
                                    </p:animEffect>
                                    <p:set>
                                      <p:cBhvr>
                                        <p:cTn id="121" dur="1" fill="hold">
                                          <p:stCondLst>
                                            <p:cond delay="499"/>
                                          </p:stCondLst>
                                        </p:cTn>
                                        <p:tgtEl>
                                          <p:spTgt spid="3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5"/>
                                        </p:tgtEl>
                                      </p:cBhvr>
                                    </p:animEffect>
                                    <p:set>
                                      <p:cBhvr>
                                        <p:cTn id="124" dur="1" fill="hold">
                                          <p:stCondLst>
                                            <p:cond delay="499"/>
                                          </p:stCondLst>
                                        </p:cTn>
                                        <p:tgtEl>
                                          <p:spTgt spid="35"/>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xit" presetSubtype="0" fill="hold" grpId="1" nodeType="withEffect">
                                  <p:stCondLst>
                                    <p:cond delay="0"/>
                                  </p:stCondLst>
                                  <p:childTnLst>
                                    <p:animEffect transition="out" filter="fade">
                                      <p:cBhvr>
                                        <p:cTn id="129" dur="500"/>
                                        <p:tgtEl>
                                          <p:spTgt spid="42"/>
                                        </p:tgtEl>
                                      </p:cBhvr>
                                    </p:animEffect>
                                    <p:set>
                                      <p:cBhvr>
                                        <p:cTn id="130" dur="1" fill="hold">
                                          <p:stCondLst>
                                            <p:cond delay="499"/>
                                          </p:stCondLst>
                                        </p:cTn>
                                        <p:tgtEl>
                                          <p:spTgt spid="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46"/>
                                        </p:tgtEl>
                                      </p:cBhvr>
                                    </p:animEffect>
                                    <p:set>
                                      <p:cBhvr>
                                        <p:cTn id="135" dur="1" fill="hold">
                                          <p:stCondLst>
                                            <p:cond delay="499"/>
                                          </p:stCondLst>
                                        </p:cTn>
                                        <p:tgtEl>
                                          <p:spTgt spid="46"/>
                                        </p:tgtEl>
                                        <p:attrNameLst>
                                          <p:attrName>style.visibility</p:attrName>
                                        </p:attrNameLst>
                                      </p:cBhvr>
                                      <p:to>
                                        <p:strVal val="hidden"/>
                                      </p:to>
                                    </p:set>
                                  </p:childTnLst>
                                </p:cTn>
                              </p:par>
                              <p:par>
                                <p:cTn id="136" presetID="1" presetClass="entr" presetSubtype="0" fill="hold" nodeType="withEffect">
                                  <p:stCondLst>
                                    <p:cond delay="0"/>
                                  </p:stCondLst>
                                  <p:childTnLst>
                                    <p:set>
                                      <p:cBhvr>
                                        <p:cTn id="13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31" grpId="0" animBg="1"/>
      <p:bldP spid="31" grpId="1" animBg="1"/>
      <p:bldP spid="4" grpId="0"/>
      <p:bldP spid="30" grpId="0"/>
      <p:bldP spid="30" grpId="1"/>
      <p:bldP spid="32" grpId="0"/>
      <p:bldP spid="35" grpId="0"/>
      <p:bldP spid="35" grpId="1"/>
      <p:bldP spid="36" grpId="0"/>
      <p:bldP spid="36" grpId="1"/>
      <p:bldP spid="37" grpId="0"/>
      <p:bldP spid="38" grpId="0"/>
      <p:bldP spid="39" grpId="0"/>
      <p:bldP spid="42" grpId="0"/>
      <p:bldP spid="42" grpId="1"/>
      <p:bldP spid="43" grpId="0"/>
      <p:bldP spid="44" grpId="0"/>
      <p:bldP spid="45" grpId="0"/>
      <p:bldP spid="46" grpId="0"/>
      <p:bldP spid="4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2"/>
          <p:cNvSpPr>
            <a:spLocks noGrp="1" noChangeArrowheads="1"/>
          </p:cNvSpPr>
          <p:nvPr>
            <p:ph type="title"/>
          </p:nvPr>
        </p:nvSpPr>
        <p:spPr/>
        <p:txBody>
          <a:bodyPr/>
          <a:lstStyle/>
          <a:p>
            <a:r>
              <a:rPr lang="en-US"/>
              <a:t>Monte Carlo</a:t>
            </a:r>
          </a:p>
        </p:txBody>
      </p:sp>
      <p:sp>
        <p:nvSpPr>
          <p:cNvPr id="1843203" name="Rectangle 3"/>
          <p:cNvSpPr>
            <a:spLocks noGrp="1" noChangeArrowheads="1"/>
          </p:cNvSpPr>
          <p:nvPr>
            <p:ph type="body" idx="1"/>
          </p:nvPr>
        </p:nvSpPr>
        <p:spPr>
          <a:xfrm>
            <a:off x="457200" y="1527175"/>
            <a:ext cx="8686800" cy="5029200"/>
          </a:xfrm>
        </p:spPr>
        <p:txBody>
          <a:bodyPr/>
          <a:lstStyle/>
          <a:p>
            <a:r>
              <a:rPr lang="en-US"/>
              <a:t>Algorithms based on statistical sampling and random numbers</a:t>
            </a:r>
          </a:p>
          <a:p>
            <a:r>
              <a:rPr lang="en-US"/>
              <a:t>Coined in the beginning of 1940s.  Originally used for neutron transport, nuclear simulations</a:t>
            </a:r>
          </a:p>
          <a:p>
            <a:pPr lvl="1"/>
            <a:r>
              <a:rPr lang="en-US"/>
              <a:t>Von Neumann, Ulam, Metropolis, …</a:t>
            </a:r>
          </a:p>
          <a:p>
            <a:r>
              <a:rPr lang="en-US"/>
              <a:t>Canonical example: 1D integral done numerically</a:t>
            </a:r>
          </a:p>
          <a:p>
            <a:pPr lvl="1"/>
            <a:r>
              <a:rPr lang="en-US"/>
              <a:t>Choose a set of random points to evaluate function, and then average (expectation or statistical average)</a:t>
            </a:r>
          </a:p>
          <a:p>
            <a:pPr lvl="1"/>
            <a:endParaRPr lang="en-US"/>
          </a:p>
        </p:txBody>
      </p:sp>
    </p:spTree>
    <p:extLst>
      <p:ext uri="{BB962C8B-B14F-4D97-AF65-F5344CB8AC3E}">
        <p14:creationId xmlns:p14="http://schemas.microsoft.com/office/powerpoint/2010/main" val="26469401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7" name="lion32 (1).png" descr="lion32 (1).png"/>
          <p:cNvPicPr>
            <a:picLocks noChangeAspect="1"/>
          </p:cNvPicPr>
          <p:nvPr/>
        </p:nvPicPr>
        <p:blipFill>
          <a:blip r:embed="rId3"/>
          <a:stretch>
            <a:fillRect/>
          </a:stretch>
        </p:blipFill>
        <p:spPr>
          <a:xfrm>
            <a:off x="3352800" y="1900021"/>
            <a:ext cx="2438400" cy="2438400"/>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488" name="Toy problem: storing 2D image data"/>
          <p:cNvSpPr txBox="1">
            <a:spLocks noGrp="1"/>
          </p:cNvSpPr>
          <p:nvPr>
            <p:ph type="title"/>
          </p:nvPr>
        </p:nvSpPr>
        <p:spPr>
          <a:prstGeom prst="rect">
            <a:avLst/>
          </a:prstGeom>
        </p:spPr>
        <p:txBody>
          <a:bodyPr/>
          <a:lstStyle/>
          <a:p>
            <a:r>
              <a:rPr lang="en-US" dirty="0"/>
              <a:t>MLPs </a:t>
            </a:r>
            <a:r>
              <a:rPr dirty="0"/>
              <a:t>Toy problem: storing 2D image data</a:t>
            </a:r>
          </a:p>
        </p:txBody>
      </p:sp>
      <mc:AlternateContent xmlns:mc="http://schemas.openxmlformats.org/markup-compatibility/2006">
        <mc:Choice xmlns:a14="http://schemas.microsoft.com/office/drawing/2010/main" Requires="a14">
          <p:sp>
            <p:nvSpPr>
              <p:cNvPr id="1490" name="Equation"/>
              <p:cNvSpPr txBox="1"/>
              <p:nvPr/>
            </p:nvSpPr>
            <p:spPr>
              <a:xfrm>
                <a:off x="2208604" y="3218862"/>
                <a:ext cx="1261884" cy="577081"/>
              </a:xfrm>
              <a:prstGeom prst="rect">
                <a:avLst/>
              </a:prstGeom>
              <a:ln w="12700">
                <a:miter lim="400000"/>
              </a:ln>
            </p:spPr>
            <p:txBody>
              <a:bodyPr wrap="none" lIns="0" tIns="0" rIns="0" bIns="0">
                <a:spAutoFit/>
              </a:bodyPr>
              <a:lstStyle/>
              <a:p>
                <a:pPr algn="l" defTabSz="342900"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3750" i="1" kern="0">
                          <a:solidFill>
                            <a:srgbClr val="000000"/>
                          </a:solidFill>
                          <a:latin typeface="Cambria Math" panose="02040503050406030204" pitchFamily="18" charset="0"/>
                          <a:sym typeface="Avenir Book"/>
                        </a:rPr>
                        <m:t>(</m:t>
                      </m:r>
                      <m:r>
                        <a:rPr sz="3750" i="1" kern="0">
                          <a:solidFill>
                            <a:srgbClr val="000000"/>
                          </a:solidFill>
                          <a:latin typeface="Cambria Math" panose="02040503050406030204" pitchFamily="18" charset="0"/>
                          <a:sym typeface="Avenir Book"/>
                        </a:rPr>
                        <m:t>𝑥</m:t>
                      </m:r>
                      <m:r>
                        <a:rPr sz="3750" i="1" kern="0">
                          <a:solidFill>
                            <a:srgbClr val="000000"/>
                          </a:solidFill>
                          <a:latin typeface="Cambria Math" panose="02040503050406030204" pitchFamily="18" charset="0"/>
                          <a:sym typeface="Avenir Book"/>
                        </a:rPr>
                        <m:t>,</m:t>
                      </m:r>
                      <m:r>
                        <a:rPr sz="3750" i="1" kern="0">
                          <a:solidFill>
                            <a:srgbClr val="000000"/>
                          </a:solidFill>
                          <a:latin typeface="Cambria Math" panose="02040503050406030204" pitchFamily="18" charset="0"/>
                          <a:sym typeface="Avenir Book"/>
                        </a:rPr>
                        <m:t>𝑦</m:t>
                      </m:r>
                      <m:r>
                        <a:rPr sz="3750" i="1" kern="0">
                          <a:solidFill>
                            <a:srgbClr val="000000"/>
                          </a:solidFill>
                          <a:latin typeface="Cambria Math" panose="02040503050406030204" pitchFamily="18" charset="0"/>
                          <a:sym typeface="Avenir Book"/>
                        </a:rPr>
                        <m:t>)</m:t>
                      </m:r>
                    </m:oMath>
                  </m:oMathPara>
                </a14:m>
                <a:endParaRPr sz="3750" kern="0">
                  <a:solidFill>
                    <a:srgbClr val="000000"/>
                  </a:solidFill>
                  <a:latin typeface="Avenir Book"/>
                  <a:ea typeface="Helvetica Neue"/>
                  <a:cs typeface="Helvetica Neue"/>
                  <a:sym typeface="Avenir Book"/>
                </a:endParaRPr>
              </a:p>
            </p:txBody>
          </p:sp>
        </mc:Choice>
        <mc:Fallback>
          <p:sp>
            <p:nvSpPr>
              <p:cNvPr id="1490" name="Equation"/>
              <p:cNvSpPr txBox="1">
                <a:spLocks noRot="1" noChangeAspect="1" noMove="1" noResize="1" noEditPoints="1" noAdjustHandles="1" noChangeArrowheads="1" noChangeShapeType="1" noTextEdit="1"/>
              </p:cNvSpPr>
              <p:nvPr/>
            </p:nvSpPr>
            <p:spPr>
              <a:xfrm>
                <a:off x="2208604" y="3218862"/>
                <a:ext cx="1261884" cy="577081"/>
              </a:xfrm>
              <a:prstGeom prst="rect">
                <a:avLst/>
              </a:prstGeom>
              <a:blipFill>
                <a:blip r:embed="rId4"/>
                <a:stretch>
                  <a:fillRect l="-10891" t="-2128" r="-10891" b="-27660"/>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91" name="Equation"/>
              <p:cNvSpPr txBox="1"/>
              <p:nvPr/>
            </p:nvSpPr>
            <p:spPr>
              <a:xfrm>
                <a:off x="5941378" y="3218736"/>
                <a:ext cx="1706108" cy="577081"/>
              </a:xfrm>
              <a:prstGeom prst="rect">
                <a:avLst/>
              </a:prstGeom>
              <a:ln w="12700">
                <a:miter lim="400000"/>
              </a:ln>
            </p:spPr>
            <p:txBody>
              <a:bodyPr wrap="none" lIns="0" tIns="0" rIns="0" bIns="0">
                <a:spAutoFit/>
              </a:bodyPr>
              <a:lstStyle/>
              <a:p>
                <a:pPr algn="l" defTabSz="342900"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3750" i="1" kern="0">
                          <a:solidFill>
                            <a:srgbClr val="000000"/>
                          </a:solidFill>
                          <a:latin typeface="Cambria Math" panose="02040503050406030204" pitchFamily="18" charset="0"/>
                          <a:sym typeface="Avenir Book"/>
                        </a:rPr>
                        <m:t>(</m:t>
                      </m:r>
                      <m:r>
                        <a:rPr sz="3750" i="1" kern="0">
                          <a:solidFill>
                            <a:srgbClr val="000000"/>
                          </a:solidFill>
                          <a:latin typeface="Cambria Math" panose="02040503050406030204" pitchFamily="18" charset="0"/>
                          <a:sym typeface="Avenir Book"/>
                        </a:rPr>
                        <m:t>𝑟</m:t>
                      </m:r>
                      <m:r>
                        <a:rPr sz="3750" i="1" kern="0">
                          <a:solidFill>
                            <a:srgbClr val="000000"/>
                          </a:solidFill>
                          <a:latin typeface="Cambria Math" panose="02040503050406030204" pitchFamily="18" charset="0"/>
                          <a:sym typeface="Avenir Book"/>
                        </a:rPr>
                        <m:t>,</m:t>
                      </m:r>
                      <m:r>
                        <a:rPr sz="3750" i="1" kern="0">
                          <a:solidFill>
                            <a:srgbClr val="000000"/>
                          </a:solidFill>
                          <a:latin typeface="Cambria Math" panose="02040503050406030204" pitchFamily="18" charset="0"/>
                          <a:sym typeface="Avenir Book"/>
                        </a:rPr>
                        <m:t>𝑔</m:t>
                      </m:r>
                      <m:r>
                        <a:rPr sz="3750" i="1" kern="0">
                          <a:solidFill>
                            <a:srgbClr val="000000"/>
                          </a:solidFill>
                          <a:latin typeface="Cambria Math" panose="02040503050406030204" pitchFamily="18" charset="0"/>
                          <a:sym typeface="Avenir Book"/>
                        </a:rPr>
                        <m:t>,</m:t>
                      </m:r>
                      <m:r>
                        <a:rPr sz="3750" i="1" kern="0">
                          <a:solidFill>
                            <a:srgbClr val="000000"/>
                          </a:solidFill>
                          <a:latin typeface="Cambria Math" panose="02040503050406030204" pitchFamily="18" charset="0"/>
                          <a:sym typeface="Avenir Book"/>
                        </a:rPr>
                        <m:t>𝑏</m:t>
                      </m:r>
                      <m:r>
                        <a:rPr sz="3750" i="1" kern="0">
                          <a:solidFill>
                            <a:srgbClr val="000000"/>
                          </a:solidFill>
                          <a:latin typeface="Cambria Math" panose="02040503050406030204" pitchFamily="18" charset="0"/>
                          <a:sym typeface="Avenir Book"/>
                        </a:rPr>
                        <m:t>)</m:t>
                      </m:r>
                    </m:oMath>
                  </m:oMathPara>
                </a14:m>
                <a:endParaRPr sz="3750" kern="0">
                  <a:solidFill>
                    <a:srgbClr val="000000"/>
                  </a:solidFill>
                  <a:latin typeface="Avenir Book"/>
                  <a:ea typeface="Helvetica Neue"/>
                  <a:cs typeface="Helvetica Neue"/>
                  <a:sym typeface="Avenir Book"/>
                </a:endParaRPr>
              </a:p>
            </p:txBody>
          </p:sp>
        </mc:Choice>
        <mc:Fallback>
          <p:sp>
            <p:nvSpPr>
              <p:cNvPr id="1491" name="Equation"/>
              <p:cNvSpPr txBox="1">
                <a:spLocks noRot="1" noChangeAspect="1" noMove="1" noResize="1" noEditPoints="1" noAdjustHandles="1" noChangeArrowheads="1" noChangeShapeType="1" noTextEdit="1"/>
              </p:cNvSpPr>
              <p:nvPr/>
            </p:nvSpPr>
            <p:spPr>
              <a:xfrm>
                <a:off x="5941378" y="3218736"/>
                <a:ext cx="1706108" cy="577081"/>
              </a:xfrm>
              <a:prstGeom prst="rect">
                <a:avLst/>
              </a:prstGeom>
              <a:blipFill>
                <a:blip r:embed="rId5"/>
                <a:stretch>
                  <a:fillRect l="-8889" t="-2128" r="-8148" b="-27660"/>
                </a:stretch>
              </a:blipFill>
              <a:ln w="12700">
                <a:miter lim="400000"/>
              </a:ln>
            </p:spPr>
            <p:txBody>
              <a:bodyPr/>
              <a:lstStyle/>
              <a:p>
                <a:r>
                  <a:rPr lang="en-US">
                    <a:noFill/>
                  </a:rPr>
                  <a:t> </a:t>
                </a:r>
              </a:p>
            </p:txBody>
          </p:sp>
        </mc:Fallback>
      </mc:AlternateContent>
      <p:sp>
        <p:nvSpPr>
          <p:cNvPr id="1492" name="Usually we store an image as a 2D grid of RGB color values"/>
          <p:cNvSpPr txBox="1"/>
          <p:nvPr/>
        </p:nvSpPr>
        <p:spPr>
          <a:xfrm>
            <a:off x="2767087" y="4501755"/>
            <a:ext cx="3609827" cy="63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spAutoFit/>
          </a:bodyPr>
          <a:lstStyle>
            <a:lvl1pPr defTabSz="821531">
              <a:defRPr sz="5000"/>
            </a:lvl1pPr>
          </a:lstStyle>
          <a:p>
            <a:pPr algn="l" defTabSz="308074" eaLnBrk="1" fontAlgn="auto">
              <a:spcBef>
                <a:spcPts val="0"/>
              </a:spcBef>
              <a:spcAft>
                <a:spcPts val="0"/>
              </a:spcAft>
              <a:defRPr/>
            </a:pPr>
            <a:r>
              <a:rPr sz="1875" kern="0">
                <a:solidFill>
                  <a:srgbClr val="000000"/>
                </a:solidFill>
                <a:latin typeface="Avenir Book"/>
                <a:ea typeface="Helvetica Neue"/>
                <a:cs typeface="Helvetica Neue"/>
                <a:sym typeface="Avenir Book"/>
              </a:rPr>
              <a:t>Usually we store an image as a 2D grid of RGB color values</a:t>
            </a:r>
          </a:p>
        </p:txBody>
      </p:sp>
      <p:sp>
        <p:nvSpPr>
          <p:cNvPr id="1493" name="Square"/>
          <p:cNvSpPr/>
          <p:nvPr/>
        </p:nvSpPr>
        <p:spPr>
          <a:xfrm>
            <a:off x="5174844" y="2426145"/>
            <a:ext cx="85193" cy="85521"/>
          </a:xfrm>
          <a:prstGeom prst="rect">
            <a:avLst/>
          </a:prstGeom>
          <a:ln w="50800">
            <a:solidFill>
              <a:schemeClr val="accent5">
                <a:hueOff val="-82419"/>
                <a:satOff val="-9513"/>
                <a:lumOff val="-16343"/>
              </a:schemeClr>
            </a:solidFill>
            <a:miter lim="400000"/>
          </a:ln>
          <a:effectLst>
            <a:outerShdw blurRad="25400" dist="12700" dir="3600000" rotWithShape="0">
              <a:srgbClr val="000000">
                <a:alpha val="70000"/>
              </a:srgbClr>
            </a:outerShdw>
          </a:effectLst>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cxnSp>
        <p:nvCxnSpPr>
          <p:cNvPr id="1494" name="Connection Line"/>
          <p:cNvCxnSpPr>
            <a:stCxn id="1490" idx="0"/>
            <a:endCxn id="1493" idx="0"/>
          </p:cNvCxnSpPr>
          <p:nvPr/>
        </p:nvCxnSpPr>
        <p:spPr>
          <a:xfrm flipV="1">
            <a:off x="2839546" y="2426145"/>
            <a:ext cx="2377895" cy="792717"/>
          </a:xfrm>
          <a:prstGeom prst="straightConnector1">
            <a:avLst/>
          </a:prstGeom>
          <a:ln w="76200" cap="rnd">
            <a:solidFill>
              <a:schemeClr val="accent5">
                <a:hueOff val="-82419"/>
                <a:satOff val="-9513"/>
                <a:lumOff val="-16343"/>
              </a:schemeClr>
            </a:solidFill>
            <a:miter lim="400000"/>
            <a:tailEnd type="triangle"/>
          </a:ln>
          <a:effectLst>
            <a:outerShdw blurRad="25400" dist="12700" dir="3600000" rotWithShape="0">
              <a:srgbClr val="000000">
                <a:alpha val="70000"/>
              </a:srgbClr>
            </a:outerShdw>
          </a:effectLst>
        </p:spPr>
      </p:cxnSp>
      <p:cxnSp>
        <p:nvCxnSpPr>
          <p:cNvPr id="1495" name="Connection Line"/>
          <p:cNvCxnSpPr>
            <a:stCxn id="1493" idx="0"/>
            <a:endCxn id="1491" idx="0"/>
          </p:cNvCxnSpPr>
          <p:nvPr/>
        </p:nvCxnSpPr>
        <p:spPr>
          <a:xfrm>
            <a:off x="5217441" y="2426145"/>
            <a:ext cx="1576991" cy="792591"/>
          </a:xfrm>
          <a:prstGeom prst="straightConnector1">
            <a:avLst/>
          </a:prstGeom>
          <a:ln w="76200" cap="rnd">
            <a:solidFill>
              <a:schemeClr val="accent5">
                <a:hueOff val="-82419"/>
                <a:satOff val="-9513"/>
                <a:lumOff val="-16343"/>
              </a:schemeClr>
            </a:solidFill>
            <a:miter lim="400000"/>
            <a:tailEnd type="triangle"/>
          </a:ln>
          <a:effectLst>
            <a:outerShdw blurRad="25400" dist="12700" dir="3600000" rotWithShape="0">
              <a:srgbClr val="000000">
                <a:alpha val="70000"/>
              </a:srgbClr>
            </a:outerShdw>
          </a:effectLst>
        </p:spPr>
      </p:cxn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 name="Use neural network to replace large N-d array"/>
          <p:cNvSpPr txBox="1">
            <a:spLocks noGrp="1"/>
          </p:cNvSpPr>
          <p:nvPr>
            <p:ph type="title"/>
          </p:nvPr>
        </p:nvSpPr>
        <p:spPr>
          <a:prstGeom prst="rect">
            <a:avLst/>
          </a:prstGeom>
        </p:spPr>
        <p:txBody>
          <a:bodyPr>
            <a:normAutofit/>
          </a:bodyPr>
          <a:lstStyle/>
          <a:p>
            <a:r>
              <a:rPr sz="2700" dirty="0">
                <a:latin typeface="Arial" panose="020B0604020202020204" pitchFamily="34" charset="0"/>
                <a:cs typeface="Arial" panose="020B0604020202020204" pitchFamily="34" charset="0"/>
              </a:rPr>
              <a:t>Use neural network to replace large N-d array</a:t>
            </a:r>
          </a:p>
        </p:txBody>
      </p:sp>
      <p:grpSp>
        <p:nvGrpSpPr>
          <p:cNvPr id="2" name="Group 1">
            <a:extLst>
              <a:ext uri="{FF2B5EF4-FFF2-40B4-BE49-F238E27FC236}">
                <a16:creationId xmlns:a16="http://schemas.microsoft.com/office/drawing/2014/main" id="{B5D04A9A-4143-67C5-9B6C-2043CB226859}"/>
              </a:ext>
            </a:extLst>
          </p:cNvPr>
          <p:cNvGrpSpPr/>
          <p:nvPr/>
        </p:nvGrpSpPr>
        <p:grpSpPr>
          <a:xfrm>
            <a:off x="309890" y="1823903"/>
            <a:ext cx="7986269" cy="3991387"/>
            <a:chOff x="2693696" y="1760582"/>
            <a:chExt cx="6804608" cy="3826113"/>
          </a:xfrm>
        </p:grpSpPr>
        <p:sp>
          <p:nvSpPr>
            <p:cNvPr id="2039" name="Rectangle"/>
            <p:cNvSpPr/>
            <p:nvPr/>
          </p:nvSpPr>
          <p:spPr>
            <a:xfrm>
              <a:off x="5748857" y="3920544"/>
              <a:ext cx="328736" cy="1073717"/>
            </a:xfrm>
            <a:prstGeom prst="rect">
              <a:avLst/>
            </a:prstGeom>
            <a:solidFill>
              <a:schemeClr val="accent1"/>
            </a:solidFill>
            <a:ln w="12700">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40" name="Rectangle"/>
            <p:cNvSpPr/>
            <p:nvPr/>
          </p:nvSpPr>
          <p:spPr>
            <a:xfrm>
              <a:off x="6124555" y="3920544"/>
              <a:ext cx="328736" cy="1073717"/>
            </a:xfrm>
            <a:prstGeom prst="rect">
              <a:avLst/>
            </a:prstGeom>
            <a:solidFill>
              <a:schemeClr val="accent1"/>
            </a:solidFill>
            <a:ln w="12700">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41" name="Line"/>
            <p:cNvSpPr/>
            <p:nvPr/>
          </p:nvSpPr>
          <p:spPr>
            <a:xfrm>
              <a:off x="6895000" y="4457402"/>
              <a:ext cx="673520" cy="0"/>
            </a:xfrm>
            <a:prstGeom prst="line">
              <a:avLst/>
            </a:prstGeom>
            <a:ln w="50800">
              <a:solidFill>
                <a:srgbClr val="000000"/>
              </a:solidFill>
              <a:miter lim="400000"/>
              <a:tailEnd type="triangle"/>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42" name="Line"/>
            <p:cNvSpPr/>
            <p:nvPr/>
          </p:nvSpPr>
          <p:spPr>
            <a:xfrm>
              <a:off x="5028375" y="4457402"/>
              <a:ext cx="673520" cy="0"/>
            </a:xfrm>
            <a:prstGeom prst="line">
              <a:avLst/>
            </a:prstGeom>
            <a:ln w="50800">
              <a:solidFill>
                <a:srgbClr val="000000"/>
              </a:solidFill>
              <a:miter lim="400000"/>
              <a:tailEnd type="triangle"/>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mc:AlternateContent xmlns:mc="http://schemas.openxmlformats.org/markup-compatibility/2006">
          <mc:Choice xmlns:a14="http://schemas.microsoft.com/office/drawing/2010/main" Requires="a14">
            <p:sp>
              <p:nvSpPr>
                <p:cNvPr id="2043" name="Equation"/>
                <p:cNvSpPr txBox="1"/>
                <p:nvPr/>
              </p:nvSpPr>
              <p:spPr>
                <a:xfrm>
                  <a:off x="3310103" y="4266973"/>
                  <a:ext cx="1652260" cy="402596"/>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729" i="1" kern="0">
                            <a:solidFill>
                              <a:srgbClr val="000000"/>
                            </a:solidFill>
                            <a:latin typeface="Cambria Math" panose="02040503050406030204" pitchFamily="18" charset="0"/>
                            <a:sym typeface="Avenir Book"/>
                          </a:rPr>
                          <m:t>(</m:t>
                        </m:r>
                        <m:r>
                          <a:rPr sz="2729" i="1" kern="0">
                            <a:solidFill>
                              <a:srgbClr val="000000"/>
                            </a:solidFill>
                            <a:latin typeface="Cambria Math" panose="02040503050406030204" pitchFamily="18" charset="0"/>
                            <a:sym typeface="Avenir Book"/>
                          </a:rPr>
                          <m:t>𝑥</m:t>
                        </m:r>
                        <m:r>
                          <a:rPr sz="2729" i="1" kern="0">
                            <a:solidFill>
                              <a:srgbClr val="000000"/>
                            </a:solidFill>
                            <a:latin typeface="Cambria Math" panose="02040503050406030204" pitchFamily="18" charset="0"/>
                            <a:sym typeface="Avenir Book"/>
                          </a:rPr>
                          <m:t>,</m:t>
                        </m:r>
                        <m:r>
                          <a:rPr sz="2729" i="1" kern="0">
                            <a:solidFill>
                              <a:srgbClr val="000000"/>
                            </a:solidFill>
                            <a:latin typeface="Cambria Math" panose="02040503050406030204" pitchFamily="18" charset="0"/>
                            <a:sym typeface="Avenir Book"/>
                          </a:rPr>
                          <m:t>𝑦</m:t>
                        </m:r>
                        <m:r>
                          <a:rPr sz="2729" i="1" kern="0">
                            <a:solidFill>
                              <a:srgbClr val="000000"/>
                            </a:solidFill>
                            <a:latin typeface="Cambria Math" panose="02040503050406030204" pitchFamily="18" charset="0"/>
                            <a:sym typeface="Avenir Book"/>
                          </a:rPr>
                          <m:t>,</m:t>
                        </m:r>
                        <m:r>
                          <a:rPr sz="2729" i="1" kern="0">
                            <a:solidFill>
                              <a:srgbClr val="000000"/>
                            </a:solidFill>
                            <a:latin typeface="Cambria Math" panose="02040503050406030204" pitchFamily="18" charset="0"/>
                            <a:sym typeface="Avenir Book"/>
                          </a:rPr>
                          <m:t>𝑧</m:t>
                        </m:r>
                        <m:r>
                          <a:rPr sz="2729" i="1" kern="0">
                            <a:solidFill>
                              <a:srgbClr val="000000"/>
                            </a:solidFill>
                            <a:latin typeface="Cambria Math" panose="02040503050406030204" pitchFamily="18" charset="0"/>
                            <a:sym typeface="Avenir Book"/>
                          </a:rPr>
                          <m:t>,</m:t>
                        </m:r>
                        <m:r>
                          <a:rPr sz="2729" i="1" kern="0">
                            <a:solidFill>
                              <a:srgbClr val="000000"/>
                            </a:solidFill>
                            <a:latin typeface="Cambria Math" panose="02040503050406030204" pitchFamily="18" charset="0"/>
                            <a:sym typeface="Avenir Book"/>
                          </a:rPr>
                          <m:t>𝜃</m:t>
                        </m:r>
                        <m:r>
                          <a:rPr sz="2729" i="1" kern="0">
                            <a:solidFill>
                              <a:srgbClr val="000000"/>
                            </a:solidFill>
                            <a:latin typeface="Cambria Math" panose="02040503050406030204" pitchFamily="18" charset="0"/>
                            <a:sym typeface="Avenir Book"/>
                          </a:rPr>
                          <m:t>,</m:t>
                        </m:r>
                        <m:r>
                          <a:rPr sz="2729" i="1" kern="0">
                            <a:solidFill>
                              <a:srgbClr val="000000"/>
                            </a:solidFill>
                            <a:latin typeface="Cambria Math" panose="02040503050406030204" pitchFamily="18" charset="0"/>
                            <a:sym typeface="Avenir Book"/>
                          </a:rPr>
                          <m:t>𝜙</m:t>
                        </m:r>
                        <m:r>
                          <a:rPr sz="2729" i="1" kern="0">
                            <a:solidFill>
                              <a:srgbClr val="000000"/>
                            </a:solidFill>
                            <a:latin typeface="Cambria Math" panose="02040503050406030204" pitchFamily="18" charset="0"/>
                            <a:sym typeface="Avenir Book"/>
                          </a:rPr>
                          <m:t>)</m:t>
                        </m:r>
                      </m:oMath>
                    </m:oMathPara>
                  </a14:m>
                  <a:endParaRPr sz="2729" kern="0" dirty="0">
                    <a:solidFill>
                      <a:srgbClr val="000000"/>
                    </a:solidFill>
                    <a:latin typeface="Avenir Book"/>
                    <a:ea typeface="Helvetica Neue"/>
                    <a:cs typeface="Helvetica Neue"/>
                    <a:sym typeface="Avenir Book"/>
                  </a:endParaRPr>
                </a:p>
              </p:txBody>
            </p:sp>
          </mc:Choice>
          <mc:Fallback>
            <p:sp>
              <p:nvSpPr>
                <p:cNvPr id="2043" name="Equation"/>
                <p:cNvSpPr txBox="1">
                  <a:spLocks noRot="1" noChangeAspect="1" noMove="1" noResize="1" noEditPoints="1" noAdjustHandles="1" noChangeArrowheads="1" noChangeShapeType="1" noTextEdit="1"/>
                </p:cNvSpPr>
                <p:nvPr/>
              </p:nvSpPr>
              <p:spPr>
                <a:xfrm>
                  <a:off x="3310103" y="4266973"/>
                  <a:ext cx="1652260" cy="402596"/>
                </a:xfrm>
                <a:prstGeom prst="rect">
                  <a:avLst/>
                </a:prstGeom>
                <a:blipFill>
                  <a:blip r:embed="rId3"/>
                  <a:stretch>
                    <a:fillRect l="-5844" t="-2941" r="-5195" b="-32353"/>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44" name="Equation"/>
                <p:cNvSpPr txBox="1"/>
                <p:nvPr/>
              </p:nvSpPr>
              <p:spPr>
                <a:xfrm>
                  <a:off x="7634532" y="4211751"/>
                  <a:ext cx="1388765" cy="414951"/>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𝑟</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𝑔</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𝑏</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𝜎</m:t>
                        </m:r>
                        <m:r>
                          <a:rPr sz="2813" i="1" kern="0">
                            <a:solidFill>
                              <a:srgbClr val="000000"/>
                            </a:solidFill>
                            <a:latin typeface="Cambria Math" panose="02040503050406030204" pitchFamily="18" charset="0"/>
                            <a:sym typeface="Avenir Book"/>
                          </a:rPr>
                          <m:t>)</m:t>
                        </m:r>
                      </m:oMath>
                    </m:oMathPara>
                  </a14:m>
                  <a:endParaRPr sz="2813" kern="0" dirty="0">
                    <a:solidFill>
                      <a:srgbClr val="000000"/>
                    </a:solidFill>
                    <a:latin typeface="Avenir Book"/>
                    <a:ea typeface="Helvetica Neue"/>
                    <a:cs typeface="Helvetica Neue"/>
                    <a:sym typeface="Avenir Book"/>
                  </a:endParaRPr>
                </a:p>
              </p:txBody>
            </p:sp>
          </mc:Choice>
          <mc:Fallback>
            <p:sp>
              <p:nvSpPr>
                <p:cNvPr id="2044" name="Equation"/>
                <p:cNvSpPr txBox="1">
                  <a:spLocks noRot="1" noChangeAspect="1" noMove="1" noResize="1" noEditPoints="1" noAdjustHandles="1" noChangeArrowheads="1" noChangeShapeType="1" noTextEdit="1"/>
                </p:cNvSpPr>
                <p:nvPr/>
              </p:nvSpPr>
              <p:spPr>
                <a:xfrm>
                  <a:off x="7634532" y="4211751"/>
                  <a:ext cx="1388765" cy="414951"/>
                </a:xfrm>
                <a:prstGeom prst="rect">
                  <a:avLst/>
                </a:prstGeom>
                <a:blipFill>
                  <a:blip r:embed="rId4"/>
                  <a:stretch>
                    <a:fillRect l="-6154" t="-2857" r="-6154" b="-31429"/>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45" name="Equation"/>
                <p:cNvSpPr txBox="1"/>
                <p:nvPr/>
              </p:nvSpPr>
              <p:spPr>
                <a:xfrm>
                  <a:off x="6037212" y="5171744"/>
                  <a:ext cx="423023" cy="414951"/>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sSub>
                          <m:sSubPr>
                            <m:ctrlPr>
                              <a:rPr sz="2813" i="1" kern="0">
                                <a:solidFill>
                                  <a:srgbClr val="000000"/>
                                </a:solidFill>
                                <a:latin typeface="Cambria Math" panose="02040503050406030204" pitchFamily="18" charset="0"/>
                                <a:sym typeface="Avenir Book"/>
                              </a:rPr>
                            </m:ctrlPr>
                          </m:sSubPr>
                          <m:e>
                            <m:r>
                              <a:rPr sz="2813" i="1" kern="0">
                                <a:solidFill>
                                  <a:srgbClr val="000000"/>
                                </a:solidFill>
                                <a:latin typeface="Cambria Math" panose="02040503050406030204" pitchFamily="18" charset="0"/>
                                <a:sym typeface="Avenir Book"/>
                              </a:rPr>
                              <m:t>𝐹</m:t>
                            </m:r>
                          </m:e>
                          <m:sub>
                            <m:r>
                              <m:rPr>
                                <m:sty m:val="p"/>
                              </m:rPr>
                              <a:rPr sz="2813" i="1" kern="0">
                                <a:solidFill>
                                  <a:srgbClr val="000000"/>
                                </a:solidFill>
                                <a:latin typeface="Cambria Math" panose="02040503050406030204" pitchFamily="18" charset="0"/>
                                <a:sym typeface="Avenir Book"/>
                              </a:rPr>
                              <m:t>Ω</m:t>
                            </m:r>
                          </m:sub>
                        </m:sSub>
                      </m:oMath>
                    </m:oMathPara>
                  </a14:m>
                  <a:endParaRPr sz="2813" kern="0">
                    <a:solidFill>
                      <a:srgbClr val="000000"/>
                    </a:solidFill>
                    <a:latin typeface="Avenir Book"/>
                    <a:ea typeface="Helvetica Neue"/>
                    <a:cs typeface="Helvetica Neue"/>
                    <a:sym typeface="Avenir Book"/>
                  </a:endParaRPr>
                </a:p>
              </p:txBody>
            </p:sp>
          </mc:Choice>
          <mc:Fallback>
            <p:sp>
              <p:nvSpPr>
                <p:cNvPr id="2045" name="Equation"/>
                <p:cNvSpPr txBox="1">
                  <a:spLocks noRot="1" noChangeAspect="1" noMove="1" noResize="1" noEditPoints="1" noAdjustHandles="1" noChangeArrowheads="1" noChangeShapeType="1" noTextEdit="1"/>
                </p:cNvSpPr>
                <p:nvPr/>
              </p:nvSpPr>
              <p:spPr>
                <a:xfrm>
                  <a:off x="6037212" y="5171744"/>
                  <a:ext cx="423023" cy="414951"/>
                </a:xfrm>
                <a:prstGeom prst="rect">
                  <a:avLst/>
                </a:prstGeom>
                <a:blipFill>
                  <a:blip r:embed="rId5"/>
                  <a:stretch>
                    <a:fillRect l="-15000" r="-5000" b="-14286"/>
                  </a:stretch>
                </a:blipFill>
                <a:ln w="12700">
                  <a:miter lim="400000"/>
                </a:ln>
              </p:spPr>
              <p:txBody>
                <a:bodyPr/>
                <a:lstStyle/>
                <a:p>
                  <a:r>
                    <a:rPr lang="en-US">
                      <a:noFill/>
                    </a:rPr>
                    <a:t> </a:t>
                  </a:r>
                </a:p>
              </p:txBody>
            </p:sp>
          </mc:Fallback>
        </mc:AlternateContent>
        <p:sp>
          <p:nvSpPr>
            <p:cNvPr id="2046" name="Rectangle"/>
            <p:cNvSpPr/>
            <p:nvPr/>
          </p:nvSpPr>
          <p:spPr>
            <a:xfrm>
              <a:off x="6500253" y="3920544"/>
              <a:ext cx="328736" cy="1073717"/>
            </a:xfrm>
            <a:prstGeom prst="rect">
              <a:avLst/>
            </a:prstGeom>
            <a:solidFill>
              <a:schemeClr val="accent1"/>
            </a:solidFill>
            <a:ln w="12700">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pic>
          <p:nvPicPr>
            <p:cNvPr id="2049" name="Image" descr="Image"/>
            <p:cNvPicPr>
              <a:picLocks noChangeAspect="1"/>
            </p:cNvPicPr>
            <p:nvPr/>
          </p:nvPicPr>
          <p:blipFill>
            <a:blip r:embed="rId6"/>
            <a:srcRect l="54178"/>
            <a:stretch>
              <a:fillRect/>
            </a:stretch>
          </p:blipFill>
          <p:spPr>
            <a:xfrm>
              <a:off x="5115744" y="1804187"/>
              <a:ext cx="1960471" cy="1608655"/>
            </a:xfrm>
            <a:prstGeom prst="rect">
              <a:avLst/>
            </a:prstGeom>
            <a:ln w="12700">
              <a:miter lim="400000"/>
            </a:ln>
          </p:spPr>
        </p:pic>
        <p:sp>
          <p:nvSpPr>
            <p:cNvPr id="2050" name="Line"/>
            <p:cNvSpPr/>
            <p:nvPr/>
          </p:nvSpPr>
          <p:spPr>
            <a:xfrm flipV="1">
              <a:off x="5071135" y="2277294"/>
              <a:ext cx="0" cy="662468"/>
            </a:xfrm>
            <a:prstGeom prst="line">
              <a:avLst/>
            </a:prstGeom>
            <a:ln w="50800">
              <a:solidFill>
                <a:srgbClr val="000000"/>
              </a:solidFill>
              <a:miter lim="400000"/>
              <a:tailEnd type="triangle"/>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51" name="Line"/>
            <p:cNvSpPr/>
            <p:nvPr/>
          </p:nvSpPr>
          <p:spPr>
            <a:xfrm>
              <a:off x="5113998" y="2996912"/>
              <a:ext cx="838811" cy="482969"/>
            </a:xfrm>
            <a:prstGeom prst="line">
              <a:avLst/>
            </a:prstGeom>
            <a:ln w="50800">
              <a:solidFill>
                <a:srgbClr val="000000"/>
              </a:solidFill>
              <a:miter lim="400000"/>
              <a:tailEnd type="triangle"/>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52" name="Line"/>
            <p:cNvSpPr/>
            <p:nvPr/>
          </p:nvSpPr>
          <p:spPr>
            <a:xfrm flipV="1">
              <a:off x="5142969" y="1760582"/>
              <a:ext cx="825243" cy="455519"/>
            </a:xfrm>
            <a:prstGeom prst="line">
              <a:avLst/>
            </a:prstGeom>
            <a:ln w="50800">
              <a:solidFill>
                <a:srgbClr val="000000"/>
              </a:solidFill>
              <a:miter lim="400000"/>
              <a:tailEnd type="triangle"/>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mc:AlternateContent xmlns:mc="http://schemas.openxmlformats.org/markup-compatibility/2006">
          <mc:Choice xmlns:a14="http://schemas.microsoft.com/office/drawing/2010/main" Requires="a14">
            <p:sp>
              <p:nvSpPr>
                <p:cNvPr id="2053" name="Equation"/>
                <p:cNvSpPr txBox="1"/>
                <p:nvPr/>
              </p:nvSpPr>
              <p:spPr>
                <a:xfrm>
                  <a:off x="5304911" y="3291572"/>
                  <a:ext cx="194111" cy="311259"/>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110" i="1" kern="0">
                            <a:solidFill>
                              <a:srgbClr val="000000"/>
                            </a:solidFill>
                            <a:latin typeface="Cambria Math" panose="02040503050406030204" pitchFamily="18" charset="0"/>
                            <a:sym typeface="Avenir Book"/>
                          </a:rPr>
                          <m:t>𝑥</m:t>
                        </m:r>
                      </m:oMath>
                    </m:oMathPara>
                  </a14:m>
                  <a:endParaRPr sz="2110" kern="0">
                    <a:solidFill>
                      <a:srgbClr val="000000"/>
                    </a:solidFill>
                    <a:latin typeface="Avenir Book"/>
                    <a:ea typeface="Helvetica Neue"/>
                    <a:cs typeface="Helvetica Neue"/>
                    <a:sym typeface="Avenir Book"/>
                  </a:endParaRPr>
                </a:p>
              </p:txBody>
            </p:sp>
          </mc:Choice>
          <mc:Fallback>
            <p:sp>
              <p:nvSpPr>
                <p:cNvPr id="2053" name="Equation"/>
                <p:cNvSpPr txBox="1">
                  <a:spLocks noRot="1" noChangeAspect="1" noMove="1" noResize="1" noEditPoints="1" noAdjustHandles="1" noChangeArrowheads="1" noChangeShapeType="1" noTextEdit="1"/>
                </p:cNvSpPr>
                <p:nvPr/>
              </p:nvSpPr>
              <p:spPr>
                <a:xfrm>
                  <a:off x="5304911" y="3291572"/>
                  <a:ext cx="194111" cy="311259"/>
                </a:xfrm>
                <a:prstGeom prst="rect">
                  <a:avLst/>
                </a:prstGeom>
                <a:blipFill>
                  <a:blip r:embed="rId7"/>
                  <a:stretch>
                    <a:fillRect l="-10526" r="-10526"/>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4" name="Equation"/>
                <p:cNvSpPr txBox="1"/>
                <p:nvPr/>
              </p:nvSpPr>
              <p:spPr>
                <a:xfrm>
                  <a:off x="4827115" y="2530191"/>
                  <a:ext cx="196514" cy="311259"/>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110" i="1" kern="0">
                            <a:solidFill>
                              <a:srgbClr val="000000"/>
                            </a:solidFill>
                            <a:latin typeface="Cambria Math" panose="02040503050406030204" pitchFamily="18" charset="0"/>
                            <a:sym typeface="Avenir Book"/>
                          </a:rPr>
                          <m:t>𝑦</m:t>
                        </m:r>
                      </m:oMath>
                    </m:oMathPara>
                  </a14:m>
                  <a:endParaRPr sz="2110" kern="0">
                    <a:solidFill>
                      <a:srgbClr val="000000"/>
                    </a:solidFill>
                    <a:latin typeface="Avenir Book"/>
                    <a:ea typeface="Helvetica Neue"/>
                    <a:cs typeface="Helvetica Neue"/>
                    <a:sym typeface="Avenir Book"/>
                  </a:endParaRPr>
                </a:p>
              </p:txBody>
            </p:sp>
          </mc:Choice>
          <mc:Fallback>
            <p:sp>
              <p:nvSpPr>
                <p:cNvPr id="2054" name="Equation"/>
                <p:cNvSpPr txBox="1">
                  <a:spLocks noRot="1" noChangeAspect="1" noMove="1" noResize="1" noEditPoints="1" noAdjustHandles="1" noChangeArrowheads="1" noChangeShapeType="1" noTextEdit="1"/>
                </p:cNvSpPr>
                <p:nvPr/>
              </p:nvSpPr>
              <p:spPr>
                <a:xfrm>
                  <a:off x="4827115" y="2530191"/>
                  <a:ext cx="196514" cy="311259"/>
                </a:xfrm>
                <a:prstGeom prst="rect">
                  <a:avLst/>
                </a:prstGeom>
                <a:blipFill>
                  <a:blip r:embed="rId8"/>
                  <a:stretch>
                    <a:fillRect l="-21053" r="-21053" b="-18519"/>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5" name="Equation"/>
                <p:cNvSpPr txBox="1"/>
                <p:nvPr/>
              </p:nvSpPr>
              <p:spPr>
                <a:xfrm>
                  <a:off x="5334909" y="1768809"/>
                  <a:ext cx="180125" cy="311259"/>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110" i="1" kern="0">
                            <a:solidFill>
                              <a:srgbClr val="000000"/>
                            </a:solidFill>
                            <a:latin typeface="Cambria Math" panose="02040503050406030204" pitchFamily="18" charset="0"/>
                            <a:sym typeface="Avenir Book"/>
                          </a:rPr>
                          <m:t>𝑧</m:t>
                        </m:r>
                      </m:oMath>
                    </m:oMathPara>
                  </a14:m>
                  <a:endParaRPr sz="2110" kern="0">
                    <a:solidFill>
                      <a:srgbClr val="000000"/>
                    </a:solidFill>
                    <a:latin typeface="Avenir Book"/>
                    <a:ea typeface="Helvetica Neue"/>
                    <a:cs typeface="Helvetica Neue"/>
                    <a:sym typeface="Avenir Book"/>
                  </a:endParaRPr>
                </a:p>
              </p:txBody>
            </p:sp>
          </mc:Choice>
          <mc:Fallback>
            <p:sp>
              <p:nvSpPr>
                <p:cNvPr id="2055" name="Equation"/>
                <p:cNvSpPr txBox="1">
                  <a:spLocks noRot="1" noChangeAspect="1" noMove="1" noResize="1" noEditPoints="1" noAdjustHandles="1" noChangeArrowheads="1" noChangeShapeType="1" noTextEdit="1"/>
                </p:cNvSpPr>
                <p:nvPr/>
              </p:nvSpPr>
              <p:spPr>
                <a:xfrm>
                  <a:off x="5334909" y="1768809"/>
                  <a:ext cx="180125" cy="311259"/>
                </a:xfrm>
                <a:prstGeom prst="rect">
                  <a:avLst/>
                </a:prstGeom>
                <a:blipFill>
                  <a:blip r:embed="rId9"/>
                  <a:stretch>
                    <a:fillRect l="-11111" r="-11111"/>
                  </a:stretch>
                </a:blipFill>
                <a:ln w="12700">
                  <a:miter lim="400000"/>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6" name="Equation"/>
                <p:cNvSpPr txBox="1"/>
                <p:nvPr/>
              </p:nvSpPr>
              <p:spPr>
                <a:xfrm>
                  <a:off x="7931494" y="1853620"/>
                  <a:ext cx="1388765" cy="414951"/>
                </a:xfrm>
                <a:prstGeom prst="rect">
                  <a:avLst/>
                </a:prstGeom>
                <a:ln w="12700">
                  <a:miter lim="400000"/>
                </a:ln>
              </p:spPr>
              <p:txBody>
                <a:bodyPr wrap="none" lIns="0" tIns="0" rIns="0" bIns="0">
                  <a:spAutoFit/>
                </a:bodyPr>
                <a:lstStyle/>
                <a:p>
                  <a:pPr algn="l" defTabSz="257175" eaLnBrk="1" fontAlgn="auto" latinLnBrk="1">
                    <a:spcBef>
                      <a:spcPts val="0"/>
                    </a:spcBef>
                    <a:spcAft>
                      <a:spcPts val="0"/>
                    </a:spcAft>
                    <a:defRPr sz="1800"/>
                  </a:pPr>
                  <a14:m>
                    <m:oMathPara xmlns:m="http://schemas.openxmlformats.org/officeDocument/2006/math">
                      <m:oMathParaPr>
                        <m:jc m:val="centerGroup"/>
                      </m:oMathParaPr>
                      <m:oMath xmlns:m="http://schemas.openxmlformats.org/officeDocument/2006/math">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𝑟</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𝑔</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𝑏</m:t>
                        </m:r>
                        <m:r>
                          <a:rPr sz="2813" i="1" kern="0">
                            <a:solidFill>
                              <a:srgbClr val="000000"/>
                            </a:solidFill>
                            <a:latin typeface="Cambria Math" panose="02040503050406030204" pitchFamily="18" charset="0"/>
                            <a:sym typeface="Avenir Book"/>
                          </a:rPr>
                          <m:t>,</m:t>
                        </m:r>
                        <m:r>
                          <a:rPr sz="2813" i="1" kern="0">
                            <a:solidFill>
                              <a:srgbClr val="000000"/>
                            </a:solidFill>
                            <a:latin typeface="Cambria Math" panose="02040503050406030204" pitchFamily="18" charset="0"/>
                            <a:sym typeface="Avenir Book"/>
                          </a:rPr>
                          <m:t>𝜎</m:t>
                        </m:r>
                        <m:r>
                          <a:rPr sz="2813" i="1" kern="0">
                            <a:solidFill>
                              <a:srgbClr val="000000"/>
                            </a:solidFill>
                            <a:latin typeface="Cambria Math" panose="02040503050406030204" pitchFamily="18" charset="0"/>
                            <a:sym typeface="Avenir Book"/>
                          </a:rPr>
                          <m:t>)</m:t>
                        </m:r>
                      </m:oMath>
                    </m:oMathPara>
                  </a14:m>
                  <a:endParaRPr sz="2813" kern="0">
                    <a:solidFill>
                      <a:srgbClr val="000000"/>
                    </a:solidFill>
                    <a:latin typeface="Avenir Book"/>
                    <a:ea typeface="Helvetica Neue"/>
                    <a:cs typeface="Helvetica Neue"/>
                    <a:sym typeface="Avenir Book"/>
                  </a:endParaRPr>
                </a:p>
              </p:txBody>
            </p:sp>
          </mc:Choice>
          <mc:Fallback>
            <p:sp>
              <p:nvSpPr>
                <p:cNvPr id="2056" name="Equation"/>
                <p:cNvSpPr txBox="1">
                  <a:spLocks noRot="1" noChangeAspect="1" noMove="1" noResize="1" noEditPoints="1" noAdjustHandles="1" noChangeArrowheads="1" noChangeShapeType="1" noTextEdit="1"/>
                </p:cNvSpPr>
                <p:nvPr/>
              </p:nvSpPr>
              <p:spPr>
                <a:xfrm>
                  <a:off x="7931494" y="1853620"/>
                  <a:ext cx="1388765" cy="414951"/>
                </a:xfrm>
                <a:prstGeom prst="rect">
                  <a:avLst/>
                </a:prstGeom>
                <a:blipFill>
                  <a:blip r:embed="rId10"/>
                  <a:stretch>
                    <a:fillRect l="-6977" t="-2857" r="-6977" b="-31429"/>
                  </a:stretch>
                </a:blipFill>
                <a:ln w="12700">
                  <a:miter lim="400000"/>
                </a:ln>
              </p:spPr>
              <p:txBody>
                <a:bodyPr/>
                <a:lstStyle/>
                <a:p>
                  <a:r>
                    <a:rPr lang="en-US">
                      <a:noFill/>
                    </a:rPr>
                    <a:t> </a:t>
                  </a:r>
                </a:p>
              </p:txBody>
            </p:sp>
          </mc:Fallback>
        </mc:AlternateContent>
        <p:sp>
          <p:nvSpPr>
            <p:cNvPr id="2061" name="Connection Line"/>
            <p:cNvSpPr/>
            <p:nvPr/>
          </p:nvSpPr>
          <p:spPr>
            <a:xfrm>
              <a:off x="6599826" y="1774639"/>
              <a:ext cx="1288553" cy="544802"/>
            </a:xfrm>
            <a:custGeom>
              <a:avLst/>
              <a:gdLst/>
              <a:ahLst/>
              <a:cxnLst>
                <a:cxn ang="0">
                  <a:pos x="wd2" y="hd2"/>
                </a:cxn>
                <a:cxn ang="5400000">
                  <a:pos x="wd2" y="hd2"/>
                </a:cxn>
                <a:cxn ang="10800000">
                  <a:pos x="wd2" y="hd2"/>
                </a:cxn>
                <a:cxn ang="16200000">
                  <a:pos x="wd2" y="hd2"/>
                </a:cxn>
              </a:cxnLst>
              <a:rect l="0" t="0" r="r" b="b"/>
              <a:pathLst>
                <a:path w="21600" h="16993" extrusionOk="0">
                  <a:moveTo>
                    <a:pt x="21600" y="5480"/>
                  </a:moveTo>
                  <a:cubicBezTo>
                    <a:pt x="13340" y="-4607"/>
                    <a:pt x="6140" y="-769"/>
                    <a:pt x="0" y="16993"/>
                  </a:cubicBezTo>
                </a:path>
              </a:pathLst>
            </a:custGeom>
            <a:ln w="50800">
              <a:solidFill>
                <a:srgbClr val="5E5E5E"/>
              </a:solidFill>
              <a:miter lim="400000"/>
              <a:headEnd type="triangle"/>
            </a:ln>
          </p:spPr>
          <p:txBody>
            <a:bodyPr/>
            <a:lstStyle/>
            <a:p>
              <a:pPr algn="l" defTabSz="232172" eaLnBrk="1" fontAlgn="auto">
                <a:spcBef>
                  <a:spcPts val="0"/>
                </a:spcBef>
                <a:spcAft>
                  <a:spcPts val="0"/>
                </a:spcAft>
                <a:defRPr/>
              </a:pPr>
              <a:endParaRPr sz="563" kern="0">
                <a:solidFill>
                  <a:srgbClr val="000000"/>
                </a:solidFill>
                <a:latin typeface="Avenir Book"/>
                <a:ea typeface="Helvetica Neue"/>
                <a:cs typeface="Helvetica Neue"/>
                <a:sym typeface="Avenir Book"/>
              </a:endParaRPr>
            </a:p>
          </p:txBody>
        </p:sp>
        <p:sp>
          <p:nvSpPr>
            <p:cNvPr id="2058" name="Circle"/>
            <p:cNvSpPr/>
            <p:nvPr/>
          </p:nvSpPr>
          <p:spPr>
            <a:xfrm>
              <a:off x="6530300" y="2328805"/>
              <a:ext cx="86787" cy="86787"/>
            </a:xfrm>
            <a:prstGeom prst="ellipse">
              <a:avLst/>
            </a:prstGeom>
            <a:solidFill>
              <a:srgbClr val="FFFFFF"/>
            </a:solidFill>
            <a:ln w="38100">
              <a:solidFill>
                <a:srgbClr val="000000"/>
              </a:solidFill>
              <a:miter lim="400000"/>
            </a:ln>
            <a:effectLst>
              <a:outerShdw blurRad="63500" dist="25400" dir="5400000" rotWithShape="0">
                <a:srgbClr val="000000">
                  <a:alpha val="50000"/>
                </a:srgbClr>
              </a:outerShdw>
            </a:effectLst>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59" name="Line"/>
            <p:cNvSpPr/>
            <p:nvPr/>
          </p:nvSpPr>
          <p:spPr>
            <a:xfrm>
              <a:off x="2693696" y="3666707"/>
              <a:ext cx="6804608" cy="0"/>
            </a:xfrm>
            <a:prstGeom prst="line">
              <a:avLst/>
            </a:prstGeom>
            <a:ln w="25400">
              <a:solidFill>
                <a:srgbClr val="000000"/>
              </a:solidFill>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2060" name="versus"/>
            <p:cNvSpPr txBox="1"/>
            <p:nvPr/>
          </p:nvSpPr>
          <p:spPr>
            <a:xfrm>
              <a:off x="5759240" y="3564281"/>
              <a:ext cx="673520" cy="2048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092" tIns="20092" rIns="20092" bIns="20092" anchor="ctr">
              <a:spAutoFit/>
            </a:bodyPr>
            <a:lstStyle>
              <a:lvl1pPr defTabSz="821531">
                <a:defRPr sz="4000"/>
              </a:lvl1pPr>
            </a:lstStyle>
            <a:p>
              <a:pPr algn="l" defTabSz="231056" eaLnBrk="1" fontAlgn="auto">
                <a:spcBef>
                  <a:spcPts val="0"/>
                </a:spcBef>
                <a:spcAft>
                  <a:spcPts val="0"/>
                </a:spcAft>
                <a:defRPr/>
              </a:pPr>
              <a:r>
                <a:rPr sz="1125" kern="0">
                  <a:solidFill>
                    <a:srgbClr val="000000"/>
                  </a:solidFill>
                  <a:latin typeface="Avenir Book"/>
                  <a:ea typeface="Helvetica Neue"/>
                  <a:cs typeface="Helvetica Neue"/>
                  <a:sym typeface="Avenir Book"/>
                </a:rPr>
                <a:t>versus</a:t>
              </a: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Rectangle"/>
          <p:cNvSpPr/>
          <p:nvPr/>
        </p:nvSpPr>
        <p:spPr>
          <a:xfrm>
            <a:off x="5635372" y="1805622"/>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36" name="Rectangle"/>
          <p:cNvSpPr/>
          <p:nvPr/>
        </p:nvSpPr>
        <p:spPr>
          <a:xfrm>
            <a:off x="6011070" y="1805622"/>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37" name="Line"/>
          <p:cNvSpPr/>
          <p:nvPr/>
        </p:nvSpPr>
        <p:spPr>
          <a:xfrm>
            <a:off x="6781516" y="2342480"/>
            <a:ext cx="673520" cy="0"/>
          </a:xfrm>
          <a:prstGeom prst="line">
            <a:avLst/>
          </a:prstGeom>
          <a:ln w="50800">
            <a:solidFill>
              <a:srgbClr val="000000"/>
            </a:solidFill>
            <a:miter lim="400000"/>
            <a:tailEnd type="triangle"/>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38" name="Line"/>
          <p:cNvSpPr/>
          <p:nvPr/>
        </p:nvSpPr>
        <p:spPr>
          <a:xfrm>
            <a:off x="4914890" y="2342480"/>
            <a:ext cx="673520" cy="0"/>
          </a:xfrm>
          <a:prstGeom prst="line">
            <a:avLst/>
          </a:prstGeom>
          <a:ln w="50800">
            <a:solidFill>
              <a:srgbClr val="000000"/>
            </a:solidFill>
            <a:miter lim="400000"/>
            <a:tailEnd type="triangle"/>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39" name="Rectangle"/>
          <p:cNvSpPr/>
          <p:nvPr/>
        </p:nvSpPr>
        <p:spPr>
          <a:xfrm>
            <a:off x="6386768" y="1805622"/>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40" name="Rectangle"/>
          <p:cNvSpPr/>
          <p:nvPr/>
        </p:nvSpPr>
        <p:spPr>
          <a:xfrm>
            <a:off x="5631934" y="3789789"/>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41" name="Rectangle"/>
          <p:cNvSpPr/>
          <p:nvPr/>
        </p:nvSpPr>
        <p:spPr>
          <a:xfrm>
            <a:off x="6007631" y="3789789"/>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42" name="Line"/>
          <p:cNvSpPr/>
          <p:nvPr/>
        </p:nvSpPr>
        <p:spPr>
          <a:xfrm>
            <a:off x="6781516" y="4326647"/>
            <a:ext cx="673520" cy="0"/>
          </a:xfrm>
          <a:prstGeom prst="line">
            <a:avLst/>
          </a:prstGeom>
          <a:ln w="50800">
            <a:solidFill>
              <a:srgbClr val="000000"/>
            </a:solidFill>
            <a:miter lim="400000"/>
            <a:tailEnd type="triangle"/>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43" name="Line"/>
          <p:cNvSpPr/>
          <p:nvPr/>
        </p:nvSpPr>
        <p:spPr>
          <a:xfrm>
            <a:off x="4914890" y="4327229"/>
            <a:ext cx="673520" cy="0"/>
          </a:xfrm>
          <a:prstGeom prst="line">
            <a:avLst/>
          </a:prstGeom>
          <a:ln w="50800">
            <a:solidFill>
              <a:srgbClr val="000000"/>
            </a:solidFill>
            <a:miter lim="400000"/>
            <a:tailEnd type="triangle"/>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44" name="Rectangle"/>
          <p:cNvSpPr/>
          <p:nvPr/>
        </p:nvSpPr>
        <p:spPr>
          <a:xfrm>
            <a:off x="6383329" y="3789789"/>
            <a:ext cx="328736" cy="1073717"/>
          </a:xfrm>
          <a:prstGeom prst="rect">
            <a:avLst/>
          </a:prstGeom>
          <a:solidFill>
            <a:schemeClr val="accent1"/>
          </a:solidFill>
          <a:ln w="12700">
            <a:miter lim="400000"/>
          </a:ln>
        </p:spPr>
        <p:txBody>
          <a:bodyPr lIns="0" tIns="0" rIns="0" bIns="0" anchor="ctr"/>
          <a:lstStyle/>
          <a:p>
            <a:pPr defTabSz="309563" eaLnBrk="1" fontAlgn="auto">
              <a:spcBef>
                <a:spcPts val="0"/>
              </a:spcBef>
              <a:spcAft>
                <a:spcPts val="0"/>
              </a:spcAft>
              <a:defRPr sz="3200">
                <a:solidFill>
                  <a:srgbClr val="FFFFFF"/>
                </a:solidFill>
                <a:latin typeface="+mn-lt"/>
                <a:ea typeface="+mn-ea"/>
                <a:cs typeface="+mn-cs"/>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1553" name="Connection Line"/>
          <p:cNvSpPr/>
          <p:nvPr/>
        </p:nvSpPr>
        <p:spPr>
          <a:xfrm>
            <a:off x="1049413" y="3179205"/>
            <a:ext cx="187847" cy="2294593"/>
          </a:xfrm>
          <a:custGeom>
            <a:avLst/>
            <a:gdLst/>
            <a:ahLst/>
            <a:cxnLst>
              <a:cxn ang="0">
                <a:pos x="wd2" y="hd2"/>
              </a:cxn>
              <a:cxn ang="5400000">
                <a:pos x="wd2" y="hd2"/>
              </a:cxn>
              <a:cxn ang="10800000">
                <a:pos x="wd2" y="hd2"/>
              </a:cxn>
              <a:cxn ang="16200000">
                <a:pos x="wd2" y="hd2"/>
              </a:cxn>
            </a:cxnLst>
            <a:rect l="0" t="0" r="r" b="b"/>
            <a:pathLst>
              <a:path w="16200" h="21600" extrusionOk="0">
                <a:moveTo>
                  <a:pt x="16174" y="21600"/>
                </a:moveTo>
                <a:cubicBezTo>
                  <a:pt x="-5400" y="14626"/>
                  <a:pt x="-5391" y="7426"/>
                  <a:pt x="16200" y="0"/>
                </a:cubicBezTo>
              </a:path>
            </a:pathLst>
          </a:custGeom>
          <a:ln w="88900">
            <a:solidFill>
              <a:srgbClr val="000000"/>
            </a:solidFill>
            <a:miter lim="400000"/>
          </a:ln>
        </p:spPr>
        <p:txBody>
          <a:bodyPr/>
          <a:lstStyle/>
          <a:p>
            <a:pPr algn="l" defTabSz="309563" eaLnBrk="1" fontAlgn="auto">
              <a:spcBef>
                <a:spcPts val="0"/>
              </a:spcBef>
              <a:spcAft>
                <a:spcPts val="0"/>
              </a:spcAft>
              <a:defRPr/>
            </a:pPr>
            <a:endParaRPr sz="750" kern="0">
              <a:solidFill>
                <a:srgbClr val="000000"/>
              </a:solidFill>
              <a:latin typeface="Avenir Book"/>
              <a:ea typeface="Helvetica Neue"/>
              <a:cs typeface="Helvetica Neue"/>
              <a:sym typeface="Avenir Book"/>
            </a:endParaRPr>
          </a:p>
        </p:txBody>
      </p:sp>
      <p:sp>
        <p:nvSpPr>
          <p:cNvPr id="1554" name="Connection Line"/>
          <p:cNvSpPr/>
          <p:nvPr/>
        </p:nvSpPr>
        <p:spPr>
          <a:xfrm>
            <a:off x="4656715" y="3179205"/>
            <a:ext cx="187847" cy="2294593"/>
          </a:xfrm>
          <a:custGeom>
            <a:avLst/>
            <a:gdLst/>
            <a:ahLst/>
            <a:cxnLst>
              <a:cxn ang="0">
                <a:pos x="wd2" y="hd2"/>
              </a:cxn>
              <a:cxn ang="5400000">
                <a:pos x="wd2" y="hd2"/>
              </a:cxn>
              <a:cxn ang="10800000">
                <a:pos x="wd2" y="hd2"/>
              </a:cxn>
              <a:cxn ang="16200000">
                <a:pos x="wd2" y="hd2"/>
              </a:cxn>
            </a:cxnLst>
            <a:rect l="0" t="0" r="r" b="b"/>
            <a:pathLst>
              <a:path w="16200" h="21600" extrusionOk="0">
                <a:moveTo>
                  <a:pt x="26" y="21600"/>
                </a:moveTo>
                <a:cubicBezTo>
                  <a:pt x="21600" y="14626"/>
                  <a:pt x="21591" y="7426"/>
                  <a:pt x="0" y="0"/>
                </a:cubicBezTo>
              </a:path>
            </a:pathLst>
          </a:custGeom>
          <a:ln w="88900">
            <a:solidFill>
              <a:srgbClr val="000000"/>
            </a:solidFill>
            <a:miter lim="400000"/>
          </a:ln>
        </p:spPr>
        <p:txBody>
          <a:bodyPr/>
          <a:lstStyle/>
          <a:p>
            <a:pPr algn="l" defTabSz="309563" eaLnBrk="1" fontAlgn="auto">
              <a:spcBef>
                <a:spcPts val="0"/>
              </a:spcBef>
              <a:spcAft>
                <a:spcPts val="0"/>
              </a:spcAft>
              <a:defRPr/>
            </a:pPr>
            <a:endParaRPr sz="750" kern="0">
              <a:solidFill>
                <a:srgbClr val="000000"/>
              </a:solidFill>
              <a:latin typeface="Avenir Book"/>
              <a:ea typeface="Helvetica Neue"/>
              <a:cs typeface="Helvetica Neue"/>
              <a:sym typeface="Avenir Book"/>
            </a:endParaRPr>
          </a:p>
        </p:txBody>
      </p:sp>
      <p:pic>
        <p:nvPicPr>
          <p:cNvPr id="1547" name="Image" descr="Image"/>
          <p:cNvPicPr>
            <a:picLocks noChangeAspect="1"/>
          </p:cNvPicPr>
          <p:nvPr/>
        </p:nvPicPr>
        <p:blipFill>
          <a:blip r:embed="rId3"/>
          <a:stretch>
            <a:fillRect/>
          </a:stretch>
        </p:blipFill>
        <p:spPr>
          <a:xfrm>
            <a:off x="1375241" y="3139537"/>
            <a:ext cx="3192871" cy="2304966"/>
          </a:xfrm>
          <a:prstGeom prst="rect">
            <a:avLst/>
          </a:prstGeom>
          <a:ln w="12700">
            <a:miter lim="400000"/>
          </a:ln>
        </p:spPr>
      </p:pic>
      <p:pic>
        <p:nvPicPr>
          <p:cNvPr id="1548" name="Image" descr="Image"/>
          <p:cNvPicPr>
            <a:picLocks noChangeAspect="1"/>
          </p:cNvPicPr>
          <p:nvPr/>
        </p:nvPicPr>
        <p:blipFill>
          <a:blip r:embed="rId4"/>
          <a:stretch>
            <a:fillRect/>
          </a:stretch>
        </p:blipFill>
        <p:spPr>
          <a:xfrm>
            <a:off x="4618206" y="2255327"/>
            <a:ext cx="197313" cy="159729"/>
          </a:xfrm>
          <a:prstGeom prst="rect">
            <a:avLst/>
          </a:prstGeom>
          <a:ln w="12700">
            <a:miter lim="400000"/>
          </a:ln>
        </p:spPr>
      </p:pic>
      <p:pic>
        <p:nvPicPr>
          <p:cNvPr id="1549" name="Image" descr="Image"/>
          <p:cNvPicPr>
            <a:picLocks noChangeAspect="1"/>
          </p:cNvPicPr>
          <p:nvPr/>
        </p:nvPicPr>
        <p:blipFill>
          <a:blip r:embed="rId5"/>
          <a:stretch>
            <a:fillRect/>
          </a:stretch>
        </p:blipFill>
        <p:spPr>
          <a:xfrm>
            <a:off x="7650956" y="2257425"/>
            <a:ext cx="197312" cy="225500"/>
          </a:xfrm>
          <a:prstGeom prst="rect">
            <a:avLst/>
          </a:prstGeom>
          <a:ln w="12700">
            <a:miter lim="400000"/>
          </a:ln>
        </p:spPr>
      </p:pic>
      <p:pic>
        <p:nvPicPr>
          <p:cNvPr id="1550" name="Image" descr="Image"/>
          <p:cNvPicPr>
            <a:picLocks noChangeAspect="1"/>
          </p:cNvPicPr>
          <p:nvPr/>
        </p:nvPicPr>
        <p:blipFill>
          <a:blip r:embed="rId5"/>
          <a:stretch>
            <a:fillRect/>
          </a:stretch>
        </p:blipFill>
        <p:spPr>
          <a:xfrm>
            <a:off x="7650956" y="4233863"/>
            <a:ext cx="197312" cy="225500"/>
          </a:xfrm>
          <a:prstGeom prst="rect">
            <a:avLst/>
          </a:prstGeom>
          <a:ln w="12700">
            <a:miter lim="400000"/>
          </a:ln>
        </p:spPr>
      </p:pic>
      <p:sp>
        <p:nvSpPr>
          <p:cNvPr id="1551" name="Example mapping: “positional encoding”"/>
          <p:cNvSpPr txBox="1">
            <a:spLocks noGrp="1"/>
          </p:cNvSpPr>
          <p:nvPr>
            <p:ph type="title"/>
          </p:nvPr>
        </p:nvSpPr>
        <p:spPr>
          <a:prstGeom prst="rect">
            <a:avLst/>
          </a:prstGeom>
        </p:spPr>
        <p:txBody>
          <a:bodyPr/>
          <a:lstStyle/>
          <a:p>
            <a:r>
              <a:t>Example mapping: “positional encoding”</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Problem solved… but why?"/>
          <p:cNvSpPr txBox="1">
            <a:spLocks noGrp="1"/>
          </p:cNvSpPr>
          <p:nvPr>
            <p:ph type="title"/>
          </p:nvPr>
        </p:nvSpPr>
        <p:spPr>
          <a:prstGeom prst="rect">
            <a:avLst/>
          </a:prstGeom>
        </p:spPr>
        <p:txBody>
          <a:bodyPr>
            <a:normAutofit/>
          </a:bodyPr>
          <a:lstStyle/>
          <a:p>
            <a:r>
              <a:rPr lang="en-US" sz="2700" dirty="0">
                <a:latin typeface="Arial" panose="020B0604020202020204" pitchFamily="34" charset="0"/>
                <a:cs typeface="Arial" panose="020B0604020202020204" pitchFamily="34" charset="0"/>
              </a:rPr>
              <a:t>Preserve High-Frequency Features</a:t>
            </a:r>
            <a:endParaRPr sz="2700" dirty="0">
              <a:latin typeface="Arial" panose="020B0604020202020204" pitchFamily="34" charset="0"/>
              <a:cs typeface="Arial" panose="020B0604020202020204" pitchFamily="34" charset="0"/>
            </a:endParaRPr>
          </a:p>
        </p:txBody>
      </p:sp>
      <p:pic>
        <p:nvPicPr>
          <p:cNvPr id="1560" name="lion_none_gauss_v1.mp4" descr="lion_none_gauss_v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634547" y="2580518"/>
            <a:ext cx="6115050" cy="1828800"/>
          </a:xfrm>
          <a:prstGeom prst="rect">
            <a:avLst/>
          </a:prstGeom>
          <a:ln w="12700">
            <a:miter lim="400000"/>
          </a:ln>
        </p:spPr>
      </p:pic>
      <p:pic>
        <p:nvPicPr>
          <p:cNvPr id="1561" name="lion_orig.png" descr="lion_orig.png"/>
          <p:cNvPicPr>
            <a:picLocks noChangeAspect="1"/>
          </p:cNvPicPr>
          <p:nvPr/>
        </p:nvPicPr>
        <p:blipFill>
          <a:blip r:embed="rId6"/>
          <a:srcRect l="3109" t="3028" r="3109" b="3028"/>
          <a:stretch>
            <a:fillRect/>
          </a:stretch>
        </p:blipFill>
        <p:spPr>
          <a:xfrm>
            <a:off x="1682402" y="2635884"/>
            <a:ext cx="1715057" cy="1718029"/>
          </a:xfrm>
          <a:prstGeom prst="rect">
            <a:avLst/>
          </a:prstGeom>
          <a:ln w="12700">
            <a:miter lim="400000"/>
          </a:ln>
        </p:spPr>
      </p:pic>
      <p:sp>
        <p:nvSpPr>
          <p:cNvPr id="1562" name="Rectangle"/>
          <p:cNvSpPr/>
          <p:nvPr/>
        </p:nvSpPr>
        <p:spPr>
          <a:xfrm>
            <a:off x="7321375" y="2375781"/>
            <a:ext cx="4276712" cy="2404540"/>
          </a:xfrm>
          <a:prstGeom prst="rect">
            <a:avLst/>
          </a:prstGeom>
          <a:solidFill>
            <a:srgbClr val="FFFFFF"/>
          </a:solidFill>
          <a:ln w="12700">
            <a:miter lim="400000"/>
          </a:ln>
        </p:spPr>
        <p:txBody>
          <a:bodyPr lIns="0" tIns="0" rIns="0" bIns="0" anchor="ctr"/>
          <a:lstStyle/>
          <a:p>
            <a:pPr defTabSz="232172" eaLnBrk="1" fontAlgn="auto">
              <a:spcBef>
                <a:spcPts val="0"/>
              </a:spcBef>
              <a:spcAft>
                <a:spcPts val="0"/>
              </a:spcAft>
              <a:defRPr sz="3200">
                <a:solidFill>
                  <a:srgbClr val="FFFFFF"/>
                </a:solidFill>
                <a:latin typeface="+mn-lt"/>
                <a:ea typeface="+mn-ea"/>
                <a:cs typeface="+mn-cs"/>
                <a:sym typeface="Helvetica Neue Medium"/>
              </a:defRPr>
            </a:pPr>
            <a:endParaRPr sz="900" kern="0">
              <a:solidFill>
                <a:srgbClr val="FFFFFF"/>
              </a:solidFill>
              <a:latin typeface="Helvetica Neue Medium"/>
              <a:ea typeface="Helvetica Neue Medium"/>
              <a:cs typeface="Helvetica Neue Medium"/>
              <a:sym typeface="Helvetica Neue Medium"/>
            </a:endParaRPr>
          </a:p>
        </p:txBody>
      </p:sp>
      <p:sp>
        <p:nvSpPr>
          <p:cNvPr id="1563" name="Ground truth image"/>
          <p:cNvSpPr txBox="1"/>
          <p:nvPr/>
        </p:nvSpPr>
        <p:spPr>
          <a:xfrm>
            <a:off x="1976722" y="4384234"/>
            <a:ext cx="1202754" cy="202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092" tIns="20092" rIns="20092" bIns="20092" anchor="ctr">
            <a:spAutoFit/>
          </a:bodyPr>
          <a:lstStyle>
            <a:lvl1pPr defTabSz="821531">
              <a:defRPr sz="3200"/>
            </a:lvl1pPr>
          </a:lstStyle>
          <a:p>
            <a:pPr algn="l" defTabSz="231056" eaLnBrk="1" fontAlgn="auto">
              <a:spcBef>
                <a:spcPts val="0"/>
              </a:spcBef>
              <a:spcAft>
                <a:spcPts val="0"/>
              </a:spcAft>
              <a:defRPr/>
            </a:pPr>
            <a:r>
              <a:rPr sz="1050" kern="0" dirty="0">
                <a:solidFill>
                  <a:srgbClr val="000000"/>
                </a:solidFill>
                <a:latin typeface="Arial" panose="020B0604020202020204" pitchFamily="34" charset="0"/>
                <a:ea typeface="Helvetica Neue"/>
                <a:cs typeface="Arial" panose="020B0604020202020204" pitchFamily="34" charset="0"/>
                <a:sym typeface="Avenir Book"/>
              </a:rPr>
              <a:t>Ground truth image</a:t>
            </a:r>
          </a:p>
        </p:txBody>
      </p:sp>
      <p:sp>
        <p:nvSpPr>
          <p:cNvPr id="1564" name="Neural network output without high frequency mapping"/>
          <p:cNvSpPr txBox="1"/>
          <p:nvPr/>
        </p:nvSpPr>
        <p:spPr>
          <a:xfrm>
            <a:off x="3601888" y="4391462"/>
            <a:ext cx="1937955" cy="363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2" tIns="20092" rIns="20092" bIns="20092">
            <a:spAutoFit/>
          </a:bodyPr>
          <a:lstStyle/>
          <a:p>
            <a:pPr algn="l" defTabSz="231056" eaLnBrk="1" fontAlgn="auto">
              <a:spcBef>
                <a:spcPts val="0"/>
              </a:spcBef>
              <a:spcAft>
                <a:spcPts val="0"/>
              </a:spcAft>
              <a:defRPr sz="3200"/>
            </a:pPr>
            <a:r>
              <a:rPr sz="1050" kern="0" dirty="0">
                <a:solidFill>
                  <a:srgbClr val="000000"/>
                </a:solidFill>
                <a:latin typeface="Arial" panose="020B0604020202020204" pitchFamily="34" charset="0"/>
                <a:ea typeface="Helvetica Neue"/>
                <a:cs typeface="Arial" panose="020B0604020202020204" pitchFamily="34" charset="0"/>
                <a:sym typeface="Avenir Book"/>
              </a:rPr>
              <a:t>Neural network output </a:t>
            </a:r>
            <a:r>
              <a:rPr sz="1050" b="1" kern="0" dirty="0">
                <a:solidFill>
                  <a:srgbClr val="000000"/>
                </a:solidFill>
                <a:latin typeface="Arial" panose="020B0604020202020204" pitchFamily="34" charset="0"/>
                <a:ea typeface="Avenir Heavy"/>
                <a:cs typeface="Arial" panose="020B0604020202020204" pitchFamily="34" charset="0"/>
                <a:sym typeface="Avenir Heavy"/>
              </a:rPr>
              <a:t>without</a:t>
            </a:r>
            <a:r>
              <a:rPr sz="1050" kern="0" dirty="0">
                <a:solidFill>
                  <a:srgbClr val="000000"/>
                </a:solidFill>
                <a:latin typeface="Arial" panose="020B0604020202020204" pitchFamily="34" charset="0"/>
                <a:ea typeface="Helvetica Neue"/>
                <a:cs typeface="Arial" panose="020B0604020202020204" pitchFamily="34" charset="0"/>
                <a:sym typeface="Avenir Book"/>
              </a:rPr>
              <a:t> high frequency mapping</a:t>
            </a:r>
          </a:p>
        </p:txBody>
      </p:sp>
      <p:sp>
        <p:nvSpPr>
          <p:cNvPr id="1565" name="Neural network output with high frequency mapping"/>
          <p:cNvSpPr txBox="1"/>
          <p:nvPr/>
        </p:nvSpPr>
        <p:spPr>
          <a:xfrm>
            <a:off x="5572501" y="4391462"/>
            <a:ext cx="1644323" cy="525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0092" tIns="20092" rIns="20092" bIns="20092">
            <a:spAutoFit/>
          </a:bodyPr>
          <a:lstStyle/>
          <a:p>
            <a:pPr algn="l" defTabSz="231056" eaLnBrk="1" fontAlgn="auto">
              <a:spcBef>
                <a:spcPts val="0"/>
              </a:spcBef>
              <a:spcAft>
                <a:spcPts val="0"/>
              </a:spcAft>
              <a:defRPr sz="3200"/>
            </a:pPr>
            <a:r>
              <a:rPr sz="1050" kern="0" dirty="0">
                <a:solidFill>
                  <a:srgbClr val="000000"/>
                </a:solidFill>
                <a:latin typeface="Arial" panose="020B0604020202020204" pitchFamily="34" charset="0"/>
                <a:ea typeface="Helvetica Neue"/>
                <a:cs typeface="Arial" panose="020B0604020202020204" pitchFamily="34" charset="0"/>
                <a:sym typeface="Avenir Book"/>
              </a:rPr>
              <a:t>Neural network output </a:t>
            </a:r>
            <a:r>
              <a:rPr sz="1050" b="1" kern="0" dirty="0">
                <a:solidFill>
                  <a:srgbClr val="000000"/>
                </a:solidFill>
                <a:latin typeface="Arial" panose="020B0604020202020204" pitchFamily="34" charset="0"/>
                <a:ea typeface="Avenir Heavy"/>
                <a:cs typeface="Arial" panose="020B0604020202020204" pitchFamily="34" charset="0"/>
                <a:sym typeface="Avenir Heavy"/>
              </a:rPr>
              <a:t>with</a:t>
            </a:r>
            <a:r>
              <a:rPr sz="1050" b="1" kern="0" dirty="0">
                <a:solidFill>
                  <a:srgbClr val="000000"/>
                </a:solidFill>
                <a:latin typeface="Arial" panose="020B0604020202020204" pitchFamily="34" charset="0"/>
                <a:ea typeface="Helvetica Neue"/>
                <a:cs typeface="Arial" panose="020B0604020202020204" pitchFamily="34" charset="0"/>
                <a:sym typeface="Avenir Book"/>
              </a:rPr>
              <a:t> </a:t>
            </a:r>
            <a:r>
              <a:rPr sz="1050" kern="0" dirty="0">
                <a:solidFill>
                  <a:srgbClr val="000000"/>
                </a:solidFill>
                <a:latin typeface="Arial" panose="020B0604020202020204" pitchFamily="34" charset="0"/>
                <a:ea typeface="Helvetica Neue"/>
                <a:cs typeface="Arial" panose="020B0604020202020204" pitchFamily="34" charset="0"/>
                <a:sym typeface="Avenir Book"/>
              </a:rPr>
              <a:t>high frequency mapping</a:t>
            </a:r>
          </a:p>
        </p:txBody>
      </p:sp>
      <p:sp>
        <p:nvSpPr>
          <p:cNvPr id="3" name="TextBox 2">
            <a:extLst>
              <a:ext uri="{FF2B5EF4-FFF2-40B4-BE49-F238E27FC236}">
                <a16:creationId xmlns:a16="http://schemas.microsoft.com/office/drawing/2014/main" id="{4CD8E785-61DF-4AF1-4FFC-4CE905B05272}"/>
              </a:ext>
            </a:extLst>
          </p:cNvPr>
          <p:cNvSpPr txBox="1"/>
          <p:nvPr/>
        </p:nvSpPr>
        <p:spPr>
          <a:xfrm>
            <a:off x="1" y="5677958"/>
            <a:ext cx="9191747"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l" defTabSz="619125" fontAlgn="auto">
              <a:spcBef>
                <a:spcPts val="0"/>
              </a:spcBef>
              <a:spcAft>
                <a:spcPts val="0"/>
              </a:spcAft>
            </a:pPr>
            <a:r>
              <a:rPr lang="en-US" sz="1350" dirty="0">
                <a:solidFill>
                  <a:srgbClr val="000000"/>
                </a:solidFill>
                <a:latin typeface="Arial" panose="020B0604020202020204" pitchFamily="34" charset="0"/>
                <a:ea typeface="Avenir Book"/>
                <a:cs typeface="Arial" panose="020B0604020202020204" pitchFamily="34" charset="0"/>
                <a:sym typeface="Avenir Book"/>
              </a:rPr>
              <a:t>Fourier Features Let Networks Learn High Frequency Functions in Low Dimensional Domains.  </a:t>
            </a:r>
            <a:r>
              <a:rPr lang="en-US" sz="1350" dirty="0" err="1">
                <a:solidFill>
                  <a:srgbClr val="000000"/>
                </a:solidFill>
                <a:latin typeface="Arial" panose="020B0604020202020204" pitchFamily="34" charset="0"/>
                <a:ea typeface="Avenir Book"/>
                <a:cs typeface="Arial" panose="020B0604020202020204" pitchFamily="34" charset="0"/>
                <a:sym typeface="Avenir Book"/>
              </a:rPr>
              <a:t>Tancik</a:t>
            </a:r>
            <a:r>
              <a:rPr lang="en-US" sz="1350" dirty="0">
                <a:solidFill>
                  <a:srgbClr val="000000"/>
                </a:solidFill>
                <a:latin typeface="Arial" panose="020B0604020202020204" pitchFamily="34" charset="0"/>
                <a:ea typeface="Avenir Book"/>
                <a:cs typeface="Arial" panose="020B0604020202020204" pitchFamily="34" charset="0"/>
                <a:sym typeface="Avenir Book"/>
              </a:rPr>
              <a:t> et al. </a:t>
            </a:r>
            <a:r>
              <a:rPr lang="en-US" sz="1350" dirty="0" err="1">
                <a:solidFill>
                  <a:srgbClr val="000000"/>
                </a:solidFill>
                <a:latin typeface="Arial" panose="020B0604020202020204" pitchFamily="34" charset="0"/>
                <a:ea typeface="Avenir Book"/>
                <a:cs typeface="Arial" panose="020B0604020202020204" pitchFamily="34" charset="0"/>
                <a:sym typeface="Avenir Book"/>
              </a:rPr>
              <a:t>Neurips</a:t>
            </a:r>
            <a:r>
              <a:rPr lang="en-US" sz="1350" dirty="0">
                <a:solidFill>
                  <a:srgbClr val="000000"/>
                </a:solidFill>
                <a:latin typeface="Arial" panose="020B0604020202020204" pitchFamily="34" charset="0"/>
                <a:ea typeface="Avenir Book"/>
                <a:cs typeface="Arial" panose="020B0604020202020204" pitchFamily="34" charset="0"/>
                <a:sym typeface="Avenir Book"/>
              </a:rPr>
              <a:t> 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7" fill="hold"/>
                                        <p:tgtEl>
                                          <p:spTgt spid="15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60"/>
                </p:tgtEl>
              </p:cMediaNode>
            </p:video>
            <p:seq concurrent="1" prevAc="none" nextAc="seek">
              <p:cTn id="8" restart="whenNotActive" fill="hold" evtFilter="cancelBubble" nodeType="interactiveSeq">
                <p:stCondLst>
                  <p:cond evt="onClick" delay="0">
                    <p:tgtEl>
                      <p:spTgt spid="15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60"/>
                                        </p:tgtEl>
                                      </p:cBhvr>
                                    </p:cmd>
                                  </p:childTnLst>
                                </p:cTn>
                              </p:par>
                            </p:childTnLst>
                          </p:cTn>
                        </p:par>
                      </p:childTnLst>
                    </p:cTn>
                  </p:par>
                </p:childTnLst>
              </p:cTn>
              <p:nextCondLst>
                <p:cond evt="onClick" delay="0">
                  <p:tgtEl>
                    <p:spTgt spid="156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18" name="Rectangle 2"/>
          <p:cNvSpPr>
            <a:spLocks noGrp="1" noChangeArrowheads="1"/>
          </p:cNvSpPr>
          <p:nvPr>
            <p:ph type="title"/>
          </p:nvPr>
        </p:nvSpPr>
        <p:spPr/>
        <p:txBody>
          <a:bodyPr/>
          <a:lstStyle/>
          <a:p>
            <a:r>
              <a:rPr lang="en-US"/>
              <a:t>Monte Carlo Algorithms</a:t>
            </a:r>
          </a:p>
        </p:txBody>
      </p:sp>
      <p:sp>
        <p:nvSpPr>
          <p:cNvPr id="1801219" name="Rectangle 3"/>
          <p:cNvSpPr>
            <a:spLocks noGrp="1" noChangeArrowheads="1"/>
          </p:cNvSpPr>
          <p:nvPr>
            <p:ph type="body" idx="1"/>
          </p:nvPr>
        </p:nvSpPr>
        <p:spPr>
          <a:xfrm>
            <a:off x="457200" y="1527175"/>
            <a:ext cx="8686800" cy="5029200"/>
          </a:xfrm>
        </p:spPr>
        <p:txBody>
          <a:bodyPr/>
          <a:lstStyle/>
          <a:p>
            <a:pPr>
              <a:lnSpc>
                <a:spcPct val="90000"/>
              </a:lnSpc>
              <a:buFont typeface="Wingdings" charset="0"/>
              <a:buNone/>
            </a:pPr>
            <a:r>
              <a:rPr lang="en-US"/>
              <a:t>Advantages</a:t>
            </a:r>
          </a:p>
          <a:p>
            <a:pPr lvl="1">
              <a:lnSpc>
                <a:spcPct val="90000"/>
              </a:lnSpc>
            </a:pPr>
            <a:r>
              <a:rPr lang="en-US"/>
              <a:t>Robust for complex integrals in computer graphics (irregular domains, shadow discontinuities and so on)</a:t>
            </a:r>
          </a:p>
          <a:p>
            <a:pPr lvl="1">
              <a:lnSpc>
                <a:spcPct val="90000"/>
              </a:lnSpc>
            </a:pPr>
            <a:r>
              <a:rPr lang="en-US"/>
              <a:t>Efficient for high dimensional integrals (common in graphics: time, light source directions, and so on)</a:t>
            </a:r>
          </a:p>
          <a:p>
            <a:pPr lvl="1">
              <a:lnSpc>
                <a:spcPct val="90000"/>
              </a:lnSpc>
            </a:pPr>
            <a:r>
              <a:rPr lang="en-US"/>
              <a:t>Quite simple to implement</a:t>
            </a:r>
          </a:p>
          <a:p>
            <a:pPr lvl="1">
              <a:lnSpc>
                <a:spcPct val="90000"/>
              </a:lnSpc>
            </a:pPr>
            <a:r>
              <a:rPr lang="en-US"/>
              <a:t>Work for general scenes, surfaces</a:t>
            </a:r>
          </a:p>
          <a:p>
            <a:pPr lvl="1">
              <a:lnSpc>
                <a:spcPct val="90000"/>
              </a:lnSpc>
            </a:pPr>
            <a:r>
              <a:rPr lang="en-US"/>
              <a:t>Easy to reason about (but care taken re statistical bias)</a:t>
            </a:r>
          </a:p>
          <a:p>
            <a:pPr>
              <a:lnSpc>
                <a:spcPct val="90000"/>
              </a:lnSpc>
              <a:buFont typeface="Wingdings" charset="0"/>
              <a:buNone/>
            </a:pPr>
            <a:r>
              <a:rPr lang="en-US"/>
              <a:t>Disadvantages</a:t>
            </a:r>
          </a:p>
          <a:p>
            <a:pPr lvl="1">
              <a:lnSpc>
                <a:spcPct val="90000"/>
              </a:lnSpc>
            </a:pPr>
            <a:r>
              <a:rPr lang="en-US"/>
              <a:t>Noisy</a:t>
            </a:r>
          </a:p>
          <a:p>
            <a:pPr lvl="1">
              <a:lnSpc>
                <a:spcPct val="90000"/>
              </a:lnSpc>
            </a:pPr>
            <a:r>
              <a:rPr lang="en-US"/>
              <a:t>Slow (many samples needed for convergence) </a:t>
            </a:r>
          </a:p>
          <a:p>
            <a:pPr lvl="1">
              <a:lnSpc>
                <a:spcPct val="90000"/>
              </a:lnSpc>
            </a:pPr>
            <a:r>
              <a:rPr lang="en-US"/>
              <a:t>Not used if alternative analytic approaches exist (but those are rare)</a:t>
            </a:r>
          </a:p>
        </p:txBody>
      </p:sp>
    </p:spTree>
    <p:extLst>
      <p:ext uri="{BB962C8B-B14F-4D97-AF65-F5344CB8AC3E}">
        <p14:creationId xmlns:p14="http://schemas.microsoft.com/office/powerpoint/2010/main" val="40346507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Freeform 2"/>
          <p:cNvSpPr>
            <a:spLocks/>
          </p:cNvSpPr>
          <p:nvPr/>
        </p:nvSpPr>
        <p:spPr bwMode="auto">
          <a:xfrm>
            <a:off x="1676400" y="3608388"/>
            <a:ext cx="1981200" cy="1801812"/>
          </a:xfrm>
          <a:custGeom>
            <a:avLst/>
            <a:gdLst>
              <a:gd name="T0" fmla="*/ 6 w 1248"/>
              <a:gd name="T1" fmla="*/ 105 h 1135"/>
              <a:gd name="T2" fmla="*/ 80 w 1248"/>
              <a:gd name="T3" fmla="*/ 67 h 1135"/>
              <a:gd name="T4" fmla="*/ 185 w 1248"/>
              <a:gd name="T5" fmla="*/ 15 h 1135"/>
              <a:gd name="T6" fmla="*/ 290 w 1248"/>
              <a:gd name="T7" fmla="*/ 37 h 1135"/>
              <a:gd name="T8" fmla="*/ 335 w 1248"/>
              <a:gd name="T9" fmla="*/ 60 h 1135"/>
              <a:gd name="T10" fmla="*/ 492 w 1248"/>
              <a:gd name="T11" fmla="*/ 142 h 1135"/>
              <a:gd name="T12" fmla="*/ 634 w 1248"/>
              <a:gd name="T13" fmla="*/ 90 h 1135"/>
              <a:gd name="T14" fmla="*/ 761 w 1248"/>
              <a:gd name="T15" fmla="*/ 0 h 1135"/>
              <a:gd name="T16" fmla="*/ 873 w 1248"/>
              <a:gd name="T17" fmla="*/ 23 h 1135"/>
              <a:gd name="T18" fmla="*/ 918 w 1248"/>
              <a:gd name="T19" fmla="*/ 37 h 1135"/>
              <a:gd name="T20" fmla="*/ 955 w 1248"/>
              <a:gd name="T21" fmla="*/ 67 h 1135"/>
              <a:gd name="T22" fmla="*/ 1023 w 1248"/>
              <a:gd name="T23" fmla="*/ 157 h 1135"/>
              <a:gd name="T24" fmla="*/ 1075 w 1248"/>
              <a:gd name="T25" fmla="*/ 337 h 1135"/>
              <a:gd name="T26" fmla="*/ 1120 w 1248"/>
              <a:gd name="T27" fmla="*/ 449 h 1135"/>
              <a:gd name="T28" fmla="*/ 1217 w 1248"/>
              <a:gd name="T29" fmla="*/ 561 h 1135"/>
              <a:gd name="T30" fmla="*/ 1247 w 1248"/>
              <a:gd name="T31" fmla="*/ 576 h 1135"/>
              <a:gd name="T32" fmla="*/ 1248 w 1248"/>
              <a:gd name="T33" fmla="*/ 1135 h 1135"/>
              <a:gd name="T34" fmla="*/ 0 w 1248"/>
              <a:gd name="T35" fmla="*/ 1135 h 1135"/>
              <a:gd name="T36" fmla="*/ 6 w 1248"/>
              <a:gd name="T37" fmla="*/ 10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8" h="1135">
                <a:moveTo>
                  <a:pt x="6" y="105"/>
                </a:moveTo>
                <a:cubicBezTo>
                  <a:pt x="30" y="91"/>
                  <a:pt x="56" y="82"/>
                  <a:pt x="80" y="67"/>
                </a:cubicBezTo>
                <a:cubicBezTo>
                  <a:pt x="126" y="35"/>
                  <a:pt x="125" y="27"/>
                  <a:pt x="185" y="15"/>
                </a:cubicBezTo>
                <a:cubicBezTo>
                  <a:pt x="219" y="24"/>
                  <a:pt x="255" y="26"/>
                  <a:pt x="290" y="37"/>
                </a:cubicBezTo>
                <a:cubicBezTo>
                  <a:pt x="377" y="96"/>
                  <a:pt x="249" y="12"/>
                  <a:pt x="335" y="60"/>
                </a:cubicBezTo>
                <a:cubicBezTo>
                  <a:pt x="393" y="92"/>
                  <a:pt x="426" y="126"/>
                  <a:pt x="492" y="142"/>
                </a:cubicBezTo>
                <a:cubicBezTo>
                  <a:pt x="546" y="133"/>
                  <a:pt x="584" y="105"/>
                  <a:pt x="634" y="90"/>
                </a:cubicBezTo>
                <a:cubicBezTo>
                  <a:pt x="686" y="35"/>
                  <a:pt x="686" y="26"/>
                  <a:pt x="761" y="0"/>
                </a:cubicBezTo>
                <a:cubicBezTo>
                  <a:pt x="802" y="5"/>
                  <a:pt x="834" y="10"/>
                  <a:pt x="873" y="23"/>
                </a:cubicBezTo>
                <a:cubicBezTo>
                  <a:pt x="887" y="27"/>
                  <a:pt x="918" y="37"/>
                  <a:pt x="918" y="37"/>
                </a:cubicBezTo>
                <a:cubicBezTo>
                  <a:pt x="959" y="100"/>
                  <a:pt x="905" y="28"/>
                  <a:pt x="955" y="67"/>
                </a:cubicBezTo>
                <a:cubicBezTo>
                  <a:pt x="988" y="93"/>
                  <a:pt x="1009" y="118"/>
                  <a:pt x="1023" y="157"/>
                </a:cubicBezTo>
                <a:cubicBezTo>
                  <a:pt x="1032" y="219"/>
                  <a:pt x="1055" y="277"/>
                  <a:pt x="1075" y="337"/>
                </a:cubicBezTo>
                <a:cubicBezTo>
                  <a:pt x="1087" y="375"/>
                  <a:pt x="1097" y="414"/>
                  <a:pt x="1120" y="449"/>
                </a:cubicBezTo>
                <a:cubicBezTo>
                  <a:pt x="1134" y="494"/>
                  <a:pt x="1178" y="535"/>
                  <a:pt x="1217" y="561"/>
                </a:cubicBezTo>
                <a:cubicBezTo>
                  <a:pt x="1241" y="577"/>
                  <a:pt x="1230" y="576"/>
                  <a:pt x="1247" y="576"/>
                </a:cubicBezTo>
                <a:lnTo>
                  <a:pt x="1248" y="1135"/>
                </a:lnTo>
                <a:lnTo>
                  <a:pt x="0" y="1135"/>
                </a:lnTo>
                <a:lnTo>
                  <a:pt x="6" y="10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810435" name="Rectangle 3"/>
          <p:cNvSpPr>
            <a:spLocks noGrp="1" noChangeArrowheads="1"/>
          </p:cNvSpPr>
          <p:nvPr>
            <p:ph type="title"/>
          </p:nvPr>
        </p:nvSpPr>
        <p:spPr/>
        <p:txBody>
          <a:bodyPr/>
          <a:lstStyle/>
          <a:p>
            <a:r>
              <a:rPr lang="en-US"/>
              <a:t>Or we can average</a:t>
            </a:r>
          </a:p>
        </p:txBody>
      </p:sp>
      <p:sp>
        <p:nvSpPr>
          <p:cNvPr id="1810436" name="Line 4"/>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0437" name="Line 5"/>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0438" name="Text Box 6"/>
          <p:cNvSpPr txBox="1">
            <a:spLocks noChangeArrowheads="1"/>
          </p:cNvSpPr>
          <p:nvPr/>
        </p:nvSpPr>
        <p:spPr bwMode="auto">
          <a:xfrm>
            <a:off x="3316288" y="5410200"/>
            <a:ext cx="6842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x=1</a:t>
            </a:r>
          </a:p>
        </p:txBody>
      </p:sp>
      <p:sp>
        <p:nvSpPr>
          <p:cNvPr id="1810439" name="Line 7"/>
          <p:cNvSpPr>
            <a:spLocks noChangeShapeType="1"/>
          </p:cNvSpPr>
          <p:nvPr/>
        </p:nvSpPr>
        <p:spPr bwMode="auto">
          <a:xfrm flipV="1">
            <a:off x="36576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0440" name="Text Box 8"/>
          <p:cNvSpPr txBox="1">
            <a:spLocks noChangeArrowheads="1"/>
          </p:cNvSpPr>
          <p:nvPr/>
        </p:nvSpPr>
        <p:spPr bwMode="auto">
          <a:xfrm>
            <a:off x="831850" y="3200400"/>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f(x)</a:t>
            </a:r>
          </a:p>
        </p:txBody>
      </p:sp>
      <p:sp>
        <p:nvSpPr>
          <p:cNvPr id="1810441" name="Text Box 9"/>
          <p:cNvSpPr txBox="1">
            <a:spLocks noChangeArrowheads="1"/>
          </p:cNvSpPr>
          <p:nvPr/>
        </p:nvSpPr>
        <p:spPr bwMode="auto">
          <a:xfrm>
            <a:off x="3990975" y="3581400"/>
            <a:ext cx="11144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solidFill>
                  <a:srgbClr val="FFFFFF"/>
                </a:solidFill>
                <a:effectLst>
                  <a:outerShdw blurRad="38100" dist="38100" dir="2700000" algn="tl">
                    <a:srgbClr val="000000"/>
                  </a:outerShdw>
                </a:effectLst>
                <a:latin typeface="Arial" charset="0"/>
              </a:rPr>
              <a:t> E(f(x))</a:t>
            </a:r>
          </a:p>
        </p:txBody>
      </p:sp>
      <p:sp>
        <p:nvSpPr>
          <p:cNvPr id="1810442" name="Line 10"/>
          <p:cNvSpPr>
            <a:spLocks noChangeShapeType="1"/>
          </p:cNvSpPr>
          <p:nvPr/>
        </p:nvSpPr>
        <p:spPr bwMode="auto">
          <a:xfrm>
            <a:off x="1447800" y="38862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0443" name="Line 11"/>
          <p:cNvSpPr>
            <a:spLocks noChangeShapeType="1"/>
          </p:cNvSpPr>
          <p:nvPr/>
        </p:nvSpPr>
        <p:spPr bwMode="auto">
          <a:xfrm>
            <a:off x="1455738" y="38862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graphicFrame>
        <p:nvGraphicFramePr>
          <p:cNvPr id="1810444" name="Object 12"/>
          <p:cNvGraphicFramePr>
            <a:graphicFrameLocks noChangeAspect="1"/>
          </p:cNvGraphicFramePr>
          <p:nvPr/>
        </p:nvGraphicFramePr>
        <p:xfrm>
          <a:off x="4627563" y="1600200"/>
          <a:ext cx="2625725" cy="1073150"/>
        </p:xfrm>
        <a:graphic>
          <a:graphicData uri="http://schemas.openxmlformats.org/presentationml/2006/ole">
            <mc:AlternateContent xmlns:mc="http://schemas.openxmlformats.org/markup-compatibility/2006">
              <mc:Choice xmlns:v="urn:schemas-microsoft-com:vml" Requires="v">
                <p:oleObj name="Equation" r:id="rId2" imgW="1181100" imgH="482600" progId="Equation.DSMT4">
                  <p:embed/>
                </p:oleObj>
              </mc:Choice>
              <mc:Fallback>
                <p:oleObj name="Equation" r:id="rId2" imgW="1181100" imgH="482600" progId="Equation.DSMT4">
                  <p:embed/>
                  <p:pic>
                    <p:nvPicPr>
                      <p:cNvPr id="1810444" name="Object 12"/>
                      <p:cNvPicPr>
                        <a:picLocks noChangeAspect="1" noChangeArrowheads="1"/>
                      </p:cNvPicPr>
                      <p:nvPr/>
                    </p:nvPicPr>
                    <p:blipFill>
                      <a:blip r:embed="rId3"/>
                      <a:srcRect/>
                      <a:stretch>
                        <a:fillRect/>
                      </a:stretch>
                    </p:blipFill>
                    <p:spPr bwMode="auto">
                      <a:xfrm>
                        <a:off x="4627563" y="1600200"/>
                        <a:ext cx="2625725" cy="1073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810445" name="Text Box 13"/>
          <p:cNvSpPr txBox="1">
            <a:spLocks noChangeArrowheads="1"/>
          </p:cNvSpPr>
          <p:nvPr/>
        </p:nvSpPr>
        <p:spPr bwMode="auto">
          <a:xfrm>
            <a:off x="7261225" y="6216650"/>
            <a:ext cx="1936750" cy="641350"/>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CC66"/>
                </a:solidFill>
                <a:effectLst>
                  <a:outerShdw blurRad="38100" dist="38100" dir="2700000" algn="tl">
                    <a:srgbClr val="000000"/>
                  </a:outerShdw>
                </a:effectLst>
                <a:latin typeface="Arial" charset="0"/>
              </a:rPr>
              <a:t>Slide courtesy of </a:t>
            </a:r>
            <a:br>
              <a:rPr lang="en-US">
                <a:solidFill>
                  <a:srgbClr val="FFCC66"/>
                </a:solidFill>
                <a:effectLst>
                  <a:outerShdw blurRad="38100" dist="38100" dir="2700000" algn="tl">
                    <a:srgbClr val="000000"/>
                  </a:outerShdw>
                </a:effectLst>
                <a:latin typeface="Arial" charset="0"/>
              </a:rPr>
            </a:br>
            <a:r>
              <a:rPr lang="en-US">
                <a:solidFill>
                  <a:srgbClr val="FFCC66"/>
                </a:solidFill>
                <a:effectLst>
                  <a:outerShdw blurRad="38100" dist="38100" dir="2700000" algn="tl">
                    <a:srgbClr val="000000"/>
                  </a:outerShdw>
                </a:effectLst>
                <a:latin typeface="Arial" charset="0"/>
              </a:rPr>
              <a:t>Peter Shirley</a:t>
            </a:r>
          </a:p>
        </p:txBody>
      </p:sp>
    </p:spTree>
    <p:extLst>
      <p:ext uri="{BB962C8B-B14F-4D97-AF65-F5344CB8AC3E}">
        <p14:creationId xmlns:p14="http://schemas.microsoft.com/office/powerpoint/2010/main" val="5965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Freeform 2"/>
          <p:cNvSpPr>
            <a:spLocks/>
          </p:cNvSpPr>
          <p:nvPr/>
        </p:nvSpPr>
        <p:spPr bwMode="auto">
          <a:xfrm>
            <a:off x="1114425" y="3608388"/>
            <a:ext cx="1981200" cy="1801812"/>
          </a:xfrm>
          <a:custGeom>
            <a:avLst/>
            <a:gdLst>
              <a:gd name="T0" fmla="*/ 6 w 1248"/>
              <a:gd name="T1" fmla="*/ 105 h 1135"/>
              <a:gd name="T2" fmla="*/ 80 w 1248"/>
              <a:gd name="T3" fmla="*/ 67 h 1135"/>
              <a:gd name="T4" fmla="*/ 185 w 1248"/>
              <a:gd name="T5" fmla="*/ 15 h 1135"/>
              <a:gd name="T6" fmla="*/ 290 w 1248"/>
              <a:gd name="T7" fmla="*/ 37 h 1135"/>
              <a:gd name="T8" fmla="*/ 335 w 1248"/>
              <a:gd name="T9" fmla="*/ 60 h 1135"/>
              <a:gd name="T10" fmla="*/ 492 w 1248"/>
              <a:gd name="T11" fmla="*/ 142 h 1135"/>
              <a:gd name="T12" fmla="*/ 634 w 1248"/>
              <a:gd name="T13" fmla="*/ 90 h 1135"/>
              <a:gd name="T14" fmla="*/ 761 w 1248"/>
              <a:gd name="T15" fmla="*/ 0 h 1135"/>
              <a:gd name="T16" fmla="*/ 873 w 1248"/>
              <a:gd name="T17" fmla="*/ 23 h 1135"/>
              <a:gd name="T18" fmla="*/ 918 w 1248"/>
              <a:gd name="T19" fmla="*/ 37 h 1135"/>
              <a:gd name="T20" fmla="*/ 955 w 1248"/>
              <a:gd name="T21" fmla="*/ 67 h 1135"/>
              <a:gd name="T22" fmla="*/ 1023 w 1248"/>
              <a:gd name="T23" fmla="*/ 157 h 1135"/>
              <a:gd name="T24" fmla="*/ 1075 w 1248"/>
              <a:gd name="T25" fmla="*/ 337 h 1135"/>
              <a:gd name="T26" fmla="*/ 1120 w 1248"/>
              <a:gd name="T27" fmla="*/ 449 h 1135"/>
              <a:gd name="T28" fmla="*/ 1217 w 1248"/>
              <a:gd name="T29" fmla="*/ 561 h 1135"/>
              <a:gd name="T30" fmla="*/ 1247 w 1248"/>
              <a:gd name="T31" fmla="*/ 576 h 1135"/>
              <a:gd name="T32" fmla="*/ 1248 w 1248"/>
              <a:gd name="T33" fmla="*/ 1135 h 1135"/>
              <a:gd name="T34" fmla="*/ 0 w 1248"/>
              <a:gd name="T35" fmla="*/ 1135 h 1135"/>
              <a:gd name="T36" fmla="*/ 6 w 1248"/>
              <a:gd name="T37" fmla="*/ 10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8" h="1135">
                <a:moveTo>
                  <a:pt x="6" y="105"/>
                </a:moveTo>
                <a:cubicBezTo>
                  <a:pt x="30" y="91"/>
                  <a:pt x="56" y="82"/>
                  <a:pt x="80" y="67"/>
                </a:cubicBezTo>
                <a:cubicBezTo>
                  <a:pt x="126" y="35"/>
                  <a:pt x="125" y="27"/>
                  <a:pt x="185" y="15"/>
                </a:cubicBezTo>
                <a:cubicBezTo>
                  <a:pt x="219" y="24"/>
                  <a:pt x="255" y="26"/>
                  <a:pt x="290" y="37"/>
                </a:cubicBezTo>
                <a:cubicBezTo>
                  <a:pt x="377" y="96"/>
                  <a:pt x="249" y="12"/>
                  <a:pt x="335" y="60"/>
                </a:cubicBezTo>
                <a:cubicBezTo>
                  <a:pt x="393" y="92"/>
                  <a:pt x="426" y="126"/>
                  <a:pt x="492" y="142"/>
                </a:cubicBezTo>
                <a:cubicBezTo>
                  <a:pt x="546" y="133"/>
                  <a:pt x="584" y="105"/>
                  <a:pt x="634" y="90"/>
                </a:cubicBezTo>
                <a:cubicBezTo>
                  <a:pt x="686" y="35"/>
                  <a:pt x="686" y="26"/>
                  <a:pt x="761" y="0"/>
                </a:cubicBezTo>
                <a:cubicBezTo>
                  <a:pt x="802" y="5"/>
                  <a:pt x="834" y="10"/>
                  <a:pt x="873" y="23"/>
                </a:cubicBezTo>
                <a:cubicBezTo>
                  <a:pt x="887" y="27"/>
                  <a:pt x="918" y="37"/>
                  <a:pt x="918" y="37"/>
                </a:cubicBezTo>
                <a:cubicBezTo>
                  <a:pt x="959" y="100"/>
                  <a:pt x="905" y="28"/>
                  <a:pt x="955" y="67"/>
                </a:cubicBezTo>
                <a:cubicBezTo>
                  <a:pt x="988" y="93"/>
                  <a:pt x="1009" y="118"/>
                  <a:pt x="1023" y="157"/>
                </a:cubicBezTo>
                <a:cubicBezTo>
                  <a:pt x="1032" y="219"/>
                  <a:pt x="1055" y="277"/>
                  <a:pt x="1075" y="337"/>
                </a:cubicBezTo>
                <a:cubicBezTo>
                  <a:pt x="1087" y="375"/>
                  <a:pt x="1097" y="414"/>
                  <a:pt x="1120" y="449"/>
                </a:cubicBezTo>
                <a:cubicBezTo>
                  <a:pt x="1134" y="494"/>
                  <a:pt x="1178" y="535"/>
                  <a:pt x="1217" y="561"/>
                </a:cubicBezTo>
                <a:cubicBezTo>
                  <a:pt x="1241" y="577"/>
                  <a:pt x="1230" y="576"/>
                  <a:pt x="1247" y="576"/>
                </a:cubicBezTo>
                <a:lnTo>
                  <a:pt x="1248" y="1135"/>
                </a:lnTo>
                <a:lnTo>
                  <a:pt x="0" y="1135"/>
                </a:lnTo>
                <a:lnTo>
                  <a:pt x="6" y="10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811459" name="Rectangle 3"/>
          <p:cNvSpPr>
            <a:spLocks noGrp="1" noChangeArrowheads="1"/>
          </p:cNvSpPr>
          <p:nvPr>
            <p:ph type="title"/>
          </p:nvPr>
        </p:nvSpPr>
        <p:spPr/>
        <p:txBody>
          <a:bodyPr/>
          <a:lstStyle/>
          <a:p>
            <a:r>
              <a:rPr lang="en-US"/>
              <a:t>Estimating the average</a:t>
            </a:r>
          </a:p>
        </p:txBody>
      </p:sp>
      <p:sp>
        <p:nvSpPr>
          <p:cNvPr id="1811460" name="Line 4"/>
          <p:cNvSpPr>
            <a:spLocks noChangeShapeType="1"/>
          </p:cNvSpPr>
          <p:nvPr/>
        </p:nvSpPr>
        <p:spPr bwMode="auto">
          <a:xfrm flipV="1">
            <a:off x="1114425"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1" name="Line 5"/>
          <p:cNvSpPr>
            <a:spLocks noChangeShapeType="1"/>
          </p:cNvSpPr>
          <p:nvPr/>
        </p:nvSpPr>
        <p:spPr bwMode="auto">
          <a:xfrm>
            <a:off x="1114425"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2" name="Text Box 6"/>
          <p:cNvSpPr txBox="1">
            <a:spLocks noChangeArrowheads="1"/>
          </p:cNvSpPr>
          <p:nvPr/>
        </p:nvSpPr>
        <p:spPr bwMode="auto">
          <a:xfrm>
            <a:off x="1190625" y="5410200"/>
            <a:ext cx="4492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1</a:t>
            </a:r>
            <a:endParaRPr lang="en-US" sz="2400">
              <a:solidFill>
                <a:srgbClr val="FFFFFF"/>
              </a:solidFill>
              <a:effectLst>
                <a:outerShdw blurRad="38100" dist="38100" dir="2700000" algn="tl">
                  <a:srgbClr val="000000"/>
                </a:outerShdw>
              </a:effectLst>
              <a:latin typeface="Arial" charset="0"/>
            </a:endParaRPr>
          </a:p>
        </p:txBody>
      </p:sp>
      <p:sp>
        <p:nvSpPr>
          <p:cNvPr id="1811463" name="Line 7"/>
          <p:cNvSpPr>
            <a:spLocks noChangeShapeType="1"/>
          </p:cNvSpPr>
          <p:nvPr/>
        </p:nvSpPr>
        <p:spPr bwMode="auto">
          <a:xfrm flipV="1">
            <a:off x="30194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4" name="Text Box 8"/>
          <p:cNvSpPr txBox="1">
            <a:spLocks noChangeArrowheads="1"/>
          </p:cNvSpPr>
          <p:nvPr/>
        </p:nvSpPr>
        <p:spPr bwMode="auto">
          <a:xfrm>
            <a:off x="269875" y="3200400"/>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f(x)</a:t>
            </a:r>
          </a:p>
        </p:txBody>
      </p:sp>
      <p:sp>
        <p:nvSpPr>
          <p:cNvPr id="1811465" name="Line 9"/>
          <p:cNvSpPr>
            <a:spLocks noChangeShapeType="1"/>
          </p:cNvSpPr>
          <p:nvPr/>
        </p:nvSpPr>
        <p:spPr bwMode="auto">
          <a:xfrm flipV="1">
            <a:off x="13430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6" name="Line 10"/>
          <p:cNvSpPr>
            <a:spLocks noChangeShapeType="1"/>
          </p:cNvSpPr>
          <p:nvPr/>
        </p:nvSpPr>
        <p:spPr bwMode="auto">
          <a:xfrm flipV="1">
            <a:off x="16478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7" name="Line 11"/>
          <p:cNvSpPr>
            <a:spLocks noChangeShapeType="1"/>
          </p:cNvSpPr>
          <p:nvPr/>
        </p:nvSpPr>
        <p:spPr bwMode="auto">
          <a:xfrm flipV="1">
            <a:off x="21050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8" name="Line 12"/>
          <p:cNvSpPr>
            <a:spLocks noChangeShapeType="1"/>
          </p:cNvSpPr>
          <p:nvPr/>
        </p:nvSpPr>
        <p:spPr bwMode="auto">
          <a:xfrm flipV="1">
            <a:off x="14954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69" name="Line 13"/>
          <p:cNvSpPr>
            <a:spLocks noChangeShapeType="1"/>
          </p:cNvSpPr>
          <p:nvPr/>
        </p:nvSpPr>
        <p:spPr bwMode="auto">
          <a:xfrm flipV="1">
            <a:off x="19526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70" name="Line 14"/>
          <p:cNvSpPr>
            <a:spLocks noChangeShapeType="1"/>
          </p:cNvSpPr>
          <p:nvPr/>
        </p:nvSpPr>
        <p:spPr bwMode="auto">
          <a:xfrm flipV="1">
            <a:off x="22574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71" name="Line 15"/>
          <p:cNvSpPr>
            <a:spLocks noChangeShapeType="1"/>
          </p:cNvSpPr>
          <p:nvPr/>
        </p:nvSpPr>
        <p:spPr bwMode="auto">
          <a:xfrm flipV="1">
            <a:off x="25622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72" name="Line 16"/>
          <p:cNvSpPr>
            <a:spLocks noChangeShapeType="1"/>
          </p:cNvSpPr>
          <p:nvPr/>
        </p:nvSpPr>
        <p:spPr bwMode="auto">
          <a:xfrm flipV="1">
            <a:off x="28670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73" name="Text Box 17"/>
          <p:cNvSpPr txBox="1">
            <a:spLocks noChangeArrowheads="1"/>
          </p:cNvSpPr>
          <p:nvPr/>
        </p:nvSpPr>
        <p:spPr bwMode="auto">
          <a:xfrm>
            <a:off x="2867025" y="5410200"/>
            <a:ext cx="48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t>
            </a:r>
            <a:r>
              <a:rPr lang="en-US" sz="2400" baseline="-25000">
                <a:solidFill>
                  <a:srgbClr val="FFFFFF"/>
                </a:solidFill>
                <a:effectLst>
                  <a:outerShdw blurRad="38100" dist="38100" dir="2700000" algn="tl">
                    <a:srgbClr val="000000"/>
                  </a:outerShdw>
                </a:effectLst>
                <a:latin typeface="Arial" charset="0"/>
              </a:rPr>
              <a:t>N</a:t>
            </a:r>
            <a:endParaRPr lang="en-US" sz="2400">
              <a:solidFill>
                <a:srgbClr val="FFFFFF"/>
              </a:solidFill>
              <a:effectLst>
                <a:outerShdw blurRad="38100" dist="38100" dir="2700000" algn="tl">
                  <a:srgbClr val="000000"/>
                </a:outerShdw>
              </a:effectLst>
              <a:latin typeface="Arial" charset="0"/>
            </a:endParaRPr>
          </a:p>
        </p:txBody>
      </p:sp>
      <p:sp>
        <p:nvSpPr>
          <p:cNvPr id="1811474" name="Line 18"/>
          <p:cNvSpPr>
            <a:spLocks noChangeShapeType="1"/>
          </p:cNvSpPr>
          <p:nvPr/>
        </p:nvSpPr>
        <p:spPr bwMode="auto">
          <a:xfrm>
            <a:off x="885825" y="38862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graphicFrame>
        <p:nvGraphicFramePr>
          <p:cNvPr id="1811475" name="Object 19"/>
          <p:cNvGraphicFramePr>
            <a:graphicFrameLocks noChangeAspect="1"/>
          </p:cNvGraphicFramePr>
          <p:nvPr/>
        </p:nvGraphicFramePr>
        <p:xfrm>
          <a:off x="4459288" y="1600200"/>
          <a:ext cx="2963862" cy="1073150"/>
        </p:xfrm>
        <a:graphic>
          <a:graphicData uri="http://schemas.openxmlformats.org/presentationml/2006/ole">
            <mc:AlternateContent xmlns:mc="http://schemas.openxmlformats.org/markup-compatibility/2006">
              <mc:Choice xmlns:v="urn:schemas-microsoft-com:vml" Requires="v">
                <p:oleObj name="Equation" r:id="rId2" imgW="1333500" imgH="482600" progId="Equation.DSMT4">
                  <p:embed/>
                </p:oleObj>
              </mc:Choice>
              <mc:Fallback>
                <p:oleObj name="Equation" r:id="rId2" imgW="1333500" imgH="482600" progId="Equation.DSMT4">
                  <p:embed/>
                  <p:pic>
                    <p:nvPicPr>
                      <p:cNvPr id="1811475" name="Object 19"/>
                      <p:cNvPicPr>
                        <a:picLocks noChangeAspect="1" noChangeArrowheads="1"/>
                      </p:cNvPicPr>
                      <p:nvPr/>
                    </p:nvPicPr>
                    <p:blipFill>
                      <a:blip r:embed="rId3"/>
                      <a:srcRect/>
                      <a:stretch>
                        <a:fillRect/>
                      </a:stretch>
                    </p:blipFill>
                    <p:spPr bwMode="auto">
                      <a:xfrm>
                        <a:off x="4459288" y="1600200"/>
                        <a:ext cx="2963862" cy="1073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811476" name="Text Box 20"/>
          <p:cNvSpPr txBox="1">
            <a:spLocks noChangeArrowheads="1"/>
          </p:cNvSpPr>
          <p:nvPr/>
        </p:nvSpPr>
        <p:spPr bwMode="auto">
          <a:xfrm>
            <a:off x="3429000" y="3581400"/>
            <a:ext cx="11144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i="1">
                <a:solidFill>
                  <a:srgbClr val="FFFFFF"/>
                </a:solidFill>
                <a:effectLst>
                  <a:outerShdw blurRad="38100" dist="38100" dir="2700000" algn="tl">
                    <a:srgbClr val="000000"/>
                  </a:outerShdw>
                </a:effectLst>
                <a:latin typeface="Arial" charset="0"/>
              </a:rPr>
              <a:t> E(f(x))</a:t>
            </a:r>
          </a:p>
        </p:txBody>
      </p:sp>
      <p:sp>
        <p:nvSpPr>
          <p:cNvPr id="1811477" name="Line 21"/>
          <p:cNvSpPr>
            <a:spLocks noChangeShapeType="1"/>
          </p:cNvSpPr>
          <p:nvPr/>
        </p:nvSpPr>
        <p:spPr bwMode="auto">
          <a:xfrm flipV="1">
            <a:off x="2409825"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78" name="Text Box 22"/>
          <p:cNvSpPr txBox="1">
            <a:spLocks noChangeArrowheads="1"/>
          </p:cNvSpPr>
          <p:nvPr/>
        </p:nvSpPr>
        <p:spPr bwMode="auto">
          <a:xfrm>
            <a:off x="7261225" y="6216650"/>
            <a:ext cx="1936750" cy="641350"/>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CC66"/>
                </a:solidFill>
                <a:effectLst>
                  <a:outerShdw blurRad="38100" dist="38100" dir="2700000" algn="tl">
                    <a:srgbClr val="000000"/>
                  </a:outerShdw>
                </a:effectLst>
                <a:latin typeface="Arial" charset="0"/>
              </a:rPr>
              <a:t>Slide courtesy of </a:t>
            </a:r>
            <a:br>
              <a:rPr lang="en-US">
                <a:solidFill>
                  <a:srgbClr val="FFCC66"/>
                </a:solidFill>
                <a:effectLst>
                  <a:outerShdw blurRad="38100" dist="38100" dir="2700000" algn="tl">
                    <a:srgbClr val="000000"/>
                  </a:outerShdw>
                </a:effectLst>
                <a:latin typeface="Arial" charset="0"/>
              </a:rPr>
            </a:br>
            <a:r>
              <a:rPr lang="en-US">
                <a:solidFill>
                  <a:srgbClr val="FFCC66"/>
                </a:solidFill>
                <a:effectLst>
                  <a:outerShdw blurRad="38100" dist="38100" dir="2700000" algn="tl">
                    <a:srgbClr val="000000"/>
                  </a:outerShdw>
                </a:effectLst>
                <a:latin typeface="Arial" charset="0"/>
              </a:rPr>
              <a:t>Peter Shirley</a:t>
            </a:r>
          </a:p>
        </p:txBody>
      </p:sp>
      <p:sp>
        <p:nvSpPr>
          <p:cNvPr id="1811479" name="Line 23"/>
          <p:cNvSpPr>
            <a:spLocks noChangeShapeType="1"/>
          </p:cNvSpPr>
          <p:nvPr/>
        </p:nvSpPr>
        <p:spPr bwMode="auto">
          <a:xfrm>
            <a:off x="893763" y="38862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1480" name="Text Box 24"/>
          <p:cNvSpPr txBox="1">
            <a:spLocks noChangeArrowheads="1"/>
          </p:cNvSpPr>
          <p:nvPr/>
        </p:nvSpPr>
        <p:spPr bwMode="auto">
          <a:xfrm>
            <a:off x="4383088" y="2978150"/>
            <a:ext cx="4630737" cy="283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en-US">
                <a:solidFill>
                  <a:srgbClr val="FFFFFF"/>
                </a:solidFill>
                <a:latin typeface="Arial" charset="0"/>
              </a:rPr>
              <a:t>Monte Carlo methods (random choose samples)</a:t>
            </a:r>
          </a:p>
          <a:p>
            <a:pPr algn="l"/>
            <a:endParaRPr lang="en-US">
              <a:solidFill>
                <a:srgbClr val="FFFFFF"/>
              </a:solidFill>
              <a:latin typeface="Arial" charset="0"/>
            </a:endParaRPr>
          </a:p>
          <a:p>
            <a:pPr algn="l"/>
            <a:r>
              <a:rPr lang="en-US">
                <a:solidFill>
                  <a:srgbClr val="FFFFFF"/>
                </a:solidFill>
                <a:latin typeface="Arial" charset="0"/>
              </a:rPr>
              <a:t>Advantages: </a:t>
            </a:r>
          </a:p>
          <a:p>
            <a:pPr algn="l">
              <a:buFontTx/>
              <a:buChar char="•"/>
            </a:pPr>
            <a:r>
              <a:rPr lang="en-US">
                <a:solidFill>
                  <a:srgbClr val="FFFFFF"/>
                </a:solidFill>
                <a:latin typeface="Arial" charset="0"/>
              </a:rPr>
              <a:t> Robust for discontinuities</a:t>
            </a:r>
          </a:p>
          <a:p>
            <a:pPr algn="l">
              <a:buFontTx/>
              <a:buChar char="•"/>
            </a:pPr>
            <a:r>
              <a:rPr lang="en-US">
                <a:solidFill>
                  <a:srgbClr val="FFFFFF"/>
                </a:solidFill>
                <a:latin typeface="Arial" charset="0"/>
              </a:rPr>
              <a:t> Converges reasonably for large dimensions</a:t>
            </a:r>
          </a:p>
          <a:p>
            <a:pPr algn="l">
              <a:buFontTx/>
              <a:buChar char="•"/>
            </a:pPr>
            <a:r>
              <a:rPr lang="en-US">
                <a:solidFill>
                  <a:srgbClr val="FFFFFF"/>
                </a:solidFill>
                <a:latin typeface="Arial" charset="0"/>
              </a:rPr>
              <a:t> Can handle complex geometry, integrals</a:t>
            </a:r>
          </a:p>
          <a:p>
            <a:pPr algn="l">
              <a:buFontTx/>
              <a:buChar char="•"/>
            </a:pPr>
            <a:r>
              <a:rPr lang="en-US">
                <a:solidFill>
                  <a:srgbClr val="FFFFFF"/>
                </a:solidFill>
                <a:latin typeface="Arial" charset="0"/>
              </a:rPr>
              <a:t> Relatively simple to implement, reason about</a:t>
            </a:r>
          </a:p>
        </p:txBody>
      </p:sp>
    </p:spTree>
    <p:extLst>
      <p:ext uri="{BB962C8B-B14F-4D97-AF65-F5344CB8AC3E}">
        <p14:creationId xmlns:p14="http://schemas.microsoft.com/office/powerpoint/2010/main" val="228850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Freeform 2"/>
          <p:cNvSpPr>
            <a:spLocks/>
          </p:cNvSpPr>
          <p:nvPr/>
        </p:nvSpPr>
        <p:spPr bwMode="auto">
          <a:xfrm>
            <a:off x="1676400" y="3608388"/>
            <a:ext cx="1981200" cy="1801812"/>
          </a:xfrm>
          <a:custGeom>
            <a:avLst/>
            <a:gdLst>
              <a:gd name="T0" fmla="*/ 6 w 1248"/>
              <a:gd name="T1" fmla="*/ 105 h 1135"/>
              <a:gd name="T2" fmla="*/ 80 w 1248"/>
              <a:gd name="T3" fmla="*/ 67 h 1135"/>
              <a:gd name="T4" fmla="*/ 185 w 1248"/>
              <a:gd name="T5" fmla="*/ 15 h 1135"/>
              <a:gd name="T6" fmla="*/ 290 w 1248"/>
              <a:gd name="T7" fmla="*/ 37 h 1135"/>
              <a:gd name="T8" fmla="*/ 335 w 1248"/>
              <a:gd name="T9" fmla="*/ 60 h 1135"/>
              <a:gd name="T10" fmla="*/ 492 w 1248"/>
              <a:gd name="T11" fmla="*/ 142 h 1135"/>
              <a:gd name="T12" fmla="*/ 634 w 1248"/>
              <a:gd name="T13" fmla="*/ 90 h 1135"/>
              <a:gd name="T14" fmla="*/ 761 w 1248"/>
              <a:gd name="T15" fmla="*/ 0 h 1135"/>
              <a:gd name="T16" fmla="*/ 873 w 1248"/>
              <a:gd name="T17" fmla="*/ 23 h 1135"/>
              <a:gd name="T18" fmla="*/ 918 w 1248"/>
              <a:gd name="T19" fmla="*/ 37 h 1135"/>
              <a:gd name="T20" fmla="*/ 955 w 1248"/>
              <a:gd name="T21" fmla="*/ 67 h 1135"/>
              <a:gd name="T22" fmla="*/ 1023 w 1248"/>
              <a:gd name="T23" fmla="*/ 157 h 1135"/>
              <a:gd name="T24" fmla="*/ 1075 w 1248"/>
              <a:gd name="T25" fmla="*/ 337 h 1135"/>
              <a:gd name="T26" fmla="*/ 1120 w 1248"/>
              <a:gd name="T27" fmla="*/ 449 h 1135"/>
              <a:gd name="T28" fmla="*/ 1217 w 1248"/>
              <a:gd name="T29" fmla="*/ 561 h 1135"/>
              <a:gd name="T30" fmla="*/ 1247 w 1248"/>
              <a:gd name="T31" fmla="*/ 576 h 1135"/>
              <a:gd name="T32" fmla="*/ 1248 w 1248"/>
              <a:gd name="T33" fmla="*/ 1135 h 1135"/>
              <a:gd name="T34" fmla="*/ 0 w 1248"/>
              <a:gd name="T35" fmla="*/ 1135 h 1135"/>
              <a:gd name="T36" fmla="*/ 6 w 1248"/>
              <a:gd name="T37" fmla="*/ 10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8" h="1135">
                <a:moveTo>
                  <a:pt x="6" y="105"/>
                </a:moveTo>
                <a:cubicBezTo>
                  <a:pt x="30" y="91"/>
                  <a:pt x="56" y="82"/>
                  <a:pt x="80" y="67"/>
                </a:cubicBezTo>
                <a:cubicBezTo>
                  <a:pt x="126" y="35"/>
                  <a:pt x="125" y="27"/>
                  <a:pt x="185" y="15"/>
                </a:cubicBezTo>
                <a:cubicBezTo>
                  <a:pt x="219" y="24"/>
                  <a:pt x="255" y="26"/>
                  <a:pt x="290" y="37"/>
                </a:cubicBezTo>
                <a:cubicBezTo>
                  <a:pt x="377" y="96"/>
                  <a:pt x="249" y="12"/>
                  <a:pt x="335" y="60"/>
                </a:cubicBezTo>
                <a:cubicBezTo>
                  <a:pt x="393" y="92"/>
                  <a:pt x="426" y="126"/>
                  <a:pt x="492" y="142"/>
                </a:cubicBezTo>
                <a:cubicBezTo>
                  <a:pt x="546" y="133"/>
                  <a:pt x="584" y="105"/>
                  <a:pt x="634" y="90"/>
                </a:cubicBezTo>
                <a:cubicBezTo>
                  <a:pt x="686" y="35"/>
                  <a:pt x="686" y="26"/>
                  <a:pt x="761" y="0"/>
                </a:cubicBezTo>
                <a:cubicBezTo>
                  <a:pt x="802" y="5"/>
                  <a:pt x="834" y="10"/>
                  <a:pt x="873" y="23"/>
                </a:cubicBezTo>
                <a:cubicBezTo>
                  <a:pt x="887" y="27"/>
                  <a:pt x="918" y="37"/>
                  <a:pt x="918" y="37"/>
                </a:cubicBezTo>
                <a:cubicBezTo>
                  <a:pt x="959" y="100"/>
                  <a:pt x="905" y="28"/>
                  <a:pt x="955" y="67"/>
                </a:cubicBezTo>
                <a:cubicBezTo>
                  <a:pt x="988" y="93"/>
                  <a:pt x="1009" y="118"/>
                  <a:pt x="1023" y="157"/>
                </a:cubicBezTo>
                <a:cubicBezTo>
                  <a:pt x="1032" y="219"/>
                  <a:pt x="1055" y="277"/>
                  <a:pt x="1075" y="337"/>
                </a:cubicBezTo>
                <a:cubicBezTo>
                  <a:pt x="1087" y="375"/>
                  <a:pt x="1097" y="414"/>
                  <a:pt x="1120" y="449"/>
                </a:cubicBezTo>
                <a:cubicBezTo>
                  <a:pt x="1134" y="494"/>
                  <a:pt x="1178" y="535"/>
                  <a:pt x="1217" y="561"/>
                </a:cubicBezTo>
                <a:cubicBezTo>
                  <a:pt x="1241" y="577"/>
                  <a:pt x="1230" y="576"/>
                  <a:pt x="1247" y="576"/>
                </a:cubicBezTo>
                <a:lnTo>
                  <a:pt x="1248" y="1135"/>
                </a:lnTo>
                <a:lnTo>
                  <a:pt x="0" y="1135"/>
                </a:lnTo>
                <a:lnTo>
                  <a:pt x="6" y="10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solidFill>
                <a:srgbClr val="FFFFFF"/>
              </a:solidFill>
              <a:latin typeface="Arial" charset="0"/>
            </a:endParaRPr>
          </a:p>
        </p:txBody>
      </p:sp>
      <p:sp>
        <p:nvSpPr>
          <p:cNvPr id="1812483" name="Rectangle 3"/>
          <p:cNvSpPr>
            <a:spLocks noGrp="1" noChangeArrowheads="1"/>
          </p:cNvSpPr>
          <p:nvPr>
            <p:ph type="title"/>
          </p:nvPr>
        </p:nvSpPr>
        <p:spPr/>
        <p:txBody>
          <a:bodyPr/>
          <a:lstStyle/>
          <a:p>
            <a:r>
              <a:rPr lang="en-US"/>
              <a:t>Other Domains</a:t>
            </a:r>
          </a:p>
        </p:txBody>
      </p:sp>
      <p:sp>
        <p:nvSpPr>
          <p:cNvPr id="1812484" name="Line 4"/>
          <p:cNvSpPr>
            <a:spLocks noChangeShapeType="1"/>
          </p:cNvSpPr>
          <p:nvPr/>
        </p:nvSpPr>
        <p:spPr bwMode="auto">
          <a:xfrm flipV="1">
            <a:off x="1676400" y="2819400"/>
            <a:ext cx="0" cy="259080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85" name="Line 5"/>
          <p:cNvSpPr>
            <a:spLocks noChangeShapeType="1"/>
          </p:cNvSpPr>
          <p:nvPr/>
        </p:nvSpPr>
        <p:spPr bwMode="auto">
          <a:xfrm>
            <a:off x="1676400" y="5410200"/>
            <a:ext cx="2438400"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86" name="Text Box 6"/>
          <p:cNvSpPr txBox="1">
            <a:spLocks noChangeArrowheads="1"/>
          </p:cNvSpPr>
          <p:nvPr/>
        </p:nvSpPr>
        <p:spPr bwMode="auto">
          <a:xfrm>
            <a:off x="2895600" y="5410200"/>
            <a:ext cx="684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x=b</a:t>
            </a:r>
          </a:p>
        </p:txBody>
      </p:sp>
      <p:sp>
        <p:nvSpPr>
          <p:cNvPr id="1812487" name="Line 7"/>
          <p:cNvSpPr>
            <a:spLocks noChangeShapeType="1"/>
          </p:cNvSpPr>
          <p:nvPr/>
        </p:nvSpPr>
        <p:spPr bwMode="auto">
          <a:xfrm flipV="1">
            <a:off x="3200400" y="3048000"/>
            <a:ext cx="0" cy="2362200"/>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88" name="Text Box 8"/>
          <p:cNvSpPr txBox="1">
            <a:spLocks noChangeArrowheads="1"/>
          </p:cNvSpPr>
          <p:nvPr/>
        </p:nvSpPr>
        <p:spPr bwMode="auto">
          <a:xfrm>
            <a:off x="831850" y="3200400"/>
            <a:ext cx="623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f(x)</a:t>
            </a:r>
          </a:p>
        </p:txBody>
      </p:sp>
      <p:sp>
        <p:nvSpPr>
          <p:cNvPr id="1812489" name="Line 9"/>
          <p:cNvSpPr>
            <a:spLocks noChangeShapeType="1"/>
          </p:cNvSpPr>
          <p:nvPr/>
        </p:nvSpPr>
        <p:spPr bwMode="auto">
          <a:xfrm>
            <a:off x="1455738" y="3733800"/>
            <a:ext cx="2544762" cy="0"/>
          </a:xfrm>
          <a:prstGeom prst="line">
            <a:avLst/>
          </a:prstGeom>
          <a:noFill/>
          <a:ln w="952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0" name="Text Box 10"/>
          <p:cNvSpPr txBox="1">
            <a:spLocks noChangeArrowheads="1"/>
          </p:cNvSpPr>
          <p:nvPr/>
        </p:nvSpPr>
        <p:spPr bwMode="auto">
          <a:xfrm>
            <a:off x="3927475" y="3505200"/>
            <a:ext cx="11017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 &lt; f &gt;</a:t>
            </a:r>
            <a:r>
              <a:rPr lang="en-US" sz="2400" baseline="-25000">
                <a:solidFill>
                  <a:srgbClr val="FFFFFF"/>
                </a:solidFill>
                <a:effectLst>
                  <a:outerShdw blurRad="38100" dist="38100" dir="2700000" algn="tl">
                    <a:srgbClr val="000000"/>
                  </a:outerShdw>
                </a:effectLst>
                <a:latin typeface="Arial" charset="0"/>
              </a:rPr>
              <a:t>ab</a:t>
            </a:r>
            <a:endParaRPr lang="en-US" sz="2400">
              <a:solidFill>
                <a:srgbClr val="FFFFFF"/>
              </a:solidFill>
              <a:effectLst>
                <a:outerShdw blurRad="38100" dist="38100" dir="2700000" algn="tl">
                  <a:srgbClr val="000000"/>
                </a:outerShdw>
              </a:effectLst>
              <a:latin typeface="Arial" charset="0"/>
            </a:endParaRPr>
          </a:p>
        </p:txBody>
      </p:sp>
      <p:sp>
        <p:nvSpPr>
          <p:cNvPr id="1812491" name="Line 11"/>
          <p:cNvSpPr>
            <a:spLocks noChangeShapeType="1"/>
          </p:cNvSpPr>
          <p:nvPr/>
        </p:nvSpPr>
        <p:spPr bwMode="auto">
          <a:xfrm flipV="1">
            <a:off x="2133600" y="3048000"/>
            <a:ext cx="0" cy="2362200"/>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2" name="Text Box 12"/>
          <p:cNvSpPr txBox="1">
            <a:spLocks noChangeArrowheads="1"/>
          </p:cNvSpPr>
          <p:nvPr/>
        </p:nvSpPr>
        <p:spPr bwMode="auto">
          <a:xfrm>
            <a:off x="1828800" y="5410200"/>
            <a:ext cx="684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400">
                <a:solidFill>
                  <a:srgbClr val="FFFFFF"/>
                </a:solidFill>
                <a:effectLst>
                  <a:outerShdw blurRad="38100" dist="38100" dir="2700000" algn="tl">
                    <a:srgbClr val="000000"/>
                  </a:outerShdw>
                </a:effectLst>
                <a:latin typeface="Arial" charset="0"/>
              </a:rPr>
              <a:t>x=a</a:t>
            </a:r>
          </a:p>
        </p:txBody>
      </p:sp>
      <p:sp>
        <p:nvSpPr>
          <p:cNvPr id="1812493" name="Line 13"/>
          <p:cNvSpPr>
            <a:spLocks noChangeShapeType="1"/>
          </p:cNvSpPr>
          <p:nvPr/>
        </p:nvSpPr>
        <p:spPr bwMode="auto">
          <a:xfrm>
            <a:off x="1447800" y="3733800"/>
            <a:ext cx="254476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graphicFrame>
        <p:nvGraphicFramePr>
          <p:cNvPr id="1812494" name="Object 14"/>
          <p:cNvGraphicFramePr>
            <a:graphicFrameLocks noChangeAspect="1"/>
          </p:cNvGraphicFramePr>
          <p:nvPr/>
        </p:nvGraphicFramePr>
        <p:xfrm>
          <a:off x="4233863" y="1600200"/>
          <a:ext cx="3416300" cy="1073150"/>
        </p:xfrm>
        <a:graphic>
          <a:graphicData uri="http://schemas.openxmlformats.org/presentationml/2006/ole">
            <mc:AlternateContent xmlns:mc="http://schemas.openxmlformats.org/markup-compatibility/2006">
              <mc:Choice xmlns:v="urn:schemas-microsoft-com:vml" Requires="v">
                <p:oleObj name="Equation" r:id="rId2" imgW="1536700" imgH="482600" progId="Equation.DSMT4">
                  <p:embed/>
                </p:oleObj>
              </mc:Choice>
              <mc:Fallback>
                <p:oleObj name="Equation" r:id="rId2" imgW="1536700" imgH="482600" progId="Equation.DSMT4">
                  <p:embed/>
                  <p:pic>
                    <p:nvPicPr>
                      <p:cNvPr id="1812494" name="Object 14"/>
                      <p:cNvPicPr>
                        <a:picLocks noChangeAspect="1" noChangeArrowheads="1"/>
                      </p:cNvPicPr>
                      <p:nvPr/>
                    </p:nvPicPr>
                    <p:blipFill>
                      <a:blip r:embed="rId3"/>
                      <a:srcRect/>
                      <a:stretch>
                        <a:fillRect/>
                      </a:stretch>
                    </p:blipFill>
                    <p:spPr bwMode="auto">
                      <a:xfrm>
                        <a:off x="4233863" y="1600200"/>
                        <a:ext cx="3416300" cy="10731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8575">
                            <a:solidFill>
                              <a:schemeClr val="bg1"/>
                            </a:solidFill>
                            <a:miter lim="800000"/>
                            <a:headEnd/>
                            <a:tailEnd/>
                          </a14:hiddenLine>
                        </a:ext>
                      </a:extLst>
                    </p:spPr>
                  </p:pic>
                </p:oleObj>
              </mc:Fallback>
            </mc:AlternateContent>
          </a:graphicData>
        </a:graphic>
      </p:graphicFrame>
      <p:sp>
        <p:nvSpPr>
          <p:cNvPr id="1812495" name="Line 15"/>
          <p:cNvSpPr>
            <a:spLocks noChangeShapeType="1"/>
          </p:cNvSpPr>
          <p:nvPr/>
        </p:nvSpPr>
        <p:spPr bwMode="auto">
          <a:xfrm flipV="1">
            <a:off x="26670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6" name="Line 16"/>
          <p:cNvSpPr>
            <a:spLocks noChangeShapeType="1"/>
          </p:cNvSpPr>
          <p:nvPr/>
        </p:nvSpPr>
        <p:spPr bwMode="auto">
          <a:xfrm flipV="1">
            <a:off x="25146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7" name="Line 17"/>
          <p:cNvSpPr>
            <a:spLocks noChangeShapeType="1"/>
          </p:cNvSpPr>
          <p:nvPr/>
        </p:nvSpPr>
        <p:spPr bwMode="auto">
          <a:xfrm flipV="1">
            <a:off x="3124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8" name="Line 18"/>
          <p:cNvSpPr>
            <a:spLocks noChangeShapeType="1"/>
          </p:cNvSpPr>
          <p:nvPr/>
        </p:nvSpPr>
        <p:spPr bwMode="auto">
          <a:xfrm flipV="1">
            <a:off x="23622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499" name="Line 19"/>
          <p:cNvSpPr>
            <a:spLocks noChangeShapeType="1"/>
          </p:cNvSpPr>
          <p:nvPr/>
        </p:nvSpPr>
        <p:spPr bwMode="auto">
          <a:xfrm flipV="1">
            <a:off x="2971800" y="3048000"/>
            <a:ext cx="0" cy="2362200"/>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
        <p:nvSpPr>
          <p:cNvPr id="1812500" name="Text Box 20"/>
          <p:cNvSpPr txBox="1">
            <a:spLocks noChangeArrowheads="1"/>
          </p:cNvSpPr>
          <p:nvPr/>
        </p:nvSpPr>
        <p:spPr bwMode="auto">
          <a:xfrm>
            <a:off x="7261225" y="6216650"/>
            <a:ext cx="1936750" cy="641350"/>
          </a:xfrm>
          <a:prstGeom prst="rect">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CC66"/>
                </a:solidFill>
                <a:effectLst>
                  <a:outerShdw blurRad="38100" dist="38100" dir="2700000" algn="tl">
                    <a:srgbClr val="000000"/>
                  </a:outerShdw>
                </a:effectLst>
                <a:latin typeface="Arial" charset="0"/>
              </a:rPr>
              <a:t>Slide courtesy of </a:t>
            </a:r>
            <a:br>
              <a:rPr lang="en-US">
                <a:solidFill>
                  <a:srgbClr val="FFCC66"/>
                </a:solidFill>
                <a:effectLst>
                  <a:outerShdw blurRad="38100" dist="38100" dir="2700000" algn="tl">
                    <a:srgbClr val="000000"/>
                  </a:outerShdw>
                </a:effectLst>
                <a:latin typeface="Arial" charset="0"/>
              </a:rPr>
            </a:br>
            <a:r>
              <a:rPr lang="en-US">
                <a:solidFill>
                  <a:srgbClr val="FFCC66"/>
                </a:solidFill>
                <a:effectLst>
                  <a:outerShdw blurRad="38100" dist="38100" dir="2700000" algn="tl">
                    <a:srgbClr val="000000"/>
                  </a:outerShdw>
                </a:effectLst>
                <a:latin typeface="Arial" charset="0"/>
              </a:rPr>
              <a:t>Peter Shirley</a:t>
            </a:r>
          </a:p>
        </p:txBody>
      </p:sp>
      <p:sp>
        <p:nvSpPr>
          <p:cNvPr id="1812501" name="Line 21"/>
          <p:cNvSpPr>
            <a:spLocks noChangeShapeType="1"/>
          </p:cNvSpPr>
          <p:nvPr/>
        </p:nvSpPr>
        <p:spPr bwMode="auto">
          <a:xfrm>
            <a:off x="1455738" y="3733800"/>
            <a:ext cx="2544762"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302851810"/>
      </p:ext>
    </p:extLst>
  </p:cSld>
  <p:clrMapOvr>
    <a:masterClrMapping/>
  </p:clrMapOvr>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Default Design">
  <a:themeElements>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24536</TotalTime>
  <Words>2177</Words>
  <Application>Microsoft Macintosh PowerPoint</Application>
  <PresentationFormat>Letter Paper (8.5x11 in)</PresentationFormat>
  <Paragraphs>284</Paragraphs>
  <Slides>53</Slides>
  <Notes>9</Notes>
  <HiddenSlides>0</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53</vt:i4>
      </vt:variant>
    </vt:vector>
  </HeadingPairs>
  <TitlesOfParts>
    <vt:vector size="71" baseType="lpstr">
      <vt:lpstr>Wingdings</vt:lpstr>
      <vt:lpstr>Avenir Book</vt:lpstr>
      <vt:lpstr>Avenir Medium</vt:lpstr>
      <vt:lpstr>Helvetica Neue</vt:lpstr>
      <vt:lpstr>Symbol</vt:lpstr>
      <vt:lpstr>Monotype Sorts</vt:lpstr>
      <vt:lpstr>Helvetica Neue Medium</vt:lpstr>
      <vt:lpstr>Arial</vt:lpstr>
      <vt:lpstr>Times New Roman</vt:lpstr>
      <vt:lpstr>Avenir</vt:lpstr>
      <vt:lpstr>Cambria Math</vt:lpstr>
      <vt:lpstr>Helvetica Neue Light</vt:lpstr>
      <vt:lpstr>Default Design</vt:lpstr>
      <vt:lpstr>12_Default Design</vt:lpstr>
      <vt:lpstr>vis98</vt:lpstr>
      <vt:lpstr>1_White</vt:lpstr>
      <vt:lpstr>2_White</vt:lpstr>
      <vt:lpstr>Equation</vt:lpstr>
      <vt:lpstr>Image-Based Rendering</vt:lpstr>
      <vt:lpstr>Outline</vt:lpstr>
      <vt:lpstr>Motivation: Monte Carlo Integration</vt:lpstr>
      <vt:lpstr>Example: Soft Shadows</vt:lpstr>
      <vt:lpstr>Monte Carlo</vt:lpstr>
      <vt:lpstr>Monte Carlo Algorithms</vt:lpstr>
      <vt:lpstr>Or we can average</vt:lpstr>
      <vt:lpstr>Estimating the average</vt:lpstr>
      <vt:lpstr>Other Domains</vt:lpstr>
      <vt:lpstr>Multidimensional Domains</vt:lpstr>
      <vt:lpstr>Importance Sampling</vt:lpstr>
      <vt:lpstr>Importance Sampling</vt:lpstr>
      <vt:lpstr>Importance Sampling</vt:lpstr>
      <vt:lpstr>PowerPoint Presentation</vt:lpstr>
      <vt:lpstr>PowerPoint Presentation</vt:lpstr>
      <vt:lpstr>Stratified Sampling</vt:lpstr>
      <vt:lpstr>Stratified Sampling</vt:lpstr>
      <vt:lpstr>More Information</vt:lpstr>
      <vt:lpstr>Motivation: Monte Carlo Path Tracing</vt:lpstr>
      <vt:lpstr>From UCB class many years ago</vt:lpstr>
      <vt:lpstr>Simplest Monte Carlo Path Tracer</vt:lpstr>
      <vt:lpstr>Simplest Monte Carlo Path Tracer</vt:lpstr>
      <vt:lpstr>PowerPoint Presentation</vt:lpstr>
      <vt:lpstr>PowerPoint Presentation</vt:lpstr>
      <vt:lpstr>Comparison of simple patterns</vt:lpstr>
      <vt:lpstr>Mies House:  Swimming Pool</vt:lpstr>
      <vt:lpstr>Optional Path Tracing Assignment</vt:lpstr>
      <vt:lpstr>Volumetric Scattering</vt:lpstr>
      <vt:lpstr>Volumetric Rendering</vt:lpstr>
      <vt:lpstr>Full Volumetric Rendering Formulation</vt:lpstr>
      <vt:lpstr>Volumetric Interactions</vt:lpstr>
      <vt:lpstr>Absorption</vt:lpstr>
      <vt:lpstr>Absorption</vt:lpstr>
      <vt:lpstr>Transmittance</vt:lpstr>
      <vt:lpstr>Transmittance and Opacity</vt:lpstr>
      <vt:lpstr>Out-Scattering</vt:lpstr>
      <vt:lpstr>Extinction</vt:lpstr>
      <vt:lpstr>Ray Marching for Transmittance</vt:lpstr>
      <vt:lpstr>Emission</vt:lpstr>
      <vt:lpstr>In-Scattering</vt:lpstr>
      <vt:lpstr>Direct Illumination in a Volume</vt:lpstr>
      <vt:lpstr>Direct Illumination in a Volume</vt:lpstr>
      <vt:lpstr>Transmittance for Shadow Rays</vt:lpstr>
      <vt:lpstr>PowerPoint Presentation</vt:lpstr>
      <vt:lpstr>PowerPoint Presentation</vt:lpstr>
      <vt:lpstr>PowerPoint Presentation</vt:lpstr>
      <vt:lpstr>Deep learning</vt:lpstr>
      <vt:lpstr>Analysis applications</vt:lpstr>
      <vt:lpstr>Convolutional neural network (CNN)</vt:lpstr>
      <vt:lpstr>MLPs Toy problem: storing 2D image data</vt:lpstr>
      <vt:lpstr>Use neural network to replace large N-d array</vt:lpstr>
      <vt:lpstr>Example mapping: “positional encoding”</vt:lpstr>
      <vt:lpstr>Preserve High-Frequency Features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640</cp:revision>
  <cp:lastPrinted>2014-09-12T19:17:48Z</cp:lastPrinted>
  <dcterms:created xsi:type="dcterms:W3CDTF">1999-02-11T00:43:51Z</dcterms:created>
  <dcterms:modified xsi:type="dcterms:W3CDTF">2024-10-23T22:50:29Z</dcterms:modified>
</cp:coreProperties>
</file>