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715" r:id="rId2"/>
    <p:sldMasterId id="2147483727" r:id="rId3"/>
    <p:sldMasterId id="2147483751" r:id="rId4"/>
    <p:sldMasterId id="2147483776" r:id="rId5"/>
    <p:sldMasterId id="2147483801" r:id="rId6"/>
    <p:sldMasterId id="2147483813" r:id="rId7"/>
    <p:sldMasterId id="2147483825" r:id="rId8"/>
    <p:sldMasterId id="2147483838" r:id="rId9"/>
    <p:sldMasterId id="2147483852" r:id="rId10"/>
    <p:sldMasterId id="2147483865" r:id="rId11"/>
    <p:sldMasterId id="2147483878" r:id="rId12"/>
  </p:sldMasterIdLst>
  <p:notesMasterIdLst>
    <p:notesMasterId r:id="rId78"/>
  </p:notesMasterIdLst>
  <p:handoutMasterIdLst>
    <p:handoutMasterId r:id="rId79"/>
  </p:handoutMasterIdLst>
  <p:sldIdLst>
    <p:sldId id="751" r:id="rId13"/>
    <p:sldId id="822" r:id="rId14"/>
    <p:sldId id="851" r:id="rId15"/>
    <p:sldId id="852" r:id="rId16"/>
    <p:sldId id="853" r:id="rId17"/>
    <p:sldId id="854" r:id="rId18"/>
    <p:sldId id="855" r:id="rId19"/>
    <p:sldId id="856" r:id="rId20"/>
    <p:sldId id="857" r:id="rId21"/>
    <p:sldId id="858" r:id="rId22"/>
    <p:sldId id="859" r:id="rId23"/>
    <p:sldId id="860" r:id="rId24"/>
    <p:sldId id="861" r:id="rId25"/>
    <p:sldId id="862" r:id="rId26"/>
    <p:sldId id="869" r:id="rId27"/>
    <p:sldId id="870" r:id="rId28"/>
    <p:sldId id="871" r:id="rId29"/>
    <p:sldId id="873" r:id="rId30"/>
    <p:sldId id="884" r:id="rId31"/>
    <p:sldId id="883" r:id="rId32"/>
    <p:sldId id="890" r:id="rId33"/>
    <p:sldId id="919" r:id="rId34"/>
    <p:sldId id="900" r:id="rId35"/>
    <p:sldId id="901" r:id="rId36"/>
    <p:sldId id="902" r:id="rId37"/>
    <p:sldId id="903" r:id="rId38"/>
    <p:sldId id="904" r:id="rId39"/>
    <p:sldId id="905" r:id="rId40"/>
    <p:sldId id="906" r:id="rId41"/>
    <p:sldId id="907" r:id="rId42"/>
    <p:sldId id="908" r:id="rId43"/>
    <p:sldId id="909" r:id="rId44"/>
    <p:sldId id="910" r:id="rId45"/>
    <p:sldId id="911" r:id="rId46"/>
    <p:sldId id="912" r:id="rId47"/>
    <p:sldId id="913" r:id="rId48"/>
    <p:sldId id="914" r:id="rId49"/>
    <p:sldId id="915" r:id="rId50"/>
    <p:sldId id="916" r:id="rId51"/>
    <p:sldId id="917" r:id="rId52"/>
    <p:sldId id="918" r:id="rId53"/>
    <p:sldId id="920" r:id="rId54"/>
    <p:sldId id="896" r:id="rId55"/>
    <p:sldId id="897" r:id="rId56"/>
    <p:sldId id="898" r:id="rId57"/>
    <p:sldId id="830" r:id="rId58"/>
    <p:sldId id="867" r:id="rId59"/>
    <p:sldId id="823" r:id="rId60"/>
    <p:sldId id="832" r:id="rId61"/>
    <p:sldId id="833" r:id="rId62"/>
    <p:sldId id="834" r:id="rId63"/>
    <p:sldId id="835" r:id="rId64"/>
    <p:sldId id="836" r:id="rId65"/>
    <p:sldId id="837" r:id="rId66"/>
    <p:sldId id="838" r:id="rId67"/>
    <p:sldId id="839" r:id="rId68"/>
    <p:sldId id="840" r:id="rId69"/>
    <p:sldId id="841" r:id="rId70"/>
    <p:sldId id="842" r:id="rId71"/>
    <p:sldId id="843" r:id="rId72"/>
    <p:sldId id="844" r:id="rId73"/>
    <p:sldId id="845" r:id="rId74"/>
    <p:sldId id="846" r:id="rId75"/>
    <p:sldId id="847" r:id="rId76"/>
    <p:sldId id="848" r:id="rId77"/>
  </p:sldIdLst>
  <p:sldSz cx="9144000" cy="6858000" type="letter"/>
  <p:notesSz cx="6985000" cy="9283700"/>
  <p:embeddedFontLst>
    <p:embeddedFont>
      <p:font typeface="ＭＳ Ｐゴシック" panose="020B0600070205080204" pitchFamily="34" charset="-128"/>
      <p:regular r:id="rId80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tableStyles" Target="tableStyles.xml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viewProps" Target="viewProp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991067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7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7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871985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7175"/>
            <a:ext cx="403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7975"/>
            <a:ext cx="403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695384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558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0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400001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9339496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538408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0448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69905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26708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22474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71331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647307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056242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621808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F3884-A25C-F64C-B22A-BF052B2B0FC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8283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6ED5-0686-6542-9524-6CB01ECDB4D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2354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7EC9-6A3C-9B4B-83D4-382F975258D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1235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A16B-5C77-1248-B2DC-EBDBD2935F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0188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7FAA8-CF3C-3E44-BDAB-AE941914262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702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8249C0-545D-E645-AEE3-7A5223976DAD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3322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F6567-F84A-4F40-9277-E17A015596C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7339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9F50A-BC29-894D-9F83-E4BAC4C45C9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3087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66991-AF5F-AA42-9FB2-AA86FABC476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3403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72693-A0BD-7E4A-8CB7-68923E529DDB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464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1750-C3F0-6644-B439-007902DC95E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65689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E4242-D910-9849-A8BA-521EE68B577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7312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76104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3304693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153283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4618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A33BD-E090-EF41-B121-90FD4CCC17D0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6610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39141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88965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14746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835543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393080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389370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374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880761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6B5D1-3B88-DF49-9372-DD21AFE2980D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297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EFD00-57DC-CD48-AE91-0EB2C7E72F93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902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9A6A-B9D0-AB49-92D7-162303AEE43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711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C530A-66A6-DE42-B410-385DB4EE4D4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579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4AF42-39A8-B249-93F9-A8C8484B6B25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359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F88D9-AE4D-9144-BDE2-A98246F36B85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7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A6ECB-5184-664C-A688-593529F25D9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391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76025-47D6-044D-AEBD-027C74119DC9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889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45D4-5F75-DA4C-BD26-AF115DA751F0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173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88C9-8A52-F249-AA06-801A7D2E6D8D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932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87065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731354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23500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30038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047088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74238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85566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40855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26625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210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570506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63817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007695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90422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838518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6993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601227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9078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53672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08899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05522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789620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57368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01005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841170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4246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72874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036807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15392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01768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22126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615905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136266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91767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430548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9239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575687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015325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622414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78761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68106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23813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2558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67366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2AB03-90E4-C843-9428-011E43284DF8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6276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54519-0A0E-0D45-A7EA-B2021E715CF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804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E45AB-2305-264E-AC10-143189F99A5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5342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3F4D-A59C-2046-9449-682E2C16474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06554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DFEAE-FAA6-594A-A255-EAD32FC859A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95033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78112-1ED7-3C4C-B243-5F6FED191FC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9023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C3C15-1A43-0945-89F2-6D45E360F6E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713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E1B2-7700-1E4D-AD9D-C477FFF29EA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16962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82222-9081-8647-8DB7-1A668C61617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20044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D5B21-F5AA-724D-A000-D33F3ADD1FB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3090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BC897-C40E-BD4B-94C8-133A9AF8C70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2040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40812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99935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58592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99386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14848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076922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78631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10446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12853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721177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82454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7175"/>
            <a:ext cx="403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7975"/>
            <a:ext cx="403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462918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147564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03053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118833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88595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668758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11910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43197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0894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759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86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069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40698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809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76D31958-5105-4547-AC0D-93A7C6964426}" type="slidenum">
              <a:rPr lang="en-US">
                <a:solidFill>
                  <a:srgbClr val="FFFFFF"/>
                </a:solidFill>
                <a:latin typeface="Arial" charset="0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079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076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9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  <a:cs typeface="+mn-cs"/>
              </a:defRPr>
            </a:lvl1pPr>
          </a:lstStyle>
          <a:p>
            <a:fld id="{382BEC6C-0DA6-CB4C-A021-8F884930AA84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96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02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722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41722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151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107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41107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126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563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6E2E21D5-0DBD-0A46-A235-416E7026DB1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3149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98468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598469" name="Rectangle 5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1891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2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2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010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80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8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80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8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84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pUm0N4Hsd8" TargetMode="External"/><Relationship Id="rId1" Type="http://schemas.openxmlformats.org/officeDocument/2006/relationships/slideLayout" Target="../slideLayouts/slideLayout9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48.e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03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51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52.emf"/><Relationship Id="rId7" Type="http://schemas.openxmlformats.org/officeDocument/2006/relationships/image" Target="../media/image54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103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5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56.emf"/><Relationship Id="rId7" Type="http://schemas.openxmlformats.org/officeDocument/2006/relationships/image" Target="../media/image58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103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5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109.xml"/><Relationship Id="rId1" Type="http://schemas.openxmlformats.org/officeDocument/2006/relationships/tags" Target="../tags/tag1.xml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graphics.ucsd.edu/~henrik/images/sc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73.wmf"/><Relationship Id="rId3" Type="http://schemas.openxmlformats.org/officeDocument/2006/relationships/image" Target="../media/image68.emf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42.bin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5" Type="http://schemas.openxmlformats.org/officeDocument/2006/relationships/image" Target="../media/image74.e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71.emf"/><Relationship Id="rId14" Type="http://schemas.openxmlformats.org/officeDocument/2006/relationships/oleObject" Target="../embeddings/oleObject43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emf"/><Relationship Id="rId4" Type="http://schemas.openxmlformats.org/officeDocument/2006/relationships/oleObject" Target="../embeddings/oleObject4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0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4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emf"/><Relationship Id="rId4" Type="http://schemas.openxmlformats.org/officeDocument/2006/relationships/oleObject" Target="../embeddings/oleObject50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88.emf"/><Relationship Id="rId3" Type="http://schemas.openxmlformats.org/officeDocument/2006/relationships/image" Target="../media/image83.emf"/><Relationship Id="rId7" Type="http://schemas.openxmlformats.org/officeDocument/2006/relationships/image" Target="../media/image85.emf"/><Relationship Id="rId12" Type="http://schemas.openxmlformats.org/officeDocument/2006/relationships/oleObject" Target="../embeddings/oleObject56.bin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87.emf"/><Relationship Id="rId5" Type="http://schemas.openxmlformats.org/officeDocument/2006/relationships/image" Target="../media/image84.e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86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1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73.wmf"/><Relationship Id="rId3" Type="http://schemas.openxmlformats.org/officeDocument/2006/relationships/image" Target="../media/image92.wmf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95.wmf"/><Relationship Id="rId2" Type="http://schemas.openxmlformats.org/officeDocument/2006/relationships/oleObject" Target="../embeddings/oleObject59.bin"/><Relationship Id="rId16" Type="http://schemas.openxmlformats.org/officeDocument/2006/relationships/oleObject" Target="../embeddings/oleObject64.bin"/><Relationship Id="rId1" Type="http://schemas.openxmlformats.org/officeDocument/2006/relationships/slideLayout" Target="../slideLayouts/slideLayout126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5" Type="http://schemas.openxmlformats.org/officeDocument/2006/relationships/image" Target="../media/image94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63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100.wmf"/><Relationship Id="rId18" Type="http://schemas.openxmlformats.org/officeDocument/2006/relationships/oleObject" Target="../embeddings/oleObject73.bin"/><Relationship Id="rId3" Type="http://schemas.openxmlformats.org/officeDocument/2006/relationships/image" Target="../media/image96.wmf"/><Relationship Id="rId21" Type="http://schemas.openxmlformats.org/officeDocument/2006/relationships/image" Target="../media/image104.wmf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102.wmf"/><Relationship Id="rId2" Type="http://schemas.openxmlformats.org/officeDocument/2006/relationships/oleObject" Target="../embeddings/oleObject65.bin"/><Relationship Id="rId16" Type="http://schemas.openxmlformats.org/officeDocument/2006/relationships/oleObject" Target="../embeddings/oleObject72.bin"/><Relationship Id="rId20" Type="http://schemas.openxmlformats.org/officeDocument/2006/relationships/oleObject" Target="../embeddings/oleObject74.bin"/><Relationship Id="rId1" Type="http://schemas.openxmlformats.org/officeDocument/2006/relationships/slideLayout" Target="../slideLayouts/slideLayout116.x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99.wmf"/><Relationship Id="rId5" Type="http://schemas.openxmlformats.org/officeDocument/2006/relationships/image" Target="../media/image70.wmf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69.bin"/><Relationship Id="rId19" Type="http://schemas.openxmlformats.org/officeDocument/2006/relationships/image" Target="../media/image103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71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image" Target="../media/image105.wmf"/><Relationship Id="rId7" Type="http://schemas.openxmlformats.org/officeDocument/2006/relationships/image" Target="../media/image106.w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116.x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107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image" Target="../media/image108.wmf"/><Relationship Id="rId7" Type="http://schemas.openxmlformats.org/officeDocument/2006/relationships/image" Target="../media/image109.wmf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116.x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110.wmf"/><Relationship Id="rId5" Type="http://schemas.openxmlformats.org/officeDocument/2006/relationships/image" Target="../media/image104.w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10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6703" y="1066800"/>
            <a:ext cx="8506683" cy="1143000"/>
          </a:xfrm>
        </p:spPr>
        <p:txBody>
          <a:bodyPr/>
          <a:lstStyle/>
          <a:p>
            <a:r>
              <a:rPr lang="en-US" sz="2800" dirty="0"/>
              <a:t>Image-Based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15711"/>
            <a:ext cx="8229600" cy="1752600"/>
          </a:xfrm>
        </p:spPr>
        <p:txBody>
          <a:bodyPr/>
          <a:lstStyle/>
          <a:p>
            <a:r>
              <a:rPr lang="en-US" dirty="0">
                <a:latin typeface="+mj-lt"/>
              </a:rPr>
              <a:t>CSE 274, Lecture 2: Basics and Background</a:t>
            </a: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513630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 descr="A person's face with a blurry image&#10;&#10;Description automatically generated">
            <a:extLst>
              <a:ext uri="{FF2B5EF4-FFF2-40B4-BE49-F238E27FC236}">
                <a16:creationId xmlns:a16="http://schemas.microsoft.com/office/drawing/2014/main" id="{A33CD85E-E573-B5EC-B656-93534561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0" y="4206523"/>
            <a:ext cx="2075674" cy="2568996"/>
          </a:xfrm>
          <a:prstGeom prst="rect">
            <a:avLst/>
          </a:prstGeom>
        </p:spPr>
      </p:pic>
      <p:pic>
        <p:nvPicPr>
          <p:cNvPr id="3" name="Picture 2" descr="tease">
            <a:extLst>
              <a:ext uri="{FF2B5EF4-FFF2-40B4-BE49-F238E27FC236}">
                <a16:creationId xmlns:a16="http://schemas.microsoft.com/office/drawing/2014/main" id="{8C85A6FA-22CE-7E3A-8B85-927254253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214" y="4206523"/>
            <a:ext cx="3472967" cy="25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dog sleeping on a blanket&#10;&#10;Description automatically generated">
            <a:extLst>
              <a:ext uri="{FF2B5EF4-FFF2-40B4-BE49-F238E27FC236}">
                <a16:creationId xmlns:a16="http://schemas.microsoft.com/office/drawing/2014/main" id="{BF0925E3-8124-3C8E-3E80-11D5C032A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731" y="4206523"/>
            <a:ext cx="3244762" cy="25989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 properties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43025"/>
            <a:ext cx="8559800" cy="4525963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Radiance constant as propagates along ray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Derived from conservation of flux 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Fundamental in Light Transport. </a:t>
            </a:r>
          </a:p>
          <a:p>
            <a:pPr lvl="1"/>
            <a:endParaRPr lang="en-US">
              <a:ea typeface="ＭＳ Ｐゴシック" charset="0"/>
              <a:cs typeface="Times New Roman" charset="0"/>
            </a:endParaRPr>
          </a:p>
          <a:p>
            <a:endParaRPr lang="en-US">
              <a:cs typeface="Times New Roman" charset="0"/>
            </a:endParaRPr>
          </a:p>
          <a:p>
            <a:endParaRPr lang="en-US" sz="2400"/>
          </a:p>
        </p:txBody>
      </p:sp>
      <p:pic>
        <p:nvPicPr>
          <p:cNvPr id="1353732" name="Picture 4" descr="scan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733800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53733" name="Object 5"/>
          <p:cNvGraphicFramePr>
            <a:graphicFrameLocks noChangeAspect="1"/>
          </p:cNvGraphicFramePr>
          <p:nvPr/>
        </p:nvGraphicFramePr>
        <p:xfrm>
          <a:off x="4648200" y="3048000"/>
          <a:ext cx="4114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84120" imgH="241200" progId="Equation.DSMT4">
                  <p:embed/>
                </p:oleObj>
              </mc:Choice>
              <mc:Fallback>
                <p:oleObj name="Equation" r:id="rId3" imgW="2184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0"/>
                        <a:ext cx="41148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4" name="Object 6"/>
          <p:cNvGraphicFramePr>
            <a:graphicFrameLocks noChangeAspect="1"/>
          </p:cNvGraphicFramePr>
          <p:nvPr/>
        </p:nvGraphicFramePr>
        <p:xfrm>
          <a:off x="4724400" y="3803650"/>
          <a:ext cx="4038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93680" imgH="228600" progId="Equation.DSMT4">
                  <p:embed/>
                </p:oleObj>
              </mc:Choice>
              <mc:Fallback>
                <p:oleObj name="Equation" r:id="rId5" imgW="1993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03650"/>
                        <a:ext cx="40386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5" name="Object 7"/>
          <p:cNvGraphicFramePr>
            <a:graphicFrameLocks noChangeAspect="1"/>
          </p:cNvGraphicFramePr>
          <p:nvPr/>
        </p:nvGraphicFramePr>
        <p:xfrm>
          <a:off x="4876800" y="4586288"/>
          <a:ext cx="35052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63560" imgH="393480" progId="Equation.DSMT4">
                  <p:embed/>
                </p:oleObj>
              </mc:Choice>
              <mc:Fallback>
                <p:oleObj name="Equation" r:id="rId7" imgW="1663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86288"/>
                        <a:ext cx="35052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6" name="Object 8"/>
          <p:cNvGraphicFramePr>
            <a:graphicFrameLocks noChangeAspect="1"/>
          </p:cNvGraphicFramePr>
          <p:nvPr/>
        </p:nvGraphicFramePr>
        <p:xfrm>
          <a:off x="5181600" y="5514975"/>
          <a:ext cx="1295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20" imgH="215640" progId="Equation.DSMT4">
                  <p:embed/>
                </p:oleObj>
              </mc:Choice>
              <mc:Fallback>
                <p:oleObj name="Equation" r:id="rId9" imgW="583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514975"/>
                        <a:ext cx="12954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40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754" name="Picture 2" descr="patqui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1600"/>
            <a:ext cx="89154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59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5778" name="Picture 2" descr="patquiz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4300"/>
            <a:ext cx="89281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23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 properties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8504238" cy="4525963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Sensor response proportional to  radiance  (constant of proportionality is throughput)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Far away surface: See more, but subtends smaller angle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Wall equally bright across viewing distances</a:t>
            </a:r>
          </a:p>
          <a:p>
            <a:pPr>
              <a:buFontTx/>
              <a:buNone/>
            </a:pPr>
            <a:r>
              <a:rPr lang="en-US" dirty="0">
                <a:cs typeface="Times New Roman" charset="0"/>
              </a:rPr>
              <a:t>Consequences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Radiance associated with rays in a ray tracer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Other radiometric quants derived from radiance</a:t>
            </a:r>
          </a:p>
        </p:txBody>
      </p:sp>
    </p:spTree>
    <p:extLst>
      <p:ext uri="{BB962C8B-B14F-4D97-AF65-F5344CB8AC3E}">
        <p14:creationId xmlns:p14="http://schemas.microsoft.com/office/powerpoint/2010/main" val="3710786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826" name="Picture 2" descr="sca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2625725"/>
            <a:ext cx="3713162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Irradiance, Radiosity</a:t>
            </a:r>
          </a:p>
        </p:txBody>
      </p:sp>
      <p:sp>
        <p:nvSpPr>
          <p:cNvPr id="135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2540" y="1295400"/>
            <a:ext cx="8118475" cy="5105400"/>
          </a:xfrm>
        </p:spPr>
        <p:txBody>
          <a:bodyPr/>
          <a:lstStyle/>
          <a:p>
            <a:r>
              <a:rPr lang="en-US" dirty="0"/>
              <a:t>Irradiance E is radiant power per unit area</a:t>
            </a:r>
          </a:p>
          <a:p>
            <a:r>
              <a:rPr lang="en-US" dirty="0"/>
              <a:t>Integrate incoming radiance over hemisphere</a:t>
            </a:r>
          </a:p>
          <a:p>
            <a:pPr lvl="1"/>
            <a:r>
              <a:rPr lang="en-US" dirty="0"/>
              <a:t>Projected solid angle (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>
                <a:ea typeface="ＭＳ Ｐゴシック" charset="0"/>
                <a:cs typeface="Times New Roman" charset="0"/>
              </a:rPr>
              <a:t>θ</a:t>
            </a:r>
            <a:r>
              <a:rPr lang="en-US" dirty="0">
                <a:ea typeface="ＭＳ Ｐゴシック" charset="0"/>
                <a:cs typeface="Times New Roman" charset="0"/>
              </a:rPr>
              <a:t> </a:t>
            </a:r>
            <a:r>
              <a:rPr lang="en-US" dirty="0" err="1">
                <a:ea typeface="ＭＳ Ｐゴシック" charset="0"/>
                <a:cs typeface="Times New Roman" charset="0"/>
              </a:rPr>
              <a:t>dω</a:t>
            </a:r>
            <a:r>
              <a:rPr lang="en-US" dirty="0">
                <a:ea typeface="ＭＳ Ｐゴシック" charset="0"/>
                <a:cs typeface="Times New Roman" charset="0"/>
              </a:rPr>
              <a:t>)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Uniform illumination:                                                          Irradiance = π  [CW 24,25]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Units: W/</a:t>
            </a:r>
            <a:r>
              <a:rPr lang="en-US" dirty="0"/>
              <a:t>m</a:t>
            </a:r>
            <a:r>
              <a:rPr lang="en-US" baseline="30000" dirty="0"/>
              <a:t>2</a:t>
            </a:r>
          </a:p>
          <a:p>
            <a:r>
              <a:rPr lang="en-US" dirty="0"/>
              <a:t>Radiant </a:t>
            </a:r>
            <a:r>
              <a:rPr lang="en-US" dirty="0" err="1"/>
              <a:t>Exitance</a:t>
            </a:r>
            <a:r>
              <a:rPr lang="en-US" dirty="0"/>
              <a:t> (</a:t>
            </a:r>
            <a:r>
              <a:rPr lang="en-US" dirty="0" err="1"/>
              <a:t>radiosity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Power per unit area leaving                                     surface (like irradiance)</a:t>
            </a:r>
          </a:p>
        </p:txBody>
      </p:sp>
    </p:spTree>
    <p:extLst>
      <p:ext uri="{BB962C8B-B14F-4D97-AF65-F5344CB8AC3E}">
        <p14:creationId xmlns:p14="http://schemas.microsoft.com/office/powerpoint/2010/main" val="109180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1316" name="Picture 4" descr="slid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16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340" name="Picture 4" descr="slid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6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64" name="Picture 4" descr="slid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50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6" name="Picture 4" descr="slid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750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62" name="Picture 2" descr="patd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7950"/>
            <a:ext cx="8902700" cy="6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106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49" y="533400"/>
            <a:ext cx="8054647" cy="685800"/>
          </a:xfrm>
        </p:spPr>
        <p:txBody>
          <a:bodyPr/>
          <a:lstStyle/>
          <a:p>
            <a:r>
              <a:rPr lang="en-US" dirty="0"/>
              <a:t>Motivation: BRDFs, Ray Tracing, ...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26183"/>
            <a:ext cx="8839200" cy="5029200"/>
          </a:xfrm>
        </p:spPr>
        <p:txBody>
          <a:bodyPr/>
          <a:lstStyle/>
          <a:p>
            <a:r>
              <a:rPr lang="en-US" i="1" dirty="0"/>
              <a:t>Basics of Illumination, Reflection </a:t>
            </a:r>
          </a:p>
          <a:p>
            <a:r>
              <a:rPr lang="en-US" i="1" dirty="0"/>
              <a:t>Formal radiometric analysis (not ad-hoc)</a:t>
            </a:r>
          </a:p>
          <a:p>
            <a:r>
              <a:rPr lang="en-US" dirty="0"/>
              <a:t>Ray Tracing</a:t>
            </a:r>
          </a:p>
          <a:p>
            <a:r>
              <a:rPr lang="en-US" dirty="0"/>
              <a:t>Reflection Equation and Rendering Equation</a:t>
            </a:r>
          </a:p>
          <a:p>
            <a:r>
              <a:rPr lang="en-US" dirty="0"/>
              <a:t>Monte Carlo Rendering next lecture</a:t>
            </a:r>
          </a:p>
          <a:p>
            <a:endParaRPr lang="en-US" dirty="0"/>
          </a:p>
          <a:p>
            <a:r>
              <a:rPr lang="en-US" dirty="0"/>
              <a:t>Appreciate formal analysis in a graduate course, even if not absolutely essential in practice</a:t>
            </a:r>
          </a:p>
          <a:p>
            <a:r>
              <a:rPr lang="en-US" i="1" dirty="0"/>
              <a:t>Please e-mail re papers you want to present (by </a:t>
            </a:r>
            <a:r>
              <a:rPr lang="en-US" i="1" dirty="0" err="1"/>
              <a:t>Th</a:t>
            </a:r>
            <a:r>
              <a:rPr lang="en-US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108943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Viewer plots </a:t>
            </a:r>
          </a:p>
        </p:txBody>
      </p:sp>
      <p:pic>
        <p:nvPicPr>
          <p:cNvPr id="1370115" name="Picture 3" descr="brd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286000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70116" name="Picture 4" descr="brd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438400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70117" name="Picture 5" descr="brd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438400" cy="2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70118" name="Text Box 6"/>
          <p:cNvSpPr txBox="1">
            <a:spLocks noChangeArrowheads="1"/>
          </p:cNvSpPr>
          <p:nvPr/>
        </p:nvSpPr>
        <p:spPr bwMode="auto">
          <a:xfrm>
            <a:off x="1219200" y="33528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333333"/>
                </a:solidFill>
              </a:rPr>
              <a:t>Diffuse</a:t>
            </a:r>
          </a:p>
        </p:txBody>
      </p:sp>
      <p:sp>
        <p:nvSpPr>
          <p:cNvPr id="1370119" name="Text Box 7"/>
          <p:cNvSpPr txBox="1">
            <a:spLocks noChangeArrowheads="1"/>
          </p:cNvSpPr>
          <p:nvPr/>
        </p:nvSpPr>
        <p:spPr bwMode="auto">
          <a:xfrm>
            <a:off x="5480050" y="6324600"/>
            <a:ext cx="351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333333"/>
                </a:solidFill>
              </a:rPr>
              <a:t>bv written by Szymon Rusinkiewicz</a:t>
            </a:r>
          </a:p>
        </p:txBody>
      </p:sp>
      <p:sp>
        <p:nvSpPr>
          <p:cNvPr id="1370120" name="Text Box 8"/>
          <p:cNvSpPr txBox="1">
            <a:spLocks noChangeArrowheads="1"/>
          </p:cNvSpPr>
          <p:nvPr/>
        </p:nvSpPr>
        <p:spPr bwMode="auto">
          <a:xfrm>
            <a:off x="3352800" y="3352800"/>
            <a:ext cx="2417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333333"/>
                </a:solidFill>
              </a:rPr>
              <a:t>Torrance-Sparrow</a:t>
            </a:r>
          </a:p>
        </p:txBody>
      </p:sp>
      <p:sp>
        <p:nvSpPr>
          <p:cNvPr id="1370121" name="Text Box 9"/>
          <p:cNvSpPr txBox="1">
            <a:spLocks noChangeArrowheads="1"/>
          </p:cNvSpPr>
          <p:nvPr/>
        </p:nvSpPr>
        <p:spPr bwMode="auto">
          <a:xfrm>
            <a:off x="6553200" y="3810000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333333"/>
                </a:solidFill>
              </a:rPr>
              <a:t>Anisotropic</a:t>
            </a:r>
          </a:p>
        </p:txBody>
      </p:sp>
      <p:pic>
        <p:nvPicPr>
          <p:cNvPr id="1370122" name="Picture 10" descr="brdf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68738"/>
            <a:ext cx="2438400" cy="17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572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Torrance-Sparrow</a:t>
            </a:r>
          </a:p>
        </p:txBody>
      </p:sp>
      <p:graphicFrame>
        <p:nvGraphicFramePr>
          <p:cNvPr id="1466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748153"/>
              </p:ext>
            </p:extLst>
          </p:nvPr>
        </p:nvGraphicFramePr>
        <p:xfrm>
          <a:off x="2433638" y="3141663"/>
          <a:ext cx="4081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444500" progId="Equation.DSMT4">
                  <p:embed/>
                </p:oleObj>
              </mc:Choice>
              <mc:Fallback>
                <p:oleObj name="Equation" r:id="rId2" imgW="1600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3141663"/>
                        <a:ext cx="4081462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6372" name="AutoShape 4"/>
          <p:cNvSpPr>
            <a:spLocks/>
          </p:cNvSpPr>
          <p:nvPr/>
        </p:nvSpPr>
        <p:spPr bwMode="auto">
          <a:xfrm>
            <a:off x="438150" y="1389063"/>
            <a:ext cx="2468563" cy="1408112"/>
          </a:xfrm>
          <a:prstGeom prst="borderCallout1">
            <a:avLst>
              <a:gd name="adj1" fmla="val 8125"/>
              <a:gd name="adj2" fmla="val 103093"/>
              <a:gd name="adj3" fmla="val 124606"/>
              <a:gd name="adj4" fmla="val 122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FFFF"/>
                </a:solidFill>
                <a:cs typeface="Times New Roman" charset="0"/>
              </a:rPr>
              <a:t>Fresnel term:</a:t>
            </a:r>
          </a:p>
          <a:p>
            <a:pPr eaLnBrk="1" hangingPunct="1"/>
            <a:r>
              <a:rPr lang="en-US" sz="2000" dirty="0">
                <a:solidFill>
                  <a:srgbClr val="FFFFFF"/>
                </a:solidFill>
                <a:cs typeface="Times New Roman" charset="0"/>
              </a:rPr>
              <a:t>allows for wavelength dependency</a:t>
            </a:r>
          </a:p>
          <a:p>
            <a:pPr eaLnBrk="1" hangingPunct="1"/>
            <a:endParaRPr lang="en-US" sz="2000" dirty="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1466373" name="AutoShape 5"/>
          <p:cNvSpPr>
            <a:spLocks/>
          </p:cNvSpPr>
          <p:nvPr/>
        </p:nvSpPr>
        <p:spPr bwMode="auto">
          <a:xfrm>
            <a:off x="4694238" y="1346200"/>
            <a:ext cx="4011612" cy="1228725"/>
          </a:xfrm>
          <a:prstGeom prst="borderCallout1">
            <a:avLst>
              <a:gd name="adj1" fmla="val 9301"/>
              <a:gd name="adj2" fmla="val -1898"/>
              <a:gd name="adj3" fmla="val 153486"/>
              <a:gd name="adj4" fmla="val -1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Geometric Attenuation: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reduces the output based on the amount of shadowing or masking that occurs.</a:t>
            </a:r>
          </a:p>
        </p:txBody>
      </p:sp>
      <p:sp>
        <p:nvSpPr>
          <p:cNvPr id="1466374" name="AutoShape 6"/>
          <p:cNvSpPr>
            <a:spLocks/>
          </p:cNvSpPr>
          <p:nvPr/>
        </p:nvSpPr>
        <p:spPr bwMode="auto">
          <a:xfrm>
            <a:off x="6638925" y="2894013"/>
            <a:ext cx="2371725" cy="2689225"/>
          </a:xfrm>
          <a:prstGeom prst="borderCallout1">
            <a:avLst>
              <a:gd name="adj1" fmla="val 4250"/>
              <a:gd name="adj2" fmla="val -3213"/>
              <a:gd name="adj3" fmla="val 17417"/>
              <a:gd name="adj4" fmla="val -106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Distribution: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distribution function determines what percentage of microfacets are oriented to reflect in the viewer direction.</a:t>
            </a:r>
          </a:p>
        </p:txBody>
      </p:sp>
      <p:sp>
        <p:nvSpPr>
          <p:cNvPr id="1466375" name="AutoShape 7"/>
          <p:cNvSpPr>
            <a:spLocks/>
          </p:cNvSpPr>
          <p:nvPr/>
        </p:nvSpPr>
        <p:spPr bwMode="auto">
          <a:xfrm>
            <a:off x="217488" y="4208463"/>
            <a:ext cx="2286000" cy="1450975"/>
          </a:xfrm>
          <a:prstGeom prst="borderCallout1">
            <a:avLst>
              <a:gd name="adj1" fmla="val 7880"/>
              <a:gd name="adj2" fmla="val 103333"/>
              <a:gd name="adj3" fmla="val -1421"/>
              <a:gd name="adj4" fmla="val 1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How much of the macroscopic surface is visible to the light source</a:t>
            </a:r>
          </a:p>
        </p:txBody>
      </p:sp>
      <p:sp>
        <p:nvSpPr>
          <p:cNvPr id="1466376" name="AutoShape 8"/>
          <p:cNvSpPr>
            <a:spLocks/>
          </p:cNvSpPr>
          <p:nvPr/>
        </p:nvSpPr>
        <p:spPr bwMode="auto">
          <a:xfrm>
            <a:off x="2917825" y="4603750"/>
            <a:ext cx="2065338" cy="1450975"/>
          </a:xfrm>
          <a:prstGeom prst="borderCallout1">
            <a:avLst>
              <a:gd name="adj1" fmla="val 7880"/>
              <a:gd name="adj2" fmla="val 103690"/>
              <a:gd name="adj3" fmla="val -25602"/>
              <a:gd name="adj4" fmla="val 131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How much of the macroscopic surface is visible to the viewer</a:t>
            </a:r>
          </a:p>
        </p:txBody>
      </p:sp>
    </p:spTree>
    <p:extLst>
      <p:ext uri="{BB962C8B-B14F-4D97-AF65-F5344CB8AC3E}">
        <p14:creationId xmlns:p14="http://schemas.microsoft.com/office/powerpoint/2010/main" val="1047960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54DE9-28AD-1249-9F48-BC1437415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>
            <a:extLst>
              <a:ext uri="{FF2B5EF4-FFF2-40B4-BE49-F238E27FC236}">
                <a16:creationId xmlns:a16="http://schemas.microsoft.com/office/drawing/2014/main" id="{4271C632-15D5-EBE3-8296-1E8A12620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9449" y="533400"/>
            <a:ext cx="8054647" cy="685800"/>
          </a:xfrm>
        </p:spPr>
        <p:txBody>
          <a:bodyPr/>
          <a:lstStyle/>
          <a:p>
            <a:r>
              <a:rPr lang="en-US" dirty="0"/>
              <a:t>Motivation: BRDFs, Ray Tracing, ...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4847A8-9093-86CC-1233-2B1DEBBDA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26183"/>
            <a:ext cx="8839200" cy="5029200"/>
          </a:xfrm>
        </p:spPr>
        <p:txBody>
          <a:bodyPr/>
          <a:lstStyle/>
          <a:p>
            <a:r>
              <a:rPr lang="en-US" dirty="0"/>
              <a:t>Basics of Illumination, Reflection </a:t>
            </a:r>
          </a:p>
          <a:p>
            <a:r>
              <a:rPr lang="en-US" dirty="0"/>
              <a:t>Formal radiometric analysis (not ad-hoc)</a:t>
            </a:r>
          </a:p>
          <a:p>
            <a:r>
              <a:rPr lang="en-US" i="1" dirty="0"/>
              <a:t>Ray Tracing</a:t>
            </a:r>
          </a:p>
          <a:p>
            <a:r>
              <a:rPr lang="en-US" dirty="0"/>
              <a:t>Reflection Equation and Rendering Equation</a:t>
            </a:r>
          </a:p>
          <a:p>
            <a:r>
              <a:rPr lang="en-US" dirty="0"/>
              <a:t>Monte Carlo Rendering next lecture</a:t>
            </a:r>
          </a:p>
          <a:p>
            <a:endParaRPr lang="en-US" dirty="0"/>
          </a:p>
          <a:p>
            <a:r>
              <a:rPr lang="en-US" dirty="0"/>
              <a:t>Appreciate formal analysis in a graduate course, even if not absolutely essential in practice</a:t>
            </a:r>
          </a:p>
          <a:p>
            <a:r>
              <a:rPr lang="en-US" i="1" dirty="0"/>
              <a:t>Please e-mail re papers you want to present (by </a:t>
            </a:r>
            <a:r>
              <a:rPr lang="en-US" i="1" dirty="0" err="1"/>
              <a:t>Th</a:t>
            </a:r>
            <a:r>
              <a:rPr lang="en-US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315526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History</a:t>
            </a:r>
          </a:p>
        </p:txBody>
      </p:sp>
      <p:pic>
        <p:nvPicPr>
          <p:cNvPr id="1356803" name="Picture 3" descr="slid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401764"/>
            <a:ext cx="70993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66541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SIGGRAPH 18</a:t>
            </a:r>
          </a:p>
        </p:txBody>
      </p:sp>
      <p:pic>
        <p:nvPicPr>
          <p:cNvPr id="4" name="Content Placeholder 3" descr="turner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416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898327" y="6509999"/>
            <a:ext cx="630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</a:rPr>
              <a:t>Real Photo: Instructor and Turner Whitted at SIGGRAPH 18</a:t>
            </a:r>
          </a:p>
        </p:txBody>
      </p:sp>
    </p:spTree>
    <p:extLst>
      <p:ext uri="{BB962C8B-B14F-4D97-AF65-F5344CB8AC3E}">
        <p14:creationId xmlns:p14="http://schemas.microsoft.com/office/powerpoint/2010/main" val="15859650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6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87" name="Rectangle 3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88" name="Rectangle 4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89" name="Rectangle 5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0" name="Rectangle 6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1" name="Line 7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2" name="Line 8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347594" name="Line 10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5" name="Line 11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6" name="Line 12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7" name="Line 13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8" name="Line 14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599" name="Line 15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0" name="Line 16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1" name="Line 17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2" name="Line 18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3" name="Rectangle 19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4" name="Oval 20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5" name="Text Box 21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Virtual Viewpoint</a:t>
            </a:r>
          </a:p>
        </p:txBody>
      </p:sp>
      <p:sp>
        <p:nvSpPr>
          <p:cNvPr id="1347606" name="Text Box 22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Virtual Screen</a:t>
            </a:r>
          </a:p>
        </p:txBody>
      </p:sp>
      <p:sp>
        <p:nvSpPr>
          <p:cNvPr id="1347607" name="Text Box 23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Objects</a:t>
            </a:r>
          </a:p>
        </p:txBody>
      </p:sp>
      <p:sp>
        <p:nvSpPr>
          <p:cNvPr id="1347608" name="Line 24"/>
          <p:cNvSpPr>
            <a:spLocks noChangeShapeType="1"/>
          </p:cNvSpPr>
          <p:nvPr/>
        </p:nvSpPr>
        <p:spPr bwMode="auto">
          <a:xfrm flipV="1">
            <a:off x="1371600" y="1219200"/>
            <a:ext cx="5638800" cy="2362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09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10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11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12" name="Text Box 28"/>
          <p:cNvSpPr txBox="1">
            <a:spLocks noChangeArrowheads="1"/>
          </p:cNvSpPr>
          <p:nvPr/>
        </p:nvSpPr>
        <p:spPr bwMode="auto">
          <a:xfrm>
            <a:off x="228600" y="6172206"/>
            <a:ext cx="5455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00FF00"/>
                </a:solidFill>
                <a:cs typeface="Arial"/>
              </a:rPr>
              <a:t>Ray misses all objects: Pixel colored black</a:t>
            </a:r>
          </a:p>
        </p:txBody>
      </p:sp>
      <p:grpSp>
        <p:nvGrpSpPr>
          <p:cNvPr id="1347613" name="Group 29"/>
          <p:cNvGrpSpPr>
            <a:grpSpLocks/>
          </p:cNvGrpSpPr>
          <p:nvPr/>
        </p:nvGrpSpPr>
        <p:grpSpPr bwMode="auto">
          <a:xfrm>
            <a:off x="1371600" y="2514600"/>
            <a:ext cx="4800600" cy="1066800"/>
            <a:chOff x="864" y="1584"/>
            <a:chExt cx="3024" cy="672"/>
          </a:xfrm>
        </p:grpSpPr>
        <p:sp>
          <p:nvSpPr>
            <p:cNvPr id="1347614" name="Line 30"/>
            <p:cNvSpPr>
              <a:spLocks noChangeShapeType="1"/>
            </p:cNvSpPr>
            <p:nvPr/>
          </p:nvSpPr>
          <p:spPr bwMode="auto">
            <a:xfrm flipV="1">
              <a:off x="864" y="1632"/>
              <a:ext cx="2928" cy="62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7615" name="Oval 31"/>
            <p:cNvSpPr>
              <a:spLocks noChangeArrowheads="1"/>
            </p:cNvSpPr>
            <p:nvPr/>
          </p:nvSpPr>
          <p:spPr bwMode="auto">
            <a:xfrm>
              <a:off x="3744" y="158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47616" name="Text Box 32"/>
          <p:cNvSpPr txBox="1">
            <a:spLocks noChangeArrowheads="1"/>
          </p:cNvSpPr>
          <p:nvPr/>
        </p:nvSpPr>
        <p:spPr bwMode="auto">
          <a:xfrm>
            <a:off x="228608" y="6172206"/>
            <a:ext cx="7172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00FF00"/>
                </a:solidFill>
                <a:cs typeface="Arial"/>
              </a:rPr>
              <a:t>Ray intersects object: shade using color, lights, materials</a:t>
            </a:r>
          </a:p>
        </p:txBody>
      </p:sp>
      <p:sp>
        <p:nvSpPr>
          <p:cNvPr id="1347617" name="AutoShape 33"/>
          <p:cNvSpPr>
            <a:spLocks noChangeArrowheads="1"/>
          </p:cNvSpPr>
          <p:nvPr/>
        </p:nvSpPr>
        <p:spPr bwMode="auto">
          <a:xfrm rot="20947659">
            <a:off x="4773613" y="2362203"/>
            <a:ext cx="558800" cy="774700"/>
          </a:xfrm>
          <a:prstGeom prst="parallelogram">
            <a:avLst>
              <a:gd name="adj" fmla="val 2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347618" name="Group 34"/>
          <p:cNvGrpSpPr>
            <a:grpSpLocks/>
          </p:cNvGrpSpPr>
          <p:nvPr/>
        </p:nvGrpSpPr>
        <p:grpSpPr bwMode="auto">
          <a:xfrm>
            <a:off x="1447800" y="3124200"/>
            <a:ext cx="6858000" cy="457200"/>
            <a:chOff x="912" y="1968"/>
            <a:chExt cx="4320" cy="288"/>
          </a:xfrm>
        </p:grpSpPr>
        <p:sp>
          <p:nvSpPr>
            <p:cNvPr id="1347619" name="Line 35"/>
            <p:cNvSpPr>
              <a:spLocks noChangeShapeType="1"/>
            </p:cNvSpPr>
            <p:nvPr/>
          </p:nvSpPr>
          <p:spPr bwMode="auto">
            <a:xfrm flipV="1">
              <a:off x="912" y="2016"/>
              <a:ext cx="4224" cy="24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7620" name="Oval 36"/>
            <p:cNvSpPr>
              <a:spLocks noChangeArrowheads="1"/>
            </p:cNvSpPr>
            <p:nvPr/>
          </p:nvSpPr>
          <p:spPr bwMode="auto">
            <a:xfrm>
              <a:off x="3744" y="2016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7621" name="Oval 37"/>
            <p:cNvSpPr>
              <a:spLocks noChangeArrowheads="1"/>
            </p:cNvSpPr>
            <p:nvPr/>
          </p:nvSpPr>
          <p:spPr bwMode="auto">
            <a:xfrm>
              <a:off x="5088" y="196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47622" name="Text Box 38"/>
          <p:cNvSpPr txBox="1">
            <a:spLocks noChangeArrowheads="1"/>
          </p:cNvSpPr>
          <p:nvPr/>
        </p:nvSpPr>
        <p:spPr bwMode="auto">
          <a:xfrm>
            <a:off x="228609" y="6170620"/>
            <a:ext cx="8036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00FF00"/>
                </a:solidFill>
                <a:latin typeface="Arial" charset="0"/>
                <a:cs typeface="Arial"/>
              </a:rPr>
              <a:t>Multiple intersections: Use closest one (as does OpenGL)</a:t>
            </a:r>
          </a:p>
        </p:txBody>
      </p:sp>
      <p:sp>
        <p:nvSpPr>
          <p:cNvPr id="1347623" name="AutoShape 39"/>
          <p:cNvSpPr>
            <a:spLocks noChangeArrowheads="1"/>
          </p:cNvSpPr>
          <p:nvPr/>
        </p:nvSpPr>
        <p:spPr bwMode="auto">
          <a:xfrm rot="21346151">
            <a:off x="4873634" y="3124200"/>
            <a:ext cx="379413" cy="608013"/>
          </a:xfrm>
          <a:prstGeom prst="parallelogram">
            <a:avLst>
              <a:gd name="adj" fmla="val 6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24" name="AutoShape 40"/>
          <p:cNvSpPr>
            <a:spLocks noChangeArrowheads="1"/>
          </p:cNvSpPr>
          <p:nvPr/>
        </p:nvSpPr>
        <p:spPr bwMode="auto">
          <a:xfrm>
            <a:off x="6172200" y="2057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7625" name="Line 41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39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608" grpId="0" animBg="1"/>
      <p:bldP spid="1347612" grpId="0"/>
      <p:bldP spid="1347612" grpId="1"/>
      <p:bldP spid="1347616" grpId="0"/>
      <p:bldP spid="1347616" grpId="1"/>
      <p:bldP spid="1347617" grpId="0" animBg="1"/>
      <p:bldP spid="1347617" grpId="1" animBg="1"/>
      <p:bldP spid="1347622" grpId="0"/>
      <p:bldP spid="13476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70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327149"/>
            <a:ext cx="9183688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1458444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Ray/Object Intersections</a:t>
            </a:r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Heart of Ray Tracer</a:t>
            </a:r>
          </a:p>
          <a:p>
            <a:pPr lvl="1"/>
            <a:r>
              <a:rPr lang="en-US"/>
              <a:t>One of the main initial research areas</a:t>
            </a:r>
          </a:p>
          <a:p>
            <a:pPr lvl="1"/>
            <a:r>
              <a:rPr lang="en-US"/>
              <a:t>Optimized routines for wide variety of primitives</a:t>
            </a:r>
          </a:p>
          <a:p>
            <a:r>
              <a:rPr lang="en-US"/>
              <a:t>Various types of info</a:t>
            </a:r>
          </a:p>
          <a:p>
            <a:pPr lvl="1"/>
            <a:r>
              <a:rPr lang="en-US"/>
              <a:t>Shadow rays: Intersection/No Intersection</a:t>
            </a:r>
          </a:p>
          <a:p>
            <a:pPr lvl="1"/>
            <a:r>
              <a:rPr lang="en-US"/>
              <a:t>Primary rays: Point of intersection, material, normals</a:t>
            </a:r>
          </a:p>
          <a:p>
            <a:pPr lvl="1"/>
            <a:r>
              <a:rPr lang="en-US"/>
              <a:t>Texture coordinates</a:t>
            </a:r>
          </a:p>
          <a:p>
            <a:r>
              <a:rPr lang="en-US"/>
              <a:t>Work out examples</a:t>
            </a:r>
          </a:p>
          <a:p>
            <a:pPr lvl="1"/>
            <a:r>
              <a:rPr lang="en-US"/>
              <a:t>Triangle, sphere, polygon, general implicit surface</a:t>
            </a:r>
          </a:p>
        </p:txBody>
      </p:sp>
    </p:spTree>
    <p:extLst>
      <p:ext uri="{BB962C8B-B14F-4D97-AF65-F5344CB8AC3E}">
        <p14:creationId xmlns:p14="http://schemas.microsoft.com/office/powerpoint/2010/main" val="3685493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30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686662"/>
              </p:ext>
            </p:extLst>
          </p:nvPr>
        </p:nvGraphicFramePr>
        <p:xfrm>
          <a:off x="1803402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400" imgH="495300" progId="Equation.DSMT4">
                  <p:embed/>
                </p:oleObj>
              </mc:Choice>
              <mc:Fallback>
                <p:oleObj name="Equation" r:id="rId2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2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3092" name="Group 4"/>
          <p:cNvGrpSpPr>
            <a:grpSpLocks/>
          </p:cNvGrpSpPr>
          <p:nvPr/>
        </p:nvGrpSpPr>
        <p:grpSpPr bwMode="auto">
          <a:xfrm>
            <a:off x="2046288" y="2924175"/>
            <a:ext cx="4364038" cy="3214688"/>
            <a:chOff x="1289" y="1842"/>
            <a:chExt cx="2749" cy="2025"/>
          </a:xfrm>
        </p:grpSpPr>
        <p:sp>
          <p:nvSpPr>
            <p:cNvPr id="1753093" name="Oval 5"/>
            <p:cNvSpPr>
              <a:spLocks noChangeArrowheads="1"/>
            </p:cNvSpPr>
            <p:nvPr/>
          </p:nvSpPr>
          <p:spPr bwMode="auto">
            <a:xfrm>
              <a:off x="1969" y="1994"/>
              <a:ext cx="2069" cy="18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3094" name="Line 6"/>
            <p:cNvSpPr>
              <a:spLocks noChangeShapeType="1"/>
            </p:cNvSpPr>
            <p:nvPr/>
          </p:nvSpPr>
          <p:spPr bwMode="auto">
            <a:xfrm flipV="1">
              <a:off x="1563" y="1842"/>
              <a:ext cx="2317" cy="16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3095" name="Oval 7"/>
            <p:cNvSpPr>
              <a:spLocks noChangeArrowheads="1"/>
            </p:cNvSpPr>
            <p:nvPr/>
          </p:nvSpPr>
          <p:spPr bwMode="auto">
            <a:xfrm>
              <a:off x="2938" y="2798"/>
              <a:ext cx="171" cy="1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3096" name="Text Box 8"/>
            <p:cNvSpPr txBox="1">
              <a:spLocks noChangeArrowheads="1"/>
            </p:cNvSpPr>
            <p:nvPr/>
          </p:nvSpPr>
          <p:spPr bwMode="auto">
            <a:xfrm>
              <a:off x="3061" y="2673"/>
              <a:ext cx="2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Arial" charset="0"/>
                  <a:cs typeface="Arial"/>
                </a:rPr>
                <a:t>C</a:t>
              </a:r>
            </a:p>
          </p:txBody>
        </p:sp>
        <p:sp>
          <p:nvSpPr>
            <p:cNvPr id="1753097" name="Text Box 9"/>
            <p:cNvSpPr txBox="1">
              <a:spLocks noChangeArrowheads="1"/>
            </p:cNvSpPr>
            <p:nvPr/>
          </p:nvSpPr>
          <p:spPr bwMode="auto">
            <a:xfrm>
              <a:off x="1289" y="3282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Arial" charset="0"/>
                  <a:cs typeface="Arial"/>
                </a:rPr>
                <a:t>P</a:t>
              </a:r>
              <a:r>
                <a:rPr lang="en-US" sz="2400" baseline="-25000">
                  <a:solidFill>
                    <a:srgbClr val="FFFFFF"/>
                  </a:solidFill>
                  <a:latin typeface="Arial" charset="0"/>
                  <a:cs typeface="Arial"/>
                </a:rPr>
                <a:t>0</a:t>
              </a:r>
              <a:endParaRPr lang="en-US" sz="2400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19776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4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891995"/>
              </p:ext>
            </p:extLst>
          </p:nvPr>
        </p:nvGraphicFramePr>
        <p:xfrm>
          <a:off x="1803402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400" imgH="495300" progId="Equation.DSMT4">
                  <p:embed/>
                </p:oleObj>
              </mc:Choice>
              <mc:Fallback>
                <p:oleObj name="Equation" r:id="rId2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2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4116" name="Text Box 4"/>
          <p:cNvSpPr txBox="1">
            <a:spLocks noChangeArrowheads="1"/>
          </p:cNvSpPr>
          <p:nvPr/>
        </p:nvSpPr>
        <p:spPr bwMode="auto">
          <a:xfrm>
            <a:off x="352426" y="2652714"/>
            <a:ext cx="155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Substitute</a:t>
            </a:r>
          </a:p>
        </p:txBody>
      </p:sp>
      <p:graphicFrame>
        <p:nvGraphicFramePr>
          <p:cNvPr id="1754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333763"/>
              </p:ext>
            </p:extLst>
          </p:nvPr>
        </p:nvGraphicFramePr>
        <p:xfrm>
          <a:off x="942975" y="3214688"/>
          <a:ext cx="709453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82900" imgH="520700" progId="Equation.DSMT4">
                  <p:embed/>
                </p:oleObj>
              </mc:Choice>
              <mc:Fallback>
                <p:oleObj name="Equation" r:id="rId4" imgW="2882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214688"/>
                        <a:ext cx="7094538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4118" name="Text Box 6"/>
          <p:cNvSpPr txBox="1">
            <a:spLocks noChangeArrowheads="1"/>
          </p:cNvSpPr>
          <p:nvPr/>
        </p:nvSpPr>
        <p:spPr bwMode="auto">
          <a:xfrm>
            <a:off x="361950" y="4433889"/>
            <a:ext cx="126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Simplify</a:t>
            </a:r>
          </a:p>
        </p:txBody>
      </p:sp>
      <p:graphicFrame>
        <p:nvGraphicFramePr>
          <p:cNvPr id="17541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568048"/>
              </p:ext>
            </p:extLst>
          </p:nvPr>
        </p:nvGraphicFramePr>
        <p:xfrm>
          <a:off x="334963" y="4999039"/>
          <a:ext cx="83121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78200" imgH="254000" progId="Equation.DSMT4">
                  <p:embed/>
                </p:oleObj>
              </mc:Choice>
              <mc:Fallback>
                <p:oleObj name="Equation" r:id="rId6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999039"/>
                        <a:ext cx="83121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396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1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0596" name="Picture 4" descr="slid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311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5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730314"/>
              </p:ext>
            </p:extLst>
          </p:nvPr>
        </p:nvGraphicFramePr>
        <p:xfrm>
          <a:off x="303215" y="1370013"/>
          <a:ext cx="83137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78200" imgH="254000" progId="Equation.DSMT4">
                  <p:embed/>
                </p:oleObj>
              </mc:Choice>
              <mc:Fallback>
                <p:oleObj name="Equation" r:id="rId2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5" y="1370013"/>
                        <a:ext cx="83137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5140" name="Text Box 4"/>
          <p:cNvSpPr txBox="1">
            <a:spLocks noChangeArrowheads="1"/>
          </p:cNvSpPr>
          <p:nvPr/>
        </p:nvSpPr>
        <p:spPr bwMode="auto">
          <a:xfrm>
            <a:off x="301626" y="2049464"/>
            <a:ext cx="4352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Solve quadratic equations for t</a:t>
            </a:r>
          </a:p>
        </p:txBody>
      </p:sp>
      <p:sp>
        <p:nvSpPr>
          <p:cNvPr id="1755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2 real positive roots: pick smaller root</a:t>
            </a:r>
          </a:p>
          <a:p>
            <a:r>
              <a:rPr lang="en-US" dirty="0"/>
              <a:t>Both roots same: tangent to sphere</a:t>
            </a:r>
          </a:p>
          <a:p>
            <a:r>
              <a:rPr lang="en-US" dirty="0"/>
              <a:t>One positive, one negative root: ray                                    origin inside sphere (pick + root)</a:t>
            </a:r>
          </a:p>
          <a:p>
            <a:r>
              <a:rPr lang="en-US" dirty="0"/>
              <a:t>Complex roots: no intersection (check                               discriminant of equation first)</a:t>
            </a:r>
          </a:p>
        </p:txBody>
      </p:sp>
      <p:sp>
        <p:nvSpPr>
          <p:cNvPr id="1755142" name="Oval 6"/>
          <p:cNvSpPr>
            <a:spLocks noChangeArrowheads="1"/>
          </p:cNvSpPr>
          <p:nvPr/>
        </p:nvSpPr>
        <p:spPr bwMode="auto">
          <a:xfrm>
            <a:off x="6867525" y="2200275"/>
            <a:ext cx="1136650" cy="1041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5143" name="Line 7"/>
          <p:cNvSpPr>
            <a:spLocks noChangeShapeType="1"/>
          </p:cNvSpPr>
          <p:nvPr/>
        </p:nvSpPr>
        <p:spPr bwMode="auto">
          <a:xfrm flipV="1">
            <a:off x="6681790" y="1884364"/>
            <a:ext cx="1011237" cy="110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5144" name="Oval 8"/>
          <p:cNvSpPr>
            <a:spLocks noChangeArrowheads="1"/>
          </p:cNvSpPr>
          <p:nvPr/>
        </p:nvSpPr>
        <p:spPr bwMode="auto">
          <a:xfrm>
            <a:off x="6996115" y="3443288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5145" name="Line 9"/>
          <p:cNvSpPr>
            <a:spLocks noChangeShapeType="1"/>
          </p:cNvSpPr>
          <p:nvPr/>
        </p:nvSpPr>
        <p:spPr bwMode="auto">
          <a:xfrm flipV="1">
            <a:off x="6777038" y="3289300"/>
            <a:ext cx="569912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5146" name="Oval 10"/>
          <p:cNvSpPr>
            <a:spLocks noChangeArrowheads="1"/>
          </p:cNvSpPr>
          <p:nvPr/>
        </p:nvSpPr>
        <p:spPr bwMode="auto">
          <a:xfrm>
            <a:off x="6996115" y="455771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5147" name="Line 11"/>
          <p:cNvSpPr>
            <a:spLocks noChangeShapeType="1"/>
          </p:cNvSpPr>
          <p:nvPr/>
        </p:nvSpPr>
        <p:spPr bwMode="auto">
          <a:xfrm flipV="1">
            <a:off x="7400925" y="4454526"/>
            <a:ext cx="712788" cy="52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5148" name="Oval 12"/>
          <p:cNvSpPr>
            <a:spLocks noChangeArrowheads="1"/>
          </p:cNvSpPr>
          <p:nvPr/>
        </p:nvSpPr>
        <p:spPr bwMode="auto">
          <a:xfrm>
            <a:off x="6986590" y="571976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5149" name="Line 13"/>
          <p:cNvSpPr>
            <a:spLocks noChangeShapeType="1"/>
          </p:cNvSpPr>
          <p:nvPr/>
        </p:nvSpPr>
        <p:spPr bwMode="auto">
          <a:xfrm flipV="1">
            <a:off x="6586540" y="5516564"/>
            <a:ext cx="712787" cy="52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62744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sp>
        <p:nvSpPr>
          <p:cNvPr id="175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Intersection point:  </a:t>
            </a:r>
          </a:p>
          <a:p>
            <a:r>
              <a:rPr lang="en-US"/>
              <a:t>Normal (for sphere, this is same as coordinates in sphere frame of reference, useful other tasks) </a:t>
            </a:r>
          </a:p>
          <a:p>
            <a:endParaRPr lang="en-US"/>
          </a:p>
        </p:txBody>
      </p:sp>
      <p:graphicFrame>
        <p:nvGraphicFramePr>
          <p:cNvPr id="17561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645301"/>
              </p:ext>
            </p:extLst>
          </p:nvPr>
        </p:nvGraphicFramePr>
        <p:xfrm>
          <a:off x="4021138" y="1468439"/>
          <a:ext cx="33766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254000" progId="Equation.DSMT4">
                  <p:embed/>
                </p:oleObj>
              </mc:Choice>
              <mc:Fallback>
                <p:oleObj name="Equation" r:id="rId2" imgW="1371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1468439"/>
                        <a:ext cx="33766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6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589341"/>
              </p:ext>
            </p:extLst>
          </p:nvPr>
        </p:nvGraphicFramePr>
        <p:xfrm>
          <a:off x="2644775" y="3133725"/>
          <a:ext cx="3030538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900" imgH="520700" progId="Equation.DSMT4">
                  <p:embed/>
                </p:oleObj>
              </mc:Choice>
              <mc:Fallback>
                <p:oleObj name="Equation" r:id="rId4" imgW="1231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133725"/>
                        <a:ext cx="3030538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954927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57188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7189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A</a:t>
            </a:r>
          </a:p>
        </p:txBody>
      </p:sp>
      <p:sp>
        <p:nvSpPr>
          <p:cNvPr id="1757190" name="Text Box 6"/>
          <p:cNvSpPr txBox="1">
            <a:spLocks noChangeArrowheads="1"/>
          </p:cNvSpPr>
          <p:nvPr/>
        </p:nvSpPr>
        <p:spPr bwMode="auto">
          <a:xfrm>
            <a:off x="6215612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B</a:t>
            </a:r>
          </a:p>
        </p:txBody>
      </p:sp>
      <p:sp>
        <p:nvSpPr>
          <p:cNvPr id="1757191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C</a:t>
            </a:r>
          </a:p>
        </p:txBody>
      </p:sp>
      <p:graphicFrame>
        <p:nvGraphicFramePr>
          <p:cNvPr id="17571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072211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482600" progId="Equation.DSMT4">
                  <p:embed/>
                </p:oleObj>
              </mc:Choice>
              <mc:Fallback>
                <p:oleObj name="Equation" r:id="rId2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71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02904"/>
              </p:ext>
            </p:extLst>
          </p:nvPr>
        </p:nvGraphicFramePr>
        <p:xfrm>
          <a:off x="1038227" y="3340101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700" imgH="241300" progId="Equation.DSMT4">
                  <p:embed/>
                </p:oleObj>
              </mc:Choice>
              <mc:Fallback>
                <p:oleObj name="Equation" r:id="rId4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7" y="3340101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181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75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r>
              <a:rPr lang="en-US"/>
              <a:t>Combine with ray equation: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58212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758213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A</a:t>
            </a:r>
          </a:p>
        </p:txBody>
      </p:sp>
      <p:sp>
        <p:nvSpPr>
          <p:cNvPr id="1758214" name="Text Box 6"/>
          <p:cNvSpPr txBox="1">
            <a:spLocks noChangeArrowheads="1"/>
          </p:cNvSpPr>
          <p:nvPr/>
        </p:nvSpPr>
        <p:spPr bwMode="auto">
          <a:xfrm>
            <a:off x="6215612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B</a:t>
            </a:r>
          </a:p>
        </p:txBody>
      </p:sp>
      <p:sp>
        <p:nvSpPr>
          <p:cNvPr id="1758215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C</a:t>
            </a:r>
          </a:p>
        </p:txBody>
      </p:sp>
      <p:graphicFrame>
        <p:nvGraphicFramePr>
          <p:cNvPr id="17582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930593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482600" progId="Equation.DSMT4">
                  <p:embed/>
                </p:oleObj>
              </mc:Choice>
              <mc:Fallback>
                <p:oleObj name="Equation" r:id="rId2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631587"/>
              </p:ext>
            </p:extLst>
          </p:nvPr>
        </p:nvGraphicFramePr>
        <p:xfrm>
          <a:off x="1038227" y="3340101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700" imgH="241300" progId="Equation.DSMT4">
                  <p:embed/>
                </p:oleObj>
              </mc:Choice>
              <mc:Fallback>
                <p:oleObj name="Equation" r:id="rId4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7" y="3340101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735796"/>
              </p:ext>
            </p:extLst>
          </p:nvPr>
        </p:nvGraphicFramePr>
        <p:xfrm>
          <a:off x="1169988" y="4456114"/>
          <a:ext cx="2786062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520700" progId="Equation.DSMT4">
                  <p:embed/>
                </p:oleObj>
              </mc:Choice>
              <mc:Fallback>
                <p:oleObj name="Equation" r:id="rId6" imgW="1371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456114"/>
                        <a:ext cx="2786062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074158"/>
              </p:ext>
            </p:extLst>
          </p:nvPr>
        </p:nvGraphicFramePr>
        <p:xfrm>
          <a:off x="5143500" y="4530725"/>
          <a:ext cx="21145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400" imgH="482600" progId="Equation.DSMT4">
                  <p:embed/>
                </p:oleObj>
              </mc:Choice>
              <mc:Fallback>
                <p:oleObj name="Equation" r:id="rId8" imgW="1041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530725"/>
                        <a:ext cx="21145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475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2" y="1298575"/>
            <a:ext cx="9083675" cy="5029200"/>
          </a:xfrm>
        </p:spPr>
        <p:txBody>
          <a:bodyPr/>
          <a:lstStyle/>
          <a:p>
            <a:r>
              <a:rPr lang="en-US"/>
              <a:t>Once intersect with plane, still need to find if in triangle</a:t>
            </a:r>
          </a:p>
          <a:p>
            <a:r>
              <a:rPr lang="en-US"/>
              <a:t>Many possibilities for triangles, general polygons (point in polygon tests)</a:t>
            </a:r>
          </a:p>
          <a:p>
            <a:r>
              <a:rPr lang="en-US"/>
              <a:t>We find parametrically [barycentric coordinates].  Also useful for other applications (texture mapping)</a:t>
            </a:r>
          </a:p>
        </p:txBody>
      </p:sp>
      <p:grpSp>
        <p:nvGrpSpPr>
          <p:cNvPr id="1759236" name="Group 4"/>
          <p:cNvGrpSpPr>
            <a:grpSpLocks/>
          </p:cNvGrpSpPr>
          <p:nvPr/>
        </p:nvGrpSpPr>
        <p:grpSpPr bwMode="auto">
          <a:xfrm>
            <a:off x="779463" y="4379914"/>
            <a:ext cx="3316288" cy="2425700"/>
            <a:chOff x="491" y="2591"/>
            <a:chExt cx="2089" cy="1528"/>
          </a:xfrm>
        </p:grpSpPr>
        <p:sp>
          <p:nvSpPr>
            <p:cNvPr id="1759237" name="AutoShape 5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9238" name="Text Box 6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  <a:cs typeface="Arial"/>
                </a:rPr>
                <a:t>A</a:t>
              </a:r>
            </a:p>
          </p:txBody>
        </p:sp>
        <p:sp>
          <p:nvSpPr>
            <p:cNvPr id="1759239" name="Text Box 7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  <a:cs typeface="Arial"/>
                </a:rPr>
                <a:t>B</a:t>
              </a:r>
            </a:p>
          </p:txBody>
        </p:sp>
        <p:sp>
          <p:nvSpPr>
            <p:cNvPr id="1759240" name="Text Box 8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  <a:cs typeface="Arial"/>
                </a:rPr>
                <a:t>C</a:t>
              </a:r>
            </a:p>
          </p:txBody>
        </p:sp>
        <p:sp>
          <p:nvSpPr>
            <p:cNvPr id="1759241" name="Oval 9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9242" name="Text Box 10"/>
            <p:cNvSpPr txBox="1">
              <a:spLocks noChangeArrowheads="1"/>
            </p:cNvSpPr>
            <p:nvPr/>
          </p:nvSpPr>
          <p:spPr bwMode="auto">
            <a:xfrm>
              <a:off x="1685" y="3065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cs typeface="Arial"/>
                </a:rPr>
                <a:t>P</a:t>
              </a:r>
            </a:p>
          </p:txBody>
        </p:sp>
        <p:sp>
          <p:nvSpPr>
            <p:cNvPr id="1759243" name="Line 11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9244" name="Line 12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9245" name="Line 13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59246" name="Text Box 14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α</a:t>
              </a:r>
            </a:p>
          </p:txBody>
        </p:sp>
        <p:sp>
          <p:nvSpPr>
            <p:cNvPr id="1759247" name="Text Box 15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β</a:t>
              </a:r>
            </a:p>
          </p:txBody>
        </p:sp>
        <p:sp>
          <p:nvSpPr>
            <p:cNvPr id="1759248" name="Text Box 16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7592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266607"/>
              </p:ext>
            </p:extLst>
          </p:nvPr>
        </p:nvGraphicFramePr>
        <p:xfrm>
          <a:off x="4891090" y="4670426"/>
          <a:ext cx="2041525" cy="114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673100" progId="Equation.DSMT4">
                  <p:embed/>
                </p:oleObj>
              </mc:Choice>
              <mc:Fallback>
                <p:oleObj name="Equation" r:id="rId2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90" y="4670426"/>
                        <a:ext cx="2041525" cy="1149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965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grpSp>
        <p:nvGrpSpPr>
          <p:cNvPr id="1760259" name="Group 3"/>
          <p:cNvGrpSpPr>
            <a:grpSpLocks/>
          </p:cNvGrpSpPr>
          <p:nvPr/>
        </p:nvGrpSpPr>
        <p:grpSpPr bwMode="auto">
          <a:xfrm>
            <a:off x="1169988" y="1579565"/>
            <a:ext cx="3316288" cy="2425700"/>
            <a:chOff x="491" y="2591"/>
            <a:chExt cx="2089" cy="1528"/>
          </a:xfrm>
        </p:grpSpPr>
        <p:sp>
          <p:nvSpPr>
            <p:cNvPr id="1760260" name="AutoShape 4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60261" name="Text Box 5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  <a:cs typeface="Arial"/>
                </a:rPr>
                <a:t>A</a:t>
              </a:r>
            </a:p>
          </p:txBody>
        </p:sp>
        <p:sp>
          <p:nvSpPr>
            <p:cNvPr id="1760262" name="Text Box 6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  <a:cs typeface="Arial"/>
                </a:rPr>
                <a:t>B</a:t>
              </a:r>
            </a:p>
          </p:txBody>
        </p:sp>
        <p:sp>
          <p:nvSpPr>
            <p:cNvPr id="1760263" name="Text Box 7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  <a:cs typeface="Arial"/>
                </a:rPr>
                <a:t>C</a:t>
              </a:r>
            </a:p>
          </p:txBody>
        </p:sp>
        <p:sp>
          <p:nvSpPr>
            <p:cNvPr id="1760264" name="Oval 8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60265" name="Text Box 9"/>
            <p:cNvSpPr txBox="1">
              <a:spLocks noChangeArrowheads="1"/>
            </p:cNvSpPr>
            <p:nvPr/>
          </p:nvSpPr>
          <p:spPr bwMode="auto">
            <a:xfrm>
              <a:off x="1679" y="3064"/>
              <a:ext cx="2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Arial" charset="0"/>
                  <a:cs typeface="Arial"/>
                </a:rPr>
                <a:t>P</a:t>
              </a:r>
            </a:p>
          </p:txBody>
        </p:sp>
        <p:sp>
          <p:nvSpPr>
            <p:cNvPr id="1760266" name="Line 10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60267" name="Line 11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60268" name="Line 12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760269" name="Text Box 13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α</a:t>
              </a:r>
            </a:p>
          </p:txBody>
        </p:sp>
        <p:sp>
          <p:nvSpPr>
            <p:cNvPr id="1760270" name="Text Box 14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β</a:t>
              </a:r>
            </a:p>
          </p:txBody>
        </p:sp>
        <p:sp>
          <p:nvSpPr>
            <p:cNvPr id="1760271" name="Text Box 15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FFFF"/>
                  </a:solidFill>
                  <a:latin typeface="Arial" charset="0"/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7602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4197"/>
              </p:ext>
            </p:extLst>
          </p:nvPr>
        </p:nvGraphicFramePr>
        <p:xfrm>
          <a:off x="5281615" y="1582740"/>
          <a:ext cx="20415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673100" progId="Equation.DSMT4">
                  <p:embed/>
                </p:oleObj>
              </mc:Choice>
              <mc:Fallback>
                <p:oleObj name="Equation" r:id="rId2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5" y="1582740"/>
                        <a:ext cx="204152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02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202749"/>
              </p:ext>
            </p:extLst>
          </p:nvPr>
        </p:nvGraphicFramePr>
        <p:xfrm>
          <a:off x="2689227" y="4346575"/>
          <a:ext cx="30130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8000" imgH="203200" progId="Equation.DSMT4">
                  <p:embed/>
                </p:oleObj>
              </mc:Choice>
              <mc:Fallback>
                <p:oleObj name="Equation" r:id="rId4" imgW="177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7" y="4346575"/>
                        <a:ext cx="30130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02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54738"/>
              </p:ext>
            </p:extLst>
          </p:nvPr>
        </p:nvGraphicFramePr>
        <p:xfrm>
          <a:off x="2651125" y="4843464"/>
          <a:ext cx="23050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8100" imgH="444500" progId="Equation.DSMT4">
                  <p:embed/>
                </p:oleObj>
              </mc:Choice>
              <mc:Fallback>
                <p:oleObj name="Equation" r:id="rId6" imgW="1308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4843464"/>
                        <a:ext cx="230505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163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Scene Intersection</a:t>
            </a:r>
          </a:p>
        </p:txBody>
      </p:sp>
      <p:pic>
        <p:nvPicPr>
          <p:cNvPr id="1714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7" y="1727201"/>
            <a:ext cx="8728075" cy="471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4317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Line 2"/>
          <p:cNvSpPr>
            <a:spLocks noChangeShapeType="1"/>
          </p:cNvSpPr>
          <p:nvPr/>
        </p:nvSpPr>
        <p:spPr bwMode="auto">
          <a:xfrm>
            <a:off x="7848600" y="1066800"/>
            <a:ext cx="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35" name="Line 3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36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37" name="Rectangle 5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38" name="Rectangle 6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39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0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1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</a:t>
            </a:r>
          </a:p>
        </p:txBody>
      </p:sp>
      <p:sp>
        <p:nvSpPr>
          <p:cNvPr id="1349643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4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5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6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7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8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49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0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1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2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3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4" name="Text Box 22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Virtual Viewpoint</a:t>
            </a:r>
          </a:p>
        </p:txBody>
      </p:sp>
      <p:sp>
        <p:nvSpPr>
          <p:cNvPr id="1349655" name="Text Box 23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Virtual Screen</a:t>
            </a:r>
          </a:p>
        </p:txBody>
      </p:sp>
      <p:sp>
        <p:nvSpPr>
          <p:cNvPr id="1349656" name="Text Box 24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Objects</a:t>
            </a:r>
          </a:p>
        </p:txBody>
      </p:sp>
      <p:sp>
        <p:nvSpPr>
          <p:cNvPr id="1349657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8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59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60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349662" name="Group 30"/>
          <p:cNvGrpSpPr>
            <a:grpSpLocks/>
          </p:cNvGrpSpPr>
          <p:nvPr/>
        </p:nvGrpSpPr>
        <p:grpSpPr bwMode="auto">
          <a:xfrm>
            <a:off x="1371600" y="2362200"/>
            <a:ext cx="5638800" cy="1219200"/>
            <a:chOff x="864" y="1488"/>
            <a:chExt cx="3552" cy="768"/>
          </a:xfrm>
        </p:grpSpPr>
        <p:sp>
          <p:nvSpPr>
            <p:cNvPr id="1349663" name="Line 31"/>
            <p:cNvSpPr>
              <a:spLocks noChangeShapeType="1"/>
            </p:cNvSpPr>
            <p:nvPr/>
          </p:nvSpPr>
          <p:spPr bwMode="auto">
            <a:xfrm flipV="1">
              <a:off x="864" y="1584"/>
              <a:ext cx="3456" cy="67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9664" name="Oval 32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49665" name="Oval 33"/>
          <p:cNvSpPr>
            <a:spLocks noChangeArrowheads="1"/>
          </p:cNvSpPr>
          <p:nvPr/>
        </p:nvSpPr>
        <p:spPr bwMode="auto">
          <a:xfrm>
            <a:off x="7696200" y="1295400"/>
            <a:ext cx="304800" cy="3048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66" name="Line 34"/>
          <p:cNvSpPr>
            <a:spLocks noChangeShapeType="1"/>
          </p:cNvSpPr>
          <p:nvPr/>
        </p:nvSpPr>
        <p:spPr bwMode="auto">
          <a:xfrm flipH="1">
            <a:off x="7467600" y="14478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67" name="Line 35"/>
          <p:cNvSpPr>
            <a:spLocks noChangeShapeType="1"/>
          </p:cNvSpPr>
          <p:nvPr/>
        </p:nvSpPr>
        <p:spPr bwMode="auto">
          <a:xfrm flipH="1"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68" name="Line 36"/>
          <p:cNvSpPr>
            <a:spLocks noChangeShapeType="1"/>
          </p:cNvSpPr>
          <p:nvPr/>
        </p:nvSpPr>
        <p:spPr bwMode="auto">
          <a:xfrm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69" name="Text Box 37"/>
          <p:cNvSpPr txBox="1">
            <a:spLocks noChangeArrowheads="1"/>
          </p:cNvSpPr>
          <p:nvPr/>
        </p:nvSpPr>
        <p:spPr bwMode="auto">
          <a:xfrm>
            <a:off x="7010401" y="608020"/>
            <a:ext cx="1912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Light Source</a:t>
            </a:r>
          </a:p>
        </p:txBody>
      </p:sp>
      <p:sp>
        <p:nvSpPr>
          <p:cNvPr id="1349670" name="Line 38"/>
          <p:cNvSpPr>
            <a:spLocks noChangeShapeType="1"/>
          </p:cNvSpPr>
          <p:nvPr/>
        </p:nvSpPr>
        <p:spPr bwMode="auto">
          <a:xfrm flipV="1">
            <a:off x="6934200" y="1600200"/>
            <a:ext cx="838200" cy="838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49671" name="Text Box 39"/>
          <p:cNvSpPr txBox="1">
            <a:spLocks noChangeArrowheads="1"/>
          </p:cNvSpPr>
          <p:nvPr/>
        </p:nvSpPr>
        <p:spPr bwMode="auto">
          <a:xfrm>
            <a:off x="152410" y="6172206"/>
            <a:ext cx="6057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cs typeface="Arial"/>
              </a:rPr>
              <a:t>Shadow ray to light is unblocked: object visible</a:t>
            </a:r>
          </a:p>
        </p:txBody>
      </p:sp>
      <p:grpSp>
        <p:nvGrpSpPr>
          <p:cNvPr id="1349672" name="Group 40"/>
          <p:cNvGrpSpPr>
            <a:grpSpLocks/>
          </p:cNvGrpSpPr>
          <p:nvPr/>
        </p:nvGrpSpPr>
        <p:grpSpPr bwMode="auto">
          <a:xfrm>
            <a:off x="1371600" y="3581400"/>
            <a:ext cx="4648200" cy="762000"/>
            <a:chOff x="864" y="2256"/>
            <a:chExt cx="2928" cy="480"/>
          </a:xfrm>
        </p:grpSpPr>
        <p:sp>
          <p:nvSpPr>
            <p:cNvPr id="1349673" name="Line 41"/>
            <p:cNvSpPr>
              <a:spLocks noChangeShapeType="1"/>
            </p:cNvSpPr>
            <p:nvPr/>
          </p:nvSpPr>
          <p:spPr bwMode="auto">
            <a:xfrm>
              <a:off x="864" y="2256"/>
              <a:ext cx="2832" cy="43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9674" name="Oval 42"/>
            <p:cNvSpPr>
              <a:spLocks noChangeArrowheads="1"/>
            </p:cNvSpPr>
            <p:nvPr/>
          </p:nvSpPr>
          <p:spPr bwMode="auto">
            <a:xfrm>
              <a:off x="3648" y="2592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1349675" name="Group 43"/>
          <p:cNvGrpSpPr>
            <a:grpSpLocks/>
          </p:cNvGrpSpPr>
          <p:nvPr/>
        </p:nvGrpSpPr>
        <p:grpSpPr bwMode="auto">
          <a:xfrm>
            <a:off x="5943600" y="3657600"/>
            <a:ext cx="381000" cy="533400"/>
            <a:chOff x="3744" y="2304"/>
            <a:chExt cx="240" cy="336"/>
          </a:xfrm>
        </p:grpSpPr>
        <p:sp>
          <p:nvSpPr>
            <p:cNvPr id="1349676" name="Line 44"/>
            <p:cNvSpPr>
              <a:spLocks noChangeShapeType="1"/>
            </p:cNvSpPr>
            <p:nvPr/>
          </p:nvSpPr>
          <p:spPr bwMode="auto">
            <a:xfrm flipV="1">
              <a:off x="3744" y="2400"/>
              <a:ext cx="144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49677" name="Oval 45"/>
            <p:cNvSpPr>
              <a:spLocks noChangeArrowheads="1"/>
            </p:cNvSpPr>
            <p:nvPr/>
          </p:nvSpPr>
          <p:spPr bwMode="auto">
            <a:xfrm>
              <a:off x="3840" y="230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49678" name="Text Box 46"/>
          <p:cNvSpPr txBox="1">
            <a:spLocks noChangeArrowheads="1"/>
          </p:cNvSpPr>
          <p:nvPr/>
        </p:nvSpPr>
        <p:spPr bwMode="auto">
          <a:xfrm>
            <a:off x="152400" y="6170620"/>
            <a:ext cx="6724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Shadow ray to light is blocked: object in shadow</a:t>
            </a:r>
          </a:p>
        </p:txBody>
      </p:sp>
      <p:sp>
        <p:nvSpPr>
          <p:cNvPr id="1349679" name="Line 47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82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9670" grpId="0" animBg="1"/>
      <p:bldP spid="1349671" grpId="0"/>
      <p:bldP spid="1349671" grpId="1"/>
      <p:bldP spid="134967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Line 2"/>
          <p:cNvSpPr>
            <a:spLocks noChangeShapeType="1"/>
          </p:cNvSpPr>
          <p:nvPr/>
        </p:nvSpPr>
        <p:spPr bwMode="auto">
          <a:xfrm flipV="1">
            <a:off x="4267200" y="5715000"/>
            <a:ext cx="4572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0659" name="Line 3"/>
          <p:cNvSpPr>
            <a:spLocks noChangeShapeType="1"/>
          </p:cNvSpPr>
          <p:nvPr/>
        </p:nvSpPr>
        <p:spPr bwMode="auto">
          <a:xfrm flipV="1">
            <a:off x="4267200" y="3962400"/>
            <a:ext cx="10668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Shadows: Numerical Issues</a:t>
            </a:r>
          </a:p>
        </p:txBody>
      </p:sp>
      <p:sp>
        <p:nvSpPr>
          <p:cNvPr id="1350661" name="Line 5"/>
          <p:cNvSpPr>
            <a:spLocks noChangeShapeType="1"/>
          </p:cNvSpPr>
          <p:nvPr/>
        </p:nvSpPr>
        <p:spPr bwMode="auto">
          <a:xfrm>
            <a:off x="2133600" y="5638800"/>
            <a:ext cx="4419600" cy="0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350662" name="Group 6"/>
          <p:cNvGrpSpPr>
            <a:grpSpLocks/>
          </p:cNvGrpSpPr>
          <p:nvPr/>
        </p:nvGrpSpPr>
        <p:grpSpPr bwMode="auto">
          <a:xfrm>
            <a:off x="5105400" y="3276600"/>
            <a:ext cx="762000" cy="762000"/>
            <a:chOff x="4704" y="672"/>
            <a:chExt cx="480" cy="480"/>
          </a:xfrm>
        </p:grpSpPr>
        <p:sp>
          <p:nvSpPr>
            <p:cNvPr id="1350663" name="Line 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50664" name="Oval 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50665" name="Line 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50666" name="Line 1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50667" name="Line 1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50668" name="Oval 12"/>
          <p:cNvSpPr>
            <a:spLocks noChangeArrowheads="1"/>
          </p:cNvSpPr>
          <p:nvPr/>
        </p:nvSpPr>
        <p:spPr bwMode="auto">
          <a:xfrm>
            <a:off x="4191000" y="5410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50669" name="Text Box 13"/>
          <p:cNvSpPr txBox="1">
            <a:spLocks noChangeArrowheads="1"/>
          </p:cNvSpPr>
          <p:nvPr/>
        </p:nvSpPr>
        <p:spPr bwMode="auto">
          <a:xfrm>
            <a:off x="457209" y="1244600"/>
            <a:ext cx="741741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cs typeface="Arial"/>
              </a:rPr>
              <a:t>  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Numerical inaccuracy may cause intersection to be </a:t>
            </a:r>
          </a:p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    below surface  (effect exaggerated in figure)</a:t>
            </a:r>
          </a:p>
        </p:txBody>
      </p:sp>
      <p:sp>
        <p:nvSpPr>
          <p:cNvPr id="1350670" name="Text Box 14"/>
          <p:cNvSpPr txBox="1">
            <a:spLocks noChangeArrowheads="1"/>
          </p:cNvSpPr>
          <p:nvPr/>
        </p:nvSpPr>
        <p:spPr bwMode="auto">
          <a:xfrm>
            <a:off x="457209" y="2200276"/>
            <a:ext cx="6429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cs typeface="Arial"/>
              </a:rPr>
              <a:t>  </a:t>
            </a:r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Causing surface to incorrectly shadow itself</a:t>
            </a:r>
          </a:p>
        </p:txBody>
      </p:sp>
      <p:sp>
        <p:nvSpPr>
          <p:cNvPr id="1350671" name="Text Box 15"/>
          <p:cNvSpPr txBox="1">
            <a:spLocks noChangeArrowheads="1"/>
          </p:cNvSpPr>
          <p:nvPr/>
        </p:nvSpPr>
        <p:spPr bwMode="auto">
          <a:xfrm>
            <a:off x="457200" y="2730506"/>
            <a:ext cx="7776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  Move a little towards light before shooting shadow ray</a:t>
            </a:r>
          </a:p>
        </p:txBody>
      </p:sp>
      <p:sp>
        <p:nvSpPr>
          <p:cNvPr id="1350672" name="Line 16"/>
          <p:cNvSpPr>
            <a:spLocks noChangeShapeType="1"/>
          </p:cNvSpPr>
          <p:nvPr/>
        </p:nvSpPr>
        <p:spPr bwMode="auto">
          <a:xfrm flipV="1">
            <a:off x="4800600" y="4038600"/>
            <a:ext cx="60960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601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416 0.1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50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658" grpId="0" animBg="1"/>
      <p:bldP spid="1350658" grpId="1" animBg="1"/>
      <p:bldP spid="1350659" grpId="0" animBg="1"/>
      <p:bldP spid="1350659" grpId="1" animBg="1"/>
      <p:bldP spid="1350668" grpId="0" animBg="1"/>
      <p:bldP spid="1350669" grpId="0"/>
      <p:bldP spid="1350670" grpId="0"/>
      <p:bldP spid="1350671" grpId="0"/>
      <p:bldP spid="135067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3" name="Rectangle 3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4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5" name="AutoShape 5"/>
          <p:cNvSpPr>
            <a:spLocks noChangeArrowheads="1"/>
          </p:cNvSpPr>
          <p:nvPr/>
        </p:nvSpPr>
        <p:spPr bwMode="auto">
          <a:xfrm rot="15537316">
            <a:off x="4876800" y="3581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6" name="Rectangle 6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7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8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9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Mirror Reflections/Refractions</a:t>
            </a:r>
          </a:p>
        </p:txBody>
      </p:sp>
      <p:sp>
        <p:nvSpPr>
          <p:cNvPr id="1351691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2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3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4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5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6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7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8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9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0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1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2" name="Text Box 22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351703" name="Text Box 23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351704" name="Text Box 24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351705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6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7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8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51710" name="Group 30"/>
          <p:cNvGrpSpPr>
            <a:grpSpLocks/>
          </p:cNvGrpSpPr>
          <p:nvPr/>
        </p:nvGrpSpPr>
        <p:grpSpPr bwMode="auto">
          <a:xfrm>
            <a:off x="1371600" y="2819400"/>
            <a:ext cx="4343400" cy="1447800"/>
            <a:chOff x="864" y="1776"/>
            <a:chExt cx="2736" cy="912"/>
          </a:xfrm>
        </p:grpSpPr>
        <p:sp>
          <p:nvSpPr>
            <p:cNvPr id="1351711" name="Line 31"/>
            <p:cNvSpPr>
              <a:spLocks noChangeShapeType="1"/>
            </p:cNvSpPr>
            <p:nvPr/>
          </p:nvSpPr>
          <p:spPr bwMode="auto">
            <a:xfrm>
              <a:off x="864" y="2256"/>
              <a:ext cx="2640" cy="38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2" name="Oval 32"/>
            <p:cNvSpPr>
              <a:spLocks noChangeArrowheads="1"/>
            </p:cNvSpPr>
            <p:nvPr/>
          </p:nvSpPr>
          <p:spPr bwMode="auto">
            <a:xfrm>
              <a:off x="3456" y="254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3" name="Line 33"/>
            <p:cNvSpPr>
              <a:spLocks noChangeShapeType="1"/>
            </p:cNvSpPr>
            <p:nvPr/>
          </p:nvSpPr>
          <p:spPr bwMode="auto">
            <a:xfrm flipV="1">
              <a:off x="3504" y="1776"/>
              <a:ext cx="0" cy="81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351714" name="Group 34"/>
          <p:cNvGrpSpPr>
            <a:grpSpLocks/>
          </p:cNvGrpSpPr>
          <p:nvPr/>
        </p:nvGrpSpPr>
        <p:grpSpPr bwMode="auto">
          <a:xfrm>
            <a:off x="304800" y="3886207"/>
            <a:ext cx="5867400" cy="2886075"/>
            <a:chOff x="192" y="2496"/>
            <a:chExt cx="3696" cy="1818"/>
          </a:xfrm>
        </p:grpSpPr>
        <p:sp>
          <p:nvSpPr>
            <p:cNvPr id="1351715" name="Line 35"/>
            <p:cNvSpPr>
              <a:spLocks noChangeShapeType="1"/>
            </p:cNvSpPr>
            <p:nvPr/>
          </p:nvSpPr>
          <p:spPr bwMode="auto">
            <a:xfrm flipV="1">
              <a:off x="3552" y="2496"/>
              <a:ext cx="336" cy="1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6" name="Text Box 36"/>
            <p:cNvSpPr txBox="1">
              <a:spLocks noChangeArrowheads="1"/>
            </p:cNvSpPr>
            <p:nvPr/>
          </p:nvSpPr>
          <p:spPr bwMode="auto">
            <a:xfrm>
              <a:off x="192" y="3791"/>
              <a:ext cx="36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Generate reflected ray in mirror direction, </a:t>
              </a:r>
            </a:p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Get reflections and refractions of objects</a:t>
              </a:r>
            </a:p>
          </p:txBody>
        </p:sp>
      </p:grpSp>
      <p:sp>
        <p:nvSpPr>
          <p:cNvPr id="1351717" name="Line 37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978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6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751860" cy="5029200"/>
          </a:xfrm>
        </p:spPr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 </a:t>
            </a:r>
          </a:p>
          <a:p>
            <a:pPr lvl="1"/>
            <a:r>
              <a:rPr lang="en-US" sz="2800" i="1" dirty="0"/>
              <a:t>Radiance, Irradiance</a:t>
            </a:r>
          </a:p>
          <a:p>
            <a:pPr lvl="1"/>
            <a:r>
              <a:rPr lang="en-US" sz="2800" dirty="0"/>
              <a:t>Reflection functions: Bi-Directional Reflectance Distribution Function or BRDF</a:t>
            </a:r>
          </a:p>
          <a:p>
            <a:pPr lvl="1"/>
            <a:r>
              <a:rPr lang="en-US" sz="2800" dirty="0"/>
              <a:t>Reflection Equation</a:t>
            </a:r>
          </a:p>
          <a:p>
            <a:pPr lvl="1"/>
            <a:r>
              <a:rPr lang="en-US" sz="2800" dirty="0"/>
              <a:t>Simple BRDF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25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Ray Tracing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For each pixel</a:t>
            </a:r>
          </a:p>
          <a:p>
            <a:pPr lvl="1"/>
            <a:r>
              <a:rPr lang="en-US" dirty="0"/>
              <a:t>Trace Primary Eye Ray, find intersection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Trace Secondary Shadow Ray(s) to all light(s)</a:t>
            </a:r>
          </a:p>
          <a:p>
            <a:pPr lvl="2"/>
            <a:r>
              <a:rPr lang="en-US" dirty="0"/>
              <a:t>Color  = Visible ? Illumination Model : 0 ;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Trace Reflected Ray</a:t>
            </a:r>
          </a:p>
          <a:p>
            <a:pPr lvl="2"/>
            <a:r>
              <a:rPr lang="en-US" dirty="0"/>
              <a:t>Color += reflectivity * Color of reflected ray</a:t>
            </a:r>
          </a:p>
          <a:p>
            <a:pPr lvl="2"/>
            <a:endParaRPr lang="en-US" dirty="0"/>
          </a:p>
          <a:p>
            <a:r>
              <a:rPr lang="en-US" dirty="0"/>
              <a:t>Need acceleration structure for performance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70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444500"/>
            <a:ext cx="7772400" cy="838200"/>
          </a:xfrm>
        </p:spPr>
        <p:txBody>
          <a:bodyPr/>
          <a:lstStyle/>
          <a:p>
            <a:r>
              <a:rPr lang="en-US"/>
              <a:t>Interactive Raytracing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 dirty="0"/>
              <a:t>Ray tracing historically slow</a:t>
            </a:r>
          </a:p>
          <a:p>
            <a:r>
              <a:rPr lang="en-US" dirty="0"/>
              <a:t>Now viable alternative for complex scenes </a:t>
            </a:r>
          </a:p>
          <a:p>
            <a:pPr lvl="1"/>
            <a:r>
              <a:rPr lang="en-US" dirty="0"/>
              <a:t>Key is </a:t>
            </a:r>
            <a:r>
              <a:rPr lang="en-US" dirty="0" err="1"/>
              <a:t>sublinear</a:t>
            </a:r>
            <a:r>
              <a:rPr lang="en-US" dirty="0"/>
              <a:t> complexity with acceleration; need not process all triangles in scene</a:t>
            </a:r>
          </a:p>
          <a:p>
            <a:r>
              <a:rPr lang="en-US" dirty="0"/>
              <a:t>Allows many effects hard in hardware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dirty="0"/>
              <a:t>Today graphics hardware and software (NVIDIA Optix 6, RTX chips 10G+ rays per second).</a:t>
            </a:r>
            <a:r>
              <a:rPr lang="en-US" dirty="0">
                <a:hlinkClick r:id="rId2"/>
              </a:rPr>
              <a:t>Video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295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7C27F-795C-4BCE-9E2A-D06D45002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>
            <a:extLst>
              <a:ext uri="{FF2B5EF4-FFF2-40B4-BE49-F238E27FC236}">
                <a16:creationId xmlns:a16="http://schemas.microsoft.com/office/drawing/2014/main" id="{050769CD-0AB4-78D4-0CE0-4F90C9180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9449" y="533400"/>
            <a:ext cx="8054647" cy="685800"/>
          </a:xfrm>
        </p:spPr>
        <p:txBody>
          <a:bodyPr/>
          <a:lstStyle/>
          <a:p>
            <a:r>
              <a:rPr lang="en-US" dirty="0"/>
              <a:t>Motivation: BRDFs, Ray Tracing, ...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A6168D-CB69-DECF-A116-93C733163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26183"/>
            <a:ext cx="8839200" cy="5029200"/>
          </a:xfrm>
        </p:spPr>
        <p:txBody>
          <a:bodyPr/>
          <a:lstStyle/>
          <a:p>
            <a:r>
              <a:rPr lang="en-US" dirty="0"/>
              <a:t>Basics of Illumination, Reflection </a:t>
            </a:r>
          </a:p>
          <a:p>
            <a:r>
              <a:rPr lang="en-US" dirty="0"/>
              <a:t>Formal radiometric analysis (not ad-hoc)</a:t>
            </a:r>
          </a:p>
          <a:p>
            <a:r>
              <a:rPr lang="en-US" dirty="0"/>
              <a:t>Ray Tracing</a:t>
            </a:r>
          </a:p>
          <a:p>
            <a:r>
              <a:rPr lang="en-US" i="1" dirty="0"/>
              <a:t>Reflection Equation and Rendering Equation</a:t>
            </a:r>
          </a:p>
          <a:p>
            <a:r>
              <a:rPr lang="en-US" dirty="0"/>
              <a:t>Monte Carlo Rendering next lecture</a:t>
            </a:r>
          </a:p>
          <a:p>
            <a:endParaRPr lang="en-US" dirty="0"/>
          </a:p>
          <a:p>
            <a:r>
              <a:rPr lang="en-US" dirty="0"/>
              <a:t>Appreciate formal analysis in a graduate course, even if not absolutely essential in practice</a:t>
            </a:r>
          </a:p>
          <a:p>
            <a:r>
              <a:rPr lang="en-US" i="1" dirty="0"/>
              <a:t>Please e-mail re papers you want to present (by </a:t>
            </a:r>
            <a:r>
              <a:rPr lang="en-US" i="1" dirty="0" err="1"/>
              <a:t>Th</a:t>
            </a:r>
            <a:r>
              <a:rPr lang="en-US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547599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440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44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44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59100" imgH="254000" progId="Equation.DSMT4">
                  <p:embed/>
                </p:oleObj>
              </mc:Choice>
              <mc:Fallback>
                <p:oleObj name="Equation" r:id="rId8" imgW="2959100" imgH="254000" progId="Equation.DSMT4">
                  <p:embed/>
                  <p:pic>
                    <p:nvPicPr>
                      <p:cNvPr id="138446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161219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45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45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450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00400" imgH="266700" progId="Equation.DSMT4">
                  <p:embed/>
                </p:oleObj>
              </mc:Choice>
              <mc:Fallback>
                <p:oleObj name="Equation" r:id="rId8" imgW="3200400" imgH="266700" progId="Equation.DSMT4">
                  <p:embed/>
                  <p:pic>
                    <p:nvPicPr>
                      <p:cNvPr id="4506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46912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460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460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460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27400" imgH="368300" progId="Equation.DSMT4">
                  <p:embed/>
                </p:oleObj>
              </mc:Choice>
              <mc:Fallback>
                <p:oleObj name="Equation" r:id="rId8" imgW="3327400" imgH="368300" progId="Equation.DSMT4">
                  <p:embed/>
                  <p:pic>
                    <p:nvPicPr>
                      <p:cNvPr id="4609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584" imgH="228501" progId="Equation.DSMT4">
                  <p:embed/>
                </p:oleObj>
              </mc:Choice>
              <mc:Fallback>
                <p:oleObj name="Equation" r:id="rId10" imgW="266584" imgH="228501" progId="Equation.DSMT4">
                  <p:embed/>
                  <p:pic>
                    <p:nvPicPr>
                      <p:cNvPr id="4610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3804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6966"/>
            <a:ext cx="9144000" cy="4724400"/>
          </a:xfrm>
        </p:spPr>
        <p:txBody>
          <a:bodyPr/>
          <a:lstStyle/>
          <a:p>
            <a:r>
              <a:rPr lang="en-US" sz="2400" dirty="0"/>
              <a:t>Light as a function of direction, from entire environment</a:t>
            </a:r>
          </a:p>
          <a:p>
            <a:r>
              <a:rPr lang="en-US" sz="2400" dirty="0"/>
              <a:t>Captured by photographing a chrome steel or mirror sphere</a:t>
            </a:r>
          </a:p>
          <a:p>
            <a:r>
              <a:rPr lang="en-US" sz="2400" dirty="0"/>
              <a:t>Accurate only for one point, but distant lighting same at other scene locations (typically use only one </a:t>
            </a:r>
            <a:r>
              <a:rPr lang="en-US" sz="2400" dirty="0" err="1"/>
              <a:t>env</a:t>
            </a:r>
            <a:r>
              <a:rPr lang="en-US" sz="2400" dirty="0"/>
              <a:t>. map)</a:t>
            </a:r>
          </a:p>
        </p:txBody>
      </p:sp>
      <p:pic>
        <p:nvPicPr>
          <p:cNvPr id="1381380" name="Picture 4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225101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81381" name="Text Box 5"/>
          <p:cNvSpPr txBox="1">
            <a:spLocks noChangeArrowheads="1"/>
          </p:cNvSpPr>
          <p:nvPr/>
        </p:nvSpPr>
        <p:spPr bwMode="auto">
          <a:xfrm>
            <a:off x="4058066" y="6146800"/>
            <a:ext cx="5184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err="1">
                <a:solidFill>
                  <a:srgbClr val="FFFFFF"/>
                </a:solidFill>
                <a:latin typeface="Arial"/>
                <a:cs typeface="Times New Roman" charset="0"/>
              </a:rPr>
              <a:t>Blinn</a:t>
            </a:r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 and Newell 1976, Miller and Hoffman, 1984</a:t>
            </a:r>
          </a:p>
          <a:p>
            <a:pPr algn="l"/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Later, Greene 86, Cabral et al. 87</a:t>
            </a:r>
          </a:p>
        </p:txBody>
      </p:sp>
      <p:pic>
        <p:nvPicPr>
          <p:cNvPr id="1381382" name="Picture 6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137789"/>
            <a:ext cx="4611688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926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 Environment Maps</a:t>
            </a:r>
          </a:p>
        </p:txBody>
      </p:sp>
      <p:pic>
        <p:nvPicPr>
          <p:cNvPr id="1409027" name="Picture 3" descr="gr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787525"/>
            <a:ext cx="3446462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09028" name="Picture 4" descr="grace_fil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1771650"/>
            <a:ext cx="3436937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09029" name="Text Box 5"/>
          <p:cNvSpPr txBox="1">
            <a:spLocks noChangeArrowheads="1"/>
          </p:cNvSpPr>
          <p:nvPr/>
        </p:nvSpPr>
        <p:spPr bwMode="auto">
          <a:xfrm>
            <a:off x="142875" y="5172075"/>
            <a:ext cx="4406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Incident Radiance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(Illumination Environment Map)</a:t>
            </a:r>
          </a:p>
        </p:txBody>
      </p:sp>
      <p:sp>
        <p:nvSpPr>
          <p:cNvPr id="1409030" name="Text Box 6"/>
          <p:cNvSpPr txBox="1">
            <a:spLocks noChangeArrowheads="1"/>
          </p:cNvSpPr>
          <p:nvPr/>
        </p:nvSpPr>
        <p:spPr bwMode="auto">
          <a:xfrm>
            <a:off x="4689475" y="5178425"/>
            <a:ext cx="423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Irradiance Environment Map</a:t>
            </a:r>
          </a:p>
        </p:txBody>
      </p:sp>
      <p:sp>
        <p:nvSpPr>
          <p:cNvPr id="1409031" name="Line 7"/>
          <p:cNvSpPr>
            <a:spLocks noChangeShapeType="1"/>
          </p:cNvSpPr>
          <p:nvPr/>
        </p:nvSpPr>
        <p:spPr bwMode="auto">
          <a:xfrm>
            <a:off x="4086225" y="3536950"/>
            <a:ext cx="971550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grpSp>
        <p:nvGrpSpPr>
          <p:cNvPr id="1409032" name="Group 8"/>
          <p:cNvGrpSpPr>
            <a:grpSpLocks/>
          </p:cNvGrpSpPr>
          <p:nvPr/>
        </p:nvGrpSpPr>
        <p:grpSpPr bwMode="auto">
          <a:xfrm>
            <a:off x="2890838" y="1320800"/>
            <a:ext cx="1017587" cy="1235075"/>
            <a:chOff x="1821" y="832"/>
            <a:chExt cx="641" cy="778"/>
          </a:xfrm>
        </p:grpSpPr>
        <p:sp>
          <p:nvSpPr>
            <p:cNvPr id="1409033" name="Line 9"/>
            <p:cNvSpPr>
              <a:spLocks noChangeShapeType="1"/>
            </p:cNvSpPr>
            <p:nvPr/>
          </p:nvSpPr>
          <p:spPr bwMode="auto">
            <a:xfrm flipV="1">
              <a:off x="1821" y="953"/>
              <a:ext cx="424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1409034" name="Text Box 10"/>
            <p:cNvSpPr txBox="1">
              <a:spLocks noChangeArrowheads="1"/>
            </p:cNvSpPr>
            <p:nvPr/>
          </p:nvSpPr>
          <p:spPr bwMode="auto">
            <a:xfrm>
              <a:off x="2207" y="83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R</a:t>
              </a:r>
            </a:p>
          </p:txBody>
        </p:sp>
      </p:grpSp>
      <p:grpSp>
        <p:nvGrpSpPr>
          <p:cNvPr id="1409035" name="Group 11"/>
          <p:cNvGrpSpPr>
            <a:grpSpLocks/>
          </p:cNvGrpSpPr>
          <p:nvPr/>
        </p:nvGrpSpPr>
        <p:grpSpPr bwMode="auto">
          <a:xfrm>
            <a:off x="6599238" y="1327150"/>
            <a:ext cx="1722437" cy="1512888"/>
            <a:chOff x="4157" y="836"/>
            <a:chExt cx="1085" cy="953"/>
          </a:xfrm>
        </p:grpSpPr>
        <p:sp>
          <p:nvSpPr>
            <p:cNvPr id="1409036" name="Text Box 12"/>
            <p:cNvSpPr txBox="1">
              <a:spLocks noChangeArrowheads="1"/>
            </p:cNvSpPr>
            <p:nvPr/>
          </p:nvSpPr>
          <p:spPr bwMode="auto">
            <a:xfrm>
              <a:off x="4987" y="83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N</a:t>
              </a:r>
            </a:p>
          </p:txBody>
        </p:sp>
        <p:sp>
          <p:nvSpPr>
            <p:cNvPr id="1409037" name="Arc 13"/>
            <p:cNvSpPr>
              <a:spLocks/>
            </p:cNvSpPr>
            <p:nvPr/>
          </p:nvSpPr>
          <p:spPr bwMode="auto">
            <a:xfrm rot="1637807">
              <a:off x="4286" y="1225"/>
              <a:ext cx="924" cy="44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 w 43200"/>
                <a:gd name="T1" fmla="*/ 22538 h 24725"/>
                <a:gd name="T2" fmla="*/ 42973 w 43200"/>
                <a:gd name="T3" fmla="*/ 24725 h 24725"/>
                <a:gd name="T4" fmla="*/ 21600 w 43200"/>
                <a:gd name="T5" fmla="*/ 21600 h 24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725" fill="none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</a:path>
                <a:path w="43200" h="24725" stroke="0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1409038" name="Line 14"/>
            <p:cNvSpPr>
              <a:spLocks noChangeShapeType="1"/>
            </p:cNvSpPr>
            <p:nvPr/>
          </p:nvSpPr>
          <p:spPr bwMode="auto">
            <a:xfrm rot="1721430" flipH="1">
              <a:off x="4157" y="1648"/>
              <a:ext cx="939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1409039" name="Oval 15"/>
            <p:cNvSpPr>
              <a:spLocks noChangeArrowheads="1"/>
            </p:cNvSpPr>
            <p:nvPr/>
          </p:nvSpPr>
          <p:spPr bwMode="auto">
            <a:xfrm rot="1721430">
              <a:off x="4175" y="1472"/>
              <a:ext cx="938" cy="317"/>
            </a:xfrm>
            <a:prstGeom prst="ellipse">
              <a:avLst/>
            </a:prstGeom>
            <a:solidFill>
              <a:srgbClr val="6633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1409040" name="Line 16"/>
            <p:cNvSpPr>
              <a:spLocks noChangeShapeType="1"/>
            </p:cNvSpPr>
            <p:nvPr/>
          </p:nvSpPr>
          <p:spPr bwMode="auto">
            <a:xfrm rot="1721430">
              <a:off x="4257" y="1387"/>
              <a:ext cx="46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1409041" name="Line 17"/>
            <p:cNvSpPr>
              <a:spLocks noChangeShapeType="1"/>
            </p:cNvSpPr>
            <p:nvPr/>
          </p:nvSpPr>
          <p:spPr bwMode="auto">
            <a:xfrm rot="1721430">
              <a:off x="4520" y="1242"/>
              <a:ext cx="232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1409042" name="Line 18"/>
            <p:cNvSpPr>
              <a:spLocks noChangeShapeType="1"/>
            </p:cNvSpPr>
            <p:nvPr/>
          </p:nvSpPr>
          <p:spPr bwMode="auto">
            <a:xfrm rot="1721430" flipH="1">
              <a:off x="4725" y="1352"/>
              <a:ext cx="251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1409043" name="Line 19"/>
            <p:cNvSpPr>
              <a:spLocks noChangeShapeType="1"/>
            </p:cNvSpPr>
            <p:nvPr/>
          </p:nvSpPr>
          <p:spPr bwMode="auto">
            <a:xfrm rot="1721430" flipH="1">
              <a:off x="4655" y="1607"/>
              <a:ext cx="426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1409044" name="Line 20"/>
            <p:cNvSpPr>
              <a:spLocks noChangeShapeType="1"/>
            </p:cNvSpPr>
            <p:nvPr/>
          </p:nvSpPr>
          <p:spPr bwMode="auto">
            <a:xfrm>
              <a:off x="4379" y="1425"/>
              <a:ext cx="9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1409045" name="Line 21"/>
            <p:cNvSpPr>
              <a:spLocks noChangeShapeType="1"/>
            </p:cNvSpPr>
            <p:nvPr/>
          </p:nvSpPr>
          <p:spPr bwMode="auto">
            <a:xfrm flipV="1">
              <a:off x="4475" y="135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1409046" name="Line 22"/>
            <p:cNvSpPr>
              <a:spLocks noChangeShapeType="1"/>
            </p:cNvSpPr>
            <p:nvPr/>
          </p:nvSpPr>
          <p:spPr bwMode="auto">
            <a:xfrm>
              <a:off x="4571" y="1366"/>
              <a:ext cx="67" cy="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1409047" name="Line 23"/>
            <p:cNvSpPr>
              <a:spLocks noChangeShapeType="1"/>
            </p:cNvSpPr>
            <p:nvPr/>
          </p:nvSpPr>
          <p:spPr bwMode="auto">
            <a:xfrm flipV="1">
              <a:off x="4638" y="1373"/>
              <a:ext cx="59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1409048" name="Line 24"/>
            <p:cNvSpPr>
              <a:spLocks noChangeShapeType="1"/>
            </p:cNvSpPr>
            <p:nvPr/>
          </p:nvSpPr>
          <p:spPr bwMode="auto">
            <a:xfrm flipH="1">
              <a:off x="4830" y="1461"/>
              <a:ext cx="44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1409049" name="Line 25"/>
            <p:cNvSpPr>
              <a:spLocks noChangeShapeType="1"/>
            </p:cNvSpPr>
            <p:nvPr/>
          </p:nvSpPr>
          <p:spPr bwMode="auto">
            <a:xfrm>
              <a:off x="4830" y="1552"/>
              <a:ext cx="103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1409050" name="Line 26"/>
            <p:cNvSpPr>
              <a:spLocks noChangeShapeType="1"/>
            </p:cNvSpPr>
            <p:nvPr/>
          </p:nvSpPr>
          <p:spPr bwMode="auto">
            <a:xfrm flipH="1">
              <a:off x="4889" y="1639"/>
              <a:ext cx="73" cy="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1409051" name="Line 27"/>
            <p:cNvSpPr>
              <a:spLocks noChangeShapeType="1"/>
            </p:cNvSpPr>
            <p:nvPr/>
          </p:nvSpPr>
          <p:spPr bwMode="auto">
            <a:xfrm>
              <a:off x="4881" y="1684"/>
              <a:ext cx="82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1409052" name="Line 28"/>
            <p:cNvSpPr>
              <a:spLocks noChangeShapeType="1"/>
            </p:cNvSpPr>
            <p:nvPr/>
          </p:nvSpPr>
          <p:spPr bwMode="auto">
            <a:xfrm flipV="1">
              <a:off x="4645" y="1001"/>
              <a:ext cx="370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91358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903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 Models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02625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Local Illumination</a:t>
            </a:r>
          </a:p>
          <a:p>
            <a:pPr lvl="1"/>
            <a:r>
              <a:rPr lang="en-US" dirty="0"/>
              <a:t>Light directly from light sources to surface</a:t>
            </a:r>
          </a:p>
          <a:p>
            <a:pPr lvl="1"/>
            <a:r>
              <a:rPr lang="en-US" dirty="0"/>
              <a:t>No shadows (cast shadows are a global effect)</a:t>
            </a:r>
          </a:p>
          <a:p>
            <a:pPr>
              <a:buFont typeface="Wingdings" charset="0"/>
              <a:buNone/>
            </a:pPr>
            <a:r>
              <a:rPr lang="en-US" i="1" dirty="0"/>
              <a:t>Global Illumination: multiple bounces (indirect light)</a:t>
            </a:r>
          </a:p>
          <a:p>
            <a:pPr lvl="1"/>
            <a:r>
              <a:rPr lang="en-US" dirty="0"/>
              <a:t>Hard and soft shadows</a:t>
            </a:r>
          </a:p>
          <a:p>
            <a:pPr lvl="1"/>
            <a:r>
              <a:rPr lang="en-US" dirty="0"/>
              <a:t>Reflections/refractions (already seen in ray tracing)</a:t>
            </a:r>
          </a:p>
          <a:p>
            <a:pPr lvl="1"/>
            <a:r>
              <a:rPr lang="en-US" dirty="0"/>
              <a:t>Diffuse and glossy interreflections (</a:t>
            </a:r>
            <a:r>
              <a:rPr lang="en-US" dirty="0" err="1"/>
              <a:t>radiosity</a:t>
            </a:r>
            <a:r>
              <a:rPr lang="en-US" dirty="0"/>
              <a:t>, caustics)</a:t>
            </a:r>
            <a:r>
              <a:rPr lang="en-US" b="1" dirty="0">
                <a:hlinkClick r:id="rId2"/>
              </a:rPr>
              <a:t> </a:t>
            </a: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1354756" name="Picture 4" descr="s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254500"/>
            <a:ext cx="3471862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4757" name="Text Box 5"/>
          <p:cNvSpPr txBox="1">
            <a:spLocks noChangeArrowheads="1"/>
          </p:cNvSpPr>
          <p:nvPr/>
        </p:nvSpPr>
        <p:spPr bwMode="auto">
          <a:xfrm>
            <a:off x="4394200" y="6457950"/>
            <a:ext cx="469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Some images courtesy Henrik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Wann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 Jensen</a:t>
            </a:r>
          </a:p>
        </p:txBody>
      </p:sp>
      <p:pic>
        <p:nvPicPr>
          <p:cNvPr id="2" name="Picture 4" descr="cognac4">
            <a:extLst>
              <a:ext uri="{FF2B5EF4-FFF2-40B4-BE49-F238E27FC236}">
                <a16:creationId xmlns:a16="http://schemas.microsoft.com/office/drawing/2014/main" id="{0F602BB3-8FF0-01FE-ADC8-B0AC87C0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4254500"/>
            <a:ext cx="2984937" cy="223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9365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Challenge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01813"/>
            <a:ext cx="8255000" cy="4572000"/>
          </a:xfrm>
        </p:spPr>
        <p:txBody>
          <a:bodyPr/>
          <a:lstStyle/>
          <a:p>
            <a:endParaRPr lang="en-US"/>
          </a:p>
          <a:p>
            <a:r>
              <a:rPr lang="en-US"/>
              <a:t>Computing reflectance equation requires knowing the incoming radiance from surfaces</a:t>
            </a:r>
          </a:p>
          <a:p>
            <a:endParaRPr lang="en-US"/>
          </a:p>
          <a:p>
            <a:r>
              <a:rPr lang="en-US"/>
              <a:t>But determining incoming radiance requires knowing the reflected radiance from surfaces</a:t>
            </a:r>
          </a:p>
        </p:txBody>
      </p:sp>
      <p:graphicFrame>
        <p:nvGraphicFramePr>
          <p:cNvPr id="1417220" name="Object 4"/>
          <p:cNvGraphicFramePr>
            <a:graphicFrameLocks noChangeAspect="1"/>
          </p:cNvGraphicFramePr>
          <p:nvPr/>
        </p:nvGraphicFramePr>
        <p:xfrm>
          <a:off x="242888" y="1281113"/>
          <a:ext cx="87852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120" imgH="368280" progId="Equation.DSMT4">
                  <p:embed/>
                </p:oleObj>
              </mc:Choice>
              <mc:Fallback>
                <p:oleObj name="Equation" r:id="rId2" imgW="3327120" imgH="368280" progId="Equation.DSMT4">
                  <p:embed/>
                  <p:pic>
                    <p:nvPicPr>
                      <p:cNvPr id="1417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1281113"/>
                        <a:ext cx="87852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2405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8548" name="Picture 4" descr="slid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9434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Rendering Equation</a:t>
            </a:r>
          </a:p>
        </p:txBody>
      </p:sp>
      <p:graphicFrame>
        <p:nvGraphicFramePr>
          <p:cNvPr id="18434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1843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335" imgH="215713" progId="Equation.DSMT4">
                  <p:embed/>
                </p:oleObj>
              </mc:Choice>
              <mc:Fallback>
                <p:oleObj name="Equation" r:id="rId4" imgW="190335" imgH="215713" progId="Equation.DSMT4">
                  <p:embed/>
                  <p:pic>
                    <p:nvPicPr>
                      <p:cNvPr id="1843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835" imgH="139518" progId="Equation.DSMT4">
                  <p:embed/>
                </p:oleObj>
              </mc:Choice>
              <mc:Fallback>
                <p:oleObj name="Equation" r:id="rId6" imgW="126835" imgH="139518" progId="Equation.DSMT4">
                  <p:embed/>
                  <p:pic>
                    <p:nvPicPr>
                      <p:cNvPr id="184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0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grpSp>
        <p:nvGrpSpPr>
          <p:cNvPr id="18438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8552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  <p:sp>
          <p:nvSpPr>
            <p:cNvPr id="1388553" name="Line 9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  <p:sp>
          <p:nvSpPr>
            <p:cNvPr id="1388554" name="Line 10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</p:grpSp>
      <p:sp>
        <p:nvSpPr>
          <p:cNvPr id="1388555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1388556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1388557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graphicFrame>
        <p:nvGraphicFramePr>
          <p:cNvPr id="18442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290638" y="4840288"/>
          <a:ext cx="70961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54400" imgH="381000" progId="Equation.DSMT4">
                  <p:embed/>
                </p:oleObj>
              </mc:Choice>
              <mc:Fallback>
                <p:oleObj name="Equation" r:id="rId8" imgW="3454400" imgH="381000" progId="Equation.DSMT4">
                  <p:embed/>
                  <p:pic>
                    <p:nvPicPr>
                      <p:cNvPr id="1844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4840288"/>
                        <a:ext cx="70961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9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Reflected Light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(Output Image)</a:t>
            </a:r>
          </a:p>
        </p:txBody>
      </p:sp>
      <p:sp>
        <p:nvSpPr>
          <p:cNvPr id="1388560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Emission</a:t>
            </a:r>
          </a:p>
        </p:txBody>
      </p:sp>
      <p:sp>
        <p:nvSpPr>
          <p:cNvPr id="1388561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Reflected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Light</a:t>
            </a:r>
          </a:p>
        </p:txBody>
      </p:sp>
      <p:sp>
        <p:nvSpPr>
          <p:cNvPr id="1388562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BRDF</a:t>
            </a:r>
          </a:p>
        </p:txBody>
      </p:sp>
      <p:sp>
        <p:nvSpPr>
          <p:cNvPr id="1388563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Cosine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Incident angle</a:t>
            </a:r>
          </a:p>
        </p:txBody>
      </p:sp>
      <p:sp>
        <p:nvSpPr>
          <p:cNvPr id="1388564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1388565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1388566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1388567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1388568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graphicFrame>
        <p:nvGraphicFramePr>
          <p:cNvPr id="18453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584" imgH="228501" progId="Equation.DSMT4">
                  <p:embed/>
                </p:oleObj>
              </mc:Choice>
              <mc:Fallback>
                <p:oleObj name="Equation" r:id="rId10" imgW="266584" imgH="228501" progId="Equation.DSMT4">
                  <p:embed/>
                  <p:pic>
                    <p:nvPicPr>
                      <p:cNvPr id="1845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70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1388571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1388572" name="Text Box 28"/>
          <p:cNvSpPr txBox="1">
            <a:spLocks noChangeArrowheads="1"/>
          </p:cNvSpPr>
          <p:nvPr/>
        </p:nvSpPr>
        <p:spPr bwMode="auto">
          <a:xfrm>
            <a:off x="609600" y="1158064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Surfaces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interreflection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)</a:t>
            </a:r>
          </a:p>
        </p:txBody>
      </p:sp>
      <p:graphicFrame>
        <p:nvGraphicFramePr>
          <p:cNvPr id="18457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19" imgH="177569" progId="Equation.DSMT4">
                  <p:embed/>
                </p:oleObj>
              </mc:Choice>
              <mc:Fallback>
                <p:oleObj name="Equation" r:id="rId12" imgW="215619" imgH="177569" progId="Equation.DSMT4">
                  <p:embed/>
                  <p:pic>
                    <p:nvPicPr>
                      <p:cNvPr id="1845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30"/>
          <p:cNvGraphicFramePr>
            <a:graphicFrameLocks noChangeAspect="1"/>
          </p:cNvGraphicFramePr>
          <p:nvPr/>
        </p:nvGraphicFramePr>
        <p:xfrm>
          <a:off x="2274888" y="1589088"/>
          <a:ext cx="4857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800" imgH="165100" progId="Equation.DSMT4">
                  <p:embed/>
                </p:oleObj>
              </mc:Choice>
              <mc:Fallback>
                <p:oleObj name="Equation" r:id="rId14" imgW="177800" imgH="165100" progId="Equation.DSMT4">
                  <p:embed/>
                  <p:pic>
                    <p:nvPicPr>
                      <p:cNvPr id="1845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1589088"/>
                        <a:ext cx="4857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59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8576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  <p:sp>
          <p:nvSpPr>
            <p:cNvPr id="1388577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  <p:sp>
          <p:nvSpPr>
            <p:cNvPr id="1388578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  <p:sp>
          <p:nvSpPr>
            <p:cNvPr id="1388579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  <p:sp>
          <p:nvSpPr>
            <p:cNvPr id="1388580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</p:grpSp>
      <p:sp>
        <p:nvSpPr>
          <p:cNvPr id="1388581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UNKNOWN</a:t>
            </a:r>
          </a:p>
        </p:txBody>
      </p:sp>
      <p:sp>
        <p:nvSpPr>
          <p:cNvPr id="1388582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UNKNOWN</a:t>
            </a:r>
          </a:p>
        </p:txBody>
      </p:sp>
      <p:sp>
        <p:nvSpPr>
          <p:cNvPr id="1388583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KNOWN</a:t>
            </a:r>
          </a:p>
        </p:txBody>
      </p:sp>
      <p:sp>
        <p:nvSpPr>
          <p:cNvPr id="1388584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KNOWN</a:t>
            </a:r>
          </a:p>
        </p:txBody>
      </p:sp>
      <p:sp>
        <p:nvSpPr>
          <p:cNvPr id="1388585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KNOWN</a:t>
            </a:r>
          </a:p>
        </p:txBody>
      </p:sp>
    </p:spTree>
    <p:extLst>
      <p:ext uri="{BB962C8B-B14F-4D97-AF65-F5344CB8AC3E}">
        <p14:creationId xmlns:p14="http://schemas.microsoft.com/office/powerpoint/2010/main" val="22678361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Reflectance Equation </a:t>
            </a:r>
          </a:p>
          <a:p>
            <a:r>
              <a:rPr lang="en-US" dirty="0"/>
              <a:t>Global Illumination</a:t>
            </a:r>
          </a:p>
          <a:p>
            <a:r>
              <a:rPr lang="en-US" dirty="0"/>
              <a:t>Rendering Equation</a:t>
            </a:r>
          </a:p>
          <a:p>
            <a:r>
              <a:rPr lang="en-US" i="1" dirty="0">
                <a:solidFill>
                  <a:srgbClr val="FFFF66"/>
                </a:solidFill>
              </a:rPr>
              <a:t>As a general Integral Equation and Operator</a:t>
            </a:r>
          </a:p>
          <a:p>
            <a:r>
              <a:rPr lang="en-US" i="1" dirty="0">
                <a:solidFill>
                  <a:srgbClr val="FFFF66"/>
                </a:solidFill>
              </a:rPr>
              <a:t>Approximations (Ray Tracing, Radiosity)</a:t>
            </a:r>
          </a:p>
          <a:p>
            <a:r>
              <a:rPr lang="en-US" dirty="0"/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40213182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re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6388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>
                <a:cs typeface="+mj-cs"/>
              </a:rPr>
              <a:t>Rendering Equation (Kajiya 86)</a:t>
            </a:r>
          </a:p>
        </p:txBody>
      </p:sp>
    </p:spTree>
    <p:extLst>
      <p:ext uri="{BB962C8B-B14F-4D97-AF65-F5344CB8AC3E}">
        <p14:creationId xmlns:p14="http://schemas.microsoft.com/office/powerpoint/2010/main" val="8618733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Rendering Equation as Integral Equation</a:t>
            </a:r>
          </a:p>
        </p:txBody>
      </p:sp>
      <p:sp>
        <p:nvSpPr>
          <p:cNvPr id="1401859" name="Text Box 3"/>
          <p:cNvSpPr txBox="1">
            <a:spLocks noChangeArrowheads="1"/>
          </p:cNvSpPr>
          <p:nvPr/>
        </p:nvSpPr>
        <p:spPr bwMode="auto">
          <a:xfrm>
            <a:off x="838200" y="2103438"/>
            <a:ext cx="1909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Reflected Light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(Output Image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)</a:t>
            </a:r>
          </a:p>
        </p:txBody>
      </p:sp>
      <p:sp>
        <p:nvSpPr>
          <p:cNvPr id="1401860" name="Text Box 4"/>
          <p:cNvSpPr txBox="1">
            <a:spLocks noChangeArrowheads="1"/>
          </p:cNvSpPr>
          <p:nvPr/>
        </p:nvSpPr>
        <p:spPr bwMode="auto">
          <a:xfrm>
            <a:off x="2971800" y="2103438"/>
            <a:ext cx="1225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Emission</a:t>
            </a:r>
          </a:p>
        </p:txBody>
      </p:sp>
      <p:sp>
        <p:nvSpPr>
          <p:cNvPr id="1401861" name="Text Box 5"/>
          <p:cNvSpPr txBox="1">
            <a:spLocks noChangeArrowheads="1"/>
          </p:cNvSpPr>
          <p:nvPr/>
        </p:nvSpPr>
        <p:spPr bwMode="auto">
          <a:xfrm>
            <a:off x="4403725" y="2117725"/>
            <a:ext cx="12684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Reflected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Light</a:t>
            </a:r>
          </a:p>
        </p:txBody>
      </p:sp>
      <p:sp>
        <p:nvSpPr>
          <p:cNvPr id="1401862" name="Text Box 6"/>
          <p:cNvSpPr txBox="1">
            <a:spLocks noChangeArrowheads="1"/>
          </p:cNvSpPr>
          <p:nvPr/>
        </p:nvSpPr>
        <p:spPr bwMode="auto">
          <a:xfrm>
            <a:off x="5927725" y="2103438"/>
            <a:ext cx="882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BRDF</a:t>
            </a:r>
          </a:p>
        </p:txBody>
      </p:sp>
      <p:sp>
        <p:nvSpPr>
          <p:cNvPr id="1401863" name="Text Box 7"/>
          <p:cNvSpPr txBox="1">
            <a:spLocks noChangeArrowheads="1"/>
          </p:cNvSpPr>
          <p:nvPr/>
        </p:nvSpPr>
        <p:spPr bwMode="auto">
          <a:xfrm>
            <a:off x="7146925" y="2087563"/>
            <a:ext cx="17811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Cosine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Incident angle</a:t>
            </a:r>
          </a:p>
        </p:txBody>
      </p:sp>
      <p:sp>
        <p:nvSpPr>
          <p:cNvPr id="1401864" name="Text Box 8"/>
          <p:cNvSpPr txBox="1">
            <a:spLocks noChangeArrowheads="1"/>
          </p:cNvSpPr>
          <p:nvPr/>
        </p:nvSpPr>
        <p:spPr bwMode="auto">
          <a:xfrm>
            <a:off x="898525" y="2803525"/>
            <a:ext cx="152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UNKNOWN</a:t>
            </a:r>
          </a:p>
        </p:txBody>
      </p:sp>
      <p:sp>
        <p:nvSpPr>
          <p:cNvPr id="1401865" name="Text Box 9"/>
          <p:cNvSpPr txBox="1">
            <a:spLocks noChangeArrowheads="1"/>
          </p:cNvSpPr>
          <p:nvPr/>
        </p:nvSpPr>
        <p:spPr bwMode="auto">
          <a:xfrm>
            <a:off x="4262438" y="2789238"/>
            <a:ext cx="1528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UNKNOWN</a:t>
            </a:r>
          </a:p>
        </p:txBody>
      </p:sp>
      <p:sp>
        <p:nvSpPr>
          <p:cNvPr id="1401866" name="Text Box 10"/>
          <p:cNvSpPr txBox="1">
            <a:spLocks noChangeArrowheads="1"/>
          </p:cNvSpPr>
          <p:nvPr/>
        </p:nvSpPr>
        <p:spPr bwMode="auto">
          <a:xfrm>
            <a:off x="2955925" y="2803525"/>
            <a:ext cx="1160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KNOWN</a:t>
            </a:r>
          </a:p>
        </p:txBody>
      </p:sp>
      <p:sp>
        <p:nvSpPr>
          <p:cNvPr id="1401867" name="Text Box 11"/>
          <p:cNvSpPr txBox="1">
            <a:spLocks noChangeArrowheads="1"/>
          </p:cNvSpPr>
          <p:nvPr/>
        </p:nvSpPr>
        <p:spPr bwMode="auto">
          <a:xfrm>
            <a:off x="58499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KNOWN</a:t>
            </a:r>
          </a:p>
        </p:txBody>
      </p:sp>
      <p:sp>
        <p:nvSpPr>
          <p:cNvPr id="1401868" name="Text Box 12"/>
          <p:cNvSpPr txBox="1">
            <a:spLocks noChangeArrowheads="1"/>
          </p:cNvSpPr>
          <p:nvPr/>
        </p:nvSpPr>
        <p:spPr bwMode="auto">
          <a:xfrm>
            <a:off x="72977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KNOWN</a:t>
            </a:r>
          </a:p>
        </p:txBody>
      </p:sp>
      <p:grpSp>
        <p:nvGrpSpPr>
          <p:cNvPr id="1401869" name="Group 13"/>
          <p:cNvGrpSpPr>
            <a:grpSpLocks/>
          </p:cNvGrpSpPr>
          <p:nvPr/>
        </p:nvGrpSpPr>
        <p:grpSpPr bwMode="auto">
          <a:xfrm>
            <a:off x="790575" y="3417888"/>
            <a:ext cx="8440738" cy="2062162"/>
            <a:chOff x="518" y="2153"/>
            <a:chExt cx="5317" cy="1299"/>
          </a:xfrm>
        </p:grpSpPr>
        <p:graphicFrame>
          <p:nvGraphicFramePr>
            <p:cNvPr id="21522" name="Object 14"/>
            <p:cNvGraphicFramePr>
              <a:graphicFrameLocks noChangeAspect="1"/>
            </p:cNvGraphicFramePr>
            <p:nvPr/>
          </p:nvGraphicFramePr>
          <p:xfrm>
            <a:off x="1043" y="2838"/>
            <a:ext cx="3714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765300" imgH="292100" progId="Equation.DSMT4">
                    <p:embed/>
                  </p:oleObj>
                </mc:Choice>
                <mc:Fallback>
                  <p:oleObj name="Equation" r:id="rId2" imgW="1765300" imgH="292100" progId="Equation.DSMT4">
                    <p:embed/>
                    <p:pic>
                      <p:nvPicPr>
                        <p:cNvPr id="21522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2838"/>
                          <a:ext cx="3714" cy="6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1871" name="Text Box 15"/>
            <p:cNvSpPr txBox="1">
              <a:spLocks noChangeArrowheads="1"/>
            </p:cNvSpPr>
            <p:nvPr/>
          </p:nvSpPr>
          <p:spPr bwMode="auto">
            <a:xfrm>
              <a:off x="518" y="2153"/>
              <a:ext cx="531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rPr>
                <a:t>Is a Fredholm Integral Equation of second kind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/>
                </a:rPr>
                <a:t>[extensively studied numerically] with canonical form</a:t>
              </a:r>
            </a:p>
          </p:txBody>
        </p:sp>
      </p:grpSp>
      <p:graphicFrame>
        <p:nvGraphicFramePr>
          <p:cNvPr id="21517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1368425" y="1412875"/>
          <a:ext cx="72453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6000" imgH="381000" progId="Equation.DSMT4">
                  <p:embed/>
                </p:oleObj>
              </mc:Choice>
              <mc:Fallback>
                <p:oleObj name="Equation" r:id="rId4" imgW="3556000" imgH="381000" progId="Equation.DSMT4">
                  <p:embed/>
                  <p:pic>
                    <p:nvPicPr>
                      <p:cNvPr id="215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412875"/>
                        <a:ext cx="724535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01873" name="Group 17"/>
          <p:cNvGrpSpPr>
            <a:grpSpLocks/>
          </p:cNvGrpSpPr>
          <p:nvPr/>
        </p:nvGrpSpPr>
        <p:grpSpPr bwMode="auto">
          <a:xfrm>
            <a:off x="5334000" y="1371600"/>
            <a:ext cx="3352800" cy="4552950"/>
            <a:chOff x="3360" y="864"/>
            <a:chExt cx="2112" cy="2868"/>
          </a:xfrm>
        </p:grpSpPr>
        <p:sp>
          <p:nvSpPr>
            <p:cNvPr id="1401874" name="Rectangle 18"/>
            <p:cNvSpPr>
              <a:spLocks noChangeArrowheads="1"/>
            </p:cNvSpPr>
            <p:nvPr/>
          </p:nvSpPr>
          <p:spPr bwMode="auto">
            <a:xfrm>
              <a:off x="3408" y="2832"/>
              <a:ext cx="1392" cy="576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  <p:sp>
          <p:nvSpPr>
            <p:cNvPr id="1401875" name="Rectangle 19"/>
            <p:cNvSpPr>
              <a:spLocks noChangeArrowheads="1"/>
            </p:cNvSpPr>
            <p:nvPr/>
          </p:nvSpPr>
          <p:spPr bwMode="auto">
            <a:xfrm>
              <a:off x="3744" y="864"/>
              <a:ext cx="1728" cy="43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  <p:sp>
          <p:nvSpPr>
            <p:cNvPr id="1401876" name="Text Box 20"/>
            <p:cNvSpPr txBox="1">
              <a:spLocks noChangeArrowheads="1"/>
            </p:cNvSpPr>
            <p:nvPr/>
          </p:nvSpPr>
          <p:spPr bwMode="auto">
            <a:xfrm>
              <a:off x="3360" y="3402"/>
              <a:ext cx="19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Kernel of equation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7319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Operator Theory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9038"/>
            <a:ext cx="8458200" cy="5387975"/>
          </a:xfrm>
        </p:spPr>
        <p:txBody>
          <a:bodyPr/>
          <a:lstStyle/>
          <a:p>
            <a:r>
              <a:rPr lang="en-US" dirty="0"/>
              <a:t>Linear operators act on functions like matrices act on vectors or discrete representations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Basic linearity relations hold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Examples include integration and differentiation</a:t>
            </a:r>
          </a:p>
        </p:txBody>
      </p:sp>
      <p:graphicFrame>
        <p:nvGraphicFramePr>
          <p:cNvPr id="1418244" name="Object 4"/>
          <p:cNvGraphicFramePr>
            <a:graphicFrameLocks noChangeAspect="1"/>
          </p:cNvGraphicFramePr>
          <p:nvPr/>
        </p:nvGraphicFramePr>
        <p:xfrm>
          <a:off x="1300163" y="2300288"/>
          <a:ext cx="30162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53800" progId="Equation.DSMT4">
                  <p:embed/>
                </p:oleObj>
              </mc:Choice>
              <mc:Fallback>
                <p:oleObj name="Equation" r:id="rId2" imgW="1143000" imgH="253800" progId="Equation.DSMT4">
                  <p:embed/>
                  <p:pic>
                    <p:nvPicPr>
                      <p:cNvPr id="1418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2300288"/>
                        <a:ext cx="30162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5" name="Text Box 5"/>
          <p:cNvSpPr txBox="1">
            <a:spLocks noChangeArrowheads="1"/>
          </p:cNvSpPr>
          <p:nvPr/>
        </p:nvSpPr>
        <p:spPr bwMode="auto">
          <a:xfrm>
            <a:off x="4989513" y="2254250"/>
            <a:ext cx="3538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M is a linear operator.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f and h are functions of u</a:t>
            </a:r>
          </a:p>
        </p:txBody>
      </p:sp>
      <p:graphicFrame>
        <p:nvGraphicFramePr>
          <p:cNvPr id="1418246" name="Object 6"/>
          <p:cNvGraphicFramePr>
            <a:graphicFrameLocks noChangeAspect="1"/>
          </p:cNvGraphicFramePr>
          <p:nvPr/>
        </p:nvGraphicFramePr>
        <p:xfrm>
          <a:off x="1114425" y="4224327"/>
          <a:ext cx="60991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11200" imgH="253800" progId="Equation.DSMT4">
                  <p:embed/>
                </p:oleObj>
              </mc:Choice>
              <mc:Fallback>
                <p:oleObj name="Equation" r:id="rId4" imgW="2311200" imgH="253800" progId="Equation.DSMT4">
                  <p:embed/>
                  <p:pic>
                    <p:nvPicPr>
                      <p:cNvPr id="14182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4224327"/>
                        <a:ext cx="609917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7" name="Text Box 7"/>
          <p:cNvSpPr txBox="1">
            <a:spLocks noChangeArrowheads="1"/>
          </p:cNvSpPr>
          <p:nvPr/>
        </p:nvSpPr>
        <p:spPr bwMode="auto">
          <a:xfrm>
            <a:off x="5594660" y="3374206"/>
            <a:ext cx="3030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a and b are scalars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f and g are functions </a:t>
            </a:r>
          </a:p>
        </p:txBody>
      </p:sp>
      <p:graphicFrame>
        <p:nvGraphicFramePr>
          <p:cNvPr id="1418248" name="Object 8"/>
          <p:cNvGraphicFramePr>
            <a:graphicFrameLocks noChangeAspect="1"/>
          </p:cNvGraphicFramePr>
          <p:nvPr/>
        </p:nvGraphicFramePr>
        <p:xfrm>
          <a:off x="1125538" y="5181950"/>
          <a:ext cx="4137025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7680" imgH="711000" progId="Equation.DSMT4">
                  <p:embed/>
                </p:oleObj>
              </mc:Choice>
              <mc:Fallback>
                <p:oleObj name="Equation" r:id="rId6" imgW="1777680" imgH="711000" progId="Equation.DSMT4">
                  <p:embed/>
                  <p:pic>
                    <p:nvPicPr>
                      <p:cNvPr id="14182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5181950"/>
                        <a:ext cx="4137025" cy="165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07817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Linear Operator Equation</a:t>
            </a:r>
          </a:p>
        </p:txBody>
      </p:sp>
      <p:graphicFrame>
        <p:nvGraphicFramePr>
          <p:cNvPr id="22530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1401763"/>
          <a:ext cx="58547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79400" progId="Equation.DSMT4">
                  <p:embed/>
                </p:oleObj>
              </mc:Choice>
              <mc:Fallback>
                <p:oleObj name="Equation" r:id="rId2" imgW="1752600" imgH="279400" progId="Equation.DSMT4">
                  <p:embed/>
                  <p:pic>
                    <p:nvPicPr>
                      <p:cNvPr id="225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01763"/>
                        <a:ext cx="58547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4" name="Rectangle 4"/>
          <p:cNvSpPr>
            <a:spLocks noChangeArrowheads="1"/>
          </p:cNvSpPr>
          <p:nvPr/>
        </p:nvSpPr>
        <p:spPr bwMode="auto">
          <a:xfrm>
            <a:off x="5410200" y="1371600"/>
            <a:ext cx="2209800" cy="914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1402885" name="Text Box 5"/>
          <p:cNvSpPr txBox="1">
            <a:spLocks noChangeArrowheads="1"/>
          </p:cNvSpPr>
          <p:nvPr/>
        </p:nvSpPr>
        <p:spPr bwMode="auto">
          <a:xfrm>
            <a:off x="5019675" y="2274888"/>
            <a:ext cx="4086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Kernel of equation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Light Transport Operator</a:t>
            </a:r>
          </a:p>
        </p:txBody>
      </p:sp>
      <p:graphicFrame>
        <p:nvGraphicFramePr>
          <p:cNvPr id="1402886" name="Object 6"/>
          <p:cNvGraphicFramePr>
            <a:graphicFrameLocks noChangeAspect="1"/>
          </p:cNvGraphicFramePr>
          <p:nvPr/>
        </p:nvGraphicFramePr>
        <p:xfrm>
          <a:off x="1828800" y="3397250"/>
          <a:ext cx="38862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165100" progId="Equation.DSMT4">
                  <p:embed/>
                </p:oleObj>
              </mc:Choice>
              <mc:Fallback>
                <p:oleObj name="Equation" r:id="rId4" imgW="736600" imgH="165100" progId="Equation.DSMT4">
                  <p:embed/>
                  <p:pic>
                    <p:nvPicPr>
                      <p:cNvPr id="14028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97250"/>
                        <a:ext cx="38862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7" name="Text Box 7"/>
          <p:cNvSpPr txBox="1">
            <a:spLocks noChangeArrowheads="1"/>
          </p:cNvSpPr>
          <p:nvPr/>
        </p:nvSpPr>
        <p:spPr bwMode="auto">
          <a:xfrm>
            <a:off x="455613" y="4495800"/>
            <a:ext cx="87455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Can be discretized to a simple matrix equation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[or system of simultaneous linear equations]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(L, E are vectors, K is the light transport matrix)</a:t>
            </a:r>
          </a:p>
        </p:txBody>
      </p:sp>
    </p:spTree>
    <p:extLst>
      <p:ext uri="{BB962C8B-B14F-4D97-AF65-F5344CB8AC3E}">
        <p14:creationId xmlns:p14="http://schemas.microsoft.com/office/powerpoint/2010/main" val="1264406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8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the Rendering Equation</a:t>
            </a:r>
          </a:p>
        </p:txBody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46" y="1280820"/>
            <a:ext cx="9144000" cy="4572000"/>
          </a:xfrm>
        </p:spPr>
        <p:txBody>
          <a:bodyPr/>
          <a:lstStyle/>
          <a:p>
            <a:r>
              <a:rPr lang="en-US" dirty="0"/>
              <a:t>Too hard for analytic solution, numerical methods</a:t>
            </a:r>
          </a:p>
          <a:p>
            <a:r>
              <a:rPr lang="en-US" dirty="0"/>
              <a:t>Approximations, that compute different terms, accuracies of the rendering equation</a:t>
            </a:r>
          </a:p>
          <a:p>
            <a:r>
              <a:rPr lang="en-US" dirty="0"/>
              <a:t>Two basic approaches are ray tracing, </a:t>
            </a:r>
            <a:r>
              <a:rPr lang="en-US" dirty="0" err="1"/>
              <a:t>radiosity</a:t>
            </a:r>
            <a:r>
              <a:rPr lang="en-US" dirty="0"/>
              <a:t>.  More formally, Monte Carlo and Finite Element.  Today Monte Carlo path tracing is core rendering method</a:t>
            </a:r>
          </a:p>
          <a:p>
            <a:endParaRPr lang="en-US" dirty="0"/>
          </a:p>
          <a:p>
            <a:r>
              <a:rPr lang="en-US" dirty="0"/>
              <a:t>Monte Carlo techniques sample light paths, form statistical estimate (example, path tracing)</a:t>
            </a:r>
          </a:p>
          <a:p>
            <a:r>
              <a:rPr lang="en-US" dirty="0"/>
              <a:t>Finite Element methods discretize to matrix equation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97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Solving the Rendering Equation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5562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/>
              <a:t>General linear operator solution.  Within raytracing:</a:t>
            </a:r>
          </a:p>
          <a:p>
            <a:pPr lvl="1" eaLnBrk="1" hangingPunct="1">
              <a:defRPr/>
            </a:pPr>
            <a:r>
              <a:rPr lang="en-US" dirty="0"/>
              <a:t>General class numerical </a:t>
            </a:r>
            <a:r>
              <a:rPr lang="en-US" b="1" i="1" dirty="0"/>
              <a:t>Monte Carlo</a:t>
            </a:r>
            <a:r>
              <a:rPr lang="en-US" dirty="0"/>
              <a:t> methods</a:t>
            </a:r>
          </a:p>
          <a:p>
            <a:pPr lvl="1" eaLnBrk="1" hangingPunct="1">
              <a:defRPr/>
            </a:pPr>
            <a:r>
              <a:rPr lang="en-US" dirty="0"/>
              <a:t>Approximate set of all paths of light in scene</a:t>
            </a:r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1415172" name="Object 4"/>
          <p:cNvGraphicFramePr>
            <a:graphicFrameLocks noChangeAspect="1"/>
          </p:cNvGraphicFramePr>
          <p:nvPr/>
        </p:nvGraphicFramePr>
        <p:xfrm>
          <a:off x="3124200" y="2514600"/>
          <a:ext cx="24384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165100" progId="Equation.DSMT4">
                  <p:embed/>
                </p:oleObj>
              </mc:Choice>
              <mc:Fallback>
                <p:oleObj name="Equation" r:id="rId2" imgW="736600" imgH="165100" progId="Equation.DSMT4">
                  <p:embed/>
                  <p:pic>
                    <p:nvPicPr>
                      <p:cNvPr id="1415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24384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3" name="Object 5"/>
          <p:cNvGraphicFramePr>
            <a:graphicFrameLocks noChangeAspect="1"/>
          </p:cNvGraphicFramePr>
          <p:nvPr/>
        </p:nvGraphicFramePr>
        <p:xfrm>
          <a:off x="1830388" y="3122613"/>
          <a:ext cx="266541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700" imgH="165100" progId="Equation.DSMT4">
                  <p:embed/>
                </p:oleObj>
              </mc:Choice>
              <mc:Fallback>
                <p:oleObj name="Equation" r:id="rId4" imgW="774700" imgH="165100" progId="Equation.DSMT4">
                  <p:embed/>
                  <p:pic>
                    <p:nvPicPr>
                      <p:cNvPr id="1415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122613"/>
                        <a:ext cx="2665412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4" name="Object 6"/>
          <p:cNvGraphicFramePr>
            <a:graphicFrameLocks noChangeAspect="1"/>
          </p:cNvGraphicFramePr>
          <p:nvPr/>
        </p:nvGraphicFramePr>
        <p:xfrm>
          <a:off x="1741488" y="3717925"/>
          <a:ext cx="269081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00100" imgH="203200" progId="Equation.DSMT4">
                  <p:embed/>
                </p:oleObj>
              </mc:Choice>
              <mc:Fallback>
                <p:oleObj name="Equation" r:id="rId6" imgW="800100" imgH="203200" progId="Equation.DSMT4">
                  <p:embed/>
                  <p:pic>
                    <p:nvPicPr>
                      <p:cNvPr id="1415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717925"/>
                        <a:ext cx="269081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5" name="Object 7"/>
          <p:cNvGraphicFramePr>
            <a:graphicFrameLocks noChangeAspect="1"/>
          </p:cNvGraphicFramePr>
          <p:nvPr/>
        </p:nvGraphicFramePr>
        <p:xfrm>
          <a:off x="3262313" y="4152900"/>
          <a:ext cx="29241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700" imgH="241300" progId="Equation.DSMT4">
                  <p:embed/>
                </p:oleObj>
              </mc:Choice>
              <mc:Fallback>
                <p:oleObj name="Equation" r:id="rId8" imgW="901700" imgH="241300" progId="Equation.DSMT4">
                  <p:embed/>
                  <p:pic>
                    <p:nvPicPr>
                      <p:cNvPr id="14151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152900"/>
                        <a:ext cx="29241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5176" name="Text Box 8"/>
          <p:cNvSpPr txBox="1">
            <a:spLocks noChangeArrowheads="1"/>
          </p:cNvSpPr>
          <p:nvPr/>
        </p:nvSpPr>
        <p:spPr bwMode="auto">
          <a:xfrm>
            <a:off x="2895600" y="4772025"/>
            <a:ext cx="307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Binomial Theorem</a:t>
            </a:r>
          </a:p>
        </p:txBody>
      </p:sp>
      <p:graphicFrame>
        <p:nvGraphicFramePr>
          <p:cNvPr id="1415177" name="Object 9"/>
          <p:cNvGraphicFramePr>
            <a:graphicFrameLocks noChangeAspect="1"/>
          </p:cNvGraphicFramePr>
          <p:nvPr/>
        </p:nvGraphicFramePr>
        <p:xfrm>
          <a:off x="3316288" y="5168900"/>
          <a:ext cx="54816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01800" imgH="241300" progId="Equation.DSMT4">
                  <p:embed/>
                </p:oleObj>
              </mc:Choice>
              <mc:Fallback>
                <p:oleObj name="Equation" r:id="rId10" imgW="1701800" imgH="241300" progId="Equation.DSMT4">
                  <p:embed/>
                  <p:pic>
                    <p:nvPicPr>
                      <p:cNvPr id="14151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5168900"/>
                        <a:ext cx="54816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8" name="Object 10"/>
          <p:cNvGraphicFramePr>
            <a:graphicFrameLocks noChangeAspect="1"/>
          </p:cNvGraphicFramePr>
          <p:nvPr/>
        </p:nvGraphicFramePr>
        <p:xfrm>
          <a:off x="3216275" y="5773738"/>
          <a:ext cx="59721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54200" imgH="203200" progId="Equation.DSMT4">
                  <p:embed/>
                </p:oleObj>
              </mc:Choice>
              <mc:Fallback>
                <p:oleObj name="Equation" r:id="rId12" imgW="1854200" imgH="203200" progId="Equation.DSMT4">
                  <p:embed/>
                  <p:pic>
                    <p:nvPicPr>
                      <p:cNvPr id="14151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5773738"/>
                        <a:ext cx="597217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467944" y="6305899"/>
            <a:ext cx="6659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Term n corresponds to n bounces of light</a:t>
            </a:r>
          </a:p>
        </p:txBody>
      </p:sp>
    </p:spTree>
    <p:extLst>
      <p:ext uri="{BB962C8B-B14F-4D97-AF65-F5344CB8AC3E}">
        <p14:creationId xmlns:p14="http://schemas.microsoft.com/office/powerpoint/2010/main" val="2439919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5176" grpId="0"/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Ray Tracing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200" imgH="203200" progId="Equation.DSMT4">
                  <p:embed/>
                </p:oleObj>
              </mc:Choice>
              <mc:Fallback>
                <p:oleObj name="Equation" r:id="rId2" imgW="1854200" imgH="203200" progId="Equation.DSMT4">
                  <p:embed/>
                  <p:pic>
                    <p:nvPicPr>
                      <p:cNvPr id="2560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4932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1404933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Emission directly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From light sources</a:t>
            </a:r>
          </a:p>
        </p:txBody>
      </p:sp>
      <p:sp>
        <p:nvSpPr>
          <p:cNvPr id="1404934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1404935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Direct Illumination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on surfaces</a:t>
            </a:r>
          </a:p>
        </p:txBody>
      </p:sp>
      <p:sp>
        <p:nvSpPr>
          <p:cNvPr id="1404936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1404937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Global Illumination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(One bounce indirect)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[Mirrors, Refraction]</a:t>
            </a:r>
          </a:p>
        </p:txBody>
      </p:sp>
      <p:sp>
        <p:nvSpPr>
          <p:cNvPr id="1404938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1404939" name="Text Box 11"/>
          <p:cNvSpPr txBox="1">
            <a:spLocks noChangeArrowheads="1"/>
          </p:cNvSpPr>
          <p:nvPr/>
        </p:nvSpPr>
        <p:spPr bwMode="auto">
          <a:xfrm>
            <a:off x="60975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(Two bounce indirect)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[Caustics etc]</a:t>
            </a:r>
          </a:p>
        </p:txBody>
      </p:sp>
    </p:spTree>
    <p:extLst>
      <p:ext uri="{BB962C8B-B14F-4D97-AF65-F5344CB8AC3E}">
        <p14:creationId xmlns:p14="http://schemas.microsoft.com/office/powerpoint/2010/main" val="3903602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3" grpId="0"/>
      <p:bldP spid="1404933" grpId="1"/>
      <p:bldP spid="1404935" grpId="0"/>
      <p:bldP spid="1404937" grpId="0"/>
      <p:bldP spid="140493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Ray Tracing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200" imgH="203200" progId="Equation.DSMT4">
                  <p:embed/>
                </p:oleObj>
              </mc:Choice>
              <mc:Fallback>
                <p:oleObj name="Equation" r:id="rId2" imgW="1854200" imgH="203200" progId="Equation.DSMT4">
                  <p:embed/>
                  <p:pic>
                    <p:nvPicPr>
                      <p:cNvPr id="266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5956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1405957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Emission directly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From light sources</a:t>
            </a:r>
          </a:p>
        </p:txBody>
      </p:sp>
      <p:sp>
        <p:nvSpPr>
          <p:cNvPr id="1405958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1405959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Direct Illumination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on surfaces</a:t>
            </a:r>
          </a:p>
        </p:txBody>
      </p:sp>
      <p:sp>
        <p:nvSpPr>
          <p:cNvPr id="1405960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1405961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Global Illumination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(One bounce indirect)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[Mirrors, Refraction]</a:t>
            </a:r>
          </a:p>
        </p:txBody>
      </p:sp>
      <p:sp>
        <p:nvSpPr>
          <p:cNvPr id="1405962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1405963" name="Text Box 11"/>
          <p:cNvSpPr txBox="1">
            <a:spLocks noChangeArrowheads="1"/>
          </p:cNvSpPr>
          <p:nvPr/>
        </p:nvSpPr>
        <p:spPr bwMode="auto">
          <a:xfrm>
            <a:off x="60594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(Two bounce indirect)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[Caustics etc]</a:t>
            </a:r>
          </a:p>
        </p:txBody>
      </p:sp>
      <p:sp>
        <p:nvSpPr>
          <p:cNvPr id="1405964" name="Text Box 12"/>
          <p:cNvSpPr txBox="1">
            <a:spLocks noChangeArrowheads="1"/>
          </p:cNvSpPr>
          <p:nvPr/>
        </p:nvSpPr>
        <p:spPr bwMode="auto">
          <a:xfrm>
            <a:off x="457200" y="4572000"/>
            <a:ext cx="3687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OpenGL Shading</a:t>
            </a:r>
          </a:p>
        </p:txBody>
      </p:sp>
    </p:spTree>
    <p:extLst>
      <p:ext uri="{BB962C8B-B14F-4D97-AF65-F5344CB8AC3E}">
        <p14:creationId xmlns:p14="http://schemas.microsoft.com/office/powerpoint/2010/main" val="6704466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9572" name="Picture 4" descr="slid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7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21317" name="Picture 5" descr="slide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67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662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/>
              <a:t>As a general Integral Equation and Operator</a:t>
            </a:r>
          </a:p>
          <a:p>
            <a:r>
              <a:rPr lang="en-US"/>
              <a:t>Approximations (Ray Tracing, Radiosity)</a:t>
            </a:r>
          </a:p>
          <a:p>
            <a:r>
              <a:rPr lang="en-US" i="1">
                <a:solidFill>
                  <a:srgbClr val="FFFF66"/>
                </a:solidFill>
              </a:rPr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29350508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Rendering Equation</a:t>
            </a:r>
          </a:p>
        </p:txBody>
      </p:sp>
      <p:graphicFrame>
        <p:nvGraphicFramePr>
          <p:cNvPr id="141107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480" imgH="228600" progId="Equation.DSMT4">
                  <p:embed/>
                </p:oleObj>
              </mc:Choice>
              <mc:Fallback>
                <p:oleObj name="Equation" r:id="rId2" imgW="177480" imgH="228600" progId="Equation.DSMT4">
                  <p:embed/>
                  <p:pic>
                    <p:nvPicPr>
                      <p:cNvPr id="1411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15640" progId="Equation.DSMT4">
                  <p:embed/>
                </p:oleObj>
              </mc:Choice>
              <mc:Fallback>
                <p:oleObj name="Equation" r:id="rId4" imgW="190440" imgH="215640" progId="Equation.DSMT4">
                  <p:embed/>
                  <p:pic>
                    <p:nvPicPr>
                      <p:cNvPr id="1411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1411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grpSp>
        <p:nvGrpSpPr>
          <p:cNvPr id="1411079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411080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endParaRPr>
            </a:p>
          </p:txBody>
        </p:sp>
        <p:sp>
          <p:nvSpPr>
            <p:cNvPr id="1411081" name="Line 9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endParaRPr>
            </a:p>
          </p:txBody>
        </p:sp>
        <p:sp>
          <p:nvSpPr>
            <p:cNvPr id="1411082" name="Line 10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endParaRPr>
            </a:p>
          </p:txBody>
        </p:sp>
      </p:grpSp>
      <p:sp>
        <p:nvSpPr>
          <p:cNvPr id="1411083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1411084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1411085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graphicFrame>
        <p:nvGraphicFramePr>
          <p:cNvPr id="1411086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4113" y="4840288"/>
          <a:ext cx="7367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66800" imgH="368280" progId="Equation.DSMT4">
                  <p:embed/>
                </p:oleObj>
              </mc:Choice>
              <mc:Fallback>
                <p:oleObj name="Equation" r:id="rId8" imgW="3466800" imgH="368280" progId="Equation.DSMT4">
                  <p:embed/>
                  <p:pic>
                    <p:nvPicPr>
                      <p:cNvPr id="14110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40288"/>
                        <a:ext cx="73675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7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Reflected Light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(Output Image)</a:t>
            </a:r>
          </a:p>
        </p:txBody>
      </p:sp>
      <p:sp>
        <p:nvSpPr>
          <p:cNvPr id="1411088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Emission</a:t>
            </a:r>
          </a:p>
        </p:txBody>
      </p:sp>
      <p:sp>
        <p:nvSpPr>
          <p:cNvPr id="1411089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Reflected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Light</a:t>
            </a:r>
          </a:p>
        </p:txBody>
      </p:sp>
      <p:sp>
        <p:nvSpPr>
          <p:cNvPr id="1411090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BRDF</a:t>
            </a:r>
          </a:p>
        </p:txBody>
      </p:sp>
      <p:sp>
        <p:nvSpPr>
          <p:cNvPr id="1411091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Cosine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Incident angle</a:t>
            </a:r>
          </a:p>
        </p:txBody>
      </p:sp>
      <p:sp>
        <p:nvSpPr>
          <p:cNvPr id="1411092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1411093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1411094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1411095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1411096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graphicFrame>
        <p:nvGraphicFramePr>
          <p:cNvPr id="1411097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00" imgH="228600" progId="Equation.DSMT4">
                  <p:embed/>
                </p:oleObj>
              </mc:Choice>
              <mc:Fallback>
                <p:oleObj name="Equation" r:id="rId10" imgW="266400" imgH="228600" progId="Equation.DSMT4">
                  <p:embed/>
                  <p:pic>
                    <p:nvPicPr>
                      <p:cNvPr id="141109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8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1411099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1411100" name="Text Box 28"/>
          <p:cNvSpPr txBox="1">
            <a:spLocks noChangeArrowheads="1"/>
          </p:cNvSpPr>
          <p:nvPr/>
        </p:nvSpPr>
        <p:spPr bwMode="auto">
          <a:xfrm>
            <a:off x="609600" y="1079500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Surfaces (interreflection)</a:t>
            </a:r>
          </a:p>
        </p:txBody>
      </p:sp>
      <p:graphicFrame>
        <p:nvGraphicFramePr>
          <p:cNvPr id="1411101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40" imgH="177480" progId="Equation.DSMT4">
                  <p:embed/>
                </p:oleObj>
              </mc:Choice>
              <mc:Fallback>
                <p:oleObj name="Equation" r:id="rId12" imgW="215640" imgH="177480" progId="Equation.DSMT4">
                  <p:embed/>
                  <p:pic>
                    <p:nvPicPr>
                      <p:cNvPr id="141110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102" name="Object 30"/>
          <p:cNvGraphicFramePr>
            <a:graphicFrameLocks noChangeAspect="1"/>
          </p:cNvGraphicFramePr>
          <p:nvPr/>
        </p:nvGraphicFramePr>
        <p:xfrm>
          <a:off x="2292350" y="1571625"/>
          <a:ext cx="450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177480" progId="Equation.DSMT4">
                  <p:embed/>
                </p:oleObj>
              </mc:Choice>
              <mc:Fallback>
                <p:oleObj name="Equation" r:id="rId14" imgW="164880" imgH="177480" progId="Equation.DSMT4">
                  <p:embed/>
                  <p:pic>
                    <p:nvPicPr>
                      <p:cNvPr id="141110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1571625"/>
                        <a:ext cx="450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1103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411104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endParaRPr>
            </a:p>
          </p:txBody>
        </p:sp>
        <p:sp>
          <p:nvSpPr>
            <p:cNvPr id="1411105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endParaRPr>
            </a:p>
          </p:txBody>
        </p:sp>
        <p:sp>
          <p:nvSpPr>
            <p:cNvPr id="1411106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endParaRPr>
            </a:p>
          </p:txBody>
        </p:sp>
        <p:sp>
          <p:nvSpPr>
            <p:cNvPr id="1411107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endParaRPr>
            </a:p>
          </p:txBody>
        </p:sp>
        <p:sp>
          <p:nvSpPr>
            <p:cNvPr id="1411108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endParaRPr>
            </a:p>
          </p:txBody>
        </p:sp>
      </p:grpSp>
      <p:sp>
        <p:nvSpPr>
          <p:cNvPr id="1411109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UNKNOWN</a:t>
            </a:r>
          </a:p>
        </p:txBody>
      </p:sp>
      <p:sp>
        <p:nvSpPr>
          <p:cNvPr id="1411110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UNKNOWN</a:t>
            </a:r>
          </a:p>
        </p:txBody>
      </p:sp>
      <p:sp>
        <p:nvSpPr>
          <p:cNvPr id="1411111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KNOWN</a:t>
            </a:r>
          </a:p>
        </p:txBody>
      </p:sp>
      <p:sp>
        <p:nvSpPr>
          <p:cNvPr id="1411112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KNOWN</a:t>
            </a:r>
          </a:p>
        </p:txBody>
      </p:sp>
      <p:sp>
        <p:nvSpPr>
          <p:cNvPr id="1411113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KNOWN</a:t>
            </a:r>
          </a:p>
        </p:txBody>
      </p:sp>
      <p:graphicFrame>
        <p:nvGraphicFramePr>
          <p:cNvPr id="1411114" name="Object 42"/>
          <p:cNvGraphicFramePr>
            <a:graphicFrameLocks noChangeAspect="1"/>
          </p:cNvGraphicFramePr>
          <p:nvPr/>
        </p:nvGraphicFramePr>
        <p:xfrm>
          <a:off x="5319713" y="4267200"/>
          <a:ext cx="1552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72840" imgH="228600" progId="Equation.DSMT4">
                  <p:embed/>
                </p:oleObj>
              </mc:Choice>
              <mc:Fallback>
                <p:oleObj name="Equation" r:id="rId16" imgW="672840" imgH="228600" progId="Equation.DSMT4">
                  <p:embed/>
                  <p:pic>
                    <p:nvPicPr>
                      <p:cNvPr id="141111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4267200"/>
                        <a:ext cx="15525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9769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</p:txBody>
      </p:sp>
      <p:graphicFrame>
        <p:nvGraphicFramePr>
          <p:cNvPr id="141210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6800" imgH="368280" progId="Equation.DSMT4">
                  <p:embed/>
                </p:oleObj>
              </mc:Choice>
              <mc:Fallback>
                <p:oleObj name="Equation" r:id="rId2" imgW="3466800" imgH="368280" progId="Equation.DSMT4">
                  <p:embed/>
                  <p:pic>
                    <p:nvPicPr>
                      <p:cNvPr id="1412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1" name="Rectangle 5"/>
          <p:cNvSpPr>
            <a:spLocks noChangeArrowheads="1"/>
          </p:cNvSpPr>
          <p:nvPr/>
        </p:nvSpPr>
        <p:spPr bwMode="auto">
          <a:xfrm>
            <a:off x="7181850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1412102" name="AutoShape 6"/>
          <p:cNvSpPr>
            <a:spLocks noChangeArrowheads="1"/>
          </p:cNvSpPr>
          <p:nvPr/>
        </p:nvSpPr>
        <p:spPr bwMode="auto">
          <a:xfrm rot="10800000">
            <a:off x="1295400" y="5562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1412103" name="AutoShape 7"/>
          <p:cNvSpPr>
            <a:spLocks noChangeArrowheads="1"/>
          </p:cNvSpPr>
          <p:nvPr/>
        </p:nvSpPr>
        <p:spPr bwMode="auto">
          <a:xfrm rot="4932475">
            <a:off x="3733800" y="3657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1412104" name="Line 8"/>
          <p:cNvSpPr>
            <a:spLocks noChangeShapeType="1"/>
          </p:cNvSpPr>
          <p:nvPr/>
        </p:nvSpPr>
        <p:spPr bwMode="auto">
          <a:xfrm flipV="1">
            <a:off x="2133600" y="47244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1412105" name="Line 9"/>
          <p:cNvSpPr>
            <a:spLocks noChangeShapeType="1"/>
          </p:cNvSpPr>
          <p:nvPr/>
        </p:nvSpPr>
        <p:spPr bwMode="auto">
          <a:xfrm flipH="1">
            <a:off x="3657600" y="3505200"/>
            <a:ext cx="1066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graphicFrame>
        <p:nvGraphicFramePr>
          <p:cNvPr id="1412106" name="Object 10"/>
          <p:cNvGraphicFramePr>
            <a:graphicFrameLocks noChangeAspect="1"/>
          </p:cNvGraphicFramePr>
          <p:nvPr/>
        </p:nvGraphicFramePr>
        <p:xfrm>
          <a:off x="1981200" y="5943600"/>
          <a:ext cx="27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14121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943600"/>
                        <a:ext cx="277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7" name="Object 11"/>
          <p:cNvGraphicFramePr>
            <a:graphicFrameLocks noChangeAspect="1"/>
          </p:cNvGraphicFramePr>
          <p:nvPr/>
        </p:nvGraphicFramePr>
        <p:xfrm>
          <a:off x="4745038" y="3276600"/>
          <a:ext cx="360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177480" progId="Equation.DSMT4">
                  <p:embed/>
                </p:oleObj>
              </mc:Choice>
              <mc:Fallback>
                <p:oleObj name="Equation" r:id="rId6" imgW="164880" imgH="177480" progId="Equation.DSMT4">
                  <p:embed/>
                  <p:pic>
                    <p:nvPicPr>
                      <p:cNvPr id="14121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3276600"/>
                        <a:ext cx="3603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8" name="Line 12"/>
          <p:cNvSpPr>
            <a:spLocks noChangeShapeType="1"/>
          </p:cNvSpPr>
          <p:nvPr/>
        </p:nvSpPr>
        <p:spPr bwMode="auto">
          <a:xfrm flipV="1">
            <a:off x="2133600" y="3505200"/>
            <a:ext cx="2590800" cy="23622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graphicFrame>
        <p:nvGraphicFramePr>
          <p:cNvPr id="1412109" name="Object 13"/>
          <p:cNvGraphicFramePr>
            <a:graphicFrameLocks noChangeAspect="1"/>
          </p:cNvGraphicFramePr>
          <p:nvPr/>
        </p:nvGraphicFramePr>
        <p:xfrm>
          <a:off x="4464050" y="3962400"/>
          <a:ext cx="596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200" imgH="177480" progId="Equation.DSMT4">
                  <p:embed/>
                </p:oleObj>
              </mc:Choice>
              <mc:Fallback>
                <p:oleObj name="Equation" r:id="rId8" imgW="241200" imgH="177480" progId="Equation.DSMT4">
                  <p:embed/>
                  <p:pic>
                    <p:nvPicPr>
                      <p:cNvPr id="14121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3962400"/>
                        <a:ext cx="596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0" name="Object 14"/>
          <p:cNvGraphicFramePr>
            <a:graphicFrameLocks noChangeAspect="1"/>
          </p:cNvGraphicFramePr>
          <p:nvPr/>
        </p:nvGraphicFramePr>
        <p:xfrm>
          <a:off x="2895600" y="5029200"/>
          <a:ext cx="4143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28600" progId="Equation.DSMT4">
                  <p:embed/>
                </p:oleObj>
              </mc:Choice>
              <mc:Fallback>
                <p:oleObj name="Equation" r:id="rId10" imgW="177480" imgH="228600" progId="Equation.DSMT4">
                  <p:embed/>
                  <p:pic>
                    <p:nvPicPr>
                      <p:cNvPr id="14121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29200"/>
                        <a:ext cx="4143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1" name="Object 15"/>
          <p:cNvGraphicFramePr>
            <a:graphicFrameLocks noChangeAspect="1"/>
          </p:cNvGraphicFramePr>
          <p:nvPr/>
        </p:nvGraphicFramePr>
        <p:xfrm>
          <a:off x="3630613" y="42672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400" imgH="228600" progId="Equation.DSMT4">
                  <p:embed/>
                </p:oleObj>
              </mc:Choice>
              <mc:Fallback>
                <p:oleObj name="Equation" r:id="rId12" imgW="266400" imgH="228600" progId="Equation.DSMT4">
                  <p:embed/>
                  <p:pic>
                    <p:nvPicPr>
                      <p:cNvPr id="14121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42672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2" name="Object 16"/>
          <p:cNvGraphicFramePr>
            <a:graphicFrameLocks noChangeAspect="1"/>
          </p:cNvGraphicFramePr>
          <p:nvPr/>
        </p:nvGraphicFramePr>
        <p:xfrm>
          <a:off x="2239963" y="4953000"/>
          <a:ext cx="354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280" imgH="228600" progId="Equation.DSMT4">
                  <p:embed/>
                </p:oleObj>
              </mc:Choice>
              <mc:Fallback>
                <p:oleObj name="Equation" r:id="rId14" imgW="152280" imgH="228600" progId="Equation.DSMT4">
                  <p:embed/>
                  <p:pic>
                    <p:nvPicPr>
                      <p:cNvPr id="14121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4953000"/>
                        <a:ext cx="3540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3" name="Object 17"/>
          <p:cNvGraphicFramePr>
            <a:graphicFrameLocks noChangeAspect="1"/>
          </p:cNvGraphicFramePr>
          <p:nvPr/>
        </p:nvGraphicFramePr>
        <p:xfrm>
          <a:off x="3733800" y="3657600"/>
          <a:ext cx="384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228600" progId="Equation.DSMT4">
                  <p:embed/>
                </p:oleObj>
              </mc:Choice>
              <mc:Fallback>
                <p:oleObj name="Equation" r:id="rId16" imgW="164880" imgH="228600" progId="Equation.DSMT4">
                  <p:embed/>
                  <p:pic>
                    <p:nvPicPr>
                      <p:cNvPr id="14121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57600"/>
                        <a:ext cx="3841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14" name="Line 18"/>
          <p:cNvSpPr>
            <a:spLocks noChangeShapeType="1"/>
          </p:cNvSpPr>
          <p:nvPr/>
        </p:nvSpPr>
        <p:spPr bwMode="auto">
          <a:xfrm flipV="1">
            <a:off x="2133600" y="3352800"/>
            <a:ext cx="2057400" cy="2514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14121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2971800" cy="2819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1412116" name="Line 20"/>
          <p:cNvSpPr>
            <a:spLocks noChangeShapeType="1"/>
          </p:cNvSpPr>
          <p:nvPr/>
        </p:nvSpPr>
        <p:spPr bwMode="auto">
          <a:xfrm flipV="1">
            <a:off x="2133600" y="5105400"/>
            <a:ext cx="32004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1412117" name="Line 21"/>
          <p:cNvSpPr>
            <a:spLocks noChangeShapeType="1"/>
          </p:cNvSpPr>
          <p:nvPr/>
        </p:nvSpPr>
        <p:spPr bwMode="auto">
          <a:xfrm flipV="1">
            <a:off x="2133600" y="5029200"/>
            <a:ext cx="228600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graphicFrame>
        <p:nvGraphicFramePr>
          <p:cNvPr id="1412118" name="Object 22"/>
          <p:cNvGraphicFramePr>
            <a:graphicFrameLocks noChangeAspect="1"/>
          </p:cNvGraphicFramePr>
          <p:nvPr/>
        </p:nvGraphicFramePr>
        <p:xfrm>
          <a:off x="3478213" y="48006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66400" imgH="228600" progId="Equation.DSMT4">
                  <p:embed/>
                </p:oleObj>
              </mc:Choice>
              <mc:Fallback>
                <p:oleObj name="Equation" r:id="rId18" imgW="266400" imgH="228600" progId="Equation.DSMT4">
                  <p:embed/>
                  <p:pic>
                    <p:nvPicPr>
                      <p:cNvPr id="14121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48006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9" name="Object 23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28520" imgH="419040" progId="Equation.DSMT4">
                  <p:embed/>
                </p:oleObj>
              </mc:Choice>
              <mc:Fallback>
                <p:oleObj name="Equation" r:id="rId20" imgW="1028520" imgH="419040" progId="Equation.DSMT4">
                  <p:embed/>
                  <p:pic>
                    <p:nvPicPr>
                      <p:cNvPr id="141211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389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102" grpId="0" animBg="1"/>
      <p:bldP spid="1412103" grpId="0" animBg="1"/>
      <p:bldP spid="1412104" grpId="0" animBg="1"/>
      <p:bldP spid="1412105" grpId="0" animBg="1"/>
      <p:bldP spid="1412108" grpId="0" animBg="1"/>
      <p:bldP spid="1412114" grpId="0" animBg="1"/>
      <p:bldP spid="1412115" grpId="0" animBg="1"/>
      <p:bldP spid="1412116" grpId="0" animBg="1"/>
      <p:bldP spid="14121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</a:t>
            </a:r>
          </a:p>
        </p:txBody>
      </p:sp>
      <p:graphicFrame>
        <p:nvGraphicFramePr>
          <p:cNvPr id="141312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6800" imgH="368280" progId="Equation.DSMT4">
                  <p:embed/>
                </p:oleObj>
              </mc:Choice>
              <mc:Fallback>
                <p:oleObj name="Equation" r:id="rId2" imgW="3466800" imgH="368280" progId="Equation.DSMT4">
                  <p:embed/>
                  <p:pic>
                    <p:nvPicPr>
                      <p:cNvPr id="1413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5" name="Rectangle 5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graphicFrame>
        <p:nvGraphicFramePr>
          <p:cNvPr id="1413126" name="Object 6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419040" progId="Equation.DSMT4">
                  <p:embed/>
                </p:oleObj>
              </mc:Choice>
              <mc:Fallback>
                <p:oleObj name="Equation" r:id="rId4" imgW="1028520" imgH="419040" progId="Equation.DSMT4">
                  <p:embed/>
                  <p:pic>
                    <p:nvPicPr>
                      <p:cNvPr id="1413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27" name="Object 7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95680" imgH="469800" progId="Equation.DSMT4">
                  <p:embed/>
                </p:oleObj>
              </mc:Choice>
              <mc:Fallback>
                <p:oleObj name="Equation" r:id="rId6" imgW="4495680" imgH="469800" progId="Equation.DSMT4">
                  <p:embed/>
                  <p:pic>
                    <p:nvPicPr>
                      <p:cNvPr id="1413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8" name="Rectangle 8"/>
          <p:cNvSpPr>
            <a:spLocks noChangeArrowheads="1"/>
          </p:cNvSpPr>
          <p:nvPr/>
        </p:nvSpPr>
        <p:spPr bwMode="auto">
          <a:xfrm>
            <a:off x="6888163" y="2971800"/>
            <a:ext cx="1951037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graphicFrame>
        <p:nvGraphicFramePr>
          <p:cNvPr id="1413129" name="Object 9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19240" imgH="419040" progId="Equation.DSMT4">
                  <p:embed/>
                </p:oleObj>
              </mc:Choice>
              <mc:Fallback>
                <p:oleObj name="Equation" r:id="rId8" imgW="2019240" imgH="419040" progId="Equation.DSMT4">
                  <p:embed/>
                  <p:pic>
                    <p:nvPicPr>
                      <p:cNvPr id="14131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3245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ChangeArrowheads="1"/>
          </p:cNvSpPr>
          <p:nvPr/>
        </p:nvSpPr>
        <p:spPr bwMode="auto">
          <a:xfrm>
            <a:off x="533400" y="4191000"/>
            <a:ext cx="83820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179" y="381000"/>
            <a:ext cx="8968821" cy="838200"/>
          </a:xfrm>
        </p:spPr>
        <p:txBody>
          <a:bodyPr/>
          <a:lstStyle/>
          <a:p>
            <a:r>
              <a:rPr lang="en-US" dirty="0"/>
              <a:t>Rendering Equation: Standard Form</a:t>
            </a:r>
          </a:p>
        </p:txBody>
      </p:sp>
      <p:sp>
        <p:nvSpPr>
          <p:cNvPr id="1414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Domain integral awkward.  Introduce binary visibility fn V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</p:txBody>
      </p:sp>
      <p:graphicFrame>
        <p:nvGraphicFramePr>
          <p:cNvPr id="141414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6800" imgH="368280" progId="Equation.DSMT4">
                  <p:embed/>
                </p:oleObj>
              </mc:Choice>
              <mc:Fallback>
                <p:oleObj name="Equation" r:id="rId2" imgW="3466800" imgH="368280" progId="Equation.DSMT4">
                  <p:embed/>
                  <p:pic>
                    <p:nvPicPr>
                      <p:cNvPr id="1414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0" name="Rectangle 6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graphicFrame>
        <p:nvGraphicFramePr>
          <p:cNvPr id="1414151" name="Object 7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419040" progId="Equation.DSMT4">
                  <p:embed/>
                </p:oleObj>
              </mc:Choice>
              <mc:Fallback>
                <p:oleObj name="Equation" r:id="rId4" imgW="1028520" imgH="419040" progId="Equation.DSMT4">
                  <p:embed/>
                  <p:pic>
                    <p:nvPicPr>
                      <p:cNvPr id="1414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2" name="Object 8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95680" imgH="469800" progId="Equation.DSMT4">
                  <p:embed/>
                </p:oleObj>
              </mc:Choice>
              <mc:Fallback>
                <p:oleObj name="Equation" r:id="rId6" imgW="4495680" imgH="469800" progId="Equation.DSMT4">
                  <p:embed/>
                  <p:pic>
                    <p:nvPicPr>
                      <p:cNvPr id="14141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3" name="Rectangle 9"/>
          <p:cNvSpPr>
            <a:spLocks noChangeArrowheads="1"/>
          </p:cNvSpPr>
          <p:nvPr/>
        </p:nvSpPr>
        <p:spPr bwMode="auto">
          <a:xfrm>
            <a:off x="6873875" y="2971800"/>
            <a:ext cx="1965325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graphicFrame>
        <p:nvGraphicFramePr>
          <p:cNvPr id="1414154" name="Object 10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19240" imgH="419040" progId="Equation.DSMT4">
                  <p:embed/>
                </p:oleObj>
              </mc:Choice>
              <mc:Fallback>
                <p:oleObj name="Equation" r:id="rId8" imgW="2019240" imgH="419040" progId="Equation.DSMT4">
                  <p:embed/>
                  <p:pic>
                    <p:nvPicPr>
                      <p:cNvPr id="14141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5" name="Object 11"/>
          <p:cNvGraphicFramePr>
            <a:graphicFrameLocks noChangeAspect="1"/>
          </p:cNvGraphicFramePr>
          <p:nvPr/>
        </p:nvGraphicFramePr>
        <p:xfrm>
          <a:off x="582613" y="4260850"/>
          <a:ext cx="82788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20880" imgH="380880" progId="Equation.DSMT4">
                  <p:embed/>
                </p:oleObj>
              </mc:Choice>
              <mc:Fallback>
                <p:oleObj name="Equation" r:id="rId10" imgW="4520880" imgH="380880" progId="Equation.DSMT4">
                  <p:embed/>
                  <p:pic>
                    <p:nvPicPr>
                      <p:cNvPr id="14141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4260850"/>
                        <a:ext cx="827881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6" name="Text Box 12"/>
          <p:cNvSpPr txBox="1">
            <a:spLocks noChangeArrowheads="1"/>
          </p:cNvSpPr>
          <p:nvPr/>
        </p:nvSpPr>
        <p:spPr bwMode="auto">
          <a:xfrm>
            <a:off x="152400" y="5132388"/>
            <a:ext cx="5873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Same as equation 2.52 Cohen Wallace. It swaps primed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And unprimed, omits angular args of BRDF, - sign.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Same as equation above 19.3 in Shirley, except he has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no emission, slightly diff. notation</a:t>
            </a:r>
          </a:p>
        </p:txBody>
      </p:sp>
    </p:spTree>
    <p:extLst>
      <p:ext uri="{BB962C8B-B14F-4D97-AF65-F5344CB8AC3E}">
        <p14:creationId xmlns:p14="http://schemas.microsoft.com/office/powerpoint/2010/main" val="63587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4692" name="Picture 4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75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716" name="Picture 4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706" name="Picture 2" descr="sca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401888"/>
            <a:ext cx="32226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</a:t>
            </a:r>
          </a:p>
        </p:txBody>
      </p:sp>
      <p:sp>
        <p:nvSpPr>
          <p:cNvPr id="1352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Power per unit projected area perpendicular to the ray per unit solid angle in the direction of the ray </a:t>
            </a:r>
          </a:p>
          <a:p>
            <a:endParaRPr lang="en-US"/>
          </a:p>
          <a:p>
            <a:r>
              <a:rPr lang="en-US"/>
              <a:t>Symbol: L(x,</a:t>
            </a:r>
            <a:r>
              <a:rPr lang="en-US">
                <a:cs typeface="Times New Roman" charset="0"/>
              </a:rPr>
              <a:t>ω) </a:t>
            </a:r>
            <a:r>
              <a:rPr lang="en-US"/>
              <a:t>(W/m</a:t>
            </a:r>
            <a:r>
              <a:rPr lang="en-US" baseline="30000"/>
              <a:t>2</a:t>
            </a:r>
            <a:r>
              <a:rPr lang="en-US"/>
              <a:t> sr)</a:t>
            </a:r>
          </a:p>
          <a:p>
            <a:endParaRPr lang="en-US" sz="2400">
              <a:cs typeface="Times New Roman" charset="0"/>
            </a:endParaRPr>
          </a:p>
          <a:p>
            <a:r>
              <a:rPr lang="en-US">
                <a:cs typeface="Times New Roman" charset="0"/>
              </a:rPr>
              <a:t>Flux given by                                                                  dΦ = </a:t>
            </a:r>
            <a:r>
              <a:rPr lang="en-US"/>
              <a:t>L(x,</a:t>
            </a:r>
            <a:r>
              <a:rPr lang="en-US">
                <a:cs typeface="Times New Roman" charset="0"/>
              </a:rPr>
              <a:t>ω) cos θ dω dA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2909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22.9|52.9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5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5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1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24454</TotalTime>
  <Words>1854</Words>
  <Application>Microsoft Macintosh PowerPoint</Application>
  <PresentationFormat>Letter Paper (8.5x11 in)</PresentationFormat>
  <Paragraphs>388</Paragraphs>
  <Slides>65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82" baseType="lpstr">
      <vt:lpstr>Wingdings</vt:lpstr>
      <vt:lpstr>ＭＳ Ｐゴシック</vt:lpstr>
      <vt:lpstr>Arial</vt:lpstr>
      <vt:lpstr>Times New Roman</vt:lpstr>
      <vt:lpstr>Default Design</vt:lpstr>
      <vt:lpstr>4_Default Design</vt:lpstr>
      <vt:lpstr>5_Default Design</vt:lpstr>
      <vt:lpstr>7_Default Design</vt:lpstr>
      <vt:lpstr>9_Default Design</vt:lpstr>
      <vt:lpstr>1_Default Design</vt:lpstr>
      <vt:lpstr>2_Default Design</vt:lpstr>
      <vt:lpstr>3_Default Design</vt:lpstr>
      <vt:lpstr>8_Default Design</vt:lpstr>
      <vt:lpstr>6_Default Design</vt:lpstr>
      <vt:lpstr>10_Default Design</vt:lpstr>
      <vt:lpstr>11_Default Design</vt:lpstr>
      <vt:lpstr>Equation</vt:lpstr>
      <vt:lpstr>Image-Based Rendering</vt:lpstr>
      <vt:lpstr>Motivation: BRDFs, Ray Tracing, ...</vt:lpstr>
      <vt:lpstr>PowerPoint Presentation</vt:lpstr>
      <vt:lpstr>Radiometry</vt:lpstr>
      <vt:lpstr>PowerPoint Presentation</vt:lpstr>
      <vt:lpstr>PowerPoint Presentation</vt:lpstr>
      <vt:lpstr>PowerPoint Presentation</vt:lpstr>
      <vt:lpstr>PowerPoint Presentation</vt:lpstr>
      <vt:lpstr>Radiance</vt:lpstr>
      <vt:lpstr>Radiance properties</vt:lpstr>
      <vt:lpstr>PowerPoint Presentation</vt:lpstr>
      <vt:lpstr>PowerPoint Presentation</vt:lpstr>
      <vt:lpstr>Radiance properties</vt:lpstr>
      <vt:lpstr>Irradiance, Radiosity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Brdf Viewer plots </vt:lpstr>
      <vt:lpstr>Torrance-Sparrow</vt:lpstr>
      <vt:lpstr>Motivation: BRDFs, Ray Tracing, ...</vt:lpstr>
      <vt:lpstr>Ray Tracing History</vt:lpstr>
      <vt:lpstr>From SIGGRAPH 18</vt:lpstr>
      <vt:lpstr>Ray Casting</vt:lpstr>
      <vt:lpstr>Outline in Code</vt:lpstr>
      <vt:lpstr>Ray/Object Intersections</vt:lpstr>
      <vt:lpstr>Ray-Sphere Intersection</vt:lpstr>
      <vt:lpstr>Ray-Sphere Intersection</vt:lpstr>
      <vt:lpstr>Ray-Sphere Intersection</vt:lpstr>
      <vt:lpstr>Ray-Sphere Intersection</vt:lpstr>
      <vt:lpstr>Ray-Triangle Intersection</vt:lpstr>
      <vt:lpstr>Ray-Triangle Intersection</vt:lpstr>
      <vt:lpstr>Ray inside Triangle</vt:lpstr>
      <vt:lpstr>Ray inside Triangle</vt:lpstr>
      <vt:lpstr>Ray Scene Intersection</vt:lpstr>
      <vt:lpstr>Shadows</vt:lpstr>
      <vt:lpstr>Shadows: Numerical Issues</vt:lpstr>
      <vt:lpstr>Mirror Reflections/Refractions</vt:lpstr>
      <vt:lpstr>Recursive Ray Tracing</vt:lpstr>
      <vt:lpstr>Interactive Raytracing</vt:lpstr>
      <vt:lpstr>Motivation: BRDFs, Ray Tracing, ...</vt:lpstr>
      <vt:lpstr>Reflection Equation</vt:lpstr>
      <vt:lpstr>Reflection Equation</vt:lpstr>
      <vt:lpstr>Reflection Equation</vt:lpstr>
      <vt:lpstr>Environment Maps</vt:lpstr>
      <vt:lpstr>Irradiance Environment Maps</vt:lpstr>
      <vt:lpstr>Illumination Models</vt:lpstr>
      <vt:lpstr>The Challenge</vt:lpstr>
      <vt:lpstr>Rendering Equation</vt:lpstr>
      <vt:lpstr>Outline</vt:lpstr>
      <vt:lpstr>Rendering Equation (Kajiya 86)</vt:lpstr>
      <vt:lpstr>Rendering Equation as Integral Equation</vt:lpstr>
      <vt:lpstr>Linear Operator Theory</vt:lpstr>
      <vt:lpstr>Linear Operator Equation</vt:lpstr>
      <vt:lpstr>Solving the Rendering Equation</vt:lpstr>
      <vt:lpstr>Solving the Rendering Equation</vt:lpstr>
      <vt:lpstr>Ray Tracing</vt:lpstr>
      <vt:lpstr>Ray Tracing</vt:lpstr>
      <vt:lpstr>PowerPoint Presentation</vt:lpstr>
      <vt:lpstr>Outline</vt:lpstr>
      <vt:lpstr>Rendering Equation</vt:lpstr>
      <vt:lpstr>Change of Variables</vt:lpstr>
      <vt:lpstr>Change of Variables</vt:lpstr>
      <vt:lpstr>Rendering Equation: Standard Form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629</cp:revision>
  <cp:lastPrinted>2014-09-12T19:17:48Z</cp:lastPrinted>
  <dcterms:created xsi:type="dcterms:W3CDTF">1999-02-11T00:43:51Z</dcterms:created>
  <dcterms:modified xsi:type="dcterms:W3CDTF">2025-01-15T20:26:13Z</dcterms:modified>
</cp:coreProperties>
</file>