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3" r:id="rId1"/>
  </p:sldMasterIdLst>
  <p:notesMasterIdLst>
    <p:notesMasterId r:id="rId55"/>
  </p:notesMasterIdLst>
  <p:handoutMasterIdLst>
    <p:handoutMasterId r:id="rId56"/>
  </p:handoutMasterIdLst>
  <p:sldIdLst>
    <p:sldId id="751" r:id="rId2"/>
    <p:sldId id="796" r:id="rId3"/>
    <p:sldId id="752" r:id="rId4"/>
    <p:sldId id="797" r:id="rId5"/>
    <p:sldId id="798" r:id="rId6"/>
    <p:sldId id="799" r:id="rId7"/>
    <p:sldId id="800" r:id="rId8"/>
    <p:sldId id="801" r:id="rId9"/>
    <p:sldId id="805" r:id="rId10"/>
    <p:sldId id="806" r:id="rId11"/>
    <p:sldId id="807" r:id="rId12"/>
    <p:sldId id="808" r:id="rId13"/>
    <p:sldId id="809" r:id="rId14"/>
    <p:sldId id="810" r:id="rId15"/>
    <p:sldId id="811" r:id="rId16"/>
    <p:sldId id="814" r:id="rId17"/>
    <p:sldId id="815" r:id="rId18"/>
    <p:sldId id="817" r:id="rId19"/>
    <p:sldId id="820" r:id="rId20"/>
    <p:sldId id="824" r:id="rId21"/>
    <p:sldId id="825" r:id="rId22"/>
    <p:sldId id="826" r:id="rId23"/>
    <p:sldId id="827" r:id="rId24"/>
    <p:sldId id="828" r:id="rId25"/>
    <p:sldId id="829" r:id="rId26"/>
    <p:sldId id="830" r:id="rId27"/>
    <p:sldId id="841" r:id="rId28"/>
    <p:sldId id="842" r:id="rId29"/>
    <p:sldId id="843" r:id="rId30"/>
    <p:sldId id="846" r:id="rId31"/>
    <p:sldId id="849" r:id="rId32"/>
    <p:sldId id="850" r:id="rId33"/>
    <p:sldId id="855" r:id="rId34"/>
    <p:sldId id="856" r:id="rId35"/>
    <p:sldId id="857" r:id="rId36"/>
    <p:sldId id="858" r:id="rId37"/>
    <p:sldId id="859" r:id="rId38"/>
    <p:sldId id="860" r:id="rId39"/>
    <p:sldId id="861" r:id="rId40"/>
    <p:sldId id="862" r:id="rId41"/>
    <p:sldId id="863" r:id="rId42"/>
    <p:sldId id="864" r:id="rId43"/>
    <p:sldId id="865" r:id="rId44"/>
    <p:sldId id="866" r:id="rId45"/>
    <p:sldId id="867" r:id="rId46"/>
    <p:sldId id="868" r:id="rId47"/>
    <p:sldId id="871" r:id="rId48"/>
    <p:sldId id="888" r:id="rId49"/>
    <p:sldId id="889" r:id="rId50"/>
    <p:sldId id="890" r:id="rId51"/>
    <p:sldId id="893" r:id="rId52"/>
    <p:sldId id="897" r:id="rId53"/>
    <p:sldId id="901" r:id="rId54"/>
  </p:sldIdLst>
  <p:sldSz cx="9144000" cy="6858000" type="letter"/>
  <p:notesSz cx="6985000" cy="9283700"/>
  <p:defaultTextStyle>
    <a:defPPr>
      <a:defRPr lang="en-US"/>
    </a:defPPr>
    <a:lvl1pPr algn="ctr" rtl="0" eaLnBrk="0" fontAlgn="base" hangingPunct="0">
      <a:spcBef>
        <a:spcPct val="0"/>
      </a:spcBef>
      <a:spcAft>
        <a:spcPct val="0"/>
      </a:spcAft>
      <a:defRPr sz="2400" kern="1200">
        <a:solidFill>
          <a:schemeClr val="tx1"/>
        </a:solidFill>
        <a:latin typeface="Times New Roman" charset="0"/>
        <a:ea typeface="ＭＳ Ｐゴシック" charset="0"/>
        <a:cs typeface="+mn-cs"/>
      </a:defRPr>
    </a:lvl1pPr>
    <a:lvl2pPr marL="457200" algn="ctr" rtl="0" eaLnBrk="0" fontAlgn="base" hangingPunct="0">
      <a:spcBef>
        <a:spcPct val="0"/>
      </a:spcBef>
      <a:spcAft>
        <a:spcPct val="0"/>
      </a:spcAft>
      <a:defRPr sz="2400" kern="1200">
        <a:solidFill>
          <a:schemeClr val="tx1"/>
        </a:solidFill>
        <a:latin typeface="Times New Roman" charset="0"/>
        <a:ea typeface="ＭＳ Ｐゴシック" charset="0"/>
        <a:cs typeface="+mn-cs"/>
      </a:defRPr>
    </a:lvl2pPr>
    <a:lvl3pPr marL="914400" algn="ctr" rtl="0" eaLnBrk="0" fontAlgn="base" hangingPunct="0">
      <a:spcBef>
        <a:spcPct val="0"/>
      </a:spcBef>
      <a:spcAft>
        <a:spcPct val="0"/>
      </a:spcAft>
      <a:defRPr sz="2400" kern="1200">
        <a:solidFill>
          <a:schemeClr val="tx1"/>
        </a:solidFill>
        <a:latin typeface="Times New Roman" charset="0"/>
        <a:ea typeface="ＭＳ Ｐゴシック" charset="0"/>
        <a:cs typeface="+mn-cs"/>
      </a:defRPr>
    </a:lvl3pPr>
    <a:lvl4pPr marL="1371600" algn="ctr" rtl="0" eaLnBrk="0" fontAlgn="base" hangingPunct="0">
      <a:spcBef>
        <a:spcPct val="0"/>
      </a:spcBef>
      <a:spcAft>
        <a:spcPct val="0"/>
      </a:spcAft>
      <a:defRPr sz="2400" kern="1200">
        <a:solidFill>
          <a:schemeClr val="tx1"/>
        </a:solidFill>
        <a:latin typeface="Times New Roman" charset="0"/>
        <a:ea typeface="ＭＳ Ｐゴシック" charset="0"/>
        <a:cs typeface="+mn-cs"/>
      </a:defRPr>
    </a:lvl4pPr>
    <a:lvl5pPr marL="1828800" algn="ctr" rtl="0" eaLnBrk="0" fontAlgn="base" hangingPunct="0">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8867"/>
    <a:srgbClr val="FF9966"/>
    <a:srgbClr val="FFDD4B"/>
    <a:srgbClr val="0033CC"/>
    <a:srgbClr val="B4C753"/>
    <a:srgbClr val="2AABA8"/>
    <a:srgbClr val="FFFFFF"/>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60" autoAdjust="0"/>
  </p:normalViewPr>
  <p:slideViewPr>
    <p:cSldViewPr snapToGrid="0">
      <p:cViewPr varScale="1">
        <p:scale>
          <a:sx n="177" d="100"/>
          <a:sy n="177" d="100"/>
        </p:scale>
        <p:origin x="-104" y="-544"/>
      </p:cViewPr>
      <p:guideLst>
        <p:guide orient="horz" pos="2160"/>
        <p:guide pos="2880"/>
      </p:guideLst>
    </p:cSldViewPr>
  </p:slideViewPr>
  <p:outlineViewPr>
    <p:cViewPr>
      <p:scale>
        <a:sx n="33" d="100"/>
        <a:sy n="33" d="100"/>
      </p:scale>
      <p:origin x="0" y="3296"/>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9" d="100"/>
          <a:sy n="79" d="100"/>
        </p:scale>
        <p:origin x="-2220" y="-90"/>
      </p:cViewPr>
      <p:guideLst>
        <p:guide orient="horz" pos="2923"/>
        <p:guide pos="219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handoutMaster" Target="handoutMasters/handout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hdr" sz="quarter"/>
          </p:nvPr>
        </p:nvSpPr>
        <p:spPr bwMode="auto">
          <a:xfrm>
            <a:off x="0" y="0"/>
            <a:ext cx="298926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t" anchorCtr="0" compatLnSpc="1">
            <a:prstTxWarp prst="textNoShape">
              <a:avLst/>
            </a:prstTxWarp>
          </a:bodyPr>
          <a:lstStyle>
            <a:lvl1pPr algn="l" defTabSz="927100">
              <a:defRPr sz="1200"/>
            </a:lvl1pPr>
          </a:lstStyle>
          <a:p>
            <a:endParaRPr lang="en-US"/>
          </a:p>
        </p:txBody>
      </p:sp>
      <p:sp>
        <p:nvSpPr>
          <p:cNvPr id="156675" name="Rectangle 3"/>
          <p:cNvSpPr>
            <a:spLocks noGrp="1" noChangeArrowheads="1"/>
          </p:cNvSpPr>
          <p:nvPr>
            <p:ph type="dt" sz="quarter" idx="1"/>
          </p:nvPr>
        </p:nvSpPr>
        <p:spPr bwMode="auto">
          <a:xfrm>
            <a:off x="3987800" y="0"/>
            <a:ext cx="298926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t" anchorCtr="0" compatLnSpc="1">
            <a:prstTxWarp prst="textNoShape">
              <a:avLst/>
            </a:prstTxWarp>
          </a:bodyPr>
          <a:lstStyle>
            <a:lvl1pPr algn="r" defTabSz="927100">
              <a:defRPr sz="1200"/>
            </a:lvl1pPr>
          </a:lstStyle>
          <a:p>
            <a:endParaRPr lang="en-US"/>
          </a:p>
        </p:txBody>
      </p:sp>
      <p:sp>
        <p:nvSpPr>
          <p:cNvPr id="156676" name="Rectangle 4"/>
          <p:cNvSpPr>
            <a:spLocks noGrp="1" noChangeArrowheads="1"/>
          </p:cNvSpPr>
          <p:nvPr>
            <p:ph type="ftr" sz="quarter" idx="2"/>
          </p:nvPr>
        </p:nvSpPr>
        <p:spPr bwMode="auto">
          <a:xfrm>
            <a:off x="0" y="8842375"/>
            <a:ext cx="298926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b" anchorCtr="0" compatLnSpc="1">
            <a:prstTxWarp prst="textNoShape">
              <a:avLst/>
            </a:prstTxWarp>
          </a:bodyPr>
          <a:lstStyle>
            <a:lvl1pPr algn="l" defTabSz="927100">
              <a:defRPr sz="1200"/>
            </a:lvl1pPr>
          </a:lstStyle>
          <a:p>
            <a:endParaRPr lang="en-US"/>
          </a:p>
        </p:txBody>
      </p:sp>
      <p:sp>
        <p:nvSpPr>
          <p:cNvPr id="156677" name="Rectangle 5"/>
          <p:cNvSpPr>
            <a:spLocks noGrp="1" noChangeArrowheads="1"/>
          </p:cNvSpPr>
          <p:nvPr>
            <p:ph type="sldNum" sz="quarter" idx="3"/>
          </p:nvPr>
        </p:nvSpPr>
        <p:spPr bwMode="auto">
          <a:xfrm>
            <a:off x="3987800" y="8842375"/>
            <a:ext cx="298926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b" anchorCtr="0" compatLnSpc="1">
            <a:prstTxWarp prst="textNoShape">
              <a:avLst/>
            </a:prstTxWarp>
          </a:bodyPr>
          <a:lstStyle>
            <a:lvl1pPr algn="r" defTabSz="927100">
              <a:defRPr sz="1200"/>
            </a:lvl1pPr>
          </a:lstStyle>
          <a:p>
            <a:fld id="{D39EE3A2-4B29-D94D-95AB-C00D7AADE3CE}" type="slidenum">
              <a:rPr lang="en-US"/>
              <a:pPr/>
              <a:t>‹#›</a:t>
            </a:fld>
            <a:endParaRPr lang="en-US"/>
          </a:p>
        </p:txBody>
      </p:sp>
    </p:spTree>
    <p:extLst>
      <p:ext uri="{BB962C8B-B14F-4D97-AF65-F5344CB8AC3E}">
        <p14:creationId xmlns:p14="http://schemas.microsoft.com/office/powerpoint/2010/main" val="37626250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30257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t" anchorCtr="0" compatLnSpc="1">
            <a:prstTxWarp prst="textNoShape">
              <a:avLst/>
            </a:prstTxWarp>
          </a:bodyPr>
          <a:lstStyle>
            <a:lvl1pPr algn="l" defTabSz="927100">
              <a:defRPr sz="1200"/>
            </a:lvl1pPr>
          </a:lstStyle>
          <a:p>
            <a:endParaRPr lang="en-US"/>
          </a:p>
        </p:txBody>
      </p:sp>
      <p:sp>
        <p:nvSpPr>
          <p:cNvPr id="46083" name="Rectangle 3"/>
          <p:cNvSpPr>
            <a:spLocks noGrp="1" noChangeArrowheads="1"/>
          </p:cNvSpPr>
          <p:nvPr>
            <p:ph type="dt" idx="1"/>
          </p:nvPr>
        </p:nvSpPr>
        <p:spPr bwMode="auto">
          <a:xfrm>
            <a:off x="3959225" y="0"/>
            <a:ext cx="30257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t" anchorCtr="0" compatLnSpc="1">
            <a:prstTxWarp prst="textNoShape">
              <a:avLst/>
            </a:prstTxWarp>
          </a:bodyPr>
          <a:lstStyle>
            <a:lvl1pPr algn="r" defTabSz="927100">
              <a:defRPr sz="1200"/>
            </a:lvl1pPr>
          </a:lstStyle>
          <a:p>
            <a:endParaRPr lang="en-US"/>
          </a:p>
        </p:txBody>
      </p:sp>
      <p:sp>
        <p:nvSpPr>
          <p:cNvPr id="46084" name="Rectangle 4"/>
          <p:cNvSpPr>
            <a:spLocks noGrp="1" noRot="1" noChangeAspect="1" noChangeArrowheads="1" noTextEdit="1"/>
          </p:cNvSpPr>
          <p:nvPr>
            <p:ph type="sldImg" idx="2"/>
          </p:nvPr>
        </p:nvSpPr>
        <p:spPr bwMode="auto">
          <a:xfrm>
            <a:off x="1171575" y="696913"/>
            <a:ext cx="4640263" cy="34798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6085" name="Rectangle 5"/>
          <p:cNvSpPr>
            <a:spLocks noGrp="1" noChangeArrowheads="1"/>
          </p:cNvSpPr>
          <p:nvPr>
            <p:ph type="body" sz="quarter" idx="3"/>
          </p:nvPr>
        </p:nvSpPr>
        <p:spPr bwMode="auto">
          <a:xfrm>
            <a:off x="930275" y="4408488"/>
            <a:ext cx="5124450" cy="417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086" name="Rectangle 6"/>
          <p:cNvSpPr>
            <a:spLocks noGrp="1" noChangeArrowheads="1"/>
          </p:cNvSpPr>
          <p:nvPr>
            <p:ph type="ftr" sz="quarter" idx="4"/>
          </p:nvPr>
        </p:nvSpPr>
        <p:spPr bwMode="auto">
          <a:xfrm>
            <a:off x="0" y="8820150"/>
            <a:ext cx="30257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b" anchorCtr="0" compatLnSpc="1">
            <a:prstTxWarp prst="textNoShape">
              <a:avLst/>
            </a:prstTxWarp>
          </a:bodyPr>
          <a:lstStyle>
            <a:lvl1pPr algn="l" defTabSz="927100">
              <a:defRPr sz="1200"/>
            </a:lvl1pPr>
          </a:lstStyle>
          <a:p>
            <a:endParaRPr lang="en-US"/>
          </a:p>
        </p:txBody>
      </p:sp>
      <p:sp>
        <p:nvSpPr>
          <p:cNvPr id="46087" name="Rectangle 7"/>
          <p:cNvSpPr>
            <a:spLocks noGrp="1" noChangeArrowheads="1"/>
          </p:cNvSpPr>
          <p:nvPr>
            <p:ph type="sldNum" sz="quarter" idx="5"/>
          </p:nvPr>
        </p:nvSpPr>
        <p:spPr bwMode="auto">
          <a:xfrm>
            <a:off x="3959225" y="8820150"/>
            <a:ext cx="30257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b" anchorCtr="0" compatLnSpc="1">
            <a:prstTxWarp prst="textNoShape">
              <a:avLst/>
            </a:prstTxWarp>
          </a:bodyPr>
          <a:lstStyle>
            <a:lvl1pPr algn="r" defTabSz="927100">
              <a:defRPr sz="1200"/>
            </a:lvl1pPr>
          </a:lstStyle>
          <a:p>
            <a:fld id="{E3E82356-9714-E442-B6DE-B08D653F0E30}" type="slidenum">
              <a:rPr lang="en-US"/>
              <a:pPr/>
              <a:t>‹#›</a:t>
            </a:fld>
            <a:endParaRPr lang="en-US"/>
          </a:p>
        </p:txBody>
      </p:sp>
    </p:spTree>
    <p:extLst>
      <p:ext uri="{BB962C8B-B14F-4D97-AF65-F5344CB8AC3E}">
        <p14:creationId xmlns:p14="http://schemas.microsoft.com/office/powerpoint/2010/main" val="28985692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1pPr>
    <a:lvl2pPr marL="2286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2pPr>
    <a:lvl3pPr marL="4572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3pPr>
    <a:lvl4pPr marL="6858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4pPr>
    <a:lvl5pPr marL="9144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02D5F5-0A73-BB4C-BA17-EB139D27B4A6}" type="slidenum">
              <a:rPr lang="en-US"/>
              <a:pPr/>
              <a:t>48</a:t>
            </a:fld>
            <a:endParaRPr lang="en-US"/>
          </a:p>
        </p:txBody>
      </p:sp>
      <p:sp>
        <p:nvSpPr>
          <p:cNvPr id="1307650" name="Rectangle 2"/>
          <p:cNvSpPr>
            <a:spLocks noGrp="1" noRot="1" noChangeAspect="1" noChangeArrowheads="1" noTextEdit="1"/>
          </p:cNvSpPr>
          <p:nvPr>
            <p:ph type="sldImg"/>
          </p:nvPr>
        </p:nvSpPr>
        <p:spPr>
          <a:xfrm>
            <a:off x="1171575" y="696913"/>
            <a:ext cx="4641850" cy="3481387"/>
          </a:xfrm>
          <a:ln/>
          <a:extLst>
            <a:ext uri="{FAA26D3D-D897-4be2-8F04-BA451C77F1D7}">
              <ma14:placeholderFlag xmlns:ma14="http://schemas.microsoft.com/office/mac/drawingml/2011/main" val="1"/>
            </a:ext>
          </a:extLst>
        </p:spPr>
      </p:sp>
      <p:sp>
        <p:nvSpPr>
          <p:cNvPr id="1307651" name="Rectangle 3"/>
          <p:cNvSpPr>
            <a:spLocks noGrp="1" noChangeArrowheads="1"/>
          </p:cNvSpPr>
          <p:nvPr>
            <p:ph type="body" idx="1"/>
          </p:nvPr>
        </p:nvSpPr>
        <p:spPr>
          <a:xfrm>
            <a:off x="930727" y="4410065"/>
            <a:ext cx="5123546" cy="4176744"/>
          </a:xfrm>
        </p:spPr>
        <p:txBody>
          <a:bodyPr/>
          <a:lstStyle/>
          <a:p>
            <a:r>
              <a:rPr lang="en-US"/>
              <a:t>What is lightcuts?  Lightcuts is a new scalable solution for efficiently computing complex illumination.  Two examples are shown here.  The image on the left is lit by an environment map with illumination captured from the real world, while the image on the right includes two simulated high dynamic range flat-panel displays.  Both are challenging illumination problems.  In addition both images include indirect illumination, glossy materials, and anti-aliasing.  Yet our method was able to produce each image in under two minutes on a single machine.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88B47D-8B92-C040-AE30-F0CA454B77AF}" type="slidenum">
              <a:rPr lang="en-US"/>
              <a:pPr/>
              <a:t>49</a:t>
            </a:fld>
            <a:endParaRPr lang="en-US"/>
          </a:p>
        </p:txBody>
      </p:sp>
      <p:sp>
        <p:nvSpPr>
          <p:cNvPr id="1314818" name="Rectangle 2"/>
          <p:cNvSpPr>
            <a:spLocks noGrp="1" noRot="1" noChangeAspect="1" noChangeArrowheads="1" noTextEdit="1"/>
          </p:cNvSpPr>
          <p:nvPr>
            <p:ph type="sldImg"/>
          </p:nvPr>
        </p:nvSpPr>
        <p:spPr>
          <a:xfrm>
            <a:off x="1171575" y="696913"/>
            <a:ext cx="4641850" cy="3481387"/>
          </a:xfrm>
          <a:ln/>
          <a:extLst>
            <a:ext uri="{FAA26D3D-D897-4be2-8F04-BA451C77F1D7}">
              <ma14:placeholderFlag xmlns:ma14="http://schemas.microsoft.com/office/mac/drawingml/2011/main" val="1"/>
            </a:ext>
          </a:extLst>
        </p:spPr>
      </p:sp>
      <p:sp>
        <p:nvSpPr>
          <p:cNvPr id="1314819" name="Rectangle 3"/>
          <p:cNvSpPr>
            <a:spLocks noGrp="1" noChangeArrowheads="1"/>
          </p:cNvSpPr>
          <p:nvPr>
            <p:ph type="body" idx="1"/>
          </p:nvPr>
        </p:nvSpPr>
        <p:spPr>
          <a:xfrm>
            <a:off x="930727" y="4410065"/>
            <a:ext cx="5123546" cy="4176744"/>
          </a:xfrm>
        </p:spPr>
        <p:txBody>
          <a:bodyPr/>
          <a:lstStyle/>
          <a:p>
            <a:r>
              <a:rPr lang="en-US"/>
              <a:t>Once we have a scalable solution for many point lights, we can use this to compute other types of complex illumination.  The four examples we demonstrate in the paper are area lights, high dynamic range environment maps, sun &amp; sky light, and indirect illumination.  Moreover this allows us to unify the handling of different illumination types and enables new types of tradeoffs.  For example, bright illumination from one source allows coarser approximations of other sources.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8C90EC-6ED2-2743-AD5C-A09726A06694}" type="slidenum">
              <a:rPr lang="en-US"/>
              <a:pPr/>
              <a:t>50</a:t>
            </a:fld>
            <a:endParaRPr lang="en-US"/>
          </a:p>
        </p:txBody>
      </p:sp>
      <p:sp>
        <p:nvSpPr>
          <p:cNvPr id="1332226" name="Rectangle 2"/>
          <p:cNvSpPr>
            <a:spLocks noGrp="1" noRot="1" noChangeAspect="1" noChangeArrowheads="1" noTextEdit="1"/>
          </p:cNvSpPr>
          <p:nvPr>
            <p:ph type="sldImg"/>
          </p:nvPr>
        </p:nvSpPr>
        <p:spPr>
          <a:xfrm>
            <a:off x="1171575" y="696913"/>
            <a:ext cx="4641850" cy="3481387"/>
          </a:xfrm>
          <a:ln/>
          <a:extLst>
            <a:ext uri="{FAA26D3D-D897-4be2-8F04-BA451C77F1D7}">
              <ma14:placeholderFlag xmlns:ma14="http://schemas.microsoft.com/office/mac/drawingml/2011/main" val="1"/>
            </a:ext>
          </a:extLst>
        </p:spPr>
      </p:sp>
      <p:sp>
        <p:nvSpPr>
          <p:cNvPr id="1332227" name="Rectangle 3"/>
          <p:cNvSpPr>
            <a:spLocks noGrp="1" noChangeArrowheads="1"/>
          </p:cNvSpPr>
          <p:nvPr>
            <p:ph type="body" idx="1"/>
          </p:nvPr>
        </p:nvSpPr>
        <p:spPr>
          <a:xfrm>
            <a:off x="930727" y="4410065"/>
            <a:ext cx="5123546" cy="4176744"/>
          </a:xfrm>
        </p:spPr>
        <p:txBody>
          <a:bodyPr/>
          <a:lstStyle/>
          <a:p>
            <a:r>
              <a:rPr lang="en-US"/>
              <a:t>Second is the light tree which is a binary tree of lights and clusters.  The leaves of this tree are the individual lights while the interior nodes represent clusters which get progressively larger as we go up the tree.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A4D0EF-A412-6140-AC0B-4540D8A0DF29}" type="slidenum">
              <a:rPr lang="en-US"/>
              <a:pPr/>
              <a:t>51</a:t>
            </a:fld>
            <a:endParaRPr lang="en-US"/>
          </a:p>
        </p:txBody>
      </p:sp>
      <p:sp>
        <p:nvSpPr>
          <p:cNvPr id="1338370"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338371" name="Rectangle 3"/>
          <p:cNvSpPr>
            <a:spLocks noGrp="1" noChangeArrowheads="1"/>
          </p:cNvSpPr>
          <p:nvPr>
            <p:ph type="body" idx="1"/>
          </p:nvPr>
        </p:nvSpPr>
        <p:spPr>
          <a:xfrm>
            <a:off x="930727" y="4410065"/>
            <a:ext cx="5123546" cy="4176744"/>
          </a:xfrm>
        </p:spPr>
        <p:txBody>
          <a:bodyPr/>
          <a:lstStyle/>
          <a:p>
            <a:r>
              <a:rPr lang="en-US"/>
              <a:t>And here we show three example cuts through the light tree.  Highlighted above each cut are the regions where that cut produces an accurate approximation of the exact illumination.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1943A0-5FE5-304C-85DF-733D01511F58}" type="slidenum">
              <a:rPr lang="en-US"/>
              <a:pPr/>
              <a:t>52</a:t>
            </a:fld>
            <a:endParaRPr lang="en-US"/>
          </a:p>
        </p:txBody>
      </p:sp>
      <p:sp>
        <p:nvSpPr>
          <p:cNvPr id="1346562" name="Rectangle 2"/>
          <p:cNvSpPr>
            <a:spLocks noGrp="1" noRot="1" noChangeAspect="1" noChangeArrowheads="1" noTextEdit="1"/>
          </p:cNvSpPr>
          <p:nvPr>
            <p:ph type="sldImg"/>
          </p:nvPr>
        </p:nvSpPr>
        <p:spPr>
          <a:xfrm>
            <a:off x="1171575" y="696913"/>
            <a:ext cx="4641850" cy="3481387"/>
          </a:xfrm>
          <a:ln/>
          <a:extLst>
            <a:ext uri="{FAA26D3D-D897-4be2-8F04-BA451C77F1D7}">
              <ma14:placeholderFlag xmlns:ma14="http://schemas.microsoft.com/office/mac/drawingml/2011/main" val="1"/>
            </a:ext>
          </a:extLst>
        </p:spPr>
      </p:sp>
      <p:sp>
        <p:nvSpPr>
          <p:cNvPr id="1346563" name="Rectangle 3"/>
          <p:cNvSpPr>
            <a:spLocks noGrp="1" noChangeArrowheads="1"/>
          </p:cNvSpPr>
          <p:nvPr>
            <p:ph type="body" idx="1"/>
          </p:nvPr>
        </p:nvSpPr>
        <p:spPr>
          <a:xfrm>
            <a:off x="698804" y="4410065"/>
            <a:ext cx="5587394" cy="4176744"/>
          </a:xfrm>
        </p:spPr>
        <p:txBody>
          <a:bodyPr/>
          <a:lstStyle/>
          <a:p>
            <a:r>
              <a:rPr lang="en-US"/>
              <a:t>Here is another results that show cases our ability to handle glossy objects.  This scene is illuminated by a captured environment map and indirect illumination.  And here is a short animation of this scene.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685800" y="1371600"/>
            <a:ext cx="7772400" cy="18288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pPr lvl="0"/>
            <a:r>
              <a:rPr lang="en-US" noProof="0" smtClean="0"/>
              <a:t>Click to edit Master title style</a:t>
            </a:r>
          </a:p>
        </p:txBody>
      </p:sp>
      <p:sp>
        <p:nvSpPr>
          <p:cNvPr id="102403" name="Rectangle 3"/>
          <p:cNvSpPr>
            <a:spLocks noGrp="1" noChangeArrowheads="1"/>
          </p:cNvSpPr>
          <p:nvPr>
            <p:ph type="subTitle" idx="1"/>
          </p:nvPr>
        </p:nvSpPr>
        <p:spPr>
          <a:xfrm>
            <a:off x="677863" y="3581400"/>
            <a:ext cx="7721600" cy="17526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0" indent="0" algn="ctr">
              <a:buFont typeface="Wingdings" charset="0"/>
              <a:buNone/>
              <a:defRPr/>
            </a:lvl1pPr>
          </a:lstStyle>
          <a:p>
            <a:pPr lvl="0"/>
            <a:r>
              <a:rPr lang="en-US" noProof="0" smtClean="0"/>
              <a:t>Click to edit Master subtitle style</a:t>
            </a:r>
          </a:p>
        </p:txBody>
      </p:sp>
    </p:spTree>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9647925"/>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6022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33400"/>
            <a:ext cx="6019800" cy="6022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9356194"/>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425450"/>
            <a:ext cx="8458200" cy="6127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0530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93264223"/>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45008963"/>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7106622"/>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4034044"/>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72434028"/>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7823037"/>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28038199"/>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08306698"/>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79450" y="533400"/>
            <a:ext cx="774858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89803"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1379" name="Rectangle 3"/>
          <p:cNvSpPr>
            <a:spLocks noGrp="1" noChangeArrowheads="1"/>
          </p:cNvSpPr>
          <p:nvPr>
            <p:ph type="body" idx="1"/>
          </p:nvPr>
        </p:nvSpPr>
        <p:spPr bwMode="auto">
          <a:xfrm>
            <a:off x="457200" y="1527175"/>
            <a:ext cx="8229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53882"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1380" name="Rectangle 4"/>
          <p:cNvSpPr>
            <a:spLocks noChangeArrowheads="1"/>
          </p:cNvSpPr>
          <p:nvPr/>
        </p:nvSpPr>
        <p:spPr bwMode="auto">
          <a:xfrm>
            <a:off x="227013" y="1233488"/>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1389" name="Rectangle 13"/>
          <p:cNvSpPr>
            <a:spLocks noChangeArrowheads="1"/>
          </p:cNvSpPr>
          <p:nvPr/>
        </p:nvSpPr>
        <p:spPr bwMode="auto">
          <a:xfrm>
            <a:off x="227013" y="484188"/>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 bg1="dk2" tx1="lt1" bg2="dk1" tx2="lt2" accent1="accent1" accent2="accent2" accent3="accent3" accent4="accent4" accent5="accent5" accent6="accent6" hlink="hlink" folHlink="folHlink"/>
  <p:sldLayoutIdLst>
    <p:sldLayoutId id="2147483654"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Lst>
  <p:transition xmlns:p14="http://schemas.microsoft.com/office/powerpoint/2010/main"/>
  <p:txStyles>
    <p:titleStyle>
      <a:lvl1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5pPr>
      <a:lvl6pPr marL="4572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6pPr>
      <a:lvl7pPr marL="9144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7pPr>
      <a:lvl8pPr marL="13716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8pPr>
      <a:lvl9pPr marL="18288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50000"/>
        </a:spcBef>
        <a:spcAft>
          <a:spcPct val="0"/>
        </a:spcAft>
        <a:buClr>
          <a:srgbClr val="2AABA8"/>
        </a:buClr>
        <a:buFont typeface="Wingdings" charset="0"/>
        <a:buChar char="§"/>
        <a:defRPr sz="2800">
          <a:solidFill>
            <a:srgbClr val="FFFFFF"/>
          </a:solidFill>
          <a:latin typeface="+mn-lt"/>
          <a:ea typeface="+mn-ea"/>
          <a:cs typeface="+mn-cs"/>
        </a:defRPr>
      </a:lvl1pPr>
      <a:lvl2pPr marL="742950" indent="-285750" algn="l" rtl="0" eaLnBrk="0" fontAlgn="base" hangingPunct="0">
        <a:spcBef>
          <a:spcPct val="0"/>
        </a:spcBef>
        <a:spcAft>
          <a:spcPct val="0"/>
        </a:spcAft>
        <a:buClr>
          <a:srgbClr val="2AABA8"/>
        </a:buClr>
        <a:buFont typeface="Wingdings" charset="0"/>
        <a:buChar char="§"/>
        <a:defRPr sz="2400">
          <a:solidFill>
            <a:srgbClr val="FFFFFF"/>
          </a:solidFill>
          <a:latin typeface="+mn-lt"/>
          <a:ea typeface="+mn-ea"/>
        </a:defRPr>
      </a:lvl2pPr>
      <a:lvl3pPr marL="1143000" indent="-228600" algn="l" rtl="0" eaLnBrk="0" fontAlgn="base" hangingPunct="0">
        <a:spcBef>
          <a:spcPct val="0"/>
        </a:spcBef>
        <a:spcAft>
          <a:spcPct val="0"/>
        </a:spcAft>
        <a:buClr>
          <a:srgbClr val="2AABA8"/>
        </a:buClr>
        <a:buFont typeface="Wingdings" charset="0"/>
        <a:buChar char="§"/>
        <a:defRPr sz="2000">
          <a:solidFill>
            <a:srgbClr val="FFFFFF"/>
          </a:solidFill>
          <a:latin typeface="+mn-lt"/>
          <a:ea typeface="+mn-ea"/>
        </a:defRPr>
      </a:lvl3pPr>
      <a:lvl4pPr marL="1600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4pPr>
      <a:lvl5pPr marL="20574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5pPr>
      <a:lvl6pPr marL="25146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6pPr>
      <a:lvl7pPr marL="29718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7pPr>
      <a:lvl8pPr marL="34290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8pPr>
      <a:lvl9pPr marL="3886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wmf"/></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hyperlink" Target="http://www.stanford.edu/~dritchie/path/index.html"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12.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wmf"/><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20.w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wmf"/><Relationship Id="rId3"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7.wmf"/><Relationship Id="rId4" Type="http://schemas.openxmlformats.org/officeDocument/2006/relationships/image" Target="../media/image28.wmf"/><Relationship Id="rId5" Type="http://schemas.openxmlformats.org/officeDocument/2006/relationships/image" Target="../media/image29.wmf"/><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1.x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image" Target="../media/image47.emf"/><Relationship Id="rId5" Type="http://schemas.openxmlformats.org/officeDocument/2006/relationships/image" Target="../media/image48.emf"/><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49.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6.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506" name="Rectangle 2"/>
          <p:cNvSpPr>
            <a:spLocks noGrp="1" noChangeArrowheads="1"/>
          </p:cNvSpPr>
          <p:nvPr>
            <p:ph type="ctrTitle"/>
          </p:nvPr>
        </p:nvSpPr>
        <p:spPr>
          <a:xfrm>
            <a:off x="685800" y="1066800"/>
            <a:ext cx="7772400" cy="1143000"/>
          </a:xfrm>
        </p:spPr>
        <p:txBody>
          <a:bodyPr/>
          <a:lstStyle/>
          <a:p>
            <a:r>
              <a:rPr lang="en-US" dirty="0"/>
              <a:t>Real-Time High Quality Rendering</a:t>
            </a:r>
          </a:p>
        </p:txBody>
      </p:sp>
      <p:sp>
        <p:nvSpPr>
          <p:cNvPr id="1045507" name="Rectangle 3"/>
          <p:cNvSpPr>
            <a:spLocks noGrp="1" noChangeArrowheads="1"/>
          </p:cNvSpPr>
          <p:nvPr>
            <p:ph type="subTitle" idx="1"/>
          </p:nvPr>
        </p:nvSpPr>
        <p:spPr>
          <a:xfrm>
            <a:off x="457200" y="2363908"/>
            <a:ext cx="8229600" cy="1752600"/>
          </a:xfrm>
        </p:spPr>
        <p:txBody>
          <a:bodyPr/>
          <a:lstStyle/>
          <a:p>
            <a:r>
              <a:rPr lang="en-US" dirty="0" smtClean="0"/>
              <a:t>CSE </a:t>
            </a:r>
            <a:r>
              <a:rPr lang="en-US" dirty="0" smtClean="0"/>
              <a:t>274 </a:t>
            </a:r>
            <a:r>
              <a:rPr lang="en-US" dirty="0" smtClean="0"/>
              <a:t>[Fall 2015]</a:t>
            </a:r>
            <a:r>
              <a:rPr lang="en-US" dirty="0"/>
              <a:t>, Lecture </a:t>
            </a:r>
            <a:r>
              <a:rPr lang="en-US" dirty="0" smtClean="0"/>
              <a:t>5</a:t>
            </a:r>
            <a:endParaRPr lang="en-US" dirty="0"/>
          </a:p>
          <a:p>
            <a:r>
              <a:rPr lang="en-US" dirty="0" smtClean="0"/>
              <a:t>Tour of Modern Offline Rendering</a:t>
            </a:r>
          </a:p>
        </p:txBody>
      </p:sp>
      <p:sp>
        <p:nvSpPr>
          <p:cNvPr id="1045508" name="Rectangle 4"/>
          <p:cNvSpPr>
            <a:spLocks noChangeArrowheads="1"/>
          </p:cNvSpPr>
          <p:nvPr/>
        </p:nvSpPr>
        <p:spPr bwMode="auto">
          <a:xfrm>
            <a:off x="133350" y="2525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09" name="Rectangle 5"/>
          <p:cNvSpPr>
            <a:spLocks noChangeArrowheads="1"/>
          </p:cNvSpPr>
          <p:nvPr/>
        </p:nvSpPr>
        <p:spPr bwMode="auto">
          <a:xfrm>
            <a:off x="123825" y="2525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10" name="Rectangle 6"/>
          <p:cNvSpPr>
            <a:spLocks noChangeArrowheads="1"/>
          </p:cNvSpPr>
          <p:nvPr/>
        </p:nvSpPr>
        <p:spPr bwMode="auto">
          <a:xfrm>
            <a:off x="111125" y="2525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11" name="Rectangle 7"/>
          <p:cNvSpPr>
            <a:spLocks noChangeArrowheads="1"/>
          </p:cNvSpPr>
          <p:nvPr/>
        </p:nvSpPr>
        <p:spPr bwMode="auto">
          <a:xfrm>
            <a:off x="133350" y="2525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16" name="Text Box 12"/>
          <p:cNvSpPr txBox="1">
            <a:spLocks noChangeArrowheads="1"/>
          </p:cNvSpPr>
          <p:nvPr/>
        </p:nvSpPr>
        <p:spPr bwMode="auto">
          <a:xfrm>
            <a:off x="2565388" y="4104164"/>
            <a:ext cx="42883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dirty="0">
                <a:latin typeface="+mn-lt"/>
              </a:rPr>
              <a:t>http://</a:t>
            </a:r>
            <a:r>
              <a:rPr lang="en-US" dirty="0" err="1" smtClean="0">
                <a:latin typeface="+mn-lt"/>
              </a:rPr>
              <a:t>www.cs.ucsd.edu</a:t>
            </a:r>
            <a:r>
              <a:rPr lang="en-US" dirty="0">
                <a:latin typeface="+mn-lt"/>
              </a:rPr>
              <a:t>/~</a:t>
            </a:r>
            <a:r>
              <a:rPr lang="en-US" dirty="0" err="1" smtClean="0">
                <a:latin typeface="+mn-lt"/>
              </a:rPr>
              <a:t>ravir</a:t>
            </a:r>
            <a:endParaRPr lang="en-US" dirty="0">
              <a:latin typeface="+mn-lt"/>
            </a:endParaRPr>
          </a:p>
        </p:txBody>
      </p:sp>
      <p:pic>
        <p:nvPicPr>
          <p:cNvPr id="13" name="Picture 20" descr="daw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717" y="4791599"/>
            <a:ext cx="2309812" cy="17367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3"/>
          <a:stretch>
            <a:fillRect/>
          </a:stretch>
        </p:blipFill>
        <p:spPr>
          <a:xfrm>
            <a:off x="200575" y="4800138"/>
            <a:ext cx="2955352" cy="1775417"/>
          </a:xfrm>
          <a:prstGeom prst="rect">
            <a:avLst/>
          </a:prstGeom>
        </p:spPr>
      </p:pic>
      <p:pic>
        <p:nvPicPr>
          <p:cNvPr id="15" name="Picture 14"/>
          <p:cNvPicPr>
            <a:picLocks noChangeAspect="1"/>
          </p:cNvPicPr>
          <p:nvPr/>
        </p:nvPicPr>
        <p:blipFill>
          <a:blip r:embed="rId4"/>
          <a:stretch>
            <a:fillRect/>
          </a:stretch>
        </p:blipFill>
        <p:spPr>
          <a:xfrm>
            <a:off x="3276874" y="4791609"/>
            <a:ext cx="3235295" cy="178345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6210" name="Rectangle 2"/>
          <p:cNvSpPr>
            <a:spLocks noGrp="1" noChangeArrowheads="1"/>
          </p:cNvSpPr>
          <p:nvPr>
            <p:ph type="title"/>
          </p:nvPr>
        </p:nvSpPr>
        <p:spPr/>
        <p:txBody>
          <a:bodyPr/>
          <a:lstStyle/>
          <a:p>
            <a:r>
              <a:rPr lang="en-US"/>
              <a:t>Simplest Monte Carlo Path Tracer</a:t>
            </a:r>
          </a:p>
        </p:txBody>
      </p:sp>
      <p:sp>
        <p:nvSpPr>
          <p:cNvPr id="1886211" name="Text Box 3"/>
          <p:cNvSpPr txBox="1">
            <a:spLocks noGrp="1" noChangeArrowheads="1"/>
          </p:cNvSpPr>
          <p:nvPr>
            <p:ph type="body" idx="1"/>
          </p:nvPr>
        </p:nvSpPr>
        <p:spPr>
          <a:xfrm>
            <a:off x="609600" y="1447800"/>
            <a:ext cx="8534400" cy="4876800"/>
          </a:xfrm>
          <a:noFill/>
          <a:ln/>
          <a:extLst>
            <a:ext uri="{909E8E84-426E-40dd-AFC4-6F175D3DCCD1}">
              <a14:hiddenFill xmlns:a14="http://schemas.microsoft.com/office/drawing/2010/main">
                <a:no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lIns="90488" tIns="44450" rIns="90488" bIns="44450"/>
          <a:lstStyle>
            <a:lvl1pPr/>
            <a:lvl2pPr/>
            <a:lvl3pPr/>
            <a:lvl4pPr/>
            <a:lvl5pPr marL="2055813"/>
            <a:lvl6pPr marL="2513013"/>
            <a:lvl7pPr marL="2970213"/>
            <a:lvl8pPr marL="3427413"/>
            <a:lvl9pPr marL="3884613"/>
          </a:lstStyle>
          <a:p>
            <a:pPr>
              <a:lnSpc>
                <a:spcPct val="105000"/>
              </a:lnSpc>
              <a:spcBef>
                <a:spcPct val="0"/>
              </a:spcBef>
              <a:buFont typeface="Wingdings" charset="0"/>
              <a:buNone/>
            </a:pPr>
            <a:r>
              <a:rPr lang="en-US" sz="2400" dirty="0">
                <a:solidFill>
                  <a:schemeClr val="tx2"/>
                </a:solidFill>
              </a:rPr>
              <a:t>For </a:t>
            </a:r>
            <a:r>
              <a:rPr lang="en-US" sz="2400" dirty="0"/>
              <a:t>each pixel, </a:t>
            </a:r>
            <a:r>
              <a:rPr lang="en-US" sz="2400" dirty="0">
                <a:solidFill>
                  <a:srgbClr val="42BA1C"/>
                </a:solidFill>
              </a:rPr>
              <a:t>cast n samples and average over paths</a:t>
            </a:r>
          </a:p>
          <a:p>
            <a:pPr lvl="1">
              <a:lnSpc>
                <a:spcPct val="105000"/>
              </a:lnSpc>
            </a:pPr>
            <a:r>
              <a:rPr lang="en-US" dirty="0"/>
              <a:t>Choose a ray with </a:t>
            </a:r>
            <a:r>
              <a:rPr lang="en-US" i="1" dirty="0"/>
              <a:t>p</a:t>
            </a:r>
            <a:r>
              <a:rPr lang="en-US" dirty="0"/>
              <a:t>=camera, </a:t>
            </a:r>
            <a:r>
              <a:rPr lang="en-US" i="1" dirty="0"/>
              <a:t>d</a:t>
            </a:r>
            <a:r>
              <a:rPr lang="en-US" dirty="0"/>
              <a:t>=</a:t>
            </a:r>
            <a:r>
              <a:rPr lang="en-US" dirty="0" smtClean="0"/>
              <a:t>(</a:t>
            </a:r>
            <a:r>
              <a:rPr lang="en-US" dirty="0" err="1" smtClean="0">
                <a:latin typeface="Symbol" charset="0"/>
              </a:rPr>
              <a:t>θ</a:t>
            </a:r>
            <a:r>
              <a:rPr lang="en-US" dirty="0" err="1" smtClean="0"/>
              <a:t>,ϕ</a:t>
            </a:r>
            <a:r>
              <a:rPr lang="en-US" dirty="0" smtClean="0"/>
              <a:t>) </a:t>
            </a:r>
            <a:r>
              <a:rPr lang="en-US" dirty="0"/>
              <a:t>within pixel</a:t>
            </a:r>
          </a:p>
          <a:p>
            <a:pPr lvl="1">
              <a:lnSpc>
                <a:spcPct val="105000"/>
              </a:lnSpc>
            </a:pPr>
            <a:r>
              <a:rPr lang="en-US" dirty="0"/>
              <a:t>Pixel color += </a:t>
            </a:r>
            <a:r>
              <a:rPr lang="en-US" dirty="0">
                <a:solidFill>
                  <a:srgbClr val="42BA1C"/>
                </a:solidFill>
              </a:rPr>
              <a:t>(1/n) * </a:t>
            </a:r>
            <a:r>
              <a:rPr lang="en-US" dirty="0" err="1">
                <a:solidFill>
                  <a:srgbClr val="42BA1C"/>
                </a:solidFill>
              </a:rPr>
              <a:t>TracePath</a:t>
            </a:r>
            <a:r>
              <a:rPr lang="en-US" dirty="0">
                <a:solidFill>
                  <a:srgbClr val="42BA1C"/>
                </a:solidFill>
              </a:rPr>
              <a:t>(</a:t>
            </a:r>
            <a:r>
              <a:rPr lang="en-US" i="1" dirty="0">
                <a:solidFill>
                  <a:srgbClr val="42BA1C"/>
                </a:solidFill>
              </a:rPr>
              <a:t>p</a:t>
            </a:r>
            <a:r>
              <a:rPr lang="en-US" dirty="0">
                <a:solidFill>
                  <a:srgbClr val="42BA1C"/>
                </a:solidFill>
              </a:rPr>
              <a:t>, </a:t>
            </a:r>
            <a:r>
              <a:rPr lang="en-US" i="1" dirty="0">
                <a:solidFill>
                  <a:srgbClr val="42BA1C"/>
                </a:solidFill>
              </a:rPr>
              <a:t>d</a:t>
            </a:r>
            <a:r>
              <a:rPr lang="en-US" dirty="0">
                <a:solidFill>
                  <a:srgbClr val="42BA1C"/>
                </a:solidFill>
              </a:rPr>
              <a:t>)</a:t>
            </a:r>
          </a:p>
          <a:p>
            <a:pPr>
              <a:lnSpc>
                <a:spcPct val="105000"/>
              </a:lnSpc>
              <a:spcBef>
                <a:spcPct val="0"/>
              </a:spcBef>
              <a:buFont typeface="Wingdings" charset="0"/>
              <a:buNone/>
            </a:pPr>
            <a:endParaRPr lang="en-US" sz="2400" dirty="0">
              <a:solidFill>
                <a:srgbClr val="2AABA8"/>
              </a:solidFill>
            </a:endParaRPr>
          </a:p>
          <a:p>
            <a:pPr>
              <a:lnSpc>
                <a:spcPct val="105000"/>
              </a:lnSpc>
              <a:spcBef>
                <a:spcPct val="0"/>
              </a:spcBef>
              <a:buFont typeface="Wingdings" charset="0"/>
              <a:buNone/>
            </a:pPr>
            <a:r>
              <a:rPr lang="en-US" sz="2400" dirty="0" err="1">
                <a:solidFill>
                  <a:schemeClr val="tx2"/>
                </a:solidFill>
              </a:rPr>
              <a:t>TracePath</a:t>
            </a:r>
            <a:r>
              <a:rPr lang="en-US" sz="2400" dirty="0"/>
              <a:t>(</a:t>
            </a:r>
            <a:r>
              <a:rPr lang="en-US" sz="2400" i="1" dirty="0"/>
              <a:t>p</a:t>
            </a:r>
            <a:r>
              <a:rPr lang="en-US" sz="2400" dirty="0"/>
              <a:t>, </a:t>
            </a:r>
            <a:r>
              <a:rPr lang="en-US" sz="2400" i="1" dirty="0"/>
              <a:t>d</a:t>
            </a:r>
            <a:r>
              <a:rPr lang="en-US" sz="2400" dirty="0"/>
              <a:t>) </a:t>
            </a:r>
            <a:r>
              <a:rPr lang="en-US" sz="2400" dirty="0">
                <a:solidFill>
                  <a:schemeClr val="tx2"/>
                </a:solidFill>
              </a:rPr>
              <a:t>returns</a:t>
            </a:r>
            <a:r>
              <a:rPr lang="en-US" sz="2400" dirty="0"/>
              <a:t> (</a:t>
            </a:r>
            <a:r>
              <a:rPr lang="en-US" sz="2400" dirty="0" err="1"/>
              <a:t>r,g,b</a:t>
            </a:r>
            <a:r>
              <a:rPr lang="en-US" sz="2400" dirty="0"/>
              <a:t>) [and calls itself recursively]:</a:t>
            </a:r>
          </a:p>
          <a:p>
            <a:pPr lvl="1">
              <a:lnSpc>
                <a:spcPct val="105000"/>
              </a:lnSpc>
            </a:pPr>
            <a:r>
              <a:rPr lang="en-US" dirty="0"/>
              <a:t>Trace ray (</a:t>
            </a:r>
            <a:r>
              <a:rPr lang="en-US" i="1" dirty="0"/>
              <a:t>p</a:t>
            </a:r>
            <a:r>
              <a:rPr lang="en-US" dirty="0"/>
              <a:t>, </a:t>
            </a:r>
            <a:r>
              <a:rPr lang="en-US" i="1" dirty="0"/>
              <a:t>d</a:t>
            </a:r>
            <a:r>
              <a:rPr lang="en-US" dirty="0"/>
              <a:t>) to find nearest intersection </a:t>
            </a:r>
            <a:r>
              <a:rPr lang="en-US" i="1" dirty="0"/>
              <a:t>p</a:t>
            </a:r>
            <a:r>
              <a:rPr lang="ja-JP" altLang="en-US" i="1" dirty="0">
                <a:latin typeface="Arial"/>
              </a:rPr>
              <a:t>’</a:t>
            </a:r>
            <a:r>
              <a:rPr lang="en-US" dirty="0"/>
              <a:t> </a:t>
            </a:r>
          </a:p>
          <a:p>
            <a:pPr lvl="1">
              <a:lnSpc>
                <a:spcPct val="105000"/>
              </a:lnSpc>
            </a:pPr>
            <a:r>
              <a:rPr lang="en-US" dirty="0">
                <a:solidFill>
                  <a:schemeClr val="tx2"/>
                </a:solidFill>
              </a:rPr>
              <a:t>Select </a:t>
            </a:r>
            <a:r>
              <a:rPr lang="en-US" dirty="0"/>
              <a:t>with probability (say) 50%:</a:t>
            </a:r>
          </a:p>
          <a:p>
            <a:pPr lvl="2">
              <a:lnSpc>
                <a:spcPct val="105000"/>
              </a:lnSpc>
            </a:pPr>
            <a:r>
              <a:rPr lang="en-US" dirty="0">
                <a:solidFill>
                  <a:schemeClr val="tx2"/>
                </a:solidFill>
              </a:rPr>
              <a:t>Emitted:</a:t>
            </a:r>
            <a:br>
              <a:rPr lang="en-US" dirty="0">
                <a:solidFill>
                  <a:schemeClr val="tx2"/>
                </a:solidFill>
              </a:rPr>
            </a:br>
            <a:r>
              <a:rPr lang="en-US" dirty="0"/>
              <a:t>	</a:t>
            </a:r>
            <a:r>
              <a:rPr lang="en-US" dirty="0">
                <a:solidFill>
                  <a:schemeClr val="tx2"/>
                </a:solidFill>
              </a:rPr>
              <a:t>return</a:t>
            </a:r>
            <a:r>
              <a:rPr lang="en-US" dirty="0"/>
              <a:t> 2 * (</a:t>
            </a:r>
            <a:r>
              <a:rPr lang="en-US" dirty="0" err="1"/>
              <a:t>Le</a:t>
            </a:r>
            <a:r>
              <a:rPr lang="en-US" baseline="-25000" dirty="0" err="1"/>
              <a:t>red</a:t>
            </a:r>
            <a:r>
              <a:rPr lang="en-US" dirty="0"/>
              <a:t>, </a:t>
            </a:r>
            <a:r>
              <a:rPr lang="en-US" dirty="0" err="1"/>
              <a:t>Le</a:t>
            </a:r>
            <a:r>
              <a:rPr lang="en-US" baseline="-25000" dirty="0" err="1"/>
              <a:t>green</a:t>
            </a:r>
            <a:r>
              <a:rPr lang="en-US" dirty="0"/>
              <a:t>, </a:t>
            </a:r>
            <a:r>
              <a:rPr lang="en-US" dirty="0" err="1"/>
              <a:t>Le</a:t>
            </a:r>
            <a:r>
              <a:rPr lang="en-US" baseline="-25000" dirty="0" err="1"/>
              <a:t>blue</a:t>
            </a:r>
            <a:r>
              <a:rPr lang="en-US" dirty="0"/>
              <a:t>) // 2 = 1/(50%)</a:t>
            </a:r>
          </a:p>
          <a:p>
            <a:pPr lvl="2">
              <a:lnSpc>
                <a:spcPct val="105000"/>
              </a:lnSpc>
            </a:pPr>
            <a:r>
              <a:rPr lang="en-US" dirty="0">
                <a:solidFill>
                  <a:schemeClr val="tx2"/>
                </a:solidFill>
              </a:rPr>
              <a:t>Reflected:</a:t>
            </a:r>
            <a:br>
              <a:rPr lang="en-US" dirty="0">
                <a:solidFill>
                  <a:schemeClr val="tx2"/>
                </a:solidFill>
              </a:rPr>
            </a:br>
            <a:r>
              <a:rPr lang="en-US" dirty="0">
                <a:solidFill>
                  <a:schemeClr val="tx2"/>
                </a:solidFill>
              </a:rPr>
              <a:t>	</a:t>
            </a:r>
            <a:r>
              <a:rPr lang="en-US" dirty="0"/>
              <a:t>generate ray in random direction </a:t>
            </a:r>
            <a:r>
              <a:rPr lang="en-US" i="1" dirty="0"/>
              <a:t>d</a:t>
            </a:r>
            <a:r>
              <a:rPr lang="ja-JP" altLang="en-US" i="1" dirty="0">
                <a:latin typeface="Arial"/>
              </a:rPr>
              <a:t>’</a:t>
            </a:r>
            <a:r>
              <a:rPr lang="en-US" i="1" dirty="0"/>
              <a:t/>
            </a:r>
            <a:br>
              <a:rPr lang="en-US" i="1" dirty="0"/>
            </a:br>
            <a:r>
              <a:rPr lang="en-US" i="1" dirty="0"/>
              <a:t>	</a:t>
            </a:r>
            <a:r>
              <a:rPr lang="en-US" dirty="0">
                <a:solidFill>
                  <a:schemeClr val="tx2"/>
                </a:solidFill>
              </a:rPr>
              <a:t>return</a:t>
            </a:r>
            <a:r>
              <a:rPr lang="en-US" dirty="0"/>
              <a:t> 2 * </a:t>
            </a:r>
            <a:r>
              <a:rPr lang="en-US" i="1" dirty="0" err="1"/>
              <a:t>f</a:t>
            </a:r>
            <a:r>
              <a:rPr lang="en-US" i="1" baseline="-25000" dirty="0" err="1"/>
              <a:t>r</a:t>
            </a:r>
            <a:r>
              <a:rPr lang="en-US" dirty="0"/>
              <a:t>(</a:t>
            </a:r>
            <a:r>
              <a:rPr lang="en-US" i="1" dirty="0"/>
              <a:t>d</a:t>
            </a:r>
            <a:r>
              <a:rPr lang="en-US" dirty="0"/>
              <a:t> </a:t>
            </a:r>
            <a:r>
              <a:rPr lang="en-US" dirty="0" smtClean="0">
                <a:latin typeface="Wingdings"/>
                <a:ea typeface="Wingdings"/>
                <a:cs typeface="Wingdings"/>
                <a:sym typeface="Wingdings"/>
              </a:rPr>
              <a:t></a:t>
            </a:r>
            <a:r>
              <a:rPr lang="en-US" i="1" dirty="0" smtClean="0">
                <a:sym typeface="Symbol" charset="0"/>
              </a:rPr>
              <a:t>d</a:t>
            </a:r>
            <a:r>
              <a:rPr lang="ja-JP" altLang="en-US" i="1" dirty="0">
                <a:latin typeface="Arial"/>
                <a:sym typeface="Symbol" charset="0"/>
              </a:rPr>
              <a:t>’</a:t>
            </a:r>
            <a:r>
              <a:rPr lang="en-US" dirty="0">
                <a:sym typeface="Symbol" charset="0"/>
              </a:rPr>
              <a:t>) * (</a:t>
            </a:r>
            <a:r>
              <a:rPr lang="en-US" i="1" dirty="0" err="1" smtClean="0">
                <a:sym typeface="Symbol" charset="0"/>
              </a:rPr>
              <a:t>n</a:t>
            </a:r>
            <a:r>
              <a:rPr lang="en-US" dirty="0" err="1" smtClean="0">
                <a:latin typeface="Wingdings"/>
                <a:ea typeface="Wingdings"/>
                <a:cs typeface="Wingdings"/>
                <a:sym typeface="Wingdings"/>
              </a:rPr>
              <a:t></a:t>
            </a:r>
            <a:r>
              <a:rPr lang="en-US" i="1" dirty="0" err="1" smtClean="0">
                <a:sym typeface="Symbol" charset="0"/>
              </a:rPr>
              <a:t>d</a:t>
            </a:r>
            <a:r>
              <a:rPr lang="ja-JP" altLang="en-US" i="1" dirty="0">
                <a:latin typeface="Arial"/>
                <a:sym typeface="Symbol" charset="0"/>
              </a:rPr>
              <a:t>’</a:t>
            </a:r>
            <a:r>
              <a:rPr lang="en-US" dirty="0">
                <a:sym typeface="Symbol" charset="0"/>
              </a:rPr>
              <a:t>) * </a:t>
            </a:r>
            <a:r>
              <a:rPr lang="en-US" dirty="0" err="1">
                <a:solidFill>
                  <a:schemeClr val="tx2"/>
                </a:solidFill>
                <a:sym typeface="Symbol" charset="0"/>
              </a:rPr>
              <a:t>TracePath</a:t>
            </a:r>
            <a:r>
              <a:rPr lang="en-US" dirty="0">
                <a:sym typeface="Symbol" charset="0"/>
              </a:rPr>
              <a:t>(</a:t>
            </a:r>
            <a:r>
              <a:rPr lang="en-US" i="1" dirty="0">
                <a:sym typeface="Symbol" charset="0"/>
              </a:rPr>
              <a:t>p</a:t>
            </a:r>
            <a:r>
              <a:rPr lang="ja-JP" altLang="en-US" i="1" dirty="0">
                <a:latin typeface="Arial"/>
                <a:sym typeface="Symbol" charset="0"/>
              </a:rPr>
              <a:t>’</a:t>
            </a:r>
            <a:r>
              <a:rPr lang="en-US" dirty="0">
                <a:sym typeface="Symbol" charset="0"/>
              </a:rPr>
              <a:t>, </a:t>
            </a:r>
            <a:r>
              <a:rPr lang="en-US" i="1" dirty="0">
                <a:sym typeface="Symbol" charset="0"/>
              </a:rPr>
              <a:t>d</a:t>
            </a:r>
            <a:r>
              <a:rPr lang="ja-JP" altLang="en-US" i="1" dirty="0">
                <a:latin typeface="Arial"/>
                <a:sym typeface="Symbol" charset="0"/>
              </a:rPr>
              <a:t>’</a:t>
            </a:r>
            <a:r>
              <a:rPr lang="en-US" dirty="0">
                <a:sym typeface="Symbol" charset="0"/>
              </a:rPr>
              <a:t>)</a:t>
            </a:r>
            <a:endParaRPr lang="en-US" dirty="0">
              <a:solidFill>
                <a:schemeClr val="tx2"/>
              </a:solidFill>
            </a:endParaRPr>
          </a:p>
        </p:txBody>
      </p:sp>
    </p:spTree>
    <p:extLst>
      <p:ext uri="{BB962C8B-B14F-4D97-AF65-F5344CB8AC3E}">
        <p14:creationId xmlns:p14="http://schemas.microsoft.com/office/powerpoint/2010/main" val="112758301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7234" name="Rectangle 2"/>
          <p:cNvSpPr>
            <a:spLocks noGrp="1" noChangeArrowheads="1"/>
          </p:cNvSpPr>
          <p:nvPr>
            <p:ph type="title"/>
          </p:nvPr>
        </p:nvSpPr>
        <p:spPr/>
        <p:txBody>
          <a:bodyPr/>
          <a:lstStyle/>
          <a:p>
            <a:r>
              <a:rPr lang="en-US"/>
              <a:t>Simplest Monte Carlo Path Tracer</a:t>
            </a:r>
          </a:p>
        </p:txBody>
      </p:sp>
      <p:sp>
        <p:nvSpPr>
          <p:cNvPr id="1887235" name="Text Box 3"/>
          <p:cNvSpPr txBox="1">
            <a:spLocks noGrp="1" noChangeArrowheads="1"/>
          </p:cNvSpPr>
          <p:nvPr>
            <p:ph type="body" idx="1"/>
          </p:nvPr>
        </p:nvSpPr>
        <p:spPr>
          <a:xfrm>
            <a:off x="609600" y="1447800"/>
            <a:ext cx="8534400" cy="4876800"/>
          </a:xfrm>
          <a:noFill/>
          <a:ln/>
          <a:extLst>
            <a:ext uri="{909E8E84-426E-40dd-AFC4-6F175D3DCCD1}">
              <a14:hiddenFill xmlns:a14="http://schemas.microsoft.com/office/drawing/2010/main">
                <a:no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lIns="90488" tIns="44450" rIns="90488" bIns="44450"/>
          <a:lstStyle>
            <a:lvl1pPr/>
            <a:lvl2pPr/>
            <a:lvl3pPr/>
            <a:lvl4pPr/>
            <a:lvl5pPr marL="2055813"/>
            <a:lvl6pPr marL="2513013"/>
            <a:lvl7pPr marL="2970213"/>
            <a:lvl8pPr marL="3427413"/>
            <a:lvl9pPr marL="3884613"/>
          </a:lstStyle>
          <a:p>
            <a:pPr>
              <a:lnSpc>
                <a:spcPct val="105000"/>
              </a:lnSpc>
              <a:spcBef>
                <a:spcPct val="0"/>
              </a:spcBef>
              <a:buFont typeface="Wingdings" charset="0"/>
              <a:buNone/>
            </a:pPr>
            <a:r>
              <a:rPr lang="en-US" sz="2400" dirty="0">
                <a:solidFill>
                  <a:schemeClr val="tx2"/>
                </a:solidFill>
              </a:rPr>
              <a:t>For </a:t>
            </a:r>
            <a:r>
              <a:rPr lang="en-US" sz="2400" dirty="0"/>
              <a:t>each pixel, cast n samples and average</a:t>
            </a:r>
          </a:p>
          <a:p>
            <a:pPr lvl="1">
              <a:lnSpc>
                <a:spcPct val="105000"/>
              </a:lnSpc>
            </a:pPr>
            <a:r>
              <a:rPr lang="en-US" dirty="0"/>
              <a:t>Choose a ray with </a:t>
            </a:r>
            <a:r>
              <a:rPr lang="en-US" i="1" dirty="0"/>
              <a:t>p</a:t>
            </a:r>
            <a:r>
              <a:rPr lang="en-US" dirty="0"/>
              <a:t>=camera, </a:t>
            </a:r>
            <a:r>
              <a:rPr lang="en-US" i="1" dirty="0"/>
              <a:t>d</a:t>
            </a:r>
            <a:r>
              <a:rPr lang="en-US" dirty="0"/>
              <a:t>=</a:t>
            </a:r>
            <a:r>
              <a:rPr lang="en-US" dirty="0" smtClean="0"/>
              <a:t>(</a:t>
            </a:r>
            <a:r>
              <a:rPr lang="en-US" dirty="0" err="1" smtClean="0">
                <a:latin typeface="Symbol" charset="0"/>
              </a:rPr>
              <a:t>θ</a:t>
            </a:r>
            <a:r>
              <a:rPr lang="en-US" dirty="0" err="1" smtClean="0"/>
              <a:t>,ϕ</a:t>
            </a:r>
            <a:r>
              <a:rPr lang="en-US" sz="900" dirty="0" smtClean="0">
                <a:latin typeface="Symbol" charset="0"/>
              </a:rPr>
              <a:t> </a:t>
            </a:r>
            <a:r>
              <a:rPr lang="en-US" dirty="0"/>
              <a:t>) within pixel</a:t>
            </a:r>
          </a:p>
          <a:p>
            <a:pPr lvl="1">
              <a:lnSpc>
                <a:spcPct val="105000"/>
              </a:lnSpc>
            </a:pPr>
            <a:r>
              <a:rPr lang="en-US" dirty="0"/>
              <a:t>Pixel color += (1/n) * </a:t>
            </a:r>
            <a:r>
              <a:rPr lang="en-US" dirty="0" err="1">
                <a:solidFill>
                  <a:schemeClr val="tx2"/>
                </a:solidFill>
              </a:rPr>
              <a:t>TracePath</a:t>
            </a:r>
            <a:r>
              <a:rPr lang="en-US" dirty="0"/>
              <a:t>(</a:t>
            </a:r>
            <a:r>
              <a:rPr lang="en-US" i="1" dirty="0"/>
              <a:t>p</a:t>
            </a:r>
            <a:r>
              <a:rPr lang="en-US" dirty="0"/>
              <a:t>, </a:t>
            </a:r>
            <a:r>
              <a:rPr lang="en-US" i="1" dirty="0"/>
              <a:t>d</a:t>
            </a:r>
            <a:r>
              <a:rPr lang="en-US" dirty="0"/>
              <a:t>)</a:t>
            </a:r>
          </a:p>
          <a:p>
            <a:pPr>
              <a:lnSpc>
                <a:spcPct val="105000"/>
              </a:lnSpc>
              <a:spcBef>
                <a:spcPct val="0"/>
              </a:spcBef>
              <a:buFont typeface="Wingdings" charset="0"/>
              <a:buNone/>
            </a:pPr>
            <a:endParaRPr lang="en-US" sz="2400" dirty="0">
              <a:solidFill>
                <a:schemeClr val="tx2"/>
              </a:solidFill>
            </a:endParaRPr>
          </a:p>
          <a:p>
            <a:pPr>
              <a:lnSpc>
                <a:spcPct val="105000"/>
              </a:lnSpc>
              <a:spcBef>
                <a:spcPct val="0"/>
              </a:spcBef>
              <a:buFont typeface="Wingdings" charset="0"/>
              <a:buNone/>
            </a:pPr>
            <a:r>
              <a:rPr lang="en-US" sz="2400" dirty="0" err="1">
                <a:solidFill>
                  <a:schemeClr val="tx2"/>
                </a:solidFill>
              </a:rPr>
              <a:t>TracePath</a:t>
            </a:r>
            <a:r>
              <a:rPr lang="en-US" sz="2400" dirty="0"/>
              <a:t>(</a:t>
            </a:r>
            <a:r>
              <a:rPr lang="en-US" sz="2400" i="1" dirty="0"/>
              <a:t>p</a:t>
            </a:r>
            <a:r>
              <a:rPr lang="en-US" sz="2400" dirty="0"/>
              <a:t>, </a:t>
            </a:r>
            <a:r>
              <a:rPr lang="en-US" sz="2400" i="1" dirty="0"/>
              <a:t>d</a:t>
            </a:r>
            <a:r>
              <a:rPr lang="en-US" sz="2400" dirty="0"/>
              <a:t>) </a:t>
            </a:r>
            <a:r>
              <a:rPr lang="en-US" sz="2400" dirty="0">
                <a:solidFill>
                  <a:schemeClr val="tx2"/>
                </a:solidFill>
              </a:rPr>
              <a:t>returns</a:t>
            </a:r>
            <a:r>
              <a:rPr lang="en-US" sz="2400" dirty="0"/>
              <a:t> (</a:t>
            </a:r>
            <a:r>
              <a:rPr lang="en-US" sz="2400" dirty="0" err="1"/>
              <a:t>r,g,b</a:t>
            </a:r>
            <a:r>
              <a:rPr lang="en-US" sz="2400" dirty="0"/>
              <a:t>) [and calls itself recursively]:</a:t>
            </a:r>
          </a:p>
          <a:p>
            <a:pPr lvl="1">
              <a:lnSpc>
                <a:spcPct val="105000"/>
              </a:lnSpc>
            </a:pPr>
            <a:r>
              <a:rPr lang="en-US" dirty="0"/>
              <a:t>Trace ray (</a:t>
            </a:r>
            <a:r>
              <a:rPr lang="en-US" i="1" dirty="0"/>
              <a:t>p</a:t>
            </a:r>
            <a:r>
              <a:rPr lang="en-US" dirty="0"/>
              <a:t>, </a:t>
            </a:r>
            <a:r>
              <a:rPr lang="en-US" i="1" dirty="0"/>
              <a:t>d</a:t>
            </a:r>
            <a:r>
              <a:rPr lang="en-US" dirty="0"/>
              <a:t>) to find nearest intersection </a:t>
            </a:r>
            <a:r>
              <a:rPr lang="en-US" i="1" dirty="0"/>
              <a:t>p</a:t>
            </a:r>
            <a:r>
              <a:rPr lang="ja-JP" altLang="en-US" i="1" dirty="0">
                <a:latin typeface="Arial"/>
              </a:rPr>
              <a:t>’</a:t>
            </a:r>
            <a:r>
              <a:rPr lang="en-US" dirty="0"/>
              <a:t> </a:t>
            </a:r>
          </a:p>
          <a:p>
            <a:pPr lvl="1">
              <a:lnSpc>
                <a:spcPct val="105000"/>
              </a:lnSpc>
            </a:pPr>
            <a:r>
              <a:rPr lang="en-US" dirty="0">
                <a:solidFill>
                  <a:schemeClr val="tx2"/>
                </a:solidFill>
              </a:rPr>
              <a:t>Select </a:t>
            </a:r>
            <a:r>
              <a:rPr lang="en-US" dirty="0"/>
              <a:t>with probability (say) </a:t>
            </a:r>
            <a:r>
              <a:rPr lang="en-US" dirty="0">
                <a:solidFill>
                  <a:srgbClr val="42BA1C"/>
                </a:solidFill>
              </a:rPr>
              <a:t>50%:</a:t>
            </a:r>
          </a:p>
          <a:p>
            <a:pPr lvl="2">
              <a:lnSpc>
                <a:spcPct val="105000"/>
              </a:lnSpc>
            </a:pPr>
            <a:r>
              <a:rPr lang="en-US" dirty="0">
                <a:solidFill>
                  <a:schemeClr val="tx2"/>
                </a:solidFill>
              </a:rPr>
              <a:t>Emitted:</a:t>
            </a:r>
            <a:br>
              <a:rPr lang="en-US" dirty="0">
                <a:solidFill>
                  <a:schemeClr val="tx2"/>
                </a:solidFill>
              </a:rPr>
            </a:br>
            <a:r>
              <a:rPr lang="en-US" dirty="0"/>
              <a:t>	</a:t>
            </a:r>
            <a:r>
              <a:rPr lang="en-US" dirty="0">
                <a:solidFill>
                  <a:schemeClr val="tx2"/>
                </a:solidFill>
              </a:rPr>
              <a:t>return</a:t>
            </a:r>
            <a:r>
              <a:rPr lang="en-US" dirty="0"/>
              <a:t> </a:t>
            </a:r>
            <a:r>
              <a:rPr lang="en-US" dirty="0">
                <a:solidFill>
                  <a:srgbClr val="42BA1C"/>
                </a:solidFill>
              </a:rPr>
              <a:t>2</a:t>
            </a:r>
            <a:r>
              <a:rPr lang="en-US" dirty="0"/>
              <a:t> * (</a:t>
            </a:r>
            <a:r>
              <a:rPr lang="en-US" dirty="0" err="1"/>
              <a:t>Le</a:t>
            </a:r>
            <a:r>
              <a:rPr lang="en-US" baseline="-25000" dirty="0" err="1"/>
              <a:t>red</a:t>
            </a:r>
            <a:r>
              <a:rPr lang="en-US" dirty="0"/>
              <a:t>, </a:t>
            </a:r>
            <a:r>
              <a:rPr lang="en-US" dirty="0" err="1"/>
              <a:t>Le</a:t>
            </a:r>
            <a:r>
              <a:rPr lang="en-US" baseline="-25000" dirty="0" err="1"/>
              <a:t>green</a:t>
            </a:r>
            <a:r>
              <a:rPr lang="en-US" dirty="0"/>
              <a:t>, </a:t>
            </a:r>
            <a:r>
              <a:rPr lang="en-US" dirty="0" err="1"/>
              <a:t>Le</a:t>
            </a:r>
            <a:r>
              <a:rPr lang="en-US" baseline="-25000" dirty="0" err="1"/>
              <a:t>blue</a:t>
            </a:r>
            <a:r>
              <a:rPr lang="en-US" dirty="0"/>
              <a:t>) // 2 = 1/(50%)</a:t>
            </a:r>
          </a:p>
          <a:p>
            <a:pPr lvl="2">
              <a:lnSpc>
                <a:spcPct val="105000"/>
              </a:lnSpc>
            </a:pPr>
            <a:r>
              <a:rPr lang="en-US" dirty="0">
                <a:solidFill>
                  <a:schemeClr val="tx2"/>
                </a:solidFill>
              </a:rPr>
              <a:t>Reflected:</a:t>
            </a:r>
            <a:br>
              <a:rPr lang="en-US" dirty="0">
                <a:solidFill>
                  <a:schemeClr val="tx2"/>
                </a:solidFill>
              </a:rPr>
            </a:br>
            <a:r>
              <a:rPr lang="en-US" dirty="0">
                <a:solidFill>
                  <a:schemeClr val="tx2"/>
                </a:solidFill>
              </a:rPr>
              <a:t>	</a:t>
            </a:r>
            <a:r>
              <a:rPr lang="en-US" dirty="0"/>
              <a:t>generate ray in random direction </a:t>
            </a:r>
            <a:r>
              <a:rPr lang="en-US" i="1" dirty="0"/>
              <a:t>d</a:t>
            </a:r>
            <a:r>
              <a:rPr lang="ja-JP" altLang="en-US" i="1" dirty="0">
                <a:latin typeface="Arial"/>
              </a:rPr>
              <a:t>’</a:t>
            </a:r>
            <a:r>
              <a:rPr lang="en-US" i="1" dirty="0"/>
              <a:t/>
            </a:r>
            <a:br>
              <a:rPr lang="en-US" i="1" dirty="0"/>
            </a:br>
            <a:r>
              <a:rPr lang="en-US" i="1" dirty="0"/>
              <a:t>	</a:t>
            </a:r>
            <a:r>
              <a:rPr lang="en-US" dirty="0">
                <a:solidFill>
                  <a:schemeClr val="tx2"/>
                </a:solidFill>
              </a:rPr>
              <a:t>return</a:t>
            </a:r>
            <a:r>
              <a:rPr lang="en-US" dirty="0"/>
              <a:t> </a:t>
            </a:r>
            <a:r>
              <a:rPr lang="en-US" dirty="0">
                <a:solidFill>
                  <a:srgbClr val="42BA1C"/>
                </a:solidFill>
              </a:rPr>
              <a:t>2</a:t>
            </a:r>
            <a:r>
              <a:rPr lang="en-US" dirty="0"/>
              <a:t> * </a:t>
            </a:r>
            <a:r>
              <a:rPr lang="en-US" i="1" dirty="0" err="1"/>
              <a:t>f</a:t>
            </a:r>
            <a:r>
              <a:rPr lang="en-US" i="1" baseline="-25000" dirty="0" err="1"/>
              <a:t>r</a:t>
            </a:r>
            <a:r>
              <a:rPr lang="en-US" dirty="0"/>
              <a:t>(</a:t>
            </a:r>
            <a:r>
              <a:rPr lang="en-US" i="1" dirty="0"/>
              <a:t>d</a:t>
            </a:r>
            <a:r>
              <a:rPr lang="en-US" dirty="0"/>
              <a:t> </a:t>
            </a:r>
            <a:r>
              <a:rPr lang="en-US" dirty="0" smtClean="0">
                <a:latin typeface="Wingdings"/>
                <a:ea typeface="Wingdings"/>
                <a:cs typeface="Wingdings"/>
                <a:sym typeface="Wingdings"/>
              </a:rPr>
              <a:t></a:t>
            </a:r>
            <a:r>
              <a:rPr lang="en-US" i="1" dirty="0" smtClean="0">
                <a:sym typeface="Symbol" charset="0"/>
              </a:rPr>
              <a:t>d</a:t>
            </a:r>
            <a:r>
              <a:rPr lang="ja-JP" altLang="en-US" i="1" dirty="0">
                <a:latin typeface="Arial"/>
                <a:sym typeface="Symbol" charset="0"/>
              </a:rPr>
              <a:t>’</a:t>
            </a:r>
            <a:r>
              <a:rPr lang="en-US" dirty="0">
                <a:sym typeface="Symbol" charset="0"/>
              </a:rPr>
              <a:t>) * (</a:t>
            </a:r>
            <a:r>
              <a:rPr lang="en-US" i="1" dirty="0" err="1" smtClean="0">
                <a:sym typeface="Symbol" charset="0"/>
              </a:rPr>
              <a:t>n</a:t>
            </a:r>
            <a:r>
              <a:rPr lang="en-US" dirty="0" err="1" smtClean="0">
                <a:latin typeface="Wingdings"/>
                <a:ea typeface="Wingdings"/>
                <a:cs typeface="Wingdings"/>
                <a:sym typeface="Wingdings"/>
              </a:rPr>
              <a:t></a:t>
            </a:r>
            <a:r>
              <a:rPr lang="en-US" i="1" dirty="0" err="1" smtClean="0">
                <a:sym typeface="Symbol" charset="0"/>
              </a:rPr>
              <a:t>d</a:t>
            </a:r>
            <a:r>
              <a:rPr lang="ja-JP" altLang="en-US" i="1" dirty="0">
                <a:latin typeface="Arial"/>
                <a:sym typeface="Symbol" charset="0"/>
              </a:rPr>
              <a:t>’</a:t>
            </a:r>
            <a:r>
              <a:rPr lang="en-US" dirty="0">
                <a:sym typeface="Symbol" charset="0"/>
              </a:rPr>
              <a:t>) * </a:t>
            </a:r>
            <a:r>
              <a:rPr lang="en-US" dirty="0" err="1">
                <a:solidFill>
                  <a:schemeClr val="tx2"/>
                </a:solidFill>
                <a:sym typeface="Symbol" charset="0"/>
              </a:rPr>
              <a:t>TracePath</a:t>
            </a:r>
            <a:r>
              <a:rPr lang="en-US" dirty="0">
                <a:sym typeface="Symbol" charset="0"/>
              </a:rPr>
              <a:t>(</a:t>
            </a:r>
            <a:r>
              <a:rPr lang="en-US" i="1" dirty="0">
                <a:sym typeface="Symbol" charset="0"/>
              </a:rPr>
              <a:t>p</a:t>
            </a:r>
            <a:r>
              <a:rPr lang="ja-JP" altLang="en-US" i="1" dirty="0">
                <a:latin typeface="Arial"/>
                <a:sym typeface="Symbol" charset="0"/>
              </a:rPr>
              <a:t>’</a:t>
            </a:r>
            <a:r>
              <a:rPr lang="en-US" dirty="0">
                <a:sym typeface="Symbol" charset="0"/>
              </a:rPr>
              <a:t>, </a:t>
            </a:r>
            <a:r>
              <a:rPr lang="en-US" i="1" dirty="0">
                <a:sym typeface="Symbol" charset="0"/>
              </a:rPr>
              <a:t>d</a:t>
            </a:r>
            <a:r>
              <a:rPr lang="ja-JP" altLang="en-US" i="1" dirty="0">
                <a:latin typeface="Arial"/>
                <a:sym typeface="Symbol" charset="0"/>
              </a:rPr>
              <a:t>’</a:t>
            </a:r>
            <a:r>
              <a:rPr lang="en-US" dirty="0">
                <a:sym typeface="Symbol" charset="0"/>
              </a:rPr>
              <a:t>)</a:t>
            </a:r>
            <a:endParaRPr lang="en-US" dirty="0">
              <a:solidFill>
                <a:schemeClr val="tx2"/>
              </a:solidFill>
            </a:endParaRPr>
          </a:p>
        </p:txBody>
      </p:sp>
      <p:sp>
        <p:nvSpPr>
          <p:cNvPr id="1887236" name="Text Box 4"/>
          <p:cNvSpPr txBox="1">
            <a:spLocks noChangeArrowheads="1"/>
          </p:cNvSpPr>
          <p:nvPr/>
        </p:nvSpPr>
        <p:spPr bwMode="auto">
          <a:xfrm>
            <a:off x="6197600" y="3751263"/>
            <a:ext cx="2446338" cy="8255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1600">
                <a:solidFill>
                  <a:srgbClr val="42BA1C"/>
                </a:solidFill>
              </a:rPr>
              <a:t>Weight = 1/probability</a:t>
            </a:r>
          </a:p>
          <a:p>
            <a:pPr algn="l"/>
            <a:r>
              <a:rPr lang="en-US" sz="1600">
                <a:solidFill>
                  <a:srgbClr val="42BA1C"/>
                </a:solidFill>
              </a:rPr>
              <a:t>Remember: unbiased </a:t>
            </a:r>
          </a:p>
          <a:p>
            <a:pPr algn="l"/>
            <a:r>
              <a:rPr lang="en-US" sz="1600">
                <a:solidFill>
                  <a:srgbClr val="42BA1C"/>
                </a:solidFill>
              </a:rPr>
              <a:t>requires having f(x) / p(x)</a:t>
            </a:r>
          </a:p>
        </p:txBody>
      </p:sp>
      <p:sp>
        <p:nvSpPr>
          <p:cNvPr id="1887237" name="Line 5"/>
          <p:cNvSpPr>
            <a:spLocks noChangeShapeType="1"/>
          </p:cNvSpPr>
          <p:nvPr/>
        </p:nvSpPr>
        <p:spPr bwMode="auto">
          <a:xfrm flipH="1">
            <a:off x="5645150" y="4002088"/>
            <a:ext cx="457200" cy="0"/>
          </a:xfrm>
          <a:prstGeom prst="line">
            <a:avLst/>
          </a:prstGeom>
          <a:noFill/>
          <a:ln w="25400">
            <a:solidFill>
              <a:srgbClr val="42BA1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87238" name="Line 6"/>
          <p:cNvSpPr>
            <a:spLocks noChangeShapeType="1"/>
          </p:cNvSpPr>
          <p:nvPr/>
        </p:nvSpPr>
        <p:spPr bwMode="auto">
          <a:xfrm flipH="1">
            <a:off x="3335338" y="4070350"/>
            <a:ext cx="2779712" cy="485775"/>
          </a:xfrm>
          <a:prstGeom prst="line">
            <a:avLst/>
          </a:prstGeom>
          <a:noFill/>
          <a:ln w="25400">
            <a:solidFill>
              <a:srgbClr val="42BA1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87239" name="Line 7"/>
          <p:cNvSpPr>
            <a:spLocks noChangeShapeType="1"/>
          </p:cNvSpPr>
          <p:nvPr/>
        </p:nvSpPr>
        <p:spPr bwMode="auto">
          <a:xfrm flipH="1">
            <a:off x="3352800" y="4137025"/>
            <a:ext cx="2762250" cy="1389063"/>
          </a:xfrm>
          <a:prstGeom prst="line">
            <a:avLst/>
          </a:prstGeom>
          <a:noFill/>
          <a:ln w="25400">
            <a:solidFill>
              <a:srgbClr val="42BA1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81979958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8258" name="Rectangle 2"/>
          <p:cNvSpPr>
            <a:spLocks noGrp="1" noChangeArrowheads="1"/>
          </p:cNvSpPr>
          <p:nvPr>
            <p:ph type="title"/>
          </p:nvPr>
        </p:nvSpPr>
        <p:spPr/>
        <p:txBody>
          <a:bodyPr/>
          <a:lstStyle/>
          <a:p>
            <a:r>
              <a:rPr lang="en-US"/>
              <a:t>Simplest Monte Carlo Path Tracer</a:t>
            </a:r>
          </a:p>
        </p:txBody>
      </p:sp>
      <p:sp>
        <p:nvSpPr>
          <p:cNvPr id="1888259" name="Text Box 3"/>
          <p:cNvSpPr txBox="1">
            <a:spLocks noGrp="1" noChangeArrowheads="1"/>
          </p:cNvSpPr>
          <p:nvPr>
            <p:ph type="body" idx="1"/>
          </p:nvPr>
        </p:nvSpPr>
        <p:spPr>
          <a:xfrm>
            <a:off x="609600" y="1447800"/>
            <a:ext cx="8534400" cy="4876800"/>
          </a:xfrm>
          <a:noFill/>
          <a:ln/>
          <a:extLst>
            <a:ext uri="{909E8E84-426E-40dd-AFC4-6F175D3DCCD1}">
              <a14:hiddenFill xmlns:a14="http://schemas.microsoft.com/office/drawing/2010/main">
                <a:no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lIns="90488" tIns="44450" rIns="90488" bIns="44450"/>
          <a:lstStyle>
            <a:lvl1pPr/>
            <a:lvl2pPr/>
            <a:lvl3pPr/>
            <a:lvl4pPr/>
            <a:lvl5pPr marL="2055813"/>
            <a:lvl6pPr marL="2513013"/>
            <a:lvl7pPr marL="2970213"/>
            <a:lvl8pPr marL="3427413"/>
            <a:lvl9pPr marL="3884613"/>
          </a:lstStyle>
          <a:p>
            <a:pPr>
              <a:lnSpc>
                <a:spcPct val="105000"/>
              </a:lnSpc>
              <a:spcBef>
                <a:spcPct val="0"/>
              </a:spcBef>
              <a:buFont typeface="Wingdings" charset="0"/>
              <a:buNone/>
            </a:pPr>
            <a:r>
              <a:rPr lang="en-US" sz="2400" dirty="0">
                <a:solidFill>
                  <a:schemeClr val="tx2"/>
                </a:solidFill>
              </a:rPr>
              <a:t>For </a:t>
            </a:r>
            <a:r>
              <a:rPr lang="en-US" sz="2400" dirty="0"/>
              <a:t>each pixel, cast n samples and average</a:t>
            </a:r>
          </a:p>
          <a:p>
            <a:pPr lvl="1">
              <a:lnSpc>
                <a:spcPct val="105000"/>
              </a:lnSpc>
            </a:pPr>
            <a:r>
              <a:rPr lang="en-US" dirty="0"/>
              <a:t>Choose a ray with </a:t>
            </a:r>
            <a:r>
              <a:rPr lang="en-US" i="1" dirty="0"/>
              <a:t>p</a:t>
            </a:r>
            <a:r>
              <a:rPr lang="en-US" dirty="0"/>
              <a:t>=camera, </a:t>
            </a:r>
            <a:r>
              <a:rPr lang="en-US" i="1" dirty="0"/>
              <a:t>d</a:t>
            </a:r>
            <a:r>
              <a:rPr lang="en-US" dirty="0"/>
              <a:t>=</a:t>
            </a:r>
            <a:r>
              <a:rPr lang="en-US" dirty="0" smtClean="0"/>
              <a:t>(</a:t>
            </a:r>
            <a:r>
              <a:rPr lang="en-US" dirty="0" err="1" smtClean="0">
                <a:latin typeface="Symbol" charset="0"/>
              </a:rPr>
              <a:t>θ</a:t>
            </a:r>
            <a:r>
              <a:rPr lang="en-US" dirty="0" err="1" smtClean="0"/>
              <a:t>,ϕ</a:t>
            </a:r>
            <a:r>
              <a:rPr lang="en-US" dirty="0" smtClean="0"/>
              <a:t>) </a:t>
            </a:r>
            <a:r>
              <a:rPr lang="en-US" dirty="0"/>
              <a:t>within pixel</a:t>
            </a:r>
          </a:p>
          <a:p>
            <a:pPr lvl="1">
              <a:lnSpc>
                <a:spcPct val="105000"/>
              </a:lnSpc>
            </a:pPr>
            <a:r>
              <a:rPr lang="en-US" dirty="0"/>
              <a:t>Pixel color += (1/n) * </a:t>
            </a:r>
            <a:r>
              <a:rPr lang="en-US" dirty="0" err="1">
                <a:solidFill>
                  <a:schemeClr val="tx2"/>
                </a:solidFill>
              </a:rPr>
              <a:t>TracePath</a:t>
            </a:r>
            <a:r>
              <a:rPr lang="en-US" dirty="0"/>
              <a:t>(</a:t>
            </a:r>
            <a:r>
              <a:rPr lang="en-US" i="1" dirty="0"/>
              <a:t>p</a:t>
            </a:r>
            <a:r>
              <a:rPr lang="en-US" dirty="0"/>
              <a:t>, </a:t>
            </a:r>
            <a:r>
              <a:rPr lang="en-US" i="1" dirty="0"/>
              <a:t>d</a:t>
            </a:r>
            <a:r>
              <a:rPr lang="en-US" dirty="0"/>
              <a:t>)</a:t>
            </a:r>
          </a:p>
          <a:p>
            <a:pPr>
              <a:lnSpc>
                <a:spcPct val="105000"/>
              </a:lnSpc>
              <a:spcBef>
                <a:spcPct val="0"/>
              </a:spcBef>
              <a:buFont typeface="Wingdings" charset="0"/>
              <a:buNone/>
            </a:pPr>
            <a:endParaRPr lang="en-US" sz="2400" dirty="0">
              <a:solidFill>
                <a:schemeClr val="tx2"/>
              </a:solidFill>
            </a:endParaRPr>
          </a:p>
          <a:p>
            <a:pPr>
              <a:lnSpc>
                <a:spcPct val="105000"/>
              </a:lnSpc>
              <a:spcBef>
                <a:spcPct val="0"/>
              </a:spcBef>
              <a:buFont typeface="Wingdings" charset="0"/>
              <a:buNone/>
            </a:pPr>
            <a:r>
              <a:rPr lang="en-US" sz="2400" dirty="0" err="1">
                <a:solidFill>
                  <a:schemeClr val="tx2"/>
                </a:solidFill>
              </a:rPr>
              <a:t>TracePath</a:t>
            </a:r>
            <a:r>
              <a:rPr lang="en-US" sz="2400" dirty="0"/>
              <a:t>(</a:t>
            </a:r>
            <a:r>
              <a:rPr lang="en-US" sz="2400" i="1" dirty="0"/>
              <a:t>p</a:t>
            </a:r>
            <a:r>
              <a:rPr lang="en-US" sz="2400" dirty="0"/>
              <a:t>, </a:t>
            </a:r>
            <a:r>
              <a:rPr lang="en-US" sz="2400" i="1" dirty="0"/>
              <a:t>d</a:t>
            </a:r>
            <a:r>
              <a:rPr lang="en-US" sz="2400" dirty="0"/>
              <a:t>) </a:t>
            </a:r>
            <a:r>
              <a:rPr lang="en-US" sz="2400" dirty="0">
                <a:solidFill>
                  <a:schemeClr val="tx2"/>
                </a:solidFill>
              </a:rPr>
              <a:t>returns</a:t>
            </a:r>
            <a:r>
              <a:rPr lang="en-US" sz="2400" dirty="0"/>
              <a:t> (</a:t>
            </a:r>
            <a:r>
              <a:rPr lang="en-US" sz="2400" dirty="0" err="1"/>
              <a:t>r,g,b</a:t>
            </a:r>
            <a:r>
              <a:rPr lang="en-US" sz="2400" dirty="0"/>
              <a:t>) [and calls itself recursively]:</a:t>
            </a:r>
          </a:p>
          <a:p>
            <a:pPr lvl="1">
              <a:lnSpc>
                <a:spcPct val="105000"/>
              </a:lnSpc>
            </a:pPr>
            <a:r>
              <a:rPr lang="en-US" dirty="0"/>
              <a:t>Trace ray (</a:t>
            </a:r>
            <a:r>
              <a:rPr lang="en-US" i="1" dirty="0"/>
              <a:t>p</a:t>
            </a:r>
            <a:r>
              <a:rPr lang="en-US" dirty="0"/>
              <a:t>, </a:t>
            </a:r>
            <a:r>
              <a:rPr lang="en-US" i="1" dirty="0"/>
              <a:t>d</a:t>
            </a:r>
            <a:r>
              <a:rPr lang="en-US" dirty="0"/>
              <a:t>) to find nearest intersection </a:t>
            </a:r>
            <a:r>
              <a:rPr lang="en-US" i="1" dirty="0"/>
              <a:t>p</a:t>
            </a:r>
            <a:r>
              <a:rPr lang="ja-JP" altLang="en-US" i="1" dirty="0">
                <a:latin typeface="Arial"/>
              </a:rPr>
              <a:t>’</a:t>
            </a:r>
            <a:r>
              <a:rPr lang="en-US" dirty="0"/>
              <a:t> </a:t>
            </a:r>
          </a:p>
          <a:p>
            <a:pPr lvl="1">
              <a:lnSpc>
                <a:spcPct val="105000"/>
              </a:lnSpc>
            </a:pPr>
            <a:r>
              <a:rPr lang="en-US" dirty="0">
                <a:solidFill>
                  <a:schemeClr val="tx2"/>
                </a:solidFill>
              </a:rPr>
              <a:t>Select </a:t>
            </a:r>
            <a:r>
              <a:rPr lang="en-US" dirty="0"/>
              <a:t>with probability (say) 50%:</a:t>
            </a:r>
          </a:p>
          <a:p>
            <a:pPr lvl="2">
              <a:lnSpc>
                <a:spcPct val="105000"/>
              </a:lnSpc>
            </a:pPr>
            <a:r>
              <a:rPr lang="en-US" dirty="0">
                <a:solidFill>
                  <a:schemeClr val="tx2"/>
                </a:solidFill>
              </a:rPr>
              <a:t>Emitted:</a:t>
            </a:r>
            <a:br>
              <a:rPr lang="en-US" dirty="0">
                <a:solidFill>
                  <a:schemeClr val="tx2"/>
                </a:solidFill>
              </a:rPr>
            </a:br>
            <a:r>
              <a:rPr lang="en-US" dirty="0"/>
              <a:t>	</a:t>
            </a:r>
            <a:r>
              <a:rPr lang="en-US" dirty="0">
                <a:solidFill>
                  <a:schemeClr val="tx2"/>
                </a:solidFill>
              </a:rPr>
              <a:t>return</a:t>
            </a:r>
            <a:r>
              <a:rPr lang="en-US" dirty="0"/>
              <a:t> 2 * (</a:t>
            </a:r>
            <a:r>
              <a:rPr lang="en-US" dirty="0" err="1"/>
              <a:t>Le</a:t>
            </a:r>
            <a:r>
              <a:rPr lang="en-US" baseline="-25000" dirty="0" err="1"/>
              <a:t>red</a:t>
            </a:r>
            <a:r>
              <a:rPr lang="en-US" dirty="0"/>
              <a:t>, </a:t>
            </a:r>
            <a:r>
              <a:rPr lang="en-US" dirty="0" err="1"/>
              <a:t>Le</a:t>
            </a:r>
            <a:r>
              <a:rPr lang="en-US" baseline="-25000" dirty="0" err="1"/>
              <a:t>green</a:t>
            </a:r>
            <a:r>
              <a:rPr lang="en-US" dirty="0"/>
              <a:t>, </a:t>
            </a:r>
            <a:r>
              <a:rPr lang="en-US" dirty="0" err="1"/>
              <a:t>Le</a:t>
            </a:r>
            <a:r>
              <a:rPr lang="en-US" baseline="-25000" dirty="0" err="1"/>
              <a:t>blue</a:t>
            </a:r>
            <a:r>
              <a:rPr lang="en-US" dirty="0"/>
              <a:t>) // 2 = 1/(50%)</a:t>
            </a:r>
          </a:p>
          <a:p>
            <a:pPr lvl="2">
              <a:lnSpc>
                <a:spcPct val="105000"/>
              </a:lnSpc>
            </a:pPr>
            <a:r>
              <a:rPr lang="en-US" dirty="0">
                <a:solidFill>
                  <a:schemeClr val="tx2"/>
                </a:solidFill>
              </a:rPr>
              <a:t>Reflected:</a:t>
            </a:r>
            <a:br>
              <a:rPr lang="en-US" dirty="0">
                <a:solidFill>
                  <a:schemeClr val="tx2"/>
                </a:solidFill>
              </a:rPr>
            </a:br>
            <a:r>
              <a:rPr lang="en-US" dirty="0">
                <a:solidFill>
                  <a:schemeClr val="tx2"/>
                </a:solidFill>
              </a:rPr>
              <a:t>	</a:t>
            </a:r>
            <a:r>
              <a:rPr lang="en-US" dirty="0"/>
              <a:t>generate ray in random direction </a:t>
            </a:r>
            <a:r>
              <a:rPr lang="en-US" i="1" dirty="0"/>
              <a:t>d</a:t>
            </a:r>
            <a:r>
              <a:rPr lang="ja-JP" altLang="en-US" i="1" dirty="0">
                <a:latin typeface="Arial"/>
              </a:rPr>
              <a:t>’</a:t>
            </a:r>
            <a:r>
              <a:rPr lang="en-US" i="1" dirty="0"/>
              <a:t/>
            </a:r>
            <a:br>
              <a:rPr lang="en-US" i="1" dirty="0"/>
            </a:br>
            <a:r>
              <a:rPr lang="en-US" i="1" dirty="0"/>
              <a:t>	</a:t>
            </a:r>
            <a:r>
              <a:rPr lang="en-US" dirty="0">
                <a:solidFill>
                  <a:schemeClr val="tx2"/>
                </a:solidFill>
              </a:rPr>
              <a:t>return</a:t>
            </a:r>
            <a:r>
              <a:rPr lang="en-US" dirty="0"/>
              <a:t> 2 * </a:t>
            </a:r>
            <a:r>
              <a:rPr lang="en-US" i="1" dirty="0" err="1"/>
              <a:t>f</a:t>
            </a:r>
            <a:r>
              <a:rPr lang="en-US" i="1" baseline="-25000" dirty="0" err="1"/>
              <a:t>r</a:t>
            </a:r>
            <a:r>
              <a:rPr lang="en-US" dirty="0"/>
              <a:t>(</a:t>
            </a:r>
            <a:r>
              <a:rPr lang="en-US" i="1" dirty="0"/>
              <a:t>d</a:t>
            </a:r>
            <a:r>
              <a:rPr lang="en-US" dirty="0"/>
              <a:t> </a:t>
            </a:r>
            <a:r>
              <a:rPr lang="en-US" dirty="0" smtClean="0">
                <a:latin typeface="Wingdings"/>
                <a:ea typeface="Wingdings"/>
                <a:cs typeface="Wingdings"/>
                <a:sym typeface="Wingdings"/>
              </a:rPr>
              <a:t></a:t>
            </a:r>
            <a:r>
              <a:rPr lang="en-US" i="1" dirty="0" smtClean="0">
                <a:sym typeface="Symbol" charset="0"/>
              </a:rPr>
              <a:t>d</a:t>
            </a:r>
            <a:r>
              <a:rPr lang="ja-JP" altLang="en-US" i="1" dirty="0">
                <a:latin typeface="Arial"/>
                <a:sym typeface="Symbol" charset="0"/>
              </a:rPr>
              <a:t>’</a:t>
            </a:r>
            <a:r>
              <a:rPr lang="en-US" dirty="0">
                <a:sym typeface="Symbol" charset="0"/>
              </a:rPr>
              <a:t>) * (</a:t>
            </a:r>
            <a:r>
              <a:rPr lang="en-US" i="1" dirty="0" err="1" smtClean="0">
                <a:sym typeface="Symbol" charset="0"/>
              </a:rPr>
              <a:t>n</a:t>
            </a:r>
            <a:r>
              <a:rPr lang="en-US" dirty="0" err="1" smtClean="0">
                <a:latin typeface="Wingdings"/>
                <a:ea typeface="Wingdings"/>
                <a:cs typeface="Wingdings"/>
                <a:sym typeface="Wingdings"/>
              </a:rPr>
              <a:t></a:t>
            </a:r>
            <a:r>
              <a:rPr lang="en-US" i="1" dirty="0" err="1" smtClean="0">
                <a:sym typeface="Symbol" charset="0"/>
              </a:rPr>
              <a:t>d</a:t>
            </a:r>
            <a:r>
              <a:rPr lang="ja-JP" altLang="en-US" i="1" dirty="0">
                <a:latin typeface="Arial"/>
                <a:sym typeface="Symbol" charset="0"/>
              </a:rPr>
              <a:t>’</a:t>
            </a:r>
            <a:r>
              <a:rPr lang="en-US" dirty="0">
                <a:sym typeface="Symbol" charset="0"/>
              </a:rPr>
              <a:t>) * </a:t>
            </a:r>
            <a:r>
              <a:rPr lang="en-US" dirty="0" err="1">
                <a:solidFill>
                  <a:schemeClr val="tx2"/>
                </a:solidFill>
                <a:sym typeface="Symbol" charset="0"/>
              </a:rPr>
              <a:t>TracePath</a:t>
            </a:r>
            <a:r>
              <a:rPr lang="en-US" dirty="0">
                <a:sym typeface="Symbol" charset="0"/>
              </a:rPr>
              <a:t>(</a:t>
            </a:r>
            <a:r>
              <a:rPr lang="en-US" i="1" dirty="0">
                <a:sym typeface="Symbol" charset="0"/>
              </a:rPr>
              <a:t>p</a:t>
            </a:r>
            <a:r>
              <a:rPr lang="ja-JP" altLang="en-US" i="1" dirty="0">
                <a:latin typeface="Arial"/>
                <a:sym typeface="Symbol" charset="0"/>
              </a:rPr>
              <a:t>’</a:t>
            </a:r>
            <a:r>
              <a:rPr lang="en-US" dirty="0">
                <a:sym typeface="Symbol" charset="0"/>
              </a:rPr>
              <a:t>, </a:t>
            </a:r>
            <a:r>
              <a:rPr lang="en-US" i="1" dirty="0">
                <a:sym typeface="Symbol" charset="0"/>
              </a:rPr>
              <a:t>d</a:t>
            </a:r>
            <a:r>
              <a:rPr lang="ja-JP" altLang="en-US" i="1" dirty="0">
                <a:latin typeface="Arial"/>
                <a:sym typeface="Symbol" charset="0"/>
              </a:rPr>
              <a:t>’</a:t>
            </a:r>
            <a:r>
              <a:rPr lang="en-US" dirty="0">
                <a:sym typeface="Symbol" charset="0"/>
              </a:rPr>
              <a:t>)</a:t>
            </a:r>
            <a:endParaRPr lang="en-US" dirty="0">
              <a:solidFill>
                <a:schemeClr val="tx2"/>
              </a:solidFill>
            </a:endParaRPr>
          </a:p>
        </p:txBody>
      </p:sp>
      <p:sp>
        <p:nvSpPr>
          <p:cNvPr id="1888260" name="Text Box 4"/>
          <p:cNvSpPr txBox="1">
            <a:spLocks noChangeArrowheads="1"/>
          </p:cNvSpPr>
          <p:nvPr/>
        </p:nvSpPr>
        <p:spPr bwMode="auto">
          <a:xfrm>
            <a:off x="6729413" y="4826000"/>
            <a:ext cx="2217737" cy="58102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1600">
                <a:solidFill>
                  <a:srgbClr val="42BA1C"/>
                </a:solidFill>
              </a:rPr>
              <a:t>Path terminated when </a:t>
            </a:r>
          </a:p>
          <a:p>
            <a:pPr algn="l"/>
            <a:r>
              <a:rPr lang="en-US" sz="1600">
                <a:solidFill>
                  <a:srgbClr val="42BA1C"/>
                </a:solidFill>
              </a:rPr>
              <a:t>Emission evaluated</a:t>
            </a:r>
          </a:p>
        </p:txBody>
      </p:sp>
      <p:sp>
        <p:nvSpPr>
          <p:cNvPr id="1888261" name="Line 5"/>
          <p:cNvSpPr>
            <a:spLocks noChangeShapeType="1"/>
          </p:cNvSpPr>
          <p:nvPr/>
        </p:nvSpPr>
        <p:spPr bwMode="auto">
          <a:xfrm flipH="1" flipV="1">
            <a:off x="3433763" y="4916488"/>
            <a:ext cx="3190875" cy="187325"/>
          </a:xfrm>
          <a:prstGeom prst="line">
            <a:avLst/>
          </a:prstGeom>
          <a:noFill/>
          <a:ln w="25400">
            <a:solidFill>
              <a:srgbClr val="42BA1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113323745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5906" name="Rectangle 2"/>
          <p:cNvSpPr>
            <a:spLocks noGrp="1" noChangeArrowheads="1"/>
          </p:cNvSpPr>
          <p:nvPr>
            <p:ph type="title"/>
          </p:nvPr>
        </p:nvSpPr>
        <p:spPr/>
        <p:txBody>
          <a:bodyPr/>
          <a:lstStyle/>
          <a:p>
            <a:endParaRPr lang="en-US"/>
          </a:p>
        </p:txBody>
      </p:sp>
      <p:sp>
        <p:nvSpPr>
          <p:cNvPr id="1915907" name="Rectangle 3"/>
          <p:cNvSpPr>
            <a:spLocks noGrp="1" noChangeArrowheads="1"/>
          </p:cNvSpPr>
          <p:nvPr>
            <p:ph type="body" idx="1"/>
          </p:nvPr>
        </p:nvSpPr>
        <p:spPr/>
        <p:txBody>
          <a:bodyPr/>
          <a:lstStyle/>
          <a:p>
            <a:endParaRPr lang="en-US"/>
          </a:p>
        </p:txBody>
      </p:sp>
      <p:pic>
        <p:nvPicPr>
          <p:cNvPr id="1915909" name="Picture 5" descr="slide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5040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7954" name="Rectangle 2"/>
          <p:cNvSpPr>
            <a:spLocks noGrp="1" noChangeArrowheads="1"/>
          </p:cNvSpPr>
          <p:nvPr>
            <p:ph type="title"/>
          </p:nvPr>
        </p:nvSpPr>
        <p:spPr/>
        <p:txBody>
          <a:bodyPr/>
          <a:lstStyle/>
          <a:p>
            <a:r>
              <a:rPr lang="en-US"/>
              <a:t>Arnold Renderer (M. Fajardo)</a:t>
            </a:r>
          </a:p>
        </p:txBody>
      </p:sp>
      <p:sp>
        <p:nvSpPr>
          <p:cNvPr id="1917955" name="Rectangle 3"/>
          <p:cNvSpPr>
            <a:spLocks noGrp="1" noChangeArrowheads="1"/>
          </p:cNvSpPr>
          <p:nvPr>
            <p:ph type="body" idx="1"/>
          </p:nvPr>
        </p:nvSpPr>
        <p:spPr>
          <a:xfrm>
            <a:off x="411163" y="1276350"/>
            <a:ext cx="8229600" cy="5029200"/>
          </a:xfrm>
        </p:spPr>
        <p:txBody>
          <a:bodyPr/>
          <a:lstStyle/>
          <a:p>
            <a:r>
              <a:rPr lang="en-US"/>
              <a:t>Works well diffuse surfaces, hemispherical light</a:t>
            </a:r>
          </a:p>
        </p:txBody>
      </p:sp>
      <p:pic>
        <p:nvPicPr>
          <p:cNvPr id="19179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3338" y="1790700"/>
            <a:ext cx="6716712" cy="5024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2063980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1026" name="Rectangle 2"/>
          <p:cNvSpPr>
            <a:spLocks noGrp="1" noChangeArrowheads="1"/>
          </p:cNvSpPr>
          <p:nvPr>
            <p:ph type="title"/>
          </p:nvPr>
        </p:nvSpPr>
        <p:spPr/>
        <p:txBody>
          <a:bodyPr/>
          <a:lstStyle/>
          <a:p>
            <a:r>
              <a:rPr lang="en-US" dirty="0"/>
              <a:t>From </a:t>
            </a:r>
            <a:r>
              <a:rPr lang="en-US" dirty="0" smtClean="0"/>
              <a:t>UCB CS 294 a few years ago</a:t>
            </a:r>
            <a:endParaRPr lang="en-US" dirty="0"/>
          </a:p>
        </p:txBody>
      </p:sp>
      <p:sp>
        <p:nvSpPr>
          <p:cNvPr id="1921028" name="Text Box 4"/>
          <p:cNvSpPr txBox="1">
            <a:spLocks noChangeArrowheads="1"/>
          </p:cNvSpPr>
          <p:nvPr/>
        </p:nvSpPr>
        <p:spPr bwMode="auto">
          <a:xfrm>
            <a:off x="5521925" y="6375099"/>
            <a:ext cx="29819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dirty="0">
                <a:hlinkClick r:id="rId2"/>
              </a:rPr>
              <a:t>Daniel Ritchie and Lita Cho</a:t>
            </a:r>
            <a:endParaRPr lang="en-US" dirty="0"/>
          </a:p>
        </p:txBody>
      </p:sp>
      <p:pic>
        <p:nvPicPr>
          <p:cNvPr id="1921032" name="Picture 8" descr="tarzan_outp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88" y="2619375"/>
            <a:ext cx="2955925" cy="2955925"/>
          </a:xfrm>
          <a:prstGeom prst="rect">
            <a:avLst/>
          </a:prstGeom>
          <a:noFill/>
          <a:extLst>
            <a:ext uri="{909E8E84-426E-40dd-AFC4-6F175D3DCCD1}">
              <a14:hiddenFill xmlns:a14="http://schemas.microsoft.com/office/drawing/2010/main">
                <a:solidFill>
                  <a:srgbClr val="FFFFFF"/>
                </a:solidFill>
              </a14:hiddenFill>
            </a:ext>
          </a:extLst>
        </p:spPr>
      </p:pic>
      <p:pic>
        <p:nvPicPr>
          <p:cNvPr id="1921034" name="Picture 10" descr="awesomeSce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2300" y="2638425"/>
            <a:ext cx="2916238" cy="2916238"/>
          </a:xfrm>
          <a:prstGeom prst="rect">
            <a:avLst/>
          </a:prstGeom>
          <a:noFill/>
          <a:extLst>
            <a:ext uri="{909E8E84-426E-40dd-AFC4-6F175D3DCCD1}">
              <a14:hiddenFill xmlns:a14="http://schemas.microsoft.com/office/drawing/2010/main">
                <a:solidFill>
                  <a:srgbClr val="FFFFFF"/>
                </a:solidFill>
              </a14:hiddenFill>
            </a:ext>
          </a:extLst>
        </p:spPr>
      </p:pic>
      <p:pic>
        <p:nvPicPr>
          <p:cNvPr id="1921036" name="Picture 12" descr="ang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7600" y="2609850"/>
            <a:ext cx="2946400" cy="294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7166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9826" name="Rectangle 2"/>
          <p:cNvSpPr>
            <a:spLocks noGrp="1" noChangeArrowheads="1"/>
          </p:cNvSpPr>
          <p:nvPr>
            <p:ph type="title"/>
          </p:nvPr>
        </p:nvSpPr>
        <p:spPr/>
        <p:txBody>
          <a:bodyPr/>
          <a:lstStyle/>
          <a:p>
            <a:r>
              <a:rPr lang="en-US"/>
              <a:t>Importance Sampling</a:t>
            </a:r>
          </a:p>
        </p:txBody>
      </p:sp>
      <p:sp>
        <p:nvSpPr>
          <p:cNvPr id="1869827" name="Rectangle 3"/>
          <p:cNvSpPr>
            <a:spLocks noGrp="1" noChangeArrowheads="1"/>
          </p:cNvSpPr>
          <p:nvPr>
            <p:ph type="body" idx="1"/>
          </p:nvPr>
        </p:nvSpPr>
        <p:spPr>
          <a:xfrm>
            <a:off x="0" y="1308745"/>
            <a:ext cx="9144000" cy="5029200"/>
          </a:xfrm>
        </p:spPr>
        <p:txBody>
          <a:bodyPr/>
          <a:lstStyle/>
          <a:p>
            <a:r>
              <a:rPr lang="en-US" dirty="0"/>
              <a:t>Pick paths based on energy or expected contribution</a:t>
            </a:r>
          </a:p>
          <a:p>
            <a:pPr lvl="1"/>
            <a:r>
              <a:rPr lang="en-US" dirty="0"/>
              <a:t>More samples for high-energy paths</a:t>
            </a:r>
          </a:p>
          <a:p>
            <a:pPr lvl="1"/>
            <a:r>
              <a:rPr lang="en-US" dirty="0"/>
              <a:t>Don</a:t>
            </a:r>
            <a:r>
              <a:rPr lang="ja-JP" altLang="en-US" dirty="0">
                <a:latin typeface="Arial"/>
              </a:rPr>
              <a:t>’</a:t>
            </a:r>
            <a:r>
              <a:rPr lang="en-US" dirty="0"/>
              <a:t>t pick low-energy paths</a:t>
            </a:r>
          </a:p>
          <a:p>
            <a:r>
              <a:rPr lang="en-US" dirty="0"/>
              <a:t>At </a:t>
            </a:r>
            <a:r>
              <a:rPr lang="ja-JP" altLang="en-US" dirty="0">
                <a:latin typeface="Arial"/>
              </a:rPr>
              <a:t>“</a:t>
            </a:r>
            <a:r>
              <a:rPr lang="en-US" dirty="0"/>
              <a:t>macro</a:t>
            </a:r>
            <a:r>
              <a:rPr lang="ja-JP" altLang="en-US" dirty="0">
                <a:latin typeface="Arial"/>
              </a:rPr>
              <a:t>”</a:t>
            </a:r>
            <a:r>
              <a:rPr lang="en-US" dirty="0"/>
              <a:t> level, use to select between reflected </a:t>
            </a:r>
            <a:r>
              <a:rPr lang="en-US" dirty="0" err="1"/>
              <a:t>vs</a:t>
            </a:r>
            <a:r>
              <a:rPr lang="en-US" dirty="0"/>
              <a:t> emitted, or in casting more rays toward light sources</a:t>
            </a:r>
          </a:p>
          <a:p>
            <a:r>
              <a:rPr lang="en-US" dirty="0"/>
              <a:t>At </a:t>
            </a:r>
            <a:r>
              <a:rPr lang="ja-JP" altLang="en-US" dirty="0">
                <a:latin typeface="Arial"/>
              </a:rPr>
              <a:t>“</a:t>
            </a:r>
            <a:r>
              <a:rPr lang="en-US" dirty="0"/>
              <a:t>micro</a:t>
            </a:r>
            <a:r>
              <a:rPr lang="ja-JP" altLang="en-US" dirty="0">
                <a:latin typeface="Arial"/>
              </a:rPr>
              <a:t>”</a:t>
            </a:r>
            <a:r>
              <a:rPr lang="en-US" dirty="0"/>
              <a:t> level, importance sample the BRDF to pick ray directions</a:t>
            </a:r>
          </a:p>
          <a:p>
            <a:r>
              <a:rPr lang="en-US" dirty="0"/>
              <a:t>Tons of papers in 90s on tricks to reduce variance in Monte Carlo </a:t>
            </a:r>
            <a:r>
              <a:rPr lang="en-US" dirty="0" smtClean="0"/>
              <a:t>rendering</a:t>
            </a:r>
          </a:p>
          <a:p>
            <a:r>
              <a:rPr lang="en-US" dirty="0" smtClean="0"/>
              <a:t>Importance sampling now standard in production.  I consulted on Pixar’s system for upcoming movies</a:t>
            </a:r>
            <a:endParaRPr lang="en-US" dirty="0"/>
          </a:p>
        </p:txBody>
      </p:sp>
    </p:spTree>
    <p:extLst>
      <p:ext uri="{BB962C8B-B14F-4D97-AF65-F5344CB8AC3E}">
        <p14:creationId xmlns:p14="http://schemas.microsoft.com/office/powerpoint/2010/main" val="264657875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0850" name="Rectangle 2"/>
          <p:cNvSpPr>
            <a:spLocks noGrp="1" noChangeArrowheads="1"/>
          </p:cNvSpPr>
          <p:nvPr>
            <p:ph type="title"/>
          </p:nvPr>
        </p:nvSpPr>
        <p:spPr/>
        <p:txBody>
          <a:bodyPr/>
          <a:lstStyle/>
          <a:p>
            <a:r>
              <a:rPr lang="en-US"/>
              <a:t>Importance Sampling</a:t>
            </a:r>
          </a:p>
        </p:txBody>
      </p:sp>
      <p:sp>
        <p:nvSpPr>
          <p:cNvPr id="1870851" name="Rectangle 3"/>
          <p:cNvSpPr>
            <a:spLocks noGrp="1" noChangeArrowheads="1"/>
          </p:cNvSpPr>
          <p:nvPr>
            <p:ph type="body" idx="1"/>
          </p:nvPr>
        </p:nvSpPr>
        <p:spPr/>
        <p:txBody>
          <a:bodyPr/>
          <a:lstStyle/>
          <a:p>
            <a:pPr>
              <a:buFont typeface="Wingdings" charset="0"/>
              <a:buNone/>
            </a:pPr>
            <a:r>
              <a:rPr lang="en-US"/>
              <a:t>   Can pick paths however we want, but contribution weighted by 1/probability</a:t>
            </a:r>
          </a:p>
          <a:p>
            <a:pPr lvl="1"/>
            <a:r>
              <a:rPr lang="en-US"/>
              <a:t>Already seen this division of 1/prob in weights to emission, reflectance</a:t>
            </a:r>
          </a:p>
        </p:txBody>
      </p:sp>
      <p:graphicFrame>
        <p:nvGraphicFramePr>
          <p:cNvPr id="1870852" name="Object 4"/>
          <p:cNvGraphicFramePr>
            <a:graphicFrameLocks noChangeAspect="1"/>
          </p:cNvGraphicFramePr>
          <p:nvPr>
            <p:extLst>
              <p:ext uri="{D42A27DB-BD31-4B8C-83A1-F6EECF244321}">
                <p14:modId xmlns:p14="http://schemas.microsoft.com/office/powerpoint/2010/main" val="3195809615"/>
              </p:ext>
            </p:extLst>
          </p:nvPr>
        </p:nvGraphicFramePr>
        <p:xfrm>
          <a:off x="5424488" y="3794125"/>
          <a:ext cx="2625725" cy="2116138"/>
        </p:xfrm>
        <a:graphic>
          <a:graphicData uri="http://schemas.openxmlformats.org/presentationml/2006/ole">
            <mc:AlternateContent xmlns:mc="http://schemas.openxmlformats.org/markup-compatibility/2006">
              <mc:Choice xmlns:v="urn:schemas-microsoft-com:vml" Requires="v">
                <p:oleObj spid="_x0000_s2066" name="Equation" r:id="rId3" imgW="1181100" imgH="952500" progId="Equation.DSMT4">
                  <p:embed/>
                </p:oleObj>
              </mc:Choice>
              <mc:Fallback>
                <p:oleObj name="Equation" r:id="rId3" imgW="1181100" imgH="952500" progId="Equation.DSMT4">
                  <p:embed/>
                  <p:pic>
                    <p:nvPicPr>
                      <p:cNvPr id="0" name=""/>
                      <p:cNvPicPr>
                        <a:picLocks noChangeAspect="1" noChangeArrowheads="1"/>
                      </p:cNvPicPr>
                      <p:nvPr/>
                    </p:nvPicPr>
                    <p:blipFill>
                      <a:blip r:embed="rId4"/>
                      <a:srcRect/>
                      <a:stretch>
                        <a:fillRect/>
                      </a:stretch>
                    </p:blipFill>
                    <p:spPr bwMode="auto">
                      <a:xfrm>
                        <a:off x="5424488" y="3794125"/>
                        <a:ext cx="2625725" cy="2116138"/>
                      </a:xfrm>
                      <a:prstGeom prst="rect">
                        <a:avLst/>
                      </a:prstGeom>
                      <a:noFill/>
                      <a:ln>
                        <a:noFill/>
                      </a:ln>
                      <a:effectLst>
                        <a:outerShdw blurRad="63500" dist="17961" dir="2700000" algn="ctr" rotWithShape="0">
                          <a:schemeClr val="bg2">
                            <a:alpha val="74998"/>
                          </a:schemeClr>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solidFill>
                              <a:schemeClr val="bg1"/>
                            </a:solidFill>
                            <a:miter lim="800000"/>
                            <a:headEnd/>
                            <a:tailEnd/>
                          </a14:hiddenLine>
                        </a:ext>
                      </a:extLst>
                    </p:spPr>
                  </p:pic>
                </p:oleObj>
              </mc:Fallback>
            </mc:AlternateContent>
          </a:graphicData>
        </a:graphic>
      </p:graphicFrame>
      <p:grpSp>
        <p:nvGrpSpPr>
          <p:cNvPr id="1870853" name="Group 5"/>
          <p:cNvGrpSpPr>
            <a:grpSpLocks/>
          </p:cNvGrpSpPr>
          <p:nvPr/>
        </p:nvGrpSpPr>
        <p:grpSpPr bwMode="auto">
          <a:xfrm>
            <a:off x="369888" y="3276600"/>
            <a:ext cx="3754437" cy="3048000"/>
            <a:chOff x="227" y="1776"/>
            <a:chExt cx="2365" cy="1920"/>
          </a:xfrm>
        </p:grpSpPr>
        <p:sp>
          <p:nvSpPr>
            <p:cNvPr id="1870854" name="Freeform 6"/>
            <p:cNvSpPr>
              <a:spLocks/>
            </p:cNvSpPr>
            <p:nvPr/>
          </p:nvSpPr>
          <p:spPr bwMode="auto">
            <a:xfrm>
              <a:off x="1056" y="2283"/>
              <a:ext cx="1248" cy="1125"/>
            </a:xfrm>
            <a:custGeom>
              <a:avLst/>
              <a:gdLst>
                <a:gd name="T0" fmla="*/ 7 w 1248"/>
                <a:gd name="T1" fmla="*/ 1045 h 1125"/>
                <a:gd name="T2" fmla="*/ 86 w 1248"/>
                <a:gd name="T3" fmla="*/ 927 h 1125"/>
                <a:gd name="T4" fmla="*/ 185 w 1248"/>
                <a:gd name="T5" fmla="*/ 5 h 1125"/>
                <a:gd name="T6" fmla="*/ 290 w 1248"/>
                <a:gd name="T7" fmla="*/ 27 h 1125"/>
                <a:gd name="T8" fmla="*/ 377 w 1248"/>
                <a:gd name="T9" fmla="*/ 956 h 1125"/>
                <a:gd name="T10" fmla="*/ 529 w 1248"/>
                <a:gd name="T11" fmla="*/ 1055 h 1125"/>
                <a:gd name="T12" fmla="*/ 721 w 1248"/>
                <a:gd name="T13" fmla="*/ 986 h 1125"/>
                <a:gd name="T14" fmla="*/ 741 w 1248"/>
                <a:gd name="T15" fmla="*/ 85 h 1125"/>
                <a:gd name="T16" fmla="*/ 873 w 1248"/>
                <a:gd name="T17" fmla="*/ 13 h 1125"/>
                <a:gd name="T18" fmla="*/ 923 w 1248"/>
                <a:gd name="T19" fmla="*/ 671 h 1125"/>
                <a:gd name="T20" fmla="*/ 1002 w 1248"/>
                <a:gd name="T21" fmla="*/ 937 h 1125"/>
                <a:gd name="T22" fmla="*/ 1056 w 1248"/>
                <a:gd name="T23" fmla="*/ 1001 h 1125"/>
                <a:gd name="T24" fmla="*/ 1169 w 1248"/>
                <a:gd name="T25" fmla="*/ 1030 h 1125"/>
                <a:gd name="T26" fmla="*/ 1238 w 1248"/>
                <a:gd name="T27" fmla="*/ 996 h 1125"/>
                <a:gd name="T28" fmla="*/ 1248 w 1248"/>
                <a:gd name="T29" fmla="*/ 1125 h 1125"/>
                <a:gd name="T30" fmla="*/ 0 w 1248"/>
                <a:gd name="T31" fmla="*/ 1125 h 1125"/>
                <a:gd name="T32" fmla="*/ 7 w 1248"/>
                <a:gd name="T33" fmla="*/ 1045 h 1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48" h="1125">
                  <a:moveTo>
                    <a:pt x="7" y="1045"/>
                  </a:moveTo>
                  <a:cubicBezTo>
                    <a:pt x="31" y="1031"/>
                    <a:pt x="62" y="942"/>
                    <a:pt x="86" y="927"/>
                  </a:cubicBezTo>
                  <a:cubicBezTo>
                    <a:pt x="132" y="895"/>
                    <a:pt x="125" y="17"/>
                    <a:pt x="185" y="5"/>
                  </a:cubicBezTo>
                  <a:cubicBezTo>
                    <a:pt x="219" y="14"/>
                    <a:pt x="255" y="16"/>
                    <a:pt x="290" y="27"/>
                  </a:cubicBezTo>
                  <a:cubicBezTo>
                    <a:pt x="377" y="86"/>
                    <a:pt x="291" y="908"/>
                    <a:pt x="377" y="956"/>
                  </a:cubicBezTo>
                  <a:cubicBezTo>
                    <a:pt x="435" y="988"/>
                    <a:pt x="463" y="1039"/>
                    <a:pt x="529" y="1055"/>
                  </a:cubicBezTo>
                  <a:cubicBezTo>
                    <a:pt x="583" y="1046"/>
                    <a:pt x="671" y="1001"/>
                    <a:pt x="721" y="986"/>
                  </a:cubicBezTo>
                  <a:cubicBezTo>
                    <a:pt x="773" y="931"/>
                    <a:pt x="702" y="144"/>
                    <a:pt x="741" y="85"/>
                  </a:cubicBezTo>
                  <a:cubicBezTo>
                    <a:pt x="770" y="1"/>
                    <a:pt x="834" y="0"/>
                    <a:pt x="873" y="13"/>
                  </a:cubicBezTo>
                  <a:cubicBezTo>
                    <a:pt x="887" y="17"/>
                    <a:pt x="923" y="671"/>
                    <a:pt x="923" y="671"/>
                  </a:cubicBezTo>
                  <a:cubicBezTo>
                    <a:pt x="964" y="734"/>
                    <a:pt x="952" y="898"/>
                    <a:pt x="1002" y="937"/>
                  </a:cubicBezTo>
                  <a:cubicBezTo>
                    <a:pt x="1035" y="963"/>
                    <a:pt x="1042" y="962"/>
                    <a:pt x="1056" y="1001"/>
                  </a:cubicBezTo>
                  <a:cubicBezTo>
                    <a:pt x="1092" y="937"/>
                    <a:pt x="1137" y="1103"/>
                    <a:pt x="1169" y="1030"/>
                  </a:cubicBezTo>
                  <a:cubicBezTo>
                    <a:pt x="1193" y="1046"/>
                    <a:pt x="1225" y="980"/>
                    <a:pt x="1238" y="996"/>
                  </a:cubicBezTo>
                  <a:lnTo>
                    <a:pt x="1248" y="1125"/>
                  </a:lnTo>
                  <a:lnTo>
                    <a:pt x="0" y="1125"/>
                  </a:lnTo>
                  <a:lnTo>
                    <a:pt x="7" y="1045"/>
                  </a:lnTo>
                  <a:close/>
                </a:path>
              </a:pathLst>
            </a:custGeom>
            <a:solidFill>
              <a:srgbClr val="339933"/>
            </a:solidFill>
            <a:ln w="9525" cap="flat" cmpd="sng">
              <a:solidFill>
                <a:schemeClr val="tx1"/>
              </a:solidFill>
              <a:prstDash val="solid"/>
              <a:round/>
              <a:headEnd/>
              <a:tailEnd/>
            </a:ln>
            <a:effectLst>
              <a:outerShdw blurRad="63500" dist="17961" dir="2700000" algn="ctr" rotWithShape="0">
                <a:schemeClr val="bg2"/>
              </a:outerShdw>
            </a:effectLst>
          </p:spPr>
          <p:txBody>
            <a:bodyPr wrap="none" anchor="ctr"/>
            <a:lstStyle/>
            <a:p>
              <a:endParaRPr lang="en-US"/>
            </a:p>
          </p:txBody>
        </p:sp>
        <p:sp>
          <p:nvSpPr>
            <p:cNvPr id="1870855" name="Line 7"/>
            <p:cNvSpPr>
              <a:spLocks noChangeShapeType="1"/>
            </p:cNvSpPr>
            <p:nvPr/>
          </p:nvSpPr>
          <p:spPr bwMode="auto">
            <a:xfrm flipV="1">
              <a:off x="1056" y="1776"/>
              <a:ext cx="0" cy="1632"/>
            </a:xfrm>
            <a:prstGeom prst="line">
              <a:avLst/>
            </a:prstGeom>
            <a:noFill/>
            <a:ln w="19050">
              <a:solidFill>
                <a:schemeClr val="tx1"/>
              </a:solidFill>
              <a:round/>
              <a:headEnd/>
              <a:tailEnd type="triangle" w="med" len="me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870856" name="Line 8"/>
            <p:cNvSpPr>
              <a:spLocks noChangeShapeType="1"/>
            </p:cNvSpPr>
            <p:nvPr/>
          </p:nvSpPr>
          <p:spPr bwMode="auto">
            <a:xfrm>
              <a:off x="1056" y="3408"/>
              <a:ext cx="1536" cy="0"/>
            </a:xfrm>
            <a:prstGeom prst="line">
              <a:avLst/>
            </a:prstGeom>
            <a:noFill/>
            <a:ln w="19050">
              <a:solidFill>
                <a:schemeClr val="tx1"/>
              </a:solidFill>
              <a:round/>
              <a:headEnd/>
              <a:tailEnd type="triangle" w="med" len="me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870857" name="Text Box 9"/>
            <p:cNvSpPr txBox="1">
              <a:spLocks noChangeArrowheads="1"/>
            </p:cNvSpPr>
            <p:nvPr/>
          </p:nvSpPr>
          <p:spPr bwMode="auto">
            <a:xfrm>
              <a:off x="1104" y="3408"/>
              <a:ext cx="28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sz="2400">
                  <a:effectLst>
                    <a:outerShdw blurRad="38100" dist="38100" dir="2700000" algn="tl">
                      <a:srgbClr val="000000"/>
                    </a:outerShdw>
                  </a:effectLst>
                </a:rPr>
                <a:t>x</a:t>
              </a:r>
              <a:r>
                <a:rPr lang="en-US" sz="2400" baseline="-25000">
                  <a:effectLst>
                    <a:outerShdw blurRad="38100" dist="38100" dir="2700000" algn="tl">
                      <a:srgbClr val="000000"/>
                    </a:outerShdw>
                  </a:effectLst>
                </a:rPr>
                <a:t>1</a:t>
              </a:r>
              <a:endParaRPr lang="en-US" sz="2400">
                <a:effectLst>
                  <a:outerShdw blurRad="38100" dist="38100" dir="2700000" algn="tl">
                    <a:srgbClr val="000000"/>
                  </a:outerShdw>
                </a:effectLst>
              </a:endParaRPr>
            </a:p>
          </p:txBody>
        </p:sp>
        <p:sp>
          <p:nvSpPr>
            <p:cNvPr id="1870858" name="Line 10"/>
            <p:cNvSpPr>
              <a:spLocks noChangeShapeType="1"/>
            </p:cNvSpPr>
            <p:nvPr/>
          </p:nvSpPr>
          <p:spPr bwMode="auto">
            <a:xfrm flipV="1">
              <a:off x="1920" y="1920"/>
              <a:ext cx="0" cy="1488"/>
            </a:xfrm>
            <a:prstGeom prst="line">
              <a:avLst/>
            </a:prstGeom>
            <a:noFill/>
            <a:ln w="9525">
              <a:solidFill>
                <a:schemeClr val="tx1"/>
              </a:solidFill>
              <a:prstDash val="dash"/>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870859" name="Line 11"/>
            <p:cNvSpPr>
              <a:spLocks noChangeShapeType="1"/>
            </p:cNvSpPr>
            <p:nvPr/>
          </p:nvSpPr>
          <p:spPr bwMode="auto">
            <a:xfrm flipV="1">
              <a:off x="1200" y="1920"/>
              <a:ext cx="0" cy="1488"/>
            </a:xfrm>
            <a:prstGeom prst="line">
              <a:avLst/>
            </a:prstGeom>
            <a:noFill/>
            <a:ln w="9525">
              <a:solidFill>
                <a:schemeClr val="tx1"/>
              </a:solidFill>
              <a:prstDash val="dash"/>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870860" name="Text Box 12"/>
            <p:cNvSpPr txBox="1">
              <a:spLocks noChangeArrowheads="1"/>
            </p:cNvSpPr>
            <p:nvPr/>
          </p:nvSpPr>
          <p:spPr bwMode="auto">
            <a:xfrm>
              <a:off x="2160" y="3408"/>
              <a:ext cx="3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sz="2400">
                  <a:effectLst>
                    <a:outerShdw blurRad="38100" dist="38100" dir="2700000" algn="tl">
                      <a:srgbClr val="000000"/>
                    </a:outerShdw>
                  </a:effectLst>
                </a:rPr>
                <a:t>x</a:t>
              </a:r>
              <a:r>
                <a:rPr lang="en-US" sz="2400" baseline="-25000">
                  <a:effectLst>
                    <a:outerShdw blurRad="38100" dist="38100" dir="2700000" algn="tl">
                      <a:srgbClr val="000000"/>
                    </a:outerShdw>
                  </a:effectLst>
                </a:rPr>
                <a:t>N</a:t>
              </a:r>
              <a:endParaRPr lang="en-US" sz="2400">
                <a:effectLst>
                  <a:outerShdw blurRad="38100" dist="38100" dir="2700000" algn="tl">
                    <a:srgbClr val="000000"/>
                  </a:outerShdw>
                </a:effectLst>
              </a:endParaRPr>
            </a:p>
          </p:txBody>
        </p:sp>
        <p:sp>
          <p:nvSpPr>
            <p:cNvPr id="1870861" name="Line 13"/>
            <p:cNvSpPr>
              <a:spLocks noChangeShapeType="1"/>
            </p:cNvSpPr>
            <p:nvPr/>
          </p:nvSpPr>
          <p:spPr bwMode="auto">
            <a:xfrm>
              <a:off x="912" y="2496"/>
              <a:ext cx="1603" cy="0"/>
            </a:xfrm>
            <a:prstGeom prst="line">
              <a:avLst/>
            </a:prstGeom>
            <a:noFill/>
            <a:ln w="76200">
              <a:solidFill>
                <a:schemeClr val="bg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870862" name="Text Box 14"/>
            <p:cNvSpPr txBox="1">
              <a:spLocks noChangeArrowheads="1"/>
            </p:cNvSpPr>
            <p:nvPr/>
          </p:nvSpPr>
          <p:spPr bwMode="auto">
            <a:xfrm>
              <a:off x="227" y="2304"/>
              <a:ext cx="70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sz="2400" i="1">
                  <a:effectLst>
                    <a:outerShdw blurRad="38100" dist="38100" dir="2700000" algn="tl">
                      <a:srgbClr val="000000"/>
                    </a:outerShdw>
                  </a:effectLst>
                </a:rPr>
                <a:t> E(f(x))</a:t>
              </a:r>
            </a:p>
          </p:txBody>
        </p:sp>
        <p:sp>
          <p:nvSpPr>
            <p:cNvPr id="1870863" name="Line 15"/>
            <p:cNvSpPr>
              <a:spLocks noChangeShapeType="1"/>
            </p:cNvSpPr>
            <p:nvPr/>
          </p:nvSpPr>
          <p:spPr bwMode="auto">
            <a:xfrm flipV="1">
              <a:off x="1824" y="1928"/>
              <a:ext cx="0" cy="1488"/>
            </a:xfrm>
            <a:prstGeom prst="line">
              <a:avLst/>
            </a:prstGeom>
            <a:noFill/>
            <a:ln w="9525">
              <a:solidFill>
                <a:schemeClr val="tx1"/>
              </a:solidFill>
              <a:prstDash val="dash"/>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870864" name="Line 16"/>
            <p:cNvSpPr>
              <a:spLocks noChangeShapeType="1"/>
            </p:cNvSpPr>
            <p:nvPr/>
          </p:nvSpPr>
          <p:spPr bwMode="auto">
            <a:xfrm flipV="1">
              <a:off x="1296" y="1920"/>
              <a:ext cx="0" cy="1488"/>
            </a:xfrm>
            <a:prstGeom prst="line">
              <a:avLst/>
            </a:prstGeom>
            <a:noFill/>
            <a:ln w="9525">
              <a:solidFill>
                <a:schemeClr val="tx1"/>
              </a:solidFill>
              <a:prstDash val="dash"/>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870865" name="Line 17"/>
            <p:cNvSpPr>
              <a:spLocks noChangeShapeType="1"/>
            </p:cNvSpPr>
            <p:nvPr/>
          </p:nvSpPr>
          <p:spPr bwMode="auto">
            <a:xfrm flipV="1">
              <a:off x="2160" y="1920"/>
              <a:ext cx="0" cy="1488"/>
            </a:xfrm>
            <a:prstGeom prst="line">
              <a:avLst/>
            </a:prstGeom>
            <a:noFill/>
            <a:ln w="9525">
              <a:solidFill>
                <a:schemeClr val="tx1"/>
              </a:solidFill>
              <a:prstDash val="dash"/>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870866" name="Line 18"/>
            <p:cNvSpPr>
              <a:spLocks noChangeShapeType="1"/>
            </p:cNvSpPr>
            <p:nvPr/>
          </p:nvSpPr>
          <p:spPr bwMode="auto">
            <a:xfrm flipV="1">
              <a:off x="1632" y="1920"/>
              <a:ext cx="0" cy="1488"/>
            </a:xfrm>
            <a:prstGeom prst="line">
              <a:avLst/>
            </a:prstGeom>
            <a:noFill/>
            <a:ln w="9525">
              <a:solidFill>
                <a:schemeClr val="tx1"/>
              </a:solidFill>
              <a:prstDash val="dash"/>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870867" name="Line 19"/>
            <p:cNvSpPr>
              <a:spLocks noChangeShapeType="1"/>
            </p:cNvSpPr>
            <p:nvPr/>
          </p:nvSpPr>
          <p:spPr bwMode="auto">
            <a:xfrm flipV="1">
              <a:off x="1872" y="1920"/>
              <a:ext cx="0" cy="1488"/>
            </a:xfrm>
            <a:prstGeom prst="line">
              <a:avLst/>
            </a:prstGeom>
            <a:noFill/>
            <a:ln w="9525">
              <a:solidFill>
                <a:schemeClr val="tx1"/>
              </a:solidFill>
              <a:prstDash val="dash"/>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870868" name="Line 20"/>
            <p:cNvSpPr>
              <a:spLocks noChangeShapeType="1"/>
            </p:cNvSpPr>
            <p:nvPr/>
          </p:nvSpPr>
          <p:spPr bwMode="auto">
            <a:xfrm flipV="1">
              <a:off x="1248" y="1920"/>
              <a:ext cx="0" cy="1488"/>
            </a:xfrm>
            <a:prstGeom prst="line">
              <a:avLst/>
            </a:prstGeom>
            <a:noFill/>
            <a:ln w="9525">
              <a:solidFill>
                <a:schemeClr val="tx1"/>
              </a:solidFill>
              <a:prstDash val="dash"/>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870869" name="Line 21"/>
            <p:cNvSpPr>
              <a:spLocks noChangeShapeType="1"/>
            </p:cNvSpPr>
            <p:nvPr/>
          </p:nvSpPr>
          <p:spPr bwMode="auto">
            <a:xfrm flipV="1">
              <a:off x="1344" y="1920"/>
              <a:ext cx="0" cy="1488"/>
            </a:xfrm>
            <a:prstGeom prst="line">
              <a:avLst/>
            </a:prstGeom>
            <a:noFill/>
            <a:ln w="9525">
              <a:solidFill>
                <a:schemeClr val="tx1"/>
              </a:solidFill>
              <a:prstDash val="dash"/>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870870" name="Line 22"/>
            <p:cNvSpPr>
              <a:spLocks noChangeShapeType="1"/>
            </p:cNvSpPr>
            <p:nvPr/>
          </p:nvSpPr>
          <p:spPr bwMode="auto">
            <a:xfrm flipV="1">
              <a:off x="1488" y="1920"/>
              <a:ext cx="0" cy="1488"/>
            </a:xfrm>
            <a:prstGeom prst="line">
              <a:avLst/>
            </a:prstGeom>
            <a:noFill/>
            <a:ln w="9525">
              <a:solidFill>
                <a:schemeClr val="tx1"/>
              </a:solidFill>
              <a:prstDash val="dash"/>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870871" name="Line 23"/>
            <p:cNvSpPr>
              <a:spLocks noChangeShapeType="1"/>
            </p:cNvSpPr>
            <p:nvPr/>
          </p:nvSpPr>
          <p:spPr bwMode="auto">
            <a:xfrm>
              <a:off x="917" y="2496"/>
              <a:ext cx="1603" cy="0"/>
            </a:xfrm>
            <a:prstGeom prst="line">
              <a:avLst/>
            </a:prstGeom>
            <a:noFill/>
            <a:ln w="38100">
              <a:solidFill>
                <a:schemeClr val="tx1"/>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endParaRPr lang="en-US"/>
            </a:p>
          </p:txBody>
        </p:sp>
      </p:grpSp>
    </p:spTree>
    <p:extLst>
      <p:ext uri="{BB962C8B-B14F-4D97-AF65-F5344CB8AC3E}">
        <p14:creationId xmlns:p14="http://schemas.microsoft.com/office/powerpoint/2010/main" val="138685100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1330" name="Rectangle 2"/>
          <p:cNvSpPr>
            <a:spLocks noGrp="1" noChangeArrowheads="1"/>
          </p:cNvSpPr>
          <p:nvPr>
            <p:ph type="title"/>
          </p:nvPr>
        </p:nvSpPr>
        <p:spPr/>
        <p:txBody>
          <a:bodyPr/>
          <a:lstStyle/>
          <a:p>
            <a:r>
              <a:rPr lang="en-US" sz="3200"/>
              <a:t>Importance sample Emit vs Reflect</a:t>
            </a:r>
          </a:p>
        </p:txBody>
      </p:sp>
      <p:sp>
        <p:nvSpPr>
          <p:cNvPr id="1891331" name="Text Box 3"/>
          <p:cNvSpPr txBox="1">
            <a:spLocks noGrp="1" noChangeArrowheads="1"/>
          </p:cNvSpPr>
          <p:nvPr>
            <p:ph type="body" idx="1"/>
          </p:nvPr>
        </p:nvSpPr>
        <p:spPr>
          <a:xfrm>
            <a:off x="617689" y="1447800"/>
            <a:ext cx="8534400" cy="4876800"/>
          </a:xfrm>
          <a:noFill/>
          <a:ln/>
          <a:extLst>
            <a:ext uri="{909E8E84-426E-40dd-AFC4-6F175D3DCCD1}">
              <a14:hiddenFill xmlns:a14="http://schemas.microsoft.com/office/drawing/2010/main">
                <a:no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lIns="90488" tIns="44450" rIns="90488" bIns="44450"/>
          <a:lstStyle>
            <a:lvl1pPr/>
            <a:lvl2pPr/>
            <a:lvl3pPr/>
            <a:lvl4pPr/>
            <a:lvl5pPr marL="2055813"/>
            <a:lvl6pPr marL="2513013"/>
            <a:lvl7pPr marL="2970213"/>
            <a:lvl8pPr marL="3427413"/>
            <a:lvl9pPr marL="3884613"/>
          </a:lstStyle>
          <a:p>
            <a:pPr>
              <a:lnSpc>
                <a:spcPct val="105000"/>
              </a:lnSpc>
              <a:spcBef>
                <a:spcPct val="0"/>
              </a:spcBef>
              <a:buFont typeface="Wingdings" charset="0"/>
              <a:buNone/>
            </a:pPr>
            <a:r>
              <a:rPr lang="en-US" sz="2400" dirty="0" err="1">
                <a:solidFill>
                  <a:schemeClr val="tx2"/>
                </a:solidFill>
              </a:rPr>
              <a:t>TracePath</a:t>
            </a:r>
            <a:r>
              <a:rPr lang="en-US" sz="2400" dirty="0"/>
              <a:t>(</a:t>
            </a:r>
            <a:r>
              <a:rPr lang="en-US" sz="2400" i="1" dirty="0"/>
              <a:t>p</a:t>
            </a:r>
            <a:r>
              <a:rPr lang="en-US" sz="2400" dirty="0"/>
              <a:t>, </a:t>
            </a:r>
            <a:r>
              <a:rPr lang="en-US" sz="2400" i="1" dirty="0"/>
              <a:t>d</a:t>
            </a:r>
            <a:r>
              <a:rPr lang="en-US" sz="2400" dirty="0"/>
              <a:t>) </a:t>
            </a:r>
            <a:r>
              <a:rPr lang="en-US" sz="2400" dirty="0">
                <a:solidFill>
                  <a:schemeClr val="tx2"/>
                </a:solidFill>
              </a:rPr>
              <a:t>returns</a:t>
            </a:r>
            <a:r>
              <a:rPr lang="en-US" sz="2400" dirty="0"/>
              <a:t> (</a:t>
            </a:r>
            <a:r>
              <a:rPr lang="en-US" sz="2400" dirty="0" err="1"/>
              <a:t>r,g,b</a:t>
            </a:r>
            <a:r>
              <a:rPr lang="en-US" sz="2400" dirty="0"/>
              <a:t>) [and calls itself recursively]:</a:t>
            </a:r>
          </a:p>
          <a:p>
            <a:pPr lvl="1">
              <a:lnSpc>
                <a:spcPct val="105000"/>
              </a:lnSpc>
            </a:pPr>
            <a:r>
              <a:rPr lang="en-US" dirty="0"/>
              <a:t>Trace ray (</a:t>
            </a:r>
            <a:r>
              <a:rPr lang="en-US" i="1" dirty="0"/>
              <a:t>p</a:t>
            </a:r>
            <a:r>
              <a:rPr lang="en-US" dirty="0"/>
              <a:t>, </a:t>
            </a:r>
            <a:r>
              <a:rPr lang="en-US" i="1" dirty="0"/>
              <a:t>d</a:t>
            </a:r>
            <a:r>
              <a:rPr lang="en-US" dirty="0"/>
              <a:t>) to find nearest intersection </a:t>
            </a:r>
            <a:r>
              <a:rPr lang="en-US" i="1" dirty="0"/>
              <a:t>p</a:t>
            </a:r>
            <a:r>
              <a:rPr lang="ja-JP" altLang="en-US" i="1" dirty="0">
                <a:latin typeface="Arial"/>
              </a:rPr>
              <a:t>’</a:t>
            </a:r>
            <a:r>
              <a:rPr lang="en-US" dirty="0"/>
              <a:t> </a:t>
            </a:r>
          </a:p>
          <a:p>
            <a:pPr lvl="1">
              <a:lnSpc>
                <a:spcPct val="105000"/>
              </a:lnSpc>
            </a:pPr>
            <a:r>
              <a:rPr lang="en-US" dirty="0">
                <a:solidFill>
                  <a:srgbClr val="42BA1C"/>
                </a:solidFill>
              </a:rPr>
              <a:t>If Le = (0,0,0) then </a:t>
            </a:r>
            <a:r>
              <a:rPr lang="en-US" dirty="0" err="1">
                <a:solidFill>
                  <a:srgbClr val="42BA1C"/>
                </a:solidFill>
              </a:rPr>
              <a:t>p</a:t>
            </a:r>
            <a:r>
              <a:rPr lang="en-US" baseline="-25000" dirty="0" err="1">
                <a:solidFill>
                  <a:srgbClr val="42BA1C"/>
                </a:solidFill>
              </a:rPr>
              <a:t>emit</a:t>
            </a:r>
            <a:r>
              <a:rPr lang="en-US" dirty="0">
                <a:solidFill>
                  <a:srgbClr val="42BA1C"/>
                </a:solidFill>
              </a:rPr>
              <a:t>= 0 else </a:t>
            </a:r>
            <a:r>
              <a:rPr lang="en-US" dirty="0" err="1">
                <a:solidFill>
                  <a:srgbClr val="42BA1C"/>
                </a:solidFill>
              </a:rPr>
              <a:t>p</a:t>
            </a:r>
            <a:r>
              <a:rPr lang="en-US" baseline="-25000" dirty="0" err="1">
                <a:solidFill>
                  <a:srgbClr val="42BA1C"/>
                </a:solidFill>
              </a:rPr>
              <a:t>emit</a:t>
            </a:r>
            <a:r>
              <a:rPr lang="en-US" dirty="0">
                <a:solidFill>
                  <a:srgbClr val="42BA1C"/>
                </a:solidFill>
              </a:rPr>
              <a:t>= 0.9 (say)</a:t>
            </a:r>
            <a:endParaRPr lang="en-US" baseline="-25000" dirty="0">
              <a:solidFill>
                <a:srgbClr val="42BA1C"/>
              </a:solidFill>
            </a:endParaRPr>
          </a:p>
          <a:p>
            <a:pPr lvl="1">
              <a:lnSpc>
                <a:spcPct val="105000"/>
              </a:lnSpc>
            </a:pPr>
            <a:r>
              <a:rPr lang="en-US" dirty="0">
                <a:solidFill>
                  <a:srgbClr val="42BA1C"/>
                </a:solidFill>
              </a:rPr>
              <a:t>If random() &lt;  </a:t>
            </a:r>
            <a:r>
              <a:rPr lang="en-US" dirty="0" err="1">
                <a:solidFill>
                  <a:srgbClr val="42BA1C"/>
                </a:solidFill>
              </a:rPr>
              <a:t>p</a:t>
            </a:r>
            <a:r>
              <a:rPr lang="en-US" baseline="-25000" dirty="0" err="1">
                <a:solidFill>
                  <a:srgbClr val="42BA1C"/>
                </a:solidFill>
              </a:rPr>
              <a:t>emit</a:t>
            </a:r>
            <a:r>
              <a:rPr lang="en-US" dirty="0">
                <a:solidFill>
                  <a:srgbClr val="42BA1C"/>
                </a:solidFill>
              </a:rPr>
              <a:t>  then:</a:t>
            </a:r>
          </a:p>
          <a:p>
            <a:pPr lvl="2">
              <a:lnSpc>
                <a:spcPct val="105000"/>
              </a:lnSpc>
            </a:pPr>
            <a:r>
              <a:rPr lang="en-US" dirty="0">
                <a:solidFill>
                  <a:schemeClr val="tx2"/>
                </a:solidFill>
              </a:rPr>
              <a:t>Emitted:</a:t>
            </a:r>
            <a:br>
              <a:rPr lang="en-US" dirty="0">
                <a:solidFill>
                  <a:schemeClr val="tx2"/>
                </a:solidFill>
              </a:rPr>
            </a:br>
            <a:r>
              <a:rPr lang="en-US" dirty="0"/>
              <a:t>	</a:t>
            </a:r>
            <a:r>
              <a:rPr lang="en-US" dirty="0">
                <a:solidFill>
                  <a:schemeClr val="tx2"/>
                </a:solidFill>
              </a:rPr>
              <a:t>return</a:t>
            </a:r>
            <a:r>
              <a:rPr lang="en-US" dirty="0"/>
              <a:t> (</a:t>
            </a:r>
            <a:r>
              <a:rPr lang="en-US" dirty="0">
                <a:solidFill>
                  <a:srgbClr val="42BA1C"/>
                </a:solidFill>
              </a:rPr>
              <a:t>1/</a:t>
            </a:r>
            <a:r>
              <a:rPr lang="en-US" dirty="0"/>
              <a:t> </a:t>
            </a:r>
            <a:r>
              <a:rPr lang="en-US" dirty="0" err="1">
                <a:solidFill>
                  <a:srgbClr val="42BA1C"/>
                </a:solidFill>
              </a:rPr>
              <a:t>p</a:t>
            </a:r>
            <a:r>
              <a:rPr lang="en-US" baseline="-25000" dirty="0" err="1">
                <a:solidFill>
                  <a:srgbClr val="42BA1C"/>
                </a:solidFill>
              </a:rPr>
              <a:t>emit</a:t>
            </a:r>
            <a:r>
              <a:rPr lang="en-US" dirty="0">
                <a:solidFill>
                  <a:schemeClr val="tx1"/>
                </a:solidFill>
              </a:rPr>
              <a:t>)</a:t>
            </a:r>
            <a:r>
              <a:rPr lang="en-US" dirty="0"/>
              <a:t> * (</a:t>
            </a:r>
            <a:r>
              <a:rPr lang="en-US" dirty="0" err="1"/>
              <a:t>Le</a:t>
            </a:r>
            <a:r>
              <a:rPr lang="en-US" baseline="-25000" dirty="0" err="1"/>
              <a:t>red</a:t>
            </a:r>
            <a:r>
              <a:rPr lang="en-US" dirty="0"/>
              <a:t>, </a:t>
            </a:r>
            <a:r>
              <a:rPr lang="en-US" dirty="0" err="1"/>
              <a:t>Le</a:t>
            </a:r>
            <a:r>
              <a:rPr lang="en-US" baseline="-25000" dirty="0" err="1"/>
              <a:t>green</a:t>
            </a:r>
            <a:r>
              <a:rPr lang="en-US" dirty="0"/>
              <a:t>, </a:t>
            </a:r>
            <a:r>
              <a:rPr lang="en-US" dirty="0" err="1"/>
              <a:t>Le</a:t>
            </a:r>
            <a:r>
              <a:rPr lang="en-US" baseline="-25000" dirty="0" err="1"/>
              <a:t>blue</a:t>
            </a:r>
            <a:r>
              <a:rPr lang="en-US" dirty="0"/>
              <a:t>)</a:t>
            </a:r>
          </a:p>
          <a:p>
            <a:pPr lvl="2">
              <a:lnSpc>
                <a:spcPct val="105000"/>
              </a:lnSpc>
            </a:pPr>
            <a:r>
              <a:rPr lang="en-US" dirty="0">
                <a:solidFill>
                  <a:srgbClr val="42BA1C"/>
                </a:solidFill>
              </a:rPr>
              <a:t>Else </a:t>
            </a:r>
            <a:r>
              <a:rPr lang="en-US" dirty="0">
                <a:solidFill>
                  <a:schemeClr val="tx1"/>
                </a:solidFill>
              </a:rPr>
              <a:t>Reflected:</a:t>
            </a:r>
            <a:r>
              <a:rPr lang="en-US" dirty="0">
                <a:solidFill>
                  <a:srgbClr val="42BA1C"/>
                </a:solidFill>
              </a:rPr>
              <a:t/>
            </a:r>
            <a:br>
              <a:rPr lang="en-US" dirty="0">
                <a:solidFill>
                  <a:srgbClr val="42BA1C"/>
                </a:solidFill>
              </a:rPr>
            </a:br>
            <a:r>
              <a:rPr lang="en-US" dirty="0">
                <a:solidFill>
                  <a:schemeClr val="tx2"/>
                </a:solidFill>
              </a:rPr>
              <a:t>	</a:t>
            </a:r>
            <a:r>
              <a:rPr lang="en-US" dirty="0"/>
              <a:t>generate ray in random direction </a:t>
            </a:r>
            <a:r>
              <a:rPr lang="en-US" i="1" dirty="0"/>
              <a:t>d</a:t>
            </a:r>
            <a:r>
              <a:rPr lang="ja-JP" altLang="en-US" i="1" dirty="0">
                <a:latin typeface="Arial"/>
              </a:rPr>
              <a:t>’</a:t>
            </a:r>
            <a:r>
              <a:rPr lang="en-US" i="1" dirty="0"/>
              <a:t/>
            </a:r>
            <a:br>
              <a:rPr lang="en-US" i="1" dirty="0"/>
            </a:br>
            <a:r>
              <a:rPr lang="en-US" i="1" dirty="0"/>
              <a:t>	</a:t>
            </a:r>
            <a:r>
              <a:rPr lang="en-US" dirty="0">
                <a:solidFill>
                  <a:schemeClr val="tx2"/>
                </a:solidFill>
              </a:rPr>
              <a:t>return</a:t>
            </a:r>
            <a:r>
              <a:rPr lang="en-US" dirty="0"/>
              <a:t> (</a:t>
            </a:r>
            <a:r>
              <a:rPr lang="en-US" dirty="0">
                <a:solidFill>
                  <a:srgbClr val="42BA1C"/>
                </a:solidFill>
              </a:rPr>
              <a:t>1/(1- </a:t>
            </a:r>
            <a:r>
              <a:rPr lang="en-US" dirty="0" err="1">
                <a:solidFill>
                  <a:srgbClr val="42BA1C"/>
                </a:solidFill>
              </a:rPr>
              <a:t>p</a:t>
            </a:r>
            <a:r>
              <a:rPr lang="en-US" baseline="-25000" dirty="0" err="1">
                <a:solidFill>
                  <a:srgbClr val="42BA1C"/>
                </a:solidFill>
              </a:rPr>
              <a:t>emit</a:t>
            </a:r>
            <a:r>
              <a:rPr lang="en-US" dirty="0">
                <a:solidFill>
                  <a:schemeClr val="tx1"/>
                </a:solidFill>
              </a:rPr>
              <a:t>))</a:t>
            </a:r>
            <a:r>
              <a:rPr lang="en-US" dirty="0"/>
              <a:t> * </a:t>
            </a:r>
            <a:r>
              <a:rPr lang="en-US" i="1" dirty="0" err="1"/>
              <a:t>f</a:t>
            </a:r>
            <a:r>
              <a:rPr lang="en-US" i="1" baseline="-25000" dirty="0" err="1"/>
              <a:t>r</a:t>
            </a:r>
            <a:r>
              <a:rPr lang="en-US" dirty="0"/>
              <a:t>(</a:t>
            </a:r>
            <a:r>
              <a:rPr lang="en-US" i="1" dirty="0"/>
              <a:t>d</a:t>
            </a:r>
            <a:r>
              <a:rPr lang="en-US" dirty="0"/>
              <a:t> </a:t>
            </a:r>
            <a:r>
              <a:rPr lang="en-US" dirty="0" smtClean="0">
                <a:latin typeface="Wingdings"/>
                <a:ea typeface="Wingdings"/>
                <a:cs typeface="Wingdings"/>
                <a:sym typeface="Wingdings"/>
              </a:rPr>
              <a:t></a:t>
            </a:r>
            <a:r>
              <a:rPr lang="en-US" i="1" dirty="0" smtClean="0">
                <a:sym typeface="Symbol" charset="0"/>
              </a:rPr>
              <a:t>d</a:t>
            </a:r>
            <a:r>
              <a:rPr lang="ja-JP" altLang="en-US" i="1" dirty="0">
                <a:latin typeface="Arial"/>
                <a:sym typeface="Symbol" charset="0"/>
              </a:rPr>
              <a:t>’</a:t>
            </a:r>
            <a:r>
              <a:rPr lang="en-US" dirty="0">
                <a:sym typeface="Symbol" charset="0"/>
              </a:rPr>
              <a:t>) * (</a:t>
            </a:r>
            <a:r>
              <a:rPr lang="en-US" i="1" dirty="0" err="1" smtClean="0">
                <a:sym typeface="Symbol" charset="0"/>
              </a:rPr>
              <a:t>n</a:t>
            </a:r>
            <a:r>
              <a:rPr lang="en-US" dirty="0" err="1" smtClean="0">
                <a:latin typeface="Wingdings"/>
                <a:ea typeface="Wingdings"/>
                <a:cs typeface="Wingdings"/>
                <a:sym typeface="Wingdings"/>
              </a:rPr>
              <a:t></a:t>
            </a:r>
            <a:r>
              <a:rPr lang="en-US" i="1" dirty="0" err="1" smtClean="0">
                <a:sym typeface="Symbol" charset="0"/>
              </a:rPr>
              <a:t>d</a:t>
            </a:r>
            <a:r>
              <a:rPr lang="ja-JP" altLang="en-US" i="1" dirty="0">
                <a:latin typeface="Arial"/>
                <a:sym typeface="Symbol" charset="0"/>
              </a:rPr>
              <a:t>’</a:t>
            </a:r>
            <a:r>
              <a:rPr lang="en-US" dirty="0">
                <a:sym typeface="Symbol" charset="0"/>
              </a:rPr>
              <a:t>) * </a:t>
            </a:r>
            <a:r>
              <a:rPr lang="en-US" dirty="0" err="1">
                <a:solidFill>
                  <a:schemeClr val="tx2"/>
                </a:solidFill>
                <a:sym typeface="Symbol" charset="0"/>
              </a:rPr>
              <a:t>TracePath</a:t>
            </a:r>
            <a:r>
              <a:rPr lang="en-US" dirty="0">
                <a:sym typeface="Symbol" charset="0"/>
              </a:rPr>
              <a:t>(</a:t>
            </a:r>
            <a:r>
              <a:rPr lang="en-US" i="1" dirty="0">
                <a:sym typeface="Symbol" charset="0"/>
              </a:rPr>
              <a:t>p</a:t>
            </a:r>
            <a:r>
              <a:rPr lang="ja-JP" altLang="en-US" i="1" dirty="0">
                <a:latin typeface="Arial"/>
                <a:sym typeface="Symbol" charset="0"/>
              </a:rPr>
              <a:t>’</a:t>
            </a:r>
            <a:r>
              <a:rPr lang="en-US" dirty="0">
                <a:sym typeface="Symbol" charset="0"/>
              </a:rPr>
              <a:t>, </a:t>
            </a:r>
            <a:r>
              <a:rPr lang="en-US" i="1" dirty="0">
                <a:sym typeface="Symbol" charset="0"/>
              </a:rPr>
              <a:t>d</a:t>
            </a:r>
            <a:r>
              <a:rPr lang="ja-JP" altLang="en-US" i="1" dirty="0">
                <a:latin typeface="Arial"/>
                <a:sym typeface="Symbol" charset="0"/>
              </a:rPr>
              <a:t>’</a:t>
            </a:r>
            <a:r>
              <a:rPr lang="en-US" dirty="0">
                <a:sym typeface="Symbol" charset="0"/>
              </a:rPr>
              <a:t>)</a:t>
            </a:r>
          </a:p>
        </p:txBody>
      </p:sp>
    </p:spTree>
    <p:extLst>
      <p:ext uri="{BB962C8B-B14F-4D97-AF65-F5344CB8AC3E}">
        <p14:creationId xmlns:p14="http://schemas.microsoft.com/office/powerpoint/2010/main" val="61366378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02" name="Rectangle 2"/>
          <p:cNvSpPr>
            <a:spLocks noGrp="1" noChangeArrowheads="1"/>
          </p:cNvSpPr>
          <p:nvPr>
            <p:ph type="title"/>
          </p:nvPr>
        </p:nvSpPr>
        <p:spPr/>
        <p:txBody>
          <a:bodyPr/>
          <a:lstStyle/>
          <a:p>
            <a:r>
              <a:rPr lang="en-US"/>
              <a:t>More variance reduction</a:t>
            </a:r>
          </a:p>
        </p:txBody>
      </p:sp>
      <p:sp>
        <p:nvSpPr>
          <p:cNvPr id="1894403" name="Rectangle 3"/>
          <p:cNvSpPr>
            <a:spLocks noGrp="1" noChangeArrowheads="1"/>
          </p:cNvSpPr>
          <p:nvPr>
            <p:ph type="body" idx="1"/>
          </p:nvPr>
        </p:nvSpPr>
        <p:spPr/>
        <p:txBody>
          <a:bodyPr/>
          <a:lstStyle/>
          <a:p>
            <a:r>
              <a:rPr lang="en-US"/>
              <a:t>Discussed </a:t>
            </a:r>
            <a:r>
              <a:rPr lang="ja-JP" altLang="en-US">
                <a:latin typeface="Arial"/>
              </a:rPr>
              <a:t>“</a:t>
            </a:r>
            <a:r>
              <a:rPr lang="en-US"/>
              <a:t>macro</a:t>
            </a:r>
            <a:r>
              <a:rPr lang="ja-JP" altLang="en-US">
                <a:latin typeface="Arial"/>
              </a:rPr>
              <a:t>”</a:t>
            </a:r>
            <a:r>
              <a:rPr lang="en-US"/>
              <a:t> importance sampling</a:t>
            </a:r>
          </a:p>
          <a:p>
            <a:pPr lvl="1"/>
            <a:r>
              <a:rPr lang="en-US"/>
              <a:t>Emitted vs reflected</a:t>
            </a:r>
          </a:p>
          <a:p>
            <a:r>
              <a:rPr lang="en-US"/>
              <a:t>How about </a:t>
            </a:r>
            <a:r>
              <a:rPr lang="ja-JP" altLang="en-US">
                <a:latin typeface="Arial"/>
              </a:rPr>
              <a:t>“</a:t>
            </a:r>
            <a:r>
              <a:rPr lang="en-US"/>
              <a:t>micro</a:t>
            </a:r>
            <a:r>
              <a:rPr lang="ja-JP" altLang="en-US">
                <a:latin typeface="Arial"/>
              </a:rPr>
              <a:t>”</a:t>
            </a:r>
            <a:r>
              <a:rPr lang="en-US"/>
              <a:t> importance sampling</a:t>
            </a:r>
          </a:p>
          <a:p>
            <a:pPr lvl="1"/>
            <a:r>
              <a:rPr lang="en-US" i="1"/>
              <a:t>Shoot rays towards light sources in scene</a:t>
            </a:r>
          </a:p>
          <a:p>
            <a:pPr lvl="1"/>
            <a:r>
              <a:rPr lang="en-US"/>
              <a:t>Distribute rays according to BRDF</a:t>
            </a:r>
          </a:p>
          <a:p>
            <a:pPr lvl="1"/>
            <a:endParaRPr lang="en-US"/>
          </a:p>
          <a:p>
            <a:pPr lvl="1"/>
            <a:endParaRPr lang="en-US" i="1"/>
          </a:p>
          <a:p>
            <a:pPr lvl="1"/>
            <a:endParaRPr lang="en-US"/>
          </a:p>
        </p:txBody>
      </p:sp>
    </p:spTree>
    <p:extLst>
      <p:ext uri="{BB962C8B-B14F-4D97-AF65-F5344CB8AC3E}">
        <p14:creationId xmlns:p14="http://schemas.microsoft.com/office/powerpoint/2010/main" val="33433356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Do</a:t>
            </a:r>
            <a:endParaRPr lang="en-US" dirty="0"/>
          </a:p>
        </p:txBody>
      </p:sp>
      <p:sp>
        <p:nvSpPr>
          <p:cNvPr id="3" name="Content Placeholder 2"/>
          <p:cNvSpPr>
            <a:spLocks noGrp="1"/>
          </p:cNvSpPr>
          <p:nvPr>
            <p:ph idx="1"/>
          </p:nvPr>
        </p:nvSpPr>
        <p:spPr>
          <a:xfrm>
            <a:off x="289098" y="1527175"/>
            <a:ext cx="8854902" cy="5029200"/>
          </a:xfrm>
        </p:spPr>
        <p:txBody>
          <a:bodyPr/>
          <a:lstStyle/>
          <a:p>
            <a:r>
              <a:rPr lang="en-US" dirty="0" smtClean="0"/>
              <a:t>Project milestone (1-2 pages),  final project proposal</a:t>
            </a:r>
          </a:p>
          <a:p>
            <a:pPr lvl="1"/>
            <a:r>
              <a:rPr lang="en-US" dirty="0" smtClean="0"/>
              <a:t>Due on Oct 27</a:t>
            </a:r>
          </a:p>
          <a:p>
            <a:r>
              <a:rPr lang="en-US" dirty="0" smtClean="0"/>
              <a:t>Please get in touch with me if want to meet, have problems</a:t>
            </a:r>
          </a:p>
        </p:txBody>
      </p:sp>
    </p:spTree>
    <p:extLst>
      <p:ext uri="{BB962C8B-B14F-4D97-AF65-F5344CB8AC3E}">
        <p14:creationId xmlns:p14="http://schemas.microsoft.com/office/powerpoint/2010/main" val="34519877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0002" name="Rectangle 2"/>
          <p:cNvSpPr>
            <a:spLocks noGrp="1" noChangeArrowheads="1"/>
          </p:cNvSpPr>
          <p:nvPr>
            <p:ph type="title"/>
          </p:nvPr>
        </p:nvSpPr>
        <p:spPr/>
        <p:txBody>
          <a:bodyPr/>
          <a:lstStyle/>
          <a:p>
            <a:endParaRPr lang="en-US"/>
          </a:p>
        </p:txBody>
      </p:sp>
      <p:sp>
        <p:nvSpPr>
          <p:cNvPr id="1920003" name="Rectangle 3"/>
          <p:cNvSpPr>
            <a:spLocks noGrp="1" noChangeArrowheads="1"/>
          </p:cNvSpPr>
          <p:nvPr>
            <p:ph type="body" idx="1"/>
          </p:nvPr>
        </p:nvSpPr>
        <p:spPr/>
        <p:txBody>
          <a:bodyPr/>
          <a:lstStyle/>
          <a:p>
            <a:endParaRPr lang="en-US"/>
          </a:p>
        </p:txBody>
      </p:sp>
      <p:pic>
        <p:nvPicPr>
          <p:cNvPr id="1920005" name="Picture 5" descr="slide0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1905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1510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7474" name="Rectangle 2"/>
          <p:cNvSpPr>
            <a:spLocks noGrp="1" noChangeArrowheads="1"/>
          </p:cNvSpPr>
          <p:nvPr>
            <p:ph type="title"/>
          </p:nvPr>
        </p:nvSpPr>
        <p:spPr/>
        <p:txBody>
          <a:bodyPr/>
          <a:lstStyle/>
          <a:p>
            <a:r>
              <a:rPr lang="en-US"/>
              <a:t>Monte Carlo Extensions</a:t>
            </a:r>
          </a:p>
        </p:txBody>
      </p:sp>
      <p:sp>
        <p:nvSpPr>
          <p:cNvPr id="1897475" name="Rectangle 3"/>
          <p:cNvSpPr>
            <a:spLocks noGrp="1" noChangeArrowheads="1"/>
          </p:cNvSpPr>
          <p:nvPr>
            <p:ph type="body" idx="1"/>
          </p:nvPr>
        </p:nvSpPr>
        <p:spPr/>
        <p:txBody>
          <a:bodyPr/>
          <a:lstStyle/>
          <a:p>
            <a:pPr>
              <a:buFont typeface="Wingdings" charset="0"/>
              <a:buNone/>
            </a:pPr>
            <a:r>
              <a:rPr lang="en-US"/>
              <a:t>Unbiased</a:t>
            </a:r>
          </a:p>
          <a:p>
            <a:pPr lvl="1"/>
            <a:r>
              <a:rPr lang="en-US"/>
              <a:t>Bidirectional path tracing</a:t>
            </a:r>
          </a:p>
          <a:p>
            <a:pPr lvl="1"/>
            <a:r>
              <a:rPr lang="en-US"/>
              <a:t>Metropolis light transport</a:t>
            </a:r>
          </a:p>
          <a:p>
            <a:pPr>
              <a:buFont typeface="Wingdings" charset="0"/>
              <a:buNone/>
            </a:pPr>
            <a:r>
              <a:rPr lang="en-US"/>
              <a:t>Biased, but consistent</a:t>
            </a:r>
          </a:p>
          <a:p>
            <a:pPr lvl="1"/>
            <a:r>
              <a:rPr lang="en-US"/>
              <a:t>Noise filtering</a:t>
            </a:r>
          </a:p>
          <a:p>
            <a:pPr lvl="1"/>
            <a:r>
              <a:rPr lang="en-US"/>
              <a:t>Adaptive sampling</a:t>
            </a:r>
          </a:p>
          <a:p>
            <a:pPr lvl="1"/>
            <a:r>
              <a:rPr lang="en-US"/>
              <a:t>Irradiance caching</a:t>
            </a:r>
          </a:p>
        </p:txBody>
      </p:sp>
    </p:spTree>
    <p:extLst>
      <p:ext uri="{BB962C8B-B14F-4D97-AF65-F5344CB8AC3E}">
        <p14:creationId xmlns:p14="http://schemas.microsoft.com/office/powerpoint/2010/main" val="286864441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8498" name="Rectangle 2"/>
          <p:cNvSpPr>
            <a:spLocks noGrp="1" noChangeArrowheads="1"/>
          </p:cNvSpPr>
          <p:nvPr>
            <p:ph type="title"/>
          </p:nvPr>
        </p:nvSpPr>
        <p:spPr/>
        <p:txBody>
          <a:bodyPr/>
          <a:lstStyle/>
          <a:p>
            <a:r>
              <a:rPr lang="en-US"/>
              <a:t>Monte Carlo Extensions</a:t>
            </a:r>
          </a:p>
        </p:txBody>
      </p:sp>
      <p:sp>
        <p:nvSpPr>
          <p:cNvPr id="1898499" name="Rectangle 3"/>
          <p:cNvSpPr>
            <a:spLocks noGrp="1" noChangeArrowheads="1"/>
          </p:cNvSpPr>
          <p:nvPr>
            <p:ph type="body" idx="1"/>
          </p:nvPr>
        </p:nvSpPr>
        <p:spPr/>
        <p:txBody>
          <a:bodyPr/>
          <a:lstStyle/>
          <a:p>
            <a:pPr>
              <a:buFont typeface="Wingdings" charset="0"/>
              <a:buNone/>
            </a:pPr>
            <a:r>
              <a:rPr lang="en-US"/>
              <a:t>Unbiased</a:t>
            </a:r>
          </a:p>
          <a:p>
            <a:pPr lvl="1"/>
            <a:r>
              <a:rPr lang="en-US">
                <a:solidFill>
                  <a:schemeClr val="tx2"/>
                </a:solidFill>
              </a:rPr>
              <a:t>Bidirectional path tracing</a:t>
            </a:r>
          </a:p>
          <a:p>
            <a:pPr lvl="1"/>
            <a:r>
              <a:rPr lang="en-US"/>
              <a:t>Metropolis light transport</a:t>
            </a:r>
          </a:p>
          <a:p>
            <a:pPr>
              <a:buFont typeface="Wingdings" charset="0"/>
              <a:buNone/>
            </a:pPr>
            <a:r>
              <a:rPr lang="en-US"/>
              <a:t>Biased, but consistent</a:t>
            </a:r>
          </a:p>
          <a:p>
            <a:pPr lvl="1"/>
            <a:r>
              <a:rPr lang="en-US"/>
              <a:t>Noise filtering</a:t>
            </a:r>
          </a:p>
          <a:p>
            <a:pPr lvl="1"/>
            <a:r>
              <a:rPr lang="en-US"/>
              <a:t>Adaptive sampling</a:t>
            </a:r>
          </a:p>
          <a:p>
            <a:pPr lvl="1"/>
            <a:r>
              <a:rPr lang="en-US"/>
              <a:t>Irradiance caching</a:t>
            </a:r>
          </a:p>
        </p:txBody>
      </p:sp>
      <p:pic>
        <p:nvPicPr>
          <p:cNvPr id="1898500" name="Picture 4" descr="egg_caust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1950" y="2754313"/>
            <a:ext cx="3276600" cy="3127375"/>
          </a:xfrm>
          <a:prstGeom prst="rect">
            <a:avLst/>
          </a:prstGeom>
          <a:noFill/>
          <a:ln w="9525">
            <a:solidFill>
              <a:schemeClr val="folHlink"/>
            </a:solidFill>
            <a:miter lim="800000"/>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
        <p:nvSpPr>
          <p:cNvPr id="1898501" name="Text Box 5"/>
          <p:cNvSpPr txBox="1">
            <a:spLocks noChangeArrowheads="1"/>
          </p:cNvSpPr>
          <p:nvPr/>
        </p:nvSpPr>
        <p:spPr bwMode="auto">
          <a:xfrm>
            <a:off x="7366000" y="5881688"/>
            <a:ext cx="14033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99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CA">
                <a:solidFill>
                  <a:schemeClr val="folHlink"/>
                </a:solidFill>
                <a:effectLst>
                  <a:outerShdw blurRad="38100" dist="38100" dir="2700000" algn="tl">
                    <a:srgbClr val="000000"/>
                  </a:outerShdw>
                </a:effectLst>
              </a:rPr>
              <a:t>RenderPark</a:t>
            </a:r>
          </a:p>
        </p:txBody>
      </p:sp>
    </p:spTree>
    <p:extLst>
      <p:ext uri="{BB962C8B-B14F-4D97-AF65-F5344CB8AC3E}">
        <p14:creationId xmlns:p14="http://schemas.microsoft.com/office/powerpoint/2010/main" val="85814405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9522" name="Rectangle 2"/>
          <p:cNvSpPr>
            <a:spLocks noGrp="1" noChangeArrowheads="1"/>
          </p:cNvSpPr>
          <p:nvPr>
            <p:ph type="title"/>
          </p:nvPr>
        </p:nvSpPr>
        <p:spPr/>
        <p:txBody>
          <a:bodyPr/>
          <a:lstStyle/>
          <a:p>
            <a:r>
              <a:rPr lang="en-US"/>
              <a:t>Monte Carlo Extensions</a:t>
            </a:r>
          </a:p>
        </p:txBody>
      </p:sp>
      <p:sp>
        <p:nvSpPr>
          <p:cNvPr id="1899523" name="Rectangle 3"/>
          <p:cNvSpPr>
            <a:spLocks noGrp="1" noChangeArrowheads="1"/>
          </p:cNvSpPr>
          <p:nvPr>
            <p:ph type="body" idx="1"/>
          </p:nvPr>
        </p:nvSpPr>
        <p:spPr/>
        <p:txBody>
          <a:bodyPr/>
          <a:lstStyle/>
          <a:p>
            <a:pPr>
              <a:buFont typeface="Wingdings" charset="0"/>
              <a:buNone/>
            </a:pPr>
            <a:r>
              <a:rPr lang="en-US"/>
              <a:t>Unbiased</a:t>
            </a:r>
          </a:p>
          <a:p>
            <a:pPr lvl="1"/>
            <a:r>
              <a:rPr lang="en-US"/>
              <a:t>Bidirectional path tracing</a:t>
            </a:r>
          </a:p>
          <a:p>
            <a:pPr lvl="1"/>
            <a:r>
              <a:rPr lang="en-US">
                <a:solidFill>
                  <a:schemeClr val="tx2"/>
                </a:solidFill>
              </a:rPr>
              <a:t>Metropolis light transport</a:t>
            </a:r>
          </a:p>
          <a:p>
            <a:pPr>
              <a:buFont typeface="Wingdings" charset="0"/>
              <a:buNone/>
            </a:pPr>
            <a:r>
              <a:rPr lang="en-US"/>
              <a:t>Biased, but consistent</a:t>
            </a:r>
          </a:p>
          <a:p>
            <a:pPr lvl="1"/>
            <a:r>
              <a:rPr lang="en-US"/>
              <a:t>Noise filtering</a:t>
            </a:r>
          </a:p>
          <a:p>
            <a:pPr lvl="1"/>
            <a:r>
              <a:rPr lang="en-US"/>
              <a:t>Adaptive sampling</a:t>
            </a:r>
          </a:p>
          <a:p>
            <a:pPr lvl="1"/>
            <a:r>
              <a:rPr lang="en-US"/>
              <a:t>Irradiance caching</a:t>
            </a:r>
          </a:p>
        </p:txBody>
      </p:sp>
      <p:pic>
        <p:nvPicPr>
          <p:cNvPr id="1899524" name="Picture 4" descr="invd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3429000"/>
            <a:ext cx="4038600" cy="2689225"/>
          </a:xfrm>
          <a:prstGeom prst="rect">
            <a:avLst/>
          </a:prstGeom>
          <a:noFill/>
          <a:ln w="9525">
            <a:solidFill>
              <a:schemeClr val="folHlink"/>
            </a:solidFill>
            <a:miter lim="800000"/>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
        <p:nvSpPr>
          <p:cNvPr id="1899525" name="Text Box 5"/>
          <p:cNvSpPr txBox="1">
            <a:spLocks noChangeArrowheads="1"/>
          </p:cNvSpPr>
          <p:nvPr/>
        </p:nvSpPr>
        <p:spPr bwMode="auto">
          <a:xfrm>
            <a:off x="7818438" y="6186488"/>
            <a:ext cx="1020762"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99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CA">
                <a:solidFill>
                  <a:schemeClr val="folHlink"/>
                </a:solidFill>
                <a:effectLst>
                  <a:outerShdw blurRad="38100" dist="38100" dir="2700000" algn="tl">
                    <a:srgbClr val="000000"/>
                  </a:outerShdw>
                </a:effectLst>
              </a:rPr>
              <a:t>Heinrich</a:t>
            </a:r>
          </a:p>
        </p:txBody>
      </p:sp>
    </p:spTree>
    <p:extLst>
      <p:ext uri="{BB962C8B-B14F-4D97-AF65-F5344CB8AC3E}">
        <p14:creationId xmlns:p14="http://schemas.microsoft.com/office/powerpoint/2010/main" val="427253212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0546" name="Rectangle 2"/>
          <p:cNvSpPr>
            <a:spLocks noGrp="1" noChangeArrowheads="1"/>
          </p:cNvSpPr>
          <p:nvPr>
            <p:ph type="title"/>
          </p:nvPr>
        </p:nvSpPr>
        <p:spPr/>
        <p:txBody>
          <a:bodyPr/>
          <a:lstStyle/>
          <a:p>
            <a:r>
              <a:rPr lang="en-US"/>
              <a:t>Monte Carlo Extensions</a:t>
            </a:r>
          </a:p>
        </p:txBody>
      </p:sp>
      <p:sp>
        <p:nvSpPr>
          <p:cNvPr id="1900547" name="Rectangle 3"/>
          <p:cNvSpPr>
            <a:spLocks noGrp="1" noChangeArrowheads="1"/>
          </p:cNvSpPr>
          <p:nvPr>
            <p:ph type="body" idx="1"/>
          </p:nvPr>
        </p:nvSpPr>
        <p:spPr/>
        <p:txBody>
          <a:bodyPr/>
          <a:lstStyle/>
          <a:p>
            <a:pPr>
              <a:buFont typeface="Wingdings" charset="0"/>
              <a:buNone/>
            </a:pPr>
            <a:r>
              <a:rPr lang="en-US"/>
              <a:t>Unbiased</a:t>
            </a:r>
          </a:p>
          <a:p>
            <a:pPr lvl="1"/>
            <a:r>
              <a:rPr lang="en-US"/>
              <a:t>Bidirectional path tracing</a:t>
            </a:r>
          </a:p>
          <a:p>
            <a:pPr lvl="1"/>
            <a:r>
              <a:rPr lang="en-US"/>
              <a:t>Metropolis light transport</a:t>
            </a:r>
          </a:p>
          <a:p>
            <a:pPr>
              <a:buFont typeface="Wingdings" charset="0"/>
              <a:buNone/>
            </a:pPr>
            <a:r>
              <a:rPr lang="en-US"/>
              <a:t>Biased, but consistent</a:t>
            </a:r>
          </a:p>
          <a:p>
            <a:pPr lvl="1"/>
            <a:r>
              <a:rPr lang="en-US">
                <a:solidFill>
                  <a:schemeClr val="tx2"/>
                </a:solidFill>
              </a:rPr>
              <a:t>Noise filtering</a:t>
            </a:r>
          </a:p>
          <a:p>
            <a:pPr lvl="1"/>
            <a:r>
              <a:rPr lang="en-US"/>
              <a:t>Adaptive sampling</a:t>
            </a:r>
          </a:p>
          <a:p>
            <a:pPr lvl="1"/>
            <a:r>
              <a:rPr lang="en-US"/>
              <a:t>Irradiance caching</a:t>
            </a:r>
          </a:p>
        </p:txBody>
      </p:sp>
      <p:pic>
        <p:nvPicPr>
          <p:cNvPr id="1900548" name="Picture 4"/>
          <p:cNvPicPr>
            <a:picLocks noChangeAspect="1" noChangeArrowheads="1"/>
          </p:cNvPicPr>
          <p:nvPr/>
        </p:nvPicPr>
        <p:blipFill>
          <a:blip r:embed="rId2">
            <a:extLst>
              <a:ext uri="{28A0092B-C50C-407E-A947-70E740481C1C}">
                <a14:useLocalDpi xmlns:a14="http://schemas.microsoft.com/office/drawing/2010/main" val="0"/>
              </a:ext>
            </a:extLst>
          </a:blip>
          <a:srcRect l="5405" t="18462" r="8109" b="7692"/>
          <a:stretch>
            <a:fillRect/>
          </a:stretch>
        </p:blipFill>
        <p:spPr bwMode="auto">
          <a:xfrm>
            <a:off x="5562600" y="1612900"/>
            <a:ext cx="2895600" cy="2171700"/>
          </a:xfrm>
          <a:prstGeom prst="rect">
            <a:avLst/>
          </a:prstGeom>
          <a:noFill/>
          <a:ln w="9525">
            <a:solidFill>
              <a:schemeClr val="folHlink"/>
            </a:solidFill>
            <a:miter lim="800000"/>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pic>
        <p:nvPicPr>
          <p:cNvPr id="1900549" name="Picture 5"/>
          <p:cNvPicPr>
            <a:picLocks noChangeAspect="1" noChangeArrowheads="1"/>
          </p:cNvPicPr>
          <p:nvPr/>
        </p:nvPicPr>
        <p:blipFill>
          <a:blip r:embed="rId3">
            <a:extLst>
              <a:ext uri="{28A0092B-C50C-407E-A947-70E740481C1C}">
                <a14:useLocalDpi xmlns:a14="http://schemas.microsoft.com/office/drawing/2010/main" val="0"/>
              </a:ext>
            </a:extLst>
          </a:blip>
          <a:srcRect l="5405" t="18462" r="8109" b="10770"/>
          <a:stretch>
            <a:fillRect/>
          </a:stretch>
        </p:blipFill>
        <p:spPr bwMode="auto">
          <a:xfrm>
            <a:off x="5562600" y="4267200"/>
            <a:ext cx="2895600" cy="2081213"/>
          </a:xfrm>
          <a:prstGeom prst="rect">
            <a:avLst/>
          </a:prstGeom>
          <a:noFill/>
          <a:ln w="9525">
            <a:solidFill>
              <a:schemeClr val="folHlink"/>
            </a:solidFill>
            <a:miter lim="800000"/>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
        <p:nvSpPr>
          <p:cNvPr id="1900550" name="Text Box 6"/>
          <p:cNvSpPr txBox="1">
            <a:spLocks noChangeArrowheads="1"/>
          </p:cNvSpPr>
          <p:nvPr/>
        </p:nvSpPr>
        <p:spPr bwMode="auto">
          <a:xfrm>
            <a:off x="6378575" y="3795713"/>
            <a:ext cx="1271588"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2000">
                <a:effectLst>
                  <a:outerShdw blurRad="38100" dist="38100" dir="2700000" algn="tl">
                    <a:srgbClr val="000000"/>
                  </a:outerShdw>
                </a:effectLst>
              </a:rPr>
              <a:t>Unfiltered</a:t>
            </a:r>
          </a:p>
        </p:txBody>
      </p:sp>
      <p:sp>
        <p:nvSpPr>
          <p:cNvPr id="1900551" name="Text Box 7"/>
          <p:cNvSpPr txBox="1">
            <a:spLocks noChangeArrowheads="1"/>
          </p:cNvSpPr>
          <p:nvPr/>
        </p:nvSpPr>
        <p:spPr bwMode="auto">
          <a:xfrm>
            <a:off x="6516688" y="6372225"/>
            <a:ext cx="1031875"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2000">
                <a:effectLst>
                  <a:outerShdw blurRad="38100" dist="38100" dir="2700000" algn="tl">
                    <a:srgbClr val="000000"/>
                  </a:outerShdw>
                </a:effectLst>
              </a:rPr>
              <a:t>Filtered</a:t>
            </a:r>
          </a:p>
        </p:txBody>
      </p:sp>
      <p:sp>
        <p:nvSpPr>
          <p:cNvPr id="1900552" name="Text Box 8"/>
          <p:cNvSpPr txBox="1">
            <a:spLocks noChangeArrowheads="1"/>
          </p:cNvSpPr>
          <p:nvPr/>
        </p:nvSpPr>
        <p:spPr bwMode="auto">
          <a:xfrm>
            <a:off x="8278813" y="6491288"/>
            <a:ext cx="9207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99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CA">
                <a:solidFill>
                  <a:schemeClr val="folHlink"/>
                </a:solidFill>
                <a:effectLst>
                  <a:outerShdw blurRad="38100" dist="38100" dir="2700000" algn="tl">
                    <a:srgbClr val="000000"/>
                  </a:outerShdw>
                </a:effectLst>
              </a:rPr>
              <a:t>Jensen</a:t>
            </a:r>
          </a:p>
        </p:txBody>
      </p:sp>
    </p:spTree>
    <p:extLst>
      <p:ext uri="{BB962C8B-B14F-4D97-AF65-F5344CB8AC3E}">
        <p14:creationId xmlns:p14="http://schemas.microsoft.com/office/powerpoint/2010/main" val="180707534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1570" name="Rectangle 2"/>
          <p:cNvSpPr>
            <a:spLocks noGrp="1" noChangeArrowheads="1"/>
          </p:cNvSpPr>
          <p:nvPr>
            <p:ph type="title"/>
          </p:nvPr>
        </p:nvSpPr>
        <p:spPr/>
        <p:txBody>
          <a:bodyPr/>
          <a:lstStyle/>
          <a:p>
            <a:r>
              <a:rPr lang="en-US"/>
              <a:t>Monte Carlo Extensions</a:t>
            </a:r>
          </a:p>
        </p:txBody>
      </p:sp>
      <p:sp>
        <p:nvSpPr>
          <p:cNvPr id="1901571" name="Rectangle 3"/>
          <p:cNvSpPr>
            <a:spLocks noGrp="1" noChangeArrowheads="1"/>
          </p:cNvSpPr>
          <p:nvPr>
            <p:ph type="body" idx="1"/>
          </p:nvPr>
        </p:nvSpPr>
        <p:spPr/>
        <p:txBody>
          <a:bodyPr/>
          <a:lstStyle/>
          <a:p>
            <a:pPr>
              <a:buFont typeface="Wingdings" charset="0"/>
              <a:buNone/>
            </a:pPr>
            <a:r>
              <a:rPr lang="en-US"/>
              <a:t>Unbiased</a:t>
            </a:r>
          </a:p>
          <a:p>
            <a:pPr lvl="1"/>
            <a:r>
              <a:rPr lang="en-US"/>
              <a:t>Bidirectional path tracing</a:t>
            </a:r>
          </a:p>
          <a:p>
            <a:pPr lvl="1"/>
            <a:r>
              <a:rPr lang="en-US"/>
              <a:t>Metropolis light transport</a:t>
            </a:r>
          </a:p>
          <a:p>
            <a:pPr>
              <a:buFont typeface="Wingdings" charset="0"/>
              <a:buNone/>
            </a:pPr>
            <a:r>
              <a:rPr lang="en-US"/>
              <a:t>Biased, but consistent</a:t>
            </a:r>
          </a:p>
          <a:p>
            <a:pPr lvl="1"/>
            <a:r>
              <a:rPr lang="en-US"/>
              <a:t>Noise filtering</a:t>
            </a:r>
          </a:p>
          <a:p>
            <a:pPr lvl="1"/>
            <a:r>
              <a:rPr lang="en-US">
                <a:solidFill>
                  <a:schemeClr val="tx2"/>
                </a:solidFill>
              </a:rPr>
              <a:t>Adaptive sampling</a:t>
            </a:r>
          </a:p>
          <a:p>
            <a:pPr lvl="1"/>
            <a:r>
              <a:rPr lang="en-US"/>
              <a:t>Irradiance caching</a:t>
            </a:r>
          </a:p>
        </p:txBody>
      </p:sp>
      <p:pic>
        <p:nvPicPr>
          <p:cNvPr id="1901572" name="Picture 4" descr="figure6"/>
          <p:cNvPicPr>
            <a:picLocks noChangeAspect="1" noChangeArrowheads="1"/>
          </p:cNvPicPr>
          <p:nvPr/>
        </p:nvPicPr>
        <p:blipFill>
          <a:blip r:embed="rId2">
            <a:extLst>
              <a:ext uri="{28A0092B-C50C-407E-A947-70E740481C1C}">
                <a14:useLocalDpi xmlns:a14="http://schemas.microsoft.com/office/drawing/2010/main" val="0"/>
              </a:ext>
            </a:extLst>
          </a:blip>
          <a:srcRect l="51352" b="57454"/>
          <a:stretch>
            <a:fillRect/>
          </a:stretch>
        </p:blipFill>
        <p:spPr bwMode="auto">
          <a:xfrm>
            <a:off x="6096000" y="4267200"/>
            <a:ext cx="2133600" cy="2119313"/>
          </a:xfrm>
          <a:prstGeom prst="rect">
            <a:avLst/>
          </a:prstGeom>
          <a:noFill/>
          <a:ln w="9525">
            <a:solidFill>
              <a:schemeClr val="folHlink"/>
            </a:solidFill>
            <a:miter lim="800000"/>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pic>
        <p:nvPicPr>
          <p:cNvPr id="1901573" name="Picture 5" descr="figure6"/>
          <p:cNvPicPr>
            <a:picLocks noChangeAspect="1" noChangeArrowheads="1"/>
          </p:cNvPicPr>
          <p:nvPr/>
        </p:nvPicPr>
        <p:blipFill>
          <a:blip r:embed="rId2">
            <a:extLst>
              <a:ext uri="{28A0092B-C50C-407E-A947-70E740481C1C}">
                <a14:useLocalDpi xmlns:a14="http://schemas.microsoft.com/office/drawing/2010/main" val="0"/>
              </a:ext>
            </a:extLst>
          </a:blip>
          <a:srcRect r="51352" b="57454"/>
          <a:stretch>
            <a:fillRect/>
          </a:stretch>
        </p:blipFill>
        <p:spPr bwMode="auto">
          <a:xfrm>
            <a:off x="6096000" y="1612900"/>
            <a:ext cx="2133600" cy="2119313"/>
          </a:xfrm>
          <a:prstGeom prst="rect">
            <a:avLst/>
          </a:prstGeom>
          <a:noFill/>
          <a:ln w="9525">
            <a:solidFill>
              <a:schemeClr val="folHlink"/>
            </a:solidFill>
            <a:miter lim="800000"/>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
        <p:nvSpPr>
          <p:cNvPr id="1901574" name="Text Box 6"/>
          <p:cNvSpPr txBox="1">
            <a:spLocks noChangeArrowheads="1"/>
          </p:cNvSpPr>
          <p:nvPr/>
        </p:nvSpPr>
        <p:spPr bwMode="auto">
          <a:xfrm>
            <a:off x="6597650" y="6448425"/>
            <a:ext cx="1173163"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2000">
                <a:effectLst>
                  <a:outerShdw blurRad="38100" dist="38100" dir="2700000" algn="tl">
                    <a:srgbClr val="000000"/>
                  </a:outerShdw>
                </a:effectLst>
              </a:rPr>
              <a:t>Adaptive</a:t>
            </a:r>
          </a:p>
        </p:txBody>
      </p:sp>
      <p:sp>
        <p:nvSpPr>
          <p:cNvPr id="1901575" name="Text Box 7"/>
          <p:cNvSpPr txBox="1">
            <a:spLocks noChangeArrowheads="1"/>
          </p:cNvSpPr>
          <p:nvPr/>
        </p:nvSpPr>
        <p:spPr bwMode="auto">
          <a:xfrm>
            <a:off x="6781800" y="3717925"/>
            <a:ext cx="806450"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2000">
                <a:effectLst>
                  <a:outerShdw blurRad="38100" dist="38100" dir="2700000" algn="tl">
                    <a:srgbClr val="000000"/>
                  </a:outerShdw>
                </a:effectLst>
              </a:rPr>
              <a:t>Fixed</a:t>
            </a:r>
          </a:p>
        </p:txBody>
      </p:sp>
      <p:sp>
        <p:nvSpPr>
          <p:cNvPr id="1901576" name="Text Box 8"/>
          <p:cNvSpPr txBox="1">
            <a:spLocks noChangeArrowheads="1"/>
          </p:cNvSpPr>
          <p:nvPr/>
        </p:nvSpPr>
        <p:spPr bwMode="auto">
          <a:xfrm>
            <a:off x="8107363" y="6491288"/>
            <a:ext cx="1036637"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99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CA">
                <a:solidFill>
                  <a:schemeClr val="folHlink"/>
                </a:solidFill>
                <a:effectLst>
                  <a:outerShdw blurRad="38100" dist="38100" dir="2700000" algn="tl">
                    <a:srgbClr val="000000"/>
                  </a:outerShdw>
                </a:effectLst>
              </a:rPr>
              <a:t>Ohbuchi</a:t>
            </a:r>
          </a:p>
        </p:txBody>
      </p:sp>
    </p:spTree>
    <p:extLst>
      <p:ext uri="{BB962C8B-B14F-4D97-AF65-F5344CB8AC3E}">
        <p14:creationId xmlns:p14="http://schemas.microsoft.com/office/powerpoint/2010/main" val="33838422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2594" name="Rectangle 2"/>
          <p:cNvSpPr>
            <a:spLocks noGrp="1" noChangeArrowheads="1"/>
          </p:cNvSpPr>
          <p:nvPr>
            <p:ph type="title"/>
          </p:nvPr>
        </p:nvSpPr>
        <p:spPr/>
        <p:txBody>
          <a:bodyPr/>
          <a:lstStyle/>
          <a:p>
            <a:r>
              <a:rPr lang="en-US"/>
              <a:t>Monte Carlo Extensions</a:t>
            </a:r>
          </a:p>
        </p:txBody>
      </p:sp>
      <p:sp>
        <p:nvSpPr>
          <p:cNvPr id="1902595" name="Rectangle 3"/>
          <p:cNvSpPr>
            <a:spLocks noGrp="1" noChangeArrowheads="1"/>
          </p:cNvSpPr>
          <p:nvPr>
            <p:ph type="body" idx="1"/>
          </p:nvPr>
        </p:nvSpPr>
        <p:spPr/>
        <p:txBody>
          <a:bodyPr/>
          <a:lstStyle/>
          <a:p>
            <a:pPr>
              <a:buFont typeface="Wingdings" charset="0"/>
              <a:buNone/>
            </a:pPr>
            <a:r>
              <a:rPr lang="en-US"/>
              <a:t>Unbiased</a:t>
            </a:r>
          </a:p>
          <a:p>
            <a:pPr lvl="1"/>
            <a:r>
              <a:rPr lang="en-US"/>
              <a:t>Bidirectional path tracing</a:t>
            </a:r>
          </a:p>
          <a:p>
            <a:pPr lvl="1"/>
            <a:r>
              <a:rPr lang="en-US"/>
              <a:t>Metropolis light transport</a:t>
            </a:r>
          </a:p>
          <a:p>
            <a:pPr>
              <a:buFont typeface="Wingdings" charset="0"/>
              <a:buNone/>
            </a:pPr>
            <a:r>
              <a:rPr lang="en-US"/>
              <a:t>Biased, but consistent</a:t>
            </a:r>
          </a:p>
          <a:p>
            <a:pPr lvl="1"/>
            <a:r>
              <a:rPr lang="en-US"/>
              <a:t>Noise filtering</a:t>
            </a:r>
          </a:p>
          <a:p>
            <a:pPr lvl="1"/>
            <a:r>
              <a:rPr lang="en-US"/>
              <a:t>Adaptive sampling</a:t>
            </a:r>
          </a:p>
          <a:p>
            <a:pPr lvl="1"/>
            <a:r>
              <a:rPr lang="en-US">
                <a:solidFill>
                  <a:schemeClr val="tx2"/>
                </a:solidFill>
              </a:rPr>
              <a:t>Irradiance caching</a:t>
            </a:r>
          </a:p>
        </p:txBody>
      </p:sp>
      <p:pic>
        <p:nvPicPr>
          <p:cNvPr id="1902596" name="Picture 4" descr="mie3p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429000"/>
            <a:ext cx="3657600" cy="2925763"/>
          </a:xfrm>
          <a:prstGeom prst="rect">
            <a:avLst/>
          </a:prstGeom>
          <a:noFill/>
          <a:ln w="9525">
            <a:solidFill>
              <a:schemeClr val="folHlink"/>
            </a:solidFill>
            <a:miter lim="800000"/>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
        <p:nvSpPr>
          <p:cNvPr id="1902597" name="Text Box 5"/>
          <p:cNvSpPr txBox="1">
            <a:spLocks noChangeArrowheads="1"/>
          </p:cNvSpPr>
          <p:nvPr/>
        </p:nvSpPr>
        <p:spPr bwMode="auto">
          <a:xfrm>
            <a:off x="8278813" y="6491288"/>
            <a:ext cx="9207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99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CA">
                <a:solidFill>
                  <a:schemeClr val="folHlink"/>
                </a:solidFill>
                <a:effectLst>
                  <a:outerShdw blurRad="38100" dist="38100" dir="2700000" algn="tl">
                    <a:srgbClr val="000000"/>
                  </a:outerShdw>
                </a:effectLst>
              </a:rPr>
              <a:t>Jensen</a:t>
            </a:r>
          </a:p>
        </p:txBody>
      </p:sp>
    </p:spTree>
    <p:extLst>
      <p:ext uri="{BB962C8B-B14F-4D97-AF65-F5344CB8AC3E}">
        <p14:creationId xmlns:p14="http://schemas.microsoft.com/office/powerpoint/2010/main" val="39569968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82" name="Rectangle 2"/>
          <p:cNvSpPr>
            <a:spLocks noGrp="1" noChangeArrowheads="1"/>
          </p:cNvSpPr>
          <p:nvPr>
            <p:ph type="title"/>
          </p:nvPr>
        </p:nvSpPr>
        <p:spPr/>
        <p:txBody>
          <a:bodyPr/>
          <a:lstStyle/>
          <a:p>
            <a:r>
              <a:rPr lang="en-US" dirty="0" smtClean="0"/>
              <a:t>Summary</a:t>
            </a:r>
            <a:endParaRPr lang="en-US" dirty="0"/>
          </a:p>
        </p:txBody>
      </p:sp>
      <p:sp>
        <p:nvSpPr>
          <p:cNvPr id="1914883" name="Rectangle 3"/>
          <p:cNvSpPr>
            <a:spLocks noGrp="1" noChangeArrowheads="1"/>
          </p:cNvSpPr>
          <p:nvPr>
            <p:ph type="body" idx="1"/>
          </p:nvPr>
        </p:nvSpPr>
        <p:spPr>
          <a:xfrm>
            <a:off x="457200" y="1392963"/>
            <a:ext cx="8686800" cy="5029200"/>
          </a:xfrm>
        </p:spPr>
        <p:txBody>
          <a:bodyPr/>
          <a:lstStyle/>
          <a:p>
            <a:r>
              <a:rPr lang="en-US" dirty="0"/>
              <a:t>Monte Carlo methods robust and simple (at least until </a:t>
            </a:r>
            <a:r>
              <a:rPr lang="en-US" dirty="0" err="1"/>
              <a:t>nitty</a:t>
            </a:r>
            <a:r>
              <a:rPr lang="en-US" dirty="0"/>
              <a:t> gritty details) for global illumination</a:t>
            </a:r>
          </a:p>
          <a:p>
            <a:r>
              <a:rPr lang="en-US" dirty="0"/>
              <a:t>Must handle many variance reduction methods in practice </a:t>
            </a:r>
          </a:p>
          <a:p>
            <a:r>
              <a:rPr lang="en-US" dirty="0"/>
              <a:t>Importance sampling, Bidirectional path tracing, Russian roulette etc.</a:t>
            </a:r>
          </a:p>
          <a:p>
            <a:r>
              <a:rPr lang="en-US" dirty="0"/>
              <a:t>Rich field with many papers, systems researched over last 10 </a:t>
            </a:r>
            <a:r>
              <a:rPr lang="en-US" dirty="0" smtClean="0"/>
              <a:t>years</a:t>
            </a:r>
          </a:p>
          <a:p>
            <a:r>
              <a:rPr lang="en-US" dirty="0" smtClean="0"/>
              <a:t>Today, hardware for real-time ray, path tracing</a:t>
            </a:r>
          </a:p>
          <a:p>
            <a:r>
              <a:rPr lang="en-US" dirty="0" smtClean="0"/>
              <a:t>Promising physically-based GPU approach</a:t>
            </a:r>
            <a:endParaRPr lang="en-US" dirty="0"/>
          </a:p>
        </p:txBody>
      </p:sp>
    </p:spTree>
    <p:extLst>
      <p:ext uri="{BB962C8B-B14F-4D97-AF65-F5344CB8AC3E}">
        <p14:creationId xmlns:p14="http://schemas.microsoft.com/office/powerpoint/2010/main" val="37018282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5186" name="Rectangle 2"/>
          <p:cNvSpPr>
            <a:spLocks noGrp="1" noChangeArrowheads="1"/>
          </p:cNvSpPr>
          <p:nvPr>
            <p:ph type="title"/>
          </p:nvPr>
        </p:nvSpPr>
        <p:spPr/>
        <p:txBody>
          <a:bodyPr/>
          <a:lstStyle/>
          <a:p>
            <a:r>
              <a:rPr lang="en-US"/>
              <a:t>Smoothness of Indirect Lighting</a:t>
            </a:r>
          </a:p>
        </p:txBody>
      </p:sp>
      <p:pic>
        <p:nvPicPr>
          <p:cNvPr id="12451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613" y="1489075"/>
            <a:ext cx="3440112" cy="257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451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9088" y="4192588"/>
            <a:ext cx="3427412" cy="254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4519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7150" y="1525588"/>
            <a:ext cx="3422650" cy="256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45191" name="Text Box 7"/>
          <p:cNvSpPr txBox="1">
            <a:spLocks noChangeArrowheads="1"/>
          </p:cNvSpPr>
          <p:nvPr/>
        </p:nvSpPr>
        <p:spPr bwMode="auto">
          <a:xfrm>
            <a:off x="1526186" y="3994150"/>
            <a:ext cx="99257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latin typeface="+mn-lt"/>
              </a:rPr>
              <a:t>Direct</a:t>
            </a:r>
          </a:p>
        </p:txBody>
      </p:sp>
      <p:sp>
        <p:nvSpPr>
          <p:cNvPr id="1245192" name="Text Box 8"/>
          <p:cNvSpPr txBox="1">
            <a:spLocks noChangeArrowheads="1"/>
          </p:cNvSpPr>
          <p:nvPr/>
        </p:nvSpPr>
        <p:spPr bwMode="auto">
          <a:xfrm>
            <a:off x="6627419" y="4056063"/>
            <a:ext cx="11977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latin typeface="+mn-lt"/>
              </a:rPr>
              <a:t>Indirect</a:t>
            </a:r>
          </a:p>
        </p:txBody>
      </p:sp>
      <p:sp>
        <p:nvSpPr>
          <p:cNvPr id="1245193" name="Text Box 9"/>
          <p:cNvSpPr txBox="1">
            <a:spLocks noChangeArrowheads="1"/>
          </p:cNvSpPr>
          <p:nvPr/>
        </p:nvSpPr>
        <p:spPr bwMode="auto">
          <a:xfrm>
            <a:off x="6207125" y="6259513"/>
            <a:ext cx="235192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dirty="0">
                <a:latin typeface="+mn-lt"/>
              </a:rPr>
              <a:t>Direct + Indirect</a:t>
            </a:r>
          </a:p>
        </p:txBody>
      </p:sp>
    </p:spTree>
    <p:extLst>
      <p:ext uri="{BB962C8B-B14F-4D97-AF65-F5344CB8AC3E}">
        <p14:creationId xmlns:p14="http://schemas.microsoft.com/office/powerpoint/2010/main" val="5844405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6210" name="Rectangle 2"/>
          <p:cNvSpPr>
            <a:spLocks noGrp="1" noChangeArrowheads="1"/>
          </p:cNvSpPr>
          <p:nvPr>
            <p:ph type="title"/>
          </p:nvPr>
        </p:nvSpPr>
        <p:spPr/>
        <p:txBody>
          <a:bodyPr/>
          <a:lstStyle/>
          <a:p>
            <a:r>
              <a:rPr lang="en-US"/>
              <a:t>Irradiance Caching</a:t>
            </a:r>
          </a:p>
        </p:txBody>
      </p:sp>
      <p:sp>
        <p:nvSpPr>
          <p:cNvPr id="1246211" name="Rectangle 3"/>
          <p:cNvSpPr>
            <a:spLocks noGrp="1" noChangeArrowheads="1"/>
          </p:cNvSpPr>
          <p:nvPr>
            <p:ph type="body" idx="1"/>
          </p:nvPr>
        </p:nvSpPr>
        <p:spPr>
          <a:xfrm>
            <a:off x="457200" y="1527175"/>
            <a:ext cx="8686800" cy="5029200"/>
          </a:xfrm>
        </p:spPr>
        <p:txBody>
          <a:bodyPr/>
          <a:lstStyle/>
          <a:p>
            <a:r>
              <a:rPr lang="en-US" dirty="0"/>
              <a:t>Empirically, (diffuse) </a:t>
            </a:r>
            <a:r>
              <a:rPr lang="en-US" dirty="0" err="1"/>
              <a:t>interreflections</a:t>
            </a:r>
            <a:r>
              <a:rPr lang="en-US" dirty="0"/>
              <a:t> low frequency</a:t>
            </a:r>
          </a:p>
          <a:p>
            <a:r>
              <a:rPr lang="en-US" dirty="0"/>
              <a:t>Therefore, should be able to sample sparsely</a:t>
            </a:r>
          </a:p>
          <a:p>
            <a:r>
              <a:rPr lang="en-US" dirty="0"/>
              <a:t>Irradiance caching samples irradiance at few points on surfaces, and then interpolates</a:t>
            </a:r>
          </a:p>
          <a:p>
            <a:r>
              <a:rPr lang="en-US" dirty="0"/>
              <a:t>Ward, Rubinstein, Clear.  SIGGRAPH 88, </a:t>
            </a:r>
            <a:r>
              <a:rPr lang="en-US" dirty="0" smtClean="0"/>
              <a:t>              </a:t>
            </a:r>
            <a:r>
              <a:rPr lang="en-US" i="1" dirty="0" smtClean="0"/>
              <a:t>A </a:t>
            </a:r>
            <a:r>
              <a:rPr lang="en-US" i="1" dirty="0"/>
              <a:t>ray tracing solution for diffuse </a:t>
            </a:r>
            <a:r>
              <a:rPr lang="en-US" i="1" dirty="0" err="1"/>
              <a:t>interreflection</a:t>
            </a:r>
            <a:endParaRPr lang="en-US" i="1" dirty="0"/>
          </a:p>
          <a:p>
            <a:endParaRPr lang="en-US" dirty="0"/>
          </a:p>
        </p:txBody>
      </p:sp>
    </p:spTree>
    <p:extLst>
      <p:ext uri="{BB962C8B-B14F-4D97-AF65-F5344CB8AC3E}">
        <p14:creationId xmlns:p14="http://schemas.microsoft.com/office/powerpoint/2010/main" val="25341989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8" name="Rectangle 2"/>
          <p:cNvSpPr>
            <a:spLocks noGrp="1" noChangeArrowheads="1"/>
          </p:cNvSpPr>
          <p:nvPr>
            <p:ph type="title"/>
          </p:nvPr>
        </p:nvSpPr>
        <p:spPr/>
        <p:txBody>
          <a:bodyPr/>
          <a:lstStyle/>
          <a:p>
            <a:r>
              <a:rPr lang="en-US"/>
              <a:t>Motivation for Lecture</a:t>
            </a:r>
          </a:p>
        </p:txBody>
      </p:sp>
      <p:sp>
        <p:nvSpPr>
          <p:cNvPr id="710659" name="Rectangle 3"/>
          <p:cNvSpPr>
            <a:spLocks noGrp="1" noChangeArrowheads="1"/>
          </p:cNvSpPr>
          <p:nvPr>
            <p:ph type="body" idx="1"/>
          </p:nvPr>
        </p:nvSpPr>
        <p:spPr>
          <a:xfrm>
            <a:off x="271350" y="1527175"/>
            <a:ext cx="8686800" cy="5029200"/>
          </a:xfrm>
        </p:spPr>
        <p:txBody>
          <a:bodyPr/>
          <a:lstStyle/>
          <a:p>
            <a:r>
              <a:rPr lang="en-US" dirty="0" smtClean="0"/>
              <a:t>Must understand modern offline rendering, before considering real-time extensions</a:t>
            </a:r>
          </a:p>
          <a:p>
            <a:r>
              <a:rPr lang="en-US" dirty="0" smtClean="0"/>
              <a:t>Papers discuss ways to accelerate some effects</a:t>
            </a:r>
          </a:p>
          <a:p>
            <a:r>
              <a:rPr lang="en-US" dirty="0" smtClean="0"/>
              <a:t>Many more interesting possibilities ahead</a:t>
            </a:r>
          </a:p>
          <a:p>
            <a:endParaRPr lang="en-US" dirty="0"/>
          </a:p>
        </p:txBody>
      </p:sp>
    </p:spTree>
    <p:extLst>
      <p:ext uri="{BB962C8B-B14F-4D97-AF65-F5344CB8AC3E}">
        <p14:creationId xmlns:p14="http://schemas.microsoft.com/office/powerpoint/2010/main" val="32344271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82" name="Rectangle 2"/>
          <p:cNvSpPr>
            <a:spLocks noGrp="1" noChangeArrowheads="1"/>
          </p:cNvSpPr>
          <p:nvPr>
            <p:ph type="title"/>
          </p:nvPr>
        </p:nvSpPr>
        <p:spPr/>
        <p:txBody>
          <a:bodyPr/>
          <a:lstStyle/>
          <a:p>
            <a:r>
              <a:rPr lang="en-US"/>
              <a:t>Irradiance Caching Example</a:t>
            </a:r>
          </a:p>
        </p:txBody>
      </p:sp>
      <p:pic>
        <p:nvPicPr>
          <p:cNvPr id="12492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288" y="1444625"/>
            <a:ext cx="4921250" cy="367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492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5475" y="3273425"/>
            <a:ext cx="4591050" cy="344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49286" name="Text Box 6"/>
          <p:cNvSpPr txBox="1">
            <a:spLocks noChangeArrowheads="1"/>
          </p:cNvSpPr>
          <p:nvPr/>
        </p:nvSpPr>
        <p:spPr bwMode="auto">
          <a:xfrm>
            <a:off x="5116513" y="1471613"/>
            <a:ext cx="177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latin typeface="+mn-lt"/>
              </a:rPr>
              <a:t>Final Image</a:t>
            </a:r>
          </a:p>
        </p:txBody>
      </p:sp>
      <p:sp>
        <p:nvSpPr>
          <p:cNvPr id="1249287" name="Text Box 7"/>
          <p:cNvSpPr txBox="1">
            <a:spLocks noChangeArrowheads="1"/>
          </p:cNvSpPr>
          <p:nvPr/>
        </p:nvSpPr>
        <p:spPr bwMode="auto">
          <a:xfrm>
            <a:off x="5668963" y="2838450"/>
            <a:ext cx="2609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latin typeface="+mn-lt"/>
              </a:rPr>
              <a:t>Sample Locations</a:t>
            </a:r>
          </a:p>
        </p:txBody>
      </p:sp>
    </p:spTree>
    <p:extLst>
      <p:ext uri="{BB962C8B-B14F-4D97-AF65-F5344CB8AC3E}">
        <p14:creationId xmlns:p14="http://schemas.microsoft.com/office/powerpoint/2010/main" val="29327915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2354" name="Rectangle 2"/>
          <p:cNvSpPr>
            <a:spLocks noGrp="1" noChangeArrowheads="1"/>
          </p:cNvSpPr>
          <p:nvPr>
            <p:ph type="title"/>
          </p:nvPr>
        </p:nvSpPr>
        <p:spPr/>
        <p:txBody>
          <a:bodyPr/>
          <a:lstStyle/>
          <a:p>
            <a:endParaRPr lang="en-US"/>
          </a:p>
        </p:txBody>
      </p:sp>
      <p:pic>
        <p:nvPicPr>
          <p:cNvPr id="12523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450" y="155575"/>
            <a:ext cx="8248650" cy="620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52357" name="Text Box 5"/>
          <p:cNvSpPr txBox="1">
            <a:spLocks noChangeArrowheads="1"/>
          </p:cNvSpPr>
          <p:nvPr/>
        </p:nvSpPr>
        <p:spPr bwMode="auto">
          <a:xfrm>
            <a:off x="476683" y="6400800"/>
            <a:ext cx="86788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latin typeface="+mn-lt"/>
              </a:rPr>
              <a:t>D. Mitchell 95, Consequences of stratified sampling in graphics</a:t>
            </a:r>
          </a:p>
        </p:txBody>
      </p:sp>
    </p:spTree>
    <p:extLst>
      <p:ext uri="{BB962C8B-B14F-4D97-AF65-F5344CB8AC3E}">
        <p14:creationId xmlns:p14="http://schemas.microsoft.com/office/powerpoint/2010/main" val="22773502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82" name="Rectangle 2"/>
          <p:cNvSpPr>
            <a:spLocks noGrp="1" noChangeArrowheads="1"/>
          </p:cNvSpPr>
          <p:nvPr>
            <p:ph type="title"/>
          </p:nvPr>
        </p:nvSpPr>
        <p:spPr/>
        <p:txBody>
          <a:bodyPr/>
          <a:lstStyle/>
          <a:p>
            <a:r>
              <a:rPr lang="en-US"/>
              <a:t>Comparison of simple patterns</a:t>
            </a:r>
          </a:p>
        </p:txBody>
      </p:sp>
      <p:pic>
        <p:nvPicPr>
          <p:cNvPr id="13516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913" y="1470025"/>
            <a:ext cx="1963737" cy="194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35168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13" y="3711575"/>
            <a:ext cx="1965325" cy="130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35168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750" y="3711575"/>
            <a:ext cx="5965825"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351688" name="Text Box 8"/>
          <p:cNvSpPr txBox="1">
            <a:spLocks noChangeArrowheads="1"/>
          </p:cNvSpPr>
          <p:nvPr/>
        </p:nvSpPr>
        <p:spPr bwMode="auto">
          <a:xfrm>
            <a:off x="563563" y="496570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dirty="0">
                <a:latin typeface="+mn-lt"/>
              </a:rPr>
              <a:t>Ground Truth</a:t>
            </a:r>
          </a:p>
        </p:txBody>
      </p:sp>
      <p:sp>
        <p:nvSpPr>
          <p:cNvPr id="1351689" name="Text Box 9"/>
          <p:cNvSpPr txBox="1">
            <a:spLocks noChangeArrowheads="1"/>
          </p:cNvSpPr>
          <p:nvPr/>
        </p:nvSpPr>
        <p:spPr bwMode="auto">
          <a:xfrm>
            <a:off x="3044825" y="4994275"/>
            <a:ext cx="984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dirty="0">
                <a:latin typeface="+mn-lt"/>
              </a:rPr>
              <a:t>Uniform</a:t>
            </a:r>
          </a:p>
        </p:txBody>
      </p:sp>
      <p:sp>
        <p:nvSpPr>
          <p:cNvPr id="1351690" name="Text Box 10"/>
          <p:cNvSpPr txBox="1">
            <a:spLocks noChangeArrowheads="1"/>
          </p:cNvSpPr>
          <p:nvPr/>
        </p:nvSpPr>
        <p:spPr bwMode="auto">
          <a:xfrm>
            <a:off x="5040313" y="5006975"/>
            <a:ext cx="1047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dirty="0">
                <a:latin typeface="+mn-lt"/>
              </a:rPr>
              <a:t>Random</a:t>
            </a:r>
          </a:p>
        </p:txBody>
      </p:sp>
      <p:sp>
        <p:nvSpPr>
          <p:cNvPr id="1351691" name="Text Box 11"/>
          <p:cNvSpPr txBox="1">
            <a:spLocks noChangeArrowheads="1"/>
          </p:cNvSpPr>
          <p:nvPr/>
        </p:nvSpPr>
        <p:spPr bwMode="auto">
          <a:xfrm>
            <a:off x="7011988" y="5024438"/>
            <a:ext cx="1085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dirty="0">
                <a:latin typeface="+mn-lt"/>
              </a:rPr>
              <a:t>Stratified</a:t>
            </a:r>
          </a:p>
        </p:txBody>
      </p:sp>
      <p:pic>
        <p:nvPicPr>
          <p:cNvPr id="1351693"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7938" y="1825625"/>
            <a:ext cx="3956050" cy="128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351694" name="Text Box 14"/>
          <p:cNvSpPr txBox="1">
            <a:spLocks noChangeArrowheads="1"/>
          </p:cNvSpPr>
          <p:nvPr/>
        </p:nvSpPr>
        <p:spPr bwMode="auto">
          <a:xfrm>
            <a:off x="2627313" y="3082925"/>
            <a:ext cx="184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dirty="0">
                <a:latin typeface="+mn-lt"/>
              </a:rPr>
              <a:t>Latin Hypercube</a:t>
            </a:r>
          </a:p>
        </p:txBody>
      </p:sp>
      <p:sp>
        <p:nvSpPr>
          <p:cNvPr id="1351695" name="Text Box 15"/>
          <p:cNvSpPr txBox="1">
            <a:spLocks noChangeArrowheads="1"/>
          </p:cNvSpPr>
          <p:nvPr/>
        </p:nvSpPr>
        <p:spPr bwMode="auto">
          <a:xfrm>
            <a:off x="4479925" y="3094038"/>
            <a:ext cx="2089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dirty="0">
                <a:latin typeface="+mn-lt"/>
              </a:rPr>
              <a:t>Quasi Monte Carlo</a:t>
            </a:r>
          </a:p>
        </p:txBody>
      </p:sp>
      <p:sp>
        <p:nvSpPr>
          <p:cNvPr id="1351696" name="Text Box 16"/>
          <p:cNvSpPr txBox="1">
            <a:spLocks noChangeArrowheads="1"/>
          </p:cNvSpPr>
          <p:nvPr/>
        </p:nvSpPr>
        <p:spPr bwMode="auto">
          <a:xfrm>
            <a:off x="1278204" y="5635625"/>
            <a:ext cx="663839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dirty="0">
                <a:latin typeface="+mn-lt"/>
              </a:rPr>
              <a:t>16 samples for area light, 4 samples per pixel, total 64 samples</a:t>
            </a:r>
          </a:p>
        </p:txBody>
      </p:sp>
      <p:sp>
        <p:nvSpPr>
          <p:cNvPr id="1351697" name="Text Box 17"/>
          <p:cNvSpPr txBox="1">
            <a:spLocks noChangeArrowheads="1"/>
          </p:cNvSpPr>
          <p:nvPr/>
        </p:nvSpPr>
        <p:spPr bwMode="auto">
          <a:xfrm>
            <a:off x="6153150" y="6491288"/>
            <a:ext cx="2990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1800" dirty="0">
                <a:latin typeface="+mn-lt"/>
              </a:rPr>
              <a:t>Figures courtesy </a:t>
            </a:r>
            <a:r>
              <a:rPr lang="en-US" sz="1800" dirty="0" err="1">
                <a:latin typeface="+mn-lt"/>
              </a:rPr>
              <a:t>Tianyu</a:t>
            </a:r>
            <a:r>
              <a:rPr lang="en-US" sz="1800" dirty="0">
                <a:latin typeface="+mn-lt"/>
              </a:rPr>
              <a:t> Liu</a:t>
            </a:r>
          </a:p>
        </p:txBody>
      </p:sp>
      <p:sp>
        <p:nvSpPr>
          <p:cNvPr id="2" name="TextBox 1"/>
          <p:cNvSpPr txBox="1"/>
          <p:nvPr/>
        </p:nvSpPr>
        <p:spPr>
          <a:xfrm>
            <a:off x="705305" y="6077016"/>
            <a:ext cx="8263801" cy="369332"/>
          </a:xfrm>
          <a:prstGeom prst="rect">
            <a:avLst/>
          </a:prstGeom>
          <a:noFill/>
        </p:spPr>
        <p:txBody>
          <a:bodyPr wrap="none" rtlCol="0">
            <a:spAutoFit/>
          </a:bodyPr>
          <a:lstStyle/>
          <a:p>
            <a:pPr algn="l"/>
            <a:r>
              <a:rPr lang="en-US" sz="1800" dirty="0" smtClean="0">
                <a:latin typeface="+mn-lt"/>
              </a:rPr>
              <a:t>If interested, see my recent paper “A Theory of Monte Carlo Visibility Sampling”</a:t>
            </a:r>
            <a:endParaRPr lang="en-US" sz="1800" dirty="0">
              <a:latin typeface="+mn-lt"/>
            </a:endParaRPr>
          </a:p>
        </p:txBody>
      </p:sp>
    </p:spTree>
    <p:extLst>
      <p:ext uri="{BB962C8B-B14F-4D97-AF65-F5344CB8AC3E}">
        <p14:creationId xmlns:p14="http://schemas.microsoft.com/office/powerpoint/2010/main" val="39151975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8499" name="Rectangle 3"/>
          <p:cNvSpPr>
            <a:spLocks noGrp="1" noChangeArrowheads="1"/>
          </p:cNvSpPr>
          <p:nvPr>
            <p:ph type="body" idx="1"/>
          </p:nvPr>
        </p:nvSpPr>
        <p:spPr/>
        <p:txBody>
          <a:bodyPr/>
          <a:lstStyle/>
          <a:p>
            <a:pPr>
              <a:lnSpc>
                <a:spcPct val="80000"/>
              </a:lnSpc>
            </a:pPr>
            <a:r>
              <a:rPr lang="en-US" sz="2400"/>
              <a:t>Step 1. Choose a light ray</a:t>
            </a:r>
          </a:p>
          <a:p>
            <a:pPr>
              <a:lnSpc>
                <a:spcPct val="80000"/>
              </a:lnSpc>
            </a:pPr>
            <a:r>
              <a:rPr lang="en-US" sz="2400"/>
              <a:t>Step 2. Find ray-surface intersection</a:t>
            </a:r>
          </a:p>
          <a:p>
            <a:pPr>
              <a:lnSpc>
                <a:spcPct val="80000"/>
              </a:lnSpc>
            </a:pPr>
            <a:r>
              <a:rPr lang="en-US" sz="2400"/>
              <a:t>Step 3. Reflect or transmit</a:t>
            </a:r>
          </a:p>
          <a:p>
            <a:pPr lvl="1">
              <a:lnSpc>
                <a:spcPct val="80000"/>
              </a:lnSpc>
              <a:buFont typeface="Wingdings" charset="0"/>
              <a:buNone/>
            </a:pPr>
            <a:r>
              <a:rPr lang="en-US"/>
              <a:t>u = Uniform()</a:t>
            </a:r>
          </a:p>
          <a:p>
            <a:pPr lvl="1">
              <a:lnSpc>
                <a:spcPct val="80000"/>
              </a:lnSpc>
              <a:buFont typeface="Wingdings" charset="0"/>
              <a:buNone/>
            </a:pPr>
            <a:r>
              <a:rPr lang="en-US"/>
              <a:t>if u &lt; reflectance(x)</a:t>
            </a:r>
          </a:p>
          <a:p>
            <a:pPr lvl="1">
              <a:lnSpc>
                <a:spcPct val="80000"/>
              </a:lnSpc>
              <a:buFont typeface="Wingdings" charset="0"/>
              <a:buNone/>
            </a:pPr>
            <a:r>
              <a:rPr lang="en-US"/>
              <a:t>   Choose new direction d ~ BRDF(O|I)</a:t>
            </a:r>
          </a:p>
          <a:p>
            <a:pPr lvl="1">
              <a:lnSpc>
                <a:spcPct val="80000"/>
              </a:lnSpc>
              <a:buFont typeface="Wingdings" charset="0"/>
              <a:buNone/>
            </a:pPr>
            <a:r>
              <a:rPr lang="en-US"/>
              <a:t>goto Step 2</a:t>
            </a:r>
          </a:p>
          <a:p>
            <a:pPr lvl="1">
              <a:lnSpc>
                <a:spcPct val="80000"/>
              </a:lnSpc>
            </a:pPr>
            <a:endParaRPr lang="en-US" sz="2000"/>
          </a:p>
          <a:p>
            <a:pPr>
              <a:lnSpc>
                <a:spcPct val="80000"/>
              </a:lnSpc>
            </a:pPr>
            <a:r>
              <a:rPr lang="en-US" sz="2400"/>
              <a:t> else if u &lt; reflectance(x)+transmittance(x)</a:t>
            </a:r>
          </a:p>
          <a:p>
            <a:pPr lvl="1">
              <a:lnSpc>
                <a:spcPct val="80000"/>
              </a:lnSpc>
              <a:buFont typeface="Wingdings" charset="0"/>
              <a:buNone/>
            </a:pPr>
            <a:r>
              <a:rPr lang="en-US"/>
              <a:t>   Choose new direction d ~ BTDF(O|I)</a:t>
            </a:r>
          </a:p>
          <a:p>
            <a:pPr lvl="1">
              <a:lnSpc>
                <a:spcPct val="80000"/>
              </a:lnSpc>
              <a:buFont typeface="Wingdings" charset="0"/>
              <a:buNone/>
            </a:pPr>
            <a:r>
              <a:rPr lang="en-US"/>
              <a:t>goto Step 2</a:t>
            </a:r>
          </a:p>
          <a:p>
            <a:pPr>
              <a:lnSpc>
                <a:spcPct val="80000"/>
              </a:lnSpc>
            </a:pPr>
            <a:r>
              <a:rPr lang="en-US" sz="2400"/>
              <a:t> else // absorption=1–reflectance-transmittance</a:t>
            </a:r>
          </a:p>
          <a:p>
            <a:pPr lvl="1">
              <a:lnSpc>
                <a:spcPct val="80000"/>
              </a:lnSpc>
              <a:buFont typeface="Wingdings" charset="0"/>
              <a:buNone/>
            </a:pPr>
            <a:r>
              <a:rPr lang="en-US"/>
              <a:t>  terminate on surface; deposit energy</a:t>
            </a:r>
          </a:p>
        </p:txBody>
      </p:sp>
      <p:sp>
        <p:nvSpPr>
          <p:cNvPr id="1258501" name="Rectangle 5"/>
          <p:cNvSpPr>
            <a:spLocks noGrp="1" noChangeArrowheads="1"/>
          </p:cNvSpPr>
          <p:nvPr>
            <p:ph type="title"/>
          </p:nvPr>
        </p:nvSpPr>
        <p:spPr/>
        <p:txBody>
          <a:bodyPr/>
          <a:lstStyle/>
          <a:p>
            <a:r>
              <a:rPr lang="en-US">
                <a:effectLst/>
              </a:rPr>
              <a:t>Path Tracing: From Lights</a:t>
            </a:r>
          </a:p>
        </p:txBody>
      </p:sp>
    </p:spTree>
    <p:extLst>
      <p:ext uri="{BB962C8B-B14F-4D97-AF65-F5344CB8AC3E}">
        <p14:creationId xmlns:p14="http://schemas.microsoft.com/office/powerpoint/2010/main" val="21418867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22" name="Rectangle 2"/>
          <p:cNvSpPr>
            <a:spLocks noGrp="1" noChangeArrowheads="1"/>
          </p:cNvSpPr>
          <p:nvPr>
            <p:ph type="title"/>
          </p:nvPr>
        </p:nvSpPr>
        <p:spPr/>
        <p:txBody>
          <a:bodyPr/>
          <a:lstStyle/>
          <a:p>
            <a:r>
              <a:rPr lang="en-US"/>
              <a:t>Bidirectional Path Tracing</a:t>
            </a:r>
          </a:p>
        </p:txBody>
      </p:sp>
      <p:sp>
        <p:nvSpPr>
          <p:cNvPr id="1259523" name="Rectangle 3"/>
          <p:cNvSpPr>
            <a:spLocks noGrp="1" noChangeArrowheads="1"/>
          </p:cNvSpPr>
          <p:nvPr>
            <p:ph type="body" idx="1"/>
          </p:nvPr>
        </p:nvSpPr>
        <p:spPr>
          <a:xfrm>
            <a:off x="457200" y="1287463"/>
            <a:ext cx="8588375" cy="5029200"/>
          </a:xfrm>
        </p:spPr>
        <p:txBody>
          <a:bodyPr/>
          <a:lstStyle/>
          <a:p>
            <a:pPr>
              <a:buFont typeface="Wingdings" charset="0"/>
              <a:buNone/>
            </a:pPr>
            <a:r>
              <a:rPr lang="en-US"/>
              <a:t>Path pyramid (k = l + e = total number of bounces)</a:t>
            </a:r>
          </a:p>
        </p:txBody>
      </p:sp>
      <p:pic>
        <p:nvPicPr>
          <p:cNvPr id="12595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538" y="1866900"/>
            <a:ext cx="7443787" cy="484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5710287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0546" name="Rectangle 2"/>
          <p:cNvSpPr>
            <a:spLocks noGrp="1" noChangeArrowheads="1"/>
          </p:cNvSpPr>
          <p:nvPr>
            <p:ph type="title"/>
          </p:nvPr>
        </p:nvSpPr>
        <p:spPr/>
        <p:txBody>
          <a:bodyPr/>
          <a:lstStyle/>
          <a:p>
            <a:r>
              <a:rPr lang="en-US"/>
              <a:t>Comparison</a:t>
            </a:r>
          </a:p>
        </p:txBody>
      </p:sp>
      <p:pic>
        <p:nvPicPr>
          <p:cNvPr id="12605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0" y="1449388"/>
            <a:ext cx="8689975" cy="537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1159993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6450" name="Rectangle 2"/>
          <p:cNvSpPr>
            <a:spLocks noGrp="1" noChangeArrowheads="1"/>
          </p:cNvSpPr>
          <p:nvPr>
            <p:ph type="title"/>
          </p:nvPr>
        </p:nvSpPr>
        <p:spPr/>
        <p:txBody>
          <a:bodyPr/>
          <a:lstStyle/>
          <a:p>
            <a:r>
              <a:rPr lang="en-US"/>
              <a:t>Why Photon Map?</a:t>
            </a:r>
          </a:p>
        </p:txBody>
      </p:sp>
      <p:sp>
        <p:nvSpPr>
          <p:cNvPr id="1256451" name="Rectangle 3"/>
          <p:cNvSpPr>
            <a:spLocks noGrp="1" noChangeArrowheads="1"/>
          </p:cNvSpPr>
          <p:nvPr>
            <p:ph type="body" idx="1"/>
          </p:nvPr>
        </p:nvSpPr>
        <p:spPr/>
        <p:txBody>
          <a:bodyPr/>
          <a:lstStyle/>
          <a:p>
            <a:pPr>
              <a:lnSpc>
                <a:spcPct val="90000"/>
              </a:lnSpc>
            </a:pPr>
            <a:r>
              <a:rPr lang="en-US" sz="2400"/>
              <a:t>Some visual effects like caustics hard with standard path tracing from eye</a:t>
            </a:r>
          </a:p>
          <a:p>
            <a:pPr>
              <a:lnSpc>
                <a:spcPct val="90000"/>
              </a:lnSpc>
            </a:pPr>
            <a:r>
              <a:rPr lang="en-US" sz="2400"/>
              <a:t>May usually miss light source altogether</a:t>
            </a:r>
          </a:p>
          <a:p>
            <a:pPr>
              <a:lnSpc>
                <a:spcPct val="90000"/>
              </a:lnSpc>
            </a:pPr>
            <a:r>
              <a:rPr lang="en-US" sz="2400"/>
              <a:t>Instead, store </a:t>
            </a:r>
            <a:r>
              <a:rPr lang="ja-JP" altLang="en-US" sz="2400">
                <a:latin typeface="Arial"/>
              </a:rPr>
              <a:t>“</a:t>
            </a:r>
            <a:r>
              <a:rPr lang="en-US" sz="2400"/>
              <a:t>photons</a:t>
            </a:r>
            <a:r>
              <a:rPr lang="ja-JP" altLang="en-US" sz="2400">
                <a:latin typeface="Arial"/>
              </a:rPr>
              <a:t>”</a:t>
            </a:r>
            <a:r>
              <a:rPr lang="en-US" sz="2400"/>
              <a:t> from light in kd-tree</a:t>
            </a:r>
          </a:p>
          <a:p>
            <a:pPr>
              <a:lnSpc>
                <a:spcPct val="90000"/>
              </a:lnSpc>
            </a:pPr>
            <a:r>
              <a:rPr lang="en-US" sz="2400"/>
              <a:t>Look-up into this as needed</a:t>
            </a:r>
          </a:p>
          <a:p>
            <a:pPr>
              <a:lnSpc>
                <a:spcPct val="90000"/>
              </a:lnSpc>
            </a:pPr>
            <a:r>
              <a:rPr lang="en-US" sz="2400"/>
              <a:t>Combines tracing from light source, and eye </a:t>
            </a:r>
          </a:p>
          <a:p>
            <a:pPr>
              <a:lnSpc>
                <a:spcPct val="90000"/>
              </a:lnSpc>
            </a:pPr>
            <a:r>
              <a:rPr lang="en-US" sz="2400"/>
              <a:t>Similar to bidirectional path tracing, but compute photon map only once for all eye rays</a:t>
            </a:r>
          </a:p>
          <a:p>
            <a:pPr>
              <a:lnSpc>
                <a:spcPct val="90000"/>
              </a:lnSpc>
            </a:pPr>
            <a:r>
              <a:rPr lang="en-US" sz="2400" i="1"/>
              <a:t>Global Illumination using Photon Maps  H. Jensen.  Rendering Techniques (EGSR 1996), pp 21-30.  </a:t>
            </a:r>
            <a:r>
              <a:rPr lang="en-US" sz="2400"/>
              <a:t>(Also book: </a:t>
            </a:r>
            <a:r>
              <a:rPr lang="en-US" sz="2400" i="1"/>
              <a:t>Realistic Image Synthesis using Photon Mapping</a:t>
            </a:r>
            <a:r>
              <a:rPr lang="en-US" sz="2400"/>
              <a:t>)</a:t>
            </a:r>
          </a:p>
        </p:txBody>
      </p:sp>
    </p:spTree>
    <p:extLst>
      <p:ext uri="{BB962C8B-B14F-4D97-AF65-F5344CB8AC3E}">
        <p14:creationId xmlns:p14="http://schemas.microsoft.com/office/powerpoint/2010/main" val="8823882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1570" name="Rectangle 2"/>
          <p:cNvSpPr>
            <a:spLocks noGrp="1" noChangeArrowheads="1"/>
          </p:cNvSpPr>
          <p:nvPr>
            <p:ph type="title"/>
          </p:nvPr>
        </p:nvSpPr>
        <p:spPr/>
        <p:txBody>
          <a:bodyPr/>
          <a:lstStyle/>
          <a:p>
            <a:r>
              <a:rPr lang="en-US"/>
              <a:t>Caustics</a:t>
            </a:r>
          </a:p>
        </p:txBody>
      </p:sp>
      <p:sp>
        <p:nvSpPr>
          <p:cNvPr id="1261572" name="Text Box 4"/>
          <p:cNvSpPr txBox="1">
            <a:spLocks noChangeArrowheads="1"/>
          </p:cNvSpPr>
          <p:nvPr/>
        </p:nvSpPr>
        <p:spPr bwMode="auto">
          <a:xfrm>
            <a:off x="5226050" y="6491288"/>
            <a:ext cx="3917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t>Slides courtesy Henrik Wann Jensen</a:t>
            </a:r>
          </a:p>
        </p:txBody>
      </p:sp>
      <p:pic>
        <p:nvPicPr>
          <p:cNvPr id="126157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13" y="1389063"/>
            <a:ext cx="8232775" cy="5160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61575" name="Text Box 7"/>
          <p:cNvSpPr txBox="1">
            <a:spLocks noChangeArrowheads="1"/>
          </p:cNvSpPr>
          <p:nvPr/>
        </p:nvSpPr>
        <p:spPr bwMode="auto">
          <a:xfrm>
            <a:off x="471488" y="1392238"/>
            <a:ext cx="3270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1800" dirty="0">
                <a:latin typeface="+mn-lt"/>
              </a:rPr>
              <a:t>Path Tracing: 1000 paths/pixel</a:t>
            </a:r>
          </a:p>
          <a:p>
            <a:pPr algn="l"/>
            <a:r>
              <a:rPr lang="en-US" sz="1800" dirty="0">
                <a:latin typeface="+mn-lt"/>
              </a:rPr>
              <a:t>Note noise in caustics</a:t>
            </a:r>
          </a:p>
        </p:txBody>
      </p:sp>
    </p:spTree>
    <p:extLst>
      <p:ext uri="{BB962C8B-B14F-4D97-AF65-F5344CB8AC3E}">
        <p14:creationId xmlns:p14="http://schemas.microsoft.com/office/powerpoint/2010/main" val="28650921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2594" name="Rectangle 2"/>
          <p:cNvSpPr>
            <a:spLocks noGrp="1" noChangeArrowheads="1"/>
          </p:cNvSpPr>
          <p:nvPr>
            <p:ph type="title"/>
          </p:nvPr>
        </p:nvSpPr>
        <p:spPr/>
        <p:txBody>
          <a:bodyPr/>
          <a:lstStyle/>
          <a:p>
            <a:r>
              <a:rPr lang="en-US"/>
              <a:t>Caustics</a:t>
            </a:r>
          </a:p>
        </p:txBody>
      </p:sp>
      <p:pic>
        <p:nvPicPr>
          <p:cNvPr id="12625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13" y="1389063"/>
            <a:ext cx="8235950" cy="519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62597" name="Text Box 5"/>
          <p:cNvSpPr txBox="1">
            <a:spLocks noChangeArrowheads="1"/>
          </p:cNvSpPr>
          <p:nvPr/>
        </p:nvSpPr>
        <p:spPr bwMode="auto">
          <a:xfrm>
            <a:off x="471488" y="1392238"/>
            <a:ext cx="352159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1800" dirty="0">
                <a:latin typeface="+mn-lt"/>
              </a:rPr>
              <a:t>Photon Mapping: 10000 photons</a:t>
            </a:r>
          </a:p>
          <a:p>
            <a:pPr algn="l"/>
            <a:r>
              <a:rPr lang="en-US" sz="1800" dirty="0">
                <a:latin typeface="+mn-lt"/>
              </a:rPr>
              <a:t>50 photons in radiance estimate</a:t>
            </a:r>
          </a:p>
        </p:txBody>
      </p:sp>
    </p:spTree>
    <p:extLst>
      <p:ext uri="{BB962C8B-B14F-4D97-AF65-F5344CB8AC3E}">
        <p14:creationId xmlns:p14="http://schemas.microsoft.com/office/powerpoint/2010/main" val="36609764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3618" name="Rectangle 2"/>
          <p:cNvSpPr>
            <a:spLocks noGrp="1" noChangeArrowheads="1"/>
          </p:cNvSpPr>
          <p:nvPr>
            <p:ph type="title"/>
          </p:nvPr>
        </p:nvSpPr>
        <p:spPr/>
        <p:txBody>
          <a:bodyPr/>
          <a:lstStyle/>
          <a:p>
            <a:r>
              <a:rPr lang="en-US"/>
              <a:t>Reflections Inside a Metal Ring</a:t>
            </a:r>
          </a:p>
        </p:txBody>
      </p:sp>
      <p:pic>
        <p:nvPicPr>
          <p:cNvPr id="12636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650" y="1325563"/>
            <a:ext cx="7250113" cy="541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63621" name="Text Box 5"/>
          <p:cNvSpPr txBox="1">
            <a:spLocks noChangeArrowheads="1"/>
          </p:cNvSpPr>
          <p:nvPr/>
        </p:nvSpPr>
        <p:spPr bwMode="auto">
          <a:xfrm>
            <a:off x="5554663" y="1331913"/>
            <a:ext cx="346974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1800" dirty="0">
                <a:latin typeface="+mn-lt"/>
              </a:rPr>
              <a:t>50000 photons </a:t>
            </a:r>
          </a:p>
          <a:p>
            <a:pPr algn="l"/>
            <a:r>
              <a:rPr lang="en-US" sz="1800" dirty="0">
                <a:latin typeface="+mn-lt"/>
              </a:rPr>
              <a:t>50 photons to estimate radiance</a:t>
            </a:r>
          </a:p>
        </p:txBody>
      </p:sp>
    </p:spTree>
    <p:extLst>
      <p:ext uri="{BB962C8B-B14F-4D97-AF65-F5344CB8AC3E}">
        <p14:creationId xmlns:p14="http://schemas.microsoft.com/office/powerpoint/2010/main" val="16933210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Monte Carlo Path Tracing</a:t>
            </a:r>
            <a:endParaRPr lang="en-US" dirty="0"/>
          </a:p>
        </p:txBody>
      </p:sp>
      <p:sp>
        <p:nvSpPr>
          <p:cNvPr id="3" name="Content Placeholder 2"/>
          <p:cNvSpPr>
            <a:spLocks noGrp="1"/>
          </p:cNvSpPr>
          <p:nvPr>
            <p:ph idx="1"/>
          </p:nvPr>
        </p:nvSpPr>
        <p:spPr>
          <a:xfrm>
            <a:off x="289098" y="1359298"/>
            <a:ext cx="8854902" cy="5029200"/>
          </a:xfrm>
        </p:spPr>
        <p:txBody>
          <a:bodyPr/>
          <a:lstStyle/>
          <a:p>
            <a:r>
              <a:rPr lang="en-US" dirty="0"/>
              <a:t>General solution to rendering and global illumination</a:t>
            </a:r>
          </a:p>
          <a:p>
            <a:r>
              <a:rPr lang="en-US" dirty="0"/>
              <a:t>Suitable for a variety of general scenes</a:t>
            </a:r>
          </a:p>
          <a:p>
            <a:r>
              <a:rPr lang="en-US" dirty="0"/>
              <a:t>Based on Monte Carlo methods</a:t>
            </a:r>
          </a:p>
          <a:p>
            <a:r>
              <a:rPr lang="en-US" dirty="0"/>
              <a:t>Enumerate all paths of light </a:t>
            </a:r>
            <a:r>
              <a:rPr lang="en-US" dirty="0" smtClean="0"/>
              <a:t>transport</a:t>
            </a:r>
          </a:p>
          <a:p>
            <a:r>
              <a:rPr lang="en-US" dirty="0" smtClean="0"/>
              <a:t>Long history, traces back to rendering </a:t>
            </a:r>
            <a:r>
              <a:rPr lang="en-US" dirty="0" err="1" smtClean="0"/>
              <a:t>eqn</a:t>
            </a:r>
            <a:r>
              <a:rPr lang="en-US" dirty="0" smtClean="0"/>
              <a:t> </a:t>
            </a:r>
            <a:r>
              <a:rPr lang="en-US" dirty="0" err="1" smtClean="0"/>
              <a:t>Kajiya</a:t>
            </a:r>
            <a:r>
              <a:rPr lang="en-US" dirty="0" smtClean="0"/>
              <a:t> 86</a:t>
            </a:r>
          </a:p>
          <a:p>
            <a:endParaRPr lang="en-US" dirty="0"/>
          </a:p>
          <a:p>
            <a:r>
              <a:rPr lang="en-US" dirty="0" smtClean="0"/>
              <a:t>Increasingly, basis for production rendering</a:t>
            </a:r>
          </a:p>
          <a:p>
            <a:r>
              <a:rPr lang="en-US" dirty="0" smtClean="0"/>
              <a:t>Path tracing today real-time in hardware (for example, using NVIDIA’s </a:t>
            </a:r>
            <a:r>
              <a:rPr lang="en-US" dirty="0" err="1" smtClean="0"/>
              <a:t>Optix</a:t>
            </a:r>
            <a:r>
              <a:rPr lang="en-US" dirty="0" smtClean="0"/>
              <a:t>)</a:t>
            </a:r>
            <a:endParaRPr lang="en-US" dirty="0"/>
          </a:p>
        </p:txBody>
      </p:sp>
    </p:spTree>
    <p:extLst>
      <p:ext uri="{BB962C8B-B14F-4D97-AF65-F5344CB8AC3E}">
        <p14:creationId xmlns:p14="http://schemas.microsoft.com/office/powerpoint/2010/main" val="27965837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4642" name="Rectangle 2"/>
          <p:cNvSpPr>
            <a:spLocks noGrp="1" noChangeArrowheads="1"/>
          </p:cNvSpPr>
          <p:nvPr>
            <p:ph type="title"/>
          </p:nvPr>
        </p:nvSpPr>
        <p:spPr/>
        <p:txBody>
          <a:bodyPr/>
          <a:lstStyle/>
          <a:p>
            <a:r>
              <a:rPr lang="en-US"/>
              <a:t>Caustics on Glossy Surfaces</a:t>
            </a:r>
          </a:p>
        </p:txBody>
      </p:sp>
      <p:pic>
        <p:nvPicPr>
          <p:cNvPr id="12646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3" y="2066925"/>
            <a:ext cx="8586787" cy="168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64645" name="Text Box 5"/>
          <p:cNvSpPr txBox="1">
            <a:spLocks noChangeArrowheads="1"/>
          </p:cNvSpPr>
          <p:nvPr/>
        </p:nvSpPr>
        <p:spPr bwMode="auto">
          <a:xfrm>
            <a:off x="1006475" y="3849688"/>
            <a:ext cx="703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dirty="0">
                <a:effectLst>
                  <a:outerShdw blurRad="38100" dist="38100" dir="2700000" algn="tl">
                    <a:srgbClr val="000000"/>
                  </a:outerShdw>
                </a:effectLst>
                <a:latin typeface="+mn-lt"/>
              </a:rPr>
              <a:t>340000 photons, 100 photons in radiance estimate</a:t>
            </a:r>
          </a:p>
        </p:txBody>
      </p:sp>
    </p:spTree>
    <p:extLst>
      <p:ext uri="{BB962C8B-B14F-4D97-AF65-F5344CB8AC3E}">
        <p14:creationId xmlns:p14="http://schemas.microsoft.com/office/powerpoint/2010/main" val="91445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5666" name="Rectangle 2"/>
          <p:cNvSpPr>
            <a:spLocks noGrp="1" noChangeArrowheads="1"/>
          </p:cNvSpPr>
          <p:nvPr>
            <p:ph type="title"/>
          </p:nvPr>
        </p:nvSpPr>
        <p:spPr/>
        <p:txBody>
          <a:bodyPr/>
          <a:lstStyle/>
          <a:p>
            <a:r>
              <a:rPr lang="en-US"/>
              <a:t>HDR Environment Illumination</a:t>
            </a:r>
          </a:p>
        </p:txBody>
      </p:sp>
      <p:pic>
        <p:nvPicPr>
          <p:cNvPr id="12656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038" y="1363663"/>
            <a:ext cx="7466012" cy="54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0881002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6690" name="Rectangle 2"/>
          <p:cNvSpPr>
            <a:spLocks noGrp="1" noChangeArrowheads="1"/>
          </p:cNvSpPr>
          <p:nvPr>
            <p:ph type="title"/>
          </p:nvPr>
        </p:nvSpPr>
        <p:spPr/>
        <p:txBody>
          <a:bodyPr/>
          <a:lstStyle/>
          <a:p>
            <a:r>
              <a:rPr lang="en-US"/>
              <a:t>Global Illumination</a:t>
            </a:r>
          </a:p>
        </p:txBody>
      </p:sp>
      <p:pic>
        <p:nvPicPr>
          <p:cNvPr id="12666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3" y="2462213"/>
            <a:ext cx="8540750" cy="320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7069546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7714" name="Rectangle 2"/>
          <p:cNvSpPr>
            <a:spLocks noGrp="1" noChangeArrowheads="1"/>
          </p:cNvSpPr>
          <p:nvPr>
            <p:ph type="title"/>
          </p:nvPr>
        </p:nvSpPr>
        <p:spPr/>
        <p:txBody>
          <a:bodyPr/>
          <a:lstStyle/>
          <a:p>
            <a:r>
              <a:rPr lang="en-US"/>
              <a:t>Direct Illumination</a:t>
            </a:r>
          </a:p>
        </p:txBody>
      </p:sp>
      <p:pic>
        <p:nvPicPr>
          <p:cNvPr id="12677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588" y="1549400"/>
            <a:ext cx="8410575" cy="508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4113920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8738" name="Rectangle 2"/>
          <p:cNvSpPr>
            <a:spLocks noGrp="1" noChangeArrowheads="1"/>
          </p:cNvSpPr>
          <p:nvPr>
            <p:ph type="title"/>
          </p:nvPr>
        </p:nvSpPr>
        <p:spPr/>
        <p:txBody>
          <a:bodyPr/>
          <a:lstStyle/>
          <a:p>
            <a:r>
              <a:rPr lang="en-US"/>
              <a:t>Specular Reflection</a:t>
            </a:r>
          </a:p>
        </p:txBody>
      </p:sp>
      <p:pic>
        <p:nvPicPr>
          <p:cNvPr id="12687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025" y="1576388"/>
            <a:ext cx="8551863" cy="4989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3287489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62" name="Rectangle 2"/>
          <p:cNvSpPr>
            <a:spLocks noGrp="1" noChangeArrowheads="1"/>
          </p:cNvSpPr>
          <p:nvPr>
            <p:ph type="title"/>
          </p:nvPr>
        </p:nvSpPr>
        <p:spPr/>
        <p:txBody>
          <a:bodyPr/>
          <a:lstStyle/>
          <a:p>
            <a:r>
              <a:rPr lang="en-US"/>
              <a:t>Caustics</a:t>
            </a:r>
          </a:p>
        </p:txBody>
      </p:sp>
      <p:pic>
        <p:nvPicPr>
          <p:cNvPr id="12697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963" y="1589088"/>
            <a:ext cx="8296275" cy="501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384754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p:txBody>
          <a:bodyPr/>
          <a:lstStyle/>
          <a:p>
            <a:r>
              <a:rPr lang="en-US"/>
              <a:t>Indirect Illumination</a:t>
            </a:r>
          </a:p>
        </p:txBody>
      </p:sp>
      <p:pic>
        <p:nvPicPr>
          <p:cNvPr id="12707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325" y="1584325"/>
            <a:ext cx="8248650"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7071691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3858" name="Rectangle 2"/>
          <p:cNvSpPr>
            <a:spLocks noGrp="1" noChangeArrowheads="1"/>
          </p:cNvSpPr>
          <p:nvPr>
            <p:ph type="title"/>
          </p:nvPr>
        </p:nvSpPr>
        <p:spPr/>
        <p:txBody>
          <a:bodyPr/>
          <a:lstStyle/>
          <a:p>
            <a:r>
              <a:rPr lang="en-US"/>
              <a:t>Mies House:  Swimming Pool</a:t>
            </a:r>
          </a:p>
        </p:txBody>
      </p:sp>
      <p:pic>
        <p:nvPicPr>
          <p:cNvPr id="12738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4913" y="1306513"/>
            <a:ext cx="6797675" cy="541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9631441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6626" name="Picture 2" descr="RCbigscreenColorSim_d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7875" y="2128838"/>
            <a:ext cx="4516438"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6627" name="Picture 3" descr="RCtableau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88" y="2128838"/>
            <a:ext cx="4516437" cy="3387725"/>
          </a:xfrm>
          <a:prstGeom prst="rect">
            <a:avLst/>
          </a:prstGeom>
          <a:noFill/>
          <a:extLst>
            <a:ext uri="{909E8E84-426E-40dd-AFC4-6F175D3DCCD1}">
              <a14:hiddenFill xmlns:a14="http://schemas.microsoft.com/office/drawing/2010/main">
                <a:solidFill>
                  <a:srgbClr val="FFFFFF"/>
                </a:solidFill>
              </a14:hiddenFill>
            </a:ext>
          </a:extLst>
        </p:spPr>
      </p:pic>
      <p:sp>
        <p:nvSpPr>
          <p:cNvPr id="1306628" name="Rectangle 4"/>
          <p:cNvSpPr>
            <a:spLocks noGrp="1" noChangeArrowheads="1"/>
          </p:cNvSpPr>
          <p:nvPr>
            <p:ph type="title"/>
          </p:nvPr>
        </p:nvSpPr>
        <p:spPr/>
        <p:txBody>
          <a:bodyPr/>
          <a:lstStyle/>
          <a:p>
            <a:r>
              <a:rPr lang="en-US"/>
              <a:t>Lightcuts </a:t>
            </a:r>
          </a:p>
        </p:txBody>
      </p:sp>
      <p:sp>
        <p:nvSpPr>
          <p:cNvPr id="1306629" name="Rectangle 5"/>
          <p:cNvSpPr>
            <a:spLocks noGrp="1" noChangeArrowheads="1"/>
          </p:cNvSpPr>
          <p:nvPr>
            <p:ph type="body" idx="1"/>
          </p:nvPr>
        </p:nvSpPr>
        <p:spPr/>
        <p:txBody>
          <a:bodyPr/>
          <a:lstStyle/>
          <a:p>
            <a:r>
              <a:rPr lang="en-US"/>
              <a:t>Efficient, accurate complex illumination</a:t>
            </a:r>
          </a:p>
        </p:txBody>
      </p:sp>
      <p:sp>
        <p:nvSpPr>
          <p:cNvPr id="1306630" name="Text Box 6"/>
          <p:cNvSpPr txBox="1">
            <a:spLocks noChangeArrowheads="1"/>
          </p:cNvSpPr>
          <p:nvPr/>
        </p:nvSpPr>
        <p:spPr bwMode="auto">
          <a:xfrm>
            <a:off x="49213" y="5422900"/>
            <a:ext cx="442082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sz="2100" dirty="0">
                <a:latin typeface="+mn-lt"/>
              </a:rPr>
              <a:t>Environment map lighting &amp; indirect</a:t>
            </a:r>
          </a:p>
          <a:p>
            <a:pPr algn="l" eaLnBrk="1" hangingPunct="1"/>
            <a:r>
              <a:rPr lang="en-US" sz="2100" dirty="0">
                <a:latin typeface="+mn-lt"/>
              </a:rPr>
              <a:t>Time 111s</a:t>
            </a:r>
          </a:p>
        </p:txBody>
      </p:sp>
      <p:sp>
        <p:nvSpPr>
          <p:cNvPr id="1306631" name="Text Box 7"/>
          <p:cNvSpPr txBox="1">
            <a:spLocks noChangeArrowheads="1"/>
          </p:cNvSpPr>
          <p:nvPr/>
        </p:nvSpPr>
        <p:spPr bwMode="auto">
          <a:xfrm>
            <a:off x="4572000" y="5422900"/>
            <a:ext cx="372110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sz="2100" dirty="0">
                <a:latin typeface="+mn-lt"/>
              </a:rPr>
              <a:t>Textured area lights &amp; indirect</a:t>
            </a:r>
          </a:p>
          <a:p>
            <a:pPr algn="l" eaLnBrk="1" hangingPunct="1"/>
            <a:r>
              <a:rPr lang="en-US" sz="2100" dirty="0">
                <a:latin typeface="+mn-lt"/>
              </a:rPr>
              <a:t>Time 98s</a:t>
            </a:r>
          </a:p>
        </p:txBody>
      </p:sp>
      <p:sp>
        <p:nvSpPr>
          <p:cNvPr id="1306632" name="Text Box 8"/>
          <p:cNvSpPr txBox="1">
            <a:spLocks noChangeArrowheads="1"/>
          </p:cNvSpPr>
          <p:nvPr/>
        </p:nvSpPr>
        <p:spPr bwMode="auto">
          <a:xfrm>
            <a:off x="1912938" y="6046788"/>
            <a:ext cx="57451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dirty="0">
                <a:solidFill>
                  <a:srgbClr val="DDDDDD"/>
                </a:solidFill>
                <a:latin typeface="+mn-lt"/>
              </a:rPr>
              <a:t>(640x480, Anti-aliased, Glossy materials)</a:t>
            </a:r>
          </a:p>
        </p:txBody>
      </p:sp>
      <p:sp>
        <p:nvSpPr>
          <p:cNvPr id="1306633" name="Text Box 9"/>
          <p:cNvSpPr txBox="1">
            <a:spLocks noChangeArrowheads="1"/>
          </p:cNvSpPr>
          <p:nvPr/>
        </p:nvSpPr>
        <p:spPr bwMode="auto">
          <a:xfrm>
            <a:off x="4422775" y="6400800"/>
            <a:ext cx="4721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latin typeface="+mn-lt"/>
              </a:rPr>
              <a:t>From Walter et al. SIGGRAPH 05</a:t>
            </a:r>
          </a:p>
        </p:txBody>
      </p:sp>
    </p:spTree>
    <p:extLst>
      <p:ext uri="{BB962C8B-B14F-4D97-AF65-F5344CB8AC3E}">
        <p14:creationId xmlns:p14="http://schemas.microsoft.com/office/powerpoint/2010/main" val="132518605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4" name="Rectangle 2"/>
          <p:cNvSpPr>
            <a:spLocks noGrp="1" noChangeArrowheads="1"/>
          </p:cNvSpPr>
          <p:nvPr>
            <p:ph type="title"/>
          </p:nvPr>
        </p:nvSpPr>
        <p:spPr/>
        <p:txBody>
          <a:bodyPr/>
          <a:lstStyle/>
          <a:p>
            <a:r>
              <a:rPr lang="en-US"/>
              <a:t>Complex Lighting</a:t>
            </a:r>
          </a:p>
        </p:txBody>
      </p:sp>
      <p:sp>
        <p:nvSpPr>
          <p:cNvPr id="1313795" name="Rectangle 3"/>
          <p:cNvSpPr>
            <a:spLocks noGrp="1" noChangeArrowheads="1"/>
          </p:cNvSpPr>
          <p:nvPr>
            <p:ph type="body" idx="1"/>
          </p:nvPr>
        </p:nvSpPr>
        <p:spPr/>
        <p:txBody>
          <a:bodyPr/>
          <a:lstStyle/>
          <a:p>
            <a:r>
              <a:rPr lang="en-US"/>
              <a:t>Simulate complex illumination using point lights</a:t>
            </a:r>
          </a:p>
          <a:p>
            <a:pPr lvl="1"/>
            <a:r>
              <a:rPr lang="en-US"/>
              <a:t>Area lights</a:t>
            </a:r>
          </a:p>
          <a:p>
            <a:pPr lvl="1"/>
            <a:r>
              <a:rPr lang="en-US"/>
              <a:t>HDR environment maps</a:t>
            </a:r>
          </a:p>
          <a:p>
            <a:pPr lvl="1"/>
            <a:r>
              <a:rPr lang="en-US"/>
              <a:t>Sun &amp; sky light</a:t>
            </a:r>
          </a:p>
          <a:p>
            <a:pPr lvl="1"/>
            <a:r>
              <a:rPr lang="en-US"/>
              <a:t>Indirect illumination</a:t>
            </a:r>
          </a:p>
          <a:p>
            <a:endParaRPr lang="en-US"/>
          </a:p>
          <a:p>
            <a:r>
              <a:rPr lang="en-US"/>
              <a:t>Unifies illumination</a:t>
            </a:r>
          </a:p>
          <a:p>
            <a:pPr lvl="1"/>
            <a:r>
              <a:rPr lang="en-US"/>
              <a:t>Enables tradeoffs </a:t>
            </a:r>
            <a:br>
              <a:rPr lang="en-US"/>
            </a:br>
            <a:r>
              <a:rPr lang="en-US"/>
              <a:t>between components</a:t>
            </a:r>
          </a:p>
        </p:txBody>
      </p:sp>
      <p:pic>
        <p:nvPicPr>
          <p:cNvPr id="1313796" name="Picture 4" descr="RCkitchenColorBig_de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816225"/>
            <a:ext cx="4524375"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3797" name="Text Box 5"/>
          <p:cNvSpPr txBox="1">
            <a:spLocks noChangeArrowheads="1"/>
          </p:cNvSpPr>
          <p:nvPr/>
        </p:nvSpPr>
        <p:spPr bwMode="auto">
          <a:xfrm>
            <a:off x="5099050" y="6148388"/>
            <a:ext cx="33922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sz="1800" dirty="0">
                <a:latin typeface="+mn-lt"/>
              </a:rPr>
              <a:t>Area lights + Sun/sky + Indirect</a:t>
            </a:r>
          </a:p>
        </p:txBody>
      </p:sp>
    </p:spTree>
    <p:extLst>
      <p:ext uri="{BB962C8B-B14F-4D97-AF65-F5344CB8AC3E}">
        <p14:creationId xmlns:p14="http://schemas.microsoft.com/office/powerpoint/2010/main" val="82394618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8322" name="Rectangle 2"/>
          <p:cNvSpPr>
            <a:spLocks noGrp="1" noChangeArrowheads="1"/>
          </p:cNvSpPr>
          <p:nvPr>
            <p:ph type="title"/>
          </p:nvPr>
        </p:nvSpPr>
        <p:spPr/>
        <p:txBody>
          <a:bodyPr/>
          <a:lstStyle/>
          <a:p>
            <a:r>
              <a:rPr lang="en-US"/>
              <a:t>Monte Carlo Path Tracing</a:t>
            </a:r>
          </a:p>
        </p:txBody>
      </p:sp>
      <p:pic>
        <p:nvPicPr>
          <p:cNvPr id="1848323" name="Picture 3" descr="jaguar_pathtrac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075" y="1679575"/>
            <a:ext cx="8213725" cy="4106863"/>
          </a:xfrm>
          <a:prstGeom prst="rect">
            <a:avLst/>
          </a:prstGeom>
          <a:noFill/>
          <a:ln w="9525">
            <a:solidFill>
              <a:schemeClr val="folHlink"/>
            </a:solidFill>
            <a:miter lim="800000"/>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
        <p:nvSpPr>
          <p:cNvPr id="1848324" name="Text Box 4"/>
          <p:cNvSpPr txBox="1">
            <a:spLocks noChangeArrowheads="1"/>
          </p:cNvSpPr>
          <p:nvPr/>
        </p:nvSpPr>
        <p:spPr bwMode="auto">
          <a:xfrm>
            <a:off x="2252663" y="5788025"/>
            <a:ext cx="4913312" cy="4572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2400" dirty="0">
                <a:effectLst>
                  <a:outerShdw blurRad="38100" dist="38100" dir="2700000" algn="tl">
                    <a:srgbClr val="000000"/>
                  </a:outerShdw>
                </a:effectLst>
                <a:latin typeface="+mn-lt"/>
              </a:rPr>
              <a:t>Big diffuse light source, 20 minutes</a:t>
            </a:r>
          </a:p>
        </p:txBody>
      </p:sp>
      <p:sp>
        <p:nvSpPr>
          <p:cNvPr id="1848325" name="Text Box 5"/>
          <p:cNvSpPr txBox="1">
            <a:spLocks noChangeArrowheads="1"/>
          </p:cNvSpPr>
          <p:nvPr/>
        </p:nvSpPr>
        <p:spPr bwMode="auto">
          <a:xfrm>
            <a:off x="8019563" y="6412840"/>
            <a:ext cx="117712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99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CA" dirty="0">
                <a:solidFill>
                  <a:schemeClr val="folHlink"/>
                </a:solidFill>
                <a:effectLst>
                  <a:outerShdw blurRad="38100" dist="38100" dir="2700000" algn="tl">
                    <a:srgbClr val="000000"/>
                  </a:outerShdw>
                </a:effectLst>
                <a:latin typeface="+mn-lt"/>
              </a:rPr>
              <a:t>Jensen</a:t>
            </a:r>
          </a:p>
        </p:txBody>
      </p:sp>
    </p:spTree>
    <p:extLst>
      <p:ext uri="{BB962C8B-B14F-4D97-AF65-F5344CB8AC3E}">
        <p14:creationId xmlns:p14="http://schemas.microsoft.com/office/powerpoint/2010/main" val="120515336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02" name="Rectangle 2"/>
          <p:cNvSpPr>
            <a:spLocks noGrp="1" noChangeArrowheads="1"/>
          </p:cNvSpPr>
          <p:nvPr>
            <p:ph type="title"/>
          </p:nvPr>
        </p:nvSpPr>
        <p:spPr/>
        <p:txBody>
          <a:bodyPr/>
          <a:lstStyle/>
          <a:p>
            <a:r>
              <a:rPr lang="en-US"/>
              <a:t>Key Concepts</a:t>
            </a:r>
          </a:p>
        </p:txBody>
      </p:sp>
      <p:sp>
        <p:nvSpPr>
          <p:cNvPr id="1331203" name="Rectangle 3"/>
          <p:cNvSpPr>
            <a:spLocks noGrp="1" noChangeArrowheads="1"/>
          </p:cNvSpPr>
          <p:nvPr>
            <p:ph type="body" idx="1"/>
          </p:nvPr>
        </p:nvSpPr>
        <p:spPr/>
        <p:txBody>
          <a:bodyPr/>
          <a:lstStyle/>
          <a:p>
            <a:r>
              <a:rPr lang="en-US" dirty="0"/>
              <a:t>Light Cluster</a:t>
            </a:r>
          </a:p>
          <a:p>
            <a:r>
              <a:rPr lang="en-US" dirty="0"/>
              <a:t>Light Tree</a:t>
            </a:r>
          </a:p>
          <a:p>
            <a:pPr lvl="1"/>
            <a:r>
              <a:rPr lang="en-US" dirty="0"/>
              <a:t>Binary tree of lights and clusters</a:t>
            </a:r>
          </a:p>
        </p:txBody>
      </p:sp>
      <p:sp>
        <p:nvSpPr>
          <p:cNvPr id="1331204" name="Line 4"/>
          <p:cNvSpPr>
            <a:spLocks noChangeShapeType="1"/>
          </p:cNvSpPr>
          <p:nvPr/>
        </p:nvSpPr>
        <p:spPr bwMode="auto">
          <a:xfrm flipH="1">
            <a:off x="6275388" y="4451350"/>
            <a:ext cx="622300" cy="6238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205" name="Line 5"/>
          <p:cNvSpPr>
            <a:spLocks noChangeShapeType="1"/>
          </p:cNvSpPr>
          <p:nvPr/>
        </p:nvSpPr>
        <p:spPr bwMode="auto">
          <a:xfrm flipH="1">
            <a:off x="5919788" y="5075238"/>
            <a:ext cx="355600" cy="7127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206" name="Line 6"/>
          <p:cNvSpPr>
            <a:spLocks noChangeShapeType="1"/>
          </p:cNvSpPr>
          <p:nvPr/>
        </p:nvSpPr>
        <p:spPr bwMode="auto">
          <a:xfrm>
            <a:off x="6275388" y="5075238"/>
            <a:ext cx="265112" cy="7127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207" name="Line 7"/>
          <p:cNvSpPr>
            <a:spLocks noChangeShapeType="1"/>
          </p:cNvSpPr>
          <p:nvPr/>
        </p:nvSpPr>
        <p:spPr bwMode="auto">
          <a:xfrm>
            <a:off x="6897688" y="4451350"/>
            <a:ext cx="620712" cy="6238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208" name="Line 8"/>
          <p:cNvSpPr>
            <a:spLocks noChangeShapeType="1"/>
          </p:cNvSpPr>
          <p:nvPr/>
        </p:nvSpPr>
        <p:spPr bwMode="auto">
          <a:xfrm flipH="1">
            <a:off x="7251700" y="5075238"/>
            <a:ext cx="266700" cy="7127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209" name="Line 9"/>
          <p:cNvSpPr>
            <a:spLocks noChangeShapeType="1"/>
          </p:cNvSpPr>
          <p:nvPr/>
        </p:nvSpPr>
        <p:spPr bwMode="auto">
          <a:xfrm>
            <a:off x="7518400" y="5075238"/>
            <a:ext cx="354013" cy="7127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210" name="Freeform 10"/>
          <p:cNvSpPr>
            <a:spLocks/>
          </p:cNvSpPr>
          <p:nvPr/>
        </p:nvSpPr>
        <p:spPr bwMode="auto">
          <a:xfrm>
            <a:off x="5743575" y="560863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31211" name="Freeform 11"/>
          <p:cNvSpPr>
            <a:spLocks/>
          </p:cNvSpPr>
          <p:nvPr/>
        </p:nvSpPr>
        <p:spPr bwMode="auto">
          <a:xfrm>
            <a:off x="6364288" y="5608638"/>
            <a:ext cx="355600" cy="355600"/>
          </a:xfrm>
          <a:custGeom>
            <a:avLst/>
            <a:gdLst>
              <a:gd name="T0" fmla="*/ 157 w 157"/>
              <a:gd name="T1" fmla="*/ 79 h 157"/>
              <a:gd name="T2" fmla="*/ 157 w 157"/>
              <a:gd name="T3" fmla="*/ 79 h 157"/>
              <a:gd name="T4" fmla="*/ 154 w 157"/>
              <a:gd name="T5" fmla="*/ 94 h 157"/>
              <a:gd name="T6" fmla="*/ 150 w 157"/>
              <a:gd name="T7" fmla="*/ 109 h 157"/>
              <a:gd name="T8" fmla="*/ 143 w 157"/>
              <a:gd name="T9" fmla="*/ 122 h 157"/>
              <a:gd name="T10" fmla="*/ 133 w 157"/>
              <a:gd name="T11" fmla="*/ 133 h 157"/>
              <a:gd name="T12" fmla="*/ 122 w 157"/>
              <a:gd name="T13" fmla="*/ 142 h 157"/>
              <a:gd name="T14" fmla="*/ 109 w 157"/>
              <a:gd name="T15" fmla="*/ 151 h 157"/>
              <a:gd name="T16" fmla="*/ 93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3 w 157"/>
              <a:gd name="T59" fmla="*/ 0 h 157"/>
              <a:gd name="T60" fmla="*/ 109 w 157"/>
              <a:gd name="T61" fmla="*/ 5 h 157"/>
              <a:gd name="T62" fmla="*/ 122 w 157"/>
              <a:gd name="T63" fmla="*/ 13 h 157"/>
              <a:gd name="T64" fmla="*/ 133 w 157"/>
              <a:gd name="T65" fmla="*/ 22 h 157"/>
              <a:gd name="T66" fmla="*/ 143 w 157"/>
              <a:gd name="T67" fmla="*/ 35 h 157"/>
              <a:gd name="T68" fmla="*/ 150 w 157"/>
              <a:gd name="T69" fmla="*/ 48 h 157"/>
              <a:gd name="T70" fmla="*/ 154 w 157"/>
              <a:gd name="T71" fmla="*/ 61 h 157"/>
              <a:gd name="T72" fmla="*/ 157 w 157"/>
              <a:gd name="T73" fmla="*/ 79 h 157"/>
              <a:gd name="T74" fmla="*/ 157 w 157"/>
              <a:gd name="T75"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9"/>
                </a:moveTo>
                <a:lnTo>
                  <a:pt x="157" y="79"/>
                </a:lnTo>
                <a:lnTo>
                  <a:pt x="154" y="94"/>
                </a:lnTo>
                <a:lnTo>
                  <a:pt x="150" y="109"/>
                </a:lnTo>
                <a:lnTo>
                  <a:pt x="143" y="122"/>
                </a:lnTo>
                <a:lnTo>
                  <a:pt x="133" y="133"/>
                </a:lnTo>
                <a:lnTo>
                  <a:pt x="122" y="142"/>
                </a:lnTo>
                <a:lnTo>
                  <a:pt x="109" y="151"/>
                </a:lnTo>
                <a:lnTo>
                  <a:pt x="93"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3" y="0"/>
                </a:lnTo>
                <a:lnTo>
                  <a:pt x="109" y="5"/>
                </a:lnTo>
                <a:lnTo>
                  <a:pt x="122" y="13"/>
                </a:lnTo>
                <a:lnTo>
                  <a:pt x="133" y="22"/>
                </a:lnTo>
                <a:lnTo>
                  <a:pt x="143" y="35"/>
                </a:lnTo>
                <a:lnTo>
                  <a:pt x="150" y="48"/>
                </a:lnTo>
                <a:lnTo>
                  <a:pt x="154" y="61"/>
                </a:lnTo>
                <a:lnTo>
                  <a:pt x="157" y="79"/>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31212" name="Freeform 12"/>
          <p:cNvSpPr>
            <a:spLocks/>
          </p:cNvSpPr>
          <p:nvPr/>
        </p:nvSpPr>
        <p:spPr bwMode="auto">
          <a:xfrm>
            <a:off x="7073900" y="560863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31213" name="Freeform 13"/>
          <p:cNvSpPr>
            <a:spLocks/>
          </p:cNvSpPr>
          <p:nvPr/>
        </p:nvSpPr>
        <p:spPr bwMode="auto">
          <a:xfrm>
            <a:off x="7696200" y="5608638"/>
            <a:ext cx="355600" cy="355600"/>
          </a:xfrm>
          <a:custGeom>
            <a:avLst/>
            <a:gdLst>
              <a:gd name="T0" fmla="*/ 157 w 157"/>
              <a:gd name="T1" fmla="*/ 79 h 157"/>
              <a:gd name="T2" fmla="*/ 157 w 157"/>
              <a:gd name="T3" fmla="*/ 79 h 157"/>
              <a:gd name="T4" fmla="*/ 154 w 157"/>
              <a:gd name="T5" fmla="*/ 94 h 157"/>
              <a:gd name="T6" fmla="*/ 150 w 157"/>
              <a:gd name="T7" fmla="*/ 109 h 157"/>
              <a:gd name="T8" fmla="*/ 144 w 157"/>
              <a:gd name="T9" fmla="*/ 122 h 157"/>
              <a:gd name="T10" fmla="*/ 133 w 157"/>
              <a:gd name="T11" fmla="*/ 133 h 157"/>
              <a:gd name="T12" fmla="*/ 122 w 157"/>
              <a:gd name="T13" fmla="*/ 142 h 157"/>
              <a:gd name="T14" fmla="*/ 109 w 157"/>
              <a:gd name="T15" fmla="*/ 151 h 157"/>
              <a:gd name="T16" fmla="*/ 94 w 157"/>
              <a:gd name="T17" fmla="*/ 155 h 157"/>
              <a:gd name="T18" fmla="*/ 78 w 157"/>
              <a:gd name="T19" fmla="*/ 157 h 157"/>
              <a:gd name="T20" fmla="*/ 78 w 157"/>
              <a:gd name="T21" fmla="*/ 157 h 157"/>
              <a:gd name="T22" fmla="*/ 63 w 157"/>
              <a:gd name="T23" fmla="*/ 155 h 157"/>
              <a:gd name="T24" fmla="*/ 48 w 157"/>
              <a:gd name="T25" fmla="*/ 151 h 157"/>
              <a:gd name="T26" fmla="*/ 35 w 157"/>
              <a:gd name="T27" fmla="*/ 142 h 157"/>
              <a:gd name="T28" fmla="*/ 24 w 157"/>
              <a:gd name="T29" fmla="*/ 133 h 157"/>
              <a:gd name="T30" fmla="*/ 13 w 157"/>
              <a:gd name="T31" fmla="*/ 122 h 157"/>
              <a:gd name="T32" fmla="*/ 7 w 157"/>
              <a:gd name="T33" fmla="*/ 109 h 157"/>
              <a:gd name="T34" fmla="*/ 2 w 157"/>
              <a:gd name="T35" fmla="*/ 94 h 157"/>
              <a:gd name="T36" fmla="*/ 0 w 157"/>
              <a:gd name="T37" fmla="*/ 79 h 157"/>
              <a:gd name="T38" fmla="*/ 0 w 157"/>
              <a:gd name="T39" fmla="*/ 79 h 157"/>
              <a:gd name="T40" fmla="*/ 2 w 157"/>
              <a:gd name="T41" fmla="*/ 61 h 157"/>
              <a:gd name="T42" fmla="*/ 7 w 157"/>
              <a:gd name="T43" fmla="*/ 48 h 157"/>
              <a:gd name="T44" fmla="*/ 13 w 157"/>
              <a:gd name="T45" fmla="*/ 35 h 157"/>
              <a:gd name="T46" fmla="*/ 24 w 157"/>
              <a:gd name="T47" fmla="*/ 22 h 157"/>
              <a:gd name="T48" fmla="*/ 35 w 157"/>
              <a:gd name="T49" fmla="*/ 13 h 157"/>
              <a:gd name="T50" fmla="*/ 48 w 157"/>
              <a:gd name="T51" fmla="*/ 5 h 157"/>
              <a:gd name="T52" fmla="*/ 63 w 157"/>
              <a:gd name="T53" fmla="*/ 0 h 157"/>
              <a:gd name="T54" fmla="*/ 78 w 157"/>
              <a:gd name="T55" fmla="*/ 0 h 157"/>
              <a:gd name="T56" fmla="*/ 78 w 157"/>
              <a:gd name="T57" fmla="*/ 0 h 157"/>
              <a:gd name="T58" fmla="*/ 94 w 157"/>
              <a:gd name="T59" fmla="*/ 0 h 157"/>
              <a:gd name="T60" fmla="*/ 109 w 157"/>
              <a:gd name="T61" fmla="*/ 5 h 157"/>
              <a:gd name="T62" fmla="*/ 122 w 157"/>
              <a:gd name="T63" fmla="*/ 13 h 157"/>
              <a:gd name="T64" fmla="*/ 133 w 157"/>
              <a:gd name="T65" fmla="*/ 22 h 157"/>
              <a:gd name="T66" fmla="*/ 144 w 157"/>
              <a:gd name="T67" fmla="*/ 35 h 157"/>
              <a:gd name="T68" fmla="*/ 150 w 157"/>
              <a:gd name="T69" fmla="*/ 48 h 157"/>
              <a:gd name="T70" fmla="*/ 154 w 157"/>
              <a:gd name="T71" fmla="*/ 61 h 157"/>
              <a:gd name="T72" fmla="*/ 157 w 157"/>
              <a:gd name="T73" fmla="*/ 79 h 157"/>
              <a:gd name="T74" fmla="*/ 157 w 157"/>
              <a:gd name="T75"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9"/>
                </a:moveTo>
                <a:lnTo>
                  <a:pt x="157" y="79"/>
                </a:lnTo>
                <a:lnTo>
                  <a:pt x="154" y="94"/>
                </a:lnTo>
                <a:lnTo>
                  <a:pt x="150" y="109"/>
                </a:lnTo>
                <a:lnTo>
                  <a:pt x="144" y="122"/>
                </a:lnTo>
                <a:lnTo>
                  <a:pt x="133" y="133"/>
                </a:lnTo>
                <a:lnTo>
                  <a:pt x="122" y="142"/>
                </a:lnTo>
                <a:lnTo>
                  <a:pt x="109" y="151"/>
                </a:lnTo>
                <a:lnTo>
                  <a:pt x="94" y="155"/>
                </a:lnTo>
                <a:lnTo>
                  <a:pt x="78" y="157"/>
                </a:lnTo>
                <a:lnTo>
                  <a:pt x="78" y="157"/>
                </a:lnTo>
                <a:lnTo>
                  <a:pt x="63" y="155"/>
                </a:lnTo>
                <a:lnTo>
                  <a:pt x="48" y="151"/>
                </a:lnTo>
                <a:lnTo>
                  <a:pt x="35" y="142"/>
                </a:lnTo>
                <a:lnTo>
                  <a:pt x="24" y="133"/>
                </a:lnTo>
                <a:lnTo>
                  <a:pt x="13" y="122"/>
                </a:lnTo>
                <a:lnTo>
                  <a:pt x="7" y="109"/>
                </a:lnTo>
                <a:lnTo>
                  <a:pt x="2" y="94"/>
                </a:lnTo>
                <a:lnTo>
                  <a:pt x="0" y="79"/>
                </a:lnTo>
                <a:lnTo>
                  <a:pt x="0" y="79"/>
                </a:lnTo>
                <a:lnTo>
                  <a:pt x="2" y="61"/>
                </a:lnTo>
                <a:lnTo>
                  <a:pt x="7" y="48"/>
                </a:lnTo>
                <a:lnTo>
                  <a:pt x="13" y="35"/>
                </a:lnTo>
                <a:lnTo>
                  <a:pt x="24" y="22"/>
                </a:lnTo>
                <a:lnTo>
                  <a:pt x="35" y="13"/>
                </a:lnTo>
                <a:lnTo>
                  <a:pt x="48" y="5"/>
                </a:lnTo>
                <a:lnTo>
                  <a:pt x="63" y="0"/>
                </a:lnTo>
                <a:lnTo>
                  <a:pt x="78" y="0"/>
                </a:lnTo>
                <a:lnTo>
                  <a:pt x="78" y="0"/>
                </a:lnTo>
                <a:lnTo>
                  <a:pt x="94" y="0"/>
                </a:lnTo>
                <a:lnTo>
                  <a:pt x="109" y="5"/>
                </a:lnTo>
                <a:lnTo>
                  <a:pt x="122" y="13"/>
                </a:lnTo>
                <a:lnTo>
                  <a:pt x="133" y="22"/>
                </a:lnTo>
                <a:lnTo>
                  <a:pt x="144" y="35"/>
                </a:lnTo>
                <a:lnTo>
                  <a:pt x="150" y="48"/>
                </a:lnTo>
                <a:lnTo>
                  <a:pt x="154" y="61"/>
                </a:lnTo>
                <a:lnTo>
                  <a:pt x="157" y="79"/>
                </a:lnTo>
                <a:lnTo>
                  <a:pt x="157" y="79"/>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31214" name="Freeform 14"/>
          <p:cNvSpPr>
            <a:spLocks/>
          </p:cNvSpPr>
          <p:nvPr/>
        </p:nvSpPr>
        <p:spPr bwMode="auto">
          <a:xfrm>
            <a:off x="7342188" y="4895850"/>
            <a:ext cx="354012"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78" y="157"/>
                </a:lnTo>
                <a:lnTo>
                  <a:pt x="63" y="155"/>
                </a:lnTo>
                <a:lnTo>
                  <a:pt x="47" y="151"/>
                </a:lnTo>
                <a:lnTo>
                  <a:pt x="34" y="142"/>
                </a:lnTo>
                <a:lnTo>
                  <a:pt x="23" y="133"/>
                </a:lnTo>
                <a:lnTo>
                  <a:pt x="13" y="122"/>
                </a:lnTo>
                <a:lnTo>
                  <a:pt x="6" y="109"/>
                </a:lnTo>
                <a:lnTo>
                  <a:pt x="2" y="94"/>
                </a:lnTo>
                <a:lnTo>
                  <a:pt x="0" y="79"/>
                </a:lnTo>
                <a:lnTo>
                  <a:pt x="0" y="79"/>
                </a:lnTo>
                <a:lnTo>
                  <a:pt x="2" y="61"/>
                </a:lnTo>
                <a:lnTo>
                  <a:pt x="6" y="48"/>
                </a:lnTo>
                <a:lnTo>
                  <a:pt x="13" y="35"/>
                </a:lnTo>
                <a:lnTo>
                  <a:pt x="23" y="22"/>
                </a:lnTo>
                <a:lnTo>
                  <a:pt x="34" y="13"/>
                </a:lnTo>
                <a:lnTo>
                  <a:pt x="47" y="4"/>
                </a:lnTo>
                <a:lnTo>
                  <a:pt x="63" y="0"/>
                </a:lnTo>
                <a:lnTo>
                  <a:pt x="78" y="0"/>
                </a:lnTo>
                <a:lnTo>
                  <a:pt x="78" y="0"/>
                </a:lnTo>
                <a:lnTo>
                  <a:pt x="93" y="0"/>
                </a:lnTo>
                <a:lnTo>
                  <a:pt x="108" y="4"/>
                </a:lnTo>
                <a:lnTo>
                  <a:pt x="121" y="13"/>
                </a:lnTo>
                <a:lnTo>
                  <a:pt x="132" y="22"/>
                </a:lnTo>
                <a:lnTo>
                  <a:pt x="143" y="35"/>
                </a:lnTo>
                <a:lnTo>
                  <a:pt x="150" y="48"/>
                </a:lnTo>
                <a:lnTo>
                  <a:pt x="154" y="61"/>
                </a:lnTo>
                <a:lnTo>
                  <a:pt x="156" y="79"/>
                </a:lnTo>
                <a:lnTo>
                  <a:pt x="156" y="79"/>
                </a:lnTo>
                <a:close/>
              </a:path>
            </a:pathLst>
          </a:custGeom>
          <a:solidFill>
            <a:srgbClr val="787878"/>
          </a:solidFill>
          <a:ln w="28575" cmpd="sng">
            <a:solidFill>
              <a:schemeClr val="tx2"/>
            </a:solidFill>
            <a:prstDash val="solid"/>
            <a:round/>
            <a:headEnd/>
            <a:tailEnd/>
          </a:ln>
        </p:spPr>
        <p:txBody>
          <a:bodyPr/>
          <a:lstStyle/>
          <a:p>
            <a:endParaRPr lang="en-US"/>
          </a:p>
        </p:txBody>
      </p:sp>
      <p:sp>
        <p:nvSpPr>
          <p:cNvPr id="1331215" name="Freeform 15"/>
          <p:cNvSpPr>
            <a:spLocks/>
          </p:cNvSpPr>
          <p:nvPr/>
        </p:nvSpPr>
        <p:spPr bwMode="auto">
          <a:xfrm>
            <a:off x="6099175" y="4895850"/>
            <a:ext cx="354013"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78" y="157"/>
                </a:lnTo>
                <a:lnTo>
                  <a:pt x="63" y="155"/>
                </a:lnTo>
                <a:lnTo>
                  <a:pt x="47" y="151"/>
                </a:lnTo>
                <a:lnTo>
                  <a:pt x="34" y="142"/>
                </a:lnTo>
                <a:lnTo>
                  <a:pt x="23" y="133"/>
                </a:lnTo>
                <a:lnTo>
                  <a:pt x="13" y="122"/>
                </a:lnTo>
                <a:lnTo>
                  <a:pt x="6" y="109"/>
                </a:lnTo>
                <a:lnTo>
                  <a:pt x="2" y="94"/>
                </a:lnTo>
                <a:lnTo>
                  <a:pt x="0" y="79"/>
                </a:lnTo>
                <a:lnTo>
                  <a:pt x="0" y="79"/>
                </a:lnTo>
                <a:lnTo>
                  <a:pt x="2" y="61"/>
                </a:lnTo>
                <a:lnTo>
                  <a:pt x="6" y="48"/>
                </a:lnTo>
                <a:lnTo>
                  <a:pt x="13" y="35"/>
                </a:lnTo>
                <a:lnTo>
                  <a:pt x="23" y="22"/>
                </a:lnTo>
                <a:lnTo>
                  <a:pt x="34" y="13"/>
                </a:lnTo>
                <a:lnTo>
                  <a:pt x="47" y="4"/>
                </a:lnTo>
                <a:lnTo>
                  <a:pt x="63" y="0"/>
                </a:lnTo>
                <a:lnTo>
                  <a:pt x="78" y="0"/>
                </a:lnTo>
                <a:lnTo>
                  <a:pt x="78" y="0"/>
                </a:lnTo>
                <a:lnTo>
                  <a:pt x="93" y="0"/>
                </a:lnTo>
                <a:lnTo>
                  <a:pt x="108" y="4"/>
                </a:lnTo>
                <a:lnTo>
                  <a:pt x="121" y="13"/>
                </a:lnTo>
                <a:lnTo>
                  <a:pt x="132" y="22"/>
                </a:lnTo>
                <a:lnTo>
                  <a:pt x="143" y="35"/>
                </a:lnTo>
                <a:lnTo>
                  <a:pt x="150" y="48"/>
                </a:lnTo>
                <a:lnTo>
                  <a:pt x="154" y="61"/>
                </a:lnTo>
                <a:lnTo>
                  <a:pt x="156" y="79"/>
                </a:lnTo>
                <a:lnTo>
                  <a:pt x="156" y="79"/>
                </a:lnTo>
                <a:close/>
              </a:path>
            </a:pathLst>
          </a:custGeom>
          <a:solidFill>
            <a:srgbClr val="787878"/>
          </a:solidFill>
          <a:ln w="28575" cmpd="sng">
            <a:solidFill>
              <a:schemeClr val="tx2"/>
            </a:solidFill>
            <a:prstDash val="solid"/>
            <a:round/>
            <a:headEnd/>
            <a:tailEnd/>
          </a:ln>
        </p:spPr>
        <p:txBody>
          <a:bodyPr/>
          <a:lstStyle/>
          <a:p>
            <a:endParaRPr lang="en-US"/>
          </a:p>
        </p:txBody>
      </p:sp>
      <p:sp>
        <p:nvSpPr>
          <p:cNvPr id="1331216" name="Rectangle 16"/>
          <p:cNvSpPr>
            <a:spLocks noChangeArrowheads="1"/>
          </p:cNvSpPr>
          <p:nvPr/>
        </p:nvSpPr>
        <p:spPr bwMode="auto">
          <a:xfrm>
            <a:off x="4191000" y="4673600"/>
            <a:ext cx="8465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dirty="0">
                <a:latin typeface="+mn-lt"/>
              </a:rPr>
              <a:t>Clusters</a:t>
            </a:r>
          </a:p>
        </p:txBody>
      </p:sp>
      <p:sp>
        <p:nvSpPr>
          <p:cNvPr id="1331217" name="Rectangle 17"/>
          <p:cNvSpPr>
            <a:spLocks noChangeArrowheads="1"/>
          </p:cNvSpPr>
          <p:nvPr/>
        </p:nvSpPr>
        <p:spPr bwMode="auto">
          <a:xfrm>
            <a:off x="4191000" y="5554663"/>
            <a:ext cx="9752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dirty="0">
                <a:latin typeface="+mn-lt"/>
              </a:rPr>
              <a:t>Individual</a:t>
            </a:r>
          </a:p>
        </p:txBody>
      </p:sp>
      <p:sp>
        <p:nvSpPr>
          <p:cNvPr id="1331218" name="Rectangle 18"/>
          <p:cNvSpPr>
            <a:spLocks noChangeArrowheads="1"/>
          </p:cNvSpPr>
          <p:nvPr/>
        </p:nvSpPr>
        <p:spPr bwMode="auto">
          <a:xfrm>
            <a:off x="4368800" y="5821363"/>
            <a:ext cx="6159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dirty="0">
                <a:latin typeface="+mn-lt"/>
              </a:rPr>
              <a:t>Lights</a:t>
            </a:r>
          </a:p>
        </p:txBody>
      </p:sp>
      <p:sp>
        <p:nvSpPr>
          <p:cNvPr id="1331219" name="Line 19"/>
          <p:cNvSpPr>
            <a:spLocks noChangeShapeType="1"/>
          </p:cNvSpPr>
          <p:nvPr/>
        </p:nvSpPr>
        <p:spPr bwMode="auto">
          <a:xfrm flipH="1">
            <a:off x="5473700" y="4273550"/>
            <a:ext cx="104775" cy="15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220" name="Line 20"/>
          <p:cNvSpPr>
            <a:spLocks noChangeShapeType="1"/>
          </p:cNvSpPr>
          <p:nvPr/>
        </p:nvSpPr>
        <p:spPr bwMode="auto">
          <a:xfrm flipH="1">
            <a:off x="5475288" y="4273550"/>
            <a:ext cx="0" cy="1066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221" name="Line 21"/>
          <p:cNvSpPr>
            <a:spLocks noChangeShapeType="1"/>
          </p:cNvSpPr>
          <p:nvPr/>
        </p:nvSpPr>
        <p:spPr bwMode="auto">
          <a:xfrm>
            <a:off x="5478463" y="5340350"/>
            <a:ext cx="90487" cy="31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222" name="Line 22"/>
          <p:cNvSpPr>
            <a:spLocks noChangeShapeType="1"/>
          </p:cNvSpPr>
          <p:nvPr/>
        </p:nvSpPr>
        <p:spPr bwMode="auto">
          <a:xfrm>
            <a:off x="5473700" y="5599113"/>
            <a:ext cx="889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223" name="Line 23"/>
          <p:cNvSpPr>
            <a:spLocks noChangeShapeType="1"/>
          </p:cNvSpPr>
          <p:nvPr/>
        </p:nvSpPr>
        <p:spPr bwMode="auto">
          <a:xfrm flipH="1">
            <a:off x="5472113" y="5599113"/>
            <a:ext cx="1587" cy="4445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224" name="Line 24"/>
          <p:cNvSpPr>
            <a:spLocks noChangeShapeType="1"/>
          </p:cNvSpPr>
          <p:nvPr/>
        </p:nvSpPr>
        <p:spPr bwMode="auto">
          <a:xfrm>
            <a:off x="5473700" y="6043613"/>
            <a:ext cx="88900" cy="15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225" name="Line 25"/>
          <p:cNvSpPr>
            <a:spLocks noChangeShapeType="1"/>
          </p:cNvSpPr>
          <p:nvPr/>
        </p:nvSpPr>
        <p:spPr bwMode="auto">
          <a:xfrm flipH="1">
            <a:off x="5384800" y="4797425"/>
            <a:ext cx="88900" cy="15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226" name="Line 26"/>
          <p:cNvSpPr>
            <a:spLocks noChangeShapeType="1"/>
          </p:cNvSpPr>
          <p:nvPr/>
        </p:nvSpPr>
        <p:spPr bwMode="auto">
          <a:xfrm flipH="1">
            <a:off x="5384800" y="5775325"/>
            <a:ext cx="889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227" name="Freeform 27"/>
          <p:cNvSpPr>
            <a:spLocks/>
          </p:cNvSpPr>
          <p:nvPr/>
        </p:nvSpPr>
        <p:spPr bwMode="auto">
          <a:xfrm>
            <a:off x="6719888" y="4244975"/>
            <a:ext cx="354012" cy="357188"/>
          </a:xfrm>
          <a:custGeom>
            <a:avLst/>
            <a:gdLst>
              <a:gd name="T0" fmla="*/ 156 w 156"/>
              <a:gd name="T1" fmla="*/ 79 h 157"/>
              <a:gd name="T2" fmla="*/ 156 w 156"/>
              <a:gd name="T3" fmla="*/ 79 h 157"/>
              <a:gd name="T4" fmla="*/ 154 w 156"/>
              <a:gd name="T5" fmla="*/ 94 h 157"/>
              <a:gd name="T6" fmla="*/ 150 w 156"/>
              <a:gd name="T7" fmla="*/ 109 h 157"/>
              <a:gd name="T8" fmla="*/ 143 w 156"/>
              <a:gd name="T9" fmla="*/ 122 h 157"/>
              <a:gd name="T10" fmla="*/ 132 w 156"/>
              <a:gd name="T11" fmla="*/ 133 h 157"/>
              <a:gd name="T12" fmla="*/ 121 w 156"/>
              <a:gd name="T13" fmla="*/ 142 h 157"/>
              <a:gd name="T14" fmla="*/ 108 w 156"/>
              <a:gd name="T15" fmla="*/ 151 h 157"/>
              <a:gd name="T16" fmla="*/ 93 w 156"/>
              <a:gd name="T17" fmla="*/ 155 h 157"/>
              <a:gd name="T18" fmla="*/ 78 w 156"/>
              <a:gd name="T19" fmla="*/ 157 h 157"/>
              <a:gd name="T20" fmla="*/ 78 w 156"/>
              <a:gd name="T21" fmla="*/ 157 h 157"/>
              <a:gd name="T22" fmla="*/ 63 w 156"/>
              <a:gd name="T23" fmla="*/ 155 h 157"/>
              <a:gd name="T24" fmla="*/ 47 w 156"/>
              <a:gd name="T25" fmla="*/ 151 h 157"/>
              <a:gd name="T26" fmla="*/ 34 w 156"/>
              <a:gd name="T27" fmla="*/ 142 h 157"/>
              <a:gd name="T28" fmla="*/ 23 w 156"/>
              <a:gd name="T29" fmla="*/ 133 h 157"/>
              <a:gd name="T30" fmla="*/ 13 w 156"/>
              <a:gd name="T31" fmla="*/ 122 h 157"/>
              <a:gd name="T32" fmla="*/ 6 w 156"/>
              <a:gd name="T33" fmla="*/ 109 h 157"/>
              <a:gd name="T34" fmla="*/ 2 w 156"/>
              <a:gd name="T35" fmla="*/ 94 h 157"/>
              <a:gd name="T36" fmla="*/ 0 w 156"/>
              <a:gd name="T37" fmla="*/ 79 h 157"/>
              <a:gd name="T38" fmla="*/ 0 w 156"/>
              <a:gd name="T39" fmla="*/ 79 h 157"/>
              <a:gd name="T40" fmla="*/ 2 w 156"/>
              <a:gd name="T41" fmla="*/ 61 h 157"/>
              <a:gd name="T42" fmla="*/ 6 w 156"/>
              <a:gd name="T43" fmla="*/ 48 h 157"/>
              <a:gd name="T44" fmla="*/ 13 w 156"/>
              <a:gd name="T45" fmla="*/ 35 h 157"/>
              <a:gd name="T46" fmla="*/ 23 w 156"/>
              <a:gd name="T47" fmla="*/ 22 h 157"/>
              <a:gd name="T48" fmla="*/ 34 w 156"/>
              <a:gd name="T49" fmla="*/ 13 h 157"/>
              <a:gd name="T50" fmla="*/ 47 w 156"/>
              <a:gd name="T51" fmla="*/ 4 h 157"/>
              <a:gd name="T52" fmla="*/ 63 w 156"/>
              <a:gd name="T53" fmla="*/ 0 h 157"/>
              <a:gd name="T54" fmla="*/ 78 w 156"/>
              <a:gd name="T55" fmla="*/ 0 h 157"/>
              <a:gd name="T56" fmla="*/ 78 w 156"/>
              <a:gd name="T57" fmla="*/ 0 h 157"/>
              <a:gd name="T58" fmla="*/ 93 w 156"/>
              <a:gd name="T59" fmla="*/ 0 h 157"/>
              <a:gd name="T60" fmla="*/ 108 w 156"/>
              <a:gd name="T61" fmla="*/ 4 h 157"/>
              <a:gd name="T62" fmla="*/ 121 w 156"/>
              <a:gd name="T63" fmla="*/ 13 h 157"/>
              <a:gd name="T64" fmla="*/ 132 w 156"/>
              <a:gd name="T65" fmla="*/ 22 h 157"/>
              <a:gd name="T66" fmla="*/ 143 w 156"/>
              <a:gd name="T67" fmla="*/ 35 h 157"/>
              <a:gd name="T68" fmla="*/ 150 w 156"/>
              <a:gd name="T69" fmla="*/ 48 h 157"/>
              <a:gd name="T70" fmla="*/ 154 w 156"/>
              <a:gd name="T71" fmla="*/ 61 h 157"/>
              <a:gd name="T72" fmla="*/ 156 w 156"/>
              <a:gd name="T73" fmla="*/ 79 h 157"/>
              <a:gd name="T74" fmla="*/ 156 w 156"/>
              <a:gd name="T75"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9"/>
                </a:moveTo>
                <a:lnTo>
                  <a:pt x="156" y="79"/>
                </a:lnTo>
                <a:lnTo>
                  <a:pt x="154" y="94"/>
                </a:lnTo>
                <a:lnTo>
                  <a:pt x="150" y="109"/>
                </a:lnTo>
                <a:lnTo>
                  <a:pt x="143" y="122"/>
                </a:lnTo>
                <a:lnTo>
                  <a:pt x="132" y="133"/>
                </a:lnTo>
                <a:lnTo>
                  <a:pt x="121" y="142"/>
                </a:lnTo>
                <a:lnTo>
                  <a:pt x="108" y="151"/>
                </a:lnTo>
                <a:lnTo>
                  <a:pt x="93" y="155"/>
                </a:lnTo>
                <a:lnTo>
                  <a:pt x="78" y="157"/>
                </a:lnTo>
                <a:lnTo>
                  <a:pt x="78" y="157"/>
                </a:lnTo>
                <a:lnTo>
                  <a:pt x="63" y="155"/>
                </a:lnTo>
                <a:lnTo>
                  <a:pt x="47" y="151"/>
                </a:lnTo>
                <a:lnTo>
                  <a:pt x="34" y="142"/>
                </a:lnTo>
                <a:lnTo>
                  <a:pt x="23" y="133"/>
                </a:lnTo>
                <a:lnTo>
                  <a:pt x="13" y="122"/>
                </a:lnTo>
                <a:lnTo>
                  <a:pt x="6" y="109"/>
                </a:lnTo>
                <a:lnTo>
                  <a:pt x="2" y="94"/>
                </a:lnTo>
                <a:lnTo>
                  <a:pt x="0" y="79"/>
                </a:lnTo>
                <a:lnTo>
                  <a:pt x="0" y="79"/>
                </a:lnTo>
                <a:lnTo>
                  <a:pt x="2" y="61"/>
                </a:lnTo>
                <a:lnTo>
                  <a:pt x="6" y="48"/>
                </a:lnTo>
                <a:lnTo>
                  <a:pt x="13" y="35"/>
                </a:lnTo>
                <a:lnTo>
                  <a:pt x="23" y="22"/>
                </a:lnTo>
                <a:lnTo>
                  <a:pt x="34" y="13"/>
                </a:lnTo>
                <a:lnTo>
                  <a:pt x="47" y="4"/>
                </a:lnTo>
                <a:lnTo>
                  <a:pt x="63" y="0"/>
                </a:lnTo>
                <a:lnTo>
                  <a:pt x="78" y="0"/>
                </a:lnTo>
                <a:lnTo>
                  <a:pt x="78" y="0"/>
                </a:lnTo>
                <a:lnTo>
                  <a:pt x="93" y="0"/>
                </a:lnTo>
                <a:lnTo>
                  <a:pt x="108" y="4"/>
                </a:lnTo>
                <a:lnTo>
                  <a:pt x="121" y="13"/>
                </a:lnTo>
                <a:lnTo>
                  <a:pt x="132" y="22"/>
                </a:lnTo>
                <a:lnTo>
                  <a:pt x="143" y="35"/>
                </a:lnTo>
                <a:lnTo>
                  <a:pt x="150" y="48"/>
                </a:lnTo>
                <a:lnTo>
                  <a:pt x="154" y="61"/>
                </a:lnTo>
                <a:lnTo>
                  <a:pt x="156" y="79"/>
                </a:lnTo>
                <a:lnTo>
                  <a:pt x="156" y="79"/>
                </a:lnTo>
                <a:close/>
              </a:path>
            </a:pathLst>
          </a:custGeom>
          <a:solidFill>
            <a:srgbClr val="787878"/>
          </a:solidFill>
          <a:ln w="28575" cmpd="sng">
            <a:solidFill>
              <a:schemeClr val="tx2"/>
            </a:solidFill>
            <a:prstDash val="solid"/>
            <a:round/>
            <a:headEnd/>
            <a:tailEnd/>
          </a:ln>
        </p:spPr>
        <p:txBody>
          <a:bodyPr/>
          <a:lstStyle/>
          <a:p>
            <a:endParaRPr lang="en-US"/>
          </a:p>
        </p:txBody>
      </p:sp>
    </p:spTree>
    <p:extLst>
      <p:ext uri="{BB962C8B-B14F-4D97-AF65-F5344CB8AC3E}">
        <p14:creationId xmlns:p14="http://schemas.microsoft.com/office/powerpoint/2010/main" val="27592270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7346" name="Rectangle 2"/>
          <p:cNvSpPr>
            <a:spLocks noGrp="1" noChangeArrowheads="1"/>
          </p:cNvSpPr>
          <p:nvPr>
            <p:ph type="title"/>
          </p:nvPr>
        </p:nvSpPr>
        <p:spPr/>
        <p:txBody>
          <a:bodyPr/>
          <a:lstStyle/>
          <a:p>
            <a:r>
              <a:rPr lang="en-US"/>
              <a:t>Three Example Cuts</a:t>
            </a:r>
          </a:p>
        </p:txBody>
      </p:sp>
      <p:sp>
        <p:nvSpPr>
          <p:cNvPr id="1337347" name="Line 3"/>
          <p:cNvSpPr>
            <a:spLocks noChangeShapeType="1"/>
          </p:cNvSpPr>
          <p:nvPr/>
        </p:nvSpPr>
        <p:spPr bwMode="auto">
          <a:xfrm>
            <a:off x="6524625" y="4951413"/>
            <a:ext cx="1917700" cy="1587"/>
          </a:xfrm>
          <a:prstGeom prst="line">
            <a:avLst/>
          </a:prstGeom>
          <a:noFill/>
          <a:ln w="55563">
            <a:solidFill>
              <a:srgbClr val="CC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7348" name="Freeform 4"/>
          <p:cNvSpPr>
            <a:spLocks/>
          </p:cNvSpPr>
          <p:nvPr/>
        </p:nvSpPr>
        <p:spPr bwMode="auto">
          <a:xfrm>
            <a:off x="3649663" y="4951413"/>
            <a:ext cx="2157412" cy="639762"/>
          </a:xfrm>
          <a:custGeom>
            <a:avLst/>
            <a:gdLst>
              <a:gd name="T0" fmla="*/ 0 w 1057"/>
              <a:gd name="T1" fmla="*/ 0 h 314"/>
              <a:gd name="T2" fmla="*/ 0 w 1057"/>
              <a:gd name="T3" fmla="*/ 0 h 314"/>
              <a:gd name="T4" fmla="*/ 353 w 1057"/>
              <a:gd name="T5" fmla="*/ 0 h 314"/>
              <a:gd name="T6" fmla="*/ 353 w 1057"/>
              <a:gd name="T7" fmla="*/ 0 h 314"/>
              <a:gd name="T8" fmla="*/ 359 w 1057"/>
              <a:gd name="T9" fmla="*/ 0 h 314"/>
              <a:gd name="T10" fmla="*/ 366 w 1057"/>
              <a:gd name="T11" fmla="*/ 5 h 314"/>
              <a:gd name="T12" fmla="*/ 372 w 1057"/>
              <a:gd name="T13" fmla="*/ 9 h 314"/>
              <a:gd name="T14" fmla="*/ 379 w 1057"/>
              <a:gd name="T15" fmla="*/ 13 h 314"/>
              <a:gd name="T16" fmla="*/ 390 w 1057"/>
              <a:gd name="T17" fmla="*/ 29 h 314"/>
              <a:gd name="T18" fmla="*/ 398 w 1057"/>
              <a:gd name="T19" fmla="*/ 48 h 314"/>
              <a:gd name="T20" fmla="*/ 407 w 1057"/>
              <a:gd name="T21" fmla="*/ 72 h 314"/>
              <a:gd name="T22" fmla="*/ 416 w 1057"/>
              <a:gd name="T23" fmla="*/ 101 h 314"/>
              <a:gd name="T24" fmla="*/ 431 w 1057"/>
              <a:gd name="T25" fmla="*/ 157 h 314"/>
              <a:gd name="T26" fmla="*/ 446 w 1057"/>
              <a:gd name="T27" fmla="*/ 214 h 314"/>
              <a:gd name="T28" fmla="*/ 455 w 1057"/>
              <a:gd name="T29" fmla="*/ 242 h 314"/>
              <a:gd name="T30" fmla="*/ 463 w 1057"/>
              <a:gd name="T31" fmla="*/ 264 h 314"/>
              <a:gd name="T32" fmla="*/ 472 w 1057"/>
              <a:gd name="T33" fmla="*/ 286 h 314"/>
              <a:gd name="T34" fmla="*/ 483 w 1057"/>
              <a:gd name="T35" fmla="*/ 301 h 314"/>
              <a:gd name="T36" fmla="*/ 490 w 1057"/>
              <a:gd name="T37" fmla="*/ 306 h 314"/>
              <a:gd name="T38" fmla="*/ 496 w 1057"/>
              <a:gd name="T39" fmla="*/ 310 h 314"/>
              <a:gd name="T40" fmla="*/ 503 w 1057"/>
              <a:gd name="T41" fmla="*/ 314 h 314"/>
              <a:gd name="T42" fmla="*/ 509 w 1057"/>
              <a:gd name="T43" fmla="*/ 314 h 314"/>
              <a:gd name="T44" fmla="*/ 509 w 1057"/>
              <a:gd name="T45" fmla="*/ 314 h 314"/>
              <a:gd name="T46" fmla="*/ 1057 w 1057"/>
              <a:gd name="T47"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57" h="314">
                <a:moveTo>
                  <a:pt x="0" y="0"/>
                </a:moveTo>
                <a:lnTo>
                  <a:pt x="0" y="0"/>
                </a:lnTo>
                <a:lnTo>
                  <a:pt x="353" y="0"/>
                </a:lnTo>
                <a:lnTo>
                  <a:pt x="353" y="0"/>
                </a:lnTo>
                <a:lnTo>
                  <a:pt x="359" y="0"/>
                </a:lnTo>
                <a:lnTo>
                  <a:pt x="366" y="5"/>
                </a:lnTo>
                <a:lnTo>
                  <a:pt x="372" y="9"/>
                </a:lnTo>
                <a:lnTo>
                  <a:pt x="379" y="13"/>
                </a:lnTo>
                <a:lnTo>
                  <a:pt x="390" y="29"/>
                </a:lnTo>
                <a:lnTo>
                  <a:pt x="398" y="48"/>
                </a:lnTo>
                <a:lnTo>
                  <a:pt x="407" y="72"/>
                </a:lnTo>
                <a:lnTo>
                  <a:pt x="416" y="101"/>
                </a:lnTo>
                <a:lnTo>
                  <a:pt x="431" y="157"/>
                </a:lnTo>
                <a:lnTo>
                  <a:pt x="446" y="214"/>
                </a:lnTo>
                <a:lnTo>
                  <a:pt x="455" y="242"/>
                </a:lnTo>
                <a:lnTo>
                  <a:pt x="463" y="264"/>
                </a:lnTo>
                <a:lnTo>
                  <a:pt x="472" y="286"/>
                </a:lnTo>
                <a:lnTo>
                  <a:pt x="483" y="301"/>
                </a:lnTo>
                <a:lnTo>
                  <a:pt x="490" y="306"/>
                </a:lnTo>
                <a:lnTo>
                  <a:pt x="496" y="310"/>
                </a:lnTo>
                <a:lnTo>
                  <a:pt x="503" y="314"/>
                </a:lnTo>
                <a:lnTo>
                  <a:pt x="509" y="314"/>
                </a:lnTo>
                <a:lnTo>
                  <a:pt x="509" y="314"/>
                </a:lnTo>
                <a:lnTo>
                  <a:pt x="1057" y="314"/>
                </a:lnTo>
              </a:path>
            </a:pathLst>
          </a:custGeom>
          <a:solidFill>
            <a:schemeClr val="bg1"/>
          </a:solidFill>
          <a:ln w="55563">
            <a:solidFill>
              <a:srgbClr val="57E0FB"/>
            </a:solidFill>
            <a:prstDash val="solid"/>
            <a:round/>
            <a:headEnd/>
            <a:tailEnd/>
          </a:ln>
        </p:spPr>
        <p:txBody>
          <a:bodyPr/>
          <a:lstStyle/>
          <a:p>
            <a:endParaRPr lang="en-US"/>
          </a:p>
        </p:txBody>
      </p:sp>
      <p:pic>
        <p:nvPicPr>
          <p:cNvPr id="13373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149475"/>
            <a:ext cx="2554288" cy="192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37350" name="Line 6"/>
          <p:cNvSpPr>
            <a:spLocks noChangeShapeType="1"/>
          </p:cNvSpPr>
          <p:nvPr/>
        </p:nvSpPr>
        <p:spPr bwMode="auto">
          <a:xfrm flipH="1">
            <a:off x="1174750" y="4391025"/>
            <a:ext cx="560388" cy="5603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7351" name="Line 7"/>
          <p:cNvSpPr>
            <a:spLocks noChangeShapeType="1"/>
          </p:cNvSpPr>
          <p:nvPr/>
        </p:nvSpPr>
        <p:spPr bwMode="auto">
          <a:xfrm flipH="1">
            <a:off x="855663" y="4951413"/>
            <a:ext cx="319087"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7352" name="Line 8"/>
          <p:cNvSpPr>
            <a:spLocks noChangeShapeType="1"/>
          </p:cNvSpPr>
          <p:nvPr/>
        </p:nvSpPr>
        <p:spPr bwMode="auto">
          <a:xfrm>
            <a:off x="1174750" y="4951413"/>
            <a:ext cx="239713"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7353" name="Line 9"/>
          <p:cNvSpPr>
            <a:spLocks noChangeShapeType="1"/>
          </p:cNvSpPr>
          <p:nvPr/>
        </p:nvSpPr>
        <p:spPr bwMode="auto">
          <a:xfrm>
            <a:off x="1735138" y="4391025"/>
            <a:ext cx="558800" cy="5603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7354" name="Line 10"/>
          <p:cNvSpPr>
            <a:spLocks noChangeShapeType="1"/>
          </p:cNvSpPr>
          <p:nvPr/>
        </p:nvSpPr>
        <p:spPr bwMode="auto">
          <a:xfrm flipH="1">
            <a:off x="2054225" y="4951413"/>
            <a:ext cx="239713"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7355" name="Line 11"/>
          <p:cNvSpPr>
            <a:spLocks noChangeShapeType="1"/>
          </p:cNvSpPr>
          <p:nvPr/>
        </p:nvSpPr>
        <p:spPr bwMode="auto">
          <a:xfrm>
            <a:off x="2293938" y="4951413"/>
            <a:ext cx="317500"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33735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2163" y="2149475"/>
            <a:ext cx="2554287" cy="192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37357"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7125" y="2159000"/>
            <a:ext cx="2554288" cy="192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37358" name="Freeform 14"/>
          <p:cNvSpPr>
            <a:spLocks/>
          </p:cNvSpPr>
          <p:nvPr/>
        </p:nvSpPr>
        <p:spPr bwMode="auto">
          <a:xfrm>
            <a:off x="536575" y="4951413"/>
            <a:ext cx="2157413" cy="639762"/>
          </a:xfrm>
          <a:custGeom>
            <a:avLst/>
            <a:gdLst>
              <a:gd name="T0" fmla="*/ 0 w 1057"/>
              <a:gd name="T1" fmla="*/ 314 h 314"/>
              <a:gd name="T2" fmla="*/ 0 w 1057"/>
              <a:gd name="T3" fmla="*/ 314 h 314"/>
              <a:gd name="T4" fmla="*/ 548 w 1057"/>
              <a:gd name="T5" fmla="*/ 314 h 314"/>
              <a:gd name="T6" fmla="*/ 548 w 1057"/>
              <a:gd name="T7" fmla="*/ 314 h 314"/>
              <a:gd name="T8" fmla="*/ 554 w 1057"/>
              <a:gd name="T9" fmla="*/ 314 h 314"/>
              <a:gd name="T10" fmla="*/ 561 w 1057"/>
              <a:gd name="T11" fmla="*/ 310 h 314"/>
              <a:gd name="T12" fmla="*/ 567 w 1057"/>
              <a:gd name="T13" fmla="*/ 306 h 314"/>
              <a:gd name="T14" fmla="*/ 574 w 1057"/>
              <a:gd name="T15" fmla="*/ 301 h 314"/>
              <a:gd name="T16" fmla="*/ 585 w 1057"/>
              <a:gd name="T17" fmla="*/ 286 h 314"/>
              <a:gd name="T18" fmla="*/ 593 w 1057"/>
              <a:gd name="T19" fmla="*/ 264 h 314"/>
              <a:gd name="T20" fmla="*/ 602 w 1057"/>
              <a:gd name="T21" fmla="*/ 242 h 314"/>
              <a:gd name="T22" fmla="*/ 611 w 1057"/>
              <a:gd name="T23" fmla="*/ 214 h 314"/>
              <a:gd name="T24" fmla="*/ 626 w 1057"/>
              <a:gd name="T25" fmla="*/ 157 h 314"/>
              <a:gd name="T26" fmla="*/ 641 w 1057"/>
              <a:gd name="T27" fmla="*/ 101 h 314"/>
              <a:gd name="T28" fmla="*/ 650 w 1057"/>
              <a:gd name="T29" fmla="*/ 72 h 314"/>
              <a:gd name="T30" fmla="*/ 659 w 1057"/>
              <a:gd name="T31" fmla="*/ 48 h 314"/>
              <a:gd name="T32" fmla="*/ 667 w 1057"/>
              <a:gd name="T33" fmla="*/ 29 h 314"/>
              <a:gd name="T34" fmla="*/ 678 w 1057"/>
              <a:gd name="T35" fmla="*/ 13 h 314"/>
              <a:gd name="T36" fmla="*/ 685 w 1057"/>
              <a:gd name="T37" fmla="*/ 9 h 314"/>
              <a:gd name="T38" fmla="*/ 691 w 1057"/>
              <a:gd name="T39" fmla="*/ 5 h 314"/>
              <a:gd name="T40" fmla="*/ 698 w 1057"/>
              <a:gd name="T41" fmla="*/ 0 h 314"/>
              <a:gd name="T42" fmla="*/ 704 w 1057"/>
              <a:gd name="T43" fmla="*/ 0 h 314"/>
              <a:gd name="T44" fmla="*/ 704 w 1057"/>
              <a:gd name="T45" fmla="*/ 0 h 314"/>
              <a:gd name="T46" fmla="*/ 1057 w 1057"/>
              <a:gd name="T47"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57" h="314">
                <a:moveTo>
                  <a:pt x="0" y="314"/>
                </a:moveTo>
                <a:lnTo>
                  <a:pt x="0" y="314"/>
                </a:lnTo>
                <a:lnTo>
                  <a:pt x="548" y="314"/>
                </a:lnTo>
                <a:lnTo>
                  <a:pt x="548" y="314"/>
                </a:lnTo>
                <a:lnTo>
                  <a:pt x="554" y="314"/>
                </a:lnTo>
                <a:lnTo>
                  <a:pt x="561" y="310"/>
                </a:lnTo>
                <a:lnTo>
                  <a:pt x="567" y="306"/>
                </a:lnTo>
                <a:lnTo>
                  <a:pt x="574" y="301"/>
                </a:lnTo>
                <a:lnTo>
                  <a:pt x="585" y="286"/>
                </a:lnTo>
                <a:lnTo>
                  <a:pt x="593" y="264"/>
                </a:lnTo>
                <a:lnTo>
                  <a:pt x="602" y="242"/>
                </a:lnTo>
                <a:lnTo>
                  <a:pt x="611" y="214"/>
                </a:lnTo>
                <a:lnTo>
                  <a:pt x="626" y="157"/>
                </a:lnTo>
                <a:lnTo>
                  <a:pt x="641" y="101"/>
                </a:lnTo>
                <a:lnTo>
                  <a:pt x="650" y="72"/>
                </a:lnTo>
                <a:lnTo>
                  <a:pt x="659" y="48"/>
                </a:lnTo>
                <a:lnTo>
                  <a:pt x="667" y="29"/>
                </a:lnTo>
                <a:lnTo>
                  <a:pt x="678" y="13"/>
                </a:lnTo>
                <a:lnTo>
                  <a:pt x="685" y="9"/>
                </a:lnTo>
                <a:lnTo>
                  <a:pt x="691" y="5"/>
                </a:lnTo>
                <a:lnTo>
                  <a:pt x="698" y="0"/>
                </a:lnTo>
                <a:lnTo>
                  <a:pt x="704" y="0"/>
                </a:lnTo>
                <a:lnTo>
                  <a:pt x="704" y="0"/>
                </a:lnTo>
                <a:lnTo>
                  <a:pt x="1057" y="0"/>
                </a:lnTo>
              </a:path>
            </a:pathLst>
          </a:custGeom>
          <a:noFill/>
          <a:ln w="55563">
            <a:solidFill>
              <a:schemeClr val="accent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en-US"/>
          </a:p>
        </p:txBody>
      </p:sp>
      <p:sp>
        <p:nvSpPr>
          <p:cNvPr id="1337359" name="Freeform 15"/>
          <p:cNvSpPr>
            <a:spLocks/>
          </p:cNvSpPr>
          <p:nvPr/>
        </p:nvSpPr>
        <p:spPr bwMode="auto">
          <a:xfrm>
            <a:off x="695325"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78"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8" y="0"/>
                </a:lnTo>
                <a:lnTo>
                  <a:pt x="78"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38100" cmpd="sng">
            <a:solidFill>
              <a:schemeClr val="accent1"/>
            </a:solidFill>
            <a:prstDash val="solid"/>
            <a:round/>
            <a:headEnd/>
            <a:tailEnd/>
          </a:ln>
        </p:spPr>
        <p:txBody>
          <a:bodyPr/>
          <a:lstStyle/>
          <a:p>
            <a:endParaRPr lang="en-US"/>
          </a:p>
        </p:txBody>
      </p:sp>
      <p:sp>
        <p:nvSpPr>
          <p:cNvPr id="1337360" name="Freeform 16"/>
          <p:cNvSpPr>
            <a:spLocks/>
          </p:cNvSpPr>
          <p:nvPr/>
        </p:nvSpPr>
        <p:spPr bwMode="auto">
          <a:xfrm>
            <a:off x="1255713" y="5432425"/>
            <a:ext cx="319087" cy="320675"/>
          </a:xfrm>
          <a:custGeom>
            <a:avLst/>
            <a:gdLst>
              <a:gd name="T0" fmla="*/ 157 w 157"/>
              <a:gd name="T1" fmla="*/ 78 h 157"/>
              <a:gd name="T2" fmla="*/ 157 w 157"/>
              <a:gd name="T3" fmla="*/ 78 h 157"/>
              <a:gd name="T4" fmla="*/ 154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4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4" y="94"/>
                </a:lnTo>
                <a:lnTo>
                  <a:pt x="150" y="109"/>
                </a:lnTo>
                <a:lnTo>
                  <a:pt x="144" y="122"/>
                </a:lnTo>
                <a:lnTo>
                  <a:pt x="133" y="133"/>
                </a:lnTo>
                <a:lnTo>
                  <a:pt x="122" y="144"/>
                </a:lnTo>
                <a:lnTo>
                  <a:pt x="109" y="150"/>
                </a:lnTo>
                <a:lnTo>
                  <a:pt x="94" y="155"/>
                </a:lnTo>
                <a:lnTo>
                  <a:pt x="78" y="157"/>
                </a:lnTo>
                <a:lnTo>
                  <a:pt x="78"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8" y="0"/>
                </a:lnTo>
                <a:lnTo>
                  <a:pt x="78" y="0"/>
                </a:lnTo>
                <a:lnTo>
                  <a:pt x="94" y="2"/>
                </a:lnTo>
                <a:lnTo>
                  <a:pt x="109" y="6"/>
                </a:lnTo>
                <a:lnTo>
                  <a:pt x="122" y="13"/>
                </a:lnTo>
                <a:lnTo>
                  <a:pt x="133" y="24"/>
                </a:lnTo>
                <a:lnTo>
                  <a:pt x="144" y="35"/>
                </a:lnTo>
                <a:lnTo>
                  <a:pt x="150" y="48"/>
                </a:lnTo>
                <a:lnTo>
                  <a:pt x="154" y="63"/>
                </a:lnTo>
                <a:lnTo>
                  <a:pt x="157" y="78"/>
                </a:lnTo>
                <a:lnTo>
                  <a:pt x="157" y="78"/>
                </a:lnTo>
                <a:close/>
              </a:path>
            </a:pathLst>
          </a:custGeom>
          <a:solidFill>
            <a:srgbClr val="787878"/>
          </a:solidFill>
          <a:ln w="38100" cmpd="sng">
            <a:solidFill>
              <a:schemeClr val="accent1"/>
            </a:solidFill>
            <a:prstDash val="solid"/>
            <a:round/>
            <a:headEnd/>
            <a:tailEnd/>
          </a:ln>
        </p:spPr>
        <p:txBody>
          <a:bodyPr/>
          <a:lstStyle/>
          <a:p>
            <a:endParaRPr lang="en-US"/>
          </a:p>
        </p:txBody>
      </p:sp>
      <p:sp>
        <p:nvSpPr>
          <p:cNvPr id="1337361" name="Freeform 17"/>
          <p:cNvSpPr>
            <a:spLocks/>
          </p:cNvSpPr>
          <p:nvPr/>
        </p:nvSpPr>
        <p:spPr bwMode="auto">
          <a:xfrm>
            <a:off x="1893888"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79"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9" y="0"/>
                </a:lnTo>
                <a:lnTo>
                  <a:pt x="79"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37362" name="Freeform 18"/>
          <p:cNvSpPr>
            <a:spLocks/>
          </p:cNvSpPr>
          <p:nvPr/>
        </p:nvSpPr>
        <p:spPr bwMode="auto">
          <a:xfrm>
            <a:off x="2452688"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78"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8" y="0"/>
                </a:lnTo>
                <a:lnTo>
                  <a:pt x="78"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37363" name="Freeform 19"/>
          <p:cNvSpPr>
            <a:spLocks/>
          </p:cNvSpPr>
          <p:nvPr/>
        </p:nvSpPr>
        <p:spPr bwMode="auto">
          <a:xfrm>
            <a:off x="2133600" y="4792663"/>
            <a:ext cx="319088"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7 w 156"/>
              <a:gd name="T25" fmla="*/ 150 h 157"/>
              <a:gd name="T26" fmla="*/ 34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4 w 156"/>
              <a:gd name="T49" fmla="*/ 13 h 157"/>
              <a:gd name="T50" fmla="*/ 47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3"/>
                </a:lnTo>
                <a:lnTo>
                  <a:pt x="150" y="109"/>
                </a:lnTo>
                <a:lnTo>
                  <a:pt x="143" y="122"/>
                </a:lnTo>
                <a:lnTo>
                  <a:pt x="132" y="133"/>
                </a:lnTo>
                <a:lnTo>
                  <a:pt x="121" y="144"/>
                </a:lnTo>
                <a:lnTo>
                  <a:pt x="108" y="150"/>
                </a:lnTo>
                <a:lnTo>
                  <a:pt x="93" y="155"/>
                </a:lnTo>
                <a:lnTo>
                  <a:pt x="78" y="157"/>
                </a:lnTo>
                <a:lnTo>
                  <a:pt x="78" y="157"/>
                </a:lnTo>
                <a:lnTo>
                  <a:pt x="63" y="155"/>
                </a:lnTo>
                <a:lnTo>
                  <a:pt x="47" y="150"/>
                </a:lnTo>
                <a:lnTo>
                  <a:pt x="34" y="144"/>
                </a:lnTo>
                <a:lnTo>
                  <a:pt x="24" y="133"/>
                </a:lnTo>
                <a:lnTo>
                  <a:pt x="13" y="122"/>
                </a:lnTo>
                <a:lnTo>
                  <a:pt x="6" y="109"/>
                </a:lnTo>
                <a:lnTo>
                  <a:pt x="2" y="93"/>
                </a:lnTo>
                <a:lnTo>
                  <a:pt x="0" y="78"/>
                </a:lnTo>
                <a:lnTo>
                  <a:pt x="0" y="78"/>
                </a:lnTo>
                <a:lnTo>
                  <a:pt x="2" y="63"/>
                </a:lnTo>
                <a:lnTo>
                  <a:pt x="6" y="48"/>
                </a:lnTo>
                <a:lnTo>
                  <a:pt x="13" y="35"/>
                </a:lnTo>
                <a:lnTo>
                  <a:pt x="24" y="24"/>
                </a:lnTo>
                <a:lnTo>
                  <a:pt x="34" y="13"/>
                </a:lnTo>
                <a:lnTo>
                  <a:pt x="47" y="6"/>
                </a:lnTo>
                <a:lnTo>
                  <a:pt x="63" y="2"/>
                </a:lnTo>
                <a:lnTo>
                  <a:pt x="78" y="0"/>
                </a:lnTo>
                <a:lnTo>
                  <a:pt x="78" y="0"/>
                </a:lnTo>
                <a:lnTo>
                  <a:pt x="93" y="2"/>
                </a:lnTo>
                <a:lnTo>
                  <a:pt x="108" y="6"/>
                </a:lnTo>
                <a:lnTo>
                  <a:pt x="121" y="13"/>
                </a:lnTo>
                <a:lnTo>
                  <a:pt x="132" y="24"/>
                </a:lnTo>
                <a:lnTo>
                  <a:pt x="143" y="35"/>
                </a:lnTo>
                <a:lnTo>
                  <a:pt x="150" y="48"/>
                </a:lnTo>
                <a:lnTo>
                  <a:pt x="154" y="63"/>
                </a:lnTo>
                <a:lnTo>
                  <a:pt x="156" y="78"/>
                </a:lnTo>
                <a:lnTo>
                  <a:pt x="156" y="78"/>
                </a:lnTo>
                <a:close/>
              </a:path>
            </a:pathLst>
          </a:custGeom>
          <a:solidFill>
            <a:srgbClr val="787878"/>
          </a:solidFill>
          <a:ln w="38100" cmpd="sng">
            <a:solidFill>
              <a:schemeClr val="accent1"/>
            </a:solidFill>
            <a:prstDash val="solid"/>
            <a:round/>
            <a:headEnd/>
            <a:tailEnd/>
          </a:ln>
        </p:spPr>
        <p:txBody>
          <a:bodyPr/>
          <a:lstStyle/>
          <a:p>
            <a:endParaRPr lang="en-US"/>
          </a:p>
        </p:txBody>
      </p:sp>
      <p:sp>
        <p:nvSpPr>
          <p:cNvPr id="1337364" name="Freeform 20"/>
          <p:cNvSpPr>
            <a:spLocks/>
          </p:cNvSpPr>
          <p:nvPr/>
        </p:nvSpPr>
        <p:spPr bwMode="auto">
          <a:xfrm>
            <a:off x="1016000" y="4792663"/>
            <a:ext cx="319088"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4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4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3"/>
                </a:lnTo>
                <a:lnTo>
                  <a:pt x="150" y="109"/>
                </a:lnTo>
                <a:lnTo>
                  <a:pt x="143" y="122"/>
                </a:lnTo>
                <a:lnTo>
                  <a:pt x="132" y="133"/>
                </a:lnTo>
                <a:lnTo>
                  <a:pt x="121" y="144"/>
                </a:lnTo>
                <a:lnTo>
                  <a:pt x="108" y="150"/>
                </a:lnTo>
                <a:lnTo>
                  <a:pt x="93" y="155"/>
                </a:lnTo>
                <a:lnTo>
                  <a:pt x="78" y="157"/>
                </a:lnTo>
                <a:lnTo>
                  <a:pt x="78" y="157"/>
                </a:lnTo>
                <a:lnTo>
                  <a:pt x="63" y="155"/>
                </a:lnTo>
                <a:lnTo>
                  <a:pt x="48" y="150"/>
                </a:lnTo>
                <a:lnTo>
                  <a:pt x="34" y="144"/>
                </a:lnTo>
                <a:lnTo>
                  <a:pt x="24" y="133"/>
                </a:lnTo>
                <a:lnTo>
                  <a:pt x="13" y="122"/>
                </a:lnTo>
                <a:lnTo>
                  <a:pt x="6" y="109"/>
                </a:lnTo>
                <a:lnTo>
                  <a:pt x="2" y="93"/>
                </a:lnTo>
                <a:lnTo>
                  <a:pt x="0" y="78"/>
                </a:lnTo>
                <a:lnTo>
                  <a:pt x="0" y="78"/>
                </a:lnTo>
                <a:lnTo>
                  <a:pt x="2" y="63"/>
                </a:lnTo>
                <a:lnTo>
                  <a:pt x="6" y="48"/>
                </a:lnTo>
                <a:lnTo>
                  <a:pt x="13" y="35"/>
                </a:lnTo>
                <a:lnTo>
                  <a:pt x="24" y="24"/>
                </a:lnTo>
                <a:lnTo>
                  <a:pt x="34" y="13"/>
                </a:lnTo>
                <a:lnTo>
                  <a:pt x="48" y="6"/>
                </a:lnTo>
                <a:lnTo>
                  <a:pt x="63" y="2"/>
                </a:lnTo>
                <a:lnTo>
                  <a:pt x="78" y="0"/>
                </a:lnTo>
                <a:lnTo>
                  <a:pt x="78" y="0"/>
                </a:lnTo>
                <a:lnTo>
                  <a:pt x="93" y="2"/>
                </a:lnTo>
                <a:lnTo>
                  <a:pt x="108" y="6"/>
                </a:lnTo>
                <a:lnTo>
                  <a:pt x="121" y="13"/>
                </a:lnTo>
                <a:lnTo>
                  <a:pt x="132" y="24"/>
                </a:lnTo>
                <a:lnTo>
                  <a:pt x="143" y="35"/>
                </a:lnTo>
                <a:lnTo>
                  <a:pt x="150" y="48"/>
                </a:lnTo>
                <a:lnTo>
                  <a:pt x="154" y="63"/>
                </a:lnTo>
                <a:lnTo>
                  <a:pt x="156" y="78"/>
                </a:lnTo>
                <a:lnTo>
                  <a:pt x="156"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37365" name="Freeform 21"/>
          <p:cNvSpPr>
            <a:spLocks/>
          </p:cNvSpPr>
          <p:nvPr/>
        </p:nvSpPr>
        <p:spPr bwMode="auto">
          <a:xfrm>
            <a:off x="1574800" y="4232275"/>
            <a:ext cx="319088" cy="319088"/>
          </a:xfrm>
          <a:custGeom>
            <a:avLst/>
            <a:gdLst>
              <a:gd name="T0" fmla="*/ 156 w 156"/>
              <a:gd name="T1" fmla="*/ 78 h 157"/>
              <a:gd name="T2" fmla="*/ 156 w 156"/>
              <a:gd name="T3" fmla="*/ 78 h 157"/>
              <a:gd name="T4" fmla="*/ 154 w 156"/>
              <a:gd name="T5" fmla="*/ 94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4 w 156"/>
              <a:gd name="T27" fmla="*/ 144 h 157"/>
              <a:gd name="T28" fmla="*/ 24 w 156"/>
              <a:gd name="T29" fmla="*/ 133 h 157"/>
              <a:gd name="T30" fmla="*/ 13 w 156"/>
              <a:gd name="T31" fmla="*/ 122 h 157"/>
              <a:gd name="T32" fmla="*/ 6 w 156"/>
              <a:gd name="T33" fmla="*/ 109 h 157"/>
              <a:gd name="T34" fmla="*/ 2 w 156"/>
              <a:gd name="T35" fmla="*/ 94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4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4"/>
                </a:lnTo>
                <a:lnTo>
                  <a:pt x="150" y="109"/>
                </a:lnTo>
                <a:lnTo>
                  <a:pt x="143" y="122"/>
                </a:lnTo>
                <a:lnTo>
                  <a:pt x="132" y="133"/>
                </a:lnTo>
                <a:lnTo>
                  <a:pt x="121" y="144"/>
                </a:lnTo>
                <a:lnTo>
                  <a:pt x="108" y="150"/>
                </a:lnTo>
                <a:lnTo>
                  <a:pt x="93" y="155"/>
                </a:lnTo>
                <a:lnTo>
                  <a:pt x="78" y="157"/>
                </a:lnTo>
                <a:lnTo>
                  <a:pt x="78" y="157"/>
                </a:lnTo>
                <a:lnTo>
                  <a:pt x="63" y="155"/>
                </a:lnTo>
                <a:lnTo>
                  <a:pt x="48" y="150"/>
                </a:lnTo>
                <a:lnTo>
                  <a:pt x="34" y="144"/>
                </a:lnTo>
                <a:lnTo>
                  <a:pt x="24" y="133"/>
                </a:lnTo>
                <a:lnTo>
                  <a:pt x="13" y="122"/>
                </a:lnTo>
                <a:lnTo>
                  <a:pt x="6" y="109"/>
                </a:lnTo>
                <a:lnTo>
                  <a:pt x="2" y="94"/>
                </a:lnTo>
                <a:lnTo>
                  <a:pt x="0" y="78"/>
                </a:lnTo>
                <a:lnTo>
                  <a:pt x="0" y="78"/>
                </a:lnTo>
                <a:lnTo>
                  <a:pt x="2" y="63"/>
                </a:lnTo>
                <a:lnTo>
                  <a:pt x="6" y="48"/>
                </a:lnTo>
                <a:lnTo>
                  <a:pt x="13" y="35"/>
                </a:lnTo>
                <a:lnTo>
                  <a:pt x="24" y="24"/>
                </a:lnTo>
                <a:lnTo>
                  <a:pt x="34" y="13"/>
                </a:lnTo>
                <a:lnTo>
                  <a:pt x="48" y="6"/>
                </a:lnTo>
                <a:lnTo>
                  <a:pt x="63" y="2"/>
                </a:lnTo>
                <a:lnTo>
                  <a:pt x="78" y="0"/>
                </a:lnTo>
                <a:lnTo>
                  <a:pt x="78" y="0"/>
                </a:lnTo>
                <a:lnTo>
                  <a:pt x="93" y="2"/>
                </a:lnTo>
                <a:lnTo>
                  <a:pt x="108" y="6"/>
                </a:lnTo>
                <a:lnTo>
                  <a:pt x="121" y="13"/>
                </a:lnTo>
                <a:lnTo>
                  <a:pt x="132" y="24"/>
                </a:lnTo>
                <a:lnTo>
                  <a:pt x="143" y="35"/>
                </a:lnTo>
                <a:lnTo>
                  <a:pt x="150" y="48"/>
                </a:lnTo>
                <a:lnTo>
                  <a:pt x="154" y="63"/>
                </a:lnTo>
                <a:lnTo>
                  <a:pt x="156" y="78"/>
                </a:lnTo>
                <a:lnTo>
                  <a:pt x="156"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37366" name="Rectangle 22"/>
          <p:cNvSpPr>
            <a:spLocks noChangeArrowheads="1"/>
          </p:cNvSpPr>
          <p:nvPr/>
        </p:nvSpPr>
        <p:spPr bwMode="auto">
          <a:xfrm>
            <a:off x="801688"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1</a:t>
            </a:r>
          </a:p>
        </p:txBody>
      </p:sp>
      <p:sp>
        <p:nvSpPr>
          <p:cNvPr id="1337367" name="Rectangle 23"/>
          <p:cNvSpPr>
            <a:spLocks noChangeArrowheads="1"/>
          </p:cNvSpPr>
          <p:nvPr/>
        </p:nvSpPr>
        <p:spPr bwMode="auto">
          <a:xfrm>
            <a:off x="1360488"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2</a:t>
            </a:r>
          </a:p>
        </p:txBody>
      </p:sp>
      <p:sp>
        <p:nvSpPr>
          <p:cNvPr id="1337368" name="Rectangle 24"/>
          <p:cNvSpPr>
            <a:spLocks noChangeArrowheads="1"/>
          </p:cNvSpPr>
          <p:nvPr/>
        </p:nvSpPr>
        <p:spPr bwMode="auto">
          <a:xfrm>
            <a:off x="2000250"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3</a:t>
            </a:r>
          </a:p>
        </p:txBody>
      </p:sp>
      <p:sp>
        <p:nvSpPr>
          <p:cNvPr id="1337369" name="Rectangle 25"/>
          <p:cNvSpPr>
            <a:spLocks noChangeArrowheads="1"/>
          </p:cNvSpPr>
          <p:nvPr/>
        </p:nvSpPr>
        <p:spPr bwMode="auto">
          <a:xfrm>
            <a:off x="2559050"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4</a:t>
            </a:r>
          </a:p>
        </p:txBody>
      </p:sp>
      <p:sp>
        <p:nvSpPr>
          <p:cNvPr id="1337370" name="Rectangle 26"/>
          <p:cNvSpPr>
            <a:spLocks noChangeArrowheads="1"/>
          </p:cNvSpPr>
          <p:nvPr/>
        </p:nvSpPr>
        <p:spPr bwMode="auto">
          <a:xfrm>
            <a:off x="1122363" y="484505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1</a:t>
            </a:r>
          </a:p>
        </p:txBody>
      </p:sp>
      <p:sp>
        <p:nvSpPr>
          <p:cNvPr id="1337371" name="Rectangle 27"/>
          <p:cNvSpPr>
            <a:spLocks noChangeArrowheads="1"/>
          </p:cNvSpPr>
          <p:nvPr/>
        </p:nvSpPr>
        <p:spPr bwMode="auto">
          <a:xfrm>
            <a:off x="2239963" y="484505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4</a:t>
            </a:r>
          </a:p>
        </p:txBody>
      </p:sp>
      <p:sp>
        <p:nvSpPr>
          <p:cNvPr id="1337372" name="Rectangle 28"/>
          <p:cNvSpPr>
            <a:spLocks noChangeArrowheads="1"/>
          </p:cNvSpPr>
          <p:nvPr/>
        </p:nvSpPr>
        <p:spPr bwMode="auto">
          <a:xfrm>
            <a:off x="1681163" y="4284663"/>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4</a:t>
            </a:r>
          </a:p>
        </p:txBody>
      </p:sp>
      <p:sp>
        <p:nvSpPr>
          <p:cNvPr id="1337373" name="Line 29"/>
          <p:cNvSpPr>
            <a:spLocks noChangeShapeType="1"/>
          </p:cNvSpPr>
          <p:nvPr/>
        </p:nvSpPr>
        <p:spPr bwMode="auto">
          <a:xfrm flipH="1">
            <a:off x="4049713" y="4391025"/>
            <a:ext cx="558800" cy="5603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7374" name="Line 30"/>
          <p:cNvSpPr>
            <a:spLocks noChangeShapeType="1"/>
          </p:cNvSpPr>
          <p:nvPr/>
        </p:nvSpPr>
        <p:spPr bwMode="auto">
          <a:xfrm flipH="1">
            <a:off x="3729038" y="4951413"/>
            <a:ext cx="320675"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7375" name="Line 31"/>
          <p:cNvSpPr>
            <a:spLocks noChangeShapeType="1"/>
          </p:cNvSpPr>
          <p:nvPr/>
        </p:nvSpPr>
        <p:spPr bwMode="auto">
          <a:xfrm>
            <a:off x="4049713" y="4951413"/>
            <a:ext cx="239712"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7376" name="Line 32"/>
          <p:cNvSpPr>
            <a:spLocks noChangeShapeType="1"/>
          </p:cNvSpPr>
          <p:nvPr/>
        </p:nvSpPr>
        <p:spPr bwMode="auto">
          <a:xfrm>
            <a:off x="4608513" y="4391025"/>
            <a:ext cx="558800" cy="5603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7377" name="Line 33"/>
          <p:cNvSpPr>
            <a:spLocks noChangeShapeType="1"/>
          </p:cNvSpPr>
          <p:nvPr/>
        </p:nvSpPr>
        <p:spPr bwMode="auto">
          <a:xfrm flipH="1">
            <a:off x="4929188" y="4951413"/>
            <a:ext cx="238125"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7378" name="Line 34"/>
          <p:cNvSpPr>
            <a:spLocks noChangeShapeType="1"/>
          </p:cNvSpPr>
          <p:nvPr/>
        </p:nvSpPr>
        <p:spPr bwMode="auto">
          <a:xfrm>
            <a:off x="5167313" y="4951413"/>
            <a:ext cx="320675"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7379" name="Freeform 35"/>
          <p:cNvSpPr>
            <a:spLocks/>
          </p:cNvSpPr>
          <p:nvPr/>
        </p:nvSpPr>
        <p:spPr bwMode="auto">
          <a:xfrm>
            <a:off x="3570288"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78"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8" y="0"/>
                </a:lnTo>
                <a:lnTo>
                  <a:pt x="78"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37380" name="Freeform 36"/>
          <p:cNvSpPr>
            <a:spLocks/>
          </p:cNvSpPr>
          <p:nvPr/>
        </p:nvSpPr>
        <p:spPr bwMode="auto">
          <a:xfrm>
            <a:off x="4129088"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78"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8" y="0"/>
                </a:lnTo>
                <a:lnTo>
                  <a:pt x="78"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37381" name="Freeform 37"/>
          <p:cNvSpPr>
            <a:spLocks/>
          </p:cNvSpPr>
          <p:nvPr/>
        </p:nvSpPr>
        <p:spPr bwMode="auto">
          <a:xfrm>
            <a:off x="4768850" y="5432425"/>
            <a:ext cx="319088"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79"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9" y="0"/>
                </a:lnTo>
                <a:lnTo>
                  <a:pt x="79"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38100" cmpd="sng">
            <a:solidFill>
              <a:srgbClr val="57E0FB"/>
            </a:solidFill>
            <a:prstDash val="solid"/>
            <a:round/>
            <a:headEnd/>
            <a:tailEnd/>
          </a:ln>
        </p:spPr>
        <p:txBody>
          <a:bodyPr/>
          <a:lstStyle/>
          <a:p>
            <a:endParaRPr lang="en-US"/>
          </a:p>
        </p:txBody>
      </p:sp>
      <p:sp>
        <p:nvSpPr>
          <p:cNvPr id="1337382" name="Freeform 38"/>
          <p:cNvSpPr>
            <a:spLocks/>
          </p:cNvSpPr>
          <p:nvPr/>
        </p:nvSpPr>
        <p:spPr bwMode="auto">
          <a:xfrm>
            <a:off x="5327650"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79"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9" y="0"/>
                </a:lnTo>
                <a:lnTo>
                  <a:pt x="79"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38100" cmpd="sng">
            <a:solidFill>
              <a:srgbClr val="57E0FB"/>
            </a:solidFill>
            <a:prstDash val="solid"/>
            <a:round/>
            <a:headEnd/>
            <a:tailEnd/>
          </a:ln>
        </p:spPr>
        <p:txBody>
          <a:bodyPr/>
          <a:lstStyle/>
          <a:p>
            <a:endParaRPr lang="en-US"/>
          </a:p>
        </p:txBody>
      </p:sp>
      <p:sp>
        <p:nvSpPr>
          <p:cNvPr id="1337383" name="Freeform 39"/>
          <p:cNvSpPr>
            <a:spLocks/>
          </p:cNvSpPr>
          <p:nvPr/>
        </p:nvSpPr>
        <p:spPr bwMode="auto">
          <a:xfrm>
            <a:off x="5008563" y="4792663"/>
            <a:ext cx="319087"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4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4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3"/>
                </a:lnTo>
                <a:lnTo>
                  <a:pt x="150" y="109"/>
                </a:lnTo>
                <a:lnTo>
                  <a:pt x="143" y="122"/>
                </a:lnTo>
                <a:lnTo>
                  <a:pt x="132" y="133"/>
                </a:lnTo>
                <a:lnTo>
                  <a:pt x="121" y="144"/>
                </a:lnTo>
                <a:lnTo>
                  <a:pt x="108" y="150"/>
                </a:lnTo>
                <a:lnTo>
                  <a:pt x="93" y="155"/>
                </a:lnTo>
                <a:lnTo>
                  <a:pt x="78" y="157"/>
                </a:lnTo>
                <a:lnTo>
                  <a:pt x="78" y="157"/>
                </a:lnTo>
                <a:lnTo>
                  <a:pt x="63" y="155"/>
                </a:lnTo>
                <a:lnTo>
                  <a:pt x="48" y="150"/>
                </a:lnTo>
                <a:lnTo>
                  <a:pt x="34" y="144"/>
                </a:lnTo>
                <a:lnTo>
                  <a:pt x="24" y="133"/>
                </a:lnTo>
                <a:lnTo>
                  <a:pt x="13" y="122"/>
                </a:lnTo>
                <a:lnTo>
                  <a:pt x="6" y="109"/>
                </a:lnTo>
                <a:lnTo>
                  <a:pt x="2" y="93"/>
                </a:lnTo>
                <a:lnTo>
                  <a:pt x="0" y="78"/>
                </a:lnTo>
                <a:lnTo>
                  <a:pt x="0" y="78"/>
                </a:lnTo>
                <a:lnTo>
                  <a:pt x="2" y="63"/>
                </a:lnTo>
                <a:lnTo>
                  <a:pt x="6" y="48"/>
                </a:lnTo>
                <a:lnTo>
                  <a:pt x="13" y="35"/>
                </a:lnTo>
                <a:lnTo>
                  <a:pt x="24" y="24"/>
                </a:lnTo>
                <a:lnTo>
                  <a:pt x="34" y="13"/>
                </a:lnTo>
                <a:lnTo>
                  <a:pt x="48" y="6"/>
                </a:lnTo>
                <a:lnTo>
                  <a:pt x="63" y="2"/>
                </a:lnTo>
                <a:lnTo>
                  <a:pt x="78" y="0"/>
                </a:lnTo>
                <a:lnTo>
                  <a:pt x="78" y="0"/>
                </a:lnTo>
                <a:lnTo>
                  <a:pt x="93" y="2"/>
                </a:lnTo>
                <a:lnTo>
                  <a:pt x="108" y="6"/>
                </a:lnTo>
                <a:lnTo>
                  <a:pt x="121" y="13"/>
                </a:lnTo>
                <a:lnTo>
                  <a:pt x="132" y="24"/>
                </a:lnTo>
                <a:lnTo>
                  <a:pt x="143" y="35"/>
                </a:lnTo>
                <a:lnTo>
                  <a:pt x="150" y="48"/>
                </a:lnTo>
                <a:lnTo>
                  <a:pt x="154" y="63"/>
                </a:lnTo>
                <a:lnTo>
                  <a:pt x="156" y="78"/>
                </a:lnTo>
                <a:lnTo>
                  <a:pt x="156"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37384" name="Freeform 40"/>
          <p:cNvSpPr>
            <a:spLocks/>
          </p:cNvSpPr>
          <p:nvPr/>
        </p:nvSpPr>
        <p:spPr bwMode="auto">
          <a:xfrm>
            <a:off x="3890963" y="4792663"/>
            <a:ext cx="317500"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2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2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3"/>
                </a:lnTo>
                <a:lnTo>
                  <a:pt x="150" y="109"/>
                </a:lnTo>
                <a:lnTo>
                  <a:pt x="143" y="122"/>
                </a:lnTo>
                <a:lnTo>
                  <a:pt x="132" y="133"/>
                </a:lnTo>
                <a:lnTo>
                  <a:pt x="122" y="144"/>
                </a:lnTo>
                <a:lnTo>
                  <a:pt x="108" y="150"/>
                </a:lnTo>
                <a:lnTo>
                  <a:pt x="93" y="155"/>
                </a:lnTo>
                <a:lnTo>
                  <a:pt x="78" y="157"/>
                </a:lnTo>
                <a:lnTo>
                  <a:pt x="78" y="157"/>
                </a:lnTo>
                <a:lnTo>
                  <a:pt x="63" y="155"/>
                </a:lnTo>
                <a:lnTo>
                  <a:pt x="48" y="150"/>
                </a:lnTo>
                <a:lnTo>
                  <a:pt x="35" y="144"/>
                </a:lnTo>
                <a:lnTo>
                  <a:pt x="24" y="133"/>
                </a:lnTo>
                <a:lnTo>
                  <a:pt x="13" y="122"/>
                </a:lnTo>
                <a:lnTo>
                  <a:pt x="6" y="109"/>
                </a:lnTo>
                <a:lnTo>
                  <a:pt x="2" y="93"/>
                </a:lnTo>
                <a:lnTo>
                  <a:pt x="0" y="78"/>
                </a:lnTo>
                <a:lnTo>
                  <a:pt x="0" y="78"/>
                </a:lnTo>
                <a:lnTo>
                  <a:pt x="2" y="63"/>
                </a:lnTo>
                <a:lnTo>
                  <a:pt x="6" y="48"/>
                </a:lnTo>
                <a:lnTo>
                  <a:pt x="13" y="35"/>
                </a:lnTo>
                <a:lnTo>
                  <a:pt x="24" y="24"/>
                </a:lnTo>
                <a:lnTo>
                  <a:pt x="35" y="13"/>
                </a:lnTo>
                <a:lnTo>
                  <a:pt x="48" y="6"/>
                </a:lnTo>
                <a:lnTo>
                  <a:pt x="63" y="2"/>
                </a:lnTo>
                <a:lnTo>
                  <a:pt x="78" y="0"/>
                </a:lnTo>
                <a:lnTo>
                  <a:pt x="78" y="0"/>
                </a:lnTo>
                <a:lnTo>
                  <a:pt x="93" y="2"/>
                </a:lnTo>
                <a:lnTo>
                  <a:pt x="108" y="6"/>
                </a:lnTo>
                <a:lnTo>
                  <a:pt x="122" y="13"/>
                </a:lnTo>
                <a:lnTo>
                  <a:pt x="132" y="24"/>
                </a:lnTo>
                <a:lnTo>
                  <a:pt x="143" y="35"/>
                </a:lnTo>
                <a:lnTo>
                  <a:pt x="150" y="48"/>
                </a:lnTo>
                <a:lnTo>
                  <a:pt x="154" y="63"/>
                </a:lnTo>
                <a:lnTo>
                  <a:pt x="156" y="78"/>
                </a:lnTo>
                <a:lnTo>
                  <a:pt x="156" y="78"/>
                </a:lnTo>
                <a:close/>
              </a:path>
            </a:pathLst>
          </a:custGeom>
          <a:solidFill>
            <a:srgbClr val="787878"/>
          </a:solidFill>
          <a:ln w="38100" cmpd="sng">
            <a:solidFill>
              <a:srgbClr val="57E0FB"/>
            </a:solidFill>
            <a:prstDash val="solid"/>
            <a:round/>
            <a:headEnd/>
            <a:tailEnd/>
          </a:ln>
        </p:spPr>
        <p:txBody>
          <a:bodyPr/>
          <a:lstStyle/>
          <a:p>
            <a:endParaRPr lang="en-US"/>
          </a:p>
        </p:txBody>
      </p:sp>
      <p:sp>
        <p:nvSpPr>
          <p:cNvPr id="1337385" name="Freeform 41"/>
          <p:cNvSpPr>
            <a:spLocks/>
          </p:cNvSpPr>
          <p:nvPr/>
        </p:nvSpPr>
        <p:spPr bwMode="auto">
          <a:xfrm>
            <a:off x="4449763" y="4232275"/>
            <a:ext cx="319087" cy="319088"/>
          </a:xfrm>
          <a:custGeom>
            <a:avLst/>
            <a:gdLst>
              <a:gd name="T0" fmla="*/ 156 w 156"/>
              <a:gd name="T1" fmla="*/ 78 h 157"/>
              <a:gd name="T2" fmla="*/ 156 w 156"/>
              <a:gd name="T3" fmla="*/ 78 h 157"/>
              <a:gd name="T4" fmla="*/ 154 w 156"/>
              <a:gd name="T5" fmla="*/ 94 h 157"/>
              <a:gd name="T6" fmla="*/ 150 w 156"/>
              <a:gd name="T7" fmla="*/ 109 h 157"/>
              <a:gd name="T8" fmla="*/ 143 w 156"/>
              <a:gd name="T9" fmla="*/ 122 h 157"/>
              <a:gd name="T10" fmla="*/ 132 w 156"/>
              <a:gd name="T11" fmla="*/ 133 h 157"/>
              <a:gd name="T12" fmla="*/ 121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4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1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4"/>
                </a:lnTo>
                <a:lnTo>
                  <a:pt x="150" y="109"/>
                </a:lnTo>
                <a:lnTo>
                  <a:pt x="143" y="122"/>
                </a:lnTo>
                <a:lnTo>
                  <a:pt x="132" y="133"/>
                </a:lnTo>
                <a:lnTo>
                  <a:pt x="121" y="144"/>
                </a:lnTo>
                <a:lnTo>
                  <a:pt x="108" y="150"/>
                </a:lnTo>
                <a:lnTo>
                  <a:pt x="93" y="155"/>
                </a:lnTo>
                <a:lnTo>
                  <a:pt x="78" y="157"/>
                </a:lnTo>
                <a:lnTo>
                  <a:pt x="78" y="157"/>
                </a:lnTo>
                <a:lnTo>
                  <a:pt x="63" y="155"/>
                </a:lnTo>
                <a:lnTo>
                  <a:pt x="48" y="150"/>
                </a:lnTo>
                <a:lnTo>
                  <a:pt x="35" y="144"/>
                </a:lnTo>
                <a:lnTo>
                  <a:pt x="24" y="133"/>
                </a:lnTo>
                <a:lnTo>
                  <a:pt x="13" y="122"/>
                </a:lnTo>
                <a:lnTo>
                  <a:pt x="6" y="109"/>
                </a:lnTo>
                <a:lnTo>
                  <a:pt x="2" y="94"/>
                </a:lnTo>
                <a:lnTo>
                  <a:pt x="0" y="78"/>
                </a:lnTo>
                <a:lnTo>
                  <a:pt x="0" y="78"/>
                </a:lnTo>
                <a:lnTo>
                  <a:pt x="2" y="63"/>
                </a:lnTo>
                <a:lnTo>
                  <a:pt x="6" y="48"/>
                </a:lnTo>
                <a:lnTo>
                  <a:pt x="13" y="35"/>
                </a:lnTo>
                <a:lnTo>
                  <a:pt x="24" y="24"/>
                </a:lnTo>
                <a:lnTo>
                  <a:pt x="35" y="13"/>
                </a:lnTo>
                <a:lnTo>
                  <a:pt x="48" y="6"/>
                </a:lnTo>
                <a:lnTo>
                  <a:pt x="63" y="2"/>
                </a:lnTo>
                <a:lnTo>
                  <a:pt x="78" y="0"/>
                </a:lnTo>
                <a:lnTo>
                  <a:pt x="78" y="0"/>
                </a:lnTo>
                <a:lnTo>
                  <a:pt x="93" y="2"/>
                </a:lnTo>
                <a:lnTo>
                  <a:pt x="108" y="6"/>
                </a:lnTo>
                <a:lnTo>
                  <a:pt x="121" y="13"/>
                </a:lnTo>
                <a:lnTo>
                  <a:pt x="132" y="24"/>
                </a:lnTo>
                <a:lnTo>
                  <a:pt x="143" y="35"/>
                </a:lnTo>
                <a:lnTo>
                  <a:pt x="150" y="48"/>
                </a:lnTo>
                <a:lnTo>
                  <a:pt x="154" y="63"/>
                </a:lnTo>
                <a:lnTo>
                  <a:pt x="156" y="78"/>
                </a:lnTo>
                <a:lnTo>
                  <a:pt x="156"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37386" name="Rectangle 42"/>
          <p:cNvSpPr>
            <a:spLocks noChangeArrowheads="1"/>
          </p:cNvSpPr>
          <p:nvPr/>
        </p:nvSpPr>
        <p:spPr bwMode="auto">
          <a:xfrm>
            <a:off x="3676650"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1</a:t>
            </a:r>
          </a:p>
        </p:txBody>
      </p:sp>
      <p:sp>
        <p:nvSpPr>
          <p:cNvPr id="1337387" name="Rectangle 43"/>
          <p:cNvSpPr>
            <a:spLocks noChangeArrowheads="1"/>
          </p:cNvSpPr>
          <p:nvPr/>
        </p:nvSpPr>
        <p:spPr bwMode="auto">
          <a:xfrm>
            <a:off x="4235450"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2</a:t>
            </a:r>
          </a:p>
        </p:txBody>
      </p:sp>
      <p:sp>
        <p:nvSpPr>
          <p:cNvPr id="1337388" name="Rectangle 44"/>
          <p:cNvSpPr>
            <a:spLocks noChangeArrowheads="1"/>
          </p:cNvSpPr>
          <p:nvPr/>
        </p:nvSpPr>
        <p:spPr bwMode="auto">
          <a:xfrm>
            <a:off x="4873625"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3</a:t>
            </a:r>
          </a:p>
        </p:txBody>
      </p:sp>
      <p:sp>
        <p:nvSpPr>
          <p:cNvPr id="1337389" name="Rectangle 45"/>
          <p:cNvSpPr>
            <a:spLocks noChangeArrowheads="1"/>
          </p:cNvSpPr>
          <p:nvPr/>
        </p:nvSpPr>
        <p:spPr bwMode="auto">
          <a:xfrm>
            <a:off x="5434013"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4</a:t>
            </a:r>
          </a:p>
        </p:txBody>
      </p:sp>
      <p:sp>
        <p:nvSpPr>
          <p:cNvPr id="1337390" name="Rectangle 46"/>
          <p:cNvSpPr>
            <a:spLocks noChangeArrowheads="1"/>
          </p:cNvSpPr>
          <p:nvPr/>
        </p:nvSpPr>
        <p:spPr bwMode="auto">
          <a:xfrm>
            <a:off x="3997325" y="484505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1</a:t>
            </a:r>
          </a:p>
        </p:txBody>
      </p:sp>
      <p:sp>
        <p:nvSpPr>
          <p:cNvPr id="1337391" name="Rectangle 47"/>
          <p:cNvSpPr>
            <a:spLocks noChangeArrowheads="1"/>
          </p:cNvSpPr>
          <p:nvPr/>
        </p:nvSpPr>
        <p:spPr bwMode="auto">
          <a:xfrm>
            <a:off x="5114925" y="484505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4</a:t>
            </a:r>
          </a:p>
        </p:txBody>
      </p:sp>
      <p:sp>
        <p:nvSpPr>
          <p:cNvPr id="1337392" name="Rectangle 48"/>
          <p:cNvSpPr>
            <a:spLocks noChangeArrowheads="1"/>
          </p:cNvSpPr>
          <p:nvPr/>
        </p:nvSpPr>
        <p:spPr bwMode="auto">
          <a:xfrm>
            <a:off x="4556125" y="4284663"/>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4</a:t>
            </a:r>
          </a:p>
        </p:txBody>
      </p:sp>
      <p:sp>
        <p:nvSpPr>
          <p:cNvPr id="1337393" name="Line 49"/>
          <p:cNvSpPr>
            <a:spLocks noChangeShapeType="1"/>
          </p:cNvSpPr>
          <p:nvPr/>
        </p:nvSpPr>
        <p:spPr bwMode="auto">
          <a:xfrm flipH="1">
            <a:off x="6924675" y="4391025"/>
            <a:ext cx="558800" cy="5603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7394" name="Line 50"/>
          <p:cNvSpPr>
            <a:spLocks noChangeShapeType="1"/>
          </p:cNvSpPr>
          <p:nvPr/>
        </p:nvSpPr>
        <p:spPr bwMode="auto">
          <a:xfrm flipH="1">
            <a:off x="6607175" y="4951413"/>
            <a:ext cx="317500"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7395" name="Line 51"/>
          <p:cNvSpPr>
            <a:spLocks noChangeShapeType="1"/>
          </p:cNvSpPr>
          <p:nvPr/>
        </p:nvSpPr>
        <p:spPr bwMode="auto">
          <a:xfrm>
            <a:off x="6924675" y="4951413"/>
            <a:ext cx="238125"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7396" name="Line 52"/>
          <p:cNvSpPr>
            <a:spLocks noChangeShapeType="1"/>
          </p:cNvSpPr>
          <p:nvPr/>
        </p:nvSpPr>
        <p:spPr bwMode="auto">
          <a:xfrm>
            <a:off x="7483475" y="4391025"/>
            <a:ext cx="558800" cy="5603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7397" name="Line 53"/>
          <p:cNvSpPr>
            <a:spLocks noChangeShapeType="1"/>
          </p:cNvSpPr>
          <p:nvPr/>
        </p:nvSpPr>
        <p:spPr bwMode="auto">
          <a:xfrm flipH="1">
            <a:off x="7804150" y="4951413"/>
            <a:ext cx="238125"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7398" name="Line 54"/>
          <p:cNvSpPr>
            <a:spLocks noChangeShapeType="1"/>
          </p:cNvSpPr>
          <p:nvPr/>
        </p:nvSpPr>
        <p:spPr bwMode="auto">
          <a:xfrm>
            <a:off x="8042275" y="4951413"/>
            <a:ext cx="320675"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7399" name="Freeform 55"/>
          <p:cNvSpPr>
            <a:spLocks/>
          </p:cNvSpPr>
          <p:nvPr/>
        </p:nvSpPr>
        <p:spPr bwMode="auto">
          <a:xfrm>
            <a:off x="6445250"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79"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9" y="0"/>
                </a:lnTo>
                <a:lnTo>
                  <a:pt x="79"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37400" name="Freeform 56"/>
          <p:cNvSpPr>
            <a:spLocks/>
          </p:cNvSpPr>
          <p:nvPr/>
        </p:nvSpPr>
        <p:spPr bwMode="auto">
          <a:xfrm>
            <a:off x="7004050"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8 w 157"/>
              <a:gd name="T19" fmla="*/ 157 h 157"/>
              <a:gd name="T20" fmla="*/ 78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8 w 157"/>
              <a:gd name="T55" fmla="*/ 0 h 157"/>
              <a:gd name="T56" fmla="*/ 78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8" y="157"/>
                </a:lnTo>
                <a:lnTo>
                  <a:pt x="78"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8" y="0"/>
                </a:lnTo>
                <a:lnTo>
                  <a:pt x="78"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37401" name="Freeform 57"/>
          <p:cNvSpPr>
            <a:spLocks/>
          </p:cNvSpPr>
          <p:nvPr/>
        </p:nvSpPr>
        <p:spPr bwMode="auto">
          <a:xfrm>
            <a:off x="7642225" y="5432425"/>
            <a:ext cx="320675"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3 w 157"/>
              <a:gd name="T35" fmla="*/ 94 h 157"/>
              <a:gd name="T36" fmla="*/ 0 w 157"/>
              <a:gd name="T37" fmla="*/ 78 h 157"/>
              <a:gd name="T38" fmla="*/ 0 w 157"/>
              <a:gd name="T39" fmla="*/ 78 h 157"/>
              <a:gd name="T40" fmla="*/ 3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79" y="157"/>
                </a:lnTo>
                <a:lnTo>
                  <a:pt x="63" y="155"/>
                </a:lnTo>
                <a:lnTo>
                  <a:pt x="48" y="150"/>
                </a:lnTo>
                <a:lnTo>
                  <a:pt x="35" y="144"/>
                </a:lnTo>
                <a:lnTo>
                  <a:pt x="24" y="133"/>
                </a:lnTo>
                <a:lnTo>
                  <a:pt x="13" y="122"/>
                </a:lnTo>
                <a:lnTo>
                  <a:pt x="7" y="109"/>
                </a:lnTo>
                <a:lnTo>
                  <a:pt x="3" y="94"/>
                </a:lnTo>
                <a:lnTo>
                  <a:pt x="0" y="78"/>
                </a:lnTo>
                <a:lnTo>
                  <a:pt x="0" y="78"/>
                </a:lnTo>
                <a:lnTo>
                  <a:pt x="3" y="63"/>
                </a:lnTo>
                <a:lnTo>
                  <a:pt x="7" y="48"/>
                </a:lnTo>
                <a:lnTo>
                  <a:pt x="13" y="35"/>
                </a:lnTo>
                <a:lnTo>
                  <a:pt x="24" y="24"/>
                </a:lnTo>
                <a:lnTo>
                  <a:pt x="35" y="13"/>
                </a:lnTo>
                <a:lnTo>
                  <a:pt x="48" y="6"/>
                </a:lnTo>
                <a:lnTo>
                  <a:pt x="63" y="2"/>
                </a:lnTo>
                <a:lnTo>
                  <a:pt x="79" y="0"/>
                </a:lnTo>
                <a:lnTo>
                  <a:pt x="79"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37402" name="Freeform 58"/>
          <p:cNvSpPr>
            <a:spLocks/>
          </p:cNvSpPr>
          <p:nvPr/>
        </p:nvSpPr>
        <p:spPr bwMode="auto">
          <a:xfrm>
            <a:off x="8202613" y="5432425"/>
            <a:ext cx="319087" cy="320675"/>
          </a:xfrm>
          <a:custGeom>
            <a:avLst/>
            <a:gdLst>
              <a:gd name="T0" fmla="*/ 157 w 157"/>
              <a:gd name="T1" fmla="*/ 78 h 157"/>
              <a:gd name="T2" fmla="*/ 157 w 157"/>
              <a:gd name="T3" fmla="*/ 78 h 157"/>
              <a:gd name="T4" fmla="*/ 155 w 157"/>
              <a:gd name="T5" fmla="*/ 94 h 157"/>
              <a:gd name="T6" fmla="*/ 150 w 157"/>
              <a:gd name="T7" fmla="*/ 109 h 157"/>
              <a:gd name="T8" fmla="*/ 144 w 157"/>
              <a:gd name="T9" fmla="*/ 122 h 157"/>
              <a:gd name="T10" fmla="*/ 133 w 157"/>
              <a:gd name="T11" fmla="*/ 133 h 157"/>
              <a:gd name="T12" fmla="*/ 122 w 157"/>
              <a:gd name="T13" fmla="*/ 144 h 157"/>
              <a:gd name="T14" fmla="*/ 109 w 157"/>
              <a:gd name="T15" fmla="*/ 150 h 157"/>
              <a:gd name="T16" fmla="*/ 94 w 157"/>
              <a:gd name="T17" fmla="*/ 155 h 157"/>
              <a:gd name="T18" fmla="*/ 79 w 157"/>
              <a:gd name="T19" fmla="*/ 157 h 157"/>
              <a:gd name="T20" fmla="*/ 79 w 157"/>
              <a:gd name="T21" fmla="*/ 157 h 157"/>
              <a:gd name="T22" fmla="*/ 63 w 157"/>
              <a:gd name="T23" fmla="*/ 155 h 157"/>
              <a:gd name="T24" fmla="*/ 48 w 157"/>
              <a:gd name="T25" fmla="*/ 150 h 157"/>
              <a:gd name="T26" fmla="*/ 35 w 157"/>
              <a:gd name="T27" fmla="*/ 144 h 157"/>
              <a:gd name="T28" fmla="*/ 24 w 157"/>
              <a:gd name="T29" fmla="*/ 133 h 157"/>
              <a:gd name="T30" fmla="*/ 13 w 157"/>
              <a:gd name="T31" fmla="*/ 122 h 157"/>
              <a:gd name="T32" fmla="*/ 7 w 157"/>
              <a:gd name="T33" fmla="*/ 109 h 157"/>
              <a:gd name="T34" fmla="*/ 2 w 157"/>
              <a:gd name="T35" fmla="*/ 94 h 157"/>
              <a:gd name="T36" fmla="*/ 0 w 157"/>
              <a:gd name="T37" fmla="*/ 78 h 157"/>
              <a:gd name="T38" fmla="*/ 0 w 157"/>
              <a:gd name="T39" fmla="*/ 78 h 157"/>
              <a:gd name="T40" fmla="*/ 2 w 157"/>
              <a:gd name="T41" fmla="*/ 63 h 157"/>
              <a:gd name="T42" fmla="*/ 7 w 157"/>
              <a:gd name="T43" fmla="*/ 48 h 157"/>
              <a:gd name="T44" fmla="*/ 13 w 157"/>
              <a:gd name="T45" fmla="*/ 35 h 157"/>
              <a:gd name="T46" fmla="*/ 24 w 157"/>
              <a:gd name="T47" fmla="*/ 24 h 157"/>
              <a:gd name="T48" fmla="*/ 35 w 157"/>
              <a:gd name="T49" fmla="*/ 13 h 157"/>
              <a:gd name="T50" fmla="*/ 48 w 157"/>
              <a:gd name="T51" fmla="*/ 6 h 157"/>
              <a:gd name="T52" fmla="*/ 63 w 157"/>
              <a:gd name="T53" fmla="*/ 2 h 157"/>
              <a:gd name="T54" fmla="*/ 79 w 157"/>
              <a:gd name="T55" fmla="*/ 0 h 157"/>
              <a:gd name="T56" fmla="*/ 79 w 157"/>
              <a:gd name="T57" fmla="*/ 0 h 157"/>
              <a:gd name="T58" fmla="*/ 94 w 157"/>
              <a:gd name="T59" fmla="*/ 2 h 157"/>
              <a:gd name="T60" fmla="*/ 109 w 157"/>
              <a:gd name="T61" fmla="*/ 6 h 157"/>
              <a:gd name="T62" fmla="*/ 122 w 157"/>
              <a:gd name="T63" fmla="*/ 13 h 157"/>
              <a:gd name="T64" fmla="*/ 133 w 157"/>
              <a:gd name="T65" fmla="*/ 24 h 157"/>
              <a:gd name="T66" fmla="*/ 144 w 157"/>
              <a:gd name="T67" fmla="*/ 35 h 157"/>
              <a:gd name="T68" fmla="*/ 150 w 157"/>
              <a:gd name="T69" fmla="*/ 48 h 157"/>
              <a:gd name="T70" fmla="*/ 155 w 157"/>
              <a:gd name="T71" fmla="*/ 63 h 157"/>
              <a:gd name="T72" fmla="*/ 157 w 157"/>
              <a:gd name="T73" fmla="*/ 78 h 157"/>
              <a:gd name="T74" fmla="*/ 157 w 157"/>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57">
                <a:moveTo>
                  <a:pt x="157" y="78"/>
                </a:moveTo>
                <a:lnTo>
                  <a:pt x="157" y="78"/>
                </a:lnTo>
                <a:lnTo>
                  <a:pt x="155" y="94"/>
                </a:lnTo>
                <a:lnTo>
                  <a:pt x="150" y="109"/>
                </a:lnTo>
                <a:lnTo>
                  <a:pt x="144" y="122"/>
                </a:lnTo>
                <a:lnTo>
                  <a:pt x="133" y="133"/>
                </a:lnTo>
                <a:lnTo>
                  <a:pt x="122" y="144"/>
                </a:lnTo>
                <a:lnTo>
                  <a:pt x="109" y="150"/>
                </a:lnTo>
                <a:lnTo>
                  <a:pt x="94" y="155"/>
                </a:lnTo>
                <a:lnTo>
                  <a:pt x="79" y="157"/>
                </a:lnTo>
                <a:lnTo>
                  <a:pt x="79" y="157"/>
                </a:lnTo>
                <a:lnTo>
                  <a:pt x="63" y="155"/>
                </a:lnTo>
                <a:lnTo>
                  <a:pt x="48" y="150"/>
                </a:lnTo>
                <a:lnTo>
                  <a:pt x="35" y="144"/>
                </a:lnTo>
                <a:lnTo>
                  <a:pt x="24" y="133"/>
                </a:lnTo>
                <a:lnTo>
                  <a:pt x="13" y="122"/>
                </a:lnTo>
                <a:lnTo>
                  <a:pt x="7" y="109"/>
                </a:lnTo>
                <a:lnTo>
                  <a:pt x="2" y="94"/>
                </a:lnTo>
                <a:lnTo>
                  <a:pt x="0" y="78"/>
                </a:lnTo>
                <a:lnTo>
                  <a:pt x="0" y="78"/>
                </a:lnTo>
                <a:lnTo>
                  <a:pt x="2" y="63"/>
                </a:lnTo>
                <a:lnTo>
                  <a:pt x="7" y="48"/>
                </a:lnTo>
                <a:lnTo>
                  <a:pt x="13" y="35"/>
                </a:lnTo>
                <a:lnTo>
                  <a:pt x="24" y="24"/>
                </a:lnTo>
                <a:lnTo>
                  <a:pt x="35" y="13"/>
                </a:lnTo>
                <a:lnTo>
                  <a:pt x="48" y="6"/>
                </a:lnTo>
                <a:lnTo>
                  <a:pt x="63" y="2"/>
                </a:lnTo>
                <a:lnTo>
                  <a:pt x="79" y="0"/>
                </a:lnTo>
                <a:lnTo>
                  <a:pt x="79" y="0"/>
                </a:lnTo>
                <a:lnTo>
                  <a:pt x="94" y="2"/>
                </a:lnTo>
                <a:lnTo>
                  <a:pt x="109" y="6"/>
                </a:lnTo>
                <a:lnTo>
                  <a:pt x="122" y="13"/>
                </a:lnTo>
                <a:lnTo>
                  <a:pt x="133" y="24"/>
                </a:lnTo>
                <a:lnTo>
                  <a:pt x="144" y="35"/>
                </a:lnTo>
                <a:lnTo>
                  <a:pt x="150" y="48"/>
                </a:lnTo>
                <a:lnTo>
                  <a:pt x="155" y="63"/>
                </a:lnTo>
                <a:lnTo>
                  <a:pt x="157" y="78"/>
                </a:lnTo>
                <a:lnTo>
                  <a:pt x="157"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37403" name="Freeform 59"/>
          <p:cNvSpPr>
            <a:spLocks/>
          </p:cNvSpPr>
          <p:nvPr/>
        </p:nvSpPr>
        <p:spPr bwMode="auto">
          <a:xfrm>
            <a:off x="7883525" y="4792663"/>
            <a:ext cx="319088"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2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2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3"/>
                </a:lnTo>
                <a:lnTo>
                  <a:pt x="150" y="109"/>
                </a:lnTo>
                <a:lnTo>
                  <a:pt x="143" y="122"/>
                </a:lnTo>
                <a:lnTo>
                  <a:pt x="132" y="133"/>
                </a:lnTo>
                <a:lnTo>
                  <a:pt x="122" y="144"/>
                </a:lnTo>
                <a:lnTo>
                  <a:pt x="108" y="150"/>
                </a:lnTo>
                <a:lnTo>
                  <a:pt x="93" y="155"/>
                </a:lnTo>
                <a:lnTo>
                  <a:pt x="78" y="157"/>
                </a:lnTo>
                <a:lnTo>
                  <a:pt x="78" y="157"/>
                </a:lnTo>
                <a:lnTo>
                  <a:pt x="63" y="155"/>
                </a:lnTo>
                <a:lnTo>
                  <a:pt x="48" y="150"/>
                </a:lnTo>
                <a:lnTo>
                  <a:pt x="35" y="144"/>
                </a:lnTo>
                <a:lnTo>
                  <a:pt x="24" y="133"/>
                </a:lnTo>
                <a:lnTo>
                  <a:pt x="13" y="122"/>
                </a:lnTo>
                <a:lnTo>
                  <a:pt x="6" y="109"/>
                </a:lnTo>
                <a:lnTo>
                  <a:pt x="2" y="93"/>
                </a:lnTo>
                <a:lnTo>
                  <a:pt x="0" y="78"/>
                </a:lnTo>
                <a:lnTo>
                  <a:pt x="0" y="78"/>
                </a:lnTo>
                <a:lnTo>
                  <a:pt x="2" y="63"/>
                </a:lnTo>
                <a:lnTo>
                  <a:pt x="6" y="48"/>
                </a:lnTo>
                <a:lnTo>
                  <a:pt x="13" y="35"/>
                </a:lnTo>
                <a:lnTo>
                  <a:pt x="24" y="24"/>
                </a:lnTo>
                <a:lnTo>
                  <a:pt x="35" y="13"/>
                </a:lnTo>
                <a:lnTo>
                  <a:pt x="48" y="6"/>
                </a:lnTo>
                <a:lnTo>
                  <a:pt x="63" y="2"/>
                </a:lnTo>
                <a:lnTo>
                  <a:pt x="78" y="0"/>
                </a:lnTo>
                <a:lnTo>
                  <a:pt x="78" y="0"/>
                </a:lnTo>
                <a:lnTo>
                  <a:pt x="93" y="2"/>
                </a:lnTo>
                <a:lnTo>
                  <a:pt x="108" y="6"/>
                </a:lnTo>
                <a:lnTo>
                  <a:pt x="122" y="13"/>
                </a:lnTo>
                <a:lnTo>
                  <a:pt x="132" y="24"/>
                </a:lnTo>
                <a:lnTo>
                  <a:pt x="143" y="35"/>
                </a:lnTo>
                <a:lnTo>
                  <a:pt x="150" y="48"/>
                </a:lnTo>
                <a:lnTo>
                  <a:pt x="154" y="63"/>
                </a:lnTo>
                <a:lnTo>
                  <a:pt x="156" y="78"/>
                </a:lnTo>
                <a:lnTo>
                  <a:pt x="156" y="78"/>
                </a:lnTo>
                <a:close/>
              </a:path>
            </a:pathLst>
          </a:custGeom>
          <a:solidFill>
            <a:srgbClr val="787878"/>
          </a:solidFill>
          <a:ln w="38100" cmpd="sng">
            <a:solidFill>
              <a:srgbClr val="CC0099"/>
            </a:solidFill>
            <a:prstDash val="solid"/>
            <a:round/>
            <a:headEnd/>
            <a:tailEnd/>
          </a:ln>
        </p:spPr>
        <p:txBody>
          <a:bodyPr/>
          <a:lstStyle/>
          <a:p>
            <a:endParaRPr lang="en-US"/>
          </a:p>
        </p:txBody>
      </p:sp>
      <p:sp>
        <p:nvSpPr>
          <p:cNvPr id="1337404" name="Freeform 60"/>
          <p:cNvSpPr>
            <a:spLocks/>
          </p:cNvSpPr>
          <p:nvPr/>
        </p:nvSpPr>
        <p:spPr bwMode="auto">
          <a:xfrm>
            <a:off x="6765925" y="4792663"/>
            <a:ext cx="317500" cy="320675"/>
          </a:xfrm>
          <a:custGeom>
            <a:avLst/>
            <a:gdLst>
              <a:gd name="T0" fmla="*/ 156 w 156"/>
              <a:gd name="T1" fmla="*/ 78 h 157"/>
              <a:gd name="T2" fmla="*/ 156 w 156"/>
              <a:gd name="T3" fmla="*/ 78 h 157"/>
              <a:gd name="T4" fmla="*/ 154 w 156"/>
              <a:gd name="T5" fmla="*/ 93 h 157"/>
              <a:gd name="T6" fmla="*/ 150 w 156"/>
              <a:gd name="T7" fmla="*/ 109 h 157"/>
              <a:gd name="T8" fmla="*/ 143 w 156"/>
              <a:gd name="T9" fmla="*/ 122 h 157"/>
              <a:gd name="T10" fmla="*/ 132 w 156"/>
              <a:gd name="T11" fmla="*/ 133 h 157"/>
              <a:gd name="T12" fmla="*/ 122 w 156"/>
              <a:gd name="T13" fmla="*/ 144 h 157"/>
              <a:gd name="T14" fmla="*/ 109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3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9 w 156"/>
              <a:gd name="T61" fmla="*/ 6 h 157"/>
              <a:gd name="T62" fmla="*/ 122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3"/>
                </a:lnTo>
                <a:lnTo>
                  <a:pt x="150" y="109"/>
                </a:lnTo>
                <a:lnTo>
                  <a:pt x="143" y="122"/>
                </a:lnTo>
                <a:lnTo>
                  <a:pt x="132" y="133"/>
                </a:lnTo>
                <a:lnTo>
                  <a:pt x="122" y="144"/>
                </a:lnTo>
                <a:lnTo>
                  <a:pt x="109" y="150"/>
                </a:lnTo>
                <a:lnTo>
                  <a:pt x="93" y="155"/>
                </a:lnTo>
                <a:lnTo>
                  <a:pt x="78" y="157"/>
                </a:lnTo>
                <a:lnTo>
                  <a:pt x="78" y="157"/>
                </a:lnTo>
                <a:lnTo>
                  <a:pt x="63" y="155"/>
                </a:lnTo>
                <a:lnTo>
                  <a:pt x="48" y="150"/>
                </a:lnTo>
                <a:lnTo>
                  <a:pt x="35" y="144"/>
                </a:lnTo>
                <a:lnTo>
                  <a:pt x="24" y="133"/>
                </a:lnTo>
                <a:lnTo>
                  <a:pt x="13" y="122"/>
                </a:lnTo>
                <a:lnTo>
                  <a:pt x="6" y="109"/>
                </a:lnTo>
                <a:lnTo>
                  <a:pt x="2" y="93"/>
                </a:lnTo>
                <a:lnTo>
                  <a:pt x="0" y="78"/>
                </a:lnTo>
                <a:lnTo>
                  <a:pt x="0" y="78"/>
                </a:lnTo>
                <a:lnTo>
                  <a:pt x="2" y="63"/>
                </a:lnTo>
                <a:lnTo>
                  <a:pt x="6" y="48"/>
                </a:lnTo>
                <a:lnTo>
                  <a:pt x="13" y="35"/>
                </a:lnTo>
                <a:lnTo>
                  <a:pt x="24" y="24"/>
                </a:lnTo>
                <a:lnTo>
                  <a:pt x="35" y="13"/>
                </a:lnTo>
                <a:lnTo>
                  <a:pt x="48" y="6"/>
                </a:lnTo>
                <a:lnTo>
                  <a:pt x="63" y="2"/>
                </a:lnTo>
                <a:lnTo>
                  <a:pt x="78" y="0"/>
                </a:lnTo>
                <a:lnTo>
                  <a:pt x="78" y="0"/>
                </a:lnTo>
                <a:lnTo>
                  <a:pt x="93" y="2"/>
                </a:lnTo>
                <a:lnTo>
                  <a:pt x="109" y="6"/>
                </a:lnTo>
                <a:lnTo>
                  <a:pt x="122" y="13"/>
                </a:lnTo>
                <a:lnTo>
                  <a:pt x="132" y="24"/>
                </a:lnTo>
                <a:lnTo>
                  <a:pt x="143" y="35"/>
                </a:lnTo>
                <a:lnTo>
                  <a:pt x="150" y="48"/>
                </a:lnTo>
                <a:lnTo>
                  <a:pt x="154" y="63"/>
                </a:lnTo>
                <a:lnTo>
                  <a:pt x="156" y="78"/>
                </a:lnTo>
                <a:lnTo>
                  <a:pt x="156" y="78"/>
                </a:lnTo>
                <a:close/>
              </a:path>
            </a:pathLst>
          </a:custGeom>
          <a:solidFill>
            <a:srgbClr val="787878"/>
          </a:solidFill>
          <a:ln w="38100" cmpd="sng">
            <a:solidFill>
              <a:srgbClr val="CC0099"/>
            </a:solidFill>
            <a:prstDash val="solid"/>
            <a:round/>
            <a:headEnd/>
            <a:tailEnd/>
          </a:ln>
        </p:spPr>
        <p:txBody>
          <a:bodyPr/>
          <a:lstStyle/>
          <a:p>
            <a:endParaRPr lang="en-US"/>
          </a:p>
        </p:txBody>
      </p:sp>
      <p:sp>
        <p:nvSpPr>
          <p:cNvPr id="1337405" name="Freeform 61"/>
          <p:cNvSpPr>
            <a:spLocks/>
          </p:cNvSpPr>
          <p:nvPr/>
        </p:nvSpPr>
        <p:spPr bwMode="auto">
          <a:xfrm>
            <a:off x="7324725" y="4232275"/>
            <a:ext cx="317500" cy="319088"/>
          </a:xfrm>
          <a:custGeom>
            <a:avLst/>
            <a:gdLst>
              <a:gd name="T0" fmla="*/ 156 w 156"/>
              <a:gd name="T1" fmla="*/ 78 h 157"/>
              <a:gd name="T2" fmla="*/ 156 w 156"/>
              <a:gd name="T3" fmla="*/ 78 h 157"/>
              <a:gd name="T4" fmla="*/ 154 w 156"/>
              <a:gd name="T5" fmla="*/ 94 h 157"/>
              <a:gd name="T6" fmla="*/ 150 w 156"/>
              <a:gd name="T7" fmla="*/ 109 h 157"/>
              <a:gd name="T8" fmla="*/ 143 w 156"/>
              <a:gd name="T9" fmla="*/ 122 h 157"/>
              <a:gd name="T10" fmla="*/ 132 w 156"/>
              <a:gd name="T11" fmla="*/ 133 h 157"/>
              <a:gd name="T12" fmla="*/ 122 w 156"/>
              <a:gd name="T13" fmla="*/ 144 h 157"/>
              <a:gd name="T14" fmla="*/ 108 w 156"/>
              <a:gd name="T15" fmla="*/ 150 h 157"/>
              <a:gd name="T16" fmla="*/ 93 w 156"/>
              <a:gd name="T17" fmla="*/ 155 h 157"/>
              <a:gd name="T18" fmla="*/ 78 w 156"/>
              <a:gd name="T19" fmla="*/ 157 h 157"/>
              <a:gd name="T20" fmla="*/ 78 w 156"/>
              <a:gd name="T21" fmla="*/ 157 h 157"/>
              <a:gd name="T22" fmla="*/ 63 w 156"/>
              <a:gd name="T23" fmla="*/ 155 h 157"/>
              <a:gd name="T24" fmla="*/ 48 w 156"/>
              <a:gd name="T25" fmla="*/ 150 h 157"/>
              <a:gd name="T26" fmla="*/ 35 w 156"/>
              <a:gd name="T27" fmla="*/ 144 h 157"/>
              <a:gd name="T28" fmla="*/ 24 w 156"/>
              <a:gd name="T29" fmla="*/ 133 h 157"/>
              <a:gd name="T30" fmla="*/ 13 w 156"/>
              <a:gd name="T31" fmla="*/ 122 h 157"/>
              <a:gd name="T32" fmla="*/ 6 w 156"/>
              <a:gd name="T33" fmla="*/ 109 h 157"/>
              <a:gd name="T34" fmla="*/ 2 w 156"/>
              <a:gd name="T35" fmla="*/ 94 h 157"/>
              <a:gd name="T36" fmla="*/ 0 w 156"/>
              <a:gd name="T37" fmla="*/ 78 h 157"/>
              <a:gd name="T38" fmla="*/ 0 w 156"/>
              <a:gd name="T39" fmla="*/ 78 h 157"/>
              <a:gd name="T40" fmla="*/ 2 w 156"/>
              <a:gd name="T41" fmla="*/ 63 h 157"/>
              <a:gd name="T42" fmla="*/ 6 w 156"/>
              <a:gd name="T43" fmla="*/ 48 h 157"/>
              <a:gd name="T44" fmla="*/ 13 w 156"/>
              <a:gd name="T45" fmla="*/ 35 h 157"/>
              <a:gd name="T46" fmla="*/ 24 w 156"/>
              <a:gd name="T47" fmla="*/ 24 h 157"/>
              <a:gd name="T48" fmla="*/ 35 w 156"/>
              <a:gd name="T49" fmla="*/ 13 h 157"/>
              <a:gd name="T50" fmla="*/ 48 w 156"/>
              <a:gd name="T51" fmla="*/ 6 h 157"/>
              <a:gd name="T52" fmla="*/ 63 w 156"/>
              <a:gd name="T53" fmla="*/ 2 h 157"/>
              <a:gd name="T54" fmla="*/ 78 w 156"/>
              <a:gd name="T55" fmla="*/ 0 h 157"/>
              <a:gd name="T56" fmla="*/ 78 w 156"/>
              <a:gd name="T57" fmla="*/ 0 h 157"/>
              <a:gd name="T58" fmla="*/ 93 w 156"/>
              <a:gd name="T59" fmla="*/ 2 h 157"/>
              <a:gd name="T60" fmla="*/ 108 w 156"/>
              <a:gd name="T61" fmla="*/ 6 h 157"/>
              <a:gd name="T62" fmla="*/ 122 w 156"/>
              <a:gd name="T63" fmla="*/ 13 h 157"/>
              <a:gd name="T64" fmla="*/ 132 w 156"/>
              <a:gd name="T65" fmla="*/ 24 h 157"/>
              <a:gd name="T66" fmla="*/ 143 w 156"/>
              <a:gd name="T67" fmla="*/ 35 h 157"/>
              <a:gd name="T68" fmla="*/ 150 w 156"/>
              <a:gd name="T69" fmla="*/ 48 h 157"/>
              <a:gd name="T70" fmla="*/ 154 w 156"/>
              <a:gd name="T71" fmla="*/ 63 h 157"/>
              <a:gd name="T72" fmla="*/ 156 w 156"/>
              <a:gd name="T73" fmla="*/ 78 h 157"/>
              <a:gd name="T74" fmla="*/ 156 w 156"/>
              <a:gd name="T75" fmla="*/ 7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57">
                <a:moveTo>
                  <a:pt x="156" y="78"/>
                </a:moveTo>
                <a:lnTo>
                  <a:pt x="156" y="78"/>
                </a:lnTo>
                <a:lnTo>
                  <a:pt x="154" y="94"/>
                </a:lnTo>
                <a:lnTo>
                  <a:pt x="150" y="109"/>
                </a:lnTo>
                <a:lnTo>
                  <a:pt x="143" y="122"/>
                </a:lnTo>
                <a:lnTo>
                  <a:pt x="132" y="133"/>
                </a:lnTo>
                <a:lnTo>
                  <a:pt x="122" y="144"/>
                </a:lnTo>
                <a:lnTo>
                  <a:pt x="108" y="150"/>
                </a:lnTo>
                <a:lnTo>
                  <a:pt x="93" y="155"/>
                </a:lnTo>
                <a:lnTo>
                  <a:pt x="78" y="157"/>
                </a:lnTo>
                <a:lnTo>
                  <a:pt x="78" y="157"/>
                </a:lnTo>
                <a:lnTo>
                  <a:pt x="63" y="155"/>
                </a:lnTo>
                <a:lnTo>
                  <a:pt x="48" y="150"/>
                </a:lnTo>
                <a:lnTo>
                  <a:pt x="35" y="144"/>
                </a:lnTo>
                <a:lnTo>
                  <a:pt x="24" y="133"/>
                </a:lnTo>
                <a:lnTo>
                  <a:pt x="13" y="122"/>
                </a:lnTo>
                <a:lnTo>
                  <a:pt x="6" y="109"/>
                </a:lnTo>
                <a:lnTo>
                  <a:pt x="2" y="94"/>
                </a:lnTo>
                <a:lnTo>
                  <a:pt x="0" y="78"/>
                </a:lnTo>
                <a:lnTo>
                  <a:pt x="0" y="78"/>
                </a:lnTo>
                <a:lnTo>
                  <a:pt x="2" y="63"/>
                </a:lnTo>
                <a:lnTo>
                  <a:pt x="6" y="48"/>
                </a:lnTo>
                <a:lnTo>
                  <a:pt x="13" y="35"/>
                </a:lnTo>
                <a:lnTo>
                  <a:pt x="24" y="24"/>
                </a:lnTo>
                <a:lnTo>
                  <a:pt x="35" y="13"/>
                </a:lnTo>
                <a:lnTo>
                  <a:pt x="48" y="6"/>
                </a:lnTo>
                <a:lnTo>
                  <a:pt x="63" y="2"/>
                </a:lnTo>
                <a:lnTo>
                  <a:pt x="78" y="0"/>
                </a:lnTo>
                <a:lnTo>
                  <a:pt x="78" y="0"/>
                </a:lnTo>
                <a:lnTo>
                  <a:pt x="93" y="2"/>
                </a:lnTo>
                <a:lnTo>
                  <a:pt x="108" y="6"/>
                </a:lnTo>
                <a:lnTo>
                  <a:pt x="122" y="13"/>
                </a:lnTo>
                <a:lnTo>
                  <a:pt x="132" y="24"/>
                </a:lnTo>
                <a:lnTo>
                  <a:pt x="143" y="35"/>
                </a:lnTo>
                <a:lnTo>
                  <a:pt x="150" y="48"/>
                </a:lnTo>
                <a:lnTo>
                  <a:pt x="154" y="63"/>
                </a:lnTo>
                <a:lnTo>
                  <a:pt x="156" y="78"/>
                </a:lnTo>
                <a:lnTo>
                  <a:pt x="156" y="78"/>
                </a:lnTo>
                <a:close/>
              </a:path>
            </a:pathLst>
          </a:custGeom>
          <a:solidFill>
            <a:srgbClr val="787878"/>
          </a:solidFill>
          <a:ln w="28575" cmpd="sng">
            <a:solidFill>
              <a:schemeClr val="tx1"/>
            </a:solidFill>
            <a:prstDash val="solid"/>
            <a:round/>
            <a:headEnd/>
            <a:tailEnd/>
          </a:ln>
        </p:spPr>
        <p:txBody>
          <a:bodyPr/>
          <a:lstStyle/>
          <a:p>
            <a:endParaRPr lang="en-US"/>
          </a:p>
        </p:txBody>
      </p:sp>
      <p:sp>
        <p:nvSpPr>
          <p:cNvPr id="1337406" name="Rectangle 62"/>
          <p:cNvSpPr>
            <a:spLocks noChangeArrowheads="1"/>
          </p:cNvSpPr>
          <p:nvPr/>
        </p:nvSpPr>
        <p:spPr bwMode="auto">
          <a:xfrm>
            <a:off x="6551613"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1</a:t>
            </a:r>
          </a:p>
        </p:txBody>
      </p:sp>
      <p:sp>
        <p:nvSpPr>
          <p:cNvPr id="1337407" name="Rectangle 63"/>
          <p:cNvSpPr>
            <a:spLocks noChangeArrowheads="1"/>
          </p:cNvSpPr>
          <p:nvPr/>
        </p:nvSpPr>
        <p:spPr bwMode="auto">
          <a:xfrm>
            <a:off x="7110413"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2</a:t>
            </a:r>
          </a:p>
        </p:txBody>
      </p:sp>
      <p:sp>
        <p:nvSpPr>
          <p:cNvPr id="1337408" name="Rectangle 64"/>
          <p:cNvSpPr>
            <a:spLocks noChangeArrowheads="1"/>
          </p:cNvSpPr>
          <p:nvPr/>
        </p:nvSpPr>
        <p:spPr bwMode="auto">
          <a:xfrm>
            <a:off x="7751763"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3</a:t>
            </a:r>
          </a:p>
        </p:txBody>
      </p:sp>
      <p:sp>
        <p:nvSpPr>
          <p:cNvPr id="1337409" name="Rectangle 65"/>
          <p:cNvSpPr>
            <a:spLocks noChangeArrowheads="1"/>
          </p:cNvSpPr>
          <p:nvPr/>
        </p:nvSpPr>
        <p:spPr bwMode="auto">
          <a:xfrm>
            <a:off x="8310563" y="548640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t>4</a:t>
            </a:r>
          </a:p>
        </p:txBody>
      </p:sp>
      <p:sp>
        <p:nvSpPr>
          <p:cNvPr id="1337410" name="Rectangle 66"/>
          <p:cNvSpPr>
            <a:spLocks noChangeArrowheads="1"/>
          </p:cNvSpPr>
          <p:nvPr/>
        </p:nvSpPr>
        <p:spPr bwMode="auto">
          <a:xfrm>
            <a:off x="6872288" y="484505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1</a:t>
            </a:r>
          </a:p>
        </p:txBody>
      </p:sp>
      <p:sp>
        <p:nvSpPr>
          <p:cNvPr id="1337411" name="Rectangle 67"/>
          <p:cNvSpPr>
            <a:spLocks noChangeArrowheads="1"/>
          </p:cNvSpPr>
          <p:nvPr/>
        </p:nvSpPr>
        <p:spPr bwMode="auto">
          <a:xfrm>
            <a:off x="7989888" y="4845050"/>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4</a:t>
            </a:r>
          </a:p>
        </p:txBody>
      </p:sp>
      <p:sp>
        <p:nvSpPr>
          <p:cNvPr id="1337412" name="Rectangle 68"/>
          <p:cNvSpPr>
            <a:spLocks noChangeArrowheads="1"/>
          </p:cNvSpPr>
          <p:nvPr/>
        </p:nvSpPr>
        <p:spPr bwMode="auto">
          <a:xfrm>
            <a:off x="7431088" y="4284663"/>
            <a:ext cx="98425" cy="212725"/>
          </a:xfrm>
          <a:prstGeom prst="rect">
            <a:avLst/>
          </a:prstGeom>
          <a:solidFill>
            <a:srgbClr val="787878"/>
          </a:solidFill>
          <a:ln>
            <a:noFill/>
          </a:ln>
          <a:extLst>
            <a:ext uri="{91240B29-F687-4f45-9708-019B960494DF}">
              <a14:hiddenLine xmlns:a14="http://schemas.microsoft.com/office/drawing/2010/main" w="28575">
                <a:solidFill>
                  <a:schemeClr val="tx1"/>
                </a:solidFill>
                <a:miter lim="800000"/>
                <a:headEnd/>
                <a:tailEnd/>
              </a14:hiddenLine>
            </a:ext>
          </a:extLst>
        </p:spPr>
        <p:txBody>
          <a:bodyPr wrap="none" lIns="0" tIns="0" rIns="0" bIns="0">
            <a:spAutoFit/>
          </a:bodyPr>
          <a:lstStyle/>
          <a:p>
            <a:pPr algn="l" eaLnBrk="1" hangingPunct="1"/>
            <a:r>
              <a:rPr lang="en-US" sz="1400" b="1">
                <a:solidFill>
                  <a:srgbClr val="FFFF99"/>
                </a:solidFill>
              </a:rPr>
              <a:t>4</a:t>
            </a:r>
          </a:p>
        </p:txBody>
      </p:sp>
      <p:sp>
        <p:nvSpPr>
          <p:cNvPr id="1337413" name="Line 69"/>
          <p:cNvSpPr>
            <a:spLocks noChangeShapeType="1"/>
          </p:cNvSpPr>
          <p:nvPr/>
        </p:nvSpPr>
        <p:spPr bwMode="auto">
          <a:xfrm>
            <a:off x="457200" y="1987550"/>
            <a:ext cx="8304213" cy="3175"/>
          </a:xfrm>
          <a:prstGeom prst="line">
            <a:avLst/>
          </a:prstGeom>
          <a:noFill/>
          <a:ln w="142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7414" name="Rectangle 70"/>
          <p:cNvSpPr>
            <a:spLocks noChangeArrowheads="1"/>
          </p:cNvSpPr>
          <p:nvPr/>
        </p:nvSpPr>
        <p:spPr bwMode="auto">
          <a:xfrm>
            <a:off x="3911600" y="1836738"/>
            <a:ext cx="1384300" cy="274637"/>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eaLnBrk="1" hangingPunct="1"/>
            <a:r>
              <a:rPr lang="en-US" sz="1800"/>
              <a:t>  Three Cuts  </a:t>
            </a:r>
          </a:p>
        </p:txBody>
      </p:sp>
      <p:sp>
        <p:nvSpPr>
          <p:cNvPr id="1337415" name="Line 71"/>
          <p:cNvSpPr>
            <a:spLocks noChangeShapeType="1"/>
          </p:cNvSpPr>
          <p:nvPr/>
        </p:nvSpPr>
        <p:spPr bwMode="auto">
          <a:xfrm>
            <a:off x="457200" y="1987550"/>
            <a:ext cx="1588" cy="79375"/>
          </a:xfrm>
          <a:prstGeom prst="line">
            <a:avLst/>
          </a:prstGeom>
          <a:noFill/>
          <a:ln w="142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7416" name="Line 72"/>
          <p:cNvSpPr>
            <a:spLocks noChangeShapeType="1"/>
          </p:cNvSpPr>
          <p:nvPr/>
        </p:nvSpPr>
        <p:spPr bwMode="auto">
          <a:xfrm>
            <a:off x="8761413" y="1987550"/>
            <a:ext cx="1587" cy="79375"/>
          </a:xfrm>
          <a:prstGeom prst="line">
            <a:avLst/>
          </a:prstGeom>
          <a:noFill/>
          <a:ln w="142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7417" name="Rectangle 73"/>
          <p:cNvSpPr>
            <a:spLocks noChangeAspect="1" noChangeArrowheads="1"/>
          </p:cNvSpPr>
          <p:nvPr/>
        </p:nvSpPr>
        <p:spPr bwMode="auto">
          <a:xfrm>
            <a:off x="463550" y="2495550"/>
            <a:ext cx="254000" cy="274638"/>
          </a:xfrm>
          <a:prstGeom prst="rect">
            <a:avLst/>
          </a:prstGeom>
          <a:noFill/>
          <a:ln>
            <a:noFill/>
          </a:ln>
          <a:extLst>
            <a:ext uri="{909E8E84-426E-40dd-AFC4-6F175D3DCCD1}">
              <a14:hiddenFill xmlns:a14="http://schemas.microsoft.com/office/drawing/2010/main">
                <a:solidFill>
                  <a:srgbClr val="000000">
                    <a:alpha val="50000"/>
                  </a:srgbClr>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chemeClr val="bg1"/>
                </a:solidFill>
              </a:rPr>
              <a:t>#1</a:t>
            </a:r>
          </a:p>
        </p:txBody>
      </p:sp>
      <p:sp>
        <p:nvSpPr>
          <p:cNvPr id="1337418" name="Rectangle 74"/>
          <p:cNvSpPr>
            <a:spLocks noChangeAspect="1" noChangeArrowheads="1"/>
          </p:cNvSpPr>
          <p:nvPr/>
        </p:nvSpPr>
        <p:spPr bwMode="auto">
          <a:xfrm>
            <a:off x="876300" y="2524125"/>
            <a:ext cx="254000" cy="274638"/>
          </a:xfrm>
          <a:prstGeom prst="rect">
            <a:avLst/>
          </a:prstGeom>
          <a:noFill/>
          <a:ln>
            <a:noFill/>
          </a:ln>
          <a:extLst>
            <a:ext uri="{909E8E84-426E-40dd-AFC4-6F175D3DCCD1}">
              <a14:hiddenFill xmlns:a14="http://schemas.microsoft.com/office/drawing/2010/main">
                <a:solidFill>
                  <a:srgbClr val="000000">
                    <a:alpha val="50000"/>
                  </a:srgbClr>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chemeClr val="bg1"/>
                </a:solidFill>
              </a:rPr>
              <a:t>#2</a:t>
            </a:r>
          </a:p>
        </p:txBody>
      </p:sp>
      <p:sp>
        <p:nvSpPr>
          <p:cNvPr id="1337419" name="Rectangle 75"/>
          <p:cNvSpPr>
            <a:spLocks noChangeAspect="1" noChangeArrowheads="1"/>
          </p:cNvSpPr>
          <p:nvPr/>
        </p:nvSpPr>
        <p:spPr bwMode="auto">
          <a:xfrm>
            <a:off x="2682875" y="2520950"/>
            <a:ext cx="254000" cy="274638"/>
          </a:xfrm>
          <a:prstGeom prst="rect">
            <a:avLst/>
          </a:prstGeom>
          <a:noFill/>
          <a:ln>
            <a:noFill/>
          </a:ln>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chemeClr val="bg1"/>
                </a:solidFill>
              </a:rPr>
              <a:t>#4</a:t>
            </a:r>
          </a:p>
        </p:txBody>
      </p:sp>
      <p:sp>
        <p:nvSpPr>
          <p:cNvPr id="1337420" name="AutoShape 76"/>
          <p:cNvSpPr>
            <a:spLocks noChangeAspect="1" noChangeArrowheads="1"/>
          </p:cNvSpPr>
          <p:nvPr/>
        </p:nvSpPr>
        <p:spPr bwMode="auto">
          <a:xfrm>
            <a:off x="361950" y="2159000"/>
            <a:ext cx="328613" cy="328613"/>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37421" name="AutoShape 77"/>
          <p:cNvSpPr>
            <a:spLocks noChangeAspect="1" noChangeArrowheads="1"/>
          </p:cNvSpPr>
          <p:nvPr/>
        </p:nvSpPr>
        <p:spPr bwMode="auto">
          <a:xfrm>
            <a:off x="752475" y="2178050"/>
            <a:ext cx="328613" cy="328613"/>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37422" name="Rectangle 78"/>
          <p:cNvSpPr>
            <a:spLocks noChangeAspect="1" noChangeArrowheads="1"/>
          </p:cNvSpPr>
          <p:nvPr/>
        </p:nvSpPr>
        <p:spPr bwMode="auto">
          <a:xfrm>
            <a:off x="3330575" y="2495550"/>
            <a:ext cx="254000" cy="27463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chemeClr val="bg1"/>
                </a:solidFill>
              </a:rPr>
              <a:t>#1</a:t>
            </a:r>
          </a:p>
        </p:txBody>
      </p:sp>
      <p:sp>
        <p:nvSpPr>
          <p:cNvPr id="1337423" name="Rectangle 79"/>
          <p:cNvSpPr>
            <a:spLocks noChangeAspect="1" noChangeArrowheads="1"/>
          </p:cNvSpPr>
          <p:nvPr/>
        </p:nvSpPr>
        <p:spPr bwMode="auto">
          <a:xfrm>
            <a:off x="5119688" y="2524125"/>
            <a:ext cx="254000" cy="27463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chemeClr val="bg1"/>
                </a:solidFill>
              </a:rPr>
              <a:t>#3</a:t>
            </a:r>
          </a:p>
        </p:txBody>
      </p:sp>
      <p:sp>
        <p:nvSpPr>
          <p:cNvPr id="1337424" name="Rectangle 80"/>
          <p:cNvSpPr>
            <a:spLocks noChangeAspect="1" noChangeArrowheads="1"/>
          </p:cNvSpPr>
          <p:nvPr/>
        </p:nvSpPr>
        <p:spPr bwMode="auto">
          <a:xfrm>
            <a:off x="5549900" y="2520950"/>
            <a:ext cx="254000" cy="27463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chemeClr val="bg1"/>
                </a:solidFill>
              </a:rPr>
              <a:t>#4</a:t>
            </a:r>
          </a:p>
        </p:txBody>
      </p:sp>
      <p:sp>
        <p:nvSpPr>
          <p:cNvPr id="1337425" name="AutoShape 81"/>
          <p:cNvSpPr>
            <a:spLocks noChangeAspect="1" noChangeArrowheads="1"/>
          </p:cNvSpPr>
          <p:nvPr/>
        </p:nvSpPr>
        <p:spPr bwMode="auto">
          <a:xfrm>
            <a:off x="5133975" y="2197100"/>
            <a:ext cx="328613" cy="328613"/>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37426" name="AutoShape 82"/>
          <p:cNvSpPr>
            <a:spLocks noChangeAspect="1" noChangeArrowheads="1"/>
          </p:cNvSpPr>
          <p:nvPr/>
        </p:nvSpPr>
        <p:spPr bwMode="auto">
          <a:xfrm>
            <a:off x="5562600" y="2178050"/>
            <a:ext cx="328613" cy="328613"/>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37427" name="Rectangle 83"/>
          <p:cNvSpPr>
            <a:spLocks noChangeAspect="1" noChangeArrowheads="1"/>
          </p:cNvSpPr>
          <p:nvPr/>
        </p:nvSpPr>
        <p:spPr bwMode="auto">
          <a:xfrm>
            <a:off x="6207125" y="2498725"/>
            <a:ext cx="254000" cy="27463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chemeClr val="bg1"/>
                </a:solidFill>
              </a:rPr>
              <a:t>#1</a:t>
            </a:r>
          </a:p>
        </p:txBody>
      </p:sp>
      <p:sp>
        <p:nvSpPr>
          <p:cNvPr id="1337428" name="Rectangle 84"/>
          <p:cNvSpPr>
            <a:spLocks noChangeAspect="1" noChangeArrowheads="1"/>
          </p:cNvSpPr>
          <p:nvPr/>
        </p:nvSpPr>
        <p:spPr bwMode="auto">
          <a:xfrm>
            <a:off x="8426450" y="2524125"/>
            <a:ext cx="254000" cy="27463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algn="l" eaLnBrk="1" hangingPunct="1"/>
            <a:r>
              <a:rPr lang="en-US" sz="1800">
                <a:solidFill>
                  <a:schemeClr val="bg1"/>
                </a:solidFill>
              </a:rPr>
              <a:t>#4</a:t>
            </a:r>
          </a:p>
        </p:txBody>
      </p:sp>
      <p:sp>
        <p:nvSpPr>
          <p:cNvPr id="1337429" name="AutoShape 85"/>
          <p:cNvSpPr>
            <a:spLocks noChangeAspect="1" noChangeArrowheads="1"/>
          </p:cNvSpPr>
          <p:nvPr/>
        </p:nvSpPr>
        <p:spPr bwMode="auto">
          <a:xfrm>
            <a:off x="2559050" y="2038350"/>
            <a:ext cx="603250" cy="603250"/>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37430" name="AutoShape 86"/>
          <p:cNvSpPr>
            <a:spLocks noChangeAspect="1" noChangeArrowheads="1"/>
          </p:cNvSpPr>
          <p:nvPr/>
        </p:nvSpPr>
        <p:spPr bwMode="auto">
          <a:xfrm>
            <a:off x="3089275" y="2019300"/>
            <a:ext cx="603250" cy="603250"/>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37431" name="AutoShape 87"/>
          <p:cNvSpPr>
            <a:spLocks noChangeAspect="1" noChangeArrowheads="1"/>
          </p:cNvSpPr>
          <p:nvPr/>
        </p:nvSpPr>
        <p:spPr bwMode="auto">
          <a:xfrm>
            <a:off x="5969000" y="2028825"/>
            <a:ext cx="603250" cy="603250"/>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37432" name="AutoShape 88"/>
          <p:cNvSpPr>
            <a:spLocks noChangeAspect="1" noChangeArrowheads="1"/>
          </p:cNvSpPr>
          <p:nvPr/>
        </p:nvSpPr>
        <p:spPr bwMode="auto">
          <a:xfrm>
            <a:off x="8299450" y="2046288"/>
            <a:ext cx="603250" cy="603250"/>
          </a:xfrm>
          <a:prstGeom prst="sun">
            <a:avLst>
              <a:gd name="adj" fmla="val 33014"/>
            </a:avLst>
          </a:prstGeom>
          <a:solidFill>
            <a:srgbClr val="FFD72D"/>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37433" name="Rectangle 89"/>
          <p:cNvSpPr>
            <a:spLocks noChangeArrowheads="1"/>
          </p:cNvSpPr>
          <p:nvPr/>
        </p:nvSpPr>
        <p:spPr bwMode="auto">
          <a:xfrm>
            <a:off x="3067050" y="2028825"/>
            <a:ext cx="190500" cy="8223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37434" name="Rectangle 90"/>
          <p:cNvSpPr>
            <a:spLocks noChangeArrowheads="1"/>
          </p:cNvSpPr>
          <p:nvPr/>
        </p:nvSpPr>
        <p:spPr bwMode="auto">
          <a:xfrm>
            <a:off x="5943600" y="2028825"/>
            <a:ext cx="190500" cy="7429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42577129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5538" name="Picture 2" descr="RCtableauColorBig_ei"/>
          <p:cNvPicPr>
            <a:picLocks noGrp="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547688" y="76200"/>
            <a:ext cx="8062912" cy="6042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345539" name="Text Box 3"/>
          <p:cNvSpPr txBox="1">
            <a:spLocks noChangeArrowheads="1"/>
          </p:cNvSpPr>
          <p:nvPr/>
        </p:nvSpPr>
        <p:spPr bwMode="auto">
          <a:xfrm>
            <a:off x="952500" y="6019800"/>
            <a:ext cx="7239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1" hangingPunct="1">
              <a:spcBef>
                <a:spcPct val="50000"/>
              </a:spcBef>
            </a:pPr>
            <a:r>
              <a:rPr lang="en-US" sz="2000" dirty="0">
                <a:latin typeface="+mn-lt"/>
              </a:rPr>
              <a:t>Tableau, 630K polygons, 13</a:t>
            </a:r>
            <a:r>
              <a:rPr lang="en-US" sz="800" dirty="0">
                <a:latin typeface="+mn-lt"/>
              </a:rPr>
              <a:t> </a:t>
            </a:r>
            <a:r>
              <a:rPr lang="en-US" sz="2000" dirty="0">
                <a:latin typeface="+mn-lt"/>
              </a:rPr>
              <a:t>000 lights, (</a:t>
            </a:r>
            <a:r>
              <a:rPr lang="en-US" sz="2000" dirty="0" err="1">
                <a:latin typeface="+mn-lt"/>
              </a:rPr>
              <a:t>EnvMap+Indirect</a:t>
            </a:r>
            <a:r>
              <a:rPr lang="en-US" sz="2000" dirty="0">
                <a:latin typeface="+mn-lt"/>
              </a:rPr>
              <a:t>)</a:t>
            </a:r>
          </a:p>
        </p:txBody>
      </p:sp>
      <p:sp>
        <p:nvSpPr>
          <p:cNvPr id="1345540" name="Text Box 4"/>
          <p:cNvSpPr txBox="1">
            <a:spLocks noChangeArrowheads="1"/>
          </p:cNvSpPr>
          <p:nvPr/>
        </p:nvSpPr>
        <p:spPr bwMode="auto">
          <a:xfrm>
            <a:off x="2122488" y="6461125"/>
            <a:ext cx="489729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sz="2000" dirty="0">
                <a:solidFill>
                  <a:srgbClr val="FFFFCC"/>
                </a:solidFill>
                <a:latin typeface="+mn-lt"/>
              </a:rPr>
              <a:t>Avg. shadow rays per eye ray 17 (</a:t>
            </a:r>
            <a:r>
              <a:rPr lang="en-US" sz="2000" b="1" dirty="0">
                <a:solidFill>
                  <a:srgbClr val="FFFFCC"/>
                </a:solidFill>
                <a:latin typeface="+mn-lt"/>
              </a:rPr>
              <a:t>0.13%</a:t>
            </a:r>
            <a:r>
              <a:rPr lang="en-US" sz="2000" dirty="0">
                <a:solidFill>
                  <a:srgbClr val="FFFFCC"/>
                </a:solidFill>
                <a:latin typeface="+mn-lt"/>
              </a:rPr>
              <a:t>)</a:t>
            </a:r>
          </a:p>
        </p:txBody>
      </p:sp>
    </p:spTree>
    <p:extLst>
      <p:ext uri="{BB962C8B-B14F-4D97-AF65-F5344CB8AC3E}">
        <p14:creationId xmlns:p14="http://schemas.microsoft.com/office/powerpoint/2010/main" val="297584568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0658" name="Rectangle 2"/>
          <p:cNvSpPr>
            <a:spLocks noGrp="1" noChangeArrowheads="1"/>
          </p:cNvSpPr>
          <p:nvPr>
            <p:ph type="title"/>
          </p:nvPr>
        </p:nvSpPr>
        <p:spPr/>
        <p:txBody>
          <a:bodyPr/>
          <a:lstStyle/>
          <a:p>
            <a:r>
              <a:rPr lang="en-US"/>
              <a:t>Adaptive Wavelet Rendering</a:t>
            </a:r>
          </a:p>
        </p:txBody>
      </p:sp>
      <p:pic>
        <p:nvPicPr>
          <p:cNvPr id="135066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838" y="1333500"/>
            <a:ext cx="7291387" cy="552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7752997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9346" name="Rectangle 2"/>
          <p:cNvSpPr>
            <a:spLocks noGrp="1" noChangeArrowheads="1"/>
          </p:cNvSpPr>
          <p:nvPr>
            <p:ph type="title"/>
          </p:nvPr>
        </p:nvSpPr>
        <p:spPr/>
        <p:txBody>
          <a:bodyPr/>
          <a:lstStyle/>
          <a:p>
            <a:r>
              <a:rPr lang="en-US"/>
              <a:t>Monte Carlo Path Tracing</a:t>
            </a:r>
          </a:p>
        </p:txBody>
      </p:sp>
      <p:pic>
        <p:nvPicPr>
          <p:cNvPr id="1849347" name="Picture 3"/>
          <p:cNvPicPr>
            <a:picLocks noChangeAspect="1" noChangeArrowheads="1"/>
          </p:cNvPicPr>
          <p:nvPr/>
        </p:nvPicPr>
        <p:blipFill>
          <a:blip r:embed="rId2">
            <a:extLst>
              <a:ext uri="{28A0092B-C50C-407E-A947-70E740481C1C}">
                <a14:useLocalDpi xmlns:a14="http://schemas.microsoft.com/office/drawing/2010/main" val="0"/>
              </a:ext>
            </a:extLst>
          </a:blip>
          <a:srcRect l="10873" t="17143" r="13010" b="10477"/>
          <a:stretch>
            <a:fillRect/>
          </a:stretch>
        </p:blipFill>
        <p:spPr bwMode="auto">
          <a:xfrm>
            <a:off x="1866900" y="1676400"/>
            <a:ext cx="5410200" cy="4195763"/>
          </a:xfrm>
          <a:prstGeom prst="rect">
            <a:avLst/>
          </a:prstGeom>
          <a:noFill/>
          <a:ln w="9525">
            <a:solidFill>
              <a:schemeClr val="folHlink"/>
            </a:solidFill>
            <a:miter lim="800000"/>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
        <p:nvSpPr>
          <p:cNvPr id="1849348" name="Text Box 4"/>
          <p:cNvSpPr txBox="1">
            <a:spLocks noChangeArrowheads="1"/>
          </p:cNvSpPr>
          <p:nvPr/>
        </p:nvSpPr>
        <p:spPr bwMode="auto">
          <a:xfrm>
            <a:off x="3414713" y="5907088"/>
            <a:ext cx="2406650" cy="4572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2400" dirty="0">
                <a:effectLst>
                  <a:outerShdw blurRad="38100" dist="38100" dir="2700000" algn="tl">
                    <a:srgbClr val="000000"/>
                  </a:outerShdw>
                </a:effectLst>
                <a:latin typeface="+mn-lt"/>
              </a:rPr>
              <a:t>1000 paths/pixel</a:t>
            </a:r>
          </a:p>
        </p:txBody>
      </p:sp>
      <p:sp>
        <p:nvSpPr>
          <p:cNvPr id="1849349" name="Text Box 5"/>
          <p:cNvSpPr txBox="1">
            <a:spLocks noChangeArrowheads="1"/>
          </p:cNvSpPr>
          <p:nvPr/>
        </p:nvSpPr>
        <p:spPr bwMode="auto">
          <a:xfrm>
            <a:off x="8037051" y="6423164"/>
            <a:ext cx="117712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99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CA" dirty="0">
                <a:solidFill>
                  <a:schemeClr val="folHlink"/>
                </a:solidFill>
                <a:effectLst>
                  <a:outerShdw blurRad="38100" dist="38100" dir="2700000" algn="tl">
                    <a:srgbClr val="000000"/>
                  </a:outerShdw>
                </a:effectLst>
                <a:latin typeface="+mn-lt"/>
              </a:rPr>
              <a:t>Jensen</a:t>
            </a:r>
          </a:p>
        </p:txBody>
      </p:sp>
    </p:spTree>
    <p:extLst>
      <p:ext uri="{BB962C8B-B14F-4D97-AF65-F5344CB8AC3E}">
        <p14:creationId xmlns:p14="http://schemas.microsoft.com/office/powerpoint/2010/main" val="92407996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2418" name="Rectangle 2"/>
          <p:cNvSpPr>
            <a:spLocks noGrp="1" noChangeArrowheads="1"/>
          </p:cNvSpPr>
          <p:nvPr>
            <p:ph type="title"/>
          </p:nvPr>
        </p:nvSpPr>
        <p:spPr/>
        <p:txBody>
          <a:bodyPr/>
          <a:lstStyle/>
          <a:p>
            <a:r>
              <a:rPr lang="en-US"/>
              <a:t>Monte Carlo Path Tracing</a:t>
            </a:r>
          </a:p>
        </p:txBody>
      </p:sp>
      <p:sp>
        <p:nvSpPr>
          <p:cNvPr id="1852419" name="Rectangle 3"/>
          <p:cNvSpPr>
            <a:spLocks noGrp="1" noChangeArrowheads="1"/>
          </p:cNvSpPr>
          <p:nvPr>
            <p:ph type="body" idx="1"/>
          </p:nvPr>
        </p:nvSpPr>
        <p:spPr/>
        <p:txBody>
          <a:bodyPr/>
          <a:lstStyle/>
          <a:p>
            <a:pPr>
              <a:buFont typeface="Wingdings" charset="0"/>
              <a:buNone/>
            </a:pPr>
            <a:r>
              <a:rPr lang="en-US" sz="2400" dirty="0"/>
              <a:t>Advantages</a:t>
            </a:r>
          </a:p>
          <a:p>
            <a:pPr lvl="1"/>
            <a:r>
              <a:rPr lang="en-US" sz="2000" dirty="0"/>
              <a:t>Any type of geometry (procedural, curved, ...)</a:t>
            </a:r>
          </a:p>
          <a:p>
            <a:pPr lvl="1"/>
            <a:r>
              <a:rPr lang="en-US" sz="2000" dirty="0"/>
              <a:t>Any type of BRDF (specular, glossy, diffuse, ...)</a:t>
            </a:r>
          </a:p>
          <a:p>
            <a:pPr lvl="1"/>
            <a:r>
              <a:rPr lang="en-US" sz="2000" dirty="0"/>
              <a:t>Samples all types of paths (L(SD)*E)</a:t>
            </a:r>
          </a:p>
          <a:p>
            <a:pPr lvl="1"/>
            <a:r>
              <a:rPr lang="en-US" sz="2000" dirty="0"/>
              <a:t>Accuracy controlled at pixel level</a:t>
            </a:r>
          </a:p>
          <a:p>
            <a:pPr lvl="1"/>
            <a:r>
              <a:rPr lang="en-US" sz="2000" dirty="0"/>
              <a:t>Low memory consumption</a:t>
            </a:r>
          </a:p>
          <a:p>
            <a:pPr lvl="1"/>
            <a:r>
              <a:rPr lang="en-US" sz="2000" dirty="0"/>
              <a:t>Unbiased - error appears as noise in final image</a:t>
            </a:r>
          </a:p>
          <a:p>
            <a:pPr>
              <a:buFont typeface="Wingdings" charset="0"/>
              <a:buNone/>
            </a:pPr>
            <a:r>
              <a:rPr lang="en-US" sz="2400" dirty="0"/>
              <a:t>Disadvantages (standard Monte Carlo problems)</a:t>
            </a:r>
          </a:p>
          <a:p>
            <a:pPr lvl="1"/>
            <a:r>
              <a:rPr lang="en-US" sz="2000" dirty="0"/>
              <a:t>Slow convergence (square root of number of samples)</a:t>
            </a:r>
          </a:p>
          <a:p>
            <a:pPr lvl="1"/>
            <a:r>
              <a:rPr lang="en-US" sz="2000" dirty="0"/>
              <a:t>Noise in final image</a:t>
            </a:r>
          </a:p>
        </p:txBody>
      </p:sp>
    </p:spTree>
    <p:extLst>
      <p:ext uri="{BB962C8B-B14F-4D97-AF65-F5344CB8AC3E}">
        <p14:creationId xmlns:p14="http://schemas.microsoft.com/office/powerpoint/2010/main" val="414602091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0370" name="Rectangle 2"/>
          <p:cNvSpPr>
            <a:spLocks noGrp="1" noChangeArrowheads="1"/>
          </p:cNvSpPr>
          <p:nvPr>
            <p:ph type="title"/>
          </p:nvPr>
        </p:nvSpPr>
        <p:spPr/>
        <p:txBody>
          <a:bodyPr/>
          <a:lstStyle/>
          <a:p>
            <a:r>
              <a:rPr lang="en-US" dirty="0"/>
              <a:t>Monte Carlo Path Tracing</a:t>
            </a:r>
          </a:p>
        </p:txBody>
      </p:sp>
      <p:sp>
        <p:nvSpPr>
          <p:cNvPr id="1850371" name="Rectangle 3"/>
          <p:cNvSpPr>
            <a:spLocks noGrp="1" noChangeArrowheads="1"/>
          </p:cNvSpPr>
          <p:nvPr>
            <p:ph type="body" idx="1"/>
          </p:nvPr>
        </p:nvSpPr>
        <p:spPr/>
        <p:txBody>
          <a:bodyPr/>
          <a:lstStyle/>
          <a:p>
            <a:pPr>
              <a:buFont typeface="Wingdings" charset="0"/>
              <a:buNone/>
            </a:pPr>
            <a:r>
              <a:rPr lang="en-US" dirty="0"/>
              <a:t>   Integrate radiance </a:t>
            </a:r>
            <a:br>
              <a:rPr lang="en-US" dirty="0"/>
            </a:br>
            <a:r>
              <a:rPr lang="en-US" dirty="0"/>
              <a:t>for each pixel </a:t>
            </a:r>
            <a:br>
              <a:rPr lang="en-US" dirty="0"/>
            </a:br>
            <a:r>
              <a:rPr lang="en-US" dirty="0"/>
              <a:t>by sampling paths</a:t>
            </a:r>
            <a:br>
              <a:rPr lang="en-US" dirty="0"/>
            </a:br>
            <a:r>
              <a:rPr lang="en-US" dirty="0"/>
              <a:t>randomly</a:t>
            </a:r>
          </a:p>
        </p:txBody>
      </p:sp>
      <p:sp>
        <p:nvSpPr>
          <p:cNvPr id="1850372" name="Freeform 4"/>
          <p:cNvSpPr>
            <a:spLocks/>
          </p:cNvSpPr>
          <p:nvPr/>
        </p:nvSpPr>
        <p:spPr bwMode="auto">
          <a:xfrm>
            <a:off x="7907338" y="2454275"/>
            <a:ext cx="779462" cy="693738"/>
          </a:xfrm>
          <a:custGeom>
            <a:avLst/>
            <a:gdLst>
              <a:gd name="T0" fmla="*/ 9 w 574"/>
              <a:gd name="T1" fmla="*/ 0 h 511"/>
              <a:gd name="T2" fmla="*/ 0 w 574"/>
              <a:gd name="T3" fmla="*/ 450 h 511"/>
              <a:gd name="T4" fmla="*/ 558 w 574"/>
              <a:gd name="T5" fmla="*/ 511 h 511"/>
              <a:gd name="T6" fmla="*/ 574 w 574"/>
              <a:gd name="T7" fmla="*/ 60 h 511"/>
              <a:gd name="T8" fmla="*/ 9 w 574"/>
              <a:gd name="T9" fmla="*/ 0 h 511"/>
            </a:gdLst>
            <a:ahLst/>
            <a:cxnLst>
              <a:cxn ang="0">
                <a:pos x="T0" y="T1"/>
              </a:cxn>
              <a:cxn ang="0">
                <a:pos x="T2" y="T3"/>
              </a:cxn>
              <a:cxn ang="0">
                <a:pos x="T4" y="T5"/>
              </a:cxn>
              <a:cxn ang="0">
                <a:pos x="T6" y="T7"/>
              </a:cxn>
              <a:cxn ang="0">
                <a:pos x="T8" y="T9"/>
              </a:cxn>
            </a:cxnLst>
            <a:rect l="0" t="0" r="r" b="b"/>
            <a:pathLst>
              <a:path w="574" h="511">
                <a:moveTo>
                  <a:pt x="9" y="0"/>
                </a:moveTo>
                <a:lnTo>
                  <a:pt x="0" y="450"/>
                </a:lnTo>
                <a:lnTo>
                  <a:pt x="558" y="511"/>
                </a:lnTo>
                <a:lnTo>
                  <a:pt x="574" y="60"/>
                </a:lnTo>
                <a:lnTo>
                  <a:pt x="9" y="0"/>
                </a:lnTo>
                <a:close/>
              </a:path>
            </a:pathLst>
          </a:custGeom>
          <a:solidFill>
            <a:srgbClr val="33CC33"/>
          </a:solidFill>
          <a:ln w="12700" cap="flat" cmpd="sng">
            <a:solidFill>
              <a:schemeClr val="tx1"/>
            </a:solidFill>
            <a:prstDash val="solid"/>
            <a:round/>
            <a:headEnd type="none" w="med" len="med"/>
            <a:tailEnd type="none" w="med" len="med"/>
          </a:ln>
          <a:effectLst>
            <a:outerShdw blurRad="63500" dist="17961" dir="2700000" algn="ctr" rotWithShape="0">
              <a:schemeClr val="bg2"/>
            </a:outerShdw>
          </a:effectLst>
        </p:spPr>
        <p:txBody>
          <a:bodyPr>
            <a:spAutoFit/>
          </a:bodyPr>
          <a:lstStyle/>
          <a:p>
            <a:endParaRPr lang="en-US"/>
          </a:p>
        </p:txBody>
      </p:sp>
      <p:sp>
        <p:nvSpPr>
          <p:cNvPr id="1850373" name="Freeform 5"/>
          <p:cNvSpPr>
            <a:spLocks/>
          </p:cNvSpPr>
          <p:nvPr/>
        </p:nvSpPr>
        <p:spPr bwMode="auto">
          <a:xfrm>
            <a:off x="5172075" y="4999038"/>
            <a:ext cx="2128838" cy="473075"/>
          </a:xfrm>
          <a:custGeom>
            <a:avLst/>
            <a:gdLst>
              <a:gd name="T0" fmla="*/ 0 w 1296"/>
              <a:gd name="T1" fmla="*/ 288 h 288"/>
              <a:gd name="T2" fmla="*/ 1296 w 1296"/>
              <a:gd name="T3" fmla="*/ 288 h 288"/>
              <a:gd name="T4" fmla="*/ 960 w 1296"/>
              <a:gd name="T5" fmla="*/ 0 h 288"/>
              <a:gd name="T6" fmla="*/ 288 w 1296"/>
              <a:gd name="T7" fmla="*/ 0 h 288"/>
              <a:gd name="T8" fmla="*/ 0 w 1296"/>
              <a:gd name="T9" fmla="*/ 288 h 288"/>
            </a:gdLst>
            <a:ahLst/>
            <a:cxnLst>
              <a:cxn ang="0">
                <a:pos x="T0" y="T1"/>
              </a:cxn>
              <a:cxn ang="0">
                <a:pos x="T2" y="T3"/>
              </a:cxn>
              <a:cxn ang="0">
                <a:pos x="T4" y="T5"/>
              </a:cxn>
              <a:cxn ang="0">
                <a:pos x="T6" y="T7"/>
              </a:cxn>
              <a:cxn ang="0">
                <a:pos x="T8" y="T9"/>
              </a:cxn>
            </a:cxnLst>
            <a:rect l="0" t="0" r="r" b="b"/>
            <a:pathLst>
              <a:path w="1296" h="288">
                <a:moveTo>
                  <a:pt x="0" y="288"/>
                </a:moveTo>
                <a:lnTo>
                  <a:pt x="1296" y="288"/>
                </a:lnTo>
                <a:lnTo>
                  <a:pt x="960" y="0"/>
                </a:lnTo>
                <a:lnTo>
                  <a:pt x="288" y="0"/>
                </a:lnTo>
                <a:lnTo>
                  <a:pt x="0" y="288"/>
                </a:lnTo>
                <a:close/>
              </a:path>
            </a:pathLst>
          </a:custGeom>
          <a:solidFill>
            <a:srgbClr val="33CCFF"/>
          </a:solidFill>
          <a:ln w="9525" cap="flat" cmpd="sng">
            <a:solidFill>
              <a:schemeClr val="tx1"/>
            </a:solidFill>
            <a:prstDash val="solid"/>
            <a:round/>
            <a:headEnd/>
            <a:tailEnd/>
          </a:ln>
          <a:effectLst>
            <a:outerShdw blurRad="63500" dist="17961" dir="2700000" algn="ctr" rotWithShape="0">
              <a:schemeClr val="bg2"/>
            </a:outerShdw>
          </a:effectLst>
        </p:spPr>
        <p:txBody>
          <a:bodyPr wrap="none" anchor="ctr"/>
          <a:lstStyle/>
          <a:p>
            <a:endParaRPr lang="en-US"/>
          </a:p>
        </p:txBody>
      </p:sp>
      <p:sp>
        <p:nvSpPr>
          <p:cNvPr id="1850374" name="Oval 6"/>
          <p:cNvSpPr>
            <a:spLocks noChangeArrowheads="1"/>
          </p:cNvSpPr>
          <p:nvPr/>
        </p:nvSpPr>
        <p:spPr bwMode="auto">
          <a:xfrm>
            <a:off x="4997450" y="3351213"/>
            <a:ext cx="130175" cy="130175"/>
          </a:xfrm>
          <a:prstGeom prst="ellipse">
            <a:avLst/>
          </a:prstGeom>
          <a:solidFill>
            <a:schemeClr val="accent2"/>
          </a:solidFill>
          <a:ln w="9525">
            <a:solidFill>
              <a:schemeClr val="tx1"/>
            </a:solidFill>
            <a:round/>
            <a:headEnd/>
            <a:tailEnd/>
          </a:ln>
          <a:effectLst>
            <a:outerShdw blurRad="63500" dist="17961" dir="2700000" algn="ctr" rotWithShape="0">
              <a:schemeClr val="bg2">
                <a:alpha val="74998"/>
              </a:schemeClr>
            </a:outerShdw>
          </a:effectLst>
        </p:spPr>
        <p:txBody>
          <a:bodyPr wrap="none" anchor="ctr"/>
          <a:lstStyle/>
          <a:p>
            <a:endParaRPr lang="en-US"/>
          </a:p>
        </p:txBody>
      </p:sp>
      <p:sp>
        <p:nvSpPr>
          <p:cNvPr id="1850375" name="Line 7"/>
          <p:cNvSpPr>
            <a:spLocks noChangeShapeType="1"/>
          </p:cNvSpPr>
          <p:nvPr/>
        </p:nvSpPr>
        <p:spPr bwMode="auto">
          <a:xfrm>
            <a:off x="5127625" y="3481388"/>
            <a:ext cx="1042988" cy="1692275"/>
          </a:xfrm>
          <a:prstGeom prst="line">
            <a:avLst/>
          </a:prstGeom>
          <a:noFill/>
          <a:ln w="28575">
            <a:solidFill>
              <a:schemeClr val="tx1"/>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850376" name="Text Box 8"/>
          <p:cNvSpPr txBox="1">
            <a:spLocks noChangeArrowheads="1"/>
          </p:cNvSpPr>
          <p:nvPr/>
        </p:nvSpPr>
        <p:spPr bwMode="auto">
          <a:xfrm>
            <a:off x="5248275" y="5470525"/>
            <a:ext cx="19192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sz="2000" dirty="0">
                <a:solidFill>
                  <a:schemeClr val="folHlink"/>
                </a:solidFill>
                <a:effectLst>
                  <a:outerShdw blurRad="38100" dist="38100" dir="2700000" algn="tl">
                    <a:srgbClr val="000000"/>
                  </a:outerShdw>
                </a:effectLst>
                <a:latin typeface="+mn-lt"/>
              </a:rPr>
              <a:t>Diffuse Surface</a:t>
            </a:r>
          </a:p>
        </p:txBody>
      </p:sp>
      <p:sp>
        <p:nvSpPr>
          <p:cNvPr id="1850377" name="Text Box 9"/>
          <p:cNvSpPr txBox="1">
            <a:spLocks noChangeArrowheads="1"/>
          </p:cNvSpPr>
          <p:nvPr/>
        </p:nvSpPr>
        <p:spPr bwMode="auto">
          <a:xfrm>
            <a:off x="4514850" y="2957513"/>
            <a:ext cx="622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sz="2000" dirty="0">
                <a:effectLst>
                  <a:outerShdw blurRad="38100" dist="38100" dir="2700000" algn="tl">
                    <a:srgbClr val="000000"/>
                  </a:outerShdw>
                </a:effectLst>
                <a:latin typeface="+mn-lt"/>
              </a:rPr>
              <a:t>Eye</a:t>
            </a:r>
          </a:p>
        </p:txBody>
      </p:sp>
      <p:sp>
        <p:nvSpPr>
          <p:cNvPr id="1850378" name="Text Box 10"/>
          <p:cNvSpPr txBox="1">
            <a:spLocks noChangeArrowheads="1"/>
          </p:cNvSpPr>
          <p:nvPr/>
        </p:nvSpPr>
        <p:spPr bwMode="auto">
          <a:xfrm>
            <a:off x="7696200" y="2057400"/>
            <a:ext cx="735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sz="2000" dirty="0">
                <a:solidFill>
                  <a:schemeClr val="accent1"/>
                </a:solidFill>
                <a:effectLst>
                  <a:outerShdw blurRad="38100" dist="38100" dir="2700000" algn="tl">
                    <a:srgbClr val="000000"/>
                  </a:outerShdw>
                </a:effectLst>
                <a:latin typeface="+mn-lt"/>
              </a:rPr>
              <a:t>Light</a:t>
            </a:r>
          </a:p>
        </p:txBody>
      </p:sp>
      <p:sp>
        <p:nvSpPr>
          <p:cNvPr id="1850379" name="Text Box 11"/>
          <p:cNvSpPr txBox="1">
            <a:spLocks noChangeArrowheads="1"/>
          </p:cNvSpPr>
          <p:nvPr/>
        </p:nvSpPr>
        <p:spPr bwMode="auto">
          <a:xfrm>
            <a:off x="6162675" y="5067300"/>
            <a:ext cx="311150" cy="3968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2000" i="1">
                <a:effectLst>
                  <a:outerShdw blurRad="38100" dist="38100" dir="2700000" algn="tl">
                    <a:srgbClr val="000000"/>
                  </a:outerShdw>
                </a:effectLst>
              </a:rPr>
              <a:t>x</a:t>
            </a:r>
          </a:p>
        </p:txBody>
      </p:sp>
      <p:sp>
        <p:nvSpPr>
          <p:cNvPr id="1850380" name="Freeform 12"/>
          <p:cNvSpPr>
            <a:spLocks/>
          </p:cNvSpPr>
          <p:nvPr/>
        </p:nvSpPr>
        <p:spPr bwMode="auto">
          <a:xfrm>
            <a:off x="5546725" y="2276475"/>
            <a:ext cx="952500" cy="1063625"/>
          </a:xfrm>
          <a:custGeom>
            <a:avLst/>
            <a:gdLst>
              <a:gd name="T0" fmla="*/ 0 w 600"/>
              <a:gd name="T1" fmla="*/ 114 h 670"/>
              <a:gd name="T2" fmla="*/ 182 w 600"/>
              <a:gd name="T3" fmla="*/ 670 h 670"/>
              <a:gd name="T4" fmla="*/ 245 w 600"/>
              <a:gd name="T5" fmla="*/ 605 h 670"/>
              <a:gd name="T6" fmla="*/ 339 w 600"/>
              <a:gd name="T7" fmla="*/ 546 h 670"/>
              <a:gd name="T8" fmla="*/ 427 w 600"/>
              <a:gd name="T9" fmla="*/ 517 h 670"/>
              <a:gd name="T10" fmla="*/ 501 w 600"/>
              <a:gd name="T11" fmla="*/ 502 h 670"/>
              <a:gd name="T12" fmla="*/ 600 w 600"/>
              <a:gd name="T13" fmla="*/ 492 h 670"/>
              <a:gd name="T14" fmla="*/ 545 w 600"/>
              <a:gd name="T15" fmla="*/ 20 h 670"/>
              <a:gd name="T16" fmla="*/ 427 w 600"/>
              <a:gd name="T17" fmla="*/ 0 h 670"/>
              <a:gd name="T18" fmla="*/ 324 w 600"/>
              <a:gd name="T19" fmla="*/ 5 h 670"/>
              <a:gd name="T20" fmla="*/ 201 w 600"/>
              <a:gd name="T21" fmla="*/ 15 h 670"/>
              <a:gd name="T22" fmla="*/ 97 w 600"/>
              <a:gd name="T23" fmla="*/ 49 h 670"/>
              <a:gd name="T24" fmla="*/ 0 w 600"/>
              <a:gd name="T25" fmla="*/ 114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0" h="670">
                <a:moveTo>
                  <a:pt x="0" y="114"/>
                </a:moveTo>
                <a:lnTo>
                  <a:pt x="182" y="670"/>
                </a:lnTo>
                <a:lnTo>
                  <a:pt x="245" y="605"/>
                </a:lnTo>
                <a:lnTo>
                  <a:pt x="339" y="546"/>
                </a:lnTo>
                <a:lnTo>
                  <a:pt x="427" y="517"/>
                </a:lnTo>
                <a:lnTo>
                  <a:pt x="501" y="502"/>
                </a:lnTo>
                <a:lnTo>
                  <a:pt x="600" y="492"/>
                </a:lnTo>
                <a:lnTo>
                  <a:pt x="545" y="20"/>
                </a:lnTo>
                <a:lnTo>
                  <a:pt x="427" y="0"/>
                </a:lnTo>
                <a:lnTo>
                  <a:pt x="324" y="5"/>
                </a:lnTo>
                <a:lnTo>
                  <a:pt x="201" y="15"/>
                </a:lnTo>
                <a:lnTo>
                  <a:pt x="97" y="49"/>
                </a:lnTo>
                <a:lnTo>
                  <a:pt x="0" y="114"/>
                </a:lnTo>
                <a:close/>
              </a:path>
            </a:pathLst>
          </a:custGeom>
          <a:solidFill>
            <a:srgbClr val="33CCFF"/>
          </a:solidFill>
          <a:ln w="12700" cap="flat" cmpd="sng">
            <a:solidFill>
              <a:schemeClr val="tx1"/>
            </a:solidFill>
            <a:prstDash val="solid"/>
            <a:round/>
            <a:headEnd type="none" w="med" len="med"/>
            <a:tailEnd type="none" w="med" len="med"/>
          </a:ln>
          <a:effectLst>
            <a:outerShdw blurRad="63500" dist="17961" dir="2700000" algn="ctr" rotWithShape="0">
              <a:schemeClr val="bg2"/>
            </a:outerShdw>
          </a:effectLst>
        </p:spPr>
        <p:txBody>
          <a:bodyPr>
            <a:spAutoFit/>
          </a:bodyPr>
          <a:lstStyle/>
          <a:p>
            <a:endParaRPr lang="en-US"/>
          </a:p>
        </p:txBody>
      </p:sp>
      <p:sp>
        <p:nvSpPr>
          <p:cNvPr id="1850381" name="Text Box 13"/>
          <p:cNvSpPr txBox="1">
            <a:spLocks noChangeArrowheads="1"/>
          </p:cNvSpPr>
          <p:nvPr/>
        </p:nvSpPr>
        <p:spPr bwMode="auto">
          <a:xfrm>
            <a:off x="5613400" y="1600200"/>
            <a:ext cx="11874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sz="2000" dirty="0">
                <a:solidFill>
                  <a:schemeClr val="folHlink"/>
                </a:solidFill>
                <a:effectLst>
                  <a:outerShdw blurRad="38100" dist="38100" dir="2700000" algn="tl">
                    <a:srgbClr val="000000"/>
                  </a:outerShdw>
                </a:effectLst>
                <a:latin typeface="+mn-lt"/>
              </a:rPr>
              <a:t>Specular</a:t>
            </a:r>
            <a:br>
              <a:rPr lang="en-US" sz="2000" dirty="0">
                <a:solidFill>
                  <a:schemeClr val="folHlink"/>
                </a:solidFill>
                <a:effectLst>
                  <a:outerShdw blurRad="38100" dist="38100" dir="2700000" algn="tl">
                    <a:srgbClr val="000000"/>
                  </a:outerShdw>
                </a:effectLst>
                <a:latin typeface="+mn-lt"/>
              </a:rPr>
            </a:br>
            <a:r>
              <a:rPr lang="en-US" sz="2000" dirty="0">
                <a:solidFill>
                  <a:schemeClr val="folHlink"/>
                </a:solidFill>
                <a:effectLst>
                  <a:outerShdw blurRad="38100" dist="38100" dir="2700000" algn="tl">
                    <a:srgbClr val="000000"/>
                  </a:outerShdw>
                </a:effectLst>
                <a:latin typeface="+mn-lt"/>
              </a:rPr>
              <a:t>Surface</a:t>
            </a:r>
          </a:p>
        </p:txBody>
      </p:sp>
      <p:sp>
        <p:nvSpPr>
          <p:cNvPr id="1850382" name="Freeform 14"/>
          <p:cNvSpPr>
            <a:spLocks/>
          </p:cNvSpPr>
          <p:nvPr/>
        </p:nvSpPr>
        <p:spPr bwMode="auto">
          <a:xfrm>
            <a:off x="5818188" y="2627313"/>
            <a:ext cx="2447925" cy="2544762"/>
          </a:xfrm>
          <a:custGeom>
            <a:avLst/>
            <a:gdLst>
              <a:gd name="T0" fmla="*/ 222 w 1542"/>
              <a:gd name="T1" fmla="*/ 1603 h 1603"/>
              <a:gd name="T2" fmla="*/ 0 w 1542"/>
              <a:gd name="T3" fmla="*/ 0 h 1603"/>
              <a:gd name="T4" fmla="*/ 1542 w 1542"/>
              <a:gd name="T5" fmla="*/ 60 h 1603"/>
            </a:gdLst>
            <a:ahLst/>
            <a:cxnLst>
              <a:cxn ang="0">
                <a:pos x="T0" y="T1"/>
              </a:cxn>
              <a:cxn ang="0">
                <a:pos x="T2" y="T3"/>
              </a:cxn>
              <a:cxn ang="0">
                <a:pos x="T4" y="T5"/>
              </a:cxn>
            </a:cxnLst>
            <a:rect l="0" t="0" r="r" b="b"/>
            <a:pathLst>
              <a:path w="1542" h="1603">
                <a:moveTo>
                  <a:pt x="222" y="1603"/>
                </a:moveTo>
                <a:lnTo>
                  <a:pt x="0" y="0"/>
                </a:lnTo>
                <a:lnTo>
                  <a:pt x="1542" y="60"/>
                </a:lnTo>
              </a:path>
            </a:pathLst>
          </a:custGeom>
          <a:noFill/>
          <a:ln w="28575">
            <a:solidFill>
              <a:schemeClr val="tx1"/>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50383" name="Line 15"/>
          <p:cNvSpPr>
            <a:spLocks noChangeShapeType="1"/>
          </p:cNvSpPr>
          <p:nvPr/>
        </p:nvSpPr>
        <p:spPr bwMode="auto">
          <a:xfrm flipV="1">
            <a:off x="5207000" y="3810000"/>
            <a:ext cx="500063" cy="381000"/>
          </a:xfrm>
          <a:prstGeom prst="line">
            <a:avLst/>
          </a:prstGeom>
          <a:noFill/>
          <a:ln w="28575">
            <a:solidFill>
              <a:schemeClr val="tx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850384" name="Line 16"/>
          <p:cNvSpPr>
            <a:spLocks noChangeShapeType="1"/>
          </p:cNvSpPr>
          <p:nvPr/>
        </p:nvSpPr>
        <p:spPr bwMode="auto">
          <a:xfrm flipV="1">
            <a:off x="5207000" y="3810000"/>
            <a:ext cx="0" cy="381000"/>
          </a:xfrm>
          <a:prstGeom prst="line">
            <a:avLst/>
          </a:prstGeom>
          <a:noFill/>
          <a:ln w="28575">
            <a:solidFill>
              <a:schemeClr val="tx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850385" name="Line 17"/>
          <p:cNvSpPr>
            <a:spLocks noChangeShapeType="1"/>
          </p:cNvSpPr>
          <p:nvPr/>
        </p:nvSpPr>
        <p:spPr bwMode="auto">
          <a:xfrm flipV="1">
            <a:off x="5207000" y="3657600"/>
            <a:ext cx="228600" cy="152400"/>
          </a:xfrm>
          <a:prstGeom prst="line">
            <a:avLst/>
          </a:prstGeom>
          <a:noFill/>
          <a:ln w="28575">
            <a:solidFill>
              <a:schemeClr val="tx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850386" name="Line 18"/>
          <p:cNvSpPr>
            <a:spLocks noChangeShapeType="1"/>
          </p:cNvSpPr>
          <p:nvPr/>
        </p:nvSpPr>
        <p:spPr bwMode="auto">
          <a:xfrm>
            <a:off x="5435600" y="3657600"/>
            <a:ext cx="271463" cy="152400"/>
          </a:xfrm>
          <a:prstGeom prst="line">
            <a:avLst/>
          </a:prstGeom>
          <a:noFill/>
          <a:ln w="28575">
            <a:solidFill>
              <a:schemeClr val="tx2"/>
            </a:solidFill>
            <a:round/>
            <a:headEnd/>
            <a:tailEnd/>
          </a:ln>
          <a:effectLst>
            <a:outerShdw blurRad="63500" dist="17961"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850387" name="Text Box 19"/>
          <p:cNvSpPr txBox="1">
            <a:spLocks noChangeArrowheads="1"/>
          </p:cNvSpPr>
          <p:nvPr/>
        </p:nvSpPr>
        <p:spPr bwMode="auto">
          <a:xfrm>
            <a:off x="4292600" y="3657600"/>
            <a:ext cx="846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sz="2400" dirty="0">
                <a:solidFill>
                  <a:schemeClr val="tx2"/>
                </a:solidFill>
                <a:effectLst>
                  <a:outerShdw blurRad="38100" dist="38100" dir="2700000" algn="tl">
                    <a:srgbClr val="000000"/>
                  </a:outerShdw>
                </a:effectLst>
                <a:latin typeface="+mn-lt"/>
              </a:rPr>
              <a:t>Pixel</a:t>
            </a:r>
          </a:p>
        </p:txBody>
      </p:sp>
      <p:graphicFrame>
        <p:nvGraphicFramePr>
          <p:cNvPr id="1850388" name="Object 20"/>
          <p:cNvGraphicFramePr>
            <a:graphicFrameLocks noChangeAspect="1"/>
          </p:cNvGraphicFramePr>
          <p:nvPr>
            <p:extLst>
              <p:ext uri="{D42A27DB-BD31-4B8C-83A1-F6EECF244321}">
                <p14:modId xmlns:p14="http://schemas.microsoft.com/office/powerpoint/2010/main" val="3010380219"/>
              </p:ext>
            </p:extLst>
          </p:nvPr>
        </p:nvGraphicFramePr>
        <p:xfrm>
          <a:off x="331788" y="5870575"/>
          <a:ext cx="6157912" cy="755650"/>
        </p:xfrm>
        <a:graphic>
          <a:graphicData uri="http://schemas.openxmlformats.org/presentationml/2006/ole">
            <mc:AlternateContent xmlns:mc="http://schemas.openxmlformats.org/markup-compatibility/2006">
              <mc:Choice xmlns:v="urn:schemas-microsoft-com:vml" Requires="v">
                <p:oleObj spid="_x0000_s1042" name="Equation" r:id="rId3" imgW="3111500" imgH="381000" progId="Equation.DSMT4">
                  <p:embed/>
                </p:oleObj>
              </mc:Choice>
              <mc:Fallback>
                <p:oleObj name="Equation" r:id="rId3" imgW="3111500" imgH="381000" progId="Equation.DSMT4">
                  <p:embed/>
                  <p:pic>
                    <p:nvPicPr>
                      <p:cNvPr id="0" name=""/>
                      <p:cNvPicPr>
                        <a:picLocks noChangeAspect="1" noChangeArrowheads="1"/>
                      </p:cNvPicPr>
                      <p:nvPr/>
                    </p:nvPicPr>
                    <p:blipFill>
                      <a:blip r:embed="rId4"/>
                      <a:srcRect/>
                      <a:stretch>
                        <a:fillRect/>
                      </a:stretch>
                    </p:blipFill>
                    <p:spPr bwMode="auto">
                      <a:xfrm>
                        <a:off x="331788" y="5870575"/>
                        <a:ext cx="6157912" cy="755650"/>
                      </a:xfrm>
                      <a:prstGeom prst="rect">
                        <a:avLst/>
                      </a:prstGeom>
                      <a:noFill/>
                      <a:ln>
                        <a:noFill/>
                      </a:ln>
                      <a:effectLst>
                        <a:outerShdw blurRad="63500" dist="17961" dir="2700000" algn="ctr" rotWithShape="0">
                          <a:schemeClr val="bg2">
                            <a:alpha val="74998"/>
                          </a:schemeClr>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solidFill>
                              <a:schemeClr val="bg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18090950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82" name="Rectangle 2"/>
          <p:cNvSpPr>
            <a:spLocks noGrp="1" noChangeArrowheads="1"/>
          </p:cNvSpPr>
          <p:nvPr>
            <p:ph type="title"/>
          </p:nvPr>
        </p:nvSpPr>
        <p:spPr/>
        <p:txBody>
          <a:bodyPr/>
          <a:lstStyle/>
          <a:p>
            <a:r>
              <a:rPr lang="en-US"/>
              <a:t>Simplest Monte Carlo Path Tracer</a:t>
            </a:r>
          </a:p>
        </p:txBody>
      </p:sp>
      <p:sp>
        <p:nvSpPr>
          <p:cNvPr id="1863683" name="Text Box 3"/>
          <p:cNvSpPr txBox="1">
            <a:spLocks noGrp="1" noChangeArrowheads="1"/>
          </p:cNvSpPr>
          <p:nvPr>
            <p:ph type="body" idx="1"/>
          </p:nvPr>
        </p:nvSpPr>
        <p:spPr>
          <a:xfrm>
            <a:off x="609600" y="1447800"/>
            <a:ext cx="8534400" cy="4876800"/>
          </a:xfrm>
          <a:noFill/>
          <a:ln/>
          <a:extLst>
            <a:ext uri="{909E8E84-426E-40dd-AFC4-6F175D3DCCD1}">
              <a14:hiddenFill xmlns:a14="http://schemas.microsoft.com/office/drawing/2010/main">
                <a:no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lIns="90488" tIns="44450" rIns="90488" bIns="44450"/>
          <a:lstStyle>
            <a:lvl1pPr/>
            <a:lvl2pPr/>
            <a:lvl3pPr/>
            <a:lvl4pPr/>
            <a:lvl5pPr marL="2055813"/>
            <a:lvl6pPr marL="2513013"/>
            <a:lvl7pPr marL="2970213"/>
            <a:lvl8pPr marL="3427413"/>
            <a:lvl9pPr marL="3884613"/>
          </a:lstStyle>
          <a:p>
            <a:pPr>
              <a:lnSpc>
                <a:spcPct val="105000"/>
              </a:lnSpc>
              <a:spcBef>
                <a:spcPct val="0"/>
              </a:spcBef>
              <a:buFont typeface="Wingdings" charset="0"/>
              <a:buNone/>
            </a:pPr>
            <a:r>
              <a:rPr lang="en-US" sz="2400" dirty="0">
                <a:solidFill>
                  <a:schemeClr val="tx2"/>
                </a:solidFill>
              </a:rPr>
              <a:t>For </a:t>
            </a:r>
            <a:r>
              <a:rPr lang="en-US" sz="2400" dirty="0"/>
              <a:t>each pixel, cast n samples and average</a:t>
            </a:r>
          </a:p>
          <a:p>
            <a:pPr lvl="1">
              <a:lnSpc>
                <a:spcPct val="105000"/>
              </a:lnSpc>
            </a:pPr>
            <a:r>
              <a:rPr lang="en-US" dirty="0"/>
              <a:t>Choose a ray with </a:t>
            </a:r>
            <a:r>
              <a:rPr lang="en-US" i="1" dirty="0"/>
              <a:t>p</a:t>
            </a:r>
            <a:r>
              <a:rPr lang="en-US" dirty="0"/>
              <a:t>=camera, </a:t>
            </a:r>
            <a:r>
              <a:rPr lang="en-US" i="1" dirty="0"/>
              <a:t>d</a:t>
            </a:r>
            <a:r>
              <a:rPr lang="en-US" dirty="0"/>
              <a:t>=</a:t>
            </a:r>
            <a:r>
              <a:rPr lang="en-US" dirty="0" smtClean="0"/>
              <a:t>(</a:t>
            </a:r>
            <a:r>
              <a:rPr lang="en-US" dirty="0" err="1" smtClean="0">
                <a:latin typeface="Symbol" charset="0"/>
              </a:rPr>
              <a:t>θ</a:t>
            </a:r>
            <a:r>
              <a:rPr lang="en-US" dirty="0" err="1" smtClean="0"/>
              <a:t>,ϕ</a:t>
            </a:r>
            <a:r>
              <a:rPr lang="en-US" sz="900" dirty="0" smtClean="0">
                <a:latin typeface="Symbol" charset="0"/>
              </a:rPr>
              <a:t> </a:t>
            </a:r>
            <a:r>
              <a:rPr lang="en-US" dirty="0"/>
              <a:t>) within pixel</a:t>
            </a:r>
          </a:p>
          <a:p>
            <a:pPr lvl="1">
              <a:lnSpc>
                <a:spcPct val="105000"/>
              </a:lnSpc>
            </a:pPr>
            <a:r>
              <a:rPr lang="en-US" dirty="0"/>
              <a:t>Pixel color += (1/n) * </a:t>
            </a:r>
            <a:r>
              <a:rPr lang="en-US" dirty="0" err="1">
                <a:solidFill>
                  <a:schemeClr val="tx2"/>
                </a:solidFill>
              </a:rPr>
              <a:t>TracePath</a:t>
            </a:r>
            <a:r>
              <a:rPr lang="en-US" dirty="0"/>
              <a:t>(</a:t>
            </a:r>
            <a:r>
              <a:rPr lang="en-US" i="1" dirty="0"/>
              <a:t>p</a:t>
            </a:r>
            <a:r>
              <a:rPr lang="en-US" dirty="0"/>
              <a:t>, </a:t>
            </a:r>
            <a:r>
              <a:rPr lang="en-US" i="1" dirty="0"/>
              <a:t>d</a:t>
            </a:r>
            <a:r>
              <a:rPr lang="en-US" dirty="0"/>
              <a:t>)</a:t>
            </a:r>
          </a:p>
          <a:p>
            <a:pPr>
              <a:lnSpc>
                <a:spcPct val="105000"/>
              </a:lnSpc>
              <a:spcBef>
                <a:spcPct val="0"/>
              </a:spcBef>
              <a:buFont typeface="Wingdings" charset="0"/>
              <a:buNone/>
            </a:pPr>
            <a:endParaRPr lang="en-US" sz="2400" dirty="0">
              <a:solidFill>
                <a:schemeClr val="tx2"/>
              </a:solidFill>
            </a:endParaRPr>
          </a:p>
          <a:p>
            <a:pPr>
              <a:lnSpc>
                <a:spcPct val="105000"/>
              </a:lnSpc>
              <a:spcBef>
                <a:spcPct val="0"/>
              </a:spcBef>
              <a:buFont typeface="Wingdings" charset="0"/>
              <a:buNone/>
            </a:pPr>
            <a:r>
              <a:rPr lang="en-US" sz="2400" dirty="0" err="1">
                <a:solidFill>
                  <a:schemeClr val="tx2"/>
                </a:solidFill>
              </a:rPr>
              <a:t>TracePath</a:t>
            </a:r>
            <a:r>
              <a:rPr lang="en-US" sz="2400" dirty="0"/>
              <a:t>(</a:t>
            </a:r>
            <a:r>
              <a:rPr lang="en-US" sz="2400" i="1" dirty="0"/>
              <a:t>p</a:t>
            </a:r>
            <a:r>
              <a:rPr lang="en-US" sz="2400" dirty="0"/>
              <a:t>, </a:t>
            </a:r>
            <a:r>
              <a:rPr lang="en-US" sz="2400" i="1" dirty="0"/>
              <a:t>d</a:t>
            </a:r>
            <a:r>
              <a:rPr lang="en-US" sz="2400" dirty="0"/>
              <a:t>) </a:t>
            </a:r>
            <a:r>
              <a:rPr lang="en-US" sz="2400" dirty="0">
                <a:solidFill>
                  <a:schemeClr val="tx2"/>
                </a:solidFill>
              </a:rPr>
              <a:t>returns</a:t>
            </a:r>
            <a:r>
              <a:rPr lang="en-US" sz="2400" dirty="0"/>
              <a:t> (</a:t>
            </a:r>
            <a:r>
              <a:rPr lang="en-US" sz="2400" dirty="0" err="1"/>
              <a:t>r,g,b</a:t>
            </a:r>
            <a:r>
              <a:rPr lang="en-US" sz="2400" dirty="0"/>
              <a:t>) [and calls itself recursively]:</a:t>
            </a:r>
          </a:p>
          <a:p>
            <a:pPr lvl="1">
              <a:lnSpc>
                <a:spcPct val="105000"/>
              </a:lnSpc>
            </a:pPr>
            <a:r>
              <a:rPr lang="en-US" dirty="0"/>
              <a:t>Trace ray (</a:t>
            </a:r>
            <a:r>
              <a:rPr lang="en-US" i="1" dirty="0"/>
              <a:t>p</a:t>
            </a:r>
            <a:r>
              <a:rPr lang="en-US" dirty="0"/>
              <a:t>, </a:t>
            </a:r>
            <a:r>
              <a:rPr lang="en-US" i="1" dirty="0"/>
              <a:t>d</a:t>
            </a:r>
            <a:r>
              <a:rPr lang="en-US" dirty="0"/>
              <a:t>) to find nearest intersection </a:t>
            </a:r>
            <a:r>
              <a:rPr lang="en-US" i="1" dirty="0"/>
              <a:t>p</a:t>
            </a:r>
            <a:r>
              <a:rPr lang="ja-JP" altLang="en-US" i="1" dirty="0">
                <a:latin typeface="Arial"/>
              </a:rPr>
              <a:t>’</a:t>
            </a:r>
            <a:r>
              <a:rPr lang="en-US" dirty="0"/>
              <a:t> </a:t>
            </a:r>
          </a:p>
          <a:p>
            <a:pPr lvl="1">
              <a:lnSpc>
                <a:spcPct val="105000"/>
              </a:lnSpc>
            </a:pPr>
            <a:r>
              <a:rPr lang="en-US" dirty="0">
                <a:solidFill>
                  <a:schemeClr val="tx2"/>
                </a:solidFill>
              </a:rPr>
              <a:t>Select </a:t>
            </a:r>
            <a:r>
              <a:rPr lang="en-US" dirty="0"/>
              <a:t>with probability (say) 50%:</a:t>
            </a:r>
          </a:p>
          <a:p>
            <a:pPr lvl="2">
              <a:lnSpc>
                <a:spcPct val="105000"/>
              </a:lnSpc>
            </a:pPr>
            <a:r>
              <a:rPr lang="en-US" dirty="0">
                <a:solidFill>
                  <a:schemeClr val="tx2"/>
                </a:solidFill>
              </a:rPr>
              <a:t>Emitted:</a:t>
            </a:r>
            <a:br>
              <a:rPr lang="en-US" dirty="0">
                <a:solidFill>
                  <a:schemeClr val="tx2"/>
                </a:solidFill>
              </a:rPr>
            </a:br>
            <a:r>
              <a:rPr lang="en-US" dirty="0"/>
              <a:t>	</a:t>
            </a:r>
            <a:r>
              <a:rPr lang="en-US" dirty="0">
                <a:solidFill>
                  <a:schemeClr val="tx2"/>
                </a:solidFill>
              </a:rPr>
              <a:t>return</a:t>
            </a:r>
            <a:r>
              <a:rPr lang="en-US" dirty="0"/>
              <a:t> 2 * (</a:t>
            </a:r>
            <a:r>
              <a:rPr lang="en-US" dirty="0" err="1"/>
              <a:t>Le</a:t>
            </a:r>
            <a:r>
              <a:rPr lang="en-US" baseline="-25000" dirty="0" err="1"/>
              <a:t>red</a:t>
            </a:r>
            <a:r>
              <a:rPr lang="en-US" dirty="0"/>
              <a:t>, </a:t>
            </a:r>
            <a:r>
              <a:rPr lang="en-US" dirty="0" err="1"/>
              <a:t>Le</a:t>
            </a:r>
            <a:r>
              <a:rPr lang="en-US" baseline="-25000" dirty="0" err="1"/>
              <a:t>green</a:t>
            </a:r>
            <a:r>
              <a:rPr lang="en-US" dirty="0"/>
              <a:t>, </a:t>
            </a:r>
            <a:r>
              <a:rPr lang="en-US" dirty="0" err="1"/>
              <a:t>Le</a:t>
            </a:r>
            <a:r>
              <a:rPr lang="en-US" baseline="-25000" dirty="0" err="1"/>
              <a:t>blue</a:t>
            </a:r>
            <a:r>
              <a:rPr lang="en-US" dirty="0"/>
              <a:t>) // 2 = 1/(50%)</a:t>
            </a:r>
          </a:p>
          <a:p>
            <a:pPr lvl="2">
              <a:lnSpc>
                <a:spcPct val="105000"/>
              </a:lnSpc>
            </a:pPr>
            <a:r>
              <a:rPr lang="en-US" dirty="0">
                <a:solidFill>
                  <a:schemeClr val="tx2"/>
                </a:solidFill>
              </a:rPr>
              <a:t>Reflected:</a:t>
            </a:r>
            <a:br>
              <a:rPr lang="en-US" dirty="0">
                <a:solidFill>
                  <a:schemeClr val="tx2"/>
                </a:solidFill>
              </a:rPr>
            </a:br>
            <a:r>
              <a:rPr lang="en-US" dirty="0">
                <a:solidFill>
                  <a:schemeClr val="tx2"/>
                </a:solidFill>
              </a:rPr>
              <a:t>	</a:t>
            </a:r>
            <a:r>
              <a:rPr lang="en-US" dirty="0"/>
              <a:t>generate ray in random direction </a:t>
            </a:r>
            <a:r>
              <a:rPr lang="en-US" i="1" dirty="0"/>
              <a:t>d</a:t>
            </a:r>
            <a:r>
              <a:rPr lang="ja-JP" altLang="en-US" i="1" dirty="0">
                <a:latin typeface="Arial"/>
              </a:rPr>
              <a:t>’</a:t>
            </a:r>
            <a:r>
              <a:rPr lang="en-US" i="1" dirty="0"/>
              <a:t/>
            </a:r>
            <a:br>
              <a:rPr lang="en-US" i="1" dirty="0"/>
            </a:br>
            <a:r>
              <a:rPr lang="en-US" i="1" dirty="0"/>
              <a:t>	</a:t>
            </a:r>
            <a:r>
              <a:rPr lang="en-US" dirty="0">
                <a:solidFill>
                  <a:schemeClr val="tx2"/>
                </a:solidFill>
              </a:rPr>
              <a:t>return</a:t>
            </a:r>
            <a:r>
              <a:rPr lang="en-US" dirty="0"/>
              <a:t> 2 * </a:t>
            </a:r>
            <a:r>
              <a:rPr lang="en-US" i="1" dirty="0" err="1"/>
              <a:t>f</a:t>
            </a:r>
            <a:r>
              <a:rPr lang="en-US" i="1" baseline="-25000" dirty="0" err="1"/>
              <a:t>r</a:t>
            </a:r>
            <a:r>
              <a:rPr lang="en-US" dirty="0"/>
              <a:t>(</a:t>
            </a:r>
            <a:r>
              <a:rPr lang="en-US" i="1" dirty="0"/>
              <a:t>d</a:t>
            </a:r>
            <a:r>
              <a:rPr lang="en-US" dirty="0"/>
              <a:t> </a:t>
            </a:r>
            <a:r>
              <a:rPr lang="en-US" dirty="0" smtClean="0">
                <a:latin typeface="Wingdings"/>
                <a:ea typeface="Wingdings"/>
                <a:cs typeface="Wingdings"/>
                <a:sym typeface="Wingdings"/>
              </a:rPr>
              <a:t></a:t>
            </a:r>
            <a:r>
              <a:rPr lang="en-US" i="1" dirty="0" smtClean="0">
                <a:sym typeface="Symbol" charset="0"/>
              </a:rPr>
              <a:t>d</a:t>
            </a:r>
            <a:r>
              <a:rPr lang="ja-JP" altLang="en-US" i="1" dirty="0">
                <a:latin typeface="Arial"/>
                <a:sym typeface="Symbol" charset="0"/>
              </a:rPr>
              <a:t>’</a:t>
            </a:r>
            <a:r>
              <a:rPr lang="en-US" dirty="0">
                <a:sym typeface="Symbol" charset="0"/>
              </a:rPr>
              <a:t>) * (</a:t>
            </a:r>
            <a:r>
              <a:rPr lang="en-US" i="1" dirty="0" err="1" smtClean="0">
                <a:sym typeface="Symbol" charset="0"/>
              </a:rPr>
              <a:t>n</a:t>
            </a:r>
            <a:r>
              <a:rPr lang="en-US" dirty="0" err="1" smtClean="0">
                <a:latin typeface="Wingdings"/>
                <a:ea typeface="Wingdings"/>
                <a:cs typeface="Wingdings"/>
                <a:sym typeface="Wingdings"/>
              </a:rPr>
              <a:t></a:t>
            </a:r>
            <a:r>
              <a:rPr lang="en-US" i="1" dirty="0" err="1" smtClean="0">
                <a:sym typeface="Symbol" charset="0"/>
              </a:rPr>
              <a:t>d</a:t>
            </a:r>
            <a:r>
              <a:rPr lang="ja-JP" altLang="en-US" i="1" dirty="0">
                <a:latin typeface="Arial"/>
                <a:sym typeface="Symbol" charset="0"/>
              </a:rPr>
              <a:t>’</a:t>
            </a:r>
            <a:r>
              <a:rPr lang="en-US" dirty="0">
                <a:sym typeface="Symbol" charset="0"/>
              </a:rPr>
              <a:t>) * </a:t>
            </a:r>
            <a:r>
              <a:rPr lang="en-US" dirty="0" err="1">
                <a:solidFill>
                  <a:schemeClr val="tx2"/>
                </a:solidFill>
                <a:sym typeface="Symbol" charset="0"/>
              </a:rPr>
              <a:t>TracePath</a:t>
            </a:r>
            <a:r>
              <a:rPr lang="en-US" dirty="0">
                <a:sym typeface="Symbol" charset="0"/>
              </a:rPr>
              <a:t>(</a:t>
            </a:r>
            <a:r>
              <a:rPr lang="en-US" i="1" dirty="0">
                <a:sym typeface="Symbol" charset="0"/>
              </a:rPr>
              <a:t>p</a:t>
            </a:r>
            <a:r>
              <a:rPr lang="ja-JP" altLang="en-US" i="1" dirty="0">
                <a:latin typeface="Arial"/>
                <a:sym typeface="Symbol" charset="0"/>
              </a:rPr>
              <a:t>’</a:t>
            </a:r>
            <a:r>
              <a:rPr lang="en-US" dirty="0">
                <a:sym typeface="Symbol" charset="0"/>
              </a:rPr>
              <a:t>, </a:t>
            </a:r>
            <a:r>
              <a:rPr lang="en-US" i="1" dirty="0">
                <a:sym typeface="Symbol" charset="0"/>
              </a:rPr>
              <a:t>d</a:t>
            </a:r>
            <a:r>
              <a:rPr lang="ja-JP" altLang="en-US" i="1" dirty="0">
                <a:latin typeface="Arial"/>
                <a:sym typeface="Symbol" charset="0"/>
              </a:rPr>
              <a:t>’</a:t>
            </a:r>
            <a:r>
              <a:rPr lang="en-US" dirty="0">
                <a:sym typeface="Symbol" charset="0"/>
              </a:rPr>
              <a:t>)</a:t>
            </a:r>
            <a:endParaRPr lang="en-US" dirty="0">
              <a:solidFill>
                <a:schemeClr val="tx2"/>
              </a:solidFill>
            </a:endParaRPr>
          </a:p>
        </p:txBody>
      </p:sp>
    </p:spTree>
    <p:extLst>
      <p:ext uri="{BB962C8B-B14F-4D97-AF65-F5344CB8AC3E}">
        <p14:creationId xmlns:p14="http://schemas.microsoft.com/office/powerpoint/2010/main" val="105142512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24954</TotalTime>
  <Words>1965</Words>
  <Application>Microsoft Macintosh PowerPoint</Application>
  <PresentationFormat>Letter Paper (8.5x11 in)</PresentationFormat>
  <Paragraphs>323</Paragraphs>
  <Slides>53</Slides>
  <Notes>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55" baseType="lpstr">
      <vt:lpstr>Default Design</vt:lpstr>
      <vt:lpstr>Equation</vt:lpstr>
      <vt:lpstr>Real-Time High Quality Rendering</vt:lpstr>
      <vt:lpstr>To Do</vt:lpstr>
      <vt:lpstr>Motivation for Lecture</vt:lpstr>
      <vt:lpstr>Monte Carlo Path Tracing</vt:lpstr>
      <vt:lpstr>Monte Carlo Path Tracing</vt:lpstr>
      <vt:lpstr>Monte Carlo Path Tracing</vt:lpstr>
      <vt:lpstr>Monte Carlo Path Tracing</vt:lpstr>
      <vt:lpstr>Monte Carlo Path Tracing</vt:lpstr>
      <vt:lpstr>Simplest Monte Carlo Path Tracer</vt:lpstr>
      <vt:lpstr>Simplest Monte Carlo Path Tracer</vt:lpstr>
      <vt:lpstr>Simplest Monte Carlo Path Tracer</vt:lpstr>
      <vt:lpstr>Simplest Monte Carlo Path Tracer</vt:lpstr>
      <vt:lpstr>PowerPoint Presentation</vt:lpstr>
      <vt:lpstr>Arnold Renderer (M. Fajardo)</vt:lpstr>
      <vt:lpstr>From UCB CS 294 a few years ago</vt:lpstr>
      <vt:lpstr>Importance Sampling</vt:lpstr>
      <vt:lpstr>Importance Sampling</vt:lpstr>
      <vt:lpstr>Importance sample Emit vs Reflect</vt:lpstr>
      <vt:lpstr>More variance reduction</vt:lpstr>
      <vt:lpstr>PowerPoint Presentation</vt:lpstr>
      <vt:lpstr>Monte Carlo Extensions</vt:lpstr>
      <vt:lpstr>Monte Carlo Extensions</vt:lpstr>
      <vt:lpstr>Monte Carlo Extensions</vt:lpstr>
      <vt:lpstr>Monte Carlo Extensions</vt:lpstr>
      <vt:lpstr>Monte Carlo Extensions</vt:lpstr>
      <vt:lpstr>Monte Carlo Extensions</vt:lpstr>
      <vt:lpstr>Summary</vt:lpstr>
      <vt:lpstr>Smoothness of Indirect Lighting</vt:lpstr>
      <vt:lpstr>Irradiance Caching</vt:lpstr>
      <vt:lpstr>Irradiance Caching Example</vt:lpstr>
      <vt:lpstr>PowerPoint Presentation</vt:lpstr>
      <vt:lpstr>Comparison of simple patterns</vt:lpstr>
      <vt:lpstr>Path Tracing: From Lights</vt:lpstr>
      <vt:lpstr>Bidirectional Path Tracing</vt:lpstr>
      <vt:lpstr>Comparison</vt:lpstr>
      <vt:lpstr>Why Photon Map?</vt:lpstr>
      <vt:lpstr>Caustics</vt:lpstr>
      <vt:lpstr>Caustics</vt:lpstr>
      <vt:lpstr>Reflections Inside a Metal Ring</vt:lpstr>
      <vt:lpstr>Caustics on Glossy Surfaces</vt:lpstr>
      <vt:lpstr>HDR Environment Illumination</vt:lpstr>
      <vt:lpstr>Global Illumination</vt:lpstr>
      <vt:lpstr>Direct Illumination</vt:lpstr>
      <vt:lpstr>Specular Reflection</vt:lpstr>
      <vt:lpstr>Caustics</vt:lpstr>
      <vt:lpstr>Indirect Illumination</vt:lpstr>
      <vt:lpstr>Mies House:  Swimming Pool</vt:lpstr>
      <vt:lpstr>Lightcuts </vt:lpstr>
      <vt:lpstr>Complex Lighting</vt:lpstr>
      <vt:lpstr>Key Concepts</vt:lpstr>
      <vt:lpstr>Three Example Cuts</vt:lpstr>
      <vt:lpstr>PowerPoint Presentation</vt:lpstr>
      <vt:lpstr>Adaptive Wavelet Rendering</vt:lpstr>
    </vt:vector>
  </TitlesOfParts>
  <Company>Columbia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Signal-Theoretic Representations of Appearance</dc:title>
  <dc:creator>Ravi Ramamoorthi</dc:creator>
  <cp:lastModifiedBy>Ravi Ramamoorthi</cp:lastModifiedBy>
  <cp:revision>608</cp:revision>
  <cp:lastPrinted>1999-08-03T15:46:38Z</cp:lastPrinted>
  <dcterms:created xsi:type="dcterms:W3CDTF">1999-02-11T00:43:51Z</dcterms:created>
  <dcterms:modified xsi:type="dcterms:W3CDTF">2015-10-11T18:11:12Z</dcterms:modified>
</cp:coreProperties>
</file>