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24.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89" r:id="rId3"/>
    <p:sldMasterId id="2147483703" r:id="rId4"/>
    <p:sldMasterId id="2147483716" r:id="rId5"/>
    <p:sldMasterId id="2147483753" r:id="rId6"/>
    <p:sldMasterId id="2147483766" r:id="rId7"/>
    <p:sldMasterId id="2147483778" r:id="rId8"/>
    <p:sldMasterId id="2147483790" r:id="rId9"/>
  </p:sldMasterIdLst>
  <p:notesMasterIdLst>
    <p:notesMasterId r:id="rId71"/>
  </p:notesMasterIdLst>
  <p:handoutMasterIdLst>
    <p:handoutMasterId r:id="rId72"/>
  </p:handoutMasterIdLst>
  <p:sldIdLst>
    <p:sldId id="751" r:id="rId10"/>
    <p:sldId id="822" r:id="rId11"/>
    <p:sldId id="878" r:id="rId12"/>
    <p:sldId id="873" r:id="rId13"/>
    <p:sldId id="879" r:id="rId14"/>
    <p:sldId id="880" r:id="rId15"/>
    <p:sldId id="876" r:id="rId16"/>
    <p:sldId id="871" r:id="rId17"/>
    <p:sldId id="877" r:id="rId18"/>
    <p:sldId id="890" r:id="rId19"/>
    <p:sldId id="891" r:id="rId20"/>
    <p:sldId id="892" r:id="rId21"/>
    <p:sldId id="893" r:id="rId22"/>
    <p:sldId id="894" r:id="rId23"/>
    <p:sldId id="895" r:id="rId24"/>
    <p:sldId id="896" r:id="rId25"/>
    <p:sldId id="897" r:id="rId26"/>
    <p:sldId id="898" r:id="rId27"/>
    <p:sldId id="899" r:id="rId28"/>
    <p:sldId id="900" r:id="rId29"/>
    <p:sldId id="901" r:id="rId30"/>
    <p:sldId id="902" r:id="rId31"/>
    <p:sldId id="903" r:id="rId32"/>
    <p:sldId id="904" r:id="rId33"/>
    <p:sldId id="905" r:id="rId34"/>
    <p:sldId id="906" r:id="rId35"/>
    <p:sldId id="907" r:id="rId36"/>
    <p:sldId id="910" r:id="rId37"/>
    <p:sldId id="911" r:id="rId38"/>
    <p:sldId id="912" r:id="rId39"/>
    <p:sldId id="913" r:id="rId40"/>
    <p:sldId id="914" r:id="rId41"/>
    <p:sldId id="915" r:id="rId42"/>
    <p:sldId id="916" r:id="rId43"/>
    <p:sldId id="917" r:id="rId44"/>
    <p:sldId id="918" r:id="rId45"/>
    <p:sldId id="919" r:id="rId46"/>
    <p:sldId id="920" r:id="rId47"/>
    <p:sldId id="921" r:id="rId48"/>
    <p:sldId id="922" r:id="rId49"/>
    <p:sldId id="923" r:id="rId50"/>
    <p:sldId id="924" r:id="rId51"/>
    <p:sldId id="925" r:id="rId52"/>
    <p:sldId id="926" r:id="rId53"/>
    <p:sldId id="927" r:id="rId54"/>
    <p:sldId id="928" r:id="rId55"/>
    <p:sldId id="929" r:id="rId56"/>
    <p:sldId id="930" r:id="rId57"/>
    <p:sldId id="931" r:id="rId58"/>
    <p:sldId id="932" r:id="rId59"/>
    <p:sldId id="933" r:id="rId60"/>
    <p:sldId id="934" r:id="rId61"/>
    <p:sldId id="935" r:id="rId62"/>
    <p:sldId id="936" r:id="rId63"/>
    <p:sldId id="937" r:id="rId64"/>
    <p:sldId id="938" r:id="rId65"/>
    <p:sldId id="939" r:id="rId66"/>
    <p:sldId id="940" r:id="rId67"/>
    <p:sldId id="941" r:id="rId68"/>
    <p:sldId id="942" r:id="rId69"/>
    <p:sldId id="943" r:id="rId70"/>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154"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307"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462"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619"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5772" algn="l" defTabSz="457154" rtl="0" eaLnBrk="1" latinLnBrk="0" hangingPunct="1">
      <a:defRPr kern="1200">
        <a:solidFill>
          <a:schemeClr val="tx1"/>
        </a:solidFill>
        <a:latin typeface="Times New Roman" charset="0"/>
        <a:ea typeface="ＭＳ Ｐゴシック" charset="0"/>
        <a:cs typeface="+mn-cs"/>
      </a:defRPr>
    </a:lvl6pPr>
    <a:lvl7pPr marL="2742925" algn="l" defTabSz="457154" rtl="0" eaLnBrk="1" latinLnBrk="0" hangingPunct="1">
      <a:defRPr kern="1200">
        <a:solidFill>
          <a:schemeClr val="tx1"/>
        </a:solidFill>
        <a:latin typeface="Times New Roman" charset="0"/>
        <a:ea typeface="ＭＳ Ｐゴシック" charset="0"/>
        <a:cs typeface="+mn-cs"/>
      </a:defRPr>
    </a:lvl7pPr>
    <a:lvl8pPr marL="3200080" algn="l" defTabSz="457154" rtl="0" eaLnBrk="1" latinLnBrk="0" hangingPunct="1">
      <a:defRPr kern="1200">
        <a:solidFill>
          <a:schemeClr val="tx1"/>
        </a:solidFill>
        <a:latin typeface="Times New Roman" charset="0"/>
        <a:ea typeface="ＭＳ Ｐゴシック" charset="0"/>
        <a:cs typeface="+mn-cs"/>
      </a:defRPr>
    </a:lvl8pPr>
    <a:lvl9pPr marL="3657234" algn="l" defTabSz="457154"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125" d="100"/>
          <a:sy n="125" d="100"/>
        </p:scale>
        <p:origin x="-64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70" Type="http://schemas.openxmlformats.org/officeDocument/2006/relationships/slide" Target="slides/slide61.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wmf"/><Relationship Id="rId5" Type="http://schemas.openxmlformats.org/officeDocument/2006/relationships/image" Target="../media/image45.wmf"/><Relationship Id="rId1" Type="http://schemas.openxmlformats.org/officeDocument/2006/relationships/image" Target="../media/image41.wmf"/><Relationship Id="rId2"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4.wmf"/><Relationship Id="rId5" Type="http://schemas.openxmlformats.org/officeDocument/2006/relationships/image" Target="../media/image45.wmf"/><Relationship Id="rId1" Type="http://schemas.openxmlformats.org/officeDocument/2006/relationships/image" Target="../media/image41.wmf"/><Relationship Id="rId2"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5" Type="http://schemas.openxmlformats.org/officeDocument/2006/relationships/image" Target="../media/image51.wmf"/><Relationship Id="rId1" Type="http://schemas.openxmlformats.org/officeDocument/2006/relationships/image" Target="../media/image50.wmf"/><Relationship Id="rId2"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5" Type="http://schemas.openxmlformats.org/officeDocument/2006/relationships/image" Target="../media/image54.wmf"/><Relationship Id="rId1" Type="http://schemas.openxmlformats.org/officeDocument/2006/relationships/image" Target="../media/image53.wmf"/><Relationship Id="rId2"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577"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154"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731"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307"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5772" algn="l" defTabSz="457154" rtl="0" eaLnBrk="1" latinLnBrk="0" hangingPunct="1">
      <a:defRPr sz="1200" kern="1200">
        <a:solidFill>
          <a:schemeClr val="tx1"/>
        </a:solidFill>
        <a:latin typeface="+mn-lt"/>
        <a:ea typeface="+mn-ea"/>
        <a:cs typeface="+mn-cs"/>
      </a:defRPr>
    </a:lvl6pPr>
    <a:lvl7pPr marL="2742925" algn="l" defTabSz="457154" rtl="0" eaLnBrk="1" latinLnBrk="0" hangingPunct="1">
      <a:defRPr sz="1200" kern="1200">
        <a:solidFill>
          <a:schemeClr val="tx1"/>
        </a:solidFill>
        <a:latin typeface="+mn-lt"/>
        <a:ea typeface="+mn-ea"/>
        <a:cs typeface="+mn-cs"/>
      </a:defRPr>
    </a:lvl7pPr>
    <a:lvl8pPr marL="3200080" algn="l" defTabSz="457154" rtl="0" eaLnBrk="1" latinLnBrk="0" hangingPunct="1">
      <a:defRPr sz="1200" kern="1200">
        <a:solidFill>
          <a:schemeClr val="tx1"/>
        </a:solidFill>
        <a:latin typeface="+mn-lt"/>
        <a:ea typeface="+mn-ea"/>
        <a:cs typeface="+mn-cs"/>
      </a:defRPr>
    </a:lvl8pPr>
    <a:lvl9pPr marL="3657234"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able to demonstrate some very impressive distributed effects.</a:t>
            </a:r>
            <a:endParaRPr lang="en-US" dirty="0"/>
          </a:p>
        </p:txBody>
      </p:sp>
    </p:spTree>
    <p:extLst>
      <p:ext uri="{BB962C8B-B14F-4D97-AF65-F5344CB8AC3E}">
        <p14:creationId xmlns:p14="http://schemas.microsoft.com/office/powerpoint/2010/main" val="350036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7DF133-1330-A544-86E1-6A96187D422D}" type="slidenum">
              <a:rPr lang="en-US"/>
              <a:pPr/>
              <a:t>18</a:t>
            </a:fld>
            <a:endParaRPr lang="en-US"/>
          </a:p>
        </p:txBody>
      </p:sp>
      <p:sp>
        <p:nvSpPr>
          <p:cNvPr id="1680386"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8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ADE1C6E-318F-2F46-BE08-48E10ABAE33F}" type="slidenum">
              <a:rPr lang="en-US"/>
              <a:pPr/>
              <a:t>19</a:t>
            </a:fld>
            <a:endParaRPr lang="en-US"/>
          </a:p>
        </p:txBody>
      </p:sp>
      <p:sp>
        <p:nvSpPr>
          <p:cNvPr id="1598466" name="Rectangle 2"/>
          <p:cNvSpPr>
            <a:spLocks noChangeArrowheads="1" noTextEdit="1"/>
          </p:cNvSpPr>
          <p:nvPr>
            <p:ph type="sldImg"/>
          </p:nvPr>
        </p:nvSpPr>
        <p:spPr bwMode="auto">
          <a:xfrm>
            <a:off x="1250950" y="639763"/>
            <a:ext cx="4500563" cy="33750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8467" name="Rectangle 3"/>
          <p:cNvSpPr>
            <a:spLocks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436229-9F01-B248-9FF8-7C11944D3D96}" type="slidenum">
              <a:rPr lang="en-US"/>
              <a:pPr/>
              <a:t>20</a:t>
            </a:fld>
            <a:endParaRPr lang="en-US"/>
          </a:p>
        </p:txBody>
      </p:sp>
      <p:sp>
        <p:nvSpPr>
          <p:cNvPr id="1485826"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a:xfrm>
            <a:off x="1265559" y="4451112"/>
            <a:ext cx="4397146" cy="2136597"/>
          </a:xfrm>
        </p:spPr>
        <p:txBody>
          <a:bodyPr/>
          <a:lstStyle/>
          <a:p>
            <a:r>
              <a:rPr lang="en-US"/>
              <a:t>The local light field will be represented as a density plot, with the spatial dimension on the horizontal axis, and the angular dimension on the vertical axis. </a:t>
            </a:r>
          </a:p>
          <a:p>
            <a:endParaRPr lang="en-US"/>
          </a:p>
          <a:p>
            <a:r>
              <a:rPr lang="en-US"/>
              <a:t>For example, here you have the local light field of an area spot light, which occupies an area in space, with a gaussian falloff in angle.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F9047E3-5FCA-C542-B222-FF098CCBD1CD}" type="slidenum">
              <a:rPr lang="en-US"/>
              <a:pPr/>
              <a:t>21</a:t>
            </a:fld>
            <a:endParaRPr lang="en-US"/>
          </a:p>
        </p:txBody>
      </p:sp>
      <p:sp>
        <p:nvSpPr>
          <p:cNvPr id="1488898"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a:xfrm>
            <a:off x="1265559" y="4451112"/>
            <a:ext cx="4397146" cy="1926624"/>
          </a:xfrm>
        </p:spPr>
        <p:txBody>
          <a:bodyPr/>
          <a:lstStyle/>
          <a:p>
            <a:r>
              <a:rPr lang="en-US"/>
              <a:t>We are also interested in the Fourier spectrum of the local light field. This spectrum will also be represented as a density plot, with the spatial frequencies on the horizontal axis and the angular frequencies on the vertical axis.</a:t>
            </a:r>
          </a:p>
          <a:p>
            <a:r>
              <a:rPr lang="en-US"/>
              <a:t>Pause</a:t>
            </a:r>
          </a:p>
          <a:p>
            <a:r>
              <a:rPr lang="en-US"/>
              <a:t>Next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EB15EDE-8772-8448-A614-5385324A3F2D}" type="slidenum">
              <a:rPr lang="en-US"/>
              <a:pPr/>
              <a:t>22</a:t>
            </a:fld>
            <a:endParaRPr lang="en-US"/>
          </a:p>
        </p:txBody>
      </p:sp>
      <p:sp>
        <p:nvSpPr>
          <p:cNvPr id="1489922"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489923" name="Rectangle 3"/>
          <p:cNvSpPr>
            <a:spLocks noGrp="1" noChangeArrowheads="1"/>
          </p:cNvSpPr>
          <p:nvPr>
            <p:ph type="body" idx="1"/>
          </p:nvPr>
        </p:nvSpPr>
        <p:spPr>
          <a:xfrm>
            <a:off x="1265559" y="4451112"/>
            <a:ext cx="4397146" cy="5496168"/>
          </a:xfrm>
        </p:spPr>
        <p:txBody>
          <a:bodyPr/>
          <a:lstStyle/>
          <a:p>
            <a:r>
              <a:rPr lang="en-US"/>
              <a:t>Here, you can see the Fourier spectrum of the spot light in the previous example. Its Fourier spectrum in the spatial dimension is a sine cardinal, and its Fourier spectrum in the angular dimension is another Gaussian. </a:t>
            </a:r>
          </a:p>
          <a:p>
            <a:r>
              <a:rPr lang="en-US"/>
              <a:t>You can see here that the example contains high spatial frequencies, corresponding to the sharp cutoff at the spatial boundary, and a small number of angular frequencies. </a:t>
            </a:r>
          </a:p>
          <a:p>
            <a:r>
              <a:rPr lang="en-US"/>
              <a:t>In this presentation, you will see many plots like this one, so it is interesting to pause and look at it more closely. What it represents is a combination of spatial and angular frequencies. Something that occurs far on the horizontal axis corresponds to a high spatial frequency, that is a sharp feature. Something that occurs at the center of the horizontal axis corresponds to a low spatial frequency, that is a blurry feature. Same for the vertical axis and angular frequency. Here, the frequencies are mostly on the horizontal axis, because we have an area spot light, sharp features in the spatial dimension, blurry features in the angular dimension.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4194D4-E0B2-5748-B341-2BE463C4B50D}" type="slidenum">
              <a:rPr lang="en-US"/>
              <a:pPr/>
              <a:t>23</a:t>
            </a:fld>
            <a:endParaRPr lang="en-US"/>
          </a:p>
        </p:txBody>
      </p:sp>
      <p:sp>
        <p:nvSpPr>
          <p:cNvPr id="1491970"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491971" name="Rectangle 3"/>
          <p:cNvSpPr>
            <a:spLocks noGrp="1" noChangeArrowheads="1"/>
          </p:cNvSpPr>
          <p:nvPr>
            <p:ph type="body" idx="1"/>
          </p:nvPr>
        </p:nvSpPr>
        <p:spPr>
          <a:xfrm>
            <a:off x="1265559" y="4451111"/>
            <a:ext cx="4397146" cy="5595545"/>
          </a:xfrm>
        </p:spPr>
        <p:txBody>
          <a:bodyPr/>
          <a:lstStyle/>
          <a:p>
            <a:r>
              <a:rPr lang="en-US"/>
              <a:t>Before we start with the main part of the paper, I think it is worth remembering some of the most important points of Fourier analysis. </a:t>
            </a:r>
          </a:p>
          <a:p>
            <a:r>
              <a:rPr lang="en-US"/>
              <a:t>First of all, the Fourier spectrum of a function corresponds to the feature size in the function. The smallest feature in the function is of size 1/Fmax, where Fmax is the largest frequency in the Fourier spectrum. Obviously, the function should be sampled at intervals of 1/Fmax.</a:t>
            </a:r>
          </a:p>
          <a:p>
            <a:r>
              <a:rPr lang="en-US"/>
              <a:t>Second, the Fourier analysis is closely related with the integral tool called convolution. When you multiply two functions, the Fourier spectrum of their product is the convolution of their spectra. Inversely, when you take the convolution of two functions, the Fourier spectrum of the result is the multiplication of their spectra. </a:t>
            </a:r>
          </a:p>
          <a:p>
            <a:r>
              <a:rPr lang="en-US"/>
              <a:t>Finally, it is worth remembering that the Fourier transform of a box function is a sine cardinal (and reciprocally, the Fourier transform of a sine cardinal is a box function), and the Fourier transform of a constant function is a Dirac, and reciprocally.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E451EB4-D771-6643-9C87-DCDAE3BF7FA5}" type="slidenum">
              <a:rPr lang="en-US"/>
              <a:pPr/>
              <a:t>24</a:t>
            </a:fld>
            <a:endParaRPr lang="en-US"/>
          </a:p>
        </p:txBody>
      </p:sp>
      <p:sp>
        <p:nvSpPr>
          <p:cNvPr id="1704962"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704963"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7055D3-508E-FB4B-A775-947026877593}" type="slidenum">
              <a:rPr lang="en-US"/>
              <a:pPr/>
              <a:t>25</a:t>
            </a:fld>
            <a:endParaRPr lang="en-US"/>
          </a:p>
        </p:txBody>
      </p:sp>
      <p:sp>
        <p:nvSpPr>
          <p:cNvPr id="1707010"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707011"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012683F-4280-7847-9F1F-B89F3628B09C}" type="slidenum">
              <a:rPr lang="en-US"/>
              <a:pPr/>
              <a:t>26</a:t>
            </a:fld>
            <a:endParaRPr lang="en-US"/>
          </a:p>
        </p:txBody>
      </p:sp>
      <p:sp>
        <p:nvSpPr>
          <p:cNvPr id="1503234"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503235" name="Rectangle 3"/>
          <p:cNvSpPr>
            <a:spLocks noGrp="1" noChangeArrowheads="1"/>
          </p:cNvSpPr>
          <p:nvPr>
            <p:ph type="body" idx="1"/>
          </p:nvPr>
        </p:nvSpPr>
        <p:spPr>
          <a:xfrm>
            <a:off x="1265559" y="4451112"/>
            <a:ext cx="4397146" cy="1097951"/>
          </a:xfrm>
        </p:spPr>
        <p:txBody>
          <a:bodyPr/>
          <a:lstStyle/>
          <a:p>
            <a:r>
              <a:rPr lang="en-US"/>
              <a:t>This result is consistent with previous studies on light field parameterization, which found that the optimal sampling rate for a light field was related to the inverse of the distance to the object.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15FC052-1943-E140-942B-F14C69BB56A6}" type="slidenum">
              <a:rPr lang="en-US"/>
              <a:pPr/>
              <a:t>27</a:t>
            </a:fld>
            <a:endParaRPr lang="en-US"/>
          </a:p>
        </p:txBody>
      </p:sp>
      <p:sp>
        <p:nvSpPr>
          <p:cNvPr id="1515522"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515523" name="Rectangle 3"/>
          <p:cNvSpPr>
            <a:spLocks noGrp="1" noChangeArrowheads="1"/>
          </p:cNvSpPr>
          <p:nvPr>
            <p:ph type="body" idx="1"/>
          </p:nvPr>
        </p:nvSpPr>
        <p:spPr>
          <a:xfrm>
            <a:off x="1265559" y="4451111"/>
            <a:ext cx="4397146" cy="2865894"/>
          </a:xfrm>
        </p:spPr>
        <p:txBody>
          <a:bodyPr/>
          <a:lstStyle/>
          <a:p>
            <a:r>
              <a:rPr lang="en-US"/>
              <a:t>For well-behaved BRDFs, this corresponds to a convolution. The outgoing light is equal to the convolution of the incoming light and the BRDF of the receiver.</a:t>
            </a:r>
          </a:p>
          <a:p>
            <a:r>
              <a:rPr lang="en-US"/>
              <a:t>As we have seen, this means that the spectrum of the outgoing light is the product of the spectrum of the incoming light and the spectrum of the BRDF.</a:t>
            </a:r>
          </a:p>
          <a:p>
            <a:r>
              <a:rPr lang="en-US"/>
              <a:t>If the BRDF is spatially constant, then the convolution and the multiplication only take place in the angular dimension.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DEB253F-2278-8345-9ECF-DB6FD10B5705}" type="slidenum">
              <a:rPr lang="en-US"/>
              <a:pPr/>
              <a:t>10</a:t>
            </a:fld>
            <a:endParaRPr lang="en-US"/>
          </a:p>
        </p:txBody>
      </p:sp>
      <p:sp>
        <p:nvSpPr>
          <p:cNvPr id="1569794" name="Rectangle 2"/>
          <p:cNvSpPr>
            <a:spLocks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569795" name="Rectangle 3"/>
          <p:cNvSpPr>
            <a:spLocks noGrp="1" noChangeArrowheads="1"/>
          </p:cNvSpPr>
          <p:nvPr>
            <p:ph type="body" idx="1"/>
          </p:nvPr>
        </p:nvSpPr>
        <p:spPr>
          <a:xfrm>
            <a:off x="1265559" y="4451112"/>
            <a:ext cx="4397146" cy="258058"/>
          </a:xfrm>
        </p:spPr>
        <p:txBody>
          <a:bodyPr/>
          <a:lstStyle/>
          <a:p>
            <a:r>
              <a:rPr lang="en-US"/>
              <a:t>Titre 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07ADC9-BF7B-6845-B088-1B666C76B0BF}" type="slidenum">
              <a:rPr lang="en-US"/>
              <a:pPr/>
              <a:t>28</a:t>
            </a:fld>
            <a:endParaRPr lang="en-US"/>
          </a:p>
        </p:txBody>
      </p:sp>
      <p:sp>
        <p:nvSpPr>
          <p:cNvPr id="1682434"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8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3D54238-6C92-5447-80A3-7FE3B86637CA}" type="slidenum">
              <a:rPr lang="en-US"/>
              <a:pPr/>
              <a:t>29</a:t>
            </a:fld>
            <a:endParaRPr lang="en-US"/>
          </a:p>
        </p:txBody>
      </p:sp>
      <p:sp>
        <p:nvSpPr>
          <p:cNvPr id="1683458"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8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922ABD5-70A8-6C46-8426-EFDF24DE3DF1}" type="slidenum">
              <a:rPr lang="en-US"/>
              <a:pPr/>
              <a:t>30</a:t>
            </a:fld>
            <a:endParaRPr lang="en-US"/>
          </a:p>
        </p:txBody>
      </p:sp>
      <p:sp>
        <p:nvSpPr>
          <p:cNvPr id="1545218" name="Rectangle 2"/>
          <p:cNvSpPr>
            <a:spLocks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5219" name="Rectangle 3"/>
          <p:cNvSpPr>
            <a:spLocks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3531987-5914-494D-95D7-77CE459320C4}" type="slidenum">
              <a:rPr lang="en-US"/>
              <a:pPr/>
              <a:t>31</a:t>
            </a:fld>
            <a:endParaRPr lang="en-US"/>
          </a:p>
        </p:txBody>
      </p:sp>
      <p:sp>
        <p:nvSpPr>
          <p:cNvPr id="1547266" name="Rectangle 2"/>
          <p:cNvSpPr>
            <a:spLocks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7267" name="Rectangle 3"/>
          <p:cNvSpPr>
            <a:spLocks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06644-A4C2-6649-9A74-CD887E82E41E}" type="slidenum">
              <a:rPr lang="en-US">
                <a:solidFill>
                  <a:prstClr val="black"/>
                </a:solidFill>
              </a:rPr>
              <a:pPr/>
              <a:t>38</a:t>
            </a:fld>
            <a:endParaRPr lang="en-US">
              <a:solidFill>
                <a:prstClr val="black"/>
              </a:solidFill>
            </a:endParaRPr>
          </a:p>
        </p:txBody>
      </p:sp>
      <p:sp>
        <p:nvSpPr>
          <p:cNvPr id="1396738"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96739" name="Rectangle 3"/>
          <p:cNvSpPr>
            <a:spLocks noGrp="1" noChangeArrowheads="1"/>
          </p:cNvSpPr>
          <p:nvPr>
            <p:ph type="body" idx="1"/>
          </p:nvPr>
        </p:nvSpPr>
        <p:spPr>
          <a:xfrm>
            <a:off x="930727" y="4410065"/>
            <a:ext cx="5123546" cy="4176744"/>
          </a:xfrm>
        </p:spPr>
        <p:txBody>
          <a:bodyPr/>
          <a:lstStyle/>
          <a:p>
            <a:r>
              <a:rPr lang="en-US" altLang="zh-CN">
                <a:ea typeface="宋体" charset="0"/>
                <a:cs typeface="宋体" charset="0"/>
              </a:rPr>
              <a:t>Now we know the shape of the spectral support of the 2D continuous light field is like a wedge.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755211-5B53-2F40-989E-0683239AE710}" type="slidenum">
              <a:rPr lang="en-US">
                <a:solidFill>
                  <a:prstClr val="black"/>
                </a:solidFill>
              </a:rPr>
              <a:pPr/>
              <a:t>41</a:t>
            </a:fld>
            <a:endParaRPr lang="en-US">
              <a:solidFill>
                <a:prstClr val="black"/>
              </a:solidFill>
            </a:endParaRPr>
          </a:p>
        </p:txBody>
      </p:sp>
      <p:sp>
        <p:nvSpPr>
          <p:cNvPr id="3277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24DD905-CEC2-9247-B383-E1DF4ED45A5B}" type="slidenum">
              <a:rPr lang="en-US" sz="1300">
                <a:solidFill>
                  <a:prstClr val="black"/>
                </a:solidFill>
                <a:latin typeface="Arial" charset="0"/>
                <a:cs typeface="Arial" charset="0"/>
              </a:rPr>
              <a:pPr algn="r" eaLnBrk="1" hangingPunct="1"/>
              <a:t>41</a:t>
            </a:fld>
            <a:endParaRPr lang="en-US" sz="1300">
              <a:solidFill>
                <a:prstClr val="black"/>
              </a:solidFill>
              <a:latin typeface="Arial" charset="0"/>
              <a:cs typeface="Arial" charset="0"/>
            </a:endParaRPr>
          </a:p>
        </p:txBody>
      </p:sp>
      <p:sp>
        <p:nvSpPr>
          <p:cNvPr id="140595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595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F4B63EB-E379-E645-A857-1A0331439A02}" type="slidenum">
              <a:rPr lang="en-US">
                <a:solidFill>
                  <a:prstClr val="black"/>
                </a:solidFill>
              </a:rPr>
              <a:pPr/>
              <a:t>42</a:t>
            </a:fld>
            <a:endParaRPr lang="en-US">
              <a:solidFill>
                <a:prstClr val="black"/>
              </a:solidFill>
            </a:endParaRPr>
          </a:p>
        </p:txBody>
      </p:sp>
      <p:sp>
        <p:nvSpPr>
          <p:cNvPr id="3993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2140BDC-7FBC-5B4A-A4AB-C9AA39A2A9C0}" type="slidenum">
              <a:rPr lang="en-US" sz="1300">
                <a:solidFill>
                  <a:prstClr val="black"/>
                </a:solidFill>
                <a:latin typeface="Arial" charset="0"/>
                <a:cs typeface="Arial" charset="0"/>
              </a:rPr>
              <a:pPr algn="r" eaLnBrk="1" hangingPunct="1"/>
              <a:t>42</a:t>
            </a:fld>
            <a:endParaRPr lang="en-US" sz="1300">
              <a:solidFill>
                <a:prstClr val="black"/>
              </a:solidFill>
              <a:latin typeface="Arial" charset="0"/>
              <a:cs typeface="Arial" charset="0"/>
            </a:endParaRPr>
          </a:p>
        </p:txBody>
      </p:sp>
      <p:sp>
        <p:nvSpPr>
          <p:cNvPr id="140800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800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92A41E-3E55-394C-A87D-5013A24ABA31}" type="slidenum">
              <a:rPr lang="en-US">
                <a:solidFill>
                  <a:prstClr val="black"/>
                </a:solidFill>
              </a:rPr>
              <a:pPr/>
              <a:t>43</a:t>
            </a:fld>
            <a:endParaRPr lang="en-US">
              <a:solidFill>
                <a:prstClr val="black"/>
              </a:solidFill>
            </a:endParaRPr>
          </a:p>
        </p:txBody>
      </p:sp>
      <p:sp>
        <p:nvSpPr>
          <p:cNvPr id="4608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4C74F2D-7E92-9F40-BA49-C707C71A7360}" type="slidenum">
              <a:rPr lang="en-US" sz="1300">
                <a:solidFill>
                  <a:prstClr val="black"/>
                </a:solidFill>
                <a:latin typeface="Arial" charset="0"/>
                <a:cs typeface="Arial" charset="0"/>
              </a:rPr>
              <a:pPr algn="r" eaLnBrk="1" hangingPunct="1"/>
              <a:t>43</a:t>
            </a:fld>
            <a:endParaRPr lang="en-US" sz="1300">
              <a:solidFill>
                <a:prstClr val="black"/>
              </a:solidFill>
              <a:latin typeface="Arial" charset="0"/>
              <a:cs typeface="Arial" charset="0"/>
            </a:endParaRPr>
          </a:p>
        </p:txBody>
      </p:sp>
      <p:sp>
        <p:nvSpPr>
          <p:cNvPr id="141005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005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5E0E1-2E65-F64D-87C6-1DD7363352DE}" type="slidenum">
              <a:rPr lang="en-US">
                <a:solidFill>
                  <a:prstClr val="black"/>
                </a:solidFill>
              </a:rPr>
              <a:pPr/>
              <a:t>44</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634D0B-3A2D-6944-BA02-C6C4099EB588}" type="slidenum">
              <a:rPr lang="en-US" sz="1300">
                <a:solidFill>
                  <a:prstClr val="black"/>
                </a:solidFill>
                <a:latin typeface="Arial" charset="0"/>
                <a:cs typeface="Arial" charset="0"/>
              </a:rPr>
              <a:pPr algn="r" eaLnBrk="1" hangingPunct="1"/>
              <a:t>44</a:t>
            </a:fld>
            <a:endParaRPr lang="en-US" sz="1300">
              <a:solidFill>
                <a:prstClr val="black"/>
              </a:solidFill>
              <a:latin typeface="Arial" charset="0"/>
              <a:cs typeface="Arial" charset="0"/>
            </a:endParaRPr>
          </a:p>
        </p:txBody>
      </p:sp>
      <p:sp>
        <p:nvSpPr>
          <p:cNvPr id="141209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2100"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698A5C-7505-134C-BA35-5595A6AF6365}" type="slidenum">
              <a:rPr lang="en-US">
                <a:solidFill>
                  <a:prstClr val="black"/>
                </a:solidFill>
              </a:rPr>
              <a:pPr/>
              <a:t>45</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763ADA31-411A-DC48-AC33-DDD2E5DCDF54}" type="slidenum">
              <a:rPr lang="en-US" sz="1300">
                <a:solidFill>
                  <a:prstClr val="black"/>
                </a:solidFill>
                <a:latin typeface="Arial" charset="0"/>
                <a:cs typeface="Arial" charset="0"/>
              </a:rPr>
              <a:pPr algn="r" eaLnBrk="1" hangingPunct="1"/>
              <a:t>45</a:t>
            </a:fld>
            <a:endParaRPr lang="en-US" sz="1300">
              <a:solidFill>
                <a:prstClr val="black"/>
              </a:solidFill>
              <a:latin typeface="Arial" charset="0"/>
              <a:cs typeface="Arial" charset="0"/>
            </a:endParaRPr>
          </a:p>
        </p:txBody>
      </p:sp>
      <p:sp>
        <p:nvSpPr>
          <p:cNvPr id="141414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4148"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B040573-9D90-2646-A8C6-04ADB59460C2}" type="slidenum">
              <a:rPr lang="en-US"/>
              <a:pPr/>
              <a:t>11</a:t>
            </a:fld>
            <a:endParaRPr lang="en-US"/>
          </a:p>
        </p:txBody>
      </p:sp>
      <p:sp>
        <p:nvSpPr>
          <p:cNvPr id="1467394" name="Rectangle 2"/>
          <p:cNvSpPr>
            <a:spLocks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1265559" y="4451112"/>
            <a:ext cx="4397146" cy="2567764"/>
          </a:xfrm>
        </p:spPr>
        <p:txBody>
          <a:bodyPr/>
          <a:lstStyle/>
          <a:p>
            <a:r>
              <a:rPr lang="en-US"/>
              <a:t>Good morning. The topic of my talk is illumination and light transport. You all know some interesting illumination effects: for example, a glossy reflection function blurs the environment, as you can see here. On a specular receiver, you can identify all the features of the environment, while on glossy receivers, the environment becomes less and less identifiable. You can notice that the identifiable features on the receivers become larger and larger as the receivers become more glossy.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F465C5-D3FB-9D4A-B92F-F213D1FB5213}" type="slidenum">
              <a:rPr lang="en-US">
                <a:solidFill>
                  <a:prstClr val="black"/>
                </a:solidFill>
              </a:rPr>
              <a:pPr/>
              <a:t>46</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2C4E6DE6-E509-D443-99CB-383AEAFB6781}" type="slidenum">
              <a:rPr lang="en-US" sz="1300">
                <a:solidFill>
                  <a:prstClr val="black"/>
                </a:solidFill>
                <a:latin typeface="Arial" charset="0"/>
                <a:cs typeface="Arial" charset="0"/>
              </a:rPr>
              <a:pPr algn="r" eaLnBrk="1" hangingPunct="1"/>
              <a:t>46</a:t>
            </a:fld>
            <a:endParaRPr lang="en-US" sz="1300">
              <a:solidFill>
                <a:prstClr val="black"/>
              </a:solidFill>
              <a:latin typeface="Arial" charset="0"/>
              <a:cs typeface="Arial" charset="0"/>
            </a:endParaRPr>
          </a:p>
        </p:txBody>
      </p:sp>
      <p:sp>
        <p:nvSpPr>
          <p:cNvPr id="141619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619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CFCC4E-490B-CB40-B387-E439AEA7946D}" type="slidenum">
              <a:rPr lang="en-US">
                <a:solidFill>
                  <a:prstClr val="black"/>
                </a:solidFill>
              </a:rPr>
              <a:pPr/>
              <a:t>47</a:t>
            </a:fld>
            <a:endParaRPr lang="en-US">
              <a:solidFill>
                <a:prstClr val="black"/>
              </a:solidFill>
            </a:endParaRPr>
          </a:p>
        </p:txBody>
      </p:sp>
      <p:sp>
        <p:nvSpPr>
          <p:cNvPr id="4813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E5C677F-B25E-DE4D-800E-6F873D450129}" type="slidenum">
              <a:rPr lang="en-US" sz="1300">
                <a:solidFill>
                  <a:prstClr val="black"/>
                </a:solidFill>
                <a:latin typeface="Arial" charset="0"/>
                <a:cs typeface="Arial" charset="0"/>
              </a:rPr>
              <a:pPr algn="r" eaLnBrk="1" hangingPunct="1"/>
              <a:t>47</a:t>
            </a:fld>
            <a:endParaRPr lang="en-US" sz="1300">
              <a:solidFill>
                <a:prstClr val="black"/>
              </a:solidFill>
              <a:latin typeface="Arial" charset="0"/>
              <a:cs typeface="Arial" charset="0"/>
            </a:endParaRPr>
          </a:p>
        </p:txBody>
      </p:sp>
      <p:sp>
        <p:nvSpPr>
          <p:cNvPr id="141824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824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75C22A-0D2D-DC47-A619-9689D9209B7F}" type="slidenum">
              <a:rPr lang="en-US">
                <a:solidFill>
                  <a:prstClr val="black"/>
                </a:solidFill>
              </a:rPr>
              <a:pPr/>
              <a:t>48</a:t>
            </a:fld>
            <a:endParaRPr lang="en-US">
              <a:solidFill>
                <a:prstClr val="black"/>
              </a:solidFill>
            </a:endParaRPr>
          </a:p>
        </p:txBody>
      </p:sp>
      <p:sp>
        <p:nvSpPr>
          <p:cNvPr id="4915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D4C601D-E59C-E642-A2B6-A018D8E421A1}" type="slidenum">
              <a:rPr lang="en-US" sz="1300">
                <a:solidFill>
                  <a:prstClr val="black"/>
                </a:solidFill>
                <a:latin typeface="Arial" charset="0"/>
                <a:cs typeface="Arial" charset="0"/>
              </a:rPr>
              <a:pPr algn="r" eaLnBrk="1" hangingPunct="1"/>
              <a:t>48</a:t>
            </a:fld>
            <a:endParaRPr lang="en-US" sz="1300">
              <a:solidFill>
                <a:prstClr val="black"/>
              </a:solidFill>
              <a:latin typeface="Arial" charset="0"/>
              <a:cs typeface="Arial" charset="0"/>
            </a:endParaRPr>
          </a:p>
        </p:txBody>
      </p:sp>
      <p:sp>
        <p:nvSpPr>
          <p:cNvPr id="142029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029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16C009-6DA7-0C4A-A8D3-37CF67081883}" type="slidenum">
              <a:rPr lang="en-US">
                <a:solidFill>
                  <a:prstClr val="black"/>
                </a:solidFill>
              </a:rPr>
              <a:pPr/>
              <a:t>49</a:t>
            </a:fld>
            <a:endParaRPr lang="en-US">
              <a:solidFill>
                <a:prstClr val="black"/>
              </a:solidFill>
            </a:endParaRPr>
          </a:p>
        </p:txBody>
      </p:sp>
      <p:sp>
        <p:nvSpPr>
          <p:cNvPr id="5017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1454C153-AD47-7242-91CA-3A9B7B6BBA1F}" type="slidenum">
              <a:rPr lang="en-US" sz="1300">
                <a:solidFill>
                  <a:prstClr val="black"/>
                </a:solidFill>
                <a:latin typeface="Arial" charset="0"/>
                <a:cs typeface="Arial" charset="0"/>
              </a:rPr>
              <a:pPr algn="r" eaLnBrk="1" hangingPunct="1"/>
              <a:t>49</a:t>
            </a:fld>
            <a:endParaRPr lang="en-US" sz="1300">
              <a:solidFill>
                <a:prstClr val="black"/>
              </a:solidFill>
              <a:latin typeface="Arial" charset="0"/>
              <a:cs typeface="Arial" charset="0"/>
            </a:endParaRPr>
          </a:p>
        </p:txBody>
      </p:sp>
      <p:sp>
        <p:nvSpPr>
          <p:cNvPr id="142233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234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49985A2-FED0-B442-9717-097A8C4E8174}" type="slidenum">
              <a:rPr lang="en-US">
                <a:solidFill>
                  <a:prstClr val="black"/>
                </a:solidFill>
              </a:rPr>
              <a:pPr/>
              <a:t>50</a:t>
            </a:fld>
            <a:endParaRPr lang="en-US">
              <a:solidFill>
                <a:prstClr val="black"/>
              </a:solidFill>
            </a:endParaRPr>
          </a:p>
        </p:txBody>
      </p:sp>
      <p:sp>
        <p:nvSpPr>
          <p:cNvPr id="5120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C151D7F1-94B9-E04E-8331-927ABF0448D5}" type="slidenum">
              <a:rPr lang="en-US" sz="1300">
                <a:solidFill>
                  <a:prstClr val="black"/>
                </a:solidFill>
                <a:latin typeface="Arial" charset="0"/>
                <a:cs typeface="Arial" charset="0"/>
              </a:rPr>
              <a:pPr algn="r" eaLnBrk="1" hangingPunct="1"/>
              <a:t>50</a:t>
            </a:fld>
            <a:endParaRPr lang="en-US" sz="1300">
              <a:solidFill>
                <a:prstClr val="black"/>
              </a:solidFill>
              <a:latin typeface="Arial" charset="0"/>
              <a:cs typeface="Arial" charset="0"/>
            </a:endParaRPr>
          </a:p>
        </p:txBody>
      </p:sp>
      <p:sp>
        <p:nvSpPr>
          <p:cNvPr id="142438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438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6E0773-BE1B-C246-8632-9EA9FB4D70DB}" type="slidenum">
              <a:rPr lang="en-US">
                <a:solidFill>
                  <a:prstClr val="black"/>
                </a:solidFill>
              </a:rPr>
              <a:pPr/>
              <a:t>51</a:t>
            </a:fld>
            <a:endParaRPr lang="en-US">
              <a:solidFill>
                <a:prstClr val="black"/>
              </a:solidFill>
            </a:endParaRPr>
          </a:p>
        </p:txBody>
      </p:sp>
      <p:sp>
        <p:nvSpPr>
          <p:cNvPr id="5222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69BF8D37-F443-0A46-BF88-67D05D0EC04B}" type="slidenum">
              <a:rPr lang="en-US" sz="1300">
                <a:solidFill>
                  <a:prstClr val="black"/>
                </a:solidFill>
                <a:latin typeface="Arial" charset="0"/>
                <a:cs typeface="Arial" charset="0"/>
              </a:rPr>
              <a:pPr algn="r" eaLnBrk="1" hangingPunct="1"/>
              <a:t>51</a:t>
            </a:fld>
            <a:endParaRPr lang="en-US" sz="1300">
              <a:solidFill>
                <a:prstClr val="black"/>
              </a:solidFill>
              <a:latin typeface="Arial" charset="0"/>
              <a:cs typeface="Arial" charset="0"/>
            </a:endParaRPr>
          </a:p>
        </p:txBody>
      </p:sp>
      <p:sp>
        <p:nvSpPr>
          <p:cNvPr id="142643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643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6370E8-DB9E-2E43-A5F4-C4A164F6FBC1}" type="slidenum">
              <a:rPr lang="en-US">
                <a:solidFill>
                  <a:prstClr val="black"/>
                </a:solidFill>
              </a:rPr>
              <a:pPr/>
              <a:t>52</a:t>
            </a:fld>
            <a:endParaRPr lang="en-US">
              <a:solidFill>
                <a:prstClr val="black"/>
              </a:solidFill>
            </a:endParaRPr>
          </a:p>
        </p:txBody>
      </p:sp>
      <p:sp>
        <p:nvSpPr>
          <p:cNvPr id="5325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1B1EE2-BF0E-7445-9106-B7DA1986C335}" type="slidenum">
              <a:rPr lang="en-US" sz="1300">
                <a:solidFill>
                  <a:prstClr val="black"/>
                </a:solidFill>
                <a:latin typeface="Arial" charset="0"/>
                <a:cs typeface="Arial" charset="0"/>
              </a:rPr>
              <a:pPr algn="r" eaLnBrk="1" hangingPunct="1"/>
              <a:t>52</a:t>
            </a:fld>
            <a:endParaRPr lang="en-US" sz="1300">
              <a:solidFill>
                <a:prstClr val="black"/>
              </a:solidFill>
              <a:latin typeface="Arial" charset="0"/>
              <a:cs typeface="Arial" charset="0"/>
            </a:endParaRPr>
          </a:p>
        </p:txBody>
      </p:sp>
      <p:sp>
        <p:nvSpPr>
          <p:cNvPr id="142848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848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A37EA-39E8-3248-B007-750DD864E8C6}" type="slidenum">
              <a:rPr lang="en-US">
                <a:solidFill>
                  <a:prstClr val="black"/>
                </a:solidFill>
              </a:rPr>
              <a:pPr/>
              <a:t>53</a:t>
            </a:fld>
            <a:endParaRPr lang="en-US">
              <a:solidFill>
                <a:prstClr val="black"/>
              </a:solidFill>
            </a:endParaRPr>
          </a:p>
        </p:txBody>
      </p:sp>
      <p:sp>
        <p:nvSpPr>
          <p:cNvPr id="5427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9E2F3B-652F-FF4C-BFF5-0F82A6AF092C}" type="slidenum">
              <a:rPr lang="en-US" sz="1300">
                <a:solidFill>
                  <a:prstClr val="black"/>
                </a:solidFill>
                <a:latin typeface="Arial" charset="0"/>
                <a:cs typeface="Arial" charset="0"/>
              </a:rPr>
              <a:pPr algn="r" eaLnBrk="1" hangingPunct="1"/>
              <a:t>53</a:t>
            </a:fld>
            <a:endParaRPr lang="en-US" sz="1300">
              <a:solidFill>
                <a:prstClr val="black"/>
              </a:solidFill>
              <a:latin typeface="Arial" charset="0"/>
              <a:cs typeface="Arial" charset="0"/>
            </a:endParaRPr>
          </a:p>
        </p:txBody>
      </p:sp>
      <p:sp>
        <p:nvSpPr>
          <p:cNvPr id="143053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053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790F6D-5EAC-1242-8F25-E095C752C132}" type="slidenum">
              <a:rPr lang="en-US">
                <a:solidFill>
                  <a:prstClr val="black"/>
                </a:solidFill>
              </a:rPr>
              <a:pPr/>
              <a:t>54</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BCC0674-D82B-0B49-BC05-48CEDF041B13}" type="slidenum">
              <a:rPr lang="en-US" sz="1300">
                <a:solidFill>
                  <a:prstClr val="black"/>
                </a:solidFill>
                <a:latin typeface="Arial" charset="0"/>
                <a:cs typeface="Arial" charset="0"/>
              </a:rPr>
              <a:pPr algn="r" eaLnBrk="1" hangingPunct="1"/>
              <a:t>54</a:t>
            </a:fld>
            <a:endParaRPr lang="en-US" sz="1300">
              <a:solidFill>
                <a:prstClr val="black"/>
              </a:solidFill>
              <a:latin typeface="Arial" charset="0"/>
              <a:cs typeface="Arial" charset="0"/>
            </a:endParaRPr>
          </a:p>
        </p:txBody>
      </p:sp>
      <p:sp>
        <p:nvSpPr>
          <p:cNvPr id="143257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258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35362F-BA41-E04D-B00C-6F37DB835151}" type="slidenum">
              <a:rPr lang="en-US">
                <a:solidFill>
                  <a:prstClr val="black"/>
                </a:solidFill>
              </a:rPr>
              <a:pPr/>
              <a:t>55</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B4B3DAA-2F0E-E648-8664-A84CB3527584}" type="slidenum">
              <a:rPr lang="en-US" sz="1300">
                <a:solidFill>
                  <a:prstClr val="black"/>
                </a:solidFill>
                <a:latin typeface="Arial" charset="0"/>
                <a:cs typeface="Arial" charset="0"/>
              </a:rPr>
              <a:pPr algn="r" eaLnBrk="1" hangingPunct="1"/>
              <a:t>55</a:t>
            </a:fld>
            <a:endParaRPr lang="en-US" sz="1300">
              <a:solidFill>
                <a:prstClr val="black"/>
              </a:solidFill>
              <a:latin typeface="Arial" charset="0"/>
              <a:cs typeface="Arial" charset="0"/>
            </a:endParaRPr>
          </a:p>
        </p:txBody>
      </p:sp>
      <p:sp>
        <p:nvSpPr>
          <p:cNvPr id="143462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462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E01F824-8DCD-9C47-988F-774337364710}" type="slidenum">
              <a:rPr lang="en-US"/>
              <a:pPr/>
              <a:t>12</a:t>
            </a:fld>
            <a:endParaRPr lang="en-US"/>
          </a:p>
        </p:txBody>
      </p:sp>
      <p:sp>
        <p:nvSpPr>
          <p:cNvPr id="1468418" name="Rectangle 2"/>
          <p:cNvSpPr>
            <a:spLocks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8419" name="Rectangle 3"/>
          <p:cNvSpPr>
            <a:spLocks noGrp="1" noChangeArrowheads="1"/>
          </p:cNvSpPr>
          <p:nvPr>
            <p:ph type="body" idx="1"/>
          </p:nvPr>
        </p:nvSpPr>
        <p:spPr>
          <a:xfrm>
            <a:off x="1265559" y="4451112"/>
            <a:ext cx="4397146" cy="2037220"/>
          </a:xfrm>
        </p:spPr>
        <p:txBody>
          <a:bodyPr/>
          <a:lstStyle/>
          <a:p>
            <a:pPr algn="just">
              <a:buFontTx/>
              <a:buNone/>
            </a:pPr>
            <a:r>
              <a:rPr lang="en-US"/>
              <a:t>Similarly, shadow boundaries can be either vary sharp, for example in the case of point light sources, or when the shadow casting object touches the receiver. </a:t>
            </a:r>
          </a:p>
          <a:p>
            <a:pPr algn="just">
              <a:buFontTx/>
              <a:buNone/>
            </a:pPr>
            <a:r>
              <a:rPr lang="en-US"/>
              <a:t>They can also be blurry, when the shadow casting objects are small with respect to the light source, or far from the receiver. In certain circumstances, the  shadow boundary disappears completely.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B4069B-0114-0E4B-A578-FF20A1404547}" type="slidenum">
              <a:rPr lang="en-US">
                <a:solidFill>
                  <a:prstClr val="black"/>
                </a:solidFill>
              </a:rPr>
              <a:pPr/>
              <a:t>56</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CA1A16-13F8-DF4B-B330-7D5F6D4C757B}" type="slidenum">
              <a:rPr lang="en-US" sz="1300">
                <a:solidFill>
                  <a:prstClr val="black"/>
                </a:solidFill>
                <a:latin typeface="Arial" charset="0"/>
                <a:cs typeface="Arial" charset="0"/>
              </a:rPr>
              <a:pPr algn="r" eaLnBrk="1" hangingPunct="1"/>
              <a:t>56</a:t>
            </a:fld>
            <a:endParaRPr lang="en-US" sz="1300">
              <a:solidFill>
                <a:prstClr val="black"/>
              </a:solidFill>
              <a:latin typeface="Arial" charset="0"/>
              <a:cs typeface="Arial" charset="0"/>
            </a:endParaRPr>
          </a:p>
        </p:txBody>
      </p:sp>
      <p:sp>
        <p:nvSpPr>
          <p:cNvPr id="143667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667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E0E101-32AC-7D4B-A4C0-8B1F7A62A6E7}" type="slidenum">
              <a:rPr lang="en-US">
                <a:solidFill>
                  <a:prstClr val="black"/>
                </a:solidFill>
              </a:rPr>
              <a:pPr/>
              <a:t>57</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CFB71E7-66EF-024D-962B-6A284B3A1E72}" type="slidenum">
              <a:rPr lang="en-US" sz="1300">
                <a:solidFill>
                  <a:prstClr val="black"/>
                </a:solidFill>
                <a:latin typeface="Arial" charset="0"/>
                <a:cs typeface="Arial" charset="0"/>
              </a:rPr>
              <a:pPr algn="r" eaLnBrk="1" hangingPunct="1"/>
              <a:t>57</a:t>
            </a:fld>
            <a:endParaRPr lang="en-US" sz="1300">
              <a:solidFill>
                <a:prstClr val="black"/>
              </a:solidFill>
              <a:latin typeface="Arial" charset="0"/>
              <a:cs typeface="Arial" charset="0"/>
            </a:endParaRPr>
          </a:p>
        </p:txBody>
      </p:sp>
      <p:sp>
        <p:nvSpPr>
          <p:cNvPr id="143872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872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035136-B202-7E45-BBD1-5E28AE74B032}" type="slidenum">
              <a:rPr lang="en-US">
                <a:solidFill>
                  <a:prstClr val="black"/>
                </a:solidFill>
              </a:rPr>
              <a:pPr/>
              <a:t>58</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D8BE2A-BB00-5E4A-8E14-1914620F0B8E}" type="slidenum">
              <a:rPr lang="en-US" sz="1300">
                <a:solidFill>
                  <a:prstClr val="black"/>
                </a:solidFill>
                <a:latin typeface="Arial" charset="0"/>
                <a:cs typeface="Arial" charset="0"/>
              </a:rPr>
              <a:pPr algn="r" eaLnBrk="1" hangingPunct="1"/>
              <a:t>58</a:t>
            </a:fld>
            <a:endParaRPr lang="en-US" sz="1300">
              <a:solidFill>
                <a:prstClr val="black"/>
              </a:solidFill>
              <a:latin typeface="Arial" charset="0"/>
              <a:cs typeface="Arial" charset="0"/>
            </a:endParaRPr>
          </a:p>
        </p:txBody>
      </p:sp>
      <p:sp>
        <p:nvSpPr>
          <p:cNvPr id="144077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077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996377-02E9-9943-A0BC-A18CC0E3C7E1}" type="slidenum">
              <a:rPr lang="en-US">
                <a:solidFill>
                  <a:prstClr val="black"/>
                </a:solidFill>
              </a:rPr>
              <a:pPr/>
              <a:t>59</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CDAA6BB-BFAC-D348-A796-76203274F57B}" type="slidenum">
              <a:rPr lang="en-US" sz="1300">
                <a:solidFill>
                  <a:prstClr val="black"/>
                </a:solidFill>
                <a:latin typeface="Arial" charset="0"/>
                <a:cs typeface="Arial" charset="0"/>
              </a:rPr>
              <a:pPr algn="r" eaLnBrk="1" hangingPunct="1"/>
              <a:t>59</a:t>
            </a:fld>
            <a:endParaRPr lang="en-US" sz="1300">
              <a:solidFill>
                <a:prstClr val="black"/>
              </a:solidFill>
              <a:latin typeface="Arial" charset="0"/>
              <a:cs typeface="Arial" charset="0"/>
            </a:endParaRPr>
          </a:p>
        </p:txBody>
      </p:sp>
      <p:sp>
        <p:nvSpPr>
          <p:cNvPr id="144281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282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EE4AA35-058A-1149-84BE-F0A31DE450E0}" type="slidenum">
              <a:rPr lang="en-US">
                <a:solidFill>
                  <a:prstClr val="black"/>
                </a:solidFill>
              </a:rPr>
              <a:pPr/>
              <a:t>60</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D810EB9-0CB6-FD4D-B8EF-FA1025A7ED2C}" type="slidenum">
              <a:rPr lang="en-US" sz="1300">
                <a:solidFill>
                  <a:prstClr val="black"/>
                </a:solidFill>
                <a:latin typeface="Arial" charset="0"/>
                <a:cs typeface="Arial" charset="0"/>
              </a:rPr>
              <a:pPr algn="r" eaLnBrk="1" hangingPunct="1"/>
              <a:t>60</a:t>
            </a:fld>
            <a:endParaRPr lang="en-US" sz="1300">
              <a:solidFill>
                <a:prstClr val="black"/>
              </a:solidFill>
              <a:latin typeface="Arial" charset="0"/>
              <a:cs typeface="Arial" charset="0"/>
            </a:endParaRPr>
          </a:p>
        </p:txBody>
      </p:sp>
      <p:sp>
        <p:nvSpPr>
          <p:cNvPr id="144486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486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AB6904-61C8-B147-8ACE-4B4C11F41033}" type="slidenum">
              <a:rPr lang="en-US">
                <a:solidFill>
                  <a:prstClr val="black"/>
                </a:solidFill>
              </a:rPr>
              <a:pPr>
                <a:defRPr/>
              </a:pPr>
              <a:t>61</a:t>
            </a:fld>
            <a:endParaRPr lang="en-US">
              <a:solidFill>
                <a:prstClr val="black"/>
              </a:solidFill>
            </a:endParaRPr>
          </a:p>
        </p:txBody>
      </p:sp>
      <p:sp>
        <p:nvSpPr>
          <p:cNvPr id="118786" name="Rectangle 7"/>
          <p:cNvSpPr txBox="1">
            <a:spLocks noGrp="1" noChangeArrowheads="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79" rIns="92959" bIns="46479" anchor="b"/>
          <a:lstStyle>
            <a:lvl1pPr defTabSz="928688">
              <a:defRPr sz="2400">
                <a:solidFill>
                  <a:schemeClr val="tx1"/>
                </a:solidFill>
                <a:latin typeface="Arial" charset="0"/>
                <a:ea typeface="ＭＳ Ｐゴシック" charset="0"/>
                <a:cs typeface="ＭＳ Ｐゴシック" charset="0"/>
              </a:defRPr>
            </a:lvl1pPr>
            <a:lvl2pPr marL="742950" indent="-285750" defTabSz="928688">
              <a:defRPr sz="2400">
                <a:solidFill>
                  <a:schemeClr val="tx1"/>
                </a:solidFill>
                <a:latin typeface="Arial" charset="0"/>
                <a:ea typeface="ＭＳ Ｐゴシック" charset="0"/>
              </a:defRPr>
            </a:lvl2pPr>
            <a:lvl3pPr marL="1143000" indent="-228600" defTabSz="928688">
              <a:defRPr sz="2400">
                <a:solidFill>
                  <a:schemeClr val="tx1"/>
                </a:solidFill>
                <a:latin typeface="Arial" charset="0"/>
                <a:ea typeface="ＭＳ Ｐゴシック" charset="0"/>
              </a:defRPr>
            </a:lvl3pPr>
            <a:lvl4pPr marL="1600200" indent="-228600" defTabSz="928688">
              <a:defRPr sz="2400">
                <a:solidFill>
                  <a:schemeClr val="tx1"/>
                </a:solidFill>
                <a:latin typeface="Arial" charset="0"/>
                <a:ea typeface="ＭＳ Ｐゴシック" charset="0"/>
              </a:defRPr>
            </a:lvl4pPr>
            <a:lvl5pPr marL="2057400" indent="-228600" defTabSz="928688">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62BF8D-85E4-CC4E-85DD-C5CE5C4F773D}" type="slidenum">
              <a:rPr lang="en-US" sz="1200">
                <a:solidFill>
                  <a:prstClr val="black"/>
                </a:solidFill>
                <a:cs typeface="Arial" charset="0"/>
              </a:rPr>
              <a:pPr algn="r" eaLnBrk="1" hangingPunct="1"/>
              <a:t>61</a:t>
            </a:fld>
            <a:endParaRPr lang="en-US" sz="1200">
              <a:solidFill>
                <a:prstClr val="black"/>
              </a:solidFill>
              <a:cs typeface="Arial" charset="0"/>
            </a:endParaRPr>
          </a:p>
        </p:txBody>
      </p:sp>
      <p:sp>
        <p:nvSpPr>
          <p:cNvPr id="118787" name="Rectangle 2"/>
          <p:cNvSpPr>
            <a:spLocks noGrp="1" noRot="1" noChangeAspect="1" noChangeArrowheads="1" noTextEdit="1"/>
          </p:cNvSpPr>
          <p:nvPr>
            <p:ph type="sldImg"/>
          </p:nvPr>
        </p:nvSpPr>
        <p:spPr>
          <a:xfrm>
            <a:off x="1173163" y="696913"/>
            <a:ext cx="4641850" cy="3481387"/>
          </a:xfrm>
          <a:ln/>
          <a:extLs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a:xfrm>
            <a:off x="698500" y="4408488"/>
            <a:ext cx="5588000" cy="4178300"/>
          </a:xfrm>
        </p:spPr>
        <p:txBody>
          <a:bodyPr lIns="92959" tIns="46479" rIns="92959" bIns="46479"/>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AB1F65E-4FD5-D34B-951A-A0A8A3BAE707}" type="slidenum">
              <a:rPr lang="en-US"/>
              <a:pPr/>
              <a:t>13</a:t>
            </a:fld>
            <a:endParaRPr lang="en-US"/>
          </a:p>
        </p:txBody>
      </p:sp>
      <p:sp>
        <p:nvSpPr>
          <p:cNvPr id="1434626"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434627" name="Rectangle 3"/>
          <p:cNvSpPr>
            <a:spLocks noGrp="1" noChangeArrowheads="1"/>
          </p:cNvSpPr>
          <p:nvPr>
            <p:ph type="body" idx="1"/>
          </p:nvPr>
        </p:nvSpPr>
        <p:spPr>
          <a:xfrm>
            <a:off x="1265559" y="4451112"/>
            <a:ext cx="4397146" cy="3484593"/>
          </a:xfrm>
        </p:spPr>
        <p:txBody>
          <a:bodyPr/>
          <a:lstStyle/>
          <a:p>
            <a:r>
              <a:rPr lang="en-US"/>
              <a:t>Diapo très importante.</a:t>
            </a:r>
          </a:p>
          <a:p>
            <a:r>
              <a:rPr lang="en-US"/>
              <a:t>Pause de 5 secondes après chaque phrase.</a:t>
            </a:r>
          </a:p>
          <a:p>
            <a:r>
              <a:rPr lang="en-US"/>
              <a:t>Our problem is to understand the relationship between this frequency content and the light interactions in the scene. </a:t>
            </a:r>
          </a:p>
          <a:p>
            <a:r>
              <a:rPr lang="en-US"/>
              <a:t>To put things differently, we will study how the light is transported and interacts in a scene, and deduct from that the frequency spectrum of the radiance function. </a:t>
            </a:r>
          </a:p>
          <a:p>
            <a:endParaRPr lang="en-US"/>
          </a:p>
          <a:p>
            <a:r>
              <a:rPr lang="en-US"/>
              <a:t>Our starting point will therefore be the mathematical equations of light transport, and our end point will be the Fourier spectrum of the illumination in the scene.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329D8CE-E7F6-AA43-83A3-304876D83109}" type="slidenum">
              <a:rPr lang="en-US"/>
              <a:pPr/>
              <a:t>14</a:t>
            </a:fld>
            <a:endParaRPr lang="en-US"/>
          </a:p>
        </p:txBody>
      </p:sp>
      <p:sp>
        <p:nvSpPr>
          <p:cNvPr id="1382402"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382403" name="Rectangle 3"/>
          <p:cNvSpPr>
            <a:spLocks noGrp="1" noChangeArrowheads="1"/>
          </p:cNvSpPr>
          <p:nvPr>
            <p:ph type="body" idx="1"/>
          </p:nvPr>
        </p:nvSpPr>
        <p:spPr>
          <a:xfrm>
            <a:off x="1265559" y="4451111"/>
            <a:ext cx="4397146" cy="3385217"/>
          </a:xfrm>
        </p:spPr>
        <p:txBody>
          <a:bodyPr/>
          <a:lstStyle/>
          <a:p>
            <a:r>
              <a:rPr lang="en-US"/>
              <a:t>Bien souligner que c</a:t>
            </a:r>
            <a:r>
              <a:rPr lang="ja-JP" altLang="en-US">
                <a:latin typeface="Arial"/>
              </a:rPr>
              <a:t>’</a:t>
            </a:r>
            <a:r>
              <a:rPr lang="en-US"/>
              <a:t>est U-NI-FIE.</a:t>
            </a:r>
          </a:p>
          <a:p>
            <a:endParaRPr lang="en-US"/>
          </a:p>
          <a:p>
            <a:r>
              <a:rPr lang="en-US"/>
              <a:t>In this talk, we are going to derive a u-ni-fied framework for both spatial and angular frequencies. We will show in which circumstances high frequencies appear in the spatial or angular domains, and in which circumstances high frequencies can disappear. </a:t>
            </a:r>
          </a:p>
          <a:p>
            <a:endParaRPr lang="en-US"/>
          </a:p>
          <a:p>
            <a:r>
              <a:rPr lang="en-US"/>
              <a:t>We will also show that in certain circumstances, spatial frequencies can be turned into angular frequencies, or the opposite.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97D8CA-71AF-5B4D-872B-199BA2A78264}" type="slidenum">
              <a:rPr lang="en-US"/>
              <a:pPr/>
              <a:t>15</a:t>
            </a:fld>
            <a:endParaRPr lang="en-US"/>
          </a:p>
        </p:txBody>
      </p:sp>
      <p:sp>
        <p:nvSpPr>
          <p:cNvPr id="1677314"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7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CDCCE79-CB13-4242-B2E7-24DE3A1D6359}" type="slidenum">
              <a:rPr lang="en-US"/>
              <a:pPr/>
              <a:t>16</a:t>
            </a:fld>
            <a:endParaRPr lang="en-US"/>
          </a:p>
        </p:txBody>
      </p:sp>
      <p:sp>
        <p:nvSpPr>
          <p:cNvPr id="1678338"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7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84EE31E-CD3F-F64E-BD85-17A08788EB7B}" type="slidenum">
              <a:rPr lang="en-US"/>
              <a:pPr/>
              <a:t>17</a:t>
            </a:fld>
            <a:endParaRPr lang="en-US"/>
          </a:p>
        </p:txBody>
      </p:sp>
      <p:sp>
        <p:nvSpPr>
          <p:cNvPr id="1679362" name="Rectangle 2"/>
          <p:cNvSpPr>
            <a:spLocks noChangeArrowheads="1" noTextEdit="1"/>
          </p:cNvSpPr>
          <p:nvPr>
            <p:ph type="sldImg"/>
          </p:nvPr>
        </p:nvSpPr>
        <p:spPr>
          <a:extLst>
            <a:ext uri="{FAA26D3D-D897-4be2-8F04-BA451C77F1D7}">
              <ma14:placeholderFlag xmlns:ma14="http://schemas.microsoft.com/office/mac/drawingml/2011/main" val="1"/>
            </a:ext>
          </a:extLst>
        </p:spPr>
      </p:sp>
      <p:sp>
        <p:nvSpPr>
          <p:cNvPr id="16793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26067"/>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114644"/>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6669539"/>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424569"/>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072544"/>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5635582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9365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15830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75826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0471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23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77412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2167649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11456129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7193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1490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1736112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28641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339119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507335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2665626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840546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178019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462394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43400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637700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81"/>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81"/>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1497166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3682614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178754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3192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039626"/>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2478230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30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599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8174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157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777042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88885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020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5687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36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3575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190212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642290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03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8341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1234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98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880228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181222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563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53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972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3" y="2130837"/>
            <a:ext cx="7771244" cy="147019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316" y="3885815"/>
            <a:ext cx="6401378" cy="1753532"/>
          </a:xfrm>
        </p:spPr>
        <p:txBody>
          <a:bodyPr/>
          <a:lstStyle>
            <a:lvl1pPr marL="0" indent="0" algn="ctr">
              <a:buNone/>
              <a:defRPr/>
            </a:lvl1pPr>
            <a:lvl2pPr marL="416194" indent="0" algn="ctr">
              <a:buNone/>
              <a:defRPr/>
            </a:lvl2pPr>
            <a:lvl3pPr marL="832387" indent="0" algn="ctr">
              <a:buNone/>
              <a:defRPr/>
            </a:lvl3pPr>
            <a:lvl4pPr marL="1248584" indent="0" algn="ctr">
              <a:buNone/>
              <a:defRPr/>
            </a:lvl4pPr>
            <a:lvl5pPr marL="1664773" indent="0" algn="ctr">
              <a:buNone/>
              <a:defRPr/>
            </a:lvl5pPr>
            <a:lvl6pPr marL="2080966" indent="0" algn="ctr">
              <a:buNone/>
              <a:defRPr/>
            </a:lvl6pPr>
            <a:lvl7pPr marL="2497162" indent="0" algn="ctr">
              <a:buNone/>
              <a:defRPr/>
            </a:lvl7pPr>
            <a:lvl8pPr marL="2913353" indent="0" algn="ctr">
              <a:buNone/>
              <a:defRPr/>
            </a:lvl8pPr>
            <a:lvl9pPr marL="332954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3179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401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7" y="4406236"/>
            <a:ext cx="7772689" cy="13632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507" y="2907140"/>
            <a:ext cx="7772689" cy="1499103"/>
          </a:xfrm>
        </p:spPr>
        <p:txBody>
          <a:bodyPr anchor="b"/>
          <a:lstStyle>
            <a:lvl1pPr marL="0" indent="0">
              <a:buNone/>
              <a:defRPr sz="1800"/>
            </a:lvl1pPr>
            <a:lvl2pPr marL="416194" indent="0">
              <a:buNone/>
              <a:defRPr sz="1600"/>
            </a:lvl2pPr>
            <a:lvl3pPr marL="832387" indent="0">
              <a:buNone/>
              <a:defRPr sz="1500"/>
            </a:lvl3pPr>
            <a:lvl4pPr marL="1248584" indent="0">
              <a:buNone/>
              <a:defRPr sz="1300"/>
            </a:lvl4pPr>
            <a:lvl5pPr marL="1664773" indent="0">
              <a:buNone/>
              <a:defRPr sz="1300"/>
            </a:lvl5pPr>
            <a:lvl6pPr marL="2080966" indent="0">
              <a:buNone/>
              <a:defRPr sz="1300"/>
            </a:lvl6pPr>
            <a:lvl7pPr marL="2497162" indent="0">
              <a:buNone/>
              <a:defRPr sz="1300"/>
            </a:lvl7pPr>
            <a:lvl8pPr marL="2913353" indent="0">
              <a:buNone/>
              <a:defRPr sz="1300"/>
            </a:lvl8pPr>
            <a:lvl9pPr marL="3329547" indent="0">
              <a:buNone/>
              <a:defRPr sz="1300"/>
            </a:lvl9pPr>
          </a:lstStyle>
          <a:p>
            <a:pPr lvl="0"/>
            <a:r>
              <a:rPr lang="en-US" smtClean="0"/>
              <a:t>Click to edit Master text styles</a:t>
            </a:r>
          </a:p>
        </p:txBody>
      </p:sp>
    </p:spTree>
    <p:extLst>
      <p:ext uri="{BB962C8B-B14F-4D97-AF65-F5344CB8AC3E}">
        <p14:creationId xmlns:p14="http://schemas.microsoft.com/office/powerpoint/2010/main" val="2751127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8250" y="1581510"/>
            <a:ext cx="4137053"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020" y="1581510"/>
            <a:ext cx="4138498"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982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622" y="274668"/>
            <a:ext cx="8230756" cy="114348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622" y="1535244"/>
            <a:ext cx="4040238"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6622" y="2174212"/>
            <a:ext cx="4040238"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96" y="1535244"/>
            <a:ext cx="4041682"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696" y="2174212"/>
            <a:ext cx="4041682"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764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6666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001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629" y="273224"/>
            <a:ext cx="3008503" cy="116227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946" y="273228"/>
            <a:ext cx="5112432" cy="5853297"/>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629" y="1435497"/>
            <a:ext cx="3008503" cy="4691022"/>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3538305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14" y="4800892"/>
            <a:ext cx="5486689" cy="566681"/>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14" y="612941"/>
            <a:ext cx="5486689" cy="4114222"/>
          </a:xfrm>
        </p:spPr>
        <p:txBody>
          <a:bodyPr/>
          <a:lstStyle>
            <a:lvl1pPr marL="0" indent="0">
              <a:buNone/>
              <a:defRPr sz="2900"/>
            </a:lvl1pPr>
            <a:lvl2pPr marL="416194" indent="0">
              <a:buNone/>
              <a:defRPr sz="2500"/>
            </a:lvl2pPr>
            <a:lvl3pPr marL="832387" indent="0">
              <a:buNone/>
              <a:defRPr sz="2200"/>
            </a:lvl3pPr>
            <a:lvl4pPr marL="1248584" indent="0">
              <a:buNone/>
              <a:defRPr sz="1800"/>
            </a:lvl4pPr>
            <a:lvl5pPr marL="1664773" indent="0">
              <a:buNone/>
              <a:defRPr sz="1800"/>
            </a:lvl5pPr>
            <a:lvl6pPr marL="2080966" indent="0">
              <a:buNone/>
              <a:defRPr sz="1800"/>
            </a:lvl6pPr>
            <a:lvl7pPr marL="2497162" indent="0">
              <a:buNone/>
              <a:defRPr sz="1800"/>
            </a:lvl7pPr>
            <a:lvl8pPr marL="2913353" indent="0">
              <a:buNone/>
              <a:defRPr sz="1800"/>
            </a:lvl8pPr>
            <a:lvl9pPr marL="3329547" indent="0">
              <a:buNone/>
              <a:defRPr sz="1800"/>
            </a:lvl9pPr>
          </a:lstStyle>
          <a:p>
            <a:endParaRPr lang="en-US"/>
          </a:p>
        </p:txBody>
      </p:sp>
      <p:sp>
        <p:nvSpPr>
          <p:cNvPr id="4" name="Text Placeholder 3"/>
          <p:cNvSpPr>
            <a:spLocks noGrp="1"/>
          </p:cNvSpPr>
          <p:nvPr>
            <p:ph type="body" sz="half" idx="2"/>
          </p:nvPr>
        </p:nvSpPr>
        <p:spPr>
          <a:xfrm>
            <a:off x="1791814" y="5367578"/>
            <a:ext cx="5486689" cy="805207"/>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1590360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98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74" y="101193"/>
            <a:ext cx="2114044" cy="65139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903" y="101193"/>
            <a:ext cx="6204857" cy="65139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183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99" y="101199"/>
            <a:ext cx="8444617" cy="1220099"/>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48247" y="1581510"/>
            <a:ext cx="8414271" cy="5033633"/>
          </a:xfrm>
        </p:spPr>
        <p:txBody>
          <a:bodyPr/>
          <a:lstStyle/>
          <a:p>
            <a:endParaRPr lang="en-US"/>
          </a:p>
        </p:txBody>
      </p:sp>
    </p:spTree>
    <p:extLst>
      <p:ext uri="{BB962C8B-B14F-4D97-AF65-F5344CB8AC3E}">
        <p14:creationId xmlns:p14="http://schemas.microsoft.com/office/powerpoint/2010/main" val="1215130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8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38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277721018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76432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424164511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40456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345737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473694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0048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77637945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87908135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247983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62808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FE104093-3049-8347-8705-C359F43B411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237973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26291F4-68CD-624E-98DC-B14DA229E45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776390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3F12860-81BF-B245-B053-F3DCE893282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209310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45EA1861-D96D-BD42-B9ED-6668C9F0D846}"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045085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9" name="Slide Number Placeholder 8"/>
          <p:cNvSpPr>
            <a:spLocks noGrp="1"/>
          </p:cNvSpPr>
          <p:nvPr>
            <p:ph type="sldNum" sz="quarter" idx="12"/>
          </p:nvPr>
        </p:nvSpPr>
        <p:spPr/>
        <p:txBody>
          <a:bodyPr/>
          <a:lstStyle>
            <a:lvl1pPr>
              <a:defRPr/>
            </a:lvl1pPr>
          </a:lstStyle>
          <a:p>
            <a:fld id="{A75BF787-B2AD-8541-9F4B-C56D6259BC9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143810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5" name="Slide Number Placeholder 4"/>
          <p:cNvSpPr>
            <a:spLocks noGrp="1"/>
          </p:cNvSpPr>
          <p:nvPr>
            <p:ph type="sldNum" sz="quarter" idx="12"/>
          </p:nvPr>
        </p:nvSpPr>
        <p:spPr/>
        <p:txBody>
          <a:bodyPr/>
          <a:lstStyle>
            <a:lvl1pPr>
              <a:defRPr/>
            </a:lvl1pPr>
          </a:lstStyle>
          <a:p>
            <a:fld id="{2323AE58-474B-324B-AB5F-29EFBEFDEDA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576027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4" name="Slide Number Placeholder 3"/>
          <p:cNvSpPr>
            <a:spLocks noGrp="1"/>
          </p:cNvSpPr>
          <p:nvPr>
            <p:ph type="sldNum" sz="quarter" idx="12"/>
          </p:nvPr>
        </p:nvSpPr>
        <p:spPr/>
        <p:txBody>
          <a:bodyPr/>
          <a:lstStyle>
            <a:lvl1pPr>
              <a:defRPr/>
            </a:lvl1pPr>
          </a:lstStyle>
          <a:p>
            <a:fld id="{0E985C42-85DA-D54B-A792-742487A003B8}"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10947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6660F9D1-D754-C849-B25A-BF1CA00826B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239181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A514CE3C-5A89-6B49-A04B-F43C59838C87}"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3783599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1C0E3157-76D0-7246-8B20-BA95C82A6D1A}"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80629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4" y="76200"/>
            <a:ext cx="20764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04D6CF6B-0F61-544E-9C51-3472EC9AC092}"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264949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2141453"/>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1551797"/>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489746"/>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7077417"/>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0774606"/>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5737615"/>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3" Type="http://schemas.openxmlformats.org/officeDocument/2006/relationships/image" Target="../media/image3.jpeg"/><Relationship Id="rId14" Type="http://schemas.openxmlformats.org/officeDocument/2006/relationships/image" Target="../media/image4.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Tree>
    <p:extLst>
      <p:ext uri="{BB962C8B-B14F-4D97-AF65-F5344CB8AC3E}">
        <p14:creationId xmlns:p14="http://schemas.microsoft.com/office/powerpoint/2010/main" val="19059745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43"/>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5776424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154" algn="l" rtl="0" fontAlgn="base">
        <a:spcBef>
          <a:spcPct val="0"/>
        </a:spcBef>
        <a:spcAft>
          <a:spcPct val="0"/>
        </a:spcAft>
        <a:defRPr sz="4400" b="1">
          <a:solidFill>
            <a:schemeClr val="bg1"/>
          </a:solidFill>
          <a:latin typeface="Arial" charset="0"/>
          <a:ea typeface="ＭＳ Ｐゴシック" charset="0"/>
        </a:defRPr>
      </a:lvl6pPr>
      <a:lvl7pPr marL="914307" algn="l" rtl="0" fontAlgn="base">
        <a:spcBef>
          <a:spcPct val="0"/>
        </a:spcBef>
        <a:spcAft>
          <a:spcPct val="0"/>
        </a:spcAft>
        <a:defRPr sz="4400" b="1">
          <a:solidFill>
            <a:schemeClr val="bg1"/>
          </a:solidFill>
          <a:latin typeface="Arial" charset="0"/>
          <a:ea typeface="ＭＳ Ｐゴシック" charset="0"/>
        </a:defRPr>
      </a:lvl7pPr>
      <a:lvl8pPr marL="1371462" algn="l" rtl="0" fontAlgn="base">
        <a:spcBef>
          <a:spcPct val="0"/>
        </a:spcBef>
        <a:spcAft>
          <a:spcPct val="0"/>
        </a:spcAft>
        <a:defRPr sz="4400" b="1">
          <a:solidFill>
            <a:schemeClr val="bg1"/>
          </a:solidFill>
          <a:latin typeface="Arial" charset="0"/>
          <a:ea typeface="ＭＳ Ｐゴシック" charset="0"/>
        </a:defRPr>
      </a:lvl8pPr>
      <a:lvl9pPr marL="1828619" algn="l" rtl="0" fontAlgn="base">
        <a:spcBef>
          <a:spcPct val="0"/>
        </a:spcBef>
        <a:spcAft>
          <a:spcPct val="0"/>
        </a:spcAft>
        <a:defRPr sz="4400" b="1">
          <a:solidFill>
            <a:schemeClr val="bg1"/>
          </a:solidFill>
          <a:latin typeface="Arial" charset="0"/>
          <a:ea typeface="ＭＳ Ｐゴシック" charset="0"/>
        </a:defRPr>
      </a:lvl9pPr>
    </p:titleStyle>
    <p:bodyStyle>
      <a:lvl1pPr marL="342867" indent="-342867" algn="l" rtl="0" fontAlgn="base">
        <a:spcBef>
          <a:spcPct val="20000"/>
        </a:spcBef>
        <a:spcAft>
          <a:spcPct val="0"/>
        </a:spcAft>
        <a:buChar char="•"/>
        <a:defRPr sz="3200">
          <a:solidFill>
            <a:srgbClr val="EAEAEA"/>
          </a:solidFill>
          <a:latin typeface="+mn-lt"/>
          <a:ea typeface="+mn-ea"/>
          <a:cs typeface="+mn-cs"/>
        </a:defRPr>
      </a:lvl1pPr>
      <a:lvl2pPr marL="742875" indent="-285720" algn="l" rtl="0" fontAlgn="base">
        <a:spcBef>
          <a:spcPct val="20000"/>
        </a:spcBef>
        <a:spcAft>
          <a:spcPct val="0"/>
        </a:spcAft>
        <a:buChar char="–"/>
        <a:defRPr sz="2800">
          <a:solidFill>
            <a:srgbClr val="969696"/>
          </a:solidFill>
          <a:latin typeface="+mn-lt"/>
          <a:ea typeface="+mn-ea"/>
        </a:defRPr>
      </a:lvl2pPr>
      <a:lvl3pPr marL="1142886" indent="-228577" algn="l" rtl="0" fontAlgn="base">
        <a:spcBef>
          <a:spcPct val="20000"/>
        </a:spcBef>
        <a:spcAft>
          <a:spcPct val="0"/>
        </a:spcAft>
        <a:buChar char="•"/>
        <a:defRPr sz="2400">
          <a:solidFill>
            <a:srgbClr val="777777"/>
          </a:solidFill>
          <a:latin typeface="+mn-lt"/>
          <a:ea typeface="+mn-ea"/>
        </a:defRPr>
      </a:lvl3pPr>
      <a:lvl4pPr marL="1600041" indent="-228577" algn="l" rtl="0" fontAlgn="base">
        <a:spcBef>
          <a:spcPct val="20000"/>
        </a:spcBef>
        <a:spcAft>
          <a:spcPct val="0"/>
        </a:spcAft>
        <a:buChar char="–"/>
        <a:defRPr sz="2000">
          <a:solidFill>
            <a:srgbClr val="777777"/>
          </a:solidFill>
          <a:latin typeface="+mn-lt"/>
          <a:ea typeface="+mn-ea"/>
        </a:defRPr>
      </a:lvl4pPr>
      <a:lvl5pPr marL="2057194" indent="-228577" algn="l" rtl="0" fontAlgn="base">
        <a:spcBef>
          <a:spcPct val="20000"/>
        </a:spcBef>
        <a:spcAft>
          <a:spcPct val="0"/>
        </a:spcAft>
        <a:buChar char="»"/>
        <a:defRPr sz="2000">
          <a:solidFill>
            <a:srgbClr val="777777"/>
          </a:solidFill>
          <a:latin typeface="+mn-lt"/>
          <a:ea typeface="+mn-ea"/>
        </a:defRPr>
      </a:lvl5pPr>
      <a:lvl6pPr marL="2514349" indent="-228577" algn="l" rtl="0" fontAlgn="base">
        <a:spcBef>
          <a:spcPct val="20000"/>
        </a:spcBef>
        <a:spcAft>
          <a:spcPct val="0"/>
        </a:spcAft>
        <a:buChar char="»"/>
        <a:defRPr sz="2000">
          <a:solidFill>
            <a:srgbClr val="777777"/>
          </a:solidFill>
          <a:latin typeface="+mn-lt"/>
          <a:ea typeface="+mn-ea"/>
        </a:defRPr>
      </a:lvl6pPr>
      <a:lvl7pPr marL="2971501" indent="-228577" algn="l" rtl="0" fontAlgn="base">
        <a:spcBef>
          <a:spcPct val="20000"/>
        </a:spcBef>
        <a:spcAft>
          <a:spcPct val="0"/>
        </a:spcAft>
        <a:buChar char="»"/>
        <a:defRPr sz="2000">
          <a:solidFill>
            <a:srgbClr val="777777"/>
          </a:solidFill>
          <a:latin typeface="+mn-lt"/>
          <a:ea typeface="+mn-ea"/>
        </a:defRPr>
      </a:lvl7pPr>
      <a:lvl8pPr marL="3428658" indent="-228577" algn="l" rtl="0" fontAlgn="base">
        <a:spcBef>
          <a:spcPct val="20000"/>
        </a:spcBef>
        <a:spcAft>
          <a:spcPct val="0"/>
        </a:spcAft>
        <a:buChar char="»"/>
        <a:defRPr sz="2000">
          <a:solidFill>
            <a:srgbClr val="777777"/>
          </a:solidFill>
          <a:latin typeface="+mn-lt"/>
          <a:ea typeface="+mn-ea"/>
        </a:defRPr>
      </a:lvl8pPr>
      <a:lvl9pPr marL="3885812" indent="-228577"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smtClean="0">
                  <a:solidFill>
                    <a:srgbClr val="5E8AB4"/>
                  </a:solidFill>
                  <a:latin typeface="HelveticaNeueLT Std Lt" pitchFamily="34" charset="0"/>
                  <a:ea typeface="+mn-ea"/>
                  <a:cs typeface="Arial" pitchFamily="34" charset="0"/>
                </a:rPr>
                <a:t>PRADEEP</a:t>
              </a:r>
              <a:endParaRPr lang="en-US" sz="2000" spc="-100" dirty="0">
                <a:solidFill>
                  <a:srgbClr val="5E8AB4"/>
                </a:solidFill>
                <a:latin typeface="HelveticaNeueLT Std Lt" pitchFamily="34" charset="0"/>
                <a:ea typeface="+mn-ea"/>
                <a:cs typeface="Arial"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smtClean="0">
                  <a:solidFill>
                    <a:srgbClr val="5E8AB4"/>
                  </a:solidFill>
                  <a:latin typeface="Helvetica Neue" panose="02000803000000090004" pitchFamily="2"/>
                  <a:ea typeface="+mn-ea"/>
                  <a:cs typeface="Arial" pitchFamily="34" charset="0"/>
                </a:rPr>
                <a:t>SEN</a:t>
              </a:r>
              <a:endParaRPr lang="en-US" sz="2000" spc="-80" dirty="0">
                <a:solidFill>
                  <a:srgbClr val="5E8AB4"/>
                </a:solidFill>
                <a:latin typeface="Helvetica Neue" panose="02000803000000090004" pitchFamily="2"/>
                <a:ea typeface="+mn-ea"/>
                <a:cs typeface="Arial" pitchFamily="34" charset="0"/>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ea typeface="+mn-ea"/>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394366"/>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smtClean="0">
                  <a:solidFill>
                    <a:srgbClr val="5E8AB4"/>
                  </a:solidFill>
                  <a:latin typeface="HelveticaNeueLT Std Lt" pitchFamily="34" charset="0"/>
                  <a:ea typeface="+mn-ea"/>
                  <a:cs typeface="Arial" pitchFamily="34" charset="0"/>
                </a:rPr>
                <a:t>PRADEEP</a:t>
              </a:r>
              <a:endParaRPr lang="en-US" sz="2000" spc="-100" dirty="0">
                <a:solidFill>
                  <a:srgbClr val="5E8AB4"/>
                </a:solidFill>
                <a:latin typeface="HelveticaNeueLT Std Lt" pitchFamily="34" charset="0"/>
                <a:ea typeface="+mn-ea"/>
                <a:cs typeface="Arial"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smtClean="0">
                  <a:solidFill>
                    <a:srgbClr val="5E8AB4"/>
                  </a:solidFill>
                  <a:latin typeface="Helvetica Neue" panose="02000803000000090004" pitchFamily="2"/>
                  <a:ea typeface="+mn-ea"/>
                  <a:cs typeface="Arial" pitchFamily="34" charset="0"/>
                </a:rPr>
                <a:t>SEN</a:t>
              </a:r>
              <a:endParaRPr lang="en-US" sz="2000" spc="-80" dirty="0">
                <a:solidFill>
                  <a:srgbClr val="5E8AB4"/>
                </a:solidFill>
                <a:latin typeface="Helvetica Neue" panose="02000803000000090004" pitchFamily="2"/>
                <a:ea typeface="+mn-ea"/>
                <a:cs typeface="Arial" pitchFamily="34" charset="0"/>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ea typeface="+mn-ea"/>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341676"/>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08002" name="Rectangle 2"/>
          <p:cNvSpPr>
            <a:spLocks noGrp="1" noChangeArrowheads="1"/>
          </p:cNvSpPr>
          <p:nvPr>
            <p:ph type="title"/>
          </p:nvPr>
        </p:nvSpPr>
        <p:spPr bwMode="auto">
          <a:xfrm>
            <a:off x="304899" y="101199"/>
            <a:ext cx="8444617" cy="1220099"/>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0" tIns="45718" rIns="91430" bIns="45718" numCol="1" anchor="ctr" anchorCtr="0" compatLnSpc="1">
            <a:prstTxWarp prst="textNoShape">
              <a:avLst/>
            </a:prstTxWarp>
          </a:bodyPr>
          <a:lstStyle/>
          <a:p>
            <a:pPr lvl="0"/>
            <a:r>
              <a:rPr lang="en-US"/>
              <a:t>Click to edit Master title style</a:t>
            </a:r>
          </a:p>
        </p:txBody>
      </p:sp>
      <p:sp>
        <p:nvSpPr>
          <p:cNvPr id="1408003" name="Rectangle 3"/>
          <p:cNvSpPr>
            <a:spLocks noGrp="1" noChangeArrowheads="1"/>
          </p:cNvSpPr>
          <p:nvPr>
            <p:ph type="body" idx="1"/>
          </p:nvPr>
        </p:nvSpPr>
        <p:spPr bwMode="auto">
          <a:xfrm>
            <a:off x="348247" y="1581510"/>
            <a:ext cx="8414271" cy="503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8" rIns="91430"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8005" name="Line 5"/>
          <p:cNvSpPr>
            <a:spLocks noChangeShapeType="1"/>
          </p:cNvSpPr>
          <p:nvPr/>
        </p:nvSpPr>
        <p:spPr bwMode="auto">
          <a:xfrm>
            <a:off x="381482" y="1327075"/>
            <a:ext cx="8381037"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39" tIns="41623" rIns="83239" bIns="41623"/>
          <a:lstStyle/>
          <a:p>
            <a:endParaRPr lang="en-US" sz="2200" smtClean="0">
              <a:solidFill>
                <a:srgbClr val="000000"/>
              </a:solidFill>
              <a:latin typeface="Arial" charset="0"/>
            </a:endParaRPr>
          </a:p>
        </p:txBody>
      </p:sp>
    </p:spTree>
    <p:extLst>
      <p:ext uri="{BB962C8B-B14F-4D97-AF65-F5344CB8AC3E}">
        <p14:creationId xmlns:p14="http://schemas.microsoft.com/office/powerpoint/2010/main" val="1390343608"/>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759" rtl="0" fontAlgn="base">
        <a:spcBef>
          <a:spcPct val="0"/>
        </a:spcBef>
        <a:spcAft>
          <a:spcPct val="0"/>
        </a:spcAft>
        <a:defRPr sz="3700" b="1">
          <a:solidFill>
            <a:schemeClr val="tx2"/>
          </a:solidFill>
          <a:latin typeface="+mj-lt"/>
          <a:ea typeface="+mj-ea"/>
          <a:cs typeface="+mj-cs"/>
        </a:defRPr>
      </a:lvl1pPr>
      <a:lvl2pPr algn="l" defTabSz="914759" rtl="0" fontAlgn="base">
        <a:spcBef>
          <a:spcPct val="0"/>
        </a:spcBef>
        <a:spcAft>
          <a:spcPct val="0"/>
        </a:spcAft>
        <a:defRPr sz="3700" b="1">
          <a:solidFill>
            <a:schemeClr val="tx2"/>
          </a:solidFill>
          <a:latin typeface="Arial" charset="0"/>
          <a:ea typeface="ＭＳ Ｐゴシック" charset="0"/>
        </a:defRPr>
      </a:lvl2pPr>
      <a:lvl3pPr algn="l" defTabSz="914759" rtl="0" fontAlgn="base">
        <a:spcBef>
          <a:spcPct val="0"/>
        </a:spcBef>
        <a:spcAft>
          <a:spcPct val="0"/>
        </a:spcAft>
        <a:defRPr sz="3700" b="1">
          <a:solidFill>
            <a:schemeClr val="tx2"/>
          </a:solidFill>
          <a:latin typeface="Arial" charset="0"/>
          <a:ea typeface="ＭＳ Ｐゴシック" charset="0"/>
        </a:defRPr>
      </a:lvl3pPr>
      <a:lvl4pPr algn="l" defTabSz="914759" rtl="0" fontAlgn="base">
        <a:spcBef>
          <a:spcPct val="0"/>
        </a:spcBef>
        <a:spcAft>
          <a:spcPct val="0"/>
        </a:spcAft>
        <a:defRPr sz="3700" b="1">
          <a:solidFill>
            <a:schemeClr val="tx2"/>
          </a:solidFill>
          <a:latin typeface="Arial" charset="0"/>
          <a:ea typeface="ＭＳ Ｐゴシック" charset="0"/>
        </a:defRPr>
      </a:lvl4pPr>
      <a:lvl5pPr algn="l" defTabSz="914759" rtl="0" fontAlgn="base">
        <a:spcBef>
          <a:spcPct val="0"/>
        </a:spcBef>
        <a:spcAft>
          <a:spcPct val="0"/>
        </a:spcAft>
        <a:defRPr sz="3700" b="1">
          <a:solidFill>
            <a:schemeClr val="tx2"/>
          </a:solidFill>
          <a:latin typeface="Arial" charset="0"/>
          <a:ea typeface="ＭＳ Ｐゴシック" charset="0"/>
        </a:defRPr>
      </a:lvl5pPr>
      <a:lvl6pPr marL="416194" algn="l" defTabSz="914759" rtl="0" fontAlgn="base">
        <a:spcBef>
          <a:spcPct val="0"/>
        </a:spcBef>
        <a:spcAft>
          <a:spcPct val="0"/>
        </a:spcAft>
        <a:defRPr sz="3700" b="1">
          <a:solidFill>
            <a:schemeClr val="tx2"/>
          </a:solidFill>
          <a:latin typeface="Arial" charset="0"/>
          <a:ea typeface="ＭＳ Ｐゴシック" charset="0"/>
        </a:defRPr>
      </a:lvl6pPr>
      <a:lvl7pPr marL="832387" algn="l" defTabSz="914759" rtl="0" fontAlgn="base">
        <a:spcBef>
          <a:spcPct val="0"/>
        </a:spcBef>
        <a:spcAft>
          <a:spcPct val="0"/>
        </a:spcAft>
        <a:defRPr sz="3700" b="1">
          <a:solidFill>
            <a:schemeClr val="tx2"/>
          </a:solidFill>
          <a:latin typeface="Arial" charset="0"/>
          <a:ea typeface="ＭＳ Ｐゴシック" charset="0"/>
        </a:defRPr>
      </a:lvl7pPr>
      <a:lvl8pPr marL="1248584" algn="l" defTabSz="914759" rtl="0" fontAlgn="base">
        <a:spcBef>
          <a:spcPct val="0"/>
        </a:spcBef>
        <a:spcAft>
          <a:spcPct val="0"/>
        </a:spcAft>
        <a:defRPr sz="3700" b="1">
          <a:solidFill>
            <a:schemeClr val="tx2"/>
          </a:solidFill>
          <a:latin typeface="Arial" charset="0"/>
          <a:ea typeface="ＭＳ Ｐゴシック" charset="0"/>
        </a:defRPr>
      </a:lvl8pPr>
      <a:lvl9pPr marL="1664773" algn="l" defTabSz="914759" rtl="0" fontAlgn="base">
        <a:spcBef>
          <a:spcPct val="0"/>
        </a:spcBef>
        <a:spcAft>
          <a:spcPct val="0"/>
        </a:spcAft>
        <a:defRPr sz="3700" b="1">
          <a:solidFill>
            <a:schemeClr val="tx2"/>
          </a:solidFill>
          <a:latin typeface="Arial" charset="0"/>
          <a:ea typeface="ＭＳ Ｐゴシック" charset="0"/>
        </a:defRPr>
      </a:lvl9pPr>
    </p:titleStyle>
    <p:bodyStyle>
      <a:lvl1pPr marL="342493" indent="-342493" algn="l" defTabSz="914759" rtl="0" fontAlgn="base">
        <a:lnSpc>
          <a:spcPct val="110000"/>
        </a:lnSpc>
        <a:spcBef>
          <a:spcPts val="604"/>
        </a:spcBef>
        <a:spcAft>
          <a:spcPts val="604"/>
        </a:spcAft>
        <a:buClr>
          <a:srgbClr val="FF9900"/>
        </a:buClr>
        <a:buSzPct val="110000"/>
        <a:buChar char="•"/>
        <a:defRPr sz="3100">
          <a:solidFill>
            <a:schemeClr val="tx2"/>
          </a:solidFill>
          <a:latin typeface="+mn-lt"/>
          <a:ea typeface="+mn-ea"/>
          <a:cs typeface="+mn-cs"/>
        </a:defRPr>
      </a:lvl1pPr>
      <a:lvl2pPr marL="742790" indent="-286131" algn="l" defTabSz="914759" rtl="0" fontAlgn="base">
        <a:lnSpc>
          <a:spcPct val="110000"/>
        </a:lnSpc>
        <a:spcBef>
          <a:spcPts val="604"/>
        </a:spcBef>
        <a:spcAft>
          <a:spcPts val="604"/>
        </a:spcAft>
        <a:buClr>
          <a:srgbClr val="FF9900"/>
        </a:buClr>
        <a:buSzPct val="110000"/>
        <a:buFont typeface="Arial" charset="0"/>
        <a:buChar char="–"/>
        <a:defRPr sz="2600">
          <a:solidFill>
            <a:schemeClr val="tx2"/>
          </a:solidFill>
          <a:latin typeface="+mn-lt"/>
          <a:ea typeface="+mn-ea"/>
        </a:defRPr>
      </a:lvl2pPr>
      <a:lvl3pPr marL="1143087" indent="-228328" algn="l" defTabSz="914759" rtl="0" fontAlgn="base">
        <a:lnSpc>
          <a:spcPct val="110000"/>
        </a:lnSpc>
        <a:spcBef>
          <a:spcPts val="604"/>
        </a:spcBef>
        <a:spcAft>
          <a:spcPts val="604"/>
        </a:spcAft>
        <a:buClr>
          <a:srgbClr val="FF9900"/>
        </a:buClr>
        <a:buSzPct val="110000"/>
        <a:buChar char="•"/>
        <a:defRPr sz="2100">
          <a:solidFill>
            <a:schemeClr val="tx2"/>
          </a:solidFill>
          <a:latin typeface="+mn-lt"/>
          <a:ea typeface="+mn-ea"/>
        </a:defRPr>
      </a:lvl3pPr>
      <a:lvl4pPr marL="1599743" indent="-228328"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4pPr>
      <a:lvl5pPr marL="2057844"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5pPr>
      <a:lvl6pPr marL="247403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6pPr>
      <a:lvl7pPr marL="2890230"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7pPr>
      <a:lvl8pPr marL="3306425"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8pPr>
      <a:lvl9pPr marL="372261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16194" rtl="0" eaLnBrk="1" latinLnBrk="0" hangingPunct="1">
        <a:defRPr sz="1600" kern="1200">
          <a:solidFill>
            <a:schemeClr val="tx1"/>
          </a:solidFill>
          <a:latin typeface="+mn-lt"/>
          <a:ea typeface="+mn-ea"/>
          <a:cs typeface="+mn-cs"/>
        </a:defRPr>
      </a:lvl1pPr>
      <a:lvl2pPr marL="416194" algn="l" defTabSz="416194" rtl="0" eaLnBrk="1" latinLnBrk="0" hangingPunct="1">
        <a:defRPr sz="1600" kern="1200">
          <a:solidFill>
            <a:schemeClr val="tx1"/>
          </a:solidFill>
          <a:latin typeface="+mn-lt"/>
          <a:ea typeface="+mn-ea"/>
          <a:cs typeface="+mn-cs"/>
        </a:defRPr>
      </a:lvl2pPr>
      <a:lvl3pPr marL="832387" algn="l" defTabSz="416194" rtl="0" eaLnBrk="1" latinLnBrk="0" hangingPunct="1">
        <a:defRPr sz="1600" kern="1200">
          <a:solidFill>
            <a:schemeClr val="tx1"/>
          </a:solidFill>
          <a:latin typeface="+mn-lt"/>
          <a:ea typeface="+mn-ea"/>
          <a:cs typeface="+mn-cs"/>
        </a:defRPr>
      </a:lvl3pPr>
      <a:lvl4pPr marL="1248584" algn="l" defTabSz="416194" rtl="0" eaLnBrk="1" latinLnBrk="0" hangingPunct="1">
        <a:defRPr sz="1600" kern="1200">
          <a:solidFill>
            <a:schemeClr val="tx1"/>
          </a:solidFill>
          <a:latin typeface="+mn-lt"/>
          <a:ea typeface="+mn-ea"/>
          <a:cs typeface="+mn-cs"/>
        </a:defRPr>
      </a:lvl4pPr>
      <a:lvl5pPr marL="1664773" algn="l" defTabSz="416194" rtl="0" eaLnBrk="1" latinLnBrk="0" hangingPunct="1">
        <a:defRPr sz="1600" kern="1200">
          <a:solidFill>
            <a:schemeClr val="tx1"/>
          </a:solidFill>
          <a:latin typeface="+mn-lt"/>
          <a:ea typeface="+mn-ea"/>
          <a:cs typeface="+mn-cs"/>
        </a:defRPr>
      </a:lvl5pPr>
      <a:lvl6pPr marL="2080966" algn="l" defTabSz="416194" rtl="0" eaLnBrk="1" latinLnBrk="0" hangingPunct="1">
        <a:defRPr sz="1600" kern="1200">
          <a:solidFill>
            <a:schemeClr val="tx1"/>
          </a:solidFill>
          <a:latin typeface="+mn-lt"/>
          <a:ea typeface="+mn-ea"/>
          <a:cs typeface="+mn-cs"/>
        </a:defRPr>
      </a:lvl6pPr>
      <a:lvl7pPr marL="2497162" algn="l" defTabSz="416194" rtl="0" eaLnBrk="1" latinLnBrk="0" hangingPunct="1">
        <a:defRPr sz="1600" kern="1200">
          <a:solidFill>
            <a:schemeClr val="tx1"/>
          </a:solidFill>
          <a:latin typeface="+mn-lt"/>
          <a:ea typeface="+mn-ea"/>
          <a:cs typeface="+mn-cs"/>
        </a:defRPr>
      </a:lvl7pPr>
      <a:lvl8pPr marL="2913353" algn="l" defTabSz="416194" rtl="0" eaLnBrk="1" latinLnBrk="0" hangingPunct="1">
        <a:defRPr sz="1600" kern="1200">
          <a:solidFill>
            <a:schemeClr val="tx1"/>
          </a:solidFill>
          <a:latin typeface="+mn-lt"/>
          <a:ea typeface="+mn-ea"/>
          <a:cs typeface="+mn-cs"/>
        </a:defRPr>
      </a:lvl8pPr>
      <a:lvl9pPr marL="3329547" algn="l" defTabSz="41619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38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
        <p:nvSpPr>
          <p:cNvPr id="1381381" name="Rectangle 5"/>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Tree>
    <p:extLst>
      <p:ext uri="{BB962C8B-B14F-4D97-AF65-F5344CB8AC3E}">
        <p14:creationId xmlns:p14="http://schemas.microsoft.com/office/powerpoint/2010/main" val="709139940"/>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bwMode="auto">
          <a:xfrm>
            <a:off x="1371602" y="76202"/>
            <a:ext cx="7620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zh-CN" altLang="en-US"/>
              <a:t>单击此处编辑母版标题样式</a:t>
            </a:r>
          </a:p>
        </p:txBody>
      </p:sp>
      <p:sp>
        <p:nvSpPr>
          <p:cNvPr id="1391619" name="Rectangle 3"/>
          <p:cNvSpPr>
            <a:spLocks noGrp="1" noChangeArrowheads="1"/>
          </p:cNvSpPr>
          <p:nvPr>
            <p:ph type="body" idx="1"/>
          </p:nvPr>
        </p:nvSpPr>
        <p:spPr bwMode="auto">
          <a:xfrm>
            <a:off x="68580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zh-CN" altLang="en-US"/>
              <a:t> 单击此处编辑母版文本样式</a:t>
            </a:r>
          </a:p>
          <a:p>
            <a:pPr lvl="1"/>
            <a:r>
              <a:rPr lang="zh-CN" altLang="en-US"/>
              <a:t> 第二级</a:t>
            </a:r>
          </a:p>
          <a:p>
            <a:pPr lvl="2"/>
            <a:r>
              <a:rPr lang="zh-CN" altLang="en-US"/>
              <a:t> 第三级</a:t>
            </a:r>
          </a:p>
          <a:p>
            <a:pPr lvl="3"/>
            <a:r>
              <a:rPr lang="zh-CN" altLang="en-US"/>
              <a:t> 第四级</a:t>
            </a:r>
          </a:p>
          <a:p>
            <a:pPr lvl="4"/>
            <a:r>
              <a:rPr lang="zh-CN" altLang="en-US"/>
              <a:t> 第五级</a:t>
            </a:r>
          </a:p>
        </p:txBody>
      </p:sp>
      <p:sp>
        <p:nvSpPr>
          <p:cNvPr id="13916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l"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r" eaLnBrk="1" hangingPunct="1">
              <a:defRPr kumimoji="1" sz="1400">
                <a:ea typeface="+mn-ea"/>
                <a:cs typeface="+mn-cs"/>
              </a:defRPr>
            </a:lvl1pPr>
          </a:lstStyle>
          <a:p>
            <a:fld id="{4D5D57A9-8723-7445-92A5-C455AB8EA02D}"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
        <p:nvSpPr>
          <p:cNvPr id="1391623" name="Rectangle 7" descr="popo1e"/>
          <p:cNvSpPr>
            <a:spLocks noChangeArrowheads="1"/>
          </p:cNvSpPr>
          <p:nvPr/>
        </p:nvSpPr>
        <p:spPr bwMode="auto">
          <a:xfrm>
            <a:off x="0" y="0"/>
            <a:ext cx="9144000" cy="6858000"/>
          </a:xfrm>
          <a:prstGeom prst="rect">
            <a:avLst/>
          </a:prstGeom>
          <a:blipFill dpi="0" rotWithShape="0">
            <a:blip r:embed="rId1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kumimoji="1" lang="zh-CN" altLang="en-US" sz="2400">
              <a:solidFill>
                <a:srgbClr val="FFFFFF"/>
              </a:solidFill>
              <a:ea typeface="楷体_GB2312" charset="0"/>
              <a:cs typeface="楷体_GB2312" charset="0"/>
            </a:endParaRPr>
          </a:p>
        </p:txBody>
      </p:sp>
      <p:sp>
        <p:nvSpPr>
          <p:cNvPr id="1391624" name="Text Box 8"/>
          <p:cNvSpPr txBox="1">
            <a:spLocks noChangeArrowheads="1"/>
          </p:cNvSpPr>
          <p:nvPr/>
        </p:nvSpPr>
        <p:spPr bwMode="auto">
          <a:xfrm>
            <a:off x="-11113" y="6629400"/>
            <a:ext cx="2058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kumimoji="1" lang="en-US" altLang="zh-CN" sz="1200" b="1">
                <a:solidFill>
                  <a:srgbClr val="000099"/>
                </a:solidFill>
                <a:ea typeface="楷体_GB2312" charset="0"/>
                <a:cs typeface="楷体_GB2312" charset="0"/>
              </a:rPr>
              <a:t>Siggraph’2000, July 27, 2000</a:t>
            </a:r>
          </a:p>
        </p:txBody>
      </p:sp>
    </p:spTree>
    <p:extLst>
      <p:ext uri="{BB962C8B-B14F-4D97-AF65-F5344CB8AC3E}">
        <p14:creationId xmlns:p14="http://schemas.microsoft.com/office/powerpoint/2010/main" val="212551557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r" rtl="0" fontAlgn="base">
        <a:spcBef>
          <a:spcPct val="0"/>
        </a:spcBef>
        <a:spcAft>
          <a:spcPct val="0"/>
        </a:spcAft>
        <a:defRPr kumimoji="1" sz="4400">
          <a:solidFill>
            <a:schemeClr val="bg1"/>
          </a:solidFill>
          <a:latin typeface="+mj-lt"/>
          <a:ea typeface="+mj-ea"/>
          <a:cs typeface="+mj-cs"/>
        </a:defRPr>
      </a:lvl1pPr>
      <a:lvl2pPr algn="r" rtl="0" fontAlgn="base">
        <a:spcBef>
          <a:spcPct val="0"/>
        </a:spcBef>
        <a:spcAft>
          <a:spcPct val="0"/>
        </a:spcAft>
        <a:defRPr kumimoji="1" sz="4400">
          <a:solidFill>
            <a:schemeClr val="bg1"/>
          </a:solidFill>
          <a:latin typeface="Times New Roman" charset="0"/>
          <a:ea typeface="楷体_GB2312" charset="0"/>
          <a:cs typeface="楷体_GB2312" charset="0"/>
        </a:defRPr>
      </a:lvl2pPr>
      <a:lvl3pPr algn="r" rtl="0" fontAlgn="base">
        <a:spcBef>
          <a:spcPct val="0"/>
        </a:spcBef>
        <a:spcAft>
          <a:spcPct val="0"/>
        </a:spcAft>
        <a:defRPr kumimoji="1" sz="4400">
          <a:solidFill>
            <a:schemeClr val="bg1"/>
          </a:solidFill>
          <a:latin typeface="Times New Roman" charset="0"/>
          <a:ea typeface="楷体_GB2312" charset="0"/>
          <a:cs typeface="楷体_GB2312" charset="0"/>
        </a:defRPr>
      </a:lvl3pPr>
      <a:lvl4pPr algn="r" rtl="0" fontAlgn="base">
        <a:spcBef>
          <a:spcPct val="0"/>
        </a:spcBef>
        <a:spcAft>
          <a:spcPct val="0"/>
        </a:spcAft>
        <a:defRPr kumimoji="1" sz="4400">
          <a:solidFill>
            <a:schemeClr val="bg1"/>
          </a:solidFill>
          <a:latin typeface="Times New Roman" charset="0"/>
          <a:ea typeface="楷体_GB2312" charset="0"/>
          <a:cs typeface="楷体_GB2312" charset="0"/>
        </a:defRPr>
      </a:lvl4pPr>
      <a:lvl5pPr algn="r" rtl="0" fontAlgn="base">
        <a:spcBef>
          <a:spcPct val="0"/>
        </a:spcBef>
        <a:spcAft>
          <a:spcPct val="0"/>
        </a:spcAft>
        <a:defRPr kumimoji="1" sz="4400">
          <a:solidFill>
            <a:schemeClr val="bg1"/>
          </a:solidFill>
          <a:latin typeface="Times New Roman" charset="0"/>
          <a:ea typeface="楷体_GB2312" charset="0"/>
          <a:cs typeface="楷体_GB2312" charset="0"/>
        </a:defRPr>
      </a:lvl5pPr>
      <a:lvl6pPr marL="457154" algn="r" rtl="0" fontAlgn="base">
        <a:spcBef>
          <a:spcPct val="0"/>
        </a:spcBef>
        <a:spcAft>
          <a:spcPct val="0"/>
        </a:spcAft>
        <a:defRPr kumimoji="1" sz="4400">
          <a:solidFill>
            <a:schemeClr val="bg1"/>
          </a:solidFill>
          <a:latin typeface="Times New Roman" charset="0"/>
          <a:ea typeface="楷体_GB2312" charset="0"/>
          <a:cs typeface="楷体_GB2312" charset="0"/>
        </a:defRPr>
      </a:lvl6pPr>
      <a:lvl7pPr marL="914307" algn="r" rtl="0" fontAlgn="base">
        <a:spcBef>
          <a:spcPct val="0"/>
        </a:spcBef>
        <a:spcAft>
          <a:spcPct val="0"/>
        </a:spcAft>
        <a:defRPr kumimoji="1" sz="4400">
          <a:solidFill>
            <a:schemeClr val="bg1"/>
          </a:solidFill>
          <a:latin typeface="Times New Roman" charset="0"/>
          <a:ea typeface="楷体_GB2312" charset="0"/>
          <a:cs typeface="楷体_GB2312" charset="0"/>
        </a:defRPr>
      </a:lvl7pPr>
      <a:lvl8pPr marL="1371462" algn="r" rtl="0" fontAlgn="base">
        <a:spcBef>
          <a:spcPct val="0"/>
        </a:spcBef>
        <a:spcAft>
          <a:spcPct val="0"/>
        </a:spcAft>
        <a:defRPr kumimoji="1" sz="4400">
          <a:solidFill>
            <a:schemeClr val="bg1"/>
          </a:solidFill>
          <a:latin typeface="Times New Roman" charset="0"/>
          <a:ea typeface="楷体_GB2312" charset="0"/>
          <a:cs typeface="楷体_GB2312" charset="0"/>
        </a:defRPr>
      </a:lvl8pPr>
      <a:lvl9pPr marL="1828619" algn="r" rtl="0" fontAlgn="base">
        <a:spcBef>
          <a:spcPct val="0"/>
        </a:spcBef>
        <a:spcAft>
          <a:spcPct val="0"/>
        </a:spcAft>
        <a:defRPr kumimoji="1" sz="4400">
          <a:solidFill>
            <a:schemeClr val="bg1"/>
          </a:solidFill>
          <a:latin typeface="Times New Roman" charset="0"/>
          <a:ea typeface="楷体_GB2312" charset="0"/>
          <a:cs typeface="楷体_GB2312" charset="0"/>
        </a:defRPr>
      </a:lvl9pPr>
    </p:titleStyle>
    <p:bodyStyle>
      <a:lvl1pPr marL="342867" indent="-342867" algn="l" rtl="0" fontAlgn="ctr">
        <a:spcBef>
          <a:spcPct val="20000"/>
        </a:spcBef>
        <a:spcAft>
          <a:spcPct val="0"/>
        </a:spcAft>
        <a:buSzPct val="80000"/>
        <a:buBlip>
          <a:blip r:embed="rId14"/>
        </a:buBlip>
        <a:defRPr kumimoji="1" sz="3200">
          <a:solidFill>
            <a:schemeClr val="bg1"/>
          </a:solidFill>
          <a:latin typeface="+mn-lt"/>
          <a:ea typeface="+mn-ea"/>
          <a:cs typeface="+mn-cs"/>
        </a:defRPr>
      </a:lvl1pPr>
      <a:lvl2pPr marL="742875" indent="-285720" algn="l" rtl="0" fontAlgn="ctr">
        <a:spcBef>
          <a:spcPct val="20000"/>
        </a:spcBef>
        <a:spcAft>
          <a:spcPct val="0"/>
        </a:spcAft>
        <a:buClr>
          <a:srgbClr val="FF0000"/>
        </a:buClr>
        <a:buSzPct val="70000"/>
        <a:buFont typeface="Wingdings" charset="0"/>
        <a:buChar char="ü"/>
        <a:defRPr kumimoji="1" sz="2800">
          <a:solidFill>
            <a:schemeClr val="bg1"/>
          </a:solidFill>
          <a:latin typeface="+mn-lt"/>
          <a:ea typeface="+mn-ea"/>
          <a:cs typeface="+mn-cs"/>
        </a:defRPr>
      </a:lvl2pPr>
      <a:lvl3pPr marL="1142886" indent="-228577" algn="l" rtl="0" fontAlgn="ctr">
        <a:spcBef>
          <a:spcPct val="20000"/>
        </a:spcBef>
        <a:spcAft>
          <a:spcPct val="0"/>
        </a:spcAft>
        <a:buClr>
          <a:srgbClr val="FF0000"/>
        </a:buClr>
        <a:buFont typeface="Wingdings" charset="0"/>
        <a:buChar char="§"/>
        <a:defRPr kumimoji="1" sz="2400">
          <a:solidFill>
            <a:schemeClr val="bg1"/>
          </a:solidFill>
          <a:latin typeface="+mn-lt"/>
          <a:ea typeface="+mn-ea"/>
          <a:cs typeface="+mn-cs"/>
        </a:defRPr>
      </a:lvl3pPr>
      <a:lvl4pPr marL="1600041" indent="-228577" algn="l" rtl="0" fontAlgn="ctr">
        <a:spcBef>
          <a:spcPct val="20000"/>
        </a:spcBef>
        <a:spcAft>
          <a:spcPct val="0"/>
        </a:spcAft>
        <a:buClr>
          <a:srgbClr val="FF0000"/>
        </a:buClr>
        <a:buChar char="•"/>
        <a:defRPr kumimoji="1" sz="2000">
          <a:solidFill>
            <a:schemeClr val="bg1"/>
          </a:solidFill>
          <a:latin typeface="+mn-lt"/>
          <a:ea typeface="+mn-ea"/>
          <a:cs typeface="+mn-cs"/>
        </a:defRPr>
      </a:lvl4pPr>
      <a:lvl5pPr marL="2057194" indent="-228577" algn="l" rtl="0" fontAlgn="ctr">
        <a:spcBef>
          <a:spcPct val="20000"/>
        </a:spcBef>
        <a:spcAft>
          <a:spcPct val="0"/>
        </a:spcAft>
        <a:buClr>
          <a:srgbClr val="FF0000"/>
        </a:buClr>
        <a:buChar char="•"/>
        <a:defRPr kumimoji="1" sz="2000">
          <a:solidFill>
            <a:schemeClr val="bg1"/>
          </a:solidFill>
          <a:latin typeface="+mn-lt"/>
          <a:ea typeface="+mn-ea"/>
          <a:cs typeface="+mn-cs"/>
        </a:defRPr>
      </a:lvl5pPr>
      <a:lvl6pPr marL="2514349" indent="-228577" algn="l" rtl="0" fontAlgn="ctr">
        <a:spcBef>
          <a:spcPct val="20000"/>
        </a:spcBef>
        <a:spcAft>
          <a:spcPct val="0"/>
        </a:spcAft>
        <a:buClr>
          <a:srgbClr val="FF0000"/>
        </a:buClr>
        <a:buChar char="•"/>
        <a:defRPr kumimoji="1" sz="2000">
          <a:solidFill>
            <a:schemeClr val="bg1"/>
          </a:solidFill>
          <a:latin typeface="+mn-lt"/>
          <a:ea typeface="+mn-ea"/>
          <a:cs typeface="+mn-cs"/>
        </a:defRPr>
      </a:lvl6pPr>
      <a:lvl7pPr marL="2971501" indent="-228577" algn="l" rtl="0" fontAlgn="ctr">
        <a:spcBef>
          <a:spcPct val="20000"/>
        </a:spcBef>
        <a:spcAft>
          <a:spcPct val="0"/>
        </a:spcAft>
        <a:buClr>
          <a:srgbClr val="FF0000"/>
        </a:buClr>
        <a:buChar char="•"/>
        <a:defRPr kumimoji="1" sz="2000">
          <a:solidFill>
            <a:schemeClr val="bg1"/>
          </a:solidFill>
          <a:latin typeface="+mn-lt"/>
          <a:ea typeface="+mn-ea"/>
          <a:cs typeface="+mn-cs"/>
        </a:defRPr>
      </a:lvl7pPr>
      <a:lvl8pPr marL="3428658" indent="-228577" algn="l" rtl="0" fontAlgn="ctr">
        <a:spcBef>
          <a:spcPct val="20000"/>
        </a:spcBef>
        <a:spcAft>
          <a:spcPct val="0"/>
        </a:spcAft>
        <a:buClr>
          <a:srgbClr val="FF0000"/>
        </a:buClr>
        <a:buChar char="•"/>
        <a:defRPr kumimoji="1" sz="2000">
          <a:solidFill>
            <a:schemeClr val="bg1"/>
          </a:solidFill>
          <a:latin typeface="+mn-lt"/>
          <a:ea typeface="+mn-ea"/>
          <a:cs typeface="+mn-cs"/>
        </a:defRPr>
      </a:lvl8pPr>
      <a:lvl9pPr marL="3885812" indent="-228577" algn="l" rtl="0" fontAlgn="ctr">
        <a:spcBef>
          <a:spcPct val="20000"/>
        </a:spcBef>
        <a:spcAft>
          <a:spcPct val="0"/>
        </a:spcAft>
        <a:buClr>
          <a:srgbClr val="FF0000"/>
        </a:buClr>
        <a:buChar char="•"/>
        <a:defRPr kumimoji="1" sz="2000">
          <a:solidFill>
            <a:schemeClr val="bg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02141"/>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xmlns:p14="http://schemas.microsoft.com/office/powerpoint/2010/mai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61.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61.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8.png"/><Relationship Id="rId5" Type="http://schemas.openxmlformats.org/officeDocument/2006/relationships/oleObject" Target="../embeddings/oleObject1.bin"/><Relationship Id="rId6" Type="http://schemas.openxmlformats.org/officeDocument/2006/relationships/image" Target="../media/image37.png"/><Relationship Id="rId1" Type="http://schemas.openxmlformats.org/officeDocument/2006/relationships/vmlDrawing" Target="../drawings/vmlDrawing1.vml"/><Relationship Id="rId2"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1" Type="http://schemas.openxmlformats.org/officeDocument/2006/relationships/slideLayout" Target="../slideLayouts/slideLayout6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11" Type="http://schemas.openxmlformats.org/officeDocument/2006/relationships/image" Target="../media/image44.wmf"/><Relationship Id="rId12" Type="http://schemas.openxmlformats.org/officeDocument/2006/relationships/oleObject" Target="../embeddings/oleObject6.bin"/><Relationship Id="rId13" Type="http://schemas.openxmlformats.org/officeDocument/2006/relationships/image" Target="../media/image45.wmf"/><Relationship Id="rId1" Type="http://schemas.openxmlformats.org/officeDocument/2006/relationships/vmlDrawing" Target="../drawings/vmlDrawing2.vml"/><Relationship Id="rId2" Type="http://schemas.openxmlformats.org/officeDocument/2006/relationships/slideLayout" Target="../slideLayouts/slideLayout84.xml"/><Relationship Id="rId3" Type="http://schemas.openxmlformats.org/officeDocument/2006/relationships/image" Target="../media/image46.png"/><Relationship Id="rId4" Type="http://schemas.openxmlformats.org/officeDocument/2006/relationships/oleObject" Target="../embeddings/oleObject2.bin"/><Relationship Id="rId5" Type="http://schemas.openxmlformats.org/officeDocument/2006/relationships/image" Target="../media/image41.wmf"/><Relationship Id="rId6" Type="http://schemas.openxmlformats.org/officeDocument/2006/relationships/oleObject" Target="../embeddings/oleObject3.bin"/><Relationship Id="rId7" Type="http://schemas.openxmlformats.org/officeDocument/2006/relationships/image" Target="../media/image42.wmf"/><Relationship Id="rId8" Type="http://schemas.openxmlformats.org/officeDocument/2006/relationships/oleObject" Target="../embeddings/oleObject4.bin"/><Relationship Id="rId9" Type="http://schemas.openxmlformats.org/officeDocument/2006/relationships/image" Target="../media/image43.wmf"/><Relationship Id="rId10"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11" Type="http://schemas.openxmlformats.org/officeDocument/2006/relationships/image" Target="../media/image44.wmf"/><Relationship Id="rId12" Type="http://schemas.openxmlformats.org/officeDocument/2006/relationships/oleObject" Target="../embeddings/oleObject11.bin"/><Relationship Id="rId13" Type="http://schemas.openxmlformats.org/officeDocument/2006/relationships/image" Target="../media/image45.wmf"/><Relationship Id="rId1" Type="http://schemas.openxmlformats.org/officeDocument/2006/relationships/vmlDrawing" Target="../drawings/vmlDrawing3.vml"/><Relationship Id="rId2" Type="http://schemas.openxmlformats.org/officeDocument/2006/relationships/slideLayout" Target="../slideLayouts/slideLayout84.xml"/><Relationship Id="rId3" Type="http://schemas.openxmlformats.org/officeDocument/2006/relationships/image" Target="../media/image49.png"/><Relationship Id="rId4" Type="http://schemas.openxmlformats.org/officeDocument/2006/relationships/oleObject" Target="../embeddings/oleObject7.bin"/><Relationship Id="rId5" Type="http://schemas.openxmlformats.org/officeDocument/2006/relationships/image" Target="../media/image41.wmf"/><Relationship Id="rId6" Type="http://schemas.openxmlformats.org/officeDocument/2006/relationships/oleObject" Target="../embeddings/oleObject8.bin"/><Relationship Id="rId7" Type="http://schemas.openxmlformats.org/officeDocument/2006/relationships/image" Target="../media/image47.wmf"/><Relationship Id="rId8" Type="http://schemas.openxmlformats.org/officeDocument/2006/relationships/oleObject" Target="../embeddings/oleObject9.bin"/><Relationship Id="rId9" Type="http://schemas.openxmlformats.org/officeDocument/2006/relationships/image" Target="../media/image48.wmf"/><Relationship Id="rId10" Type="http://schemas.openxmlformats.org/officeDocument/2006/relationships/oleObject" Target="../embeddings/oleObject10.bin"/></Relationships>
</file>

<file path=ppt/slides/_rels/slide37.xml.rels><?xml version="1.0" encoding="UTF-8" standalone="yes"?>
<Relationships xmlns="http://schemas.openxmlformats.org/package/2006/relationships"><Relationship Id="rId11" Type="http://schemas.openxmlformats.org/officeDocument/2006/relationships/image" Target="../media/image45.wmf"/><Relationship Id="rId12" Type="http://schemas.openxmlformats.org/officeDocument/2006/relationships/oleObject" Target="../embeddings/oleObject16.bin"/><Relationship Id="rId13" Type="http://schemas.openxmlformats.org/officeDocument/2006/relationships/image" Target="../media/image51.wmf"/><Relationship Id="rId1" Type="http://schemas.openxmlformats.org/officeDocument/2006/relationships/vmlDrawing" Target="../drawings/vmlDrawing4.vml"/><Relationship Id="rId2" Type="http://schemas.openxmlformats.org/officeDocument/2006/relationships/slideLayout" Target="../slideLayouts/slideLayout84.xml"/><Relationship Id="rId3" Type="http://schemas.openxmlformats.org/officeDocument/2006/relationships/image" Target="../media/image52.png"/><Relationship Id="rId4" Type="http://schemas.openxmlformats.org/officeDocument/2006/relationships/oleObject" Target="../embeddings/oleObject12.bin"/><Relationship Id="rId5" Type="http://schemas.openxmlformats.org/officeDocument/2006/relationships/image" Target="../media/image50.wmf"/><Relationship Id="rId6" Type="http://schemas.openxmlformats.org/officeDocument/2006/relationships/oleObject" Target="../embeddings/oleObject13.bin"/><Relationship Id="rId7" Type="http://schemas.openxmlformats.org/officeDocument/2006/relationships/image" Target="../media/image41.wmf"/><Relationship Id="rId8" Type="http://schemas.openxmlformats.org/officeDocument/2006/relationships/oleObject" Target="../embeddings/oleObject14.bin"/><Relationship Id="rId9" Type="http://schemas.openxmlformats.org/officeDocument/2006/relationships/image" Target="../media/image44.wmf"/><Relationship Id="rId10" Type="http://schemas.openxmlformats.org/officeDocument/2006/relationships/oleObject" Target="../embeddings/oleObject15.bin"/></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image" Target="../media/image45.wmf"/><Relationship Id="rId13" Type="http://schemas.openxmlformats.org/officeDocument/2006/relationships/oleObject" Target="../embeddings/oleObject21.bin"/><Relationship Id="rId14" Type="http://schemas.openxmlformats.org/officeDocument/2006/relationships/image" Target="../media/image54.wmf"/><Relationship Id="rId1" Type="http://schemas.openxmlformats.org/officeDocument/2006/relationships/vmlDrawing" Target="../drawings/vmlDrawing5.vml"/><Relationship Id="rId2" Type="http://schemas.openxmlformats.org/officeDocument/2006/relationships/slideLayout" Target="../slideLayouts/slideLayout84.xml"/><Relationship Id="rId3" Type="http://schemas.openxmlformats.org/officeDocument/2006/relationships/notesSlide" Target="../notesSlides/notesSlide24.xml"/><Relationship Id="rId4" Type="http://schemas.openxmlformats.org/officeDocument/2006/relationships/image" Target="../media/image55.png"/><Relationship Id="rId5" Type="http://schemas.openxmlformats.org/officeDocument/2006/relationships/oleObject" Target="../embeddings/oleObject17.bin"/><Relationship Id="rId6" Type="http://schemas.openxmlformats.org/officeDocument/2006/relationships/image" Target="../media/image53.wmf"/><Relationship Id="rId7" Type="http://schemas.openxmlformats.org/officeDocument/2006/relationships/oleObject" Target="../embeddings/oleObject18.bin"/><Relationship Id="rId8" Type="http://schemas.openxmlformats.org/officeDocument/2006/relationships/image" Target="../media/image41.wmf"/><Relationship Id="rId9" Type="http://schemas.openxmlformats.org/officeDocument/2006/relationships/oleObject" Target="../embeddings/oleObject19.bin"/><Relationship Id="rId10" Type="http://schemas.openxmlformats.org/officeDocument/2006/relationships/image" Target="../media/image4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2.png"/><Relationship Id="rId1" Type="http://schemas.openxmlformats.org/officeDocument/2006/relationships/slideLayout" Target="../slideLayouts/slideLayout100.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00.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00.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00.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100.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00.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5.png"/><Relationship Id="rId1" Type="http://schemas.openxmlformats.org/officeDocument/2006/relationships/slideLayout" Target="../slideLayouts/slideLayout100.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6.png"/><Relationship Id="rId1" Type="http://schemas.openxmlformats.org/officeDocument/2006/relationships/slideLayout" Target="../slideLayouts/slideLayout100.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00.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5.png"/><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6.xml"/><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1" Type="http://schemas.openxmlformats.org/officeDocument/2006/relationships/slideLayout" Target="../slideLayouts/slideLayout100.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00.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0.xml"/><Relationship Id="rId4" Type="http://schemas.openxmlformats.org/officeDocument/2006/relationships/notesSlide" Target="../notesSlides/notesSlide45.xml"/><Relationship Id="rId5" Type="http://schemas.openxmlformats.org/officeDocument/2006/relationships/image" Target="../media/image72.png"/><Relationship Id="rId1" Type="http://schemas.microsoft.com/office/2007/relationships/media" Target="../media/media1.avi"/><Relationship Id="rId2" Type="http://schemas.openxmlformats.org/officeDocument/2006/relationships/video" Target="../media/media1.avi"/></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5" y="1066804"/>
            <a:ext cx="7772400" cy="1143000"/>
          </a:xfrm>
        </p:spPr>
        <p:txBody>
          <a:bodyPr/>
          <a:lstStyle/>
          <a:p>
            <a:r>
              <a:rPr lang="en-US" dirty="0" smtClean="0"/>
              <a:t>Sampling and Reconstruction of Visual Appearance</a:t>
            </a:r>
            <a:endParaRPr lang="en-US"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[Winter 2018]</a:t>
            </a:r>
            <a:r>
              <a:rPr lang="en-US" dirty="0">
                <a:latin typeface="+mj-lt"/>
              </a:rPr>
              <a:t>, Lecture </a:t>
            </a:r>
            <a:r>
              <a:rPr lang="en-US" dirty="0" smtClean="0">
                <a:latin typeface="+mj-lt"/>
              </a:rPr>
              <a:t>7</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09" name="Rectangle 5"/>
          <p:cNvSpPr>
            <a:spLocks noChangeArrowheads="1"/>
          </p:cNvSpPr>
          <p:nvPr/>
        </p:nvSpPr>
        <p:spPr bwMode="auto">
          <a:xfrm>
            <a:off x="123825"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0" name="Rectangle 6"/>
          <p:cNvSpPr>
            <a:spLocks noChangeArrowheads="1"/>
          </p:cNvSpPr>
          <p:nvPr/>
        </p:nvSpPr>
        <p:spPr bwMode="auto">
          <a:xfrm>
            <a:off x="111125"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1" name="Rectangle 7"/>
          <p:cNvSpPr>
            <a:spLocks noChangeArrowheads="1"/>
          </p:cNvSpPr>
          <p:nvPr/>
        </p:nvSpPr>
        <p:spPr bwMode="auto">
          <a:xfrm>
            <a:off x="133350" y="2525713"/>
            <a:ext cx="91440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endParaRPr lang="en-US"/>
          </a:p>
        </p:txBody>
      </p:sp>
      <p:sp>
        <p:nvSpPr>
          <p:cNvPr id="1045516" name="Text Box 12"/>
          <p:cNvSpPr txBox="1">
            <a:spLocks noChangeArrowheads="1"/>
          </p:cNvSpPr>
          <p:nvPr/>
        </p:nvSpPr>
        <p:spPr bwMode="auto">
          <a:xfrm>
            <a:off x="2390008" y="3744864"/>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6"/>
            <a:ext cx="2581934" cy="1449769"/>
          </a:xfrm>
          <a:prstGeom prst="rect">
            <a:avLst/>
          </a:prstGeom>
        </p:spPr>
      </p:pic>
      <p:pic>
        <p:nvPicPr>
          <p:cNvPr id="5" name="Picture 4"/>
          <p:cNvPicPr>
            <a:picLocks noChangeAspect="1"/>
          </p:cNvPicPr>
          <p:nvPr/>
        </p:nvPicPr>
        <p:blipFill>
          <a:blip r:embed="rId3"/>
          <a:stretch>
            <a:fillRect/>
          </a:stretch>
        </p:blipFill>
        <p:spPr>
          <a:xfrm>
            <a:off x="2632398" y="4583465"/>
            <a:ext cx="1925935" cy="1426879"/>
          </a:xfrm>
          <a:prstGeom prst="rect">
            <a:avLst/>
          </a:prstGeom>
        </p:spPr>
      </p:pic>
      <p:pic>
        <p:nvPicPr>
          <p:cNvPr id="6" name="Picture 5"/>
          <p:cNvPicPr>
            <a:picLocks noChangeAspect="1"/>
          </p:cNvPicPr>
          <p:nvPr/>
        </p:nvPicPr>
        <p:blipFill>
          <a:blip r:embed="rId4"/>
          <a:stretch>
            <a:fillRect/>
          </a:stretch>
        </p:blipFill>
        <p:spPr>
          <a:xfrm>
            <a:off x="4566750"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83"/>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ctrTitle"/>
          </p:nvPr>
        </p:nvSpPr>
        <p:spPr>
          <a:xfrm>
            <a:off x="693603" y="2289858"/>
            <a:ext cx="7768354" cy="1110233"/>
          </a:xfrm>
          <a:noFill/>
          <a:ln/>
          <a:effectLst>
            <a:outerShdw blurRad="63500" dist="17961" dir="2700000" algn="ctr" rotWithShape="0">
              <a:schemeClr val="bg2"/>
            </a:outerShdw>
          </a:effectLst>
        </p:spPr>
        <p:txBody>
          <a:bodyPr/>
          <a:lstStyle/>
          <a:p>
            <a:r>
              <a:rPr lang="en-US" sz="5600"/>
              <a:t>A Frequency Analysis of Light Transport</a:t>
            </a:r>
            <a:endParaRPr lang="en-US"/>
          </a:p>
        </p:txBody>
      </p:sp>
      <p:sp>
        <p:nvSpPr>
          <p:cNvPr id="1412099" name="Rectangle 3"/>
          <p:cNvSpPr>
            <a:spLocks noGrp="1" noChangeArrowheads="1"/>
          </p:cNvSpPr>
          <p:nvPr>
            <p:ph type="subTitle" idx="1"/>
          </p:nvPr>
        </p:nvSpPr>
        <p:spPr>
          <a:xfrm>
            <a:off x="0" y="4302152"/>
            <a:ext cx="9144000" cy="1734739"/>
          </a:xfrm>
        </p:spPr>
        <p:txBody>
          <a:bodyPr/>
          <a:lstStyle/>
          <a:p>
            <a:r>
              <a:rPr lang="en-US" sz="2700"/>
              <a:t>F. Durand, </a:t>
            </a:r>
            <a:r>
              <a:rPr lang="en-US" sz="2000"/>
              <a:t>MIT CSAIL</a:t>
            </a:r>
            <a:endParaRPr lang="en-US" sz="2700"/>
          </a:p>
          <a:p>
            <a:r>
              <a:rPr lang="en-US" sz="2700"/>
              <a:t>N. Holzschuch, C. Soler, </a:t>
            </a:r>
            <a:r>
              <a:rPr lang="en-US" sz="2000"/>
              <a:t>ARTIS/GRAVIR-IMAG INRIA</a:t>
            </a:r>
            <a:endParaRPr lang="en-US" sz="2700"/>
          </a:p>
          <a:p>
            <a:r>
              <a:rPr lang="en-US" sz="2700"/>
              <a:t>E. Chan, </a:t>
            </a:r>
            <a:r>
              <a:rPr lang="en-US" sz="2000"/>
              <a:t>MIT CSAIL</a:t>
            </a:r>
            <a:endParaRPr lang="en-US" sz="2700"/>
          </a:p>
          <a:p>
            <a:r>
              <a:rPr lang="en-US" sz="2700"/>
              <a:t>F. Sillion, </a:t>
            </a:r>
            <a:r>
              <a:rPr lang="en-US" sz="2000"/>
              <a:t>ARTIS/GRAVIR-IMAG INRIA</a:t>
            </a:r>
            <a:endParaRPr lang="en-US"/>
          </a:p>
        </p:txBody>
      </p:sp>
    </p:spTree>
    <p:extLst>
      <p:ext uri="{BB962C8B-B14F-4D97-AF65-F5344CB8AC3E}">
        <p14:creationId xmlns:p14="http://schemas.microsoft.com/office/powerpoint/2010/main" val="3820180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1555" name="Rectangle 3"/>
          <p:cNvSpPr>
            <a:spLocks noGrp="1" noChangeArrowheads="1"/>
          </p:cNvSpPr>
          <p:nvPr>
            <p:ph type="body" idx="1"/>
          </p:nvPr>
        </p:nvSpPr>
        <p:spPr/>
        <p:txBody>
          <a:bodyPr/>
          <a:lstStyle/>
          <a:p>
            <a:r>
              <a:rPr lang="en-US"/>
              <a:t>Blurry reflections:</a:t>
            </a:r>
          </a:p>
        </p:txBody>
      </p:sp>
      <p:grpSp>
        <p:nvGrpSpPr>
          <p:cNvPr id="1431562" name="Group 10"/>
          <p:cNvGrpSpPr>
            <a:grpSpLocks/>
          </p:cNvGrpSpPr>
          <p:nvPr/>
        </p:nvGrpSpPr>
        <p:grpSpPr bwMode="auto">
          <a:xfrm>
            <a:off x="222531" y="3538880"/>
            <a:ext cx="8457622" cy="2200227"/>
            <a:chOff x="154" y="3072"/>
            <a:chExt cx="5853" cy="1522"/>
          </a:xfrm>
        </p:grpSpPr>
        <p:pic>
          <p:nvPicPr>
            <p:cNvPr id="1431556" name="Picture 4" descr="sigm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3072"/>
              <a:ext cx="1172"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7" name="Picture 5" descr="sigm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8" name="Picture 6" descr="sigm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072"/>
              <a:ext cx="1171"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9" name="Picture 7" descr="sigma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60" name="Picture 8" descr="sigma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7" y="3072"/>
              <a:ext cx="1170" cy="1170"/>
            </a:xfrm>
            <a:prstGeom prst="rect">
              <a:avLst/>
            </a:prstGeom>
            <a:noFill/>
            <a:extLst>
              <a:ext uri="{909E8E84-426E-40dd-AFC4-6F175D3DCCD1}">
                <a14:hiddenFill xmlns:a14="http://schemas.microsoft.com/office/drawing/2010/main">
                  <a:solidFill>
                    <a:srgbClr val="FFFFFF"/>
                  </a:solidFill>
                </a14:hiddenFill>
              </a:ext>
            </a:extLst>
          </p:spPr>
        </p:pic>
        <p:sp>
          <p:nvSpPr>
            <p:cNvPr id="1431561" name="Text Box 9"/>
            <p:cNvSpPr txBox="1">
              <a:spLocks noChangeArrowheads="1"/>
            </p:cNvSpPr>
            <p:nvPr/>
          </p:nvSpPr>
          <p:spPr bwMode="auto">
            <a:xfrm>
              <a:off x="623" y="4370"/>
              <a:ext cx="234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500">
                  <a:solidFill>
                    <a:srgbClr val="FFFFFF"/>
                  </a:solidFill>
                </a:rPr>
                <a:t>From [Ramamoorthi and Hanrahan 2001]</a:t>
              </a:r>
            </a:p>
          </p:txBody>
        </p:sp>
      </p:grpSp>
    </p:spTree>
    <p:extLst>
      <p:ext uri="{BB962C8B-B14F-4D97-AF65-F5344CB8AC3E}">
        <p14:creationId xmlns:p14="http://schemas.microsoft.com/office/powerpoint/2010/main" val="15734388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2579" name="Rectangle 3"/>
          <p:cNvSpPr>
            <a:spLocks noGrp="1" noChangeArrowheads="1"/>
          </p:cNvSpPr>
          <p:nvPr>
            <p:ph type="body" idx="1"/>
          </p:nvPr>
        </p:nvSpPr>
        <p:spPr/>
        <p:txBody>
          <a:bodyPr/>
          <a:lstStyle/>
          <a:p>
            <a:r>
              <a:rPr lang="en-US"/>
              <a:t>Shadow boundaries:</a:t>
            </a:r>
          </a:p>
        </p:txBody>
      </p:sp>
      <p:pic>
        <p:nvPicPr>
          <p:cNvPr id="1432580" name="Picture 4"/>
          <p:cNvPicPr>
            <a:picLocks noChangeAspect="1" noChangeArrowheads="1"/>
          </p:cNvPicPr>
          <p:nvPr/>
        </p:nvPicPr>
        <p:blipFill>
          <a:blip r:embed="rId3">
            <a:extLst>
              <a:ext uri="{28A0092B-C50C-407E-A947-70E740481C1C}">
                <a14:useLocalDpi xmlns:a14="http://schemas.microsoft.com/office/drawing/2010/main" val="0"/>
              </a:ext>
            </a:extLst>
          </a:blip>
          <a:srcRect l="3549" t="6551" r="2135" b="3827"/>
          <a:stretch>
            <a:fillRect/>
          </a:stretch>
        </p:blipFill>
        <p:spPr bwMode="auto">
          <a:xfrm>
            <a:off x="127161" y="2612235"/>
            <a:ext cx="4319124" cy="3256971"/>
          </a:xfrm>
          <a:prstGeom prst="rect">
            <a:avLst/>
          </a:prstGeom>
          <a:noFill/>
          <a:extLst>
            <a:ext uri="{909E8E84-426E-40dd-AFC4-6F175D3DCCD1}">
              <a14:hiddenFill xmlns:a14="http://schemas.microsoft.com/office/drawing/2010/main">
                <a:solidFill>
                  <a:srgbClr val="FFFFFF"/>
                </a:solidFill>
              </a14:hiddenFill>
            </a:ext>
          </a:extLst>
        </p:spPr>
      </p:pic>
      <p:pic>
        <p:nvPicPr>
          <p:cNvPr id="1432581" name="Picture 5"/>
          <p:cNvPicPr>
            <a:picLocks noChangeAspect="1" noChangeArrowheads="1"/>
          </p:cNvPicPr>
          <p:nvPr/>
        </p:nvPicPr>
        <p:blipFill>
          <a:blip r:embed="rId4">
            <a:extLst>
              <a:ext uri="{28A0092B-C50C-407E-A947-70E740481C1C}">
                <a14:useLocalDpi xmlns:a14="http://schemas.microsoft.com/office/drawing/2010/main" val="0"/>
              </a:ext>
            </a:extLst>
          </a:blip>
          <a:srcRect l="952" t="6842" r="1414" b="2983"/>
          <a:stretch>
            <a:fillRect/>
          </a:stretch>
        </p:blipFill>
        <p:spPr bwMode="auto">
          <a:xfrm>
            <a:off x="4560447" y="2591989"/>
            <a:ext cx="4472295" cy="3277210"/>
          </a:xfrm>
          <a:prstGeom prst="rect">
            <a:avLst/>
          </a:prstGeom>
          <a:noFill/>
          <a:extLst>
            <a:ext uri="{909E8E84-426E-40dd-AFC4-6F175D3DCCD1}">
              <a14:hiddenFill xmlns:a14="http://schemas.microsoft.com/office/drawing/2010/main">
                <a:solidFill>
                  <a:srgbClr val="FFFFFF"/>
                </a:solidFill>
              </a14:hiddenFill>
            </a:ext>
          </a:extLst>
        </p:spPr>
      </p:pic>
      <p:sp>
        <p:nvSpPr>
          <p:cNvPr id="1432582" name="Text Box 6"/>
          <p:cNvSpPr txBox="1">
            <a:spLocks noChangeArrowheads="1"/>
          </p:cNvSpPr>
          <p:nvPr/>
        </p:nvSpPr>
        <p:spPr bwMode="auto">
          <a:xfrm>
            <a:off x="2" y="6551537"/>
            <a:ext cx="1847892"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pPr algn="l"/>
            <a:r>
              <a:rPr lang="en-US" sz="1500">
                <a:solidFill>
                  <a:srgbClr val="FFFFFF"/>
                </a:solidFill>
              </a:rPr>
              <a:t>© U. Assarsson 2005.</a:t>
            </a:r>
          </a:p>
        </p:txBody>
      </p:sp>
      <p:sp>
        <p:nvSpPr>
          <p:cNvPr id="1432584" name="Text Box 8"/>
          <p:cNvSpPr txBox="1">
            <a:spLocks noChangeArrowheads="1"/>
          </p:cNvSpPr>
          <p:nvPr/>
        </p:nvSpPr>
        <p:spPr bwMode="auto">
          <a:xfrm>
            <a:off x="1121301" y="5937144"/>
            <a:ext cx="2332299"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Point light source</a:t>
            </a:r>
          </a:p>
        </p:txBody>
      </p:sp>
      <p:sp>
        <p:nvSpPr>
          <p:cNvPr id="1432585" name="Text Box 9"/>
          <p:cNvSpPr txBox="1">
            <a:spLocks noChangeArrowheads="1"/>
          </p:cNvSpPr>
          <p:nvPr/>
        </p:nvSpPr>
        <p:spPr bwMode="auto">
          <a:xfrm>
            <a:off x="5629520" y="5931361"/>
            <a:ext cx="2298010"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Area light source</a:t>
            </a:r>
          </a:p>
        </p:txBody>
      </p:sp>
    </p:spTree>
    <p:extLst>
      <p:ext uri="{BB962C8B-B14F-4D97-AF65-F5344CB8AC3E}">
        <p14:creationId xmlns:p14="http://schemas.microsoft.com/office/powerpoint/2010/main" val="1527979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Problem statement</a:t>
            </a:r>
          </a:p>
        </p:txBody>
      </p:sp>
      <p:sp>
        <p:nvSpPr>
          <p:cNvPr id="1425411" name="Rectangle 3"/>
          <p:cNvSpPr>
            <a:spLocks noGrp="1" noChangeArrowheads="1"/>
          </p:cNvSpPr>
          <p:nvPr>
            <p:ph type="body" idx="1"/>
          </p:nvPr>
        </p:nvSpPr>
        <p:spPr/>
        <p:txBody>
          <a:bodyPr/>
          <a:lstStyle/>
          <a:p>
            <a:r>
              <a:rPr lang="en-US"/>
              <a:t>How does light interaction in a scene explain the frequency content?</a:t>
            </a:r>
          </a:p>
          <a:p>
            <a:r>
              <a:rPr lang="en-US"/>
              <a:t>Theoretical framework:</a:t>
            </a:r>
          </a:p>
          <a:p>
            <a:pPr lvl="1"/>
            <a:r>
              <a:rPr lang="en-US"/>
              <a:t>Understand the frequency spectrum of the radiance function</a:t>
            </a:r>
          </a:p>
          <a:p>
            <a:pPr lvl="1"/>
            <a:r>
              <a:rPr lang="en-US"/>
              <a:t>From the equations of light transport</a:t>
            </a:r>
          </a:p>
        </p:txBody>
      </p:sp>
    </p:spTree>
    <p:extLst>
      <p:ext uri="{BB962C8B-B14F-4D97-AF65-F5344CB8AC3E}">
        <p14:creationId xmlns:p14="http://schemas.microsoft.com/office/powerpoint/2010/main" val="10401538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Unified framework:</a:t>
            </a:r>
          </a:p>
        </p:txBody>
      </p:sp>
      <p:sp>
        <p:nvSpPr>
          <p:cNvPr id="1302531" name="Rectangle 3"/>
          <p:cNvSpPr>
            <a:spLocks noGrp="1" noChangeArrowheads="1"/>
          </p:cNvSpPr>
          <p:nvPr>
            <p:ph type="body" idx="1"/>
          </p:nvPr>
        </p:nvSpPr>
        <p:spPr/>
        <p:txBody>
          <a:bodyPr/>
          <a:lstStyle/>
          <a:p>
            <a:endParaRPr lang="en-US" sz="2000"/>
          </a:p>
          <a:p>
            <a:endParaRPr lang="en-US" sz="2000"/>
          </a:p>
          <a:p>
            <a:r>
              <a:rPr lang="en-US"/>
              <a:t>Spatial frequency </a:t>
            </a:r>
            <a:br>
              <a:rPr lang="en-US"/>
            </a:br>
            <a:r>
              <a:rPr lang="en-US"/>
              <a:t>(e.g. shadows, textures)</a:t>
            </a:r>
          </a:p>
          <a:p>
            <a:endParaRPr lang="en-US"/>
          </a:p>
          <a:p>
            <a:r>
              <a:rPr lang="en-US"/>
              <a:t>Angular frequency </a:t>
            </a:r>
            <a:br>
              <a:rPr lang="en-US"/>
            </a:br>
            <a:r>
              <a:rPr lang="en-US"/>
              <a:t>(e.g. blurry highlight)</a:t>
            </a:r>
          </a:p>
        </p:txBody>
      </p:sp>
      <p:grpSp>
        <p:nvGrpSpPr>
          <p:cNvPr id="1302535" name="Group 7"/>
          <p:cNvGrpSpPr>
            <a:grpSpLocks/>
          </p:cNvGrpSpPr>
          <p:nvPr/>
        </p:nvGrpSpPr>
        <p:grpSpPr bwMode="auto">
          <a:xfrm>
            <a:off x="5618184" y="4440931"/>
            <a:ext cx="3121214" cy="1572830"/>
            <a:chOff x="3692" y="2180"/>
            <a:chExt cx="2322" cy="1170"/>
          </a:xfrm>
        </p:grpSpPr>
        <p:pic>
          <p:nvPicPr>
            <p:cNvPr id="1302532" name="Picture 4" descr="sigm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 y="2180"/>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302534" name="Picture 6" descr="sigma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 y="2180"/>
              <a:ext cx="1170" cy="11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02537" name="Picture 9"/>
          <p:cNvPicPr>
            <a:picLocks noChangeAspect="1" noChangeArrowheads="1"/>
          </p:cNvPicPr>
          <p:nvPr/>
        </p:nvPicPr>
        <p:blipFill>
          <a:blip r:embed="rId5">
            <a:extLst>
              <a:ext uri="{28A0092B-C50C-407E-A947-70E740481C1C}">
                <a14:useLocalDpi xmlns:a14="http://schemas.microsoft.com/office/drawing/2010/main" val="0"/>
              </a:ext>
            </a:extLst>
          </a:blip>
          <a:srcRect l="3061" t="26382" r="1183" b="4475"/>
          <a:stretch>
            <a:fillRect/>
          </a:stretch>
        </p:blipFill>
        <p:spPr bwMode="auto">
          <a:xfrm>
            <a:off x="5667320" y="2288410"/>
            <a:ext cx="3027289" cy="173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3614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2323" name="Rectangle 3"/>
          <p:cNvSpPr>
            <a:spLocks noGrp="1" noChangeArrowheads="1"/>
          </p:cNvSpPr>
          <p:nvPr>
            <p:ph type="body" idx="1"/>
          </p:nvPr>
        </p:nvSpPr>
        <p:spPr/>
        <p:txBody>
          <a:bodyPr/>
          <a:lstStyle/>
          <a:p>
            <a:r>
              <a:rPr lang="en-US"/>
              <a:t>4D light field, around a </a:t>
            </a:r>
            <a:r>
              <a:rPr lang="en-US" i="1"/>
              <a:t>central ray</a:t>
            </a:r>
          </a:p>
        </p:txBody>
      </p:sp>
      <p:pic>
        <p:nvPicPr>
          <p:cNvPr id="1592324" name="Picture 4"/>
          <p:cNvPicPr>
            <a:picLocks noChangeAspect="1" noChangeArrowheads="1"/>
          </p:cNvPicPr>
          <p:nvPr/>
        </p:nvPicPr>
        <p:blipFill>
          <a:blip r:embed="rId3">
            <a:extLst>
              <a:ext uri="{28A0092B-C50C-407E-A947-70E740481C1C}">
                <a14:useLocalDpi xmlns:a14="http://schemas.microsoft.com/office/drawing/2010/main" val="0"/>
              </a:ext>
            </a:extLst>
          </a:blip>
          <a:srcRect r="3897" b="4437"/>
          <a:stretch>
            <a:fillRect/>
          </a:stretch>
        </p:blipFill>
        <p:spPr bwMode="auto">
          <a:xfrm>
            <a:off x="618463" y="3079161"/>
            <a:ext cx="6450508"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2325" name="Text Box 5"/>
          <p:cNvSpPr txBox="1">
            <a:spLocks noChangeArrowheads="1"/>
          </p:cNvSpPr>
          <p:nvPr/>
        </p:nvSpPr>
        <p:spPr bwMode="auto">
          <a:xfrm>
            <a:off x="2699272" y="4608622"/>
            <a:ext cx="2007114" cy="5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1" tIns="41623" rIns="83241" bIns="41623">
            <a:spAutoFit/>
          </a:bodyPr>
          <a:lstStyle/>
          <a:p>
            <a:r>
              <a:rPr lang="en-US" sz="2900" b="1">
                <a:solidFill>
                  <a:srgbClr val="FFFF00"/>
                </a:solidFill>
              </a:rPr>
              <a:t>Central ray</a:t>
            </a:r>
          </a:p>
        </p:txBody>
      </p:sp>
    </p:spTree>
    <p:extLst>
      <p:ext uri="{BB962C8B-B14F-4D97-AF65-F5344CB8AC3E}">
        <p14:creationId xmlns:p14="http://schemas.microsoft.com/office/powerpoint/2010/main" val="19762680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346" name="Picture 2"/>
          <p:cNvPicPr>
            <a:picLocks noChangeAspect="1" noChangeArrowheads="1"/>
          </p:cNvPicPr>
          <p:nvPr/>
        </p:nvPicPr>
        <p:blipFill>
          <a:blip r:embed="rId3">
            <a:extLst>
              <a:ext uri="{28A0092B-C50C-407E-A947-70E740481C1C}">
                <a14:useLocalDpi xmlns:a14="http://schemas.microsoft.com/office/drawing/2010/main" val="0"/>
              </a:ext>
            </a:extLst>
          </a:blip>
          <a:srcRect r="1830" b="4437"/>
          <a:stretch>
            <a:fillRect/>
          </a:stretch>
        </p:blipFill>
        <p:spPr bwMode="auto">
          <a:xfrm>
            <a:off x="618464" y="3079161"/>
            <a:ext cx="658922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3347"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3348"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1973506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a:extLst>
              <a:ext uri="{28A0092B-C50C-407E-A947-70E740481C1C}">
                <a14:useLocalDpi xmlns:a14="http://schemas.microsoft.com/office/drawing/2010/main" val="0"/>
              </a:ext>
            </a:extLst>
          </a:blip>
          <a:srcRect r="797" b="4437"/>
          <a:stretch>
            <a:fillRect/>
          </a:stretch>
        </p:blipFill>
        <p:spPr bwMode="auto">
          <a:xfrm>
            <a:off x="618466" y="3079161"/>
            <a:ext cx="665858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4371"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4372"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0192567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394" name="Picture 2"/>
          <p:cNvPicPr>
            <a:picLocks noChangeAspect="1" noChangeArrowheads="1"/>
          </p:cNvPicPr>
          <p:nvPr/>
        </p:nvPicPr>
        <p:blipFill>
          <a:blip r:embed="rId3">
            <a:extLst>
              <a:ext uri="{28A0092B-C50C-407E-A947-70E740481C1C}">
                <a14:useLocalDpi xmlns:a14="http://schemas.microsoft.com/office/drawing/2010/main" val="0"/>
              </a:ext>
            </a:extLst>
          </a:blip>
          <a:srcRect r="3897" b="2985"/>
          <a:stretch>
            <a:fillRect/>
          </a:stretch>
        </p:blipFill>
        <p:spPr bwMode="auto">
          <a:xfrm>
            <a:off x="618463" y="3079165"/>
            <a:ext cx="6450508" cy="366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5395"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5396"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3672559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parameterization</a:t>
            </a:r>
          </a:p>
        </p:txBody>
      </p:sp>
      <p:sp>
        <p:nvSpPr>
          <p:cNvPr id="1597443" name="Rectangle 3"/>
          <p:cNvSpPr>
            <a:spLocks noGrp="1" noChangeArrowheads="1"/>
          </p:cNvSpPr>
          <p:nvPr>
            <p:ph type="body" idx="1"/>
          </p:nvPr>
        </p:nvSpPr>
        <p:spPr/>
        <p:txBody>
          <a:bodyPr/>
          <a:lstStyle/>
          <a:p>
            <a:r>
              <a:rPr lang="en-US"/>
              <a:t>Space and angle</a:t>
            </a:r>
          </a:p>
        </p:txBody>
      </p:sp>
      <p:sp>
        <p:nvSpPr>
          <p:cNvPr id="1597444" name="Line 4"/>
          <p:cNvSpPr>
            <a:spLocks noChangeShapeType="1"/>
          </p:cNvSpPr>
          <p:nvPr/>
        </p:nvSpPr>
        <p:spPr bwMode="auto">
          <a:xfrm flipV="1">
            <a:off x="2358250" y="3598137"/>
            <a:ext cx="0" cy="30126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5" name="Line 5"/>
          <p:cNvSpPr>
            <a:spLocks noChangeShapeType="1"/>
          </p:cNvSpPr>
          <p:nvPr/>
        </p:nvSpPr>
        <p:spPr bwMode="auto">
          <a:xfrm flipV="1">
            <a:off x="2358250" y="415325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6" name="Line 6"/>
          <p:cNvSpPr>
            <a:spLocks noChangeShapeType="1"/>
          </p:cNvSpPr>
          <p:nvPr/>
        </p:nvSpPr>
        <p:spPr bwMode="auto">
          <a:xfrm flipV="1">
            <a:off x="2358250" y="5818604"/>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7" name="Line 7"/>
          <p:cNvSpPr>
            <a:spLocks noChangeShapeType="1"/>
          </p:cNvSpPr>
          <p:nvPr/>
        </p:nvSpPr>
        <p:spPr bwMode="auto">
          <a:xfrm flipV="1">
            <a:off x="2358250" y="4361422"/>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8" name="Line 8"/>
          <p:cNvSpPr>
            <a:spLocks noChangeShapeType="1"/>
          </p:cNvSpPr>
          <p:nvPr/>
        </p:nvSpPr>
        <p:spPr bwMode="auto">
          <a:xfrm>
            <a:off x="2358250" y="540226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49" name="Line 9"/>
          <p:cNvSpPr>
            <a:spLocks noChangeShapeType="1"/>
          </p:cNvSpPr>
          <p:nvPr/>
        </p:nvSpPr>
        <p:spPr bwMode="auto">
          <a:xfrm>
            <a:off x="2358250" y="6304329"/>
            <a:ext cx="41616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0" name="Line 10"/>
          <p:cNvSpPr>
            <a:spLocks noChangeShapeType="1"/>
          </p:cNvSpPr>
          <p:nvPr/>
        </p:nvSpPr>
        <p:spPr bwMode="auto">
          <a:xfrm>
            <a:off x="2358250" y="5818605"/>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1" name="Line 11"/>
          <p:cNvSpPr>
            <a:spLocks noChangeShapeType="1"/>
          </p:cNvSpPr>
          <p:nvPr/>
        </p:nvSpPr>
        <p:spPr bwMode="auto">
          <a:xfrm flipV="1">
            <a:off x="2358250" y="4916540"/>
            <a:ext cx="48552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2" name="Line 12"/>
          <p:cNvSpPr>
            <a:spLocks noChangeShapeType="1"/>
          </p:cNvSpPr>
          <p:nvPr/>
        </p:nvSpPr>
        <p:spPr bwMode="auto">
          <a:xfrm>
            <a:off x="2358250" y="4708370"/>
            <a:ext cx="48552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3" name="Line 13"/>
          <p:cNvSpPr>
            <a:spLocks noChangeShapeType="1"/>
          </p:cNvSpPr>
          <p:nvPr/>
        </p:nvSpPr>
        <p:spPr bwMode="auto">
          <a:xfrm flipV="1">
            <a:off x="2358250" y="3736918"/>
            <a:ext cx="41616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4" name="Line 14"/>
          <p:cNvSpPr>
            <a:spLocks noChangeShapeType="1"/>
          </p:cNvSpPr>
          <p:nvPr/>
        </p:nvSpPr>
        <p:spPr bwMode="auto">
          <a:xfrm>
            <a:off x="2358250" y="3806309"/>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5" name="Line 15"/>
          <p:cNvSpPr>
            <a:spLocks noChangeShapeType="1"/>
          </p:cNvSpPr>
          <p:nvPr/>
        </p:nvSpPr>
        <p:spPr bwMode="auto">
          <a:xfrm flipV="1">
            <a:off x="2381370" y="3674755"/>
            <a:ext cx="1387206" cy="555116"/>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6" name="Line 16"/>
          <p:cNvSpPr>
            <a:spLocks noChangeShapeType="1"/>
          </p:cNvSpPr>
          <p:nvPr/>
        </p:nvSpPr>
        <p:spPr bwMode="auto">
          <a:xfrm>
            <a:off x="2381371" y="4229871"/>
            <a:ext cx="145656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7" name="Line 17"/>
          <p:cNvSpPr>
            <a:spLocks noChangeShapeType="1"/>
          </p:cNvSpPr>
          <p:nvPr/>
        </p:nvSpPr>
        <p:spPr bwMode="auto">
          <a:xfrm flipV="1">
            <a:off x="2173290" y="4299261"/>
            <a:ext cx="0" cy="76328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
        <p:nvSpPr>
          <p:cNvPr id="1597458" name="Arc 18"/>
          <p:cNvSpPr>
            <a:spLocks/>
          </p:cNvSpPr>
          <p:nvPr/>
        </p:nvSpPr>
        <p:spPr bwMode="auto">
          <a:xfrm>
            <a:off x="2381371" y="3867022"/>
            <a:ext cx="971044" cy="352730"/>
          </a:xfrm>
          <a:custGeom>
            <a:avLst/>
            <a:gdLst>
              <a:gd name="G0" fmla="+- 0 0 0"/>
              <a:gd name="G1" fmla="+- 7835 0 0"/>
              <a:gd name="G2" fmla="+- 21600 0 0"/>
              <a:gd name="T0" fmla="*/ 20129 w 21600"/>
              <a:gd name="T1" fmla="*/ 0 h 7835"/>
              <a:gd name="T2" fmla="*/ 21600 w 21600"/>
              <a:gd name="T3" fmla="*/ 7835 h 7835"/>
              <a:gd name="T4" fmla="*/ 0 w 21600"/>
              <a:gd name="T5" fmla="*/ 7835 h 7835"/>
            </a:gdLst>
            <a:ahLst/>
            <a:cxnLst>
              <a:cxn ang="0">
                <a:pos x="T0" y="T1"/>
              </a:cxn>
              <a:cxn ang="0">
                <a:pos x="T2" y="T3"/>
              </a:cxn>
              <a:cxn ang="0">
                <a:pos x="T4" y="T5"/>
              </a:cxn>
            </a:cxnLst>
            <a:rect l="0" t="0" r="r" b="b"/>
            <a:pathLst>
              <a:path w="21600" h="7835" fill="none" extrusionOk="0">
                <a:moveTo>
                  <a:pt x="20128" y="0"/>
                </a:moveTo>
                <a:cubicBezTo>
                  <a:pt x="21101" y="2497"/>
                  <a:pt x="21600" y="5154"/>
                  <a:pt x="21600" y="7835"/>
                </a:cubicBezTo>
              </a:path>
              <a:path w="21600" h="7835" stroke="0" extrusionOk="0">
                <a:moveTo>
                  <a:pt x="20128" y="0"/>
                </a:moveTo>
                <a:cubicBezTo>
                  <a:pt x="21101" y="2497"/>
                  <a:pt x="21600" y="5154"/>
                  <a:pt x="21600" y="7835"/>
                </a:cubicBezTo>
                <a:lnTo>
                  <a:pt x="0" y="7835"/>
                </a:lnTo>
                <a:close/>
              </a:path>
            </a:pathLst>
          </a:cu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nchor="ctr"/>
          <a:lstStyle/>
          <a:p>
            <a:endParaRPr lang="en-US" b="1">
              <a:solidFill>
                <a:schemeClr val="tx1"/>
              </a:solidFill>
              <a:latin typeface="Times New Roman" charset="0"/>
            </a:endParaRPr>
          </a:p>
        </p:txBody>
      </p:sp>
      <p:sp>
        <p:nvSpPr>
          <p:cNvPr id="1597459" name="Text Box 19"/>
          <p:cNvSpPr txBox="1">
            <a:spLocks noChangeArrowheads="1"/>
          </p:cNvSpPr>
          <p:nvPr/>
        </p:nvSpPr>
        <p:spPr bwMode="auto">
          <a:xfrm>
            <a:off x="972010" y="4268904"/>
            <a:ext cx="1263902"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t>space</a:t>
            </a:r>
            <a:endParaRPr lang="en-US" sz="3300" b="1" i="1"/>
          </a:p>
        </p:txBody>
      </p:sp>
      <p:sp>
        <p:nvSpPr>
          <p:cNvPr id="1597460" name="Text Box 20"/>
          <p:cNvSpPr txBox="1">
            <a:spLocks noChangeArrowheads="1"/>
          </p:cNvSpPr>
          <p:nvPr/>
        </p:nvSpPr>
        <p:spPr bwMode="auto">
          <a:xfrm>
            <a:off x="3615561" y="3644399"/>
            <a:ext cx="122505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t>angle</a:t>
            </a:r>
            <a:endParaRPr lang="en-US" sz="3300" b="1" i="1">
              <a:latin typeface="Symbol" charset="0"/>
            </a:endParaRPr>
          </a:p>
        </p:txBody>
      </p:sp>
      <p:sp>
        <p:nvSpPr>
          <p:cNvPr id="1597461" name="Text Box 21"/>
          <p:cNvSpPr txBox="1">
            <a:spLocks noChangeArrowheads="1"/>
          </p:cNvSpPr>
          <p:nvPr/>
        </p:nvSpPr>
        <p:spPr bwMode="auto">
          <a:xfrm>
            <a:off x="4017118" y="4754633"/>
            <a:ext cx="2007114" cy="52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2900" b="1">
                <a:solidFill>
                  <a:srgbClr val="FFFF00"/>
                </a:solidFill>
              </a:rPr>
              <a:t>Central ray</a:t>
            </a:r>
          </a:p>
        </p:txBody>
      </p:sp>
      <p:sp>
        <p:nvSpPr>
          <p:cNvPr id="1597462" name="Line 22"/>
          <p:cNvSpPr>
            <a:spLocks noChangeShapeType="1"/>
          </p:cNvSpPr>
          <p:nvPr/>
        </p:nvSpPr>
        <p:spPr bwMode="auto">
          <a:xfrm>
            <a:off x="2358250" y="5055318"/>
            <a:ext cx="1525927" cy="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p>
        </p:txBody>
      </p:sp>
    </p:spTree>
    <p:extLst>
      <p:ext uri="{BB962C8B-B14F-4D97-AF65-F5344CB8AC3E}">
        <p14:creationId xmlns:p14="http://schemas.microsoft.com/office/powerpoint/2010/main" val="41870529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Basics of Denoising, Frequency Analysis</a:t>
            </a:r>
            <a:endParaRPr lang="en-US" dirty="0"/>
          </a:p>
        </p:txBody>
      </p:sp>
      <p:sp>
        <p:nvSpPr>
          <p:cNvPr id="2" name="Content Placeholder 1"/>
          <p:cNvSpPr>
            <a:spLocks noGrp="1"/>
          </p:cNvSpPr>
          <p:nvPr>
            <p:ph idx="1"/>
          </p:nvPr>
        </p:nvSpPr>
        <p:spPr>
          <a:xfrm>
            <a:off x="457200" y="1365055"/>
            <a:ext cx="8229600" cy="5029200"/>
          </a:xfrm>
        </p:spPr>
        <p:txBody>
          <a:bodyPr/>
          <a:lstStyle/>
          <a:p>
            <a:pPr marL="0" indent="0">
              <a:buNone/>
            </a:pPr>
            <a:r>
              <a:rPr lang="en-US" i="1" dirty="0" smtClean="0"/>
              <a:t>Monte Carlo Rendering (biggest application</a:t>
            </a:r>
            <a:r>
              <a:rPr lang="en-US" i="1" dirty="0" smtClean="0"/>
              <a:t>)</a:t>
            </a:r>
          </a:p>
          <a:p>
            <a:r>
              <a:rPr lang="en-US" dirty="0" smtClean="0"/>
              <a:t>Basic idea </a:t>
            </a:r>
            <a:r>
              <a:rPr lang="en-US" dirty="0"/>
              <a:t>of </a:t>
            </a:r>
            <a:r>
              <a:rPr lang="en-US" dirty="0" smtClean="0"/>
              <a:t>denoising</a:t>
            </a:r>
          </a:p>
          <a:p>
            <a:r>
              <a:rPr lang="en-US" dirty="0" smtClean="0"/>
              <a:t>Frequency analysis one key concept </a:t>
            </a:r>
          </a:p>
          <a:p>
            <a:r>
              <a:rPr lang="en-US" dirty="0" smtClean="0"/>
              <a:t>Presentation of key papers at next class</a:t>
            </a:r>
          </a:p>
          <a:p>
            <a:r>
              <a:rPr lang="en-US" dirty="0" smtClean="0"/>
              <a:t>Relevant to other applications as well </a:t>
            </a:r>
          </a:p>
          <a:p>
            <a:endParaRPr lang="en-US" dirty="0" smtClean="0"/>
          </a:p>
        </p:txBody>
      </p:sp>
    </p:spTree>
    <p:extLst>
      <p:ext uri="{BB962C8B-B14F-4D97-AF65-F5344CB8AC3E}">
        <p14:creationId xmlns:p14="http://schemas.microsoft.com/office/powerpoint/2010/main" val="3561089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1" name="Picture 11"/>
          <p:cNvPicPr>
            <a:picLocks noChangeAspect="1" noChangeArrowheads="1"/>
          </p:cNvPicPr>
          <p:nvPr/>
        </p:nvPicPr>
        <p:blipFill>
          <a:blip r:embed="rId3">
            <a:extLst>
              <a:ext uri="{28A0092B-C50C-407E-A947-70E740481C1C}">
                <a14:useLocalDpi xmlns:a14="http://schemas.microsoft.com/office/drawing/2010/main" val="0"/>
              </a:ext>
            </a:extLst>
          </a:blip>
          <a:srcRect l="16904" t="18939" r="16904" b="26894"/>
          <a:stretch>
            <a:fillRect/>
          </a:stretch>
        </p:blipFill>
        <p:spPr bwMode="auto">
          <a:xfrm>
            <a:off x="1592397" y="2737999"/>
            <a:ext cx="6061802" cy="3483933"/>
          </a:xfrm>
          <a:prstGeom prst="rect">
            <a:avLst/>
          </a:prstGeom>
          <a:noFill/>
          <a:extLst>
            <a:ext uri="{909E8E84-426E-40dd-AFC4-6F175D3DCCD1}">
              <a14:hiddenFill xmlns:a14="http://schemas.microsoft.com/office/drawing/2010/main">
                <a:solidFill>
                  <a:srgbClr val="FFFFFF"/>
                </a:solidFill>
              </a14:hiddenFill>
            </a:ext>
          </a:extLst>
        </p:spPr>
      </p:pic>
      <p:sp>
        <p:nvSpPr>
          <p:cNvPr id="148480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representation</a:t>
            </a:r>
          </a:p>
        </p:txBody>
      </p:sp>
      <p:sp>
        <p:nvSpPr>
          <p:cNvPr id="1484803" name="Rectangle 3"/>
          <p:cNvSpPr>
            <a:spLocks noGrp="1" noChangeArrowheads="1"/>
          </p:cNvSpPr>
          <p:nvPr>
            <p:ph type="body" idx="1"/>
          </p:nvPr>
        </p:nvSpPr>
        <p:spPr/>
        <p:txBody>
          <a:bodyPr/>
          <a:lstStyle/>
          <a:p>
            <a:r>
              <a:rPr lang="en-US"/>
              <a:t>Density plot:</a:t>
            </a:r>
          </a:p>
        </p:txBody>
      </p:sp>
      <p:sp>
        <p:nvSpPr>
          <p:cNvPr id="1484806" name="Text Box 6"/>
          <p:cNvSpPr txBox="1">
            <a:spLocks noChangeArrowheads="1"/>
          </p:cNvSpPr>
          <p:nvPr/>
        </p:nvSpPr>
        <p:spPr bwMode="auto">
          <a:xfrm>
            <a:off x="3912467" y="6161214"/>
            <a:ext cx="1282945"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Space</a:t>
            </a:r>
          </a:p>
        </p:txBody>
      </p:sp>
      <p:sp>
        <p:nvSpPr>
          <p:cNvPr id="1484807" name="Text Box 7"/>
          <p:cNvSpPr txBox="1">
            <a:spLocks noChangeArrowheads="1"/>
          </p:cNvSpPr>
          <p:nvPr/>
        </p:nvSpPr>
        <p:spPr bwMode="auto">
          <a:xfrm rot="16200000">
            <a:off x="476571" y="4209770"/>
            <a:ext cx="1350205" cy="63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Angle</a:t>
            </a:r>
          </a:p>
        </p:txBody>
      </p:sp>
    </p:spTree>
    <p:extLst>
      <p:ext uri="{BB962C8B-B14F-4D97-AF65-F5344CB8AC3E}">
        <p14:creationId xmlns:p14="http://schemas.microsoft.com/office/powerpoint/2010/main" val="39411219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br>
              <a:rPr lang="en-US"/>
            </a:br>
            <a:r>
              <a:rPr lang="en-US"/>
              <a:t>Fourier spectrum</a:t>
            </a:r>
          </a:p>
        </p:txBody>
      </p:sp>
      <p:sp>
        <p:nvSpPr>
          <p:cNvPr id="1486851" name="Rectangle 3"/>
          <p:cNvSpPr>
            <a:spLocks noGrp="1" noChangeArrowheads="1"/>
          </p:cNvSpPr>
          <p:nvPr>
            <p:ph type="body" idx="1"/>
          </p:nvPr>
        </p:nvSpPr>
        <p:spPr/>
        <p:txBody>
          <a:bodyPr/>
          <a:lstStyle/>
          <a:p>
            <a:r>
              <a:rPr lang="en-US"/>
              <a:t>We are interested in the Fourier spectrum of the local light field</a:t>
            </a:r>
          </a:p>
          <a:p>
            <a:r>
              <a:rPr lang="en-US"/>
              <a:t>Also represented as a density plot</a:t>
            </a:r>
          </a:p>
        </p:txBody>
      </p:sp>
    </p:spTree>
    <p:extLst>
      <p:ext uri="{BB962C8B-B14F-4D97-AF65-F5344CB8AC3E}">
        <p14:creationId xmlns:p14="http://schemas.microsoft.com/office/powerpoint/2010/main" val="19286270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a:t>
            </a:r>
            <a:br>
              <a:rPr lang="en-US"/>
            </a:br>
            <a:r>
              <a:rPr lang="en-US"/>
              <a:t>Fourier spectrum</a:t>
            </a:r>
          </a:p>
        </p:txBody>
      </p:sp>
      <p:sp>
        <p:nvSpPr>
          <p:cNvPr id="1487877" name="Text Box 5"/>
          <p:cNvSpPr txBox="1">
            <a:spLocks noChangeArrowheads="1"/>
          </p:cNvSpPr>
          <p:nvPr/>
        </p:nvSpPr>
        <p:spPr bwMode="auto">
          <a:xfrm>
            <a:off x="2717159" y="5883657"/>
            <a:ext cx="3448140"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Spatial frequency</a:t>
            </a:r>
          </a:p>
        </p:txBody>
      </p:sp>
      <p:sp>
        <p:nvSpPr>
          <p:cNvPr id="1487878" name="Text Box 6"/>
          <p:cNvSpPr txBox="1">
            <a:spLocks noChangeArrowheads="1"/>
          </p:cNvSpPr>
          <p:nvPr/>
        </p:nvSpPr>
        <p:spPr bwMode="auto">
          <a:xfrm rot="16200000">
            <a:off x="-925327" y="3530397"/>
            <a:ext cx="3682922" cy="6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t>Angular frequency</a:t>
            </a:r>
          </a:p>
        </p:txBody>
      </p:sp>
      <p:pic>
        <p:nvPicPr>
          <p:cNvPr id="1487883" name="Picture 11"/>
          <p:cNvPicPr>
            <a:picLocks noChangeAspect="1" noChangeArrowheads="1"/>
          </p:cNvPicPr>
          <p:nvPr/>
        </p:nvPicPr>
        <p:blipFill>
          <a:blip r:embed="rId3">
            <a:extLst>
              <a:ext uri="{28A0092B-C50C-407E-A947-70E740481C1C}">
                <a14:useLocalDpi xmlns:a14="http://schemas.microsoft.com/office/drawing/2010/main" val="0"/>
              </a:ext>
            </a:extLst>
          </a:blip>
          <a:srcRect l="14273" t="14963" r="14450" b="18477"/>
          <a:stretch>
            <a:fillRect/>
          </a:stretch>
        </p:blipFill>
        <p:spPr bwMode="auto">
          <a:xfrm>
            <a:off x="1414663" y="1906770"/>
            <a:ext cx="6038681" cy="396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2578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Fourier analysis 101</a:t>
            </a:r>
          </a:p>
        </p:txBody>
      </p:sp>
      <p:sp>
        <p:nvSpPr>
          <p:cNvPr id="1490947" name="Rectangle 3"/>
          <p:cNvSpPr>
            <a:spLocks noGrp="1" noChangeArrowheads="1"/>
          </p:cNvSpPr>
          <p:nvPr>
            <p:ph type="body" idx="1"/>
          </p:nvPr>
        </p:nvSpPr>
        <p:spPr/>
        <p:txBody>
          <a:bodyPr/>
          <a:lstStyle/>
          <a:p>
            <a:r>
              <a:rPr lang="en-US" dirty="0"/>
              <a:t>Spectrum corresponds to blurriness:</a:t>
            </a:r>
          </a:p>
          <a:p>
            <a:pPr lvl="1"/>
            <a:r>
              <a:rPr lang="en-US" dirty="0"/>
              <a:t>Sharpest feature has size ~ 1/</a:t>
            </a:r>
            <a:r>
              <a:rPr lang="en-US" dirty="0" err="1"/>
              <a:t>F</a:t>
            </a:r>
            <a:r>
              <a:rPr lang="en-US" baseline="-25000" dirty="0" err="1"/>
              <a:t>max</a:t>
            </a:r>
            <a:endParaRPr lang="en-US" dirty="0"/>
          </a:p>
          <a:p>
            <a:r>
              <a:rPr lang="en-US" dirty="0"/>
              <a:t>Convolution theorem:</a:t>
            </a:r>
          </a:p>
          <a:p>
            <a:pPr lvl="1"/>
            <a:r>
              <a:rPr lang="en-US" dirty="0"/>
              <a:t>Multiplication of functions: spectrum is convolved</a:t>
            </a:r>
          </a:p>
          <a:p>
            <a:pPr lvl="1"/>
            <a:r>
              <a:rPr lang="en-US" dirty="0"/>
              <a:t>Convolution of functions: spectrum is multiplied</a:t>
            </a:r>
          </a:p>
          <a:p>
            <a:r>
              <a:rPr lang="en-US" dirty="0"/>
              <a:t>Classical spectra: </a:t>
            </a:r>
          </a:p>
          <a:p>
            <a:pPr lvl="1">
              <a:lnSpc>
                <a:spcPct val="50000"/>
              </a:lnSpc>
            </a:pPr>
            <a:r>
              <a:rPr lang="en-US" dirty="0" smtClean="0"/>
              <a:t>Box becomes </a:t>
            </a:r>
            <a:r>
              <a:rPr lang="en-US" dirty="0" err="1"/>
              <a:t>sinc</a:t>
            </a:r>
            <a:endParaRPr lang="en-US" dirty="0"/>
          </a:p>
          <a:p>
            <a:pPr lvl="1">
              <a:lnSpc>
                <a:spcPct val="30000"/>
              </a:lnSpc>
            </a:pPr>
            <a:r>
              <a:rPr lang="en-US" dirty="0" smtClean="0"/>
              <a:t>Dirac becomes constant</a:t>
            </a:r>
            <a:endParaRPr lang="en-US" dirty="0"/>
          </a:p>
        </p:txBody>
      </p:sp>
    </p:spTree>
    <p:extLst>
      <p:ext uri="{BB962C8B-B14F-4D97-AF65-F5344CB8AC3E}">
        <p14:creationId xmlns:p14="http://schemas.microsoft.com/office/powerpoint/2010/main" val="37123656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en-US"/>
              <a:t>Transport</a:t>
            </a:r>
          </a:p>
        </p:txBody>
      </p:sp>
      <p:sp>
        <p:nvSpPr>
          <p:cNvPr id="1703939" name="Rectangle 3"/>
          <p:cNvSpPr>
            <a:spLocks noGrp="1" noChangeArrowheads="1"/>
          </p:cNvSpPr>
          <p:nvPr>
            <p:ph type="body" idx="1"/>
          </p:nvPr>
        </p:nvSpPr>
        <p:spPr>
          <a:xfrm>
            <a:off x="348247" y="1288044"/>
            <a:ext cx="8414271" cy="4647653"/>
          </a:xfrm>
        </p:spPr>
        <p:txBody>
          <a:bodyPr/>
          <a:lstStyle/>
          <a:p>
            <a:r>
              <a:rPr lang="en-US"/>
              <a:t>Shear: </a:t>
            </a:r>
            <a:r>
              <a:rPr lang="en-US" i="1"/>
              <a:t>x</a:t>
            </a:r>
            <a:r>
              <a:rPr lang="ja-JP" altLang="en-US" i="1">
                <a:latin typeface="Arial"/>
              </a:rPr>
              <a:t>’</a:t>
            </a:r>
            <a:r>
              <a:rPr lang="en-US" i="1"/>
              <a:t> = x - v d</a:t>
            </a:r>
            <a:endParaRPr lang="en-US"/>
          </a:p>
          <a:p>
            <a:endParaRPr lang="en-US"/>
          </a:p>
        </p:txBody>
      </p:sp>
      <p:sp>
        <p:nvSpPr>
          <p:cNvPr id="1703940" name="Line 4"/>
          <p:cNvSpPr>
            <a:spLocks noChangeShapeType="1"/>
          </p:cNvSpPr>
          <p:nvPr/>
        </p:nvSpPr>
        <p:spPr bwMode="auto">
          <a:xfrm flipV="1">
            <a:off x="186694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1" name="Line 5"/>
          <p:cNvSpPr>
            <a:spLocks noChangeShapeType="1"/>
          </p:cNvSpPr>
          <p:nvPr/>
        </p:nvSpPr>
        <p:spPr bwMode="auto">
          <a:xfrm flipV="1">
            <a:off x="1866948"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2" name="Line 6"/>
          <p:cNvSpPr>
            <a:spLocks noChangeShapeType="1"/>
          </p:cNvSpPr>
          <p:nvPr/>
        </p:nvSpPr>
        <p:spPr bwMode="auto">
          <a:xfrm flipV="1">
            <a:off x="1866948"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3" name="Line 7"/>
          <p:cNvSpPr>
            <a:spLocks noChangeShapeType="1"/>
          </p:cNvSpPr>
          <p:nvPr/>
        </p:nvSpPr>
        <p:spPr bwMode="auto">
          <a:xfrm flipV="1">
            <a:off x="1866951"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4" name="Line 8"/>
          <p:cNvSpPr>
            <a:spLocks noChangeShapeType="1"/>
          </p:cNvSpPr>
          <p:nvPr/>
        </p:nvSpPr>
        <p:spPr bwMode="auto">
          <a:xfrm>
            <a:off x="1866948"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5" name="Line 9"/>
          <p:cNvSpPr>
            <a:spLocks noChangeShapeType="1"/>
          </p:cNvSpPr>
          <p:nvPr/>
        </p:nvSpPr>
        <p:spPr bwMode="auto">
          <a:xfrm>
            <a:off x="1866951"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6" name="Line 10"/>
          <p:cNvSpPr>
            <a:spLocks noChangeShapeType="1"/>
          </p:cNvSpPr>
          <p:nvPr/>
        </p:nvSpPr>
        <p:spPr bwMode="auto">
          <a:xfrm>
            <a:off x="1866951"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7" name="Line 11"/>
          <p:cNvSpPr>
            <a:spLocks noChangeShapeType="1"/>
          </p:cNvSpPr>
          <p:nvPr/>
        </p:nvSpPr>
        <p:spPr bwMode="auto">
          <a:xfrm>
            <a:off x="1866951"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8" name="Line 12"/>
          <p:cNvSpPr>
            <a:spLocks noChangeShapeType="1"/>
          </p:cNvSpPr>
          <p:nvPr/>
        </p:nvSpPr>
        <p:spPr bwMode="auto">
          <a:xfrm flipV="1">
            <a:off x="1866948"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49" name="Line 13"/>
          <p:cNvSpPr>
            <a:spLocks noChangeShapeType="1"/>
          </p:cNvSpPr>
          <p:nvPr/>
        </p:nvSpPr>
        <p:spPr bwMode="auto">
          <a:xfrm>
            <a:off x="1866948"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0" name="Line 14"/>
          <p:cNvSpPr>
            <a:spLocks noChangeShapeType="1"/>
          </p:cNvSpPr>
          <p:nvPr/>
        </p:nvSpPr>
        <p:spPr bwMode="auto">
          <a:xfrm flipV="1">
            <a:off x="1866951"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1" name="Line 15"/>
          <p:cNvSpPr>
            <a:spLocks noChangeShapeType="1"/>
          </p:cNvSpPr>
          <p:nvPr/>
        </p:nvSpPr>
        <p:spPr bwMode="auto">
          <a:xfrm>
            <a:off x="1866951"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2" name="Text Box 16"/>
          <p:cNvSpPr txBox="1">
            <a:spLocks noChangeArrowheads="1"/>
          </p:cNvSpPr>
          <p:nvPr/>
        </p:nvSpPr>
        <p:spPr bwMode="auto">
          <a:xfrm>
            <a:off x="1478553"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3953" name="Text Box 17"/>
          <p:cNvSpPr txBox="1">
            <a:spLocks noChangeArrowheads="1"/>
          </p:cNvSpPr>
          <p:nvPr/>
        </p:nvSpPr>
        <p:spPr bwMode="auto">
          <a:xfrm rot="-5400000">
            <a:off x="-106418"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v (angle)</a:t>
            </a:r>
          </a:p>
        </p:txBody>
      </p:sp>
      <p:sp>
        <p:nvSpPr>
          <p:cNvPr id="1703954" name="Text Box 18"/>
          <p:cNvSpPr txBox="1">
            <a:spLocks noChangeArrowheads="1"/>
          </p:cNvSpPr>
          <p:nvPr/>
        </p:nvSpPr>
        <p:spPr bwMode="auto">
          <a:xfrm>
            <a:off x="1468051"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x (space)</a:t>
            </a:r>
          </a:p>
        </p:txBody>
      </p:sp>
      <p:sp>
        <p:nvSpPr>
          <p:cNvPr id="1703955" name="Line 19"/>
          <p:cNvSpPr>
            <a:spLocks noChangeShapeType="1"/>
          </p:cNvSpPr>
          <p:nvPr/>
        </p:nvSpPr>
        <p:spPr bwMode="auto">
          <a:xfrm flipV="1">
            <a:off x="630600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6" name="Line 20"/>
          <p:cNvSpPr>
            <a:spLocks noChangeShapeType="1"/>
          </p:cNvSpPr>
          <p:nvPr/>
        </p:nvSpPr>
        <p:spPr bwMode="auto">
          <a:xfrm flipV="1">
            <a:off x="6306010"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7" name="Line 21"/>
          <p:cNvSpPr>
            <a:spLocks noChangeShapeType="1"/>
          </p:cNvSpPr>
          <p:nvPr/>
        </p:nvSpPr>
        <p:spPr bwMode="auto">
          <a:xfrm flipV="1">
            <a:off x="6306010"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8" name="Line 22"/>
          <p:cNvSpPr>
            <a:spLocks noChangeShapeType="1"/>
          </p:cNvSpPr>
          <p:nvPr/>
        </p:nvSpPr>
        <p:spPr bwMode="auto">
          <a:xfrm flipV="1">
            <a:off x="6306010"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59" name="Line 23"/>
          <p:cNvSpPr>
            <a:spLocks noChangeShapeType="1"/>
          </p:cNvSpPr>
          <p:nvPr/>
        </p:nvSpPr>
        <p:spPr bwMode="auto">
          <a:xfrm>
            <a:off x="6306010"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0" name="Line 24"/>
          <p:cNvSpPr>
            <a:spLocks noChangeShapeType="1"/>
          </p:cNvSpPr>
          <p:nvPr/>
        </p:nvSpPr>
        <p:spPr bwMode="auto">
          <a:xfrm>
            <a:off x="6306010"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1" name="Line 25"/>
          <p:cNvSpPr>
            <a:spLocks noChangeShapeType="1"/>
          </p:cNvSpPr>
          <p:nvPr/>
        </p:nvSpPr>
        <p:spPr bwMode="auto">
          <a:xfrm>
            <a:off x="6306010"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2" name="Line 26"/>
          <p:cNvSpPr>
            <a:spLocks noChangeShapeType="1"/>
          </p:cNvSpPr>
          <p:nvPr/>
        </p:nvSpPr>
        <p:spPr bwMode="auto">
          <a:xfrm>
            <a:off x="6306010"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3" name="Line 27"/>
          <p:cNvSpPr>
            <a:spLocks noChangeShapeType="1"/>
          </p:cNvSpPr>
          <p:nvPr/>
        </p:nvSpPr>
        <p:spPr bwMode="auto">
          <a:xfrm flipV="1">
            <a:off x="6306010"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4" name="Line 28"/>
          <p:cNvSpPr>
            <a:spLocks noChangeShapeType="1"/>
          </p:cNvSpPr>
          <p:nvPr/>
        </p:nvSpPr>
        <p:spPr bwMode="auto">
          <a:xfrm>
            <a:off x="6306010"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5" name="Line 29"/>
          <p:cNvSpPr>
            <a:spLocks noChangeShapeType="1"/>
          </p:cNvSpPr>
          <p:nvPr/>
        </p:nvSpPr>
        <p:spPr bwMode="auto">
          <a:xfrm flipV="1">
            <a:off x="6306010"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6" name="Line 30"/>
          <p:cNvSpPr>
            <a:spLocks noChangeShapeType="1"/>
          </p:cNvSpPr>
          <p:nvPr/>
        </p:nvSpPr>
        <p:spPr bwMode="auto">
          <a:xfrm>
            <a:off x="6306010"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67" name="Rectangle 31"/>
          <p:cNvSpPr>
            <a:spLocks noChangeArrowheads="1"/>
          </p:cNvSpPr>
          <p:nvPr/>
        </p:nvSpPr>
        <p:spPr bwMode="auto">
          <a:xfrm>
            <a:off x="1797589" y="4816792"/>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68" name="Text Box 32"/>
          <p:cNvSpPr txBox="1">
            <a:spLocks noChangeArrowheads="1"/>
          </p:cNvSpPr>
          <p:nvPr/>
        </p:nvSpPr>
        <p:spPr bwMode="auto">
          <a:xfrm>
            <a:off x="5848252"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3969" name="Text Box 33"/>
          <p:cNvSpPr txBox="1">
            <a:spLocks noChangeArrowheads="1"/>
          </p:cNvSpPr>
          <p:nvPr/>
        </p:nvSpPr>
        <p:spPr bwMode="auto">
          <a:xfrm rot="-5400000">
            <a:off x="4263281"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v (angle)</a:t>
            </a:r>
          </a:p>
        </p:txBody>
      </p:sp>
      <p:sp>
        <p:nvSpPr>
          <p:cNvPr id="1703970" name="Text Box 34"/>
          <p:cNvSpPr txBox="1">
            <a:spLocks noChangeArrowheads="1"/>
          </p:cNvSpPr>
          <p:nvPr/>
        </p:nvSpPr>
        <p:spPr bwMode="auto">
          <a:xfrm>
            <a:off x="5837750"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x (space)</a:t>
            </a:r>
          </a:p>
        </p:txBody>
      </p:sp>
      <p:sp>
        <p:nvSpPr>
          <p:cNvPr id="1703971" name="Line 35"/>
          <p:cNvSpPr>
            <a:spLocks noChangeShapeType="1"/>
          </p:cNvSpPr>
          <p:nvPr/>
        </p:nvSpPr>
        <p:spPr bwMode="auto">
          <a:xfrm flipV="1">
            <a:off x="1866948" y="2636803"/>
            <a:ext cx="4439059" cy="9020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2" name="Line 36"/>
          <p:cNvSpPr>
            <a:spLocks noChangeShapeType="1"/>
          </p:cNvSpPr>
          <p:nvPr/>
        </p:nvSpPr>
        <p:spPr bwMode="auto">
          <a:xfrm flipV="1">
            <a:off x="1866948" y="3330700"/>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3" name="Line 37"/>
          <p:cNvSpPr>
            <a:spLocks noChangeShapeType="1"/>
          </p:cNvSpPr>
          <p:nvPr/>
        </p:nvSpPr>
        <p:spPr bwMode="auto">
          <a:xfrm flipV="1">
            <a:off x="6306008" y="2428636"/>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4" name="Line 38"/>
          <p:cNvSpPr>
            <a:spLocks noChangeShapeType="1"/>
          </p:cNvSpPr>
          <p:nvPr/>
        </p:nvSpPr>
        <p:spPr bwMode="auto">
          <a:xfrm>
            <a:off x="1866948" y="2596325"/>
            <a:ext cx="443905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5" name="Text Box 39"/>
          <p:cNvSpPr txBox="1">
            <a:spLocks noChangeArrowheads="1"/>
          </p:cNvSpPr>
          <p:nvPr/>
        </p:nvSpPr>
        <p:spPr bwMode="auto">
          <a:xfrm>
            <a:off x="3845783"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d</a:t>
            </a:r>
          </a:p>
        </p:txBody>
      </p:sp>
      <p:sp>
        <p:nvSpPr>
          <p:cNvPr id="1703976" name="Line 40"/>
          <p:cNvSpPr>
            <a:spLocks noChangeShapeType="1"/>
          </p:cNvSpPr>
          <p:nvPr/>
        </p:nvSpPr>
        <p:spPr bwMode="auto">
          <a:xfrm>
            <a:off x="1728228" y="2596325"/>
            <a:ext cx="0" cy="97145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7" name="Text Box 41"/>
          <p:cNvSpPr txBox="1">
            <a:spLocks noChangeArrowheads="1"/>
          </p:cNvSpPr>
          <p:nvPr/>
        </p:nvSpPr>
        <p:spPr bwMode="auto">
          <a:xfrm>
            <a:off x="1029475" y="2735104"/>
            <a:ext cx="709683"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vd</a:t>
            </a:r>
          </a:p>
        </p:txBody>
      </p:sp>
      <p:sp>
        <p:nvSpPr>
          <p:cNvPr id="1703978" name="Line 42"/>
          <p:cNvSpPr>
            <a:spLocks noChangeShapeType="1"/>
          </p:cNvSpPr>
          <p:nvPr/>
        </p:nvSpPr>
        <p:spPr bwMode="auto">
          <a:xfrm>
            <a:off x="1866948" y="3567779"/>
            <a:ext cx="901684"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79" name="Line 43"/>
          <p:cNvSpPr>
            <a:spLocks noChangeShapeType="1"/>
          </p:cNvSpPr>
          <p:nvPr/>
        </p:nvSpPr>
        <p:spPr bwMode="auto">
          <a:xfrm flipV="1">
            <a:off x="2768632" y="3359610"/>
            <a:ext cx="0" cy="20816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0" name="Text Box 44"/>
          <p:cNvSpPr txBox="1">
            <a:spLocks noChangeArrowheads="1"/>
          </p:cNvSpPr>
          <p:nvPr/>
        </p:nvSpPr>
        <p:spPr bwMode="auto">
          <a:xfrm>
            <a:off x="2759460" y="3122529"/>
            <a:ext cx="49808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v</a:t>
            </a:r>
          </a:p>
        </p:txBody>
      </p:sp>
      <p:sp>
        <p:nvSpPr>
          <p:cNvPr id="1703981" name="AutoShape 45"/>
          <p:cNvSpPr>
            <a:spLocks noChangeArrowheads="1"/>
          </p:cNvSpPr>
          <p:nvPr/>
        </p:nvSpPr>
        <p:spPr bwMode="auto">
          <a:xfrm>
            <a:off x="5126883" y="4816792"/>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2" name="Line 46"/>
          <p:cNvSpPr>
            <a:spLocks noChangeShapeType="1"/>
          </p:cNvSpPr>
          <p:nvPr/>
        </p:nvSpPr>
        <p:spPr bwMode="auto">
          <a:xfrm>
            <a:off x="6999611" y="4955570"/>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3" name="Line 47"/>
          <p:cNvSpPr>
            <a:spLocks noChangeShapeType="1"/>
          </p:cNvSpPr>
          <p:nvPr/>
        </p:nvSpPr>
        <p:spPr bwMode="auto">
          <a:xfrm flipH="1">
            <a:off x="5057522" y="6204582"/>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3984" name="Rectangle 48"/>
          <p:cNvSpPr>
            <a:spLocks noChangeArrowheads="1"/>
          </p:cNvSpPr>
          <p:nvPr/>
        </p:nvSpPr>
        <p:spPr bwMode="auto">
          <a:xfrm>
            <a:off x="624245"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5" name="Rectangle 49"/>
          <p:cNvSpPr>
            <a:spLocks noChangeArrowheads="1"/>
          </p:cNvSpPr>
          <p:nvPr/>
        </p:nvSpPr>
        <p:spPr bwMode="auto">
          <a:xfrm>
            <a:off x="4993944"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3986" name="Text Box 50"/>
          <p:cNvSpPr txBox="1">
            <a:spLocks noChangeArrowheads="1"/>
          </p:cNvSpPr>
          <p:nvPr/>
        </p:nvSpPr>
        <p:spPr bwMode="auto">
          <a:xfrm>
            <a:off x="5816772"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x</a:t>
            </a:r>
          </a:p>
        </p:txBody>
      </p:sp>
      <p:sp>
        <p:nvSpPr>
          <p:cNvPr id="1703987" name="Text Box 51"/>
          <p:cNvSpPr txBox="1">
            <a:spLocks noChangeArrowheads="1"/>
          </p:cNvSpPr>
          <p:nvPr/>
        </p:nvSpPr>
        <p:spPr bwMode="auto">
          <a:xfrm>
            <a:off x="994473" y="3290221"/>
            <a:ext cx="73344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t>x</a:t>
            </a:r>
            <a:r>
              <a:rPr lang="ja-JP" altLang="en-US" sz="3300" b="1" i="1">
                <a:latin typeface="Arial"/>
              </a:rPr>
              <a:t>’</a:t>
            </a:r>
            <a:endParaRPr lang="en-US" sz="3300" b="1" i="1"/>
          </a:p>
        </p:txBody>
      </p:sp>
    </p:spTree>
    <p:extLst>
      <p:ext uri="{BB962C8B-B14F-4D97-AF65-F5344CB8AC3E}">
        <p14:creationId xmlns:p14="http://schemas.microsoft.com/office/powerpoint/2010/main" val="1262647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US"/>
              <a:t>Transport in Fourier space</a:t>
            </a:r>
          </a:p>
        </p:txBody>
      </p:sp>
      <p:sp>
        <p:nvSpPr>
          <p:cNvPr id="1705987" name="Rectangle 3"/>
          <p:cNvSpPr>
            <a:spLocks noGrp="1" noChangeArrowheads="1"/>
          </p:cNvSpPr>
          <p:nvPr>
            <p:ph type="body" idx="1"/>
          </p:nvPr>
        </p:nvSpPr>
        <p:spPr>
          <a:xfrm>
            <a:off x="348247" y="1227331"/>
            <a:ext cx="8414271" cy="5033633"/>
          </a:xfrm>
        </p:spPr>
        <p:txBody>
          <a:bodyPr/>
          <a:lstStyle/>
          <a:p>
            <a:r>
              <a:rPr lang="en-US"/>
              <a:t>Shear in primal: </a:t>
            </a:r>
            <a:r>
              <a:rPr lang="en-US" i="1"/>
              <a:t>x</a:t>
            </a:r>
            <a:r>
              <a:rPr lang="ja-JP" altLang="en-US" i="1">
                <a:latin typeface="Arial"/>
              </a:rPr>
              <a:t>’</a:t>
            </a:r>
            <a:r>
              <a:rPr lang="en-US" i="1"/>
              <a:t> = x - v d</a:t>
            </a:r>
            <a:endParaRPr lang="en-US"/>
          </a:p>
          <a:p>
            <a:r>
              <a:rPr lang="en-US"/>
              <a:t>Shear in Fourier, along the other dimension</a:t>
            </a:r>
          </a:p>
        </p:txBody>
      </p:sp>
      <p:sp>
        <p:nvSpPr>
          <p:cNvPr id="1705988" name="Text Box 4"/>
          <p:cNvSpPr txBox="1">
            <a:spLocks noChangeArrowheads="1"/>
          </p:cNvSpPr>
          <p:nvPr/>
        </p:nvSpPr>
        <p:spPr bwMode="auto">
          <a:xfrm>
            <a:off x="1478553"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sp>
        <p:nvSpPr>
          <p:cNvPr id="1705989" name="Rectangle 5"/>
          <p:cNvSpPr>
            <a:spLocks noChangeArrowheads="1"/>
          </p:cNvSpPr>
          <p:nvPr/>
        </p:nvSpPr>
        <p:spPr bwMode="auto">
          <a:xfrm>
            <a:off x="1797589" y="2830517"/>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5990" name="Text Box 6"/>
          <p:cNvSpPr txBox="1">
            <a:spLocks noChangeArrowheads="1"/>
          </p:cNvSpPr>
          <p:nvPr/>
        </p:nvSpPr>
        <p:spPr bwMode="auto">
          <a:xfrm>
            <a:off x="5848252"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Ray space</a:t>
            </a:r>
          </a:p>
        </p:txBody>
      </p:sp>
      <p:pic>
        <p:nvPicPr>
          <p:cNvPr id="1705991" name="Picture 7"/>
          <p:cNvPicPr>
            <a:picLocks noChangeAspect="1" noChangeArrowheads="1"/>
          </p:cNvPicPr>
          <p:nvPr/>
        </p:nvPicPr>
        <p:blipFill>
          <a:blip r:embed="rId3">
            <a:extLst>
              <a:ext uri="{28A0092B-C50C-407E-A947-70E740481C1C}">
                <a14:useLocalDpi xmlns:a14="http://schemas.microsoft.com/office/drawing/2010/main" val="0"/>
              </a:ext>
            </a:extLst>
          </a:blip>
          <a:srcRect l="70447" t="7716" r="7138" b="31812"/>
          <a:stretch>
            <a:fillRect/>
          </a:stretch>
        </p:blipFill>
        <p:spPr bwMode="auto">
          <a:xfrm>
            <a:off x="4988162" y="4909313"/>
            <a:ext cx="2635692" cy="15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2" name="Line 8"/>
          <p:cNvSpPr>
            <a:spLocks noChangeShapeType="1"/>
          </p:cNvSpPr>
          <p:nvPr/>
        </p:nvSpPr>
        <p:spPr bwMode="auto">
          <a:xfrm>
            <a:off x="6791530" y="6019543"/>
            <a:ext cx="0" cy="416337"/>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5993" name="Line 9"/>
          <p:cNvSpPr>
            <a:spLocks noChangeShapeType="1"/>
          </p:cNvSpPr>
          <p:nvPr/>
        </p:nvSpPr>
        <p:spPr bwMode="auto">
          <a:xfrm flipH="1" flipV="1">
            <a:off x="5889846" y="4909310"/>
            <a:ext cx="0" cy="346948"/>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pic>
        <p:nvPicPr>
          <p:cNvPr id="1705994" name="Picture 10"/>
          <p:cNvPicPr>
            <a:picLocks noChangeAspect="1" noChangeArrowheads="1"/>
          </p:cNvPicPr>
          <p:nvPr/>
        </p:nvPicPr>
        <p:blipFill>
          <a:blip r:embed="rId4">
            <a:extLst>
              <a:ext uri="{28A0092B-C50C-407E-A947-70E740481C1C}">
                <a14:useLocalDpi xmlns:a14="http://schemas.microsoft.com/office/drawing/2010/main" val="0"/>
              </a:ext>
            </a:extLst>
          </a:blip>
          <a:srcRect l="71669" t="7262" r="5194" b="27568"/>
          <a:stretch>
            <a:fillRect/>
          </a:stretch>
        </p:blipFill>
        <p:spPr bwMode="auto">
          <a:xfrm>
            <a:off x="549102" y="4909310"/>
            <a:ext cx="2710832" cy="159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5" name="Text Box 11"/>
          <p:cNvSpPr txBox="1">
            <a:spLocks noChangeArrowheads="1"/>
          </p:cNvSpPr>
          <p:nvPr/>
        </p:nvSpPr>
        <p:spPr bwMode="auto">
          <a:xfrm>
            <a:off x="1172291"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Fourier space</a:t>
            </a:r>
          </a:p>
        </p:txBody>
      </p:sp>
      <p:sp>
        <p:nvSpPr>
          <p:cNvPr id="1705996" name="Text Box 12"/>
          <p:cNvSpPr txBox="1">
            <a:spLocks noChangeArrowheads="1"/>
          </p:cNvSpPr>
          <p:nvPr/>
        </p:nvSpPr>
        <p:spPr bwMode="auto">
          <a:xfrm rot="-5400000">
            <a:off x="-328247"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v (angle)</a:t>
            </a:r>
          </a:p>
        </p:txBody>
      </p:sp>
      <p:sp>
        <p:nvSpPr>
          <p:cNvPr id="1705997" name="Text Box 13"/>
          <p:cNvSpPr txBox="1">
            <a:spLocks noChangeArrowheads="1"/>
          </p:cNvSpPr>
          <p:nvPr/>
        </p:nvSpPr>
        <p:spPr bwMode="auto">
          <a:xfrm>
            <a:off x="1211498"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x (space)</a:t>
            </a:r>
          </a:p>
        </p:txBody>
      </p:sp>
      <p:sp>
        <p:nvSpPr>
          <p:cNvPr id="1705998" name="Text Box 14"/>
          <p:cNvSpPr txBox="1">
            <a:spLocks noChangeArrowheads="1"/>
          </p:cNvSpPr>
          <p:nvPr/>
        </p:nvSpPr>
        <p:spPr bwMode="auto">
          <a:xfrm>
            <a:off x="5472630"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Times New Roman" charset="0"/>
              </a:rPr>
              <a:t>Fourier space</a:t>
            </a:r>
          </a:p>
        </p:txBody>
      </p:sp>
      <p:sp>
        <p:nvSpPr>
          <p:cNvPr id="1705999" name="AutoShape 15"/>
          <p:cNvSpPr>
            <a:spLocks noChangeArrowheads="1"/>
          </p:cNvSpPr>
          <p:nvPr/>
        </p:nvSpPr>
        <p:spPr bwMode="auto">
          <a:xfrm>
            <a:off x="3600956" y="4146026"/>
            <a:ext cx="971044" cy="693895"/>
          </a:xfrm>
          <a:prstGeom prst="rightArrow">
            <a:avLst>
              <a:gd name="adj1" fmla="val 50000"/>
              <a:gd name="adj2" fmla="val 35000"/>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0" name="Text Box 16"/>
          <p:cNvSpPr txBox="1">
            <a:spLocks noChangeArrowheads="1"/>
          </p:cNvSpPr>
          <p:nvPr/>
        </p:nvSpPr>
        <p:spPr bwMode="auto">
          <a:xfrm rot="-5400000">
            <a:off x="4110813"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v (angle)</a:t>
            </a:r>
          </a:p>
        </p:txBody>
      </p:sp>
      <p:sp>
        <p:nvSpPr>
          <p:cNvPr id="1706001" name="Text Box 17"/>
          <p:cNvSpPr txBox="1">
            <a:spLocks noChangeArrowheads="1"/>
          </p:cNvSpPr>
          <p:nvPr/>
        </p:nvSpPr>
        <p:spPr bwMode="auto">
          <a:xfrm>
            <a:off x="5650559"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chemeClr val="tx1"/>
                </a:solidFill>
                <a:latin typeface="Symbol" charset="0"/>
              </a:rPr>
              <a:t>W</a:t>
            </a:r>
            <a:r>
              <a:rPr lang="en-US" b="1">
                <a:solidFill>
                  <a:schemeClr val="tx1"/>
                </a:solidFill>
                <a:latin typeface="Times New Roman" charset="0"/>
              </a:rPr>
              <a:t>x (space)</a:t>
            </a:r>
          </a:p>
        </p:txBody>
      </p:sp>
      <p:sp>
        <p:nvSpPr>
          <p:cNvPr id="1706003" name="AutoShape 19"/>
          <p:cNvSpPr>
            <a:spLocks noChangeArrowheads="1"/>
          </p:cNvSpPr>
          <p:nvPr/>
        </p:nvSpPr>
        <p:spPr bwMode="auto">
          <a:xfrm>
            <a:off x="5196243" y="2830517"/>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4" name="Line 20"/>
          <p:cNvSpPr>
            <a:spLocks noChangeShapeType="1"/>
          </p:cNvSpPr>
          <p:nvPr/>
        </p:nvSpPr>
        <p:spPr bwMode="auto">
          <a:xfrm flipH="1">
            <a:off x="5057522" y="4218306"/>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6005" name="Line 21"/>
          <p:cNvSpPr>
            <a:spLocks noChangeShapeType="1"/>
          </p:cNvSpPr>
          <p:nvPr/>
        </p:nvSpPr>
        <p:spPr bwMode="auto">
          <a:xfrm>
            <a:off x="7068971" y="3108073"/>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p>
        </p:txBody>
      </p:sp>
      <p:sp>
        <p:nvSpPr>
          <p:cNvPr id="1706006" name="Rectangle 22"/>
          <p:cNvSpPr>
            <a:spLocks noChangeArrowheads="1"/>
          </p:cNvSpPr>
          <p:nvPr/>
        </p:nvSpPr>
        <p:spPr bwMode="auto">
          <a:xfrm>
            <a:off x="624245"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7" name="Rectangle 23"/>
          <p:cNvSpPr>
            <a:spLocks noChangeArrowheads="1"/>
          </p:cNvSpPr>
          <p:nvPr/>
        </p:nvSpPr>
        <p:spPr bwMode="auto">
          <a:xfrm>
            <a:off x="4993944"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
        <p:nvSpPr>
          <p:cNvPr id="1706009" name="Rectangle 25"/>
          <p:cNvSpPr>
            <a:spLocks noChangeArrowheads="1"/>
          </p:cNvSpPr>
          <p:nvPr/>
        </p:nvSpPr>
        <p:spPr bwMode="auto">
          <a:xfrm>
            <a:off x="530318" y="4909312"/>
            <a:ext cx="2660256"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p>
        </p:txBody>
      </p:sp>
    </p:spTree>
    <p:extLst>
      <p:ext uri="{BB962C8B-B14F-4D97-AF65-F5344CB8AC3E}">
        <p14:creationId xmlns:p14="http://schemas.microsoft.com/office/powerpoint/2010/main" val="10170211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dirty="0" smtClean="0"/>
              <a:t>Transport becomes </a:t>
            </a:r>
            <a:r>
              <a:rPr lang="en-US" dirty="0"/>
              <a:t>Shear</a:t>
            </a:r>
          </a:p>
        </p:txBody>
      </p:sp>
      <p:sp>
        <p:nvSpPr>
          <p:cNvPr id="1342467" name="Rectangle 3"/>
          <p:cNvSpPr>
            <a:spLocks noGrp="1" noChangeArrowheads="1"/>
          </p:cNvSpPr>
          <p:nvPr>
            <p:ph type="body" idx="1"/>
          </p:nvPr>
        </p:nvSpPr>
        <p:spPr/>
        <p:txBody>
          <a:bodyPr/>
          <a:lstStyle/>
          <a:p>
            <a:r>
              <a:rPr lang="en-US" sz="2700"/>
              <a:t>This is consistent with light field spectra</a:t>
            </a:r>
            <a:br>
              <a:rPr lang="en-US" sz="2700"/>
            </a:br>
            <a:r>
              <a:rPr lang="en-US" sz="2400"/>
              <a:t>[Chai et al. 00, Isaksen et al. 00]</a:t>
            </a:r>
            <a:endParaRPr lang="en-US" sz="2700"/>
          </a:p>
        </p:txBody>
      </p:sp>
      <p:pic>
        <p:nvPicPr>
          <p:cNvPr id="134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3234"/>
            <a:ext cx="9144000" cy="310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2469" name="Text Box 5"/>
          <p:cNvSpPr txBox="1">
            <a:spLocks noChangeArrowheads="1"/>
          </p:cNvSpPr>
          <p:nvPr/>
        </p:nvSpPr>
        <p:spPr bwMode="auto">
          <a:xfrm>
            <a:off x="99937" y="6500936"/>
            <a:ext cx="1979200"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1500"/>
              <a:t>From [Chai et al. 2000]</a:t>
            </a:r>
          </a:p>
        </p:txBody>
      </p:sp>
    </p:spTree>
    <p:extLst>
      <p:ext uri="{BB962C8B-B14F-4D97-AF65-F5344CB8AC3E}">
        <p14:creationId xmlns:p14="http://schemas.microsoft.com/office/powerpoint/2010/main" val="30810220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9" name="Rectangle 7"/>
          <p:cNvSpPr>
            <a:spLocks noGrp="1" noChangeArrowheads="1"/>
          </p:cNvSpPr>
          <p:nvPr>
            <p:ph type="title"/>
          </p:nvPr>
        </p:nvSpPr>
        <p:spPr>
          <a:noFill/>
          <a:ln/>
          <a:effectLst>
            <a:outerShdw blurRad="63500" dist="17961" dir="2700000" algn="ctr" rotWithShape="0">
              <a:schemeClr val="bg2"/>
            </a:outerShdw>
          </a:effectLst>
        </p:spPr>
        <p:txBody>
          <a:bodyPr/>
          <a:lstStyle/>
          <a:p>
            <a:r>
              <a:rPr lang="en-US"/>
              <a:t>BRDF integration</a:t>
            </a:r>
          </a:p>
        </p:txBody>
      </p:sp>
      <p:sp>
        <p:nvSpPr>
          <p:cNvPr id="1452040" name="Rectangle 8"/>
          <p:cNvSpPr>
            <a:spLocks noGrp="1" noChangeArrowheads="1"/>
          </p:cNvSpPr>
          <p:nvPr>
            <p:ph type="body" idx="1"/>
          </p:nvPr>
        </p:nvSpPr>
        <p:spPr/>
        <p:txBody>
          <a:bodyPr/>
          <a:lstStyle/>
          <a:p>
            <a:r>
              <a:rPr lang="en-US"/>
              <a:t>Ray-space: </a:t>
            </a:r>
            <a:r>
              <a:rPr lang="en-US" b="1" i="1"/>
              <a:t>convolution</a:t>
            </a:r>
          </a:p>
          <a:p>
            <a:pPr lvl="1"/>
            <a:r>
              <a:rPr lang="en-US"/>
              <a:t>Outgoing light: </a:t>
            </a:r>
            <a:br>
              <a:rPr lang="en-US"/>
            </a:br>
            <a:r>
              <a:rPr lang="en-US"/>
              <a:t>convolution of incoming light and BRDF</a:t>
            </a:r>
          </a:p>
          <a:p>
            <a:pPr lvl="1"/>
            <a:r>
              <a:rPr lang="en-US"/>
              <a:t>For rotationally-invariant BRDFs</a:t>
            </a:r>
          </a:p>
          <a:p>
            <a:r>
              <a:rPr lang="en-US"/>
              <a:t>Fourier domain: </a:t>
            </a:r>
            <a:r>
              <a:rPr lang="en-US" b="1" i="1"/>
              <a:t>multiplication</a:t>
            </a:r>
            <a:r>
              <a:rPr lang="en-US"/>
              <a:t> </a:t>
            </a:r>
          </a:p>
          <a:p>
            <a:pPr lvl="1"/>
            <a:r>
              <a:rPr lang="en-US"/>
              <a:t>Outgoing spectrum:  multiplication of incoming spectrum and BRDF spectrum</a:t>
            </a:r>
            <a:endParaRPr lang="en-US" sz="2300"/>
          </a:p>
        </p:txBody>
      </p:sp>
      <p:sp>
        <p:nvSpPr>
          <p:cNvPr id="1452050" name="Freeform 18"/>
          <p:cNvSpPr>
            <a:spLocks/>
          </p:cNvSpPr>
          <p:nvPr/>
        </p:nvSpPr>
        <p:spPr bwMode="auto">
          <a:xfrm rot="5400000">
            <a:off x="7622878" y="1317920"/>
            <a:ext cx="1205643" cy="1137220"/>
          </a:xfrm>
          <a:custGeom>
            <a:avLst/>
            <a:gdLst>
              <a:gd name="T0" fmla="*/ 784 w 784"/>
              <a:gd name="T1" fmla="*/ 720 h 741"/>
              <a:gd name="T2" fmla="*/ 448 w 784"/>
              <a:gd name="T3" fmla="*/ 96 h 741"/>
              <a:gd name="T4" fmla="*/ 112 w 784"/>
              <a:gd name="T5" fmla="*/ 144 h 741"/>
              <a:gd name="T6" fmla="*/ 112 w 784"/>
              <a:gd name="T7" fmla="*/ 480 h 741"/>
              <a:gd name="T8" fmla="*/ 784 w 784"/>
              <a:gd name="T9" fmla="*/ 720 h 741"/>
            </a:gdLst>
            <a:ahLst/>
            <a:cxnLst>
              <a:cxn ang="0">
                <a:pos x="T0" y="T1"/>
              </a:cxn>
              <a:cxn ang="0">
                <a:pos x="T2" y="T3"/>
              </a:cxn>
              <a:cxn ang="0">
                <a:pos x="T4" y="T5"/>
              </a:cxn>
              <a:cxn ang="0">
                <a:pos x="T6" y="T7"/>
              </a:cxn>
              <a:cxn ang="0">
                <a:pos x="T8" y="T9"/>
              </a:cxn>
            </a:cxnLst>
            <a:rect l="0" t="0" r="r" b="b"/>
            <a:pathLst>
              <a:path w="784" h="741">
                <a:moveTo>
                  <a:pt x="784" y="720"/>
                </a:moveTo>
                <a:cubicBezTo>
                  <a:pt x="745" y="583"/>
                  <a:pt x="560" y="192"/>
                  <a:pt x="448" y="96"/>
                </a:cubicBezTo>
                <a:cubicBezTo>
                  <a:pt x="336" y="0"/>
                  <a:pt x="168" y="80"/>
                  <a:pt x="112" y="144"/>
                </a:cubicBezTo>
                <a:cubicBezTo>
                  <a:pt x="56" y="208"/>
                  <a:pt x="0" y="384"/>
                  <a:pt x="112" y="480"/>
                </a:cubicBezTo>
                <a:cubicBezTo>
                  <a:pt x="224" y="576"/>
                  <a:pt x="662" y="741"/>
                  <a:pt x="784" y="720"/>
                </a:cubicBezTo>
                <a:close/>
              </a:path>
            </a:pathLst>
          </a:custGeom>
          <a:solidFill>
            <a:srgbClr val="FF99CC"/>
          </a:solidFill>
          <a:ln>
            <a:noFill/>
          </a:ln>
          <a:effectLst/>
          <a:extLst>
            <a:ext uri="{91240B29-F687-4f45-9708-019B960494DF}">
              <a14:hiddenLine xmlns:a14="http://schemas.microsoft.com/office/drawing/2010/main" w="762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3246" tIns="41623" rIns="83246" bIns="41623"/>
          <a:lstStyle/>
          <a:p>
            <a:endParaRPr lang="en-US"/>
          </a:p>
        </p:txBody>
      </p:sp>
      <p:sp>
        <p:nvSpPr>
          <p:cNvPr id="1452051" name="Line 19"/>
          <p:cNvSpPr>
            <a:spLocks noChangeShapeType="1"/>
          </p:cNvSpPr>
          <p:nvPr/>
        </p:nvSpPr>
        <p:spPr bwMode="auto">
          <a:xfrm>
            <a:off x="6300227" y="2500915"/>
            <a:ext cx="2342356"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2" name="Line 20"/>
          <p:cNvSpPr>
            <a:spLocks noChangeShapeType="1"/>
          </p:cNvSpPr>
          <p:nvPr/>
        </p:nvSpPr>
        <p:spPr bwMode="auto">
          <a:xfrm flipV="1">
            <a:off x="7675875" y="1804128"/>
            <a:ext cx="1218141" cy="67799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3" name="Line 21"/>
          <p:cNvSpPr>
            <a:spLocks noChangeShapeType="1"/>
          </p:cNvSpPr>
          <p:nvPr/>
        </p:nvSpPr>
        <p:spPr bwMode="auto">
          <a:xfrm flipH="1" flipV="1">
            <a:off x="7076198" y="1692817"/>
            <a:ext cx="471072" cy="66932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4" name="Line 22"/>
          <p:cNvSpPr>
            <a:spLocks noChangeShapeType="1"/>
          </p:cNvSpPr>
          <p:nvPr/>
        </p:nvSpPr>
        <p:spPr bwMode="auto">
          <a:xfrm flipH="1" flipV="1">
            <a:off x="7631079" y="1695707"/>
            <a:ext cx="8670" cy="686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5" name="Line 23"/>
          <p:cNvSpPr>
            <a:spLocks noChangeShapeType="1"/>
          </p:cNvSpPr>
          <p:nvPr/>
        </p:nvSpPr>
        <p:spPr bwMode="auto">
          <a:xfrm flipH="1" flipV="1">
            <a:off x="6818987" y="2138067"/>
            <a:ext cx="666147" cy="274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6" name="Line 24"/>
          <p:cNvSpPr>
            <a:spLocks noChangeShapeType="1"/>
          </p:cNvSpPr>
          <p:nvPr/>
        </p:nvSpPr>
        <p:spPr bwMode="auto">
          <a:xfrm flipV="1">
            <a:off x="7732231" y="1796901"/>
            <a:ext cx="411826" cy="578246"/>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
        <p:nvSpPr>
          <p:cNvPr id="1452057" name="Oval 25"/>
          <p:cNvSpPr>
            <a:spLocks noChangeArrowheads="1"/>
          </p:cNvSpPr>
          <p:nvPr/>
        </p:nvSpPr>
        <p:spPr bwMode="auto">
          <a:xfrm rot="5400000">
            <a:off x="7626728" y="2463345"/>
            <a:ext cx="75172" cy="75140"/>
          </a:xfrm>
          <a:prstGeom prst="ellipse">
            <a:avLst/>
          </a:prstGeom>
          <a:solidFill>
            <a:schemeClr val="accent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p>
        </p:txBody>
      </p:sp>
    </p:spTree>
    <p:extLst>
      <p:ext uri="{BB962C8B-B14F-4D97-AF65-F5344CB8AC3E}">
        <p14:creationId xmlns:p14="http://schemas.microsoft.com/office/powerpoint/2010/main" val="15283980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5875"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5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615877" name="Object 5"/>
          <p:cNvGraphicFramePr>
            <a:graphicFrameLocks noChangeAspect="1"/>
          </p:cNvGraphicFramePr>
          <p:nvPr/>
        </p:nvGraphicFramePr>
        <p:xfrm>
          <a:off x="4641360" y="3615485"/>
          <a:ext cx="4502640" cy="2816059"/>
        </p:xfrm>
        <a:graphic>
          <a:graphicData uri="http://schemas.openxmlformats.org/presentationml/2006/ole">
            <mc:AlternateContent xmlns:mc="http://schemas.openxmlformats.org/markup-compatibility/2006">
              <mc:Choice xmlns:v="urn:schemas-microsoft-com:vml" Requires="v">
                <p:oleObj spid="_x0000_s55303" name="Image" r:id="rId5" imgW="10158730" imgH="6349206" progId="Photoshop.Image.8">
                  <p:embed/>
                </p:oleObj>
              </mc:Choice>
              <mc:Fallback>
                <p:oleObj name="Image" r:id="rId5" imgW="10158730" imgH="6349206"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360" y="3615485"/>
                        <a:ext cx="4502640" cy="281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15878" name="Text Box 6"/>
          <p:cNvSpPr txBox="1">
            <a:spLocks noChangeArrowheads="1"/>
          </p:cNvSpPr>
          <p:nvPr/>
        </p:nvSpPr>
        <p:spPr bwMode="auto">
          <a:xfrm>
            <a:off x="5535974" y="6440218"/>
            <a:ext cx="2886813"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chemeClr val="tx1"/>
                </a:solidFill>
              </a:rPr>
              <a:t>Per-pixel bandwidth criterion</a:t>
            </a:r>
          </a:p>
        </p:txBody>
      </p:sp>
    </p:spTree>
    <p:extLst>
      <p:ext uri="{BB962C8B-B14F-4D97-AF65-F5344CB8AC3E}">
        <p14:creationId xmlns:p14="http://schemas.microsoft.com/office/powerpoint/2010/main" val="11815813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9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476" y="3608257"/>
            <a:ext cx="4492524" cy="283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89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6899"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6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902" name="Text Box 6"/>
          <p:cNvSpPr txBox="1">
            <a:spLocks noChangeArrowheads="1"/>
          </p:cNvSpPr>
          <p:nvPr/>
        </p:nvSpPr>
        <p:spPr bwMode="auto">
          <a:xfrm>
            <a:off x="6122820" y="6440218"/>
            <a:ext cx="172612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chemeClr val="tx1"/>
                </a:solidFill>
              </a:rPr>
              <a:t>Shading samples</a:t>
            </a:r>
          </a:p>
        </p:txBody>
      </p:sp>
    </p:spTree>
    <p:extLst>
      <p:ext uri="{BB962C8B-B14F-4D97-AF65-F5344CB8AC3E}">
        <p14:creationId xmlns:p14="http://schemas.microsoft.com/office/powerpoint/2010/main" val="891757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Cook et al. [1984] results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b="6273"/>
          <a:stretch>
            <a:fillRect/>
          </a:stretch>
        </p:blipFill>
        <p:spPr bwMode="auto">
          <a:xfrm>
            <a:off x="4830765" y="1076325"/>
            <a:ext cx="3776662" cy="2765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31" y="3995738"/>
            <a:ext cx="3635375" cy="2582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l="3831" t="9834" r="1735" b="6561"/>
          <a:stretch>
            <a:fillRect/>
          </a:stretch>
        </p:blipFill>
        <p:spPr bwMode="auto">
          <a:xfrm>
            <a:off x="373069" y="1076326"/>
            <a:ext cx="4122737" cy="231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368300" y="3419480"/>
            <a:ext cx="4262438"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ea typeface="+mn-ea"/>
              </a:rPr>
              <a:t>depth of field</a:t>
            </a:r>
          </a:p>
        </p:txBody>
      </p:sp>
      <p:sp>
        <p:nvSpPr>
          <p:cNvPr id="11" name="TextBox 10"/>
          <p:cNvSpPr txBox="1">
            <a:spLocks noChangeArrowheads="1"/>
          </p:cNvSpPr>
          <p:nvPr/>
        </p:nvSpPr>
        <p:spPr bwMode="auto">
          <a:xfrm>
            <a:off x="4821238" y="3836993"/>
            <a:ext cx="3803650"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ea typeface="+mn-ea"/>
              </a:rPr>
              <a:t>motion blur</a:t>
            </a:r>
          </a:p>
        </p:txBody>
      </p:sp>
      <p:sp>
        <p:nvSpPr>
          <p:cNvPr id="12" name="TextBox 11"/>
          <p:cNvSpPr txBox="1">
            <a:spLocks noChangeArrowheads="1"/>
          </p:cNvSpPr>
          <p:nvPr/>
        </p:nvSpPr>
        <p:spPr bwMode="auto">
          <a:xfrm>
            <a:off x="5157788" y="4845053"/>
            <a:ext cx="380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buClr>
                <a:srgbClr val="3379A9"/>
              </a:buClr>
              <a:buSzPct val="80000"/>
              <a:buFont typeface="Monotype Sorts"/>
              <a:buNone/>
            </a:pPr>
            <a:r>
              <a:rPr lang="en-US" altLang="en-US" sz="2000" dirty="0">
                <a:solidFill>
                  <a:srgbClr val="E4E4E4"/>
                </a:solidFill>
                <a:ea typeface="+mn-ea"/>
              </a:rPr>
              <a:t>soft shadows</a:t>
            </a:r>
          </a:p>
          <a:p>
            <a:pPr algn="l">
              <a:lnSpc>
                <a:spcPct val="90000"/>
              </a:lnSpc>
              <a:buClr>
                <a:srgbClr val="3379A9"/>
              </a:buClr>
              <a:buSzPct val="80000"/>
              <a:buFont typeface="Monotype Sorts"/>
              <a:buNone/>
            </a:pPr>
            <a:endParaRPr lang="en-US" altLang="en-US" sz="2000" dirty="0">
              <a:solidFill>
                <a:srgbClr val="E4E4E4"/>
              </a:solidFill>
              <a:ea typeface="+mn-ea"/>
            </a:endParaRPr>
          </a:p>
          <a:p>
            <a:pPr algn="l">
              <a:lnSpc>
                <a:spcPct val="90000"/>
              </a:lnSpc>
              <a:buClr>
                <a:srgbClr val="3379A9"/>
              </a:buClr>
              <a:buSzPct val="80000"/>
              <a:buFont typeface="Monotype Sorts"/>
              <a:buNone/>
            </a:pPr>
            <a:r>
              <a:rPr lang="en-US" altLang="en-US" sz="2000" dirty="0">
                <a:solidFill>
                  <a:srgbClr val="E4E4E4"/>
                </a:solidFill>
                <a:ea typeface="+mn-ea"/>
              </a:rPr>
              <a:t>glossy reflection</a:t>
            </a:r>
          </a:p>
        </p:txBody>
      </p:sp>
    </p:spTree>
    <p:extLst>
      <p:ext uri="{BB962C8B-B14F-4D97-AF65-F5344CB8AC3E}">
        <p14:creationId xmlns:p14="http://schemas.microsoft.com/office/powerpoint/2010/main" val="2284778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Uniform sampling</a:t>
            </a:r>
          </a:p>
        </p:txBody>
      </p:sp>
      <p:pic>
        <p:nvPicPr>
          <p:cNvPr id="1544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3" y="1687034"/>
            <a:ext cx="8131051" cy="50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4198"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chemeClr val="bg1"/>
                </a:solidFill>
              </a:rPr>
              <a:t>20,000 samples</a:t>
            </a:r>
          </a:p>
        </p:txBody>
      </p:sp>
    </p:spTree>
    <p:extLst>
      <p:ext uri="{BB962C8B-B14F-4D97-AF65-F5344CB8AC3E}">
        <p14:creationId xmlns:p14="http://schemas.microsoft.com/office/powerpoint/2010/main" val="19956272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sampling</a:t>
            </a:r>
          </a:p>
        </p:txBody>
      </p:sp>
      <p:pic>
        <p:nvPicPr>
          <p:cNvPr id="154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2" y="1682697"/>
            <a:ext cx="8146946" cy="509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6246"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chemeClr val="bg1"/>
                </a:solidFill>
              </a:rPr>
              <a:t>20,000 samples</a:t>
            </a:r>
          </a:p>
        </p:txBody>
      </p:sp>
    </p:spTree>
    <p:extLst>
      <p:ext uri="{BB962C8B-B14F-4D97-AF65-F5344CB8AC3E}">
        <p14:creationId xmlns:p14="http://schemas.microsoft.com/office/powerpoint/2010/main" val="14375919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p:nvPr>
        </p:nvSpPr>
        <p:spPr/>
        <p:txBody>
          <a:bodyPr/>
          <a:lstStyle/>
          <a:p>
            <a:r>
              <a:rPr lang="en-US"/>
              <a:t>Plenoptic Sampling</a:t>
            </a:r>
          </a:p>
        </p:txBody>
      </p:sp>
      <p:sp>
        <p:nvSpPr>
          <p:cNvPr id="1383427" name="Rectangle 3"/>
          <p:cNvSpPr>
            <a:spLocks noGrp="1" noChangeArrowheads="1"/>
          </p:cNvSpPr>
          <p:nvPr>
            <p:ph type="body" idx="1"/>
          </p:nvPr>
        </p:nvSpPr>
        <p:spPr>
          <a:xfrm>
            <a:off x="457200" y="1527175"/>
            <a:ext cx="8686800" cy="5029200"/>
          </a:xfrm>
        </p:spPr>
        <p:txBody>
          <a:bodyPr/>
          <a:lstStyle/>
          <a:p>
            <a:r>
              <a:rPr lang="en-US" dirty="0" err="1">
                <a:latin typeface="+mj-lt"/>
              </a:rPr>
              <a:t>Plenoptic</a:t>
            </a:r>
            <a:r>
              <a:rPr lang="en-US" dirty="0">
                <a:latin typeface="+mj-lt"/>
              </a:rPr>
              <a:t> Sampling.  </a:t>
            </a:r>
            <a:r>
              <a:rPr lang="en-US" i="1" dirty="0">
                <a:latin typeface="+mj-lt"/>
              </a:rPr>
              <a:t>Chai, Tong, Chan, Shum 00</a:t>
            </a:r>
          </a:p>
          <a:p>
            <a:r>
              <a:rPr lang="en-US" dirty="0">
                <a:latin typeface="+mj-lt"/>
              </a:rPr>
              <a:t>Signal-processing on light field</a:t>
            </a:r>
          </a:p>
          <a:p>
            <a:r>
              <a:rPr lang="en-US" dirty="0">
                <a:latin typeface="+mj-lt"/>
              </a:rPr>
              <a:t>Minimal sampling rate for </a:t>
            </a:r>
            <a:r>
              <a:rPr lang="en-US" dirty="0" err="1">
                <a:latin typeface="+mj-lt"/>
              </a:rPr>
              <a:t>antialiased</a:t>
            </a:r>
            <a:r>
              <a:rPr lang="en-US" dirty="0">
                <a:latin typeface="+mj-lt"/>
              </a:rPr>
              <a:t> rendering</a:t>
            </a:r>
          </a:p>
          <a:p>
            <a:r>
              <a:rPr lang="en-US" dirty="0">
                <a:latin typeface="+mj-lt"/>
              </a:rPr>
              <a:t>Relates to depth range, Fourier analysis</a:t>
            </a:r>
          </a:p>
          <a:p>
            <a:r>
              <a:rPr lang="en-US" dirty="0" smtClean="0">
                <a:latin typeface="+mj-lt"/>
              </a:rPr>
              <a:t>Fourier </a:t>
            </a:r>
            <a:r>
              <a:rPr lang="en-US" dirty="0">
                <a:latin typeface="+mj-lt"/>
              </a:rPr>
              <a:t>spectra derived for 2D light fields for simplicity.  Same ideas extend to </a:t>
            </a:r>
            <a:r>
              <a:rPr lang="en-US" dirty="0" smtClean="0">
                <a:latin typeface="+mj-lt"/>
              </a:rPr>
              <a:t>4D</a:t>
            </a:r>
          </a:p>
          <a:p>
            <a:r>
              <a:rPr lang="en-US" dirty="0" smtClean="0">
                <a:latin typeface="+mj-lt"/>
              </a:rPr>
              <a:t>Key paper in many newer methods on sheared and axis-aligned filtering for adaptive sampling</a:t>
            </a:r>
            <a:endParaRPr lang="en-US" dirty="0">
              <a:latin typeface="+mj-lt"/>
            </a:endParaRPr>
          </a:p>
        </p:txBody>
      </p:sp>
    </p:spTree>
    <p:extLst>
      <p:ext uri="{BB962C8B-B14F-4D97-AF65-F5344CB8AC3E}">
        <p14:creationId xmlns:p14="http://schemas.microsoft.com/office/powerpoint/2010/main" val="1506605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9810" name="Group 2"/>
          <p:cNvGrpSpPr>
            <a:grpSpLocks/>
          </p:cNvGrpSpPr>
          <p:nvPr/>
        </p:nvGrpSpPr>
        <p:grpSpPr bwMode="auto">
          <a:xfrm>
            <a:off x="1741494" y="4573591"/>
            <a:ext cx="2655887" cy="911225"/>
            <a:chOff x="2660" y="8500"/>
            <a:chExt cx="1740" cy="720"/>
          </a:xfrm>
        </p:grpSpPr>
        <p:sp>
          <p:nvSpPr>
            <p:cNvPr id="1399811" name="Line 3"/>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2" name="Line 4"/>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3" name="Line 5"/>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399814" name="Group 6"/>
          <p:cNvGrpSpPr>
            <a:grpSpLocks/>
          </p:cNvGrpSpPr>
          <p:nvPr/>
        </p:nvGrpSpPr>
        <p:grpSpPr bwMode="auto">
          <a:xfrm>
            <a:off x="4545019" y="4579938"/>
            <a:ext cx="2655887" cy="892175"/>
            <a:chOff x="2660" y="8500"/>
            <a:chExt cx="1740" cy="720"/>
          </a:xfrm>
        </p:grpSpPr>
        <p:sp>
          <p:nvSpPr>
            <p:cNvPr id="1399815" name="Line 7"/>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6" name="Line 8"/>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7" name="Line 9"/>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399818" name="Rectangle 10"/>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399819" name="Line 11"/>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0" name="Line 12"/>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1" name="Text Box 13"/>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399822" name="Line 14"/>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3" name="Line 15"/>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4" name="Text Box 16"/>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399825" name="Line 17"/>
          <p:cNvSpPr>
            <a:spLocks noChangeShapeType="1"/>
          </p:cNvSpPr>
          <p:nvPr/>
        </p:nvSpPr>
        <p:spPr bwMode="auto">
          <a:xfrm flipV="1">
            <a:off x="3051175" y="2368550"/>
            <a:ext cx="1403350" cy="31226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6" name="Line 18"/>
          <p:cNvSpPr>
            <a:spLocks noChangeShapeType="1"/>
          </p:cNvSpPr>
          <p:nvPr/>
        </p:nvSpPr>
        <p:spPr bwMode="auto">
          <a:xfrm flipH="1" flipV="1">
            <a:off x="3438530" y="2373313"/>
            <a:ext cx="2455863" cy="3078162"/>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7" name="Text Box 19"/>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399828" name="Text Box 20"/>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399829" name="Oval 21"/>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0" name="Oval 22"/>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1"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2" name="Oval 24"/>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3" name="Oval 25"/>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4" name="Oval 26"/>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316380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99829"/>
                                        </p:tgtEl>
                                        <p:attrNameLst>
                                          <p:attrName>style.visibility</p:attrName>
                                        </p:attrNameLst>
                                      </p:cBhvr>
                                      <p:to>
                                        <p:strVal val="visible"/>
                                      </p:to>
                                    </p:set>
                                    <p:animEffect transition="in" filter="box(in)">
                                      <p:cBhvr>
                                        <p:cTn id="7" dur="500"/>
                                        <p:tgtEl>
                                          <p:spTgt spid="1399829"/>
                                        </p:tgtEl>
                                      </p:cBhvr>
                                    </p:animEffect>
                                  </p:childTnLst>
                                  <p:subTnLst>
                                    <p:set>
                                      <p:cBhvr override="childStyle">
                                        <p:cTn dur="1" fill="hold" display="0" masterRel="sameClick" afterEffect="1">
                                          <p:stCondLst>
                                            <p:cond evt="end" delay="0">
                                              <p:tn val="5"/>
                                            </p:cond>
                                          </p:stCondLst>
                                        </p:cTn>
                                        <p:tgtEl>
                                          <p:spTgt spid="1399829"/>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99830"/>
                                        </p:tgtEl>
                                        <p:attrNameLst>
                                          <p:attrName>style.visibility</p:attrName>
                                        </p:attrNameLst>
                                      </p:cBhvr>
                                      <p:to>
                                        <p:strVal val="visible"/>
                                      </p:to>
                                    </p:set>
                                    <p:animEffect transition="in" filter="box(in)">
                                      <p:cBhvr>
                                        <p:cTn id="11" dur="500"/>
                                        <p:tgtEl>
                                          <p:spTgt spid="13998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99825"/>
                                        </p:tgtEl>
                                        <p:attrNameLst>
                                          <p:attrName>style.visibility</p:attrName>
                                        </p:attrNameLst>
                                      </p:cBhvr>
                                      <p:to>
                                        <p:strVal val="visible"/>
                                      </p:to>
                                    </p:set>
                                    <p:animEffect transition="in" filter="wipe(down)">
                                      <p:cBhvr>
                                        <p:cTn id="16" dur="500"/>
                                        <p:tgtEl>
                                          <p:spTgt spid="1399825"/>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399831"/>
                                        </p:tgtEl>
                                        <p:attrNameLst>
                                          <p:attrName>style.visibility</p:attrName>
                                        </p:attrNameLst>
                                      </p:cBhvr>
                                      <p:to>
                                        <p:strVal val="visible"/>
                                      </p:to>
                                    </p:set>
                                    <p:animEffect transition="in" filter="box(in)">
                                      <p:cBhvr>
                                        <p:cTn id="20" dur="500"/>
                                        <p:tgtEl>
                                          <p:spTgt spid="1399831"/>
                                        </p:tgtEl>
                                      </p:cBhvr>
                                    </p:animEffect>
                                  </p:childTnLst>
                                  <p:subTnLst>
                                    <p:set>
                                      <p:cBhvr override="childStyle">
                                        <p:cTn dur="1" fill="hold" display="0" masterRel="sameClick" afterEffect="1">
                                          <p:stCondLst>
                                            <p:cond evt="end" delay="0">
                                              <p:tn val="18"/>
                                            </p:cond>
                                          </p:stCondLst>
                                        </p:cTn>
                                        <p:tgtEl>
                                          <p:spTgt spid="1399831"/>
                                        </p:tgtEl>
                                        <p:attrNameLst>
                                          <p:attrName>style.visibility</p:attrName>
                                        </p:attrNameLst>
                                      </p:cBhvr>
                                      <p:to>
                                        <p:strVal val="hidden"/>
                                      </p:to>
                                    </p:set>
                                  </p:sub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399832"/>
                                        </p:tgtEl>
                                        <p:attrNameLst>
                                          <p:attrName>style.visibility</p:attrName>
                                        </p:attrNameLst>
                                      </p:cBhvr>
                                      <p:to>
                                        <p:strVal val="visible"/>
                                      </p:to>
                                    </p:set>
                                    <p:animEffect transition="in" filter="box(in)">
                                      <p:cBhvr>
                                        <p:cTn id="24" dur="500"/>
                                        <p:tgtEl>
                                          <p:spTgt spid="13998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99826"/>
                                        </p:tgtEl>
                                        <p:attrNameLst>
                                          <p:attrName>style.visibility</p:attrName>
                                        </p:attrNameLst>
                                      </p:cBhvr>
                                      <p:to>
                                        <p:strVal val="visible"/>
                                      </p:to>
                                    </p:set>
                                    <p:animEffect transition="in" filter="wipe(down)">
                                      <p:cBhvr>
                                        <p:cTn id="29" dur="500"/>
                                        <p:tgtEl>
                                          <p:spTgt spid="1399826"/>
                                        </p:tgtEl>
                                      </p:cBhvr>
                                    </p:animEffect>
                                  </p:childTnLst>
                                </p:cTn>
                              </p:par>
                            </p:childTnLst>
                          </p:cTn>
                        </p:par>
                        <p:par>
                          <p:cTn id="30" fill="hold" nodeType="afterGroup">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399833"/>
                                        </p:tgtEl>
                                        <p:attrNameLst>
                                          <p:attrName>style.visibility</p:attrName>
                                        </p:attrNameLst>
                                      </p:cBhvr>
                                      <p:to>
                                        <p:strVal val="visible"/>
                                      </p:to>
                                    </p:set>
                                    <p:animEffect transition="in" filter="box(in)">
                                      <p:cBhvr>
                                        <p:cTn id="33" dur="500"/>
                                        <p:tgtEl>
                                          <p:spTgt spid="1399833"/>
                                        </p:tgtEl>
                                      </p:cBhvr>
                                    </p:animEffect>
                                  </p:childTnLst>
                                  <p:subTnLst>
                                    <p:set>
                                      <p:cBhvr override="childStyle">
                                        <p:cTn dur="1" fill="hold" display="0" masterRel="sameClick" afterEffect="1">
                                          <p:stCondLst>
                                            <p:cond evt="end" delay="0">
                                              <p:tn val="31"/>
                                            </p:cond>
                                          </p:stCondLst>
                                        </p:cTn>
                                        <p:tgtEl>
                                          <p:spTgt spid="1399833"/>
                                        </p:tgtEl>
                                        <p:attrNameLst>
                                          <p:attrName>style.visibility</p:attrName>
                                        </p:attrNameLst>
                                      </p:cBhvr>
                                      <p:to>
                                        <p:strVal val="hidden"/>
                                      </p:to>
                                    </p:set>
                                  </p:subTnLst>
                                </p:cTn>
                              </p:par>
                            </p:childTnLst>
                          </p:cTn>
                        </p:par>
                        <p:par>
                          <p:cTn id="34" fill="hold" nodeType="afterGroup">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99834"/>
                                        </p:tgtEl>
                                        <p:attrNameLst>
                                          <p:attrName>style.visibility</p:attrName>
                                        </p:attrNameLst>
                                      </p:cBhvr>
                                      <p:to>
                                        <p:strVal val="visible"/>
                                      </p:to>
                                    </p:set>
                                    <p:animEffect transition="in" filter="box(in)">
                                      <p:cBhvr>
                                        <p:cTn id="37" dur="500"/>
                                        <p:tgtEl>
                                          <p:spTgt spid="1399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25" grpId="0" animBg="1"/>
      <p:bldP spid="1399826" grpId="0" animBg="1"/>
      <p:bldP spid="1399829" grpId="0" animBg="1"/>
      <p:bldP spid="1399830" grpId="0" animBg="1"/>
      <p:bldP spid="1399831" grpId="0" animBg="1"/>
      <p:bldP spid="1399832" grpId="0" animBg="1"/>
      <p:bldP spid="1399833" grpId="0" animBg="1"/>
      <p:bldP spid="13998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0834" name="Group 2"/>
          <p:cNvGrpSpPr>
            <a:grpSpLocks/>
          </p:cNvGrpSpPr>
          <p:nvPr/>
        </p:nvGrpSpPr>
        <p:grpSpPr bwMode="auto">
          <a:xfrm>
            <a:off x="1741494" y="4573591"/>
            <a:ext cx="2655887" cy="911225"/>
            <a:chOff x="2660" y="8500"/>
            <a:chExt cx="1740" cy="720"/>
          </a:xfrm>
        </p:grpSpPr>
        <p:sp>
          <p:nvSpPr>
            <p:cNvPr id="1400835" name="Line 3"/>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6" name="Line 4"/>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7" name="Line 5"/>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400838" name="Group 6"/>
          <p:cNvGrpSpPr>
            <a:grpSpLocks/>
          </p:cNvGrpSpPr>
          <p:nvPr/>
        </p:nvGrpSpPr>
        <p:grpSpPr bwMode="auto">
          <a:xfrm>
            <a:off x="4545019" y="4579938"/>
            <a:ext cx="2655887" cy="892175"/>
            <a:chOff x="2660" y="8500"/>
            <a:chExt cx="1740" cy="720"/>
          </a:xfrm>
        </p:grpSpPr>
        <p:sp>
          <p:nvSpPr>
            <p:cNvPr id="1400839" name="Line 7"/>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0" name="Line 8"/>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1" name="Line 9"/>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42" name="Rectangle 10"/>
          <p:cNvSpPr>
            <a:spLocks noChangeArrowheads="1"/>
          </p:cNvSpPr>
          <p:nvPr/>
        </p:nvSpPr>
        <p:spPr bwMode="auto">
          <a:xfrm>
            <a:off x="1676404" y="4225925"/>
            <a:ext cx="5867400" cy="1260475"/>
          </a:xfrm>
          <a:prstGeom prst="rect">
            <a:avLst/>
          </a:prstGeom>
          <a:solidFill>
            <a:srgbClr val="2371EF">
              <a:alpha val="50000"/>
            </a:srgbClr>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43" name="Line 11"/>
          <p:cNvSpPr>
            <a:spLocks noChangeShapeType="1"/>
          </p:cNvSpPr>
          <p:nvPr/>
        </p:nvSpPr>
        <p:spPr bwMode="auto">
          <a:xfrm flipH="1" flipV="1">
            <a:off x="3448056" y="2349501"/>
            <a:ext cx="466725" cy="350678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4" name="Line 12"/>
          <p:cNvSpPr>
            <a:spLocks noChangeShapeType="1"/>
          </p:cNvSpPr>
          <p:nvPr/>
        </p:nvSpPr>
        <p:spPr bwMode="auto">
          <a:xfrm flipV="1">
            <a:off x="3933831" y="2333625"/>
            <a:ext cx="542925" cy="34909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5" name="Rectangle 13"/>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400846" name="Line 14"/>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7" name="Line 15"/>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8" name="Text Box 16"/>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400849" name="Line 17"/>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0" name="Line 18"/>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1" name="Text Box 19"/>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400852" name="Text Box 20"/>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400853" name="Text Box 21"/>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400854" name="Oval 22"/>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55"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56" name="Group 24"/>
          <p:cNvGrpSpPr>
            <a:grpSpLocks/>
          </p:cNvGrpSpPr>
          <p:nvPr/>
        </p:nvGrpSpPr>
        <p:grpSpPr bwMode="auto">
          <a:xfrm>
            <a:off x="5029202" y="1828800"/>
            <a:ext cx="3962400" cy="2209800"/>
            <a:chOff x="3168" y="1008"/>
            <a:chExt cx="2496" cy="1392"/>
          </a:xfrm>
        </p:grpSpPr>
        <p:sp>
          <p:nvSpPr>
            <p:cNvPr id="1400857" name="AutoShape 25"/>
            <p:cNvSpPr>
              <a:spLocks noChangeArrowheads="1"/>
            </p:cNvSpPr>
            <p:nvPr/>
          </p:nvSpPr>
          <p:spPr bwMode="auto">
            <a:xfrm>
              <a:off x="3168" y="1008"/>
              <a:ext cx="2496" cy="1392"/>
            </a:xfrm>
            <a:prstGeom prst="irregularSeal2">
              <a:avLst/>
            </a:prstGeom>
            <a:solidFill>
              <a:srgbClr val="996633"/>
            </a:solidFill>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400858" name="Text Box 26"/>
            <p:cNvSpPr txBox="1">
              <a:spLocks noChangeArrowheads="1"/>
            </p:cNvSpPr>
            <p:nvPr/>
          </p:nvSpPr>
          <p:spPr bwMode="auto">
            <a:xfrm>
              <a:off x="3696" y="1248"/>
              <a:ext cx="1392" cy="82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40000"/>
                </a:spcBef>
              </a:pPr>
              <a:endParaRPr kumimoji="1" lang="zh-CN" altLang="en-US" sz="2400" b="1" i="1">
                <a:solidFill>
                  <a:srgbClr val="FFFFFF"/>
                </a:solidFill>
                <a:ea typeface="宋体" charset="0"/>
                <a:cs typeface="宋体" charset="0"/>
              </a:endParaRPr>
            </a:p>
            <a:p>
              <a:pPr eaLnBrk="1" hangingPunct="1">
                <a:lnSpc>
                  <a:spcPct val="50000"/>
                </a:lnSpc>
                <a:spcBef>
                  <a:spcPct val="40000"/>
                </a:spcBef>
              </a:pPr>
              <a:r>
                <a:rPr kumimoji="1" lang="en-US" altLang="zh-CN" sz="2400" b="1" i="1">
                  <a:solidFill>
                    <a:srgbClr val="FFFFFF"/>
                  </a:solidFill>
                  <a:ea typeface="宋体" charset="0"/>
                  <a:cs typeface="宋体" charset="0"/>
                </a:rPr>
                <a:t>Disparity Error </a:t>
              </a:r>
            </a:p>
            <a:p>
              <a:pPr eaLnBrk="1" hangingPunct="1">
                <a:lnSpc>
                  <a:spcPct val="50000"/>
                </a:lnSpc>
                <a:spcBef>
                  <a:spcPct val="40000"/>
                </a:spcBef>
              </a:pPr>
              <a:r>
                <a:rPr kumimoji="1" lang="en-US" altLang="zh-CN" sz="2400" b="1" i="1">
                  <a:solidFill>
                    <a:srgbClr val="FFFFFF"/>
                  </a:solidFill>
                  <a:ea typeface="宋体" charset="0"/>
                  <a:cs typeface="宋体" charset="0"/>
                </a:rPr>
                <a:t>&lt;</a:t>
              </a:r>
            </a:p>
            <a:p>
              <a:pPr eaLnBrk="1" hangingPunct="1">
                <a:lnSpc>
                  <a:spcPct val="50000"/>
                </a:lnSpc>
                <a:spcBef>
                  <a:spcPct val="40000"/>
                </a:spcBef>
              </a:pPr>
              <a:r>
                <a:rPr kumimoji="1" lang="en-US" altLang="zh-CN" sz="2400" b="1" i="1">
                  <a:solidFill>
                    <a:srgbClr val="FFFFFF"/>
                  </a:solidFill>
                  <a:ea typeface="宋体" charset="0"/>
                  <a:cs typeface="宋体" charset="0"/>
                </a:rPr>
                <a:t> 1 Pixel</a:t>
              </a:r>
            </a:p>
          </p:txBody>
        </p:sp>
      </p:grpSp>
      <p:sp>
        <p:nvSpPr>
          <p:cNvPr id="1400859" name="Oval 27"/>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60" name="Oval 28"/>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61" name="Group 29"/>
          <p:cNvGrpSpPr>
            <a:grpSpLocks/>
          </p:cNvGrpSpPr>
          <p:nvPr/>
        </p:nvGrpSpPr>
        <p:grpSpPr bwMode="auto">
          <a:xfrm>
            <a:off x="2601919" y="4953000"/>
            <a:ext cx="2655887" cy="1524000"/>
            <a:chOff x="1872" y="3120"/>
            <a:chExt cx="1673" cy="960"/>
          </a:xfrm>
        </p:grpSpPr>
        <p:grpSp>
          <p:nvGrpSpPr>
            <p:cNvPr id="1400862" name="Group 30"/>
            <p:cNvGrpSpPr>
              <a:grpSpLocks/>
            </p:cNvGrpSpPr>
            <p:nvPr/>
          </p:nvGrpSpPr>
          <p:grpSpPr bwMode="auto">
            <a:xfrm>
              <a:off x="1872" y="3120"/>
              <a:ext cx="1673" cy="562"/>
              <a:chOff x="2660" y="8500"/>
              <a:chExt cx="1740" cy="720"/>
            </a:xfrm>
          </p:grpSpPr>
          <p:sp>
            <p:nvSpPr>
              <p:cNvPr id="1400863" name="Line 31"/>
              <p:cNvSpPr>
                <a:spLocks noChangeShapeType="1"/>
              </p:cNvSpPr>
              <p:nvPr/>
            </p:nvSpPr>
            <p:spPr bwMode="auto">
              <a:xfrm>
                <a:off x="2660" y="8510"/>
                <a:ext cx="880" cy="71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4" name="Line 32"/>
              <p:cNvSpPr>
                <a:spLocks noChangeShapeType="1"/>
              </p:cNvSpPr>
              <p:nvPr/>
            </p:nvSpPr>
            <p:spPr bwMode="auto">
              <a:xfrm flipV="1">
                <a:off x="3530" y="8500"/>
                <a:ext cx="870" cy="72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5" name="Line 33"/>
              <p:cNvSpPr>
                <a:spLocks noChangeShapeType="1"/>
              </p:cNvSpPr>
              <p:nvPr/>
            </p:nvSpPr>
            <p:spPr bwMode="auto">
              <a:xfrm flipV="1">
                <a:off x="2660" y="8500"/>
                <a:ext cx="1730"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66" name="Text Box 34"/>
            <p:cNvSpPr txBox="1">
              <a:spLocks noChangeArrowheads="1"/>
            </p:cNvSpPr>
            <p:nvPr/>
          </p:nvSpPr>
          <p:spPr bwMode="auto">
            <a:xfrm>
              <a:off x="2304" y="3648"/>
              <a:ext cx="81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b="1" i="1">
                  <a:solidFill>
                    <a:srgbClr val="FFFFFF"/>
                  </a:solidFill>
                  <a:ea typeface="宋体" charset="0"/>
                  <a:cs typeface="宋体" charset="0"/>
                </a:rPr>
                <a:t>Rendering Camera</a:t>
              </a:r>
            </a:p>
          </p:txBody>
        </p:sp>
      </p:grpSp>
      <p:sp>
        <p:nvSpPr>
          <p:cNvPr id="1400867" name="Line 35"/>
          <p:cNvSpPr>
            <a:spLocks noChangeShapeType="1"/>
          </p:cNvSpPr>
          <p:nvPr/>
        </p:nvSpPr>
        <p:spPr bwMode="auto">
          <a:xfrm>
            <a:off x="3775075" y="4965700"/>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8" name="Line 36"/>
          <p:cNvSpPr>
            <a:spLocks noChangeShapeType="1"/>
          </p:cNvSpPr>
          <p:nvPr/>
        </p:nvSpPr>
        <p:spPr bwMode="auto">
          <a:xfrm>
            <a:off x="3790953" y="4962525"/>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9" name="Line 37"/>
          <p:cNvSpPr>
            <a:spLocks noChangeShapeType="1"/>
          </p:cNvSpPr>
          <p:nvPr/>
        </p:nvSpPr>
        <p:spPr bwMode="auto">
          <a:xfrm flipH="1" flipV="1">
            <a:off x="3438530" y="2373313"/>
            <a:ext cx="2455863" cy="3078162"/>
          </a:xfrm>
          <a:prstGeom prst="line">
            <a:avLst/>
          </a:prstGeom>
          <a:noFill/>
          <a:ln w="31750">
            <a:solidFill>
              <a:srgbClr val="00FFFF"/>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0" name="Line 38"/>
          <p:cNvSpPr>
            <a:spLocks noChangeShapeType="1"/>
          </p:cNvSpPr>
          <p:nvPr/>
        </p:nvSpPr>
        <p:spPr bwMode="auto">
          <a:xfrm flipV="1">
            <a:off x="3051175" y="2368550"/>
            <a:ext cx="1403350" cy="3122613"/>
          </a:xfrm>
          <a:prstGeom prst="line">
            <a:avLst/>
          </a:prstGeom>
          <a:noFill/>
          <a:ln w="31750">
            <a:solidFill>
              <a:srgbClr val="FF0000"/>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1" name="Oval 39"/>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72" name="Oval 40"/>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541283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0843"/>
                                        </p:tgtEl>
                                        <p:attrNameLst>
                                          <p:attrName>style.visibility</p:attrName>
                                        </p:attrNameLst>
                                      </p:cBhvr>
                                      <p:to>
                                        <p:strVal val="visible"/>
                                      </p:to>
                                    </p:set>
                                    <p:animEffect transition="in" filter="wipe(up)">
                                      <p:cBhvr>
                                        <p:cTn id="7" dur="500"/>
                                        <p:tgtEl>
                                          <p:spTgt spid="1400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00844"/>
                                        </p:tgtEl>
                                        <p:attrNameLst>
                                          <p:attrName>style.visibility</p:attrName>
                                        </p:attrNameLst>
                                      </p:cBhvr>
                                      <p:to>
                                        <p:strVal val="visible"/>
                                      </p:to>
                                    </p:set>
                                    <p:animEffect transition="in" filter="wipe(up)">
                                      <p:cBhvr>
                                        <p:cTn id="12" dur="500"/>
                                        <p:tgtEl>
                                          <p:spTgt spid="1400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00868"/>
                                        </p:tgtEl>
                                        <p:attrNameLst>
                                          <p:attrName>style.visibility</p:attrName>
                                        </p:attrNameLst>
                                      </p:cBhvr>
                                      <p:to>
                                        <p:strVal val="visible"/>
                                      </p:to>
                                    </p:set>
                                    <p:animEffect transition="in" filter="box(in)">
                                      <p:cBhvr>
                                        <p:cTn id="17" dur="500"/>
                                        <p:tgtEl>
                                          <p:spTgt spid="1400868"/>
                                        </p:tgtEl>
                                      </p:cBhvr>
                                    </p:animEffect>
                                  </p:childTnLst>
                                  <p:subTnLst>
                                    <p:set>
                                      <p:cBhvr override="childStyle">
                                        <p:cTn dur="1" fill="hold" display="0" masterRel="sameClick" afterEffect="1">
                                          <p:stCondLst>
                                            <p:cond evt="end" delay="0">
                                              <p:tn val="15"/>
                                            </p:cond>
                                          </p:stCondLst>
                                        </p:cTn>
                                        <p:tgtEl>
                                          <p:spTgt spid="1400868"/>
                                        </p:tgtEl>
                                        <p:attrNameLst>
                                          <p:attrName>style.visibility</p:attrName>
                                        </p:attrNameLst>
                                      </p:cBhvr>
                                      <p:to>
                                        <p:strVal val="hidden"/>
                                      </p:to>
                                    </p:set>
                                  </p:subTnLst>
                                </p:cTn>
                              </p:par>
                            </p:childTnLst>
                          </p:cTn>
                        </p:par>
                        <p:par>
                          <p:cTn id="18" fill="hold" nodeType="afterGroup">
                            <p:stCondLst>
                              <p:cond delay="500"/>
                            </p:stCondLst>
                            <p:childTnLst>
                              <p:par>
                                <p:cTn id="19" presetID="4" presetClass="entr" presetSubtype="16" fill="hold" grpId="0" nodeType="afterEffect">
                                  <p:stCondLst>
                                    <p:cond delay="0"/>
                                  </p:stCondLst>
                                  <p:childTnLst>
                                    <p:set>
                                      <p:cBhvr>
                                        <p:cTn id="20" dur="1" fill="hold">
                                          <p:stCondLst>
                                            <p:cond delay="0"/>
                                          </p:stCondLst>
                                        </p:cTn>
                                        <p:tgtEl>
                                          <p:spTgt spid="1400867"/>
                                        </p:tgtEl>
                                        <p:attrNameLst>
                                          <p:attrName>style.visibility</p:attrName>
                                        </p:attrNameLst>
                                      </p:cBhvr>
                                      <p:to>
                                        <p:strVal val="visible"/>
                                      </p:to>
                                    </p:set>
                                    <p:animEffect transition="in" filter="box(in)">
                                      <p:cBhvr>
                                        <p:cTn id="21" dur="500"/>
                                        <p:tgtEl>
                                          <p:spTgt spid="14008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1400856"/>
                                        </p:tgtEl>
                                        <p:attrNameLst>
                                          <p:attrName>style.visibility</p:attrName>
                                        </p:attrNameLst>
                                      </p:cBhvr>
                                      <p:to>
                                        <p:strVal val="visible"/>
                                      </p:to>
                                    </p:set>
                                    <p:anim calcmode="lin" valueType="num">
                                      <p:cBhvr>
                                        <p:cTn id="26" dur="1000" fill="hold"/>
                                        <p:tgtEl>
                                          <p:spTgt spid="1400856"/>
                                        </p:tgtEl>
                                        <p:attrNameLst>
                                          <p:attrName>ppt_w</p:attrName>
                                        </p:attrNameLst>
                                      </p:cBhvr>
                                      <p:tavLst>
                                        <p:tav tm="0">
                                          <p:val>
                                            <p:fltVal val="0"/>
                                          </p:val>
                                        </p:tav>
                                        <p:tav tm="100000">
                                          <p:val>
                                            <p:strVal val="#ppt_w"/>
                                          </p:val>
                                        </p:tav>
                                      </p:tavLst>
                                    </p:anim>
                                    <p:anim calcmode="lin" valueType="num">
                                      <p:cBhvr>
                                        <p:cTn id="27" dur="1000" fill="hold"/>
                                        <p:tgtEl>
                                          <p:spTgt spid="1400856"/>
                                        </p:tgtEl>
                                        <p:attrNameLst>
                                          <p:attrName>ppt_h</p:attrName>
                                        </p:attrNameLst>
                                      </p:cBhvr>
                                      <p:tavLst>
                                        <p:tav tm="0">
                                          <p:val>
                                            <p:fltVal val="0"/>
                                          </p:val>
                                        </p:tav>
                                        <p:tav tm="100000">
                                          <p:val>
                                            <p:strVal val="#ppt_h"/>
                                          </p:val>
                                        </p:tav>
                                      </p:tavLst>
                                    </p:anim>
                                    <p:anim calcmode="lin" valueType="num">
                                      <p:cBhvr>
                                        <p:cTn id="28" dur="1000" fill="hold"/>
                                        <p:tgtEl>
                                          <p:spTgt spid="140085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008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43" grpId="0" animBg="1"/>
      <p:bldP spid="1400844" grpId="0" animBg="1"/>
      <p:bldP spid="1400867" grpId="0" animBg="1"/>
      <p:bldP spid="140086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42" name="Picture 2" descr="wall1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2643" name="Rectangle 3"/>
          <p:cNvSpPr>
            <a:spLocks noGrp="1" noChangeArrowheads="1"/>
          </p:cNvSpPr>
          <p:nvPr>
            <p:ph type="title"/>
          </p:nvPr>
        </p:nvSpPr>
        <p:spPr/>
        <p:txBody>
          <a:bodyPr/>
          <a:lstStyle/>
          <a:p>
            <a:r>
              <a:rPr kumimoji="0" lang="en-US" altLang="zh-CN">
                <a:ea typeface="宋体" charset="0"/>
                <a:cs typeface="宋体" charset="0"/>
              </a:rPr>
              <a:t>A Constant Plane</a:t>
            </a:r>
          </a:p>
        </p:txBody>
      </p:sp>
      <p:grpSp>
        <p:nvGrpSpPr>
          <p:cNvPr id="1392644" name="Group 4"/>
          <p:cNvGrpSpPr>
            <a:grpSpLocks/>
          </p:cNvGrpSpPr>
          <p:nvPr/>
        </p:nvGrpSpPr>
        <p:grpSpPr bwMode="auto">
          <a:xfrm flipH="1">
            <a:off x="457200" y="2971804"/>
            <a:ext cx="558800" cy="846138"/>
            <a:chOff x="499" y="1640"/>
            <a:chExt cx="444" cy="646"/>
          </a:xfrm>
        </p:grpSpPr>
        <p:sp>
          <p:nvSpPr>
            <p:cNvPr id="1392645" name="Freeform 5"/>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6" name="Freeform 6"/>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7" name="Freeform 7"/>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8" name="Freeform 8"/>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9" name="Freeform 9"/>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0" name="Freeform 10"/>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1" name="Freeform 11"/>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2" name="Freeform 12"/>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3" name="Freeform 13"/>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4" name="Freeform 14"/>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5" name="Freeform 15"/>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6" name="Freeform 16"/>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7" name="Freeform 17"/>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8" name="Freeform 18"/>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9" name="Freeform 19"/>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0" name="Freeform 20"/>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1" name="Freeform 21"/>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2" name="Freeform 22"/>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3" name="Freeform 23"/>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4" name="Freeform 24"/>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5" name="Freeform 25"/>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6" name="Freeform 26"/>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7" name="Freeform 27"/>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8" name="Freeform 28"/>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9" name="Freeform 29"/>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0" name="Freeform 30"/>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1" name="Freeform 31"/>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2" name="Freeform 32"/>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3" name="Freeform 33"/>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4" name="Freeform 34"/>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5" name="Freeform 35"/>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2676" name="Line 36"/>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77" name="Object 37"/>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67615"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78" name="Line 38"/>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79" name="Line 39"/>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0" name="Line 40"/>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1" name="Text Box 41"/>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2682" name="Text Box 42"/>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2683" name="Text Box 43"/>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graphicFrame>
        <p:nvGraphicFramePr>
          <p:cNvPr id="1392684" name="Object 44"/>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67616" name="Flash Movie" r:id="rId6" imgW="1937880" imgH="1937880" progId="Flash.Movie">
                  <p:embed/>
                </p:oleObj>
              </mc:Choice>
              <mc:Fallback>
                <p:oleObj name="Flash Movie" r:id="rId6" imgW="193788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85" name="Object 45"/>
          <p:cNvGraphicFramePr>
            <a:graphicFrameLocks noChangeAspect="1"/>
          </p:cNvGraphicFramePr>
          <p:nvPr/>
        </p:nvGraphicFramePr>
        <p:xfrm>
          <a:off x="5397500" y="1905006"/>
          <a:ext cx="2008188" cy="2009775"/>
        </p:xfrm>
        <a:graphic>
          <a:graphicData uri="http://schemas.openxmlformats.org/presentationml/2006/ole">
            <mc:AlternateContent xmlns:mc="http://schemas.openxmlformats.org/markup-compatibility/2006">
              <mc:Choice xmlns:v="urn:schemas-microsoft-com:vml" Requires="v">
                <p:oleObj spid="_x0000_s67617" name="Flash Movie" r:id="rId8" imgW="1779840" imgH="1781280" progId="Flash.Movie">
                  <p:embed/>
                </p:oleObj>
              </mc:Choice>
              <mc:Fallback>
                <p:oleObj name="Flash Movie" r:id="rId8" imgW="1779840" imgH="178128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6"/>
                        <a:ext cx="2008188"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86" name="Line 46"/>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7" name="Line 47"/>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8" name="Text Box 48"/>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2689" name="Text Box 49"/>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2690" name="Text Box 50"/>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1" name="Line 5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92" name="Line 52"/>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93" name="Object 53"/>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7618"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94" name="Object 54"/>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7619"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95" name="Text Box 55"/>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6" name="Line 56"/>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41142851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666" name="Picture 2" descr="wall2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2275"/>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3667" name="Rectangle 3"/>
          <p:cNvSpPr>
            <a:spLocks noGrp="1" noChangeArrowheads="1"/>
          </p:cNvSpPr>
          <p:nvPr>
            <p:ph type="title"/>
          </p:nvPr>
        </p:nvSpPr>
        <p:spPr/>
        <p:txBody>
          <a:bodyPr/>
          <a:lstStyle/>
          <a:p>
            <a:r>
              <a:rPr kumimoji="0" lang="en-US" altLang="zh-CN">
                <a:ea typeface="宋体" charset="0"/>
                <a:cs typeface="宋体" charset="0"/>
              </a:rPr>
              <a:t>Two Constant Planes</a:t>
            </a:r>
          </a:p>
        </p:txBody>
      </p:sp>
      <p:grpSp>
        <p:nvGrpSpPr>
          <p:cNvPr id="1393668" name="Group 4"/>
          <p:cNvGrpSpPr>
            <a:grpSpLocks/>
          </p:cNvGrpSpPr>
          <p:nvPr/>
        </p:nvGrpSpPr>
        <p:grpSpPr bwMode="auto">
          <a:xfrm>
            <a:off x="457202" y="1905006"/>
            <a:ext cx="3962400" cy="2576513"/>
            <a:chOff x="288" y="1200"/>
            <a:chExt cx="2496" cy="1623"/>
          </a:xfrm>
        </p:grpSpPr>
        <p:grpSp>
          <p:nvGrpSpPr>
            <p:cNvPr id="1393669" name="Group 5"/>
            <p:cNvGrpSpPr>
              <a:grpSpLocks/>
            </p:cNvGrpSpPr>
            <p:nvPr/>
          </p:nvGrpSpPr>
          <p:grpSpPr bwMode="auto">
            <a:xfrm flipH="1">
              <a:off x="288" y="1872"/>
              <a:ext cx="352" cy="533"/>
              <a:chOff x="499" y="1640"/>
              <a:chExt cx="444" cy="646"/>
            </a:xfrm>
          </p:grpSpPr>
          <p:sp>
            <p:nvSpPr>
              <p:cNvPr id="1393670"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1"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2"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3"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4"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5"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6"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7"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8"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9"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0"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1"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2"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3"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4"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5"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6"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7"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8"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9"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0"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1"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2"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3"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4"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5"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6"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7"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8"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9"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700"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3701" name="Line 37"/>
            <p:cNvSpPr>
              <a:spLocks noChangeShapeType="1"/>
            </p:cNvSpPr>
            <p:nvPr/>
          </p:nvSpPr>
          <p:spPr bwMode="auto">
            <a:xfrm>
              <a:off x="559" y="1378"/>
              <a:ext cx="1936" cy="1"/>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aphicFrame>
          <p:nvGraphicFramePr>
            <p:cNvPr id="1393702" name="Object 38"/>
            <p:cNvGraphicFramePr>
              <a:graphicFrameLocks noChangeAspect="1"/>
            </p:cNvGraphicFramePr>
            <p:nvPr/>
          </p:nvGraphicFramePr>
          <p:xfrm>
            <a:off x="720" y="1392"/>
            <a:ext cx="1470" cy="1229"/>
          </p:xfrm>
          <a:graphic>
            <a:graphicData uri="http://schemas.openxmlformats.org/presentationml/2006/ole">
              <mc:AlternateContent xmlns:mc="http://schemas.openxmlformats.org/markup-compatibility/2006">
                <mc:Choice xmlns:v="urn:schemas-microsoft-com:vml" Requires="v">
                  <p:oleObj spid="_x0000_s68639"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1392"/>
                          <a:ext cx="1470" cy="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03" name="Line 39"/>
            <p:cNvSpPr>
              <a:spLocks noChangeShapeType="1"/>
            </p:cNvSpPr>
            <p:nvPr/>
          </p:nvSpPr>
          <p:spPr bwMode="auto">
            <a:xfrm>
              <a:off x="1632" y="1680"/>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4" name="Line 40"/>
            <p:cNvSpPr>
              <a:spLocks noChangeShapeType="1"/>
            </p:cNvSpPr>
            <p:nvPr/>
          </p:nvSpPr>
          <p:spPr bwMode="auto">
            <a:xfrm flipV="1">
              <a:off x="768" y="1200"/>
              <a:ext cx="0" cy="1449"/>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5" name="Line 41"/>
            <p:cNvSpPr>
              <a:spLocks noChangeShapeType="1"/>
            </p:cNvSpPr>
            <p:nvPr/>
          </p:nvSpPr>
          <p:spPr bwMode="auto">
            <a:xfrm>
              <a:off x="1032" y="1231"/>
              <a:ext cx="0" cy="144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6" name="Text Box 42"/>
            <p:cNvSpPr txBox="1">
              <a:spLocks noChangeArrowheads="1"/>
            </p:cNvSpPr>
            <p:nvPr/>
          </p:nvSpPr>
          <p:spPr bwMode="auto">
            <a:xfrm>
              <a:off x="2352" y="134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3707" name="Text Box 43"/>
            <p:cNvSpPr txBox="1">
              <a:spLocks noChangeArrowheads="1"/>
            </p:cNvSpPr>
            <p:nvPr/>
          </p:nvSpPr>
          <p:spPr bwMode="auto">
            <a:xfrm>
              <a:off x="1008" y="2496"/>
              <a:ext cx="43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3708" name="Text Box 44"/>
            <p:cNvSpPr txBox="1">
              <a:spLocks noChangeArrowheads="1"/>
            </p:cNvSpPr>
            <p:nvPr/>
          </p:nvSpPr>
          <p:spPr bwMode="auto">
            <a:xfrm>
              <a:off x="432" y="2496"/>
              <a:ext cx="3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3709" name="Text Box 45"/>
            <p:cNvSpPr txBox="1">
              <a:spLocks noChangeArrowheads="1"/>
            </p:cNvSpPr>
            <p:nvPr/>
          </p:nvSpPr>
          <p:spPr bwMode="auto">
            <a:xfrm>
              <a:off x="1584" y="249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10" name="Line 46"/>
            <p:cNvSpPr>
              <a:spLocks noChangeShapeType="1"/>
            </p:cNvSpPr>
            <p:nvPr/>
          </p:nvSpPr>
          <p:spPr bwMode="auto">
            <a:xfrm>
              <a:off x="2112" y="1488"/>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11" name="Text Box 47"/>
            <p:cNvSpPr txBox="1">
              <a:spLocks noChangeArrowheads="1"/>
            </p:cNvSpPr>
            <p:nvPr/>
          </p:nvSpPr>
          <p:spPr bwMode="auto">
            <a:xfrm>
              <a:off x="2112" y="225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grpSp>
      <p:graphicFrame>
        <p:nvGraphicFramePr>
          <p:cNvPr id="1393712" name="Object 48"/>
          <p:cNvGraphicFramePr>
            <a:graphicFrameLocks noChangeAspect="1"/>
          </p:cNvGraphicFramePr>
          <p:nvPr/>
        </p:nvGraphicFramePr>
        <p:xfrm>
          <a:off x="1371600" y="4495800"/>
          <a:ext cx="1943100" cy="1944688"/>
        </p:xfrm>
        <a:graphic>
          <a:graphicData uri="http://schemas.openxmlformats.org/presentationml/2006/ole">
            <mc:AlternateContent xmlns:mc="http://schemas.openxmlformats.org/markup-compatibility/2006">
              <mc:Choice xmlns:v="urn:schemas-microsoft-com:vml" Requires="v">
                <p:oleObj spid="_x0000_s68640" name="Flash Movie" r:id="rId6" imgW="1937520" imgH="1937880" progId="Flash.Movie">
                  <p:embed/>
                </p:oleObj>
              </mc:Choice>
              <mc:Fallback>
                <p:oleObj name="Flash Movie" r:id="rId6" imgW="193752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3" name="Line 49"/>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4" name="Line 50"/>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5" name="Text Box 51"/>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3716" name="Text Box 52"/>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graphicFrame>
        <p:nvGraphicFramePr>
          <p:cNvPr id="1393717" name="Object 53"/>
          <p:cNvGraphicFramePr>
            <a:graphicFrameLocks/>
          </p:cNvGraphicFramePr>
          <p:nvPr/>
        </p:nvGraphicFramePr>
        <p:xfrm>
          <a:off x="5397500" y="1905000"/>
          <a:ext cx="2008188" cy="2008188"/>
        </p:xfrm>
        <a:graphic>
          <a:graphicData uri="http://schemas.openxmlformats.org/presentationml/2006/ole">
            <mc:AlternateContent xmlns:mc="http://schemas.openxmlformats.org/markup-compatibility/2006">
              <mc:Choice xmlns:v="urn:schemas-microsoft-com:vml" Requires="v">
                <p:oleObj spid="_x0000_s68641" name="Flash Movie" r:id="rId8" imgW="1780560" imgH="1780560" progId="Flash.Movie">
                  <p:embed/>
                </p:oleObj>
              </mc:Choice>
              <mc:Fallback>
                <p:oleObj name="Flash Movie" r:id="rId8" imgW="1780560" imgH="1780560" progId="Flash.Movie">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0"/>
                        <a:ext cx="2008188" cy="200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8" name="Line 54"/>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3719" name="Object 55"/>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8642"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3720" name="Object 56"/>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8643"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21" name="Text Box 57"/>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22" name="Line 58"/>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3" name="Line 59"/>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4" name="Text Box 60"/>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3725" name="Line 6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948788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690" name="Picture 2" descr="wallside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4691"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69663" name="Flash Movie" r:id="rId4" imgW="1780560" imgH="1781280" progId="Flash.Movie">
                  <p:embed/>
                </p:oleObj>
              </mc:Choice>
              <mc:Fallback>
                <p:oleObj name="Flash Movie" r:id="rId4" imgW="1780560" imgH="17812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692"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4693" name="Group 5"/>
          <p:cNvGrpSpPr>
            <a:grpSpLocks/>
          </p:cNvGrpSpPr>
          <p:nvPr/>
        </p:nvGrpSpPr>
        <p:grpSpPr bwMode="auto">
          <a:xfrm flipH="1">
            <a:off x="457200" y="2971804"/>
            <a:ext cx="558800" cy="846138"/>
            <a:chOff x="499" y="1640"/>
            <a:chExt cx="444" cy="646"/>
          </a:xfrm>
        </p:grpSpPr>
        <p:sp>
          <p:nvSpPr>
            <p:cNvPr id="1394694"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5"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6"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7"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8"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9"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0"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1"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2"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3"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4"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5"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6"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7"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8"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9"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0"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1"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2"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3"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4"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5"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6"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7"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8"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9"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0"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1"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2"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3"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4"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4725"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26"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69664" name="Flash Movie" r:id="rId6" imgW="2058120" imgH="1622520" progId="Flash.Movie">
                  <p:embed/>
                </p:oleObj>
              </mc:Choice>
              <mc:Fallback>
                <p:oleObj name="Flash Movie" r:id="rId6" imgW="2058120" imgH="162252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27"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8"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9"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0"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4731"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4732"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4733"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4"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5"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4736"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4737"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38" name="Line 50"/>
          <p:cNvSpPr>
            <a:spLocks noChangeShapeType="1"/>
          </p:cNvSpPr>
          <p:nvPr/>
        </p:nvSpPr>
        <p:spPr bwMode="auto">
          <a:xfrm flipV="1">
            <a:off x="5321300" y="5360994"/>
            <a:ext cx="2235200"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9"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0"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69665" name="Flash Movie" r:id="rId8" imgW="361800" imgH="421560" progId="Flash.Movie">
                  <p:embed/>
                </p:oleObj>
              </mc:Choice>
              <mc:Fallback>
                <p:oleObj name="Flash Movie" r:id="rId8" imgW="361800" imgH="42156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4741"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69666" name="Flash Movie" r:id="rId10" imgW="459000" imgH="458640" progId="Flash.Movie">
                  <p:embed/>
                </p:oleObj>
              </mc:Choice>
              <mc:Fallback>
                <p:oleObj name="Flash Movie" r:id="rId10" imgW="459000" imgH="45864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2"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43"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4"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5"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6"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7" name="Line 59"/>
          <p:cNvSpPr>
            <a:spLocks noChangeShapeType="1"/>
          </p:cNvSpPr>
          <p:nvPr/>
        </p:nvSpPr>
        <p:spPr bwMode="auto">
          <a:xfrm>
            <a:off x="2667000" y="2438404"/>
            <a:ext cx="609600" cy="1143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8"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69667" name="Flash Movie" r:id="rId12" imgW="1937880" imgH="1937880" progId="Flash.Movie">
                  <p:embed/>
                </p:oleObj>
              </mc:Choice>
              <mc:Fallback>
                <p:oleObj name="Flash Movie" r:id="rId12" imgW="1937880" imgH="193788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9"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7620818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714" name="Picture 2" descr="wallcurve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5715"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70687" name="Flash Movie" r:id="rId5" imgW="1781280" imgH="1781280" progId="Flash.Movie">
                  <p:embed/>
                </p:oleObj>
              </mc:Choice>
              <mc:Fallback>
                <p:oleObj name="Flash Movie" r:id="rId5" imgW="1781280" imgH="178128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16"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5717" name="Group 5"/>
          <p:cNvGrpSpPr>
            <a:grpSpLocks/>
          </p:cNvGrpSpPr>
          <p:nvPr/>
        </p:nvGrpSpPr>
        <p:grpSpPr bwMode="auto">
          <a:xfrm flipH="1">
            <a:off x="457200" y="2971804"/>
            <a:ext cx="558800" cy="846138"/>
            <a:chOff x="499" y="1640"/>
            <a:chExt cx="444" cy="646"/>
          </a:xfrm>
        </p:grpSpPr>
        <p:sp>
          <p:nvSpPr>
            <p:cNvPr id="1395718"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19"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0"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1"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2"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3"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4"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5"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6"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7"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8"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9"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0"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1"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2"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3"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4"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5"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6"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7"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8"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9"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0"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1"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2"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3"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4"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5"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6"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7"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8"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5749"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50"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70688" name="Flash Movie" r:id="rId7" imgW="2058120" imgH="1622520" progId="Flash.Movie">
                  <p:embed/>
                </p:oleObj>
              </mc:Choice>
              <mc:Fallback>
                <p:oleObj name="Flash Movie" r:id="rId7" imgW="2058120" imgH="162252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51"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2"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3"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4"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5755"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5756"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5757"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8"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9"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5760"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5761"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2" name="Line 50"/>
          <p:cNvSpPr>
            <a:spLocks noChangeShapeType="1"/>
          </p:cNvSpPr>
          <p:nvPr/>
        </p:nvSpPr>
        <p:spPr bwMode="auto">
          <a:xfrm flipV="1">
            <a:off x="5321300" y="5360994"/>
            <a:ext cx="2243138"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3"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64"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70689" name="Flash Movie" r:id="rId9" imgW="361800" imgH="421560" progId="Flash.Movie">
                  <p:embed/>
                </p:oleObj>
              </mc:Choice>
              <mc:Fallback>
                <p:oleObj name="Flash Movie" r:id="rId9" imgW="361800" imgH="42156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5765"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70690" name="Flash Movie" r:id="rId11" imgW="459000" imgH="458640" progId="Flash.Movie">
                  <p:embed/>
                </p:oleObj>
              </mc:Choice>
              <mc:Fallback>
                <p:oleObj name="Flash Movie" r:id="rId11" imgW="459000" imgH="45864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66"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7"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8"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9"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0"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1" name="Freeform 59"/>
          <p:cNvSpPr>
            <a:spLocks/>
          </p:cNvSpPr>
          <p:nvPr/>
        </p:nvSpPr>
        <p:spPr bwMode="auto">
          <a:xfrm>
            <a:off x="2667000" y="2438400"/>
            <a:ext cx="609600" cy="1308100"/>
          </a:xfrm>
          <a:custGeom>
            <a:avLst/>
            <a:gdLst>
              <a:gd name="T0" fmla="*/ 0 w 384"/>
              <a:gd name="T1" fmla="*/ 0 h 824"/>
              <a:gd name="T2" fmla="*/ 288 w 384"/>
              <a:gd name="T3" fmla="*/ 192 h 824"/>
              <a:gd name="T4" fmla="*/ 144 w 384"/>
              <a:gd name="T5" fmla="*/ 480 h 824"/>
              <a:gd name="T6" fmla="*/ 336 w 384"/>
              <a:gd name="T7" fmla="*/ 768 h 824"/>
              <a:gd name="T8" fmla="*/ 384 w 384"/>
              <a:gd name="T9" fmla="*/ 816 h 824"/>
            </a:gdLst>
            <a:ahLst/>
            <a:cxnLst>
              <a:cxn ang="0">
                <a:pos x="T0" y="T1"/>
              </a:cxn>
              <a:cxn ang="0">
                <a:pos x="T2" y="T3"/>
              </a:cxn>
              <a:cxn ang="0">
                <a:pos x="T4" y="T5"/>
              </a:cxn>
              <a:cxn ang="0">
                <a:pos x="T6" y="T7"/>
              </a:cxn>
              <a:cxn ang="0">
                <a:pos x="T8" y="T9"/>
              </a:cxn>
            </a:cxnLst>
            <a:rect l="0" t="0" r="r" b="b"/>
            <a:pathLst>
              <a:path w="384" h="824">
                <a:moveTo>
                  <a:pt x="0" y="0"/>
                </a:moveTo>
                <a:cubicBezTo>
                  <a:pt x="132" y="56"/>
                  <a:pt x="264" y="112"/>
                  <a:pt x="288" y="192"/>
                </a:cubicBezTo>
                <a:cubicBezTo>
                  <a:pt x="312" y="272"/>
                  <a:pt x="136" y="384"/>
                  <a:pt x="144" y="480"/>
                </a:cubicBezTo>
                <a:cubicBezTo>
                  <a:pt x="152" y="576"/>
                  <a:pt x="296" y="712"/>
                  <a:pt x="336" y="768"/>
                </a:cubicBezTo>
                <a:cubicBezTo>
                  <a:pt x="376" y="824"/>
                  <a:pt x="380" y="820"/>
                  <a:pt x="384" y="816"/>
                </a:cubicBezTo>
              </a:path>
            </a:pathLst>
          </a:custGeom>
          <a:noFill/>
          <a:ln w="38100" cap="sq"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72"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70691" name="Flash Movie" r:id="rId13" imgW="1937520" imgH="1937520" progId="Flash.Movie">
                  <p:embed/>
                </p:oleObj>
              </mc:Choice>
              <mc:Fallback>
                <p:oleObj name="Flash Movie" r:id="rId13" imgW="1937520" imgH="1937520" progId="Flash.Movi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73"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12897902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p:txBody>
          <a:bodyPr/>
          <a:lstStyle/>
          <a:p>
            <a:r>
              <a:rPr kumimoji="0" lang="en-US" altLang="zh-CN">
                <a:ea typeface="宋体" charset="0"/>
                <a:cs typeface="宋体" charset="0"/>
              </a:rPr>
              <a:t>Light Field Reconstruction</a:t>
            </a:r>
          </a:p>
        </p:txBody>
      </p:sp>
      <p:sp>
        <p:nvSpPr>
          <p:cNvPr id="1397763" name="Rectangle 3"/>
          <p:cNvSpPr>
            <a:spLocks noChangeArrowheads="1"/>
          </p:cNvSpPr>
          <p:nvPr/>
        </p:nvSpPr>
        <p:spPr bwMode="auto">
          <a:xfrm>
            <a:off x="990600" y="1981200"/>
            <a:ext cx="731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pic>
        <p:nvPicPr>
          <p:cNvPr id="1397764"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911228" y="2209806"/>
            <a:ext cx="7194550" cy="4314825"/>
          </a:xfrm>
          <a:prstGeom prst="rect">
            <a:avLst/>
          </a:prstGeom>
          <a:noFill/>
          <a:ln w="12700" cap="sq">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897597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9" y="1527175"/>
            <a:ext cx="9034463" cy="5029200"/>
          </a:xfrm>
        </p:spPr>
        <p:txBody>
          <a:bodyPr/>
          <a:lstStyle/>
          <a:p>
            <a:r>
              <a:rPr lang="en-US" sz="2400" dirty="0">
                <a:latin typeface="Arial" charset="0"/>
              </a:rPr>
              <a:t>Distribution effects (depth of field, motion blur, global illumination, soft shadows) are slow.  Many dimensions sample</a:t>
            </a:r>
          </a:p>
          <a:p>
            <a:endParaRPr lang="en-US" sz="2400" dirty="0">
              <a:latin typeface="Arial" charset="0"/>
            </a:endParaRPr>
          </a:p>
          <a:p>
            <a:endParaRPr lang="en-US" sz="2400" dirty="0">
              <a:latin typeface="Arial" charset="0"/>
            </a:endParaRPr>
          </a:p>
          <a:p>
            <a:endParaRPr lang="en-US" sz="2400" dirty="0">
              <a:latin typeface="Arial" charset="0"/>
            </a:endParaRPr>
          </a:p>
          <a:p>
            <a:endParaRPr lang="en-US" sz="2400" dirty="0">
              <a:latin typeface="Arial" charset="0"/>
            </a:endParaRPr>
          </a:p>
          <a:p>
            <a:r>
              <a:rPr lang="en-US" sz="2400" dirty="0">
                <a:latin typeface="Arial" charset="0"/>
              </a:rPr>
              <a:t>Ray Tracing physically accurate but slow, not real-time</a:t>
            </a:r>
          </a:p>
          <a:p>
            <a:r>
              <a:rPr lang="en-US" sz="2400" dirty="0">
                <a:latin typeface="Arial" charset="0"/>
              </a:rPr>
              <a:t>Can we adaptively sample and filter for fast, real-time?</a:t>
            </a:r>
          </a:p>
          <a:p>
            <a:endParaRPr lang="en-US" sz="2400" dirty="0">
              <a:latin typeface="Arial" charset="0"/>
            </a:endParaRPr>
          </a:p>
          <a:p>
            <a:endParaRPr lang="en-US" sz="2400" dirty="0">
              <a:latin typeface="Arial" charset="0"/>
            </a:endParaRPr>
          </a:p>
        </p:txBody>
      </p:sp>
      <p:pic>
        <p:nvPicPr>
          <p:cNvPr id="4" name="Picture 5" descr="ballerina_ours8_fi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352" y="244786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entacles_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701" y="2447219"/>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apot_ou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5225" y="2446587"/>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222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p:txBody>
          <a:bodyPr/>
          <a:lstStyle/>
          <a:p>
            <a:r>
              <a:rPr kumimoji="0" lang="en-US" altLang="zh-CN">
                <a:ea typeface="宋体" charset="0"/>
                <a:cs typeface="宋体" charset="0"/>
              </a:rPr>
              <a:t>Minimum Sampling Curve</a:t>
            </a:r>
          </a:p>
        </p:txBody>
      </p:sp>
      <p:sp>
        <p:nvSpPr>
          <p:cNvPr id="1398787" name="Text Box 3"/>
          <p:cNvSpPr txBox="1">
            <a:spLocks noChangeArrowheads="1"/>
          </p:cNvSpPr>
          <p:nvPr/>
        </p:nvSpPr>
        <p:spPr bwMode="auto">
          <a:xfrm>
            <a:off x="5486400" y="1981200"/>
            <a:ext cx="2895600" cy="139560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lIns="91431" tIns="45718" rIns="91431" bIns="45718">
            <a:spAutoFit/>
          </a:bodyPr>
          <a:lstStyle/>
          <a:p>
            <a:pPr eaLnBrk="1" hangingPunct="1">
              <a:spcBef>
                <a:spcPct val="50000"/>
              </a:spcBef>
            </a:pPr>
            <a:r>
              <a:rPr kumimoji="1" lang="en-US" altLang="zh-CN" sz="2800" b="1">
                <a:solidFill>
                  <a:srgbClr val="FFFF00"/>
                </a:solidFill>
                <a:ea typeface="楷体_GB2312" charset="0"/>
                <a:cs typeface="楷体_GB2312" charset="0"/>
              </a:rPr>
              <a:t>Joint Image </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and</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 Geometry Space</a:t>
            </a:r>
          </a:p>
        </p:txBody>
      </p:sp>
      <p:grpSp>
        <p:nvGrpSpPr>
          <p:cNvPr id="1398788" name="Group 4"/>
          <p:cNvGrpSpPr>
            <a:grpSpLocks/>
          </p:cNvGrpSpPr>
          <p:nvPr/>
        </p:nvGrpSpPr>
        <p:grpSpPr bwMode="auto">
          <a:xfrm>
            <a:off x="1828800" y="3733800"/>
            <a:ext cx="4343400" cy="862013"/>
            <a:chOff x="1152" y="2352"/>
            <a:chExt cx="2736" cy="543"/>
          </a:xfrm>
        </p:grpSpPr>
        <p:sp>
          <p:nvSpPr>
            <p:cNvPr id="1398789" name="Arc 5"/>
            <p:cNvSpPr>
              <a:spLocks/>
            </p:cNvSpPr>
            <p:nvPr/>
          </p:nvSpPr>
          <p:spPr bwMode="auto">
            <a:xfrm flipH="1">
              <a:off x="1152" y="2544"/>
              <a:ext cx="1376" cy="351"/>
            </a:xfrm>
            <a:custGeom>
              <a:avLst/>
              <a:gdLst>
                <a:gd name="G0" fmla="+- 0 0 0"/>
                <a:gd name="G1" fmla="+- 19749 0 0"/>
                <a:gd name="G2" fmla="+- 21600 0 0"/>
                <a:gd name="T0" fmla="*/ 8749 w 21159"/>
                <a:gd name="T1" fmla="*/ 0 h 19749"/>
                <a:gd name="T2" fmla="*/ 21159 w 21159"/>
                <a:gd name="T3" fmla="*/ 15409 h 19749"/>
                <a:gd name="T4" fmla="*/ 0 w 21159"/>
                <a:gd name="T5" fmla="*/ 19749 h 19749"/>
              </a:gdLst>
              <a:ahLst/>
              <a:cxnLst>
                <a:cxn ang="0">
                  <a:pos x="T0" y="T1"/>
                </a:cxn>
                <a:cxn ang="0">
                  <a:pos x="T2" y="T3"/>
                </a:cxn>
                <a:cxn ang="0">
                  <a:pos x="T4" y="T5"/>
                </a:cxn>
              </a:cxnLst>
              <a:rect l="0" t="0" r="r" b="b"/>
              <a:pathLst>
                <a:path w="21159" h="19749" fill="none" extrusionOk="0">
                  <a:moveTo>
                    <a:pt x="8748" y="0"/>
                  </a:moveTo>
                  <a:cubicBezTo>
                    <a:pt x="15133" y="2828"/>
                    <a:pt x="19756" y="8568"/>
                    <a:pt x="21159" y="15408"/>
                  </a:cubicBezTo>
                </a:path>
                <a:path w="21159" h="19749" stroke="0" extrusionOk="0">
                  <a:moveTo>
                    <a:pt x="8748" y="0"/>
                  </a:moveTo>
                  <a:cubicBezTo>
                    <a:pt x="15133" y="2828"/>
                    <a:pt x="19756" y="8568"/>
                    <a:pt x="21159" y="15408"/>
                  </a:cubicBezTo>
                  <a:lnTo>
                    <a:pt x="0" y="19749"/>
                  </a:lnTo>
                  <a:close/>
                </a:path>
              </a:pathLst>
            </a:custGeom>
            <a:noFill/>
            <a:ln w="19050" cap="sq">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1" lang="zh-CN" altLang="en-US" sz="2400">
                <a:solidFill>
                  <a:srgbClr val="FFFFFF"/>
                </a:solidFill>
                <a:ea typeface="楷体_GB2312" charset="0"/>
                <a:cs typeface="楷体_GB2312" charset="0"/>
              </a:endParaRPr>
            </a:p>
          </p:txBody>
        </p:sp>
        <p:sp>
          <p:nvSpPr>
            <p:cNvPr id="1398790" name="Text Box 6"/>
            <p:cNvSpPr txBox="1">
              <a:spLocks noChangeArrowheads="1"/>
            </p:cNvSpPr>
            <p:nvPr/>
          </p:nvSpPr>
          <p:spPr bwMode="auto">
            <a:xfrm>
              <a:off x="1920" y="2352"/>
              <a:ext cx="1968"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a:spAutoFit/>
            </a:bodyPr>
            <a:lstStyle/>
            <a:p>
              <a:pPr eaLnBrk="1" hangingPunct="1">
                <a:spcBef>
                  <a:spcPct val="50000"/>
                </a:spcBef>
              </a:pPr>
              <a:r>
                <a:rPr kumimoji="1" lang="en-US" altLang="zh-CN" sz="2400" b="1">
                  <a:solidFill>
                    <a:srgbClr val="FFFFCC"/>
                  </a:solidFill>
                  <a:ea typeface="楷体_GB2312" charset="0"/>
                  <a:cs typeface="楷体_GB2312" charset="0"/>
                </a:rPr>
                <a:t>Minimum Sampling Curve</a:t>
              </a:r>
            </a:p>
          </p:txBody>
        </p:sp>
      </p:grpSp>
      <p:grpSp>
        <p:nvGrpSpPr>
          <p:cNvPr id="1398791" name="Group 7"/>
          <p:cNvGrpSpPr>
            <a:grpSpLocks/>
          </p:cNvGrpSpPr>
          <p:nvPr/>
        </p:nvGrpSpPr>
        <p:grpSpPr bwMode="auto">
          <a:xfrm>
            <a:off x="498475" y="2073277"/>
            <a:ext cx="4495800" cy="4587875"/>
            <a:chOff x="314" y="1306"/>
            <a:chExt cx="2832" cy="2890"/>
          </a:xfrm>
        </p:grpSpPr>
        <p:sp>
          <p:nvSpPr>
            <p:cNvPr id="1398792" name="Text Box 8"/>
            <p:cNvSpPr txBox="1">
              <a:spLocks noChangeArrowheads="1"/>
            </p:cNvSpPr>
            <p:nvPr/>
          </p:nvSpPr>
          <p:spPr bwMode="auto">
            <a:xfrm>
              <a:off x="842" y="3946"/>
              <a:ext cx="19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Depth Layers</a:t>
              </a:r>
            </a:p>
          </p:txBody>
        </p:sp>
        <p:sp>
          <p:nvSpPr>
            <p:cNvPr id="1398793" name="Text Box 9"/>
            <p:cNvSpPr txBox="1">
              <a:spLocks noChangeArrowheads="1"/>
            </p:cNvSpPr>
            <p:nvPr/>
          </p:nvSpPr>
          <p:spPr bwMode="auto">
            <a:xfrm>
              <a:off x="842" y="3754"/>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a:t>
              </a:r>
            </a:p>
          </p:txBody>
        </p:sp>
        <p:sp>
          <p:nvSpPr>
            <p:cNvPr id="1398794" name="Text Box 10"/>
            <p:cNvSpPr txBox="1">
              <a:spLocks noChangeArrowheads="1"/>
            </p:cNvSpPr>
            <p:nvPr/>
          </p:nvSpPr>
          <p:spPr bwMode="auto">
            <a:xfrm>
              <a:off x="967" y="3753"/>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a:t>
              </a:r>
            </a:p>
          </p:txBody>
        </p:sp>
        <p:sp>
          <p:nvSpPr>
            <p:cNvPr id="1398795" name="Text Box 11"/>
            <p:cNvSpPr txBox="1">
              <a:spLocks noChangeArrowheads="1"/>
            </p:cNvSpPr>
            <p:nvPr/>
          </p:nvSpPr>
          <p:spPr bwMode="auto">
            <a:xfrm>
              <a:off x="1129" y="3748"/>
              <a:ext cx="22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a:t>
              </a:r>
            </a:p>
          </p:txBody>
        </p:sp>
        <p:sp>
          <p:nvSpPr>
            <p:cNvPr id="1398796" name="Text Box 12"/>
            <p:cNvSpPr txBox="1">
              <a:spLocks noChangeArrowheads="1"/>
            </p:cNvSpPr>
            <p:nvPr/>
          </p:nvSpPr>
          <p:spPr bwMode="auto">
            <a:xfrm>
              <a:off x="1538" y="3748"/>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6</a:t>
              </a:r>
            </a:p>
          </p:txBody>
        </p:sp>
        <p:sp>
          <p:nvSpPr>
            <p:cNvPr id="1398797" name="Text Box 13"/>
            <p:cNvSpPr txBox="1">
              <a:spLocks noChangeArrowheads="1"/>
            </p:cNvSpPr>
            <p:nvPr/>
          </p:nvSpPr>
          <p:spPr bwMode="auto">
            <a:xfrm>
              <a:off x="2330" y="3754"/>
              <a:ext cx="3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12</a:t>
              </a:r>
            </a:p>
          </p:txBody>
        </p:sp>
        <p:sp>
          <p:nvSpPr>
            <p:cNvPr id="1398798" name="Text Box 14"/>
            <p:cNvSpPr txBox="1">
              <a:spLocks noChangeArrowheads="1"/>
            </p:cNvSpPr>
            <p:nvPr/>
          </p:nvSpPr>
          <p:spPr bwMode="auto">
            <a:xfrm>
              <a:off x="2570" y="3706"/>
              <a:ext cx="5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Accurate Depth</a:t>
              </a:r>
            </a:p>
          </p:txBody>
        </p:sp>
        <p:sp>
          <p:nvSpPr>
            <p:cNvPr id="1398799" name="Text Box 15"/>
            <p:cNvSpPr txBox="1">
              <a:spLocks noChangeArrowheads="1"/>
            </p:cNvSpPr>
            <p:nvPr/>
          </p:nvSpPr>
          <p:spPr bwMode="auto">
            <a:xfrm>
              <a:off x="314" y="1306"/>
              <a:ext cx="15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Images</a:t>
              </a:r>
            </a:p>
          </p:txBody>
        </p:sp>
        <p:grpSp>
          <p:nvGrpSpPr>
            <p:cNvPr id="1398800" name="Group 16"/>
            <p:cNvGrpSpPr>
              <a:grpSpLocks/>
            </p:cNvGrpSpPr>
            <p:nvPr/>
          </p:nvGrpSpPr>
          <p:grpSpPr bwMode="auto">
            <a:xfrm>
              <a:off x="794" y="3658"/>
              <a:ext cx="2173" cy="62"/>
              <a:chOff x="480" y="3648"/>
              <a:chExt cx="2173" cy="62"/>
            </a:xfrm>
          </p:grpSpPr>
          <p:sp>
            <p:nvSpPr>
              <p:cNvPr id="1398801" name="Line 17"/>
              <p:cNvSpPr>
                <a:spLocks noChangeShapeType="1"/>
              </p:cNvSpPr>
              <p:nvPr/>
            </p:nvSpPr>
            <p:spPr bwMode="auto">
              <a:xfrm>
                <a:off x="480" y="3678"/>
                <a:ext cx="2173" cy="2"/>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2" name="Line 18"/>
              <p:cNvSpPr>
                <a:spLocks noChangeShapeType="1"/>
              </p:cNvSpPr>
              <p:nvPr/>
            </p:nvSpPr>
            <p:spPr bwMode="auto">
              <a:xfrm>
                <a:off x="2160"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3" name="Line 19"/>
              <p:cNvSpPr>
                <a:spLocks noChangeShapeType="1"/>
              </p:cNvSpPr>
              <p:nvPr/>
            </p:nvSpPr>
            <p:spPr bwMode="auto">
              <a:xfrm>
                <a:off x="1344"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4" name="Line 20"/>
              <p:cNvSpPr>
                <a:spLocks noChangeShapeType="1"/>
              </p:cNvSpPr>
              <p:nvPr/>
            </p:nvSpPr>
            <p:spPr bwMode="auto">
              <a:xfrm>
                <a:off x="924" y="3651"/>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5" name="Line 21"/>
              <p:cNvSpPr>
                <a:spLocks noChangeShapeType="1"/>
              </p:cNvSpPr>
              <p:nvPr/>
            </p:nvSpPr>
            <p:spPr bwMode="auto">
              <a:xfrm>
                <a:off x="76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6" name="Line 22"/>
              <p:cNvSpPr>
                <a:spLocks noChangeShapeType="1"/>
              </p:cNvSpPr>
              <p:nvPr/>
            </p:nvSpPr>
            <p:spPr bwMode="auto">
              <a:xfrm>
                <a:off x="61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grpSp>
          <p:nvGrpSpPr>
            <p:cNvPr id="1398807" name="Group 23"/>
            <p:cNvGrpSpPr>
              <a:grpSpLocks/>
            </p:cNvGrpSpPr>
            <p:nvPr/>
          </p:nvGrpSpPr>
          <p:grpSpPr bwMode="auto">
            <a:xfrm>
              <a:off x="754" y="1522"/>
              <a:ext cx="59" cy="2160"/>
              <a:chOff x="480" y="1518"/>
              <a:chExt cx="59" cy="2160"/>
            </a:xfrm>
          </p:grpSpPr>
          <p:sp>
            <p:nvSpPr>
              <p:cNvPr id="1398808" name="Line 24"/>
              <p:cNvSpPr>
                <a:spLocks noChangeShapeType="1"/>
              </p:cNvSpPr>
              <p:nvPr/>
            </p:nvSpPr>
            <p:spPr bwMode="auto">
              <a:xfrm flipV="1">
                <a:off x="513" y="1518"/>
                <a:ext cx="0" cy="2160"/>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9" name="Line 25"/>
              <p:cNvSpPr>
                <a:spLocks noChangeShapeType="1"/>
              </p:cNvSpPr>
              <p:nvPr/>
            </p:nvSpPr>
            <p:spPr bwMode="auto">
              <a:xfrm rot="-5400000">
                <a:off x="510" y="1746"/>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0" name="Line 26"/>
              <p:cNvSpPr>
                <a:spLocks noChangeShapeType="1"/>
              </p:cNvSpPr>
              <p:nvPr/>
            </p:nvSpPr>
            <p:spPr bwMode="auto">
              <a:xfrm rot="-5400000">
                <a:off x="510" y="3522"/>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1" name="Line 27"/>
              <p:cNvSpPr>
                <a:spLocks noChangeShapeType="1"/>
              </p:cNvSpPr>
              <p:nvPr/>
            </p:nvSpPr>
            <p:spPr bwMode="auto">
              <a:xfrm rot="-5400000">
                <a:off x="510" y="261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2" name="Line 28"/>
              <p:cNvSpPr>
                <a:spLocks noChangeShapeType="1"/>
              </p:cNvSpPr>
              <p:nvPr/>
            </p:nvSpPr>
            <p:spPr bwMode="auto">
              <a:xfrm rot="-5400000">
                <a:off x="510" y="309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3" name="Line 29"/>
              <p:cNvSpPr>
                <a:spLocks noChangeShapeType="1"/>
              </p:cNvSpPr>
              <p:nvPr/>
            </p:nvSpPr>
            <p:spPr bwMode="auto">
              <a:xfrm rot="-5400000">
                <a:off x="510" y="337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
          <p:nvSpPr>
            <p:cNvPr id="1398814" name="Text Box 30"/>
            <p:cNvSpPr txBox="1">
              <a:spLocks noChangeArrowheads="1"/>
            </p:cNvSpPr>
            <p:nvPr/>
          </p:nvSpPr>
          <p:spPr bwMode="auto">
            <a:xfrm>
              <a:off x="458" y="3466"/>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2x2</a:t>
              </a:r>
            </a:p>
          </p:txBody>
        </p:sp>
        <p:sp>
          <p:nvSpPr>
            <p:cNvPr id="1398815" name="Text Box 31"/>
            <p:cNvSpPr txBox="1">
              <a:spLocks noChangeArrowheads="1"/>
            </p:cNvSpPr>
            <p:nvPr/>
          </p:nvSpPr>
          <p:spPr bwMode="auto">
            <a:xfrm>
              <a:off x="458" y="3034"/>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8x8</a:t>
              </a:r>
            </a:p>
          </p:txBody>
        </p:sp>
        <p:sp>
          <p:nvSpPr>
            <p:cNvPr id="1398816" name="Text Box 32"/>
            <p:cNvSpPr txBox="1">
              <a:spLocks noChangeArrowheads="1"/>
            </p:cNvSpPr>
            <p:nvPr/>
          </p:nvSpPr>
          <p:spPr bwMode="auto">
            <a:xfrm>
              <a:off x="458" y="3322"/>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4x4</a:t>
              </a:r>
            </a:p>
          </p:txBody>
        </p:sp>
        <p:sp>
          <p:nvSpPr>
            <p:cNvPr id="1398817" name="Text Box 33"/>
            <p:cNvSpPr txBox="1">
              <a:spLocks noChangeArrowheads="1"/>
            </p:cNvSpPr>
            <p:nvPr/>
          </p:nvSpPr>
          <p:spPr bwMode="auto">
            <a:xfrm>
              <a:off x="354" y="2554"/>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16x16</a:t>
              </a:r>
            </a:p>
          </p:txBody>
        </p:sp>
        <p:sp>
          <p:nvSpPr>
            <p:cNvPr id="1398818" name="Text Box 34"/>
            <p:cNvSpPr txBox="1">
              <a:spLocks noChangeArrowheads="1"/>
            </p:cNvSpPr>
            <p:nvPr/>
          </p:nvSpPr>
          <p:spPr bwMode="auto">
            <a:xfrm>
              <a:off x="371" y="1676"/>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32x32</a:t>
              </a:r>
            </a:p>
          </p:txBody>
        </p:sp>
      </p:grpSp>
      <p:sp>
        <p:nvSpPr>
          <p:cNvPr id="1398819" name="Freeform 35"/>
          <p:cNvSpPr>
            <a:spLocks/>
          </p:cNvSpPr>
          <p:nvPr/>
        </p:nvSpPr>
        <p:spPr bwMode="auto">
          <a:xfrm>
            <a:off x="1371606" y="2590806"/>
            <a:ext cx="3063875" cy="3109913"/>
          </a:xfrm>
          <a:custGeom>
            <a:avLst/>
            <a:gdLst>
              <a:gd name="T0" fmla="*/ 1930 w 1930"/>
              <a:gd name="T1" fmla="*/ 1959 h 1959"/>
              <a:gd name="T2" fmla="*/ 831 w 1930"/>
              <a:gd name="T3" fmla="*/ 1784 h 1959"/>
              <a:gd name="T4" fmla="*/ 210 w 1930"/>
              <a:gd name="T5" fmla="*/ 1271 h 1959"/>
              <a:gd name="T6" fmla="*/ 32 w 1930"/>
              <a:gd name="T7" fmla="*/ 482 h 1959"/>
              <a:gd name="T8" fmla="*/ 20 w 1930"/>
              <a:gd name="T9" fmla="*/ 0 h 1959"/>
            </a:gdLst>
            <a:ahLst/>
            <a:cxnLst>
              <a:cxn ang="0">
                <a:pos x="T0" y="T1"/>
              </a:cxn>
              <a:cxn ang="0">
                <a:pos x="T2" y="T3"/>
              </a:cxn>
              <a:cxn ang="0">
                <a:pos x="T4" y="T5"/>
              </a:cxn>
              <a:cxn ang="0">
                <a:pos x="T6" y="T7"/>
              </a:cxn>
              <a:cxn ang="0">
                <a:pos x="T8" y="T9"/>
              </a:cxn>
            </a:cxnLst>
            <a:rect l="0" t="0" r="r" b="b"/>
            <a:pathLst>
              <a:path w="1930" h="1959">
                <a:moveTo>
                  <a:pt x="1930" y="1959"/>
                </a:moveTo>
                <a:cubicBezTo>
                  <a:pt x="1748" y="1930"/>
                  <a:pt x="1118" y="1899"/>
                  <a:pt x="831" y="1784"/>
                </a:cubicBezTo>
                <a:cubicBezTo>
                  <a:pt x="544" y="1669"/>
                  <a:pt x="343" y="1488"/>
                  <a:pt x="210" y="1271"/>
                </a:cubicBezTo>
                <a:cubicBezTo>
                  <a:pt x="77" y="1054"/>
                  <a:pt x="64" y="694"/>
                  <a:pt x="32" y="482"/>
                </a:cubicBezTo>
                <a:cubicBezTo>
                  <a:pt x="0" y="270"/>
                  <a:pt x="22" y="100"/>
                  <a:pt x="20" y="0"/>
                </a:cubicBezTo>
              </a:path>
            </a:pathLst>
          </a:custGeom>
          <a:noFill/>
          <a:ln w="28575" cap="sq" cmpd="sng">
            <a:solidFill>
              <a:srgbClr val="FF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398820" name="Group 36"/>
          <p:cNvGrpSpPr>
            <a:grpSpLocks/>
          </p:cNvGrpSpPr>
          <p:nvPr/>
        </p:nvGrpSpPr>
        <p:grpSpPr bwMode="auto">
          <a:xfrm>
            <a:off x="1365250" y="2790825"/>
            <a:ext cx="2600325" cy="2908300"/>
            <a:chOff x="860" y="1758"/>
            <a:chExt cx="1638" cy="1832"/>
          </a:xfrm>
        </p:grpSpPr>
        <p:sp>
          <p:nvSpPr>
            <p:cNvPr id="1398821" name="Oval 37"/>
            <p:cNvSpPr>
              <a:spLocks noChangeArrowheads="1"/>
            </p:cNvSpPr>
            <p:nvPr/>
          </p:nvSpPr>
          <p:spPr bwMode="auto">
            <a:xfrm>
              <a:off x="860" y="175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2" name="Oval 38"/>
            <p:cNvSpPr>
              <a:spLocks noChangeArrowheads="1"/>
            </p:cNvSpPr>
            <p:nvPr/>
          </p:nvSpPr>
          <p:spPr bwMode="auto">
            <a:xfrm>
              <a:off x="1031" y="2850"/>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3" name="Oval 39"/>
            <p:cNvSpPr>
              <a:spLocks noChangeArrowheads="1"/>
            </p:cNvSpPr>
            <p:nvPr/>
          </p:nvSpPr>
          <p:spPr bwMode="auto">
            <a:xfrm>
              <a:off x="1213" y="3094"/>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4" name="Oval 40"/>
            <p:cNvSpPr>
              <a:spLocks noChangeArrowheads="1"/>
            </p:cNvSpPr>
            <p:nvPr/>
          </p:nvSpPr>
          <p:spPr bwMode="auto">
            <a:xfrm>
              <a:off x="1640" y="337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5" name="Oval 41"/>
            <p:cNvSpPr>
              <a:spLocks noChangeArrowheads="1"/>
            </p:cNvSpPr>
            <p:nvPr/>
          </p:nvSpPr>
          <p:spPr bwMode="auto">
            <a:xfrm>
              <a:off x="2447" y="353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Tree>
    <p:extLst>
      <p:ext uri="{BB962C8B-B14F-4D97-AF65-F5344CB8AC3E}">
        <p14:creationId xmlns:p14="http://schemas.microsoft.com/office/powerpoint/2010/main" val="35676192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98787"/>
                                        </p:tgtEl>
                                        <p:attrNameLst>
                                          <p:attrName>style.visibility</p:attrName>
                                        </p:attrNameLst>
                                      </p:cBhvr>
                                      <p:to>
                                        <p:strVal val="visible"/>
                                      </p:to>
                                    </p:set>
                                    <p:anim calcmode="lin" valueType="num">
                                      <p:cBhvr>
                                        <p:cTn id="7" dur="500" fill="hold"/>
                                        <p:tgtEl>
                                          <p:spTgt spid="1398787"/>
                                        </p:tgtEl>
                                        <p:attrNameLst>
                                          <p:attrName>ppt_w</p:attrName>
                                        </p:attrNameLst>
                                      </p:cBhvr>
                                      <p:tavLst>
                                        <p:tav tm="0">
                                          <p:val>
                                            <p:fltVal val="0"/>
                                          </p:val>
                                        </p:tav>
                                        <p:tav tm="100000">
                                          <p:val>
                                            <p:strVal val="#ppt_w"/>
                                          </p:val>
                                        </p:tav>
                                      </p:tavLst>
                                    </p:anim>
                                    <p:anim calcmode="lin" valueType="num">
                                      <p:cBhvr>
                                        <p:cTn id="8" dur="500" fill="hold"/>
                                        <p:tgtEl>
                                          <p:spTgt spid="1398787"/>
                                        </p:tgtEl>
                                        <p:attrNameLst>
                                          <p:attrName>ppt_h</p:attrName>
                                        </p:attrNameLst>
                                      </p:cBhvr>
                                      <p:tavLst>
                                        <p:tav tm="0">
                                          <p:val>
                                            <p:fltVal val="0"/>
                                          </p:val>
                                        </p:tav>
                                        <p:tav tm="100000">
                                          <p:val>
                                            <p:strVal val="#ppt_h"/>
                                          </p:val>
                                        </p:tav>
                                      </p:tavLst>
                                    </p:anim>
                                    <p:anim calcmode="lin" valueType="num">
                                      <p:cBhvr>
                                        <p:cTn id="9" dur="500" fill="hold"/>
                                        <p:tgtEl>
                                          <p:spTgt spid="1398787"/>
                                        </p:tgtEl>
                                        <p:attrNameLst>
                                          <p:attrName>ppt_x</p:attrName>
                                        </p:attrNameLst>
                                      </p:cBhvr>
                                      <p:tavLst>
                                        <p:tav tm="0">
                                          <p:val>
                                            <p:fltVal val="0.5"/>
                                          </p:val>
                                        </p:tav>
                                        <p:tav tm="100000">
                                          <p:val>
                                            <p:strVal val="#ppt_x"/>
                                          </p:val>
                                        </p:tav>
                                      </p:tavLst>
                                    </p:anim>
                                    <p:anim calcmode="lin" valueType="num">
                                      <p:cBhvr>
                                        <p:cTn id="10" dur="500" fill="hold"/>
                                        <p:tgtEl>
                                          <p:spTgt spid="13987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1398791"/>
                                        </p:tgtEl>
                                        <p:attrNameLst>
                                          <p:attrName>style.visibility</p:attrName>
                                        </p:attrNameLst>
                                      </p:cBhvr>
                                      <p:to>
                                        <p:strVal val="visible"/>
                                      </p:to>
                                    </p:set>
                                    <p:animEffect transition="in" filter="box(out)">
                                      <p:cBhvr>
                                        <p:cTn id="15" dur="500"/>
                                        <p:tgtEl>
                                          <p:spTgt spid="13987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9882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3988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398788"/>
                                        </p:tgtEl>
                                        <p:attrNameLst>
                                          <p:attrName>style.visibility</p:attrName>
                                        </p:attrNameLst>
                                      </p:cBhvr>
                                      <p:to>
                                        <p:strVal val="visible"/>
                                      </p:to>
                                    </p:set>
                                    <p:animEffect transition="in" filter="dissolve">
                                      <p:cBhvr>
                                        <p:cTn id="28" dur="500"/>
                                        <p:tgtEl>
                                          <p:spTgt spid="139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7" grpId="0" autoUpdateAnimBg="0"/>
      <p:bldP spid="13988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381000" y="280988"/>
            <a:ext cx="7010400" cy="2703512"/>
          </a:xfrm>
        </p:spPr>
        <p:txBody>
          <a:bodyPr/>
          <a:lstStyle/>
          <a:p>
            <a:pPr>
              <a:defRPr/>
            </a:pPr>
            <a:r>
              <a:rPr lang="en-US" dirty="0">
                <a:latin typeface="+mj-lt"/>
                <a:ea typeface="+mj-ea"/>
                <a:cs typeface="+mj-cs"/>
              </a:rPr>
              <a:t>Frequency Analysis and Sheared Reconstruction for Rendering Motion Blur</a:t>
            </a:r>
          </a:p>
        </p:txBody>
      </p:sp>
      <p:sp>
        <p:nvSpPr>
          <p:cNvPr id="1404931" name="Rectangle 3"/>
          <p:cNvSpPr>
            <a:spLocks noGrp="1" noChangeArrowheads="1"/>
          </p:cNvSpPr>
          <p:nvPr>
            <p:ph type="subTitle" idx="4294967295"/>
          </p:nvPr>
        </p:nvSpPr>
        <p:spPr>
          <a:xfrm>
            <a:off x="412750" y="3125788"/>
            <a:ext cx="2863850" cy="2547937"/>
          </a:xfrm>
        </p:spPr>
        <p:txBody>
          <a:bodyPr/>
          <a:lstStyle/>
          <a:p>
            <a:pPr marL="0" indent="0">
              <a:buFontTx/>
              <a:buNone/>
            </a:pPr>
            <a:r>
              <a:rPr lang="en-US" sz="2000"/>
              <a:t>Kevin Egan</a:t>
            </a:r>
          </a:p>
          <a:p>
            <a:pPr marL="0" indent="0">
              <a:buFontTx/>
              <a:buNone/>
            </a:pPr>
            <a:r>
              <a:rPr lang="en-US" sz="2000"/>
              <a:t>Yu-Ting Tseng</a:t>
            </a:r>
          </a:p>
          <a:p>
            <a:pPr marL="0" indent="0">
              <a:buFontTx/>
              <a:buNone/>
            </a:pPr>
            <a:r>
              <a:rPr lang="en-US" sz="2000"/>
              <a:t>Nicolas Holzschuch</a:t>
            </a:r>
          </a:p>
          <a:p>
            <a:pPr marL="0" indent="0">
              <a:buFontTx/>
              <a:buNone/>
            </a:pPr>
            <a:r>
              <a:rPr lang="en-US" sz="2000"/>
              <a:t>Fr</a:t>
            </a:r>
            <a:r>
              <a:rPr lang="en-US" sz="2000">
                <a:cs typeface="Arial" charset="0"/>
              </a:rPr>
              <a:t>é</a:t>
            </a:r>
            <a:r>
              <a:rPr lang="en-US" sz="2000"/>
              <a:t>do Durand</a:t>
            </a:r>
          </a:p>
          <a:p>
            <a:pPr marL="0" indent="0">
              <a:buFontTx/>
              <a:buNone/>
            </a:pPr>
            <a:r>
              <a:rPr lang="en-US" sz="2000"/>
              <a:t>Ravi Ramamoorthi</a:t>
            </a:r>
          </a:p>
        </p:txBody>
      </p:sp>
      <p:sp>
        <p:nvSpPr>
          <p:cNvPr id="1404932" name="Rectangle 4"/>
          <p:cNvSpPr>
            <a:spLocks noChangeArrowheads="1"/>
          </p:cNvSpPr>
          <p:nvPr/>
        </p:nvSpPr>
        <p:spPr bwMode="auto">
          <a:xfrm>
            <a:off x="3048000" y="3124200"/>
            <a:ext cx="39624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INRIA -- LJK</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MIT CSAIL</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University of California, Berkeley</a:t>
            </a:r>
          </a:p>
        </p:txBody>
      </p:sp>
      <p:pic>
        <p:nvPicPr>
          <p:cNvPr id="1404933" name="Picture 4" descr="sig2009cro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791200"/>
            <a:ext cx="3924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4934" name="Picture 5" descr="ballerina_ours8_fi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86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8753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Observation</a:t>
            </a:r>
          </a:p>
        </p:txBody>
      </p:sp>
      <p:sp>
        <p:nvSpPr>
          <p:cNvPr id="1406979" name="Rectangle 3"/>
          <p:cNvSpPr>
            <a:spLocks noGrp="1" noChangeArrowheads="1"/>
          </p:cNvSpPr>
          <p:nvPr>
            <p:ph type="body" idx="4294967295"/>
          </p:nvPr>
        </p:nvSpPr>
        <p:spPr>
          <a:xfrm>
            <a:off x="349250" y="1365250"/>
            <a:ext cx="8642350" cy="2292350"/>
          </a:xfrm>
        </p:spPr>
        <p:txBody>
          <a:bodyPr/>
          <a:lstStyle/>
          <a:p>
            <a:r>
              <a:rPr lang="en-US" sz="3200"/>
              <a:t>Motion blur is expensive</a:t>
            </a:r>
          </a:p>
          <a:p>
            <a:r>
              <a:rPr lang="en-US" sz="3200"/>
              <a:t>Motion blur </a:t>
            </a:r>
            <a:r>
              <a:rPr lang="en-US" sz="3200" i="1"/>
              <a:t>removes</a:t>
            </a:r>
            <a:r>
              <a:rPr lang="en-US" sz="3200"/>
              <a:t> spatial complexity</a:t>
            </a:r>
            <a:endParaRPr lang="en-US" sz="2700"/>
          </a:p>
          <a:p>
            <a:endParaRPr lang="en-US" sz="3200"/>
          </a:p>
        </p:txBody>
      </p:sp>
      <p:pic>
        <p:nvPicPr>
          <p:cNvPr id="1406980" name="Picture 2" descr="D:\mb09talk\car_w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6981" name="Picture 3" descr="D:\mb09talk\car_wide_bl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236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09027" name="Rectangle 3"/>
          <p:cNvSpPr>
            <a:spLocks noGrp="1" noChangeArrowheads="1"/>
          </p:cNvSpPr>
          <p:nvPr>
            <p:ph type="body" idx="4294967295"/>
          </p:nvPr>
        </p:nvSpPr>
        <p:spPr>
          <a:xfrm>
            <a:off x="349250" y="1365250"/>
            <a:ext cx="8415338" cy="4868863"/>
          </a:xfrm>
        </p:spPr>
        <p:txBody>
          <a:bodyPr/>
          <a:lstStyle/>
          <a:p>
            <a:r>
              <a:rPr lang="en-US" sz="3200"/>
              <a:t>Object not moving</a:t>
            </a:r>
          </a:p>
        </p:txBody>
      </p:sp>
      <p:pic>
        <p:nvPicPr>
          <p:cNvPr id="1409028" name="Picture 6"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9" name="Picture 9" descr="quadzoomA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9030" name="Rectangle 12"/>
          <p:cNvSpPr>
            <a:spLocks noChangeArrowheads="1"/>
          </p:cNvSpPr>
          <p:nvPr/>
        </p:nvSpPr>
        <p:spPr bwMode="auto">
          <a:xfrm>
            <a:off x="609600" y="44196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409031" name="TextBox 13"/>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09032" name="TextBox 14"/>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09033" name="TextBox 16"/>
          <p:cNvSpPr txBox="1">
            <a:spLocks noChangeArrowheads="1"/>
          </p:cNvSpPr>
          <p:nvPr/>
        </p:nvSpPr>
        <p:spPr bwMode="auto">
          <a:xfrm>
            <a:off x="5105400" y="6211888"/>
            <a:ext cx="2362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a:t>
            </a:r>
          </a:p>
        </p:txBody>
      </p:sp>
      <p:sp>
        <p:nvSpPr>
          <p:cNvPr id="1409034" name="TextBox 17"/>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09035" name="TextBox 18"/>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09036" name="TextBox 18"/>
          <p:cNvSpPr txBox="1">
            <a:spLocks noChangeArrowheads="1"/>
          </p:cNvSpPr>
          <p:nvPr/>
        </p:nvSpPr>
        <p:spPr bwMode="auto">
          <a:xfrm>
            <a:off x="6248400" y="3810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Space-time graph</a:t>
            </a:r>
          </a:p>
        </p:txBody>
      </p:sp>
      <p:cxnSp>
        <p:nvCxnSpPr>
          <p:cNvPr id="1409037"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09038" name="TextBox 15"/>
          <p:cNvSpPr txBox="1">
            <a:spLocks noChangeArrowheads="1"/>
          </p:cNvSpPr>
          <p:nvPr/>
        </p:nvSpPr>
        <p:spPr bwMode="auto">
          <a:xfrm rot="-5400000">
            <a:off x="3704432" y="4677568"/>
            <a:ext cx="192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TIME</a:t>
            </a:r>
          </a:p>
        </p:txBody>
      </p:sp>
      <p:cxnSp>
        <p:nvCxnSpPr>
          <p:cNvPr id="1409039" name="Straight Arrow Connector 30"/>
          <p:cNvCxnSpPr>
            <a:cxnSpLocks noChangeShapeType="1"/>
          </p:cNvCxnSpPr>
          <p:nvPr/>
        </p:nvCxnSpPr>
        <p:spPr bwMode="auto">
          <a:xfrm rot="5400000" flipH="1" flipV="1">
            <a:off x="4077494" y="3694906"/>
            <a:ext cx="11430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409040" name="Straight Arrow Connector 30"/>
          <p:cNvCxnSpPr>
            <a:cxnSpLocks noChangeShapeType="1"/>
          </p:cNvCxnSpPr>
          <p:nvPr/>
        </p:nvCxnSpPr>
        <p:spPr bwMode="auto">
          <a:xfrm>
            <a:off x="7162800" y="6553200"/>
            <a:ext cx="12192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002430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1075"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6"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1077"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1078"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9"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Low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pic>
        <p:nvPicPr>
          <p:cNvPr id="1411081"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2"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pic>
        <p:nvPicPr>
          <p:cNvPr id="1411083"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5"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36970183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5E-6 1.90751E-6 L 0.06667 1.90751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14" descr="quadzoom_b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576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24" name="Rectangle 16"/>
          <p:cNvSpPr>
            <a:spLocks noChangeArrowheads="1"/>
          </p:cNvSpPr>
          <p:nvPr/>
        </p:nvSpPr>
        <p:spPr bwMode="auto">
          <a:xfrm>
            <a:off x="4114800" y="3429000"/>
            <a:ext cx="3810000" cy="1981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13125" name="Rectangle 14"/>
          <p:cNvSpPr>
            <a:spLocks noChangeArrowheads="1"/>
          </p:cNvSpPr>
          <p:nvPr/>
        </p:nvSpPr>
        <p:spPr bwMode="auto">
          <a:xfrm>
            <a:off x="-228600" y="3200400"/>
            <a:ext cx="914400" cy="2362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3127"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28"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3129"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3130"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31"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High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sp>
        <p:nvSpPr>
          <p:cNvPr id="1413133"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3134"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pic>
        <p:nvPicPr>
          <p:cNvPr id="1413135" name="Picture 12" descr="quadzoomD_xt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0119265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remove" nodeType="withEffect">
                                  <p:stCondLst>
                                    <p:cond delay="0"/>
                                  </p:stCondLst>
                                  <p:childTnLst>
                                    <p:animMotion origin="layout" path="M -4.72222E-6 -1.15607E-6 L 0.64167 -1.15607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5171"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2"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5173"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5174"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5"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low velocity</a:t>
            </a:r>
          </a:p>
        </p:txBody>
      </p:sp>
      <p:pic>
        <p:nvPicPr>
          <p:cNvPr id="1415177"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78"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5179" name="Right Arrow 24"/>
          <p:cNvSpPr>
            <a:spLocks noChangeArrowheads="1"/>
          </p:cNvSpPr>
          <p:nvPr/>
        </p:nvSpPr>
        <p:spPr bwMode="auto">
          <a:xfrm>
            <a:off x="8001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0" name="Right Arrow 24"/>
          <p:cNvSpPr>
            <a:spLocks noChangeArrowheads="1"/>
          </p:cNvSpPr>
          <p:nvPr/>
        </p:nvSpPr>
        <p:spPr bwMode="auto">
          <a:xfrm flipH="1">
            <a:off x="4572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5181"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5182"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83" name="Right Arrow 24"/>
          <p:cNvSpPr>
            <a:spLocks noChangeArrowheads="1"/>
          </p:cNvSpPr>
          <p:nvPr/>
        </p:nvSpPr>
        <p:spPr bwMode="auto">
          <a:xfrm>
            <a:off x="2133600" y="31242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4" name="TextBox 18"/>
          <p:cNvSpPr txBox="1">
            <a:spLocks noChangeArrowheads="1"/>
          </p:cNvSpPr>
          <p:nvPr/>
        </p:nvSpPr>
        <p:spPr bwMode="auto">
          <a:xfrm>
            <a:off x="6781800" y="7620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shear</a:t>
            </a:r>
          </a:p>
        </p:txBody>
      </p:sp>
      <p:cxnSp>
        <p:nvCxnSpPr>
          <p:cNvPr id="1415185"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31076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pic>
        <p:nvPicPr>
          <p:cNvPr id="1417219"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0"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7221"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7222"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7223"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 name="Rectangle 3"/>
          <p:cNvSpPr txBox="1">
            <a:spLocks noChangeArrowheads="1"/>
          </p:cNvSpPr>
          <p:nvPr/>
        </p:nvSpPr>
        <p:spPr bwMode="auto">
          <a:xfrm>
            <a:off x="349250" y="1365250"/>
            <a:ext cx="8415338" cy="4868863"/>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high velocity</a:t>
            </a:r>
          </a:p>
        </p:txBody>
      </p:sp>
      <p:sp>
        <p:nvSpPr>
          <p:cNvPr id="1417225" name="TextBox 14"/>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7226" name="TextBox 15"/>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7227" name="Right Arrow 16"/>
          <p:cNvSpPr>
            <a:spLocks noChangeArrowheads="1"/>
          </p:cNvSpPr>
          <p:nvPr/>
        </p:nvSpPr>
        <p:spPr bwMode="auto">
          <a:xfrm>
            <a:off x="1981200" y="3048000"/>
            <a:ext cx="1066800" cy="609600"/>
          </a:xfrm>
          <a:prstGeom prst="rightArrow">
            <a:avLst>
              <a:gd name="adj1" fmla="val 37500"/>
              <a:gd name="adj2" fmla="val 49997"/>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7228" name="Picture 12" descr="quadzoomD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9" name="Right Arrow 24"/>
          <p:cNvSpPr>
            <a:spLocks noChangeArrowheads="1"/>
          </p:cNvSpPr>
          <p:nvPr/>
        </p:nvSpPr>
        <p:spPr bwMode="auto">
          <a:xfrm>
            <a:off x="7543800" y="2895600"/>
            <a:ext cx="13716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7230" name="Right Arrow 24"/>
          <p:cNvSpPr>
            <a:spLocks noChangeArrowheads="1"/>
          </p:cNvSpPr>
          <p:nvPr/>
        </p:nvSpPr>
        <p:spPr bwMode="auto">
          <a:xfrm flipH="1">
            <a:off x="4419600" y="5486400"/>
            <a:ext cx="15240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2743400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9267" name="Rectangle 3"/>
          <p:cNvSpPr>
            <a:spLocks noGrp="1" noChangeArrowheads="1"/>
          </p:cNvSpPr>
          <p:nvPr>
            <p:ph type="body" idx="4294967295"/>
          </p:nvPr>
        </p:nvSpPr>
        <p:spPr>
          <a:xfrm>
            <a:off x="349250" y="1365250"/>
            <a:ext cx="8415338" cy="4868863"/>
          </a:xfrm>
        </p:spPr>
        <p:txBody>
          <a:bodyPr/>
          <a:lstStyle/>
          <a:p>
            <a:r>
              <a:rPr lang="en-US" sz="3200"/>
              <a:t>Object moving away from camera</a:t>
            </a:r>
          </a:p>
        </p:txBody>
      </p:sp>
      <p:pic>
        <p:nvPicPr>
          <p:cNvPr id="1419268"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9269"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0"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9271"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9272"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3"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9274"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9275"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pic>
        <p:nvPicPr>
          <p:cNvPr id="1419276" name="Picture 12" descr="quadzoomE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652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12" descr="quadzoo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21316" name="Rectangle 3"/>
          <p:cNvSpPr>
            <a:spLocks noGrp="1" noChangeArrowheads="1"/>
          </p:cNvSpPr>
          <p:nvPr>
            <p:ph type="body" idx="4294967295"/>
          </p:nvPr>
        </p:nvSpPr>
        <p:spPr>
          <a:xfrm>
            <a:off x="349250" y="1365250"/>
            <a:ext cx="8415338" cy="4868863"/>
          </a:xfrm>
        </p:spPr>
        <p:txBody>
          <a:bodyPr/>
          <a:lstStyle/>
          <a:p>
            <a:r>
              <a:rPr lang="en-US" sz="3200"/>
              <a:t>Applying shutter blurs across time</a:t>
            </a:r>
          </a:p>
        </p:txBody>
      </p:sp>
      <p:sp>
        <p:nvSpPr>
          <p:cNvPr id="1421317"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18"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21319"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1320"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21"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21322"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pic>
        <p:nvPicPr>
          <p:cNvPr id="1421323" name="Picture 13"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1324"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spTree>
    <p:extLst>
      <p:ext uri="{BB962C8B-B14F-4D97-AF65-F5344CB8AC3E}">
        <p14:creationId xmlns:p14="http://schemas.microsoft.com/office/powerpoint/2010/main" val="27903157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result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82" y="1595048"/>
            <a:ext cx="6072876" cy="40485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782" y="1595894"/>
            <a:ext cx="6072876" cy="404858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33930" t="27881" r="43536" b="27882"/>
          <a:stretch/>
        </p:blipFill>
        <p:spPr>
          <a:xfrm>
            <a:off x="6287288" y="1816193"/>
            <a:ext cx="2756816" cy="3607999"/>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3931" t="27861" r="43536" b="27903"/>
          <a:stretch/>
        </p:blipFill>
        <p:spPr>
          <a:xfrm>
            <a:off x="6287288" y="1816194"/>
            <a:ext cx="2756816" cy="3607997"/>
          </a:xfrm>
          <a:prstGeom prst="rect">
            <a:avLst/>
          </a:prstGeom>
          <a:ln>
            <a:solidFill>
              <a:schemeClr val="tx1"/>
            </a:solidFill>
          </a:ln>
        </p:spPr>
      </p:pic>
      <p:sp>
        <p:nvSpPr>
          <p:cNvPr id="8" name="Rectangle 7"/>
          <p:cNvSpPr/>
          <p:nvPr/>
        </p:nvSpPr>
        <p:spPr bwMode="auto">
          <a:xfrm>
            <a:off x="2169335" y="2724705"/>
            <a:ext cx="1368448" cy="1790964"/>
          </a:xfrm>
          <a:prstGeom prst="rect">
            <a:avLst/>
          </a:prstGeom>
          <a:noFill/>
          <a:ln w="22225" cap="flat" cmpd="sng" algn="ctr">
            <a:solidFill>
              <a:srgbClr val="FF0000"/>
            </a:solidFill>
            <a:prstDash val="solid"/>
            <a:round/>
            <a:headEnd type="none" w="med" len="med"/>
            <a:tailEnd type="none" w="med" len="med"/>
          </a:ln>
          <a:effectLst/>
        </p:spPr>
        <p:txBody>
          <a:bodyPr vert="horz" wrap="square" lIns="91431" tIns="45718" rIns="91431" bIns="45718" numCol="1" rtlCol="0" anchor="t" anchorCtr="0" compatLnSpc="1">
            <a:prstTxWarp prst="textNoShape">
              <a:avLst/>
            </a:prstTxWarp>
          </a:bodyPr>
          <a:lstStyle/>
          <a:p>
            <a:pPr algn="l">
              <a:lnSpc>
                <a:spcPct val="90000"/>
              </a:lnSpc>
              <a:spcBef>
                <a:spcPct val="50000"/>
              </a:spcBef>
              <a:buClr>
                <a:srgbClr val="3379A9"/>
              </a:buClr>
              <a:buSzPct val="80000"/>
              <a:buFont typeface="Monotype Sorts" pitchFamily="2" charset="2"/>
              <a:buNone/>
            </a:pPr>
            <a:endParaRPr lang="en-US" sz="2400" b="1">
              <a:solidFill>
                <a:srgbClr val="E4E4E4"/>
              </a:solidFill>
              <a:latin typeface="Arial" charset="0"/>
              <a:ea typeface="+mn-ea"/>
              <a:cs typeface="Arial" pitchFamily="34" charset="0"/>
            </a:endParaRPr>
          </a:p>
        </p:txBody>
      </p:sp>
      <p:sp>
        <p:nvSpPr>
          <p:cNvPr id="11" name="TextBox 10"/>
          <p:cNvSpPr txBox="1"/>
          <p:nvPr/>
        </p:nvSpPr>
        <p:spPr>
          <a:xfrm>
            <a:off x="1915556" y="5644483"/>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4 samples/pixel</a:t>
            </a:r>
          </a:p>
          <a:p>
            <a:pPr eaLnBrk="1" hangingPunct="1"/>
            <a:r>
              <a:rPr lang="en-US" sz="2400" b="1" dirty="0">
                <a:solidFill>
                  <a:srgbClr val="E4E4E4"/>
                </a:solidFill>
                <a:latin typeface="Arial" pitchFamily="34" charset="0"/>
                <a:ea typeface="+mn-ea"/>
                <a:cs typeface="Arial" pitchFamily="34" charset="0"/>
              </a:rPr>
              <a:t>(40.8 sec)</a:t>
            </a:r>
          </a:p>
        </p:txBody>
      </p:sp>
      <p:sp>
        <p:nvSpPr>
          <p:cNvPr id="12" name="TextBox 11"/>
          <p:cNvSpPr txBox="1"/>
          <p:nvPr/>
        </p:nvSpPr>
        <p:spPr>
          <a:xfrm>
            <a:off x="1735218" y="1134235"/>
            <a:ext cx="2820004"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Path traced scene</a:t>
            </a:r>
          </a:p>
        </p:txBody>
      </p:sp>
      <p:sp>
        <p:nvSpPr>
          <p:cNvPr id="13" name="TextBox 12"/>
          <p:cNvSpPr txBox="1"/>
          <p:nvPr/>
        </p:nvSpPr>
        <p:spPr>
          <a:xfrm>
            <a:off x="2035790" y="1134398"/>
            <a:ext cx="2218877"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Filtered result</a:t>
            </a:r>
          </a:p>
        </p:txBody>
      </p:sp>
      <p:sp>
        <p:nvSpPr>
          <p:cNvPr id="14" name="TextBox 13"/>
          <p:cNvSpPr txBox="1"/>
          <p:nvPr/>
        </p:nvSpPr>
        <p:spPr>
          <a:xfrm>
            <a:off x="1915558" y="5644534"/>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ea typeface="+mn-ea"/>
                <a:cs typeface="Arial" pitchFamily="34" charset="0"/>
              </a:rPr>
              <a:t>4 samples/pixel</a:t>
            </a:r>
          </a:p>
          <a:p>
            <a:pPr eaLnBrk="1" hangingPunct="1"/>
            <a:r>
              <a:rPr lang="en-US" sz="2400" b="1" dirty="0">
                <a:solidFill>
                  <a:srgbClr val="E4E4E4"/>
                </a:solidFill>
                <a:latin typeface="Arial" pitchFamily="34" charset="0"/>
                <a:ea typeface="+mn-ea"/>
                <a:cs typeface="Arial" pitchFamily="34" charset="0"/>
              </a:rPr>
              <a:t>(48.9 sec)</a:t>
            </a:r>
          </a:p>
        </p:txBody>
      </p:sp>
      <p:sp>
        <p:nvSpPr>
          <p:cNvPr id="15" name="TextBox 14"/>
          <p:cNvSpPr txBox="1"/>
          <p:nvPr/>
        </p:nvSpPr>
        <p:spPr>
          <a:xfrm>
            <a:off x="5789872" y="992740"/>
            <a:ext cx="3264035" cy="461665"/>
          </a:xfrm>
          <a:prstGeom prst="rect">
            <a:avLst/>
          </a:prstGeom>
          <a:noFill/>
        </p:spPr>
        <p:txBody>
          <a:bodyPr wrap="none" lIns="91431" tIns="45718" rIns="91431" bIns="45718" rtlCol="0">
            <a:spAutoFit/>
          </a:bodyPr>
          <a:lstStyle/>
          <a:p>
            <a:pPr eaLnBrk="1" hangingPunct="1"/>
            <a:r>
              <a:rPr lang="en-US" sz="2400" b="1" dirty="0">
                <a:solidFill>
                  <a:srgbClr val="92D050"/>
                </a:solidFill>
                <a:latin typeface="Arial" pitchFamily="34" charset="0"/>
                <a:ea typeface="+mn-ea"/>
                <a:cs typeface="Arial" pitchFamily="34" charset="0"/>
              </a:rPr>
              <a:t>[Kalantari et al. 2015]</a:t>
            </a:r>
          </a:p>
        </p:txBody>
      </p:sp>
      <p:sp>
        <p:nvSpPr>
          <p:cNvPr id="16" name="TextBox 15"/>
          <p:cNvSpPr txBox="1"/>
          <p:nvPr/>
        </p:nvSpPr>
        <p:spPr>
          <a:xfrm>
            <a:off x="5008057" y="5677767"/>
            <a:ext cx="3857146" cy="400110"/>
          </a:xfrm>
          <a:prstGeom prst="rect">
            <a:avLst/>
          </a:prstGeom>
          <a:noFill/>
        </p:spPr>
        <p:txBody>
          <a:bodyPr wrap="none" lIns="91431" tIns="45718" rIns="91431" bIns="45718" rtlCol="0">
            <a:spAutoFit/>
          </a:bodyPr>
          <a:lstStyle/>
          <a:p>
            <a:pPr eaLnBrk="1" hangingPunct="1"/>
            <a:r>
              <a:rPr lang="en-US" sz="2000" b="1" dirty="0">
                <a:solidFill>
                  <a:srgbClr val="FFC000"/>
                </a:solidFill>
                <a:latin typeface="Arial" pitchFamily="34" charset="0"/>
                <a:ea typeface="+mn-ea"/>
                <a:cs typeface="Arial" pitchFamily="34" charset="0"/>
              </a:rPr>
              <a:t>using only post-process filter!</a:t>
            </a:r>
          </a:p>
        </p:txBody>
      </p:sp>
      <p:sp>
        <p:nvSpPr>
          <p:cNvPr id="17" name="TextBox 6"/>
          <p:cNvSpPr txBox="1">
            <a:spLocks noChangeArrowheads="1"/>
          </p:cNvSpPr>
          <p:nvPr/>
        </p:nvSpPr>
        <p:spPr bwMode="auto">
          <a:xfrm>
            <a:off x="73946" y="5642261"/>
            <a:ext cx="3239882" cy="23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spcBef>
                <a:spcPct val="50000"/>
              </a:spcBef>
              <a:buClr>
                <a:srgbClr val="3379A9"/>
              </a:buClr>
              <a:buSzPct val="80000"/>
              <a:buFont typeface="Monotype Sorts"/>
              <a:buNone/>
            </a:pPr>
            <a:r>
              <a:rPr lang="en-US" altLang="en-US" sz="1000" i="1" dirty="0">
                <a:solidFill>
                  <a:srgbClr val="E4E4E4"/>
                </a:solidFill>
                <a:ea typeface="+mn-ea"/>
              </a:rPr>
              <a:t>scene by Jo Ann Elliott</a:t>
            </a:r>
          </a:p>
        </p:txBody>
      </p:sp>
    </p:spTree>
    <p:extLst>
      <p:ext uri="{BB962C8B-B14F-4D97-AF65-F5344CB8AC3E}">
        <p14:creationId xmlns:p14="http://schemas.microsoft.com/office/powerpoint/2010/main" val="318624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1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12" grpId="0"/>
      <p:bldP spid="12" grpId="1"/>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3363" name="Rectangle 3"/>
          <p:cNvSpPr>
            <a:spLocks noGrp="1" noChangeArrowheads="1"/>
          </p:cNvSpPr>
          <p:nvPr>
            <p:ph type="body" idx="4294967295"/>
          </p:nvPr>
        </p:nvSpPr>
        <p:spPr>
          <a:xfrm>
            <a:off x="349250" y="1365250"/>
            <a:ext cx="8415338" cy="4868863"/>
          </a:xfrm>
        </p:spPr>
        <p:txBody>
          <a:bodyPr/>
          <a:lstStyle/>
          <a:p>
            <a:r>
              <a:rPr lang="en-US" sz="3200"/>
              <a:t>Fourier spectrum, zero velocity </a:t>
            </a:r>
          </a:p>
        </p:txBody>
      </p:sp>
      <p:pic>
        <p:nvPicPr>
          <p:cNvPr id="1423364" name="Picture 9" descr="quadzoomA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65"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3366" name="TextBox 16"/>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3367" name="TextBox 18"/>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3368"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3369"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3370"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572000"/>
            <a:ext cx="1219200" cy="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1278" name="TextBox 28"/>
          <p:cNvSpPr txBox="1">
            <a:spLocks noChangeArrowheads="1"/>
          </p:cNvSpPr>
          <p:nvPr/>
        </p:nvSpPr>
        <p:spPr bwMode="auto">
          <a:xfrm>
            <a:off x="7010400" y="28194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texture bandwidth</a:t>
            </a:r>
          </a:p>
        </p:txBody>
      </p:sp>
      <p:cxnSp>
        <p:nvCxnSpPr>
          <p:cNvPr id="11279" name="Straight Arrow Connector 30"/>
          <p:cNvCxnSpPr>
            <a:cxnSpLocks noChangeShapeType="1"/>
          </p:cNvCxnSpPr>
          <p:nvPr/>
        </p:nvCxnSpPr>
        <p:spPr bwMode="auto">
          <a:xfrm rot="5400000">
            <a:off x="7200900" y="3771900"/>
            <a:ext cx="3810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76"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3377"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6496443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1000"/>
                                        <p:tgtEl>
                                          <p:spTgt spid="11278"/>
                                        </p:tgtEl>
                                      </p:cBhvr>
                                    </p:animEffect>
                                  </p:childTnLst>
                                </p:cTn>
                              </p:par>
                              <p:par>
                                <p:cTn id="8" presetID="10" presetClass="entr" presetSubtype="0" fill="hold" nodeType="withEffect">
                                  <p:stCondLst>
                                    <p:cond delay="0"/>
                                  </p:stCondLst>
                                  <p:childTnLst>
                                    <p:set>
                                      <p:cBhvr>
                                        <p:cTn id="9" dur="1" fill="hold">
                                          <p:stCondLst>
                                            <p:cond delay="0"/>
                                          </p:stCondLst>
                                        </p:cTn>
                                        <p:tgtEl>
                                          <p:spTgt spid="11279"/>
                                        </p:tgtEl>
                                        <p:attrNameLst>
                                          <p:attrName>style.visibility</p:attrName>
                                        </p:attrNameLst>
                                      </p:cBhvr>
                                      <p:to>
                                        <p:strVal val="visible"/>
                                      </p:to>
                                    </p:set>
                                    <p:animEffect transition="in" filter="fade">
                                      <p:cBhvr>
                                        <p:cTn id="10" dur="1000"/>
                                        <p:tgtEl>
                                          <p:spTgt spid="1127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a:cxnSpLocks noChangeShapeType="1"/>
          </p:cNvCxnSpPr>
          <p:nvPr/>
        </p:nvCxnSpPr>
        <p:spPr bwMode="auto">
          <a:xfrm>
            <a:off x="4800600" y="3810000"/>
            <a:ext cx="3429000" cy="1524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5412" name="Rectangle 3"/>
          <p:cNvSpPr>
            <a:spLocks noGrp="1" noChangeArrowheads="1"/>
          </p:cNvSpPr>
          <p:nvPr>
            <p:ph type="body" idx="4294967295"/>
          </p:nvPr>
        </p:nvSpPr>
        <p:spPr>
          <a:xfrm>
            <a:off x="349250" y="1365250"/>
            <a:ext cx="8415338" cy="920750"/>
          </a:xfrm>
        </p:spPr>
        <p:txBody>
          <a:bodyPr/>
          <a:lstStyle/>
          <a:p>
            <a:r>
              <a:rPr lang="en-US" sz="3200"/>
              <a:t>Low velocity, small shear in both domains</a:t>
            </a:r>
          </a:p>
        </p:txBody>
      </p:sp>
      <p:sp>
        <p:nvSpPr>
          <p:cNvPr id="1425413"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5414"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5415"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5416"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343400"/>
            <a:ext cx="1219200" cy="5334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pic>
        <p:nvPicPr>
          <p:cNvPr id="1425418" name="Picture 28"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19" name="TextBox 31"/>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5420" name="TextBox 32"/>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cxnSp>
        <p:nvCxnSpPr>
          <p:cNvPr id="1425421" name="Straight Connector 18"/>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5422" name="Straight Connector 19"/>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7315200" y="32004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slope = -speed</a:t>
            </a:r>
          </a:p>
        </p:txBody>
      </p:sp>
      <p:cxnSp>
        <p:nvCxnSpPr>
          <p:cNvPr id="30" name="Straight Arrow Connector 30"/>
          <p:cNvCxnSpPr>
            <a:cxnSpLocks noChangeShapeType="1"/>
          </p:cNvCxnSpPr>
          <p:nvPr/>
        </p:nvCxnSpPr>
        <p:spPr bwMode="auto">
          <a:xfrm rot="5400000">
            <a:off x="7277100" y="4457700"/>
            <a:ext cx="609600" cy="2286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25425"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5426"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9" name="Right Arrow 24"/>
          <p:cNvSpPr>
            <a:spLocks noChangeArrowheads="1"/>
          </p:cNvSpPr>
          <p:nvPr/>
        </p:nvSpPr>
        <p:spPr bwMode="auto">
          <a:xfrm>
            <a:off x="3810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0" name="Right Arrow 24"/>
          <p:cNvSpPr>
            <a:spLocks noChangeArrowheads="1"/>
          </p:cNvSpPr>
          <p:nvPr/>
        </p:nvSpPr>
        <p:spPr bwMode="auto">
          <a:xfrm flipH="1">
            <a:off x="381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1" name="Right Arrow 24"/>
          <p:cNvSpPr>
            <a:spLocks noChangeArrowheads="1"/>
          </p:cNvSpPr>
          <p:nvPr/>
        </p:nvSpPr>
        <p:spPr bwMode="auto">
          <a:xfrm rot="-5400000">
            <a:off x="5227637" y="32305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2" name="Right Arrow 24"/>
          <p:cNvSpPr>
            <a:spLocks noChangeArrowheads="1"/>
          </p:cNvSpPr>
          <p:nvPr/>
        </p:nvSpPr>
        <p:spPr bwMode="auto">
          <a:xfrm rot="16200000" flipH="1">
            <a:off x="7208837" y="54403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3118471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1" grpId="0" animBg="1"/>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7459" name="Rectangle 3"/>
          <p:cNvSpPr>
            <a:spLocks noGrp="1" noChangeArrowheads="1"/>
          </p:cNvSpPr>
          <p:nvPr>
            <p:ph type="body" idx="4294967295"/>
          </p:nvPr>
        </p:nvSpPr>
        <p:spPr>
          <a:xfrm>
            <a:off x="349250" y="1365250"/>
            <a:ext cx="8415338" cy="4868863"/>
          </a:xfrm>
        </p:spPr>
        <p:txBody>
          <a:bodyPr/>
          <a:lstStyle/>
          <a:p>
            <a:r>
              <a:rPr lang="en-US" sz="3200"/>
              <a:t>Large shear</a:t>
            </a:r>
          </a:p>
        </p:txBody>
      </p:sp>
      <p:sp>
        <p:nvSpPr>
          <p:cNvPr id="1427460"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7461"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7462"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746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rot="16200000" flipH="1">
            <a:off x="5334000" y="3962400"/>
            <a:ext cx="2438400" cy="12192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427465"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7466"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7467" name="Picture 20" descr="quadzoomD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27468" name="Straight Connector 24"/>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7469" name="Straight Connector 25"/>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7470"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7471"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16669422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9507" name="Rectangle 3"/>
          <p:cNvSpPr>
            <a:spLocks noGrp="1" noChangeArrowheads="1"/>
          </p:cNvSpPr>
          <p:nvPr>
            <p:ph type="body" idx="4294967295"/>
          </p:nvPr>
        </p:nvSpPr>
        <p:spPr>
          <a:xfrm>
            <a:off x="349250" y="1365250"/>
            <a:ext cx="8415338" cy="1073150"/>
          </a:xfrm>
        </p:spPr>
        <p:txBody>
          <a:bodyPr/>
          <a:lstStyle/>
          <a:p>
            <a:r>
              <a:rPr lang="en-US" sz="3200"/>
              <a:t>Non-linear motion, wedge shaped spectra</a:t>
            </a:r>
          </a:p>
        </p:txBody>
      </p:sp>
      <p:sp>
        <p:nvSpPr>
          <p:cNvPr id="1429508"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9509"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9510"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9511"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9512"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2951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sp>
        <p:nvSpPr>
          <p:cNvPr id="1429514"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9515"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9516" name="Picture 14" descr="quadzoomE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p:nvSpPr>
        <p:spPr bwMode="auto">
          <a:xfrm rot="16200000">
            <a:off x="5182394" y="4037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pic>
        <p:nvPicPr>
          <p:cNvPr id="20" name="Picture 19"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5943600" y="3124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6705600" y="5029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29521" name="Straight Connector 17"/>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9522" name="Straight Connector 18"/>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8" name="TextBox 28"/>
          <p:cNvSpPr txBox="1">
            <a:spLocks noChangeArrowheads="1"/>
          </p:cNvSpPr>
          <p:nvPr/>
        </p:nvSpPr>
        <p:spPr bwMode="auto">
          <a:xfrm>
            <a:off x="4191000" y="5473700"/>
            <a:ext cx="2286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bandlimits in time</a:t>
            </a:r>
          </a:p>
        </p:txBody>
      </p:sp>
      <p:cxnSp>
        <p:nvCxnSpPr>
          <p:cNvPr id="29" name="Straight Arrow Connector 30"/>
          <p:cNvCxnSpPr>
            <a:cxnSpLocks noChangeShapeType="1"/>
          </p:cNvCxnSpPr>
          <p:nvPr/>
        </p:nvCxnSpPr>
        <p:spPr bwMode="auto">
          <a:xfrm rot="5400000" flipH="1" flipV="1">
            <a:off x="5257800" y="51054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rot="10800000">
            <a:off x="5334000" y="41148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5" name="Straight Connector 34"/>
          <p:cNvCxnSpPr>
            <a:cxnSpLocks noChangeShapeType="1"/>
          </p:cNvCxnSpPr>
          <p:nvPr/>
        </p:nvCxnSpPr>
        <p:spPr bwMode="auto">
          <a:xfrm rot="10800000">
            <a:off x="5334000" y="50292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rot="16200000" flipH="1">
            <a:off x="4914900" y="3390900"/>
            <a:ext cx="3429000" cy="25908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 name="Straight Arrow Connector 30"/>
          <p:cNvCxnSpPr>
            <a:cxnSpLocks noChangeShapeType="1"/>
          </p:cNvCxnSpPr>
          <p:nvPr/>
        </p:nvCxnSpPr>
        <p:spPr bwMode="auto">
          <a:xfrm flipV="1">
            <a:off x="6324600" y="5791200"/>
            <a:ext cx="6096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rot="16200000" flipH="1">
            <a:off x="4914900" y="4076700"/>
            <a:ext cx="3352800" cy="1143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7391400" y="49530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-min speed</a:t>
            </a:r>
          </a:p>
        </p:txBody>
      </p:sp>
      <p:cxnSp>
        <p:nvCxnSpPr>
          <p:cNvPr id="33" name="Straight Arrow Connector 30"/>
          <p:cNvCxnSpPr>
            <a:cxnSpLocks noChangeShapeType="1"/>
          </p:cNvCxnSpPr>
          <p:nvPr/>
        </p:nvCxnSpPr>
        <p:spPr bwMode="auto">
          <a:xfrm rot="5400000">
            <a:off x="7810500" y="5829300"/>
            <a:ext cx="457200" cy="3810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37" name="TextBox 36"/>
          <p:cNvSpPr txBox="1">
            <a:spLocks noChangeArrowheads="1"/>
          </p:cNvSpPr>
          <p:nvPr/>
        </p:nvSpPr>
        <p:spPr bwMode="auto">
          <a:xfrm>
            <a:off x="4038600" y="59436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-max speed</a:t>
            </a:r>
          </a:p>
        </p:txBody>
      </p:sp>
      <p:sp>
        <p:nvSpPr>
          <p:cNvPr id="21" name="TextBox 28"/>
          <p:cNvSpPr txBox="1">
            <a:spLocks noChangeArrowheads="1"/>
          </p:cNvSpPr>
          <p:nvPr/>
        </p:nvSpPr>
        <p:spPr bwMode="auto">
          <a:xfrm>
            <a:off x="914400" y="53340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applies blur across time</a:t>
            </a:r>
          </a:p>
        </p:txBody>
      </p:sp>
      <p:cxnSp>
        <p:nvCxnSpPr>
          <p:cNvPr id="22" name="Straight Arrow Connector 30"/>
          <p:cNvCxnSpPr>
            <a:cxnSpLocks noChangeShapeType="1"/>
          </p:cNvCxnSpPr>
          <p:nvPr/>
        </p:nvCxnSpPr>
        <p:spPr bwMode="auto">
          <a:xfrm rot="16200000" flipV="1">
            <a:off x="2933700" y="4991100"/>
            <a:ext cx="5334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 name="Straight Connector 17"/>
          <p:cNvCxnSpPr>
            <a:cxnSpLocks noChangeShapeType="1"/>
          </p:cNvCxnSpPr>
          <p:nvPr/>
        </p:nvCxnSpPr>
        <p:spPr bwMode="auto">
          <a:xfrm rot="5400000">
            <a:off x="50673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36" name="Straight Connector 18"/>
          <p:cNvCxnSpPr>
            <a:cxnSpLocks noChangeShapeType="1"/>
          </p:cNvCxnSpPr>
          <p:nvPr/>
        </p:nvCxnSpPr>
        <p:spPr bwMode="auto">
          <a:xfrm rot="5400000">
            <a:off x="56769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sp>
        <p:nvSpPr>
          <p:cNvPr id="38" name="TextBox 28"/>
          <p:cNvSpPr txBox="1">
            <a:spLocks noChangeArrowheads="1"/>
          </p:cNvSpPr>
          <p:nvPr/>
        </p:nvSpPr>
        <p:spPr bwMode="auto">
          <a:xfrm>
            <a:off x="3962400" y="5473700"/>
            <a:ext cx="2895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indirectly bandlimits in </a:t>
            </a:r>
            <a:r>
              <a:rPr lang="en-US" sz="2800">
                <a:solidFill>
                  <a:srgbClr val="FF0000"/>
                </a:solidFill>
                <a:latin typeface="Arial" charset="0"/>
                <a:cs typeface="Arial" charset="0"/>
              </a:rPr>
              <a:t>space</a:t>
            </a:r>
          </a:p>
        </p:txBody>
      </p:sp>
      <p:cxnSp>
        <p:nvCxnSpPr>
          <p:cNvPr id="40" name="Straight Arrow Connector 30"/>
          <p:cNvCxnSpPr>
            <a:cxnSpLocks noChangeShapeType="1"/>
          </p:cNvCxnSpPr>
          <p:nvPr/>
        </p:nvCxnSpPr>
        <p:spPr bwMode="auto">
          <a:xfrm rot="5400000" flipH="1" flipV="1">
            <a:off x="5791200" y="52578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155935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57"/>
                                        </p:tgtEl>
                                      </p:cBhvr>
                                    </p:animEffect>
                                    <p:set>
                                      <p:cBhvr>
                                        <p:cTn id="30" dur="1" fill="hold">
                                          <p:stCondLst>
                                            <p:cond delay="999"/>
                                          </p:stCondLst>
                                        </p:cTn>
                                        <p:tgtEl>
                                          <p:spTgt spid="5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9"/>
                                        </p:tgtEl>
                                      </p:cBhvr>
                                    </p:animEffect>
                                    <p:set>
                                      <p:cBhvr>
                                        <p:cTn id="33" dur="1" fill="hold">
                                          <p:stCondLst>
                                            <p:cond delay="999"/>
                                          </p:stCondLst>
                                        </p:cTn>
                                        <p:tgtEl>
                                          <p:spTgt spid="3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7"/>
                                        </p:tgtEl>
                                      </p:cBhvr>
                                    </p:animEffect>
                                    <p:set>
                                      <p:cBhvr>
                                        <p:cTn id="42" dur="1" fill="hold">
                                          <p:stCondLst>
                                            <p:cond delay="9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1" nodeType="clickEffect">
                                  <p:stCondLst>
                                    <p:cond delay="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9"/>
                                        </p:tgtEl>
                                      </p:cBhvr>
                                    </p:animEffect>
                                    <p:set>
                                      <p:cBhvr>
                                        <p:cTn id="84" dur="1" fill="hold">
                                          <p:stCondLst>
                                            <p:cond delay="999"/>
                                          </p:stCondLst>
                                        </p:cTn>
                                        <p:tgtEl>
                                          <p:spTgt spid="29"/>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P spid="28" grpId="1"/>
      <p:bldP spid="31" grpId="0"/>
      <p:bldP spid="31" grpId="1"/>
      <p:bldP spid="37" grpId="0"/>
      <p:bldP spid="37" grpId="1"/>
      <p:bldP spid="21" grpId="0"/>
      <p:bldP spid="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Sampling in Fourier Domain</a:t>
            </a:r>
          </a:p>
        </p:txBody>
      </p:sp>
      <p:cxnSp>
        <p:nvCxnSpPr>
          <p:cNvPr id="1431555" name="Straight Connector 20"/>
          <p:cNvCxnSpPr>
            <a:cxnSpLocks noChangeShapeType="1"/>
          </p:cNvCxnSpPr>
          <p:nvPr/>
        </p:nvCxnSpPr>
        <p:spPr bwMode="auto">
          <a:xfrm rot="5400000">
            <a:off x="5067300" y="4914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56" name="Straight Connector 22"/>
          <p:cNvCxnSpPr>
            <a:cxnSpLocks noChangeShapeType="1"/>
          </p:cNvCxnSpPr>
          <p:nvPr/>
        </p:nvCxnSpPr>
        <p:spPr bwMode="auto">
          <a:xfrm>
            <a:off x="5029200" y="4953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57" name="TextBox 23"/>
          <p:cNvSpPr txBox="1">
            <a:spLocks noChangeArrowheads="1"/>
          </p:cNvSpPr>
          <p:nvPr/>
        </p:nvSpPr>
        <p:spPr bwMode="auto">
          <a:xfrm>
            <a:off x="64008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1558" name="TextBox 24"/>
          <p:cNvSpPr txBox="1">
            <a:spLocks noChangeArrowheads="1"/>
          </p:cNvSpPr>
          <p:nvPr/>
        </p:nvSpPr>
        <p:spPr bwMode="auto">
          <a:xfrm>
            <a:off x="8077200" y="4724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38" name="Freeform 37"/>
          <p:cNvSpPr/>
          <p:nvPr/>
        </p:nvSpPr>
        <p:spPr bwMode="auto">
          <a:xfrm rot="16200000">
            <a:off x="5182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4039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6325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cxnSp>
        <p:nvCxnSpPr>
          <p:cNvPr id="1431562" name="Straight Connector 20"/>
          <p:cNvCxnSpPr>
            <a:cxnSpLocks noChangeShapeType="1"/>
          </p:cNvCxnSpPr>
          <p:nvPr/>
        </p:nvCxnSpPr>
        <p:spPr bwMode="auto">
          <a:xfrm rot="5400000">
            <a:off x="0" y="5562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63" name="Straight Connector 22"/>
          <p:cNvCxnSpPr>
            <a:cxnSpLocks noChangeShapeType="1"/>
          </p:cNvCxnSpPr>
          <p:nvPr/>
        </p:nvCxnSpPr>
        <p:spPr bwMode="auto">
          <a:xfrm>
            <a:off x="685800" y="62484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64" name="TextBox 19"/>
          <p:cNvSpPr txBox="1">
            <a:spLocks noChangeArrowheads="1"/>
          </p:cNvSpPr>
          <p:nvPr/>
        </p:nvSpPr>
        <p:spPr bwMode="auto">
          <a:xfrm>
            <a:off x="152400" y="51054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31565" name="TextBox 21"/>
          <p:cNvSpPr txBox="1">
            <a:spLocks noChangeArrowheads="1"/>
          </p:cNvSpPr>
          <p:nvPr/>
        </p:nvSpPr>
        <p:spPr bwMode="auto">
          <a:xfrm>
            <a:off x="1066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52" name="Oval 51"/>
          <p:cNvSpPr/>
          <p:nvPr/>
        </p:nvSpPr>
        <p:spPr bwMode="auto">
          <a:xfrm>
            <a:off x="990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3" name="Oval 52"/>
          <p:cNvSpPr/>
          <p:nvPr/>
        </p:nvSpPr>
        <p:spPr bwMode="auto">
          <a:xfrm>
            <a:off x="990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4" name="Oval 53"/>
          <p:cNvSpPr/>
          <p:nvPr/>
        </p:nvSpPr>
        <p:spPr bwMode="auto">
          <a:xfrm>
            <a:off x="990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5" name="Oval 54"/>
          <p:cNvSpPr/>
          <p:nvPr/>
        </p:nvSpPr>
        <p:spPr bwMode="auto">
          <a:xfrm>
            <a:off x="990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6" name="Oval 55"/>
          <p:cNvSpPr/>
          <p:nvPr/>
        </p:nvSpPr>
        <p:spPr bwMode="auto">
          <a:xfrm>
            <a:off x="1752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8" name="Oval 57"/>
          <p:cNvSpPr/>
          <p:nvPr/>
        </p:nvSpPr>
        <p:spPr bwMode="auto">
          <a:xfrm>
            <a:off x="1752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9" name="Oval 58"/>
          <p:cNvSpPr/>
          <p:nvPr/>
        </p:nvSpPr>
        <p:spPr bwMode="auto">
          <a:xfrm>
            <a:off x="1752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0" name="Oval 59"/>
          <p:cNvSpPr/>
          <p:nvPr/>
        </p:nvSpPr>
        <p:spPr bwMode="auto">
          <a:xfrm>
            <a:off x="1752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1" name="Oval 60"/>
          <p:cNvSpPr/>
          <p:nvPr/>
        </p:nvSpPr>
        <p:spPr bwMode="auto">
          <a:xfrm>
            <a:off x="2514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2" name="Oval 61"/>
          <p:cNvSpPr/>
          <p:nvPr/>
        </p:nvSpPr>
        <p:spPr bwMode="auto">
          <a:xfrm>
            <a:off x="2514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3" name="Oval 62"/>
          <p:cNvSpPr/>
          <p:nvPr/>
        </p:nvSpPr>
        <p:spPr bwMode="auto">
          <a:xfrm>
            <a:off x="2514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4" name="Oval 63"/>
          <p:cNvSpPr/>
          <p:nvPr/>
        </p:nvSpPr>
        <p:spPr bwMode="auto">
          <a:xfrm>
            <a:off x="2514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5" name="Oval 64"/>
          <p:cNvSpPr/>
          <p:nvPr/>
        </p:nvSpPr>
        <p:spPr bwMode="auto">
          <a:xfrm>
            <a:off x="3276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6" name="Oval 65"/>
          <p:cNvSpPr/>
          <p:nvPr/>
        </p:nvSpPr>
        <p:spPr bwMode="auto">
          <a:xfrm>
            <a:off x="3276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7" name="Oval 66"/>
          <p:cNvSpPr/>
          <p:nvPr/>
        </p:nvSpPr>
        <p:spPr bwMode="auto">
          <a:xfrm>
            <a:off x="3276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8" name="Oval 67"/>
          <p:cNvSpPr/>
          <p:nvPr/>
        </p:nvSpPr>
        <p:spPr bwMode="auto">
          <a:xfrm>
            <a:off x="3276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9" name="Oval 68"/>
          <p:cNvSpPr/>
          <p:nvPr/>
        </p:nvSpPr>
        <p:spPr bwMode="auto">
          <a:xfrm>
            <a:off x="4038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0" name="Oval 69"/>
          <p:cNvSpPr/>
          <p:nvPr/>
        </p:nvSpPr>
        <p:spPr bwMode="auto">
          <a:xfrm>
            <a:off x="4038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1" name="Oval 70"/>
          <p:cNvSpPr/>
          <p:nvPr/>
        </p:nvSpPr>
        <p:spPr bwMode="auto">
          <a:xfrm>
            <a:off x="4038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2" name="Oval 71"/>
          <p:cNvSpPr/>
          <p:nvPr/>
        </p:nvSpPr>
        <p:spPr bwMode="auto">
          <a:xfrm>
            <a:off x="4038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r>
              <a:rPr lang="en-US" baseline="-25000" dirty="0">
                <a:solidFill>
                  <a:srgbClr val="FFFFFF"/>
                </a:solidFill>
                <a:latin typeface="Arial" charset="0"/>
                <a:ea typeface="ＭＳ Ｐゴシック"/>
              </a:rPr>
              <a:t>+</a:t>
            </a:r>
          </a:p>
        </p:txBody>
      </p:sp>
      <p:sp>
        <p:nvSpPr>
          <p:cNvPr id="73" name="Freeform 72"/>
          <p:cNvSpPr/>
          <p:nvPr/>
        </p:nvSpPr>
        <p:spPr bwMode="auto">
          <a:xfrm rot="16200000">
            <a:off x="2896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7468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Sampling produces </a:t>
            </a:r>
            <a:r>
              <a:rPr lang="en-US" sz="3200" kern="0" dirty="0">
                <a:solidFill>
                  <a:srgbClr val="FF0000"/>
                </a:solidFill>
                <a:latin typeface="Arial"/>
                <a:ea typeface="ＭＳ Ｐゴシック"/>
              </a:rPr>
              <a:t>replicas</a:t>
            </a:r>
            <a:r>
              <a:rPr lang="en-US" sz="3200" kern="0" dirty="0">
                <a:solidFill>
                  <a:srgbClr val="FFFFFF"/>
                </a:solidFill>
                <a:latin typeface="Arial"/>
                <a:ea typeface="ＭＳ Ｐゴシック"/>
              </a:rPr>
              <a:t> in Fourier domain</a:t>
            </a:r>
          </a:p>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Sparse sampling produces dense replicas</a:t>
            </a:r>
          </a:p>
        </p:txBody>
      </p:sp>
      <p:sp>
        <p:nvSpPr>
          <p:cNvPr id="1431589" name="TextBox 21"/>
          <p:cNvSpPr txBox="1">
            <a:spLocks noChangeArrowheads="1"/>
          </p:cNvSpPr>
          <p:nvPr/>
        </p:nvSpPr>
        <p:spPr bwMode="auto">
          <a:xfrm>
            <a:off x="4800600" y="2819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1590" name="TextBox 21"/>
          <p:cNvSpPr txBox="1">
            <a:spLocks noChangeArrowheads="1"/>
          </p:cNvSpPr>
          <p:nvPr/>
        </p:nvSpPr>
        <p:spPr bwMode="auto">
          <a:xfrm>
            <a:off x="1143000" y="28194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Tree>
    <p:extLst>
      <p:ext uri="{BB962C8B-B14F-4D97-AF65-F5344CB8AC3E}">
        <p14:creationId xmlns:p14="http://schemas.microsoft.com/office/powerpoint/2010/main" val="35693647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 0 " pathEditMode="relative" ptsTypes="AA">
                                      <p:cBhvr>
                                        <p:cTn id="6" dur="2000" fill="hold"/>
                                        <p:tgtEl>
                                          <p:spTgt spid="5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 0 " pathEditMode="relative" ptsTypes="AA">
                                      <p:cBhvr>
                                        <p:cTn id="8" dur="2000" fill="hold"/>
                                        <p:tgtEl>
                                          <p:spTgt spid="5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 0 " pathEditMode="relative" ptsTypes="AA">
                                      <p:cBhvr>
                                        <p:cTn id="10" dur="2000" fill="hold"/>
                                        <p:tgtEl>
                                          <p:spTgt spid="5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 0 " pathEditMode="relative" ptsTypes="AA">
                                      <p:cBhvr>
                                        <p:cTn id="12" dur="2000" fill="hold"/>
                                        <p:tgtEl>
                                          <p:spTgt spid="5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5833 0 " pathEditMode="relative" ptsTypes="AA">
                                      <p:cBhvr>
                                        <p:cTn id="14" dur="2000" fill="hold"/>
                                        <p:tgtEl>
                                          <p:spTgt spid="5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5833 0 " pathEditMode="relative" ptsTypes="AA">
                                      <p:cBhvr>
                                        <p:cTn id="16" dur="2000" fill="hold"/>
                                        <p:tgtEl>
                                          <p:spTgt spid="5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5833 0 " pathEditMode="relative" ptsTypes="AA">
                                      <p:cBhvr>
                                        <p:cTn id="18" dur="2000" fill="hold"/>
                                        <p:tgtEl>
                                          <p:spTgt spid="5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5833 0 " pathEditMode="relative" ptsTypes="AA">
                                      <p:cBhvr>
                                        <p:cTn id="20" dur="2000" fill="hold"/>
                                        <p:tgtEl>
                                          <p:spTgt spid="60"/>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5833 0 " pathEditMode="relative" ptsTypes="AA">
                                      <p:cBhvr>
                                        <p:cTn id="22" dur="2000" fill="hold"/>
                                        <p:tgtEl>
                                          <p:spTgt spid="6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5833 0 " pathEditMode="relative" ptsTypes="AA">
                                      <p:cBhvr>
                                        <p:cTn id="24" dur="2000" fill="hold"/>
                                        <p:tgtEl>
                                          <p:spTgt spid="66"/>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5833 0 " pathEditMode="relative" ptsTypes="AA">
                                      <p:cBhvr>
                                        <p:cTn id="26" dur="2000" fill="hold"/>
                                        <p:tgtEl>
                                          <p:spTgt spid="67"/>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5833 0 " pathEditMode="relative" ptsTypes="AA">
                                      <p:cBhvr>
                                        <p:cTn id="28" dur="2000" fill="hold"/>
                                        <p:tgtEl>
                                          <p:spTgt spid="68"/>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11667 0 " pathEditMode="relative" ptsTypes="AA">
                                      <p:cBhvr>
                                        <p:cTn id="30" dur="2000" fill="hold"/>
                                        <p:tgtEl>
                                          <p:spTgt spid="6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11667 0 " pathEditMode="relative" ptsTypes="AA">
                                      <p:cBhvr>
                                        <p:cTn id="32" dur="2000" fill="hold"/>
                                        <p:tgtEl>
                                          <p:spTgt spid="7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11667 0 " pathEditMode="relative" ptsTypes="AA">
                                      <p:cBhvr>
                                        <p:cTn id="34" dur="2000" fill="hold"/>
                                        <p:tgtEl>
                                          <p:spTgt spid="71"/>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11667 0 " pathEditMode="relative" ptsTypes="AA">
                                      <p:cBhvr>
                                        <p:cTn id="36" dur="2000" fill="hold"/>
                                        <p:tgtEl>
                                          <p:spTgt spid="72"/>
                                        </p:tgtEl>
                                        <p:attrNameLst>
                                          <p:attrName>ppt_x</p:attrName>
                                          <p:attrName>ppt_y</p:attrName>
                                        </p:attrNameLst>
                                      </p:cBhvr>
                                    </p:animMotion>
                                  </p:childTnLst>
                                </p:cTn>
                              </p:par>
                              <p:par>
                                <p:cTn id="37" presetID="10" presetClass="exit" presetSubtype="0" fill="hold" grpId="1" nodeType="withEffect">
                                  <p:stCondLst>
                                    <p:cond delay="0"/>
                                  </p:stCondLst>
                                  <p:childTnLst>
                                    <p:animEffect transition="out" filter="fade">
                                      <p:cBhvr>
                                        <p:cTn id="38" dur="2000"/>
                                        <p:tgtEl>
                                          <p:spTgt spid="52"/>
                                        </p:tgtEl>
                                      </p:cBhvr>
                                    </p:animEffect>
                                    <p:set>
                                      <p:cBhvr>
                                        <p:cTn id="39" dur="1" fill="hold">
                                          <p:stCondLst>
                                            <p:cond delay="1999"/>
                                          </p:stCondLst>
                                        </p:cTn>
                                        <p:tgtEl>
                                          <p:spTgt spid="5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53"/>
                                        </p:tgtEl>
                                      </p:cBhvr>
                                    </p:animEffect>
                                    <p:set>
                                      <p:cBhvr>
                                        <p:cTn id="42" dur="1" fill="hold">
                                          <p:stCondLst>
                                            <p:cond delay="1999"/>
                                          </p:stCondLst>
                                        </p:cTn>
                                        <p:tgtEl>
                                          <p:spTgt spid="5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54"/>
                                        </p:tgtEl>
                                      </p:cBhvr>
                                    </p:animEffect>
                                    <p:set>
                                      <p:cBhvr>
                                        <p:cTn id="45" dur="1" fill="hold">
                                          <p:stCondLst>
                                            <p:cond delay="1999"/>
                                          </p:stCondLst>
                                        </p:cTn>
                                        <p:tgtEl>
                                          <p:spTgt spid="5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55"/>
                                        </p:tgtEl>
                                      </p:cBhvr>
                                    </p:animEffect>
                                    <p:set>
                                      <p:cBhvr>
                                        <p:cTn id="48" dur="1" fill="hold">
                                          <p:stCondLst>
                                            <p:cond delay="1999"/>
                                          </p:stCondLst>
                                        </p:cTn>
                                        <p:tgtEl>
                                          <p:spTgt spid="5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69"/>
                                        </p:tgtEl>
                                      </p:cBhvr>
                                    </p:animEffect>
                                    <p:set>
                                      <p:cBhvr>
                                        <p:cTn id="51" dur="1" fill="hold">
                                          <p:stCondLst>
                                            <p:cond delay="1999"/>
                                          </p:stCondLst>
                                        </p:cTn>
                                        <p:tgtEl>
                                          <p:spTgt spid="6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70"/>
                                        </p:tgtEl>
                                      </p:cBhvr>
                                    </p:animEffect>
                                    <p:set>
                                      <p:cBhvr>
                                        <p:cTn id="54" dur="1" fill="hold">
                                          <p:stCondLst>
                                            <p:cond delay="1999"/>
                                          </p:stCondLst>
                                        </p:cTn>
                                        <p:tgtEl>
                                          <p:spTgt spid="7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71"/>
                                        </p:tgtEl>
                                      </p:cBhvr>
                                    </p:animEffect>
                                    <p:set>
                                      <p:cBhvr>
                                        <p:cTn id="57" dur="1" fill="hold">
                                          <p:stCondLst>
                                            <p:cond delay="1999"/>
                                          </p:stCondLst>
                                        </p:cTn>
                                        <p:tgtEl>
                                          <p:spTgt spid="7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72"/>
                                        </p:tgtEl>
                                      </p:cBhvr>
                                    </p:animEffect>
                                    <p:set>
                                      <p:cBhvr>
                                        <p:cTn id="60" dur="1" fill="hold">
                                          <p:stCondLst>
                                            <p:cond delay="1999"/>
                                          </p:stCondLst>
                                        </p:cTn>
                                        <p:tgtEl>
                                          <p:spTgt spid="7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2000"/>
                                        <p:tgtEl>
                                          <p:spTgt spid="73"/>
                                        </p:tgtEl>
                                      </p:cBhvr>
                                    </p:animEffect>
                                  </p:childTnLst>
                                </p:cTn>
                              </p:par>
                              <p:par>
                                <p:cTn id="64" presetID="10" presetClass="entr" presetSubtype="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2000"/>
                                        <p:tgtEl>
                                          <p:spTgt spid="74"/>
                                        </p:tgtEl>
                                      </p:cBhvr>
                                    </p:animEffect>
                                  </p:childTnLst>
                                </p:cTn>
                              </p:par>
                              <p:par>
                                <p:cTn id="67" presetID="0" presetClass="path" presetSubtype="0" accel="50000" decel="50000" fill="hold" nodeType="withEffect">
                                  <p:stCondLst>
                                    <p:cond delay="0"/>
                                  </p:stCondLst>
                                  <p:childTnLst>
                                    <p:animMotion origin="layout" path="M 3.33333E-6 3.33333E-6 L -0.075 3.33333E-6 " pathEditMode="relative" rAng="0" ptsTypes="AA">
                                      <p:cBhvr>
                                        <p:cTn id="68" dur="2000" fill="hold"/>
                                        <p:tgtEl>
                                          <p:spTgt spid="43"/>
                                        </p:tgtEl>
                                        <p:attrNameLst>
                                          <p:attrName>ppt_x</p:attrName>
                                          <p:attrName>ppt_y</p:attrName>
                                        </p:attrNameLst>
                                      </p:cBhvr>
                                      <p:rCtr x="-3800" y="0"/>
                                    </p:animMotion>
                                  </p:childTnLst>
                                </p:cTn>
                              </p:par>
                              <p:par>
                                <p:cTn id="69" presetID="0" presetClass="path" presetSubtype="0" accel="50000" decel="50000" fill="hold" nodeType="withEffect">
                                  <p:stCondLst>
                                    <p:cond delay="0"/>
                                  </p:stCondLst>
                                  <p:childTnLst>
                                    <p:animMotion origin="layout" path="M 0 0 L 0.075 0 " pathEditMode="relative" ptsTypes="AA">
                                      <p:cBhvr>
                                        <p:cTn id="70" dur="2000" fill="hold"/>
                                        <p:tgtEl>
                                          <p:spTgt spid="42"/>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 0 L -0.15 0 " pathEditMode="relative" ptsTypes="AA">
                                      <p:cBhvr>
                                        <p:cTn id="72" dur="2000" fill="hold"/>
                                        <p:tgtEl>
                                          <p:spTgt spid="74"/>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 0 L 0.15 0 " pathEditMode="relative" ptsTypes="AA">
                                      <p:cBhvr>
                                        <p:cTn id="74" dur="2000" fill="hold"/>
                                        <p:tgtEl>
                                          <p:spTgt spid="73"/>
                                        </p:tgtEl>
                                        <p:attrNameLst>
                                          <p:attrName>ppt_x</p:attrName>
                                          <p:attrName>ppt_y</p:attrName>
                                        </p:attrNameLst>
                                      </p:cBhvr>
                                    </p:animMotion>
                                  </p:childTnLst>
                                </p:cTn>
                              </p:par>
                              <p:par>
                                <p:cTn id="75" presetID="10" presetClass="entr" presetSubtype="0" fill="hold" nodeType="withEffect">
                                  <p:stCondLst>
                                    <p:cond delay="0"/>
                                  </p:stCondLst>
                                  <p:childTnLst>
                                    <p:set>
                                      <p:cBhvr>
                                        <p:cTn id="76" dur="1" fill="hold">
                                          <p:stCondLst>
                                            <p:cond delay="0"/>
                                          </p:stCondLst>
                                        </p:cTn>
                                        <p:tgtEl>
                                          <p:spTgt spid="75">
                                            <p:txEl>
                                              <p:pRg st="1" end="1"/>
                                            </p:txEl>
                                          </p:spTgt>
                                        </p:tgtEl>
                                        <p:attrNameLst>
                                          <p:attrName>style.visibility</p:attrName>
                                        </p:attrNameLst>
                                      </p:cBhvr>
                                      <p:to>
                                        <p:strVal val="visible"/>
                                      </p:to>
                                    </p:set>
                                    <p:animEffect transition="in" filter="fade">
                                      <p:cBhvr>
                                        <p:cTn id="77" dur="10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8" grpId="0" animBg="1"/>
      <p:bldP spid="59" grpId="0" animBg="1"/>
      <p:bldP spid="60" grpId="0" animBg="1"/>
      <p:bldP spid="65" grpId="0" animBg="1"/>
      <p:bldP spid="66" grpId="0" animBg="1"/>
      <p:bldP spid="67" grpId="0" animBg="1"/>
      <p:bldP spid="68" grpId="0"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bwMode="auto">
          <a:xfrm rot="16200000">
            <a:off x="2058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4344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Filtering</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915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5487194" y="4150519"/>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dense sampling (slow)</a:t>
            </a:r>
          </a:p>
        </p:txBody>
      </p:sp>
      <p:sp>
        <p:nvSpPr>
          <p:cNvPr id="40" name="Rectangle 39"/>
          <p:cNvSpPr>
            <a:spLocks noChangeArrowheads="1"/>
          </p:cNvSpPr>
          <p:nvPr/>
        </p:nvSpPr>
        <p:spPr bwMode="auto">
          <a:xfrm>
            <a:off x="1295400" y="2627313"/>
            <a:ext cx="28194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2667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3612"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90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33614"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057400" y="5638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3617"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3618"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33620" name="TextBox 21"/>
          <p:cNvSpPr txBox="1">
            <a:spLocks noChangeArrowheads="1"/>
          </p:cNvSpPr>
          <p:nvPr/>
        </p:nvSpPr>
        <p:spPr bwMode="auto">
          <a:xfrm>
            <a:off x="1981200" y="25146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21" name="TextBox 21"/>
          <p:cNvSpPr txBox="1">
            <a:spLocks noChangeArrowheads="1"/>
          </p:cNvSpPr>
          <p:nvPr/>
        </p:nvSpPr>
        <p:spPr bwMode="auto">
          <a:xfrm>
            <a:off x="5715000" y="2209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replicas</a:t>
            </a:r>
          </a:p>
        </p:txBody>
      </p:sp>
      <p:cxnSp>
        <p:nvCxnSpPr>
          <p:cNvPr id="22" name="Straight Arrow Connector 21"/>
          <p:cNvCxnSpPr>
            <a:cxnSpLocks noChangeShapeType="1"/>
          </p:cNvCxnSpPr>
          <p:nvPr/>
        </p:nvCxnSpPr>
        <p:spPr bwMode="auto">
          <a:xfrm rot="5400000">
            <a:off x="6591300" y="3162300"/>
            <a:ext cx="685800" cy="1524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rot="10800000" flipV="1">
            <a:off x="5562600" y="2819400"/>
            <a:ext cx="1066800" cy="7620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56379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8" name="Freeform 77"/>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sparse sampling (fast)</a:t>
            </a:r>
          </a:p>
        </p:txBody>
      </p:sp>
      <p:sp>
        <p:nvSpPr>
          <p:cNvPr id="40" name="Rectangle 39"/>
          <p:cNvSpPr>
            <a:spLocks noChangeArrowheads="1"/>
          </p:cNvSpPr>
          <p:nvPr/>
        </p:nvSpPr>
        <p:spPr bwMode="auto">
          <a:xfrm>
            <a:off x="2895600" y="2627313"/>
            <a:ext cx="12192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1143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144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2"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cxnSp>
        <p:nvCxnSpPr>
          <p:cNvPr id="1435663"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286000" y="56388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5666"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5667"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226193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Our sheared filter, sparse sampling (fast)</a:t>
            </a:r>
          </a:p>
        </p:txBody>
      </p:sp>
      <p:sp>
        <p:nvSpPr>
          <p:cNvPr id="24" name="Rectangle 23"/>
          <p:cNvSpPr>
            <a:spLocks noChangeArrowheads="1"/>
          </p:cNvSpPr>
          <p:nvPr/>
        </p:nvSpPr>
        <p:spPr bwMode="auto">
          <a:xfrm>
            <a:off x="1600200" y="2514600"/>
            <a:ext cx="457200" cy="3810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3581400" y="5105400"/>
            <a:ext cx="2514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7" name="Rectangle 26"/>
          <p:cNvSpPr>
            <a:spLocks noChangeArrowheads="1"/>
          </p:cNvSpPr>
          <p:nvPr/>
        </p:nvSpPr>
        <p:spPr bwMode="auto">
          <a:xfrm>
            <a:off x="2895600" y="2819400"/>
            <a:ext cx="3276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8" name="Parallelogram 27"/>
          <p:cNvSpPr>
            <a:spLocks noChangeArrowheads="1"/>
          </p:cNvSpPr>
          <p:nvPr/>
        </p:nvSpPr>
        <p:spPr bwMode="auto">
          <a:xfrm flipV="1">
            <a:off x="2971800" y="4191000"/>
            <a:ext cx="1676400" cy="914400"/>
          </a:xfrm>
          <a:prstGeom prst="parallelogram">
            <a:avLst>
              <a:gd name="adj" fmla="val 58217"/>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9" name="Parallelogram 28"/>
          <p:cNvSpPr>
            <a:spLocks noChangeArrowheads="1"/>
          </p:cNvSpPr>
          <p:nvPr/>
        </p:nvSpPr>
        <p:spPr bwMode="auto">
          <a:xfrm flipV="1">
            <a:off x="4572000" y="4191000"/>
            <a:ext cx="1828800" cy="914400"/>
          </a:xfrm>
          <a:prstGeom prst="parallelogram">
            <a:avLst>
              <a:gd name="adj" fmla="val 58213"/>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771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39" name="Parallelogram 38"/>
          <p:cNvSpPr>
            <a:spLocks noChangeArrowheads="1"/>
          </p:cNvSpPr>
          <p:nvPr/>
        </p:nvSpPr>
        <p:spPr bwMode="auto">
          <a:xfrm flipV="1">
            <a:off x="4191000" y="4227513"/>
            <a:ext cx="838200" cy="914400"/>
          </a:xfrm>
          <a:prstGeom prst="parallelogram">
            <a:avLst>
              <a:gd name="adj" fmla="val 58213"/>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7712"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7713"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7714"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46" name="TextBox 21"/>
          <p:cNvSpPr txBox="1">
            <a:spLocks noChangeArrowheads="1"/>
          </p:cNvSpPr>
          <p:nvPr/>
        </p:nvSpPr>
        <p:spPr bwMode="auto">
          <a:xfrm>
            <a:off x="1219200" y="575151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1437716"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Tree>
    <p:extLst>
      <p:ext uri="{BB962C8B-B14F-4D97-AF65-F5344CB8AC3E}">
        <p14:creationId xmlns:p14="http://schemas.microsoft.com/office/powerpoint/2010/main" val="16163036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9" grpId="0" animBg="1"/>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Compact shape in Fourier = wide in primal</a:t>
            </a:r>
          </a:p>
        </p:txBody>
      </p:sp>
      <p:cxnSp>
        <p:nvCxnSpPr>
          <p:cNvPr id="1439748" name="Straight Connector 20"/>
          <p:cNvCxnSpPr>
            <a:cxnSpLocks noChangeShapeType="1"/>
          </p:cNvCxnSpPr>
          <p:nvPr/>
        </p:nvCxnSpPr>
        <p:spPr bwMode="auto">
          <a:xfrm rot="5400000">
            <a:off x="3429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49" name="Straight Connector 22"/>
          <p:cNvCxnSpPr>
            <a:cxnSpLocks noChangeShapeType="1"/>
          </p:cNvCxnSpPr>
          <p:nvPr/>
        </p:nvCxnSpPr>
        <p:spPr bwMode="auto">
          <a:xfrm>
            <a:off x="3048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0" name="TextBox 23"/>
          <p:cNvSpPr txBox="1">
            <a:spLocks noChangeArrowheads="1"/>
          </p:cNvSpPr>
          <p:nvPr/>
        </p:nvSpPr>
        <p:spPr bwMode="auto">
          <a:xfrm>
            <a:off x="16002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endParaRPr lang="en-US" sz="3600" baseline="-25000">
              <a:solidFill>
                <a:srgbClr val="FFFFFF"/>
              </a:solidFill>
              <a:latin typeface="Arial" charset="0"/>
              <a:cs typeface="Arial" charset="0"/>
            </a:endParaRPr>
          </a:p>
        </p:txBody>
      </p:sp>
      <p:sp>
        <p:nvSpPr>
          <p:cNvPr id="1439751" name="TextBox 24"/>
          <p:cNvSpPr txBox="1">
            <a:spLocks noChangeArrowheads="1"/>
          </p:cNvSpPr>
          <p:nvPr/>
        </p:nvSpPr>
        <p:spPr bwMode="auto">
          <a:xfrm>
            <a:off x="33528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endParaRPr lang="en-US" sz="3600" baseline="-25000">
              <a:solidFill>
                <a:srgbClr val="FFFFFF"/>
              </a:solidFill>
              <a:latin typeface="Arial" charset="0"/>
              <a:cs typeface="Arial" charset="0"/>
            </a:endParaRPr>
          </a:p>
        </p:txBody>
      </p:sp>
      <p:sp>
        <p:nvSpPr>
          <p:cNvPr id="1439752" name="TextBox 21"/>
          <p:cNvSpPr txBox="1">
            <a:spLocks noChangeArrowheads="1"/>
          </p:cNvSpPr>
          <p:nvPr/>
        </p:nvSpPr>
        <p:spPr bwMode="auto">
          <a:xfrm>
            <a:off x="2286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
        <p:nvSpPr>
          <p:cNvPr id="21" name="Parallelogram 20"/>
          <p:cNvSpPr>
            <a:spLocks noChangeArrowheads="1"/>
          </p:cNvSpPr>
          <p:nvPr/>
        </p:nvSpPr>
        <p:spPr bwMode="auto">
          <a:xfrm rot="5400000" flipV="1">
            <a:off x="533400" y="3316288"/>
            <a:ext cx="2743200" cy="28956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9754" name="Straight Connector 20"/>
          <p:cNvCxnSpPr>
            <a:cxnSpLocks noChangeShapeType="1"/>
          </p:cNvCxnSpPr>
          <p:nvPr/>
        </p:nvCxnSpPr>
        <p:spPr bwMode="auto">
          <a:xfrm rot="5400000">
            <a:off x="49911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55" name="Straight Connector 22"/>
          <p:cNvCxnSpPr>
            <a:cxnSpLocks noChangeShapeType="1"/>
          </p:cNvCxnSpPr>
          <p:nvPr/>
        </p:nvCxnSpPr>
        <p:spPr bwMode="auto">
          <a:xfrm>
            <a:off x="49530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6" name="TextBox 23"/>
          <p:cNvSpPr txBox="1">
            <a:spLocks noChangeArrowheads="1"/>
          </p:cNvSpPr>
          <p:nvPr/>
        </p:nvSpPr>
        <p:spPr bwMode="auto">
          <a:xfrm>
            <a:off x="63246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9757" name="TextBox 24"/>
          <p:cNvSpPr txBox="1">
            <a:spLocks noChangeArrowheads="1"/>
          </p:cNvSpPr>
          <p:nvPr/>
        </p:nvSpPr>
        <p:spPr bwMode="auto">
          <a:xfrm>
            <a:off x="80010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39758" name="TextBox 21"/>
          <p:cNvSpPr txBox="1">
            <a:spLocks noChangeArrowheads="1"/>
          </p:cNvSpPr>
          <p:nvPr/>
        </p:nvSpPr>
        <p:spPr bwMode="auto">
          <a:xfrm>
            <a:off x="48768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9759" name="Parallelogram 14"/>
          <p:cNvSpPr>
            <a:spLocks noChangeArrowheads="1"/>
          </p:cNvSpPr>
          <p:nvPr/>
        </p:nvSpPr>
        <p:spPr bwMode="auto">
          <a:xfrm flipV="1">
            <a:off x="6019800" y="4343400"/>
            <a:ext cx="838200" cy="9144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5827591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Car Scene</a:t>
            </a:r>
          </a:p>
        </p:txBody>
      </p:sp>
      <p:pic>
        <p:nvPicPr>
          <p:cNvPr id="1441795" name="Picture 5" descr="car_ours4_f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796" name="TextBox 21"/>
          <p:cNvSpPr txBox="1">
            <a:spLocks noChangeArrowheads="1"/>
          </p:cNvSpPr>
          <p:nvPr/>
        </p:nvSpPr>
        <p:spPr bwMode="auto">
          <a:xfrm>
            <a:off x="48006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Stratified Sampling</a:t>
            </a:r>
          </a:p>
          <a:p>
            <a:pPr algn="ctr" eaLnBrk="1" hangingPunct="1"/>
            <a:r>
              <a:rPr lang="en-US" sz="3200">
                <a:solidFill>
                  <a:srgbClr val="FFFFFF"/>
                </a:solidFill>
                <a:latin typeface="Arial" charset="0"/>
                <a:cs typeface="Arial" charset="0"/>
              </a:rPr>
              <a:t>4 samples per pixel</a:t>
            </a:r>
          </a:p>
        </p:txBody>
      </p:sp>
      <p:sp>
        <p:nvSpPr>
          <p:cNvPr id="1441797" name="TextBox 21"/>
          <p:cNvSpPr txBox="1">
            <a:spLocks noChangeArrowheads="1"/>
          </p:cNvSpPr>
          <p:nvPr/>
        </p:nvSpPr>
        <p:spPr bwMode="auto">
          <a:xfrm>
            <a:off x="5334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Our Method,</a:t>
            </a:r>
          </a:p>
          <a:p>
            <a:pPr algn="ctr" eaLnBrk="1" hangingPunct="1"/>
            <a:r>
              <a:rPr lang="en-US" sz="3200">
                <a:solidFill>
                  <a:srgbClr val="FFFFFF"/>
                </a:solidFill>
                <a:latin typeface="Arial" charset="0"/>
                <a:cs typeface="Arial" charset="0"/>
              </a:rPr>
              <a:t>4 samples per pixel</a:t>
            </a:r>
          </a:p>
        </p:txBody>
      </p:sp>
      <p:pic>
        <p:nvPicPr>
          <p:cNvPr id="1441798" name="Picture 2" descr="D:\mb09talk\car_bf4_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037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sampling + reconstruction</a:t>
            </a:r>
            <a:endParaRPr lang="en-US" dirty="0"/>
          </a:p>
        </p:txBody>
      </p:sp>
      <p:sp>
        <p:nvSpPr>
          <p:cNvPr id="3" name="Content Placeholder 2"/>
          <p:cNvSpPr>
            <a:spLocks noGrp="1"/>
          </p:cNvSpPr>
          <p:nvPr>
            <p:ph idx="1"/>
          </p:nvPr>
        </p:nvSpPr>
        <p:spPr>
          <a:xfrm>
            <a:off x="182881" y="1041404"/>
            <a:ext cx="8814816" cy="5257800"/>
          </a:xfrm>
        </p:spPr>
        <p:txBody>
          <a:bodyPr/>
          <a:lstStyle/>
          <a:p>
            <a:r>
              <a:rPr lang="en-US" dirty="0" smtClean="0"/>
              <a:t>These algorithms use 2 kinds of noise reduction strategies, sometimes combined:</a:t>
            </a:r>
          </a:p>
          <a:p>
            <a:pPr marL="1085742" lvl="1" indent="-514297">
              <a:buSzPct val="100000"/>
              <a:buFont typeface="+mj-lt"/>
              <a:buAutoNum type="arabicPeriod"/>
            </a:pPr>
            <a:r>
              <a:rPr lang="en-US" dirty="0"/>
              <a:t>Adaptive sampling algorithms</a:t>
            </a:r>
          </a:p>
          <a:p>
            <a:pPr lvl="2">
              <a:buFont typeface="Wingdings" panose="05000000000000000000" pitchFamily="2" charset="2"/>
              <a:buChar char="§"/>
            </a:pPr>
            <a:r>
              <a:rPr lang="en-US" dirty="0"/>
              <a:t>Use information from renderer to position new samples better to reduce noise</a:t>
            </a:r>
          </a:p>
          <a:p>
            <a:pPr lvl="2">
              <a:buFont typeface="Wingdings" panose="05000000000000000000" pitchFamily="2" charset="2"/>
              <a:buChar char="§"/>
            </a:pPr>
            <a:endParaRPr lang="en-US" sz="1000" dirty="0"/>
          </a:p>
          <a:p>
            <a:pPr marL="1085742" lvl="1" indent="-514297">
              <a:buSzPct val="100000"/>
              <a:buFont typeface="+mj-lt"/>
              <a:buAutoNum type="arabicPeriod"/>
            </a:pPr>
            <a:r>
              <a:rPr lang="en-US" dirty="0" smtClean="0"/>
              <a:t>Reconstruction (filtering) algorithms</a:t>
            </a:r>
          </a:p>
          <a:p>
            <a:pPr lvl="2">
              <a:spcAft>
                <a:spcPts val="600"/>
              </a:spcAft>
              <a:buFont typeface="Wingdings" panose="05000000000000000000" pitchFamily="2" charset="2"/>
              <a:buChar char="§"/>
            </a:pPr>
            <a:r>
              <a:rPr lang="en-US" dirty="0" smtClean="0"/>
              <a:t>Use information from renderer to remove MC noise directly</a:t>
            </a:r>
            <a:endParaRPr lang="en-US" sz="1000" dirty="0"/>
          </a:p>
          <a:p>
            <a:r>
              <a:rPr lang="en-US" dirty="0" smtClean="0"/>
              <a:t>Both methods have been explored in the </a:t>
            </a:r>
            <a:r>
              <a:rPr lang="en-US" dirty="0" smtClean="0"/>
              <a:t>past, but new algorithms make remarkable advances</a:t>
            </a:r>
            <a:endParaRPr lang="en-US" dirty="0"/>
          </a:p>
          <a:p>
            <a:pPr lvl="2"/>
            <a:endParaRPr lang="en-US" dirty="0" smtClean="0"/>
          </a:p>
        </p:txBody>
      </p:sp>
    </p:spTree>
    <p:extLst>
      <p:ext uri="{BB962C8B-B14F-4D97-AF65-F5344CB8AC3E}">
        <p14:creationId xmlns:p14="http://schemas.microsoft.com/office/powerpoint/2010/main" val="3314901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Teapot Scene</a:t>
            </a:r>
          </a:p>
        </p:txBody>
      </p:sp>
      <p:pic>
        <p:nvPicPr>
          <p:cNvPr id="1443843" name="Picture 6" descr="D:\mb09talk\teapot_ours8_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44" name="TextBox 21"/>
          <p:cNvSpPr txBox="1">
            <a:spLocks noChangeArrowheads="1"/>
          </p:cNvSpPr>
          <p:nvPr/>
        </p:nvSpPr>
        <p:spPr bwMode="auto">
          <a:xfrm>
            <a:off x="4495800" y="12192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Our Method</a:t>
            </a:r>
          </a:p>
          <a:p>
            <a:pPr algn="ctr" eaLnBrk="1" hangingPunct="1"/>
            <a:r>
              <a:rPr lang="en-US" sz="2800">
                <a:solidFill>
                  <a:srgbClr val="FFFFFF"/>
                </a:solidFill>
                <a:latin typeface="Arial" charset="0"/>
                <a:cs typeface="Arial" charset="0"/>
              </a:rPr>
              <a:t>8 samples / pix</a:t>
            </a:r>
          </a:p>
        </p:txBody>
      </p:sp>
      <p:cxnSp>
        <p:nvCxnSpPr>
          <p:cNvPr id="1443845" name="Straight Arrow Connector 8"/>
          <p:cNvCxnSpPr>
            <a:cxnSpLocks noChangeShapeType="1"/>
          </p:cNvCxnSpPr>
          <p:nvPr/>
        </p:nvCxnSpPr>
        <p:spPr bwMode="auto">
          <a:xfrm>
            <a:off x="3429000" y="4343400"/>
            <a:ext cx="1219200" cy="76200"/>
          </a:xfrm>
          <a:prstGeom prst="straightConnector1">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1443846" name="TextBox 21"/>
          <p:cNvSpPr txBox="1">
            <a:spLocks noChangeArrowheads="1"/>
          </p:cNvSpPr>
          <p:nvPr/>
        </p:nvSpPr>
        <p:spPr bwMode="auto">
          <a:xfrm>
            <a:off x="0" y="3810000"/>
            <a:ext cx="388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motion blurred reflection</a:t>
            </a:r>
          </a:p>
        </p:txBody>
      </p:sp>
    </p:spTree>
    <p:extLst>
      <p:ext uri="{BB962C8B-B14F-4D97-AF65-F5344CB8AC3E}">
        <p14:creationId xmlns:p14="http://schemas.microsoft.com/office/powerpoint/2010/main" val="1269282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eaLnBrk="1" hangingPunct="1">
              <a:defRPr/>
            </a:pPr>
            <a:r>
              <a:rPr lang="en-US" dirty="0" smtClean="0">
                <a:cs typeface="+mj-cs"/>
              </a:rPr>
              <a:t>Ballerina Video</a:t>
            </a:r>
          </a:p>
        </p:txBody>
      </p:sp>
      <p:pic>
        <p:nvPicPr>
          <p:cNvPr id="2" name="kevin-shea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700" y="1384300"/>
            <a:ext cx="5852160" cy="5372100"/>
          </a:xfrm>
          <a:prstGeom prst="rect">
            <a:avLst/>
          </a:prstGeom>
        </p:spPr>
      </p:pic>
    </p:spTree>
    <p:extLst>
      <p:ext uri="{BB962C8B-B14F-4D97-AF65-F5344CB8AC3E}">
        <p14:creationId xmlns:p14="http://schemas.microsoft.com/office/powerpoint/2010/main" val="33790750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533400"/>
            <a:ext cx="8484715" cy="685800"/>
          </a:xfrm>
        </p:spPr>
        <p:txBody>
          <a:bodyPr/>
          <a:lstStyle/>
          <a:p>
            <a:r>
              <a:rPr lang="en-US" dirty="0" smtClean="0"/>
              <a:t>Multi-Dimensional Adaptive Sampling</a:t>
            </a:r>
            <a:endParaRPr lang="en-US" dirty="0"/>
          </a:p>
        </p:txBody>
      </p:sp>
      <p:sp>
        <p:nvSpPr>
          <p:cNvPr id="3" name="Content Placeholder 2"/>
          <p:cNvSpPr>
            <a:spLocks noGrp="1"/>
          </p:cNvSpPr>
          <p:nvPr>
            <p:ph idx="1"/>
          </p:nvPr>
        </p:nvSpPr>
        <p:spPr>
          <a:xfrm>
            <a:off x="457200" y="1271427"/>
            <a:ext cx="8229600" cy="5029200"/>
          </a:xfrm>
        </p:spPr>
        <p:txBody>
          <a:bodyPr/>
          <a:lstStyle/>
          <a:p>
            <a:r>
              <a:rPr lang="en-US" sz="2400" dirty="0"/>
              <a:t>Hachisuka, Jarosz, … Zwicker, Jensen [MDAS 2008</a:t>
            </a:r>
            <a:r>
              <a:rPr lang="en-US" sz="2400" dirty="0"/>
              <a:t>]</a:t>
            </a:r>
          </a:p>
          <a:p>
            <a:r>
              <a:rPr lang="en-US" sz="2400" dirty="0"/>
              <a:t>Scenes with motion blur, depth of field, soft shadows</a:t>
            </a:r>
          </a:p>
          <a:p>
            <a:r>
              <a:rPr lang="en-US" sz="2400" dirty="0"/>
              <a:t>Involves high-dimensional integral, converges slowly</a:t>
            </a:r>
          </a:p>
          <a:p>
            <a:r>
              <a:rPr lang="en-US" sz="2400" dirty="0"/>
              <a:t>Exploit high-dimensional info to sample adaptively</a:t>
            </a:r>
            <a:endParaRPr lang="en-US" sz="2400" dirty="0"/>
          </a:p>
          <a:p>
            <a:r>
              <a:rPr lang="en-US" sz="2400" dirty="0"/>
              <a:t>Sampling in 2D image plane or other dims inadequate</a:t>
            </a:r>
          </a:p>
          <a:p>
            <a:pPr lvl="1"/>
            <a:r>
              <a:rPr lang="en-US" dirty="0" smtClean="0"/>
              <a:t>Need to consider full joint high-dimensional space</a:t>
            </a:r>
            <a:endParaRPr lang="en-US" dirty="0"/>
          </a:p>
        </p:txBody>
      </p:sp>
      <p:pic>
        <p:nvPicPr>
          <p:cNvPr id="4" name="Picture 3" descr="Screen Shot 2015-02-18 at 9.5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4387215"/>
            <a:ext cx="9128753" cy="2142762"/>
          </a:xfrm>
          <a:prstGeom prst="rect">
            <a:avLst/>
          </a:prstGeom>
        </p:spPr>
      </p:pic>
    </p:spTree>
    <p:extLst>
      <p:ext uri="{BB962C8B-B14F-4D97-AF65-F5344CB8AC3E}">
        <p14:creationId xmlns:p14="http://schemas.microsoft.com/office/powerpoint/2010/main" val="369506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Multi-Dimensional Adaptive Sampling</a:t>
            </a:r>
          </a:p>
        </p:txBody>
      </p:sp>
      <p:pic>
        <p:nvPicPr>
          <p:cNvPr id="134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547813"/>
            <a:ext cx="8477250"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8613" name="Text Box 5"/>
          <p:cNvSpPr txBox="1">
            <a:spLocks noChangeArrowheads="1"/>
          </p:cNvSpPr>
          <p:nvPr/>
        </p:nvSpPr>
        <p:spPr bwMode="auto">
          <a:xfrm>
            <a:off x="1814513" y="5740401"/>
            <a:ext cx="718661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pPr algn="l"/>
            <a:r>
              <a:rPr lang="en-US" dirty="0">
                <a:latin typeface="+mn-lt"/>
              </a:rPr>
              <a:t>Motion Blur and Depth of Field 32 samples per pixel</a:t>
            </a:r>
          </a:p>
        </p:txBody>
      </p:sp>
    </p:spTree>
    <p:extLst>
      <p:ext uri="{BB962C8B-B14F-4D97-AF65-F5344CB8AC3E}">
        <p14:creationId xmlns:p14="http://schemas.microsoft.com/office/powerpoint/2010/main" val="3567971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Resurgence (2008 - )</a:t>
            </a:r>
            <a:endParaRPr lang="en-US" dirty="0"/>
          </a:p>
        </p:txBody>
      </p:sp>
      <p:sp>
        <p:nvSpPr>
          <p:cNvPr id="3" name="Content Placeholder 2"/>
          <p:cNvSpPr>
            <a:spLocks noGrp="1"/>
          </p:cNvSpPr>
          <p:nvPr>
            <p:ph idx="1"/>
          </p:nvPr>
        </p:nvSpPr>
        <p:spPr>
          <a:xfrm>
            <a:off x="457200" y="1222378"/>
            <a:ext cx="8686800" cy="5029200"/>
          </a:xfrm>
        </p:spPr>
        <p:txBody>
          <a:bodyPr/>
          <a:lstStyle/>
          <a:p>
            <a:r>
              <a:rPr lang="en-US" sz="2400" dirty="0"/>
              <a:t>Eurographics 2015 STAR report </a:t>
            </a:r>
            <a:r>
              <a:rPr lang="en-US" sz="2400" dirty="0"/>
              <a:t>by </a:t>
            </a:r>
            <a:r>
              <a:rPr lang="en-US" sz="2400" dirty="0"/>
              <a:t>Zwicker et al. </a:t>
            </a:r>
            <a:endParaRPr lang="en-US" sz="2400" dirty="0"/>
          </a:p>
          <a:p>
            <a:pPr lvl="1"/>
            <a:r>
              <a:rPr lang="en-US" sz="2000" dirty="0"/>
              <a:t>Papers below are key a-priori, frequency analysis methods</a:t>
            </a:r>
          </a:p>
          <a:p>
            <a:pPr lvl="1"/>
            <a:r>
              <a:rPr lang="en-US" sz="2000" dirty="0"/>
              <a:t>Many other approaches to be discussed in class</a:t>
            </a:r>
            <a:endParaRPr lang="en-US" sz="2000" dirty="0"/>
          </a:p>
          <a:p>
            <a:r>
              <a:rPr lang="en-US" sz="2400" dirty="0"/>
              <a:t>[Durand et al. 2005] </a:t>
            </a:r>
            <a:r>
              <a:rPr lang="en-US" sz="2400" i="1" dirty="0"/>
              <a:t>Frequency analysis light </a:t>
            </a:r>
            <a:r>
              <a:rPr lang="en-US" sz="2400" i="1" dirty="0"/>
              <a:t>transport</a:t>
            </a:r>
            <a:endParaRPr lang="en-US" sz="2400" dirty="0"/>
          </a:p>
          <a:p>
            <a:pPr lvl="1"/>
            <a:r>
              <a:rPr lang="en-US" sz="2000" dirty="0"/>
              <a:t>Key theoretical ideas, but not initially very practical </a:t>
            </a:r>
          </a:p>
          <a:p>
            <a:r>
              <a:rPr lang="en-US" sz="2400" dirty="0"/>
              <a:t>[Chai et al. 2000] Plenoptic Sampling (wedge spectrum)</a:t>
            </a:r>
          </a:p>
          <a:p>
            <a:r>
              <a:rPr lang="en-US" sz="2400" dirty="0"/>
              <a:t>[Egan et al. 2009] First practical a-priori frequency method </a:t>
            </a:r>
            <a:endParaRPr lang="en-US" sz="2000" dirty="0"/>
          </a:p>
        </p:txBody>
      </p:sp>
      <p:pic>
        <p:nvPicPr>
          <p:cNvPr id="4" name="Picture 3" descr="Screen Shot 2015-02-18 at 9.41.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8" y="4240089"/>
            <a:ext cx="3413227" cy="2617911"/>
          </a:xfrm>
          <a:prstGeom prst="rect">
            <a:avLst/>
          </a:prstGeom>
        </p:spPr>
      </p:pic>
      <p:pic>
        <p:nvPicPr>
          <p:cNvPr id="5" name="Picture 4" descr="Screen Shot 2015-02-18 at 9.42.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59" y="4298057"/>
            <a:ext cx="5023174" cy="2488823"/>
          </a:xfrm>
          <a:prstGeom prst="rect">
            <a:avLst/>
          </a:prstGeom>
        </p:spPr>
      </p:pic>
    </p:spTree>
    <p:extLst>
      <p:ext uri="{BB962C8B-B14F-4D97-AF65-F5344CB8AC3E}">
        <p14:creationId xmlns:p14="http://schemas.microsoft.com/office/powerpoint/2010/main" val="855073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2005 Slide Template">
  <a:themeElements>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S2005 Slide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1_Default Design">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SRCN Template">
  <a:themeElements>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RCN Template">
      <a:majorFont>
        <a:latin typeface="Times New Roman"/>
        <a:ea typeface="楷体_GB2312"/>
        <a:cs typeface="楷体_GB2312"/>
      </a:majorFont>
      <a:minorFont>
        <a:latin typeface="Times New Roman"/>
        <a:ea typeface="楷体_GB2312"/>
        <a:cs typeface="楷体_GB2312"/>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RC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RC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RC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RC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RC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RC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24690</TotalTime>
  <Words>2541</Words>
  <Application>Microsoft Macintosh PowerPoint</Application>
  <PresentationFormat>Letter Paper (8.5x11 in)</PresentationFormat>
  <Paragraphs>502</Paragraphs>
  <Slides>61</Slides>
  <Notes>45</Notes>
  <HiddenSlides>0</HiddenSlides>
  <MMClips>1</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61</vt:i4>
      </vt:variant>
    </vt:vector>
  </HeadingPairs>
  <TitlesOfParts>
    <vt:vector size="72" baseType="lpstr">
      <vt:lpstr>Default Design</vt:lpstr>
      <vt:lpstr>1_Default Design</vt:lpstr>
      <vt:lpstr>Standaardontwerp</vt:lpstr>
      <vt:lpstr>vis98</vt:lpstr>
      <vt:lpstr>1_vis98</vt:lpstr>
      <vt:lpstr>S2005 Slide Template</vt:lpstr>
      <vt:lpstr>2_Default Design</vt:lpstr>
      <vt:lpstr>MSRCN Template</vt:lpstr>
      <vt:lpstr>Custom Design</vt:lpstr>
      <vt:lpstr>Adobe Photoshop Image</vt:lpstr>
      <vt:lpstr>Flash Movie</vt:lpstr>
      <vt:lpstr>Sampling and Reconstruction of Visual Appearance</vt:lpstr>
      <vt:lpstr>Basics of Denoising, Frequency Analysis</vt:lpstr>
      <vt:lpstr>Cook et al. [1984] results</vt:lpstr>
      <vt:lpstr>Motivation</vt:lpstr>
      <vt:lpstr>Sample result</vt:lpstr>
      <vt:lpstr>Adaptive sampling + reconstruction</vt:lpstr>
      <vt:lpstr>Multi-Dimensional Adaptive Sampling</vt:lpstr>
      <vt:lpstr>Multi-Dimensional Adaptive Sampling</vt:lpstr>
      <vt:lpstr>Resurgence (2008 - )</vt:lpstr>
      <vt:lpstr>A Frequency Analysis of Light Transport</vt:lpstr>
      <vt:lpstr>Illumination effects</vt:lpstr>
      <vt:lpstr>Illumination effects</vt:lpstr>
      <vt:lpstr>Problem statement</vt:lpstr>
      <vt:lpstr>Unified framework:</vt:lpstr>
      <vt:lpstr>Local light field</vt:lpstr>
      <vt:lpstr>Local light field</vt:lpstr>
      <vt:lpstr>Local light field</vt:lpstr>
      <vt:lpstr>Local light field</vt:lpstr>
      <vt:lpstr>Local light field parameterization</vt:lpstr>
      <vt:lpstr>Local light field representation</vt:lpstr>
      <vt:lpstr>Local light field Fourier spectrum</vt:lpstr>
      <vt:lpstr>Local light field  Fourier spectrum</vt:lpstr>
      <vt:lpstr>Fourier analysis 101</vt:lpstr>
      <vt:lpstr>Transport</vt:lpstr>
      <vt:lpstr>Transport in Fourier space</vt:lpstr>
      <vt:lpstr>Transport becomes Shear</vt:lpstr>
      <vt:lpstr>BRDF integration</vt:lpstr>
      <vt:lpstr>Adaptive shading sampling</vt:lpstr>
      <vt:lpstr>Adaptive shading sampling</vt:lpstr>
      <vt:lpstr>Uniform sampling</vt:lpstr>
      <vt:lpstr>Adaptive sampling</vt:lpstr>
      <vt:lpstr>Plenoptic Sampling</vt:lpstr>
      <vt:lpstr>A Geometrical Intuition</vt:lpstr>
      <vt:lpstr>A Geometrical Intuition</vt:lpstr>
      <vt:lpstr>A Constant Plane</vt:lpstr>
      <vt:lpstr>Two Constant Planes</vt:lpstr>
      <vt:lpstr>Between Two Planes</vt:lpstr>
      <vt:lpstr>Between Two Planes</vt:lpstr>
      <vt:lpstr>Light Field Reconstruction</vt:lpstr>
      <vt:lpstr>Minimum Sampling Curve</vt:lpstr>
      <vt:lpstr>Frequency Analysis and Sheared Reconstruction for Rendering Motion Blur</vt:lpstr>
      <vt:lpstr>Observation</vt:lpstr>
      <vt:lpstr>Basic Example</vt:lpstr>
      <vt:lpstr>Basic Example</vt:lpstr>
      <vt:lpstr>Basic Example</vt:lpstr>
      <vt:lpstr>Shear in Space-Time</vt:lpstr>
      <vt:lpstr>Shear in Space-Time</vt:lpstr>
      <vt:lpstr>Shear in Space-Time</vt:lpstr>
      <vt:lpstr>Basic Example</vt:lpstr>
      <vt:lpstr>Basic Example – Fourier Domain</vt:lpstr>
      <vt:lpstr>Basic Example – Fourier Domain</vt:lpstr>
      <vt:lpstr>Basic Example – Fourier Domain</vt:lpstr>
      <vt:lpstr>Basic Example – Fourier Domain</vt:lpstr>
      <vt:lpstr>Sampling in Fourier Domain</vt:lpstr>
      <vt:lpstr>Standard Reconstruction Filtering</vt:lpstr>
      <vt:lpstr>Standard Reconstruction Filter</vt:lpstr>
      <vt:lpstr>Sheared Reconstruction Filter</vt:lpstr>
      <vt:lpstr>Sheared Reconstruction Filter</vt:lpstr>
      <vt:lpstr>Car Scene</vt:lpstr>
      <vt:lpstr>Teapot Scene</vt:lpstr>
      <vt:lpstr>Ballerina Video</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666</cp:revision>
  <cp:lastPrinted>2014-09-12T19:17:48Z</cp:lastPrinted>
  <dcterms:created xsi:type="dcterms:W3CDTF">1999-02-11T00:43:51Z</dcterms:created>
  <dcterms:modified xsi:type="dcterms:W3CDTF">2017-09-21T01:55:43Z</dcterms:modified>
</cp:coreProperties>
</file>