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  <p:sldMasterId id="2147483666" r:id="rId2"/>
    <p:sldMasterId id="2147483679" r:id="rId3"/>
    <p:sldMasterId id="2147483691" r:id="rId4"/>
    <p:sldMasterId id="2147483703" r:id="rId5"/>
  </p:sldMasterIdLst>
  <p:notesMasterIdLst>
    <p:notesMasterId r:id="rId69"/>
  </p:notesMasterIdLst>
  <p:handoutMasterIdLst>
    <p:handoutMasterId r:id="rId70"/>
  </p:handoutMasterIdLst>
  <p:sldIdLst>
    <p:sldId id="751" r:id="rId6"/>
    <p:sldId id="822" r:id="rId7"/>
    <p:sldId id="823" r:id="rId8"/>
    <p:sldId id="824" r:id="rId9"/>
    <p:sldId id="825" r:id="rId10"/>
    <p:sldId id="826" r:id="rId11"/>
    <p:sldId id="827" r:id="rId12"/>
    <p:sldId id="828" r:id="rId13"/>
    <p:sldId id="829" r:id="rId14"/>
    <p:sldId id="830" r:id="rId15"/>
    <p:sldId id="832" r:id="rId16"/>
    <p:sldId id="833" r:id="rId17"/>
    <p:sldId id="834" r:id="rId18"/>
    <p:sldId id="835" r:id="rId19"/>
    <p:sldId id="836" r:id="rId20"/>
    <p:sldId id="837" r:id="rId21"/>
    <p:sldId id="838" r:id="rId22"/>
    <p:sldId id="839" r:id="rId23"/>
    <p:sldId id="840" r:id="rId24"/>
    <p:sldId id="841" r:id="rId25"/>
    <p:sldId id="842" r:id="rId26"/>
    <p:sldId id="843" r:id="rId27"/>
    <p:sldId id="844" r:id="rId28"/>
    <p:sldId id="845" r:id="rId29"/>
    <p:sldId id="846" r:id="rId30"/>
    <p:sldId id="847" r:id="rId31"/>
    <p:sldId id="848" r:id="rId32"/>
    <p:sldId id="849" r:id="rId33"/>
    <p:sldId id="851" r:id="rId34"/>
    <p:sldId id="852" r:id="rId35"/>
    <p:sldId id="853" r:id="rId36"/>
    <p:sldId id="854" r:id="rId37"/>
    <p:sldId id="855" r:id="rId38"/>
    <p:sldId id="856" r:id="rId39"/>
    <p:sldId id="857" r:id="rId40"/>
    <p:sldId id="858" r:id="rId41"/>
    <p:sldId id="859" r:id="rId42"/>
    <p:sldId id="860" r:id="rId43"/>
    <p:sldId id="862" r:id="rId44"/>
    <p:sldId id="863" r:id="rId45"/>
    <p:sldId id="864" r:id="rId46"/>
    <p:sldId id="865" r:id="rId47"/>
    <p:sldId id="866" r:id="rId48"/>
    <p:sldId id="867" r:id="rId49"/>
    <p:sldId id="868" r:id="rId50"/>
    <p:sldId id="869" r:id="rId51"/>
    <p:sldId id="870" r:id="rId52"/>
    <p:sldId id="871" r:id="rId53"/>
    <p:sldId id="872" r:id="rId54"/>
    <p:sldId id="873" r:id="rId55"/>
    <p:sldId id="874" r:id="rId56"/>
    <p:sldId id="875" r:id="rId57"/>
    <p:sldId id="876" r:id="rId58"/>
    <p:sldId id="882" r:id="rId59"/>
    <p:sldId id="883" r:id="rId60"/>
    <p:sldId id="884" r:id="rId61"/>
    <p:sldId id="885" r:id="rId62"/>
    <p:sldId id="893" r:id="rId63"/>
    <p:sldId id="894" r:id="rId64"/>
    <p:sldId id="895" r:id="rId65"/>
    <p:sldId id="896" r:id="rId66"/>
    <p:sldId id="897" r:id="rId67"/>
    <p:sldId id="898" r:id="rId68"/>
  </p:sldIdLst>
  <p:sldSz cx="9144000" cy="6858000" type="letter"/>
  <p:notesSz cx="6985000" cy="92837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/>
  </p:normalViewPr>
  <p:slideViewPr>
    <p:cSldViewPr snapToGrid="0">
      <p:cViewPr varScale="1">
        <p:scale>
          <a:sx n="94" d="100"/>
          <a:sy n="94" d="100"/>
        </p:scale>
        <p:origin x="-11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2923"/>
        <p:guide pos="21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70" Type="http://schemas.openxmlformats.org/officeDocument/2006/relationships/handoutMaster" Target="handoutMasters/handoutMaster1.xml"/><Relationship Id="rId71" Type="http://schemas.openxmlformats.org/officeDocument/2006/relationships/printerSettings" Target="printerSettings/printerSettings1.bin"/><Relationship Id="rId72" Type="http://schemas.openxmlformats.org/officeDocument/2006/relationships/presProps" Target="presProps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73" Type="http://schemas.openxmlformats.org/officeDocument/2006/relationships/viewProps" Target="viewProps.xml"/><Relationship Id="rId74" Type="http://schemas.openxmlformats.org/officeDocument/2006/relationships/theme" Target="theme/theme1.xml"/><Relationship Id="rId75" Type="http://schemas.openxmlformats.org/officeDocument/2006/relationships/tableStyles" Target="tableStyles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4" Type="http://schemas.openxmlformats.org/officeDocument/2006/relationships/image" Target="../media/image10.emf"/><Relationship Id="rId1" Type="http://schemas.openxmlformats.org/officeDocument/2006/relationships/image" Target="../media/image7.emf"/><Relationship Id="rId2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4" Type="http://schemas.openxmlformats.org/officeDocument/2006/relationships/image" Target="../media/image48.wmf"/><Relationship Id="rId5" Type="http://schemas.openxmlformats.org/officeDocument/2006/relationships/image" Target="../media/image27.wmf"/><Relationship Id="rId6" Type="http://schemas.openxmlformats.org/officeDocument/2006/relationships/image" Target="../media/image28.wmf"/><Relationship Id="rId7" Type="http://schemas.openxmlformats.org/officeDocument/2006/relationships/image" Target="../media/image49.wmf"/><Relationship Id="rId8" Type="http://schemas.openxmlformats.org/officeDocument/2006/relationships/image" Target="../media/image50.wmf"/><Relationship Id="rId1" Type="http://schemas.openxmlformats.org/officeDocument/2006/relationships/image" Target="../media/image47.wmf"/><Relationship Id="rId2" Type="http://schemas.openxmlformats.org/officeDocument/2006/relationships/image" Target="../media/image2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4" Type="http://schemas.openxmlformats.org/officeDocument/2006/relationships/image" Target="../media/image53.wmf"/><Relationship Id="rId5" Type="http://schemas.openxmlformats.org/officeDocument/2006/relationships/image" Target="../media/image54.wmf"/><Relationship Id="rId6" Type="http://schemas.openxmlformats.org/officeDocument/2006/relationships/image" Target="../media/image55.wmf"/><Relationship Id="rId7" Type="http://schemas.openxmlformats.org/officeDocument/2006/relationships/image" Target="../media/image56.wmf"/><Relationship Id="rId8" Type="http://schemas.openxmlformats.org/officeDocument/2006/relationships/image" Target="../media/image57.wmf"/><Relationship Id="rId9" Type="http://schemas.openxmlformats.org/officeDocument/2006/relationships/image" Target="../media/image58.wmf"/><Relationship Id="rId10" Type="http://schemas.openxmlformats.org/officeDocument/2006/relationships/image" Target="../media/image59.wmf"/><Relationship Id="rId1" Type="http://schemas.openxmlformats.org/officeDocument/2006/relationships/image" Target="../media/image51.wmf"/><Relationship Id="rId2" Type="http://schemas.openxmlformats.org/officeDocument/2006/relationships/image" Target="../media/image25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4" Type="http://schemas.openxmlformats.org/officeDocument/2006/relationships/image" Target="../media/image62.wmf"/><Relationship Id="rId1" Type="http://schemas.openxmlformats.org/officeDocument/2006/relationships/image" Target="../media/image60.wmf"/><Relationship Id="rId2" Type="http://schemas.openxmlformats.org/officeDocument/2006/relationships/image" Target="../media/image59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4" Type="http://schemas.openxmlformats.org/officeDocument/2006/relationships/image" Target="../media/image62.wmf"/><Relationship Id="rId5" Type="http://schemas.openxmlformats.org/officeDocument/2006/relationships/image" Target="../media/image65.wmf"/><Relationship Id="rId1" Type="http://schemas.openxmlformats.org/officeDocument/2006/relationships/image" Target="../media/image63.wmf"/><Relationship Id="rId2" Type="http://schemas.openxmlformats.org/officeDocument/2006/relationships/image" Target="../media/image59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4" Type="http://schemas.openxmlformats.org/officeDocument/2006/relationships/image" Target="../media/image14.emf"/><Relationship Id="rId1" Type="http://schemas.openxmlformats.org/officeDocument/2006/relationships/image" Target="../media/image11.emf"/><Relationship Id="rId2" Type="http://schemas.openxmlformats.org/officeDocument/2006/relationships/image" Target="../media/image12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Relationship Id="rId2" Type="http://schemas.openxmlformats.org/officeDocument/2006/relationships/image" Target="../media/image74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4" Type="http://schemas.openxmlformats.org/officeDocument/2006/relationships/image" Target="../media/image18.wmf"/><Relationship Id="rId5" Type="http://schemas.openxmlformats.org/officeDocument/2006/relationships/image" Target="../media/image19.wmf"/><Relationship Id="rId1" Type="http://schemas.openxmlformats.org/officeDocument/2006/relationships/image" Target="../media/image15.emf"/><Relationship Id="rId2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4" Type="http://schemas.openxmlformats.org/officeDocument/2006/relationships/image" Target="../media/image26.emf"/><Relationship Id="rId5" Type="http://schemas.openxmlformats.org/officeDocument/2006/relationships/image" Target="../media/image27.wmf"/><Relationship Id="rId6" Type="http://schemas.openxmlformats.org/officeDocument/2006/relationships/image" Target="../media/image28.wmf"/><Relationship Id="rId7" Type="http://schemas.openxmlformats.org/officeDocument/2006/relationships/image" Target="../media/image29.emf"/><Relationship Id="rId1" Type="http://schemas.openxmlformats.org/officeDocument/2006/relationships/image" Target="../media/image23.emf"/><Relationship Id="rId2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Relationship Id="rId2" Type="http://schemas.openxmlformats.org/officeDocument/2006/relationships/image" Target="../media/image3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Relationship Id="rId2" Type="http://schemas.openxmlformats.org/officeDocument/2006/relationships/image" Target="../media/image34.wmf"/><Relationship Id="rId3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Relationship Id="rId2" Type="http://schemas.openxmlformats.org/officeDocument/2006/relationships/image" Target="../media/image37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emf"/><Relationship Id="rId5" Type="http://schemas.openxmlformats.org/officeDocument/2006/relationships/image" Target="../media/image42.emf"/><Relationship Id="rId6" Type="http://schemas.openxmlformats.org/officeDocument/2006/relationships/image" Target="../media/image43.emf"/><Relationship Id="rId1" Type="http://schemas.openxmlformats.org/officeDocument/2006/relationships/image" Target="../media/image38.emf"/><Relationship Id="rId2" Type="http://schemas.openxmlformats.org/officeDocument/2006/relationships/image" Target="../media/image3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7800" y="0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7800" y="8842375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E9FA3FA0-9E4B-E547-9B4F-1413D6DF1D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21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9225" y="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0263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4408488"/>
            <a:ext cx="5124450" cy="417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9225" y="882015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9CDCF86C-8D4A-B842-95D3-965C3B1B79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803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19878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70535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5240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8862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98249C0-545D-E645-AEE3-7A5223976DA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022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DF3884-A25C-F64C-B22A-BF052B2B0FC5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3600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B6ED5-0686-6542-9524-6CB01ECDB4DF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8302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77EC9-6A3C-9B4B-83D4-382F975258DD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4535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AA16B-5C77-1248-B2DC-EBDBD2935F51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295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7FAA8-CF3C-3E44-BDAB-AE941914262D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09600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CF6567-F84A-4F40-9277-E17A015596C2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86450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9F50A-BC29-894D-9F83-E4BAC4C45C99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7162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62505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66991-AF5F-AA42-9FB2-AA86FABC4767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37929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72693-A0BD-7E4A-8CB7-68923E529DDB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86784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01750-C3F0-6644-B439-007902DC95EE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72214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BE4242-D910-9849-A8BA-521EE68B5777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97289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5240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8862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98249C0-545D-E645-AEE3-7A5223976DAD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0417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68169557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919134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5752330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41567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46396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9899060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94676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1840252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8415635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9148910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482516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541231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428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3092614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44652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7406042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06879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40145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409939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572678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4651889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9106767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6947510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715795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195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35259728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563118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3864404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5557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09690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91816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50576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0692338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487400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6899328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302771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844738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10338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155232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5454414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2203948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4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/>
            </a:lvl1pPr>
          </a:lstStyle>
          <a:p>
            <a:endParaRPr lang="en-US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4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/>
            </a:lvl1pPr>
          </a:lstStyle>
          <a:p>
            <a:endParaRPr lang="en-US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4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fld id="{76D31958-5105-4547-AC0D-93A7C6964426}" type="slidenum">
              <a:rPr lang="en-US">
                <a:solidFill>
                  <a:srgbClr val="FFFFFF"/>
                </a:solidFill>
                <a:latin typeface="Arial" charset="0"/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947801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22407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427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2746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27461" name="Rectangle 5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46911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02000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22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9.bin"/><Relationship Id="rId12" Type="http://schemas.openxmlformats.org/officeDocument/2006/relationships/image" Target="../media/image27.wmf"/><Relationship Id="rId13" Type="http://schemas.openxmlformats.org/officeDocument/2006/relationships/oleObject" Target="../embeddings/oleObject20.bin"/><Relationship Id="rId14" Type="http://schemas.openxmlformats.org/officeDocument/2006/relationships/image" Target="../media/image28.wmf"/><Relationship Id="rId15" Type="http://schemas.openxmlformats.org/officeDocument/2006/relationships/oleObject" Target="../embeddings/oleObject21.bin"/><Relationship Id="rId16" Type="http://schemas.openxmlformats.org/officeDocument/2006/relationships/image" Target="../media/image2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2.xml"/><Relationship Id="rId3" Type="http://schemas.openxmlformats.org/officeDocument/2006/relationships/oleObject" Target="../embeddings/oleObject15.bin"/><Relationship Id="rId4" Type="http://schemas.openxmlformats.org/officeDocument/2006/relationships/image" Target="../media/image23.e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24.wmf"/><Relationship Id="rId7" Type="http://schemas.openxmlformats.org/officeDocument/2006/relationships/oleObject" Target="../embeddings/oleObject17.bin"/><Relationship Id="rId8" Type="http://schemas.openxmlformats.org/officeDocument/2006/relationships/image" Target="../media/image25.wmf"/><Relationship Id="rId9" Type="http://schemas.openxmlformats.org/officeDocument/2006/relationships/oleObject" Target="../embeddings/oleObject18.bin"/><Relationship Id="rId10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31.e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32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33.wmf"/><Relationship Id="rId5" Type="http://schemas.openxmlformats.org/officeDocument/2006/relationships/oleObject" Target="../embeddings/oleObject25.bin"/><Relationship Id="rId6" Type="http://schemas.openxmlformats.org/officeDocument/2006/relationships/image" Target="../media/image34.wmf"/><Relationship Id="rId7" Type="http://schemas.openxmlformats.org/officeDocument/2006/relationships/oleObject" Target="../embeddings/oleObject26.bin"/><Relationship Id="rId8" Type="http://schemas.openxmlformats.org/officeDocument/2006/relationships/image" Target="../media/image35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image" Target="../media/image36.wmf"/><Relationship Id="rId5" Type="http://schemas.openxmlformats.org/officeDocument/2006/relationships/oleObject" Target="../embeddings/oleObject28.bin"/><Relationship Id="rId6" Type="http://schemas.openxmlformats.org/officeDocument/2006/relationships/image" Target="../media/image37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3.bin"/><Relationship Id="rId12" Type="http://schemas.openxmlformats.org/officeDocument/2006/relationships/image" Target="../media/image42.emf"/><Relationship Id="rId13" Type="http://schemas.openxmlformats.org/officeDocument/2006/relationships/oleObject" Target="../embeddings/oleObject34.bin"/><Relationship Id="rId14" Type="http://schemas.openxmlformats.org/officeDocument/2006/relationships/image" Target="../media/image43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9.bin"/><Relationship Id="rId4" Type="http://schemas.openxmlformats.org/officeDocument/2006/relationships/image" Target="../media/image38.emf"/><Relationship Id="rId5" Type="http://schemas.openxmlformats.org/officeDocument/2006/relationships/oleObject" Target="../embeddings/oleObject30.bin"/><Relationship Id="rId6" Type="http://schemas.openxmlformats.org/officeDocument/2006/relationships/image" Target="../media/image39.emf"/><Relationship Id="rId7" Type="http://schemas.openxmlformats.org/officeDocument/2006/relationships/oleObject" Target="../embeddings/oleObject31.bin"/><Relationship Id="rId8" Type="http://schemas.openxmlformats.org/officeDocument/2006/relationships/image" Target="../media/image40.emf"/><Relationship Id="rId9" Type="http://schemas.openxmlformats.org/officeDocument/2006/relationships/oleObject" Target="../embeddings/oleObject32.bin"/><Relationship Id="rId10" Type="http://schemas.openxmlformats.org/officeDocument/2006/relationships/image" Target="../media/image4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4" Type="http://schemas.openxmlformats.org/officeDocument/2006/relationships/image" Target="../media/image44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4" Type="http://schemas.openxmlformats.org/officeDocument/2006/relationships/image" Target="../media/image45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1.bin"/><Relationship Id="rId12" Type="http://schemas.openxmlformats.org/officeDocument/2006/relationships/image" Target="../media/image27.wmf"/><Relationship Id="rId13" Type="http://schemas.openxmlformats.org/officeDocument/2006/relationships/oleObject" Target="../embeddings/oleObject42.bin"/><Relationship Id="rId14" Type="http://schemas.openxmlformats.org/officeDocument/2006/relationships/image" Target="../media/image28.wmf"/><Relationship Id="rId15" Type="http://schemas.openxmlformats.org/officeDocument/2006/relationships/oleObject" Target="../embeddings/oleObject43.bin"/><Relationship Id="rId16" Type="http://schemas.openxmlformats.org/officeDocument/2006/relationships/image" Target="../media/image49.wmf"/><Relationship Id="rId17" Type="http://schemas.openxmlformats.org/officeDocument/2006/relationships/oleObject" Target="../embeddings/oleObject44.bin"/><Relationship Id="rId18" Type="http://schemas.openxmlformats.org/officeDocument/2006/relationships/image" Target="../media/image50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4.xml"/><Relationship Id="rId3" Type="http://schemas.openxmlformats.org/officeDocument/2006/relationships/oleObject" Target="../embeddings/oleObject37.bin"/><Relationship Id="rId4" Type="http://schemas.openxmlformats.org/officeDocument/2006/relationships/image" Target="../media/image47.wmf"/><Relationship Id="rId5" Type="http://schemas.openxmlformats.org/officeDocument/2006/relationships/oleObject" Target="../embeddings/oleObject38.bin"/><Relationship Id="rId6" Type="http://schemas.openxmlformats.org/officeDocument/2006/relationships/image" Target="../media/image24.wmf"/><Relationship Id="rId7" Type="http://schemas.openxmlformats.org/officeDocument/2006/relationships/oleObject" Target="../embeddings/oleObject39.bin"/><Relationship Id="rId8" Type="http://schemas.openxmlformats.org/officeDocument/2006/relationships/image" Target="../media/image25.wmf"/><Relationship Id="rId9" Type="http://schemas.openxmlformats.org/officeDocument/2006/relationships/oleObject" Target="../embeddings/oleObject40.bin"/><Relationship Id="rId10" Type="http://schemas.openxmlformats.org/officeDocument/2006/relationships/image" Target="../media/image48.wmf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8.bin"/><Relationship Id="rId20" Type="http://schemas.openxmlformats.org/officeDocument/2006/relationships/image" Target="../media/image58.wmf"/><Relationship Id="rId21" Type="http://schemas.openxmlformats.org/officeDocument/2006/relationships/oleObject" Target="../embeddings/oleObject54.bin"/><Relationship Id="rId22" Type="http://schemas.openxmlformats.org/officeDocument/2006/relationships/image" Target="../media/image59.wmf"/><Relationship Id="rId10" Type="http://schemas.openxmlformats.org/officeDocument/2006/relationships/image" Target="../media/image53.wmf"/><Relationship Id="rId11" Type="http://schemas.openxmlformats.org/officeDocument/2006/relationships/oleObject" Target="../embeddings/oleObject49.bin"/><Relationship Id="rId12" Type="http://schemas.openxmlformats.org/officeDocument/2006/relationships/image" Target="../media/image54.wmf"/><Relationship Id="rId13" Type="http://schemas.openxmlformats.org/officeDocument/2006/relationships/oleObject" Target="../embeddings/oleObject50.bin"/><Relationship Id="rId14" Type="http://schemas.openxmlformats.org/officeDocument/2006/relationships/image" Target="../media/image55.wmf"/><Relationship Id="rId15" Type="http://schemas.openxmlformats.org/officeDocument/2006/relationships/oleObject" Target="../embeddings/oleObject51.bin"/><Relationship Id="rId16" Type="http://schemas.openxmlformats.org/officeDocument/2006/relationships/image" Target="../media/image56.wmf"/><Relationship Id="rId17" Type="http://schemas.openxmlformats.org/officeDocument/2006/relationships/oleObject" Target="../embeddings/oleObject52.bin"/><Relationship Id="rId18" Type="http://schemas.openxmlformats.org/officeDocument/2006/relationships/image" Target="../media/image57.wmf"/><Relationship Id="rId19" Type="http://schemas.openxmlformats.org/officeDocument/2006/relationships/oleObject" Target="../embeddings/oleObject53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45.bin"/><Relationship Id="rId4" Type="http://schemas.openxmlformats.org/officeDocument/2006/relationships/image" Target="../media/image51.wmf"/><Relationship Id="rId5" Type="http://schemas.openxmlformats.org/officeDocument/2006/relationships/oleObject" Target="../embeddings/oleObject46.bin"/><Relationship Id="rId6" Type="http://schemas.openxmlformats.org/officeDocument/2006/relationships/image" Target="../media/image25.wmf"/><Relationship Id="rId7" Type="http://schemas.openxmlformats.org/officeDocument/2006/relationships/oleObject" Target="../embeddings/oleObject47.bin"/><Relationship Id="rId8" Type="http://schemas.openxmlformats.org/officeDocument/2006/relationships/image" Target="../media/image5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4" Type="http://schemas.openxmlformats.org/officeDocument/2006/relationships/image" Target="../media/image60.wmf"/><Relationship Id="rId5" Type="http://schemas.openxmlformats.org/officeDocument/2006/relationships/oleObject" Target="../embeddings/oleObject56.bin"/><Relationship Id="rId6" Type="http://schemas.openxmlformats.org/officeDocument/2006/relationships/image" Target="../media/image59.wmf"/><Relationship Id="rId7" Type="http://schemas.openxmlformats.org/officeDocument/2006/relationships/oleObject" Target="../embeddings/oleObject57.bin"/><Relationship Id="rId8" Type="http://schemas.openxmlformats.org/officeDocument/2006/relationships/image" Target="../media/image61.wmf"/><Relationship Id="rId9" Type="http://schemas.openxmlformats.org/officeDocument/2006/relationships/oleObject" Target="../embeddings/oleObject58.bin"/><Relationship Id="rId10" Type="http://schemas.openxmlformats.org/officeDocument/2006/relationships/image" Target="../media/image62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3.bin"/><Relationship Id="rId12" Type="http://schemas.openxmlformats.org/officeDocument/2006/relationships/image" Target="../media/image65.w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59.bin"/><Relationship Id="rId4" Type="http://schemas.openxmlformats.org/officeDocument/2006/relationships/image" Target="../media/image63.wmf"/><Relationship Id="rId5" Type="http://schemas.openxmlformats.org/officeDocument/2006/relationships/oleObject" Target="../embeddings/oleObject60.bin"/><Relationship Id="rId6" Type="http://schemas.openxmlformats.org/officeDocument/2006/relationships/image" Target="../media/image59.wmf"/><Relationship Id="rId7" Type="http://schemas.openxmlformats.org/officeDocument/2006/relationships/oleObject" Target="../embeddings/oleObject61.bin"/><Relationship Id="rId8" Type="http://schemas.openxmlformats.org/officeDocument/2006/relationships/image" Target="../media/image64.wmf"/><Relationship Id="rId9" Type="http://schemas.openxmlformats.org/officeDocument/2006/relationships/oleObject" Target="../embeddings/oleObject62.bin"/><Relationship Id="rId10" Type="http://schemas.openxmlformats.org/officeDocument/2006/relationships/image" Target="../media/image62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raphics.ucsd.edu/~henrik/images/sc2.jpg" TargetMode="External"/><Relationship Id="rId3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6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4" Type="http://schemas.openxmlformats.org/officeDocument/2006/relationships/image" Target="../media/image67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5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4" Type="http://schemas.openxmlformats.org/officeDocument/2006/relationships/image" Target="../media/image68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5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4" Type="http://schemas.openxmlformats.org/officeDocument/2006/relationships/image" Target="../media/image69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5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4" Type="http://schemas.openxmlformats.org/officeDocument/2006/relationships/image" Target="../media/image70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5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4" Type="http://schemas.openxmlformats.org/officeDocument/2006/relationships/image" Target="../media/image71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5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4" Type="http://schemas.openxmlformats.org/officeDocument/2006/relationships/image" Target="../media/image72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4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4" Type="http://schemas.openxmlformats.org/officeDocument/2006/relationships/image" Target="../media/image73.emf"/><Relationship Id="rId5" Type="http://schemas.openxmlformats.org/officeDocument/2006/relationships/oleObject" Target="../embeddings/oleObject71.bin"/><Relationship Id="rId6" Type="http://schemas.openxmlformats.org/officeDocument/2006/relationships/image" Target="../media/image74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4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7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7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7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7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79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8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81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82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83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84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8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4" Type="http://schemas.openxmlformats.org/officeDocument/2006/relationships/image" Target="../media/image86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4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4" Type="http://schemas.openxmlformats.org/officeDocument/2006/relationships/image" Target="../media/image87.e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4" Type="http://schemas.openxmlformats.org/officeDocument/2006/relationships/image" Target="../media/image88.e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4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8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4" Type="http://schemas.openxmlformats.org/officeDocument/2006/relationships/image" Target="../media/image90.e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4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8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9.w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1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12.w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13.wmf"/><Relationship Id="rId9" Type="http://schemas.openxmlformats.org/officeDocument/2006/relationships/oleObject" Target="../embeddings/oleObject8.bin"/><Relationship Id="rId10" Type="http://schemas.openxmlformats.org/officeDocument/2006/relationships/image" Target="../media/image1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3.bin"/><Relationship Id="rId12" Type="http://schemas.openxmlformats.org/officeDocument/2006/relationships/image" Target="../media/image19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2.xml"/><Relationship Id="rId3" Type="http://schemas.openxmlformats.org/officeDocument/2006/relationships/oleObject" Target="../embeddings/oleObject9.bin"/><Relationship Id="rId4" Type="http://schemas.openxmlformats.org/officeDocument/2006/relationships/image" Target="../media/image15.e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6.w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17.wmf"/><Relationship Id="rId9" Type="http://schemas.openxmlformats.org/officeDocument/2006/relationships/oleObject" Target="../embeddings/oleObject12.bin"/><Relationship Id="rId10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dirty="0" smtClean="0"/>
              <a:t>Sampling and Reconstruction of Visual Appearance</a:t>
            </a:r>
            <a:endParaRPr lang="en-US" dirty="0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488978"/>
            <a:ext cx="8229600" cy="17526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CSE 274 [Winter 2018]</a:t>
            </a:r>
            <a:r>
              <a:rPr lang="en-US" dirty="0">
                <a:latin typeface="+mj-lt"/>
              </a:rPr>
              <a:t>, Lecture 3</a:t>
            </a:r>
          </a:p>
          <a:p>
            <a:r>
              <a:rPr lang="en-US" dirty="0" smtClean="0">
                <a:latin typeface="+mj-lt"/>
              </a:rPr>
              <a:t>Ravi </a:t>
            </a:r>
            <a:r>
              <a:rPr lang="en-US" dirty="0">
                <a:latin typeface="+mj-lt"/>
              </a:rPr>
              <a:t>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2390007" y="3744858"/>
            <a:ext cx="42883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dirty="0">
                <a:latin typeface="+mj-lt"/>
              </a:rPr>
              <a:t>http://</a:t>
            </a:r>
            <a:r>
              <a:rPr lang="en-US" sz="2400" dirty="0" err="1" smtClean="0">
                <a:latin typeface="+mj-lt"/>
              </a:rPr>
              <a:t>www.cs.ucsd.edu</a:t>
            </a:r>
            <a:r>
              <a:rPr lang="en-US" sz="2400" dirty="0">
                <a:latin typeface="+mj-lt"/>
              </a:rPr>
              <a:t>/~</a:t>
            </a:r>
            <a:r>
              <a:rPr lang="en-US" sz="2400" dirty="0" err="1" smtClean="0">
                <a:latin typeface="+mj-lt"/>
              </a:rPr>
              <a:t>ravir</a:t>
            </a:r>
            <a:endParaRPr lang="en-US" sz="24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1" y="4570770"/>
            <a:ext cx="2581934" cy="1449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2398" y="4583459"/>
            <a:ext cx="1925935" cy="14268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6744" y="4567094"/>
            <a:ext cx="2452665" cy="14382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9235" y="4576377"/>
            <a:ext cx="2124765" cy="14121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895350" y="663575"/>
            <a:ext cx="7316788" cy="457200"/>
          </a:xfrm>
        </p:spPr>
        <p:txBody>
          <a:bodyPr/>
          <a:lstStyle/>
          <a:p>
            <a:r>
              <a:rPr lang="en-US"/>
              <a:t>Environment Maps</a:t>
            </a:r>
          </a:p>
        </p:txBody>
      </p:sp>
      <p:sp>
        <p:nvSpPr>
          <p:cNvPr id="138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56966"/>
            <a:ext cx="9144000" cy="4724400"/>
          </a:xfrm>
        </p:spPr>
        <p:txBody>
          <a:bodyPr/>
          <a:lstStyle/>
          <a:p>
            <a:r>
              <a:rPr lang="en-US" sz="2400" dirty="0"/>
              <a:t>Light as a function of direction, from entire environment</a:t>
            </a:r>
          </a:p>
          <a:p>
            <a:r>
              <a:rPr lang="en-US" sz="2400" dirty="0"/>
              <a:t>Captured by photographing a chrome steel or mirror sphere</a:t>
            </a:r>
          </a:p>
          <a:p>
            <a:r>
              <a:rPr lang="en-US" sz="2400" dirty="0"/>
              <a:t>Accurate only for one point, but distant lighting same at other scene locations (typically use only one </a:t>
            </a:r>
            <a:r>
              <a:rPr lang="en-US" sz="2400" dirty="0" err="1"/>
              <a:t>env</a:t>
            </a:r>
            <a:r>
              <a:rPr lang="en-US" sz="2400" dirty="0"/>
              <a:t>. map)</a:t>
            </a:r>
          </a:p>
        </p:txBody>
      </p:sp>
      <p:pic>
        <p:nvPicPr>
          <p:cNvPr id="1381380" name="Picture 4" descr="miller_ball_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225101"/>
            <a:ext cx="215265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1381" name="Text Box 5"/>
          <p:cNvSpPr txBox="1">
            <a:spLocks noChangeArrowheads="1"/>
          </p:cNvSpPr>
          <p:nvPr/>
        </p:nvSpPr>
        <p:spPr bwMode="auto">
          <a:xfrm>
            <a:off x="4058066" y="6146800"/>
            <a:ext cx="51847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 err="1">
                <a:solidFill>
                  <a:srgbClr val="FFFFFF"/>
                </a:solidFill>
                <a:latin typeface="Arial"/>
                <a:cs typeface="Times New Roman" charset="0"/>
              </a:rPr>
              <a:t>Blinn</a:t>
            </a:r>
            <a:r>
              <a:rPr lang="en-US" dirty="0">
                <a:solidFill>
                  <a:srgbClr val="FFFFFF"/>
                </a:solidFill>
                <a:latin typeface="Arial"/>
                <a:cs typeface="Times New Roman" charset="0"/>
              </a:rPr>
              <a:t> and Newell 1976, Miller and Hoffman, 1984</a:t>
            </a:r>
          </a:p>
          <a:p>
            <a:pPr algn="l"/>
            <a:r>
              <a:rPr lang="en-US" dirty="0">
                <a:solidFill>
                  <a:srgbClr val="FFFFFF"/>
                </a:solidFill>
                <a:latin typeface="Arial"/>
                <a:cs typeface="Times New Roman" charset="0"/>
              </a:rPr>
              <a:t>Later, Greene 86, Cabral et al. 87</a:t>
            </a:r>
          </a:p>
        </p:txBody>
      </p:sp>
      <p:pic>
        <p:nvPicPr>
          <p:cNvPr id="1381382" name="Picture 6" descr="07-7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675" y="3137789"/>
            <a:ext cx="4611688" cy="307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592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Challenge</a:t>
            </a:r>
          </a:p>
        </p:txBody>
      </p:sp>
      <p:sp>
        <p:nvSpPr>
          <p:cNvPr id="141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01813"/>
            <a:ext cx="8255000" cy="4572000"/>
          </a:xfrm>
        </p:spPr>
        <p:txBody>
          <a:bodyPr/>
          <a:lstStyle/>
          <a:p>
            <a:endParaRPr lang="en-US"/>
          </a:p>
          <a:p>
            <a:r>
              <a:rPr lang="en-US"/>
              <a:t>Computing reflectance equation requires knowing the incoming radiance from surfaces</a:t>
            </a:r>
          </a:p>
          <a:p>
            <a:endParaRPr lang="en-US"/>
          </a:p>
          <a:p>
            <a:r>
              <a:rPr lang="en-US"/>
              <a:t>But determining incoming radiance requires knowing the reflected radiance from surfaces</a:t>
            </a:r>
          </a:p>
        </p:txBody>
      </p:sp>
      <p:graphicFrame>
        <p:nvGraphicFramePr>
          <p:cNvPr id="1417220" name="Object 4"/>
          <p:cNvGraphicFramePr>
            <a:graphicFrameLocks noChangeAspect="1"/>
          </p:cNvGraphicFramePr>
          <p:nvPr/>
        </p:nvGraphicFramePr>
        <p:xfrm>
          <a:off x="242888" y="1281113"/>
          <a:ext cx="8785225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889" name="Equation" r:id="rId3" imgW="3327120" imgH="368280" progId="Equation.DSMT4">
                  <p:embed/>
                </p:oleObj>
              </mc:Choice>
              <mc:Fallback>
                <p:oleObj name="Equation" r:id="rId3" imgW="33271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8" y="1281113"/>
                        <a:ext cx="8785225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32405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54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Rendering Equation</a:t>
            </a:r>
          </a:p>
        </p:txBody>
      </p:sp>
      <p:graphicFrame>
        <p:nvGraphicFramePr>
          <p:cNvPr id="18434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097338" y="2974975"/>
          <a:ext cx="474662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955" name="Equation" r:id="rId3" imgW="190500" imgH="241300" progId="Equation.DSMT4">
                  <p:embed/>
                </p:oleObj>
              </mc:Choice>
              <mc:Fallback>
                <p:oleObj name="Equation" r:id="rId3" imgW="190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74975"/>
                        <a:ext cx="474662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48200" y="3060700"/>
          <a:ext cx="4587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956" name="Equation" r:id="rId5" imgW="190335" imgH="215713" progId="Equation.DSMT4">
                  <p:embed/>
                </p:oleObj>
              </mc:Choice>
              <mc:Fallback>
                <p:oleObj name="Equation" r:id="rId5" imgW="190335" imgH="2157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060700"/>
                        <a:ext cx="4587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886200"/>
          <a:ext cx="3460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957" name="Equation" r:id="rId7" imgW="126835" imgH="139518" progId="Equation.DSMT4">
                  <p:embed/>
                </p:oleObj>
              </mc:Choice>
              <mc:Fallback>
                <p:oleObj name="Equation" r:id="rId7" imgW="126835" imgH="13951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886200"/>
                        <a:ext cx="3460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8550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pSp>
        <p:nvGrpSpPr>
          <p:cNvPr id="18438" name="Group 7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8552" name="Line 8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8553" name="Line 9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8554" name="Line 10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88555" name="Line 11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8556" name="Line 12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8557" name="Line 13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18442" name="Object 14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290638" y="4840288"/>
          <a:ext cx="709612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958" name="Equation" r:id="rId9" imgW="3454400" imgH="381000" progId="Equation.DSMT4">
                  <p:embed/>
                </p:oleObj>
              </mc:Choice>
              <mc:Fallback>
                <p:oleObj name="Equation" r:id="rId9" imgW="34544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0638" y="4840288"/>
                        <a:ext cx="709612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8559" name="Text Box 15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00FFFF"/>
                </a:solidFill>
                <a:latin typeface="Arial" charset="0"/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00FFFF"/>
                </a:solidFill>
                <a:latin typeface="Arial" charset="0"/>
                <a:cs typeface="Arial"/>
              </a:rPr>
              <a:t>(Output Image)</a:t>
            </a:r>
          </a:p>
        </p:txBody>
      </p:sp>
      <p:sp>
        <p:nvSpPr>
          <p:cNvPr id="1388560" name="Text Box 16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Emission</a:t>
            </a:r>
          </a:p>
        </p:txBody>
      </p:sp>
      <p:sp>
        <p:nvSpPr>
          <p:cNvPr id="1388561" name="Text Box 17"/>
          <p:cNvSpPr txBox="1">
            <a:spLocks noChangeArrowheads="1"/>
          </p:cNvSpPr>
          <p:nvPr/>
        </p:nvSpPr>
        <p:spPr bwMode="auto">
          <a:xfrm>
            <a:off x="4403725" y="5573713"/>
            <a:ext cx="1257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00FFFF"/>
                </a:solidFill>
                <a:latin typeface="Arial" charset="0"/>
                <a:cs typeface="Arial"/>
              </a:rPr>
              <a:t>Reflected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00FFFF"/>
                </a:solidFill>
                <a:latin typeface="Arial" charset="0"/>
                <a:cs typeface="Arial"/>
              </a:rPr>
              <a:t>Light</a:t>
            </a:r>
          </a:p>
        </p:txBody>
      </p:sp>
      <p:sp>
        <p:nvSpPr>
          <p:cNvPr id="1388562" name="Text Box 18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BRDF</a:t>
            </a:r>
          </a:p>
        </p:txBody>
      </p:sp>
      <p:sp>
        <p:nvSpPr>
          <p:cNvPr id="1388563" name="Text Box 19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Incident angle</a:t>
            </a:r>
          </a:p>
        </p:txBody>
      </p:sp>
      <p:sp>
        <p:nvSpPr>
          <p:cNvPr id="1388564" name="Line 20"/>
          <p:cNvSpPr>
            <a:spLocks noChangeShapeType="1"/>
          </p:cNvSpPr>
          <p:nvPr/>
        </p:nvSpPr>
        <p:spPr bwMode="auto">
          <a:xfrm>
            <a:off x="2514600" y="2895600"/>
            <a:ext cx="20574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8565" name="Line 21"/>
          <p:cNvSpPr>
            <a:spLocks noChangeShapeType="1"/>
          </p:cNvSpPr>
          <p:nvPr/>
        </p:nvSpPr>
        <p:spPr bwMode="auto">
          <a:xfrm flipH="1">
            <a:off x="4572000" y="1752600"/>
            <a:ext cx="53340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8566" name="Line 22"/>
          <p:cNvSpPr>
            <a:spLocks noChangeShapeType="1"/>
          </p:cNvSpPr>
          <p:nvPr/>
        </p:nvSpPr>
        <p:spPr bwMode="auto">
          <a:xfrm flipH="1" flipV="1">
            <a:off x="2743200" y="2590800"/>
            <a:ext cx="1828800" cy="12954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8567" name="Line 23"/>
          <p:cNvSpPr>
            <a:spLocks noChangeShapeType="1"/>
          </p:cNvSpPr>
          <p:nvPr/>
        </p:nvSpPr>
        <p:spPr bwMode="auto">
          <a:xfrm flipH="1" flipV="1">
            <a:off x="2362200" y="3200400"/>
            <a:ext cx="2133600" cy="6858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8568" name="Oval 24"/>
          <p:cNvSpPr>
            <a:spLocks noChangeArrowheads="1"/>
          </p:cNvSpPr>
          <p:nvPr/>
        </p:nvSpPr>
        <p:spPr bwMode="auto">
          <a:xfrm rot="-2975433">
            <a:off x="2276475" y="2767013"/>
            <a:ext cx="762000" cy="304800"/>
          </a:xfrm>
          <a:prstGeom prst="ellipse">
            <a:avLst/>
          </a:prstGeom>
          <a:solidFill>
            <a:srgbClr val="FFFF66"/>
          </a:solidFill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18453" name="Object 25"/>
          <p:cNvGraphicFramePr>
            <a:graphicFrameLocks noChangeAspect="1"/>
          </p:cNvGraphicFramePr>
          <p:nvPr/>
        </p:nvGraphicFramePr>
        <p:xfrm>
          <a:off x="1846263" y="3048000"/>
          <a:ext cx="711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959" name="Equation" r:id="rId11" imgW="266584" imgH="228501" progId="Equation.DSMT4">
                  <p:embed/>
                </p:oleObj>
              </mc:Choice>
              <mc:Fallback>
                <p:oleObj name="Equation" r:id="rId11" imgW="26658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3048000"/>
                        <a:ext cx="711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8570" name="Line 26"/>
          <p:cNvSpPr>
            <a:spLocks noChangeShapeType="1"/>
          </p:cNvSpPr>
          <p:nvPr/>
        </p:nvSpPr>
        <p:spPr bwMode="auto">
          <a:xfrm flipV="1">
            <a:off x="1676400" y="2514600"/>
            <a:ext cx="990600" cy="228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8571" name="Line 27"/>
          <p:cNvSpPr>
            <a:spLocks noChangeShapeType="1"/>
          </p:cNvSpPr>
          <p:nvPr/>
        </p:nvSpPr>
        <p:spPr bwMode="auto">
          <a:xfrm flipV="1">
            <a:off x="2514600" y="1600200"/>
            <a:ext cx="304800" cy="6858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8572" name="Text Box 28"/>
          <p:cNvSpPr txBox="1">
            <a:spLocks noChangeArrowheads="1"/>
          </p:cNvSpPr>
          <p:nvPr/>
        </p:nvSpPr>
        <p:spPr bwMode="auto">
          <a:xfrm>
            <a:off x="609600" y="1158064"/>
            <a:ext cx="4065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800" dirty="0">
                <a:solidFill>
                  <a:srgbClr val="00FFFF"/>
                </a:solidFill>
                <a:latin typeface="Arial" charset="0"/>
                <a:cs typeface="Arial"/>
              </a:rPr>
              <a:t>Surfaces (</a:t>
            </a:r>
            <a:r>
              <a:rPr lang="en-US" sz="2800" dirty="0" err="1">
                <a:solidFill>
                  <a:srgbClr val="00FFFF"/>
                </a:solidFill>
                <a:latin typeface="Arial" charset="0"/>
                <a:cs typeface="Arial"/>
              </a:rPr>
              <a:t>interreflection</a:t>
            </a:r>
            <a:r>
              <a:rPr lang="en-US" sz="2800" dirty="0">
                <a:solidFill>
                  <a:srgbClr val="00FFFF"/>
                </a:solidFill>
                <a:latin typeface="Arial" charset="0"/>
                <a:cs typeface="Arial"/>
              </a:rPr>
              <a:t>)</a:t>
            </a:r>
          </a:p>
        </p:txBody>
      </p:sp>
      <p:graphicFrame>
        <p:nvGraphicFramePr>
          <p:cNvPr id="18457" name="Object 29"/>
          <p:cNvGraphicFramePr>
            <a:graphicFrameLocks noChangeAspect="1"/>
          </p:cNvGraphicFramePr>
          <p:nvPr/>
        </p:nvGraphicFramePr>
        <p:xfrm>
          <a:off x="1795463" y="2124075"/>
          <a:ext cx="57467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960" name="Equation" r:id="rId13" imgW="215619" imgH="177569" progId="Equation.DSMT4">
                  <p:embed/>
                </p:oleObj>
              </mc:Choice>
              <mc:Fallback>
                <p:oleObj name="Equation" r:id="rId13" imgW="215619" imgH="1775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463" y="2124075"/>
                        <a:ext cx="574675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8" name="Object 30"/>
          <p:cNvGraphicFramePr>
            <a:graphicFrameLocks noChangeAspect="1"/>
          </p:cNvGraphicFramePr>
          <p:nvPr/>
        </p:nvGraphicFramePr>
        <p:xfrm>
          <a:off x="2274888" y="1589088"/>
          <a:ext cx="4857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961" name="Equation" r:id="rId15" imgW="177800" imgH="165100" progId="Equation.DSMT4">
                  <p:embed/>
                </p:oleObj>
              </mc:Choice>
              <mc:Fallback>
                <p:oleObj name="Equation" r:id="rId15" imgW="1778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4888" y="1589088"/>
                        <a:ext cx="4857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459" name="Group 31"/>
          <p:cNvGrpSpPr>
            <a:grpSpLocks/>
          </p:cNvGrpSpPr>
          <p:nvPr/>
        </p:nvGrpSpPr>
        <p:grpSpPr bwMode="auto">
          <a:xfrm>
            <a:off x="4724400" y="1219200"/>
            <a:ext cx="685800" cy="685800"/>
            <a:chOff x="4704" y="672"/>
            <a:chExt cx="480" cy="480"/>
          </a:xfrm>
        </p:grpSpPr>
        <p:sp>
          <p:nvSpPr>
            <p:cNvPr id="1388576" name="Line 32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8577" name="Oval 33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8578" name="Line 34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8579" name="Line 35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8580" name="Line 36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88581" name="Text Box 37"/>
          <p:cNvSpPr txBox="1">
            <a:spLocks noChangeArrowheads="1"/>
          </p:cNvSpPr>
          <p:nvPr/>
        </p:nvSpPr>
        <p:spPr bwMode="auto">
          <a:xfrm>
            <a:off x="898525" y="6259513"/>
            <a:ext cx="1527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00FFFF"/>
                </a:solidFill>
                <a:latin typeface="Arial" charset="0"/>
                <a:cs typeface="Arial"/>
              </a:rPr>
              <a:t>UNKNOWN</a:t>
            </a:r>
          </a:p>
        </p:txBody>
      </p:sp>
      <p:sp>
        <p:nvSpPr>
          <p:cNvPr id="1388582" name="Text Box 38"/>
          <p:cNvSpPr txBox="1">
            <a:spLocks noChangeArrowheads="1"/>
          </p:cNvSpPr>
          <p:nvPr/>
        </p:nvSpPr>
        <p:spPr bwMode="auto">
          <a:xfrm>
            <a:off x="4262438" y="6245225"/>
            <a:ext cx="1527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00FFFF"/>
                </a:solidFill>
                <a:latin typeface="Arial" charset="0"/>
                <a:cs typeface="Arial"/>
              </a:rPr>
              <a:t>UNKNOWN</a:t>
            </a:r>
          </a:p>
        </p:txBody>
      </p:sp>
      <p:sp>
        <p:nvSpPr>
          <p:cNvPr id="1388583" name="Text Box 39"/>
          <p:cNvSpPr txBox="1">
            <a:spLocks noChangeArrowheads="1"/>
          </p:cNvSpPr>
          <p:nvPr/>
        </p:nvSpPr>
        <p:spPr bwMode="auto">
          <a:xfrm>
            <a:off x="2955925" y="6259513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KNOWN</a:t>
            </a:r>
          </a:p>
        </p:txBody>
      </p:sp>
      <p:sp>
        <p:nvSpPr>
          <p:cNvPr id="1388584" name="Text Box 40"/>
          <p:cNvSpPr txBox="1">
            <a:spLocks noChangeArrowheads="1"/>
          </p:cNvSpPr>
          <p:nvPr/>
        </p:nvSpPr>
        <p:spPr bwMode="auto">
          <a:xfrm>
            <a:off x="5849938" y="6245225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KNOWN</a:t>
            </a:r>
          </a:p>
        </p:txBody>
      </p:sp>
      <p:sp>
        <p:nvSpPr>
          <p:cNvPr id="1388585" name="Text Box 41"/>
          <p:cNvSpPr txBox="1">
            <a:spLocks noChangeArrowheads="1"/>
          </p:cNvSpPr>
          <p:nvPr/>
        </p:nvSpPr>
        <p:spPr bwMode="auto">
          <a:xfrm>
            <a:off x="7297738" y="6245225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KNOWN</a:t>
            </a:r>
          </a:p>
        </p:txBody>
      </p:sp>
    </p:spTree>
    <p:extLst>
      <p:ext uri="{BB962C8B-B14F-4D97-AF65-F5344CB8AC3E}">
        <p14:creationId xmlns:p14="http://schemas.microsoft.com/office/powerpoint/2010/main" val="2267836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36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Reflectance Equation (review)</a:t>
            </a:r>
          </a:p>
          <a:p>
            <a:r>
              <a:rPr lang="en-US"/>
              <a:t>Global Illumination</a:t>
            </a:r>
          </a:p>
          <a:p>
            <a:r>
              <a:rPr lang="en-US"/>
              <a:t>Rendering Equation</a:t>
            </a:r>
          </a:p>
          <a:p>
            <a:r>
              <a:rPr lang="en-US" i="1">
                <a:solidFill>
                  <a:srgbClr val="FFFF66"/>
                </a:solidFill>
              </a:rPr>
              <a:t>As a general Integral Equation and Operator</a:t>
            </a:r>
          </a:p>
          <a:p>
            <a:r>
              <a:rPr lang="en-US" i="1">
                <a:solidFill>
                  <a:srgbClr val="FFFF66"/>
                </a:solidFill>
              </a:rPr>
              <a:t>Approximations (Ray Tracing, Radiosity)</a:t>
            </a:r>
          </a:p>
          <a:p>
            <a:r>
              <a:rPr lang="en-US"/>
              <a:t>Surface Parameterization (Standard Form)</a:t>
            </a:r>
          </a:p>
        </p:txBody>
      </p:sp>
    </p:spTree>
    <p:extLst>
      <p:ext uri="{BB962C8B-B14F-4D97-AF65-F5344CB8AC3E}">
        <p14:creationId xmlns:p14="http://schemas.microsoft.com/office/powerpoint/2010/main" val="4021318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rende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19200"/>
            <a:ext cx="5638800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49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>
                <a:cs typeface="+mj-cs"/>
              </a:rPr>
              <a:t>Rendering Equation (Kajiya 86)</a:t>
            </a:r>
          </a:p>
        </p:txBody>
      </p:sp>
    </p:spTree>
    <p:extLst>
      <p:ext uri="{BB962C8B-B14F-4D97-AF65-F5344CB8AC3E}">
        <p14:creationId xmlns:p14="http://schemas.microsoft.com/office/powerpoint/2010/main" val="861873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Rendering Equation as Integral Equation</a:t>
            </a:r>
          </a:p>
        </p:txBody>
      </p:sp>
      <p:sp>
        <p:nvSpPr>
          <p:cNvPr id="1401859" name="Text Box 3"/>
          <p:cNvSpPr txBox="1">
            <a:spLocks noChangeArrowheads="1"/>
          </p:cNvSpPr>
          <p:nvPr/>
        </p:nvSpPr>
        <p:spPr bwMode="auto">
          <a:xfrm>
            <a:off x="838200" y="2103438"/>
            <a:ext cx="190976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00FFFF"/>
                </a:solidFill>
                <a:latin typeface="Arial"/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 dirty="0">
                <a:solidFill>
                  <a:srgbClr val="00FFFF"/>
                </a:solidFill>
                <a:latin typeface="Arial"/>
                <a:cs typeface="Arial"/>
              </a:rPr>
              <a:t>(Output Image</a:t>
            </a:r>
            <a:r>
              <a:rPr lang="en-US" sz="2000" dirty="0">
                <a:solidFill>
                  <a:srgbClr val="00FFFF"/>
                </a:solidFill>
                <a:cs typeface="Arial"/>
              </a:rPr>
              <a:t>)</a:t>
            </a:r>
          </a:p>
        </p:txBody>
      </p:sp>
      <p:sp>
        <p:nvSpPr>
          <p:cNvPr id="1401860" name="Text Box 4"/>
          <p:cNvSpPr txBox="1">
            <a:spLocks noChangeArrowheads="1"/>
          </p:cNvSpPr>
          <p:nvPr/>
        </p:nvSpPr>
        <p:spPr bwMode="auto">
          <a:xfrm>
            <a:off x="2971800" y="2103438"/>
            <a:ext cx="12255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Emission</a:t>
            </a:r>
          </a:p>
        </p:txBody>
      </p:sp>
      <p:sp>
        <p:nvSpPr>
          <p:cNvPr id="1401861" name="Text Box 5"/>
          <p:cNvSpPr txBox="1">
            <a:spLocks noChangeArrowheads="1"/>
          </p:cNvSpPr>
          <p:nvPr/>
        </p:nvSpPr>
        <p:spPr bwMode="auto">
          <a:xfrm>
            <a:off x="4403725" y="2117725"/>
            <a:ext cx="126841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00FFFF"/>
                </a:solidFill>
                <a:latin typeface="Arial"/>
                <a:cs typeface="Arial"/>
              </a:rPr>
              <a:t>Reflected</a:t>
            </a:r>
          </a:p>
          <a:p>
            <a:pPr algn="l" eaLnBrk="1" hangingPunct="1">
              <a:defRPr/>
            </a:pPr>
            <a:r>
              <a:rPr lang="en-US" sz="2000" dirty="0">
                <a:solidFill>
                  <a:srgbClr val="00FFFF"/>
                </a:solidFill>
                <a:latin typeface="Arial"/>
                <a:cs typeface="Arial"/>
              </a:rPr>
              <a:t>Light</a:t>
            </a:r>
          </a:p>
        </p:txBody>
      </p:sp>
      <p:sp>
        <p:nvSpPr>
          <p:cNvPr id="1401862" name="Text Box 6"/>
          <p:cNvSpPr txBox="1">
            <a:spLocks noChangeArrowheads="1"/>
          </p:cNvSpPr>
          <p:nvPr/>
        </p:nvSpPr>
        <p:spPr bwMode="auto">
          <a:xfrm>
            <a:off x="5927725" y="2103438"/>
            <a:ext cx="8826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BRDF</a:t>
            </a:r>
          </a:p>
        </p:txBody>
      </p:sp>
      <p:sp>
        <p:nvSpPr>
          <p:cNvPr id="1401863" name="Text Box 7"/>
          <p:cNvSpPr txBox="1">
            <a:spLocks noChangeArrowheads="1"/>
          </p:cNvSpPr>
          <p:nvPr/>
        </p:nvSpPr>
        <p:spPr bwMode="auto">
          <a:xfrm>
            <a:off x="7146925" y="2087563"/>
            <a:ext cx="17811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Incident angle</a:t>
            </a:r>
          </a:p>
        </p:txBody>
      </p:sp>
      <p:sp>
        <p:nvSpPr>
          <p:cNvPr id="1401864" name="Text Box 8"/>
          <p:cNvSpPr txBox="1">
            <a:spLocks noChangeArrowheads="1"/>
          </p:cNvSpPr>
          <p:nvPr/>
        </p:nvSpPr>
        <p:spPr bwMode="auto">
          <a:xfrm>
            <a:off x="898525" y="2803525"/>
            <a:ext cx="1528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00FFFF"/>
                </a:solidFill>
                <a:latin typeface="Arial"/>
                <a:cs typeface="Arial"/>
              </a:rPr>
              <a:t>UNKNOWN</a:t>
            </a:r>
          </a:p>
        </p:txBody>
      </p:sp>
      <p:sp>
        <p:nvSpPr>
          <p:cNvPr id="1401865" name="Text Box 9"/>
          <p:cNvSpPr txBox="1">
            <a:spLocks noChangeArrowheads="1"/>
          </p:cNvSpPr>
          <p:nvPr/>
        </p:nvSpPr>
        <p:spPr bwMode="auto">
          <a:xfrm>
            <a:off x="4262438" y="2789238"/>
            <a:ext cx="15287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00FFFF"/>
                </a:solidFill>
                <a:latin typeface="Arial"/>
                <a:cs typeface="Arial"/>
              </a:rPr>
              <a:t>UNKNOWN</a:t>
            </a:r>
          </a:p>
        </p:txBody>
      </p:sp>
      <p:sp>
        <p:nvSpPr>
          <p:cNvPr id="1401866" name="Text Box 10"/>
          <p:cNvSpPr txBox="1">
            <a:spLocks noChangeArrowheads="1"/>
          </p:cNvSpPr>
          <p:nvPr/>
        </p:nvSpPr>
        <p:spPr bwMode="auto">
          <a:xfrm>
            <a:off x="2955925" y="2803525"/>
            <a:ext cx="11604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KNOWN</a:t>
            </a:r>
          </a:p>
        </p:txBody>
      </p:sp>
      <p:sp>
        <p:nvSpPr>
          <p:cNvPr id="1401867" name="Text Box 11"/>
          <p:cNvSpPr txBox="1">
            <a:spLocks noChangeArrowheads="1"/>
          </p:cNvSpPr>
          <p:nvPr/>
        </p:nvSpPr>
        <p:spPr bwMode="auto">
          <a:xfrm>
            <a:off x="5849938" y="2789238"/>
            <a:ext cx="1160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KNOWN</a:t>
            </a:r>
          </a:p>
        </p:txBody>
      </p:sp>
      <p:sp>
        <p:nvSpPr>
          <p:cNvPr id="1401868" name="Text Box 12"/>
          <p:cNvSpPr txBox="1">
            <a:spLocks noChangeArrowheads="1"/>
          </p:cNvSpPr>
          <p:nvPr/>
        </p:nvSpPr>
        <p:spPr bwMode="auto">
          <a:xfrm>
            <a:off x="7297738" y="2789238"/>
            <a:ext cx="1160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KNOWN</a:t>
            </a:r>
          </a:p>
        </p:txBody>
      </p:sp>
      <p:grpSp>
        <p:nvGrpSpPr>
          <p:cNvPr id="1401869" name="Group 13"/>
          <p:cNvGrpSpPr>
            <a:grpSpLocks/>
          </p:cNvGrpSpPr>
          <p:nvPr/>
        </p:nvGrpSpPr>
        <p:grpSpPr bwMode="auto">
          <a:xfrm>
            <a:off x="790575" y="3417888"/>
            <a:ext cx="8440738" cy="2062162"/>
            <a:chOff x="518" y="2153"/>
            <a:chExt cx="5317" cy="1299"/>
          </a:xfrm>
        </p:grpSpPr>
        <p:graphicFrame>
          <p:nvGraphicFramePr>
            <p:cNvPr id="21522" name="Object 14"/>
            <p:cNvGraphicFramePr>
              <a:graphicFrameLocks noChangeAspect="1"/>
            </p:cNvGraphicFramePr>
            <p:nvPr/>
          </p:nvGraphicFramePr>
          <p:xfrm>
            <a:off x="1043" y="2838"/>
            <a:ext cx="3714" cy="6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8944" name="Equation" r:id="rId3" imgW="1765300" imgH="292100" progId="Equation.DSMT4">
                    <p:embed/>
                  </p:oleObj>
                </mc:Choice>
                <mc:Fallback>
                  <p:oleObj name="Equation" r:id="rId3" imgW="1765300" imgH="292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3" y="2838"/>
                          <a:ext cx="3714" cy="6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01871" name="Text Box 15"/>
            <p:cNvSpPr txBox="1">
              <a:spLocks noChangeArrowheads="1"/>
            </p:cNvSpPr>
            <p:nvPr/>
          </p:nvSpPr>
          <p:spPr bwMode="auto">
            <a:xfrm>
              <a:off x="518" y="2153"/>
              <a:ext cx="5317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>
                <a:defRPr/>
              </a:pPr>
              <a:r>
                <a:rPr lang="en-US" sz="2800">
                  <a:solidFill>
                    <a:srgbClr val="FFFFFF"/>
                  </a:solidFill>
                  <a:latin typeface="Arial" charset="0"/>
                  <a:cs typeface="Arial"/>
                </a:rPr>
                <a:t>Is a Fredholm Integral Equation of second kind </a:t>
              </a:r>
            </a:p>
            <a:p>
              <a:pPr algn="l" eaLnBrk="1" hangingPunct="1">
                <a:defRPr/>
              </a:pPr>
              <a:r>
                <a:rPr lang="en-US" sz="2800">
                  <a:solidFill>
                    <a:srgbClr val="FFFFFF"/>
                  </a:solidFill>
                  <a:latin typeface="Arial" charset="0"/>
                  <a:cs typeface="Arial"/>
                </a:rPr>
                <a:t>[extensively studied numerically] with canonical form</a:t>
              </a:r>
            </a:p>
          </p:txBody>
        </p:sp>
      </p:grpSp>
      <p:graphicFrame>
        <p:nvGraphicFramePr>
          <p:cNvPr id="21517" name="Object 16"/>
          <p:cNvGraphicFramePr>
            <a:graphicFrameLocks noGrp="1" noChangeAspect="1"/>
          </p:cNvGraphicFramePr>
          <p:nvPr>
            <p:ph sz="half" idx="1"/>
          </p:nvPr>
        </p:nvGraphicFramePr>
        <p:xfrm>
          <a:off x="1368425" y="1412875"/>
          <a:ext cx="7245350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945" name="Equation" r:id="rId5" imgW="3556000" imgH="381000" progId="Equation.DSMT4">
                  <p:embed/>
                </p:oleObj>
              </mc:Choice>
              <mc:Fallback>
                <p:oleObj name="Equation" r:id="rId5" imgW="35560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8425" y="1412875"/>
                        <a:ext cx="7245350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01873" name="Group 17"/>
          <p:cNvGrpSpPr>
            <a:grpSpLocks/>
          </p:cNvGrpSpPr>
          <p:nvPr/>
        </p:nvGrpSpPr>
        <p:grpSpPr bwMode="auto">
          <a:xfrm>
            <a:off x="5334000" y="1371600"/>
            <a:ext cx="3352800" cy="4552950"/>
            <a:chOff x="3360" y="864"/>
            <a:chExt cx="2112" cy="2868"/>
          </a:xfrm>
        </p:grpSpPr>
        <p:sp>
          <p:nvSpPr>
            <p:cNvPr id="1401874" name="Rectangle 18"/>
            <p:cNvSpPr>
              <a:spLocks noChangeArrowheads="1"/>
            </p:cNvSpPr>
            <p:nvPr/>
          </p:nvSpPr>
          <p:spPr bwMode="auto">
            <a:xfrm>
              <a:off x="3408" y="2832"/>
              <a:ext cx="1392" cy="576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401875" name="Rectangle 19"/>
            <p:cNvSpPr>
              <a:spLocks noChangeArrowheads="1"/>
            </p:cNvSpPr>
            <p:nvPr/>
          </p:nvSpPr>
          <p:spPr bwMode="auto">
            <a:xfrm>
              <a:off x="3744" y="864"/>
              <a:ext cx="1728" cy="432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401876" name="Text Box 20"/>
            <p:cNvSpPr txBox="1">
              <a:spLocks noChangeArrowheads="1"/>
            </p:cNvSpPr>
            <p:nvPr/>
          </p:nvSpPr>
          <p:spPr bwMode="auto">
            <a:xfrm>
              <a:off x="3360" y="3402"/>
              <a:ext cx="195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>
                <a:defRPr/>
              </a:pPr>
              <a:r>
                <a:rPr lang="en-US" sz="2800" dirty="0">
                  <a:solidFill>
                    <a:srgbClr val="FFFFFF"/>
                  </a:solidFill>
                  <a:latin typeface="Arial"/>
                  <a:cs typeface="Arial"/>
                </a:rPr>
                <a:t>Kernel of equation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73197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 Operator Theory</a:t>
            </a:r>
          </a:p>
        </p:txBody>
      </p:sp>
      <p:sp>
        <p:nvSpPr>
          <p:cNvPr id="141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89038"/>
            <a:ext cx="8458200" cy="5387975"/>
          </a:xfrm>
        </p:spPr>
        <p:txBody>
          <a:bodyPr/>
          <a:lstStyle/>
          <a:p>
            <a:r>
              <a:rPr lang="en-US" dirty="0"/>
              <a:t>Linear operators act on functions like matrices act on vectors or discrete representations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Basic linearity relations hold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Examples </a:t>
            </a:r>
            <a:r>
              <a:rPr lang="en-US" dirty="0"/>
              <a:t>include integration and differentiation</a:t>
            </a:r>
          </a:p>
        </p:txBody>
      </p:sp>
      <p:graphicFrame>
        <p:nvGraphicFramePr>
          <p:cNvPr id="1418244" name="Object 4"/>
          <p:cNvGraphicFramePr>
            <a:graphicFrameLocks noChangeAspect="1"/>
          </p:cNvGraphicFramePr>
          <p:nvPr/>
        </p:nvGraphicFramePr>
        <p:xfrm>
          <a:off x="1300163" y="2300288"/>
          <a:ext cx="301625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975" name="Equation" r:id="rId3" imgW="1143000" imgH="253800" progId="Equation.DSMT4">
                  <p:embed/>
                </p:oleObj>
              </mc:Choice>
              <mc:Fallback>
                <p:oleObj name="Equation" r:id="rId3" imgW="11430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163" y="2300288"/>
                        <a:ext cx="3016250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8245" name="Text Box 5"/>
          <p:cNvSpPr txBox="1">
            <a:spLocks noChangeArrowheads="1"/>
          </p:cNvSpPr>
          <p:nvPr/>
        </p:nvSpPr>
        <p:spPr bwMode="auto">
          <a:xfrm>
            <a:off x="4989513" y="2254250"/>
            <a:ext cx="35385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latin typeface="Arial" charset="0"/>
                <a:cs typeface="Arial"/>
              </a:rPr>
              <a:t>M is a linear operator.</a:t>
            </a:r>
          </a:p>
          <a:p>
            <a:pPr algn="l"/>
            <a:r>
              <a:rPr lang="en-US" sz="2400">
                <a:solidFill>
                  <a:srgbClr val="FFFFFF"/>
                </a:solidFill>
                <a:latin typeface="Arial" charset="0"/>
                <a:cs typeface="Arial"/>
              </a:rPr>
              <a:t>f and h are functions of u</a:t>
            </a:r>
          </a:p>
        </p:txBody>
      </p:sp>
      <p:graphicFrame>
        <p:nvGraphicFramePr>
          <p:cNvPr id="14182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2348308"/>
              </p:ext>
            </p:extLst>
          </p:nvPr>
        </p:nvGraphicFramePr>
        <p:xfrm>
          <a:off x="1114425" y="4224327"/>
          <a:ext cx="6099175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976" name="Equation" r:id="rId5" imgW="2311200" imgH="253800" progId="Equation.DSMT4">
                  <p:embed/>
                </p:oleObj>
              </mc:Choice>
              <mc:Fallback>
                <p:oleObj name="Equation" r:id="rId5" imgW="23112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4425" y="4224327"/>
                        <a:ext cx="6099175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8247" name="Text Box 7"/>
          <p:cNvSpPr txBox="1">
            <a:spLocks noChangeArrowheads="1"/>
          </p:cNvSpPr>
          <p:nvPr/>
        </p:nvSpPr>
        <p:spPr bwMode="auto">
          <a:xfrm>
            <a:off x="5594660" y="3374206"/>
            <a:ext cx="30305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FFFFFF"/>
                </a:solidFill>
                <a:latin typeface="Arial" charset="0"/>
                <a:cs typeface="Arial"/>
              </a:rPr>
              <a:t>a and b are scalars</a:t>
            </a:r>
          </a:p>
          <a:p>
            <a:pPr algn="l"/>
            <a:r>
              <a:rPr lang="en-US" sz="2400" dirty="0">
                <a:solidFill>
                  <a:srgbClr val="FFFFFF"/>
                </a:solidFill>
                <a:latin typeface="Arial" charset="0"/>
                <a:cs typeface="Arial"/>
              </a:rPr>
              <a:t>f and g are functions </a:t>
            </a:r>
          </a:p>
        </p:txBody>
      </p:sp>
      <p:graphicFrame>
        <p:nvGraphicFramePr>
          <p:cNvPr id="141824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998766"/>
              </p:ext>
            </p:extLst>
          </p:nvPr>
        </p:nvGraphicFramePr>
        <p:xfrm>
          <a:off x="1125538" y="5181950"/>
          <a:ext cx="4137025" cy="165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977" name="Equation" r:id="rId7" imgW="1777680" imgH="711000" progId="Equation.DSMT4">
                  <p:embed/>
                </p:oleObj>
              </mc:Choice>
              <mc:Fallback>
                <p:oleObj name="Equation" r:id="rId7" imgW="177768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5538" y="5181950"/>
                        <a:ext cx="4137025" cy="165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40781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Linear Operator Equation</a:t>
            </a:r>
          </a:p>
        </p:txBody>
      </p:sp>
      <p:graphicFrame>
        <p:nvGraphicFramePr>
          <p:cNvPr id="22530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1676400" y="1401763"/>
          <a:ext cx="58547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992" name="Equation" r:id="rId3" imgW="1752600" imgH="279400" progId="Equation.DSMT4">
                  <p:embed/>
                </p:oleObj>
              </mc:Choice>
              <mc:Fallback>
                <p:oleObj name="Equation" r:id="rId3" imgW="17526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401763"/>
                        <a:ext cx="585470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884" name="Rectangle 4"/>
          <p:cNvSpPr>
            <a:spLocks noChangeArrowheads="1"/>
          </p:cNvSpPr>
          <p:nvPr/>
        </p:nvSpPr>
        <p:spPr bwMode="auto">
          <a:xfrm>
            <a:off x="5410200" y="1371600"/>
            <a:ext cx="2209800" cy="9144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02885" name="Text Box 5"/>
          <p:cNvSpPr txBox="1">
            <a:spLocks noChangeArrowheads="1"/>
          </p:cNvSpPr>
          <p:nvPr/>
        </p:nvSpPr>
        <p:spPr bwMode="auto">
          <a:xfrm>
            <a:off x="5019675" y="2274888"/>
            <a:ext cx="40862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800">
                <a:solidFill>
                  <a:srgbClr val="FFFFFF"/>
                </a:solidFill>
                <a:latin typeface="Arial" charset="0"/>
                <a:cs typeface="Arial"/>
              </a:rPr>
              <a:t>Kernel of equation</a:t>
            </a:r>
          </a:p>
          <a:p>
            <a:pPr algn="l" eaLnBrk="1" hangingPunct="1">
              <a:defRPr/>
            </a:pPr>
            <a:r>
              <a:rPr lang="en-US" sz="2800">
                <a:solidFill>
                  <a:srgbClr val="FFFFFF"/>
                </a:solidFill>
                <a:latin typeface="Arial" charset="0"/>
                <a:cs typeface="Arial"/>
              </a:rPr>
              <a:t>Light Transport Operator</a:t>
            </a:r>
          </a:p>
        </p:txBody>
      </p:sp>
      <p:graphicFrame>
        <p:nvGraphicFramePr>
          <p:cNvPr id="1402886" name="Object 6"/>
          <p:cNvGraphicFramePr>
            <a:graphicFrameLocks noChangeAspect="1"/>
          </p:cNvGraphicFramePr>
          <p:nvPr/>
        </p:nvGraphicFramePr>
        <p:xfrm>
          <a:off x="1828800" y="3397250"/>
          <a:ext cx="388620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993" name="Equation" r:id="rId5" imgW="736600" imgH="165100" progId="Equation.DSMT4">
                  <p:embed/>
                </p:oleObj>
              </mc:Choice>
              <mc:Fallback>
                <p:oleObj name="Equation" r:id="rId5" imgW="7366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397250"/>
                        <a:ext cx="3886200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887" name="Text Box 7"/>
          <p:cNvSpPr txBox="1">
            <a:spLocks noChangeArrowheads="1"/>
          </p:cNvSpPr>
          <p:nvPr/>
        </p:nvSpPr>
        <p:spPr bwMode="auto">
          <a:xfrm>
            <a:off x="455613" y="4495800"/>
            <a:ext cx="8745537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en-US" sz="3200">
                <a:solidFill>
                  <a:srgbClr val="FFFFFF"/>
                </a:solidFill>
                <a:latin typeface="Arial" charset="0"/>
                <a:cs typeface="Arial"/>
              </a:rPr>
              <a:t>Can be discretized to a simple matrix equation</a:t>
            </a:r>
          </a:p>
          <a:p>
            <a:pPr algn="l" eaLnBrk="1" hangingPunct="1">
              <a:defRPr/>
            </a:pPr>
            <a:r>
              <a:rPr lang="en-US" sz="3200">
                <a:solidFill>
                  <a:srgbClr val="FFFFFF"/>
                </a:solidFill>
                <a:latin typeface="Arial" charset="0"/>
                <a:cs typeface="Arial"/>
              </a:rPr>
              <a:t>[or system of simultaneous linear equations] </a:t>
            </a:r>
          </a:p>
          <a:p>
            <a:pPr algn="l" eaLnBrk="1" hangingPunct="1">
              <a:defRPr/>
            </a:pPr>
            <a:r>
              <a:rPr lang="en-US" sz="3200">
                <a:solidFill>
                  <a:srgbClr val="FFFFFF"/>
                </a:solidFill>
                <a:latin typeface="Arial" charset="0"/>
                <a:cs typeface="Arial"/>
              </a:rPr>
              <a:t>(L, E are vectors, K is the light transport matrix)</a:t>
            </a:r>
          </a:p>
        </p:txBody>
      </p:sp>
    </p:spTree>
    <p:extLst>
      <p:ext uri="{BB962C8B-B14F-4D97-AF65-F5344CB8AC3E}">
        <p14:creationId xmlns:p14="http://schemas.microsoft.com/office/powerpoint/2010/main" val="12644060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88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Solving the Rendering Equation</a:t>
            </a:r>
          </a:p>
        </p:txBody>
      </p:sp>
      <p:sp>
        <p:nvSpPr>
          <p:cNvPr id="142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446" y="1280820"/>
            <a:ext cx="9144000" cy="4572000"/>
          </a:xfrm>
        </p:spPr>
        <p:txBody>
          <a:bodyPr/>
          <a:lstStyle/>
          <a:p>
            <a:r>
              <a:rPr lang="en-US" dirty="0"/>
              <a:t>Too hard for analytic solution, numerical methods</a:t>
            </a:r>
          </a:p>
          <a:p>
            <a:r>
              <a:rPr lang="en-US" dirty="0"/>
              <a:t>Approximations, that compute different terms, accuracies of the rendering equation</a:t>
            </a:r>
          </a:p>
          <a:p>
            <a:r>
              <a:rPr lang="en-US" dirty="0"/>
              <a:t>Two basic approaches are ray tracing, </a:t>
            </a:r>
            <a:r>
              <a:rPr lang="en-US" dirty="0" err="1"/>
              <a:t>radiosity</a:t>
            </a:r>
            <a:r>
              <a:rPr lang="en-US" dirty="0"/>
              <a:t>.  More formally, Monte Carlo and Finite </a:t>
            </a:r>
            <a:r>
              <a:rPr lang="en-US" dirty="0" smtClean="0"/>
              <a:t>Element.  Today Monte Carlo path tracing is core rendering method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Monte </a:t>
            </a:r>
            <a:r>
              <a:rPr lang="en-US" dirty="0"/>
              <a:t>Carlo techniques sample light paths, form statistical estimate (example, path tracing)</a:t>
            </a:r>
          </a:p>
          <a:p>
            <a:r>
              <a:rPr lang="en-US" dirty="0"/>
              <a:t>Finite Element methods discretize to matrix equation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0972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Solving the Rendering Equation</a:t>
            </a:r>
          </a:p>
        </p:txBody>
      </p:sp>
      <p:sp>
        <p:nvSpPr>
          <p:cNvPr id="141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458200" cy="5562600"/>
          </a:xfrm>
        </p:spPr>
        <p:txBody>
          <a:bodyPr/>
          <a:lstStyle/>
          <a:p>
            <a:pPr lvl="1" eaLnBrk="1" hangingPunct="1">
              <a:defRPr/>
            </a:pPr>
            <a:r>
              <a:rPr lang="en-US" dirty="0" smtClean="0"/>
              <a:t>General linear operator solution.  Within raytracing:</a:t>
            </a:r>
          </a:p>
          <a:p>
            <a:pPr lvl="1" eaLnBrk="1" hangingPunct="1">
              <a:defRPr/>
            </a:pPr>
            <a:r>
              <a:rPr lang="en-US" dirty="0" smtClean="0"/>
              <a:t>General class numerical </a:t>
            </a:r>
            <a:r>
              <a:rPr lang="en-US" b="1" i="1" dirty="0" smtClean="0"/>
              <a:t>Monte Carlo</a:t>
            </a:r>
            <a:r>
              <a:rPr lang="en-US" dirty="0" smtClean="0"/>
              <a:t> methods</a:t>
            </a:r>
          </a:p>
          <a:p>
            <a:pPr lvl="1" eaLnBrk="1" hangingPunct="1">
              <a:defRPr/>
            </a:pPr>
            <a:r>
              <a:rPr lang="en-US" dirty="0" smtClean="0"/>
              <a:t>Approximate set of all paths of light in scene</a:t>
            </a:r>
          </a:p>
          <a:p>
            <a:pPr lvl="1" eaLnBrk="1" hangingPunct="1">
              <a:defRPr/>
            </a:pPr>
            <a:endParaRPr lang="en-US" dirty="0" smtClean="0"/>
          </a:p>
        </p:txBody>
      </p:sp>
      <p:graphicFrame>
        <p:nvGraphicFramePr>
          <p:cNvPr id="1415172" name="Object 4"/>
          <p:cNvGraphicFramePr>
            <a:graphicFrameLocks noChangeAspect="1"/>
          </p:cNvGraphicFramePr>
          <p:nvPr/>
        </p:nvGraphicFramePr>
        <p:xfrm>
          <a:off x="3124200" y="2514600"/>
          <a:ext cx="2438400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044" name="Equation" r:id="rId3" imgW="736600" imgH="165100" progId="Equation.DSMT4">
                  <p:embed/>
                </p:oleObj>
              </mc:Choice>
              <mc:Fallback>
                <p:oleObj name="Equation" r:id="rId3" imgW="7366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514600"/>
                        <a:ext cx="2438400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5173" name="Object 5"/>
          <p:cNvGraphicFramePr>
            <a:graphicFrameLocks noChangeAspect="1"/>
          </p:cNvGraphicFramePr>
          <p:nvPr/>
        </p:nvGraphicFramePr>
        <p:xfrm>
          <a:off x="1830388" y="3122613"/>
          <a:ext cx="2665412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045" name="Equation" r:id="rId5" imgW="774700" imgH="165100" progId="Equation.DSMT4">
                  <p:embed/>
                </p:oleObj>
              </mc:Choice>
              <mc:Fallback>
                <p:oleObj name="Equation" r:id="rId5" imgW="7747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0388" y="3122613"/>
                        <a:ext cx="2665412" cy="569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5174" name="Object 6"/>
          <p:cNvGraphicFramePr>
            <a:graphicFrameLocks noChangeAspect="1"/>
          </p:cNvGraphicFramePr>
          <p:nvPr/>
        </p:nvGraphicFramePr>
        <p:xfrm>
          <a:off x="1741488" y="3717925"/>
          <a:ext cx="2690812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046" name="Equation" r:id="rId7" imgW="800100" imgH="203200" progId="Equation.DSMT4">
                  <p:embed/>
                </p:oleObj>
              </mc:Choice>
              <mc:Fallback>
                <p:oleObj name="Equation" r:id="rId7" imgW="800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1488" y="3717925"/>
                        <a:ext cx="2690812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5175" name="Object 7"/>
          <p:cNvGraphicFramePr>
            <a:graphicFrameLocks noChangeAspect="1"/>
          </p:cNvGraphicFramePr>
          <p:nvPr/>
        </p:nvGraphicFramePr>
        <p:xfrm>
          <a:off x="3262313" y="4152900"/>
          <a:ext cx="292417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047" name="Equation" r:id="rId9" imgW="901700" imgH="241300" progId="Equation.DSMT4">
                  <p:embed/>
                </p:oleObj>
              </mc:Choice>
              <mc:Fallback>
                <p:oleObj name="Equation" r:id="rId9" imgW="901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2313" y="4152900"/>
                        <a:ext cx="2924175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5176" name="Text Box 8"/>
          <p:cNvSpPr txBox="1">
            <a:spLocks noChangeArrowheads="1"/>
          </p:cNvSpPr>
          <p:nvPr/>
        </p:nvSpPr>
        <p:spPr bwMode="auto">
          <a:xfrm>
            <a:off x="2895600" y="4772025"/>
            <a:ext cx="3076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800">
                <a:solidFill>
                  <a:srgbClr val="FFFFFF"/>
                </a:solidFill>
                <a:latin typeface="Arial" charset="0"/>
                <a:cs typeface="Arial"/>
              </a:rPr>
              <a:t>Binomial Theorem</a:t>
            </a:r>
          </a:p>
        </p:txBody>
      </p:sp>
      <p:graphicFrame>
        <p:nvGraphicFramePr>
          <p:cNvPr id="1415177" name="Object 9"/>
          <p:cNvGraphicFramePr>
            <a:graphicFrameLocks noChangeAspect="1"/>
          </p:cNvGraphicFramePr>
          <p:nvPr/>
        </p:nvGraphicFramePr>
        <p:xfrm>
          <a:off x="3316288" y="5168900"/>
          <a:ext cx="5481637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048" name="Equation" r:id="rId11" imgW="1701800" imgH="241300" progId="Equation.DSMT4">
                  <p:embed/>
                </p:oleObj>
              </mc:Choice>
              <mc:Fallback>
                <p:oleObj name="Equation" r:id="rId11" imgW="1701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6288" y="5168900"/>
                        <a:ext cx="5481637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5178" name="Object 10"/>
          <p:cNvGraphicFramePr>
            <a:graphicFrameLocks noChangeAspect="1"/>
          </p:cNvGraphicFramePr>
          <p:nvPr/>
        </p:nvGraphicFramePr>
        <p:xfrm>
          <a:off x="3216275" y="5773738"/>
          <a:ext cx="5972175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049" name="Equation" r:id="rId13" imgW="1854200" imgH="203200" progId="Equation.DSMT4">
                  <p:embed/>
                </p:oleObj>
              </mc:Choice>
              <mc:Fallback>
                <p:oleObj name="Equation" r:id="rId13" imgW="1854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6275" y="5773738"/>
                        <a:ext cx="5972175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467944" y="6305899"/>
            <a:ext cx="66595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800" dirty="0">
                <a:solidFill>
                  <a:srgbClr val="FFFFFF"/>
                </a:solidFill>
                <a:latin typeface="Arial" charset="0"/>
                <a:cs typeface="Arial"/>
              </a:rPr>
              <a:t>Term n corresponds to n bounces of light</a:t>
            </a:r>
          </a:p>
        </p:txBody>
      </p:sp>
    </p:spTree>
    <p:extLst>
      <p:ext uri="{BB962C8B-B14F-4D97-AF65-F5344CB8AC3E}">
        <p14:creationId xmlns:p14="http://schemas.microsoft.com/office/powerpoint/2010/main" val="24399196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5176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6186" y="533400"/>
            <a:ext cx="8687982" cy="685800"/>
          </a:xfrm>
        </p:spPr>
        <p:txBody>
          <a:bodyPr/>
          <a:lstStyle/>
          <a:p>
            <a:r>
              <a:rPr lang="en-US" dirty="0" smtClean="0"/>
              <a:t>Motivation: Monte Carlo Rendering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application area for sampling/reconstruction</a:t>
            </a:r>
          </a:p>
          <a:p>
            <a:r>
              <a:rPr lang="en-US" dirty="0" smtClean="0"/>
              <a:t>Modern methods for denoising now popular </a:t>
            </a:r>
          </a:p>
          <a:p>
            <a:r>
              <a:rPr lang="en-US" dirty="0" smtClean="0"/>
              <a:t>1-3 order of magnitude speedups in mature area</a:t>
            </a:r>
          </a:p>
          <a:p>
            <a:r>
              <a:rPr lang="en-US" dirty="0" smtClean="0"/>
              <a:t>Denoising now standard in production rendering</a:t>
            </a:r>
          </a:p>
          <a:p>
            <a:r>
              <a:rPr lang="en-US" dirty="0" smtClean="0"/>
              <a:t>This week: Basic background in rendering </a:t>
            </a:r>
          </a:p>
          <a:p>
            <a:pPr lvl="1"/>
            <a:r>
              <a:rPr lang="en-US" dirty="0" smtClean="0"/>
              <a:t>Reflection and Rendering Equations </a:t>
            </a:r>
          </a:p>
          <a:p>
            <a:pPr lvl="1"/>
            <a:r>
              <a:rPr lang="en-US" dirty="0" smtClean="0"/>
              <a:t>Monte Carlo Integration </a:t>
            </a:r>
          </a:p>
          <a:p>
            <a:pPr lvl="1"/>
            <a:r>
              <a:rPr lang="en-US" dirty="0" smtClean="0"/>
              <a:t>Path Tracing (Basic Monte Carlo rendering method)</a:t>
            </a:r>
          </a:p>
          <a:p>
            <a:pPr lvl="1"/>
            <a:r>
              <a:rPr lang="en-US" dirty="0" smtClean="0"/>
              <a:t>A review for those who have taken CSE 168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610894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Ray Tracing</a:t>
            </a:r>
          </a:p>
        </p:txBody>
      </p:sp>
      <p:graphicFrame>
        <p:nvGraphicFramePr>
          <p:cNvPr id="25602" name="Object 3"/>
          <p:cNvGraphicFramePr>
            <a:graphicFrameLocks noChangeAspect="1"/>
          </p:cNvGraphicFramePr>
          <p:nvPr/>
        </p:nvGraphicFramePr>
        <p:xfrm>
          <a:off x="214313" y="1143000"/>
          <a:ext cx="879157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033" name="Equation" r:id="rId3" imgW="1854200" imgH="203200" progId="Equation.DSMT4">
                  <p:embed/>
                </p:oleObj>
              </mc:Choice>
              <mc:Fallback>
                <p:oleObj name="Equation" r:id="rId3" imgW="1854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143000"/>
                        <a:ext cx="8791575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4932" name="Line 4"/>
          <p:cNvSpPr>
            <a:spLocks noChangeShapeType="1"/>
          </p:cNvSpPr>
          <p:nvPr/>
        </p:nvSpPr>
        <p:spPr bwMode="auto">
          <a:xfrm>
            <a:off x="1828800" y="20574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04933" name="Text Box 5"/>
          <p:cNvSpPr txBox="1">
            <a:spLocks noChangeArrowheads="1"/>
          </p:cNvSpPr>
          <p:nvPr/>
        </p:nvSpPr>
        <p:spPr bwMode="auto">
          <a:xfrm>
            <a:off x="685800" y="2528888"/>
            <a:ext cx="2692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dirty="0">
                <a:solidFill>
                  <a:srgbClr val="FFFFFF"/>
                </a:solidFill>
                <a:latin typeface="Arial" charset="0"/>
                <a:cs typeface="Arial"/>
              </a:rPr>
              <a:t>Emission directly</a:t>
            </a:r>
          </a:p>
          <a:p>
            <a:pPr algn="l" eaLnBrk="1" hangingPunct="1">
              <a:defRPr/>
            </a:pPr>
            <a:r>
              <a:rPr lang="en-US" dirty="0">
                <a:solidFill>
                  <a:srgbClr val="FFFFFF"/>
                </a:solidFill>
                <a:latin typeface="Arial" charset="0"/>
                <a:cs typeface="Arial"/>
              </a:rPr>
              <a:t>From light sources</a:t>
            </a:r>
          </a:p>
        </p:txBody>
      </p:sp>
      <p:sp>
        <p:nvSpPr>
          <p:cNvPr id="1404934" name="Line 6"/>
          <p:cNvSpPr>
            <a:spLocks noChangeShapeType="1"/>
          </p:cNvSpPr>
          <p:nvPr/>
        </p:nvSpPr>
        <p:spPr bwMode="auto">
          <a:xfrm>
            <a:off x="3352800" y="2057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04935" name="Text Box 7"/>
          <p:cNvSpPr txBox="1">
            <a:spLocks noChangeArrowheads="1"/>
          </p:cNvSpPr>
          <p:nvPr/>
        </p:nvSpPr>
        <p:spPr bwMode="auto">
          <a:xfrm>
            <a:off x="2286000" y="3595688"/>
            <a:ext cx="26098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Direct Illumination</a:t>
            </a:r>
          </a:p>
          <a:p>
            <a:pPr algn="l" eaLnBrk="1" hangingPunct="1">
              <a:defRPr/>
            </a:pPr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on surfaces</a:t>
            </a:r>
          </a:p>
        </p:txBody>
      </p:sp>
      <p:sp>
        <p:nvSpPr>
          <p:cNvPr id="1404936" name="Line 8"/>
          <p:cNvSpPr>
            <a:spLocks noChangeShapeType="1"/>
          </p:cNvSpPr>
          <p:nvPr/>
        </p:nvSpPr>
        <p:spPr bwMode="auto">
          <a:xfrm>
            <a:off x="5181600" y="2057400"/>
            <a:ext cx="0" cy="2286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04937" name="Text Box 9"/>
          <p:cNvSpPr txBox="1">
            <a:spLocks noChangeArrowheads="1"/>
          </p:cNvSpPr>
          <p:nvPr/>
        </p:nvSpPr>
        <p:spPr bwMode="auto">
          <a:xfrm>
            <a:off x="4038600" y="4418013"/>
            <a:ext cx="31178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Global Illumination</a:t>
            </a:r>
          </a:p>
          <a:p>
            <a:pPr algn="l" eaLnBrk="1" hangingPunct="1">
              <a:defRPr/>
            </a:pPr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(One bounce indirect)</a:t>
            </a:r>
          </a:p>
          <a:p>
            <a:pPr algn="l" eaLnBrk="1" hangingPunct="1">
              <a:defRPr/>
            </a:pPr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[Mirrors, Refraction]</a:t>
            </a:r>
          </a:p>
        </p:txBody>
      </p:sp>
      <p:sp>
        <p:nvSpPr>
          <p:cNvPr id="1404938" name="Line 10"/>
          <p:cNvSpPr>
            <a:spLocks noChangeShapeType="1"/>
          </p:cNvSpPr>
          <p:nvPr/>
        </p:nvSpPr>
        <p:spPr bwMode="auto">
          <a:xfrm>
            <a:off x="7467600" y="2057400"/>
            <a:ext cx="0" cy="3657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04939" name="Text Box 11"/>
          <p:cNvSpPr txBox="1">
            <a:spLocks noChangeArrowheads="1"/>
          </p:cNvSpPr>
          <p:nvPr/>
        </p:nvSpPr>
        <p:spPr bwMode="auto">
          <a:xfrm>
            <a:off x="6097588" y="5729288"/>
            <a:ext cx="32019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(Two bounce indirect) </a:t>
            </a:r>
          </a:p>
          <a:p>
            <a:pPr algn="l" eaLnBrk="1" hangingPunct="1">
              <a:defRPr/>
            </a:pPr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[Caustics etc]</a:t>
            </a:r>
          </a:p>
        </p:txBody>
      </p:sp>
    </p:spTree>
    <p:extLst>
      <p:ext uri="{BB962C8B-B14F-4D97-AF65-F5344CB8AC3E}">
        <p14:creationId xmlns:p14="http://schemas.microsoft.com/office/powerpoint/2010/main" val="39036027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4933" grpId="0"/>
      <p:bldP spid="1404933" grpId="1"/>
      <p:bldP spid="1404935" grpId="0"/>
      <p:bldP spid="1404937" grpId="0"/>
      <p:bldP spid="14049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Ray Tracing</a:t>
            </a:r>
          </a:p>
        </p:txBody>
      </p:sp>
      <p:graphicFrame>
        <p:nvGraphicFramePr>
          <p:cNvPr id="26626" name="Object 3"/>
          <p:cNvGraphicFramePr>
            <a:graphicFrameLocks noChangeAspect="1"/>
          </p:cNvGraphicFramePr>
          <p:nvPr/>
        </p:nvGraphicFramePr>
        <p:xfrm>
          <a:off x="214313" y="1143000"/>
          <a:ext cx="879157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057" name="Equation" r:id="rId3" imgW="1854200" imgH="203200" progId="Equation.DSMT4">
                  <p:embed/>
                </p:oleObj>
              </mc:Choice>
              <mc:Fallback>
                <p:oleObj name="Equation" r:id="rId3" imgW="1854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143000"/>
                        <a:ext cx="8791575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5956" name="Line 4"/>
          <p:cNvSpPr>
            <a:spLocks noChangeShapeType="1"/>
          </p:cNvSpPr>
          <p:nvPr/>
        </p:nvSpPr>
        <p:spPr bwMode="auto">
          <a:xfrm>
            <a:off x="1828800" y="2057400"/>
            <a:ext cx="0" cy="5334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05957" name="Text Box 5"/>
          <p:cNvSpPr txBox="1">
            <a:spLocks noChangeArrowheads="1"/>
          </p:cNvSpPr>
          <p:nvPr/>
        </p:nvSpPr>
        <p:spPr bwMode="auto">
          <a:xfrm>
            <a:off x="685800" y="2528888"/>
            <a:ext cx="2692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>
                <a:solidFill>
                  <a:srgbClr val="FFFF66"/>
                </a:solidFill>
                <a:latin typeface="Arial" charset="0"/>
                <a:cs typeface="Arial"/>
              </a:rPr>
              <a:t>Emission directly</a:t>
            </a:r>
          </a:p>
          <a:p>
            <a:pPr algn="l" eaLnBrk="1" hangingPunct="1">
              <a:defRPr/>
            </a:pPr>
            <a:r>
              <a:rPr lang="en-US">
                <a:solidFill>
                  <a:srgbClr val="FFFF66"/>
                </a:solidFill>
                <a:latin typeface="Arial" charset="0"/>
                <a:cs typeface="Arial"/>
              </a:rPr>
              <a:t>From light sources</a:t>
            </a:r>
          </a:p>
        </p:txBody>
      </p:sp>
      <p:sp>
        <p:nvSpPr>
          <p:cNvPr id="1405958" name="Line 6"/>
          <p:cNvSpPr>
            <a:spLocks noChangeShapeType="1"/>
          </p:cNvSpPr>
          <p:nvPr/>
        </p:nvSpPr>
        <p:spPr bwMode="auto">
          <a:xfrm>
            <a:off x="3352800" y="2057400"/>
            <a:ext cx="0" cy="14478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05959" name="Text Box 7"/>
          <p:cNvSpPr txBox="1">
            <a:spLocks noChangeArrowheads="1"/>
          </p:cNvSpPr>
          <p:nvPr/>
        </p:nvSpPr>
        <p:spPr bwMode="auto">
          <a:xfrm>
            <a:off x="2286000" y="3595688"/>
            <a:ext cx="26098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>
                <a:solidFill>
                  <a:srgbClr val="FFFF66"/>
                </a:solidFill>
                <a:latin typeface="Arial" charset="0"/>
                <a:cs typeface="Arial"/>
              </a:rPr>
              <a:t>Direct Illumination</a:t>
            </a:r>
          </a:p>
          <a:p>
            <a:pPr algn="l" eaLnBrk="1" hangingPunct="1">
              <a:defRPr/>
            </a:pPr>
            <a:r>
              <a:rPr lang="en-US">
                <a:solidFill>
                  <a:srgbClr val="FFFF66"/>
                </a:solidFill>
                <a:latin typeface="Arial" charset="0"/>
                <a:cs typeface="Arial"/>
              </a:rPr>
              <a:t>on surfaces</a:t>
            </a:r>
          </a:p>
        </p:txBody>
      </p:sp>
      <p:sp>
        <p:nvSpPr>
          <p:cNvPr id="1405960" name="Line 8"/>
          <p:cNvSpPr>
            <a:spLocks noChangeShapeType="1"/>
          </p:cNvSpPr>
          <p:nvPr/>
        </p:nvSpPr>
        <p:spPr bwMode="auto">
          <a:xfrm>
            <a:off x="5181600" y="2057400"/>
            <a:ext cx="0" cy="2286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05961" name="Text Box 9"/>
          <p:cNvSpPr txBox="1">
            <a:spLocks noChangeArrowheads="1"/>
          </p:cNvSpPr>
          <p:nvPr/>
        </p:nvSpPr>
        <p:spPr bwMode="auto">
          <a:xfrm>
            <a:off x="4038600" y="4418013"/>
            <a:ext cx="31178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Global Illumination</a:t>
            </a:r>
          </a:p>
          <a:p>
            <a:pPr algn="l" eaLnBrk="1" hangingPunct="1">
              <a:defRPr/>
            </a:pPr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(One bounce indirect)</a:t>
            </a:r>
          </a:p>
          <a:p>
            <a:pPr algn="l" eaLnBrk="1" hangingPunct="1">
              <a:defRPr/>
            </a:pPr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[Mirrors, Refraction]</a:t>
            </a:r>
          </a:p>
        </p:txBody>
      </p:sp>
      <p:sp>
        <p:nvSpPr>
          <p:cNvPr id="1405962" name="Line 10"/>
          <p:cNvSpPr>
            <a:spLocks noChangeShapeType="1"/>
          </p:cNvSpPr>
          <p:nvPr/>
        </p:nvSpPr>
        <p:spPr bwMode="auto">
          <a:xfrm>
            <a:off x="7467600" y="2057400"/>
            <a:ext cx="0" cy="3657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05963" name="Text Box 11"/>
          <p:cNvSpPr txBox="1">
            <a:spLocks noChangeArrowheads="1"/>
          </p:cNvSpPr>
          <p:nvPr/>
        </p:nvSpPr>
        <p:spPr bwMode="auto">
          <a:xfrm>
            <a:off x="6059488" y="5729288"/>
            <a:ext cx="32019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(Two bounce indirect) </a:t>
            </a:r>
          </a:p>
          <a:p>
            <a:pPr algn="l" eaLnBrk="1" hangingPunct="1">
              <a:defRPr/>
            </a:pPr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[Caustics etc]</a:t>
            </a:r>
          </a:p>
        </p:txBody>
      </p:sp>
      <p:sp>
        <p:nvSpPr>
          <p:cNvPr id="1405964" name="Text Box 12"/>
          <p:cNvSpPr txBox="1">
            <a:spLocks noChangeArrowheads="1"/>
          </p:cNvSpPr>
          <p:nvPr/>
        </p:nvSpPr>
        <p:spPr bwMode="auto">
          <a:xfrm>
            <a:off x="457200" y="4572000"/>
            <a:ext cx="36877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en-US" sz="3200">
                <a:solidFill>
                  <a:srgbClr val="FFFF66"/>
                </a:solidFill>
                <a:latin typeface="Arial" charset="0"/>
                <a:cs typeface="Arial"/>
              </a:rPr>
              <a:t>OpenGL Shading</a:t>
            </a:r>
          </a:p>
        </p:txBody>
      </p:sp>
    </p:spTree>
    <p:extLst>
      <p:ext uri="{BB962C8B-B14F-4D97-AF65-F5344CB8AC3E}">
        <p14:creationId xmlns:p14="http://schemas.microsoft.com/office/powerpoint/2010/main" val="6704466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2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21317" name="Picture 5" descr="slide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91678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066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37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Reflectance Equation (review)</a:t>
            </a:r>
          </a:p>
          <a:p>
            <a:r>
              <a:rPr lang="en-US"/>
              <a:t>Global Illumination</a:t>
            </a:r>
          </a:p>
          <a:p>
            <a:r>
              <a:rPr lang="en-US"/>
              <a:t>Rendering Equation</a:t>
            </a:r>
          </a:p>
          <a:p>
            <a:r>
              <a:rPr lang="en-US"/>
              <a:t>As a general Integral Equation and Operator</a:t>
            </a:r>
          </a:p>
          <a:p>
            <a:r>
              <a:rPr lang="en-US"/>
              <a:t>Approximations (Ray Tracing, Radiosity)</a:t>
            </a:r>
          </a:p>
          <a:p>
            <a:r>
              <a:rPr lang="en-US" i="1">
                <a:solidFill>
                  <a:srgbClr val="FFFF66"/>
                </a:solidFill>
              </a:rPr>
              <a:t>Surface Parameterization (Standard Form)</a:t>
            </a:r>
          </a:p>
        </p:txBody>
      </p:sp>
    </p:spTree>
    <p:extLst>
      <p:ext uri="{BB962C8B-B14F-4D97-AF65-F5344CB8AC3E}">
        <p14:creationId xmlns:p14="http://schemas.microsoft.com/office/powerpoint/2010/main" val="2935050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07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/>
              <a:t>Rendering Equation</a:t>
            </a:r>
          </a:p>
        </p:txBody>
      </p:sp>
      <p:graphicFrame>
        <p:nvGraphicFramePr>
          <p:cNvPr id="1411075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097338" y="2971800"/>
          <a:ext cx="4746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130" name="Equation" r:id="rId3" imgW="177480" imgH="228600" progId="Equation.DSMT4">
                  <p:embed/>
                </p:oleObj>
              </mc:Choice>
              <mc:Fallback>
                <p:oleObj name="Equation" r:id="rId3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71800"/>
                        <a:ext cx="474662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107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48200" y="3060700"/>
          <a:ext cx="4587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131" name="Equation" r:id="rId5" imgW="190440" imgH="215640" progId="Equation.DSMT4">
                  <p:embed/>
                </p:oleObj>
              </mc:Choice>
              <mc:Fallback>
                <p:oleObj name="Equation" r:id="rId5" imgW="1904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060700"/>
                        <a:ext cx="4587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1077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886200"/>
          <a:ext cx="3460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132" name="Equation" r:id="rId7" imgW="126720" imgH="139680" progId="Equation.DSMT4">
                  <p:embed/>
                </p:oleObj>
              </mc:Choice>
              <mc:Fallback>
                <p:oleObj name="Equation" r:id="rId7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886200"/>
                        <a:ext cx="3460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1078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pSp>
        <p:nvGrpSpPr>
          <p:cNvPr id="1411079" name="Group 7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411080" name="Line 8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411081" name="Line 9"/>
            <p:cNvSpPr>
              <a:spLocks noChangeShapeType="1"/>
            </p:cNvSpPr>
            <p:nvPr/>
          </p:nvSpPr>
          <p:spPr bwMode="auto">
            <a:xfrm>
              <a:off x="4320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411082" name="Line 10"/>
            <p:cNvSpPr>
              <a:spLocks noChangeShapeType="1"/>
            </p:cNvSpPr>
            <p:nvPr/>
          </p:nvSpPr>
          <p:spPr bwMode="auto">
            <a:xfrm>
              <a:off x="4080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sp>
        <p:nvSpPr>
          <p:cNvPr id="1411083" name="Line 11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411084" name="Line 12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411085" name="Line 13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1411086" name="Object 14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154113" y="4840288"/>
          <a:ext cx="7367587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133" name="Equation" r:id="rId9" imgW="3466800" imgH="368280" progId="Equation.DSMT4">
                  <p:embed/>
                </p:oleObj>
              </mc:Choice>
              <mc:Fallback>
                <p:oleObj name="Equation" r:id="rId9" imgW="34668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13" y="4840288"/>
                        <a:ext cx="7367587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1087" name="Text Box 15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00FFFF"/>
                </a:solidFill>
                <a:latin typeface="Arial" charset="0"/>
                <a:cs typeface="Arial"/>
              </a:rPr>
              <a:t>Reflected Light</a:t>
            </a:r>
          </a:p>
          <a:p>
            <a:pPr algn="l" eaLnBrk="1" hangingPunct="1"/>
            <a:r>
              <a:rPr lang="en-US" sz="2000">
                <a:solidFill>
                  <a:srgbClr val="00FFFF"/>
                </a:solidFill>
                <a:latin typeface="Arial" charset="0"/>
                <a:cs typeface="Arial"/>
              </a:rPr>
              <a:t>(Output Image)</a:t>
            </a:r>
          </a:p>
        </p:txBody>
      </p:sp>
      <p:sp>
        <p:nvSpPr>
          <p:cNvPr id="1411088" name="Text Box 16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Emission</a:t>
            </a:r>
          </a:p>
        </p:txBody>
      </p:sp>
      <p:sp>
        <p:nvSpPr>
          <p:cNvPr id="1411089" name="Text Box 17"/>
          <p:cNvSpPr txBox="1">
            <a:spLocks noChangeArrowheads="1"/>
          </p:cNvSpPr>
          <p:nvPr/>
        </p:nvSpPr>
        <p:spPr bwMode="auto">
          <a:xfrm>
            <a:off x="4403725" y="5573713"/>
            <a:ext cx="1257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00FFFF"/>
                </a:solidFill>
                <a:latin typeface="Arial" charset="0"/>
                <a:cs typeface="Arial"/>
              </a:rPr>
              <a:t>Reflected</a:t>
            </a:r>
          </a:p>
          <a:p>
            <a:pPr algn="l" eaLnBrk="1" hangingPunct="1"/>
            <a:r>
              <a:rPr lang="en-US" sz="2000">
                <a:solidFill>
                  <a:srgbClr val="00FFFF"/>
                </a:solidFill>
                <a:latin typeface="Arial" charset="0"/>
                <a:cs typeface="Arial"/>
              </a:rPr>
              <a:t>Light</a:t>
            </a:r>
          </a:p>
        </p:txBody>
      </p:sp>
      <p:sp>
        <p:nvSpPr>
          <p:cNvPr id="1411090" name="Text Box 18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BRDF</a:t>
            </a:r>
          </a:p>
        </p:txBody>
      </p:sp>
      <p:sp>
        <p:nvSpPr>
          <p:cNvPr id="1411091" name="Text Box 19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Cosine of </a:t>
            </a:r>
          </a:p>
          <a:p>
            <a:pPr algn="l" eaLnBrk="1" hangingPunct="1"/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Incident angle</a:t>
            </a:r>
          </a:p>
        </p:txBody>
      </p:sp>
      <p:sp>
        <p:nvSpPr>
          <p:cNvPr id="1411092" name="Line 20"/>
          <p:cNvSpPr>
            <a:spLocks noChangeShapeType="1"/>
          </p:cNvSpPr>
          <p:nvPr/>
        </p:nvSpPr>
        <p:spPr bwMode="auto">
          <a:xfrm>
            <a:off x="2514600" y="2895600"/>
            <a:ext cx="20574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411093" name="Line 21"/>
          <p:cNvSpPr>
            <a:spLocks noChangeShapeType="1"/>
          </p:cNvSpPr>
          <p:nvPr/>
        </p:nvSpPr>
        <p:spPr bwMode="auto">
          <a:xfrm flipH="1">
            <a:off x="4572000" y="1752600"/>
            <a:ext cx="53340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411094" name="Line 22"/>
          <p:cNvSpPr>
            <a:spLocks noChangeShapeType="1"/>
          </p:cNvSpPr>
          <p:nvPr/>
        </p:nvSpPr>
        <p:spPr bwMode="auto">
          <a:xfrm flipH="1" flipV="1">
            <a:off x="2743200" y="2590800"/>
            <a:ext cx="1828800" cy="12954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411095" name="Line 23"/>
          <p:cNvSpPr>
            <a:spLocks noChangeShapeType="1"/>
          </p:cNvSpPr>
          <p:nvPr/>
        </p:nvSpPr>
        <p:spPr bwMode="auto">
          <a:xfrm flipH="1" flipV="1">
            <a:off x="2362200" y="3200400"/>
            <a:ext cx="2133600" cy="6858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411096" name="Oval 24"/>
          <p:cNvSpPr>
            <a:spLocks noChangeArrowheads="1"/>
          </p:cNvSpPr>
          <p:nvPr/>
        </p:nvSpPr>
        <p:spPr bwMode="auto">
          <a:xfrm rot="-2975433">
            <a:off x="2276475" y="2767013"/>
            <a:ext cx="762000" cy="304800"/>
          </a:xfrm>
          <a:prstGeom prst="ellipse">
            <a:avLst/>
          </a:prstGeom>
          <a:solidFill>
            <a:srgbClr val="FFFF66"/>
          </a:solidFill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1411097" name="Object 25"/>
          <p:cNvGraphicFramePr>
            <a:graphicFrameLocks noChangeAspect="1"/>
          </p:cNvGraphicFramePr>
          <p:nvPr/>
        </p:nvGraphicFramePr>
        <p:xfrm>
          <a:off x="1846263" y="3048000"/>
          <a:ext cx="711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134" name="Equation" r:id="rId11" imgW="266400" imgH="228600" progId="Equation.DSMT4">
                  <p:embed/>
                </p:oleObj>
              </mc:Choice>
              <mc:Fallback>
                <p:oleObj name="Equation" r:id="rId11" imgW="266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3048000"/>
                        <a:ext cx="711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1098" name="Line 26"/>
          <p:cNvSpPr>
            <a:spLocks noChangeShapeType="1"/>
          </p:cNvSpPr>
          <p:nvPr/>
        </p:nvSpPr>
        <p:spPr bwMode="auto">
          <a:xfrm flipV="1">
            <a:off x="1676400" y="2514600"/>
            <a:ext cx="990600" cy="228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411099" name="Line 27"/>
          <p:cNvSpPr>
            <a:spLocks noChangeShapeType="1"/>
          </p:cNvSpPr>
          <p:nvPr/>
        </p:nvSpPr>
        <p:spPr bwMode="auto">
          <a:xfrm flipV="1">
            <a:off x="2514600" y="1600200"/>
            <a:ext cx="304800" cy="6858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411100" name="Text Box 28"/>
          <p:cNvSpPr txBox="1">
            <a:spLocks noChangeArrowheads="1"/>
          </p:cNvSpPr>
          <p:nvPr/>
        </p:nvSpPr>
        <p:spPr bwMode="auto">
          <a:xfrm>
            <a:off x="609600" y="1079500"/>
            <a:ext cx="4065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800">
                <a:solidFill>
                  <a:srgbClr val="00FFFF"/>
                </a:solidFill>
                <a:latin typeface="Arial" charset="0"/>
                <a:cs typeface="Arial"/>
              </a:rPr>
              <a:t>Surfaces (interreflection)</a:t>
            </a:r>
          </a:p>
        </p:txBody>
      </p:sp>
      <p:graphicFrame>
        <p:nvGraphicFramePr>
          <p:cNvPr id="1411101" name="Object 29"/>
          <p:cNvGraphicFramePr>
            <a:graphicFrameLocks noChangeAspect="1"/>
          </p:cNvGraphicFramePr>
          <p:nvPr/>
        </p:nvGraphicFramePr>
        <p:xfrm>
          <a:off x="1795463" y="2124075"/>
          <a:ext cx="57467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135" name="Equation" r:id="rId13" imgW="215640" imgH="177480" progId="Equation.DSMT4">
                  <p:embed/>
                </p:oleObj>
              </mc:Choice>
              <mc:Fallback>
                <p:oleObj name="Equation" r:id="rId13" imgW="2156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463" y="2124075"/>
                        <a:ext cx="574675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1102" name="Object 30"/>
          <p:cNvGraphicFramePr>
            <a:graphicFrameLocks noChangeAspect="1"/>
          </p:cNvGraphicFramePr>
          <p:nvPr/>
        </p:nvGraphicFramePr>
        <p:xfrm>
          <a:off x="2292350" y="1571625"/>
          <a:ext cx="4508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136" name="Equation" r:id="rId15" imgW="164880" imgH="177480" progId="Equation.DSMT4">
                  <p:embed/>
                </p:oleObj>
              </mc:Choice>
              <mc:Fallback>
                <p:oleObj name="Equation" r:id="rId15" imgW="1648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2350" y="1571625"/>
                        <a:ext cx="4508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11103" name="Group 31"/>
          <p:cNvGrpSpPr>
            <a:grpSpLocks/>
          </p:cNvGrpSpPr>
          <p:nvPr/>
        </p:nvGrpSpPr>
        <p:grpSpPr bwMode="auto">
          <a:xfrm>
            <a:off x="4724400" y="1219200"/>
            <a:ext cx="685800" cy="685800"/>
            <a:chOff x="4704" y="672"/>
            <a:chExt cx="480" cy="480"/>
          </a:xfrm>
        </p:grpSpPr>
        <p:sp>
          <p:nvSpPr>
            <p:cNvPr id="1411104" name="Line 32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411105" name="Oval 33"/>
            <p:cNvSpPr>
              <a:spLocks noChangeArrowheads="1"/>
            </p:cNvSpPr>
            <p:nvPr/>
          </p:nvSpPr>
          <p:spPr bwMode="auto">
            <a:xfrm>
              <a:off x="4848" y="816"/>
              <a:ext cx="192" cy="192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411106" name="Line 34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411107" name="Line 35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411108" name="Line 36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sp>
        <p:nvSpPr>
          <p:cNvPr id="1411109" name="Text Box 37"/>
          <p:cNvSpPr txBox="1">
            <a:spLocks noChangeArrowheads="1"/>
          </p:cNvSpPr>
          <p:nvPr/>
        </p:nvSpPr>
        <p:spPr bwMode="auto">
          <a:xfrm>
            <a:off x="898525" y="6259513"/>
            <a:ext cx="1527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00FFFF"/>
                </a:solidFill>
                <a:latin typeface="Arial" charset="0"/>
                <a:cs typeface="Arial"/>
              </a:rPr>
              <a:t>UNKNOWN</a:t>
            </a:r>
          </a:p>
        </p:txBody>
      </p:sp>
      <p:sp>
        <p:nvSpPr>
          <p:cNvPr id="1411110" name="Text Box 38"/>
          <p:cNvSpPr txBox="1">
            <a:spLocks noChangeArrowheads="1"/>
          </p:cNvSpPr>
          <p:nvPr/>
        </p:nvSpPr>
        <p:spPr bwMode="auto">
          <a:xfrm>
            <a:off x="4262438" y="6245225"/>
            <a:ext cx="1527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00FFFF"/>
                </a:solidFill>
                <a:latin typeface="Arial" charset="0"/>
                <a:cs typeface="Arial"/>
              </a:rPr>
              <a:t>UNKNOWN</a:t>
            </a:r>
          </a:p>
        </p:txBody>
      </p:sp>
      <p:sp>
        <p:nvSpPr>
          <p:cNvPr id="1411111" name="Text Box 39"/>
          <p:cNvSpPr txBox="1">
            <a:spLocks noChangeArrowheads="1"/>
          </p:cNvSpPr>
          <p:nvPr/>
        </p:nvSpPr>
        <p:spPr bwMode="auto">
          <a:xfrm>
            <a:off x="2955925" y="6259513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KNOWN</a:t>
            </a:r>
          </a:p>
        </p:txBody>
      </p:sp>
      <p:sp>
        <p:nvSpPr>
          <p:cNvPr id="1411112" name="Text Box 40"/>
          <p:cNvSpPr txBox="1">
            <a:spLocks noChangeArrowheads="1"/>
          </p:cNvSpPr>
          <p:nvPr/>
        </p:nvSpPr>
        <p:spPr bwMode="auto">
          <a:xfrm>
            <a:off x="5849938" y="6245225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KNOWN</a:t>
            </a:r>
          </a:p>
        </p:txBody>
      </p:sp>
      <p:sp>
        <p:nvSpPr>
          <p:cNvPr id="1411113" name="Text Box 41"/>
          <p:cNvSpPr txBox="1">
            <a:spLocks noChangeArrowheads="1"/>
          </p:cNvSpPr>
          <p:nvPr/>
        </p:nvSpPr>
        <p:spPr bwMode="auto">
          <a:xfrm>
            <a:off x="7297738" y="6245225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KNOWN</a:t>
            </a:r>
          </a:p>
        </p:txBody>
      </p:sp>
      <p:graphicFrame>
        <p:nvGraphicFramePr>
          <p:cNvPr id="1411114" name="Object 42"/>
          <p:cNvGraphicFramePr>
            <a:graphicFrameLocks noChangeAspect="1"/>
          </p:cNvGraphicFramePr>
          <p:nvPr/>
        </p:nvGraphicFramePr>
        <p:xfrm>
          <a:off x="5319713" y="4267200"/>
          <a:ext cx="155257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137" name="Equation" r:id="rId17" imgW="672840" imgH="228600" progId="Equation.DSMT4">
                  <p:embed/>
                </p:oleObj>
              </mc:Choice>
              <mc:Fallback>
                <p:oleObj name="Equation" r:id="rId17" imgW="6728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9713" y="4267200"/>
                        <a:ext cx="1552575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7976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Change of Variables</a:t>
            </a:r>
          </a:p>
        </p:txBody>
      </p:sp>
      <p:sp>
        <p:nvSpPr>
          <p:cNvPr id="141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pPr>
              <a:buFontTx/>
              <a:buNone/>
            </a:pPr>
            <a:r>
              <a:rPr lang="en-US" sz="2000"/>
              <a:t>    Integral over angles sometimes insufficient.  Write integral in terms of surface radiance only (change of variables)</a:t>
            </a:r>
          </a:p>
        </p:txBody>
      </p:sp>
      <p:graphicFrame>
        <p:nvGraphicFramePr>
          <p:cNvPr id="1412100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154113" y="1295400"/>
          <a:ext cx="7367587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168" name="Equation" r:id="rId3" imgW="3466800" imgH="368280" progId="Equation.DSMT4">
                  <p:embed/>
                </p:oleObj>
              </mc:Choice>
              <mc:Fallback>
                <p:oleObj name="Equation" r:id="rId3" imgW="34668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13" y="1295400"/>
                        <a:ext cx="7367587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2101" name="Rectangle 5"/>
          <p:cNvSpPr>
            <a:spLocks noChangeArrowheads="1"/>
          </p:cNvSpPr>
          <p:nvPr/>
        </p:nvSpPr>
        <p:spPr bwMode="auto">
          <a:xfrm>
            <a:off x="7181850" y="1295400"/>
            <a:ext cx="1371600" cy="6096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412102" name="AutoShape 6"/>
          <p:cNvSpPr>
            <a:spLocks noChangeArrowheads="1"/>
          </p:cNvSpPr>
          <p:nvPr/>
        </p:nvSpPr>
        <p:spPr bwMode="auto">
          <a:xfrm rot="10800000">
            <a:off x="1295400" y="5562600"/>
            <a:ext cx="2057400" cy="914400"/>
          </a:xfrm>
          <a:custGeom>
            <a:avLst/>
            <a:gdLst>
              <a:gd name="G0" fmla="+- 2166 0 0"/>
              <a:gd name="G1" fmla="+- 21600 0 2166"/>
              <a:gd name="G2" fmla="*/ 2166 1 2"/>
              <a:gd name="G3" fmla="+- 21600 0 G2"/>
              <a:gd name="G4" fmla="+/ 2166 21600 2"/>
              <a:gd name="G5" fmla="+/ G1 0 2"/>
              <a:gd name="G6" fmla="*/ 21600 21600 2166"/>
              <a:gd name="G7" fmla="*/ G6 1 2"/>
              <a:gd name="G8" fmla="+- 21600 0 G7"/>
              <a:gd name="G9" fmla="*/ 21600 1 2"/>
              <a:gd name="G10" fmla="+- 2166 0 G9"/>
              <a:gd name="G11" fmla="?: G10 G8 0"/>
              <a:gd name="G12" fmla="?: G10 G7 21600"/>
              <a:gd name="T0" fmla="*/ 20517 w 21600"/>
              <a:gd name="T1" fmla="*/ 10800 h 21600"/>
              <a:gd name="T2" fmla="*/ 10800 w 21600"/>
              <a:gd name="T3" fmla="*/ 21600 h 21600"/>
              <a:gd name="T4" fmla="*/ 1083 w 21600"/>
              <a:gd name="T5" fmla="*/ 10800 h 21600"/>
              <a:gd name="T6" fmla="*/ 10800 w 21600"/>
              <a:gd name="T7" fmla="*/ 0 h 21600"/>
              <a:gd name="T8" fmla="*/ 2883 w 21600"/>
              <a:gd name="T9" fmla="*/ 2883 h 21600"/>
              <a:gd name="T10" fmla="*/ 18717 w 21600"/>
              <a:gd name="T11" fmla="*/ 1871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166" y="21600"/>
                </a:lnTo>
                <a:lnTo>
                  <a:pt x="19434" y="21600"/>
                </a:lnTo>
                <a:lnTo>
                  <a:pt x="21600" y="0"/>
                </a:lnTo>
                <a:close/>
              </a:path>
            </a:pathLst>
          </a:cu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412103" name="AutoShape 7"/>
          <p:cNvSpPr>
            <a:spLocks noChangeArrowheads="1"/>
          </p:cNvSpPr>
          <p:nvPr/>
        </p:nvSpPr>
        <p:spPr bwMode="auto">
          <a:xfrm rot="4932475">
            <a:off x="3733800" y="3657600"/>
            <a:ext cx="2057400" cy="914400"/>
          </a:xfrm>
          <a:custGeom>
            <a:avLst/>
            <a:gdLst>
              <a:gd name="G0" fmla="+- 2166 0 0"/>
              <a:gd name="G1" fmla="+- 21600 0 2166"/>
              <a:gd name="G2" fmla="*/ 2166 1 2"/>
              <a:gd name="G3" fmla="+- 21600 0 G2"/>
              <a:gd name="G4" fmla="+/ 2166 21600 2"/>
              <a:gd name="G5" fmla="+/ G1 0 2"/>
              <a:gd name="G6" fmla="*/ 21600 21600 2166"/>
              <a:gd name="G7" fmla="*/ G6 1 2"/>
              <a:gd name="G8" fmla="+- 21600 0 G7"/>
              <a:gd name="G9" fmla="*/ 21600 1 2"/>
              <a:gd name="G10" fmla="+- 2166 0 G9"/>
              <a:gd name="G11" fmla="?: G10 G8 0"/>
              <a:gd name="G12" fmla="?: G10 G7 21600"/>
              <a:gd name="T0" fmla="*/ 20517 w 21600"/>
              <a:gd name="T1" fmla="*/ 10800 h 21600"/>
              <a:gd name="T2" fmla="*/ 10800 w 21600"/>
              <a:gd name="T3" fmla="*/ 21600 h 21600"/>
              <a:gd name="T4" fmla="*/ 1083 w 21600"/>
              <a:gd name="T5" fmla="*/ 10800 h 21600"/>
              <a:gd name="T6" fmla="*/ 10800 w 21600"/>
              <a:gd name="T7" fmla="*/ 0 h 21600"/>
              <a:gd name="T8" fmla="*/ 2883 w 21600"/>
              <a:gd name="T9" fmla="*/ 2883 h 21600"/>
              <a:gd name="T10" fmla="*/ 18717 w 21600"/>
              <a:gd name="T11" fmla="*/ 1871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166" y="21600"/>
                </a:lnTo>
                <a:lnTo>
                  <a:pt x="19434" y="21600"/>
                </a:lnTo>
                <a:lnTo>
                  <a:pt x="21600" y="0"/>
                </a:lnTo>
                <a:close/>
              </a:path>
            </a:pathLst>
          </a:cu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412104" name="Line 8"/>
          <p:cNvSpPr>
            <a:spLocks noChangeShapeType="1"/>
          </p:cNvSpPr>
          <p:nvPr/>
        </p:nvSpPr>
        <p:spPr bwMode="auto">
          <a:xfrm flipV="1">
            <a:off x="2133600" y="4724400"/>
            <a:ext cx="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412105" name="Line 9"/>
          <p:cNvSpPr>
            <a:spLocks noChangeShapeType="1"/>
          </p:cNvSpPr>
          <p:nvPr/>
        </p:nvSpPr>
        <p:spPr bwMode="auto">
          <a:xfrm flipH="1">
            <a:off x="3657600" y="3505200"/>
            <a:ext cx="1066800" cy="228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1412106" name="Object 10"/>
          <p:cNvGraphicFramePr>
            <a:graphicFrameLocks noChangeAspect="1"/>
          </p:cNvGraphicFramePr>
          <p:nvPr/>
        </p:nvGraphicFramePr>
        <p:xfrm>
          <a:off x="1981200" y="5943600"/>
          <a:ext cx="27781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169" name="Equation" r:id="rId5" imgW="126720" imgH="139680" progId="Equation.DSMT4">
                  <p:embed/>
                </p:oleObj>
              </mc:Choice>
              <mc:Fallback>
                <p:oleObj name="Equation" r:id="rId5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943600"/>
                        <a:ext cx="27781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2107" name="Object 11"/>
          <p:cNvGraphicFramePr>
            <a:graphicFrameLocks noChangeAspect="1"/>
          </p:cNvGraphicFramePr>
          <p:nvPr/>
        </p:nvGraphicFramePr>
        <p:xfrm>
          <a:off x="4745038" y="3276600"/>
          <a:ext cx="36036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170" name="Equation" r:id="rId7" imgW="164880" imgH="177480" progId="Equation.DSMT4">
                  <p:embed/>
                </p:oleObj>
              </mc:Choice>
              <mc:Fallback>
                <p:oleObj name="Equation" r:id="rId7" imgW="1648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5038" y="3276600"/>
                        <a:ext cx="36036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2108" name="Line 12"/>
          <p:cNvSpPr>
            <a:spLocks noChangeShapeType="1"/>
          </p:cNvSpPr>
          <p:nvPr/>
        </p:nvSpPr>
        <p:spPr bwMode="auto">
          <a:xfrm flipV="1">
            <a:off x="2133600" y="3505200"/>
            <a:ext cx="2590800" cy="23622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1412109" name="Object 13"/>
          <p:cNvGraphicFramePr>
            <a:graphicFrameLocks noChangeAspect="1"/>
          </p:cNvGraphicFramePr>
          <p:nvPr/>
        </p:nvGraphicFramePr>
        <p:xfrm>
          <a:off x="4464050" y="3962400"/>
          <a:ext cx="59690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171" name="Equation" r:id="rId9" imgW="241200" imgH="177480" progId="Equation.DSMT4">
                  <p:embed/>
                </p:oleObj>
              </mc:Choice>
              <mc:Fallback>
                <p:oleObj name="Equation" r:id="rId9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4050" y="3962400"/>
                        <a:ext cx="596900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2110" name="Object 14"/>
          <p:cNvGraphicFramePr>
            <a:graphicFrameLocks noChangeAspect="1"/>
          </p:cNvGraphicFramePr>
          <p:nvPr/>
        </p:nvGraphicFramePr>
        <p:xfrm>
          <a:off x="2895600" y="5029200"/>
          <a:ext cx="41433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172" name="Equation" r:id="rId11" imgW="177480" imgH="228600" progId="Equation.DSMT4">
                  <p:embed/>
                </p:oleObj>
              </mc:Choice>
              <mc:Fallback>
                <p:oleObj name="Equation" r:id="rId11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029200"/>
                        <a:ext cx="414338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2111" name="Object 15"/>
          <p:cNvGraphicFramePr>
            <a:graphicFrameLocks noChangeAspect="1"/>
          </p:cNvGraphicFramePr>
          <p:nvPr/>
        </p:nvGraphicFramePr>
        <p:xfrm>
          <a:off x="3630613" y="4267200"/>
          <a:ext cx="6223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173" name="Equation" r:id="rId13" imgW="266400" imgH="228600" progId="Equation.DSMT4">
                  <p:embed/>
                </p:oleObj>
              </mc:Choice>
              <mc:Fallback>
                <p:oleObj name="Equation" r:id="rId13" imgW="266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0613" y="4267200"/>
                        <a:ext cx="6223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2112" name="Object 16"/>
          <p:cNvGraphicFramePr>
            <a:graphicFrameLocks noChangeAspect="1"/>
          </p:cNvGraphicFramePr>
          <p:nvPr/>
        </p:nvGraphicFramePr>
        <p:xfrm>
          <a:off x="2239963" y="4953000"/>
          <a:ext cx="35401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174" name="Equation" r:id="rId15" imgW="152280" imgH="228600" progId="Equation.DSMT4">
                  <p:embed/>
                </p:oleObj>
              </mc:Choice>
              <mc:Fallback>
                <p:oleObj name="Equation" r:id="rId15" imgW="152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9963" y="4953000"/>
                        <a:ext cx="354012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2113" name="Object 17"/>
          <p:cNvGraphicFramePr>
            <a:graphicFrameLocks noChangeAspect="1"/>
          </p:cNvGraphicFramePr>
          <p:nvPr/>
        </p:nvGraphicFramePr>
        <p:xfrm>
          <a:off x="3733800" y="3657600"/>
          <a:ext cx="3841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175" name="Equation" r:id="rId17" imgW="164880" imgH="228600" progId="Equation.DSMT4">
                  <p:embed/>
                </p:oleObj>
              </mc:Choice>
              <mc:Fallback>
                <p:oleObj name="Equation" r:id="rId17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657600"/>
                        <a:ext cx="38417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2114" name="Line 18"/>
          <p:cNvSpPr>
            <a:spLocks noChangeShapeType="1"/>
          </p:cNvSpPr>
          <p:nvPr/>
        </p:nvSpPr>
        <p:spPr bwMode="auto">
          <a:xfrm flipV="1">
            <a:off x="2133600" y="3352800"/>
            <a:ext cx="2057400" cy="25146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412115" name="Line 19"/>
          <p:cNvSpPr>
            <a:spLocks noChangeShapeType="1"/>
          </p:cNvSpPr>
          <p:nvPr/>
        </p:nvSpPr>
        <p:spPr bwMode="auto">
          <a:xfrm flipV="1">
            <a:off x="2133600" y="3048000"/>
            <a:ext cx="2971800" cy="28194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412116" name="Line 20"/>
          <p:cNvSpPr>
            <a:spLocks noChangeShapeType="1"/>
          </p:cNvSpPr>
          <p:nvPr/>
        </p:nvSpPr>
        <p:spPr bwMode="auto">
          <a:xfrm flipV="1">
            <a:off x="2133600" y="5105400"/>
            <a:ext cx="3200400" cy="7620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412117" name="Line 21"/>
          <p:cNvSpPr>
            <a:spLocks noChangeShapeType="1"/>
          </p:cNvSpPr>
          <p:nvPr/>
        </p:nvSpPr>
        <p:spPr bwMode="auto">
          <a:xfrm flipV="1">
            <a:off x="2133600" y="5029200"/>
            <a:ext cx="2286000" cy="8382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1412118" name="Object 22"/>
          <p:cNvGraphicFramePr>
            <a:graphicFrameLocks noChangeAspect="1"/>
          </p:cNvGraphicFramePr>
          <p:nvPr/>
        </p:nvGraphicFramePr>
        <p:xfrm>
          <a:off x="3478213" y="4800600"/>
          <a:ext cx="6223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176" name="Equation" r:id="rId19" imgW="266400" imgH="228600" progId="Equation.DSMT4">
                  <p:embed/>
                </p:oleObj>
              </mc:Choice>
              <mc:Fallback>
                <p:oleObj name="Equation" r:id="rId19" imgW="266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8213" y="4800600"/>
                        <a:ext cx="6223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2119" name="Object 23"/>
          <p:cNvGraphicFramePr>
            <a:graphicFrameLocks noChangeAspect="1"/>
          </p:cNvGraphicFramePr>
          <p:nvPr/>
        </p:nvGraphicFramePr>
        <p:xfrm>
          <a:off x="6324600" y="4800600"/>
          <a:ext cx="236220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177" name="Equation" r:id="rId21" imgW="1028520" imgH="419040" progId="Equation.DSMT4">
                  <p:embed/>
                </p:oleObj>
              </mc:Choice>
              <mc:Fallback>
                <p:oleObj name="Equation" r:id="rId21" imgW="10285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800600"/>
                        <a:ext cx="2362200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3892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2102" grpId="0" animBg="1"/>
      <p:bldP spid="1412103" grpId="0" animBg="1"/>
      <p:bldP spid="1412104" grpId="0" animBg="1"/>
      <p:bldP spid="1412105" grpId="0" animBg="1"/>
      <p:bldP spid="1412108" grpId="0" animBg="1"/>
      <p:bldP spid="1412114" grpId="0" animBg="1"/>
      <p:bldP spid="1412115" grpId="0" animBg="1"/>
      <p:bldP spid="1412116" grpId="0" animBg="1"/>
      <p:bldP spid="14121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Change of Variables</a:t>
            </a:r>
          </a:p>
        </p:txBody>
      </p:sp>
      <p:sp>
        <p:nvSpPr>
          <p:cNvPr id="141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pPr>
              <a:buFontTx/>
              <a:buNone/>
            </a:pPr>
            <a:r>
              <a:rPr lang="en-US" sz="2000"/>
              <a:t>    Integral over angles sometimes insufficient.  Write integral in terms of surface radiance only (change of variables)</a:t>
            </a:r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r>
              <a:rPr lang="en-US" sz="2000"/>
              <a:t>    </a:t>
            </a:r>
          </a:p>
        </p:txBody>
      </p:sp>
      <p:graphicFrame>
        <p:nvGraphicFramePr>
          <p:cNvPr id="1413124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154113" y="1295400"/>
          <a:ext cx="7367587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150" name="Equation" r:id="rId3" imgW="3466800" imgH="368280" progId="Equation.DSMT4">
                  <p:embed/>
                </p:oleObj>
              </mc:Choice>
              <mc:Fallback>
                <p:oleObj name="Equation" r:id="rId3" imgW="34668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13" y="1295400"/>
                        <a:ext cx="7367587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125" name="Rectangle 5"/>
          <p:cNvSpPr>
            <a:spLocks noChangeArrowheads="1"/>
          </p:cNvSpPr>
          <p:nvPr/>
        </p:nvSpPr>
        <p:spPr bwMode="auto">
          <a:xfrm>
            <a:off x="7167563" y="1295400"/>
            <a:ext cx="1371600" cy="6096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1413126" name="Object 6"/>
          <p:cNvGraphicFramePr>
            <a:graphicFrameLocks noChangeAspect="1"/>
          </p:cNvGraphicFramePr>
          <p:nvPr/>
        </p:nvGraphicFramePr>
        <p:xfrm>
          <a:off x="6324600" y="4800600"/>
          <a:ext cx="236220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151" name="Equation" r:id="rId5" imgW="1028520" imgH="419040" progId="Equation.DSMT4">
                  <p:embed/>
                </p:oleObj>
              </mc:Choice>
              <mc:Fallback>
                <p:oleObj name="Equation" r:id="rId5" imgW="10285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800600"/>
                        <a:ext cx="2362200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127" name="Object 7"/>
          <p:cNvGraphicFramePr>
            <a:graphicFrameLocks noChangeAspect="1"/>
          </p:cNvGraphicFramePr>
          <p:nvPr/>
        </p:nvGraphicFramePr>
        <p:xfrm>
          <a:off x="681038" y="2960688"/>
          <a:ext cx="8232775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152" name="Equation" r:id="rId7" imgW="4495680" imgH="469800" progId="Equation.DSMT4">
                  <p:embed/>
                </p:oleObj>
              </mc:Choice>
              <mc:Fallback>
                <p:oleObj name="Equation" r:id="rId7" imgW="449568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8" y="2960688"/>
                        <a:ext cx="8232775" cy="8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128" name="Rectangle 8"/>
          <p:cNvSpPr>
            <a:spLocks noChangeArrowheads="1"/>
          </p:cNvSpPr>
          <p:nvPr/>
        </p:nvSpPr>
        <p:spPr bwMode="auto">
          <a:xfrm>
            <a:off x="6888163" y="2971800"/>
            <a:ext cx="1951037" cy="8382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1413129" name="Object 9"/>
          <p:cNvGraphicFramePr>
            <a:graphicFrameLocks noChangeAspect="1"/>
          </p:cNvGraphicFramePr>
          <p:nvPr/>
        </p:nvGraphicFramePr>
        <p:xfrm>
          <a:off x="4648200" y="5849938"/>
          <a:ext cx="421005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153" name="Equation" r:id="rId9" imgW="2019240" imgH="419040" progId="Equation.DSMT4">
                  <p:embed/>
                </p:oleObj>
              </mc:Choice>
              <mc:Fallback>
                <p:oleObj name="Equation" r:id="rId9" imgW="20192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849938"/>
                        <a:ext cx="4210050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8324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146" name="Rectangle 2"/>
          <p:cNvSpPr>
            <a:spLocks noChangeArrowheads="1"/>
          </p:cNvSpPr>
          <p:nvPr/>
        </p:nvSpPr>
        <p:spPr bwMode="auto">
          <a:xfrm>
            <a:off x="533400" y="4191000"/>
            <a:ext cx="8382000" cy="7620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414147" name="Rectangle 3"/>
          <p:cNvSpPr>
            <a:spLocks noGrp="1" noChangeArrowheads="1"/>
          </p:cNvSpPr>
          <p:nvPr>
            <p:ph type="title"/>
          </p:nvPr>
        </p:nvSpPr>
        <p:spPr>
          <a:xfrm>
            <a:off x="175179" y="381000"/>
            <a:ext cx="8968821" cy="838200"/>
          </a:xfrm>
        </p:spPr>
        <p:txBody>
          <a:bodyPr/>
          <a:lstStyle/>
          <a:p>
            <a:r>
              <a:rPr lang="en-US" dirty="0"/>
              <a:t>Rendering Equation: Standard Form</a:t>
            </a:r>
          </a:p>
        </p:txBody>
      </p:sp>
      <p:sp>
        <p:nvSpPr>
          <p:cNvPr id="141414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pPr>
              <a:buFontTx/>
              <a:buNone/>
            </a:pPr>
            <a:r>
              <a:rPr lang="en-US" sz="2000"/>
              <a:t>    Integral over angles sometimes insufficient.  Write integral in terms of surface radiance only (change of variables)</a:t>
            </a:r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r>
              <a:rPr lang="en-US" sz="2000"/>
              <a:t>    Domain integral awkward.  Introduce binary visibility fn V</a:t>
            </a:r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</p:txBody>
      </p:sp>
      <p:graphicFrame>
        <p:nvGraphicFramePr>
          <p:cNvPr id="1414149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154113" y="1295400"/>
          <a:ext cx="7367587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181" name="Equation" r:id="rId3" imgW="3466800" imgH="368280" progId="Equation.DSMT4">
                  <p:embed/>
                </p:oleObj>
              </mc:Choice>
              <mc:Fallback>
                <p:oleObj name="Equation" r:id="rId3" imgW="34668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13" y="1295400"/>
                        <a:ext cx="7367587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4150" name="Rectangle 6"/>
          <p:cNvSpPr>
            <a:spLocks noChangeArrowheads="1"/>
          </p:cNvSpPr>
          <p:nvPr/>
        </p:nvSpPr>
        <p:spPr bwMode="auto">
          <a:xfrm>
            <a:off x="7167563" y="1295400"/>
            <a:ext cx="1371600" cy="6096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1414151" name="Object 7"/>
          <p:cNvGraphicFramePr>
            <a:graphicFrameLocks noChangeAspect="1"/>
          </p:cNvGraphicFramePr>
          <p:nvPr/>
        </p:nvGraphicFramePr>
        <p:xfrm>
          <a:off x="6324600" y="4800600"/>
          <a:ext cx="236220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182" name="Equation" r:id="rId5" imgW="1028520" imgH="419040" progId="Equation.DSMT4">
                  <p:embed/>
                </p:oleObj>
              </mc:Choice>
              <mc:Fallback>
                <p:oleObj name="Equation" r:id="rId5" imgW="10285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800600"/>
                        <a:ext cx="2362200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4152" name="Object 8"/>
          <p:cNvGraphicFramePr>
            <a:graphicFrameLocks noChangeAspect="1"/>
          </p:cNvGraphicFramePr>
          <p:nvPr/>
        </p:nvGraphicFramePr>
        <p:xfrm>
          <a:off x="681038" y="2960688"/>
          <a:ext cx="8232775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183" name="Equation" r:id="rId7" imgW="4495680" imgH="469800" progId="Equation.DSMT4">
                  <p:embed/>
                </p:oleObj>
              </mc:Choice>
              <mc:Fallback>
                <p:oleObj name="Equation" r:id="rId7" imgW="449568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8" y="2960688"/>
                        <a:ext cx="8232775" cy="8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4153" name="Rectangle 9"/>
          <p:cNvSpPr>
            <a:spLocks noChangeArrowheads="1"/>
          </p:cNvSpPr>
          <p:nvPr/>
        </p:nvSpPr>
        <p:spPr bwMode="auto">
          <a:xfrm>
            <a:off x="6873875" y="2971800"/>
            <a:ext cx="1965325" cy="8382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1414154" name="Object 10"/>
          <p:cNvGraphicFramePr>
            <a:graphicFrameLocks noChangeAspect="1"/>
          </p:cNvGraphicFramePr>
          <p:nvPr/>
        </p:nvGraphicFramePr>
        <p:xfrm>
          <a:off x="4648200" y="5849938"/>
          <a:ext cx="421005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184" name="Equation" r:id="rId9" imgW="2019240" imgH="419040" progId="Equation.DSMT4">
                  <p:embed/>
                </p:oleObj>
              </mc:Choice>
              <mc:Fallback>
                <p:oleObj name="Equation" r:id="rId9" imgW="20192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849938"/>
                        <a:ext cx="4210050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4155" name="Object 11"/>
          <p:cNvGraphicFramePr>
            <a:graphicFrameLocks noChangeAspect="1"/>
          </p:cNvGraphicFramePr>
          <p:nvPr/>
        </p:nvGraphicFramePr>
        <p:xfrm>
          <a:off x="582613" y="4260850"/>
          <a:ext cx="8278812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185" name="Equation" r:id="rId11" imgW="4520880" imgH="380880" progId="Equation.DSMT4">
                  <p:embed/>
                </p:oleObj>
              </mc:Choice>
              <mc:Fallback>
                <p:oleObj name="Equation" r:id="rId11" imgW="452088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13" y="4260850"/>
                        <a:ext cx="8278812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4156" name="Text Box 12"/>
          <p:cNvSpPr txBox="1">
            <a:spLocks noChangeArrowheads="1"/>
          </p:cNvSpPr>
          <p:nvPr/>
        </p:nvSpPr>
        <p:spPr bwMode="auto">
          <a:xfrm>
            <a:off x="152400" y="5132388"/>
            <a:ext cx="58737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Same as equation 2.52 Cohen Wallace. It swaps primed</a:t>
            </a:r>
          </a:p>
          <a:p>
            <a:pPr algn="l" eaLnBrk="1" hangingPunct="1"/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And unprimed, omits angular args of BRDF, - sign.</a:t>
            </a:r>
          </a:p>
          <a:p>
            <a:pPr algn="l" eaLnBrk="1" hangingPunct="1"/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Same as equation above 19.3 in Shirley, except he has </a:t>
            </a:r>
          </a:p>
          <a:p>
            <a:pPr algn="l" eaLnBrk="1" hangingPunct="1"/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no emission, slightly diff. notation</a:t>
            </a:r>
          </a:p>
        </p:txBody>
      </p:sp>
    </p:spTree>
    <p:extLst>
      <p:ext uri="{BB962C8B-B14F-4D97-AF65-F5344CB8AC3E}">
        <p14:creationId xmlns:p14="http://schemas.microsoft.com/office/powerpoint/2010/main" val="635871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142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i="1" dirty="0"/>
              <a:t>Theory</a:t>
            </a:r>
            <a:r>
              <a:rPr lang="en-US" dirty="0"/>
              <a:t> for all global illumination methods (ray tracing, path tracing, </a:t>
            </a:r>
            <a:r>
              <a:rPr lang="en-US" dirty="0" err="1"/>
              <a:t>radiosity</a:t>
            </a:r>
            <a:r>
              <a:rPr lang="en-US" dirty="0"/>
              <a:t>)</a:t>
            </a:r>
          </a:p>
          <a:p>
            <a:pPr>
              <a:lnSpc>
                <a:spcPct val="90000"/>
              </a:lnSpc>
            </a:pPr>
            <a:r>
              <a:rPr lang="en-US" dirty="0"/>
              <a:t>We derive </a:t>
            </a:r>
            <a:r>
              <a:rPr lang="en-US" b="1" i="1" dirty="0"/>
              <a:t>Rendering Equation</a:t>
            </a:r>
            <a:r>
              <a:rPr lang="en-US" dirty="0"/>
              <a:t> [</a:t>
            </a:r>
            <a:r>
              <a:rPr lang="en-US" dirty="0" err="1"/>
              <a:t>Kajiya</a:t>
            </a:r>
            <a:r>
              <a:rPr lang="en-US" dirty="0"/>
              <a:t> 86]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Major theoretical development in field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Unifying framework for all global illumination</a:t>
            </a:r>
          </a:p>
          <a:p>
            <a:pPr>
              <a:lnSpc>
                <a:spcPct val="90000"/>
              </a:lnSpc>
            </a:pPr>
            <a:r>
              <a:rPr lang="en-US" dirty="0"/>
              <a:t>Discuss existing approaches as special cases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 dirty="0"/>
              <a:t>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770163" y="524186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824210" y="636319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019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9698" y="533400"/>
            <a:ext cx="8674470" cy="685800"/>
          </a:xfrm>
        </p:spPr>
        <p:txBody>
          <a:bodyPr/>
          <a:lstStyle/>
          <a:p>
            <a:r>
              <a:rPr lang="en-US" dirty="0" smtClean="0"/>
              <a:t>Motivation: Monte Carlo Integration</a:t>
            </a:r>
            <a:endParaRPr lang="en-US" dirty="0"/>
          </a:p>
        </p:txBody>
      </p:sp>
      <p:sp>
        <p:nvSpPr>
          <p:cNvPr id="1740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/>
              <a:t>Rendering = integration</a:t>
            </a:r>
          </a:p>
          <a:p>
            <a:pPr lvl="1"/>
            <a:r>
              <a:rPr lang="en-US" dirty="0"/>
              <a:t>Reflectance equation: Integrate over incident illumination</a:t>
            </a:r>
          </a:p>
          <a:p>
            <a:pPr lvl="1"/>
            <a:r>
              <a:rPr lang="en-US" dirty="0"/>
              <a:t>Rendering equation: Integral equation</a:t>
            </a:r>
          </a:p>
          <a:p>
            <a:pPr>
              <a:buFont typeface="Wingdings" charset="0"/>
              <a:buNone/>
            </a:pPr>
            <a:r>
              <a:rPr lang="en-US" dirty="0"/>
              <a:t>Many sophisticated shading effects involve integrals</a:t>
            </a:r>
          </a:p>
          <a:p>
            <a:pPr lvl="1"/>
            <a:r>
              <a:rPr lang="en-US" dirty="0"/>
              <a:t>Antialiasing</a:t>
            </a:r>
          </a:p>
          <a:p>
            <a:pPr lvl="1"/>
            <a:r>
              <a:rPr lang="en-US" dirty="0"/>
              <a:t>Soft shadows</a:t>
            </a:r>
          </a:p>
          <a:p>
            <a:pPr lvl="1"/>
            <a:r>
              <a:rPr lang="en-US" dirty="0"/>
              <a:t>Indirect illumination</a:t>
            </a:r>
          </a:p>
          <a:p>
            <a:pPr lvl="1"/>
            <a:r>
              <a:rPr lang="en-US" dirty="0" smtClean="0"/>
              <a:t>Caustics</a:t>
            </a:r>
          </a:p>
          <a:p>
            <a:pPr marL="0" indent="0">
              <a:buNone/>
            </a:pPr>
            <a:r>
              <a:rPr lang="en-US" dirty="0" smtClean="0"/>
              <a:t>Most Sampling/Reconstruction treats actual rendering as a black box.  But still helpful to know some basics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896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Illumination Models</a:t>
            </a:r>
          </a:p>
        </p:txBody>
      </p:sp>
      <p:sp>
        <p:nvSpPr>
          <p:cNvPr id="135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302625" cy="52578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/>
              <a:t>L</a:t>
            </a:r>
            <a:r>
              <a:rPr lang="en-US" dirty="0" smtClean="0"/>
              <a:t>ocal </a:t>
            </a:r>
            <a:r>
              <a:rPr lang="en-US" dirty="0"/>
              <a:t>I</a:t>
            </a:r>
            <a:r>
              <a:rPr lang="en-US" dirty="0" smtClean="0"/>
              <a:t>llumination</a:t>
            </a:r>
            <a:endParaRPr lang="en-US" dirty="0"/>
          </a:p>
          <a:p>
            <a:pPr lvl="1"/>
            <a:r>
              <a:rPr lang="en-US" dirty="0"/>
              <a:t>Light directly from light sources to surface</a:t>
            </a:r>
          </a:p>
          <a:p>
            <a:pPr lvl="1"/>
            <a:r>
              <a:rPr lang="en-US" dirty="0"/>
              <a:t>No shadows (cast shadows are a global effect)</a:t>
            </a:r>
          </a:p>
          <a:p>
            <a:pPr>
              <a:buFont typeface="Wingdings" charset="0"/>
              <a:buNone/>
            </a:pPr>
            <a:r>
              <a:rPr lang="en-US" i="1" dirty="0"/>
              <a:t>Global Illumination: multiple bounces (indirect light)</a:t>
            </a:r>
          </a:p>
          <a:p>
            <a:pPr lvl="1"/>
            <a:r>
              <a:rPr lang="en-US" dirty="0"/>
              <a:t>Hard and soft shadows</a:t>
            </a:r>
          </a:p>
          <a:p>
            <a:pPr lvl="1"/>
            <a:r>
              <a:rPr lang="en-US" dirty="0"/>
              <a:t>Reflections/refractions (already seen in ray tracing)</a:t>
            </a:r>
          </a:p>
          <a:p>
            <a:pPr lvl="1"/>
            <a:r>
              <a:rPr lang="en-US" dirty="0"/>
              <a:t>Diffuse and glossy interreflections (</a:t>
            </a:r>
            <a:r>
              <a:rPr lang="en-US" dirty="0" err="1"/>
              <a:t>radiosity</a:t>
            </a:r>
            <a:r>
              <a:rPr lang="en-US" dirty="0"/>
              <a:t>, caustics)</a:t>
            </a:r>
            <a:r>
              <a:rPr lang="en-US" b="1" dirty="0">
                <a:hlinkClick r:id="rId2"/>
              </a:rPr>
              <a:t> </a:t>
            </a:r>
            <a:endParaRPr lang="en-US" b="1" dirty="0"/>
          </a:p>
          <a:p>
            <a:pPr lvl="1"/>
            <a:endParaRPr lang="en-US" b="1" dirty="0"/>
          </a:p>
          <a:p>
            <a:pPr lvl="1"/>
            <a:endParaRPr lang="en-US" dirty="0"/>
          </a:p>
        </p:txBody>
      </p:sp>
      <p:pic>
        <p:nvPicPr>
          <p:cNvPr id="1354756" name="Picture 4" descr="sc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4254500"/>
            <a:ext cx="3471862" cy="26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4757" name="Text Box 5"/>
          <p:cNvSpPr txBox="1">
            <a:spLocks noChangeArrowheads="1"/>
          </p:cNvSpPr>
          <p:nvPr/>
        </p:nvSpPr>
        <p:spPr bwMode="auto">
          <a:xfrm>
            <a:off x="4394200" y="6457950"/>
            <a:ext cx="4692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dirty="0">
                <a:solidFill>
                  <a:srgbClr val="FFFFFF"/>
                </a:solidFill>
                <a:latin typeface="Arial"/>
              </a:rPr>
              <a:t>Some images courtesy Henrik </a:t>
            </a:r>
            <a:r>
              <a:rPr lang="en-US" dirty="0" err="1">
                <a:solidFill>
                  <a:srgbClr val="FFFFFF"/>
                </a:solidFill>
                <a:latin typeface="Arial"/>
              </a:rPr>
              <a:t>Wann</a:t>
            </a:r>
            <a:r>
              <a:rPr lang="en-US" dirty="0">
                <a:solidFill>
                  <a:srgbClr val="FFFFFF"/>
                </a:solidFill>
                <a:latin typeface="Arial"/>
              </a:rPr>
              <a:t> Jensen</a:t>
            </a:r>
          </a:p>
        </p:txBody>
      </p:sp>
    </p:spTree>
    <p:extLst>
      <p:ext uri="{BB962C8B-B14F-4D97-AF65-F5344CB8AC3E}">
        <p14:creationId xmlns:p14="http://schemas.microsoft.com/office/powerpoint/2010/main" val="2709936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Soft Shadows</a:t>
            </a:r>
          </a:p>
        </p:txBody>
      </p:sp>
      <p:pic>
        <p:nvPicPr>
          <p:cNvPr id="1800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1400175"/>
            <a:ext cx="7986713" cy="53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0390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</a:t>
            </a:r>
          </a:p>
        </p:txBody>
      </p:sp>
      <p:sp>
        <p:nvSpPr>
          <p:cNvPr id="1843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Algorithms based on statistical sampling and random numbers</a:t>
            </a:r>
          </a:p>
          <a:p>
            <a:r>
              <a:rPr lang="en-US"/>
              <a:t>Coined in the beginning of 1940s.  Originally used for neutron transport, nuclear simulations</a:t>
            </a:r>
          </a:p>
          <a:p>
            <a:pPr lvl="1"/>
            <a:r>
              <a:rPr lang="en-US"/>
              <a:t>Von Neumann, Ulam, Metropolis, …</a:t>
            </a:r>
          </a:p>
          <a:p>
            <a:r>
              <a:rPr lang="en-US"/>
              <a:t>Canonical example: 1D integral done numerically</a:t>
            </a:r>
          </a:p>
          <a:p>
            <a:pPr lvl="1"/>
            <a:r>
              <a:rPr lang="en-US"/>
              <a:t>Choose a set of random points to evaluate function, and then average (expectation or statistical average)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9401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1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Algorithms</a:t>
            </a:r>
          </a:p>
        </p:txBody>
      </p:sp>
      <p:sp>
        <p:nvSpPr>
          <p:cNvPr id="1801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/>
              <a:t>Advantages</a:t>
            </a:r>
          </a:p>
          <a:p>
            <a:pPr lvl="1">
              <a:lnSpc>
                <a:spcPct val="90000"/>
              </a:lnSpc>
            </a:pPr>
            <a:r>
              <a:rPr lang="en-US"/>
              <a:t>Robust for complex integrals in computer graphics (irregular domains, shadow discontinuities and so on)</a:t>
            </a:r>
          </a:p>
          <a:p>
            <a:pPr lvl="1">
              <a:lnSpc>
                <a:spcPct val="90000"/>
              </a:lnSpc>
            </a:pPr>
            <a:r>
              <a:rPr lang="en-US"/>
              <a:t>Efficient for high dimensional integrals (common in graphics: time, light source directions, and so on)</a:t>
            </a:r>
          </a:p>
          <a:p>
            <a:pPr lvl="1">
              <a:lnSpc>
                <a:spcPct val="90000"/>
              </a:lnSpc>
            </a:pPr>
            <a:r>
              <a:rPr lang="en-US"/>
              <a:t>Quite simple to implement</a:t>
            </a:r>
          </a:p>
          <a:p>
            <a:pPr lvl="1">
              <a:lnSpc>
                <a:spcPct val="90000"/>
              </a:lnSpc>
            </a:pPr>
            <a:r>
              <a:rPr lang="en-US"/>
              <a:t>Work for general scenes, surfaces</a:t>
            </a:r>
          </a:p>
          <a:p>
            <a:pPr lvl="1">
              <a:lnSpc>
                <a:spcPct val="90000"/>
              </a:lnSpc>
            </a:pPr>
            <a:r>
              <a:rPr lang="en-US"/>
              <a:t>Easy to reason about (but care taken re statistical bias)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/>
              <a:t>Disadvantages</a:t>
            </a:r>
          </a:p>
          <a:p>
            <a:pPr lvl="1">
              <a:lnSpc>
                <a:spcPct val="90000"/>
              </a:lnSpc>
            </a:pPr>
            <a:r>
              <a:rPr lang="en-US"/>
              <a:t>Noisy</a:t>
            </a:r>
          </a:p>
          <a:p>
            <a:pPr lvl="1">
              <a:lnSpc>
                <a:spcPct val="90000"/>
              </a:lnSpc>
            </a:pPr>
            <a:r>
              <a:rPr lang="en-US"/>
              <a:t>Slow (many samples needed for convergence) </a:t>
            </a:r>
          </a:p>
          <a:p>
            <a:pPr lvl="1">
              <a:lnSpc>
                <a:spcPct val="90000"/>
              </a:lnSpc>
            </a:pPr>
            <a:r>
              <a:rPr lang="en-US"/>
              <a:t>Not used if alternative analytic approaches exist (but those are rare)</a:t>
            </a:r>
          </a:p>
        </p:txBody>
      </p:sp>
    </p:spTree>
    <p:extLst>
      <p:ext uri="{BB962C8B-B14F-4D97-AF65-F5344CB8AC3E}">
        <p14:creationId xmlns:p14="http://schemas.microsoft.com/office/powerpoint/2010/main" val="40346507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8386" name="Freeform 2"/>
          <p:cNvSpPr>
            <a:spLocks/>
          </p:cNvSpPr>
          <p:nvPr/>
        </p:nvSpPr>
        <p:spPr bwMode="auto">
          <a:xfrm>
            <a:off x="1676400" y="3608388"/>
            <a:ext cx="1981200" cy="1801812"/>
          </a:xfrm>
          <a:custGeom>
            <a:avLst/>
            <a:gdLst>
              <a:gd name="T0" fmla="*/ 6 w 1248"/>
              <a:gd name="T1" fmla="*/ 105 h 1135"/>
              <a:gd name="T2" fmla="*/ 80 w 1248"/>
              <a:gd name="T3" fmla="*/ 67 h 1135"/>
              <a:gd name="T4" fmla="*/ 185 w 1248"/>
              <a:gd name="T5" fmla="*/ 15 h 1135"/>
              <a:gd name="T6" fmla="*/ 290 w 1248"/>
              <a:gd name="T7" fmla="*/ 37 h 1135"/>
              <a:gd name="T8" fmla="*/ 335 w 1248"/>
              <a:gd name="T9" fmla="*/ 60 h 1135"/>
              <a:gd name="T10" fmla="*/ 492 w 1248"/>
              <a:gd name="T11" fmla="*/ 142 h 1135"/>
              <a:gd name="T12" fmla="*/ 634 w 1248"/>
              <a:gd name="T13" fmla="*/ 90 h 1135"/>
              <a:gd name="T14" fmla="*/ 761 w 1248"/>
              <a:gd name="T15" fmla="*/ 0 h 1135"/>
              <a:gd name="T16" fmla="*/ 873 w 1248"/>
              <a:gd name="T17" fmla="*/ 23 h 1135"/>
              <a:gd name="T18" fmla="*/ 918 w 1248"/>
              <a:gd name="T19" fmla="*/ 37 h 1135"/>
              <a:gd name="T20" fmla="*/ 955 w 1248"/>
              <a:gd name="T21" fmla="*/ 67 h 1135"/>
              <a:gd name="T22" fmla="*/ 1023 w 1248"/>
              <a:gd name="T23" fmla="*/ 157 h 1135"/>
              <a:gd name="T24" fmla="*/ 1075 w 1248"/>
              <a:gd name="T25" fmla="*/ 337 h 1135"/>
              <a:gd name="T26" fmla="*/ 1120 w 1248"/>
              <a:gd name="T27" fmla="*/ 449 h 1135"/>
              <a:gd name="T28" fmla="*/ 1217 w 1248"/>
              <a:gd name="T29" fmla="*/ 561 h 1135"/>
              <a:gd name="T30" fmla="*/ 1247 w 1248"/>
              <a:gd name="T31" fmla="*/ 576 h 1135"/>
              <a:gd name="T32" fmla="*/ 1248 w 1248"/>
              <a:gd name="T33" fmla="*/ 1135 h 1135"/>
              <a:gd name="T34" fmla="*/ 0 w 1248"/>
              <a:gd name="T35" fmla="*/ 1135 h 1135"/>
              <a:gd name="T36" fmla="*/ 6 w 1248"/>
              <a:gd name="T37" fmla="*/ 105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48" h="1135">
                <a:moveTo>
                  <a:pt x="6" y="105"/>
                </a:moveTo>
                <a:cubicBezTo>
                  <a:pt x="30" y="91"/>
                  <a:pt x="56" y="82"/>
                  <a:pt x="80" y="67"/>
                </a:cubicBezTo>
                <a:cubicBezTo>
                  <a:pt x="126" y="35"/>
                  <a:pt x="125" y="27"/>
                  <a:pt x="185" y="15"/>
                </a:cubicBezTo>
                <a:cubicBezTo>
                  <a:pt x="219" y="24"/>
                  <a:pt x="255" y="26"/>
                  <a:pt x="290" y="37"/>
                </a:cubicBezTo>
                <a:cubicBezTo>
                  <a:pt x="377" y="96"/>
                  <a:pt x="249" y="12"/>
                  <a:pt x="335" y="60"/>
                </a:cubicBezTo>
                <a:cubicBezTo>
                  <a:pt x="393" y="92"/>
                  <a:pt x="426" y="126"/>
                  <a:pt x="492" y="142"/>
                </a:cubicBezTo>
                <a:cubicBezTo>
                  <a:pt x="546" y="133"/>
                  <a:pt x="584" y="105"/>
                  <a:pt x="634" y="90"/>
                </a:cubicBezTo>
                <a:cubicBezTo>
                  <a:pt x="686" y="35"/>
                  <a:pt x="686" y="26"/>
                  <a:pt x="761" y="0"/>
                </a:cubicBezTo>
                <a:cubicBezTo>
                  <a:pt x="802" y="5"/>
                  <a:pt x="834" y="10"/>
                  <a:pt x="873" y="23"/>
                </a:cubicBezTo>
                <a:cubicBezTo>
                  <a:pt x="887" y="27"/>
                  <a:pt x="918" y="37"/>
                  <a:pt x="918" y="37"/>
                </a:cubicBezTo>
                <a:cubicBezTo>
                  <a:pt x="959" y="100"/>
                  <a:pt x="905" y="28"/>
                  <a:pt x="955" y="67"/>
                </a:cubicBezTo>
                <a:cubicBezTo>
                  <a:pt x="988" y="93"/>
                  <a:pt x="1009" y="118"/>
                  <a:pt x="1023" y="157"/>
                </a:cubicBezTo>
                <a:cubicBezTo>
                  <a:pt x="1032" y="219"/>
                  <a:pt x="1055" y="277"/>
                  <a:pt x="1075" y="337"/>
                </a:cubicBezTo>
                <a:cubicBezTo>
                  <a:pt x="1087" y="375"/>
                  <a:pt x="1097" y="414"/>
                  <a:pt x="1120" y="449"/>
                </a:cubicBezTo>
                <a:cubicBezTo>
                  <a:pt x="1134" y="494"/>
                  <a:pt x="1178" y="535"/>
                  <a:pt x="1217" y="561"/>
                </a:cubicBezTo>
                <a:cubicBezTo>
                  <a:pt x="1241" y="577"/>
                  <a:pt x="1230" y="576"/>
                  <a:pt x="1247" y="576"/>
                </a:cubicBezTo>
                <a:lnTo>
                  <a:pt x="1248" y="1135"/>
                </a:lnTo>
                <a:lnTo>
                  <a:pt x="0" y="1135"/>
                </a:lnTo>
                <a:lnTo>
                  <a:pt x="6" y="10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083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Integration in 1D</a:t>
            </a:r>
          </a:p>
        </p:txBody>
      </p:sp>
      <p:sp>
        <p:nvSpPr>
          <p:cNvPr id="1808388" name="Line 4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08389" name="Line 5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08390" name="Text Box 6"/>
          <p:cNvSpPr txBox="1">
            <a:spLocks noChangeArrowheads="1"/>
          </p:cNvSpPr>
          <p:nvPr/>
        </p:nvSpPr>
        <p:spPr bwMode="auto">
          <a:xfrm>
            <a:off x="3316288" y="5410200"/>
            <a:ext cx="684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x=1</a:t>
            </a:r>
          </a:p>
        </p:txBody>
      </p:sp>
      <p:sp>
        <p:nvSpPr>
          <p:cNvPr id="1808391" name="Line 7"/>
          <p:cNvSpPr>
            <a:spLocks noChangeShapeType="1"/>
          </p:cNvSpPr>
          <p:nvPr/>
        </p:nvSpPr>
        <p:spPr bwMode="auto">
          <a:xfrm flipV="1">
            <a:off x="3657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08392" name="Text Box 8"/>
          <p:cNvSpPr txBox="1">
            <a:spLocks noChangeArrowheads="1"/>
          </p:cNvSpPr>
          <p:nvPr/>
        </p:nvSpPr>
        <p:spPr bwMode="auto">
          <a:xfrm>
            <a:off x="831850" y="32004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f(x)</a:t>
            </a:r>
          </a:p>
        </p:txBody>
      </p:sp>
      <p:graphicFrame>
        <p:nvGraphicFramePr>
          <p:cNvPr id="180839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7377436"/>
              </p:ext>
            </p:extLst>
          </p:nvPr>
        </p:nvGraphicFramePr>
        <p:xfrm>
          <a:off x="4352925" y="1633538"/>
          <a:ext cx="1751013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6822" name="Equation" r:id="rId3" imgW="787400" imgH="482600" progId="Equation.DSMT4">
                  <p:embed/>
                </p:oleObj>
              </mc:Choice>
              <mc:Fallback>
                <p:oleObj name="Equation" r:id="rId3" imgW="7874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2925" y="1633538"/>
                        <a:ext cx="1751013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08394" name="Text Box 10"/>
          <p:cNvSpPr txBox="1">
            <a:spLocks noChangeArrowheads="1"/>
          </p:cNvSpPr>
          <p:nvPr/>
        </p:nvSpPr>
        <p:spPr bwMode="auto">
          <a:xfrm>
            <a:off x="7280275" y="6216650"/>
            <a:ext cx="193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Slide courtesy of </a:t>
            </a:r>
            <a:br>
              <a:rPr lang="en-US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Peter Shirley</a:t>
            </a:r>
          </a:p>
        </p:txBody>
      </p:sp>
    </p:spTree>
    <p:extLst>
      <p:ext uri="{BB962C8B-B14F-4D97-AF65-F5344CB8AC3E}">
        <p14:creationId xmlns:p14="http://schemas.microsoft.com/office/powerpoint/2010/main" val="4036914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9410" name="Freeform 2"/>
          <p:cNvSpPr>
            <a:spLocks/>
          </p:cNvSpPr>
          <p:nvPr/>
        </p:nvSpPr>
        <p:spPr bwMode="auto">
          <a:xfrm>
            <a:off x="1676400" y="3608388"/>
            <a:ext cx="1981200" cy="1801812"/>
          </a:xfrm>
          <a:custGeom>
            <a:avLst/>
            <a:gdLst>
              <a:gd name="T0" fmla="*/ 6 w 1248"/>
              <a:gd name="T1" fmla="*/ 105 h 1135"/>
              <a:gd name="T2" fmla="*/ 80 w 1248"/>
              <a:gd name="T3" fmla="*/ 67 h 1135"/>
              <a:gd name="T4" fmla="*/ 185 w 1248"/>
              <a:gd name="T5" fmla="*/ 15 h 1135"/>
              <a:gd name="T6" fmla="*/ 290 w 1248"/>
              <a:gd name="T7" fmla="*/ 37 h 1135"/>
              <a:gd name="T8" fmla="*/ 335 w 1248"/>
              <a:gd name="T9" fmla="*/ 60 h 1135"/>
              <a:gd name="T10" fmla="*/ 492 w 1248"/>
              <a:gd name="T11" fmla="*/ 142 h 1135"/>
              <a:gd name="T12" fmla="*/ 634 w 1248"/>
              <a:gd name="T13" fmla="*/ 90 h 1135"/>
              <a:gd name="T14" fmla="*/ 761 w 1248"/>
              <a:gd name="T15" fmla="*/ 0 h 1135"/>
              <a:gd name="T16" fmla="*/ 873 w 1248"/>
              <a:gd name="T17" fmla="*/ 23 h 1135"/>
              <a:gd name="T18" fmla="*/ 918 w 1248"/>
              <a:gd name="T19" fmla="*/ 37 h 1135"/>
              <a:gd name="T20" fmla="*/ 955 w 1248"/>
              <a:gd name="T21" fmla="*/ 67 h 1135"/>
              <a:gd name="T22" fmla="*/ 1023 w 1248"/>
              <a:gd name="T23" fmla="*/ 157 h 1135"/>
              <a:gd name="T24" fmla="*/ 1075 w 1248"/>
              <a:gd name="T25" fmla="*/ 337 h 1135"/>
              <a:gd name="T26" fmla="*/ 1120 w 1248"/>
              <a:gd name="T27" fmla="*/ 449 h 1135"/>
              <a:gd name="T28" fmla="*/ 1217 w 1248"/>
              <a:gd name="T29" fmla="*/ 561 h 1135"/>
              <a:gd name="T30" fmla="*/ 1247 w 1248"/>
              <a:gd name="T31" fmla="*/ 576 h 1135"/>
              <a:gd name="T32" fmla="*/ 1248 w 1248"/>
              <a:gd name="T33" fmla="*/ 1135 h 1135"/>
              <a:gd name="T34" fmla="*/ 0 w 1248"/>
              <a:gd name="T35" fmla="*/ 1135 h 1135"/>
              <a:gd name="T36" fmla="*/ 6 w 1248"/>
              <a:gd name="T37" fmla="*/ 105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48" h="1135">
                <a:moveTo>
                  <a:pt x="6" y="105"/>
                </a:moveTo>
                <a:cubicBezTo>
                  <a:pt x="30" y="91"/>
                  <a:pt x="56" y="82"/>
                  <a:pt x="80" y="67"/>
                </a:cubicBezTo>
                <a:cubicBezTo>
                  <a:pt x="126" y="35"/>
                  <a:pt x="125" y="27"/>
                  <a:pt x="185" y="15"/>
                </a:cubicBezTo>
                <a:cubicBezTo>
                  <a:pt x="219" y="24"/>
                  <a:pt x="255" y="26"/>
                  <a:pt x="290" y="37"/>
                </a:cubicBezTo>
                <a:cubicBezTo>
                  <a:pt x="377" y="96"/>
                  <a:pt x="249" y="12"/>
                  <a:pt x="335" y="60"/>
                </a:cubicBezTo>
                <a:cubicBezTo>
                  <a:pt x="393" y="92"/>
                  <a:pt x="426" y="126"/>
                  <a:pt x="492" y="142"/>
                </a:cubicBezTo>
                <a:cubicBezTo>
                  <a:pt x="546" y="133"/>
                  <a:pt x="584" y="105"/>
                  <a:pt x="634" y="90"/>
                </a:cubicBezTo>
                <a:cubicBezTo>
                  <a:pt x="686" y="35"/>
                  <a:pt x="686" y="26"/>
                  <a:pt x="761" y="0"/>
                </a:cubicBezTo>
                <a:cubicBezTo>
                  <a:pt x="802" y="5"/>
                  <a:pt x="834" y="10"/>
                  <a:pt x="873" y="23"/>
                </a:cubicBezTo>
                <a:cubicBezTo>
                  <a:pt x="887" y="27"/>
                  <a:pt x="918" y="37"/>
                  <a:pt x="918" y="37"/>
                </a:cubicBezTo>
                <a:cubicBezTo>
                  <a:pt x="959" y="100"/>
                  <a:pt x="905" y="28"/>
                  <a:pt x="955" y="67"/>
                </a:cubicBezTo>
                <a:cubicBezTo>
                  <a:pt x="988" y="93"/>
                  <a:pt x="1009" y="118"/>
                  <a:pt x="1023" y="157"/>
                </a:cubicBezTo>
                <a:cubicBezTo>
                  <a:pt x="1032" y="219"/>
                  <a:pt x="1055" y="277"/>
                  <a:pt x="1075" y="337"/>
                </a:cubicBezTo>
                <a:cubicBezTo>
                  <a:pt x="1087" y="375"/>
                  <a:pt x="1097" y="414"/>
                  <a:pt x="1120" y="449"/>
                </a:cubicBezTo>
                <a:cubicBezTo>
                  <a:pt x="1134" y="494"/>
                  <a:pt x="1178" y="535"/>
                  <a:pt x="1217" y="561"/>
                </a:cubicBezTo>
                <a:cubicBezTo>
                  <a:pt x="1241" y="577"/>
                  <a:pt x="1230" y="576"/>
                  <a:pt x="1247" y="576"/>
                </a:cubicBezTo>
                <a:lnTo>
                  <a:pt x="1248" y="1135"/>
                </a:lnTo>
                <a:lnTo>
                  <a:pt x="0" y="1135"/>
                </a:lnTo>
                <a:lnTo>
                  <a:pt x="6" y="10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094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 can approximate </a:t>
            </a:r>
          </a:p>
        </p:txBody>
      </p:sp>
      <p:sp>
        <p:nvSpPr>
          <p:cNvPr id="1809412" name="Line 4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09413" name="Line 5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09414" name="Text Box 6"/>
          <p:cNvSpPr txBox="1">
            <a:spLocks noChangeArrowheads="1"/>
          </p:cNvSpPr>
          <p:nvPr/>
        </p:nvSpPr>
        <p:spPr bwMode="auto">
          <a:xfrm>
            <a:off x="3316288" y="5410200"/>
            <a:ext cx="684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x=1</a:t>
            </a:r>
          </a:p>
        </p:txBody>
      </p:sp>
      <p:sp>
        <p:nvSpPr>
          <p:cNvPr id="1809415" name="Line 7"/>
          <p:cNvSpPr>
            <a:spLocks noChangeShapeType="1"/>
          </p:cNvSpPr>
          <p:nvPr/>
        </p:nvSpPr>
        <p:spPr bwMode="auto">
          <a:xfrm flipV="1">
            <a:off x="3657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09416" name="Text Box 8"/>
          <p:cNvSpPr txBox="1">
            <a:spLocks noChangeArrowheads="1"/>
          </p:cNvSpPr>
          <p:nvPr/>
        </p:nvSpPr>
        <p:spPr bwMode="auto">
          <a:xfrm>
            <a:off x="831850" y="32004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f(x)</a:t>
            </a:r>
          </a:p>
        </p:txBody>
      </p:sp>
      <p:sp>
        <p:nvSpPr>
          <p:cNvPr id="1809417" name="Freeform 9"/>
          <p:cNvSpPr>
            <a:spLocks/>
          </p:cNvSpPr>
          <p:nvPr/>
        </p:nvSpPr>
        <p:spPr bwMode="auto">
          <a:xfrm>
            <a:off x="1676400" y="3378200"/>
            <a:ext cx="1981200" cy="1422400"/>
          </a:xfrm>
          <a:custGeom>
            <a:avLst/>
            <a:gdLst>
              <a:gd name="T0" fmla="*/ 0 w 1248"/>
              <a:gd name="T1" fmla="*/ 224 h 896"/>
              <a:gd name="T2" fmla="*/ 240 w 1248"/>
              <a:gd name="T3" fmla="*/ 80 h 896"/>
              <a:gd name="T4" fmla="*/ 528 w 1248"/>
              <a:gd name="T5" fmla="*/ 416 h 896"/>
              <a:gd name="T6" fmla="*/ 816 w 1248"/>
              <a:gd name="T7" fmla="*/ 80 h 896"/>
              <a:gd name="T8" fmla="*/ 1248 w 1248"/>
              <a:gd name="T9" fmla="*/ 896 h 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8" h="896">
                <a:moveTo>
                  <a:pt x="0" y="224"/>
                </a:moveTo>
                <a:cubicBezTo>
                  <a:pt x="76" y="136"/>
                  <a:pt x="152" y="48"/>
                  <a:pt x="240" y="80"/>
                </a:cubicBezTo>
                <a:cubicBezTo>
                  <a:pt x="327" y="111"/>
                  <a:pt x="432" y="416"/>
                  <a:pt x="528" y="416"/>
                </a:cubicBezTo>
                <a:cubicBezTo>
                  <a:pt x="624" y="416"/>
                  <a:pt x="696" y="0"/>
                  <a:pt x="816" y="80"/>
                </a:cubicBezTo>
                <a:cubicBezTo>
                  <a:pt x="935" y="159"/>
                  <a:pt x="1091" y="527"/>
                  <a:pt x="1248" y="896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09418" name="Text Box 10"/>
          <p:cNvSpPr txBox="1">
            <a:spLocks noChangeArrowheads="1"/>
          </p:cNvSpPr>
          <p:nvPr/>
        </p:nvSpPr>
        <p:spPr bwMode="auto">
          <a:xfrm>
            <a:off x="1938338" y="3048000"/>
            <a:ext cx="709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g(x)</a:t>
            </a:r>
          </a:p>
        </p:txBody>
      </p:sp>
      <p:graphicFrame>
        <p:nvGraphicFramePr>
          <p:cNvPr id="180941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3167440"/>
              </p:ext>
            </p:extLst>
          </p:nvPr>
        </p:nvGraphicFramePr>
        <p:xfrm>
          <a:off x="4513263" y="1633538"/>
          <a:ext cx="2740025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846" name="Equation" r:id="rId3" imgW="1231900" imgH="482600" progId="Equation.DSMT4">
                  <p:embed/>
                </p:oleObj>
              </mc:Choice>
              <mc:Fallback>
                <p:oleObj name="Equation" r:id="rId3" imgW="12319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3263" y="1633538"/>
                        <a:ext cx="2740025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09420" name="Text Box 12"/>
          <p:cNvSpPr txBox="1">
            <a:spLocks noChangeArrowheads="1"/>
          </p:cNvSpPr>
          <p:nvPr/>
        </p:nvSpPr>
        <p:spPr bwMode="auto">
          <a:xfrm>
            <a:off x="7261225" y="6216650"/>
            <a:ext cx="193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Slide courtesy of </a:t>
            </a:r>
            <a:br>
              <a:rPr lang="en-US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Peter Shirley</a:t>
            </a:r>
          </a:p>
        </p:txBody>
      </p:sp>
      <p:sp>
        <p:nvSpPr>
          <p:cNvPr id="1809421" name="Text Box 13"/>
          <p:cNvSpPr txBox="1">
            <a:spLocks noChangeArrowheads="1"/>
          </p:cNvSpPr>
          <p:nvPr/>
        </p:nvSpPr>
        <p:spPr bwMode="auto">
          <a:xfrm>
            <a:off x="4305300" y="2832100"/>
            <a:ext cx="476885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  <a:latin typeface="Arial" charset="0"/>
              </a:rPr>
              <a:t>Standard integration methods like trapezoidal</a:t>
            </a:r>
          </a:p>
          <a:p>
            <a:pPr algn="l"/>
            <a:r>
              <a:rPr lang="en-US">
                <a:solidFill>
                  <a:srgbClr val="FFFFFF"/>
                </a:solidFill>
                <a:latin typeface="Arial" charset="0"/>
              </a:rPr>
              <a:t>rule and Simpsons rule</a:t>
            </a:r>
          </a:p>
          <a:p>
            <a:pPr algn="l"/>
            <a:endParaRPr lang="en-US">
              <a:solidFill>
                <a:srgbClr val="FFFFFF"/>
              </a:solidFill>
              <a:latin typeface="Arial" charset="0"/>
            </a:endParaRPr>
          </a:p>
          <a:p>
            <a:pPr algn="l"/>
            <a:r>
              <a:rPr lang="en-US">
                <a:solidFill>
                  <a:srgbClr val="FFFFFF"/>
                </a:solidFill>
                <a:latin typeface="Arial" charset="0"/>
              </a:rPr>
              <a:t>Advantages: </a:t>
            </a:r>
          </a:p>
          <a:p>
            <a:pPr algn="l">
              <a:buFontTx/>
              <a:buChar char="•"/>
            </a:pPr>
            <a:r>
              <a:rPr lang="en-US">
                <a:solidFill>
                  <a:srgbClr val="FFFFFF"/>
                </a:solidFill>
                <a:latin typeface="Arial" charset="0"/>
              </a:rPr>
              <a:t> Converges fast for </a:t>
            </a:r>
            <a:r>
              <a:rPr lang="en-US" b="1" i="1">
                <a:solidFill>
                  <a:srgbClr val="FFFFFF"/>
                </a:solidFill>
                <a:latin typeface="Arial" charset="0"/>
              </a:rPr>
              <a:t>smooth</a:t>
            </a:r>
            <a:r>
              <a:rPr lang="en-US">
                <a:solidFill>
                  <a:srgbClr val="FFFFFF"/>
                </a:solidFill>
                <a:latin typeface="Arial" charset="0"/>
              </a:rPr>
              <a:t> integrands</a:t>
            </a:r>
          </a:p>
          <a:p>
            <a:pPr algn="l">
              <a:buFontTx/>
              <a:buChar char="•"/>
            </a:pPr>
            <a:r>
              <a:rPr lang="en-US">
                <a:solidFill>
                  <a:srgbClr val="FFFFFF"/>
                </a:solidFill>
                <a:latin typeface="Arial" charset="0"/>
              </a:rPr>
              <a:t> Deterministic</a:t>
            </a:r>
          </a:p>
          <a:p>
            <a:pPr algn="l">
              <a:buFontTx/>
              <a:buChar char="•"/>
            </a:pPr>
            <a:endParaRPr lang="en-US">
              <a:solidFill>
                <a:srgbClr val="FFFFFF"/>
              </a:solidFill>
              <a:latin typeface="Arial" charset="0"/>
            </a:endParaRPr>
          </a:p>
          <a:p>
            <a:pPr algn="l"/>
            <a:r>
              <a:rPr lang="en-US">
                <a:solidFill>
                  <a:srgbClr val="FFFFFF"/>
                </a:solidFill>
                <a:latin typeface="Arial" charset="0"/>
              </a:rPr>
              <a:t>Disadvantages:</a:t>
            </a:r>
          </a:p>
          <a:p>
            <a:pPr algn="l">
              <a:buFontTx/>
              <a:buChar char="•"/>
            </a:pPr>
            <a:r>
              <a:rPr lang="en-US">
                <a:solidFill>
                  <a:srgbClr val="FFFFFF"/>
                </a:solidFill>
                <a:latin typeface="Arial" charset="0"/>
              </a:rPr>
              <a:t> Exponential complexity in many dimensions</a:t>
            </a:r>
          </a:p>
          <a:p>
            <a:pPr algn="l">
              <a:buFontTx/>
              <a:buChar char="•"/>
            </a:pPr>
            <a:r>
              <a:rPr lang="en-US">
                <a:solidFill>
                  <a:srgbClr val="FFFFFF"/>
                </a:solidFill>
                <a:latin typeface="Arial" charset="0"/>
              </a:rPr>
              <a:t> Not rapid convergence for discontinuities</a:t>
            </a:r>
          </a:p>
        </p:txBody>
      </p:sp>
    </p:spTree>
    <p:extLst>
      <p:ext uri="{BB962C8B-B14F-4D97-AF65-F5344CB8AC3E}">
        <p14:creationId xmlns:p14="http://schemas.microsoft.com/office/powerpoint/2010/main" val="2478030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0434" name="Freeform 2"/>
          <p:cNvSpPr>
            <a:spLocks/>
          </p:cNvSpPr>
          <p:nvPr/>
        </p:nvSpPr>
        <p:spPr bwMode="auto">
          <a:xfrm>
            <a:off x="1676400" y="3608388"/>
            <a:ext cx="1981200" cy="1801812"/>
          </a:xfrm>
          <a:custGeom>
            <a:avLst/>
            <a:gdLst>
              <a:gd name="T0" fmla="*/ 6 w 1248"/>
              <a:gd name="T1" fmla="*/ 105 h 1135"/>
              <a:gd name="T2" fmla="*/ 80 w 1248"/>
              <a:gd name="T3" fmla="*/ 67 h 1135"/>
              <a:gd name="T4" fmla="*/ 185 w 1248"/>
              <a:gd name="T5" fmla="*/ 15 h 1135"/>
              <a:gd name="T6" fmla="*/ 290 w 1248"/>
              <a:gd name="T7" fmla="*/ 37 h 1135"/>
              <a:gd name="T8" fmla="*/ 335 w 1248"/>
              <a:gd name="T9" fmla="*/ 60 h 1135"/>
              <a:gd name="T10" fmla="*/ 492 w 1248"/>
              <a:gd name="T11" fmla="*/ 142 h 1135"/>
              <a:gd name="T12" fmla="*/ 634 w 1248"/>
              <a:gd name="T13" fmla="*/ 90 h 1135"/>
              <a:gd name="T14" fmla="*/ 761 w 1248"/>
              <a:gd name="T15" fmla="*/ 0 h 1135"/>
              <a:gd name="T16" fmla="*/ 873 w 1248"/>
              <a:gd name="T17" fmla="*/ 23 h 1135"/>
              <a:gd name="T18" fmla="*/ 918 w 1248"/>
              <a:gd name="T19" fmla="*/ 37 h 1135"/>
              <a:gd name="T20" fmla="*/ 955 w 1248"/>
              <a:gd name="T21" fmla="*/ 67 h 1135"/>
              <a:gd name="T22" fmla="*/ 1023 w 1248"/>
              <a:gd name="T23" fmla="*/ 157 h 1135"/>
              <a:gd name="T24" fmla="*/ 1075 w 1248"/>
              <a:gd name="T25" fmla="*/ 337 h 1135"/>
              <a:gd name="T26" fmla="*/ 1120 w 1248"/>
              <a:gd name="T27" fmla="*/ 449 h 1135"/>
              <a:gd name="T28" fmla="*/ 1217 w 1248"/>
              <a:gd name="T29" fmla="*/ 561 h 1135"/>
              <a:gd name="T30" fmla="*/ 1247 w 1248"/>
              <a:gd name="T31" fmla="*/ 576 h 1135"/>
              <a:gd name="T32" fmla="*/ 1248 w 1248"/>
              <a:gd name="T33" fmla="*/ 1135 h 1135"/>
              <a:gd name="T34" fmla="*/ 0 w 1248"/>
              <a:gd name="T35" fmla="*/ 1135 h 1135"/>
              <a:gd name="T36" fmla="*/ 6 w 1248"/>
              <a:gd name="T37" fmla="*/ 105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48" h="1135">
                <a:moveTo>
                  <a:pt x="6" y="105"/>
                </a:moveTo>
                <a:cubicBezTo>
                  <a:pt x="30" y="91"/>
                  <a:pt x="56" y="82"/>
                  <a:pt x="80" y="67"/>
                </a:cubicBezTo>
                <a:cubicBezTo>
                  <a:pt x="126" y="35"/>
                  <a:pt x="125" y="27"/>
                  <a:pt x="185" y="15"/>
                </a:cubicBezTo>
                <a:cubicBezTo>
                  <a:pt x="219" y="24"/>
                  <a:pt x="255" y="26"/>
                  <a:pt x="290" y="37"/>
                </a:cubicBezTo>
                <a:cubicBezTo>
                  <a:pt x="377" y="96"/>
                  <a:pt x="249" y="12"/>
                  <a:pt x="335" y="60"/>
                </a:cubicBezTo>
                <a:cubicBezTo>
                  <a:pt x="393" y="92"/>
                  <a:pt x="426" y="126"/>
                  <a:pt x="492" y="142"/>
                </a:cubicBezTo>
                <a:cubicBezTo>
                  <a:pt x="546" y="133"/>
                  <a:pt x="584" y="105"/>
                  <a:pt x="634" y="90"/>
                </a:cubicBezTo>
                <a:cubicBezTo>
                  <a:pt x="686" y="35"/>
                  <a:pt x="686" y="26"/>
                  <a:pt x="761" y="0"/>
                </a:cubicBezTo>
                <a:cubicBezTo>
                  <a:pt x="802" y="5"/>
                  <a:pt x="834" y="10"/>
                  <a:pt x="873" y="23"/>
                </a:cubicBezTo>
                <a:cubicBezTo>
                  <a:pt x="887" y="27"/>
                  <a:pt x="918" y="37"/>
                  <a:pt x="918" y="37"/>
                </a:cubicBezTo>
                <a:cubicBezTo>
                  <a:pt x="959" y="100"/>
                  <a:pt x="905" y="28"/>
                  <a:pt x="955" y="67"/>
                </a:cubicBezTo>
                <a:cubicBezTo>
                  <a:pt x="988" y="93"/>
                  <a:pt x="1009" y="118"/>
                  <a:pt x="1023" y="157"/>
                </a:cubicBezTo>
                <a:cubicBezTo>
                  <a:pt x="1032" y="219"/>
                  <a:pt x="1055" y="277"/>
                  <a:pt x="1075" y="337"/>
                </a:cubicBezTo>
                <a:cubicBezTo>
                  <a:pt x="1087" y="375"/>
                  <a:pt x="1097" y="414"/>
                  <a:pt x="1120" y="449"/>
                </a:cubicBezTo>
                <a:cubicBezTo>
                  <a:pt x="1134" y="494"/>
                  <a:pt x="1178" y="535"/>
                  <a:pt x="1217" y="561"/>
                </a:cubicBezTo>
                <a:cubicBezTo>
                  <a:pt x="1241" y="577"/>
                  <a:pt x="1230" y="576"/>
                  <a:pt x="1247" y="576"/>
                </a:cubicBezTo>
                <a:lnTo>
                  <a:pt x="1248" y="1135"/>
                </a:lnTo>
                <a:lnTo>
                  <a:pt x="0" y="1135"/>
                </a:lnTo>
                <a:lnTo>
                  <a:pt x="6" y="10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04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 we can average</a:t>
            </a:r>
          </a:p>
        </p:txBody>
      </p:sp>
      <p:sp>
        <p:nvSpPr>
          <p:cNvPr id="1810436" name="Line 4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0437" name="Line 5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0438" name="Text Box 6"/>
          <p:cNvSpPr txBox="1">
            <a:spLocks noChangeArrowheads="1"/>
          </p:cNvSpPr>
          <p:nvPr/>
        </p:nvSpPr>
        <p:spPr bwMode="auto">
          <a:xfrm>
            <a:off x="3316288" y="5410200"/>
            <a:ext cx="684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x=1</a:t>
            </a:r>
          </a:p>
        </p:txBody>
      </p:sp>
      <p:sp>
        <p:nvSpPr>
          <p:cNvPr id="1810439" name="Line 7"/>
          <p:cNvSpPr>
            <a:spLocks noChangeShapeType="1"/>
          </p:cNvSpPr>
          <p:nvPr/>
        </p:nvSpPr>
        <p:spPr bwMode="auto">
          <a:xfrm flipV="1">
            <a:off x="3657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0440" name="Text Box 8"/>
          <p:cNvSpPr txBox="1">
            <a:spLocks noChangeArrowheads="1"/>
          </p:cNvSpPr>
          <p:nvPr/>
        </p:nvSpPr>
        <p:spPr bwMode="auto">
          <a:xfrm>
            <a:off x="831850" y="32004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f(x)</a:t>
            </a:r>
          </a:p>
        </p:txBody>
      </p:sp>
      <p:sp>
        <p:nvSpPr>
          <p:cNvPr id="1810441" name="Text Box 9"/>
          <p:cNvSpPr txBox="1">
            <a:spLocks noChangeArrowheads="1"/>
          </p:cNvSpPr>
          <p:nvPr/>
        </p:nvSpPr>
        <p:spPr bwMode="auto">
          <a:xfrm>
            <a:off x="3990975" y="3581400"/>
            <a:ext cx="1114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E(f(x))</a:t>
            </a:r>
          </a:p>
        </p:txBody>
      </p:sp>
      <p:sp>
        <p:nvSpPr>
          <p:cNvPr id="1810442" name="Line 10"/>
          <p:cNvSpPr>
            <a:spLocks noChangeShapeType="1"/>
          </p:cNvSpPr>
          <p:nvPr/>
        </p:nvSpPr>
        <p:spPr bwMode="auto">
          <a:xfrm>
            <a:off x="1447800" y="3886200"/>
            <a:ext cx="25447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0443" name="Line 11"/>
          <p:cNvSpPr>
            <a:spLocks noChangeShapeType="1"/>
          </p:cNvSpPr>
          <p:nvPr/>
        </p:nvSpPr>
        <p:spPr bwMode="auto">
          <a:xfrm>
            <a:off x="1455738" y="3886200"/>
            <a:ext cx="2544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graphicFrame>
        <p:nvGraphicFramePr>
          <p:cNvPr id="181044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4132998"/>
              </p:ext>
            </p:extLst>
          </p:nvPr>
        </p:nvGraphicFramePr>
        <p:xfrm>
          <a:off x="4627563" y="1600200"/>
          <a:ext cx="2625725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870" name="Equation" r:id="rId3" imgW="1181100" imgH="482600" progId="Equation.DSMT4">
                  <p:embed/>
                </p:oleObj>
              </mc:Choice>
              <mc:Fallback>
                <p:oleObj name="Equation" r:id="rId3" imgW="11811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7563" y="1600200"/>
                        <a:ext cx="2625725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0445" name="Text Box 13"/>
          <p:cNvSpPr txBox="1">
            <a:spLocks noChangeArrowheads="1"/>
          </p:cNvSpPr>
          <p:nvPr/>
        </p:nvSpPr>
        <p:spPr bwMode="auto">
          <a:xfrm>
            <a:off x="7261225" y="6216650"/>
            <a:ext cx="193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Slide courtesy of </a:t>
            </a:r>
            <a:br>
              <a:rPr lang="en-US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Peter Shirley</a:t>
            </a:r>
          </a:p>
        </p:txBody>
      </p:sp>
    </p:spTree>
    <p:extLst>
      <p:ext uri="{BB962C8B-B14F-4D97-AF65-F5344CB8AC3E}">
        <p14:creationId xmlns:p14="http://schemas.microsoft.com/office/powerpoint/2010/main" val="5965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1458" name="Freeform 2"/>
          <p:cNvSpPr>
            <a:spLocks/>
          </p:cNvSpPr>
          <p:nvPr/>
        </p:nvSpPr>
        <p:spPr bwMode="auto">
          <a:xfrm>
            <a:off x="1114425" y="3608388"/>
            <a:ext cx="1981200" cy="1801812"/>
          </a:xfrm>
          <a:custGeom>
            <a:avLst/>
            <a:gdLst>
              <a:gd name="T0" fmla="*/ 6 w 1248"/>
              <a:gd name="T1" fmla="*/ 105 h 1135"/>
              <a:gd name="T2" fmla="*/ 80 w 1248"/>
              <a:gd name="T3" fmla="*/ 67 h 1135"/>
              <a:gd name="T4" fmla="*/ 185 w 1248"/>
              <a:gd name="T5" fmla="*/ 15 h 1135"/>
              <a:gd name="T6" fmla="*/ 290 w 1248"/>
              <a:gd name="T7" fmla="*/ 37 h 1135"/>
              <a:gd name="T8" fmla="*/ 335 w 1248"/>
              <a:gd name="T9" fmla="*/ 60 h 1135"/>
              <a:gd name="T10" fmla="*/ 492 w 1248"/>
              <a:gd name="T11" fmla="*/ 142 h 1135"/>
              <a:gd name="T12" fmla="*/ 634 w 1248"/>
              <a:gd name="T13" fmla="*/ 90 h 1135"/>
              <a:gd name="T14" fmla="*/ 761 w 1248"/>
              <a:gd name="T15" fmla="*/ 0 h 1135"/>
              <a:gd name="T16" fmla="*/ 873 w 1248"/>
              <a:gd name="T17" fmla="*/ 23 h 1135"/>
              <a:gd name="T18" fmla="*/ 918 w 1248"/>
              <a:gd name="T19" fmla="*/ 37 h 1135"/>
              <a:gd name="T20" fmla="*/ 955 w 1248"/>
              <a:gd name="T21" fmla="*/ 67 h 1135"/>
              <a:gd name="T22" fmla="*/ 1023 w 1248"/>
              <a:gd name="T23" fmla="*/ 157 h 1135"/>
              <a:gd name="T24" fmla="*/ 1075 w 1248"/>
              <a:gd name="T25" fmla="*/ 337 h 1135"/>
              <a:gd name="T26" fmla="*/ 1120 w 1248"/>
              <a:gd name="T27" fmla="*/ 449 h 1135"/>
              <a:gd name="T28" fmla="*/ 1217 w 1248"/>
              <a:gd name="T29" fmla="*/ 561 h 1135"/>
              <a:gd name="T30" fmla="*/ 1247 w 1248"/>
              <a:gd name="T31" fmla="*/ 576 h 1135"/>
              <a:gd name="T32" fmla="*/ 1248 w 1248"/>
              <a:gd name="T33" fmla="*/ 1135 h 1135"/>
              <a:gd name="T34" fmla="*/ 0 w 1248"/>
              <a:gd name="T35" fmla="*/ 1135 h 1135"/>
              <a:gd name="T36" fmla="*/ 6 w 1248"/>
              <a:gd name="T37" fmla="*/ 105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48" h="1135">
                <a:moveTo>
                  <a:pt x="6" y="105"/>
                </a:moveTo>
                <a:cubicBezTo>
                  <a:pt x="30" y="91"/>
                  <a:pt x="56" y="82"/>
                  <a:pt x="80" y="67"/>
                </a:cubicBezTo>
                <a:cubicBezTo>
                  <a:pt x="126" y="35"/>
                  <a:pt x="125" y="27"/>
                  <a:pt x="185" y="15"/>
                </a:cubicBezTo>
                <a:cubicBezTo>
                  <a:pt x="219" y="24"/>
                  <a:pt x="255" y="26"/>
                  <a:pt x="290" y="37"/>
                </a:cubicBezTo>
                <a:cubicBezTo>
                  <a:pt x="377" y="96"/>
                  <a:pt x="249" y="12"/>
                  <a:pt x="335" y="60"/>
                </a:cubicBezTo>
                <a:cubicBezTo>
                  <a:pt x="393" y="92"/>
                  <a:pt x="426" y="126"/>
                  <a:pt x="492" y="142"/>
                </a:cubicBezTo>
                <a:cubicBezTo>
                  <a:pt x="546" y="133"/>
                  <a:pt x="584" y="105"/>
                  <a:pt x="634" y="90"/>
                </a:cubicBezTo>
                <a:cubicBezTo>
                  <a:pt x="686" y="35"/>
                  <a:pt x="686" y="26"/>
                  <a:pt x="761" y="0"/>
                </a:cubicBezTo>
                <a:cubicBezTo>
                  <a:pt x="802" y="5"/>
                  <a:pt x="834" y="10"/>
                  <a:pt x="873" y="23"/>
                </a:cubicBezTo>
                <a:cubicBezTo>
                  <a:pt x="887" y="27"/>
                  <a:pt x="918" y="37"/>
                  <a:pt x="918" y="37"/>
                </a:cubicBezTo>
                <a:cubicBezTo>
                  <a:pt x="959" y="100"/>
                  <a:pt x="905" y="28"/>
                  <a:pt x="955" y="67"/>
                </a:cubicBezTo>
                <a:cubicBezTo>
                  <a:pt x="988" y="93"/>
                  <a:pt x="1009" y="118"/>
                  <a:pt x="1023" y="157"/>
                </a:cubicBezTo>
                <a:cubicBezTo>
                  <a:pt x="1032" y="219"/>
                  <a:pt x="1055" y="277"/>
                  <a:pt x="1075" y="337"/>
                </a:cubicBezTo>
                <a:cubicBezTo>
                  <a:pt x="1087" y="375"/>
                  <a:pt x="1097" y="414"/>
                  <a:pt x="1120" y="449"/>
                </a:cubicBezTo>
                <a:cubicBezTo>
                  <a:pt x="1134" y="494"/>
                  <a:pt x="1178" y="535"/>
                  <a:pt x="1217" y="561"/>
                </a:cubicBezTo>
                <a:cubicBezTo>
                  <a:pt x="1241" y="577"/>
                  <a:pt x="1230" y="576"/>
                  <a:pt x="1247" y="576"/>
                </a:cubicBezTo>
                <a:lnTo>
                  <a:pt x="1248" y="1135"/>
                </a:lnTo>
                <a:lnTo>
                  <a:pt x="0" y="1135"/>
                </a:lnTo>
                <a:lnTo>
                  <a:pt x="6" y="10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1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Estimating the average</a:t>
            </a:r>
          </a:p>
        </p:txBody>
      </p:sp>
      <p:sp>
        <p:nvSpPr>
          <p:cNvPr id="1811460" name="Line 4"/>
          <p:cNvSpPr>
            <a:spLocks noChangeShapeType="1"/>
          </p:cNvSpPr>
          <p:nvPr/>
        </p:nvSpPr>
        <p:spPr bwMode="auto">
          <a:xfrm flipV="1">
            <a:off x="1114425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1461" name="Line 5"/>
          <p:cNvSpPr>
            <a:spLocks noChangeShapeType="1"/>
          </p:cNvSpPr>
          <p:nvPr/>
        </p:nvSpPr>
        <p:spPr bwMode="auto">
          <a:xfrm>
            <a:off x="1114425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1462" name="Text Box 6"/>
          <p:cNvSpPr txBox="1">
            <a:spLocks noChangeArrowheads="1"/>
          </p:cNvSpPr>
          <p:nvPr/>
        </p:nvSpPr>
        <p:spPr bwMode="auto">
          <a:xfrm>
            <a:off x="1190625" y="5410200"/>
            <a:ext cx="449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x</a:t>
            </a:r>
            <a:r>
              <a:rPr lang="en-US" sz="240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endParaRPr lang="en-US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811463" name="Line 7"/>
          <p:cNvSpPr>
            <a:spLocks noChangeShapeType="1"/>
          </p:cNvSpPr>
          <p:nvPr/>
        </p:nvSpPr>
        <p:spPr bwMode="auto">
          <a:xfrm flipV="1">
            <a:off x="30194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1464" name="Text Box 8"/>
          <p:cNvSpPr txBox="1">
            <a:spLocks noChangeArrowheads="1"/>
          </p:cNvSpPr>
          <p:nvPr/>
        </p:nvSpPr>
        <p:spPr bwMode="auto">
          <a:xfrm>
            <a:off x="269875" y="32004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f(x)</a:t>
            </a:r>
          </a:p>
        </p:txBody>
      </p:sp>
      <p:sp>
        <p:nvSpPr>
          <p:cNvPr id="1811465" name="Line 9"/>
          <p:cNvSpPr>
            <a:spLocks noChangeShapeType="1"/>
          </p:cNvSpPr>
          <p:nvPr/>
        </p:nvSpPr>
        <p:spPr bwMode="auto">
          <a:xfrm flipV="1">
            <a:off x="13430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1466" name="Line 10"/>
          <p:cNvSpPr>
            <a:spLocks noChangeShapeType="1"/>
          </p:cNvSpPr>
          <p:nvPr/>
        </p:nvSpPr>
        <p:spPr bwMode="auto">
          <a:xfrm flipV="1">
            <a:off x="16478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1467" name="Line 11"/>
          <p:cNvSpPr>
            <a:spLocks noChangeShapeType="1"/>
          </p:cNvSpPr>
          <p:nvPr/>
        </p:nvSpPr>
        <p:spPr bwMode="auto">
          <a:xfrm flipV="1">
            <a:off x="21050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1468" name="Line 12"/>
          <p:cNvSpPr>
            <a:spLocks noChangeShapeType="1"/>
          </p:cNvSpPr>
          <p:nvPr/>
        </p:nvSpPr>
        <p:spPr bwMode="auto">
          <a:xfrm flipV="1">
            <a:off x="14954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1469" name="Line 13"/>
          <p:cNvSpPr>
            <a:spLocks noChangeShapeType="1"/>
          </p:cNvSpPr>
          <p:nvPr/>
        </p:nvSpPr>
        <p:spPr bwMode="auto">
          <a:xfrm flipV="1">
            <a:off x="19526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1470" name="Line 14"/>
          <p:cNvSpPr>
            <a:spLocks noChangeShapeType="1"/>
          </p:cNvSpPr>
          <p:nvPr/>
        </p:nvSpPr>
        <p:spPr bwMode="auto">
          <a:xfrm flipV="1">
            <a:off x="22574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1471" name="Line 15"/>
          <p:cNvSpPr>
            <a:spLocks noChangeShapeType="1"/>
          </p:cNvSpPr>
          <p:nvPr/>
        </p:nvSpPr>
        <p:spPr bwMode="auto">
          <a:xfrm flipV="1">
            <a:off x="25622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1472" name="Line 16"/>
          <p:cNvSpPr>
            <a:spLocks noChangeShapeType="1"/>
          </p:cNvSpPr>
          <p:nvPr/>
        </p:nvSpPr>
        <p:spPr bwMode="auto">
          <a:xfrm flipV="1">
            <a:off x="28670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1473" name="Text Box 17"/>
          <p:cNvSpPr txBox="1">
            <a:spLocks noChangeArrowheads="1"/>
          </p:cNvSpPr>
          <p:nvPr/>
        </p:nvSpPr>
        <p:spPr bwMode="auto">
          <a:xfrm>
            <a:off x="2867025" y="5410200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x</a:t>
            </a:r>
            <a:r>
              <a:rPr lang="en-US" sz="240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</a:t>
            </a:r>
            <a:endParaRPr lang="en-US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811474" name="Line 18"/>
          <p:cNvSpPr>
            <a:spLocks noChangeShapeType="1"/>
          </p:cNvSpPr>
          <p:nvPr/>
        </p:nvSpPr>
        <p:spPr bwMode="auto">
          <a:xfrm>
            <a:off x="885825" y="3886200"/>
            <a:ext cx="25447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graphicFrame>
        <p:nvGraphicFramePr>
          <p:cNvPr id="181147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6978198"/>
              </p:ext>
            </p:extLst>
          </p:nvPr>
        </p:nvGraphicFramePr>
        <p:xfrm>
          <a:off x="4459288" y="1600200"/>
          <a:ext cx="2963862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894" name="Equation" r:id="rId3" imgW="1333500" imgH="482600" progId="Equation.DSMT4">
                  <p:embed/>
                </p:oleObj>
              </mc:Choice>
              <mc:Fallback>
                <p:oleObj name="Equation" r:id="rId3" imgW="13335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9288" y="1600200"/>
                        <a:ext cx="2963862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1476" name="Text Box 20"/>
          <p:cNvSpPr txBox="1">
            <a:spLocks noChangeArrowheads="1"/>
          </p:cNvSpPr>
          <p:nvPr/>
        </p:nvSpPr>
        <p:spPr bwMode="auto">
          <a:xfrm>
            <a:off x="3429000" y="3581400"/>
            <a:ext cx="1114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E(f(x))</a:t>
            </a:r>
          </a:p>
        </p:txBody>
      </p:sp>
      <p:sp>
        <p:nvSpPr>
          <p:cNvPr id="1811477" name="Line 21"/>
          <p:cNvSpPr>
            <a:spLocks noChangeShapeType="1"/>
          </p:cNvSpPr>
          <p:nvPr/>
        </p:nvSpPr>
        <p:spPr bwMode="auto">
          <a:xfrm flipV="1">
            <a:off x="24098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1478" name="Text Box 22"/>
          <p:cNvSpPr txBox="1">
            <a:spLocks noChangeArrowheads="1"/>
          </p:cNvSpPr>
          <p:nvPr/>
        </p:nvSpPr>
        <p:spPr bwMode="auto">
          <a:xfrm>
            <a:off x="7261225" y="6216650"/>
            <a:ext cx="193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Slide courtesy of </a:t>
            </a:r>
            <a:br>
              <a:rPr lang="en-US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Peter Shirley</a:t>
            </a:r>
          </a:p>
        </p:txBody>
      </p:sp>
      <p:sp>
        <p:nvSpPr>
          <p:cNvPr id="1811479" name="Line 23"/>
          <p:cNvSpPr>
            <a:spLocks noChangeShapeType="1"/>
          </p:cNvSpPr>
          <p:nvPr/>
        </p:nvSpPr>
        <p:spPr bwMode="auto">
          <a:xfrm>
            <a:off x="893763" y="3886200"/>
            <a:ext cx="2544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1480" name="Text Box 24"/>
          <p:cNvSpPr txBox="1">
            <a:spLocks noChangeArrowheads="1"/>
          </p:cNvSpPr>
          <p:nvPr/>
        </p:nvSpPr>
        <p:spPr bwMode="auto">
          <a:xfrm>
            <a:off x="4383088" y="2978150"/>
            <a:ext cx="4630737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  <a:latin typeface="Arial" charset="0"/>
              </a:rPr>
              <a:t>Monte Carlo methods (random choose samples)</a:t>
            </a:r>
          </a:p>
          <a:p>
            <a:pPr algn="l"/>
            <a:endParaRPr lang="en-US">
              <a:solidFill>
                <a:srgbClr val="FFFFFF"/>
              </a:solidFill>
              <a:latin typeface="Arial" charset="0"/>
            </a:endParaRPr>
          </a:p>
          <a:p>
            <a:pPr algn="l"/>
            <a:r>
              <a:rPr lang="en-US">
                <a:solidFill>
                  <a:srgbClr val="FFFFFF"/>
                </a:solidFill>
                <a:latin typeface="Arial" charset="0"/>
              </a:rPr>
              <a:t>Advantages: </a:t>
            </a:r>
          </a:p>
          <a:p>
            <a:pPr algn="l">
              <a:buFontTx/>
              <a:buChar char="•"/>
            </a:pPr>
            <a:r>
              <a:rPr lang="en-US">
                <a:solidFill>
                  <a:srgbClr val="FFFFFF"/>
                </a:solidFill>
                <a:latin typeface="Arial" charset="0"/>
              </a:rPr>
              <a:t> Robust for discontinuities</a:t>
            </a:r>
          </a:p>
          <a:p>
            <a:pPr algn="l">
              <a:buFontTx/>
              <a:buChar char="•"/>
            </a:pPr>
            <a:r>
              <a:rPr lang="en-US">
                <a:solidFill>
                  <a:srgbClr val="FFFFFF"/>
                </a:solidFill>
                <a:latin typeface="Arial" charset="0"/>
              </a:rPr>
              <a:t> Converges reasonably for large dimensions</a:t>
            </a:r>
          </a:p>
          <a:p>
            <a:pPr algn="l">
              <a:buFontTx/>
              <a:buChar char="•"/>
            </a:pPr>
            <a:r>
              <a:rPr lang="en-US">
                <a:solidFill>
                  <a:srgbClr val="FFFFFF"/>
                </a:solidFill>
                <a:latin typeface="Arial" charset="0"/>
              </a:rPr>
              <a:t> Can handle complex geometry, integrals</a:t>
            </a:r>
          </a:p>
          <a:p>
            <a:pPr algn="l">
              <a:buFontTx/>
              <a:buChar char="•"/>
            </a:pPr>
            <a:r>
              <a:rPr lang="en-US">
                <a:solidFill>
                  <a:srgbClr val="FFFFFF"/>
                </a:solidFill>
                <a:latin typeface="Arial" charset="0"/>
              </a:rPr>
              <a:t> Relatively simple to implement, reason about</a:t>
            </a:r>
          </a:p>
        </p:txBody>
      </p:sp>
    </p:spTree>
    <p:extLst>
      <p:ext uri="{BB962C8B-B14F-4D97-AF65-F5344CB8AC3E}">
        <p14:creationId xmlns:p14="http://schemas.microsoft.com/office/powerpoint/2010/main" val="2288508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82" name="Freeform 2"/>
          <p:cNvSpPr>
            <a:spLocks/>
          </p:cNvSpPr>
          <p:nvPr/>
        </p:nvSpPr>
        <p:spPr bwMode="auto">
          <a:xfrm>
            <a:off x="1676400" y="3608388"/>
            <a:ext cx="1981200" cy="1801812"/>
          </a:xfrm>
          <a:custGeom>
            <a:avLst/>
            <a:gdLst>
              <a:gd name="T0" fmla="*/ 6 w 1248"/>
              <a:gd name="T1" fmla="*/ 105 h 1135"/>
              <a:gd name="T2" fmla="*/ 80 w 1248"/>
              <a:gd name="T3" fmla="*/ 67 h 1135"/>
              <a:gd name="T4" fmla="*/ 185 w 1248"/>
              <a:gd name="T5" fmla="*/ 15 h 1135"/>
              <a:gd name="T6" fmla="*/ 290 w 1248"/>
              <a:gd name="T7" fmla="*/ 37 h 1135"/>
              <a:gd name="T8" fmla="*/ 335 w 1248"/>
              <a:gd name="T9" fmla="*/ 60 h 1135"/>
              <a:gd name="T10" fmla="*/ 492 w 1248"/>
              <a:gd name="T11" fmla="*/ 142 h 1135"/>
              <a:gd name="T12" fmla="*/ 634 w 1248"/>
              <a:gd name="T13" fmla="*/ 90 h 1135"/>
              <a:gd name="T14" fmla="*/ 761 w 1248"/>
              <a:gd name="T15" fmla="*/ 0 h 1135"/>
              <a:gd name="T16" fmla="*/ 873 w 1248"/>
              <a:gd name="T17" fmla="*/ 23 h 1135"/>
              <a:gd name="T18" fmla="*/ 918 w 1248"/>
              <a:gd name="T19" fmla="*/ 37 h 1135"/>
              <a:gd name="T20" fmla="*/ 955 w 1248"/>
              <a:gd name="T21" fmla="*/ 67 h 1135"/>
              <a:gd name="T22" fmla="*/ 1023 w 1248"/>
              <a:gd name="T23" fmla="*/ 157 h 1135"/>
              <a:gd name="T24" fmla="*/ 1075 w 1248"/>
              <a:gd name="T25" fmla="*/ 337 h 1135"/>
              <a:gd name="T26" fmla="*/ 1120 w 1248"/>
              <a:gd name="T27" fmla="*/ 449 h 1135"/>
              <a:gd name="T28" fmla="*/ 1217 w 1248"/>
              <a:gd name="T29" fmla="*/ 561 h 1135"/>
              <a:gd name="T30" fmla="*/ 1247 w 1248"/>
              <a:gd name="T31" fmla="*/ 576 h 1135"/>
              <a:gd name="T32" fmla="*/ 1248 w 1248"/>
              <a:gd name="T33" fmla="*/ 1135 h 1135"/>
              <a:gd name="T34" fmla="*/ 0 w 1248"/>
              <a:gd name="T35" fmla="*/ 1135 h 1135"/>
              <a:gd name="T36" fmla="*/ 6 w 1248"/>
              <a:gd name="T37" fmla="*/ 105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48" h="1135">
                <a:moveTo>
                  <a:pt x="6" y="105"/>
                </a:moveTo>
                <a:cubicBezTo>
                  <a:pt x="30" y="91"/>
                  <a:pt x="56" y="82"/>
                  <a:pt x="80" y="67"/>
                </a:cubicBezTo>
                <a:cubicBezTo>
                  <a:pt x="126" y="35"/>
                  <a:pt x="125" y="27"/>
                  <a:pt x="185" y="15"/>
                </a:cubicBezTo>
                <a:cubicBezTo>
                  <a:pt x="219" y="24"/>
                  <a:pt x="255" y="26"/>
                  <a:pt x="290" y="37"/>
                </a:cubicBezTo>
                <a:cubicBezTo>
                  <a:pt x="377" y="96"/>
                  <a:pt x="249" y="12"/>
                  <a:pt x="335" y="60"/>
                </a:cubicBezTo>
                <a:cubicBezTo>
                  <a:pt x="393" y="92"/>
                  <a:pt x="426" y="126"/>
                  <a:pt x="492" y="142"/>
                </a:cubicBezTo>
                <a:cubicBezTo>
                  <a:pt x="546" y="133"/>
                  <a:pt x="584" y="105"/>
                  <a:pt x="634" y="90"/>
                </a:cubicBezTo>
                <a:cubicBezTo>
                  <a:pt x="686" y="35"/>
                  <a:pt x="686" y="26"/>
                  <a:pt x="761" y="0"/>
                </a:cubicBezTo>
                <a:cubicBezTo>
                  <a:pt x="802" y="5"/>
                  <a:pt x="834" y="10"/>
                  <a:pt x="873" y="23"/>
                </a:cubicBezTo>
                <a:cubicBezTo>
                  <a:pt x="887" y="27"/>
                  <a:pt x="918" y="37"/>
                  <a:pt x="918" y="37"/>
                </a:cubicBezTo>
                <a:cubicBezTo>
                  <a:pt x="959" y="100"/>
                  <a:pt x="905" y="28"/>
                  <a:pt x="955" y="67"/>
                </a:cubicBezTo>
                <a:cubicBezTo>
                  <a:pt x="988" y="93"/>
                  <a:pt x="1009" y="118"/>
                  <a:pt x="1023" y="157"/>
                </a:cubicBezTo>
                <a:cubicBezTo>
                  <a:pt x="1032" y="219"/>
                  <a:pt x="1055" y="277"/>
                  <a:pt x="1075" y="337"/>
                </a:cubicBezTo>
                <a:cubicBezTo>
                  <a:pt x="1087" y="375"/>
                  <a:pt x="1097" y="414"/>
                  <a:pt x="1120" y="449"/>
                </a:cubicBezTo>
                <a:cubicBezTo>
                  <a:pt x="1134" y="494"/>
                  <a:pt x="1178" y="535"/>
                  <a:pt x="1217" y="561"/>
                </a:cubicBezTo>
                <a:cubicBezTo>
                  <a:pt x="1241" y="577"/>
                  <a:pt x="1230" y="576"/>
                  <a:pt x="1247" y="576"/>
                </a:cubicBezTo>
                <a:lnTo>
                  <a:pt x="1248" y="1135"/>
                </a:lnTo>
                <a:lnTo>
                  <a:pt x="0" y="1135"/>
                </a:lnTo>
                <a:lnTo>
                  <a:pt x="6" y="10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24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Domains</a:t>
            </a:r>
          </a:p>
        </p:txBody>
      </p:sp>
      <p:sp>
        <p:nvSpPr>
          <p:cNvPr id="1812484" name="Line 4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2485" name="Line 5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2486" name="Text Box 6"/>
          <p:cNvSpPr txBox="1">
            <a:spLocks noChangeArrowheads="1"/>
          </p:cNvSpPr>
          <p:nvPr/>
        </p:nvSpPr>
        <p:spPr bwMode="auto">
          <a:xfrm>
            <a:off x="2895600" y="5410200"/>
            <a:ext cx="684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x=b</a:t>
            </a:r>
          </a:p>
        </p:txBody>
      </p:sp>
      <p:sp>
        <p:nvSpPr>
          <p:cNvPr id="1812487" name="Line 7"/>
          <p:cNvSpPr>
            <a:spLocks noChangeShapeType="1"/>
          </p:cNvSpPr>
          <p:nvPr/>
        </p:nvSpPr>
        <p:spPr bwMode="auto">
          <a:xfrm flipV="1">
            <a:off x="3200400" y="3048000"/>
            <a:ext cx="0" cy="2362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2488" name="Text Box 8"/>
          <p:cNvSpPr txBox="1">
            <a:spLocks noChangeArrowheads="1"/>
          </p:cNvSpPr>
          <p:nvPr/>
        </p:nvSpPr>
        <p:spPr bwMode="auto">
          <a:xfrm>
            <a:off x="831850" y="32004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f(x)</a:t>
            </a:r>
          </a:p>
        </p:txBody>
      </p:sp>
      <p:sp>
        <p:nvSpPr>
          <p:cNvPr id="1812489" name="Line 9"/>
          <p:cNvSpPr>
            <a:spLocks noChangeShapeType="1"/>
          </p:cNvSpPr>
          <p:nvPr/>
        </p:nvSpPr>
        <p:spPr bwMode="auto">
          <a:xfrm>
            <a:off x="1455738" y="3733800"/>
            <a:ext cx="2544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2490" name="Text Box 10"/>
          <p:cNvSpPr txBox="1">
            <a:spLocks noChangeArrowheads="1"/>
          </p:cNvSpPr>
          <p:nvPr/>
        </p:nvSpPr>
        <p:spPr bwMode="auto">
          <a:xfrm>
            <a:off x="3927475" y="3505200"/>
            <a:ext cx="1101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&lt; f &gt;</a:t>
            </a:r>
            <a:r>
              <a:rPr lang="en-US" sz="240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ab</a:t>
            </a:r>
            <a:endParaRPr lang="en-US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812491" name="Line 11"/>
          <p:cNvSpPr>
            <a:spLocks noChangeShapeType="1"/>
          </p:cNvSpPr>
          <p:nvPr/>
        </p:nvSpPr>
        <p:spPr bwMode="auto">
          <a:xfrm flipV="1">
            <a:off x="2133600" y="3048000"/>
            <a:ext cx="0" cy="2362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2492" name="Text Box 12"/>
          <p:cNvSpPr txBox="1">
            <a:spLocks noChangeArrowheads="1"/>
          </p:cNvSpPr>
          <p:nvPr/>
        </p:nvSpPr>
        <p:spPr bwMode="auto">
          <a:xfrm>
            <a:off x="1828800" y="5410200"/>
            <a:ext cx="684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x=a</a:t>
            </a:r>
          </a:p>
        </p:txBody>
      </p:sp>
      <p:sp>
        <p:nvSpPr>
          <p:cNvPr id="1812493" name="Line 13"/>
          <p:cNvSpPr>
            <a:spLocks noChangeShapeType="1"/>
          </p:cNvSpPr>
          <p:nvPr/>
        </p:nvSpPr>
        <p:spPr bwMode="auto">
          <a:xfrm>
            <a:off x="1447800" y="3733800"/>
            <a:ext cx="25447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graphicFrame>
        <p:nvGraphicFramePr>
          <p:cNvPr id="181249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326742"/>
              </p:ext>
            </p:extLst>
          </p:nvPr>
        </p:nvGraphicFramePr>
        <p:xfrm>
          <a:off x="4233863" y="1600200"/>
          <a:ext cx="3416300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918" name="Equation" r:id="rId3" imgW="1536700" imgH="482600" progId="Equation.DSMT4">
                  <p:embed/>
                </p:oleObj>
              </mc:Choice>
              <mc:Fallback>
                <p:oleObj name="Equation" r:id="rId3" imgW="15367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3863" y="1600200"/>
                        <a:ext cx="3416300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2495" name="Line 15"/>
          <p:cNvSpPr>
            <a:spLocks noChangeShapeType="1"/>
          </p:cNvSpPr>
          <p:nvPr/>
        </p:nvSpPr>
        <p:spPr bwMode="auto">
          <a:xfrm flipV="1">
            <a:off x="2667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2496" name="Line 16"/>
          <p:cNvSpPr>
            <a:spLocks noChangeShapeType="1"/>
          </p:cNvSpPr>
          <p:nvPr/>
        </p:nvSpPr>
        <p:spPr bwMode="auto">
          <a:xfrm flipV="1">
            <a:off x="2514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2497" name="Line 17"/>
          <p:cNvSpPr>
            <a:spLocks noChangeShapeType="1"/>
          </p:cNvSpPr>
          <p:nvPr/>
        </p:nvSpPr>
        <p:spPr bwMode="auto">
          <a:xfrm flipV="1">
            <a:off x="3124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2498" name="Line 18"/>
          <p:cNvSpPr>
            <a:spLocks noChangeShapeType="1"/>
          </p:cNvSpPr>
          <p:nvPr/>
        </p:nvSpPr>
        <p:spPr bwMode="auto">
          <a:xfrm flipV="1">
            <a:off x="2362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2499" name="Line 19"/>
          <p:cNvSpPr>
            <a:spLocks noChangeShapeType="1"/>
          </p:cNvSpPr>
          <p:nvPr/>
        </p:nvSpPr>
        <p:spPr bwMode="auto">
          <a:xfrm flipV="1">
            <a:off x="29718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2500" name="Text Box 20"/>
          <p:cNvSpPr txBox="1">
            <a:spLocks noChangeArrowheads="1"/>
          </p:cNvSpPr>
          <p:nvPr/>
        </p:nvSpPr>
        <p:spPr bwMode="auto">
          <a:xfrm>
            <a:off x="7261225" y="6216650"/>
            <a:ext cx="193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Slide courtesy of </a:t>
            </a:r>
            <a:br>
              <a:rPr lang="en-US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Peter Shirley</a:t>
            </a:r>
          </a:p>
        </p:txBody>
      </p:sp>
      <p:sp>
        <p:nvSpPr>
          <p:cNvPr id="1812501" name="Line 21"/>
          <p:cNvSpPr>
            <a:spLocks noChangeShapeType="1"/>
          </p:cNvSpPr>
          <p:nvPr/>
        </p:nvSpPr>
        <p:spPr bwMode="auto">
          <a:xfrm>
            <a:off x="1455738" y="3733800"/>
            <a:ext cx="2544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851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3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Multidimensional Domains</a:t>
            </a:r>
          </a:p>
        </p:txBody>
      </p:sp>
      <p:sp>
        <p:nvSpPr>
          <p:cNvPr id="181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Same ideas apply for integration over …</a:t>
            </a:r>
          </a:p>
          <a:p>
            <a:pPr lvl="1"/>
            <a:r>
              <a:rPr lang="en-US"/>
              <a:t>Pixel areas</a:t>
            </a:r>
          </a:p>
          <a:p>
            <a:pPr lvl="1"/>
            <a:r>
              <a:rPr lang="en-US"/>
              <a:t>Surfaces</a:t>
            </a:r>
          </a:p>
          <a:p>
            <a:pPr lvl="1"/>
            <a:r>
              <a:rPr lang="en-US"/>
              <a:t>Projected areas</a:t>
            </a:r>
          </a:p>
          <a:p>
            <a:pPr lvl="1"/>
            <a:r>
              <a:rPr lang="en-US"/>
              <a:t>Directions</a:t>
            </a:r>
          </a:p>
          <a:p>
            <a:pPr lvl="1"/>
            <a:r>
              <a:rPr lang="en-US"/>
              <a:t>Camera apertures</a:t>
            </a:r>
          </a:p>
          <a:p>
            <a:pPr lvl="1"/>
            <a:r>
              <a:rPr lang="en-US"/>
              <a:t>Time</a:t>
            </a:r>
          </a:p>
          <a:p>
            <a:pPr lvl="1"/>
            <a:r>
              <a:rPr lang="en-US"/>
              <a:t>Paths</a:t>
            </a:r>
          </a:p>
          <a:p>
            <a:pPr lvl="1">
              <a:buFont typeface="Wingdings" charset="0"/>
              <a:buNone/>
            </a:pPr>
            <a:endParaRPr lang="en-US"/>
          </a:p>
        </p:txBody>
      </p:sp>
      <p:graphicFrame>
        <p:nvGraphicFramePr>
          <p:cNvPr id="18135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255564"/>
              </p:ext>
            </p:extLst>
          </p:nvPr>
        </p:nvGraphicFramePr>
        <p:xfrm>
          <a:off x="5486400" y="2508250"/>
          <a:ext cx="3330575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1942" name="Equation" r:id="rId3" imgW="1498600" imgH="482600" progId="Equation.DSMT4">
                  <p:embed/>
                </p:oleObj>
              </mc:Choice>
              <mc:Fallback>
                <p:oleObj name="Equation" r:id="rId3" imgW="14986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508250"/>
                        <a:ext cx="3330575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13509" name="Group 5"/>
          <p:cNvGrpSpPr>
            <a:grpSpLocks/>
          </p:cNvGrpSpPr>
          <p:nvPr/>
        </p:nvGrpSpPr>
        <p:grpSpPr bwMode="auto">
          <a:xfrm>
            <a:off x="4140200" y="3001963"/>
            <a:ext cx="3251200" cy="3398837"/>
            <a:chOff x="3040" y="1363"/>
            <a:chExt cx="2048" cy="2141"/>
          </a:xfrm>
        </p:grpSpPr>
        <p:sp>
          <p:nvSpPr>
            <p:cNvPr id="1813510" name="Freeform 6"/>
            <p:cNvSpPr>
              <a:spLocks/>
            </p:cNvSpPr>
            <p:nvPr/>
          </p:nvSpPr>
          <p:spPr bwMode="auto">
            <a:xfrm>
              <a:off x="3519" y="2867"/>
              <a:ext cx="1569" cy="349"/>
            </a:xfrm>
            <a:custGeom>
              <a:avLst/>
              <a:gdLst>
                <a:gd name="T0" fmla="*/ 0 w 1296"/>
                <a:gd name="T1" fmla="*/ 288 h 288"/>
                <a:gd name="T2" fmla="*/ 1296 w 1296"/>
                <a:gd name="T3" fmla="*/ 288 h 288"/>
                <a:gd name="T4" fmla="*/ 960 w 1296"/>
                <a:gd name="T5" fmla="*/ 0 h 288"/>
                <a:gd name="T6" fmla="*/ 288 w 1296"/>
                <a:gd name="T7" fmla="*/ 0 h 288"/>
                <a:gd name="T8" fmla="*/ 0 w 1296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6" h="288">
                  <a:moveTo>
                    <a:pt x="0" y="288"/>
                  </a:moveTo>
                  <a:lnTo>
                    <a:pt x="1296" y="288"/>
                  </a:lnTo>
                  <a:lnTo>
                    <a:pt x="960" y="0"/>
                  </a:lnTo>
                  <a:lnTo>
                    <a:pt x="288" y="0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rgbClr val="33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blurRad="63500" dist="1796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13511" name="Oval 7"/>
            <p:cNvSpPr>
              <a:spLocks noChangeArrowheads="1"/>
            </p:cNvSpPr>
            <p:nvPr/>
          </p:nvSpPr>
          <p:spPr bwMode="auto">
            <a:xfrm>
              <a:off x="3391" y="1651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13512" name="Line 8"/>
            <p:cNvSpPr>
              <a:spLocks noChangeShapeType="1"/>
            </p:cNvSpPr>
            <p:nvPr/>
          </p:nvSpPr>
          <p:spPr bwMode="auto">
            <a:xfrm>
              <a:off x="3487" y="1747"/>
              <a:ext cx="768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13513" name="Text Box 9"/>
            <p:cNvSpPr txBox="1">
              <a:spLocks noChangeArrowheads="1"/>
            </p:cNvSpPr>
            <p:nvPr/>
          </p:nvSpPr>
          <p:spPr bwMode="auto">
            <a:xfrm>
              <a:off x="3894" y="3216"/>
              <a:ext cx="77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400">
                  <a:solidFill>
                    <a:srgbClr val="FFCC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Surface</a:t>
              </a:r>
            </a:p>
          </p:txBody>
        </p:sp>
        <p:sp>
          <p:nvSpPr>
            <p:cNvPr id="1813514" name="Text Box 10"/>
            <p:cNvSpPr txBox="1">
              <a:spLocks noChangeArrowheads="1"/>
            </p:cNvSpPr>
            <p:nvPr/>
          </p:nvSpPr>
          <p:spPr bwMode="auto">
            <a:xfrm>
              <a:off x="3040" y="1363"/>
              <a:ext cx="44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Eye</a:t>
              </a:r>
            </a:p>
          </p:txBody>
        </p:sp>
        <p:sp>
          <p:nvSpPr>
            <p:cNvPr id="1813515" name="Line 11"/>
            <p:cNvSpPr>
              <a:spLocks noChangeShapeType="1"/>
            </p:cNvSpPr>
            <p:nvPr/>
          </p:nvSpPr>
          <p:spPr bwMode="auto">
            <a:xfrm>
              <a:off x="3472" y="1728"/>
              <a:ext cx="768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13516" name="Line 12"/>
            <p:cNvSpPr>
              <a:spLocks noChangeShapeType="1"/>
            </p:cNvSpPr>
            <p:nvPr/>
          </p:nvSpPr>
          <p:spPr bwMode="auto">
            <a:xfrm flipV="1">
              <a:off x="3616" y="2112"/>
              <a:ext cx="315" cy="24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13517" name="Line 13"/>
            <p:cNvSpPr>
              <a:spLocks noChangeShapeType="1"/>
            </p:cNvSpPr>
            <p:nvPr/>
          </p:nvSpPr>
          <p:spPr bwMode="auto">
            <a:xfrm flipV="1">
              <a:off x="3616" y="2112"/>
              <a:ext cx="0" cy="24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13518" name="Line 14"/>
            <p:cNvSpPr>
              <a:spLocks noChangeShapeType="1"/>
            </p:cNvSpPr>
            <p:nvPr/>
          </p:nvSpPr>
          <p:spPr bwMode="auto">
            <a:xfrm flipV="1">
              <a:off x="3616" y="2016"/>
              <a:ext cx="144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13519" name="Line 15"/>
            <p:cNvSpPr>
              <a:spLocks noChangeShapeType="1"/>
            </p:cNvSpPr>
            <p:nvPr/>
          </p:nvSpPr>
          <p:spPr bwMode="auto">
            <a:xfrm>
              <a:off x="3760" y="2016"/>
              <a:ext cx="171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13520" name="Text Box 16"/>
            <p:cNvSpPr txBox="1">
              <a:spLocks noChangeArrowheads="1"/>
            </p:cNvSpPr>
            <p:nvPr/>
          </p:nvSpPr>
          <p:spPr bwMode="auto">
            <a:xfrm>
              <a:off x="3040" y="2016"/>
              <a:ext cx="5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Pixel</a:t>
              </a:r>
            </a:p>
          </p:txBody>
        </p:sp>
        <p:sp>
          <p:nvSpPr>
            <p:cNvPr id="1813521" name="Line 17"/>
            <p:cNvSpPr>
              <a:spLocks noChangeShapeType="1"/>
            </p:cNvSpPr>
            <p:nvPr/>
          </p:nvSpPr>
          <p:spPr bwMode="auto">
            <a:xfrm>
              <a:off x="3472" y="1728"/>
              <a:ext cx="864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13522" name="Line 18"/>
            <p:cNvSpPr>
              <a:spLocks noChangeShapeType="1"/>
            </p:cNvSpPr>
            <p:nvPr/>
          </p:nvSpPr>
          <p:spPr bwMode="auto">
            <a:xfrm>
              <a:off x="3472" y="1728"/>
              <a:ext cx="459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13523" name="Line 19"/>
            <p:cNvSpPr>
              <a:spLocks noChangeShapeType="1"/>
            </p:cNvSpPr>
            <p:nvPr/>
          </p:nvSpPr>
          <p:spPr bwMode="auto">
            <a:xfrm>
              <a:off x="3472" y="1728"/>
              <a:ext cx="576" cy="11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13524" name="Line 20"/>
            <p:cNvSpPr>
              <a:spLocks noChangeShapeType="1"/>
            </p:cNvSpPr>
            <p:nvPr/>
          </p:nvSpPr>
          <p:spPr bwMode="auto">
            <a:xfrm>
              <a:off x="3472" y="1728"/>
              <a:ext cx="576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13525" name="Line 21"/>
            <p:cNvSpPr>
              <a:spLocks noChangeShapeType="1"/>
            </p:cNvSpPr>
            <p:nvPr/>
          </p:nvSpPr>
          <p:spPr bwMode="auto">
            <a:xfrm>
              <a:off x="3472" y="1728"/>
              <a:ext cx="1008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13526" name="Line 22"/>
            <p:cNvSpPr>
              <a:spLocks noChangeShapeType="1"/>
            </p:cNvSpPr>
            <p:nvPr/>
          </p:nvSpPr>
          <p:spPr bwMode="auto">
            <a:xfrm>
              <a:off x="3472" y="1728"/>
              <a:ext cx="72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13527" name="Line 23"/>
            <p:cNvSpPr>
              <a:spLocks noChangeShapeType="1"/>
            </p:cNvSpPr>
            <p:nvPr/>
          </p:nvSpPr>
          <p:spPr bwMode="auto">
            <a:xfrm>
              <a:off x="3472" y="1728"/>
              <a:ext cx="1008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13528" name="Line 24"/>
            <p:cNvSpPr>
              <a:spLocks noChangeShapeType="1"/>
            </p:cNvSpPr>
            <p:nvPr/>
          </p:nvSpPr>
          <p:spPr bwMode="auto">
            <a:xfrm>
              <a:off x="3472" y="1728"/>
              <a:ext cx="720" cy="13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13529" name="Text Box 25"/>
            <p:cNvSpPr txBox="1">
              <a:spLocks noChangeArrowheads="1"/>
            </p:cNvSpPr>
            <p:nvPr/>
          </p:nvSpPr>
          <p:spPr bwMode="auto">
            <a:xfrm>
              <a:off x="4279" y="2880"/>
              <a:ext cx="212" cy="288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 i="1">
                  <a:solidFill>
                    <a:srgbClr val="FFFFFF"/>
                  </a:solidFill>
                  <a:latin typeface="Arial" charset="0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7028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 Variables</a:t>
            </a:r>
          </a:p>
        </p:txBody>
      </p:sp>
      <p:sp>
        <p:nvSpPr>
          <p:cNvPr id="1844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Describes possible outcomes of an experiment</a:t>
            </a:r>
          </a:p>
          <a:p>
            <a:r>
              <a:rPr lang="en-US"/>
              <a:t>In discrete case, e.g. value of a dice roll [x = 1-6]</a:t>
            </a:r>
          </a:p>
          <a:p>
            <a:r>
              <a:rPr lang="en-US"/>
              <a:t>Probability p associated with each x (1/6 for dice)</a:t>
            </a:r>
          </a:p>
          <a:p>
            <a:r>
              <a:rPr lang="en-US"/>
              <a:t> Continuous case is obvious extension </a:t>
            </a:r>
          </a:p>
        </p:txBody>
      </p:sp>
    </p:spTree>
    <p:extLst>
      <p:ext uri="{BB962C8B-B14F-4D97-AF65-F5344CB8AC3E}">
        <p14:creationId xmlns:p14="http://schemas.microsoft.com/office/powerpoint/2010/main" val="10508844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Caustics</a:t>
            </a:r>
          </a:p>
        </p:txBody>
      </p:sp>
      <p:sp>
        <p:nvSpPr>
          <p:cNvPr id="135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62075"/>
            <a:ext cx="7772400" cy="52578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Caustics: Focusing through specular surface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Major research effort in 80s, 90s till today</a:t>
            </a:r>
          </a:p>
        </p:txBody>
      </p:sp>
      <p:pic>
        <p:nvPicPr>
          <p:cNvPr id="1356804" name="Picture 4" descr="cognac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075" y="1922463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74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Expected Value</a:t>
            </a:r>
          </a:p>
        </p:txBody>
      </p:sp>
      <p:sp>
        <p:nvSpPr>
          <p:cNvPr id="184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Expectation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For Dice example: </a:t>
            </a:r>
          </a:p>
        </p:txBody>
      </p:sp>
      <p:graphicFrame>
        <p:nvGraphicFramePr>
          <p:cNvPr id="18452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96102"/>
              </p:ext>
            </p:extLst>
          </p:nvPr>
        </p:nvGraphicFramePr>
        <p:xfrm>
          <a:off x="3141663" y="1387475"/>
          <a:ext cx="4598987" cy="187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970" name="Equation" r:id="rId3" imgW="2311400" imgH="939800" progId="Equation.DSMT4">
                  <p:embed/>
                </p:oleObj>
              </mc:Choice>
              <mc:Fallback>
                <p:oleObj name="Equation" r:id="rId3" imgW="2311400" imgH="93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1663" y="1387475"/>
                        <a:ext cx="4598987" cy="187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2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6519835"/>
              </p:ext>
            </p:extLst>
          </p:nvPr>
        </p:nvGraphicFramePr>
        <p:xfrm>
          <a:off x="1390650" y="4149725"/>
          <a:ext cx="6421438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971" name="Equation" r:id="rId5" imgW="2882900" imgH="457200" progId="Equation.DSMT4">
                  <p:embed/>
                </p:oleObj>
              </mc:Choice>
              <mc:Fallback>
                <p:oleObj name="Equation" r:id="rId5" imgW="28829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650" y="4149725"/>
                        <a:ext cx="6421438" cy="101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58755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3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0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03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9088"/>
            <a:ext cx="8229600" cy="621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81793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Techniques</a:t>
            </a:r>
          </a:p>
        </p:txBody>
      </p:sp>
      <p:sp>
        <p:nvSpPr>
          <p:cNvPr id="181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   Problem: how do we generate random points/directions during path tracing?</a:t>
            </a:r>
          </a:p>
          <a:p>
            <a:pPr lvl="1"/>
            <a:r>
              <a:rPr lang="en-US"/>
              <a:t>Non-rectilinear domains</a:t>
            </a:r>
          </a:p>
          <a:p>
            <a:pPr lvl="1"/>
            <a:r>
              <a:rPr lang="en-US"/>
              <a:t>Importance (BRDF)</a:t>
            </a:r>
          </a:p>
          <a:p>
            <a:pPr lvl="1"/>
            <a:r>
              <a:rPr lang="en-US"/>
              <a:t>Stratified</a:t>
            </a:r>
          </a:p>
          <a:p>
            <a:pPr lvl="1"/>
            <a:endParaRPr lang="en-US"/>
          </a:p>
        </p:txBody>
      </p:sp>
      <p:sp>
        <p:nvSpPr>
          <p:cNvPr id="1819652" name="Freeform 4"/>
          <p:cNvSpPr>
            <a:spLocks/>
          </p:cNvSpPr>
          <p:nvPr/>
        </p:nvSpPr>
        <p:spPr bwMode="auto">
          <a:xfrm>
            <a:off x="5643563" y="5532438"/>
            <a:ext cx="2128837" cy="473075"/>
          </a:xfrm>
          <a:custGeom>
            <a:avLst/>
            <a:gdLst>
              <a:gd name="T0" fmla="*/ 0 w 1296"/>
              <a:gd name="T1" fmla="*/ 288 h 288"/>
              <a:gd name="T2" fmla="*/ 1296 w 1296"/>
              <a:gd name="T3" fmla="*/ 288 h 288"/>
              <a:gd name="T4" fmla="*/ 960 w 1296"/>
              <a:gd name="T5" fmla="*/ 0 h 288"/>
              <a:gd name="T6" fmla="*/ 288 w 1296"/>
              <a:gd name="T7" fmla="*/ 0 h 288"/>
              <a:gd name="T8" fmla="*/ 0 w 1296"/>
              <a:gd name="T9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6" h="288">
                <a:moveTo>
                  <a:pt x="0" y="288"/>
                </a:moveTo>
                <a:lnTo>
                  <a:pt x="1296" y="288"/>
                </a:lnTo>
                <a:lnTo>
                  <a:pt x="960" y="0"/>
                </a:lnTo>
                <a:lnTo>
                  <a:pt x="288" y="0"/>
                </a:lnTo>
                <a:lnTo>
                  <a:pt x="0" y="288"/>
                </a:lnTo>
                <a:close/>
              </a:path>
            </a:pathLst>
          </a:custGeom>
          <a:solidFill>
            <a:srgbClr val="33CC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9653" name="Oval 5"/>
          <p:cNvSpPr>
            <a:spLocks noChangeArrowheads="1"/>
          </p:cNvSpPr>
          <p:nvPr/>
        </p:nvSpPr>
        <p:spPr bwMode="auto">
          <a:xfrm>
            <a:off x="5468938" y="3884613"/>
            <a:ext cx="130175" cy="1301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9654" name="Line 6"/>
          <p:cNvSpPr>
            <a:spLocks noChangeShapeType="1"/>
          </p:cNvSpPr>
          <p:nvPr/>
        </p:nvSpPr>
        <p:spPr bwMode="auto">
          <a:xfrm>
            <a:off x="5599113" y="4014788"/>
            <a:ext cx="1042987" cy="1692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9655" name="Text Box 7"/>
          <p:cNvSpPr txBox="1">
            <a:spLocks noChangeArrowheads="1"/>
          </p:cNvSpPr>
          <p:nvPr/>
        </p:nvSpPr>
        <p:spPr bwMode="auto">
          <a:xfrm>
            <a:off x="6149975" y="6003925"/>
            <a:ext cx="1058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Surface</a:t>
            </a:r>
          </a:p>
        </p:txBody>
      </p:sp>
      <p:sp>
        <p:nvSpPr>
          <p:cNvPr id="1819656" name="Text Box 8"/>
          <p:cNvSpPr txBox="1">
            <a:spLocks noChangeArrowheads="1"/>
          </p:cNvSpPr>
          <p:nvPr/>
        </p:nvSpPr>
        <p:spPr bwMode="auto">
          <a:xfrm>
            <a:off x="4986338" y="3490913"/>
            <a:ext cx="622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Eye</a:t>
            </a:r>
          </a:p>
        </p:txBody>
      </p:sp>
      <p:sp>
        <p:nvSpPr>
          <p:cNvPr id="1819657" name="Text Box 9"/>
          <p:cNvSpPr txBox="1">
            <a:spLocks noChangeArrowheads="1"/>
          </p:cNvSpPr>
          <p:nvPr/>
        </p:nvSpPr>
        <p:spPr bwMode="auto">
          <a:xfrm>
            <a:off x="6634163" y="56007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x</a:t>
            </a:r>
          </a:p>
        </p:txBody>
      </p:sp>
      <p:sp>
        <p:nvSpPr>
          <p:cNvPr id="1819658" name="Freeform 10"/>
          <p:cNvSpPr>
            <a:spLocks/>
          </p:cNvSpPr>
          <p:nvPr/>
        </p:nvSpPr>
        <p:spPr bwMode="auto">
          <a:xfrm>
            <a:off x="6642100" y="4294188"/>
            <a:ext cx="817563" cy="1411287"/>
          </a:xfrm>
          <a:custGeom>
            <a:avLst/>
            <a:gdLst>
              <a:gd name="T0" fmla="*/ 0 w 515"/>
              <a:gd name="T1" fmla="*/ 889 h 889"/>
              <a:gd name="T2" fmla="*/ 515 w 515"/>
              <a:gd name="T3" fmla="*/ 0 h 88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15" h="889">
                <a:moveTo>
                  <a:pt x="0" y="889"/>
                </a:moveTo>
                <a:lnTo>
                  <a:pt x="515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775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0674" name="Rectangle 2"/>
          <p:cNvSpPr>
            <a:spLocks noChangeArrowheads="1"/>
          </p:cNvSpPr>
          <p:nvPr/>
        </p:nvSpPr>
        <p:spPr bwMode="auto">
          <a:xfrm>
            <a:off x="4043363" y="5102225"/>
            <a:ext cx="3957637" cy="993775"/>
          </a:xfrm>
          <a:prstGeom prst="rect">
            <a:avLst/>
          </a:prstGeom>
          <a:solidFill>
            <a:srgbClr val="339933"/>
          </a:solidFill>
          <a:ln w="12700">
            <a:solidFill>
              <a:srgbClr val="66FF33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206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Generating Random Points</a:t>
            </a:r>
          </a:p>
        </p:txBody>
      </p:sp>
      <p:sp>
        <p:nvSpPr>
          <p:cNvPr id="182067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Uniform distribution:</a:t>
            </a:r>
          </a:p>
          <a:p>
            <a:pPr lvl="1"/>
            <a:r>
              <a:rPr lang="en-US"/>
              <a:t> Use random number generator</a:t>
            </a:r>
          </a:p>
        </p:txBody>
      </p:sp>
      <p:sp>
        <p:nvSpPr>
          <p:cNvPr id="1820677" name="Text Box 5"/>
          <p:cNvSpPr txBox="1">
            <a:spLocks noChangeArrowheads="1"/>
          </p:cNvSpPr>
          <p:nvPr/>
        </p:nvSpPr>
        <p:spPr bwMode="auto">
          <a:xfrm rot="-5400000">
            <a:off x="2927350" y="4292601"/>
            <a:ext cx="1609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Probability</a:t>
            </a:r>
          </a:p>
        </p:txBody>
      </p:sp>
      <p:sp>
        <p:nvSpPr>
          <p:cNvPr id="1820678" name="Text Box 6"/>
          <p:cNvSpPr txBox="1">
            <a:spLocks noChangeArrowheads="1"/>
          </p:cNvSpPr>
          <p:nvPr/>
        </p:nvSpPr>
        <p:spPr bwMode="auto">
          <a:xfrm>
            <a:off x="3716338" y="5756275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</a:t>
            </a:r>
          </a:p>
        </p:txBody>
      </p:sp>
      <p:sp>
        <p:nvSpPr>
          <p:cNvPr id="1820679" name="Text Box 7"/>
          <p:cNvSpPr txBox="1">
            <a:spLocks noChangeArrowheads="1"/>
          </p:cNvSpPr>
          <p:nvPr/>
        </p:nvSpPr>
        <p:spPr bwMode="auto">
          <a:xfrm>
            <a:off x="3733800" y="3121025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</a:p>
        </p:txBody>
      </p:sp>
      <p:sp>
        <p:nvSpPr>
          <p:cNvPr id="1820680" name="Text Box 8"/>
          <p:cNvSpPr txBox="1">
            <a:spLocks noChangeArrowheads="1"/>
          </p:cNvSpPr>
          <p:nvPr/>
        </p:nvSpPr>
        <p:spPr bwMode="auto">
          <a:xfrm>
            <a:off x="5943600" y="6096000"/>
            <a:ext cx="417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0"/>
              </a:rPr>
              <a:t>W</a:t>
            </a:r>
          </a:p>
        </p:txBody>
      </p:sp>
      <p:sp>
        <p:nvSpPr>
          <p:cNvPr id="1820681" name="Line 9"/>
          <p:cNvSpPr>
            <a:spLocks noChangeShapeType="1"/>
          </p:cNvSpPr>
          <p:nvPr/>
        </p:nvSpPr>
        <p:spPr bwMode="auto">
          <a:xfrm>
            <a:off x="4070350" y="6092825"/>
            <a:ext cx="419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20682" name="Line 10"/>
          <p:cNvSpPr>
            <a:spLocks noChangeShapeType="1"/>
          </p:cNvSpPr>
          <p:nvPr/>
        </p:nvSpPr>
        <p:spPr bwMode="auto">
          <a:xfrm flipV="1">
            <a:off x="4043363" y="3273425"/>
            <a:ext cx="0" cy="2822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780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Generating Random Points</a:t>
            </a:r>
          </a:p>
        </p:txBody>
      </p:sp>
      <p:sp>
        <p:nvSpPr>
          <p:cNvPr id="182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Specific probability distribution:</a:t>
            </a:r>
          </a:p>
          <a:p>
            <a:pPr lvl="1"/>
            <a:r>
              <a:rPr lang="en-US">
                <a:solidFill>
                  <a:schemeClr val="tx2"/>
                </a:solidFill>
              </a:rPr>
              <a:t>Function inversion</a:t>
            </a:r>
          </a:p>
          <a:p>
            <a:pPr lvl="1"/>
            <a:r>
              <a:rPr lang="en-US"/>
              <a:t>Rejection</a:t>
            </a:r>
          </a:p>
          <a:p>
            <a:pPr lvl="1"/>
            <a:r>
              <a:rPr lang="en-US">
                <a:solidFill>
                  <a:srgbClr val="DDDDDD"/>
                </a:solidFill>
              </a:rPr>
              <a:t>Metropolis</a:t>
            </a:r>
          </a:p>
          <a:p>
            <a:endParaRPr lang="en-US">
              <a:solidFill>
                <a:srgbClr val="DDDDDD"/>
              </a:solidFill>
            </a:endParaRPr>
          </a:p>
        </p:txBody>
      </p:sp>
      <p:sp>
        <p:nvSpPr>
          <p:cNvPr id="1821700" name="Freeform 4"/>
          <p:cNvSpPr>
            <a:spLocks/>
          </p:cNvSpPr>
          <p:nvPr/>
        </p:nvSpPr>
        <p:spPr bwMode="auto">
          <a:xfrm>
            <a:off x="4070350" y="4378325"/>
            <a:ext cx="4121150" cy="1717675"/>
          </a:xfrm>
          <a:custGeom>
            <a:avLst/>
            <a:gdLst>
              <a:gd name="T0" fmla="*/ 0 w 2596"/>
              <a:gd name="T1" fmla="*/ 1080 h 1082"/>
              <a:gd name="T2" fmla="*/ 672 w 2596"/>
              <a:gd name="T3" fmla="*/ 936 h 1082"/>
              <a:gd name="T4" fmla="*/ 1248 w 2596"/>
              <a:gd name="T5" fmla="*/ 600 h 1082"/>
              <a:gd name="T6" fmla="*/ 1776 w 2596"/>
              <a:gd name="T7" fmla="*/ 72 h 1082"/>
              <a:gd name="T8" fmla="*/ 2160 w 2596"/>
              <a:gd name="T9" fmla="*/ 168 h 1082"/>
              <a:gd name="T10" fmla="*/ 2256 w 2596"/>
              <a:gd name="T11" fmla="*/ 840 h 1082"/>
              <a:gd name="T12" fmla="*/ 2352 w 2596"/>
              <a:gd name="T13" fmla="*/ 984 h 1082"/>
              <a:gd name="T14" fmla="*/ 2596 w 2596"/>
              <a:gd name="T15" fmla="*/ 1082 h 1082"/>
              <a:gd name="T16" fmla="*/ 0 w 2596"/>
              <a:gd name="T17" fmla="*/ 1080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96" h="1082">
                <a:moveTo>
                  <a:pt x="0" y="1080"/>
                </a:moveTo>
                <a:cubicBezTo>
                  <a:pt x="232" y="1048"/>
                  <a:pt x="464" y="1016"/>
                  <a:pt x="672" y="936"/>
                </a:cubicBezTo>
                <a:cubicBezTo>
                  <a:pt x="880" y="856"/>
                  <a:pt x="1064" y="744"/>
                  <a:pt x="1248" y="600"/>
                </a:cubicBezTo>
                <a:cubicBezTo>
                  <a:pt x="1432" y="456"/>
                  <a:pt x="1624" y="144"/>
                  <a:pt x="1776" y="72"/>
                </a:cubicBezTo>
                <a:cubicBezTo>
                  <a:pt x="1928" y="0"/>
                  <a:pt x="2080" y="40"/>
                  <a:pt x="2160" y="168"/>
                </a:cubicBezTo>
                <a:cubicBezTo>
                  <a:pt x="2240" y="296"/>
                  <a:pt x="2224" y="704"/>
                  <a:pt x="2256" y="840"/>
                </a:cubicBezTo>
                <a:cubicBezTo>
                  <a:pt x="2288" y="976"/>
                  <a:pt x="2295" y="944"/>
                  <a:pt x="2352" y="984"/>
                </a:cubicBezTo>
                <a:cubicBezTo>
                  <a:pt x="2409" y="1024"/>
                  <a:pt x="2545" y="1062"/>
                  <a:pt x="2596" y="1082"/>
                </a:cubicBezTo>
                <a:cubicBezTo>
                  <a:pt x="2596" y="1082"/>
                  <a:pt x="0" y="1080"/>
                  <a:pt x="0" y="1080"/>
                </a:cubicBezTo>
                <a:close/>
              </a:path>
            </a:pathLst>
          </a:custGeom>
          <a:solidFill>
            <a:srgbClr val="339933"/>
          </a:solidFill>
          <a:ln w="12700" cap="flat" cmpd="sng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21701" name="Text Box 5"/>
          <p:cNvSpPr txBox="1">
            <a:spLocks noChangeArrowheads="1"/>
          </p:cNvSpPr>
          <p:nvPr/>
        </p:nvSpPr>
        <p:spPr bwMode="auto">
          <a:xfrm rot="-5400000">
            <a:off x="2927350" y="4292601"/>
            <a:ext cx="1609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Probability</a:t>
            </a:r>
          </a:p>
        </p:txBody>
      </p:sp>
      <p:sp>
        <p:nvSpPr>
          <p:cNvPr id="1821702" name="Text Box 6"/>
          <p:cNvSpPr txBox="1">
            <a:spLocks noChangeArrowheads="1"/>
          </p:cNvSpPr>
          <p:nvPr/>
        </p:nvSpPr>
        <p:spPr bwMode="auto">
          <a:xfrm>
            <a:off x="3716338" y="5756275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</a:t>
            </a:r>
          </a:p>
        </p:txBody>
      </p:sp>
      <p:sp>
        <p:nvSpPr>
          <p:cNvPr id="1821703" name="Text Box 7"/>
          <p:cNvSpPr txBox="1">
            <a:spLocks noChangeArrowheads="1"/>
          </p:cNvSpPr>
          <p:nvPr/>
        </p:nvSpPr>
        <p:spPr bwMode="auto">
          <a:xfrm>
            <a:off x="3733800" y="3121025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</a:p>
        </p:txBody>
      </p:sp>
      <p:sp>
        <p:nvSpPr>
          <p:cNvPr id="1821704" name="Text Box 8"/>
          <p:cNvSpPr txBox="1">
            <a:spLocks noChangeArrowheads="1"/>
          </p:cNvSpPr>
          <p:nvPr/>
        </p:nvSpPr>
        <p:spPr bwMode="auto">
          <a:xfrm>
            <a:off x="5943600" y="6096000"/>
            <a:ext cx="417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0"/>
              </a:rPr>
              <a:t>W</a:t>
            </a:r>
          </a:p>
        </p:txBody>
      </p:sp>
      <p:sp>
        <p:nvSpPr>
          <p:cNvPr id="1821705" name="Line 9"/>
          <p:cNvSpPr>
            <a:spLocks noChangeShapeType="1"/>
          </p:cNvSpPr>
          <p:nvPr/>
        </p:nvSpPr>
        <p:spPr bwMode="auto">
          <a:xfrm>
            <a:off x="4070350" y="6092825"/>
            <a:ext cx="419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21706" name="Line 10"/>
          <p:cNvSpPr>
            <a:spLocks noChangeShapeType="1"/>
          </p:cNvSpPr>
          <p:nvPr/>
        </p:nvSpPr>
        <p:spPr bwMode="auto">
          <a:xfrm flipV="1">
            <a:off x="4043363" y="3273425"/>
            <a:ext cx="0" cy="2822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653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6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Operations</a:t>
            </a:r>
          </a:p>
        </p:txBody>
      </p:sp>
      <p:sp>
        <p:nvSpPr>
          <p:cNvPr id="181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Want to </a:t>
            </a:r>
            <a:r>
              <a:rPr lang="en-US" b="1" i="1"/>
              <a:t>sample</a:t>
            </a:r>
            <a:r>
              <a:rPr lang="en-US"/>
              <a:t> probability distributions</a:t>
            </a:r>
          </a:p>
          <a:p>
            <a:pPr lvl="1"/>
            <a:r>
              <a:rPr lang="en-US"/>
              <a:t>Draw samples distributed according to probability</a:t>
            </a:r>
          </a:p>
          <a:p>
            <a:pPr lvl="1"/>
            <a:r>
              <a:rPr lang="en-US"/>
              <a:t>Useful for integration, picking important regions, etc.</a:t>
            </a:r>
          </a:p>
          <a:p>
            <a:pPr>
              <a:buFont typeface="Wingdings" charset="0"/>
              <a:buNone/>
            </a:pPr>
            <a:r>
              <a:rPr lang="en-US"/>
              <a:t>Common distributions</a:t>
            </a:r>
          </a:p>
          <a:p>
            <a:pPr lvl="1"/>
            <a:r>
              <a:rPr lang="en-US"/>
              <a:t>Disk or circle</a:t>
            </a:r>
          </a:p>
          <a:p>
            <a:pPr lvl="1"/>
            <a:r>
              <a:rPr lang="en-US"/>
              <a:t>Uniform</a:t>
            </a:r>
          </a:p>
          <a:p>
            <a:pPr lvl="1"/>
            <a:r>
              <a:rPr lang="en-US"/>
              <a:t>Upper hemisphere for visibility</a:t>
            </a:r>
          </a:p>
          <a:p>
            <a:pPr lvl="1"/>
            <a:r>
              <a:rPr lang="en-US"/>
              <a:t>Area luminaire</a:t>
            </a:r>
          </a:p>
          <a:p>
            <a:pPr lvl="1"/>
            <a:r>
              <a:rPr lang="en-US"/>
              <a:t>Complex lighting like an environment map</a:t>
            </a:r>
          </a:p>
          <a:p>
            <a:pPr lvl="1"/>
            <a:r>
              <a:rPr lang="en-US"/>
              <a:t>Complex reflectance like a BRDF</a:t>
            </a:r>
          </a:p>
          <a:p>
            <a:pPr lvl="1"/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4076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4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0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04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19088"/>
            <a:ext cx="8210550" cy="621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75018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Generating Random Points</a:t>
            </a:r>
          </a:p>
        </p:txBody>
      </p:sp>
      <p:grpSp>
        <p:nvGrpSpPr>
          <p:cNvPr id="1826843" name="Group 27"/>
          <p:cNvGrpSpPr>
            <a:grpSpLocks/>
          </p:cNvGrpSpPr>
          <p:nvPr/>
        </p:nvGrpSpPr>
        <p:grpSpPr bwMode="auto">
          <a:xfrm>
            <a:off x="582613" y="1317625"/>
            <a:ext cx="7964487" cy="5521325"/>
            <a:chOff x="1966" y="1786"/>
            <a:chExt cx="3218" cy="2240"/>
          </a:xfrm>
        </p:grpSpPr>
        <p:sp>
          <p:nvSpPr>
            <p:cNvPr id="1826820" name="Freeform 4"/>
            <p:cNvSpPr>
              <a:spLocks/>
            </p:cNvSpPr>
            <p:nvPr/>
          </p:nvSpPr>
          <p:spPr bwMode="auto">
            <a:xfrm>
              <a:off x="2544" y="1834"/>
              <a:ext cx="2465" cy="2004"/>
            </a:xfrm>
            <a:custGeom>
              <a:avLst/>
              <a:gdLst>
                <a:gd name="T0" fmla="*/ 0 w 2465"/>
                <a:gd name="T1" fmla="*/ 2004 h 2004"/>
                <a:gd name="T2" fmla="*/ 2465 w 2465"/>
                <a:gd name="T3" fmla="*/ 2000 h 2004"/>
                <a:gd name="T4" fmla="*/ 2456 w 2465"/>
                <a:gd name="T5" fmla="*/ 80 h 2004"/>
                <a:gd name="T6" fmla="*/ 1981 w 2465"/>
                <a:gd name="T7" fmla="*/ 330 h 2004"/>
                <a:gd name="T8" fmla="*/ 1563 w 2465"/>
                <a:gd name="T9" fmla="*/ 973 h 2004"/>
                <a:gd name="T10" fmla="*/ 929 w 2465"/>
                <a:gd name="T11" fmla="*/ 1574 h 2004"/>
                <a:gd name="T12" fmla="*/ 0 w 2465"/>
                <a:gd name="T13" fmla="*/ 2004 h 2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65" h="2004">
                  <a:moveTo>
                    <a:pt x="0" y="2004"/>
                  </a:moveTo>
                  <a:cubicBezTo>
                    <a:pt x="286" y="2000"/>
                    <a:pt x="1905" y="2000"/>
                    <a:pt x="2465" y="2000"/>
                  </a:cubicBezTo>
                  <a:cubicBezTo>
                    <a:pt x="2444" y="1708"/>
                    <a:pt x="2465" y="339"/>
                    <a:pt x="2456" y="80"/>
                  </a:cubicBezTo>
                  <a:cubicBezTo>
                    <a:pt x="2169" y="0"/>
                    <a:pt x="2130" y="181"/>
                    <a:pt x="1981" y="330"/>
                  </a:cubicBezTo>
                  <a:cubicBezTo>
                    <a:pt x="1832" y="479"/>
                    <a:pt x="1738" y="766"/>
                    <a:pt x="1563" y="973"/>
                  </a:cubicBezTo>
                  <a:cubicBezTo>
                    <a:pt x="1388" y="1180"/>
                    <a:pt x="1190" y="1402"/>
                    <a:pt x="929" y="1574"/>
                  </a:cubicBezTo>
                  <a:cubicBezTo>
                    <a:pt x="668" y="1746"/>
                    <a:pt x="194" y="1914"/>
                    <a:pt x="0" y="2004"/>
                  </a:cubicBezTo>
                  <a:close/>
                </a:path>
              </a:pathLst>
            </a:custGeom>
            <a:solidFill>
              <a:srgbClr val="339933"/>
            </a:solidFill>
            <a:ln w="12700" cap="flat" cmpd="sng">
              <a:solidFill>
                <a:srgbClr val="66FF33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6821" name="Text Box 5"/>
            <p:cNvSpPr txBox="1">
              <a:spLocks noChangeArrowheads="1"/>
            </p:cNvSpPr>
            <p:nvPr/>
          </p:nvSpPr>
          <p:spPr bwMode="auto">
            <a:xfrm rot="-5400000">
              <a:off x="1798" y="2855"/>
              <a:ext cx="668" cy="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Cumulative</a:t>
              </a:r>
              <a:br>
                <a:rPr lang="en-US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</a:br>
              <a:r>
                <a:rPr lang="en-US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Probability</a:t>
              </a:r>
            </a:p>
          </p:txBody>
        </p:sp>
        <p:sp>
          <p:nvSpPr>
            <p:cNvPr id="1826822" name="Text Box 6"/>
            <p:cNvSpPr txBox="1">
              <a:spLocks noChangeArrowheads="1"/>
            </p:cNvSpPr>
            <p:nvPr/>
          </p:nvSpPr>
          <p:spPr bwMode="auto">
            <a:xfrm>
              <a:off x="2321" y="3626"/>
              <a:ext cx="142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0</a:t>
              </a:r>
            </a:p>
          </p:txBody>
        </p:sp>
        <p:sp>
          <p:nvSpPr>
            <p:cNvPr id="1826823" name="Text Box 7"/>
            <p:cNvSpPr txBox="1">
              <a:spLocks noChangeArrowheads="1"/>
            </p:cNvSpPr>
            <p:nvPr/>
          </p:nvSpPr>
          <p:spPr bwMode="auto">
            <a:xfrm>
              <a:off x="2332" y="1786"/>
              <a:ext cx="142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1</a:t>
              </a:r>
            </a:p>
          </p:txBody>
        </p:sp>
        <p:sp>
          <p:nvSpPr>
            <p:cNvPr id="1826824" name="Text Box 8"/>
            <p:cNvSpPr txBox="1">
              <a:spLocks noChangeArrowheads="1"/>
            </p:cNvSpPr>
            <p:nvPr/>
          </p:nvSpPr>
          <p:spPr bwMode="auto">
            <a:xfrm>
              <a:off x="3744" y="3840"/>
              <a:ext cx="169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charset="0"/>
                </a:rPr>
                <a:t>W</a:t>
              </a:r>
            </a:p>
          </p:txBody>
        </p:sp>
        <p:sp>
          <p:nvSpPr>
            <p:cNvPr id="1826825" name="Line 9"/>
            <p:cNvSpPr>
              <a:spLocks noChangeShapeType="1"/>
            </p:cNvSpPr>
            <p:nvPr/>
          </p:nvSpPr>
          <p:spPr bwMode="auto">
            <a:xfrm>
              <a:off x="2544" y="3838"/>
              <a:ext cx="26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6826" name="Line 10"/>
            <p:cNvSpPr>
              <a:spLocks noChangeShapeType="1"/>
            </p:cNvSpPr>
            <p:nvPr/>
          </p:nvSpPr>
          <p:spPr bwMode="auto">
            <a:xfrm flipV="1">
              <a:off x="2527" y="1930"/>
              <a:ext cx="0" cy="19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6827" name="Line 11"/>
            <p:cNvSpPr>
              <a:spLocks noChangeShapeType="1"/>
            </p:cNvSpPr>
            <p:nvPr/>
          </p:nvSpPr>
          <p:spPr bwMode="auto">
            <a:xfrm flipV="1">
              <a:off x="4224" y="2674"/>
              <a:ext cx="0" cy="11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6828" name="Line 12"/>
            <p:cNvSpPr>
              <a:spLocks noChangeShapeType="1"/>
            </p:cNvSpPr>
            <p:nvPr/>
          </p:nvSpPr>
          <p:spPr bwMode="auto">
            <a:xfrm>
              <a:off x="2544" y="3610"/>
              <a:ext cx="528" cy="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6829" name="Line 13"/>
            <p:cNvSpPr>
              <a:spLocks noChangeShapeType="1"/>
            </p:cNvSpPr>
            <p:nvPr/>
          </p:nvSpPr>
          <p:spPr bwMode="auto">
            <a:xfrm>
              <a:off x="2544" y="3370"/>
              <a:ext cx="10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6830" name="Line 14"/>
            <p:cNvSpPr>
              <a:spLocks noChangeShapeType="1"/>
            </p:cNvSpPr>
            <p:nvPr/>
          </p:nvSpPr>
          <p:spPr bwMode="auto">
            <a:xfrm>
              <a:off x="2544" y="3130"/>
              <a:ext cx="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6831" name="Line 15"/>
            <p:cNvSpPr>
              <a:spLocks noChangeShapeType="1"/>
            </p:cNvSpPr>
            <p:nvPr/>
          </p:nvSpPr>
          <p:spPr bwMode="auto">
            <a:xfrm>
              <a:off x="2544" y="2890"/>
              <a:ext cx="14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6832" name="Line 16"/>
            <p:cNvSpPr>
              <a:spLocks noChangeShapeType="1"/>
            </p:cNvSpPr>
            <p:nvPr/>
          </p:nvSpPr>
          <p:spPr bwMode="auto">
            <a:xfrm>
              <a:off x="2544" y="2650"/>
              <a:ext cx="16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6833" name="Line 17"/>
            <p:cNvSpPr>
              <a:spLocks noChangeShapeType="1"/>
            </p:cNvSpPr>
            <p:nvPr/>
          </p:nvSpPr>
          <p:spPr bwMode="auto">
            <a:xfrm>
              <a:off x="2555" y="2170"/>
              <a:ext cx="19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6834" name="Line 18"/>
            <p:cNvSpPr>
              <a:spLocks noChangeShapeType="1"/>
            </p:cNvSpPr>
            <p:nvPr/>
          </p:nvSpPr>
          <p:spPr bwMode="auto">
            <a:xfrm flipV="1">
              <a:off x="2544" y="2410"/>
              <a:ext cx="180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6835" name="Line 19"/>
            <p:cNvSpPr>
              <a:spLocks noChangeShapeType="1"/>
            </p:cNvSpPr>
            <p:nvPr/>
          </p:nvSpPr>
          <p:spPr bwMode="auto">
            <a:xfrm flipV="1">
              <a:off x="4336" y="2410"/>
              <a:ext cx="0" cy="14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6836" name="Line 20"/>
            <p:cNvSpPr>
              <a:spLocks noChangeShapeType="1"/>
            </p:cNvSpPr>
            <p:nvPr/>
          </p:nvSpPr>
          <p:spPr bwMode="auto">
            <a:xfrm flipV="1">
              <a:off x="4512" y="2170"/>
              <a:ext cx="0" cy="16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6837" name="Line 21"/>
            <p:cNvSpPr>
              <a:spLocks noChangeShapeType="1"/>
            </p:cNvSpPr>
            <p:nvPr/>
          </p:nvSpPr>
          <p:spPr bwMode="auto">
            <a:xfrm>
              <a:off x="2540" y="1930"/>
              <a:ext cx="22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6838" name="Line 22"/>
            <p:cNvSpPr>
              <a:spLocks noChangeShapeType="1"/>
            </p:cNvSpPr>
            <p:nvPr/>
          </p:nvSpPr>
          <p:spPr bwMode="auto">
            <a:xfrm flipV="1">
              <a:off x="4024" y="2890"/>
              <a:ext cx="0" cy="9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6839" name="Line 23"/>
            <p:cNvSpPr>
              <a:spLocks noChangeShapeType="1"/>
            </p:cNvSpPr>
            <p:nvPr/>
          </p:nvSpPr>
          <p:spPr bwMode="auto">
            <a:xfrm flipV="1">
              <a:off x="3792" y="3130"/>
              <a:ext cx="0" cy="7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6840" name="Line 24"/>
            <p:cNvSpPr>
              <a:spLocks noChangeShapeType="1"/>
            </p:cNvSpPr>
            <p:nvPr/>
          </p:nvSpPr>
          <p:spPr bwMode="auto">
            <a:xfrm flipV="1">
              <a:off x="3504" y="3356"/>
              <a:ext cx="0" cy="4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6841" name="Line 25"/>
            <p:cNvSpPr>
              <a:spLocks noChangeShapeType="1"/>
            </p:cNvSpPr>
            <p:nvPr/>
          </p:nvSpPr>
          <p:spPr bwMode="auto">
            <a:xfrm flipV="1">
              <a:off x="3056" y="3635"/>
              <a:ext cx="0" cy="1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6842" name="Line 26"/>
            <p:cNvSpPr>
              <a:spLocks noChangeShapeType="1"/>
            </p:cNvSpPr>
            <p:nvPr/>
          </p:nvSpPr>
          <p:spPr bwMode="auto">
            <a:xfrm flipV="1">
              <a:off x="4752" y="1930"/>
              <a:ext cx="0" cy="19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299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0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05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342900"/>
            <a:ext cx="817245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21040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7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1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17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255588"/>
            <a:ext cx="8426450" cy="641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8296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lecture</a:t>
            </a:r>
          </a:p>
        </p:txBody>
      </p:sp>
      <p:sp>
        <p:nvSpPr>
          <p:cNvPr id="135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7175"/>
            <a:ext cx="86868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i="1" dirty="0"/>
              <a:t>Theory</a:t>
            </a:r>
            <a:r>
              <a:rPr lang="en-US" dirty="0"/>
              <a:t> for all global illumination methods (ray tracing, </a:t>
            </a:r>
            <a:r>
              <a:rPr lang="en-US" i="1" dirty="0"/>
              <a:t>path tracing</a:t>
            </a:r>
            <a:r>
              <a:rPr lang="en-US" dirty="0"/>
              <a:t>, </a:t>
            </a:r>
            <a:r>
              <a:rPr lang="en-US" dirty="0" err="1"/>
              <a:t>radiosity</a:t>
            </a:r>
            <a:r>
              <a:rPr lang="en-US" dirty="0"/>
              <a:t>)</a:t>
            </a:r>
          </a:p>
          <a:p>
            <a:pPr>
              <a:lnSpc>
                <a:spcPct val="90000"/>
              </a:lnSpc>
            </a:pPr>
            <a:r>
              <a:rPr lang="en-US" dirty="0"/>
              <a:t>We derive </a:t>
            </a:r>
            <a:r>
              <a:rPr lang="en-US" b="1" i="1" dirty="0"/>
              <a:t>Rendering Equation</a:t>
            </a:r>
            <a:r>
              <a:rPr lang="en-US" dirty="0"/>
              <a:t> [</a:t>
            </a:r>
            <a:r>
              <a:rPr lang="en-US" dirty="0" err="1"/>
              <a:t>Kajiya</a:t>
            </a:r>
            <a:r>
              <a:rPr lang="en-US" dirty="0"/>
              <a:t> 86]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Major theoretical development in field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Unifying framework for all global </a:t>
            </a:r>
            <a:r>
              <a:rPr lang="en-US" sz="2800" dirty="0" smtClean="0"/>
              <a:t>illumination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Introduced Path Tracing: core rendering method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dirty="0"/>
              <a:t>Discuss existing approaches as special cases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 dirty="0"/>
              <a:t>    </a:t>
            </a:r>
            <a:r>
              <a:rPr lang="en-US" sz="1800" dirty="0"/>
              <a:t>Fairly theoretical lecture (but important).  Not well covered in textbooks (though see Eric </a:t>
            </a:r>
            <a:r>
              <a:rPr lang="en-US" sz="1800" dirty="0" err="1"/>
              <a:t>Veach</a:t>
            </a:r>
            <a:r>
              <a:rPr lang="ja-JP" altLang="en-US" sz="1800" dirty="0">
                <a:latin typeface="Arial"/>
              </a:rPr>
              <a:t>’</a:t>
            </a:r>
            <a:r>
              <a:rPr lang="en-US" sz="1800" dirty="0"/>
              <a:t>s thesis).  </a:t>
            </a:r>
            <a:r>
              <a:rPr lang="en-US" sz="1800" dirty="0" smtClean="0"/>
              <a:t>See reading if you are interested.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44923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1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18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257175"/>
            <a:ext cx="8515350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12285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Rejection Sampling</a:t>
            </a:r>
          </a:p>
        </p:txBody>
      </p:sp>
      <p:grpSp>
        <p:nvGrpSpPr>
          <p:cNvPr id="1828892" name="Group 28"/>
          <p:cNvGrpSpPr>
            <a:grpSpLocks/>
          </p:cNvGrpSpPr>
          <p:nvPr/>
        </p:nvGrpSpPr>
        <p:grpSpPr bwMode="auto">
          <a:xfrm>
            <a:off x="966788" y="1585913"/>
            <a:ext cx="7026275" cy="4892675"/>
            <a:chOff x="2208" y="1918"/>
            <a:chExt cx="2996" cy="2067"/>
          </a:xfrm>
        </p:grpSpPr>
        <p:sp>
          <p:nvSpPr>
            <p:cNvPr id="1828868" name="Freeform 4"/>
            <p:cNvSpPr>
              <a:spLocks/>
            </p:cNvSpPr>
            <p:nvPr/>
          </p:nvSpPr>
          <p:spPr bwMode="auto">
            <a:xfrm>
              <a:off x="2564" y="2710"/>
              <a:ext cx="2596" cy="1082"/>
            </a:xfrm>
            <a:custGeom>
              <a:avLst/>
              <a:gdLst>
                <a:gd name="T0" fmla="*/ 0 w 2596"/>
                <a:gd name="T1" fmla="*/ 1080 h 1082"/>
                <a:gd name="T2" fmla="*/ 672 w 2596"/>
                <a:gd name="T3" fmla="*/ 936 h 1082"/>
                <a:gd name="T4" fmla="*/ 1248 w 2596"/>
                <a:gd name="T5" fmla="*/ 600 h 1082"/>
                <a:gd name="T6" fmla="*/ 1776 w 2596"/>
                <a:gd name="T7" fmla="*/ 72 h 1082"/>
                <a:gd name="T8" fmla="*/ 2160 w 2596"/>
                <a:gd name="T9" fmla="*/ 168 h 1082"/>
                <a:gd name="T10" fmla="*/ 2256 w 2596"/>
                <a:gd name="T11" fmla="*/ 840 h 1082"/>
                <a:gd name="T12" fmla="*/ 2352 w 2596"/>
                <a:gd name="T13" fmla="*/ 984 h 1082"/>
                <a:gd name="T14" fmla="*/ 2596 w 2596"/>
                <a:gd name="T15" fmla="*/ 1082 h 1082"/>
                <a:gd name="T16" fmla="*/ 0 w 2596"/>
                <a:gd name="T17" fmla="*/ 1080 h 1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96" h="1082">
                  <a:moveTo>
                    <a:pt x="0" y="1080"/>
                  </a:moveTo>
                  <a:cubicBezTo>
                    <a:pt x="232" y="1048"/>
                    <a:pt x="464" y="1016"/>
                    <a:pt x="672" y="936"/>
                  </a:cubicBezTo>
                  <a:cubicBezTo>
                    <a:pt x="880" y="856"/>
                    <a:pt x="1064" y="744"/>
                    <a:pt x="1248" y="600"/>
                  </a:cubicBezTo>
                  <a:cubicBezTo>
                    <a:pt x="1432" y="456"/>
                    <a:pt x="1624" y="144"/>
                    <a:pt x="1776" y="72"/>
                  </a:cubicBezTo>
                  <a:cubicBezTo>
                    <a:pt x="1928" y="0"/>
                    <a:pt x="2080" y="40"/>
                    <a:pt x="2160" y="168"/>
                  </a:cubicBezTo>
                  <a:cubicBezTo>
                    <a:pt x="2240" y="296"/>
                    <a:pt x="2224" y="704"/>
                    <a:pt x="2256" y="840"/>
                  </a:cubicBezTo>
                  <a:cubicBezTo>
                    <a:pt x="2288" y="976"/>
                    <a:pt x="2295" y="944"/>
                    <a:pt x="2352" y="984"/>
                  </a:cubicBezTo>
                  <a:cubicBezTo>
                    <a:pt x="2409" y="1024"/>
                    <a:pt x="2545" y="1062"/>
                    <a:pt x="2596" y="1082"/>
                  </a:cubicBezTo>
                  <a:cubicBezTo>
                    <a:pt x="2596" y="1082"/>
                    <a:pt x="0" y="1080"/>
                    <a:pt x="0" y="1080"/>
                  </a:cubicBezTo>
                  <a:close/>
                </a:path>
              </a:pathLst>
            </a:custGeom>
            <a:solidFill>
              <a:srgbClr val="339933"/>
            </a:solidFill>
            <a:ln w="12700" cap="flat" cmpd="sng">
              <a:solidFill>
                <a:srgbClr val="66FF33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8869" name="Text Box 5"/>
            <p:cNvSpPr txBox="1">
              <a:spLocks noChangeArrowheads="1"/>
            </p:cNvSpPr>
            <p:nvPr/>
          </p:nvSpPr>
          <p:spPr bwMode="auto">
            <a:xfrm rot="-5400000">
              <a:off x="1978" y="2882"/>
              <a:ext cx="656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Probability</a:t>
              </a:r>
            </a:p>
          </p:txBody>
        </p:sp>
        <p:sp>
          <p:nvSpPr>
            <p:cNvPr id="1828870" name="Text Box 6"/>
            <p:cNvSpPr txBox="1">
              <a:spLocks noChangeArrowheads="1"/>
            </p:cNvSpPr>
            <p:nvPr/>
          </p:nvSpPr>
          <p:spPr bwMode="auto">
            <a:xfrm>
              <a:off x="2341" y="3578"/>
              <a:ext cx="150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0</a:t>
              </a:r>
            </a:p>
          </p:txBody>
        </p:sp>
        <p:sp>
          <p:nvSpPr>
            <p:cNvPr id="1828871" name="Text Box 7"/>
            <p:cNvSpPr txBox="1">
              <a:spLocks noChangeArrowheads="1"/>
            </p:cNvSpPr>
            <p:nvPr/>
          </p:nvSpPr>
          <p:spPr bwMode="auto">
            <a:xfrm>
              <a:off x="2352" y="1918"/>
              <a:ext cx="149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1</a:t>
              </a:r>
            </a:p>
          </p:txBody>
        </p:sp>
        <p:sp>
          <p:nvSpPr>
            <p:cNvPr id="1828872" name="Text Box 8"/>
            <p:cNvSpPr txBox="1">
              <a:spLocks noChangeArrowheads="1"/>
            </p:cNvSpPr>
            <p:nvPr/>
          </p:nvSpPr>
          <p:spPr bwMode="auto">
            <a:xfrm>
              <a:off x="3744" y="3792"/>
              <a:ext cx="178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charset="0"/>
                </a:rPr>
                <a:t>W</a:t>
              </a:r>
            </a:p>
          </p:txBody>
        </p:sp>
        <p:sp>
          <p:nvSpPr>
            <p:cNvPr id="1828873" name="Line 9"/>
            <p:cNvSpPr>
              <a:spLocks noChangeShapeType="1"/>
            </p:cNvSpPr>
            <p:nvPr/>
          </p:nvSpPr>
          <p:spPr bwMode="auto">
            <a:xfrm>
              <a:off x="2564" y="3790"/>
              <a:ext cx="26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8874" name="Line 10"/>
            <p:cNvSpPr>
              <a:spLocks noChangeShapeType="1"/>
            </p:cNvSpPr>
            <p:nvPr/>
          </p:nvSpPr>
          <p:spPr bwMode="auto">
            <a:xfrm flipV="1">
              <a:off x="2547" y="2014"/>
              <a:ext cx="0" cy="17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8875" name="Line 11"/>
            <p:cNvSpPr>
              <a:spLocks noChangeShapeType="1"/>
            </p:cNvSpPr>
            <p:nvPr/>
          </p:nvSpPr>
          <p:spPr bwMode="auto">
            <a:xfrm>
              <a:off x="2553" y="2014"/>
              <a:ext cx="263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8876" name="Line 12"/>
            <p:cNvSpPr>
              <a:spLocks noChangeShapeType="1"/>
            </p:cNvSpPr>
            <p:nvPr/>
          </p:nvSpPr>
          <p:spPr bwMode="auto">
            <a:xfrm>
              <a:off x="5184" y="2014"/>
              <a:ext cx="0" cy="17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8877" name="Oval 13"/>
            <p:cNvSpPr>
              <a:spLocks noChangeArrowheads="1"/>
            </p:cNvSpPr>
            <p:nvPr/>
          </p:nvSpPr>
          <p:spPr bwMode="auto">
            <a:xfrm>
              <a:off x="4464" y="3598"/>
              <a:ext cx="48" cy="6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8878" name="Oval 14"/>
            <p:cNvSpPr>
              <a:spLocks noChangeArrowheads="1"/>
            </p:cNvSpPr>
            <p:nvPr/>
          </p:nvSpPr>
          <p:spPr bwMode="auto">
            <a:xfrm>
              <a:off x="4007" y="3372"/>
              <a:ext cx="48" cy="6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8879" name="Oval 15"/>
            <p:cNvSpPr>
              <a:spLocks noChangeArrowheads="1"/>
            </p:cNvSpPr>
            <p:nvPr/>
          </p:nvSpPr>
          <p:spPr bwMode="auto">
            <a:xfrm>
              <a:off x="3408" y="3646"/>
              <a:ext cx="48" cy="6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8880" name="Oval 16"/>
            <p:cNvSpPr>
              <a:spLocks noChangeArrowheads="1"/>
            </p:cNvSpPr>
            <p:nvPr/>
          </p:nvSpPr>
          <p:spPr bwMode="auto">
            <a:xfrm>
              <a:off x="4224" y="3002"/>
              <a:ext cx="48" cy="6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8881" name="Oval 17"/>
            <p:cNvSpPr>
              <a:spLocks noChangeArrowheads="1"/>
            </p:cNvSpPr>
            <p:nvPr/>
          </p:nvSpPr>
          <p:spPr bwMode="auto">
            <a:xfrm>
              <a:off x="4560" y="2926"/>
              <a:ext cx="48" cy="6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8882" name="Text Box 18"/>
            <p:cNvSpPr txBox="1">
              <a:spLocks noChangeArrowheads="1"/>
            </p:cNvSpPr>
            <p:nvPr/>
          </p:nvSpPr>
          <p:spPr bwMode="auto">
            <a:xfrm>
              <a:off x="2726" y="2206"/>
              <a:ext cx="140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x</a:t>
              </a:r>
            </a:p>
          </p:txBody>
        </p:sp>
        <p:sp>
          <p:nvSpPr>
            <p:cNvPr id="1828883" name="Text Box 19"/>
            <p:cNvSpPr txBox="1">
              <a:spLocks noChangeArrowheads="1"/>
            </p:cNvSpPr>
            <p:nvPr/>
          </p:nvSpPr>
          <p:spPr bwMode="auto">
            <a:xfrm>
              <a:off x="2832" y="3118"/>
              <a:ext cx="139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x</a:t>
              </a:r>
            </a:p>
          </p:txBody>
        </p:sp>
        <p:sp>
          <p:nvSpPr>
            <p:cNvPr id="1828884" name="Text Box 20"/>
            <p:cNvSpPr txBox="1">
              <a:spLocks noChangeArrowheads="1"/>
            </p:cNvSpPr>
            <p:nvPr/>
          </p:nvSpPr>
          <p:spPr bwMode="auto">
            <a:xfrm>
              <a:off x="4876" y="2710"/>
              <a:ext cx="139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x</a:t>
              </a:r>
            </a:p>
          </p:txBody>
        </p:sp>
        <p:sp>
          <p:nvSpPr>
            <p:cNvPr id="1828885" name="Text Box 21"/>
            <p:cNvSpPr txBox="1">
              <a:spLocks noChangeArrowheads="1"/>
            </p:cNvSpPr>
            <p:nvPr/>
          </p:nvSpPr>
          <p:spPr bwMode="auto">
            <a:xfrm>
              <a:off x="3244" y="2126"/>
              <a:ext cx="140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x</a:t>
              </a:r>
            </a:p>
          </p:txBody>
        </p:sp>
        <p:sp>
          <p:nvSpPr>
            <p:cNvPr id="1828886" name="Text Box 22"/>
            <p:cNvSpPr txBox="1">
              <a:spLocks noChangeArrowheads="1"/>
            </p:cNvSpPr>
            <p:nvPr/>
          </p:nvSpPr>
          <p:spPr bwMode="auto">
            <a:xfrm>
              <a:off x="4204" y="2174"/>
              <a:ext cx="140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x</a:t>
              </a:r>
            </a:p>
          </p:txBody>
        </p:sp>
        <p:sp>
          <p:nvSpPr>
            <p:cNvPr id="1828887" name="Text Box 23"/>
            <p:cNvSpPr txBox="1">
              <a:spLocks noChangeArrowheads="1"/>
            </p:cNvSpPr>
            <p:nvPr/>
          </p:nvSpPr>
          <p:spPr bwMode="auto">
            <a:xfrm>
              <a:off x="3196" y="2830"/>
              <a:ext cx="140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x</a:t>
              </a:r>
            </a:p>
          </p:txBody>
        </p:sp>
        <p:sp>
          <p:nvSpPr>
            <p:cNvPr id="1828888" name="Text Box 24"/>
            <p:cNvSpPr txBox="1">
              <a:spLocks noChangeArrowheads="1"/>
            </p:cNvSpPr>
            <p:nvPr/>
          </p:nvSpPr>
          <p:spPr bwMode="auto">
            <a:xfrm>
              <a:off x="3782" y="2702"/>
              <a:ext cx="140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x</a:t>
              </a:r>
            </a:p>
          </p:txBody>
        </p:sp>
        <p:sp>
          <p:nvSpPr>
            <p:cNvPr id="1828889" name="Text Box 25"/>
            <p:cNvSpPr txBox="1">
              <a:spLocks noChangeArrowheads="1"/>
            </p:cNvSpPr>
            <p:nvPr/>
          </p:nvSpPr>
          <p:spPr bwMode="auto">
            <a:xfrm>
              <a:off x="4876" y="2110"/>
              <a:ext cx="139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x</a:t>
              </a:r>
            </a:p>
          </p:txBody>
        </p:sp>
        <p:sp>
          <p:nvSpPr>
            <p:cNvPr id="1828890" name="Text Box 26"/>
            <p:cNvSpPr txBox="1">
              <a:spLocks noChangeArrowheads="1"/>
            </p:cNvSpPr>
            <p:nvPr/>
          </p:nvSpPr>
          <p:spPr bwMode="auto">
            <a:xfrm>
              <a:off x="3456" y="3165"/>
              <a:ext cx="139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x</a:t>
              </a:r>
            </a:p>
          </p:txBody>
        </p:sp>
        <p:sp>
          <p:nvSpPr>
            <p:cNvPr id="1828891" name="Text Box 27"/>
            <p:cNvSpPr txBox="1">
              <a:spLocks noChangeArrowheads="1"/>
            </p:cNvSpPr>
            <p:nvPr/>
          </p:nvSpPr>
          <p:spPr bwMode="auto">
            <a:xfrm>
              <a:off x="4752" y="3214"/>
              <a:ext cx="139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8241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3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309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01613"/>
            <a:ext cx="8602663" cy="651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59535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3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319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223838"/>
            <a:ext cx="8480425" cy="635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71227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7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formally</a:t>
            </a:r>
          </a:p>
        </p:txBody>
      </p:sp>
      <p:pic>
        <p:nvPicPr>
          <p:cNvPr id="18370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531938"/>
            <a:ext cx="8397875" cy="499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11028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3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380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303213"/>
            <a:ext cx="8582025" cy="635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40951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9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3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391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23850"/>
            <a:ext cx="8305800" cy="621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2090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4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01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273050"/>
            <a:ext cx="8389938" cy="628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17057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Importance Sampling</a:t>
            </a:r>
          </a:p>
        </p:txBody>
      </p:sp>
      <p:sp>
        <p:nvSpPr>
          <p:cNvPr id="176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Put more samples where f(x) is bigger</a:t>
            </a:r>
          </a:p>
        </p:txBody>
      </p:sp>
      <p:graphicFrame>
        <p:nvGraphicFramePr>
          <p:cNvPr id="17694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0789574"/>
              </p:ext>
            </p:extLst>
          </p:nvPr>
        </p:nvGraphicFramePr>
        <p:xfrm>
          <a:off x="5424488" y="2244725"/>
          <a:ext cx="2625725" cy="211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110" name="Equation" r:id="rId3" imgW="1181100" imgH="952500" progId="Equation.DSMT4">
                  <p:embed/>
                </p:oleObj>
              </mc:Choice>
              <mc:Fallback>
                <p:oleObj name="Equation" r:id="rId3" imgW="1181100" imgH="952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4488" y="2244725"/>
                        <a:ext cx="2625725" cy="211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9477" name="Freeform 5"/>
          <p:cNvSpPr>
            <a:spLocks/>
          </p:cNvSpPr>
          <p:nvPr/>
        </p:nvSpPr>
        <p:spPr bwMode="auto">
          <a:xfrm>
            <a:off x="1676400" y="3624263"/>
            <a:ext cx="1981200" cy="1785937"/>
          </a:xfrm>
          <a:custGeom>
            <a:avLst/>
            <a:gdLst>
              <a:gd name="T0" fmla="*/ 7 w 1248"/>
              <a:gd name="T1" fmla="*/ 1045 h 1125"/>
              <a:gd name="T2" fmla="*/ 86 w 1248"/>
              <a:gd name="T3" fmla="*/ 927 h 1125"/>
              <a:gd name="T4" fmla="*/ 185 w 1248"/>
              <a:gd name="T5" fmla="*/ 5 h 1125"/>
              <a:gd name="T6" fmla="*/ 290 w 1248"/>
              <a:gd name="T7" fmla="*/ 27 h 1125"/>
              <a:gd name="T8" fmla="*/ 377 w 1248"/>
              <a:gd name="T9" fmla="*/ 956 h 1125"/>
              <a:gd name="T10" fmla="*/ 529 w 1248"/>
              <a:gd name="T11" fmla="*/ 1055 h 1125"/>
              <a:gd name="T12" fmla="*/ 721 w 1248"/>
              <a:gd name="T13" fmla="*/ 986 h 1125"/>
              <a:gd name="T14" fmla="*/ 741 w 1248"/>
              <a:gd name="T15" fmla="*/ 85 h 1125"/>
              <a:gd name="T16" fmla="*/ 873 w 1248"/>
              <a:gd name="T17" fmla="*/ 13 h 1125"/>
              <a:gd name="T18" fmla="*/ 923 w 1248"/>
              <a:gd name="T19" fmla="*/ 671 h 1125"/>
              <a:gd name="T20" fmla="*/ 1002 w 1248"/>
              <a:gd name="T21" fmla="*/ 937 h 1125"/>
              <a:gd name="T22" fmla="*/ 1056 w 1248"/>
              <a:gd name="T23" fmla="*/ 1001 h 1125"/>
              <a:gd name="T24" fmla="*/ 1169 w 1248"/>
              <a:gd name="T25" fmla="*/ 1030 h 1125"/>
              <a:gd name="T26" fmla="*/ 1238 w 1248"/>
              <a:gd name="T27" fmla="*/ 996 h 1125"/>
              <a:gd name="T28" fmla="*/ 1248 w 1248"/>
              <a:gd name="T29" fmla="*/ 1125 h 1125"/>
              <a:gd name="T30" fmla="*/ 0 w 1248"/>
              <a:gd name="T31" fmla="*/ 1125 h 1125"/>
              <a:gd name="T32" fmla="*/ 7 w 1248"/>
              <a:gd name="T33" fmla="*/ 1045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48" h="1125">
                <a:moveTo>
                  <a:pt x="7" y="1045"/>
                </a:moveTo>
                <a:cubicBezTo>
                  <a:pt x="31" y="1031"/>
                  <a:pt x="62" y="942"/>
                  <a:pt x="86" y="927"/>
                </a:cubicBezTo>
                <a:cubicBezTo>
                  <a:pt x="132" y="895"/>
                  <a:pt x="125" y="17"/>
                  <a:pt x="185" y="5"/>
                </a:cubicBezTo>
                <a:cubicBezTo>
                  <a:pt x="219" y="14"/>
                  <a:pt x="255" y="16"/>
                  <a:pt x="290" y="27"/>
                </a:cubicBezTo>
                <a:cubicBezTo>
                  <a:pt x="377" y="86"/>
                  <a:pt x="291" y="908"/>
                  <a:pt x="377" y="956"/>
                </a:cubicBezTo>
                <a:cubicBezTo>
                  <a:pt x="435" y="988"/>
                  <a:pt x="463" y="1039"/>
                  <a:pt x="529" y="1055"/>
                </a:cubicBezTo>
                <a:cubicBezTo>
                  <a:pt x="583" y="1046"/>
                  <a:pt x="671" y="1001"/>
                  <a:pt x="721" y="986"/>
                </a:cubicBezTo>
                <a:cubicBezTo>
                  <a:pt x="773" y="931"/>
                  <a:pt x="702" y="144"/>
                  <a:pt x="741" y="85"/>
                </a:cubicBezTo>
                <a:cubicBezTo>
                  <a:pt x="770" y="1"/>
                  <a:pt x="834" y="0"/>
                  <a:pt x="873" y="13"/>
                </a:cubicBezTo>
                <a:cubicBezTo>
                  <a:pt x="887" y="17"/>
                  <a:pt x="923" y="671"/>
                  <a:pt x="923" y="671"/>
                </a:cubicBezTo>
                <a:cubicBezTo>
                  <a:pt x="964" y="734"/>
                  <a:pt x="952" y="898"/>
                  <a:pt x="1002" y="937"/>
                </a:cubicBezTo>
                <a:cubicBezTo>
                  <a:pt x="1035" y="963"/>
                  <a:pt x="1042" y="962"/>
                  <a:pt x="1056" y="1001"/>
                </a:cubicBezTo>
                <a:cubicBezTo>
                  <a:pt x="1092" y="937"/>
                  <a:pt x="1137" y="1103"/>
                  <a:pt x="1169" y="1030"/>
                </a:cubicBezTo>
                <a:cubicBezTo>
                  <a:pt x="1193" y="1046"/>
                  <a:pt x="1225" y="980"/>
                  <a:pt x="1238" y="996"/>
                </a:cubicBezTo>
                <a:lnTo>
                  <a:pt x="1248" y="1125"/>
                </a:lnTo>
                <a:lnTo>
                  <a:pt x="0" y="1125"/>
                </a:lnTo>
                <a:lnTo>
                  <a:pt x="7" y="104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69478" name="Line 6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69479" name="Line 7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69480" name="Text Box 8"/>
          <p:cNvSpPr txBox="1">
            <a:spLocks noChangeArrowheads="1"/>
          </p:cNvSpPr>
          <p:nvPr/>
        </p:nvSpPr>
        <p:spPr bwMode="auto">
          <a:xfrm>
            <a:off x="1757363" y="54102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x</a:t>
            </a:r>
            <a:r>
              <a:rPr lang="en-US" sz="240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endParaRPr lang="en-US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769481" name="Line 9"/>
          <p:cNvSpPr>
            <a:spLocks noChangeShapeType="1"/>
          </p:cNvSpPr>
          <p:nvPr/>
        </p:nvSpPr>
        <p:spPr bwMode="auto">
          <a:xfrm flipV="1">
            <a:off x="3048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69482" name="Line 10"/>
          <p:cNvSpPr>
            <a:spLocks noChangeShapeType="1"/>
          </p:cNvSpPr>
          <p:nvPr/>
        </p:nvSpPr>
        <p:spPr bwMode="auto">
          <a:xfrm flipV="1">
            <a:off x="1905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69483" name="Text Box 11"/>
          <p:cNvSpPr txBox="1">
            <a:spLocks noChangeArrowheads="1"/>
          </p:cNvSpPr>
          <p:nvPr/>
        </p:nvSpPr>
        <p:spPr bwMode="auto">
          <a:xfrm>
            <a:off x="3429000" y="5410200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x</a:t>
            </a:r>
            <a:r>
              <a:rPr lang="en-US" sz="240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</a:t>
            </a:r>
            <a:endParaRPr lang="en-US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769484" name="Line 12"/>
          <p:cNvSpPr>
            <a:spLocks noChangeShapeType="1"/>
          </p:cNvSpPr>
          <p:nvPr/>
        </p:nvSpPr>
        <p:spPr bwMode="auto">
          <a:xfrm>
            <a:off x="1447800" y="3962400"/>
            <a:ext cx="25447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69485" name="Text Box 13"/>
          <p:cNvSpPr txBox="1">
            <a:spLocks noChangeArrowheads="1"/>
          </p:cNvSpPr>
          <p:nvPr/>
        </p:nvSpPr>
        <p:spPr bwMode="auto">
          <a:xfrm>
            <a:off x="447675" y="3657600"/>
            <a:ext cx="938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E(f(x))</a:t>
            </a:r>
          </a:p>
        </p:txBody>
      </p:sp>
      <p:sp>
        <p:nvSpPr>
          <p:cNvPr id="1769486" name="Line 14"/>
          <p:cNvSpPr>
            <a:spLocks noChangeShapeType="1"/>
          </p:cNvSpPr>
          <p:nvPr/>
        </p:nvSpPr>
        <p:spPr bwMode="auto">
          <a:xfrm flipV="1">
            <a:off x="2895600" y="30607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69487" name="Line 15"/>
          <p:cNvSpPr>
            <a:spLocks noChangeShapeType="1"/>
          </p:cNvSpPr>
          <p:nvPr/>
        </p:nvSpPr>
        <p:spPr bwMode="auto">
          <a:xfrm flipV="1">
            <a:off x="20574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69488" name="Line 16"/>
          <p:cNvSpPr>
            <a:spLocks noChangeShapeType="1"/>
          </p:cNvSpPr>
          <p:nvPr/>
        </p:nvSpPr>
        <p:spPr bwMode="auto">
          <a:xfrm flipV="1">
            <a:off x="3429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69489" name="Line 17"/>
          <p:cNvSpPr>
            <a:spLocks noChangeShapeType="1"/>
          </p:cNvSpPr>
          <p:nvPr/>
        </p:nvSpPr>
        <p:spPr bwMode="auto">
          <a:xfrm flipV="1">
            <a:off x="25908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69490" name="Line 18"/>
          <p:cNvSpPr>
            <a:spLocks noChangeShapeType="1"/>
          </p:cNvSpPr>
          <p:nvPr/>
        </p:nvSpPr>
        <p:spPr bwMode="auto">
          <a:xfrm flipV="1">
            <a:off x="29718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69491" name="Line 19"/>
          <p:cNvSpPr>
            <a:spLocks noChangeShapeType="1"/>
          </p:cNvSpPr>
          <p:nvPr/>
        </p:nvSpPr>
        <p:spPr bwMode="auto">
          <a:xfrm flipV="1">
            <a:off x="1981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69492" name="Line 20"/>
          <p:cNvSpPr>
            <a:spLocks noChangeShapeType="1"/>
          </p:cNvSpPr>
          <p:nvPr/>
        </p:nvSpPr>
        <p:spPr bwMode="auto">
          <a:xfrm flipV="1">
            <a:off x="2133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69493" name="Line 21"/>
          <p:cNvSpPr>
            <a:spLocks noChangeShapeType="1"/>
          </p:cNvSpPr>
          <p:nvPr/>
        </p:nvSpPr>
        <p:spPr bwMode="auto">
          <a:xfrm flipV="1">
            <a:off x="2362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69494" name="Line 22"/>
          <p:cNvSpPr>
            <a:spLocks noChangeShapeType="1"/>
          </p:cNvSpPr>
          <p:nvPr/>
        </p:nvSpPr>
        <p:spPr bwMode="auto">
          <a:xfrm>
            <a:off x="1455738" y="3962400"/>
            <a:ext cx="2544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520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Importance Sampling</a:t>
            </a:r>
          </a:p>
        </p:txBody>
      </p:sp>
      <p:sp>
        <p:nvSpPr>
          <p:cNvPr id="177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is still unbiased</a:t>
            </a:r>
          </a:p>
        </p:txBody>
      </p:sp>
      <p:sp>
        <p:nvSpPr>
          <p:cNvPr id="1770500" name="Freeform 4"/>
          <p:cNvSpPr>
            <a:spLocks/>
          </p:cNvSpPr>
          <p:nvPr/>
        </p:nvSpPr>
        <p:spPr bwMode="auto">
          <a:xfrm>
            <a:off x="1676400" y="3624263"/>
            <a:ext cx="1981200" cy="1785937"/>
          </a:xfrm>
          <a:custGeom>
            <a:avLst/>
            <a:gdLst>
              <a:gd name="T0" fmla="*/ 7 w 1248"/>
              <a:gd name="T1" fmla="*/ 1045 h 1125"/>
              <a:gd name="T2" fmla="*/ 86 w 1248"/>
              <a:gd name="T3" fmla="*/ 927 h 1125"/>
              <a:gd name="T4" fmla="*/ 185 w 1248"/>
              <a:gd name="T5" fmla="*/ 5 h 1125"/>
              <a:gd name="T6" fmla="*/ 290 w 1248"/>
              <a:gd name="T7" fmla="*/ 27 h 1125"/>
              <a:gd name="T8" fmla="*/ 377 w 1248"/>
              <a:gd name="T9" fmla="*/ 956 h 1125"/>
              <a:gd name="T10" fmla="*/ 529 w 1248"/>
              <a:gd name="T11" fmla="*/ 1055 h 1125"/>
              <a:gd name="T12" fmla="*/ 721 w 1248"/>
              <a:gd name="T13" fmla="*/ 986 h 1125"/>
              <a:gd name="T14" fmla="*/ 741 w 1248"/>
              <a:gd name="T15" fmla="*/ 85 h 1125"/>
              <a:gd name="T16" fmla="*/ 873 w 1248"/>
              <a:gd name="T17" fmla="*/ 13 h 1125"/>
              <a:gd name="T18" fmla="*/ 923 w 1248"/>
              <a:gd name="T19" fmla="*/ 671 h 1125"/>
              <a:gd name="T20" fmla="*/ 1002 w 1248"/>
              <a:gd name="T21" fmla="*/ 937 h 1125"/>
              <a:gd name="T22" fmla="*/ 1056 w 1248"/>
              <a:gd name="T23" fmla="*/ 1001 h 1125"/>
              <a:gd name="T24" fmla="*/ 1169 w 1248"/>
              <a:gd name="T25" fmla="*/ 1030 h 1125"/>
              <a:gd name="T26" fmla="*/ 1238 w 1248"/>
              <a:gd name="T27" fmla="*/ 996 h 1125"/>
              <a:gd name="T28" fmla="*/ 1248 w 1248"/>
              <a:gd name="T29" fmla="*/ 1125 h 1125"/>
              <a:gd name="T30" fmla="*/ 0 w 1248"/>
              <a:gd name="T31" fmla="*/ 1125 h 1125"/>
              <a:gd name="T32" fmla="*/ 7 w 1248"/>
              <a:gd name="T33" fmla="*/ 1045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48" h="1125">
                <a:moveTo>
                  <a:pt x="7" y="1045"/>
                </a:moveTo>
                <a:cubicBezTo>
                  <a:pt x="31" y="1031"/>
                  <a:pt x="62" y="942"/>
                  <a:pt x="86" y="927"/>
                </a:cubicBezTo>
                <a:cubicBezTo>
                  <a:pt x="132" y="895"/>
                  <a:pt x="125" y="17"/>
                  <a:pt x="185" y="5"/>
                </a:cubicBezTo>
                <a:cubicBezTo>
                  <a:pt x="219" y="14"/>
                  <a:pt x="255" y="16"/>
                  <a:pt x="290" y="27"/>
                </a:cubicBezTo>
                <a:cubicBezTo>
                  <a:pt x="377" y="86"/>
                  <a:pt x="291" y="908"/>
                  <a:pt x="377" y="956"/>
                </a:cubicBezTo>
                <a:cubicBezTo>
                  <a:pt x="435" y="988"/>
                  <a:pt x="463" y="1039"/>
                  <a:pt x="529" y="1055"/>
                </a:cubicBezTo>
                <a:cubicBezTo>
                  <a:pt x="583" y="1046"/>
                  <a:pt x="671" y="1001"/>
                  <a:pt x="721" y="986"/>
                </a:cubicBezTo>
                <a:cubicBezTo>
                  <a:pt x="773" y="931"/>
                  <a:pt x="702" y="144"/>
                  <a:pt x="741" y="85"/>
                </a:cubicBezTo>
                <a:cubicBezTo>
                  <a:pt x="770" y="1"/>
                  <a:pt x="834" y="0"/>
                  <a:pt x="873" y="13"/>
                </a:cubicBezTo>
                <a:cubicBezTo>
                  <a:pt x="887" y="17"/>
                  <a:pt x="923" y="671"/>
                  <a:pt x="923" y="671"/>
                </a:cubicBezTo>
                <a:cubicBezTo>
                  <a:pt x="964" y="734"/>
                  <a:pt x="952" y="898"/>
                  <a:pt x="1002" y="937"/>
                </a:cubicBezTo>
                <a:cubicBezTo>
                  <a:pt x="1035" y="963"/>
                  <a:pt x="1042" y="962"/>
                  <a:pt x="1056" y="1001"/>
                </a:cubicBezTo>
                <a:cubicBezTo>
                  <a:pt x="1092" y="937"/>
                  <a:pt x="1137" y="1103"/>
                  <a:pt x="1169" y="1030"/>
                </a:cubicBezTo>
                <a:cubicBezTo>
                  <a:pt x="1193" y="1046"/>
                  <a:pt x="1225" y="980"/>
                  <a:pt x="1238" y="996"/>
                </a:cubicBezTo>
                <a:lnTo>
                  <a:pt x="1248" y="1125"/>
                </a:lnTo>
                <a:lnTo>
                  <a:pt x="0" y="1125"/>
                </a:lnTo>
                <a:lnTo>
                  <a:pt x="7" y="104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0501" name="Line 5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0502" name="Line 6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0503" name="Text Box 7"/>
          <p:cNvSpPr txBox="1">
            <a:spLocks noChangeArrowheads="1"/>
          </p:cNvSpPr>
          <p:nvPr/>
        </p:nvSpPr>
        <p:spPr bwMode="auto">
          <a:xfrm>
            <a:off x="1757363" y="54102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x</a:t>
            </a:r>
            <a:r>
              <a:rPr lang="en-US" sz="240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endParaRPr lang="en-US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770504" name="Line 8"/>
          <p:cNvSpPr>
            <a:spLocks noChangeShapeType="1"/>
          </p:cNvSpPr>
          <p:nvPr/>
        </p:nvSpPr>
        <p:spPr bwMode="auto">
          <a:xfrm flipV="1">
            <a:off x="3048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0505" name="Line 9"/>
          <p:cNvSpPr>
            <a:spLocks noChangeShapeType="1"/>
          </p:cNvSpPr>
          <p:nvPr/>
        </p:nvSpPr>
        <p:spPr bwMode="auto">
          <a:xfrm flipV="1">
            <a:off x="1905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0506" name="Text Box 10"/>
          <p:cNvSpPr txBox="1">
            <a:spLocks noChangeArrowheads="1"/>
          </p:cNvSpPr>
          <p:nvPr/>
        </p:nvSpPr>
        <p:spPr bwMode="auto">
          <a:xfrm>
            <a:off x="3429000" y="5410200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x</a:t>
            </a:r>
            <a:r>
              <a:rPr lang="en-US" sz="240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</a:t>
            </a:r>
            <a:endParaRPr lang="en-US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770507" name="Line 11"/>
          <p:cNvSpPr>
            <a:spLocks noChangeShapeType="1"/>
          </p:cNvSpPr>
          <p:nvPr/>
        </p:nvSpPr>
        <p:spPr bwMode="auto">
          <a:xfrm>
            <a:off x="1447800" y="3962400"/>
            <a:ext cx="25447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0508" name="Text Box 12"/>
          <p:cNvSpPr txBox="1">
            <a:spLocks noChangeArrowheads="1"/>
          </p:cNvSpPr>
          <p:nvPr/>
        </p:nvSpPr>
        <p:spPr bwMode="auto">
          <a:xfrm>
            <a:off x="447675" y="3657600"/>
            <a:ext cx="938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E(f(x))</a:t>
            </a:r>
          </a:p>
        </p:txBody>
      </p:sp>
      <p:sp>
        <p:nvSpPr>
          <p:cNvPr id="1770509" name="Line 13"/>
          <p:cNvSpPr>
            <a:spLocks noChangeShapeType="1"/>
          </p:cNvSpPr>
          <p:nvPr/>
        </p:nvSpPr>
        <p:spPr bwMode="auto">
          <a:xfrm flipV="1">
            <a:off x="2895600" y="30607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0510" name="Line 14"/>
          <p:cNvSpPr>
            <a:spLocks noChangeShapeType="1"/>
          </p:cNvSpPr>
          <p:nvPr/>
        </p:nvSpPr>
        <p:spPr bwMode="auto">
          <a:xfrm flipV="1">
            <a:off x="20574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0511" name="Line 15"/>
          <p:cNvSpPr>
            <a:spLocks noChangeShapeType="1"/>
          </p:cNvSpPr>
          <p:nvPr/>
        </p:nvSpPr>
        <p:spPr bwMode="auto">
          <a:xfrm flipV="1">
            <a:off x="3429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0512" name="Line 16"/>
          <p:cNvSpPr>
            <a:spLocks noChangeShapeType="1"/>
          </p:cNvSpPr>
          <p:nvPr/>
        </p:nvSpPr>
        <p:spPr bwMode="auto">
          <a:xfrm flipV="1">
            <a:off x="25908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0513" name="Line 17"/>
          <p:cNvSpPr>
            <a:spLocks noChangeShapeType="1"/>
          </p:cNvSpPr>
          <p:nvPr/>
        </p:nvSpPr>
        <p:spPr bwMode="auto">
          <a:xfrm flipV="1">
            <a:off x="29718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0514" name="Line 18"/>
          <p:cNvSpPr>
            <a:spLocks noChangeShapeType="1"/>
          </p:cNvSpPr>
          <p:nvPr/>
        </p:nvSpPr>
        <p:spPr bwMode="auto">
          <a:xfrm flipV="1">
            <a:off x="1981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0515" name="Line 19"/>
          <p:cNvSpPr>
            <a:spLocks noChangeShapeType="1"/>
          </p:cNvSpPr>
          <p:nvPr/>
        </p:nvSpPr>
        <p:spPr bwMode="auto">
          <a:xfrm flipV="1">
            <a:off x="2133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0516" name="Line 20"/>
          <p:cNvSpPr>
            <a:spLocks noChangeShapeType="1"/>
          </p:cNvSpPr>
          <p:nvPr/>
        </p:nvSpPr>
        <p:spPr bwMode="auto">
          <a:xfrm flipV="1">
            <a:off x="2362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graphicFrame>
        <p:nvGraphicFramePr>
          <p:cNvPr id="1770517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644080"/>
              </p:ext>
            </p:extLst>
          </p:nvPr>
        </p:nvGraphicFramePr>
        <p:xfrm>
          <a:off x="5013325" y="2012950"/>
          <a:ext cx="3219450" cy="322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134" name="Equation" r:id="rId3" imgW="1447800" imgH="1447800" progId="Equation.DSMT4">
                  <p:embed/>
                </p:oleObj>
              </mc:Choice>
              <mc:Fallback>
                <p:oleObj name="Equation" r:id="rId3" imgW="1447800" imgH="144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3325" y="2012950"/>
                        <a:ext cx="3219450" cy="322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70518" name="Rectangle 22"/>
          <p:cNvSpPr>
            <a:spLocks noChangeArrowheads="1"/>
          </p:cNvSpPr>
          <p:nvPr/>
        </p:nvSpPr>
        <p:spPr bwMode="auto">
          <a:xfrm>
            <a:off x="5932488" y="53340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for all N</a:t>
            </a:r>
          </a:p>
        </p:txBody>
      </p:sp>
      <p:sp>
        <p:nvSpPr>
          <p:cNvPr id="1770519" name="Line 23"/>
          <p:cNvSpPr>
            <a:spLocks noChangeShapeType="1"/>
          </p:cNvSpPr>
          <p:nvPr/>
        </p:nvSpPr>
        <p:spPr bwMode="auto">
          <a:xfrm>
            <a:off x="1455738" y="3962400"/>
            <a:ext cx="2544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509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35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FFFF66"/>
                </a:solidFill>
              </a:rPr>
              <a:t>Reflectance </a:t>
            </a:r>
            <a:r>
              <a:rPr lang="en-US" i="1" dirty="0" smtClean="0">
                <a:solidFill>
                  <a:srgbClr val="FFFF66"/>
                </a:solidFill>
              </a:rPr>
              <a:t>Equation</a:t>
            </a:r>
            <a:endParaRPr lang="en-US" i="1" dirty="0">
              <a:solidFill>
                <a:srgbClr val="FFFF66"/>
              </a:solidFill>
            </a:endParaRPr>
          </a:p>
          <a:p>
            <a:r>
              <a:rPr lang="en-US" i="1" dirty="0">
                <a:solidFill>
                  <a:srgbClr val="FFFF66"/>
                </a:solidFill>
              </a:rPr>
              <a:t>Global Illumination</a:t>
            </a:r>
          </a:p>
          <a:p>
            <a:r>
              <a:rPr lang="en-US" i="1" dirty="0">
                <a:solidFill>
                  <a:srgbClr val="FFFF66"/>
                </a:solidFill>
              </a:rPr>
              <a:t>Rendering Equation</a:t>
            </a:r>
          </a:p>
          <a:p>
            <a:r>
              <a:rPr lang="en-US" dirty="0"/>
              <a:t>As a general Integral Equation and Operator</a:t>
            </a:r>
          </a:p>
          <a:p>
            <a:r>
              <a:rPr lang="en-US" dirty="0"/>
              <a:t>Approximations (Ray Tracing, </a:t>
            </a:r>
            <a:r>
              <a:rPr lang="en-US" dirty="0" err="1"/>
              <a:t>Radiosity</a:t>
            </a:r>
            <a:r>
              <a:rPr lang="en-US" dirty="0"/>
              <a:t>)</a:t>
            </a:r>
          </a:p>
          <a:p>
            <a:r>
              <a:rPr lang="en-US" dirty="0"/>
              <a:t>Surface Parameterization (Standard Form)</a:t>
            </a:r>
          </a:p>
        </p:txBody>
      </p:sp>
    </p:spTree>
    <p:extLst>
      <p:ext uri="{BB962C8B-B14F-4D97-AF65-F5344CB8AC3E}">
        <p14:creationId xmlns:p14="http://schemas.microsoft.com/office/powerpoint/2010/main" val="4162609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Importance Sampling</a:t>
            </a:r>
          </a:p>
        </p:txBody>
      </p:sp>
      <p:sp>
        <p:nvSpPr>
          <p:cNvPr id="177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Zero variance if p(x) ~ f(x)</a:t>
            </a:r>
          </a:p>
        </p:txBody>
      </p:sp>
      <p:sp>
        <p:nvSpPr>
          <p:cNvPr id="1771524" name="Freeform 4"/>
          <p:cNvSpPr>
            <a:spLocks/>
          </p:cNvSpPr>
          <p:nvPr/>
        </p:nvSpPr>
        <p:spPr bwMode="auto">
          <a:xfrm>
            <a:off x="1676400" y="3624263"/>
            <a:ext cx="1981200" cy="1785937"/>
          </a:xfrm>
          <a:custGeom>
            <a:avLst/>
            <a:gdLst>
              <a:gd name="T0" fmla="*/ 7 w 1248"/>
              <a:gd name="T1" fmla="*/ 1045 h 1125"/>
              <a:gd name="T2" fmla="*/ 86 w 1248"/>
              <a:gd name="T3" fmla="*/ 927 h 1125"/>
              <a:gd name="T4" fmla="*/ 185 w 1248"/>
              <a:gd name="T5" fmla="*/ 5 h 1125"/>
              <a:gd name="T6" fmla="*/ 290 w 1248"/>
              <a:gd name="T7" fmla="*/ 27 h 1125"/>
              <a:gd name="T8" fmla="*/ 377 w 1248"/>
              <a:gd name="T9" fmla="*/ 956 h 1125"/>
              <a:gd name="T10" fmla="*/ 529 w 1248"/>
              <a:gd name="T11" fmla="*/ 1055 h 1125"/>
              <a:gd name="T12" fmla="*/ 721 w 1248"/>
              <a:gd name="T13" fmla="*/ 986 h 1125"/>
              <a:gd name="T14" fmla="*/ 741 w 1248"/>
              <a:gd name="T15" fmla="*/ 85 h 1125"/>
              <a:gd name="T16" fmla="*/ 873 w 1248"/>
              <a:gd name="T17" fmla="*/ 13 h 1125"/>
              <a:gd name="T18" fmla="*/ 923 w 1248"/>
              <a:gd name="T19" fmla="*/ 671 h 1125"/>
              <a:gd name="T20" fmla="*/ 1002 w 1248"/>
              <a:gd name="T21" fmla="*/ 937 h 1125"/>
              <a:gd name="T22" fmla="*/ 1056 w 1248"/>
              <a:gd name="T23" fmla="*/ 1001 h 1125"/>
              <a:gd name="T24" fmla="*/ 1169 w 1248"/>
              <a:gd name="T25" fmla="*/ 1030 h 1125"/>
              <a:gd name="T26" fmla="*/ 1238 w 1248"/>
              <a:gd name="T27" fmla="*/ 996 h 1125"/>
              <a:gd name="T28" fmla="*/ 1248 w 1248"/>
              <a:gd name="T29" fmla="*/ 1125 h 1125"/>
              <a:gd name="T30" fmla="*/ 0 w 1248"/>
              <a:gd name="T31" fmla="*/ 1125 h 1125"/>
              <a:gd name="T32" fmla="*/ 7 w 1248"/>
              <a:gd name="T33" fmla="*/ 1045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48" h="1125">
                <a:moveTo>
                  <a:pt x="7" y="1045"/>
                </a:moveTo>
                <a:cubicBezTo>
                  <a:pt x="31" y="1031"/>
                  <a:pt x="62" y="942"/>
                  <a:pt x="86" y="927"/>
                </a:cubicBezTo>
                <a:cubicBezTo>
                  <a:pt x="132" y="895"/>
                  <a:pt x="125" y="17"/>
                  <a:pt x="185" y="5"/>
                </a:cubicBezTo>
                <a:cubicBezTo>
                  <a:pt x="219" y="14"/>
                  <a:pt x="255" y="16"/>
                  <a:pt x="290" y="27"/>
                </a:cubicBezTo>
                <a:cubicBezTo>
                  <a:pt x="377" y="86"/>
                  <a:pt x="291" y="908"/>
                  <a:pt x="377" y="956"/>
                </a:cubicBezTo>
                <a:cubicBezTo>
                  <a:pt x="435" y="988"/>
                  <a:pt x="463" y="1039"/>
                  <a:pt x="529" y="1055"/>
                </a:cubicBezTo>
                <a:cubicBezTo>
                  <a:pt x="583" y="1046"/>
                  <a:pt x="671" y="1001"/>
                  <a:pt x="721" y="986"/>
                </a:cubicBezTo>
                <a:cubicBezTo>
                  <a:pt x="773" y="931"/>
                  <a:pt x="702" y="144"/>
                  <a:pt x="741" y="85"/>
                </a:cubicBezTo>
                <a:cubicBezTo>
                  <a:pt x="770" y="1"/>
                  <a:pt x="834" y="0"/>
                  <a:pt x="873" y="13"/>
                </a:cubicBezTo>
                <a:cubicBezTo>
                  <a:pt x="887" y="17"/>
                  <a:pt x="923" y="671"/>
                  <a:pt x="923" y="671"/>
                </a:cubicBezTo>
                <a:cubicBezTo>
                  <a:pt x="964" y="734"/>
                  <a:pt x="952" y="898"/>
                  <a:pt x="1002" y="937"/>
                </a:cubicBezTo>
                <a:cubicBezTo>
                  <a:pt x="1035" y="963"/>
                  <a:pt x="1042" y="962"/>
                  <a:pt x="1056" y="1001"/>
                </a:cubicBezTo>
                <a:cubicBezTo>
                  <a:pt x="1092" y="937"/>
                  <a:pt x="1137" y="1103"/>
                  <a:pt x="1169" y="1030"/>
                </a:cubicBezTo>
                <a:cubicBezTo>
                  <a:pt x="1193" y="1046"/>
                  <a:pt x="1225" y="980"/>
                  <a:pt x="1238" y="996"/>
                </a:cubicBezTo>
                <a:lnTo>
                  <a:pt x="1248" y="1125"/>
                </a:lnTo>
                <a:lnTo>
                  <a:pt x="0" y="1125"/>
                </a:lnTo>
                <a:lnTo>
                  <a:pt x="7" y="104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1525" name="Line 5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1526" name="Line 6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1527" name="Text Box 7"/>
          <p:cNvSpPr txBox="1">
            <a:spLocks noChangeArrowheads="1"/>
          </p:cNvSpPr>
          <p:nvPr/>
        </p:nvSpPr>
        <p:spPr bwMode="auto">
          <a:xfrm>
            <a:off x="1752600" y="5410200"/>
            <a:ext cx="449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FFFF"/>
                </a:solidFill>
                <a:latin typeface="Arial" charset="0"/>
              </a:rPr>
              <a:t>x</a:t>
            </a:r>
            <a:r>
              <a:rPr lang="en-US" sz="2400" baseline="-25000">
                <a:solidFill>
                  <a:srgbClr val="FFFFFF"/>
                </a:solidFill>
                <a:latin typeface="Arial" charset="0"/>
              </a:rPr>
              <a:t>1</a:t>
            </a:r>
            <a:endParaRPr lang="en-U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1528" name="Line 8"/>
          <p:cNvSpPr>
            <a:spLocks noChangeShapeType="1"/>
          </p:cNvSpPr>
          <p:nvPr/>
        </p:nvSpPr>
        <p:spPr bwMode="auto">
          <a:xfrm flipV="1">
            <a:off x="3048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1529" name="Line 9"/>
          <p:cNvSpPr>
            <a:spLocks noChangeShapeType="1"/>
          </p:cNvSpPr>
          <p:nvPr/>
        </p:nvSpPr>
        <p:spPr bwMode="auto">
          <a:xfrm flipV="1">
            <a:off x="1905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1530" name="Text Box 10"/>
          <p:cNvSpPr txBox="1">
            <a:spLocks noChangeArrowheads="1"/>
          </p:cNvSpPr>
          <p:nvPr/>
        </p:nvSpPr>
        <p:spPr bwMode="auto">
          <a:xfrm>
            <a:off x="3429000" y="5410200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FFFF"/>
                </a:solidFill>
                <a:latin typeface="Arial" charset="0"/>
              </a:rPr>
              <a:t>x</a:t>
            </a:r>
            <a:r>
              <a:rPr lang="en-US" sz="2400" baseline="-25000">
                <a:solidFill>
                  <a:srgbClr val="FFFFFF"/>
                </a:solidFill>
                <a:latin typeface="Arial" charset="0"/>
              </a:rPr>
              <a:t>N</a:t>
            </a:r>
            <a:endParaRPr lang="en-U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1531" name="Line 11"/>
          <p:cNvSpPr>
            <a:spLocks noChangeShapeType="1"/>
          </p:cNvSpPr>
          <p:nvPr/>
        </p:nvSpPr>
        <p:spPr bwMode="auto">
          <a:xfrm>
            <a:off x="1447800" y="3962400"/>
            <a:ext cx="25447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1532" name="Text Box 12"/>
          <p:cNvSpPr txBox="1">
            <a:spLocks noChangeArrowheads="1"/>
          </p:cNvSpPr>
          <p:nvPr/>
        </p:nvSpPr>
        <p:spPr bwMode="auto">
          <a:xfrm>
            <a:off x="381000" y="3657600"/>
            <a:ext cx="1071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 i="1">
                <a:solidFill>
                  <a:srgbClr val="FFFFFF"/>
                </a:solidFill>
                <a:latin typeface="Arial" charset="0"/>
              </a:rPr>
              <a:t> E(f(x))</a:t>
            </a:r>
          </a:p>
        </p:txBody>
      </p:sp>
      <p:sp>
        <p:nvSpPr>
          <p:cNvPr id="1771533" name="Line 13"/>
          <p:cNvSpPr>
            <a:spLocks noChangeShapeType="1"/>
          </p:cNvSpPr>
          <p:nvPr/>
        </p:nvSpPr>
        <p:spPr bwMode="auto">
          <a:xfrm flipV="1">
            <a:off x="2895600" y="30607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1534" name="Line 14"/>
          <p:cNvSpPr>
            <a:spLocks noChangeShapeType="1"/>
          </p:cNvSpPr>
          <p:nvPr/>
        </p:nvSpPr>
        <p:spPr bwMode="auto">
          <a:xfrm flipV="1">
            <a:off x="20574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1535" name="Line 15"/>
          <p:cNvSpPr>
            <a:spLocks noChangeShapeType="1"/>
          </p:cNvSpPr>
          <p:nvPr/>
        </p:nvSpPr>
        <p:spPr bwMode="auto">
          <a:xfrm flipV="1">
            <a:off x="3429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1536" name="Line 16"/>
          <p:cNvSpPr>
            <a:spLocks noChangeShapeType="1"/>
          </p:cNvSpPr>
          <p:nvPr/>
        </p:nvSpPr>
        <p:spPr bwMode="auto">
          <a:xfrm flipV="1">
            <a:off x="29718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1537" name="Line 17"/>
          <p:cNvSpPr>
            <a:spLocks noChangeShapeType="1"/>
          </p:cNvSpPr>
          <p:nvPr/>
        </p:nvSpPr>
        <p:spPr bwMode="auto">
          <a:xfrm flipV="1">
            <a:off x="1981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1538" name="Line 18"/>
          <p:cNvSpPr>
            <a:spLocks noChangeShapeType="1"/>
          </p:cNvSpPr>
          <p:nvPr/>
        </p:nvSpPr>
        <p:spPr bwMode="auto">
          <a:xfrm flipV="1">
            <a:off x="2133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1539" name="Line 19"/>
          <p:cNvSpPr>
            <a:spLocks noChangeShapeType="1"/>
          </p:cNvSpPr>
          <p:nvPr/>
        </p:nvSpPr>
        <p:spPr bwMode="auto">
          <a:xfrm flipV="1">
            <a:off x="2514600" y="30607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1540" name="Text Box 20"/>
          <p:cNvSpPr txBox="1">
            <a:spLocks noChangeArrowheads="1"/>
          </p:cNvSpPr>
          <p:nvPr/>
        </p:nvSpPr>
        <p:spPr bwMode="auto">
          <a:xfrm>
            <a:off x="4800600" y="5257800"/>
            <a:ext cx="33353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Less variance with better</a:t>
            </a:r>
          </a:p>
          <a:p>
            <a:pPr algn="l"/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importance sampling</a:t>
            </a:r>
            <a:endParaRPr lang="en-US" sz="2400" baseline="30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aphicFrame>
        <p:nvGraphicFramePr>
          <p:cNvPr id="1771541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7456106"/>
              </p:ext>
            </p:extLst>
          </p:nvPr>
        </p:nvGraphicFramePr>
        <p:xfrm>
          <a:off x="5168900" y="2411413"/>
          <a:ext cx="2060575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1158" name="Equation" r:id="rId3" imgW="927100" imgH="914400" progId="Equation.DSMT4">
                  <p:embed/>
                </p:oleObj>
              </mc:Choice>
              <mc:Fallback>
                <p:oleObj name="Equation" r:id="rId3" imgW="92710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8900" y="2411413"/>
                        <a:ext cx="2060575" cy="203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71542" name="Line 22"/>
          <p:cNvSpPr>
            <a:spLocks noChangeShapeType="1"/>
          </p:cNvSpPr>
          <p:nvPr/>
        </p:nvSpPr>
        <p:spPr bwMode="auto">
          <a:xfrm>
            <a:off x="1455738" y="3962400"/>
            <a:ext cx="2544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863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Stratified Sampling</a:t>
            </a:r>
          </a:p>
        </p:txBody>
      </p:sp>
      <p:sp>
        <p:nvSpPr>
          <p:cNvPr id="177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Estimate subdomains separately</a:t>
            </a:r>
          </a:p>
        </p:txBody>
      </p:sp>
      <p:sp>
        <p:nvSpPr>
          <p:cNvPr id="1772548" name="Freeform 4"/>
          <p:cNvSpPr>
            <a:spLocks/>
          </p:cNvSpPr>
          <p:nvPr/>
        </p:nvSpPr>
        <p:spPr bwMode="auto">
          <a:xfrm>
            <a:off x="1676400" y="3624263"/>
            <a:ext cx="1981200" cy="1785937"/>
          </a:xfrm>
          <a:custGeom>
            <a:avLst/>
            <a:gdLst>
              <a:gd name="T0" fmla="*/ 7 w 1248"/>
              <a:gd name="T1" fmla="*/ 1045 h 1125"/>
              <a:gd name="T2" fmla="*/ 86 w 1248"/>
              <a:gd name="T3" fmla="*/ 927 h 1125"/>
              <a:gd name="T4" fmla="*/ 185 w 1248"/>
              <a:gd name="T5" fmla="*/ 5 h 1125"/>
              <a:gd name="T6" fmla="*/ 290 w 1248"/>
              <a:gd name="T7" fmla="*/ 27 h 1125"/>
              <a:gd name="T8" fmla="*/ 377 w 1248"/>
              <a:gd name="T9" fmla="*/ 956 h 1125"/>
              <a:gd name="T10" fmla="*/ 529 w 1248"/>
              <a:gd name="T11" fmla="*/ 1055 h 1125"/>
              <a:gd name="T12" fmla="*/ 721 w 1248"/>
              <a:gd name="T13" fmla="*/ 986 h 1125"/>
              <a:gd name="T14" fmla="*/ 741 w 1248"/>
              <a:gd name="T15" fmla="*/ 85 h 1125"/>
              <a:gd name="T16" fmla="*/ 873 w 1248"/>
              <a:gd name="T17" fmla="*/ 13 h 1125"/>
              <a:gd name="T18" fmla="*/ 923 w 1248"/>
              <a:gd name="T19" fmla="*/ 671 h 1125"/>
              <a:gd name="T20" fmla="*/ 1002 w 1248"/>
              <a:gd name="T21" fmla="*/ 937 h 1125"/>
              <a:gd name="T22" fmla="*/ 1056 w 1248"/>
              <a:gd name="T23" fmla="*/ 1001 h 1125"/>
              <a:gd name="T24" fmla="*/ 1169 w 1248"/>
              <a:gd name="T25" fmla="*/ 1030 h 1125"/>
              <a:gd name="T26" fmla="*/ 1238 w 1248"/>
              <a:gd name="T27" fmla="*/ 996 h 1125"/>
              <a:gd name="T28" fmla="*/ 1248 w 1248"/>
              <a:gd name="T29" fmla="*/ 1125 h 1125"/>
              <a:gd name="T30" fmla="*/ 0 w 1248"/>
              <a:gd name="T31" fmla="*/ 1125 h 1125"/>
              <a:gd name="T32" fmla="*/ 7 w 1248"/>
              <a:gd name="T33" fmla="*/ 1045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48" h="1125">
                <a:moveTo>
                  <a:pt x="7" y="1045"/>
                </a:moveTo>
                <a:cubicBezTo>
                  <a:pt x="31" y="1031"/>
                  <a:pt x="62" y="942"/>
                  <a:pt x="86" y="927"/>
                </a:cubicBezTo>
                <a:cubicBezTo>
                  <a:pt x="132" y="895"/>
                  <a:pt x="125" y="17"/>
                  <a:pt x="185" y="5"/>
                </a:cubicBezTo>
                <a:cubicBezTo>
                  <a:pt x="219" y="14"/>
                  <a:pt x="255" y="16"/>
                  <a:pt x="290" y="27"/>
                </a:cubicBezTo>
                <a:cubicBezTo>
                  <a:pt x="377" y="86"/>
                  <a:pt x="291" y="908"/>
                  <a:pt x="377" y="956"/>
                </a:cubicBezTo>
                <a:cubicBezTo>
                  <a:pt x="435" y="988"/>
                  <a:pt x="463" y="1039"/>
                  <a:pt x="529" y="1055"/>
                </a:cubicBezTo>
                <a:cubicBezTo>
                  <a:pt x="583" y="1046"/>
                  <a:pt x="671" y="1001"/>
                  <a:pt x="721" y="986"/>
                </a:cubicBezTo>
                <a:cubicBezTo>
                  <a:pt x="773" y="931"/>
                  <a:pt x="702" y="144"/>
                  <a:pt x="741" y="85"/>
                </a:cubicBezTo>
                <a:cubicBezTo>
                  <a:pt x="770" y="1"/>
                  <a:pt x="834" y="0"/>
                  <a:pt x="873" y="13"/>
                </a:cubicBezTo>
                <a:cubicBezTo>
                  <a:pt x="887" y="17"/>
                  <a:pt x="923" y="671"/>
                  <a:pt x="923" y="671"/>
                </a:cubicBezTo>
                <a:cubicBezTo>
                  <a:pt x="964" y="734"/>
                  <a:pt x="952" y="898"/>
                  <a:pt x="1002" y="937"/>
                </a:cubicBezTo>
                <a:cubicBezTo>
                  <a:pt x="1035" y="963"/>
                  <a:pt x="1042" y="962"/>
                  <a:pt x="1056" y="1001"/>
                </a:cubicBezTo>
                <a:cubicBezTo>
                  <a:pt x="1092" y="937"/>
                  <a:pt x="1137" y="1103"/>
                  <a:pt x="1169" y="1030"/>
                </a:cubicBezTo>
                <a:cubicBezTo>
                  <a:pt x="1193" y="1046"/>
                  <a:pt x="1225" y="980"/>
                  <a:pt x="1238" y="996"/>
                </a:cubicBezTo>
                <a:lnTo>
                  <a:pt x="1248" y="1125"/>
                </a:lnTo>
                <a:lnTo>
                  <a:pt x="0" y="1125"/>
                </a:lnTo>
                <a:lnTo>
                  <a:pt x="7" y="104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49" name="Line 5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50" name="Line 6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51" name="Text Box 7"/>
          <p:cNvSpPr txBox="1">
            <a:spLocks noChangeArrowheads="1"/>
          </p:cNvSpPr>
          <p:nvPr/>
        </p:nvSpPr>
        <p:spPr bwMode="auto">
          <a:xfrm>
            <a:off x="1757363" y="54102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2552" name="Text Box 8"/>
          <p:cNvSpPr txBox="1">
            <a:spLocks noChangeArrowheads="1"/>
          </p:cNvSpPr>
          <p:nvPr/>
        </p:nvSpPr>
        <p:spPr bwMode="auto">
          <a:xfrm>
            <a:off x="3429000" y="5410200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2553" name="Line 9"/>
          <p:cNvSpPr>
            <a:spLocks noChangeShapeType="1"/>
          </p:cNvSpPr>
          <p:nvPr/>
        </p:nvSpPr>
        <p:spPr bwMode="auto">
          <a:xfrm>
            <a:off x="1676400" y="4572000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54" name="Line 10"/>
          <p:cNvSpPr>
            <a:spLocks noChangeShapeType="1"/>
          </p:cNvSpPr>
          <p:nvPr/>
        </p:nvSpPr>
        <p:spPr bwMode="auto">
          <a:xfrm>
            <a:off x="1676400" y="4564063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55" name="Text Box 11"/>
          <p:cNvSpPr txBox="1">
            <a:spLocks noChangeArrowheads="1"/>
          </p:cNvSpPr>
          <p:nvPr/>
        </p:nvSpPr>
        <p:spPr bwMode="auto">
          <a:xfrm>
            <a:off x="552450" y="4267200"/>
            <a:ext cx="1031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 E</a:t>
            </a:r>
            <a:r>
              <a:rPr lang="en-US" sz="2400" i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(f(x))</a:t>
            </a:r>
          </a:p>
        </p:txBody>
      </p:sp>
      <p:sp>
        <p:nvSpPr>
          <p:cNvPr id="1772556" name="Line 12"/>
          <p:cNvSpPr>
            <a:spLocks noChangeShapeType="1"/>
          </p:cNvSpPr>
          <p:nvPr/>
        </p:nvSpPr>
        <p:spPr bwMode="auto">
          <a:xfrm>
            <a:off x="2209800" y="2819400"/>
            <a:ext cx="0" cy="2590800"/>
          </a:xfrm>
          <a:prstGeom prst="line">
            <a:avLst/>
          </a:prstGeom>
          <a:noFill/>
          <a:ln w="19050">
            <a:solidFill>
              <a:srgbClr val="DDDDDD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57" name="Line 13"/>
          <p:cNvSpPr>
            <a:spLocks noChangeShapeType="1"/>
          </p:cNvSpPr>
          <p:nvPr/>
        </p:nvSpPr>
        <p:spPr bwMode="auto">
          <a:xfrm>
            <a:off x="2743200" y="2819400"/>
            <a:ext cx="0" cy="2590800"/>
          </a:xfrm>
          <a:prstGeom prst="line">
            <a:avLst/>
          </a:prstGeom>
          <a:noFill/>
          <a:ln w="19050">
            <a:solidFill>
              <a:srgbClr val="DDDDDD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58" name="Line 14"/>
          <p:cNvSpPr>
            <a:spLocks noChangeShapeType="1"/>
          </p:cNvSpPr>
          <p:nvPr/>
        </p:nvSpPr>
        <p:spPr bwMode="auto">
          <a:xfrm>
            <a:off x="3276600" y="2819400"/>
            <a:ext cx="0" cy="2590800"/>
          </a:xfrm>
          <a:prstGeom prst="line">
            <a:avLst/>
          </a:prstGeom>
          <a:noFill/>
          <a:ln w="19050">
            <a:solidFill>
              <a:srgbClr val="DDDDDD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59" name="Line 15"/>
          <p:cNvSpPr>
            <a:spLocks noChangeShapeType="1"/>
          </p:cNvSpPr>
          <p:nvPr/>
        </p:nvSpPr>
        <p:spPr bwMode="auto">
          <a:xfrm>
            <a:off x="2209800" y="5318125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60" name="Line 16"/>
          <p:cNvSpPr>
            <a:spLocks noChangeShapeType="1"/>
          </p:cNvSpPr>
          <p:nvPr/>
        </p:nvSpPr>
        <p:spPr bwMode="auto">
          <a:xfrm>
            <a:off x="2209800" y="5310188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61" name="Line 17"/>
          <p:cNvSpPr>
            <a:spLocks noChangeShapeType="1"/>
          </p:cNvSpPr>
          <p:nvPr/>
        </p:nvSpPr>
        <p:spPr bwMode="auto">
          <a:xfrm>
            <a:off x="2743200" y="4724400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62" name="Line 18"/>
          <p:cNvSpPr>
            <a:spLocks noChangeShapeType="1"/>
          </p:cNvSpPr>
          <p:nvPr/>
        </p:nvSpPr>
        <p:spPr bwMode="auto">
          <a:xfrm>
            <a:off x="2743200" y="4716463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63" name="Line 19"/>
          <p:cNvSpPr>
            <a:spLocks noChangeShapeType="1"/>
          </p:cNvSpPr>
          <p:nvPr/>
        </p:nvSpPr>
        <p:spPr bwMode="auto">
          <a:xfrm>
            <a:off x="3276600" y="5318125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64" name="Line 20"/>
          <p:cNvSpPr>
            <a:spLocks noChangeShapeType="1"/>
          </p:cNvSpPr>
          <p:nvPr/>
        </p:nvSpPr>
        <p:spPr bwMode="auto">
          <a:xfrm>
            <a:off x="3276600" y="5310188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65" name="Oval 21"/>
          <p:cNvSpPr>
            <a:spLocks noChangeArrowheads="1"/>
          </p:cNvSpPr>
          <p:nvPr/>
        </p:nvSpPr>
        <p:spPr bwMode="auto">
          <a:xfrm>
            <a:off x="5851525" y="4914900"/>
            <a:ext cx="80963" cy="809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66" name="Oval 22"/>
          <p:cNvSpPr>
            <a:spLocks noChangeArrowheads="1"/>
          </p:cNvSpPr>
          <p:nvPr/>
        </p:nvSpPr>
        <p:spPr bwMode="auto">
          <a:xfrm>
            <a:off x="7181850" y="5570538"/>
            <a:ext cx="80963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67" name="Oval 23"/>
          <p:cNvSpPr>
            <a:spLocks noChangeArrowheads="1"/>
          </p:cNvSpPr>
          <p:nvPr/>
        </p:nvSpPr>
        <p:spPr bwMode="auto">
          <a:xfrm>
            <a:off x="6330950" y="6086475"/>
            <a:ext cx="80963" cy="79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68" name="Oval 24"/>
          <p:cNvSpPr>
            <a:spLocks noChangeArrowheads="1"/>
          </p:cNvSpPr>
          <p:nvPr/>
        </p:nvSpPr>
        <p:spPr bwMode="auto">
          <a:xfrm>
            <a:off x="6699250" y="4592638"/>
            <a:ext cx="80963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69" name="Oval 25"/>
          <p:cNvSpPr>
            <a:spLocks noChangeArrowheads="1"/>
          </p:cNvSpPr>
          <p:nvPr/>
        </p:nvSpPr>
        <p:spPr bwMode="auto">
          <a:xfrm>
            <a:off x="5554663" y="5448300"/>
            <a:ext cx="80962" cy="809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70" name="Oval 26"/>
          <p:cNvSpPr>
            <a:spLocks noChangeArrowheads="1"/>
          </p:cNvSpPr>
          <p:nvPr/>
        </p:nvSpPr>
        <p:spPr bwMode="auto">
          <a:xfrm>
            <a:off x="6127750" y="5037138"/>
            <a:ext cx="80963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71" name="Oval 27"/>
          <p:cNvSpPr>
            <a:spLocks noChangeArrowheads="1"/>
          </p:cNvSpPr>
          <p:nvPr/>
        </p:nvSpPr>
        <p:spPr bwMode="auto">
          <a:xfrm>
            <a:off x="6330950" y="5367338"/>
            <a:ext cx="80963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72" name="Oval 28"/>
          <p:cNvSpPr>
            <a:spLocks noChangeArrowheads="1"/>
          </p:cNvSpPr>
          <p:nvPr/>
        </p:nvSpPr>
        <p:spPr bwMode="auto">
          <a:xfrm>
            <a:off x="6738938" y="6005513"/>
            <a:ext cx="80962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73" name="Oval 29"/>
          <p:cNvSpPr>
            <a:spLocks noChangeArrowheads="1"/>
          </p:cNvSpPr>
          <p:nvPr/>
        </p:nvSpPr>
        <p:spPr bwMode="auto">
          <a:xfrm>
            <a:off x="5851525" y="5843588"/>
            <a:ext cx="80963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74" name="Oval 30"/>
          <p:cNvSpPr>
            <a:spLocks noChangeArrowheads="1"/>
          </p:cNvSpPr>
          <p:nvPr/>
        </p:nvSpPr>
        <p:spPr bwMode="auto">
          <a:xfrm>
            <a:off x="6249988" y="4391025"/>
            <a:ext cx="80962" cy="809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75" name="Oval 31"/>
          <p:cNvSpPr>
            <a:spLocks noChangeArrowheads="1"/>
          </p:cNvSpPr>
          <p:nvPr/>
        </p:nvSpPr>
        <p:spPr bwMode="auto">
          <a:xfrm>
            <a:off x="5635625" y="4351338"/>
            <a:ext cx="80963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76" name="Oval 32"/>
          <p:cNvSpPr>
            <a:spLocks noChangeArrowheads="1"/>
          </p:cNvSpPr>
          <p:nvPr/>
        </p:nvSpPr>
        <p:spPr bwMode="auto">
          <a:xfrm>
            <a:off x="7223125" y="4391025"/>
            <a:ext cx="80963" cy="809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77" name="Oval 33"/>
          <p:cNvSpPr>
            <a:spLocks noChangeArrowheads="1"/>
          </p:cNvSpPr>
          <p:nvPr/>
        </p:nvSpPr>
        <p:spPr bwMode="auto">
          <a:xfrm>
            <a:off x="7056438" y="5076825"/>
            <a:ext cx="80962" cy="809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78" name="Oval 34"/>
          <p:cNvSpPr>
            <a:spLocks noChangeArrowheads="1"/>
          </p:cNvSpPr>
          <p:nvPr/>
        </p:nvSpPr>
        <p:spPr bwMode="auto">
          <a:xfrm>
            <a:off x="6780213" y="4875213"/>
            <a:ext cx="80962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79" name="Oval 35"/>
          <p:cNvSpPr>
            <a:spLocks noChangeArrowheads="1"/>
          </p:cNvSpPr>
          <p:nvPr/>
        </p:nvSpPr>
        <p:spPr bwMode="auto">
          <a:xfrm>
            <a:off x="7223125" y="5843588"/>
            <a:ext cx="80963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80" name="Oval 36"/>
          <p:cNvSpPr>
            <a:spLocks noChangeArrowheads="1"/>
          </p:cNvSpPr>
          <p:nvPr/>
        </p:nvSpPr>
        <p:spPr bwMode="auto">
          <a:xfrm>
            <a:off x="6535738" y="5448300"/>
            <a:ext cx="80962" cy="809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72581" name="Picture 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" t="25594" r="4814" b="9322"/>
          <a:stretch>
            <a:fillRect/>
          </a:stretch>
        </p:blipFill>
        <p:spPr bwMode="auto">
          <a:xfrm>
            <a:off x="4221163" y="2468563"/>
            <a:ext cx="4381500" cy="11557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72582" name="Text Box 38"/>
          <p:cNvSpPr txBox="1">
            <a:spLocks noChangeArrowheads="1"/>
          </p:cNvSpPr>
          <p:nvPr/>
        </p:nvSpPr>
        <p:spPr bwMode="auto">
          <a:xfrm>
            <a:off x="7972425" y="3624263"/>
            <a:ext cx="6302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CA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Arvo</a:t>
            </a:r>
          </a:p>
        </p:txBody>
      </p:sp>
      <p:grpSp>
        <p:nvGrpSpPr>
          <p:cNvPr id="1772583" name="Group 39"/>
          <p:cNvGrpSpPr>
            <a:grpSpLocks/>
          </p:cNvGrpSpPr>
          <p:nvPr/>
        </p:nvGrpSpPr>
        <p:grpSpPr bwMode="auto">
          <a:xfrm>
            <a:off x="5489575" y="4270375"/>
            <a:ext cx="1978025" cy="1978025"/>
            <a:chOff x="1200" y="2832"/>
            <a:chExt cx="1152" cy="1152"/>
          </a:xfrm>
        </p:grpSpPr>
        <p:sp>
          <p:nvSpPr>
            <p:cNvPr id="1772584" name="Rectangle 40"/>
            <p:cNvSpPr>
              <a:spLocks noChangeArrowheads="1"/>
            </p:cNvSpPr>
            <p:nvPr/>
          </p:nvSpPr>
          <p:spPr bwMode="auto">
            <a:xfrm>
              <a:off x="1200" y="2832"/>
              <a:ext cx="1152" cy="115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585" name="Line 41"/>
            <p:cNvSpPr>
              <a:spLocks noChangeShapeType="1"/>
            </p:cNvSpPr>
            <p:nvPr/>
          </p:nvSpPr>
          <p:spPr bwMode="auto">
            <a:xfrm>
              <a:off x="1200" y="3408"/>
              <a:ext cx="1152" cy="1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586" name="Line 42"/>
            <p:cNvSpPr>
              <a:spLocks noChangeShapeType="1"/>
            </p:cNvSpPr>
            <p:nvPr/>
          </p:nvSpPr>
          <p:spPr bwMode="auto">
            <a:xfrm>
              <a:off x="1200" y="3696"/>
              <a:ext cx="1152" cy="1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587" name="Line 43"/>
            <p:cNvSpPr>
              <a:spLocks noChangeShapeType="1"/>
            </p:cNvSpPr>
            <p:nvPr/>
          </p:nvSpPr>
          <p:spPr bwMode="auto">
            <a:xfrm>
              <a:off x="1200" y="3120"/>
              <a:ext cx="1152" cy="1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588" name="Line 44"/>
            <p:cNvSpPr>
              <a:spLocks noChangeShapeType="1"/>
            </p:cNvSpPr>
            <p:nvPr/>
          </p:nvSpPr>
          <p:spPr bwMode="auto">
            <a:xfrm>
              <a:off x="1776" y="2832"/>
              <a:ext cx="1" cy="1152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589" name="Line 45"/>
            <p:cNvSpPr>
              <a:spLocks noChangeShapeType="1"/>
            </p:cNvSpPr>
            <p:nvPr/>
          </p:nvSpPr>
          <p:spPr bwMode="auto">
            <a:xfrm>
              <a:off x="2064" y="2832"/>
              <a:ext cx="1" cy="1152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590" name="Line 46"/>
            <p:cNvSpPr>
              <a:spLocks noChangeShapeType="1"/>
            </p:cNvSpPr>
            <p:nvPr/>
          </p:nvSpPr>
          <p:spPr bwMode="auto">
            <a:xfrm>
              <a:off x="1488" y="2832"/>
              <a:ext cx="1" cy="1152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1300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Stratified Sampling</a:t>
            </a:r>
          </a:p>
        </p:txBody>
      </p:sp>
      <p:sp>
        <p:nvSpPr>
          <p:cNvPr id="177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Less overall variance if less variance </a:t>
            </a:r>
            <a:br>
              <a:rPr lang="en-US"/>
            </a:br>
            <a:r>
              <a:rPr lang="en-US"/>
              <a:t>in subdomains</a:t>
            </a:r>
          </a:p>
        </p:txBody>
      </p:sp>
      <p:graphicFrame>
        <p:nvGraphicFramePr>
          <p:cNvPr id="17745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0147202"/>
              </p:ext>
            </p:extLst>
          </p:nvPr>
        </p:nvGraphicFramePr>
        <p:xfrm>
          <a:off x="4206875" y="2614613"/>
          <a:ext cx="3983038" cy="101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181" name="Equation" r:id="rId3" imgW="1790700" imgH="457200" progId="Equation.DSMT4">
                  <p:embed/>
                </p:oleObj>
              </mc:Choice>
              <mc:Fallback>
                <p:oleObj name="Equation" r:id="rId3" imgW="17907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75" y="2614613"/>
                        <a:ext cx="3983038" cy="1017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74597" name="Freeform 5"/>
          <p:cNvSpPr>
            <a:spLocks/>
          </p:cNvSpPr>
          <p:nvPr/>
        </p:nvSpPr>
        <p:spPr bwMode="auto">
          <a:xfrm>
            <a:off x="1676400" y="3624263"/>
            <a:ext cx="1981200" cy="1785937"/>
          </a:xfrm>
          <a:custGeom>
            <a:avLst/>
            <a:gdLst>
              <a:gd name="T0" fmla="*/ 7 w 1248"/>
              <a:gd name="T1" fmla="*/ 1045 h 1125"/>
              <a:gd name="T2" fmla="*/ 86 w 1248"/>
              <a:gd name="T3" fmla="*/ 927 h 1125"/>
              <a:gd name="T4" fmla="*/ 185 w 1248"/>
              <a:gd name="T5" fmla="*/ 5 h 1125"/>
              <a:gd name="T6" fmla="*/ 290 w 1248"/>
              <a:gd name="T7" fmla="*/ 27 h 1125"/>
              <a:gd name="T8" fmla="*/ 377 w 1248"/>
              <a:gd name="T9" fmla="*/ 956 h 1125"/>
              <a:gd name="T10" fmla="*/ 529 w 1248"/>
              <a:gd name="T11" fmla="*/ 1055 h 1125"/>
              <a:gd name="T12" fmla="*/ 721 w 1248"/>
              <a:gd name="T13" fmla="*/ 986 h 1125"/>
              <a:gd name="T14" fmla="*/ 741 w 1248"/>
              <a:gd name="T15" fmla="*/ 85 h 1125"/>
              <a:gd name="T16" fmla="*/ 873 w 1248"/>
              <a:gd name="T17" fmla="*/ 13 h 1125"/>
              <a:gd name="T18" fmla="*/ 923 w 1248"/>
              <a:gd name="T19" fmla="*/ 671 h 1125"/>
              <a:gd name="T20" fmla="*/ 1002 w 1248"/>
              <a:gd name="T21" fmla="*/ 937 h 1125"/>
              <a:gd name="T22" fmla="*/ 1056 w 1248"/>
              <a:gd name="T23" fmla="*/ 1001 h 1125"/>
              <a:gd name="T24" fmla="*/ 1169 w 1248"/>
              <a:gd name="T25" fmla="*/ 1030 h 1125"/>
              <a:gd name="T26" fmla="*/ 1238 w 1248"/>
              <a:gd name="T27" fmla="*/ 996 h 1125"/>
              <a:gd name="T28" fmla="*/ 1248 w 1248"/>
              <a:gd name="T29" fmla="*/ 1125 h 1125"/>
              <a:gd name="T30" fmla="*/ 0 w 1248"/>
              <a:gd name="T31" fmla="*/ 1125 h 1125"/>
              <a:gd name="T32" fmla="*/ 7 w 1248"/>
              <a:gd name="T33" fmla="*/ 1045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48" h="1125">
                <a:moveTo>
                  <a:pt x="7" y="1045"/>
                </a:moveTo>
                <a:cubicBezTo>
                  <a:pt x="31" y="1031"/>
                  <a:pt x="62" y="942"/>
                  <a:pt x="86" y="927"/>
                </a:cubicBezTo>
                <a:cubicBezTo>
                  <a:pt x="132" y="895"/>
                  <a:pt x="125" y="17"/>
                  <a:pt x="185" y="5"/>
                </a:cubicBezTo>
                <a:cubicBezTo>
                  <a:pt x="219" y="14"/>
                  <a:pt x="255" y="16"/>
                  <a:pt x="290" y="27"/>
                </a:cubicBezTo>
                <a:cubicBezTo>
                  <a:pt x="377" y="86"/>
                  <a:pt x="291" y="908"/>
                  <a:pt x="377" y="956"/>
                </a:cubicBezTo>
                <a:cubicBezTo>
                  <a:pt x="435" y="988"/>
                  <a:pt x="463" y="1039"/>
                  <a:pt x="529" y="1055"/>
                </a:cubicBezTo>
                <a:cubicBezTo>
                  <a:pt x="583" y="1046"/>
                  <a:pt x="671" y="1001"/>
                  <a:pt x="721" y="986"/>
                </a:cubicBezTo>
                <a:cubicBezTo>
                  <a:pt x="773" y="931"/>
                  <a:pt x="702" y="144"/>
                  <a:pt x="741" y="85"/>
                </a:cubicBezTo>
                <a:cubicBezTo>
                  <a:pt x="770" y="1"/>
                  <a:pt x="834" y="0"/>
                  <a:pt x="873" y="13"/>
                </a:cubicBezTo>
                <a:cubicBezTo>
                  <a:pt x="887" y="17"/>
                  <a:pt x="923" y="671"/>
                  <a:pt x="923" y="671"/>
                </a:cubicBezTo>
                <a:cubicBezTo>
                  <a:pt x="964" y="734"/>
                  <a:pt x="952" y="898"/>
                  <a:pt x="1002" y="937"/>
                </a:cubicBezTo>
                <a:cubicBezTo>
                  <a:pt x="1035" y="963"/>
                  <a:pt x="1042" y="962"/>
                  <a:pt x="1056" y="1001"/>
                </a:cubicBezTo>
                <a:cubicBezTo>
                  <a:pt x="1092" y="937"/>
                  <a:pt x="1137" y="1103"/>
                  <a:pt x="1169" y="1030"/>
                </a:cubicBezTo>
                <a:cubicBezTo>
                  <a:pt x="1193" y="1046"/>
                  <a:pt x="1225" y="980"/>
                  <a:pt x="1238" y="996"/>
                </a:cubicBezTo>
                <a:lnTo>
                  <a:pt x="1248" y="1125"/>
                </a:lnTo>
                <a:lnTo>
                  <a:pt x="0" y="1125"/>
                </a:lnTo>
                <a:lnTo>
                  <a:pt x="7" y="104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4598" name="Line 6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4599" name="Line 7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4600" name="Text Box 8"/>
          <p:cNvSpPr txBox="1">
            <a:spLocks noChangeArrowheads="1"/>
          </p:cNvSpPr>
          <p:nvPr/>
        </p:nvSpPr>
        <p:spPr bwMode="auto">
          <a:xfrm>
            <a:off x="1757363" y="54102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4601" name="Text Box 9"/>
          <p:cNvSpPr txBox="1">
            <a:spLocks noChangeArrowheads="1"/>
          </p:cNvSpPr>
          <p:nvPr/>
        </p:nvSpPr>
        <p:spPr bwMode="auto">
          <a:xfrm>
            <a:off x="3429000" y="5410200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4602" name="Line 10"/>
          <p:cNvSpPr>
            <a:spLocks noChangeShapeType="1"/>
          </p:cNvSpPr>
          <p:nvPr/>
        </p:nvSpPr>
        <p:spPr bwMode="auto">
          <a:xfrm>
            <a:off x="1676400" y="4572000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4603" name="Line 11"/>
          <p:cNvSpPr>
            <a:spLocks noChangeShapeType="1"/>
          </p:cNvSpPr>
          <p:nvPr/>
        </p:nvSpPr>
        <p:spPr bwMode="auto">
          <a:xfrm>
            <a:off x="1676400" y="4564063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4604" name="Text Box 12"/>
          <p:cNvSpPr txBox="1">
            <a:spLocks noChangeArrowheads="1"/>
          </p:cNvSpPr>
          <p:nvPr/>
        </p:nvSpPr>
        <p:spPr bwMode="auto">
          <a:xfrm>
            <a:off x="552450" y="4267200"/>
            <a:ext cx="1031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 E</a:t>
            </a:r>
            <a:r>
              <a:rPr lang="en-US" sz="2400" i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(f(x))</a:t>
            </a:r>
          </a:p>
        </p:txBody>
      </p:sp>
      <p:sp>
        <p:nvSpPr>
          <p:cNvPr id="1774605" name="Line 13"/>
          <p:cNvSpPr>
            <a:spLocks noChangeShapeType="1"/>
          </p:cNvSpPr>
          <p:nvPr/>
        </p:nvSpPr>
        <p:spPr bwMode="auto">
          <a:xfrm>
            <a:off x="2209800" y="2819400"/>
            <a:ext cx="0" cy="2590800"/>
          </a:xfrm>
          <a:prstGeom prst="line">
            <a:avLst/>
          </a:prstGeom>
          <a:noFill/>
          <a:ln w="19050">
            <a:solidFill>
              <a:srgbClr val="DDDDDD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4606" name="Line 14"/>
          <p:cNvSpPr>
            <a:spLocks noChangeShapeType="1"/>
          </p:cNvSpPr>
          <p:nvPr/>
        </p:nvSpPr>
        <p:spPr bwMode="auto">
          <a:xfrm>
            <a:off x="2743200" y="2819400"/>
            <a:ext cx="0" cy="2590800"/>
          </a:xfrm>
          <a:prstGeom prst="line">
            <a:avLst/>
          </a:prstGeom>
          <a:noFill/>
          <a:ln w="19050">
            <a:solidFill>
              <a:srgbClr val="DDDDDD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4607" name="Line 15"/>
          <p:cNvSpPr>
            <a:spLocks noChangeShapeType="1"/>
          </p:cNvSpPr>
          <p:nvPr/>
        </p:nvSpPr>
        <p:spPr bwMode="auto">
          <a:xfrm>
            <a:off x="3276600" y="2819400"/>
            <a:ext cx="0" cy="2590800"/>
          </a:xfrm>
          <a:prstGeom prst="line">
            <a:avLst/>
          </a:prstGeom>
          <a:noFill/>
          <a:ln w="19050">
            <a:solidFill>
              <a:srgbClr val="DDDDDD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4608" name="Line 16"/>
          <p:cNvSpPr>
            <a:spLocks noChangeShapeType="1"/>
          </p:cNvSpPr>
          <p:nvPr/>
        </p:nvSpPr>
        <p:spPr bwMode="auto">
          <a:xfrm>
            <a:off x="2209800" y="5318125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4609" name="Line 17"/>
          <p:cNvSpPr>
            <a:spLocks noChangeShapeType="1"/>
          </p:cNvSpPr>
          <p:nvPr/>
        </p:nvSpPr>
        <p:spPr bwMode="auto">
          <a:xfrm>
            <a:off x="2209800" y="5310188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4610" name="Line 18"/>
          <p:cNvSpPr>
            <a:spLocks noChangeShapeType="1"/>
          </p:cNvSpPr>
          <p:nvPr/>
        </p:nvSpPr>
        <p:spPr bwMode="auto">
          <a:xfrm>
            <a:off x="2743200" y="4724400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4611" name="Line 19"/>
          <p:cNvSpPr>
            <a:spLocks noChangeShapeType="1"/>
          </p:cNvSpPr>
          <p:nvPr/>
        </p:nvSpPr>
        <p:spPr bwMode="auto">
          <a:xfrm>
            <a:off x="2743200" y="4716463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4612" name="Line 20"/>
          <p:cNvSpPr>
            <a:spLocks noChangeShapeType="1"/>
          </p:cNvSpPr>
          <p:nvPr/>
        </p:nvSpPr>
        <p:spPr bwMode="auto">
          <a:xfrm>
            <a:off x="3276600" y="5318125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4613" name="Line 21"/>
          <p:cNvSpPr>
            <a:spLocks noChangeShapeType="1"/>
          </p:cNvSpPr>
          <p:nvPr/>
        </p:nvSpPr>
        <p:spPr bwMode="auto">
          <a:xfrm>
            <a:off x="3276600" y="5310188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74614" name="Group 22"/>
          <p:cNvGrpSpPr>
            <a:grpSpLocks/>
          </p:cNvGrpSpPr>
          <p:nvPr/>
        </p:nvGrpSpPr>
        <p:grpSpPr bwMode="auto">
          <a:xfrm>
            <a:off x="2913063" y="4178300"/>
            <a:ext cx="203200" cy="1003300"/>
            <a:chOff x="3152" y="2864"/>
            <a:chExt cx="128" cy="352"/>
          </a:xfrm>
        </p:grpSpPr>
        <p:sp>
          <p:nvSpPr>
            <p:cNvPr id="1774615" name="Line 23"/>
            <p:cNvSpPr>
              <a:spLocks noChangeShapeType="1"/>
            </p:cNvSpPr>
            <p:nvPr/>
          </p:nvSpPr>
          <p:spPr bwMode="auto">
            <a:xfrm>
              <a:off x="3216" y="2875"/>
              <a:ext cx="0" cy="34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74616" name="Line 24"/>
            <p:cNvSpPr>
              <a:spLocks noChangeShapeType="1"/>
            </p:cNvSpPr>
            <p:nvPr/>
          </p:nvSpPr>
          <p:spPr bwMode="auto">
            <a:xfrm>
              <a:off x="3216" y="3216"/>
              <a:ext cx="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74617" name="Freeform 25"/>
            <p:cNvSpPr>
              <a:spLocks/>
            </p:cNvSpPr>
            <p:nvPr/>
          </p:nvSpPr>
          <p:spPr bwMode="auto">
            <a:xfrm>
              <a:off x="3152" y="3215"/>
              <a:ext cx="125" cy="1"/>
            </a:xfrm>
            <a:custGeom>
              <a:avLst/>
              <a:gdLst>
                <a:gd name="T0" fmla="*/ 0 w 125"/>
                <a:gd name="T1" fmla="*/ 0 h 1"/>
                <a:gd name="T2" fmla="*/ 125 w 125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1">
                  <a:moveTo>
                    <a:pt x="0" y="0"/>
                  </a:moveTo>
                  <a:lnTo>
                    <a:pt x="125" y="0"/>
                  </a:ln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74618" name="Freeform 26"/>
            <p:cNvSpPr>
              <a:spLocks/>
            </p:cNvSpPr>
            <p:nvPr/>
          </p:nvSpPr>
          <p:spPr bwMode="auto">
            <a:xfrm>
              <a:off x="3155" y="2864"/>
              <a:ext cx="125" cy="1"/>
            </a:xfrm>
            <a:custGeom>
              <a:avLst/>
              <a:gdLst>
                <a:gd name="T0" fmla="*/ 0 w 125"/>
                <a:gd name="T1" fmla="*/ 0 h 1"/>
                <a:gd name="T2" fmla="*/ 125 w 125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1">
                  <a:moveTo>
                    <a:pt x="0" y="0"/>
                  </a:moveTo>
                  <a:lnTo>
                    <a:pt x="125" y="0"/>
                  </a:ln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774619" name="Group 27"/>
          <p:cNvGrpSpPr>
            <a:grpSpLocks/>
          </p:cNvGrpSpPr>
          <p:nvPr/>
        </p:nvGrpSpPr>
        <p:grpSpPr bwMode="auto">
          <a:xfrm>
            <a:off x="3378200" y="5272088"/>
            <a:ext cx="203200" cy="100012"/>
            <a:chOff x="3152" y="2864"/>
            <a:chExt cx="128" cy="352"/>
          </a:xfrm>
        </p:grpSpPr>
        <p:sp>
          <p:nvSpPr>
            <p:cNvPr id="1774620" name="Line 28"/>
            <p:cNvSpPr>
              <a:spLocks noChangeShapeType="1"/>
            </p:cNvSpPr>
            <p:nvPr/>
          </p:nvSpPr>
          <p:spPr bwMode="auto">
            <a:xfrm>
              <a:off x="3216" y="2875"/>
              <a:ext cx="0" cy="34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74621" name="Line 29"/>
            <p:cNvSpPr>
              <a:spLocks noChangeShapeType="1"/>
            </p:cNvSpPr>
            <p:nvPr/>
          </p:nvSpPr>
          <p:spPr bwMode="auto">
            <a:xfrm>
              <a:off x="3216" y="3216"/>
              <a:ext cx="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74622" name="Freeform 30"/>
            <p:cNvSpPr>
              <a:spLocks/>
            </p:cNvSpPr>
            <p:nvPr/>
          </p:nvSpPr>
          <p:spPr bwMode="auto">
            <a:xfrm>
              <a:off x="3152" y="3215"/>
              <a:ext cx="125" cy="1"/>
            </a:xfrm>
            <a:custGeom>
              <a:avLst/>
              <a:gdLst>
                <a:gd name="T0" fmla="*/ 0 w 125"/>
                <a:gd name="T1" fmla="*/ 0 h 1"/>
                <a:gd name="T2" fmla="*/ 125 w 125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1">
                  <a:moveTo>
                    <a:pt x="0" y="0"/>
                  </a:moveTo>
                  <a:lnTo>
                    <a:pt x="125" y="0"/>
                  </a:ln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74623" name="Freeform 31"/>
            <p:cNvSpPr>
              <a:spLocks/>
            </p:cNvSpPr>
            <p:nvPr/>
          </p:nvSpPr>
          <p:spPr bwMode="auto">
            <a:xfrm>
              <a:off x="3155" y="2864"/>
              <a:ext cx="125" cy="1"/>
            </a:xfrm>
            <a:custGeom>
              <a:avLst/>
              <a:gdLst>
                <a:gd name="T0" fmla="*/ 0 w 125"/>
                <a:gd name="T1" fmla="*/ 0 h 1"/>
                <a:gd name="T2" fmla="*/ 125 w 125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1">
                  <a:moveTo>
                    <a:pt x="0" y="0"/>
                  </a:moveTo>
                  <a:lnTo>
                    <a:pt x="125" y="0"/>
                  </a:ln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774624" name="Group 32"/>
          <p:cNvGrpSpPr>
            <a:grpSpLocks/>
          </p:cNvGrpSpPr>
          <p:nvPr/>
        </p:nvGrpSpPr>
        <p:grpSpPr bwMode="auto">
          <a:xfrm>
            <a:off x="2387600" y="5270500"/>
            <a:ext cx="203200" cy="100013"/>
            <a:chOff x="3152" y="2864"/>
            <a:chExt cx="128" cy="352"/>
          </a:xfrm>
        </p:grpSpPr>
        <p:sp>
          <p:nvSpPr>
            <p:cNvPr id="1774625" name="Line 33"/>
            <p:cNvSpPr>
              <a:spLocks noChangeShapeType="1"/>
            </p:cNvSpPr>
            <p:nvPr/>
          </p:nvSpPr>
          <p:spPr bwMode="auto">
            <a:xfrm>
              <a:off x="3216" y="2875"/>
              <a:ext cx="0" cy="34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74626" name="Line 34"/>
            <p:cNvSpPr>
              <a:spLocks noChangeShapeType="1"/>
            </p:cNvSpPr>
            <p:nvPr/>
          </p:nvSpPr>
          <p:spPr bwMode="auto">
            <a:xfrm>
              <a:off x="3216" y="3216"/>
              <a:ext cx="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74627" name="Freeform 35"/>
            <p:cNvSpPr>
              <a:spLocks/>
            </p:cNvSpPr>
            <p:nvPr/>
          </p:nvSpPr>
          <p:spPr bwMode="auto">
            <a:xfrm>
              <a:off x="3152" y="3215"/>
              <a:ext cx="125" cy="1"/>
            </a:xfrm>
            <a:custGeom>
              <a:avLst/>
              <a:gdLst>
                <a:gd name="T0" fmla="*/ 0 w 125"/>
                <a:gd name="T1" fmla="*/ 0 h 1"/>
                <a:gd name="T2" fmla="*/ 125 w 125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1">
                  <a:moveTo>
                    <a:pt x="0" y="0"/>
                  </a:moveTo>
                  <a:lnTo>
                    <a:pt x="125" y="0"/>
                  </a:ln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74628" name="Freeform 36"/>
            <p:cNvSpPr>
              <a:spLocks/>
            </p:cNvSpPr>
            <p:nvPr/>
          </p:nvSpPr>
          <p:spPr bwMode="auto">
            <a:xfrm>
              <a:off x="3155" y="2864"/>
              <a:ext cx="125" cy="1"/>
            </a:xfrm>
            <a:custGeom>
              <a:avLst/>
              <a:gdLst>
                <a:gd name="T0" fmla="*/ 0 w 125"/>
                <a:gd name="T1" fmla="*/ 0 h 1"/>
                <a:gd name="T2" fmla="*/ 125 w 125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1">
                  <a:moveTo>
                    <a:pt x="0" y="0"/>
                  </a:moveTo>
                  <a:lnTo>
                    <a:pt x="125" y="0"/>
                  </a:ln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774629" name="Group 37"/>
          <p:cNvGrpSpPr>
            <a:grpSpLocks/>
          </p:cNvGrpSpPr>
          <p:nvPr/>
        </p:nvGrpSpPr>
        <p:grpSpPr bwMode="auto">
          <a:xfrm>
            <a:off x="1854200" y="4038600"/>
            <a:ext cx="203200" cy="1003300"/>
            <a:chOff x="3152" y="2864"/>
            <a:chExt cx="128" cy="352"/>
          </a:xfrm>
        </p:grpSpPr>
        <p:sp>
          <p:nvSpPr>
            <p:cNvPr id="1774630" name="Line 38"/>
            <p:cNvSpPr>
              <a:spLocks noChangeShapeType="1"/>
            </p:cNvSpPr>
            <p:nvPr/>
          </p:nvSpPr>
          <p:spPr bwMode="auto">
            <a:xfrm>
              <a:off x="3216" y="2875"/>
              <a:ext cx="0" cy="34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74631" name="Line 39"/>
            <p:cNvSpPr>
              <a:spLocks noChangeShapeType="1"/>
            </p:cNvSpPr>
            <p:nvPr/>
          </p:nvSpPr>
          <p:spPr bwMode="auto">
            <a:xfrm>
              <a:off x="3216" y="3216"/>
              <a:ext cx="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74632" name="Freeform 40"/>
            <p:cNvSpPr>
              <a:spLocks/>
            </p:cNvSpPr>
            <p:nvPr/>
          </p:nvSpPr>
          <p:spPr bwMode="auto">
            <a:xfrm>
              <a:off x="3152" y="3215"/>
              <a:ext cx="125" cy="1"/>
            </a:xfrm>
            <a:custGeom>
              <a:avLst/>
              <a:gdLst>
                <a:gd name="T0" fmla="*/ 0 w 125"/>
                <a:gd name="T1" fmla="*/ 0 h 1"/>
                <a:gd name="T2" fmla="*/ 125 w 125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1">
                  <a:moveTo>
                    <a:pt x="0" y="0"/>
                  </a:moveTo>
                  <a:lnTo>
                    <a:pt x="125" y="0"/>
                  </a:ln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74633" name="Freeform 41"/>
            <p:cNvSpPr>
              <a:spLocks/>
            </p:cNvSpPr>
            <p:nvPr/>
          </p:nvSpPr>
          <p:spPr bwMode="auto">
            <a:xfrm>
              <a:off x="3155" y="2864"/>
              <a:ext cx="125" cy="1"/>
            </a:xfrm>
            <a:custGeom>
              <a:avLst/>
              <a:gdLst>
                <a:gd name="T0" fmla="*/ 0 w 125"/>
                <a:gd name="T1" fmla="*/ 0 h 1"/>
                <a:gd name="T2" fmla="*/ 125 w 125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1">
                  <a:moveTo>
                    <a:pt x="0" y="0"/>
                  </a:moveTo>
                  <a:lnTo>
                    <a:pt x="125" y="0"/>
                  </a:ln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23253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Information</a:t>
            </a:r>
          </a:p>
        </p:txBody>
      </p:sp>
      <p:sp>
        <p:nvSpPr>
          <p:cNvPr id="179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Veach</a:t>
            </a:r>
            <a:r>
              <a:rPr lang="en-US" dirty="0"/>
              <a:t> PhD thesis chapter (linked to from website)</a:t>
            </a:r>
          </a:p>
          <a:p>
            <a:r>
              <a:rPr lang="en-US" dirty="0"/>
              <a:t>Course Notes (links from website)</a:t>
            </a:r>
          </a:p>
          <a:p>
            <a:pPr lvl="1"/>
            <a:r>
              <a:rPr lang="en-US" sz="1600" i="1" dirty="0"/>
              <a:t>Mathematical Models for Computer Graphics</a:t>
            </a:r>
            <a:r>
              <a:rPr lang="en-US" sz="1600" dirty="0"/>
              <a:t>, Stanford, Fall 1997</a:t>
            </a:r>
          </a:p>
          <a:p>
            <a:pPr lvl="1"/>
            <a:r>
              <a:rPr lang="en-US" sz="1600" i="1" dirty="0"/>
              <a:t>State of the Art in Monte Carlo Methods for Realistic Image Synthesis</a:t>
            </a:r>
            <a:r>
              <a:rPr lang="en-US" sz="1600" dirty="0"/>
              <a:t>, </a:t>
            </a:r>
            <a:br>
              <a:rPr lang="en-US" sz="1600" dirty="0"/>
            </a:br>
            <a:r>
              <a:rPr lang="en-US" sz="1600" dirty="0"/>
              <a:t>Course 29, SIGGRAPH </a:t>
            </a:r>
            <a:r>
              <a:rPr lang="en-US" sz="1600" dirty="0" smtClean="0"/>
              <a:t>2001</a:t>
            </a:r>
          </a:p>
        </p:txBody>
      </p:sp>
    </p:spTree>
    <p:extLst>
      <p:ext uri="{BB962C8B-B14F-4D97-AF65-F5344CB8AC3E}">
        <p14:creationId xmlns:p14="http://schemas.microsoft.com/office/powerpoint/2010/main" val="1512551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45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Reflection Equation</a:t>
            </a:r>
          </a:p>
        </p:txBody>
      </p:sp>
      <p:graphicFrame>
        <p:nvGraphicFramePr>
          <p:cNvPr id="44035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114800" y="2997200"/>
          <a:ext cx="43815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838" name="Equation" r:id="rId3" imgW="190500" imgH="241300" progId="Equation.DSMT4">
                  <p:embed/>
                </p:oleObj>
              </mc:Choice>
              <mc:Fallback>
                <p:oleObj name="Equation" r:id="rId3" imgW="190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997200"/>
                        <a:ext cx="438150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60900" y="3060700"/>
          <a:ext cx="4333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839" name="Equation" r:id="rId5" imgW="190500" imgH="228600" progId="Equation.DSMT4">
                  <p:embed/>
                </p:oleObj>
              </mc:Choice>
              <mc:Fallback>
                <p:oleObj name="Equation" r:id="rId5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3060700"/>
                        <a:ext cx="4333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7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903663"/>
          <a:ext cx="3460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840" name="Equation" r:id="rId7" imgW="139700" imgH="139700" progId="Equation.DSMT4">
                  <p:embed/>
                </p:oleObj>
              </mc:Choice>
              <mc:Fallback>
                <p:oleObj name="Equation" r:id="rId7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03663"/>
                        <a:ext cx="3460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4454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pSp>
        <p:nvGrpSpPr>
          <p:cNvPr id="44039" name="Group 7"/>
          <p:cNvGrpSpPr>
            <a:grpSpLocks/>
          </p:cNvGrpSpPr>
          <p:nvPr/>
        </p:nvGrpSpPr>
        <p:grpSpPr bwMode="auto">
          <a:xfrm>
            <a:off x="2057400" y="1295400"/>
            <a:ext cx="685800" cy="685800"/>
            <a:chOff x="4704" y="672"/>
            <a:chExt cx="480" cy="480"/>
          </a:xfrm>
        </p:grpSpPr>
        <p:sp>
          <p:nvSpPr>
            <p:cNvPr id="1384456" name="Line 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4457" name="Oval 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4458" name="Line 1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4459" name="Line 1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4460" name="Line 1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grpSp>
        <p:nvGrpSpPr>
          <p:cNvPr id="44040" name="Group 13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4462" name="Line 14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4463" name="Line 15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4464" name="Line 16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sp>
        <p:nvSpPr>
          <p:cNvPr id="1384465" name="Line 17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4466" name="Line 18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4467" name="Line 19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1384468" name="Object 2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871663" y="5084763"/>
          <a:ext cx="5567362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841" name="Equation" r:id="rId9" imgW="2959100" imgH="254000" progId="Equation.DSMT4">
                  <p:embed/>
                </p:oleObj>
              </mc:Choice>
              <mc:Fallback>
                <p:oleObj name="Equation" r:id="rId9" imgW="29591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1663" y="5084763"/>
                        <a:ext cx="5567362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4469" name="Text Box 21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(Output Image)</a:t>
            </a:r>
          </a:p>
        </p:txBody>
      </p:sp>
      <p:sp>
        <p:nvSpPr>
          <p:cNvPr id="1384470" name="Text Box 22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Emission</a:t>
            </a:r>
          </a:p>
        </p:txBody>
      </p:sp>
      <p:sp>
        <p:nvSpPr>
          <p:cNvPr id="1384471" name="Text Box 23"/>
          <p:cNvSpPr txBox="1">
            <a:spLocks noChangeArrowheads="1"/>
          </p:cNvSpPr>
          <p:nvPr/>
        </p:nvSpPr>
        <p:spPr bwMode="auto">
          <a:xfrm>
            <a:off x="4403725" y="5573713"/>
            <a:ext cx="15668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Incident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Light (from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light source)</a:t>
            </a:r>
          </a:p>
        </p:txBody>
      </p:sp>
      <p:sp>
        <p:nvSpPr>
          <p:cNvPr id="1384472" name="Text Box 24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BRDF</a:t>
            </a:r>
          </a:p>
        </p:txBody>
      </p:sp>
      <p:sp>
        <p:nvSpPr>
          <p:cNvPr id="1384473" name="Text Box 25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Incident angle</a:t>
            </a:r>
          </a:p>
        </p:txBody>
      </p:sp>
    </p:spTree>
    <p:extLst>
      <p:ext uri="{BB962C8B-B14F-4D97-AF65-F5344CB8AC3E}">
        <p14:creationId xmlns:p14="http://schemas.microsoft.com/office/powerpoint/2010/main" val="901793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4469" grpId="0"/>
      <p:bldP spid="1384470" grpId="0"/>
      <p:bldP spid="1384471" grpId="0"/>
      <p:bldP spid="1384472" grpId="0"/>
      <p:bldP spid="13844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47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Reflection Equation</a:t>
            </a:r>
          </a:p>
        </p:txBody>
      </p:sp>
      <p:graphicFrame>
        <p:nvGraphicFramePr>
          <p:cNvPr id="45059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097338" y="2974975"/>
          <a:ext cx="474662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862" name="Equation" r:id="rId3" imgW="190500" imgH="241300" progId="Equation.DSMT4">
                  <p:embed/>
                </p:oleObj>
              </mc:Choice>
              <mc:Fallback>
                <p:oleObj name="Equation" r:id="rId3" imgW="190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74975"/>
                        <a:ext cx="474662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0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60900" y="3060700"/>
          <a:ext cx="4333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863" name="Equation" r:id="rId5" imgW="190500" imgH="228600" progId="Equation.DSMT4">
                  <p:embed/>
                </p:oleObj>
              </mc:Choice>
              <mc:Fallback>
                <p:oleObj name="Equation" r:id="rId5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3060700"/>
                        <a:ext cx="4333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1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903663"/>
          <a:ext cx="3460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864" name="Equation" r:id="rId7" imgW="139700" imgH="139700" progId="Equation.DSMT4">
                  <p:embed/>
                </p:oleObj>
              </mc:Choice>
              <mc:Fallback>
                <p:oleObj name="Equation" r:id="rId7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03663"/>
                        <a:ext cx="3460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5478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pSp>
        <p:nvGrpSpPr>
          <p:cNvPr id="45063" name="Group 7"/>
          <p:cNvGrpSpPr>
            <a:grpSpLocks/>
          </p:cNvGrpSpPr>
          <p:nvPr/>
        </p:nvGrpSpPr>
        <p:grpSpPr bwMode="auto">
          <a:xfrm>
            <a:off x="2057400" y="1295400"/>
            <a:ext cx="685800" cy="685800"/>
            <a:chOff x="4704" y="672"/>
            <a:chExt cx="480" cy="480"/>
          </a:xfrm>
        </p:grpSpPr>
        <p:sp>
          <p:nvSpPr>
            <p:cNvPr id="1385480" name="Line 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481" name="Oval 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482" name="Line 1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483" name="Line 1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484" name="Line 1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grpSp>
        <p:nvGrpSpPr>
          <p:cNvPr id="45064" name="Group 13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5486" name="Line 14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487" name="Line 15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488" name="Line 16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sp>
        <p:nvSpPr>
          <p:cNvPr id="1385489" name="Line 17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5490" name="Line 18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5491" name="Line 19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45068" name="Object 2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639888" y="5084763"/>
          <a:ext cx="6096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865" name="Equation" r:id="rId9" imgW="3200400" imgH="266700" progId="Equation.DSMT4">
                  <p:embed/>
                </p:oleObj>
              </mc:Choice>
              <mc:Fallback>
                <p:oleObj name="Equation" r:id="rId9" imgW="32004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9888" y="5084763"/>
                        <a:ext cx="60960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5493" name="Text Box 21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(Output Image)</a:t>
            </a:r>
          </a:p>
        </p:txBody>
      </p:sp>
      <p:sp>
        <p:nvSpPr>
          <p:cNvPr id="1385494" name="Text Box 22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Emission</a:t>
            </a:r>
          </a:p>
        </p:txBody>
      </p:sp>
      <p:sp>
        <p:nvSpPr>
          <p:cNvPr id="1385495" name="Text Box 23"/>
          <p:cNvSpPr txBox="1">
            <a:spLocks noChangeArrowheads="1"/>
          </p:cNvSpPr>
          <p:nvPr/>
        </p:nvSpPr>
        <p:spPr bwMode="auto">
          <a:xfrm>
            <a:off x="4403725" y="5573713"/>
            <a:ext cx="15668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Incident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Light (from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light source)</a:t>
            </a:r>
          </a:p>
        </p:txBody>
      </p:sp>
      <p:sp>
        <p:nvSpPr>
          <p:cNvPr id="1385496" name="Text Box 24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BRDF</a:t>
            </a:r>
          </a:p>
        </p:txBody>
      </p:sp>
      <p:sp>
        <p:nvSpPr>
          <p:cNvPr id="1385497" name="Text Box 25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Incident angle</a:t>
            </a:r>
          </a:p>
        </p:txBody>
      </p:sp>
      <p:sp>
        <p:nvSpPr>
          <p:cNvPr id="1385498" name="Text Box 26"/>
          <p:cNvSpPr txBox="1">
            <a:spLocks noChangeArrowheads="1"/>
          </p:cNvSpPr>
          <p:nvPr/>
        </p:nvSpPr>
        <p:spPr bwMode="auto">
          <a:xfrm>
            <a:off x="4098925" y="4659313"/>
            <a:ext cx="3090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66"/>
                </a:solidFill>
                <a:latin typeface="Arial" charset="0"/>
                <a:cs typeface="Arial"/>
              </a:rPr>
              <a:t>Sum over all light sources</a:t>
            </a:r>
          </a:p>
        </p:txBody>
      </p:sp>
      <p:grpSp>
        <p:nvGrpSpPr>
          <p:cNvPr id="45075" name="Group 27"/>
          <p:cNvGrpSpPr>
            <a:grpSpLocks/>
          </p:cNvGrpSpPr>
          <p:nvPr/>
        </p:nvGrpSpPr>
        <p:grpSpPr bwMode="auto">
          <a:xfrm>
            <a:off x="1828800" y="2438400"/>
            <a:ext cx="685800" cy="685800"/>
            <a:chOff x="4704" y="672"/>
            <a:chExt cx="480" cy="480"/>
          </a:xfrm>
        </p:grpSpPr>
        <p:sp>
          <p:nvSpPr>
            <p:cNvPr id="1385500" name="Line 2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501" name="Oval 2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502" name="Line 3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503" name="Line 3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504" name="Line 3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grpSp>
        <p:nvGrpSpPr>
          <p:cNvPr id="45076" name="Group 33"/>
          <p:cNvGrpSpPr>
            <a:grpSpLocks/>
          </p:cNvGrpSpPr>
          <p:nvPr/>
        </p:nvGrpSpPr>
        <p:grpSpPr bwMode="auto">
          <a:xfrm>
            <a:off x="4724400" y="1219200"/>
            <a:ext cx="685800" cy="685800"/>
            <a:chOff x="4704" y="672"/>
            <a:chExt cx="480" cy="480"/>
          </a:xfrm>
        </p:grpSpPr>
        <p:sp>
          <p:nvSpPr>
            <p:cNvPr id="1385506" name="Line 34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507" name="Oval 35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508" name="Line 36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509" name="Line 37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510" name="Line 38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sp>
        <p:nvSpPr>
          <p:cNvPr id="1385511" name="Line 39"/>
          <p:cNvSpPr>
            <a:spLocks noChangeShapeType="1"/>
          </p:cNvSpPr>
          <p:nvPr/>
        </p:nvSpPr>
        <p:spPr bwMode="auto">
          <a:xfrm>
            <a:off x="2514600" y="2895600"/>
            <a:ext cx="20574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5512" name="Line 40"/>
          <p:cNvSpPr>
            <a:spLocks noChangeShapeType="1"/>
          </p:cNvSpPr>
          <p:nvPr/>
        </p:nvSpPr>
        <p:spPr bwMode="auto">
          <a:xfrm flipH="1">
            <a:off x="4572000" y="1752600"/>
            <a:ext cx="53340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7817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49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Reflection Equation</a:t>
            </a:r>
          </a:p>
        </p:txBody>
      </p:sp>
      <p:graphicFrame>
        <p:nvGraphicFramePr>
          <p:cNvPr id="46083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097338" y="2974975"/>
          <a:ext cx="474662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893" name="Equation" r:id="rId3" imgW="190500" imgH="241300" progId="Equation.DSMT4">
                  <p:embed/>
                </p:oleObj>
              </mc:Choice>
              <mc:Fallback>
                <p:oleObj name="Equation" r:id="rId3" imgW="190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74975"/>
                        <a:ext cx="474662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60900" y="3060700"/>
          <a:ext cx="4333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894" name="Equation" r:id="rId5" imgW="190500" imgH="228600" progId="Equation.DSMT4">
                  <p:embed/>
                </p:oleObj>
              </mc:Choice>
              <mc:Fallback>
                <p:oleObj name="Equation" r:id="rId5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3060700"/>
                        <a:ext cx="4333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5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903663"/>
          <a:ext cx="3460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895" name="Equation" r:id="rId7" imgW="139700" imgH="139700" progId="Equation.DSMT4">
                  <p:embed/>
                </p:oleObj>
              </mc:Choice>
              <mc:Fallback>
                <p:oleObj name="Equation" r:id="rId7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03663"/>
                        <a:ext cx="3460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6502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pSp>
        <p:nvGrpSpPr>
          <p:cNvPr id="46087" name="Group 7"/>
          <p:cNvGrpSpPr>
            <a:grpSpLocks/>
          </p:cNvGrpSpPr>
          <p:nvPr/>
        </p:nvGrpSpPr>
        <p:grpSpPr bwMode="auto">
          <a:xfrm>
            <a:off x="2057400" y="1295400"/>
            <a:ext cx="685800" cy="685800"/>
            <a:chOff x="4704" y="672"/>
            <a:chExt cx="480" cy="480"/>
          </a:xfrm>
        </p:grpSpPr>
        <p:sp>
          <p:nvSpPr>
            <p:cNvPr id="1386504" name="Line 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05" name="Oval 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06" name="Line 1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07" name="Line 1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08" name="Line 1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grpSp>
        <p:nvGrpSpPr>
          <p:cNvPr id="46088" name="Group 13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6510" name="Line 14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11" name="Line 15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12" name="Line 16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sp>
        <p:nvSpPr>
          <p:cNvPr id="1386513" name="Line 17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6514" name="Line 18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6515" name="Line 19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46092" name="Object 2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158875" y="4824413"/>
          <a:ext cx="7358063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896" name="Equation" r:id="rId9" imgW="3327400" imgH="368300" progId="Equation.DSMT4">
                  <p:embed/>
                </p:oleObj>
              </mc:Choice>
              <mc:Fallback>
                <p:oleObj name="Equation" r:id="rId9" imgW="33274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75" y="4824413"/>
                        <a:ext cx="7358063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6517" name="Text Box 21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(Output Image)</a:t>
            </a:r>
          </a:p>
        </p:txBody>
      </p:sp>
      <p:sp>
        <p:nvSpPr>
          <p:cNvPr id="1386518" name="Text Box 22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Emission</a:t>
            </a:r>
          </a:p>
        </p:txBody>
      </p:sp>
      <p:sp>
        <p:nvSpPr>
          <p:cNvPr id="1386519" name="Text Box 23"/>
          <p:cNvSpPr txBox="1">
            <a:spLocks noChangeArrowheads="1"/>
          </p:cNvSpPr>
          <p:nvPr/>
        </p:nvSpPr>
        <p:spPr bwMode="auto">
          <a:xfrm>
            <a:off x="4403725" y="5573713"/>
            <a:ext cx="15668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Incident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Light (from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light source)</a:t>
            </a:r>
          </a:p>
        </p:txBody>
      </p:sp>
      <p:sp>
        <p:nvSpPr>
          <p:cNvPr id="1386520" name="Text Box 24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BRDF</a:t>
            </a:r>
          </a:p>
        </p:txBody>
      </p:sp>
      <p:sp>
        <p:nvSpPr>
          <p:cNvPr id="1386521" name="Text Box 25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Incident angle</a:t>
            </a:r>
          </a:p>
        </p:txBody>
      </p:sp>
      <p:sp>
        <p:nvSpPr>
          <p:cNvPr id="1386522" name="Text Box 26"/>
          <p:cNvSpPr txBox="1">
            <a:spLocks noChangeArrowheads="1"/>
          </p:cNvSpPr>
          <p:nvPr/>
        </p:nvSpPr>
        <p:spPr bwMode="auto">
          <a:xfrm>
            <a:off x="4327525" y="4354513"/>
            <a:ext cx="3092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66"/>
                </a:solidFill>
                <a:latin typeface="Arial" charset="0"/>
                <a:cs typeface="Arial"/>
              </a:rPr>
              <a:t>Replace sum with integral</a:t>
            </a:r>
          </a:p>
        </p:txBody>
      </p:sp>
      <p:grpSp>
        <p:nvGrpSpPr>
          <p:cNvPr id="46099" name="Group 27"/>
          <p:cNvGrpSpPr>
            <a:grpSpLocks/>
          </p:cNvGrpSpPr>
          <p:nvPr/>
        </p:nvGrpSpPr>
        <p:grpSpPr bwMode="auto">
          <a:xfrm>
            <a:off x="1828800" y="2438400"/>
            <a:ext cx="685800" cy="685800"/>
            <a:chOff x="4704" y="672"/>
            <a:chExt cx="480" cy="480"/>
          </a:xfrm>
        </p:grpSpPr>
        <p:sp>
          <p:nvSpPr>
            <p:cNvPr id="1386524" name="Line 2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25" name="Oval 2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26" name="Line 3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27" name="Line 3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28" name="Line 3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grpSp>
        <p:nvGrpSpPr>
          <p:cNvPr id="46100" name="Group 33"/>
          <p:cNvGrpSpPr>
            <a:grpSpLocks/>
          </p:cNvGrpSpPr>
          <p:nvPr/>
        </p:nvGrpSpPr>
        <p:grpSpPr bwMode="auto">
          <a:xfrm>
            <a:off x="4724400" y="1219200"/>
            <a:ext cx="685800" cy="685800"/>
            <a:chOff x="4704" y="672"/>
            <a:chExt cx="480" cy="480"/>
          </a:xfrm>
        </p:grpSpPr>
        <p:sp>
          <p:nvSpPr>
            <p:cNvPr id="1386530" name="Line 34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31" name="Oval 35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32" name="Line 36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33" name="Line 37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34" name="Line 38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sp>
        <p:nvSpPr>
          <p:cNvPr id="1386535" name="Line 39"/>
          <p:cNvSpPr>
            <a:spLocks noChangeShapeType="1"/>
          </p:cNvSpPr>
          <p:nvPr/>
        </p:nvSpPr>
        <p:spPr bwMode="auto">
          <a:xfrm>
            <a:off x="2514600" y="2895600"/>
            <a:ext cx="20574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6536" name="Line 40"/>
          <p:cNvSpPr>
            <a:spLocks noChangeShapeType="1"/>
          </p:cNvSpPr>
          <p:nvPr/>
        </p:nvSpPr>
        <p:spPr bwMode="auto">
          <a:xfrm flipH="1">
            <a:off x="4572000" y="1752600"/>
            <a:ext cx="53340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6537" name="Line 41"/>
          <p:cNvSpPr>
            <a:spLocks noChangeShapeType="1"/>
          </p:cNvSpPr>
          <p:nvPr/>
        </p:nvSpPr>
        <p:spPr bwMode="auto">
          <a:xfrm flipH="1" flipV="1">
            <a:off x="2743200" y="2590800"/>
            <a:ext cx="1828800" cy="12954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6538" name="Line 42"/>
          <p:cNvSpPr>
            <a:spLocks noChangeShapeType="1"/>
          </p:cNvSpPr>
          <p:nvPr/>
        </p:nvSpPr>
        <p:spPr bwMode="auto">
          <a:xfrm flipH="1" flipV="1">
            <a:off x="2362200" y="3200400"/>
            <a:ext cx="2133600" cy="6858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6539" name="Oval 43"/>
          <p:cNvSpPr>
            <a:spLocks noChangeArrowheads="1"/>
          </p:cNvSpPr>
          <p:nvPr/>
        </p:nvSpPr>
        <p:spPr bwMode="auto">
          <a:xfrm rot="-2975433">
            <a:off x="2276475" y="2767013"/>
            <a:ext cx="762000" cy="304800"/>
          </a:xfrm>
          <a:prstGeom prst="ellipse">
            <a:avLst/>
          </a:prstGeom>
          <a:solidFill>
            <a:srgbClr val="FFFF66"/>
          </a:solidFill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46106" name="Object 44"/>
          <p:cNvGraphicFramePr>
            <a:graphicFrameLocks noChangeAspect="1"/>
          </p:cNvGraphicFramePr>
          <p:nvPr/>
        </p:nvGraphicFramePr>
        <p:xfrm>
          <a:off x="1846263" y="3048000"/>
          <a:ext cx="711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897" name="Equation" r:id="rId11" imgW="266584" imgH="228501" progId="Equation.DSMT4">
                  <p:embed/>
                </p:oleObj>
              </mc:Choice>
              <mc:Fallback>
                <p:oleObj name="Equation" r:id="rId11" imgW="26658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3048000"/>
                        <a:ext cx="711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8522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9900"/>
      </a:accent1>
      <a:accent2>
        <a:srgbClr val="00FFFF"/>
      </a:accent2>
      <a:accent3>
        <a:srgbClr val="AAAAAA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2_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2_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24273</TotalTime>
  <Words>1730</Words>
  <Application>Microsoft Macintosh PowerPoint</Application>
  <PresentationFormat>Letter Paper (8.5x11 in)</PresentationFormat>
  <Paragraphs>417</Paragraphs>
  <Slides>63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9" baseType="lpstr">
      <vt:lpstr>Default Design</vt:lpstr>
      <vt:lpstr>1_Default Design</vt:lpstr>
      <vt:lpstr>2_Default Design</vt:lpstr>
      <vt:lpstr>3_Default Design</vt:lpstr>
      <vt:lpstr>4_Default Design</vt:lpstr>
      <vt:lpstr>Equation</vt:lpstr>
      <vt:lpstr>Sampling and Reconstruction of Visual Appearance</vt:lpstr>
      <vt:lpstr>Motivation: Monte Carlo Rendering</vt:lpstr>
      <vt:lpstr>Illumination Models</vt:lpstr>
      <vt:lpstr>Caustics</vt:lpstr>
      <vt:lpstr>Overview of lecture</vt:lpstr>
      <vt:lpstr>Outline</vt:lpstr>
      <vt:lpstr>Reflection Equation</vt:lpstr>
      <vt:lpstr>Reflection Equation</vt:lpstr>
      <vt:lpstr>Reflection Equation</vt:lpstr>
      <vt:lpstr>Environment Maps</vt:lpstr>
      <vt:lpstr>The Challenge</vt:lpstr>
      <vt:lpstr>Rendering Equation</vt:lpstr>
      <vt:lpstr>Outline</vt:lpstr>
      <vt:lpstr>Rendering Equation (Kajiya 86)</vt:lpstr>
      <vt:lpstr>Rendering Equation as Integral Equation</vt:lpstr>
      <vt:lpstr>Linear Operator Theory</vt:lpstr>
      <vt:lpstr>Linear Operator Equation</vt:lpstr>
      <vt:lpstr>Solving the Rendering Equation</vt:lpstr>
      <vt:lpstr>Solving the Rendering Equation</vt:lpstr>
      <vt:lpstr>Ray Tracing</vt:lpstr>
      <vt:lpstr>Ray Tracing</vt:lpstr>
      <vt:lpstr>PowerPoint Presentation</vt:lpstr>
      <vt:lpstr>Outline</vt:lpstr>
      <vt:lpstr>Rendering Equation</vt:lpstr>
      <vt:lpstr>Change of Variables</vt:lpstr>
      <vt:lpstr>Change of Variables</vt:lpstr>
      <vt:lpstr>Rendering Equation: Standard Form</vt:lpstr>
      <vt:lpstr>Summary</vt:lpstr>
      <vt:lpstr>Motivation: Monte Carlo Integration</vt:lpstr>
      <vt:lpstr>Example: Soft Shadows</vt:lpstr>
      <vt:lpstr>Monte Carlo</vt:lpstr>
      <vt:lpstr>Monte Carlo Algorithms</vt:lpstr>
      <vt:lpstr>Integration in 1D</vt:lpstr>
      <vt:lpstr>We can approximate </vt:lpstr>
      <vt:lpstr>Or we can average</vt:lpstr>
      <vt:lpstr>Estimating the average</vt:lpstr>
      <vt:lpstr>Other Domains</vt:lpstr>
      <vt:lpstr>Multidimensional Domains</vt:lpstr>
      <vt:lpstr>Random Variables</vt:lpstr>
      <vt:lpstr>Expected Value</vt:lpstr>
      <vt:lpstr>PowerPoint Presentation</vt:lpstr>
      <vt:lpstr>Sampling Techniques</vt:lpstr>
      <vt:lpstr>Generating Random Points</vt:lpstr>
      <vt:lpstr>Generating Random Points</vt:lpstr>
      <vt:lpstr>Common Operations</vt:lpstr>
      <vt:lpstr>PowerPoint Presentation</vt:lpstr>
      <vt:lpstr>Generating Random Points</vt:lpstr>
      <vt:lpstr>PowerPoint Presentation</vt:lpstr>
      <vt:lpstr>PowerPoint Presentation</vt:lpstr>
      <vt:lpstr>PowerPoint Presentation</vt:lpstr>
      <vt:lpstr>Rejection Sampling</vt:lpstr>
      <vt:lpstr>PowerPoint Presentation</vt:lpstr>
      <vt:lpstr>PowerPoint Presentation</vt:lpstr>
      <vt:lpstr>More formally</vt:lpstr>
      <vt:lpstr>PowerPoint Presentation</vt:lpstr>
      <vt:lpstr>PowerPoint Presentation</vt:lpstr>
      <vt:lpstr>PowerPoint Presentation</vt:lpstr>
      <vt:lpstr>Importance Sampling</vt:lpstr>
      <vt:lpstr>Importance Sampling</vt:lpstr>
      <vt:lpstr>Importance Sampling</vt:lpstr>
      <vt:lpstr>Stratified Sampling</vt:lpstr>
      <vt:lpstr>Stratified Sampling</vt:lpstr>
      <vt:lpstr>More Information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Ravi Ramamoorthi</cp:lastModifiedBy>
  <cp:revision>620</cp:revision>
  <cp:lastPrinted>2014-09-12T19:17:48Z</cp:lastPrinted>
  <dcterms:created xsi:type="dcterms:W3CDTF">1999-02-11T00:43:51Z</dcterms:created>
  <dcterms:modified xsi:type="dcterms:W3CDTF">2017-09-04T22:22:11Z</dcterms:modified>
</cp:coreProperties>
</file>