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tags/tag1.xml" ContentType="application/vnd.openxmlformats-officedocument.presentationml.tags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715" r:id="rId2"/>
    <p:sldMasterId id="2147483727" r:id="rId3"/>
    <p:sldMasterId id="2147483739" r:id="rId4"/>
    <p:sldMasterId id="2147483751" r:id="rId5"/>
    <p:sldMasterId id="2147483776" r:id="rId6"/>
    <p:sldMasterId id="2147483788" r:id="rId7"/>
  </p:sldMasterIdLst>
  <p:notesMasterIdLst>
    <p:notesMasterId r:id="rId49"/>
  </p:notesMasterIdLst>
  <p:handoutMasterIdLst>
    <p:handoutMasterId r:id="rId50"/>
  </p:handoutMasterIdLst>
  <p:sldIdLst>
    <p:sldId id="751" r:id="rId8"/>
    <p:sldId id="822" r:id="rId9"/>
    <p:sldId id="851" r:id="rId10"/>
    <p:sldId id="852" r:id="rId11"/>
    <p:sldId id="853" r:id="rId12"/>
    <p:sldId id="854" r:id="rId13"/>
    <p:sldId id="855" r:id="rId14"/>
    <p:sldId id="856" r:id="rId15"/>
    <p:sldId id="857" r:id="rId16"/>
    <p:sldId id="858" r:id="rId17"/>
    <p:sldId id="859" r:id="rId18"/>
    <p:sldId id="860" r:id="rId19"/>
    <p:sldId id="861" r:id="rId20"/>
    <p:sldId id="862" r:id="rId21"/>
    <p:sldId id="863" r:id="rId22"/>
    <p:sldId id="864" r:id="rId23"/>
    <p:sldId id="865" r:id="rId24"/>
    <p:sldId id="867" r:id="rId25"/>
    <p:sldId id="868" r:id="rId26"/>
    <p:sldId id="869" r:id="rId27"/>
    <p:sldId id="870" r:id="rId28"/>
    <p:sldId id="871" r:id="rId29"/>
    <p:sldId id="872" r:id="rId30"/>
    <p:sldId id="873" r:id="rId31"/>
    <p:sldId id="874" r:id="rId32"/>
    <p:sldId id="875" r:id="rId33"/>
    <p:sldId id="876" r:id="rId34"/>
    <p:sldId id="877" r:id="rId35"/>
    <p:sldId id="878" r:id="rId36"/>
    <p:sldId id="896" r:id="rId37"/>
    <p:sldId id="897" r:id="rId38"/>
    <p:sldId id="898" r:id="rId39"/>
    <p:sldId id="882" r:id="rId40"/>
    <p:sldId id="883" r:id="rId41"/>
    <p:sldId id="884" r:id="rId42"/>
    <p:sldId id="885" r:id="rId43"/>
    <p:sldId id="899" r:id="rId44"/>
    <p:sldId id="886" r:id="rId45"/>
    <p:sldId id="887" r:id="rId46"/>
    <p:sldId id="890" r:id="rId47"/>
    <p:sldId id="891" r:id="rId48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 snapToGrid="0">
      <p:cViewPr varScale="1">
        <p:scale>
          <a:sx n="183" d="100"/>
          <a:sy n="183" d="100"/>
        </p:scale>
        <p:origin x="-3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4" Type="http://schemas.openxmlformats.org/officeDocument/2006/relationships/image" Target="../media/image39.emf"/><Relationship Id="rId1" Type="http://schemas.openxmlformats.org/officeDocument/2006/relationships/image" Target="../media/image36.emf"/><Relationship Id="rId2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4" Type="http://schemas.openxmlformats.org/officeDocument/2006/relationships/image" Target="../media/image43.emf"/><Relationship Id="rId1" Type="http://schemas.openxmlformats.org/officeDocument/2006/relationships/image" Target="../media/image40.emf"/><Relationship Id="rId2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4" Type="http://schemas.openxmlformats.org/officeDocument/2006/relationships/image" Target="../media/image47.wmf"/><Relationship Id="rId5" Type="http://schemas.openxmlformats.org/officeDocument/2006/relationships/image" Target="../media/image48.wmf"/><Relationship Id="rId1" Type="http://schemas.openxmlformats.org/officeDocument/2006/relationships/image" Target="../media/image44.emf"/><Relationship Id="rId2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A33BD-E090-EF41-B121-90FD4CCC17D0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2661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6B5D1-3B88-DF49-9372-DD21AFE2980D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0297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EFD00-57DC-CD48-AE91-0EB2C7E72F93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6902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B9A6A-B9D0-AB49-92D7-162303AEE43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711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C530A-66A6-DE42-B410-385DB4EE4D4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6579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4AF42-39A8-B249-93F9-A8C8484B6B25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1359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F88D9-AE4D-9144-BDE2-A98246F36B85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472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A6ECB-5184-664C-A688-593529F25D9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539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76025-47D6-044D-AEBD-027C74119DC9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889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B45D4-5F75-DA4C-BD26-AF115DA751F0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4173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B88C9-8A52-F249-AA06-801A7D2E6D8D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8932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870655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13543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8235003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00383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70887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23885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855663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408554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9266254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00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05064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0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5664667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57138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4992648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72219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49965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1034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585685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708414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3264568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6229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41856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18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1638171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76952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0904227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85186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99341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12279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90781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536729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7088996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55224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96209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1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8573683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0056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8411703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2469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8745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68071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153921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8017689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221260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59055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62668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9781800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11142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3643661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7491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44333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13041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201241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804223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297936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41787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86708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1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9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9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9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  <a:cs typeface="+mn-cs"/>
              </a:defRPr>
            </a:lvl1pPr>
          </a:lstStyle>
          <a:p>
            <a:fld id="{382BEC6C-0DA6-CB4C-A021-8F884930AA84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696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02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333333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333333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0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069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406981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11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1722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417221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151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333333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333333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11076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411077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126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847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2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3.w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8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2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37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38.w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3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40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41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42.w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4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8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image" Target="../media/image4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8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44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45.w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46.w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47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5" Type="http://schemas.openxmlformats.org/officeDocument/2006/relationships/image" Target="../media/image52.jpe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5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5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dirty="0" smtClean="0"/>
              <a:t>Sampling and Reconstruction of Visual Appearance</a:t>
            </a:r>
            <a:endParaRPr lang="en-US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88978"/>
            <a:ext cx="8229600" cy="1752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CSE 274 [Winter 2018]</a:t>
            </a:r>
            <a:r>
              <a:rPr lang="en-US" dirty="0">
                <a:latin typeface="+mj-lt"/>
              </a:rPr>
              <a:t>, Lecture </a:t>
            </a:r>
            <a:r>
              <a:rPr lang="en-US" dirty="0" smtClean="0">
                <a:latin typeface="+mj-lt"/>
              </a:rPr>
              <a:t>2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7" y="3744858"/>
            <a:ext cx="4288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 smtClean="0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 smtClean="0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1" y="4570770"/>
            <a:ext cx="2581934" cy="1449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398" y="4583459"/>
            <a:ext cx="1925935" cy="1426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744" y="4567094"/>
            <a:ext cx="2452665" cy="1438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235" y="4576377"/>
            <a:ext cx="2124765" cy="1412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Radiance properties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43025"/>
            <a:ext cx="8559800" cy="4525963"/>
          </a:xfrm>
        </p:spPr>
        <p:txBody>
          <a:bodyPr/>
          <a:lstStyle/>
          <a:p>
            <a:r>
              <a:rPr lang="en-US">
                <a:cs typeface="Times New Roman" charset="0"/>
              </a:rPr>
              <a:t>Radiance constant as propagates along ray</a:t>
            </a:r>
          </a:p>
          <a:p>
            <a:pPr lvl="1"/>
            <a:r>
              <a:rPr lang="en-US">
                <a:ea typeface="ＭＳ Ｐゴシック" charset="0"/>
                <a:cs typeface="Times New Roman" charset="0"/>
              </a:rPr>
              <a:t>Derived from conservation of flux </a:t>
            </a:r>
          </a:p>
          <a:p>
            <a:pPr lvl="1"/>
            <a:r>
              <a:rPr lang="en-US">
                <a:ea typeface="ＭＳ Ｐゴシック" charset="0"/>
                <a:cs typeface="Times New Roman" charset="0"/>
              </a:rPr>
              <a:t>Fundamental in Light Transport. </a:t>
            </a:r>
          </a:p>
          <a:p>
            <a:pPr lvl="1"/>
            <a:endParaRPr lang="en-US">
              <a:ea typeface="ＭＳ Ｐゴシック" charset="0"/>
              <a:cs typeface="Times New Roman" charset="0"/>
            </a:endParaRPr>
          </a:p>
          <a:p>
            <a:endParaRPr lang="en-US">
              <a:cs typeface="Times New Roman" charset="0"/>
            </a:endParaRPr>
          </a:p>
          <a:p>
            <a:endParaRPr lang="en-US" sz="2400"/>
          </a:p>
        </p:txBody>
      </p:sp>
      <p:pic>
        <p:nvPicPr>
          <p:cNvPr id="1353732" name="Picture 4" descr="scan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3733800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53733" name="Object 5"/>
          <p:cNvGraphicFramePr>
            <a:graphicFrameLocks noChangeAspect="1"/>
          </p:cNvGraphicFramePr>
          <p:nvPr/>
        </p:nvGraphicFramePr>
        <p:xfrm>
          <a:off x="4648200" y="3048000"/>
          <a:ext cx="41148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85" name="Equation" r:id="rId4" imgW="2184120" imgH="241200" progId="Equation.DSMT4">
                  <p:embed/>
                </p:oleObj>
              </mc:Choice>
              <mc:Fallback>
                <p:oleObj name="Equation" r:id="rId4" imgW="2184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48000"/>
                        <a:ext cx="41148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3734" name="Object 6"/>
          <p:cNvGraphicFramePr>
            <a:graphicFrameLocks noChangeAspect="1"/>
          </p:cNvGraphicFramePr>
          <p:nvPr/>
        </p:nvGraphicFramePr>
        <p:xfrm>
          <a:off x="4724400" y="3803650"/>
          <a:ext cx="40386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86" name="Equation" r:id="rId6" imgW="1993680" imgH="228600" progId="Equation.DSMT4">
                  <p:embed/>
                </p:oleObj>
              </mc:Choice>
              <mc:Fallback>
                <p:oleObj name="Equation" r:id="rId6" imgW="1993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03650"/>
                        <a:ext cx="40386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3735" name="Object 7"/>
          <p:cNvGraphicFramePr>
            <a:graphicFrameLocks noChangeAspect="1"/>
          </p:cNvGraphicFramePr>
          <p:nvPr/>
        </p:nvGraphicFramePr>
        <p:xfrm>
          <a:off x="4876800" y="4586288"/>
          <a:ext cx="35052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87" name="Equation" r:id="rId8" imgW="1663560" imgH="393480" progId="Equation.DSMT4">
                  <p:embed/>
                </p:oleObj>
              </mc:Choice>
              <mc:Fallback>
                <p:oleObj name="Equation" r:id="rId8" imgW="1663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86288"/>
                        <a:ext cx="35052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3736" name="Object 8"/>
          <p:cNvGraphicFramePr>
            <a:graphicFrameLocks noChangeAspect="1"/>
          </p:cNvGraphicFramePr>
          <p:nvPr/>
        </p:nvGraphicFramePr>
        <p:xfrm>
          <a:off x="5181600" y="5514975"/>
          <a:ext cx="1295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88" name="Equation" r:id="rId10" imgW="583920" imgH="215640" progId="Equation.DSMT4">
                  <p:embed/>
                </p:oleObj>
              </mc:Choice>
              <mc:Fallback>
                <p:oleObj name="Equation" r:id="rId10" imgW="5839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514975"/>
                        <a:ext cx="12954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1400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4754" name="Picture 2" descr="patquiz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1600"/>
            <a:ext cx="8915400" cy="66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590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5778" name="Picture 2" descr="patquiz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4300"/>
            <a:ext cx="89281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62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Radiance properties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9700"/>
            <a:ext cx="8504238" cy="4525963"/>
          </a:xfrm>
        </p:spPr>
        <p:txBody>
          <a:bodyPr/>
          <a:lstStyle/>
          <a:p>
            <a:r>
              <a:rPr lang="en-US" dirty="0">
                <a:cs typeface="Times New Roman" charset="0"/>
              </a:rPr>
              <a:t>Sensor response proportional to  radiance  (constant of proportionality is throughput)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Far away surface: See more, but subtends smaller angle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Wall equally bright across viewing distances</a:t>
            </a:r>
          </a:p>
          <a:p>
            <a:pPr>
              <a:buFontTx/>
              <a:buNone/>
            </a:pPr>
            <a:r>
              <a:rPr lang="en-US" dirty="0">
                <a:cs typeface="Times New Roman" charset="0"/>
              </a:rPr>
              <a:t>Consequences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Radiance associated with rays in a ray tracer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Other radiometric quants derived from radiance</a:t>
            </a:r>
          </a:p>
        </p:txBody>
      </p:sp>
    </p:spTree>
    <p:extLst>
      <p:ext uri="{BB962C8B-B14F-4D97-AF65-F5344CB8AC3E}">
        <p14:creationId xmlns:p14="http://schemas.microsoft.com/office/powerpoint/2010/main" val="3710786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7826" name="Picture 2" descr="scan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2625725"/>
            <a:ext cx="3713162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7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Irradiance, Radiosity</a:t>
            </a:r>
          </a:p>
        </p:txBody>
      </p:sp>
      <p:sp>
        <p:nvSpPr>
          <p:cNvPr id="13578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2540" y="1295400"/>
            <a:ext cx="8118475" cy="5105400"/>
          </a:xfrm>
        </p:spPr>
        <p:txBody>
          <a:bodyPr/>
          <a:lstStyle/>
          <a:p>
            <a:r>
              <a:rPr lang="en-US" dirty="0"/>
              <a:t>Irradiance E is radiant power per unit area</a:t>
            </a:r>
          </a:p>
          <a:p>
            <a:r>
              <a:rPr lang="en-US" dirty="0"/>
              <a:t>Integrate incoming radiance over hemisphere</a:t>
            </a:r>
          </a:p>
          <a:p>
            <a:pPr lvl="1"/>
            <a:r>
              <a:rPr lang="en-US" dirty="0"/>
              <a:t>Projected solid angle (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>
                <a:ea typeface="ＭＳ Ｐゴシック" charset="0"/>
                <a:cs typeface="Times New Roman" charset="0"/>
              </a:rPr>
              <a:t>θ</a:t>
            </a:r>
            <a:r>
              <a:rPr lang="en-US" dirty="0">
                <a:ea typeface="ＭＳ Ｐゴシック" charset="0"/>
                <a:cs typeface="Times New Roman" charset="0"/>
              </a:rPr>
              <a:t> </a:t>
            </a:r>
            <a:r>
              <a:rPr lang="en-US" dirty="0" err="1">
                <a:ea typeface="ＭＳ Ｐゴシック" charset="0"/>
                <a:cs typeface="Times New Roman" charset="0"/>
              </a:rPr>
              <a:t>dω</a:t>
            </a:r>
            <a:r>
              <a:rPr lang="en-US" dirty="0">
                <a:ea typeface="ＭＳ Ｐゴシック" charset="0"/>
                <a:cs typeface="Times New Roman" charset="0"/>
              </a:rPr>
              <a:t>)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Uniform illumination:                                                          Irradiance = π  [CW 24,25]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Units: W/</a:t>
            </a:r>
            <a:r>
              <a:rPr lang="en-US" dirty="0"/>
              <a:t>m</a:t>
            </a:r>
            <a:r>
              <a:rPr lang="en-US" baseline="30000" dirty="0"/>
              <a:t>2</a:t>
            </a:r>
          </a:p>
          <a:p>
            <a:r>
              <a:rPr lang="en-US" dirty="0"/>
              <a:t>Radiant </a:t>
            </a:r>
            <a:r>
              <a:rPr lang="en-US" dirty="0" err="1"/>
              <a:t>Exitance</a:t>
            </a:r>
            <a:r>
              <a:rPr lang="en-US" dirty="0"/>
              <a:t> (</a:t>
            </a:r>
            <a:r>
              <a:rPr lang="en-US" dirty="0" err="1"/>
              <a:t>radiosity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Power per unit area leaving                                     surface (like irradiance)</a:t>
            </a:r>
          </a:p>
        </p:txBody>
      </p:sp>
    </p:spTree>
    <p:extLst>
      <p:ext uri="{BB962C8B-B14F-4D97-AF65-F5344CB8AC3E}">
        <p14:creationId xmlns:p14="http://schemas.microsoft.com/office/powerpoint/2010/main" val="10918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8790" name="Picture 6" descr="slide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659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0836" name="Picture 4" descr="slide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272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4148" name="Picture 4" descr="slide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662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Irradiance Environment Maps</a:t>
            </a:r>
          </a:p>
        </p:txBody>
      </p:sp>
      <p:pic>
        <p:nvPicPr>
          <p:cNvPr id="1409027" name="Picture 3" descr="gr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787525"/>
            <a:ext cx="3446462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9028" name="Picture 4" descr="grace_fil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1771650"/>
            <a:ext cx="3436937" cy="34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9029" name="Text Box 5"/>
          <p:cNvSpPr txBox="1">
            <a:spLocks noChangeArrowheads="1"/>
          </p:cNvSpPr>
          <p:nvPr/>
        </p:nvSpPr>
        <p:spPr bwMode="auto">
          <a:xfrm>
            <a:off x="142875" y="5172075"/>
            <a:ext cx="4406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Arial" charset="0"/>
              </a:rPr>
              <a:t>Incident Radiance</a:t>
            </a:r>
          </a:p>
          <a:p>
            <a:r>
              <a:rPr lang="en-US" sz="2400">
                <a:solidFill>
                  <a:srgbClr val="FFFFFF"/>
                </a:solidFill>
                <a:latin typeface="Arial" charset="0"/>
              </a:rPr>
              <a:t>(Illumination Environment Map)</a:t>
            </a:r>
          </a:p>
        </p:txBody>
      </p:sp>
      <p:sp>
        <p:nvSpPr>
          <p:cNvPr id="1409030" name="Text Box 6"/>
          <p:cNvSpPr txBox="1">
            <a:spLocks noChangeArrowheads="1"/>
          </p:cNvSpPr>
          <p:nvPr/>
        </p:nvSpPr>
        <p:spPr bwMode="auto">
          <a:xfrm>
            <a:off x="4689475" y="5178425"/>
            <a:ext cx="423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Arial" charset="0"/>
              </a:rPr>
              <a:t>Irradiance Environment Map</a:t>
            </a:r>
          </a:p>
        </p:txBody>
      </p:sp>
      <p:sp>
        <p:nvSpPr>
          <p:cNvPr id="1409031" name="Line 7"/>
          <p:cNvSpPr>
            <a:spLocks noChangeShapeType="1"/>
          </p:cNvSpPr>
          <p:nvPr/>
        </p:nvSpPr>
        <p:spPr bwMode="auto">
          <a:xfrm>
            <a:off x="4086225" y="3536950"/>
            <a:ext cx="971550" cy="0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grpSp>
        <p:nvGrpSpPr>
          <p:cNvPr id="1409032" name="Group 8"/>
          <p:cNvGrpSpPr>
            <a:grpSpLocks/>
          </p:cNvGrpSpPr>
          <p:nvPr/>
        </p:nvGrpSpPr>
        <p:grpSpPr bwMode="auto">
          <a:xfrm>
            <a:off x="2890838" y="1320800"/>
            <a:ext cx="1017587" cy="1235075"/>
            <a:chOff x="1821" y="832"/>
            <a:chExt cx="641" cy="778"/>
          </a:xfrm>
        </p:grpSpPr>
        <p:sp>
          <p:nvSpPr>
            <p:cNvPr id="1409033" name="Line 9"/>
            <p:cNvSpPr>
              <a:spLocks noChangeShapeType="1"/>
            </p:cNvSpPr>
            <p:nvPr/>
          </p:nvSpPr>
          <p:spPr bwMode="auto">
            <a:xfrm flipV="1">
              <a:off x="1821" y="953"/>
              <a:ext cx="424" cy="65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34" name="Text Box 10"/>
            <p:cNvSpPr txBox="1">
              <a:spLocks noChangeArrowheads="1"/>
            </p:cNvSpPr>
            <p:nvPr/>
          </p:nvSpPr>
          <p:spPr bwMode="auto">
            <a:xfrm>
              <a:off x="2207" y="832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latin typeface="Arial" charset="0"/>
                </a:rPr>
                <a:t>R</a:t>
              </a:r>
            </a:p>
          </p:txBody>
        </p:sp>
      </p:grpSp>
      <p:grpSp>
        <p:nvGrpSpPr>
          <p:cNvPr id="1409035" name="Group 11"/>
          <p:cNvGrpSpPr>
            <a:grpSpLocks/>
          </p:cNvGrpSpPr>
          <p:nvPr/>
        </p:nvGrpSpPr>
        <p:grpSpPr bwMode="auto">
          <a:xfrm>
            <a:off x="6599238" y="1327150"/>
            <a:ext cx="1722437" cy="1512888"/>
            <a:chOff x="4157" y="836"/>
            <a:chExt cx="1085" cy="953"/>
          </a:xfrm>
        </p:grpSpPr>
        <p:sp>
          <p:nvSpPr>
            <p:cNvPr id="1409036" name="Text Box 12"/>
            <p:cNvSpPr txBox="1">
              <a:spLocks noChangeArrowheads="1"/>
            </p:cNvSpPr>
            <p:nvPr/>
          </p:nvSpPr>
          <p:spPr bwMode="auto">
            <a:xfrm>
              <a:off x="4987" y="83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latin typeface="Arial" charset="0"/>
                </a:rPr>
                <a:t>N</a:t>
              </a:r>
            </a:p>
          </p:txBody>
        </p:sp>
        <p:sp>
          <p:nvSpPr>
            <p:cNvPr id="1409037" name="Arc 13"/>
            <p:cNvSpPr>
              <a:spLocks/>
            </p:cNvSpPr>
            <p:nvPr/>
          </p:nvSpPr>
          <p:spPr bwMode="auto">
            <a:xfrm rot="1637807">
              <a:off x="4286" y="1225"/>
              <a:ext cx="924" cy="44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0 w 43200"/>
                <a:gd name="T1" fmla="*/ 22538 h 24725"/>
                <a:gd name="T2" fmla="*/ 42973 w 43200"/>
                <a:gd name="T3" fmla="*/ 24725 h 24725"/>
                <a:gd name="T4" fmla="*/ 21600 w 43200"/>
                <a:gd name="T5" fmla="*/ 21600 h 24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725" fill="none" extrusionOk="0">
                  <a:moveTo>
                    <a:pt x="20" y="22537"/>
                  </a:moveTo>
                  <a:cubicBezTo>
                    <a:pt x="6" y="22225"/>
                    <a:pt x="0" y="2191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199" y="22645"/>
                    <a:pt x="43124" y="23690"/>
                    <a:pt x="42972" y="24724"/>
                  </a:cubicBezTo>
                </a:path>
                <a:path w="43200" h="24725" stroke="0" extrusionOk="0">
                  <a:moveTo>
                    <a:pt x="20" y="22537"/>
                  </a:moveTo>
                  <a:cubicBezTo>
                    <a:pt x="6" y="22225"/>
                    <a:pt x="0" y="2191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199" y="22645"/>
                    <a:pt x="43124" y="23690"/>
                    <a:pt x="42972" y="2472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38" name="Line 14"/>
            <p:cNvSpPr>
              <a:spLocks noChangeShapeType="1"/>
            </p:cNvSpPr>
            <p:nvPr/>
          </p:nvSpPr>
          <p:spPr bwMode="auto">
            <a:xfrm rot="1721430" flipH="1">
              <a:off x="4157" y="1648"/>
              <a:ext cx="939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39" name="Oval 15"/>
            <p:cNvSpPr>
              <a:spLocks noChangeArrowheads="1"/>
            </p:cNvSpPr>
            <p:nvPr/>
          </p:nvSpPr>
          <p:spPr bwMode="auto">
            <a:xfrm rot="1721430">
              <a:off x="4175" y="1472"/>
              <a:ext cx="938" cy="317"/>
            </a:xfrm>
            <a:prstGeom prst="ellipse">
              <a:avLst/>
            </a:prstGeom>
            <a:solidFill>
              <a:srgbClr val="6633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0" name="Line 16"/>
            <p:cNvSpPr>
              <a:spLocks noChangeShapeType="1"/>
            </p:cNvSpPr>
            <p:nvPr/>
          </p:nvSpPr>
          <p:spPr bwMode="auto">
            <a:xfrm rot="1721430">
              <a:off x="4257" y="1387"/>
              <a:ext cx="46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1" name="Line 17"/>
            <p:cNvSpPr>
              <a:spLocks noChangeShapeType="1"/>
            </p:cNvSpPr>
            <p:nvPr/>
          </p:nvSpPr>
          <p:spPr bwMode="auto">
            <a:xfrm rot="1721430">
              <a:off x="4520" y="1242"/>
              <a:ext cx="232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2" name="Line 18"/>
            <p:cNvSpPr>
              <a:spLocks noChangeShapeType="1"/>
            </p:cNvSpPr>
            <p:nvPr/>
          </p:nvSpPr>
          <p:spPr bwMode="auto">
            <a:xfrm rot="1721430" flipH="1">
              <a:off x="4725" y="1352"/>
              <a:ext cx="251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3" name="Line 19"/>
            <p:cNvSpPr>
              <a:spLocks noChangeShapeType="1"/>
            </p:cNvSpPr>
            <p:nvPr/>
          </p:nvSpPr>
          <p:spPr bwMode="auto">
            <a:xfrm rot="1721430" flipH="1">
              <a:off x="4655" y="1607"/>
              <a:ext cx="426" cy="1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4" name="Line 20"/>
            <p:cNvSpPr>
              <a:spLocks noChangeShapeType="1"/>
            </p:cNvSpPr>
            <p:nvPr/>
          </p:nvSpPr>
          <p:spPr bwMode="auto">
            <a:xfrm>
              <a:off x="4379" y="1425"/>
              <a:ext cx="96" cy="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5" name="Line 21"/>
            <p:cNvSpPr>
              <a:spLocks noChangeShapeType="1"/>
            </p:cNvSpPr>
            <p:nvPr/>
          </p:nvSpPr>
          <p:spPr bwMode="auto">
            <a:xfrm flipV="1">
              <a:off x="4475" y="135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6" name="Line 22"/>
            <p:cNvSpPr>
              <a:spLocks noChangeShapeType="1"/>
            </p:cNvSpPr>
            <p:nvPr/>
          </p:nvSpPr>
          <p:spPr bwMode="auto">
            <a:xfrm>
              <a:off x="4571" y="1366"/>
              <a:ext cx="67" cy="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7" name="Line 23"/>
            <p:cNvSpPr>
              <a:spLocks noChangeShapeType="1"/>
            </p:cNvSpPr>
            <p:nvPr/>
          </p:nvSpPr>
          <p:spPr bwMode="auto">
            <a:xfrm flipV="1">
              <a:off x="4638" y="1373"/>
              <a:ext cx="59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8" name="Line 24"/>
            <p:cNvSpPr>
              <a:spLocks noChangeShapeType="1"/>
            </p:cNvSpPr>
            <p:nvPr/>
          </p:nvSpPr>
          <p:spPr bwMode="auto">
            <a:xfrm flipH="1">
              <a:off x="4830" y="1461"/>
              <a:ext cx="44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9" name="Line 25"/>
            <p:cNvSpPr>
              <a:spLocks noChangeShapeType="1"/>
            </p:cNvSpPr>
            <p:nvPr/>
          </p:nvSpPr>
          <p:spPr bwMode="auto">
            <a:xfrm>
              <a:off x="4830" y="1552"/>
              <a:ext cx="103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50" name="Line 26"/>
            <p:cNvSpPr>
              <a:spLocks noChangeShapeType="1"/>
            </p:cNvSpPr>
            <p:nvPr/>
          </p:nvSpPr>
          <p:spPr bwMode="auto">
            <a:xfrm flipH="1">
              <a:off x="4889" y="1639"/>
              <a:ext cx="73" cy="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51" name="Line 27"/>
            <p:cNvSpPr>
              <a:spLocks noChangeShapeType="1"/>
            </p:cNvSpPr>
            <p:nvPr/>
          </p:nvSpPr>
          <p:spPr bwMode="auto">
            <a:xfrm>
              <a:off x="4881" y="1684"/>
              <a:ext cx="82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52" name="Line 28"/>
            <p:cNvSpPr>
              <a:spLocks noChangeShapeType="1"/>
            </p:cNvSpPr>
            <p:nvPr/>
          </p:nvSpPr>
          <p:spPr bwMode="auto">
            <a:xfrm flipV="1">
              <a:off x="4645" y="1001"/>
              <a:ext cx="370" cy="65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913584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90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Radiometry</a:t>
            </a:r>
          </a:p>
        </p:txBody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measurement of electromagnetic energy</a:t>
            </a:r>
          </a:p>
          <a:p>
            <a:pPr lvl="1"/>
            <a:endParaRPr lang="en-US" dirty="0"/>
          </a:p>
          <a:p>
            <a:r>
              <a:rPr lang="en-US" i="1" dirty="0"/>
              <a:t>Measure spatial (and angular) properties of light</a:t>
            </a:r>
            <a:r>
              <a:rPr lang="en-US" dirty="0"/>
              <a:t> </a:t>
            </a:r>
          </a:p>
          <a:p>
            <a:pPr lvl="1"/>
            <a:r>
              <a:rPr lang="en-US" sz="2800" dirty="0"/>
              <a:t>Radiance, Irradiance</a:t>
            </a:r>
          </a:p>
          <a:p>
            <a:pPr lvl="1"/>
            <a:r>
              <a:rPr lang="en-US" sz="2800" i="1" dirty="0"/>
              <a:t>Reflection functions: Bi-Directional Reflectance Distribution Function or BRDF</a:t>
            </a:r>
          </a:p>
          <a:p>
            <a:pPr lvl="1"/>
            <a:r>
              <a:rPr lang="en-US" sz="2800" i="1" dirty="0"/>
              <a:t>Reflection Equation</a:t>
            </a:r>
          </a:p>
          <a:p>
            <a:pPr lvl="1"/>
            <a:r>
              <a:rPr lang="en-US" sz="2800" dirty="0"/>
              <a:t>Simple BRDF models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5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r>
              <a:rPr lang="en-US" dirty="0" smtClean="0"/>
              <a:t>: BRDFs, Radiometry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Basics of Illumination, Reflection </a:t>
            </a:r>
          </a:p>
          <a:p>
            <a:r>
              <a:rPr lang="en-US" dirty="0" smtClean="0"/>
              <a:t>Formal radiometric analysis (not ad-hoc)</a:t>
            </a:r>
          </a:p>
          <a:p>
            <a:r>
              <a:rPr lang="en-US" dirty="0" smtClean="0"/>
              <a:t>Reflection Equation </a:t>
            </a:r>
          </a:p>
          <a:p>
            <a:r>
              <a:rPr lang="en-US" dirty="0" smtClean="0"/>
              <a:t>Monte Carlo Rendering next week</a:t>
            </a:r>
          </a:p>
          <a:p>
            <a:endParaRPr lang="en-US" dirty="0"/>
          </a:p>
          <a:p>
            <a:r>
              <a:rPr lang="en-US" dirty="0" smtClean="0"/>
              <a:t>Appreciate formal analysis in a graduate course, even if not absolutely essential in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894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1316" name="Picture 4" descr="slid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91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2340" name="Picture 4" descr="slid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16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64" name="Picture 4" descr="slid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850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up the BRDF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Bi-Directional Reflectance Distribution Function [Nicodemus 77]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Function based on incident, view direction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Relates incoming light energy to outgoing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Unifying framework for many materials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6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9876" name="Picture 4" descr="slid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750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</a:t>
            </a:r>
          </a:p>
        </p:txBody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/>
              <a:t>Reflected Radiance proportional Irradiance</a:t>
            </a:r>
          </a:p>
          <a:p>
            <a:r>
              <a:rPr lang="en-US"/>
              <a:t>Constant proportionality: BRDF </a:t>
            </a:r>
          </a:p>
          <a:p>
            <a:r>
              <a:rPr lang="en-US"/>
              <a:t>Ratio of outgoing light (radiance) to incoming light (irradiance)</a:t>
            </a:r>
          </a:p>
          <a:p>
            <a:pPr lvl="1"/>
            <a:r>
              <a:rPr lang="en-US"/>
              <a:t>Bidirectional Reflection Distribution Function </a:t>
            </a:r>
          </a:p>
          <a:p>
            <a:pPr lvl="1"/>
            <a:r>
              <a:rPr lang="en-US"/>
              <a:t>(4 Vars) units 1/sr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graphicFrame>
        <p:nvGraphicFramePr>
          <p:cNvPr id="1360900" name="Object 4"/>
          <p:cNvGraphicFramePr>
            <a:graphicFrameLocks noChangeAspect="1"/>
          </p:cNvGraphicFramePr>
          <p:nvPr/>
        </p:nvGraphicFramePr>
        <p:xfrm>
          <a:off x="2749550" y="4760913"/>
          <a:ext cx="355917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197" name="Equation" r:id="rId3" imgW="1714320" imgH="419040" progId="Equation.DSMT4">
                  <p:embed/>
                </p:oleObj>
              </mc:Choice>
              <mc:Fallback>
                <p:oleObj name="Equation" r:id="rId3" imgW="1714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4760913"/>
                        <a:ext cx="3559175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0901" name="Object 5"/>
          <p:cNvGraphicFramePr>
            <a:graphicFrameLocks noChangeAspect="1"/>
          </p:cNvGraphicFramePr>
          <p:nvPr/>
        </p:nvGraphicFramePr>
        <p:xfrm>
          <a:off x="3062288" y="5754688"/>
          <a:ext cx="440848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198" name="Equation" r:id="rId5" imgW="2082600" imgH="203040" progId="Equation.DSMT4">
                  <p:embed/>
                </p:oleObj>
              </mc:Choice>
              <mc:Fallback>
                <p:oleObj name="Equation" r:id="rId5" imgW="2082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288" y="5754688"/>
                        <a:ext cx="4408487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34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24" name="Picture 4" descr="slid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51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948" name="Picture 4" descr="slid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661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Isotropic vs Anisotropic</a:t>
            </a:r>
          </a:p>
        </p:txBody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1663" cy="4525963"/>
          </a:xfrm>
        </p:spPr>
        <p:txBody>
          <a:bodyPr/>
          <a:lstStyle/>
          <a:p>
            <a:r>
              <a:rPr lang="en-US"/>
              <a:t>Isotropic: Most materials (you can rotate about normal without changing reflections)</a:t>
            </a:r>
          </a:p>
          <a:p>
            <a:r>
              <a:rPr lang="en-US"/>
              <a:t>Anisotropic: brushed metal etc. preferred tangential direction</a:t>
            </a:r>
          </a:p>
        </p:txBody>
      </p:sp>
      <p:pic>
        <p:nvPicPr>
          <p:cNvPr id="1363972" name="Picture 4" descr="anis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4049713"/>
            <a:ext cx="2041525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3973" name="Picture 5" descr="is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4076700"/>
            <a:ext cx="2043112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3974" name="Picture 6" descr="anis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4038600"/>
            <a:ext cx="2054225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3975" name="Text Box 7"/>
          <p:cNvSpPr txBox="1">
            <a:spLocks noChangeArrowheads="1"/>
          </p:cNvSpPr>
          <p:nvPr/>
        </p:nvSpPr>
        <p:spPr bwMode="auto">
          <a:xfrm>
            <a:off x="1060450" y="601345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100" dir="54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333333"/>
                </a:solidFill>
              </a:rPr>
              <a:t>Isotropic</a:t>
            </a:r>
          </a:p>
        </p:txBody>
      </p:sp>
      <p:sp>
        <p:nvSpPr>
          <p:cNvPr id="1363976" name="Text Box 8"/>
          <p:cNvSpPr txBox="1">
            <a:spLocks noChangeArrowheads="1"/>
          </p:cNvSpPr>
          <p:nvPr/>
        </p:nvSpPr>
        <p:spPr bwMode="auto">
          <a:xfrm>
            <a:off x="5368925" y="5984875"/>
            <a:ext cx="1931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100" dir="54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333333"/>
                </a:solidFill>
              </a:rPr>
              <a:t>Anisotropic</a:t>
            </a:r>
          </a:p>
        </p:txBody>
      </p:sp>
    </p:spTree>
    <p:extLst>
      <p:ext uri="{BB962C8B-B14F-4D97-AF65-F5344CB8AC3E}">
        <p14:creationId xmlns:p14="http://schemas.microsoft.com/office/powerpoint/2010/main" val="869044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4388" name="Picture 4" descr="slide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666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0596" name="Picture 4" descr="slid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311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403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114800" y="2997200"/>
          <a:ext cx="4381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21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997200"/>
                        <a:ext cx="4381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22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23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54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4456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7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8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9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0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4040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4462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3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4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4465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4466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4467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3844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871663" y="5084763"/>
          <a:ext cx="55673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24" name="Equation" r:id="rId9" imgW="2959100" imgH="254000" progId="Equation.DSMT4">
                  <p:embed/>
                </p:oleObj>
              </mc:Choice>
              <mc:Fallback>
                <p:oleObj name="Equation" r:id="rId9" imgW="2959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5084763"/>
                        <a:ext cx="55673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69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4470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4471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4472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4473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</p:spTree>
    <p:extLst>
      <p:ext uri="{BB962C8B-B14F-4D97-AF65-F5344CB8AC3E}">
        <p14:creationId xmlns:p14="http://schemas.microsoft.com/office/powerpoint/2010/main" val="2650631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469" grpId="0"/>
      <p:bldP spid="1384470" grpId="0"/>
      <p:bldP spid="1384471" grpId="0"/>
      <p:bldP spid="1384472" grpId="0"/>
      <p:bldP spid="138447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505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45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46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47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5480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1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2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3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4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5064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5486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7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8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5489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490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491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450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639888" y="5084763"/>
          <a:ext cx="609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48" name="Equation" r:id="rId9" imgW="3200400" imgH="266700" progId="Equation.DSMT4">
                  <p:embed/>
                </p:oleObj>
              </mc:Choice>
              <mc:Fallback>
                <p:oleObj name="Equation" r:id="rId9" imgW="3200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5084763"/>
                        <a:ext cx="6096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93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5494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5495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5496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5497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385498" name="Text Box 26"/>
          <p:cNvSpPr txBox="1">
            <a:spLocks noChangeArrowheads="1"/>
          </p:cNvSpPr>
          <p:nvPr/>
        </p:nvSpPr>
        <p:spPr bwMode="auto">
          <a:xfrm>
            <a:off x="4098925" y="4659313"/>
            <a:ext cx="309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latin typeface="Arial" charset="0"/>
                <a:cs typeface="Arial"/>
              </a:rPr>
              <a:t>Sum over all light sources</a:t>
            </a:r>
          </a:p>
        </p:txBody>
      </p:sp>
      <p:grpSp>
        <p:nvGrpSpPr>
          <p:cNvPr id="45075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5500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1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2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3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4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5076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5506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7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8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9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10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5511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512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9178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74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75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76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6088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46092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8875" y="4824413"/>
          <a:ext cx="73580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77" name="Equation" r:id="rId9" imgW="3327400" imgH="368300" progId="Equation.DSMT4">
                  <p:embed/>
                </p:oleObj>
              </mc:Choice>
              <mc:Fallback>
                <p:oleObj name="Equation" r:id="rId9" imgW="3327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824413"/>
                        <a:ext cx="73580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309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latin typeface="Arial" charset="0"/>
                <a:cs typeface="Arial"/>
              </a:rPr>
              <a:t>Replace sum with integral</a:t>
            </a:r>
          </a:p>
        </p:txBody>
      </p:sp>
      <p:grpSp>
        <p:nvGrpSpPr>
          <p:cNvPr id="46099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6100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46106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78" name="Equation" r:id="rId11" imgW="266584" imgH="228501" progId="Equation.DSMT4">
                  <p:embed/>
                </p:oleObj>
              </mc:Choice>
              <mc:Fallback>
                <p:oleObj name="Equation" r:id="rId11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302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Radiometry</a:t>
            </a:r>
          </a:p>
        </p:txBody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measurement of electromagnetic energy</a:t>
            </a:r>
          </a:p>
          <a:p>
            <a:pPr lvl="1"/>
            <a:endParaRPr lang="en-US" dirty="0"/>
          </a:p>
          <a:p>
            <a:r>
              <a:rPr lang="en-US" i="1" dirty="0"/>
              <a:t>Measure spatial (and angular) properties of light</a:t>
            </a:r>
            <a:r>
              <a:rPr lang="en-US" dirty="0"/>
              <a:t> </a:t>
            </a:r>
          </a:p>
          <a:p>
            <a:pPr lvl="1"/>
            <a:r>
              <a:rPr lang="en-US" sz="2800" dirty="0"/>
              <a:t>Radiance, Irradiance</a:t>
            </a:r>
          </a:p>
          <a:p>
            <a:pPr lvl="1"/>
            <a:r>
              <a:rPr lang="en-US" sz="2800" dirty="0"/>
              <a:t>Reflection functions: Bi-Directional Reflectance Distribution Function or BRDF</a:t>
            </a:r>
          </a:p>
          <a:p>
            <a:pPr lvl="1"/>
            <a:r>
              <a:rPr lang="en-US" sz="2800" dirty="0"/>
              <a:t>Reflection Equation</a:t>
            </a:r>
          </a:p>
          <a:p>
            <a:pPr lvl="1"/>
            <a:r>
              <a:rPr lang="en-US" sz="2800" i="1" dirty="0"/>
              <a:t>Simple BRDF models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815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Viewer plots </a:t>
            </a:r>
          </a:p>
        </p:txBody>
      </p:sp>
      <p:pic>
        <p:nvPicPr>
          <p:cNvPr id="1370115" name="Picture 3" descr="brd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2286000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0116" name="Picture 4" descr="brd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2438400" cy="16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0117" name="Picture 5" descr="brdf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438400" cy="210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0118" name="Text Box 6"/>
          <p:cNvSpPr txBox="1">
            <a:spLocks noChangeArrowheads="1"/>
          </p:cNvSpPr>
          <p:nvPr/>
        </p:nvSpPr>
        <p:spPr bwMode="auto">
          <a:xfrm>
            <a:off x="1219200" y="335280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333333"/>
                </a:solidFill>
              </a:rPr>
              <a:t>Diffuse</a:t>
            </a:r>
          </a:p>
        </p:txBody>
      </p:sp>
      <p:sp>
        <p:nvSpPr>
          <p:cNvPr id="1370119" name="Text Box 7"/>
          <p:cNvSpPr txBox="1">
            <a:spLocks noChangeArrowheads="1"/>
          </p:cNvSpPr>
          <p:nvPr/>
        </p:nvSpPr>
        <p:spPr bwMode="auto">
          <a:xfrm>
            <a:off x="5480050" y="6324600"/>
            <a:ext cx="351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333333"/>
                </a:solidFill>
              </a:rPr>
              <a:t>bv written by Szymon Rusinkiewicz</a:t>
            </a:r>
          </a:p>
        </p:txBody>
      </p:sp>
      <p:sp>
        <p:nvSpPr>
          <p:cNvPr id="1370120" name="Text Box 8"/>
          <p:cNvSpPr txBox="1">
            <a:spLocks noChangeArrowheads="1"/>
          </p:cNvSpPr>
          <p:nvPr/>
        </p:nvSpPr>
        <p:spPr bwMode="auto">
          <a:xfrm>
            <a:off x="3352800" y="3352800"/>
            <a:ext cx="2417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333333"/>
                </a:solidFill>
              </a:rPr>
              <a:t>Torrance-Sparrow</a:t>
            </a:r>
          </a:p>
        </p:txBody>
      </p:sp>
      <p:sp>
        <p:nvSpPr>
          <p:cNvPr id="1370121" name="Text Box 9"/>
          <p:cNvSpPr txBox="1">
            <a:spLocks noChangeArrowheads="1"/>
          </p:cNvSpPr>
          <p:nvPr/>
        </p:nvSpPr>
        <p:spPr bwMode="auto">
          <a:xfrm>
            <a:off x="6553200" y="3810000"/>
            <a:ext cx="162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333333"/>
                </a:solidFill>
              </a:rPr>
              <a:t>Anisotropic</a:t>
            </a:r>
          </a:p>
        </p:txBody>
      </p:sp>
      <p:pic>
        <p:nvPicPr>
          <p:cNvPr id="1370122" name="Picture 10" descr="brdf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68738"/>
            <a:ext cx="2438400" cy="177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572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62" name="Picture 2" descr="patd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07950"/>
            <a:ext cx="8902700" cy="664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710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3186" name="Picture 2" descr="patpho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7000"/>
            <a:ext cx="88900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57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Specular Term (Phong)</a:t>
            </a:r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50987" name="Picture 11" descr="patphon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370013"/>
            <a:ext cx="7137400" cy="532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9706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4210" name="Picture 2" descr="patfres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4300"/>
            <a:ext cx="89154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14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5234" name="Picture 2" descr="patrefex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7000"/>
            <a:ext cx="88773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25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Radiometry</a:t>
            </a:r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751860" cy="5029200"/>
          </a:xfrm>
        </p:spPr>
        <p:txBody>
          <a:bodyPr/>
          <a:lstStyle/>
          <a:p>
            <a:r>
              <a:rPr lang="en-US" dirty="0"/>
              <a:t>Physical measurement of electromagnetic energy</a:t>
            </a:r>
          </a:p>
          <a:p>
            <a:pPr lvl="1"/>
            <a:endParaRPr lang="en-US" dirty="0"/>
          </a:p>
          <a:p>
            <a:r>
              <a:rPr lang="en-US" i="1" dirty="0"/>
              <a:t>Measure spatial (and angular) properties of light </a:t>
            </a:r>
          </a:p>
          <a:p>
            <a:pPr lvl="1"/>
            <a:r>
              <a:rPr lang="en-US" sz="2800" i="1" dirty="0"/>
              <a:t>Radiance, Irradiance</a:t>
            </a:r>
          </a:p>
          <a:p>
            <a:pPr lvl="1"/>
            <a:r>
              <a:rPr lang="en-US" sz="2800" dirty="0"/>
              <a:t>Reflection functions: Bi-Directional Reflectance Distribution Function or BRDF</a:t>
            </a:r>
          </a:p>
          <a:p>
            <a:pPr lvl="1"/>
            <a:r>
              <a:rPr lang="en-US" sz="2800" dirty="0"/>
              <a:t>Reflection Equation</a:t>
            </a:r>
          </a:p>
          <a:p>
            <a:pPr lvl="1"/>
            <a:r>
              <a:rPr lang="en-US" sz="2800" dirty="0"/>
              <a:t>Simple BRDF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625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Torrance-</a:t>
            </a:r>
            <a:r>
              <a:rPr lang="en-US" dirty="0" smtClean="0"/>
              <a:t>Sparrow</a:t>
            </a:r>
            <a:endParaRPr lang="en-US" dirty="0"/>
          </a:p>
        </p:txBody>
      </p:sp>
      <p:graphicFrame>
        <p:nvGraphicFramePr>
          <p:cNvPr id="14663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748153"/>
              </p:ext>
            </p:extLst>
          </p:nvPr>
        </p:nvGraphicFramePr>
        <p:xfrm>
          <a:off x="2433638" y="3141663"/>
          <a:ext cx="408146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287" name="Equation" r:id="rId3" imgW="1600200" imgH="444500" progId="Equation.DSMT4">
                  <p:embed/>
                </p:oleObj>
              </mc:Choice>
              <mc:Fallback>
                <p:oleObj name="Equation" r:id="rId3" imgW="16002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3141663"/>
                        <a:ext cx="4081462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6372" name="AutoShape 4"/>
          <p:cNvSpPr>
            <a:spLocks/>
          </p:cNvSpPr>
          <p:nvPr/>
        </p:nvSpPr>
        <p:spPr bwMode="auto">
          <a:xfrm>
            <a:off x="438150" y="1389063"/>
            <a:ext cx="2468563" cy="1408112"/>
          </a:xfrm>
          <a:prstGeom prst="borderCallout1">
            <a:avLst>
              <a:gd name="adj1" fmla="val 8125"/>
              <a:gd name="adj2" fmla="val 103093"/>
              <a:gd name="adj3" fmla="val 124606"/>
              <a:gd name="adj4" fmla="val 1228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FFFFFF"/>
                </a:solidFill>
                <a:cs typeface="Times New Roman" charset="0"/>
              </a:rPr>
              <a:t>Fresnel term:</a:t>
            </a:r>
          </a:p>
          <a:p>
            <a:pPr eaLnBrk="1" hangingPunct="1"/>
            <a:r>
              <a:rPr lang="en-US" sz="2000" dirty="0">
                <a:solidFill>
                  <a:srgbClr val="FFFFFF"/>
                </a:solidFill>
                <a:cs typeface="Times New Roman" charset="0"/>
              </a:rPr>
              <a:t>allows for wavelength dependency</a:t>
            </a:r>
          </a:p>
          <a:p>
            <a:pPr eaLnBrk="1" hangingPunct="1"/>
            <a:endParaRPr lang="en-US" sz="2000" dirty="0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1466373" name="AutoShape 5"/>
          <p:cNvSpPr>
            <a:spLocks/>
          </p:cNvSpPr>
          <p:nvPr/>
        </p:nvSpPr>
        <p:spPr bwMode="auto">
          <a:xfrm>
            <a:off x="4694238" y="1346200"/>
            <a:ext cx="4011612" cy="1228725"/>
          </a:xfrm>
          <a:prstGeom prst="borderCallout1">
            <a:avLst>
              <a:gd name="adj1" fmla="val 9301"/>
              <a:gd name="adj2" fmla="val -1898"/>
              <a:gd name="adj3" fmla="val 153486"/>
              <a:gd name="adj4" fmla="val -11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Geometric Attenuation: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reduces the output based on the amount of shadowing or masking that occurs.</a:t>
            </a:r>
          </a:p>
        </p:txBody>
      </p:sp>
      <p:sp>
        <p:nvSpPr>
          <p:cNvPr id="1466374" name="AutoShape 6"/>
          <p:cNvSpPr>
            <a:spLocks/>
          </p:cNvSpPr>
          <p:nvPr/>
        </p:nvSpPr>
        <p:spPr bwMode="auto">
          <a:xfrm>
            <a:off x="6638925" y="2894013"/>
            <a:ext cx="2371725" cy="2689225"/>
          </a:xfrm>
          <a:prstGeom prst="borderCallout1">
            <a:avLst>
              <a:gd name="adj1" fmla="val 4250"/>
              <a:gd name="adj2" fmla="val -3213"/>
              <a:gd name="adj3" fmla="val 17417"/>
              <a:gd name="adj4" fmla="val -106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Distribution: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distribution function determines what percentage of microfacets are oriented to reflect in the viewer direction.</a:t>
            </a:r>
          </a:p>
        </p:txBody>
      </p:sp>
      <p:sp>
        <p:nvSpPr>
          <p:cNvPr id="1466375" name="AutoShape 7"/>
          <p:cNvSpPr>
            <a:spLocks/>
          </p:cNvSpPr>
          <p:nvPr/>
        </p:nvSpPr>
        <p:spPr bwMode="auto">
          <a:xfrm>
            <a:off x="217488" y="4208463"/>
            <a:ext cx="2286000" cy="1450975"/>
          </a:xfrm>
          <a:prstGeom prst="borderCallout1">
            <a:avLst>
              <a:gd name="adj1" fmla="val 7880"/>
              <a:gd name="adj2" fmla="val 103333"/>
              <a:gd name="adj3" fmla="val -1421"/>
              <a:gd name="adj4" fmla="val 1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How much of the macroscopic surface is visible to the light source</a:t>
            </a:r>
          </a:p>
        </p:txBody>
      </p:sp>
      <p:sp>
        <p:nvSpPr>
          <p:cNvPr id="1466376" name="AutoShape 8"/>
          <p:cNvSpPr>
            <a:spLocks/>
          </p:cNvSpPr>
          <p:nvPr/>
        </p:nvSpPr>
        <p:spPr bwMode="auto">
          <a:xfrm>
            <a:off x="2917825" y="4603750"/>
            <a:ext cx="2065338" cy="1450975"/>
          </a:xfrm>
          <a:prstGeom prst="borderCallout1">
            <a:avLst>
              <a:gd name="adj1" fmla="val 7880"/>
              <a:gd name="adj2" fmla="val 103690"/>
              <a:gd name="adj3" fmla="val -25602"/>
              <a:gd name="adj4" fmla="val 1315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How much of the macroscopic surface is visible to the viewer</a:t>
            </a:r>
          </a:p>
        </p:txBody>
      </p:sp>
    </p:spTree>
    <p:extLst>
      <p:ext uri="{BB962C8B-B14F-4D97-AF65-F5344CB8AC3E}">
        <p14:creationId xmlns:p14="http://schemas.microsoft.com/office/powerpoint/2010/main" val="1047960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BRDF models</a:t>
            </a:r>
          </a:p>
        </p:txBody>
      </p:sp>
      <p:sp>
        <p:nvSpPr>
          <p:cNvPr id="137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/>
          </a:p>
          <a:p>
            <a:r>
              <a:rPr lang="en-US"/>
              <a:t>Empirical: Measure and build a 4D table</a:t>
            </a:r>
          </a:p>
          <a:p>
            <a:r>
              <a:rPr lang="en-US"/>
              <a:t>Anisotropic models for hair, brushed steel</a:t>
            </a:r>
          </a:p>
          <a:p>
            <a:r>
              <a:rPr lang="en-US"/>
              <a:t>Cartoon shaders, funky BRDFs</a:t>
            </a:r>
          </a:p>
          <a:p>
            <a:r>
              <a:rPr lang="en-US"/>
              <a:t>Capturing spatial variation</a:t>
            </a:r>
          </a:p>
          <a:p>
            <a:r>
              <a:rPr lang="en-US"/>
              <a:t>Very active area of research</a:t>
            </a:r>
          </a:p>
        </p:txBody>
      </p:sp>
    </p:spTree>
    <p:extLst>
      <p:ext uri="{BB962C8B-B14F-4D97-AF65-F5344CB8AC3E}">
        <p14:creationId xmlns:p14="http://schemas.microsoft.com/office/powerpoint/2010/main" val="223955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8548" name="Picture 4" descr="slid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943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9572" name="Picture 4" descr="slid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7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4692" name="Picture 4" descr="slid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75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5716" name="Picture 4" descr="slid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2706" name="Picture 2" descr="scan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2401888"/>
            <a:ext cx="32226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2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Radiance</a:t>
            </a:r>
          </a:p>
        </p:txBody>
      </p:sp>
      <p:sp>
        <p:nvSpPr>
          <p:cNvPr id="1352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/>
              <a:t>Power per unit projected area perpendicular to the ray per unit solid angle in the direction of the ray </a:t>
            </a:r>
          </a:p>
          <a:p>
            <a:endParaRPr lang="en-US"/>
          </a:p>
          <a:p>
            <a:r>
              <a:rPr lang="en-US"/>
              <a:t>Symbol: L(x,</a:t>
            </a:r>
            <a:r>
              <a:rPr lang="en-US">
                <a:cs typeface="Times New Roman" charset="0"/>
              </a:rPr>
              <a:t>ω) </a:t>
            </a:r>
            <a:r>
              <a:rPr lang="en-US"/>
              <a:t>(W/m</a:t>
            </a:r>
            <a:r>
              <a:rPr lang="en-US" baseline="30000"/>
              <a:t>2</a:t>
            </a:r>
            <a:r>
              <a:rPr lang="en-US"/>
              <a:t> sr)</a:t>
            </a:r>
          </a:p>
          <a:p>
            <a:endParaRPr lang="en-US" sz="2400">
              <a:cs typeface="Times New Roman" charset="0"/>
            </a:endParaRPr>
          </a:p>
          <a:p>
            <a:r>
              <a:rPr lang="en-US">
                <a:cs typeface="Times New Roman" charset="0"/>
              </a:rPr>
              <a:t>Flux given by                                                                  dΦ = </a:t>
            </a:r>
            <a:r>
              <a:rPr lang="en-US"/>
              <a:t>L(x,</a:t>
            </a:r>
            <a:r>
              <a:rPr lang="en-US">
                <a:cs typeface="Times New Roman" charset="0"/>
              </a:rPr>
              <a:t>ω) cos θ dω dA 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290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22.9|52.9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2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2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5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5_Default Design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Default Design">
  <a:themeElements>
    <a:clrScheme name="4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4_Default Design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24224</TotalTime>
  <Words>633</Words>
  <Application>Microsoft Macintosh PowerPoint</Application>
  <PresentationFormat>Letter Paper (8.5x11 in)</PresentationFormat>
  <Paragraphs>148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Default Design</vt:lpstr>
      <vt:lpstr>4_Default Design</vt:lpstr>
      <vt:lpstr>5_Default Design</vt:lpstr>
      <vt:lpstr>6_Default Design</vt:lpstr>
      <vt:lpstr>7_Default Design</vt:lpstr>
      <vt:lpstr>9_Default Design</vt:lpstr>
      <vt:lpstr>10_Default Design</vt:lpstr>
      <vt:lpstr>Equation</vt:lpstr>
      <vt:lpstr>MathType 6.0 Equation</vt:lpstr>
      <vt:lpstr>Sampling and Reconstruction of Visual Appearance</vt:lpstr>
      <vt:lpstr>Motivation: BRDFs, Radiometry</vt:lpstr>
      <vt:lpstr>PowerPoint Presentation</vt:lpstr>
      <vt:lpstr>Radiometry</vt:lpstr>
      <vt:lpstr>PowerPoint Presentation</vt:lpstr>
      <vt:lpstr>PowerPoint Presentation</vt:lpstr>
      <vt:lpstr>PowerPoint Presentation</vt:lpstr>
      <vt:lpstr>PowerPoint Presentation</vt:lpstr>
      <vt:lpstr>Radiance</vt:lpstr>
      <vt:lpstr>Radiance properties</vt:lpstr>
      <vt:lpstr>PowerPoint Presentation</vt:lpstr>
      <vt:lpstr>PowerPoint Presentation</vt:lpstr>
      <vt:lpstr>Radiance properties</vt:lpstr>
      <vt:lpstr>Irradiance, Radiosity</vt:lpstr>
      <vt:lpstr>PowerPoint Presentation</vt:lpstr>
      <vt:lpstr>PowerPoint Presentation</vt:lpstr>
      <vt:lpstr>PowerPoint Presentation</vt:lpstr>
      <vt:lpstr>Irradiance Environment Maps</vt:lpstr>
      <vt:lpstr>Radiometry</vt:lpstr>
      <vt:lpstr>PowerPoint Presentation</vt:lpstr>
      <vt:lpstr>PowerPoint Presentation</vt:lpstr>
      <vt:lpstr>PowerPoint Presentation</vt:lpstr>
      <vt:lpstr>Building up the BRDF</vt:lpstr>
      <vt:lpstr>PowerPoint Presentation</vt:lpstr>
      <vt:lpstr>BRDF</vt:lpstr>
      <vt:lpstr>PowerPoint Presentation</vt:lpstr>
      <vt:lpstr>PowerPoint Presentation</vt:lpstr>
      <vt:lpstr>Isotropic vs Anisotropic</vt:lpstr>
      <vt:lpstr>PowerPoint Presentation</vt:lpstr>
      <vt:lpstr>Reflection Equation</vt:lpstr>
      <vt:lpstr>Reflection Equation</vt:lpstr>
      <vt:lpstr>Reflection Equation</vt:lpstr>
      <vt:lpstr>Radiometry</vt:lpstr>
      <vt:lpstr>Brdf Viewer plots </vt:lpstr>
      <vt:lpstr>PowerPoint Presentation</vt:lpstr>
      <vt:lpstr>PowerPoint Presentation</vt:lpstr>
      <vt:lpstr>Specular Term (Phong)</vt:lpstr>
      <vt:lpstr>PowerPoint Presentation</vt:lpstr>
      <vt:lpstr>PowerPoint Presentation</vt:lpstr>
      <vt:lpstr>Torrance-Sparrow</vt:lpstr>
      <vt:lpstr>Other BRDF models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609</cp:revision>
  <cp:lastPrinted>2014-09-12T19:17:48Z</cp:lastPrinted>
  <dcterms:created xsi:type="dcterms:W3CDTF">1999-02-11T00:43:51Z</dcterms:created>
  <dcterms:modified xsi:type="dcterms:W3CDTF">2017-08-28T21:11:35Z</dcterms:modified>
</cp:coreProperties>
</file>