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5.xml" ContentType="application/vnd.openxmlformats-officedocument.presentationml.notesSlide+xml"/>
  <Override PartName="/ppt/embeddings/oleObject1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77" r:id="rId3"/>
    <p:sldMasterId id="2147483689" r:id="rId4"/>
    <p:sldMasterId id="2147483703" r:id="rId5"/>
    <p:sldMasterId id="2147483753" r:id="rId6"/>
    <p:sldMasterId id="2147483766" r:id="rId7"/>
    <p:sldMasterId id="2147483779" r:id="rId8"/>
    <p:sldMasterId id="2147483792" r:id="rId9"/>
    <p:sldMasterId id="2147483805" r:id="rId10"/>
    <p:sldMasterId id="2147483818" r:id="rId11"/>
    <p:sldMasterId id="2147483832" r:id="rId12"/>
  </p:sldMasterIdLst>
  <p:notesMasterIdLst>
    <p:notesMasterId r:id="rId89"/>
  </p:notesMasterIdLst>
  <p:handoutMasterIdLst>
    <p:handoutMasterId r:id="rId90"/>
  </p:handoutMasterIdLst>
  <p:sldIdLst>
    <p:sldId id="751" r:id="rId13"/>
    <p:sldId id="822" r:id="rId14"/>
    <p:sldId id="965" r:id="rId15"/>
    <p:sldId id="966" r:id="rId16"/>
    <p:sldId id="953" r:id="rId17"/>
    <p:sldId id="954" r:id="rId18"/>
    <p:sldId id="955" r:id="rId19"/>
    <p:sldId id="956" r:id="rId20"/>
    <p:sldId id="957" r:id="rId21"/>
    <p:sldId id="958" r:id="rId22"/>
    <p:sldId id="959" r:id="rId23"/>
    <p:sldId id="960" r:id="rId24"/>
    <p:sldId id="961" r:id="rId25"/>
    <p:sldId id="962" r:id="rId26"/>
    <p:sldId id="963" r:id="rId27"/>
    <p:sldId id="964" r:id="rId28"/>
    <p:sldId id="967" r:id="rId29"/>
    <p:sldId id="968" r:id="rId30"/>
    <p:sldId id="969" r:id="rId31"/>
    <p:sldId id="970" r:id="rId32"/>
    <p:sldId id="971" r:id="rId33"/>
    <p:sldId id="972" r:id="rId34"/>
    <p:sldId id="973" r:id="rId35"/>
    <p:sldId id="974" r:id="rId36"/>
    <p:sldId id="975" r:id="rId37"/>
    <p:sldId id="976" r:id="rId38"/>
    <p:sldId id="977" r:id="rId39"/>
    <p:sldId id="978" r:id="rId40"/>
    <p:sldId id="979" r:id="rId41"/>
    <p:sldId id="980" r:id="rId42"/>
    <p:sldId id="981" r:id="rId43"/>
    <p:sldId id="982" r:id="rId44"/>
    <p:sldId id="983" r:id="rId45"/>
    <p:sldId id="984" r:id="rId46"/>
    <p:sldId id="985" r:id="rId47"/>
    <p:sldId id="986" r:id="rId48"/>
    <p:sldId id="987" r:id="rId49"/>
    <p:sldId id="988" r:id="rId50"/>
    <p:sldId id="989" r:id="rId51"/>
    <p:sldId id="897" r:id="rId52"/>
    <p:sldId id="898" r:id="rId53"/>
    <p:sldId id="899" r:id="rId54"/>
    <p:sldId id="900" r:id="rId55"/>
    <p:sldId id="901" r:id="rId56"/>
    <p:sldId id="904" r:id="rId57"/>
    <p:sldId id="905" r:id="rId58"/>
    <p:sldId id="906" r:id="rId59"/>
    <p:sldId id="990" r:id="rId60"/>
    <p:sldId id="991" r:id="rId61"/>
    <p:sldId id="992" r:id="rId62"/>
    <p:sldId id="993" r:id="rId63"/>
    <p:sldId id="994" r:id="rId64"/>
    <p:sldId id="995" r:id="rId65"/>
    <p:sldId id="996" r:id="rId66"/>
    <p:sldId id="997" r:id="rId67"/>
    <p:sldId id="998" r:id="rId68"/>
    <p:sldId id="999" r:id="rId69"/>
    <p:sldId id="1000" r:id="rId70"/>
    <p:sldId id="1001" r:id="rId71"/>
    <p:sldId id="1002" r:id="rId72"/>
    <p:sldId id="1003" r:id="rId73"/>
    <p:sldId id="1004" r:id="rId74"/>
    <p:sldId id="1005" r:id="rId75"/>
    <p:sldId id="923" r:id="rId76"/>
    <p:sldId id="924" r:id="rId77"/>
    <p:sldId id="925" r:id="rId78"/>
    <p:sldId id="926" r:id="rId79"/>
    <p:sldId id="927" r:id="rId80"/>
    <p:sldId id="1006" r:id="rId81"/>
    <p:sldId id="1007" r:id="rId82"/>
    <p:sldId id="1008" r:id="rId83"/>
    <p:sldId id="1009" r:id="rId84"/>
    <p:sldId id="1010" r:id="rId85"/>
    <p:sldId id="1011" r:id="rId86"/>
    <p:sldId id="1012" r:id="rId87"/>
    <p:sldId id="952" r:id="rId88"/>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135" d="100"/>
          <a:sy n="135" d="100"/>
        </p:scale>
        <p:origin x="-7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pPr/>
              <a:t>17</a:t>
            </a:fld>
            <a:endParaRPr lang="en-US"/>
          </a:p>
        </p:txBody>
      </p:sp>
      <p:sp>
        <p:nvSpPr>
          <p:cNvPr id="14592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eaLnBrk="1" hangingPunct="1"/>
            <a:r>
              <a:rPr lang="en-US"/>
              <a:t>It</a:t>
            </a:r>
            <a:r>
              <a:rPr lang="ja-JP" altLang="en-US"/>
              <a:t>’</a:t>
            </a:r>
            <a:r>
              <a:rPr lang="en-US"/>
              <a:t>s usually possible to find a very small subset of the columns such that some linear combination of them is a very good approximation to the ideal result.</a:t>
            </a:r>
          </a:p>
          <a:p>
            <a:pPr eaLnBrk="1" hangingPunct="1"/>
            <a:endParaRPr lang="en-US"/>
          </a:p>
          <a:p>
            <a:pPr eaLnBrk="1" hangingPunct="1"/>
            <a:r>
              <a:rPr lang="en-US"/>
              <a:t>If we only knew which subset it is, and what are the weights!</a:t>
            </a:r>
          </a:p>
          <a:p>
            <a:pPr eaLnBrk="1" hangingPunct="1"/>
            <a:r>
              <a:rPr lang="en-US"/>
              <a:t>But, given that we know nothing about the matrix up front, it seems impossible to guess this subset.</a:t>
            </a:r>
          </a:p>
          <a:p>
            <a:pPr eaLnBrk="1" hangingPunct="1"/>
            <a:endParaRPr lang="en-US"/>
          </a:p>
          <a:p>
            <a:pPr eaLnBrk="1" hangingPunct="1"/>
            <a:r>
              <a:rPr lang="en-US"/>
              <a:t>However, there is a solution: compute a subset of rows, and use them to choose a good set of columns and weights.</a:t>
            </a:r>
          </a:p>
        </p:txBody>
      </p:sp>
      <p:sp>
        <p:nvSpPr>
          <p:cNvPr id="4608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6B91B4D6-4E3D-D440-BB72-7A282CC8EFD2}" type="slidenum">
              <a:rPr lang="en-US">
                <a:solidFill>
                  <a:prstClr val="black"/>
                </a:solidFill>
              </a:rPr>
              <a:pPr/>
              <a:t>27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eaLnBrk="1" hangingPunct="1"/>
            <a:r>
              <a:rPr lang="en-US"/>
              <a:t>This leads us to the idea of designing our algorithm as a combination of exploration and exploitation.</a:t>
            </a:r>
          </a:p>
          <a:p>
            <a:pPr eaLnBrk="1" hangingPunct="1"/>
            <a:endParaRPr lang="en-US"/>
          </a:p>
          <a:p>
            <a:pPr eaLnBrk="1" hangingPunct="1"/>
            <a:r>
              <a:rPr lang="en-US"/>
              <a:t>As a first step, we explore the structure of the matrix by computing a small, randomly chosen subset of rows.</a:t>
            </a:r>
          </a:p>
          <a:p>
            <a:pPr eaLnBrk="1" hangingPunct="1"/>
            <a:r>
              <a:rPr lang="en-US"/>
              <a:t>Next, we analyze the gathered information, and decide which columns to choose and their appropriate weights.</a:t>
            </a:r>
          </a:p>
          <a:p>
            <a:pPr eaLnBrk="1" hangingPunct="1"/>
            <a:r>
              <a:rPr lang="en-US"/>
              <a:t>The exploitation step then computes the selected columns, which are finally accumulated into an image.</a:t>
            </a:r>
          </a:p>
          <a:p>
            <a:pPr eaLnBrk="1" hangingPunct="1"/>
            <a:endParaRPr lang="en-US"/>
          </a:p>
          <a:p>
            <a:pPr eaLnBrk="1" hangingPunct="1"/>
            <a:r>
              <a:rPr lang="en-US"/>
              <a:t>So, this is the whole algorithm, except for the black box that analyzes the rows and chooses the columns.</a:t>
            </a:r>
          </a:p>
          <a:p>
            <a:pPr eaLnBrk="1" hangingPunct="1"/>
            <a:endParaRPr lang="en-US"/>
          </a:p>
          <a:p>
            <a:pPr eaLnBrk="1" hangingPunct="1"/>
            <a:endParaRPr lang="en-US"/>
          </a:p>
          <a:p>
            <a:pPr eaLnBrk="1" hangingPunct="1"/>
            <a:endParaRPr lang="en-US"/>
          </a:p>
        </p:txBody>
      </p:sp>
      <p:sp>
        <p:nvSpPr>
          <p:cNvPr id="4710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54CAB52-3205-404E-B560-86D18431A04A}" type="slidenum">
              <a:rPr lang="en-US">
                <a:solidFill>
                  <a:prstClr val="black"/>
                </a:solidFill>
              </a:rPr>
              <a:pPr/>
              <a:t>28</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t>First, let</a:t>
            </a:r>
            <a:r>
              <a:rPr lang="ja-JP" altLang="en-US"/>
              <a:t>’</a:t>
            </a:r>
            <a:r>
              <a:rPr lang="en-US"/>
              <a:t>s take the rows that we computed in the exploration stage,</a:t>
            </a:r>
          </a:p>
          <a:p>
            <a:r>
              <a:rPr lang="en-US"/>
              <a:t>And assemble them into this long, but not very tall reduced matrix.</a:t>
            </a:r>
          </a:p>
          <a:p>
            <a:r>
              <a:rPr lang="en-US"/>
              <a:t>Now let</a:t>
            </a:r>
            <a:r>
              <a:rPr lang="ja-JP" altLang="en-US"/>
              <a:t>’</a:t>
            </a:r>
            <a:r>
              <a:rPr lang="en-US"/>
              <a:t>s flip attention to the columns of this matrix, which we</a:t>
            </a:r>
            <a:r>
              <a:rPr lang="ja-JP" altLang="en-US"/>
              <a:t>’</a:t>
            </a:r>
            <a:r>
              <a:rPr lang="en-US"/>
              <a:t>ll call reduced columns.</a:t>
            </a:r>
          </a:p>
          <a:p>
            <a:r>
              <a:rPr lang="en-US"/>
              <a:t>These can in fact be thought of as tiny images that are sub-sampled versions of the full columns.</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eaLnBrk="1" hangingPunct="1"/>
            <a:r>
              <a:rPr lang="en-US"/>
              <a:t>We decide to use the following approach to choosing columns.</a:t>
            </a:r>
          </a:p>
          <a:p>
            <a:pPr eaLnBrk="1" hangingPunct="1"/>
            <a:r>
              <a:rPr lang="en-US"/>
              <a:t>We cluster similar reduced columns, and we pick a representative in each cluster.</a:t>
            </a:r>
          </a:p>
          <a:p>
            <a:pPr eaLnBrk="1" hangingPunct="1"/>
            <a:r>
              <a:rPr lang="en-US"/>
              <a:t>The accuracy of the algorithm is highly dependent on the quality of the clustering, so we should design the clustering algorithm carefully.</a:t>
            </a:r>
          </a:p>
          <a:p>
            <a:pPr eaLnBrk="1" hangingPunct="1"/>
            <a:endParaRPr lang="en-US"/>
          </a:p>
        </p:txBody>
      </p:sp>
      <p:sp>
        <p:nvSpPr>
          <p:cNvPr id="5018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5A3D85-59AB-554F-917E-8EB85EC1047F}" type="slidenum">
              <a:rPr lang="en-US">
                <a:solidFill>
                  <a:prstClr val="black"/>
                </a:solidFill>
              </a:rPr>
              <a:pPr/>
              <a:t>30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pPr eaLnBrk="1" hangingPunct="1"/>
            <a:r>
              <a:rPr lang="en-US"/>
              <a:t>So we have chosen a set of columns and weights for the reduced matrix.</a:t>
            </a:r>
          </a:p>
          <a:p>
            <a:pPr eaLnBrk="1" hangingPunct="1"/>
            <a:r>
              <a:rPr lang="en-US"/>
              <a:t>Now we can use the same set and weights on the full matrix, because there</a:t>
            </a:r>
            <a:r>
              <a:rPr lang="ja-JP" altLang="en-US"/>
              <a:t>’</a:t>
            </a:r>
            <a:r>
              <a:rPr lang="en-US"/>
              <a:t>s a pretty good chance that they will work well there too.</a:t>
            </a:r>
          </a:p>
          <a:p>
            <a:pPr eaLnBrk="1" hangingPunct="1"/>
            <a:r>
              <a:rPr lang="en-US"/>
              <a:t>That</a:t>
            </a:r>
            <a:r>
              <a:rPr lang="ja-JP" altLang="en-US"/>
              <a:t>’</a:t>
            </a:r>
            <a:r>
              <a:rPr lang="en-US"/>
              <a:t>s all there is to picking columns, except for one crucial  piece: we need to know how to cluster.</a:t>
            </a:r>
          </a:p>
          <a:p>
            <a:pPr eaLnBrk="1" hangingPunct="1"/>
            <a:r>
              <a:rPr lang="en-US"/>
              <a:t>And I</a:t>
            </a:r>
            <a:r>
              <a:rPr lang="ja-JP" altLang="en-US"/>
              <a:t>’</a:t>
            </a:r>
            <a:r>
              <a:rPr lang="en-US"/>
              <a:t>m going to address this in the next few slides.</a:t>
            </a:r>
          </a:p>
          <a:p>
            <a:pPr eaLnBrk="1" hangingPunct="1"/>
            <a:endParaRPr lang="en-US"/>
          </a:p>
          <a:p>
            <a:pPr eaLnBrk="1" hangingPunct="1"/>
            <a:endParaRPr lang="en-US"/>
          </a:p>
        </p:txBody>
      </p:sp>
      <p:sp>
        <p:nvSpPr>
          <p:cNvPr id="5120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D44865C2-07B5-5044-B589-726CE0E9A629}" type="slidenum">
              <a:rPr lang="en-US"/>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So here</a:t>
            </a:r>
            <a:r>
              <a:rPr lang="ja-JP" altLang="en-US"/>
              <a:t>’</a:t>
            </a:r>
            <a:r>
              <a:rPr lang="en-US"/>
              <a:t>s the full algorithm:</a:t>
            </a:r>
          </a:p>
          <a:p>
            <a:endParaRPr lang="en-US"/>
          </a:p>
          <a:p>
            <a:r>
              <a:rPr lang="en-US"/>
              <a:t>In the exploration stage, we evaluate some rows on the GPU, then focus on the reduced columns.</a:t>
            </a:r>
          </a:p>
          <a:p>
            <a:r>
              <a:rPr lang="en-US"/>
              <a:t>We obtain a clustering through the techniques I just described, then pick representatives.</a:t>
            </a:r>
          </a:p>
          <a:p>
            <a:r>
              <a:rPr lang="en-US"/>
              <a:t>Finally, we accumulate the columns into an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Ro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In the next few slides, we will show result images for these 5 scenes.</a:t>
            </a:r>
          </a:p>
          <a:p>
            <a:endParaRPr lang="en-US"/>
          </a:p>
          <a:p>
            <a:r>
              <a:rPr lang="en-US"/>
              <a:t>All of them have roughly 100k lights, which consist of direct, environment (or sky), indirect lights.</a:t>
            </a:r>
          </a:p>
          <a:p>
            <a:r>
              <a:rPr lang="en-US"/>
              <a:t>We use a consumer level G80 to measure the timings.</a:t>
            </a:r>
          </a:p>
          <a:p>
            <a:r>
              <a:rPr lang="en-US"/>
              <a:t>The timings don</a:t>
            </a:r>
            <a:r>
              <a:rPr lang="ja-JP" altLang="en-US"/>
              <a:t>’</a:t>
            </a:r>
            <a:r>
              <a:rPr lang="en-US"/>
              <a:t>t include light and sample creation, but that should not take more than 1 or 2 seconds.</a:t>
            </a:r>
          </a:p>
          <a:p>
            <a:endParaRPr 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eaLnBrk="1" hangingPunct="1"/>
            <a:r>
              <a:rPr lang="en-US"/>
              <a:t>Most of the illumination in this kitchen scene is indirect. </a:t>
            </a:r>
          </a:p>
          <a:p>
            <a:pPr eaLnBrk="1" hangingPunct="1"/>
            <a:endParaRPr lang="en-US"/>
          </a:p>
          <a:p>
            <a:pPr eaLnBrk="1" hangingPunct="1"/>
            <a:r>
              <a:rPr lang="en-US"/>
              <a:t>There are a few direct light sources positioned behind the corners and not directly visible to the camera.</a:t>
            </a:r>
          </a:p>
          <a:p>
            <a:pPr eaLnBrk="1" hangingPunct="1"/>
            <a:endParaRPr lang="en-US"/>
          </a:p>
          <a:p>
            <a:pPr eaLnBrk="1" hangingPunct="1"/>
            <a:r>
              <a:rPr lang="en-US"/>
              <a:t>Most of the materials have a glossy component.</a:t>
            </a:r>
          </a:p>
          <a:p>
            <a:pPr eaLnBrk="1" hangingPunct="1"/>
            <a:endParaRPr lang="en-US"/>
          </a:p>
          <a:p>
            <a:pPr eaLnBrk="1" hangingPunct="1"/>
            <a:r>
              <a:rPr lang="en-US"/>
              <a:t>Indirect shadows are handled accurately.</a:t>
            </a:r>
          </a:p>
          <a:p>
            <a:pPr eaLnBrk="1" hangingPunct="1"/>
            <a:endParaRPr lang="en-US"/>
          </a:p>
        </p:txBody>
      </p:sp>
      <p:sp>
        <p:nvSpPr>
          <p:cNvPr id="5530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8718FD38-C17E-4C4C-96EF-41F0D6F3F562}" type="slidenum">
              <a:rPr lang="en-US">
                <a:solidFill>
                  <a:prstClr val="black"/>
                </a:solidFill>
              </a:rPr>
              <a:pPr/>
              <a:t>34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pPr eaLnBrk="1" hangingPunct="1"/>
            <a:r>
              <a:rPr lang="en-US"/>
              <a:t>The temple is our largest scene, not only in terms of the number of polygons, but also its spatial extent. In fact, only a tiny portion of the scene is in view.</a:t>
            </a:r>
          </a:p>
          <a:p>
            <a:pPr eaLnBrk="1" hangingPunct="1"/>
            <a:endParaRPr lang="en-US"/>
          </a:p>
          <a:p>
            <a:pPr eaLnBrk="1" hangingPunct="1"/>
            <a:r>
              <a:rPr lang="en-US"/>
              <a:t>Most of the illumination in the scene is indirect or sky illumination.</a:t>
            </a:r>
          </a:p>
          <a:p>
            <a:pPr eaLnBrk="1" hangingPunct="1"/>
            <a:endParaRPr lang="en-US"/>
          </a:p>
          <a:p>
            <a:pPr eaLnBrk="1" hangingPunct="1"/>
            <a:r>
              <a:rPr lang="en-US"/>
              <a:t>Also note the detailed indirect shadows on the fine geometry of the pylons.</a:t>
            </a:r>
          </a:p>
          <a:p>
            <a:pPr eaLnBrk="1" hangingPunct="1"/>
            <a:endParaRPr lang="en-US"/>
          </a:p>
        </p:txBody>
      </p:sp>
      <p:sp>
        <p:nvSpPr>
          <p:cNvPr id="5632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7AEE9B7-95A9-0C4C-ACD7-DFF4B93EC717}" type="slidenum">
              <a:rPr lang="en-US">
                <a:solidFill>
                  <a:prstClr val="black"/>
                </a:solidFill>
              </a:rPr>
              <a:pPr/>
              <a:t>35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p:txBody>
          <a:bodyPr/>
          <a:lstStyle/>
          <a:p>
            <a:pPr eaLnBrk="1" hangingPunct="1"/>
            <a:r>
              <a:rPr lang="en-US"/>
              <a:t>This tree scene shows complex incoherent geometry.</a:t>
            </a:r>
          </a:p>
          <a:p>
            <a:pPr eaLnBrk="1" hangingPunct="1"/>
            <a:endParaRPr lang="en-US"/>
          </a:p>
          <a:p>
            <a:pPr eaLnBrk="1" hangingPunct="1"/>
            <a:r>
              <a:rPr lang="en-US"/>
              <a:t>Approaches based on interpolating illumination across coherent surfaces would have a difficult time rendering this image.</a:t>
            </a:r>
          </a:p>
          <a:p>
            <a:pPr eaLnBrk="1" hangingPunct="1"/>
            <a:endParaRPr lang="en-US"/>
          </a:p>
          <a:p>
            <a:pPr eaLnBrk="1" hangingPunct="1"/>
            <a:r>
              <a:rPr lang="en-US"/>
              <a:t>However, our algorithm makes no assumptions about image-space coherence. </a:t>
            </a:r>
          </a:p>
        </p:txBody>
      </p:sp>
      <p:sp>
        <p:nvSpPr>
          <p:cNvPr id="5734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4DC10F-FC47-A243-9BFA-D065814122A6}" type="slidenum">
              <a:rPr lang="en-US">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pPr/>
              <a:t>18</a:t>
            </a:fld>
            <a:endParaRPr lang="en-US"/>
          </a:p>
        </p:txBody>
      </p:sp>
      <p:sp>
        <p:nvSpPr>
          <p:cNvPr id="14612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eaLnBrk="1" hangingPunct="1"/>
            <a:r>
              <a:rPr lang="en-US"/>
              <a:t>The bunny image shows that our algorithm can handle complexity and incoherence both in geometry and in lighting.</a:t>
            </a:r>
          </a:p>
          <a:p>
            <a:pPr eaLnBrk="1" hangingPunct="1"/>
            <a:endParaRPr lang="en-US"/>
          </a:p>
          <a:p>
            <a:pPr eaLnBrk="1" hangingPunct="1"/>
            <a:r>
              <a:rPr lang="en-US"/>
              <a:t>Also note that the Kajiya Kay hair shader, showing that arbitrary shaders can be incorporated into our framework.</a:t>
            </a:r>
          </a:p>
          <a:p>
            <a:pPr eaLnBrk="1" hangingPunct="1"/>
            <a:endParaRPr lang="en-US"/>
          </a:p>
          <a:p>
            <a:pPr eaLnBrk="1" hangingPunct="1"/>
            <a:endParaRPr lang="en-US"/>
          </a:p>
        </p:txBody>
      </p:sp>
      <p:sp>
        <p:nvSpPr>
          <p:cNvPr id="58372"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0782805F-A766-C84E-8563-66C3ADB96244}" type="slidenum">
              <a:rPr lang="en-US">
                <a:solidFill>
                  <a:prstClr val="black"/>
                </a:solidFill>
              </a:rPr>
              <a:pPr/>
              <a:t>37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t>A unique feature of this scene are the omni-directional lights positioned in small recesses between stone blocks.</a:t>
            </a:r>
          </a:p>
          <a:p>
            <a:endParaRPr lang="en-US"/>
          </a:p>
          <a:p>
            <a:r>
              <a:rPr lang="en-US"/>
              <a:t>These lights pose a problem to our algorithm since they violate the low-rank assumption. This is because the columns corresponding to these lights are pretty much linearly independent.</a:t>
            </a:r>
          </a:p>
          <a:p>
            <a:endParaRPr lang="en-US"/>
          </a:p>
          <a:p>
            <a:r>
              <a:rPr lang="en-US"/>
              <a:t>Even though a larger number of rows and columns, is required here, we still provide a high quality approximation.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50CC-569F-3B48-8598-6EC4E8839378}" type="slidenum">
              <a:rPr lang="en-US">
                <a:solidFill>
                  <a:prstClr val="black"/>
                </a:solidFill>
              </a:rPr>
              <a:pPr/>
              <a:t>63</a:t>
            </a:fld>
            <a:endParaRPr lang="en-US">
              <a:solidFill>
                <a:prstClr val="black"/>
              </a:solidFill>
            </a:endParaRPr>
          </a:p>
        </p:txBody>
      </p:sp>
      <p:sp>
        <p:nvSpPr>
          <p:cNvPr id="91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pPr/>
              <a:t>19</a:t>
            </a:fld>
            <a:endParaRPr lang="en-US"/>
          </a:p>
        </p:txBody>
      </p:sp>
      <p:sp>
        <p:nvSpPr>
          <p:cNvPr id="14632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pPr/>
              <a:t>20</a:t>
            </a:fld>
            <a:endParaRPr lang="en-US"/>
          </a:p>
        </p:txBody>
      </p:sp>
      <p:sp>
        <p:nvSpPr>
          <p:cNvPr id="1465346"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pPr/>
              <a:t>21</a:t>
            </a:fld>
            <a:endParaRPr lang="en-US"/>
          </a:p>
        </p:txBody>
      </p:sp>
      <p:sp>
        <p:nvSpPr>
          <p:cNvPr id="1467394"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t>A long-standing problem in rendering is to efficiently and accurately render complex scenes with indirect illumination,</a:t>
            </a:r>
          </a:p>
          <a:p>
            <a:r>
              <a:rPr lang="en-US"/>
              <a:t>Environment lighting</a:t>
            </a:r>
          </a:p>
          <a:p>
            <a:r>
              <a:rPr lang="en-US"/>
              <a:t>Or a combination of these.</a:t>
            </a:r>
          </a:p>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One particular approach is to convert the illumination into a large number of point lights.</a:t>
            </a:r>
          </a:p>
          <a:p>
            <a:r>
              <a:rPr lang="en-US"/>
              <a:t>The conversion process is described in previous research.</a:t>
            </a:r>
          </a:p>
          <a:p>
            <a:r>
              <a:rPr lang="en-US"/>
              <a:t>Here you can see the created lights as colored dots.</a:t>
            </a:r>
          </a:p>
          <a:p>
            <a:endParaRPr lang="en-US"/>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We can interpret the many light problem as a matrix of light-pixel interactions.</a:t>
            </a:r>
          </a:p>
          <a:p>
            <a:r>
              <a:rPr lang="en-US"/>
              <a:t>This means that each element of the matrix is the contribution of a single light to a single pixel.</a:t>
            </a:r>
          </a:p>
          <a:p>
            <a:r>
              <a:rPr lang="en-US"/>
              <a:t>So, the columns of the matrix are really images rendered with a single point light.</a:t>
            </a:r>
          </a:p>
          <a:p>
            <a:r>
              <a:rPr lang="en-US"/>
              <a:t>The rows represent contributions of all the lights to a particular pixel.</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pPr eaLnBrk="1" hangingPunct="1"/>
            <a:r>
              <a:rPr lang="en-US"/>
              <a:t>In this setting, the ideal image we would like to render is equal to the sum of the columns of the matrix.</a:t>
            </a:r>
          </a:p>
          <a:p>
            <a:pPr eaLnBrk="1" hangingPunct="1"/>
            <a:r>
              <a:rPr lang="en-US"/>
              <a:t>Or, to put it differently, the color of each pixel is equal to the sum of the matrix row corresponding to that pixel.</a:t>
            </a:r>
          </a:p>
          <a:p>
            <a:pPr eaLnBrk="1" hangingPunct="1"/>
            <a:r>
              <a:rPr lang="en-US"/>
              <a:t>It is important to note thart we don</a:t>
            </a:r>
            <a:r>
              <a:rPr lang="ja-JP" altLang="en-US"/>
              <a:t>’</a:t>
            </a:r>
            <a:r>
              <a:rPr lang="en-US"/>
              <a:t>t have the matrix data, we just have a shader that can evaluate the elements on demand.</a:t>
            </a:r>
          </a:p>
          <a:p>
            <a:pPr eaLnBrk="1" hangingPunct="1"/>
            <a:endParaRPr lang="en-US"/>
          </a:p>
        </p:txBody>
      </p:sp>
      <p:sp>
        <p:nvSpPr>
          <p:cNvPr id="44036"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C97DC425-8A24-044D-80AB-03F0052EAC68}" type="slidenum">
              <a:rPr lang="en-US">
                <a:solidFill>
                  <a:prstClr val="black"/>
                </a:solidFill>
              </a:rPr>
              <a:pPr/>
              <a:t>26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10/23/17</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2682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499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373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3046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824849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10/23/17</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6095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44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1260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5010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950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10/23/17</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6208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10/23/17</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3048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10/23/17</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08756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31085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8899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0198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0911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10/23/17</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56724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299403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87103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56355822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2137395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444721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5825314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36504030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2874326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1382588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3293249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3883020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845449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6955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9365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208971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12BC4-7D03-BE46-89F8-A0CC8077957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582791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019DA-9363-CD48-8E3B-D02BF3803E2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5825359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99D52-8424-2046-A24D-9640030ECF5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0659833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5F113-0B64-EC4A-9EE8-4814811D343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5941707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92AE42-2556-6548-BD66-DF35365FC6A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694731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0FC1CA-93E6-114B-9136-638774995F0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029616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EB260E-F3D8-1B45-BA3D-666310A3D9A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9228910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3C7894-FCE9-AC45-BC19-E653DB4A3D9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0945647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1C5E45-96B8-B848-AE0C-D5E600FDBB3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4870709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15830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DFB3BD-3001-CC46-B49C-F461111A0F6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629083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96246-B7D1-7B43-936C-70D5D6527DF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165735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46DECC-CF2E-E040-8305-52D737541DC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7044167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75826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0471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23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77412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67649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456129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7193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1490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237865486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44772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609184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86293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899188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213616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16837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72654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149203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73023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63776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1736112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28641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339119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507335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2665626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84054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1780192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462394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434006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637700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1497166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368261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1787541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ED6A2-A127-3945-8632-B5A572C7A3B6}"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93431303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4F19B-23DB-5B49-BE14-40A3D8DB124A}"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75383874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19C82-CC99-4C46-8EC5-9913CDD235F7}"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04255241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2C295A-B2C4-7641-B8FC-CBEDA9797515}"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301840949"/>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EDA4CD-C8DA-D84C-B36F-25C91F5A4BD2}"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3122628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FBECB9-883A-924A-84AA-0D425BD12D0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765788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6F4458-085E-0A4D-A47C-4A63F6DD203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67105813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0BAD4-4137-3A41-90DB-CA6AF9C96550}"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45382697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7861B-5B5B-B44D-9B7F-CED98977FE08}"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21487504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D70742-534E-F74F-B0D6-63A87F93405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06188531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19C9-E479-BF44-80BA-D23376E79EF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9287781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0177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131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655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9129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10/23/17</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3476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10/23/17</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916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10/23/17</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93292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377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8765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0223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0896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10/23/17</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83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3000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6107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5692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9631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10/23/17</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6953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10/23/17</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6659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10/23/17</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0937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007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2550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335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95343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10/23/17</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5410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6701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7560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83860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93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10/23/17</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9142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10/23/17</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4062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10/23/17</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3107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689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3595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8452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10/23/17</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52407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10/23/17</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082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6600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953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10/23/17</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2513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10/23/17</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3398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10/23/17</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5273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10/23/17</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93873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0.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theme" Target="../theme/theme11.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10/23/17</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558028679"/>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325899088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Arial Unicode MS" charset="0"/>
              </a:defRPr>
            </a:lvl1pPr>
          </a:lstStyle>
          <a:p>
            <a:pPr algn="l">
              <a:defRPr/>
            </a:pPr>
            <a:endParaRPr lang="en-US" altLang="zh-CN">
              <a:solidFill>
                <a:srgbClr val="000000"/>
              </a:solidFill>
            </a:endParaRPr>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Arial Unicode MS" charset="0"/>
              </a:defRPr>
            </a:lvl1pPr>
          </a:lstStyle>
          <a:p>
            <a:pPr>
              <a:defRPr/>
            </a:pPr>
            <a:endParaRPr lang="en-US" altLang="zh-CN">
              <a:solidFill>
                <a:srgbClr val="000000"/>
              </a:solidFill>
            </a:endParaRPr>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Arial Unicode MS" charset="0"/>
              </a:defRPr>
            </a:lvl1pPr>
          </a:lstStyle>
          <a:p>
            <a:pPr>
              <a:defRPr/>
            </a:pPr>
            <a:fld id="{C7F9DF17-7382-0C4F-A4AC-3C6381BF36B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966808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Arial" charset="0"/>
          <a:ea typeface="ＭＳ Ｐゴシック" charset="0"/>
        </a:defRPr>
      </a:lvl6pPr>
      <a:lvl7pPr marL="914400" algn="ctr" rtl="0" fontAlgn="base">
        <a:spcBef>
          <a:spcPct val="0"/>
        </a:spcBef>
        <a:spcAft>
          <a:spcPct val="0"/>
        </a:spcAft>
        <a:defRPr sz="3200">
          <a:solidFill>
            <a:schemeClr val="bg1"/>
          </a:solidFill>
          <a:latin typeface="Arial" charset="0"/>
          <a:ea typeface="ＭＳ Ｐゴシック" charset="0"/>
        </a:defRPr>
      </a:lvl7pPr>
      <a:lvl8pPr marL="1371600" algn="ctr" rtl="0" fontAlgn="base">
        <a:spcBef>
          <a:spcPct val="0"/>
        </a:spcBef>
        <a:spcAft>
          <a:spcPct val="0"/>
        </a:spcAft>
        <a:defRPr sz="3200">
          <a:solidFill>
            <a:schemeClr val="bg1"/>
          </a:solidFill>
          <a:latin typeface="Arial" charset="0"/>
          <a:ea typeface="ＭＳ Ｐゴシック" charset="0"/>
        </a:defRPr>
      </a:lvl8pPr>
      <a:lvl9pPr marL="1828800" algn="ctr" rtl="0" fontAlgn="base">
        <a:spcBef>
          <a:spcPct val="0"/>
        </a:spcBef>
        <a:spcAft>
          <a:spcPct val="0"/>
        </a:spcAft>
        <a:defRPr sz="32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400">
          <a:solidFill>
            <a:schemeClr val="bg1"/>
          </a:solidFill>
          <a:latin typeface="+mn-lt"/>
          <a:ea typeface="+mn-ea"/>
        </a:defRPr>
      </a:lvl5pPr>
      <a:lvl6pPr marL="2514600" indent="-228600" algn="l" rtl="0" fontAlgn="base">
        <a:spcBef>
          <a:spcPct val="20000"/>
        </a:spcBef>
        <a:spcAft>
          <a:spcPct val="0"/>
        </a:spcAft>
        <a:buChar char="»"/>
        <a:defRPr sz="1400">
          <a:solidFill>
            <a:schemeClr val="bg1"/>
          </a:solidFill>
          <a:latin typeface="+mn-lt"/>
          <a:ea typeface="+mn-ea"/>
        </a:defRPr>
      </a:lvl6pPr>
      <a:lvl7pPr marL="2971800" indent="-228600" algn="l" rtl="0" fontAlgn="base">
        <a:spcBef>
          <a:spcPct val="20000"/>
        </a:spcBef>
        <a:spcAft>
          <a:spcPct val="0"/>
        </a:spcAft>
        <a:buChar char="»"/>
        <a:defRPr sz="1400">
          <a:solidFill>
            <a:schemeClr val="bg1"/>
          </a:solidFill>
          <a:latin typeface="+mn-lt"/>
          <a:ea typeface="+mn-ea"/>
        </a:defRPr>
      </a:lvl7pPr>
      <a:lvl8pPr marL="3429000" indent="-228600" algn="l" rtl="0" fontAlgn="base">
        <a:spcBef>
          <a:spcPct val="20000"/>
        </a:spcBef>
        <a:spcAft>
          <a:spcPct val="0"/>
        </a:spcAft>
        <a:buChar char="»"/>
        <a:defRPr sz="1400">
          <a:solidFill>
            <a:schemeClr val="bg1"/>
          </a:solidFill>
          <a:latin typeface="+mn-lt"/>
          <a:ea typeface="+mn-ea"/>
        </a:defRPr>
      </a:lvl8pPr>
      <a:lvl9pPr marL="3886200" indent="-228600" algn="l" rtl="0" fontAlgn="base">
        <a:spcBef>
          <a:spcPct val="20000"/>
        </a:spcBef>
        <a:spcAft>
          <a:spcPct val="0"/>
        </a:spcAft>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9059745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
        <p:nvSpPr>
          <p:cNvPr id="1029" name="Rectangle 5"/>
          <p:cNvSpPr>
            <a:spLocks noChangeArrowheads="1"/>
          </p:cNvSpPr>
          <p:nvPr userDrawn="1"/>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3847562663"/>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ＭＳ Ｐゴシック" charset="0"/>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5776424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14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mn-cs"/>
              </a:defRPr>
            </a:lvl1pPr>
          </a:lstStyle>
          <a:p>
            <a:pPr algn="l">
              <a:defRPr/>
            </a:pPr>
            <a:endParaRPr lang="en-US" altLang="zh-CN">
              <a:solidFill>
                <a:srgbClr val="000000"/>
              </a:solidFill>
              <a:cs typeface="Arial Unicode MS"/>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mn-cs"/>
              </a:defRPr>
            </a:lvl1pPr>
          </a:lstStyle>
          <a:p>
            <a:pPr>
              <a:defRPr/>
            </a:pPr>
            <a:endParaRPr lang="en-US" altLang="zh-CN">
              <a:solidFill>
                <a:srgbClr val="000000"/>
              </a:solidFill>
              <a:cs typeface="Arial Unicode MS"/>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mn-cs"/>
              </a:defRPr>
            </a:lvl1pPr>
          </a:lstStyle>
          <a:p>
            <a:pPr>
              <a:defRPr/>
            </a:pPr>
            <a:fld id="{93A3CFAB-B475-504F-B01E-76DE232D048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6387596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5pPr>
      <a:lvl6pPr marL="457200" algn="ctr" rtl="0" fontAlgn="base">
        <a:spcBef>
          <a:spcPct val="0"/>
        </a:spcBef>
        <a:spcAft>
          <a:spcPct val="0"/>
        </a:spcAft>
        <a:defRPr sz="3200">
          <a:solidFill>
            <a:schemeClr val="bg1"/>
          </a:solidFill>
          <a:latin typeface="Arial" charset="0"/>
          <a:ea typeface="ＭＳ Ｐゴシック" charset="0"/>
          <a:cs typeface="Arial Unicode MS" charset="0"/>
        </a:defRPr>
      </a:lvl6pPr>
      <a:lvl7pPr marL="914400" algn="ctr" rtl="0" fontAlgn="base">
        <a:spcBef>
          <a:spcPct val="0"/>
        </a:spcBef>
        <a:spcAft>
          <a:spcPct val="0"/>
        </a:spcAft>
        <a:defRPr sz="3200">
          <a:solidFill>
            <a:schemeClr val="bg1"/>
          </a:solidFill>
          <a:latin typeface="Arial" charset="0"/>
          <a:ea typeface="ＭＳ Ｐゴシック" charset="0"/>
          <a:cs typeface="Arial Unicode MS" charset="0"/>
        </a:defRPr>
      </a:lvl7pPr>
      <a:lvl8pPr marL="1371600" algn="ctr" rtl="0" fontAlgn="base">
        <a:spcBef>
          <a:spcPct val="0"/>
        </a:spcBef>
        <a:spcAft>
          <a:spcPct val="0"/>
        </a:spcAft>
        <a:defRPr sz="3200">
          <a:solidFill>
            <a:schemeClr val="bg1"/>
          </a:solidFill>
          <a:latin typeface="Arial" charset="0"/>
          <a:ea typeface="ＭＳ Ｐゴシック" charset="0"/>
          <a:cs typeface="Arial Unicode MS" charset="0"/>
        </a:defRPr>
      </a:lvl8pPr>
      <a:lvl9pPr marL="1828800" algn="ctr" rtl="0" fontAlgn="base">
        <a:spcBef>
          <a:spcPct val="0"/>
        </a:spcBef>
        <a:spcAft>
          <a:spcPct val="0"/>
        </a:spcAft>
        <a:defRPr sz="3200">
          <a:solidFill>
            <a:schemeClr val="bg1"/>
          </a:solidFill>
          <a:latin typeface="Arial" charset="0"/>
          <a:ea typeface="ＭＳ Ｐゴシック" charset="0"/>
          <a:cs typeface="Arial Unicode MS"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Arial Unicode MS" charset="0"/>
          <a:cs typeface="+mn-cs"/>
        </a:defRPr>
      </a:lvl2pPr>
      <a:lvl3pPr marL="1143000" indent="-228600" algn="l" rtl="0" eaLnBrk="0" fontAlgn="base" hangingPunct="0">
        <a:spcBef>
          <a:spcPct val="20000"/>
        </a:spcBef>
        <a:spcAft>
          <a:spcPct val="0"/>
        </a:spcAft>
        <a:buChar char="•"/>
        <a:defRPr>
          <a:solidFill>
            <a:schemeClr val="bg1"/>
          </a:solidFill>
          <a:latin typeface="+mn-lt"/>
          <a:ea typeface="Arial Unicode MS" charset="0"/>
          <a:cs typeface="+mn-cs"/>
        </a:defRPr>
      </a:lvl3pPr>
      <a:lvl4pPr marL="1600200" indent="-228600" algn="l" rtl="0" eaLnBrk="0" fontAlgn="base" hangingPunct="0">
        <a:spcBef>
          <a:spcPct val="20000"/>
        </a:spcBef>
        <a:spcAft>
          <a:spcPct val="0"/>
        </a:spcAft>
        <a:buChar char="–"/>
        <a:defRPr sz="1600">
          <a:solidFill>
            <a:schemeClr val="bg1"/>
          </a:solidFill>
          <a:latin typeface="+mn-lt"/>
          <a:ea typeface="Arial Unicode MS" charset="0"/>
          <a:cs typeface="+mn-cs"/>
        </a:defRPr>
      </a:lvl4pPr>
      <a:lvl5pPr marL="2057400" indent="-228600" algn="l" rtl="0" eaLnBrk="0" fontAlgn="base" hangingPunct="0">
        <a:spcBef>
          <a:spcPct val="20000"/>
        </a:spcBef>
        <a:spcAft>
          <a:spcPct val="0"/>
        </a:spcAft>
        <a:buChar char="»"/>
        <a:defRPr sz="1400">
          <a:solidFill>
            <a:schemeClr val="bg1"/>
          </a:solidFill>
          <a:latin typeface="+mn-lt"/>
          <a:ea typeface="Arial Unicode MS" charset="0"/>
          <a:cs typeface="+mn-cs"/>
        </a:defRPr>
      </a:lvl5pPr>
      <a:lvl6pPr marL="2514600" indent="-228600" algn="l" rtl="0" fontAlgn="base">
        <a:spcBef>
          <a:spcPct val="20000"/>
        </a:spcBef>
        <a:spcAft>
          <a:spcPct val="0"/>
        </a:spcAft>
        <a:buChar char="»"/>
        <a:defRPr sz="1400">
          <a:solidFill>
            <a:schemeClr val="bg1"/>
          </a:solidFill>
          <a:latin typeface="+mn-lt"/>
          <a:ea typeface="Arial Unicode MS" charset="0"/>
          <a:cs typeface="+mn-cs"/>
        </a:defRPr>
      </a:lvl6pPr>
      <a:lvl7pPr marL="2971800" indent="-228600" algn="l" rtl="0" fontAlgn="base">
        <a:spcBef>
          <a:spcPct val="20000"/>
        </a:spcBef>
        <a:spcAft>
          <a:spcPct val="0"/>
        </a:spcAft>
        <a:buChar char="»"/>
        <a:defRPr sz="1400">
          <a:solidFill>
            <a:schemeClr val="bg1"/>
          </a:solidFill>
          <a:latin typeface="+mn-lt"/>
          <a:ea typeface="Arial Unicode MS" charset="0"/>
          <a:cs typeface="+mn-cs"/>
        </a:defRPr>
      </a:lvl7pPr>
      <a:lvl8pPr marL="3429000" indent="-228600" algn="l" rtl="0" fontAlgn="base">
        <a:spcBef>
          <a:spcPct val="20000"/>
        </a:spcBef>
        <a:spcAft>
          <a:spcPct val="0"/>
        </a:spcAft>
        <a:buChar char="»"/>
        <a:defRPr sz="1400">
          <a:solidFill>
            <a:schemeClr val="bg1"/>
          </a:solidFill>
          <a:latin typeface="+mn-lt"/>
          <a:ea typeface="Arial Unicode MS" charset="0"/>
          <a:cs typeface="+mn-cs"/>
        </a:defRPr>
      </a:lvl8pPr>
      <a:lvl9pPr marL="3886200" indent="-228600" algn="l" rtl="0" fontAlgn="base">
        <a:spcBef>
          <a:spcPct val="20000"/>
        </a:spcBef>
        <a:spcAft>
          <a:spcPct val="0"/>
        </a:spcAft>
        <a:buChar char="»"/>
        <a:defRPr sz="1400">
          <a:solidFill>
            <a:schemeClr val="bg1"/>
          </a:solidFill>
          <a:latin typeface="+mn-lt"/>
          <a:ea typeface="Arial Unicode M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10/23/17</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899460066"/>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10/23/17</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748910847"/>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10/23/17</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39925983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10/23/17</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853447805"/>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image" Target="../media/image21.jpeg"/><Relationship Id="rId7" Type="http://schemas.openxmlformats.org/officeDocument/2006/relationships/oleObject" Target="../embeddings/oleObject2.bin"/><Relationship Id="rId8" Type="http://schemas.openxmlformats.org/officeDocument/2006/relationships/image" Target="../media/image20.emf"/><Relationship Id="rId9"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2.png"/><Relationship Id="rId6" Type="http://schemas.openxmlformats.org/officeDocument/2006/relationships/oleObject" Target="../embeddings/oleObject3.bin"/><Relationship Id="rId7" Type="http://schemas.openxmlformats.org/officeDocument/2006/relationships/image" Target="../media/image23.emf"/><Relationship Id="rId8" Type="http://schemas.openxmlformats.org/officeDocument/2006/relationships/image" Target="../media/image21.jpeg"/><Relationship Id="rId9" Type="http://schemas.openxmlformats.org/officeDocument/2006/relationships/oleObject" Target="../embeddings/oleObject4.bin"/><Relationship Id="rId10"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tags" Target="../tags/tag1.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27.emf"/><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28.jpeg"/><Relationship Id="rId5" Type="http://schemas.openxmlformats.org/officeDocument/2006/relationships/oleObject" Target="../embeddings/oleObject5.bin"/><Relationship Id="rId6" Type="http://schemas.openxmlformats.org/officeDocument/2006/relationships/image" Target="../media/image25.emf"/><Relationship Id="rId7" Type="http://schemas.openxmlformats.org/officeDocument/2006/relationships/image" Target="../media/image29.jpeg"/><Relationship Id="rId8" Type="http://schemas.openxmlformats.org/officeDocument/2006/relationships/oleObject" Target="../embeddings/oleObject6.bin"/><Relationship Id="rId9" Type="http://schemas.openxmlformats.org/officeDocument/2006/relationships/image" Target="../media/image26.emf"/><Relationship Id="rId10"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8.bin"/><Relationship Id="rId5" Type="http://schemas.openxmlformats.org/officeDocument/2006/relationships/image" Target="../media/image35.emf"/><Relationship Id="rId6" Type="http://schemas.openxmlformats.org/officeDocument/2006/relationships/oleObject" Target="../embeddings/oleObject9.bin"/><Relationship Id="rId7" Type="http://schemas.openxmlformats.org/officeDocument/2006/relationships/image" Target="../media/image36.emf"/><Relationship Id="rId8" Type="http://schemas.openxmlformats.org/officeDocument/2006/relationships/oleObject" Target="../embeddings/oleObject10.bin"/><Relationship Id="rId9" Type="http://schemas.openxmlformats.org/officeDocument/2006/relationships/image" Target="../media/image37.emf"/><Relationship Id="rId10" Type="http://schemas.openxmlformats.org/officeDocument/2006/relationships/image" Target="../media/image3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1.bin"/><Relationship Id="rId5" Type="http://schemas.openxmlformats.org/officeDocument/2006/relationships/image" Target="../media/image39.emf"/><Relationship Id="rId6" Type="http://schemas.openxmlformats.org/officeDocument/2006/relationships/image" Target="../media/image40.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64.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64.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59.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8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1" Type="http://schemas.openxmlformats.org/officeDocument/2006/relationships/slideLayout" Target="../slideLayouts/slideLayout107.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41.jpeg"/><Relationship Id="rId5" Type="http://schemas.openxmlformats.org/officeDocument/2006/relationships/image" Target="../media/image61.jpeg"/><Relationship Id="rId1" Type="http://schemas.openxmlformats.org/officeDocument/2006/relationships/slideLayout" Target="../slideLayouts/slideLayout10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0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59.jpeg"/><Relationship Id="rId5" Type="http://schemas.openxmlformats.org/officeDocument/2006/relationships/image" Target="../media/image65.jpeg"/><Relationship Id="rId1" Type="http://schemas.openxmlformats.org/officeDocument/2006/relationships/slideLayout" Target="../slideLayouts/slideLayout10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42.jpeg"/><Relationship Id="rId5" Type="http://schemas.openxmlformats.org/officeDocument/2006/relationships/image" Target="../media/image67.jpeg"/><Relationship Id="rId1" Type="http://schemas.openxmlformats.org/officeDocument/2006/relationships/slideLayout" Target="../slideLayouts/slideLayout107.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10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26.xml"/><Relationship Id="rId2"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0.png"/><Relationship Id="rId1" Type="http://schemas.openxmlformats.org/officeDocument/2006/relationships/tags" Target="../tags/tag2.xml"/><Relationship Id="rId2"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6.png"/><Relationship Id="rId1" Type="http://schemas.openxmlformats.org/officeDocument/2006/relationships/tags" Target="../tags/tag3.xml"/><Relationship Id="rId2"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19.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0.png"/><Relationship Id="rId1" Type="http://schemas.openxmlformats.org/officeDocument/2006/relationships/tags" Target="../tags/tag5.xml"/><Relationship Id="rId2"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79.png"/><Relationship Id="rId8" Type="http://schemas.openxmlformats.org/officeDocument/2006/relationships/image" Target="../media/image71.png"/><Relationship Id="rId9"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6.png"/><Relationship Id="rId1" Type="http://schemas.openxmlformats.org/officeDocument/2006/relationships/slideLayout" Target="../slideLayouts/slideLayout121.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37.xml"/><Relationship Id="rId2"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5.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video" Target="file://localhost/Users/ravir/Desktop/spiecd/smoke.wmv" TargetMode="External"/><Relationship Id="rId4" Type="http://schemas.microsoft.com/office/2007/relationships/media" Target="file://localhost/Users/ravir/Desktop/spiecd/cloud.wmv" TargetMode="External"/><Relationship Id="rId5" Type="http://schemas.openxmlformats.org/officeDocument/2006/relationships/video" Target="file://localhost/Users/ravir/Desktop/spiecd/cloud.wmv" TargetMode="External"/><Relationship Id="rId6" Type="http://schemas.openxmlformats.org/officeDocument/2006/relationships/slideLayout" Target="../slideLayouts/slideLayout132.xml"/><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tags" Target="../tags/tag7.xml"/><Relationship Id="rId2" Type="http://schemas.microsoft.com/office/2007/relationships/media" Target="file://localhost/Users/ravir/Desktop/spiecd/smoke.wm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134.xml"/><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gif"/><Relationship Id="rId1" Type="http://schemas.openxmlformats.org/officeDocument/2006/relationships/tags" Target="../tags/tag8.xml"/><Relationship Id="rId2" Type="http://schemas.microsoft.com/office/2007/relationships/media" Target="../media/media1.avi"/></Relationships>
</file>

<file path=ppt/slides/_rels/slide72.xml.rels><?xml version="1.0" encoding="UTF-8" standalone="yes"?>
<Relationships xmlns="http://schemas.openxmlformats.org/package/2006/relationships"><Relationship Id="rId3" Type="http://schemas.openxmlformats.org/officeDocument/2006/relationships/video" Target="file://localhost/Users/ravir/Desktop/spiecd/slicea1crop.avi" TargetMode="External"/><Relationship Id="rId4" Type="http://schemas.openxmlformats.org/officeDocument/2006/relationships/slideLayout" Target="../slideLayouts/slideLayout142.xml"/><Relationship Id="rId5" Type="http://schemas.openxmlformats.org/officeDocument/2006/relationships/image" Target="../media/image104.png"/><Relationship Id="rId1" Type="http://schemas.openxmlformats.org/officeDocument/2006/relationships/tags" Target="../tags/tag9.xml"/><Relationship Id="rId2" Type="http://schemas.microsoft.com/office/2007/relationships/media" Target="file://localhost/Users/ravir/Desktop/spiecd/slicea1crop.avi"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Sampling and Reconstruction of Visual Appearance</a:t>
            </a:r>
            <a:endParaRPr lang="en-US"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[Winter 2018]</a:t>
            </a:r>
            <a:r>
              <a:rPr lang="en-US" dirty="0">
                <a:latin typeface="+mj-lt"/>
              </a:rPr>
              <a:t>, Lecture </a:t>
            </a:r>
            <a:r>
              <a:rPr lang="en-US" dirty="0" smtClean="0">
                <a:latin typeface="+mj-lt"/>
              </a:rPr>
              <a:t>10</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44"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6145"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6"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7"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1" name="Picture 13" descr="relit_s_whit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6131" name="Rectangle 3"/>
          <p:cNvSpPr>
            <a:spLocks noGrp="1" noChangeArrowheads="1"/>
          </p:cNvSpPr>
          <p:nvPr>
            <p:ph type="title"/>
          </p:nvPr>
        </p:nvSpPr>
        <p:spPr/>
        <p:txBody>
          <a:bodyPr/>
          <a:lstStyle/>
          <a:p>
            <a:r>
              <a:rPr lang="en-US" sz="3200" dirty="0"/>
              <a:t>Motivation: Image-based Relighting</a:t>
            </a:r>
          </a:p>
        </p:txBody>
      </p:sp>
      <p:sp>
        <p:nvSpPr>
          <p:cNvPr id="81613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6137" name="Group 9"/>
          <p:cNvGrpSpPr>
            <a:grpSpLocks/>
          </p:cNvGrpSpPr>
          <p:nvPr/>
        </p:nvGrpSpPr>
        <p:grpSpPr bwMode="auto">
          <a:xfrm>
            <a:off x="3970338" y="3267075"/>
            <a:ext cx="1570037" cy="825500"/>
            <a:chOff x="2717" y="2022"/>
            <a:chExt cx="989" cy="520"/>
          </a:xfrm>
        </p:grpSpPr>
        <p:sp>
          <p:nvSpPr>
            <p:cNvPr id="81613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613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614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64 Samples</a:t>
            </a:r>
          </a:p>
        </p:txBody>
      </p:sp>
    </p:spTree>
    <p:extLst>
      <p:ext uri="{BB962C8B-B14F-4D97-AF65-F5344CB8AC3E}">
        <p14:creationId xmlns:p14="http://schemas.microsoft.com/office/powerpoint/2010/main" val="3223943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4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024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26"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0227" name="Rectangle 3"/>
          <p:cNvSpPr>
            <a:spLocks noGrp="1" noChangeArrowheads="1"/>
          </p:cNvSpPr>
          <p:nvPr>
            <p:ph type="title"/>
          </p:nvPr>
        </p:nvSpPr>
        <p:spPr/>
        <p:txBody>
          <a:bodyPr/>
          <a:lstStyle/>
          <a:p>
            <a:r>
              <a:rPr lang="en-US" sz="3200" dirty="0"/>
              <a:t>Motivation: Image-based Relighting</a:t>
            </a:r>
          </a:p>
        </p:txBody>
      </p:sp>
      <p:sp>
        <p:nvSpPr>
          <p:cNvPr id="82023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0233" name="Group 9"/>
          <p:cNvGrpSpPr>
            <a:grpSpLocks/>
          </p:cNvGrpSpPr>
          <p:nvPr/>
        </p:nvGrpSpPr>
        <p:grpSpPr bwMode="auto">
          <a:xfrm>
            <a:off x="3970338" y="3267075"/>
            <a:ext cx="1570037" cy="825500"/>
            <a:chOff x="2717" y="2022"/>
            <a:chExt cx="989" cy="520"/>
          </a:xfrm>
        </p:grpSpPr>
        <p:sp>
          <p:nvSpPr>
            <p:cNvPr id="82023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023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023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Tree>
    <p:extLst>
      <p:ext uri="{BB962C8B-B14F-4D97-AF65-F5344CB8AC3E}">
        <p14:creationId xmlns:p14="http://schemas.microsoft.com/office/powerpoint/2010/main" val="3880926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95" name="Picture 19"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8196" name="Picture 20"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7" name="Picture 21"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8" name="Picture 22"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89" name="Picture 13"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8179" name="Rectangle 3"/>
          <p:cNvSpPr>
            <a:spLocks noGrp="1" noChangeArrowheads="1"/>
          </p:cNvSpPr>
          <p:nvPr>
            <p:ph type="title"/>
          </p:nvPr>
        </p:nvSpPr>
        <p:spPr/>
        <p:txBody>
          <a:bodyPr/>
          <a:lstStyle/>
          <a:p>
            <a:r>
              <a:rPr lang="en-US" sz="3200" dirty="0"/>
              <a:t>Motivation: Image-based Relighting</a:t>
            </a:r>
          </a:p>
        </p:txBody>
      </p:sp>
      <p:sp>
        <p:nvSpPr>
          <p:cNvPr id="81818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8185" name="Group 9"/>
          <p:cNvGrpSpPr>
            <a:grpSpLocks/>
          </p:cNvGrpSpPr>
          <p:nvPr/>
        </p:nvGrpSpPr>
        <p:grpSpPr bwMode="auto">
          <a:xfrm>
            <a:off x="3970338" y="3267075"/>
            <a:ext cx="1570037" cy="825500"/>
            <a:chOff x="2717" y="2022"/>
            <a:chExt cx="989" cy="520"/>
          </a:xfrm>
        </p:grpSpPr>
        <p:sp>
          <p:nvSpPr>
            <p:cNvPr id="818186"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8187"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8188"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18191" name="AutoShape 15"/>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589590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66" name="Picture 18"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1267" name="Picture 19"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8" name="Picture 20"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9" name="Picture 21"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50"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1251" name="Rectangle 3"/>
          <p:cNvSpPr>
            <a:spLocks noGrp="1" noChangeArrowheads="1"/>
          </p:cNvSpPr>
          <p:nvPr>
            <p:ph type="title"/>
          </p:nvPr>
        </p:nvSpPr>
        <p:spPr/>
        <p:txBody>
          <a:bodyPr/>
          <a:lstStyle/>
          <a:p>
            <a:r>
              <a:rPr lang="en-US" sz="3200" dirty="0"/>
              <a:t>Motivation: Image-based Relighting</a:t>
            </a:r>
          </a:p>
        </p:txBody>
      </p:sp>
      <p:sp>
        <p:nvSpPr>
          <p:cNvPr id="82125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1257" name="Group 9"/>
          <p:cNvGrpSpPr>
            <a:grpSpLocks/>
          </p:cNvGrpSpPr>
          <p:nvPr/>
        </p:nvGrpSpPr>
        <p:grpSpPr bwMode="auto">
          <a:xfrm>
            <a:off x="3970338" y="3267075"/>
            <a:ext cx="1570037" cy="825500"/>
            <a:chOff x="2717" y="2022"/>
            <a:chExt cx="989" cy="520"/>
          </a:xfrm>
        </p:grpSpPr>
        <p:sp>
          <p:nvSpPr>
            <p:cNvPr id="82125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125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126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21261"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1262"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8842734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36"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4337"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8"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9"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22" name="Picture 2" descr="relit_s_whit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4323" name="Rectangle 3"/>
          <p:cNvSpPr>
            <a:spLocks noGrp="1" noChangeArrowheads="1"/>
          </p:cNvSpPr>
          <p:nvPr>
            <p:ph type="title"/>
          </p:nvPr>
        </p:nvSpPr>
        <p:spPr/>
        <p:txBody>
          <a:bodyPr/>
          <a:lstStyle/>
          <a:p>
            <a:r>
              <a:rPr lang="en-US" sz="3200" dirty="0"/>
              <a:t>Motivation: Image-based Relighting</a:t>
            </a:r>
          </a:p>
        </p:txBody>
      </p:sp>
      <p:sp>
        <p:nvSpPr>
          <p:cNvPr id="82432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4329" name="Group 9"/>
          <p:cNvGrpSpPr>
            <a:grpSpLocks/>
          </p:cNvGrpSpPr>
          <p:nvPr/>
        </p:nvGrpSpPr>
        <p:grpSpPr bwMode="auto">
          <a:xfrm>
            <a:off x="3970338" y="3267075"/>
            <a:ext cx="1570037" cy="825500"/>
            <a:chOff x="2717" y="2022"/>
            <a:chExt cx="989" cy="520"/>
          </a:xfrm>
        </p:grpSpPr>
        <p:sp>
          <p:nvSpPr>
            <p:cNvPr id="82433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433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2433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4096 Samples</a:t>
            </a:r>
          </a:p>
        </p:txBody>
      </p:sp>
    </p:spTree>
    <p:extLst>
      <p:ext uri="{BB962C8B-B14F-4D97-AF65-F5344CB8AC3E}">
        <p14:creationId xmlns:p14="http://schemas.microsoft.com/office/powerpoint/2010/main" val="3150145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95" name="Picture 23"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2296" name="Picture 24"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7" name="Picture 25"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8" name="Picture 26"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0" name="Picture 18"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75" name="Rectangle 3"/>
          <p:cNvSpPr>
            <a:spLocks noGrp="1" noChangeArrowheads="1"/>
          </p:cNvSpPr>
          <p:nvPr>
            <p:ph type="title"/>
          </p:nvPr>
        </p:nvSpPr>
        <p:spPr/>
        <p:txBody>
          <a:bodyPr/>
          <a:lstStyle/>
          <a:p>
            <a:r>
              <a:rPr lang="en-US" sz="3200" dirty="0"/>
              <a:t>Motivation: Image-based Relighting</a:t>
            </a:r>
          </a:p>
        </p:txBody>
      </p:sp>
      <p:sp>
        <p:nvSpPr>
          <p:cNvPr id="82227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2281" name="Group 9"/>
          <p:cNvGrpSpPr>
            <a:grpSpLocks/>
          </p:cNvGrpSpPr>
          <p:nvPr/>
        </p:nvGrpSpPr>
        <p:grpSpPr bwMode="auto">
          <a:xfrm>
            <a:off x="3970338" y="3267075"/>
            <a:ext cx="1570037" cy="825500"/>
            <a:chOff x="2717" y="2022"/>
            <a:chExt cx="989" cy="520"/>
          </a:xfrm>
        </p:grpSpPr>
        <p:sp>
          <p:nvSpPr>
            <p:cNvPr id="822282"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2283"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2284"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Tree>
    <p:extLst>
      <p:ext uri="{BB962C8B-B14F-4D97-AF65-F5344CB8AC3E}">
        <p14:creationId xmlns:p14="http://schemas.microsoft.com/office/powerpoint/2010/main" val="3997210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132486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1928849194"/>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1053"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488500363"/>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1054"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3601477669"/>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2077"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4253211719"/>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2078"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5332357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427910034"/>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15"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152073998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16"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103929105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17"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7783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Applications</a:t>
            </a:r>
            <a:endParaRPr lang="en-US" dirty="0"/>
          </a:p>
        </p:txBody>
      </p:sp>
      <p:sp>
        <p:nvSpPr>
          <p:cNvPr id="2" name="Content Placeholder 1"/>
          <p:cNvSpPr>
            <a:spLocks noGrp="1"/>
          </p:cNvSpPr>
          <p:nvPr>
            <p:ph idx="1"/>
          </p:nvPr>
        </p:nvSpPr>
        <p:spPr>
          <a:xfrm>
            <a:off x="457200" y="1365055"/>
            <a:ext cx="8686800" cy="5029200"/>
          </a:xfrm>
        </p:spPr>
        <p:txBody>
          <a:bodyPr/>
          <a:lstStyle/>
          <a:p>
            <a:r>
              <a:rPr lang="en-US" dirty="0" smtClean="0"/>
              <a:t>Monte Carlo Rendering (biggest application)</a:t>
            </a:r>
          </a:p>
          <a:p>
            <a:r>
              <a:rPr lang="en-US" i="1" dirty="0" smtClean="0"/>
              <a:t>Light Transport </a:t>
            </a:r>
            <a:r>
              <a:rPr lang="en-US" i="1" dirty="0" smtClean="0"/>
              <a:t>Acquisition / Many Light Rendering</a:t>
            </a:r>
            <a:endParaRPr lang="en-US" i="1" dirty="0" smtClean="0"/>
          </a:p>
          <a:p>
            <a:r>
              <a:rPr lang="en-US" dirty="0" smtClean="0"/>
              <a:t>Light Fields and Computational Photography</a:t>
            </a:r>
          </a:p>
          <a:p>
            <a:r>
              <a:rPr lang="en-US" dirty="0" smtClean="0"/>
              <a:t>Animation/Simulation (not covered in course)</a:t>
            </a:r>
          </a:p>
          <a:p>
            <a:endParaRPr lang="en-US" dirty="0"/>
          </a:p>
          <a:p>
            <a:r>
              <a:rPr lang="en-US" dirty="0" smtClean="0"/>
              <a:t>Introduce concepts of </a:t>
            </a:r>
            <a:r>
              <a:rPr lang="en-US" dirty="0" err="1" smtClean="0"/>
              <a:t>sparsity</a:t>
            </a:r>
            <a:r>
              <a:rPr lang="en-US" dirty="0" smtClean="0"/>
              <a:t>, coherence, compressive sensing for reconstruction</a:t>
            </a:r>
            <a:endParaRPr lang="en-US" dirty="0" smtClean="0"/>
          </a:p>
        </p:txBody>
      </p:sp>
    </p:spTree>
    <p:extLst>
      <p:ext uri="{BB962C8B-B14F-4D97-AF65-F5344CB8AC3E}">
        <p14:creationId xmlns:p14="http://schemas.microsoft.com/office/powerpoint/2010/main" val="3561089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dirty="0" smtClean="0"/>
              <a:t>(Pre)compute</a:t>
            </a:r>
            <a:r>
              <a:rPr lang="en-US" sz="3200" dirty="0"/>
              <a:t>: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92956049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39"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6" name="Object 6"/>
          <p:cNvGraphicFramePr>
            <a:graphicFrameLocks noChangeAspect="1"/>
          </p:cNvGraphicFramePr>
          <p:nvPr>
            <p:extLst>
              <p:ext uri="{D42A27DB-BD31-4B8C-83A1-F6EECF244321}">
                <p14:modId xmlns:p14="http://schemas.microsoft.com/office/powerpoint/2010/main" val="163761490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40"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9" name="Object 9"/>
          <p:cNvGraphicFramePr>
            <a:graphicFrameLocks noChangeAspect="1"/>
          </p:cNvGraphicFramePr>
          <p:nvPr>
            <p:extLst>
              <p:ext uri="{D42A27DB-BD31-4B8C-83A1-F6EECF244321}">
                <p14:modId xmlns:p14="http://schemas.microsoft.com/office/powerpoint/2010/main" val="408987331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41"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3343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dirty="0" smtClean="0"/>
              <a:t>(Pre)compute </a:t>
            </a:r>
            <a:r>
              <a:rPr lang="en-US" sz="3200" dirty="0"/>
              <a:t>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299879486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35"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046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Row-Column Sampling (Many Lights)</a:t>
            </a:r>
          </a:p>
          <a:p>
            <a:pPr marL="0" indent="0">
              <a:buNone/>
            </a:pPr>
            <a:r>
              <a:rPr lang="en-US" i="1" dirty="0" smtClean="0"/>
              <a:t>(clustering for matrix completion of light transport)</a:t>
            </a:r>
          </a:p>
          <a:p>
            <a:r>
              <a:rPr lang="en-US" dirty="0" smtClean="0"/>
              <a:t>Compressive Sensing for Light Transport</a:t>
            </a:r>
          </a:p>
          <a:p>
            <a:r>
              <a:rPr lang="en-US" dirty="0" smtClean="0"/>
              <a:t>Matrix Completion</a:t>
            </a:r>
            <a:endParaRPr lang="en-US" dirty="0"/>
          </a:p>
        </p:txBody>
      </p:sp>
      <p:sp>
        <p:nvSpPr>
          <p:cNvPr id="5" name="TextBox 4"/>
          <p:cNvSpPr txBox="1"/>
          <p:nvPr/>
        </p:nvSpPr>
        <p:spPr>
          <a:xfrm>
            <a:off x="5110361" y="6488668"/>
            <a:ext cx="4033639" cy="369332"/>
          </a:xfrm>
          <a:prstGeom prst="rect">
            <a:avLst/>
          </a:prstGeom>
          <a:noFill/>
        </p:spPr>
        <p:txBody>
          <a:bodyPr wrap="none" rtlCol="0">
            <a:spAutoFit/>
          </a:bodyPr>
          <a:lstStyle/>
          <a:p>
            <a:r>
              <a:rPr lang="en-US" dirty="0" smtClean="0">
                <a:latin typeface="+mn-lt"/>
              </a:rPr>
              <a:t>Hasan, Pellacini, Bala SIGGRAPH 07</a:t>
            </a:r>
            <a:endParaRPr lang="en-US" dirty="0">
              <a:latin typeface="+mn-lt"/>
            </a:endParaRPr>
          </a:p>
        </p:txBody>
      </p:sp>
    </p:spTree>
    <p:extLst>
      <p:ext uri="{BB962C8B-B14F-4D97-AF65-F5344CB8AC3E}">
        <p14:creationId xmlns:p14="http://schemas.microsoft.com/office/powerpoint/2010/main" val="1399418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r>
              <a:rPr lang="en-US" sz="4000">
                <a:latin typeface="Arial" charset="0"/>
              </a:rPr>
              <a:t>Complex Illumination: A Challenge</a:t>
            </a:r>
          </a:p>
        </p:txBody>
      </p:sp>
      <p:pic>
        <p:nvPicPr>
          <p:cNvPr id="119812" name="Picture 6" descr="kitchenh-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417638"/>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7"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419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p:txBody>
          <a:bodyPr/>
          <a:lstStyle/>
          <a:p>
            <a:r>
              <a:rPr lang="en-GB">
                <a:solidFill>
                  <a:srgbClr val="FFFFFF"/>
                </a:solidFill>
                <a:latin typeface="Arial" charset="0"/>
              </a:rPr>
              <a:t>Conversion to Many Lights</a:t>
            </a:r>
            <a:endParaRPr lang="en-US">
              <a:solidFill>
                <a:srgbClr val="00CC00"/>
              </a:solidFill>
              <a:latin typeface="Arial" charset="0"/>
            </a:endParaRPr>
          </a:p>
        </p:txBody>
      </p:sp>
      <p:grpSp>
        <p:nvGrpSpPr>
          <p:cNvPr id="132100" name="Group 4"/>
          <p:cNvGrpSpPr>
            <a:grpSpLocks/>
          </p:cNvGrpSpPr>
          <p:nvPr/>
        </p:nvGrpSpPr>
        <p:grpSpPr bwMode="auto">
          <a:xfrm>
            <a:off x="4664075" y="2139950"/>
            <a:ext cx="4297363" cy="3209925"/>
            <a:chOff x="1272" y="1584"/>
            <a:chExt cx="3212" cy="2405"/>
          </a:xfrm>
        </p:grpSpPr>
        <p:pic>
          <p:nvPicPr>
            <p:cNvPr id="132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1584"/>
              <a:ext cx="3213" cy="2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2102" name="Text Box 6"/>
            <p:cNvSpPr txBox="1">
              <a:spLocks noChangeArrowheads="1"/>
            </p:cNvSpPr>
            <p:nvPr/>
          </p:nvSpPr>
          <p:spPr bwMode="auto">
            <a:xfrm>
              <a:off x="1272" y="1584"/>
              <a:ext cx="3213" cy="2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a:endParaRPr lang="en-US" smtClean="0">
                <a:solidFill>
                  <a:srgbClr val="FFFFFF"/>
                </a:solidFill>
                <a:latin typeface="Arial" charset="0"/>
              </a:endParaRPr>
            </a:p>
          </p:txBody>
        </p:sp>
      </p:grpSp>
      <p:sp>
        <p:nvSpPr>
          <p:cNvPr id="132103" name="Text Box 7"/>
          <p:cNvSpPr txBox="1">
            <a:spLocks noChangeArrowheads="1"/>
          </p:cNvSpPr>
          <p:nvPr/>
        </p:nvSpPr>
        <p:spPr bwMode="auto">
          <a:xfrm>
            <a:off x="1554163" y="5897563"/>
            <a:ext cx="6218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smtClean="0">
                <a:solidFill>
                  <a:srgbClr val="FFFFFF"/>
                </a:solidFill>
                <a:latin typeface="Arial" charset="0"/>
              </a:rPr>
              <a:t>Courtesy Walter et al., Lightcuts, SIGGRAPH 05/06</a:t>
            </a:r>
          </a:p>
        </p:txBody>
      </p:sp>
      <p:pic>
        <p:nvPicPr>
          <p:cNvPr id="132104" name="Picture 8" descr="kitchen-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2122488"/>
            <a:ext cx="4297362" cy="3217862"/>
          </a:xfrm>
          <a:prstGeom prst="rect">
            <a:avLst/>
          </a:prstGeom>
          <a:noFill/>
          <a:extLst>
            <a:ext uri="{909E8E84-426E-40dd-AFC4-6F175D3DCCD1}">
              <a14:hiddenFill xmlns:a14="http://schemas.microsoft.com/office/drawing/2010/main">
                <a:solidFill>
                  <a:srgbClr val="FFFFFF"/>
                </a:solidFill>
              </a14:hiddenFill>
            </a:ext>
          </a:extLst>
        </p:spPr>
      </p:pic>
      <p:sp>
        <p:nvSpPr>
          <p:cNvPr id="132105" name="Rectangle 16"/>
          <p:cNvSpPr>
            <a:spLocks noChangeArrowheads="1"/>
          </p:cNvSpPr>
          <p:nvPr/>
        </p:nvSpPr>
        <p:spPr bwMode="auto">
          <a:xfrm>
            <a:off x="457200" y="1114425"/>
            <a:ext cx="85042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Area, indirect, sun/sky</a:t>
            </a: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p:txBody>
      </p:sp>
    </p:spTree>
    <p:extLst>
      <p:ext uri="{BB962C8B-B14F-4D97-AF65-F5344CB8AC3E}">
        <p14:creationId xmlns:p14="http://schemas.microsoft.com/office/powerpoint/2010/main" val="33247267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Arial" charset="0"/>
              </a:rPr>
              <a:t>A Matrix Interpretation</a:t>
            </a:r>
          </a:p>
        </p:txBody>
      </p:sp>
      <p:sp>
        <p:nvSpPr>
          <p:cNvPr id="12300" name="Rectangle 4"/>
          <p:cNvSpPr>
            <a:spLocks noChangeArrowheads="1"/>
          </p:cNvSpPr>
          <p:nvPr/>
        </p:nvSpPr>
        <p:spPr bwMode="auto">
          <a:xfrm>
            <a:off x="3109913" y="1692275"/>
            <a:ext cx="2925762" cy="3290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2301" name="Line 5"/>
          <p:cNvSpPr>
            <a:spLocks noChangeShapeType="1"/>
          </p:cNvSpPr>
          <p:nvPr/>
        </p:nvSpPr>
        <p:spPr bwMode="auto">
          <a:xfrm>
            <a:off x="3708400"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2" name="Line 6"/>
          <p:cNvSpPr>
            <a:spLocks noChangeShapeType="1"/>
          </p:cNvSpPr>
          <p:nvPr/>
        </p:nvSpPr>
        <p:spPr bwMode="auto">
          <a:xfrm>
            <a:off x="46402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3" name="Line 7"/>
          <p:cNvSpPr>
            <a:spLocks noChangeShapeType="1"/>
          </p:cNvSpPr>
          <p:nvPr/>
        </p:nvSpPr>
        <p:spPr bwMode="auto">
          <a:xfrm>
            <a:off x="55038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295" name="Text Box 13"/>
          <p:cNvSpPr txBox="1">
            <a:spLocks noChangeArrowheads="1"/>
          </p:cNvSpPr>
          <p:nvPr/>
        </p:nvSpPr>
        <p:spPr bwMode="auto">
          <a:xfrm>
            <a:off x="1463675" y="2789238"/>
            <a:ext cx="155416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p>
          <a:p>
            <a:pPr>
              <a:spcBef>
                <a:spcPct val="50000"/>
              </a:spcBef>
            </a:pPr>
            <a:r>
              <a:rPr lang="en-US" sz="2000" smtClean="0">
                <a:solidFill>
                  <a:srgbClr val="FFFFFF"/>
                </a:solidFill>
              </a:rPr>
              <a:t>(2,000,000)</a:t>
            </a:r>
          </a:p>
        </p:txBody>
      </p:sp>
      <p:sp>
        <p:nvSpPr>
          <p:cNvPr id="12296" name="Text Box 14"/>
          <p:cNvSpPr txBox="1">
            <a:spLocks noChangeArrowheads="1"/>
          </p:cNvSpPr>
          <p:nvPr/>
        </p:nvSpPr>
        <p:spPr bwMode="auto">
          <a:xfrm>
            <a:off x="2835275" y="1020763"/>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 </a:t>
            </a:r>
            <a:r>
              <a:rPr lang="en-US" sz="2000" smtClean="0">
                <a:solidFill>
                  <a:srgbClr val="FFFFFF"/>
                </a:solidFill>
              </a:rPr>
              <a:t>(100,000)</a:t>
            </a:r>
          </a:p>
        </p:txBody>
      </p:sp>
      <p:cxnSp>
        <p:nvCxnSpPr>
          <p:cNvPr id="12297" name="Straight Arrow Connector 15"/>
          <p:cNvCxnSpPr>
            <a:cxnSpLocks noChangeShapeType="1"/>
          </p:cNvCxnSpPr>
          <p:nvPr/>
        </p:nvCxnSpPr>
        <p:spPr bwMode="auto">
          <a:xfrm flipH="1" flipV="1">
            <a:off x="5486400" y="5075238"/>
            <a:ext cx="823913" cy="547687"/>
          </a:xfrm>
          <a:prstGeom prst="straightConnector1">
            <a:avLst/>
          </a:prstGeom>
          <a:noFill/>
          <a:ln w="25400">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4664075" y="5075238"/>
            <a:ext cx="90488" cy="547687"/>
          </a:xfrm>
          <a:prstGeom prst="straightConnector1">
            <a:avLst/>
          </a:prstGeom>
          <a:noFill/>
          <a:ln w="25400">
            <a:solidFill>
              <a:schemeClr val="tx1"/>
            </a:solidFill>
            <a:round/>
            <a:headEnd/>
            <a:tailEnd type="arrow" w="med" len="med"/>
          </a:ln>
        </p:spPr>
      </p:cxnSp>
      <p:cxnSp>
        <p:nvCxnSpPr>
          <p:cNvPr id="12299" name="Straight Arrow Connector 19"/>
          <p:cNvCxnSpPr>
            <a:cxnSpLocks noChangeShapeType="1"/>
          </p:cNvCxnSpPr>
          <p:nvPr/>
        </p:nvCxnSpPr>
        <p:spPr bwMode="auto">
          <a:xfrm flipV="1">
            <a:off x="3292475" y="5075238"/>
            <a:ext cx="457200" cy="547687"/>
          </a:xfrm>
          <a:prstGeom prst="straightConnector1">
            <a:avLst/>
          </a:prstGeom>
          <a:noFill/>
          <a:ln w="25400">
            <a:solidFill>
              <a:schemeClr val="tx1"/>
            </a:solidFill>
            <a:round/>
            <a:headEnd/>
            <a:tailEnd type="arrow" w="med" len="med"/>
          </a:ln>
        </p:spPr>
      </p:cxnSp>
      <p:pic>
        <p:nvPicPr>
          <p:cNvPr id="12305" name="Picture 17" desc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6" name="Picture 18" descr="l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75"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7" name="Picture 19" descr="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9" name="Picture 15" descr="temple-300-900-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363" y="2514600"/>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Line 5"/>
          <p:cNvSpPr>
            <a:spLocks noChangeShapeType="1"/>
          </p:cNvSpPr>
          <p:nvPr/>
        </p:nvSpPr>
        <p:spPr bwMode="auto">
          <a:xfrm rot="-5400000">
            <a:off x="4572000" y="6858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1" name="Line 23"/>
          <p:cNvSpPr>
            <a:spLocks noChangeShapeType="1"/>
          </p:cNvSpPr>
          <p:nvPr/>
        </p:nvSpPr>
        <p:spPr bwMode="auto">
          <a:xfrm>
            <a:off x="8229600" y="2149475"/>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3" name="Oval 25"/>
          <p:cNvSpPr>
            <a:spLocks noChangeArrowheads="1"/>
          </p:cNvSpPr>
          <p:nvPr/>
        </p:nvSpPr>
        <p:spPr bwMode="auto">
          <a:xfrm>
            <a:off x="8137525" y="2606675"/>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15" name="Line 27"/>
          <p:cNvSpPr>
            <a:spLocks noChangeShapeType="1"/>
          </p:cNvSpPr>
          <p:nvPr/>
        </p:nvSpPr>
        <p:spPr bwMode="auto">
          <a:xfrm flipH="1">
            <a:off x="6126163" y="2149475"/>
            <a:ext cx="21034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6" name="Line 5"/>
          <p:cNvSpPr>
            <a:spLocks noChangeShapeType="1"/>
          </p:cNvSpPr>
          <p:nvPr/>
        </p:nvSpPr>
        <p:spPr bwMode="auto">
          <a:xfrm rot="-5400000">
            <a:off x="4572000" y="16002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7" name="Line 5"/>
          <p:cNvSpPr>
            <a:spLocks noChangeShapeType="1"/>
          </p:cNvSpPr>
          <p:nvPr/>
        </p:nvSpPr>
        <p:spPr bwMode="auto">
          <a:xfrm rot="-5400000">
            <a:off x="4572000" y="2697163"/>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9" name="Line 31"/>
          <p:cNvSpPr>
            <a:spLocks noChangeShapeType="1"/>
          </p:cNvSpPr>
          <p:nvPr/>
        </p:nvSpPr>
        <p:spPr bwMode="auto">
          <a:xfrm flipH="1">
            <a:off x="6126163" y="3063875"/>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8" name="Oval 30"/>
          <p:cNvSpPr>
            <a:spLocks noChangeArrowheads="1"/>
          </p:cNvSpPr>
          <p:nvPr/>
        </p:nvSpPr>
        <p:spPr bwMode="auto">
          <a:xfrm>
            <a:off x="7040563" y="297180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22" name="Line 34"/>
          <p:cNvSpPr>
            <a:spLocks noChangeShapeType="1"/>
          </p:cNvSpPr>
          <p:nvPr/>
        </p:nvSpPr>
        <p:spPr bwMode="auto">
          <a:xfrm>
            <a:off x="7772400" y="3794125"/>
            <a:ext cx="0" cy="366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3" name="Line 35"/>
          <p:cNvSpPr>
            <a:spLocks noChangeShapeType="1"/>
          </p:cNvSpPr>
          <p:nvPr/>
        </p:nvSpPr>
        <p:spPr bwMode="auto">
          <a:xfrm flipH="1">
            <a:off x="6126163" y="4160838"/>
            <a:ext cx="1646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1" name="Oval 33"/>
          <p:cNvSpPr>
            <a:spLocks noChangeArrowheads="1"/>
          </p:cNvSpPr>
          <p:nvPr/>
        </p:nvSpPr>
        <p:spPr bwMode="auto">
          <a:xfrm>
            <a:off x="7680325" y="3703638"/>
            <a:ext cx="180975" cy="182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2639492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animBg="1"/>
      <p:bldP spid="12311" grpId="0" animBg="1"/>
      <p:bldP spid="12313" grpId="0" animBg="1"/>
      <p:bldP spid="12315" grpId="0" animBg="1"/>
      <p:bldP spid="12316" grpId="0" animBg="1"/>
      <p:bldP spid="12317" grpId="0" animBg="1"/>
      <p:bldP spid="12319" grpId="0" animBg="1"/>
      <p:bldP spid="12318" grpId="0" animBg="1"/>
      <p:bldP spid="12322" grpId="0" animBg="1"/>
      <p:bldP spid="12323" grpId="0" animBg="1"/>
      <p:bldP spid="123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16"/>
          <p:cNvSpPr>
            <a:spLocks noGrp="1" noChangeArrowheads="1"/>
          </p:cNvSpPr>
          <p:nvPr>
            <p:ph type="body" idx="1"/>
          </p:nvPr>
        </p:nvSpPr>
        <p:spPr>
          <a:xfrm>
            <a:off x="457200" y="1114425"/>
            <a:ext cx="8504238" cy="5743575"/>
          </a:xfrm>
          <a:noFill/>
        </p:spPr>
        <p:txBody>
          <a:bodyPr/>
          <a:lstStyle/>
          <a:p>
            <a:pPr eaLnBrk="1" hangingPunct="1"/>
            <a:r>
              <a:rPr lang="en-US">
                <a:latin typeface="Arial" charset="0"/>
              </a:rPr>
              <a:t>Compute sum of columns</a:t>
            </a: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r>
              <a:rPr lang="en-US">
                <a:solidFill>
                  <a:schemeClr val="folHlink"/>
                </a:solidFill>
                <a:latin typeface="Arial" charset="0"/>
              </a:rPr>
              <a:t>Note:</a:t>
            </a:r>
            <a:r>
              <a:rPr lang="en-US">
                <a:latin typeface="Arial" charset="0"/>
              </a:rPr>
              <a:t> We don</a:t>
            </a:r>
            <a:r>
              <a:rPr lang="ja-JP" altLang="en-US">
                <a:latin typeface="Arial" charset="0"/>
              </a:rPr>
              <a:t>’</a:t>
            </a:r>
            <a:r>
              <a:rPr lang="en-US">
                <a:latin typeface="Arial" charset="0"/>
              </a:rPr>
              <a:t>t have the matrix data</a:t>
            </a:r>
          </a:p>
        </p:txBody>
      </p:sp>
      <p:sp>
        <p:nvSpPr>
          <p:cNvPr id="13314" name="Rectangle 2"/>
          <p:cNvSpPr>
            <a:spLocks noGrp="1" noChangeArrowheads="1"/>
          </p:cNvSpPr>
          <p:nvPr>
            <p:ph type="title"/>
          </p:nvPr>
        </p:nvSpPr>
        <p:spPr/>
        <p:txBody>
          <a:bodyPr/>
          <a:lstStyle/>
          <a:p>
            <a:pPr eaLnBrk="1" hangingPunct="1"/>
            <a:r>
              <a:rPr lang="en-US">
                <a:latin typeface="Arial" charset="0"/>
              </a:rPr>
              <a:t>Problem Statement</a:t>
            </a:r>
          </a:p>
        </p:txBody>
      </p:sp>
      <p:sp>
        <p:nvSpPr>
          <p:cNvPr id="13320" name="Rectangle 4"/>
          <p:cNvSpPr>
            <a:spLocks noChangeArrowheads="1"/>
          </p:cNvSpPr>
          <p:nvPr/>
        </p:nvSpPr>
        <p:spPr bwMode="auto">
          <a:xfrm>
            <a:off x="5119688" y="2085975"/>
            <a:ext cx="3384550" cy="3841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3316" name="Text Box 13"/>
          <p:cNvSpPr txBox="1">
            <a:spLocks noChangeArrowheads="1"/>
          </p:cNvSpPr>
          <p:nvPr/>
        </p:nvSpPr>
        <p:spPr bwMode="auto">
          <a:xfrm>
            <a:off x="2741613" y="3367088"/>
            <a:ext cx="182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 </a:t>
            </a:r>
            <a:r>
              <a:rPr lang="el-GR" sz="6000" smtClean="0">
                <a:solidFill>
                  <a:srgbClr val="FFFFFF"/>
                </a:solidFill>
                <a:latin typeface="Times New Roman" charset="0"/>
                <a:cs typeface="Times New Roman" charset="0"/>
              </a:rPr>
              <a:t>Σ</a:t>
            </a:r>
            <a:r>
              <a:rPr lang="en-US" sz="6000" smtClean="0">
                <a:solidFill>
                  <a:srgbClr val="FFFFFF"/>
                </a:solidFill>
                <a:latin typeface="Times New Roman" charset="0"/>
                <a:cs typeface="Times New Roman" charset="0"/>
              </a:rPr>
              <a:t> (</a:t>
            </a:r>
            <a:endParaRPr lang="el-GR" sz="6000" smtClean="0">
              <a:solidFill>
                <a:srgbClr val="FFFFFF"/>
              </a:solidFill>
              <a:latin typeface="Times New Roman" charset="0"/>
              <a:cs typeface="Times New Roman" charset="0"/>
            </a:endParaRPr>
          </a:p>
        </p:txBody>
      </p:sp>
      <p:sp>
        <p:nvSpPr>
          <p:cNvPr id="13317" name="Text Box 14"/>
          <p:cNvSpPr txBox="1">
            <a:spLocks noChangeArrowheads="1"/>
          </p:cNvSpPr>
          <p:nvPr/>
        </p:nvSpPr>
        <p:spPr bwMode="auto">
          <a:xfrm>
            <a:off x="8594725" y="3367088"/>
            <a:ext cx="45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a:t>
            </a:r>
            <a:endParaRPr lang="el-GR" sz="6000" smtClean="0">
              <a:solidFill>
                <a:srgbClr val="FFFFFF"/>
              </a:solidFill>
              <a:latin typeface="Times New Roman" charset="0"/>
              <a:cs typeface="Times New Roman" charset="0"/>
            </a:endParaRPr>
          </a:p>
        </p:txBody>
      </p:sp>
      <p:pic>
        <p:nvPicPr>
          <p:cNvPr id="13318" name="Picture 15"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000375"/>
            <a:ext cx="23764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8" name="Text Box 13"/>
          <p:cNvSpPr txBox="1">
            <a:spLocks noChangeArrowheads="1"/>
          </p:cNvSpPr>
          <p:nvPr/>
        </p:nvSpPr>
        <p:spPr bwMode="auto">
          <a:xfrm rot="-5400000">
            <a:off x="2941638" y="3687763"/>
            <a:ext cx="34750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endParaRPr lang="en-US" sz="2000" smtClean="0">
              <a:solidFill>
                <a:srgbClr val="FFFFFF"/>
              </a:solidFill>
            </a:endParaRPr>
          </a:p>
        </p:txBody>
      </p:sp>
      <p:sp>
        <p:nvSpPr>
          <p:cNvPr id="13339" name="Text Box 14"/>
          <p:cNvSpPr txBox="1">
            <a:spLocks noChangeArrowheads="1"/>
          </p:cNvSpPr>
          <p:nvPr/>
        </p:nvSpPr>
        <p:spPr bwMode="auto">
          <a:xfrm>
            <a:off x="5029200" y="1417638"/>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a:t>
            </a:r>
            <a:endParaRPr lang="en-US" sz="2000" smtClean="0">
              <a:solidFill>
                <a:srgbClr val="FFFFFF"/>
              </a:solidFill>
            </a:endParaRPr>
          </a:p>
        </p:txBody>
      </p:sp>
      <p:sp>
        <p:nvSpPr>
          <p:cNvPr id="13341" name="Line 29"/>
          <p:cNvSpPr>
            <a:spLocks noChangeShapeType="1"/>
          </p:cNvSpPr>
          <p:nvPr/>
        </p:nvSpPr>
        <p:spPr bwMode="auto">
          <a:xfrm>
            <a:off x="1920875" y="4556125"/>
            <a:ext cx="0" cy="884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2" name="Line 30"/>
          <p:cNvSpPr>
            <a:spLocks noChangeShapeType="1"/>
          </p:cNvSpPr>
          <p:nvPr/>
        </p:nvSpPr>
        <p:spPr bwMode="auto">
          <a:xfrm>
            <a:off x="1920875" y="5440363"/>
            <a:ext cx="3108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3" name="Line 5"/>
          <p:cNvSpPr>
            <a:spLocks noChangeShapeType="1"/>
          </p:cNvSpPr>
          <p:nvPr/>
        </p:nvSpPr>
        <p:spPr bwMode="auto">
          <a:xfrm rot="-5400000">
            <a:off x="6812757" y="3748881"/>
            <a:ext cx="0" cy="3382963"/>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0" name="Oval 28"/>
          <p:cNvSpPr>
            <a:spLocks noChangeArrowheads="1"/>
          </p:cNvSpPr>
          <p:nvPr/>
        </p:nvSpPr>
        <p:spPr bwMode="auto">
          <a:xfrm>
            <a:off x="1828800" y="446405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3344" name="Line 5"/>
          <p:cNvSpPr>
            <a:spLocks noChangeShapeType="1"/>
          </p:cNvSpPr>
          <p:nvPr/>
        </p:nvSpPr>
        <p:spPr bwMode="auto">
          <a:xfrm>
            <a:off x="5726113" y="2057400"/>
            <a:ext cx="0"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5" name="Line 6"/>
          <p:cNvSpPr>
            <a:spLocks noChangeShapeType="1"/>
          </p:cNvSpPr>
          <p:nvPr/>
        </p:nvSpPr>
        <p:spPr bwMode="auto">
          <a:xfrm flipH="1">
            <a:off x="6640513" y="2057400"/>
            <a:ext cx="17462"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6" name="Line 7"/>
          <p:cNvSpPr>
            <a:spLocks noChangeShapeType="1"/>
          </p:cNvSpPr>
          <p:nvPr/>
        </p:nvSpPr>
        <p:spPr bwMode="auto">
          <a:xfrm>
            <a:off x="7739063" y="2057400"/>
            <a:ext cx="33337"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3381892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4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1" grpId="0" animBg="1"/>
      <p:bldP spid="13342" grpId="0" animBg="1"/>
      <p:bldP spid="13343" grpId="0" animBg="1"/>
      <p:bldP spid="133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a:latin typeface="Arial" charset="0"/>
              </a:rPr>
              <a:t>Image as a Weighted Column Sum</a:t>
            </a:r>
          </a:p>
        </p:txBody>
      </p:sp>
      <p:grpSp>
        <p:nvGrpSpPr>
          <p:cNvPr id="18436" name="Group 30"/>
          <p:cNvGrpSpPr>
            <a:grpSpLocks/>
          </p:cNvGrpSpPr>
          <p:nvPr/>
        </p:nvGrpSpPr>
        <p:grpSpPr bwMode="auto">
          <a:xfrm>
            <a:off x="1338263" y="1860550"/>
            <a:ext cx="2319337" cy="2847975"/>
            <a:chOff x="2934" y="1008"/>
            <a:chExt cx="1125" cy="1556"/>
          </a:xfrm>
        </p:grpSpPr>
        <p:sp>
          <p:nvSpPr>
            <p:cNvPr id="18441"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8442"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3"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4"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5"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6"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8437" name="Line 21"/>
          <p:cNvSpPr>
            <a:spLocks noChangeShapeType="1"/>
          </p:cNvSpPr>
          <p:nvPr/>
        </p:nvSpPr>
        <p:spPr bwMode="auto">
          <a:xfrm>
            <a:off x="4205288" y="320675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8438"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209800"/>
            <a:ext cx="266223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26"/>
          <p:cNvSpPr txBox="1">
            <a:spLocks noChangeArrowheads="1"/>
          </p:cNvSpPr>
          <p:nvPr/>
        </p:nvSpPr>
        <p:spPr bwMode="auto">
          <a:xfrm>
            <a:off x="914400" y="4813300"/>
            <a:ext cx="3192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very small subset of columns</a:t>
            </a:r>
          </a:p>
        </p:txBody>
      </p:sp>
      <p:sp>
        <p:nvSpPr>
          <p:cNvPr id="18440" name="Text Box 27"/>
          <p:cNvSpPr txBox="1">
            <a:spLocks noChangeArrowheads="1"/>
          </p:cNvSpPr>
          <p:nvPr/>
        </p:nvSpPr>
        <p:spPr bwMode="auto">
          <a:xfrm>
            <a:off x="5394325" y="4995863"/>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weighted sum</a:t>
            </a:r>
          </a:p>
        </p:txBody>
      </p:sp>
      <p:sp>
        <p:nvSpPr>
          <p:cNvPr id="18448" name="Rectangle 3"/>
          <p:cNvSpPr>
            <a:spLocks noChangeArrowheads="1"/>
          </p:cNvSpPr>
          <p:nvPr/>
        </p:nvSpPr>
        <p:spPr bwMode="auto">
          <a:xfrm>
            <a:off x="457200" y="11144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The following is possible:</a:t>
            </a:r>
          </a:p>
        </p:txBody>
      </p:sp>
      <p:sp>
        <p:nvSpPr>
          <p:cNvPr id="18449" name="Rectangle 3"/>
          <p:cNvSpPr>
            <a:spLocks noChangeArrowheads="1"/>
          </p:cNvSpPr>
          <p:nvPr/>
        </p:nvSpPr>
        <p:spPr bwMode="auto">
          <a:xfrm>
            <a:off x="457200" y="61436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Use rows to choose a good set of columns!</a:t>
            </a:r>
          </a:p>
        </p:txBody>
      </p:sp>
    </p:spTree>
    <p:extLst>
      <p:ext uri="{BB962C8B-B14F-4D97-AF65-F5344CB8AC3E}">
        <p14:creationId xmlns:p14="http://schemas.microsoft.com/office/powerpoint/2010/main" val="1118617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rPr>
              <a:t>Exploration and Exploitation</a:t>
            </a:r>
          </a:p>
        </p:txBody>
      </p:sp>
      <p:grpSp>
        <p:nvGrpSpPr>
          <p:cNvPr id="19460" name="Group 23"/>
          <p:cNvGrpSpPr>
            <a:grpSpLocks/>
          </p:cNvGrpSpPr>
          <p:nvPr/>
        </p:nvGrpSpPr>
        <p:grpSpPr bwMode="auto">
          <a:xfrm>
            <a:off x="365125" y="1784350"/>
            <a:ext cx="1819275" cy="2468563"/>
            <a:chOff x="173" y="1354"/>
            <a:chExt cx="1146" cy="1555"/>
          </a:xfrm>
        </p:grpSpPr>
        <p:sp>
          <p:nvSpPr>
            <p:cNvPr id="19478" name="Rectangle 5"/>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9" name="Rectangle 6"/>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0" name="Rectangle 7"/>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1" name="Rectangle 8"/>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2" name="Rectangle 9"/>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3" name="Rectangle 10"/>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19461" name="Line 11"/>
          <p:cNvSpPr>
            <a:spLocks noChangeShapeType="1"/>
          </p:cNvSpPr>
          <p:nvPr/>
        </p:nvSpPr>
        <p:spPr bwMode="auto">
          <a:xfrm>
            <a:off x="2314575"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grpSp>
        <p:nvGrpSpPr>
          <p:cNvPr id="19462" name="Group 30"/>
          <p:cNvGrpSpPr>
            <a:grpSpLocks/>
          </p:cNvGrpSpPr>
          <p:nvPr/>
        </p:nvGrpSpPr>
        <p:grpSpPr bwMode="auto">
          <a:xfrm>
            <a:off x="4625975" y="1784350"/>
            <a:ext cx="1785938" cy="2470150"/>
            <a:chOff x="2934" y="1008"/>
            <a:chExt cx="1125" cy="1556"/>
          </a:xfrm>
        </p:grpSpPr>
        <p:sp>
          <p:nvSpPr>
            <p:cNvPr id="19472"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73"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4"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5"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6"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7"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9463" name="Rectangle 19"/>
          <p:cNvSpPr>
            <a:spLocks noChangeArrowheads="1"/>
          </p:cNvSpPr>
          <p:nvPr/>
        </p:nvSpPr>
        <p:spPr bwMode="auto">
          <a:xfrm>
            <a:off x="2901950" y="2516188"/>
            <a:ext cx="1006475" cy="10048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64" name="Line 20"/>
          <p:cNvSpPr>
            <a:spLocks noChangeShapeType="1"/>
          </p:cNvSpPr>
          <p:nvPr/>
        </p:nvSpPr>
        <p:spPr bwMode="auto">
          <a:xfrm>
            <a:off x="4038600"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9465" name="Line 21"/>
          <p:cNvSpPr>
            <a:spLocks noChangeShapeType="1"/>
          </p:cNvSpPr>
          <p:nvPr/>
        </p:nvSpPr>
        <p:spPr bwMode="auto">
          <a:xfrm>
            <a:off x="6542088"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9466"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2368550"/>
            <a:ext cx="1738313"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 Box 25"/>
          <p:cNvSpPr txBox="1">
            <a:spLocks noChangeArrowheads="1"/>
          </p:cNvSpPr>
          <p:nvPr/>
        </p:nvSpPr>
        <p:spPr bwMode="auto">
          <a:xfrm>
            <a:off x="0" y="4846638"/>
            <a:ext cx="2378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rows (explore)</a:t>
            </a:r>
          </a:p>
        </p:txBody>
      </p:sp>
      <p:sp>
        <p:nvSpPr>
          <p:cNvPr id="19468" name="Text Box 26"/>
          <p:cNvSpPr txBox="1">
            <a:spLocks noChangeArrowheads="1"/>
          </p:cNvSpPr>
          <p:nvPr/>
        </p:nvSpPr>
        <p:spPr bwMode="auto">
          <a:xfrm>
            <a:off x="4479925" y="4846638"/>
            <a:ext cx="24685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columns (exploit)</a:t>
            </a:r>
          </a:p>
        </p:txBody>
      </p:sp>
      <p:sp>
        <p:nvSpPr>
          <p:cNvPr id="19469" name="Text Box 27"/>
          <p:cNvSpPr txBox="1">
            <a:spLocks noChangeArrowheads="1"/>
          </p:cNvSpPr>
          <p:nvPr/>
        </p:nvSpPr>
        <p:spPr bwMode="auto">
          <a:xfrm>
            <a:off x="7132638" y="4846638"/>
            <a:ext cx="1646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weighted sum</a:t>
            </a:r>
          </a:p>
        </p:txBody>
      </p:sp>
      <p:sp>
        <p:nvSpPr>
          <p:cNvPr id="19470" name="Text Box 28"/>
          <p:cNvSpPr txBox="1">
            <a:spLocks noChangeArrowheads="1"/>
          </p:cNvSpPr>
          <p:nvPr/>
        </p:nvSpPr>
        <p:spPr bwMode="auto">
          <a:xfrm>
            <a:off x="3097213" y="2508250"/>
            <a:ext cx="7318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6000" smtClean="0">
                <a:solidFill>
                  <a:srgbClr val="FFFFFF"/>
                </a:solidFill>
              </a:rPr>
              <a:t>?</a:t>
            </a:r>
          </a:p>
        </p:txBody>
      </p:sp>
      <p:sp>
        <p:nvSpPr>
          <p:cNvPr id="19471" name="Text Box 29"/>
          <p:cNvSpPr txBox="1">
            <a:spLocks noChangeArrowheads="1"/>
          </p:cNvSpPr>
          <p:nvPr/>
        </p:nvSpPr>
        <p:spPr bwMode="auto">
          <a:xfrm>
            <a:off x="2103438" y="4846638"/>
            <a:ext cx="2468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choose columns and weights</a:t>
            </a:r>
          </a:p>
        </p:txBody>
      </p:sp>
      <p:sp>
        <p:nvSpPr>
          <p:cNvPr id="19485" name="Text Box 29"/>
          <p:cNvSpPr txBox="1">
            <a:spLocks noChangeArrowheads="1"/>
          </p:cNvSpPr>
          <p:nvPr/>
        </p:nvSpPr>
        <p:spPr bwMode="auto">
          <a:xfrm>
            <a:off x="2193925" y="4710113"/>
            <a:ext cx="2468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D49"/>
                </a:solidFill>
              </a:rPr>
              <a:t>how to choose columns and weights?</a:t>
            </a:r>
          </a:p>
        </p:txBody>
      </p:sp>
      <p:sp>
        <p:nvSpPr>
          <p:cNvPr id="19486" name="Line 24"/>
          <p:cNvSpPr>
            <a:spLocks noChangeShapeType="1"/>
          </p:cNvSpPr>
          <p:nvPr/>
        </p:nvSpPr>
        <p:spPr bwMode="auto">
          <a:xfrm flipV="1">
            <a:off x="3382963" y="3703638"/>
            <a:ext cx="0" cy="731837"/>
          </a:xfrm>
          <a:prstGeom prst="line">
            <a:avLst/>
          </a:prstGeom>
          <a:noFill/>
          <a:ln w="508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1179782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8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8" grpId="0"/>
      <p:bldP spid="19469" grpId="0"/>
      <p:bldP spid="19470" grpId="0"/>
      <p:bldP spid="19471" grpId="0"/>
      <p:bldP spid="19471" grpId="1"/>
      <p:bldP spid="19485" grpId="0"/>
      <p:bldP spid="19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563" y="136525"/>
            <a:ext cx="8458200" cy="822325"/>
          </a:xfrm>
        </p:spPr>
        <p:txBody>
          <a:bodyPr/>
          <a:lstStyle/>
          <a:p>
            <a:pPr eaLnBrk="1" hangingPunct="1"/>
            <a:r>
              <a:rPr lang="en-US">
                <a:latin typeface="Arial" charset="0"/>
              </a:rPr>
              <a:t>Reduced Matrix</a:t>
            </a:r>
          </a:p>
        </p:txBody>
      </p:sp>
      <p:grpSp>
        <p:nvGrpSpPr>
          <p:cNvPr id="22531" name="Group 263"/>
          <p:cNvGrpSpPr>
            <a:grpSpLocks/>
          </p:cNvGrpSpPr>
          <p:nvPr/>
        </p:nvGrpSpPr>
        <p:grpSpPr bwMode="auto">
          <a:xfrm>
            <a:off x="1189038" y="1782763"/>
            <a:ext cx="2195512" cy="2835275"/>
            <a:chOff x="230" y="1411"/>
            <a:chExt cx="1383" cy="1786"/>
          </a:xfrm>
        </p:grpSpPr>
        <p:sp>
          <p:nvSpPr>
            <p:cNvPr id="22542" name="Rectangle 201"/>
            <p:cNvSpPr>
              <a:spLocks noChangeArrowheads="1"/>
            </p:cNvSpPr>
            <p:nvPr/>
          </p:nvSpPr>
          <p:spPr bwMode="auto">
            <a:xfrm>
              <a:off x="230" y="1615"/>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3" name="Rectangle 202"/>
            <p:cNvSpPr>
              <a:spLocks noChangeArrowheads="1"/>
            </p:cNvSpPr>
            <p:nvPr/>
          </p:nvSpPr>
          <p:spPr bwMode="auto">
            <a:xfrm>
              <a:off x="230" y="1922"/>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4" name="Rectangle 203"/>
            <p:cNvSpPr>
              <a:spLocks noChangeArrowheads="1"/>
            </p:cNvSpPr>
            <p:nvPr/>
          </p:nvSpPr>
          <p:spPr bwMode="auto">
            <a:xfrm>
              <a:off x="230" y="2483"/>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5" name="Rectangle 204"/>
            <p:cNvSpPr>
              <a:spLocks noChangeArrowheads="1"/>
            </p:cNvSpPr>
            <p:nvPr/>
          </p:nvSpPr>
          <p:spPr bwMode="auto">
            <a:xfrm>
              <a:off x="230" y="2840"/>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6" name="Rectangle 205"/>
            <p:cNvSpPr>
              <a:spLocks noChangeArrowheads="1"/>
            </p:cNvSpPr>
            <p:nvPr/>
          </p:nvSpPr>
          <p:spPr bwMode="auto">
            <a:xfrm>
              <a:off x="230" y="2942"/>
              <a:ext cx="1382" cy="5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7" name="Rectangle 206"/>
            <p:cNvSpPr>
              <a:spLocks noChangeArrowheads="1"/>
            </p:cNvSpPr>
            <p:nvPr/>
          </p:nvSpPr>
          <p:spPr bwMode="auto">
            <a:xfrm>
              <a:off x="230" y="1411"/>
              <a:ext cx="1383" cy="178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71" name="Group 43"/>
          <p:cNvGrpSpPr>
            <a:grpSpLocks/>
          </p:cNvGrpSpPr>
          <p:nvPr/>
        </p:nvGrpSpPr>
        <p:grpSpPr bwMode="auto">
          <a:xfrm>
            <a:off x="5486400" y="2709863"/>
            <a:ext cx="2195513" cy="901700"/>
            <a:chOff x="3456" y="1707"/>
            <a:chExt cx="1383" cy="568"/>
          </a:xfrm>
        </p:grpSpPr>
        <p:sp>
          <p:nvSpPr>
            <p:cNvPr id="22536"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7"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8"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9"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0"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1"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49" name="Group 21"/>
          <p:cNvGrpSpPr>
            <a:grpSpLocks/>
          </p:cNvGrpSpPr>
          <p:nvPr/>
        </p:nvGrpSpPr>
        <p:grpSpPr bwMode="auto">
          <a:xfrm>
            <a:off x="5486400" y="2697163"/>
            <a:ext cx="2193925" cy="914400"/>
            <a:chOff x="518" y="1471"/>
            <a:chExt cx="1189" cy="576"/>
          </a:xfrm>
        </p:grpSpPr>
        <p:sp>
          <p:nvSpPr>
            <p:cNvPr id="22550" name="Rectangle 220"/>
            <p:cNvSpPr>
              <a:spLocks noChangeArrowheads="1"/>
            </p:cNvSpPr>
            <p:nvPr/>
          </p:nvSpPr>
          <p:spPr bwMode="auto">
            <a:xfrm>
              <a:off x="518" y="1471"/>
              <a:ext cx="1189"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nvGrpSpPr>
            <p:cNvPr id="22551" name="Group 23"/>
            <p:cNvGrpSpPr>
              <a:grpSpLocks/>
            </p:cNvGrpSpPr>
            <p:nvPr/>
          </p:nvGrpSpPr>
          <p:grpSpPr bwMode="auto">
            <a:xfrm>
              <a:off x="518" y="1471"/>
              <a:ext cx="1188" cy="576"/>
              <a:chOff x="749" y="1411"/>
              <a:chExt cx="1036" cy="580"/>
            </a:xfrm>
          </p:grpSpPr>
          <p:sp>
            <p:nvSpPr>
              <p:cNvPr id="22552"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3"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4"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5"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6"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7"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8"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9"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60"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grpSp>
      <p:sp>
        <p:nvSpPr>
          <p:cNvPr id="72957" name="Text Box 253"/>
          <p:cNvSpPr txBox="1">
            <a:spLocks noChangeArrowheads="1"/>
          </p:cNvSpPr>
          <p:nvPr/>
        </p:nvSpPr>
        <p:spPr bwMode="auto">
          <a:xfrm>
            <a:off x="5761038" y="1692275"/>
            <a:ext cx="1674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
        <p:nvSpPr>
          <p:cNvPr id="22562" name="Line 34"/>
          <p:cNvSpPr>
            <a:spLocks noChangeShapeType="1"/>
          </p:cNvSpPr>
          <p:nvPr/>
        </p:nvSpPr>
        <p:spPr bwMode="auto">
          <a:xfrm>
            <a:off x="3565525" y="2239963"/>
            <a:ext cx="16462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3" name="Line 35"/>
          <p:cNvSpPr>
            <a:spLocks noChangeShapeType="1"/>
          </p:cNvSpPr>
          <p:nvPr/>
        </p:nvSpPr>
        <p:spPr bwMode="auto">
          <a:xfrm flipV="1">
            <a:off x="3565525" y="3429000"/>
            <a:ext cx="1646238" cy="822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4" name="Line 36"/>
          <p:cNvSpPr>
            <a:spLocks noChangeShapeType="1"/>
          </p:cNvSpPr>
          <p:nvPr/>
        </p:nvSpPr>
        <p:spPr bwMode="auto">
          <a:xfrm flipV="1">
            <a:off x="3565525" y="3154363"/>
            <a:ext cx="1646238" cy="366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8" name="Line 40"/>
          <p:cNvSpPr>
            <a:spLocks noChangeShapeType="1"/>
          </p:cNvSpPr>
          <p:nvPr/>
        </p:nvSpPr>
        <p:spPr bwMode="auto">
          <a:xfrm flipV="1">
            <a:off x="53943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9" name="Line 41"/>
          <p:cNvSpPr>
            <a:spLocks noChangeShapeType="1"/>
          </p:cNvSpPr>
          <p:nvPr/>
        </p:nvSpPr>
        <p:spPr bwMode="auto">
          <a:xfrm flipH="1" flipV="1">
            <a:off x="63087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70" name="Line 42"/>
          <p:cNvSpPr>
            <a:spLocks noChangeShapeType="1"/>
          </p:cNvSpPr>
          <p:nvPr/>
        </p:nvSpPr>
        <p:spPr bwMode="auto">
          <a:xfrm flipH="1" flipV="1">
            <a:off x="7315200" y="3886200"/>
            <a:ext cx="2746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pic>
        <p:nvPicPr>
          <p:cNvPr id="22572" name="Picture 44" descr="r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4708525"/>
            <a:ext cx="1279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3" name="Picture 45" descr="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4708525"/>
            <a:ext cx="128111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4" name="Picture 46" descr="r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708525"/>
            <a:ext cx="12811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30681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P spid="22568" grpId="0" animBg="1"/>
      <p:bldP spid="22569" grpId="0" animBg="1"/>
      <p:bldP spid="225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Acquiring Reflectance Field of Human Face [Debevec et al. SIGGRAPH 00]</a:t>
            </a:r>
          </a:p>
        </p:txBody>
      </p:sp>
      <p:pic>
        <p:nvPicPr>
          <p:cNvPr id="1348611" name="Picture 3" descr="lightst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512888"/>
            <a:ext cx="6645275" cy="4962525"/>
          </a:xfrm>
          <a:prstGeom prst="rect">
            <a:avLst/>
          </a:prstGeom>
          <a:noFill/>
          <a:extLst>
            <a:ext uri="{909E8E84-426E-40dd-AFC4-6F175D3DCCD1}">
              <a14:hiddenFill xmlns:a14="http://schemas.microsoft.com/office/drawing/2010/main">
                <a:solidFill>
                  <a:srgbClr val="FFFFFF"/>
                </a:solidFill>
              </a14:hiddenFill>
            </a:ext>
          </a:extLst>
        </p:spPr>
      </p:pic>
      <p:sp>
        <p:nvSpPr>
          <p:cNvPr id="1348612" name="Rectangle 4"/>
          <p:cNvSpPr>
            <a:spLocks noGrp="1" noChangeArrowheads="1"/>
          </p:cNvSpPr>
          <p:nvPr>
            <p:ph type="body" idx="1"/>
          </p:nvPr>
        </p:nvSpPr>
        <p:spPr>
          <a:xfrm>
            <a:off x="457200" y="1412875"/>
            <a:ext cx="8229600" cy="5029200"/>
          </a:xfrm>
        </p:spPr>
        <p:txBody>
          <a:bodyPr/>
          <a:lstStyle/>
          <a:p>
            <a:pPr>
              <a:buFont typeface="Wingdings" charset="0"/>
              <a:buNone/>
            </a:pPr>
            <a:r>
              <a:rPr lang="en-US"/>
              <a:t>Illuminate subject from many incident directions</a:t>
            </a:r>
          </a:p>
        </p:txBody>
      </p:sp>
      <p:pic>
        <p:nvPicPr>
          <p:cNvPr id="1348613" name="Picture 5" descr="lst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2162175"/>
            <a:ext cx="2435225" cy="37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77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Arial" charset="0"/>
              </a:rPr>
              <a:t>Clustering Approach</a:t>
            </a:r>
          </a:p>
        </p:txBody>
      </p:sp>
      <p:sp>
        <p:nvSpPr>
          <p:cNvPr id="72958" name="Text Box 254"/>
          <p:cNvSpPr txBox="1">
            <a:spLocks noChangeArrowheads="1"/>
          </p:cNvSpPr>
          <p:nvPr/>
        </p:nvSpPr>
        <p:spPr bwMode="auto">
          <a:xfrm>
            <a:off x="3019425" y="4618038"/>
            <a:ext cx="301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k clusters</a:t>
            </a:r>
          </a:p>
        </p:txBody>
      </p:sp>
      <p:sp>
        <p:nvSpPr>
          <p:cNvPr id="72959" name="Text Box 255"/>
          <p:cNvSpPr txBox="1">
            <a:spLocks noChangeArrowheads="1"/>
          </p:cNvSpPr>
          <p:nvPr/>
        </p:nvSpPr>
        <p:spPr bwMode="auto">
          <a:xfrm>
            <a:off x="6675438" y="4343400"/>
            <a:ext cx="2193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representative columns</a:t>
            </a:r>
          </a:p>
        </p:txBody>
      </p:sp>
      <p:grpSp>
        <p:nvGrpSpPr>
          <p:cNvPr id="23595" name="Group 43"/>
          <p:cNvGrpSpPr>
            <a:grpSpLocks/>
          </p:cNvGrpSpPr>
          <p:nvPr/>
        </p:nvGrpSpPr>
        <p:grpSpPr bwMode="auto">
          <a:xfrm>
            <a:off x="6769100" y="2519363"/>
            <a:ext cx="1917700" cy="901700"/>
            <a:chOff x="3975" y="1477"/>
            <a:chExt cx="1208" cy="568"/>
          </a:xfrm>
        </p:grpSpPr>
        <p:sp>
          <p:nvSpPr>
            <p:cNvPr id="23560" name="Rectangle 236"/>
            <p:cNvSpPr>
              <a:spLocks noChangeArrowheads="1"/>
            </p:cNvSpPr>
            <p:nvPr/>
          </p:nvSpPr>
          <p:spPr bwMode="auto">
            <a:xfrm>
              <a:off x="4170" y="1477"/>
              <a:ext cx="39" cy="568"/>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1" name="Rectangle 237"/>
            <p:cNvSpPr>
              <a:spLocks noChangeArrowheads="1"/>
            </p:cNvSpPr>
            <p:nvPr/>
          </p:nvSpPr>
          <p:spPr bwMode="auto">
            <a:xfrm>
              <a:off x="4404" y="1477"/>
              <a:ext cx="39" cy="568"/>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2" name="Rectangle 238"/>
            <p:cNvSpPr>
              <a:spLocks noChangeArrowheads="1"/>
            </p:cNvSpPr>
            <p:nvPr/>
          </p:nvSpPr>
          <p:spPr bwMode="auto">
            <a:xfrm>
              <a:off x="4716" y="1477"/>
              <a:ext cx="38" cy="568"/>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3" name="Rectangle 239"/>
            <p:cNvSpPr>
              <a:spLocks noChangeArrowheads="1"/>
            </p:cNvSpPr>
            <p:nvPr/>
          </p:nvSpPr>
          <p:spPr bwMode="auto">
            <a:xfrm>
              <a:off x="4871" y="1477"/>
              <a:ext cx="39" cy="56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4" name="Rectangle 240"/>
            <p:cNvSpPr>
              <a:spLocks noChangeArrowheads="1"/>
            </p:cNvSpPr>
            <p:nvPr/>
          </p:nvSpPr>
          <p:spPr bwMode="auto">
            <a:xfrm>
              <a:off x="5066" y="1477"/>
              <a:ext cx="39" cy="568"/>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1" name="Rectangle 235"/>
            <p:cNvSpPr>
              <a:spLocks noChangeArrowheads="1"/>
            </p:cNvSpPr>
            <p:nvPr/>
          </p:nvSpPr>
          <p:spPr bwMode="auto">
            <a:xfrm>
              <a:off x="3975" y="1477"/>
              <a:ext cx="1208"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1" name="Group 49"/>
          <p:cNvGrpSpPr>
            <a:grpSpLocks/>
          </p:cNvGrpSpPr>
          <p:nvPr/>
        </p:nvGrpSpPr>
        <p:grpSpPr bwMode="auto">
          <a:xfrm>
            <a:off x="3556000" y="2511425"/>
            <a:ext cx="2001838" cy="917575"/>
            <a:chOff x="2240" y="1582"/>
            <a:chExt cx="1261" cy="578"/>
          </a:xfrm>
        </p:grpSpPr>
        <p:sp>
          <p:nvSpPr>
            <p:cNvPr id="23555" name="Rectangle 86"/>
            <p:cNvSpPr>
              <a:spLocks noChangeArrowheads="1"/>
            </p:cNvSpPr>
            <p:nvPr/>
          </p:nvSpPr>
          <p:spPr bwMode="auto">
            <a:xfrm>
              <a:off x="2608" y="1588"/>
              <a:ext cx="241"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6" name="Rectangle 87"/>
            <p:cNvSpPr>
              <a:spLocks noChangeArrowheads="1"/>
            </p:cNvSpPr>
            <p:nvPr/>
          </p:nvSpPr>
          <p:spPr bwMode="auto">
            <a:xfrm>
              <a:off x="2853" y="1588"/>
              <a:ext cx="29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7" name="Rectangle 88"/>
            <p:cNvSpPr>
              <a:spLocks noChangeArrowheads="1"/>
            </p:cNvSpPr>
            <p:nvPr/>
          </p:nvSpPr>
          <p:spPr bwMode="auto">
            <a:xfrm>
              <a:off x="3150" y="1582"/>
              <a:ext cx="173" cy="57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8" name="Rectangle 89"/>
            <p:cNvSpPr>
              <a:spLocks noChangeArrowheads="1"/>
            </p:cNvSpPr>
            <p:nvPr/>
          </p:nvSpPr>
          <p:spPr bwMode="auto">
            <a:xfrm>
              <a:off x="3328" y="1588"/>
              <a:ext cx="173"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0" name="Rectangle 85"/>
            <p:cNvSpPr>
              <a:spLocks noChangeArrowheads="1"/>
            </p:cNvSpPr>
            <p:nvPr/>
          </p:nvSpPr>
          <p:spPr bwMode="auto">
            <a:xfrm>
              <a:off x="2240" y="1588"/>
              <a:ext cx="368"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4" name="Rectangle 260"/>
            <p:cNvSpPr>
              <a:spLocks noChangeArrowheads="1"/>
            </p:cNvSpPr>
            <p:nvPr/>
          </p:nvSpPr>
          <p:spPr bwMode="auto">
            <a:xfrm>
              <a:off x="2246" y="1588"/>
              <a:ext cx="1255"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0" name="Group 48"/>
          <p:cNvGrpSpPr>
            <a:grpSpLocks/>
          </p:cNvGrpSpPr>
          <p:nvPr/>
        </p:nvGrpSpPr>
        <p:grpSpPr bwMode="auto">
          <a:xfrm>
            <a:off x="457200" y="2513013"/>
            <a:ext cx="1855788" cy="915987"/>
            <a:chOff x="288" y="1583"/>
            <a:chExt cx="1169" cy="577"/>
          </a:xfrm>
        </p:grpSpPr>
        <p:sp>
          <p:nvSpPr>
            <p:cNvPr id="23575" name="Rectangle 223"/>
            <p:cNvSpPr>
              <a:spLocks noChangeArrowheads="1"/>
            </p:cNvSpPr>
            <p:nvPr/>
          </p:nvSpPr>
          <p:spPr bwMode="auto">
            <a:xfrm>
              <a:off x="288"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4" name="Rectangle 223"/>
            <p:cNvSpPr>
              <a:spLocks noChangeArrowheads="1"/>
            </p:cNvSpPr>
            <p:nvPr/>
          </p:nvSpPr>
          <p:spPr bwMode="auto">
            <a:xfrm>
              <a:off x="42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5" name="Rectangle 223"/>
            <p:cNvSpPr>
              <a:spLocks noChangeArrowheads="1"/>
            </p:cNvSpPr>
            <p:nvPr/>
          </p:nvSpPr>
          <p:spPr bwMode="auto">
            <a:xfrm>
              <a:off x="55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6" name="Rectangle 223"/>
            <p:cNvSpPr>
              <a:spLocks noChangeArrowheads="1"/>
            </p:cNvSpPr>
            <p:nvPr/>
          </p:nvSpPr>
          <p:spPr bwMode="auto">
            <a:xfrm>
              <a:off x="684" y="1583"/>
              <a:ext cx="131"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7" name="Rectangle 223"/>
            <p:cNvSpPr>
              <a:spLocks noChangeArrowheads="1"/>
            </p:cNvSpPr>
            <p:nvPr/>
          </p:nvSpPr>
          <p:spPr bwMode="auto">
            <a:xfrm>
              <a:off x="815"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8" name="Rectangle 223"/>
            <p:cNvSpPr>
              <a:spLocks noChangeArrowheads="1"/>
            </p:cNvSpPr>
            <p:nvPr/>
          </p:nvSpPr>
          <p:spPr bwMode="auto">
            <a:xfrm>
              <a:off x="947"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9" name="Rectangle 223"/>
            <p:cNvSpPr>
              <a:spLocks noChangeArrowheads="1"/>
            </p:cNvSpPr>
            <p:nvPr/>
          </p:nvSpPr>
          <p:spPr bwMode="auto">
            <a:xfrm>
              <a:off x="1325" y="1584"/>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0" name="Rectangle 223"/>
            <p:cNvSpPr>
              <a:spLocks noChangeArrowheads="1"/>
            </p:cNvSpPr>
            <p:nvPr/>
          </p:nvSpPr>
          <p:spPr bwMode="auto">
            <a:xfrm>
              <a:off x="108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1" name="Rectangle 223"/>
            <p:cNvSpPr>
              <a:spLocks noChangeArrowheads="1"/>
            </p:cNvSpPr>
            <p:nvPr/>
          </p:nvSpPr>
          <p:spPr bwMode="auto">
            <a:xfrm>
              <a:off x="121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9" name="Rectangle 220"/>
            <p:cNvSpPr>
              <a:spLocks noChangeArrowheads="1"/>
            </p:cNvSpPr>
            <p:nvPr/>
          </p:nvSpPr>
          <p:spPr bwMode="auto">
            <a:xfrm>
              <a:off x="288" y="1583"/>
              <a:ext cx="1152"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23604" name="Line 52"/>
          <p:cNvSpPr>
            <a:spLocks noChangeShapeType="1"/>
          </p:cNvSpPr>
          <p:nvPr/>
        </p:nvSpPr>
        <p:spPr bwMode="auto">
          <a:xfrm>
            <a:off x="2468563" y="2971800"/>
            <a:ext cx="823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3605" name="Line 53"/>
          <p:cNvSpPr>
            <a:spLocks noChangeShapeType="1"/>
          </p:cNvSpPr>
          <p:nvPr/>
        </p:nvSpPr>
        <p:spPr bwMode="auto">
          <a:xfrm>
            <a:off x="5761038" y="2971800"/>
            <a:ext cx="822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72957" name="Text Box 253"/>
          <p:cNvSpPr txBox="1">
            <a:spLocks noChangeArrowheads="1"/>
          </p:cNvSpPr>
          <p:nvPr/>
        </p:nvSpPr>
        <p:spPr bwMode="auto">
          <a:xfrm>
            <a:off x="549275" y="4525963"/>
            <a:ext cx="1674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Tree>
    <p:extLst>
      <p:ext uri="{BB962C8B-B14F-4D97-AF65-F5344CB8AC3E}">
        <p14:creationId xmlns:p14="http://schemas.microsoft.com/office/powerpoint/2010/main" val="2772323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Arial" charset="0"/>
              </a:rPr>
              <a:t>Reduced </a:t>
            </a:r>
            <a:r>
              <a:rPr lang="en-US" dirty="0" smtClean="0">
                <a:latin typeface="Arial" charset="0"/>
                <a:sym typeface="Symbol" charset="0"/>
              </a:rPr>
              <a:t>to</a:t>
            </a:r>
            <a:r>
              <a:rPr lang="en-US" dirty="0" smtClean="0">
                <a:latin typeface="Arial" charset="0"/>
              </a:rPr>
              <a:t> </a:t>
            </a:r>
            <a:r>
              <a:rPr lang="en-US" dirty="0">
                <a:latin typeface="Arial" charset="0"/>
              </a:rPr>
              <a:t>Full</a:t>
            </a:r>
          </a:p>
        </p:txBody>
      </p:sp>
      <p:sp>
        <p:nvSpPr>
          <p:cNvPr id="24589" name="Line 251"/>
          <p:cNvSpPr>
            <a:spLocks noChangeShapeType="1"/>
          </p:cNvSpPr>
          <p:nvPr/>
        </p:nvSpPr>
        <p:spPr bwMode="auto">
          <a:xfrm>
            <a:off x="274002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960" name="Text Box 256"/>
          <p:cNvSpPr txBox="1">
            <a:spLocks noChangeArrowheads="1"/>
          </p:cNvSpPr>
          <p:nvPr/>
        </p:nvSpPr>
        <p:spPr bwMode="auto">
          <a:xfrm>
            <a:off x="3108325" y="4710113"/>
            <a:ext cx="2743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Use the same representatives for the full matrix</a:t>
            </a:r>
          </a:p>
        </p:txBody>
      </p:sp>
      <p:grpSp>
        <p:nvGrpSpPr>
          <p:cNvPr id="24597" name="Group 21"/>
          <p:cNvGrpSpPr>
            <a:grpSpLocks/>
          </p:cNvGrpSpPr>
          <p:nvPr/>
        </p:nvGrpSpPr>
        <p:grpSpPr bwMode="auto">
          <a:xfrm>
            <a:off x="3444875" y="1600200"/>
            <a:ext cx="2005013" cy="2663825"/>
            <a:chOff x="2358" y="1116"/>
            <a:chExt cx="1094" cy="1383"/>
          </a:xfrm>
        </p:grpSpPr>
        <p:sp>
          <p:nvSpPr>
            <p:cNvPr id="24584" name="Rectangle 244"/>
            <p:cNvSpPr>
              <a:spLocks noChangeArrowheads="1"/>
            </p:cNvSpPr>
            <p:nvPr/>
          </p:nvSpPr>
          <p:spPr bwMode="auto">
            <a:xfrm>
              <a:off x="2534" y="1116"/>
              <a:ext cx="36" cy="138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4585" name="Rectangle 245"/>
            <p:cNvSpPr>
              <a:spLocks noChangeArrowheads="1"/>
            </p:cNvSpPr>
            <p:nvPr/>
          </p:nvSpPr>
          <p:spPr bwMode="auto">
            <a:xfrm>
              <a:off x="2746" y="1116"/>
              <a:ext cx="36" cy="1383"/>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4586" name="Rectangle 246"/>
            <p:cNvSpPr>
              <a:spLocks noChangeArrowheads="1"/>
            </p:cNvSpPr>
            <p:nvPr/>
          </p:nvSpPr>
          <p:spPr bwMode="auto">
            <a:xfrm>
              <a:off x="3029" y="1116"/>
              <a:ext cx="35" cy="1383"/>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4587" name="Rectangle 247"/>
            <p:cNvSpPr>
              <a:spLocks noChangeArrowheads="1"/>
            </p:cNvSpPr>
            <p:nvPr/>
          </p:nvSpPr>
          <p:spPr bwMode="auto">
            <a:xfrm>
              <a:off x="3170" y="1116"/>
              <a:ext cx="35" cy="1383"/>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4588" name="Rectangle 248"/>
            <p:cNvSpPr>
              <a:spLocks noChangeArrowheads="1"/>
            </p:cNvSpPr>
            <p:nvPr/>
          </p:nvSpPr>
          <p:spPr bwMode="auto">
            <a:xfrm>
              <a:off x="3346" y="1116"/>
              <a:ext cx="36" cy="1383"/>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4591" name="Rectangle 243"/>
            <p:cNvSpPr>
              <a:spLocks noChangeArrowheads="1"/>
            </p:cNvSpPr>
            <p:nvPr/>
          </p:nvSpPr>
          <p:spPr bwMode="auto">
            <a:xfrm>
              <a:off x="2358" y="1116"/>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4598" name="Group 22"/>
          <p:cNvGrpSpPr>
            <a:grpSpLocks/>
          </p:cNvGrpSpPr>
          <p:nvPr/>
        </p:nvGrpSpPr>
        <p:grpSpPr bwMode="auto">
          <a:xfrm>
            <a:off x="549275" y="2251075"/>
            <a:ext cx="2036763" cy="1006475"/>
            <a:chOff x="874" y="1521"/>
            <a:chExt cx="1053" cy="572"/>
          </a:xfrm>
        </p:grpSpPr>
        <p:sp>
          <p:nvSpPr>
            <p:cNvPr id="24579" name="Rectangle 236"/>
            <p:cNvSpPr>
              <a:spLocks noChangeArrowheads="1"/>
            </p:cNvSpPr>
            <p:nvPr/>
          </p:nvSpPr>
          <p:spPr bwMode="auto">
            <a:xfrm>
              <a:off x="1044" y="1521"/>
              <a:ext cx="34" cy="572"/>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4580" name="Rectangle 237"/>
            <p:cNvSpPr>
              <a:spLocks noChangeArrowheads="1"/>
            </p:cNvSpPr>
            <p:nvPr/>
          </p:nvSpPr>
          <p:spPr bwMode="auto">
            <a:xfrm>
              <a:off x="1248" y="1521"/>
              <a:ext cx="34" cy="572"/>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4581" name="Rectangle 238"/>
            <p:cNvSpPr>
              <a:spLocks noChangeArrowheads="1"/>
            </p:cNvSpPr>
            <p:nvPr/>
          </p:nvSpPr>
          <p:spPr bwMode="auto">
            <a:xfrm>
              <a:off x="1520" y="1521"/>
              <a:ext cx="33" cy="572"/>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4582" name="Rectangle 239"/>
            <p:cNvSpPr>
              <a:spLocks noChangeArrowheads="1"/>
            </p:cNvSpPr>
            <p:nvPr/>
          </p:nvSpPr>
          <p:spPr bwMode="auto">
            <a:xfrm>
              <a:off x="1655" y="1521"/>
              <a:ext cx="34" cy="572"/>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4583" name="Rectangle 240"/>
            <p:cNvSpPr>
              <a:spLocks noChangeArrowheads="1"/>
            </p:cNvSpPr>
            <p:nvPr/>
          </p:nvSpPr>
          <p:spPr bwMode="auto">
            <a:xfrm>
              <a:off x="1825" y="1521"/>
              <a:ext cx="34" cy="572"/>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4592" name="Rectangle 235"/>
            <p:cNvSpPr>
              <a:spLocks noChangeArrowheads="1"/>
            </p:cNvSpPr>
            <p:nvPr/>
          </p:nvSpPr>
          <p:spPr bwMode="auto">
            <a:xfrm>
              <a:off x="874" y="1521"/>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593" name="Line 21"/>
          <p:cNvSpPr>
            <a:spLocks noChangeShapeType="1"/>
          </p:cNvSpPr>
          <p:nvPr/>
        </p:nvSpPr>
        <p:spPr bwMode="auto">
          <a:xfrm>
            <a:off x="560387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4594"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1978025"/>
            <a:ext cx="22939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27"/>
          <p:cNvSpPr txBox="1">
            <a:spLocks noChangeArrowheads="1"/>
          </p:cNvSpPr>
          <p:nvPr/>
        </p:nvSpPr>
        <p:spPr bwMode="auto">
          <a:xfrm>
            <a:off x="6583363" y="4892675"/>
            <a:ext cx="18303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Weighted sum</a:t>
            </a:r>
          </a:p>
        </p:txBody>
      </p:sp>
      <p:sp>
        <p:nvSpPr>
          <p:cNvPr id="24599" name="Text Box 27"/>
          <p:cNvSpPr txBox="1">
            <a:spLocks noChangeArrowheads="1"/>
          </p:cNvSpPr>
          <p:nvPr/>
        </p:nvSpPr>
        <p:spPr bwMode="auto">
          <a:xfrm>
            <a:off x="457200" y="48006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Representative columns</a:t>
            </a:r>
          </a:p>
        </p:txBody>
      </p:sp>
    </p:spTree>
    <p:extLst>
      <p:ext uri="{BB962C8B-B14F-4D97-AF65-F5344CB8AC3E}">
        <p14:creationId xmlns:p14="http://schemas.microsoft.com/office/powerpoint/2010/main" val="20329022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atin typeface="Arial" charset="0"/>
              </a:rPr>
              <a:t>Full Algorithm</a:t>
            </a:r>
          </a:p>
        </p:txBody>
      </p:sp>
      <p:sp>
        <p:nvSpPr>
          <p:cNvPr id="31748" name="Text Box 74"/>
          <p:cNvSpPr txBox="1">
            <a:spLocks noChangeArrowheads="1"/>
          </p:cNvSpPr>
          <p:nvPr/>
        </p:nvSpPr>
        <p:spPr bwMode="auto">
          <a:xfrm>
            <a:off x="365125" y="3521075"/>
            <a:ext cx="1738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rows (GPU)</a:t>
            </a:r>
          </a:p>
        </p:txBody>
      </p:sp>
      <p:sp>
        <p:nvSpPr>
          <p:cNvPr id="31749" name="Text Box 76"/>
          <p:cNvSpPr txBox="1">
            <a:spLocks noChangeArrowheads="1"/>
          </p:cNvSpPr>
          <p:nvPr/>
        </p:nvSpPr>
        <p:spPr bwMode="auto">
          <a:xfrm>
            <a:off x="6950075" y="5897563"/>
            <a:ext cx="1830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Weighted sum</a:t>
            </a:r>
          </a:p>
        </p:txBody>
      </p:sp>
      <p:grpSp>
        <p:nvGrpSpPr>
          <p:cNvPr id="31750" name="Group 55"/>
          <p:cNvGrpSpPr>
            <a:grpSpLocks/>
          </p:cNvGrpSpPr>
          <p:nvPr/>
        </p:nvGrpSpPr>
        <p:grpSpPr bwMode="auto">
          <a:xfrm>
            <a:off x="274638" y="1143000"/>
            <a:ext cx="1919287" cy="2286000"/>
            <a:chOff x="173" y="1354"/>
            <a:chExt cx="1146" cy="1555"/>
          </a:xfrm>
        </p:grpSpPr>
        <p:sp>
          <p:nvSpPr>
            <p:cNvPr id="31790" name="Rectangle 56"/>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1" name="Rectangle 57"/>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2" name="Rectangle 58"/>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3" name="Rectangle 59"/>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4" name="Rectangle 60"/>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5" name="Rectangle 61"/>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51" name="Line 62"/>
          <p:cNvSpPr>
            <a:spLocks noChangeShapeType="1"/>
          </p:cNvSpPr>
          <p:nvPr/>
        </p:nvSpPr>
        <p:spPr bwMode="auto">
          <a:xfrm>
            <a:off x="2392363"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2" name="Line 72"/>
          <p:cNvSpPr>
            <a:spLocks noChangeShapeType="1"/>
          </p:cNvSpPr>
          <p:nvPr/>
        </p:nvSpPr>
        <p:spPr bwMode="auto">
          <a:xfrm>
            <a:off x="6178550" y="5029200"/>
            <a:ext cx="365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31753" name="Picture 73"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348163"/>
            <a:ext cx="19748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Line 103"/>
          <p:cNvSpPr>
            <a:spLocks noChangeShapeType="1"/>
          </p:cNvSpPr>
          <p:nvPr/>
        </p:nvSpPr>
        <p:spPr bwMode="auto">
          <a:xfrm>
            <a:off x="5411788"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6" name="Line 119"/>
          <p:cNvSpPr>
            <a:spLocks noChangeShapeType="1"/>
          </p:cNvSpPr>
          <p:nvPr/>
        </p:nvSpPr>
        <p:spPr bwMode="auto">
          <a:xfrm>
            <a:off x="3244850" y="5029200"/>
            <a:ext cx="385763"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en-US" smtClean="0">
              <a:solidFill>
                <a:srgbClr val="FFFFFF"/>
              </a:solidFill>
              <a:latin typeface="Arial" charset="0"/>
            </a:endParaRPr>
          </a:p>
        </p:txBody>
      </p:sp>
      <p:grpSp>
        <p:nvGrpSpPr>
          <p:cNvPr id="31757" name="Group 126"/>
          <p:cNvGrpSpPr>
            <a:grpSpLocks/>
          </p:cNvGrpSpPr>
          <p:nvPr/>
        </p:nvGrpSpPr>
        <p:grpSpPr bwMode="auto">
          <a:xfrm>
            <a:off x="3944938" y="3886200"/>
            <a:ext cx="1920875" cy="2286000"/>
            <a:chOff x="3262" y="2448"/>
            <a:chExt cx="1094" cy="1383"/>
          </a:xfrm>
        </p:grpSpPr>
        <p:sp>
          <p:nvSpPr>
            <p:cNvPr id="31778" name="Rectangle 113"/>
            <p:cNvSpPr>
              <a:spLocks noChangeArrowheads="1"/>
            </p:cNvSpPr>
            <p:nvPr/>
          </p:nvSpPr>
          <p:spPr bwMode="auto">
            <a:xfrm>
              <a:off x="3438" y="2448"/>
              <a:ext cx="36" cy="138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9" name="Rectangle 114"/>
            <p:cNvSpPr>
              <a:spLocks noChangeArrowheads="1"/>
            </p:cNvSpPr>
            <p:nvPr/>
          </p:nvSpPr>
          <p:spPr bwMode="auto">
            <a:xfrm>
              <a:off x="3650" y="2448"/>
              <a:ext cx="36" cy="1383"/>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0" name="Rectangle 115"/>
            <p:cNvSpPr>
              <a:spLocks noChangeArrowheads="1"/>
            </p:cNvSpPr>
            <p:nvPr/>
          </p:nvSpPr>
          <p:spPr bwMode="auto">
            <a:xfrm>
              <a:off x="3933" y="2448"/>
              <a:ext cx="35" cy="1383"/>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1" name="Rectangle 116"/>
            <p:cNvSpPr>
              <a:spLocks noChangeArrowheads="1"/>
            </p:cNvSpPr>
            <p:nvPr/>
          </p:nvSpPr>
          <p:spPr bwMode="auto">
            <a:xfrm>
              <a:off x="4074" y="2448"/>
              <a:ext cx="35" cy="1383"/>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2" name="Rectangle 117"/>
            <p:cNvSpPr>
              <a:spLocks noChangeArrowheads="1"/>
            </p:cNvSpPr>
            <p:nvPr/>
          </p:nvSpPr>
          <p:spPr bwMode="auto">
            <a:xfrm>
              <a:off x="4250" y="2448"/>
              <a:ext cx="36" cy="1383"/>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3" name="Rectangle 121"/>
            <p:cNvSpPr>
              <a:spLocks noChangeArrowheads="1"/>
            </p:cNvSpPr>
            <p:nvPr/>
          </p:nvSpPr>
          <p:spPr bwMode="auto">
            <a:xfrm>
              <a:off x="3262" y="2448"/>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8" name="Group 125"/>
          <p:cNvGrpSpPr>
            <a:grpSpLocks/>
          </p:cNvGrpSpPr>
          <p:nvPr/>
        </p:nvGrpSpPr>
        <p:grpSpPr bwMode="auto">
          <a:xfrm>
            <a:off x="914400" y="4575175"/>
            <a:ext cx="2017713" cy="908050"/>
            <a:chOff x="1778" y="2853"/>
            <a:chExt cx="1053" cy="572"/>
          </a:xfrm>
        </p:grpSpPr>
        <p:sp>
          <p:nvSpPr>
            <p:cNvPr id="31772" name="Rectangle 108"/>
            <p:cNvSpPr>
              <a:spLocks noChangeArrowheads="1"/>
            </p:cNvSpPr>
            <p:nvPr/>
          </p:nvSpPr>
          <p:spPr bwMode="auto">
            <a:xfrm>
              <a:off x="1948" y="2853"/>
              <a:ext cx="34"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3" name="Rectangle 109"/>
            <p:cNvSpPr>
              <a:spLocks noChangeArrowheads="1"/>
            </p:cNvSpPr>
            <p:nvPr/>
          </p:nvSpPr>
          <p:spPr bwMode="auto">
            <a:xfrm>
              <a:off x="2152" y="2853"/>
              <a:ext cx="34"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4" name="Rectangle 110"/>
            <p:cNvSpPr>
              <a:spLocks noChangeArrowheads="1"/>
            </p:cNvSpPr>
            <p:nvPr/>
          </p:nvSpPr>
          <p:spPr bwMode="auto">
            <a:xfrm>
              <a:off x="2424" y="2853"/>
              <a:ext cx="3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5" name="Rectangle 111"/>
            <p:cNvSpPr>
              <a:spLocks noChangeArrowheads="1"/>
            </p:cNvSpPr>
            <p:nvPr/>
          </p:nvSpPr>
          <p:spPr bwMode="auto">
            <a:xfrm>
              <a:off x="2559" y="2853"/>
              <a:ext cx="34" cy="57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6" name="Rectangle 112"/>
            <p:cNvSpPr>
              <a:spLocks noChangeArrowheads="1"/>
            </p:cNvSpPr>
            <p:nvPr/>
          </p:nvSpPr>
          <p:spPr bwMode="auto">
            <a:xfrm>
              <a:off x="2729" y="2853"/>
              <a:ext cx="34"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7" name="Rectangle 122"/>
            <p:cNvSpPr>
              <a:spLocks noChangeArrowheads="1"/>
            </p:cNvSpPr>
            <p:nvPr/>
          </p:nvSpPr>
          <p:spPr bwMode="auto">
            <a:xfrm>
              <a:off x="1778" y="2853"/>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9" name="Group 124"/>
          <p:cNvGrpSpPr>
            <a:grpSpLocks/>
          </p:cNvGrpSpPr>
          <p:nvPr/>
        </p:nvGrpSpPr>
        <p:grpSpPr bwMode="auto">
          <a:xfrm>
            <a:off x="6035675" y="1782763"/>
            <a:ext cx="2193925" cy="923925"/>
            <a:chOff x="262" y="2845"/>
            <a:chExt cx="1099" cy="582"/>
          </a:xfrm>
        </p:grpSpPr>
        <p:sp>
          <p:nvSpPr>
            <p:cNvPr id="31766" name="Rectangle 104"/>
            <p:cNvSpPr>
              <a:spLocks noChangeArrowheads="1"/>
            </p:cNvSpPr>
            <p:nvPr/>
          </p:nvSpPr>
          <p:spPr bwMode="auto">
            <a:xfrm>
              <a:off x="583" y="2851"/>
              <a:ext cx="210" cy="576"/>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7" name="Rectangle 105"/>
            <p:cNvSpPr>
              <a:spLocks noChangeArrowheads="1"/>
            </p:cNvSpPr>
            <p:nvPr/>
          </p:nvSpPr>
          <p:spPr bwMode="auto">
            <a:xfrm>
              <a:off x="796" y="2851"/>
              <a:ext cx="256" cy="57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8" name="Rectangle 106"/>
            <p:cNvSpPr>
              <a:spLocks noChangeArrowheads="1"/>
            </p:cNvSpPr>
            <p:nvPr/>
          </p:nvSpPr>
          <p:spPr bwMode="auto">
            <a:xfrm>
              <a:off x="1055" y="2845"/>
              <a:ext cx="151" cy="58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9" name="Rectangle 107"/>
            <p:cNvSpPr>
              <a:spLocks noChangeArrowheads="1"/>
            </p:cNvSpPr>
            <p:nvPr/>
          </p:nvSpPr>
          <p:spPr bwMode="auto">
            <a:xfrm>
              <a:off x="1210" y="2851"/>
              <a:ext cx="151" cy="576"/>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0" name="Rectangle 120"/>
            <p:cNvSpPr>
              <a:spLocks noChangeArrowheads="1"/>
            </p:cNvSpPr>
            <p:nvPr/>
          </p:nvSpPr>
          <p:spPr bwMode="auto">
            <a:xfrm>
              <a:off x="262" y="2851"/>
              <a:ext cx="321" cy="57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1" name="Rectangle 123"/>
            <p:cNvSpPr>
              <a:spLocks noChangeArrowheads="1"/>
            </p:cNvSpPr>
            <p:nvPr/>
          </p:nvSpPr>
          <p:spPr bwMode="auto">
            <a:xfrm>
              <a:off x="267" y="2851"/>
              <a:ext cx="1094"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60" name="Line 127"/>
          <p:cNvSpPr>
            <a:spLocks noChangeShapeType="1"/>
          </p:cNvSpPr>
          <p:nvPr/>
        </p:nvSpPr>
        <p:spPr bwMode="auto">
          <a:xfrm>
            <a:off x="8412163" y="2332038"/>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1" name="Line 128"/>
          <p:cNvSpPr>
            <a:spLocks noChangeShapeType="1"/>
          </p:cNvSpPr>
          <p:nvPr/>
        </p:nvSpPr>
        <p:spPr bwMode="auto">
          <a:xfrm>
            <a:off x="274638" y="50292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2" name="Text Box 129"/>
          <p:cNvSpPr txBox="1">
            <a:spLocks noChangeArrowheads="1"/>
          </p:cNvSpPr>
          <p:nvPr/>
        </p:nvSpPr>
        <p:spPr bwMode="auto">
          <a:xfrm>
            <a:off x="3017838" y="2879725"/>
            <a:ext cx="2376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Assemble rows into reduced matrix</a:t>
            </a:r>
          </a:p>
        </p:txBody>
      </p:sp>
      <p:sp>
        <p:nvSpPr>
          <p:cNvPr id="31763" name="Text Box 130"/>
          <p:cNvSpPr txBox="1">
            <a:spLocks noChangeArrowheads="1"/>
          </p:cNvSpPr>
          <p:nvPr/>
        </p:nvSpPr>
        <p:spPr bwMode="auto">
          <a:xfrm>
            <a:off x="5943600" y="28797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Cluster reduced columns</a:t>
            </a:r>
          </a:p>
        </p:txBody>
      </p:sp>
      <p:sp>
        <p:nvSpPr>
          <p:cNvPr id="31764" name="Text Box 131"/>
          <p:cNvSpPr txBox="1">
            <a:spLocks noChangeArrowheads="1"/>
          </p:cNvSpPr>
          <p:nvPr/>
        </p:nvSpPr>
        <p:spPr bwMode="auto">
          <a:xfrm>
            <a:off x="822325" y="56229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Choose representatives</a:t>
            </a:r>
          </a:p>
        </p:txBody>
      </p:sp>
      <p:sp>
        <p:nvSpPr>
          <p:cNvPr id="31765" name="Text Box 132"/>
          <p:cNvSpPr txBox="1">
            <a:spLocks noChangeArrowheads="1"/>
          </p:cNvSpPr>
          <p:nvPr/>
        </p:nvSpPr>
        <p:spPr bwMode="auto">
          <a:xfrm>
            <a:off x="3657600" y="6216650"/>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columns (GPU)</a:t>
            </a:r>
          </a:p>
        </p:txBody>
      </p:sp>
      <p:grpSp>
        <p:nvGrpSpPr>
          <p:cNvPr id="31798" name="Group 54"/>
          <p:cNvGrpSpPr>
            <a:grpSpLocks/>
          </p:cNvGrpSpPr>
          <p:nvPr/>
        </p:nvGrpSpPr>
        <p:grpSpPr bwMode="auto">
          <a:xfrm>
            <a:off x="3016250" y="1782763"/>
            <a:ext cx="2195513" cy="901700"/>
            <a:chOff x="3456" y="1707"/>
            <a:chExt cx="1383" cy="568"/>
          </a:xfrm>
        </p:grpSpPr>
        <p:sp>
          <p:nvSpPr>
            <p:cNvPr id="31799"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0"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1"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2"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3"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4"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Tree>
    <p:extLst>
      <p:ext uri="{BB962C8B-B14F-4D97-AF65-F5344CB8AC3E}">
        <p14:creationId xmlns:p14="http://schemas.microsoft.com/office/powerpoint/2010/main" val="31456455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Results</a:t>
            </a:r>
          </a:p>
        </p:txBody>
      </p:sp>
      <p:sp>
        <p:nvSpPr>
          <p:cNvPr id="76803" name="Rectangle 3"/>
          <p:cNvSpPr>
            <a:spLocks noGrp="1" noChangeArrowheads="1"/>
          </p:cNvSpPr>
          <p:nvPr>
            <p:ph type="body" idx="1"/>
          </p:nvPr>
        </p:nvSpPr>
        <p:spPr>
          <a:xfrm>
            <a:off x="457200" y="1114425"/>
            <a:ext cx="8229600" cy="5743575"/>
          </a:xfrm>
        </p:spPr>
        <p:txBody>
          <a:bodyPr/>
          <a:lstStyle/>
          <a:p>
            <a:r>
              <a:rPr lang="en-US">
                <a:latin typeface="Arial" charset="0"/>
              </a:rPr>
              <a:t>We show 5 scenes:</a:t>
            </a: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r>
              <a:rPr lang="en-US">
                <a:latin typeface="Arial" charset="0"/>
              </a:rPr>
              <a:t>Show reference and 5x difference image</a:t>
            </a:r>
          </a:p>
          <a:p>
            <a:r>
              <a:rPr lang="en-US">
                <a:latin typeface="Arial" charset="0"/>
              </a:rPr>
              <a:t>All scenes have 100,000+ lights</a:t>
            </a:r>
          </a:p>
          <a:p>
            <a:r>
              <a:rPr lang="en-US">
                <a:latin typeface="Arial" charset="0"/>
              </a:rPr>
              <a:t>Timings</a:t>
            </a:r>
          </a:p>
          <a:p>
            <a:pPr lvl="1"/>
            <a:r>
              <a:rPr lang="en-US">
                <a:latin typeface="Arial" charset="0"/>
              </a:rPr>
              <a:t>NVidia GeForce 8800 GTX</a:t>
            </a:r>
          </a:p>
          <a:p>
            <a:pPr lvl="1"/>
            <a:r>
              <a:rPr lang="en-US">
                <a:latin typeface="Arial" charset="0"/>
              </a:rPr>
              <a:t>Light / surface sample creation not included</a:t>
            </a:r>
          </a:p>
        </p:txBody>
      </p:sp>
      <p:pic>
        <p:nvPicPr>
          <p:cNvPr id="76804" name="Picture 10"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2" descr="kitchenh-432-864-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3"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2060575"/>
            <a:ext cx="155416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gc-588-1176-2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2058988"/>
            <a:ext cx="1554162" cy="116522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6" descr="trees-100-20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9675" y="2057400"/>
            <a:ext cx="15525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 Box 9"/>
          <p:cNvSpPr txBox="1">
            <a:spLocks noChangeArrowheads="1"/>
          </p:cNvSpPr>
          <p:nvPr/>
        </p:nvSpPr>
        <p:spPr bwMode="auto">
          <a:xfrm>
            <a:off x="210343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Temple</a:t>
            </a:r>
          </a:p>
        </p:txBody>
      </p:sp>
      <p:sp>
        <p:nvSpPr>
          <p:cNvPr id="76810" name="Text Box 10"/>
          <p:cNvSpPr txBox="1">
            <a:spLocks noChangeArrowheads="1"/>
          </p:cNvSpPr>
          <p:nvPr/>
        </p:nvSpPr>
        <p:spPr bwMode="auto">
          <a:xfrm>
            <a:off x="5394325"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Bunny</a:t>
            </a:r>
          </a:p>
        </p:txBody>
      </p:sp>
      <p:sp>
        <p:nvSpPr>
          <p:cNvPr id="76811" name="Text Box 11"/>
          <p:cNvSpPr txBox="1">
            <a:spLocks noChangeArrowheads="1"/>
          </p:cNvSpPr>
          <p:nvPr/>
        </p:nvSpPr>
        <p:spPr bwMode="auto">
          <a:xfrm>
            <a:off x="457200"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Kitchen</a:t>
            </a:r>
          </a:p>
        </p:txBody>
      </p:sp>
      <p:sp>
        <p:nvSpPr>
          <p:cNvPr id="76812" name="Text Box 12"/>
          <p:cNvSpPr txBox="1">
            <a:spLocks noChangeArrowheads="1"/>
          </p:cNvSpPr>
          <p:nvPr/>
        </p:nvSpPr>
        <p:spPr bwMode="auto">
          <a:xfrm>
            <a:off x="374808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Trees</a:t>
            </a:r>
          </a:p>
        </p:txBody>
      </p:sp>
      <p:sp>
        <p:nvSpPr>
          <p:cNvPr id="76813" name="Text Box 13"/>
          <p:cNvSpPr txBox="1">
            <a:spLocks noChangeArrowheads="1"/>
          </p:cNvSpPr>
          <p:nvPr/>
        </p:nvSpPr>
        <p:spPr bwMode="auto">
          <a:xfrm>
            <a:off x="7040563" y="3336925"/>
            <a:ext cx="1646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Grand Central</a:t>
            </a:r>
          </a:p>
        </p:txBody>
      </p:sp>
    </p:spTree>
    <p:extLst>
      <p:ext uri="{BB962C8B-B14F-4D97-AF65-F5344CB8AC3E}">
        <p14:creationId xmlns:p14="http://schemas.microsoft.com/office/powerpoint/2010/main" val="8560690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rPr>
              <a:t>Results: Kitchen</a:t>
            </a:r>
          </a:p>
        </p:txBody>
      </p:sp>
      <p:sp>
        <p:nvSpPr>
          <p:cNvPr id="32771" name="Rectangle 3"/>
          <p:cNvSpPr>
            <a:spLocks noGrp="1" noChangeArrowheads="1"/>
          </p:cNvSpPr>
          <p:nvPr>
            <p:ph type="body" idx="1"/>
          </p:nvPr>
        </p:nvSpPr>
        <p:spPr>
          <a:xfrm>
            <a:off x="428625" y="1087438"/>
            <a:ext cx="5607050" cy="1884362"/>
          </a:xfrm>
        </p:spPr>
        <p:txBody>
          <a:bodyPr/>
          <a:lstStyle/>
          <a:p>
            <a:pPr eaLnBrk="1" hangingPunct="1"/>
            <a:r>
              <a:rPr lang="en-US" sz="2400">
                <a:latin typeface="Arial" charset="0"/>
              </a:rPr>
              <a:t>388k polygons</a:t>
            </a:r>
          </a:p>
          <a:p>
            <a:pPr eaLnBrk="1" hangingPunct="1"/>
            <a:r>
              <a:rPr lang="en-US" sz="2400">
                <a:latin typeface="Arial" charset="0"/>
              </a:rPr>
              <a:t>Mostly indirect illumination</a:t>
            </a:r>
          </a:p>
          <a:p>
            <a:pPr eaLnBrk="1" hangingPunct="1"/>
            <a:r>
              <a:rPr lang="en-US" sz="2400">
                <a:latin typeface="Arial" charset="0"/>
              </a:rPr>
              <a:t>Glossy surfaces</a:t>
            </a:r>
          </a:p>
          <a:p>
            <a:pPr eaLnBrk="1" hangingPunct="1"/>
            <a:r>
              <a:rPr lang="en-US" sz="2400">
                <a:latin typeface="Arial" charset="0"/>
              </a:rPr>
              <a:t>Indirect shadows</a:t>
            </a:r>
          </a:p>
        </p:txBody>
      </p:sp>
      <p:pic>
        <p:nvPicPr>
          <p:cNvPr id="32772" name="Picture 5" descr="kitchenh-432-864-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13.5 sec       </a:t>
            </a:r>
            <a:r>
              <a:rPr lang="en-US" smtClean="0">
                <a:solidFill>
                  <a:srgbClr val="E3EBF1"/>
                </a:solidFill>
              </a:rPr>
              <a:t>(432 rows + 864 columns)</a:t>
            </a:r>
          </a:p>
        </p:txBody>
      </p:sp>
      <p:pic>
        <p:nvPicPr>
          <p:cNvPr id="32775" name="Picture 6" descr="kitchenh-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13 min       </a:t>
            </a:r>
            <a:r>
              <a:rPr lang="en-US" smtClean="0">
                <a:solidFill>
                  <a:srgbClr val="E3EBF1"/>
                </a:solidFill>
              </a:rPr>
              <a:t>(using all 100k lights)</a:t>
            </a:r>
          </a:p>
        </p:txBody>
      </p:sp>
      <p:pic>
        <p:nvPicPr>
          <p:cNvPr id="32778" name="Picture 10" descr="k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70150" cy="185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9" name="Text Box 1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37742593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Results: Temple</a:t>
            </a:r>
          </a:p>
        </p:txBody>
      </p:sp>
      <p:sp>
        <p:nvSpPr>
          <p:cNvPr id="33795" name="Rectangle 3"/>
          <p:cNvSpPr>
            <a:spLocks noGrp="1" noChangeArrowheads="1"/>
          </p:cNvSpPr>
          <p:nvPr>
            <p:ph type="body" idx="1"/>
          </p:nvPr>
        </p:nvSpPr>
        <p:spPr>
          <a:xfrm>
            <a:off x="457200" y="1160463"/>
            <a:ext cx="5943600" cy="5011737"/>
          </a:xfrm>
        </p:spPr>
        <p:txBody>
          <a:bodyPr/>
          <a:lstStyle/>
          <a:p>
            <a:pPr eaLnBrk="1" hangingPunct="1"/>
            <a:r>
              <a:rPr lang="en-US" sz="2800">
                <a:latin typeface="Arial" charset="0"/>
              </a:rPr>
              <a:t>2.1m polygons</a:t>
            </a:r>
          </a:p>
          <a:p>
            <a:pPr eaLnBrk="1" hangingPunct="1"/>
            <a:r>
              <a:rPr lang="en-US" sz="2800">
                <a:latin typeface="Arial" charset="0"/>
              </a:rPr>
              <a:t>Mostly indirect &amp; sky illumination</a:t>
            </a:r>
          </a:p>
          <a:p>
            <a:pPr eaLnBrk="1" hangingPunct="1"/>
            <a:r>
              <a:rPr lang="en-US" sz="2800">
                <a:latin typeface="Arial" charset="0"/>
              </a:rPr>
              <a:t>Indirect shadows</a:t>
            </a:r>
          </a:p>
        </p:txBody>
      </p:sp>
      <p:sp>
        <p:nvSpPr>
          <p:cNvPr id="33802" name="Text Box 7"/>
          <p:cNvSpPr txBox="1">
            <a:spLocks noChangeArrowheads="1"/>
          </p:cNvSpPr>
          <p:nvPr/>
        </p:nvSpPr>
        <p:spPr bwMode="auto">
          <a:xfrm>
            <a:off x="457200" y="6096000"/>
            <a:ext cx="35655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16.9 sec </a:t>
            </a:r>
            <a:r>
              <a:rPr lang="en-US" smtClean="0">
                <a:solidFill>
                  <a:srgbClr val="E3EBF1"/>
                </a:solidFill>
              </a:rPr>
              <a:t>(300 rows + 900 columns)</a:t>
            </a:r>
          </a:p>
        </p:txBody>
      </p:sp>
      <p:sp>
        <p:nvSpPr>
          <p:cNvPr id="33803" name="Text Box 7"/>
          <p:cNvSpPr txBox="1">
            <a:spLocks noChangeArrowheads="1"/>
          </p:cNvSpPr>
          <p:nvPr/>
        </p:nvSpPr>
        <p:spPr bwMode="auto">
          <a:xfrm>
            <a:off x="5121275" y="6110288"/>
            <a:ext cx="33829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20 min </a:t>
            </a:r>
            <a:r>
              <a:rPr lang="en-US" smtClean="0">
                <a:solidFill>
                  <a:srgbClr val="E3EBF1"/>
                </a:solidFill>
              </a:rPr>
              <a:t>(using all 100k lights)</a:t>
            </a:r>
          </a:p>
        </p:txBody>
      </p:sp>
      <p:pic>
        <p:nvPicPr>
          <p:cNvPr id="33805" name="Picture 4"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temple-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3807" name="Picture 15" descr="temple-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72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8" name="Text Box 16"/>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6219603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rPr>
              <a:t>Results: Trees</a:t>
            </a:r>
          </a:p>
        </p:txBody>
      </p:sp>
      <p:sp>
        <p:nvSpPr>
          <p:cNvPr id="34819" name="Rectangle 3"/>
          <p:cNvSpPr>
            <a:spLocks noGrp="1" noChangeArrowheads="1"/>
          </p:cNvSpPr>
          <p:nvPr>
            <p:ph type="body" idx="1"/>
          </p:nvPr>
        </p:nvSpPr>
        <p:spPr>
          <a:xfrm>
            <a:off x="457200" y="1050925"/>
            <a:ext cx="8229600" cy="1427163"/>
          </a:xfrm>
        </p:spPr>
        <p:txBody>
          <a:bodyPr/>
          <a:lstStyle/>
          <a:p>
            <a:pPr eaLnBrk="1" hangingPunct="1"/>
            <a:r>
              <a:rPr lang="en-US" sz="2800">
                <a:latin typeface="Arial" charset="0"/>
              </a:rPr>
              <a:t>328k polygons</a:t>
            </a:r>
          </a:p>
          <a:p>
            <a:pPr eaLnBrk="1" hangingPunct="1"/>
            <a:r>
              <a:rPr lang="en-US" sz="2800">
                <a:latin typeface="Arial" charset="0"/>
              </a:rPr>
              <a:t>Complex incoherent geometry</a:t>
            </a:r>
          </a:p>
        </p:txBody>
      </p:sp>
      <p:pic>
        <p:nvPicPr>
          <p:cNvPr id="34823" name="Picture 7" descr="trees-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2971800"/>
            <a:ext cx="3992563"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6" descr="trees-100-20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2.9 sec         </a:t>
            </a:r>
            <a:r>
              <a:rPr lang="en-US" smtClean="0">
                <a:solidFill>
                  <a:srgbClr val="E3EBF1"/>
                </a:solidFill>
              </a:rPr>
              <a:t>(100 rows + 200 columns)</a:t>
            </a:r>
          </a:p>
        </p:txBody>
      </p:sp>
      <p:sp>
        <p:nvSpPr>
          <p:cNvPr id="3482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14 min       </a:t>
            </a:r>
            <a:r>
              <a:rPr lang="en-US" smtClean="0">
                <a:solidFill>
                  <a:srgbClr val="E3EBF1"/>
                </a:solidFill>
              </a:rPr>
              <a:t>(using all 100k lights)</a:t>
            </a:r>
          </a:p>
        </p:txBody>
      </p:sp>
      <p:pic>
        <p:nvPicPr>
          <p:cNvPr id="34828" name="Picture 12" descr="trees-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9"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705718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rPr>
              <a:t>Results: Bunny</a:t>
            </a:r>
          </a:p>
        </p:txBody>
      </p:sp>
      <p:sp>
        <p:nvSpPr>
          <p:cNvPr id="35843" name="Rectangle 3"/>
          <p:cNvSpPr>
            <a:spLocks noGrp="1" noChangeArrowheads="1"/>
          </p:cNvSpPr>
          <p:nvPr>
            <p:ph type="body" idx="1"/>
          </p:nvPr>
        </p:nvSpPr>
        <p:spPr>
          <a:xfrm>
            <a:off x="457200" y="960438"/>
            <a:ext cx="4479925" cy="2012950"/>
          </a:xfrm>
        </p:spPr>
        <p:txBody>
          <a:bodyPr/>
          <a:lstStyle/>
          <a:p>
            <a:pPr eaLnBrk="1" hangingPunct="1">
              <a:lnSpc>
                <a:spcPct val="90000"/>
              </a:lnSpc>
            </a:pPr>
            <a:r>
              <a:rPr lang="en-US" sz="2800">
                <a:latin typeface="Arial" charset="0"/>
              </a:rPr>
              <a:t>869k polygons</a:t>
            </a:r>
          </a:p>
          <a:p>
            <a:pPr eaLnBrk="1" hangingPunct="1">
              <a:lnSpc>
                <a:spcPct val="90000"/>
              </a:lnSpc>
            </a:pPr>
            <a:r>
              <a:rPr lang="en-US" sz="2800">
                <a:latin typeface="Arial" charset="0"/>
              </a:rPr>
              <a:t>Incoherent geometry</a:t>
            </a:r>
          </a:p>
          <a:p>
            <a:pPr eaLnBrk="1" hangingPunct="1">
              <a:lnSpc>
                <a:spcPct val="90000"/>
              </a:lnSpc>
            </a:pPr>
            <a:r>
              <a:rPr lang="en-US" sz="2800">
                <a:latin typeface="Arial" charset="0"/>
              </a:rPr>
              <a:t>High-frequency lighting</a:t>
            </a:r>
          </a:p>
          <a:p>
            <a:pPr eaLnBrk="1" hangingPunct="1">
              <a:lnSpc>
                <a:spcPct val="90000"/>
              </a:lnSpc>
            </a:pPr>
            <a:r>
              <a:rPr lang="en-US" sz="2800">
                <a:latin typeface="Arial" charset="0"/>
              </a:rPr>
              <a:t>Kajiya-Kay hair shader</a:t>
            </a:r>
          </a:p>
        </p:txBody>
      </p:sp>
      <p:pic>
        <p:nvPicPr>
          <p:cNvPr id="35847" name="Picture 7"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3.8 sec         </a:t>
            </a:r>
            <a:r>
              <a:rPr lang="en-US" smtClean="0">
                <a:solidFill>
                  <a:srgbClr val="E3EBF1"/>
                </a:solidFill>
              </a:rPr>
              <a:t>(100 rows + 200 columns)</a:t>
            </a:r>
          </a:p>
        </p:txBody>
      </p:sp>
      <p:sp>
        <p:nvSpPr>
          <p:cNvPr id="35850"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10 min       </a:t>
            </a:r>
            <a:r>
              <a:rPr lang="en-US" smtClean="0">
                <a:solidFill>
                  <a:srgbClr val="E3EBF1"/>
                </a:solidFill>
              </a:rPr>
              <a:t>(using all 100k lights)</a:t>
            </a:r>
          </a:p>
        </p:txBody>
      </p:sp>
      <p:pic>
        <p:nvPicPr>
          <p:cNvPr id="35852" name="Picture 12" descr="hair-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68562" cy="1852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3"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30662224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atin typeface="Arial" charset="0"/>
              </a:rPr>
              <a:t>Results: Grand Central</a:t>
            </a:r>
          </a:p>
        </p:txBody>
      </p:sp>
      <p:pic>
        <p:nvPicPr>
          <p:cNvPr id="117764" name="Picture 4" descr="gc-588-1176-2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13200" cy="3017838"/>
          </a:xfrm>
          <a:prstGeom prst="rect">
            <a:avLst/>
          </a:prstGeom>
          <a:noFill/>
          <a:extLst>
            <a:ext uri="{909E8E84-426E-40dd-AFC4-6F175D3DCCD1}">
              <a14:hiddenFill xmlns:a14="http://schemas.microsoft.com/office/drawing/2010/main">
                <a:solidFill>
                  <a:srgbClr val="FFFFFF"/>
                </a:solidFill>
              </a14:hiddenFill>
            </a:ext>
          </a:extLst>
        </p:spPr>
      </p:pic>
      <p:sp>
        <p:nvSpPr>
          <p:cNvPr id="117770" name="Content Placeholder 2"/>
          <p:cNvSpPr>
            <a:spLocks/>
          </p:cNvSpPr>
          <p:nvPr/>
        </p:nvSpPr>
        <p:spPr bwMode="auto">
          <a:xfrm>
            <a:off x="457200" y="1114425"/>
            <a:ext cx="4206875"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1.5m polygons</a:t>
            </a:r>
          </a:p>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Point lights between stone blocks</a:t>
            </a:r>
          </a:p>
          <a:p>
            <a:pPr marL="342900" indent="-342900" algn="l" eaLnBrk="1" hangingPunct="1">
              <a:spcBef>
                <a:spcPct val="20000"/>
              </a:spcBef>
              <a:buClr>
                <a:srgbClr val="FF9900"/>
              </a:buClr>
              <a:buFont typeface="Times" charset="0"/>
              <a:buChar char="•"/>
            </a:pPr>
            <a:endParaRPr lang="en-US" sz="2800" smtClean="0">
              <a:solidFill>
                <a:srgbClr val="FFFFFF"/>
              </a:solidFill>
              <a:latin typeface="Arial" charset="0"/>
            </a:endParaRPr>
          </a:p>
        </p:txBody>
      </p:sp>
      <p:sp>
        <p:nvSpPr>
          <p:cNvPr id="117777"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24.2 sec         </a:t>
            </a:r>
            <a:r>
              <a:rPr lang="en-US" smtClean="0">
                <a:solidFill>
                  <a:srgbClr val="E3EBF1"/>
                </a:solidFill>
              </a:rPr>
              <a:t>(588 rows + 1176 columns)</a:t>
            </a:r>
          </a:p>
        </p:txBody>
      </p:sp>
      <p:sp>
        <p:nvSpPr>
          <p:cNvPr id="117778"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44 min       </a:t>
            </a:r>
            <a:r>
              <a:rPr lang="en-US" smtClean="0">
                <a:solidFill>
                  <a:srgbClr val="E3EBF1"/>
                </a:solidFill>
              </a:rPr>
              <a:t>(using all 100k lights)</a:t>
            </a:r>
          </a:p>
        </p:txBody>
      </p:sp>
      <p:pic>
        <p:nvPicPr>
          <p:cNvPr id="117779" name="Picture 19" descr="gc-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117780" name="Picture 20" descr="gc-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28700"/>
            <a:ext cx="2438400"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81" name="Text Box 2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9214095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i="1" dirty="0" smtClean="0"/>
              <a:t>Compressive Sensing for Light Transport</a:t>
            </a:r>
          </a:p>
          <a:p>
            <a:r>
              <a:rPr lang="en-US" dirty="0" smtClean="0"/>
              <a:t>Matrix Completion</a:t>
            </a:r>
            <a:endParaRPr lang="en-US" dirty="0"/>
          </a:p>
        </p:txBody>
      </p:sp>
      <p:sp>
        <p:nvSpPr>
          <p:cNvPr id="5" name="TextBox 4"/>
          <p:cNvSpPr txBox="1"/>
          <p:nvPr/>
        </p:nvSpPr>
        <p:spPr>
          <a:xfrm>
            <a:off x="5648782" y="5934670"/>
            <a:ext cx="3495218" cy="923330"/>
          </a:xfrm>
          <a:prstGeom prst="rect">
            <a:avLst/>
          </a:prstGeom>
          <a:noFill/>
        </p:spPr>
        <p:txBody>
          <a:bodyPr wrap="none" rtlCol="0">
            <a:spAutoFit/>
          </a:bodyPr>
          <a:lstStyle/>
          <a:p>
            <a:pPr algn="l"/>
            <a:r>
              <a:rPr lang="en-US" dirty="0" smtClean="0">
                <a:solidFill>
                  <a:srgbClr val="FFFFFF"/>
                </a:solidFill>
                <a:latin typeface="Arial"/>
              </a:rPr>
              <a:t>Gu et al. ECCV 08</a:t>
            </a:r>
          </a:p>
          <a:p>
            <a:pPr algn="l"/>
            <a:r>
              <a:rPr lang="en-US" dirty="0" smtClean="0">
                <a:solidFill>
                  <a:srgbClr val="FFFFFF"/>
                </a:solidFill>
                <a:latin typeface="Arial"/>
              </a:rPr>
              <a:t>Peers et al. </a:t>
            </a:r>
            <a:r>
              <a:rPr lang="en-US" dirty="0" smtClean="0">
                <a:solidFill>
                  <a:srgbClr val="FFFFFF"/>
                </a:solidFill>
                <a:latin typeface="Arial"/>
              </a:rPr>
              <a:t>SIGGRAPH </a:t>
            </a:r>
            <a:r>
              <a:rPr lang="en-US" dirty="0" smtClean="0">
                <a:solidFill>
                  <a:srgbClr val="FFFFFF"/>
                </a:solidFill>
                <a:latin typeface="Arial"/>
              </a:rPr>
              <a:t>09</a:t>
            </a:r>
          </a:p>
          <a:p>
            <a:pPr algn="l"/>
            <a:r>
              <a:rPr lang="en-US" dirty="0" smtClean="0">
                <a:solidFill>
                  <a:srgbClr val="FFFFFF"/>
                </a:solidFill>
                <a:latin typeface="Arial"/>
              </a:rPr>
              <a:t>Sen and </a:t>
            </a:r>
            <a:r>
              <a:rPr lang="en-US" dirty="0" err="1" smtClean="0">
                <a:solidFill>
                  <a:srgbClr val="FFFFFF"/>
                </a:solidFill>
                <a:latin typeface="Arial"/>
              </a:rPr>
              <a:t>Darabi</a:t>
            </a:r>
            <a:r>
              <a:rPr lang="en-US" dirty="0" smtClean="0">
                <a:solidFill>
                  <a:srgbClr val="FFFFFF"/>
                </a:solidFill>
                <a:latin typeface="Arial"/>
              </a:rPr>
              <a:t> EG 09 (reading)</a:t>
            </a:r>
            <a:endParaRPr lang="en-US" dirty="0">
              <a:solidFill>
                <a:srgbClr val="FFFFFF"/>
              </a:solidFill>
              <a:latin typeface="Arial"/>
            </a:endParaRPr>
          </a:p>
        </p:txBody>
      </p:sp>
    </p:spTree>
    <p:extLst>
      <p:ext uri="{BB962C8B-B14F-4D97-AF65-F5344CB8AC3E}">
        <p14:creationId xmlns:p14="http://schemas.microsoft.com/office/powerpoint/2010/main" val="3092239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debfi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328738"/>
            <a:ext cx="7997825" cy="2678112"/>
          </a:xfrm>
          <a:prstGeom prst="rect">
            <a:avLst/>
          </a:prstGeom>
          <a:noFill/>
          <a:extLst>
            <a:ext uri="{909E8E84-426E-40dd-AFC4-6F175D3DCCD1}">
              <a14:hiddenFill xmlns:a14="http://schemas.microsoft.com/office/drawing/2010/main">
                <a:solidFill>
                  <a:srgbClr val="FFFFFF"/>
                </a:solidFill>
              </a14:hiddenFill>
            </a:ext>
          </a:extLst>
        </p:spPr>
      </p:pic>
      <p:pic>
        <p:nvPicPr>
          <p:cNvPr id="1349635" name="Picture 3" descr="deb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3959225"/>
            <a:ext cx="7997825" cy="2657475"/>
          </a:xfrm>
          <a:prstGeom prst="rect">
            <a:avLst/>
          </a:prstGeom>
          <a:noFill/>
          <a:extLst>
            <a:ext uri="{909E8E84-426E-40dd-AFC4-6F175D3DCCD1}">
              <a14:hiddenFill xmlns:a14="http://schemas.microsoft.com/office/drawing/2010/main">
                <a:solidFill>
                  <a:srgbClr val="FFFFFF"/>
                </a:solidFill>
              </a14:hiddenFill>
            </a:ext>
          </a:extLst>
        </p:spPr>
      </p:pic>
      <p:sp>
        <p:nvSpPr>
          <p:cNvPr id="1349636" name="Rectangle 4"/>
          <p:cNvSpPr>
            <a:spLocks noGrp="1" noChangeArrowheads="1"/>
          </p:cNvSpPr>
          <p:nvPr>
            <p:ph type="title"/>
          </p:nvPr>
        </p:nvSpPr>
        <p:spPr/>
        <p:txBody>
          <a:bodyPr/>
          <a:lstStyle/>
          <a:p>
            <a:r>
              <a:rPr lang="en-US"/>
              <a:t>Example Images</a:t>
            </a:r>
          </a:p>
        </p:txBody>
      </p:sp>
    </p:spTree>
    <p:extLst>
      <p:ext uri="{BB962C8B-B14F-4D97-AF65-F5344CB8AC3E}">
        <p14:creationId xmlns:p14="http://schemas.microsoft.com/office/powerpoint/2010/main" val="8101443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4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553301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sz="4000"/>
              <a:t>Compressible / Sparseness</a:t>
            </a:r>
          </a:p>
        </p:txBody>
      </p:sp>
      <p:pic>
        <p:nvPicPr>
          <p:cNvPr id="768003" name="Picture 3" descr="apple_wav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40020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7635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5" name="Picture 5" descr="apple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7556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6" name="Picture 6" descr="apple_wa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40100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07" name="Line 7"/>
          <p:cNvSpPr>
            <a:spLocks noChangeShapeType="1"/>
          </p:cNvSpPr>
          <p:nvPr/>
        </p:nvSpPr>
        <p:spPr bwMode="auto">
          <a:xfrm>
            <a:off x="1012825" y="3673475"/>
            <a:ext cx="7075488" cy="11113"/>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eaLnBrk="1" hangingPunct="1"/>
            <a:endParaRPr lang="en-US" sz="4000" b="1" smtClean="0">
              <a:solidFill>
                <a:srgbClr val="545454"/>
              </a:solidFill>
              <a:latin typeface="Arial" charset="0"/>
              <a:cs typeface="ＭＳ Ｐゴシック" charset="0"/>
            </a:endParaRPr>
          </a:p>
        </p:txBody>
      </p:sp>
      <p:grpSp>
        <p:nvGrpSpPr>
          <p:cNvPr id="768008" name="Group 8"/>
          <p:cNvGrpSpPr>
            <a:grpSpLocks/>
          </p:cNvGrpSpPr>
          <p:nvPr/>
        </p:nvGrpSpPr>
        <p:grpSpPr bwMode="auto">
          <a:xfrm>
            <a:off x="2041525" y="3381375"/>
            <a:ext cx="585788" cy="598488"/>
            <a:chOff x="2804" y="2172"/>
            <a:chExt cx="369" cy="377"/>
          </a:xfrm>
        </p:grpSpPr>
        <p:sp>
          <p:nvSpPr>
            <p:cNvPr id="768009" name="AutoShape 9"/>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0" name="Rectangle 10"/>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grpSp>
        <p:nvGrpSpPr>
          <p:cNvPr id="768011" name="Group 11"/>
          <p:cNvGrpSpPr>
            <a:grpSpLocks/>
          </p:cNvGrpSpPr>
          <p:nvPr/>
        </p:nvGrpSpPr>
        <p:grpSpPr bwMode="auto">
          <a:xfrm>
            <a:off x="6510338" y="3382963"/>
            <a:ext cx="585787" cy="598487"/>
            <a:chOff x="2804" y="2172"/>
            <a:chExt cx="369" cy="377"/>
          </a:xfrm>
        </p:grpSpPr>
        <p:sp>
          <p:nvSpPr>
            <p:cNvPr id="768012" name="AutoShape 12"/>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3" name="Rectangle 13"/>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sp>
        <p:nvSpPr>
          <p:cNvPr id="768014" name="Rectangle 14"/>
          <p:cNvSpPr>
            <a:spLocks noChangeArrowheads="1"/>
          </p:cNvSpPr>
          <p:nvPr/>
        </p:nvSpPr>
        <p:spPr bwMode="auto">
          <a:xfrm>
            <a:off x="5438775" y="66071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5% Largest Coeff.</a:t>
            </a:r>
            <a:endParaRPr lang="en-US" sz="1200" smtClean="0">
              <a:solidFill>
                <a:srgbClr val="EAEAEA"/>
              </a:solidFill>
              <a:latin typeface="Arial" charset="0"/>
              <a:cs typeface="ＭＳ Ｐゴシック" charset="0"/>
            </a:endParaRPr>
          </a:p>
        </p:txBody>
      </p:sp>
      <p:sp>
        <p:nvSpPr>
          <p:cNvPr id="768015" name="Rectangle 15"/>
          <p:cNvSpPr>
            <a:spLocks noChangeArrowheads="1"/>
          </p:cNvSpPr>
          <p:nvPr/>
        </p:nvSpPr>
        <p:spPr bwMode="auto">
          <a:xfrm>
            <a:off x="992188" y="6599238"/>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All Coefficients</a:t>
            </a:r>
            <a:endParaRPr lang="en-US" sz="1200" smtClean="0">
              <a:solidFill>
                <a:srgbClr val="EAEAEA"/>
              </a:solidFill>
              <a:latin typeface="Arial" charset="0"/>
              <a:cs typeface="ＭＳ Ｐゴシック" charset="0"/>
            </a:endParaRPr>
          </a:p>
        </p:txBody>
      </p:sp>
    </p:spTree>
    <p:extLst>
      <p:ext uri="{BB962C8B-B14F-4D97-AF65-F5344CB8AC3E}">
        <p14:creationId xmlns:p14="http://schemas.microsoft.com/office/powerpoint/2010/main" val="5257899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US" sz="4000"/>
              <a:t>Measurements</a:t>
            </a:r>
          </a:p>
        </p:txBody>
      </p:sp>
      <p:pic>
        <p:nvPicPr>
          <p:cNvPr id="756739"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56742" name="Picture 6"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56751" name="Picture 1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56761" name="Picture 2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56764" name="Rectangle 28"/>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56765" name="Rectangle 29"/>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56771" name="Picture 35"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6772" name="Rectangle 36"/>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56773" name="Line 37"/>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56774" name="AutoShape 38"/>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56775" name="Rectangle 39"/>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spTree>
    <p:extLst>
      <p:ext uri="{BB962C8B-B14F-4D97-AF65-F5344CB8AC3E}">
        <p14:creationId xmlns:p14="http://schemas.microsoft.com/office/powerpoint/2010/main" val="6017926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US" sz="4000"/>
              <a:t>Measurements</a:t>
            </a:r>
          </a:p>
        </p:txBody>
      </p:sp>
      <p:pic>
        <p:nvPicPr>
          <p:cNvPr id="76288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288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288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2886"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2887"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2888"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2889"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2890"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2891"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2892"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3"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2899" name="Group 19"/>
          <p:cNvGrpSpPr>
            <a:grpSpLocks noChangeAspect="1"/>
          </p:cNvGrpSpPr>
          <p:nvPr/>
        </p:nvGrpSpPr>
        <p:grpSpPr bwMode="auto">
          <a:xfrm>
            <a:off x="3390900" y="828675"/>
            <a:ext cx="2587625" cy="2587625"/>
            <a:chOff x="2020" y="1492"/>
            <a:chExt cx="1718" cy="1718"/>
          </a:xfrm>
        </p:grpSpPr>
        <p:sp>
          <p:nvSpPr>
            <p:cNvPr id="762894" name="Rectangle 14"/>
            <p:cNvSpPr>
              <a:spLocks noChangeAspect="1" noChangeArrowheads="1"/>
            </p:cNvSpPr>
            <p:nvPr/>
          </p:nvSpPr>
          <p:spPr bwMode="auto">
            <a:xfrm>
              <a:off x="2020" y="1492"/>
              <a:ext cx="1718" cy="1718"/>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5" name="Rectangle 15"/>
            <p:cNvSpPr>
              <a:spLocks noChangeAspect="1" noChangeArrowheads="1"/>
            </p:cNvSpPr>
            <p:nvPr/>
          </p:nvSpPr>
          <p:spPr bwMode="auto">
            <a:xfrm>
              <a:off x="2021" y="1493"/>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6" name="Rectangle 16"/>
            <p:cNvSpPr>
              <a:spLocks noChangeAspect="1" noChangeArrowheads="1"/>
            </p:cNvSpPr>
            <p:nvPr/>
          </p:nvSpPr>
          <p:spPr bwMode="auto">
            <a:xfrm>
              <a:off x="2452" y="1494"/>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7" name="Rectangle 17"/>
            <p:cNvSpPr>
              <a:spLocks noChangeAspect="1" noChangeArrowheads="1"/>
            </p:cNvSpPr>
            <p:nvPr/>
          </p:nvSpPr>
          <p:spPr bwMode="auto">
            <a:xfrm>
              <a:off x="2021" y="1927"/>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8" name="Rectangle 18"/>
            <p:cNvSpPr>
              <a:spLocks noChangeAspect="1" noChangeArrowheads="1"/>
            </p:cNvSpPr>
            <p:nvPr/>
          </p:nvSpPr>
          <p:spPr bwMode="auto">
            <a:xfrm>
              <a:off x="2452" y="1926"/>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2904" name="Group 24"/>
          <p:cNvGrpSpPr>
            <a:grpSpLocks/>
          </p:cNvGrpSpPr>
          <p:nvPr/>
        </p:nvGrpSpPr>
        <p:grpSpPr bwMode="auto">
          <a:xfrm>
            <a:off x="6318250" y="2371725"/>
            <a:ext cx="2728913" cy="2725738"/>
            <a:chOff x="3980" y="1494"/>
            <a:chExt cx="1719" cy="1717"/>
          </a:xfrm>
        </p:grpSpPr>
        <p:pic>
          <p:nvPicPr>
            <p:cNvPr id="762900" name="Picture 20"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2901" name="Rectangle 21"/>
            <p:cNvSpPr>
              <a:spLocks noChangeArrowheads="1"/>
            </p:cNvSpPr>
            <p:nvPr/>
          </p:nvSpPr>
          <p:spPr bwMode="auto">
            <a:xfrm>
              <a:off x="3980" y="2024"/>
              <a:ext cx="532" cy="118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2" name="Rectangle 22"/>
            <p:cNvSpPr>
              <a:spLocks noChangeArrowheads="1"/>
            </p:cNvSpPr>
            <p:nvPr/>
          </p:nvSpPr>
          <p:spPr bwMode="auto">
            <a:xfrm>
              <a:off x="4513" y="1915"/>
              <a:ext cx="1184" cy="129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3" name="Rectangle 23"/>
            <p:cNvSpPr>
              <a:spLocks noChangeArrowheads="1"/>
            </p:cNvSpPr>
            <p:nvPr/>
          </p:nvSpPr>
          <p:spPr bwMode="auto">
            <a:xfrm>
              <a:off x="4408" y="1918"/>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2909" name="Rectangle 29"/>
          <p:cNvSpPr>
            <a:spLocks noChangeArrowheads="1"/>
          </p:cNvSpPr>
          <p:nvPr/>
        </p:nvSpPr>
        <p:spPr bwMode="auto">
          <a:xfrm>
            <a:off x="4030663" y="4765675"/>
            <a:ext cx="157162" cy="155575"/>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212413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sz="4000"/>
              <a:t>Measurements</a:t>
            </a:r>
          </a:p>
        </p:txBody>
      </p:sp>
      <p:pic>
        <p:nvPicPr>
          <p:cNvPr id="763907"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3908"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3909"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3910"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3911"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3912"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3913"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3914"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3915"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3916"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17"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3918" name="Group 14"/>
          <p:cNvGrpSpPr>
            <a:grpSpLocks/>
          </p:cNvGrpSpPr>
          <p:nvPr/>
        </p:nvGrpSpPr>
        <p:grpSpPr bwMode="auto">
          <a:xfrm>
            <a:off x="6318250" y="2371725"/>
            <a:ext cx="2728913" cy="2725738"/>
            <a:chOff x="3980" y="1494"/>
            <a:chExt cx="1719" cy="1717"/>
          </a:xfrm>
        </p:grpSpPr>
        <p:pic>
          <p:nvPicPr>
            <p:cNvPr id="763919" name="Picture 1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3920" name="Rectangle 16"/>
            <p:cNvSpPr>
              <a:spLocks noChangeArrowheads="1"/>
            </p:cNvSpPr>
            <p:nvPr/>
          </p:nvSpPr>
          <p:spPr bwMode="auto">
            <a:xfrm>
              <a:off x="3980" y="2672"/>
              <a:ext cx="538" cy="5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1" name="Rectangle 17"/>
            <p:cNvSpPr>
              <a:spLocks noChangeArrowheads="1"/>
            </p:cNvSpPr>
            <p:nvPr/>
          </p:nvSpPr>
          <p:spPr bwMode="auto">
            <a:xfrm>
              <a:off x="4517" y="2565"/>
              <a:ext cx="1180" cy="64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2" name="Rectangle 18"/>
            <p:cNvSpPr>
              <a:spLocks noChangeArrowheads="1"/>
            </p:cNvSpPr>
            <p:nvPr/>
          </p:nvSpPr>
          <p:spPr bwMode="auto">
            <a:xfrm>
              <a:off x="4413" y="2567"/>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3929" name="Group 25"/>
          <p:cNvGrpSpPr>
            <a:grpSpLocks/>
          </p:cNvGrpSpPr>
          <p:nvPr/>
        </p:nvGrpSpPr>
        <p:grpSpPr bwMode="auto">
          <a:xfrm>
            <a:off x="3387725" y="835025"/>
            <a:ext cx="2587625" cy="2587625"/>
            <a:chOff x="2134" y="526"/>
            <a:chExt cx="1630" cy="1630"/>
          </a:xfrm>
        </p:grpSpPr>
        <p:sp>
          <p:nvSpPr>
            <p:cNvPr id="763924" name="Rectangle 20"/>
            <p:cNvSpPr>
              <a:spLocks noChangeAspect="1" noChangeArrowheads="1"/>
            </p:cNvSpPr>
            <p:nvPr/>
          </p:nvSpPr>
          <p:spPr bwMode="auto">
            <a:xfrm>
              <a:off x="2134" y="526"/>
              <a:ext cx="1630" cy="163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5" name="Rectangle 21"/>
            <p:cNvSpPr>
              <a:spLocks noChangeAspect="1" noChangeArrowheads="1"/>
            </p:cNvSpPr>
            <p:nvPr/>
          </p:nvSpPr>
          <p:spPr bwMode="auto">
            <a:xfrm>
              <a:off x="2545" y="1347"/>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6" name="Rectangle 22"/>
            <p:cNvSpPr>
              <a:spLocks noChangeAspect="1" noChangeArrowheads="1"/>
            </p:cNvSpPr>
            <p:nvPr/>
          </p:nvSpPr>
          <p:spPr bwMode="auto">
            <a:xfrm>
              <a:off x="2750" y="1346"/>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7" name="Rectangle 23"/>
            <p:cNvSpPr>
              <a:spLocks noChangeAspect="1" noChangeArrowheads="1"/>
            </p:cNvSpPr>
            <p:nvPr/>
          </p:nvSpPr>
          <p:spPr bwMode="auto">
            <a:xfrm>
              <a:off x="2750" y="1552"/>
              <a:ext cx="205" cy="2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8" name="Rectangle 24"/>
            <p:cNvSpPr>
              <a:spLocks noChangeAspect="1" noChangeArrowheads="1"/>
            </p:cNvSpPr>
            <p:nvPr/>
          </p:nvSpPr>
          <p:spPr bwMode="auto">
            <a:xfrm>
              <a:off x="2545" y="1551"/>
              <a:ext cx="205" cy="20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3934" name="Rectangle 30"/>
          <p:cNvSpPr>
            <a:spLocks noChangeAspect="1" noChangeArrowheads="1"/>
          </p:cNvSpPr>
          <p:nvPr/>
        </p:nvSpPr>
        <p:spPr bwMode="auto">
          <a:xfrm>
            <a:off x="4037013" y="5740400"/>
            <a:ext cx="155575" cy="157163"/>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7836391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r>
              <a:rPr lang="en-US" sz="4000"/>
              <a:t>Compressible / Sparseness</a:t>
            </a:r>
          </a:p>
        </p:txBody>
      </p:sp>
      <p:pic>
        <p:nvPicPr>
          <p:cNvPr id="770051"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0052"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0053"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5"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0056"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0057"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8"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0059"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0060"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0061"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0065" name="Picture 17"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0068" name="Picture 20"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Tree>
    <p:extLst>
      <p:ext uri="{BB962C8B-B14F-4D97-AF65-F5344CB8AC3E}">
        <p14:creationId xmlns:p14="http://schemas.microsoft.com/office/powerpoint/2010/main" val="4135099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r>
              <a:rPr lang="en-US" sz="4000"/>
              <a:t>Compressible / Sparseness</a:t>
            </a:r>
          </a:p>
        </p:txBody>
      </p:sp>
      <p:pic>
        <p:nvPicPr>
          <p:cNvPr id="77312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312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312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6" name="Rectangle 6"/>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3127" name="Rectangle 7"/>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3128" name="Picture 8"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9" name="Rectangle 9"/>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3130" name="Line 10"/>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3131" name="AutoShape 11"/>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2" name="Rectangle 12"/>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3133" name="Picture 13"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3134" name="Picture 14"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
        <p:nvSpPr>
          <p:cNvPr id="773136" name="AutoShape 16"/>
          <p:cNvSpPr>
            <a:spLocks noChangeArrowheads="1"/>
          </p:cNvSpPr>
          <p:nvPr/>
        </p:nvSpPr>
        <p:spPr bwMode="auto">
          <a:xfrm>
            <a:off x="1928813" y="2992438"/>
            <a:ext cx="5307012" cy="1600200"/>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7" name="AutoShape 17"/>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773138" name="Rectangle 18"/>
          <p:cNvSpPr>
            <a:spLocks noChangeArrowheads="1"/>
          </p:cNvSpPr>
          <p:nvPr/>
        </p:nvSpPr>
        <p:spPr bwMode="auto">
          <a:xfrm>
            <a:off x="1955800" y="339566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3200">
                <a:solidFill>
                  <a:srgbClr val="333399"/>
                </a:solidFill>
                <a:latin typeface="Arial" charset="0"/>
                <a:cs typeface="ＭＳ Ｐゴシック" charset="0"/>
              </a:rPr>
              <a:t>Exhaustive Measurements?</a:t>
            </a:r>
            <a:endParaRPr lang="en-US" sz="2000">
              <a:solidFill>
                <a:srgbClr val="333399"/>
              </a:solidFill>
              <a:latin typeface="Arial" charset="0"/>
              <a:cs typeface="ＭＳ Ｐゴシック" charset="0"/>
            </a:endParaRPr>
          </a:p>
        </p:txBody>
      </p:sp>
    </p:spTree>
    <p:extLst>
      <p:ext uri="{BB962C8B-B14F-4D97-AF65-F5344CB8AC3E}">
        <p14:creationId xmlns:p14="http://schemas.microsoft.com/office/powerpoint/2010/main" val="2701360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76200"/>
            <a:ext cx="8153400" cy="914400"/>
          </a:xfrm>
        </p:spPr>
        <p:txBody>
          <a:bodyPr/>
          <a:lstStyle/>
          <a:p>
            <a:pPr eaLnBrk="1" hangingPunct="1">
              <a:defRPr/>
            </a:pPr>
            <a:r>
              <a:rPr lang="en-US" altLang="zh-CN" smtClean="0">
                <a:ea typeface="宋体" charset="0"/>
                <a:cs typeface="宋体" charset="0"/>
              </a:rPr>
              <a:t>Compressive Sensing: A Brief Introduction</a:t>
            </a:r>
          </a:p>
        </p:txBody>
      </p:sp>
      <p:sp>
        <p:nvSpPr>
          <p:cNvPr id="66563" name="Rectangle 3"/>
          <p:cNvSpPr>
            <a:spLocks noGrp="1" noChangeArrowheads="1"/>
          </p:cNvSpPr>
          <p:nvPr>
            <p:ph type="body" idx="1"/>
          </p:nvPr>
        </p:nvSpPr>
        <p:spPr>
          <a:xfrm>
            <a:off x="685800" y="990600"/>
            <a:ext cx="8135938" cy="5045075"/>
          </a:xfrm>
        </p:spPr>
        <p:txBody>
          <a:bodyPr/>
          <a:lstStyle/>
          <a:p>
            <a:pPr eaLnBrk="1" hangingPunct="1">
              <a:defRPr/>
            </a:pPr>
            <a:r>
              <a:rPr lang="en-US" altLang="zh-CN" smtClean="0">
                <a:ea typeface="宋体" charset="0"/>
                <a:cs typeface="宋体" charset="0"/>
              </a:rPr>
              <a:t>Sparsity / Compressibility: </a:t>
            </a:r>
          </a:p>
          <a:p>
            <a:pPr lvl="1" eaLnBrk="1" hangingPunct="1">
              <a:defRPr/>
            </a:pPr>
            <a:r>
              <a:rPr lang="en-US" altLang="zh-CN" smtClean="0">
                <a:ea typeface="宋体" charset="0"/>
                <a:cs typeface="宋体" charset="0"/>
              </a:rPr>
              <a:t>Signals can be represented as a few non-zero coefficients in an appropriately-chosen basis, e.g., wavelet, gradient, PCA.</a:t>
            </a:r>
          </a:p>
          <a:p>
            <a:pPr eaLnBrk="1" hangingPunct="1">
              <a:defRPr/>
            </a:pPr>
            <a:endParaRPr lang="en-US" altLang="zh-CN" smtClean="0">
              <a:ea typeface="宋体" charset="0"/>
              <a:cs typeface="宋体" charset="0"/>
            </a:endParaRPr>
          </a:p>
          <a:p>
            <a:pPr eaLnBrk="1" hangingPunct="1">
              <a:defRPr/>
            </a:pPr>
            <a:r>
              <a:rPr lang="en-US" altLang="zh-CN" smtClean="0">
                <a:ea typeface="宋体" charset="0"/>
                <a:cs typeface="宋体" charset="0"/>
              </a:rPr>
              <a:t>For sparse signals, acquire </a:t>
            </a:r>
            <a:r>
              <a:rPr lang="en-US" altLang="zh-CN" smtClean="0">
                <a:solidFill>
                  <a:srgbClr val="FF9933"/>
                </a:solidFill>
                <a:ea typeface="宋体" charset="0"/>
                <a:cs typeface="宋体" charset="0"/>
              </a:rPr>
              <a:t>measurements</a:t>
            </a:r>
            <a:r>
              <a:rPr lang="en-US" altLang="zh-CN" smtClean="0">
                <a:ea typeface="宋体" charset="0"/>
                <a:cs typeface="宋体" charset="0"/>
              </a:rPr>
              <a:t> (condensed representations of the signals) with </a:t>
            </a:r>
            <a:r>
              <a:rPr lang="en-US" altLang="zh-CN" smtClean="0">
                <a:solidFill>
                  <a:srgbClr val="FF9933"/>
                </a:solidFill>
                <a:ea typeface="宋体" charset="0"/>
                <a:cs typeface="宋体" charset="0"/>
              </a:rPr>
              <a:t>random projections.</a:t>
            </a:r>
          </a:p>
        </p:txBody>
      </p:sp>
      <p:sp>
        <p:nvSpPr>
          <p:cNvPr id="66564" name="Text Box 4"/>
          <p:cNvSpPr txBox="1">
            <a:spLocks noChangeArrowheads="1"/>
          </p:cNvSpPr>
          <p:nvPr/>
        </p:nvSpPr>
        <p:spPr bwMode="auto">
          <a:xfrm>
            <a:off x="5530850" y="785813"/>
            <a:ext cx="3201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1600">
                <a:solidFill>
                  <a:srgbClr val="FF9933"/>
                </a:solidFill>
                <a:latin typeface="Arial" charset="0"/>
                <a:cs typeface="Arial Unicode MS" charset="0"/>
              </a:rPr>
              <a:t>[Candes et al., 06][Donoho, 06]…</a:t>
            </a:r>
          </a:p>
        </p:txBody>
      </p:sp>
      <p:sp>
        <p:nvSpPr>
          <p:cNvPr id="66565" name="Rectangle 5"/>
          <p:cNvSpPr>
            <a:spLocks noChangeArrowheads="1"/>
          </p:cNvSpPr>
          <p:nvPr/>
        </p:nvSpPr>
        <p:spPr bwMode="auto">
          <a:xfrm>
            <a:off x="6361113" y="4486275"/>
            <a:ext cx="304800" cy="304800"/>
          </a:xfrm>
          <a:prstGeom prst="rect">
            <a:avLst/>
          </a:prstGeom>
          <a:solidFill>
            <a:srgbClr val="4D4D4D"/>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66" name="Rectangle 6"/>
          <p:cNvSpPr>
            <a:spLocks noChangeArrowheads="1"/>
          </p:cNvSpPr>
          <p:nvPr/>
        </p:nvSpPr>
        <p:spPr bwMode="auto">
          <a:xfrm>
            <a:off x="6354763" y="4111625"/>
            <a:ext cx="304800" cy="304800"/>
          </a:xfrm>
          <a:prstGeom prst="rect">
            <a:avLst/>
          </a:prstGeom>
          <a:solidFill>
            <a:srgbClr val="B2B2B2"/>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2" name="Group 7"/>
          <p:cNvGrpSpPr>
            <a:grpSpLocks/>
          </p:cNvGrpSpPr>
          <p:nvPr/>
        </p:nvGrpSpPr>
        <p:grpSpPr bwMode="auto">
          <a:xfrm>
            <a:off x="2398713" y="4117975"/>
            <a:ext cx="2057400" cy="1066800"/>
            <a:chOff x="1296" y="720"/>
            <a:chExt cx="1296" cy="672"/>
          </a:xfrm>
        </p:grpSpPr>
        <p:sp>
          <p:nvSpPr>
            <p:cNvPr id="3" name="AutoShape 8"/>
            <p:cNvSpPr>
              <a:spLocks/>
            </p:cNvSpPr>
            <p:nvPr/>
          </p:nvSpPr>
          <p:spPr bwMode="auto">
            <a:xfrm>
              <a:off x="12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4" name="AutoShape 9"/>
            <p:cNvSpPr>
              <a:spLocks/>
            </p:cNvSpPr>
            <p:nvPr/>
          </p:nvSpPr>
          <p:spPr bwMode="auto">
            <a:xfrm flipH="1">
              <a:off x="2544"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7" name="Group 10"/>
          <p:cNvGrpSpPr>
            <a:grpSpLocks/>
          </p:cNvGrpSpPr>
          <p:nvPr/>
        </p:nvGrpSpPr>
        <p:grpSpPr bwMode="auto">
          <a:xfrm>
            <a:off x="5446713" y="4117975"/>
            <a:ext cx="1371600" cy="1066800"/>
            <a:chOff x="3216" y="720"/>
            <a:chExt cx="864" cy="672"/>
          </a:xfrm>
        </p:grpSpPr>
        <p:sp>
          <p:nvSpPr>
            <p:cNvPr id="66571" name="Text Box 11"/>
            <p:cNvSpPr txBox="1">
              <a:spLocks noChangeArrowheads="1"/>
            </p:cNvSpPr>
            <p:nvPr/>
          </p:nvSpPr>
          <p:spPr bwMode="auto">
            <a:xfrm>
              <a:off x="3216" y="816"/>
              <a:ext cx="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5400">
                  <a:solidFill>
                    <a:srgbClr val="FF9933"/>
                  </a:solidFill>
                  <a:latin typeface="Arial" charset="0"/>
                  <a:cs typeface="Arial Unicode MS" charset="0"/>
                </a:rPr>
                <a:t>=</a:t>
              </a:r>
            </a:p>
          </p:txBody>
        </p:sp>
        <p:sp>
          <p:nvSpPr>
            <p:cNvPr id="5" name="AutoShape 12"/>
            <p:cNvSpPr>
              <a:spLocks/>
            </p:cNvSpPr>
            <p:nvPr/>
          </p:nvSpPr>
          <p:spPr bwMode="auto">
            <a:xfrm>
              <a:off x="36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3" name="AutoShape 13"/>
            <p:cNvSpPr>
              <a:spLocks/>
            </p:cNvSpPr>
            <p:nvPr/>
          </p:nvSpPr>
          <p:spPr bwMode="auto">
            <a:xfrm flipH="1">
              <a:off x="4032"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8" name="Group 14"/>
          <p:cNvGrpSpPr>
            <a:grpSpLocks/>
          </p:cNvGrpSpPr>
          <p:nvPr/>
        </p:nvGrpSpPr>
        <p:grpSpPr bwMode="auto">
          <a:xfrm>
            <a:off x="2576513" y="4486275"/>
            <a:ext cx="1670050" cy="292100"/>
            <a:chOff x="1428" y="1480"/>
            <a:chExt cx="1052" cy="184"/>
          </a:xfrm>
        </p:grpSpPr>
        <p:sp>
          <p:nvSpPr>
            <p:cNvPr id="66575" name="Rectangle 15"/>
            <p:cNvSpPr>
              <a:spLocks noChangeArrowheads="1"/>
            </p:cNvSpPr>
            <p:nvPr/>
          </p:nvSpPr>
          <p:spPr bwMode="auto">
            <a:xfrm>
              <a:off x="1428"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6" name="Rectangle 16"/>
            <p:cNvSpPr>
              <a:spLocks noChangeArrowheads="1"/>
            </p:cNvSpPr>
            <p:nvPr/>
          </p:nvSpPr>
          <p:spPr bwMode="auto">
            <a:xfrm>
              <a:off x="164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7" name="Rectangle 17"/>
            <p:cNvSpPr>
              <a:spLocks noChangeArrowheads="1"/>
            </p:cNvSpPr>
            <p:nvPr/>
          </p:nvSpPr>
          <p:spPr bwMode="auto">
            <a:xfrm>
              <a:off x="1848" y="1480"/>
              <a:ext cx="212" cy="184"/>
            </a:xfrm>
            <a:prstGeom prst="rect">
              <a:avLst/>
            </a:prstGeom>
            <a:solidFill>
              <a:srgbClr val="000000"/>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8" name="Rectangle 18"/>
            <p:cNvSpPr>
              <a:spLocks noChangeArrowheads="1"/>
            </p:cNvSpPr>
            <p:nvPr/>
          </p:nvSpPr>
          <p:spPr bwMode="auto">
            <a:xfrm>
              <a:off x="206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9" name="Rectangle 19"/>
            <p:cNvSpPr>
              <a:spLocks noChangeArrowheads="1"/>
            </p:cNvSpPr>
            <p:nvPr/>
          </p:nvSpPr>
          <p:spPr bwMode="auto">
            <a:xfrm>
              <a:off x="2268" y="1480"/>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9" name="Group 20"/>
          <p:cNvGrpSpPr>
            <a:grpSpLocks/>
          </p:cNvGrpSpPr>
          <p:nvPr/>
        </p:nvGrpSpPr>
        <p:grpSpPr bwMode="auto">
          <a:xfrm>
            <a:off x="2576513" y="4111625"/>
            <a:ext cx="1670050" cy="292100"/>
            <a:chOff x="644" y="1792"/>
            <a:chExt cx="1052" cy="184"/>
          </a:xfrm>
        </p:grpSpPr>
        <p:sp>
          <p:nvSpPr>
            <p:cNvPr id="66581" name="Rectangle 21"/>
            <p:cNvSpPr>
              <a:spLocks noChangeArrowheads="1"/>
            </p:cNvSpPr>
            <p:nvPr/>
          </p:nvSpPr>
          <p:spPr bwMode="auto">
            <a:xfrm>
              <a:off x="64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2" name="Rectangle 22"/>
            <p:cNvSpPr>
              <a:spLocks noChangeArrowheads="1"/>
            </p:cNvSpPr>
            <p:nvPr/>
          </p:nvSpPr>
          <p:spPr bwMode="auto">
            <a:xfrm>
              <a:off x="85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3" name="Rectangle 23"/>
            <p:cNvSpPr>
              <a:spLocks noChangeArrowheads="1"/>
            </p:cNvSpPr>
            <p:nvPr/>
          </p:nvSpPr>
          <p:spPr bwMode="auto">
            <a:xfrm>
              <a:off x="106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4" name="Rectangle 24"/>
            <p:cNvSpPr>
              <a:spLocks noChangeArrowheads="1"/>
            </p:cNvSpPr>
            <p:nvPr/>
          </p:nvSpPr>
          <p:spPr bwMode="auto">
            <a:xfrm>
              <a:off x="127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5" name="Rectangle 25"/>
            <p:cNvSpPr>
              <a:spLocks noChangeArrowheads="1"/>
            </p:cNvSpPr>
            <p:nvPr/>
          </p:nvSpPr>
          <p:spPr bwMode="auto">
            <a:xfrm>
              <a:off x="148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70" name="Group 26"/>
          <p:cNvGrpSpPr>
            <a:grpSpLocks/>
          </p:cNvGrpSpPr>
          <p:nvPr/>
        </p:nvGrpSpPr>
        <p:grpSpPr bwMode="auto">
          <a:xfrm>
            <a:off x="4760913" y="4117975"/>
            <a:ext cx="457200" cy="1371600"/>
            <a:chOff x="2784" y="720"/>
            <a:chExt cx="288" cy="864"/>
          </a:xfrm>
        </p:grpSpPr>
        <p:sp>
          <p:nvSpPr>
            <p:cNvPr id="66587" name="AutoShape 27"/>
            <p:cNvSpPr>
              <a:spLocks/>
            </p:cNvSpPr>
            <p:nvPr/>
          </p:nvSpPr>
          <p:spPr bwMode="auto">
            <a:xfrm flipH="1">
              <a:off x="302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8" name="AutoShape 28"/>
            <p:cNvSpPr>
              <a:spLocks/>
            </p:cNvSpPr>
            <p:nvPr/>
          </p:nvSpPr>
          <p:spPr bwMode="auto">
            <a:xfrm>
              <a:off x="278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9" name="Text Box 29"/>
            <p:cNvSpPr txBox="1">
              <a:spLocks noChangeArrowheads="1"/>
            </p:cNvSpPr>
            <p:nvPr/>
          </p:nvSpPr>
          <p:spPr bwMode="auto">
            <a:xfrm>
              <a:off x="2806" y="981"/>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2400" b="1">
                  <a:solidFill>
                    <a:srgbClr val="FF9933"/>
                  </a:solidFill>
                  <a:latin typeface="Arial" charset="0"/>
                  <a:cs typeface="Arial Unicode MS" charset="0"/>
                </a:rPr>
                <a:t>X</a:t>
              </a:r>
            </a:p>
          </p:txBody>
        </p:sp>
      </p:grpSp>
      <p:sp>
        <p:nvSpPr>
          <p:cNvPr id="66590" name="Rectangle 30"/>
          <p:cNvSpPr>
            <a:spLocks noChangeArrowheads="1"/>
          </p:cNvSpPr>
          <p:nvPr/>
        </p:nvSpPr>
        <p:spPr bwMode="auto">
          <a:xfrm>
            <a:off x="6361113" y="4867275"/>
            <a:ext cx="304800" cy="304800"/>
          </a:xfrm>
          <a:prstGeom prst="rect">
            <a:avLst/>
          </a:prstGeom>
          <a:solidFill>
            <a:srgbClr val="FFFFFF"/>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66572" name="Group 31"/>
          <p:cNvGrpSpPr>
            <a:grpSpLocks/>
          </p:cNvGrpSpPr>
          <p:nvPr/>
        </p:nvGrpSpPr>
        <p:grpSpPr bwMode="auto">
          <a:xfrm>
            <a:off x="2576513" y="4867275"/>
            <a:ext cx="1670050" cy="292100"/>
            <a:chOff x="440" y="2728"/>
            <a:chExt cx="1052" cy="184"/>
          </a:xfrm>
        </p:grpSpPr>
        <p:sp>
          <p:nvSpPr>
            <p:cNvPr id="66592" name="Rectangle 32"/>
            <p:cNvSpPr>
              <a:spLocks noChangeArrowheads="1"/>
            </p:cNvSpPr>
            <p:nvPr/>
          </p:nvSpPr>
          <p:spPr bwMode="auto">
            <a:xfrm>
              <a:off x="44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3" name="Rectangle 33"/>
            <p:cNvSpPr>
              <a:spLocks noChangeArrowheads="1"/>
            </p:cNvSpPr>
            <p:nvPr/>
          </p:nvSpPr>
          <p:spPr bwMode="auto">
            <a:xfrm>
              <a:off x="65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4" name="Rectangle 34"/>
            <p:cNvSpPr>
              <a:spLocks noChangeArrowheads="1"/>
            </p:cNvSpPr>
            <p:nvPr/>
          </p:nvSpPr>
          <p:spPr bwMode="auto">
            <a:xfrm>
              <a:off x="86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5" name="Rectangle 35"/>
            <p:cNvSpPr>
              <a:spLocks noChangeArrowheads="1"/>
            </p:cNvSpPr>
            <p:nvPr/>
          </p:nvSpPr>
          <p:spPr bwMode="auto">
            <a:xfrm>
              <a:off x="107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6" name="Rectangle 36"/>
            <p:cNvSpPr>
              <a:spLocks noChangeArrowheads="1"/>
            </p:cNvSpPr>
            <p:nvPr/>
          </p:nvSpPr>
          <p:spPr bwMode="auto">
            <a:xfrm>
              <a:off x="1280"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sp>
        <p:nvSpPr>
          <p:cNvPr id="66597" name="Text Box 37"/>
          <p:cNvSpPr txBox="1">
            <a:spLocks noChangeArrowheads="1"/>
          </p:cNvSpPr>
          <p:nvPr/>
        </p:nvSpPr>
        <p:spPr bwMode="auto">
          <a:xfrm>
            <a:off x="1079500" y="5389563"/>
            <a:ext cx="2935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 Ensemble</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i="1">
                <a:solidFill>
                  <a:srgbClr val="FF9933"/>
                </a:solidFill>
                <a:latin typeface="Arial" charset="0"/>
                <a:cs typeface="Arial Unicode MS" charset="0"/>
              </a:rPr>
              <a:t>n,  </a:t>
            </a:r>
            <a:r>
              <a:rPr lang="en-US" altLang="zh-CN" sz="2000">
                <a:solidFill>
                  <a:srgbClr val="FF9933"/>
                </a:solidFill>
                <a:latin typeface="Arial" charset="0"/>
                <a:cs typeface="Arial Unicode MS" charset="0"/>
              </a:rPr>
              <a:t>where</a:t>
            </a:r>
            <a:r>
              <a:rPr lang="en-US" altLang="zh-CN" sz="2000" i="1">
                <a:solidFill>
                  <a:srgbClr val="FF9933"/>
                </a:solidFill>
                <a:latin typeface="Arial" charset="0"/>
                <a:cs typeface="Arial Unicode MS" charset="0"/>
              </a:rPr>
              <a:t> m&lt;n</a:t>
            </a:r>
          </a:p>
        </p:txBody>
      </p:sp>
      <p:sp>
        <p:nvSpPr>
          <p:cNvPr id="66598" name="Text Box 38"/>
          <p:cNvSpPr txBox="1">
            <a:spLocks noChangeArrowheads="1"/>
          </p:cNvSpPr>
          <p:nvPr/>
        </p:nvSpPr>
        <p:spPr bwMode="auto">
          <a:xfrm>
            <a:off x="5746750" y="5389563"/>
            <a:ext cx="1862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Measurements</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599" name="Text Box 39"/>
          <p:cNvSpPr txBox="1">
            <a:spLocks noChangeArrowheads="1"/>
          </p:cNvSpPr>
          <p:nvPr/>
        </p:nvSpPr>
        <p:spPr bwMode="auto">
          <a:xfrm>
            <a:off x="4530725" y="5389563"/>
            <a:ext cx="89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Signal</a:t>
            </a:r>
          </a:p>
          <a:p>
            <a:pPr eaLnBrk="1" hangingPunct="1">
              <a:defRPr/>
            </a:pPr>
            <a:r>
              <a:rPr lang="en-US" altLang="zh-CN" sz="2000" i="1">
                <a:solidFill>
                  <a:srgbClr val="FF9933"/>
                </a:solidFill>
                <a:latin typeface="Arial" charset="0"/>
                <a:cs typeface="Arial Unicode MS" charset="0"/>
              </a:rPr>
              <a:t>n</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600" name="Text Box 40"/>
          <p:cNvSpPr txBox="1">
            <a:spLocks noChangeArrowheads="1"/>
          </p:cNvSpPr>
          <p:nvPr/>
        </p:nvSpPr>
        <p:spPr bwMode="auto">
          <a:xfrm>
            <a:off x="6859588" y="4292600"/>
            <a:ext cx="4937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4000" b="1">
                <a:solidFill>
                  <a:srgbClr val="FF9933"/>
                </a:solidFill>
                <a:latin typeface="Arial" charset="0"/>
                <a:cs typeface="Arial Unicode MS" charset="0"/>
              </a:rPr>
              <a:t>b</a:t>
            </a:r>
          </a:p>
        </p:txBody>
      </p:sp>
      <p:sp>
        <p:nvSpPr>
          <p:cNvPr id="66601" name="Text Box 41"/>
          <p:cNvSpPr txBox="1">
            <a:spLocks noChangeArrowheads="1"/>
          </p:cNvSpPr>
          <p:nvPr/>
        </p:nvSpPr>
        <p:spPr bwMode="auto">
          <a:xfrm>
            <a:off x="1658938" y="4295775"/>
            <a:ext cx="6588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sz="4000" b="1">
                <a:solidFill>
                  <a:srgbClr val="FF9933"/>
                </a:solidFill>
                <a:latin typeface="Arial" charset="0"/>
                <a:cs typeface="Arial Unicode MS" charset="0"/>
              </a:rPr>
              <a:t>A</a:t>
            </a:r>
          </a:p>
        </p:txBody>
      </p:sp>
    </p:spTree>
    <p:extLst>
      <p:ext uri="{BB962C8B-B14F-4D97-AF65-F5344CB8AC3E}">
        <p14:creationId xmlns:p14="http://schemas.microsoft.com/office/powerpoint/2010/main" val="461893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sz="4000"/>
              <a:t>Compressive Sensing</a:t>
            </a:r>
          </a:p>
        </p:txBody>
      </p:sp>
      <p:pic>
        <p:nvPicPr>
          <p:cNvPr id="789507" name="Picture 3"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11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08"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89509" name="Group 5"/>
          <p:cNvGrpSpPr>
            <a:grpSpLocks/>
          </p:cNvGrpSpPr>
          <p:nvPr/>
        </p:nvGrpSpPr>
        <p:grpSpPr bwMode="auto">
          <a:xfrm>
            <a:off x="1741488" y="2203450"/>
            <a:ext cx="2598737" cy="300038"/>
            <a:chOff x="1097" y="1388"/>
            <a:chExt cx="1630" cy="189"/>
          </a:xfrm>
        </p:grpSpPr>
        <p:sp>
          <p:nvSpPr>
            <p:cNvPr id="789510"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1"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2"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3"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4"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5"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6"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7"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8"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9"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0"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1"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2"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3"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4"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5"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26" name="Picture 22"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27"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8"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89529" name="Group 25"/>
          <p:cNvGrpSpPr>
            <a:grpSpLocks/>
          </p:cNvGrpSpPr>
          <p:nvPr/>
        </p:nvGrpSpPr>
        <p:grpSpPr bwMode="auto">
          <a:xfrm rot="5400000">
            <a:off x="3804444" y="2182019"/>
            <a:ext cx="2578100" cy="300038"/>
            <a:chOff x="1097" y="1388"/>
            <a:chExt cx="1630" cy="189"/>
          </a:xfrm>
        </p:grpSpPr>
        <p:sp>
          <p:nvSpPr>
            <p:cNvPr id="789530"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1"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2"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3"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4"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5"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6"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7"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8"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9"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0"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1"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2"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3"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4"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5"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48" name="Picture 44"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49" name="Line 45"/>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514714099"/>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3.33333E-6 L -0.09879 -0.4493 " pathEditMode="relative" rAng="0" ptsTypes="AA">
                                      <p:cBhvr>
                                        <p:cTn id="6" dur="2000" fill="hold"/>
                                        <p:tgtEl>
                                          <p:spTgt spid="789507"/>
                                        </p:tgtEl>
                                        <p:attrNameLst>
                                          <p:attrName>ppt_x</p:attrName>
                                          <p:attrName>ppt_y</p:attrName>
                                        </p:attrNameLst>
                                      </p:cBhvr>
                                      <p:rCtr x="-4948" y="-22477"/>
                                    </p:animMotion>
                                  </p:childTnLst>
                                </p:cTn>
                              </p:par>
                              <p:par>
                                <p:cTn id="7" presetID="6" presetClass="emph" presetSubtype="0" fill="hold" nodeType="withEffect">
                                  <p:stCondLst>
                                    <p:cond delay="0"/>
                                  </p:stCondLst>
                                  <p:childTnLst>
                                    <p:animScale>
                                      <p:cBhvr>
                                        <p:cTn id="8" dur="2000" fill="hold"/>
                                        <p:tgtEl>
                                          <p:spTgt spid="78950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89507"/>
                                        </p:tgtEl>
                                      </p:cBhvr>
                                    </p:animEffect>
                                    <p:set>
                                      <p:cBhvr>
                                        <p:cTn id="12" dur="1" fill="hold">
                                          <p:stCondLst>
                                            <p:cond delay="499"/>
                                          </p:stCondLst>
                                        </p:cTn>
                                        <p:tgtEl>
                                          <p:spTgt spid="78950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89529"/>
                                        </p:tgtEl>
                                        <p:attrNameLst>
                                          <p:attrName>style.visibility</p:attrName>
                                        </p:attrNameLst>
                                      </p:cBhvr>
                                      <p:to>
                                        <p:strVal val="visible"/>
                                      </p:to>
                                    </p:set>
                                    <p:animEffect transition="in" filter="fade">
                                      <p:cBhvr>
                                        <p:cTn id="15" dur="500"/>
                                        <p:tgtEl>
                                          <p:spTgt spid="789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lstStyle/>
          <a:p>
            <a:r>
              <a:rPr lang="en-US" sz="4000"/>
              <a:t>Compressive Sensing</a:t>
            </a:r>
          </a:p>
        </p:txBody>
      </p:sp>
      <p:sp>
        <p:nvSpPr>
          <p:cNvPr id="791556"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1557" name="Group 5"/>
          <p:cNvGrpSpPr>
            <a:grpSpLocks/>
          </p:cNvGrpSpPr>
          <p:nvPr/>
        </p:nvGrpSpPr>
        <p:grpSpPr bwMode="auto">
          <a:xfrm>
            <a:off x="1741488" y="2203450"/>
            <a:ext cx="2598737" cy="300038"/>
            <a:chOff x="1097" y="1388"/>
            <a:chExt cx="1630" cy="189"/>
          </a:xfrm>
        </p:grpSpPr>
        <p:sp>
          <p:nvSpPr>
            <p:cNvPr id="791558"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59"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0"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1"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2"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3"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4"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5"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6"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7"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8"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9"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0"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1"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2"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3"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74" name="Picture 22"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576"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1577" name="Group 25"/>
          <p:cNvGrpSpPr>
            <a:grpSpLocks/>
          </p:cNvGrpSpPr>
          <p:nvPr/>
        </p:nvGrpSpPr>
        <p:grpSpPr bwMode="auto">
          <a:xfrm rot="5400000">
            <a:off x="3804444" y="2182019"/>
            <a:ext cx="2578100" cy="300038"/>
            <a:chOff x="1097" y="1388"/>
            <a:chExt cx="1630" cy="189"/>
          </a:xfrm>
        </p:grpSpPr>
        <p:sp>
          <p:nvSpPr>
            <p:cNvPr id="791578"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9"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0"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1"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2"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3"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4"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5"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6"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7"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8"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9"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0"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1"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2"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3"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97" name="Picture 4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1598" name="Group 46"/>
          <p:cNvGrpSpPr>
            <a:grpSpLocks/>
          </p:cNvGrpSpPr>
          <p:nvPr/>
        </p:nvGrpSpPr>
        <p:grpSpPr bwMode="auto">
          <a:xfrm rot="5400000">
            <a:off x="4091782" y="2183606"/>
            <a:ext cx="2578100" cy="300037"/>
            <a:chOff x="1097" y="1388"/>
            <a:chExt cx="1630" cy="189"/>
          </a:xfrm>
        </p:grpSpPr>
        <p:sp>
          <p:nvSpPr>
            <p:cNvPr id="791599" name="Rectangle 47"/>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0" name="Rectangle 48"/>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1" name="Rectangle 49"/>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2" name="Rectangle 50"/>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3" name="Rectangle 51"/>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4" name="Rectangle 52"/>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5" name="Rectangle 53"/>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6" name="Rectangle 54"/>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7" name="Rectangle 55"/>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8" name="Rectangle 56"/>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9" name="Rectangle 57"/>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0" name="Rectangle 58"/>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1" name="Rectangle 59"/>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2" name="Rectangle 60"/>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3" name="Rectangle 61"/>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4" name="Rectangle 62"/>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617" name="Picture 6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618" name="Line 66"/>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619" name="Line 67"/>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575"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3298794968"/>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4.81481E-6 L -0.07066 -0.44791 " pathEditMode="relative" rAng="0" ptsTypes="AA">
                                      <p:cBhvr>
                                        <p:cTn id="6" dur="2000" fill="hold"/>
                                        <p:tgtEl>
                                          <p:spTgt spid="791597"/>
                                        </p:tgtEl>
                                        <p:attrNameLst>
                                          <p:attrName>ppt_x</p:attrName>
                                          <p:attrName>ppt_y</p:attrName>
                                        </p:attrNameLst>
                                      </p:cBhvr>
                                      <p:rCtr x="-3542" y="-22407"/>
                                    </p:animMotion>
                                  </p:childTnLst>
                                </p:cTn>
                              </p:par>
                              <p:par>
                                <p:cTn id="7" presetID="6" presetClass="emph" presetSubtype="0" fill="hold" nodeType="withEffect">
                                  <p:stCondLst>
                                    <p:cond delay="0"/>
                                  </p:stCondLst>
                                  <p:childTnLst>
                                    <p:animScale>
                                      <p:cBhvr>
                                        <p:cTn id="8" dur="2000" fill="hold"/>
                                        <p:tgtEl>
                                          <p:spTgt spid="79159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91597"/>
                                        </p:tgtEl>
                                      </p:cBhvr>
                                    </p:animEffect>
                                    <p:set>
                                      <p:cBhvr>
                                        <p:cTn id="12" dur="1" fill="hold">
                                          <p:stCondLst>
                                            <p:cond delay="499"/>
                                          </p:stCondLst>
                                        </p:cTn>
                                        <p:tgtEl>
                                          <p:spTgt spid="79159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91598"/>
                                        </p:tgtEl>
                                        <p:attrNameLst>
                                          <p:attrName>style.visibility</p:attrName>
                                        </p:attrNameLst>
                                      </p:cBhvr>
                                      <p:to>
                                        <p:strVal val="visible"/>
                                      </p:to>
                                    </p:set>
                                    <p:animEffect transition="in" filter="fade">
                                      <p:cBhvr>
                                        <p:cTn id="15" dur="500"/>
                                        <p:tgtEl>
                                          <p:spTgt spid="79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1" name="Rectangle 3"/>
          <p:cNvSpPr>
            <a:spLocks noGrp="1" noChangeArrowheads="1"/>
          </p:cNvSpPr>
          <p:nvPr>
            <p:ph type="title"/>
          </p:nvPr>
        </p:nvSpPr>
        <p:spPr/>
        <p:txBody>
          <a:bodyPr/>
          <a:lstStyle/>
          <a:p>
            <a:r>
              <a:rPr lang="en-US" sz="3200" dirty="0"/>
              <a:t>Motivation: Image-based Relighting</a:t>
            </a:r>
          </a:p>
        </p:txBody>
      </p:sp>
      <p:pic>
        <p:nvPicPr>
          <p:cNvPr id="811012"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101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1021" name="Picture 13"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0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r>
              <a:rPr lang="en-US" sz="4000"/>
              <a:t>Compressive Sensing</a:t>
            </a:r>
          </a:p>
        </p:txBody>
      </p:sp>
      <p:sp>
        <p:nvSpPr>
          <p:cNvPr id="794627"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4628" name="Group 4"/>
          <p:cNvGrpSpPr>
            <a:grpSpLocks/>
          </p:cNvGrpSpPr>
          <p:nvPr/>
        </p:nvGrpSpPr>
        <p:grpSpPr bwMode="auto">
          <a:xfrm>
            <a:off x="1741488" y="2203450"/>
            <a:ext cx="2598737" cy="300038"/>
            <a:chOff x="1097" y="1388"/>
            <a:chExt cx="1630" cy="189"/>
          </a:xfrm>
        </p:grpSpPr>
        <p:sp>
          <p:nvSpPr>
            <p:cNvPr id="794629"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0"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1"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2"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3"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4"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5"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6"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7"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8"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9"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0"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1"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2"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3"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4"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4645" name="Picture 21"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4646"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4647" name="Group 23"/>
          <p:cNvGrpSpPr>
            <a:grpSpLocks/>
          </p:cNvGrpSpPr>
          <p:nvPr/>
        </p:nvGrpSpPr>
        <p:grpSpPr bwMode="auto">
          <a:xfrm rot="5400000">
            <a:off x="3804444" y="2182019"/>
            <a:ext cx="2578100" cy="300038"/>
            <a:chOff x="1097" y="1388"/>
            <a:chExt cx="1630" cy="189"/>
          </a:xfrm>
        </p:grpSpPr>
        <p:sp>
          <p:nvSpPr>
            <p:cNvPr id="794648"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9"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0"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1"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2"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3"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4"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5"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6"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7"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8"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9"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0"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1"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2"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3"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4665" name="Group 41"/>
          <p:cNvGrpSpPr>
            <a:grpSpLocks/>
          </p:cNvGrpSpPr>
          <p:nvPr/>
        </p:nvGrpSpPr>
        <p:grpSpPr bwMode="auto">
          <a:xfrm rot="5400000">
            <a:off x="4091782" y="2183606"/>
            <a:ext cx="2578100" cy="300037"/>
            <a:chOff x="1097" y="1388"/>
            <a:chExt cx="1630" cy="189"/>
          </a:xfrm>
        </p:grpSpPr>
        <p:sp>
          <p:nvSpPr>
            <p:cNvPr id="794666"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7"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8"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9"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0"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1"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2"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3"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4"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5"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6"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7"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8"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9"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0"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1"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4683"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4"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5"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6" name="Rectangle 62"/>
          <p:cNvSpPr>
            <a:spLocks noChangeArrowheads="1"/>
          </p:cNvSpPr>
          <p:nvPr/>
        </p:nvSpPr>
        <p:spPr bwMode="auto">
          <a:xfrm>
            <a:off x="4710113" y="4124325"/>
            <a:ext cx="2587625" cy="25876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7" name="Text Box 63"/>
          <p:cNvSpPr txBox="1">
            <a:spLocks noChangeArrowheads="1"/>
          </p:cNvSpPr>
          <p:nvPr/>
        </p:nvSpPr>
        <p:spPr bwMode="auto">
          <a:xfrm>
            <a:off x="5640388" y="51339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8" name="Text Box 64"/>
          <p:cNvSpPr txBox="1">
            <a:spLocks noChangeArrowheads="1"/>
          </p:cNvSpPr>
          <p:nvPr/>
        </p:nvSpPr>
        <p:spPr bwMode="auto">
          <a:xfrm>
            <a:off x="5842000" y="51355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9" name="Text Box 65"/>
          <p:cNvSpPr txBox="1">
            <a:spLocks noChangeArrowheads="1"/>
          </p:cNvSpPr>
          <p:nvPr/>
        </p:nvSpPr>
        <p:spPr bwMode="auto">
          <a:xfrm>
            <a:off x="6076950" y="51323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1" name="Text Box 67"/>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2" name="Text Box 68"/>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3" name="Text Box 69"/>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4232446374"/>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9468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79469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794688"/>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79469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794689"/>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79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87" grpId="0"/>
      <p:bldP spid="794688" grpId="0"/>
      <p:bldP spid="794689" grpId="0"/>
      <p:bldP spid="794691" grpId="0"/>
      <p:bldP spid="794692" grpId="0"/>
      <p:bldP spid="7946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737" name="Picture 89"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5913"/>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50" name="Rectangle 2"/>
          <p:cNvSpPr>
            <a:spLocks noGrp="1" noChangeArrowheads="1"/>
          </p:cNvSpPr>
          <p:nvPr>
            <p:ph type="title"/>
          </p:nvPr>
        </p:nvSpPr>
        <p:spPr/>
        <p:txBody>
          <a:bodyPr/>
          <a:lstStyle/>
          <a:p>
            <a:r>
              <a:rPr lang="en-US" sz="4000"/>
              <a:t>Compressive Sensing</a:t>
            </a:r>
          </a:p>
        </p:txBody>
      </p:sp>
      <p:sp>
        <p:nvSpPr>
          <p:cNvPr id="795651"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5652" name="Group 4"/>
          <p:cNvGrpSpPr>
            <a:grpSpLocks/>
          </p:cNvGrpSpPr>
          <p:nvPr/>
        </p:nvGrpSpPr>
        <p:grpSpPr bwMode="auto">
          <a:xfrm>
            <a:off x="1741488" y="2203450"/>
            <a:ext cx="2598737" cy="300038"/>
            <a:chOff x="1097" y="1388"/>
            <a:chExt cx="1630" cy="189"/>
          </a:xfrm>
        </p:grpSpPr>
        <p:sp>
          <p:nvSpPr>
            <p:cNvPr id="795653"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4"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5"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6"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7"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8"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9"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0"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1"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2"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3"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4"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5"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6"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7"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8"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5669" name="Picture 21"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70"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5671" name="Group 23"/>
          <p:cNvGrpSpPr>
            <a:grpSpLocks/>
          </p:cNvGrpSpPr>
          <p:nvPr/>
        </p:nvGrpSpPr>
        <p:grpSpPr bwMode="auto">
          <a:xfrm rot="5400000">
            <a:off x="3804444" y="2182019"/>
            <a:ext cx="2578100" cy="300038"/>
            <a:chOff x="1097" y="1388"/>
            <a:chExt cx="1630" cy="189"/>
          </a:xfrm>
        </p:grpSpPr>
        <p:sp>
          <p:nvSpPr>
            <p:cNvPr id="795672"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3"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4"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5"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6"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7"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8"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9"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0"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1"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2"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3"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4"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5"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6"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7"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5689" name="Group 41"/>
          <p:cNvGrpSpPr>
            <a:grpSpLocks/>
          </p:cNvGrpSpPr>
          <p:nvPr/>
        </p:nvGrpSpPr>
        <p:grpSpPr bwMode="auto">
          <a:xfrm rot="5400000">
            <a:off x="4091782" y="2183606"/>
            <a:ext cx="2578100" cy="300037"/>
            <a:chOff x="1097" y="1388"/>
            <a:chExt cx="1630" cy="189"/>
          </a:xfrm>
        </p:grpSpPr>
        <p:sp>
          <p:nvSpPr>
            <p:cNvPr id="795690"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1"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2"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3"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4"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5"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6"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7"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8"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9"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0"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1"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2"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3"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4"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5"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07"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8"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9"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795712" name="Picture 64"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5713" name="Group 65"/>
          <p:cNvGrpSpPr>
            <a:grpSpLocks/>
          </p:cNvGrpSpPr>
          <p:nvPr/>
        </p:nvGrpSpPr>
        <p:grpSpPr bwMode="auto">
          <a:xfrm rot="5400000">
            <a:off x="5636419" y="2185194"/>
            <a:ext cx="2578100" cy="300038"/>
            <a:chOff x="1097" y="1388"/>
            <a:chExt cx="1630" cy="189"/>
          </a:xfrm>
        </p:grpSpPr>
        <p:sp>
          <p:nvSpPr>
            <p:cNvPr id="7957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30" name="Line 82"/>
          <p:cNvSpPr>
            <a:spLocks noChangeShapeType="1"/>
          </p:cNvSpPr>
          <p:nvPr/>
        </p:nvSpPr>
        <p:spPr bwMode="auto">
          <a:xfrm>
            <a:off x="70770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1" name="Line 83"/>
          <p:cNvSpPr>
            <a:spLocks noChangeShapeType="1"/>
          </p:cNvSpPr>
          <p:nvPr/>
        </p:nvSpPr>
        <p:spPr bwMode="auto">
          <a:xfrm>
            <a:off x="67722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2" name="Text Box 84"/>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3" name="Text Box 85"/>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4" name="Text Box 86"/>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892071374"/>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1.11022E-16 2.22222E-6 L 0.10017 -0.44908 " pathEditMode="relative" rAng="0" ptsTypes="AA">
                                      <p:cBhvr>
                                        <p:cTn id="6" dur="2000" fill="hold"/>
                                        <p:tgtEl>
                                          <p:spTgt spid="795737"/>
                                        </p:tgtEl>
                                        <p:attrNameLst>
                                          <p:attrName>ppt_x</p:attrName>
                                          <p:attrName>ppt_y</p:attrName>
                                        </p:attrNameLst>
                                      </p:cBhvr>
                                      <p:rCtr x="5000" y="-22454"/>
                                    </p:animMotion>
                                  </p:childTnLst>
                                </p:cTn>
                              </p:par>
                              <p:par>
                                <p:cTn id="7" presetID="6" presetClass="emph" presetSubtype="0" fill="hold" nodeType="withEffect">
                                  <p:stCondLst>
                                    <p:cond delay="0"/>
                                  </p:stCondLst>
                                  <p:childTnLst>
                                    <p:animScale>
                                      <p:cBhvr>
                                        <p:cTn id="8" dur="2000" fill="hold"/>
                                        <p:tgtEl>
                                          <p:spTgt spid="795737"/>
                                        </p:tgtEl>
                                      </p:cBhvr>
                                      <p:by x="10000" y="100000"/>
                                    </p:animScale>
                                  </p:childTnLst>
                                </p:cTn>
                              </p:par>
                            </p:childTnLst>
                          </p:cTn>
                        </p:par>
                        <p:par>
                          <p:cTn id="9" fill="hold" nodeType="afterGroup">
                            <p:stCondLst>
                              <p:cond delay="3000"/>
                            </p:stCondLst>
                            <p:childTnLst>
                              <p:par>
                                <p:cTn id="10" presetID="10" presetClass="entr" presetSubtype="0" fill="hold" nodeType="afterEffect">
                                  <p:stCondLst>
                                    <p:cond delay="0"/>
                                  </p:stCondLst>
                                  <p:childTnLst>
                                    <p:set>
                                      <p:cBhvr>
                                        <p:cTn id="11" dur="1" fill="hold">
                                          <p:stCondLst>
                                            <p:cond delay="0"/>
                                          </p:stCondLst>
                                        </p:cTn>
                                        <p:tgtEl>
                                          <p:spTgt spid="795713"/>
                                        </p:tgtEl>
                                        <p:attrNameLst>
                                          <p:attrName>style.visibility</p:attrName>
                                        </p:attrNameLst>
                                      </p:cBhvr>
                                      <p:to>
                                        <p:strVal val="visible"/>
                                      </p:to>
                                    </p:set>
                                    <p:animEffect transition="in" filter="fade">
                                      <p:cBhvr>
                                        <p:cTn id="12" dur="500"/>
                                        <p:tgtEl>
                                          <p:spTgt spid="795713"/>
                                        </p:tgtEl>
                                      </p:cBhvr>
                                    </p:animEffect>
                                  </p:childTnLst>
                                </p:cTn>
                              </p:par>
                              <p:par>
                                <p:cTn id="13" presetID="10" presetClass="exit" presetSubtype="0" fill="hold" nodeType="withEffect">
                                  <p:stCondLst>
                                    <p:cond delay="0"/>
                                  </p:stCondLst>
                                  <p:childTnLst>
                                    <p:animEffect transition="out" filter="fade">
                                      <p:cBhvr>
                                        <p:cTn id="14" dur="500"/>
                                        <p:tgtEl>
                                          <p:spTgt spid="795737"/>
                                        </p:tgtEl>
                                      </p:cBhvr>
                                    </p:animEffect>
                                    <p:set>
                                      <p:cBhvr>
                                        <p:cTn id="15" dur="1" fill="hold">
                                          <p:stCondLst>
                                            <p:cond delay="499"/>
                                          </p:stCondLst>
                                        </p:cTn>
                                        <p:tgtEl>
                                          <p:spTgt spid="7957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3" name="Rectangle 3"/>
          <p:cNvSpPr>
            <a:spLocks noGrp="1" noChangeArrowheads="1"/>
          </p:cNvSpPr>
          <p:nvPr>
            <p:ph type="title"/>
          </p:nvPr>
        </p:nvSpPr>
        <p:spPr/>
        <p:txBody>
          <a:bodyPr/>
          <a:lstStyle/>
          <a:p>
            <a:r>
              <a:rPr lang="en-US" sz="4000"/>
              <a:t>Compressive Sensing</a:t>
            </a:r>
          </a:p>
        </p:txBody>
      </p:sp>
      <p:grpSp>
        <p:nvGrpSpPr>
          <p:cNvPr id="798806" name="Group 86"/>
          <p:cNvGrpSpPr>
            <a:grpSpLocks/>
          </p:cNvGrpSpPr>
          <p:nvPr/>
        </p:nvGrpSpPr>
        <p:grpSpPr bwMode="auto">
          <a:xfrm>
            <a:off x="1684338" y="1033463"/>
            <a:ext cx="5691187" cy="2925762"/>
            <a:chOff x="1061" y="651"/>
            <a:chExt cx="3585" cy="1843"/>
          </a:xfrm>
        </p:grpSpPr>
        <p:grpSp>
          <p:nvGrpSpPr>
            <p:cNvPr id="798725" name="Group 5"/>
            <p:cNvGrpSpPr>
              <a:grpSpLocks/>
            </p:cNvGrpSpPr>
            <p:nvPr/>
          </p:nvGrpSpPr>
          <p:grpSpPr bwMode="auto">
            <a:xfrm>
              <a:off x="1097" y="1388"/>
              <a:ext cx="1637" cy="189"/>
              <a:chOff x="1097" y="1388"/>
              <a:chExt cx="1630" cy="189"/>
            </a:xfrm>
          </p:grpSpPr>
          <p:sp>
            <p:nvSpPr>
              <p:cNvPr id="798726"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7"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8"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9"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0"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1"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2"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3"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4"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5"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6"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7"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8"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9"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0"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1"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43" name="Text Box 23"/>
            <p:cNvSpPr txBox="1">
              <a:spLocks noChangeArrowheads="1"/>
            </p:cNvSpPr>
            <p:nvPr/>
          </p:nvSpPr>
          <p:spPr bwMode="auto">
            <a:xfrm>
              <a:off x="2810" y="1310"/>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8744" name="Group 24"/>
            <p:cNvGrpSpPr>
              <a:grpSpLocks/>
            </p:cNvGrpSpPr>
            <p:nvPr/>
          </p:nvGrpSpPr>
          <p:grpSpPr bwMode="auto">
            <a:xfrm rot="5400000">
              <a:off x="2397" y="1374"/>
              <a:ext cx="1624" cy="189"/>
              <a:chOff x="1097" y="1388"/>
              <a:chExt cx="1630" cy="189"/>
            </a:xfrm>
          </p:grpSpPr>
          <p:sp>
            <p:nvSpPr>
              <p:cNvPr id="798745" name="Rectangle 25"/>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6" name="Rectangle 26"/>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7" name="Rectangle 27"/>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8" name="Rectangle 28"/>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9" name="Rectangle 29"/>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0" name="Rectangle 30"/>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1" name="Rectangle 31"/>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2" name="Rectangle 32"/>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3" name="Rectangle 33"/>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4" name="Rectangle 34"/>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5" name="Rectangle 35"/>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6" name="Rectangle 36"/>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7" name="Rectangle 37"/>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8" name="Rectangle 38"/>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9" name="Rectangle 39"/>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0" name="Rectangle 40"/>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8761" name="Group 41"/>
            <p:cNvGrpSpPr>
              <a:grpSpLocks/>
            </p:cNvGrpSpPr>
            <p:nvPr/>
          </p:nvGrpSpPr>
          <p:grpSpPr bwMode="auto">
            <a:xfrm rot="5400000">
              <a:off x="2578" y="1375"/>
              <a:ext cx="1624" cy="189"/>
              <a:chOff x="1097" y="1388"/>
              <a:chExt cx="1630" cy="189"/>
            </a:xfrm>
          </p:grpSpPr>
          <p:sp>
            <p:nvSpPr>
              <p:cNvPr id="798762"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3"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4"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5"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6"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7"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8"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9"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0"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1"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2"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3"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4"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5"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6"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7"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78" name="Line 58"/>
            <p:cNvSpPr>
              <a:spLocks noChangeShapeType="1"/>
            </p:cNvSpPr>
            <p:nvPr/>
          </p:nvSpPr>
          <p:spPr bwMode="auto">
            <a:xfrm>
              <a:off x="348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79" name="Line 59"/>
            <p:cNvSpPr>
              <a:spLocks noChangeShapeType="1"/>
            </p:cNvSpPr>
            <p:nvPr/>
          </p:nvSpPr>
          <p:spPr bwMode="auto">
            <a:xfrm>
              <a:off x="330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80" name="Rectangle 60"/>
            <p:cNvSpPr>
              <a:spLocks noChangeArrowheads="1"/>
            </p:cNvSpPr>
            <p:nvPr/>
          </p:nvSpPr>
          <p:spPr bwMode="auto">
            <a:xfrm>
              <a:off x="3113" y="653"/>
              <a:ext cx="1342" cy="163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8782" name="Group 62"/>
            <p:cNvGrpSpPr>
              <a:grpSpLocks/>
            </p:cNvGrpSpPr>
            <p:nvPr/>
          </p:nvGrpSpPr>
          <p:grpSpPr bwMode="auto">
            <a:xfrm rot="5400000">
              <a:off x="3551" y="1376"/>
              <a:ext cx="1624" cy="189"/>
              <a:chOff x="1097" y="1388"/>
              <a:chExt cx="1630" cy="189"/>
            </a:xfrm>
          </p:grpSpPr>
          <p:sp>
            <p:nvSpPr>
              <p:cNvPr id="798783" name="Rectangle 63"/>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4" name="Rectangle 64"/>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5" name="Rectangle 65"/>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6" name="Rectangle 66"/>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7" name="Rectangle 67"/>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8" name="Rectangle 68"/>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9" name="Rectangle 69"/>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0" name="Rectangle 70"/>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1" name="Rectangle 71"/>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2" name="Rectangle 72"/>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3" name="Rectangle 73"/>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4" name="Rectangle 74"/>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5" name="Rectangle 75"/>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6" name="Rectangle 76"/>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7" name="Rectangle 77"/>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8" name="Rectangle 78"/>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99" name="Line 79"/>
            <p:cNvSpPr>
              <a:spLocks noChangeShapeType="1"/>
            </p:cNvSpPr>
            <p:nvPr/>
          </p:nvSpPr>
          <p:spPr bwMode="auto">
            <a:xfrm>
              <a:off x="445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0" name="Line 80"/>
            <p:cNvSpPr>
              <a:spLocks noChangeShapeType="1"/>
            </p:cNvSpPr>
            <p:nvPr/>
          </p:nvSpPr>
          <p:spPr bwMode="auto">
            <a:xfrm>
              <a:off x="427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1" name="Text Box 81"/>
            <p:cNvSpPr txBox="1">
              <a:spLocks noChangeArrowheads="1"/>
            </p:cNvSpPr>
            <p:nvPr/>
          </p:nvSpPr>
          <p:spPr bwMode="auto">
            <a:xfrm>
              <a:off x="3626" y="1243"/>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2" name="Text Box 82"/>
            <p:cNvSpPr txBox="1">
              <a:spLocks noChangeArrowheads="1"/>
            </p:cNvSpPr>
            <p:nvPr/>
          </p:nvSpPr>
          <p:spPr bwMode="auto">
            <a:xfrm>
              <a:off x="3753" y="1244"/>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3" name="Text Box 83"/>
            <p:cNvSpPr txBox="1">
              <a:spLocks noChangeArrowheads="1"/>
            </p:cNvSpPr>
            <p:nvPr/>
          </p:nvSpPr>
          <p:spPr bwMode="auto">
            <a:xfrm>
              <a:off x="3901" y="1242"/>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4" name="Rectangle 84"/>
            <p:cNvSpPr>
              <a:spLocks noChangeArrowheads="1"/>
            </p:cNvSpPr>
            <p:nvPr/>
          </p:nvSpPr>
          <p:spPr bwMode="auto">
            <a:xfrm>
              <a:off x="2950" y="2300"/>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n-US" sz="2000">
                <a:solidFill>
                  <a:srgbClr val="FFFFFF"/>
                </a:solidFill>
                <a:latin typeface="Arial" charset="0"/>
                <a:cs typeface="Arial" charset="0"/>
              </a:endParaRPr>
            </a:p>
          </p:txBody>
        </p:sp>
        <p:sp>
          <p:nvSpPr>
            <p:cNvPr id="798805" name="Rectangle 85"/>
            <p:cNvSpPr>
              <a:spLocks noChangeArrowheads="1"/>
            </p:cNvSpPr>
            <p:nvPr/>
          </p:nvSpPr>
          <p:spPr bwMode="auto">
            <a:xfrm>
              <a:off x="1061" y="1569"/>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p>
          </p:txBody>
        </p:sp>
      </p:grpSp>
    </p:spTree>
    <p:custDataLst>
      <p:tags r:id="rId1"/>
    </p:custDataLst>
    <p:extLst>
      <p:ext uri="{BB962C8B-B14F-4D97-AF65-F5344CB8AC3E}">
        <p14:creationId xmlns:p14="http://schemas.microsoft.com/office/powerpoint/2010/main" val="1079925497"/>
      </p:ext>
    </p:extLst>
  </p:cSld>
  <p:clrMapOvr>
    <a:masterClrMapping/>
  </p:clrMapOvr>
  <p:transition xmlns:p14="http://schemas.microsoft.com/office/powerpoint/2010/main" advTm="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5E-6 1.11111E-6 L -0.16232 0.04074 " pathEditMode="relative" rAng="0" ptsTypes="AA">
                                      <p:cBhvr>
                                        <p:cTn id="6" dur="2000" fill="hold"/>
                                        <p:tgtEl>
                                          <p:spTgt spid="798806"/>
                                        </p:tgtEl>
                                        <p:attrNameLst>
                                          <p:attrName>ppt_x</p:attrName>
                                          <p:attrName>ppt_y</p:attrName>
                                        </p:attrNameLst>
                                      </p:cBhvr>
                                      <p:rCtr x="-8125"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r>
              <a:rPr lang="en-US" sz="4000"/>
              <a:t>Compressive Sensing</a:t>
            </a:r>
          </a:p>
        </p:txBody>
      </p:sp>
      <p:grpSp>
        <p:nvGrpSpPr>
          <p:cNvPr id="799747" name="Group 3"/>
          <p:cNvGrpSpPr>
            <a:grpSpLocks/>
          </p:cNvGrpSpPr>
          <p:nvPr/>
        </p:nvGrpSpPr>
        <p:grpSpPr bwMode="auto">
          <a:xfrm>
            <a:off x="255588" y="2479675"/>
            <a:ext cx="2598737" cy="300038"/>
            <a:chOff x="1097" y="1388"/>
            <a:chExt cx="1630" cy="189"/>
          </a:xfrm>
        </p:grpSpPr>
        <p:sp>
          <p:nvSpPr>
            <p:cNvPr id="799748"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49"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0"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1"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2"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3"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4"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5"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6"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7"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8"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9"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0"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1"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2"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3"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64"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9765" name="Group 21"/>
          <p:cNvGrpSpPr>
            <a:grpSpLocks/>
          </p:cNvGrpSpPr>
          <p:nvPr/>
        </p:nvGrpSpPr>
        <p:grpSpPr bwMode="auto">
          <a:xfrm rot="5400000">
            <a:off x="2318544" y="2458244"/>
            <a:ext cx="2578100" cy="300038"/>
            <a:chOff x="1097" y="1388"/>
            <a:chExt cx="1630" cy="189"/>
          </a:xfrm>
        </p:grpSpPr>
        <p:sp>
          <p:nvSpPr>
            <p:cNvPr id="799766"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7"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8"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9"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0"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1"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2"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3"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4"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5"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6"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7"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8"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9"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0"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1"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9782" name="Group 38"/>
          <p:cNvGrpSpPr>
            <a:grpSpLocks/>
          </p:cNvGrpSpPr>
          <p:nvPr/>
        </p:nvGrpSpPr>
        <p:grpSpPr bwMode="auto">
          <a:xfrm rot="5400000">
            <a:off x="2605882" y="2459831"/>
            <a:ext cx="2578100" cy="300037"/>
            <a:chOff x="1097" y="1388"/>
            <a:chExt cx="1630" cy="189"/>
          </a:xfrm>
        </p:grpSpPr>
        <p:sp>
          <p:nvSpPr>
            <p:cNvPr id="799783"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4"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5"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6"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7"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8"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9"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0"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1"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2"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3"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4"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5"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6"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7"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8"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99"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0"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1"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9802" name="Group 58"/>
          <p:cNvGrpSpPr>
            <a:grpSpLocks/>
          </p:cNvGrpSpPr>
          <p:nvPr/>
        </p:nvGrpSpPr>
        <p:grpSpPr bwMode="auto">
          <a:xfrm rot="5400000">
            <a:off x="4150519" y="2461419"/>
            <a:ext cx="2578100" cy="300038"/>
            <a:chOff x="1097" y="1388"/>
            <a:chExt cx="1630" cy="189"/>
          </a:xfrm>
        </p:grpSpPr>
        <p:sp>
          <p:nvSpPr>
            <p:cNvPr id="799803"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4"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5"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6"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7"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8"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9"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0"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1"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2"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3"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4"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5"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6"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7"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8"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819"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0"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1"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2"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3"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4"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799825"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799826"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44"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799899" name="Group 155"/>
          <p:cNvGrpSpPr>
            <a:grpSpLocks/>
          </p:cNvGrpSpPr>
          <p:nvPr/>
        </p:nvGrpSpPr>
        <p:grpSpPr bwMode="auto">
          <a:xfrm>
            <a:off x="6599238" y="2451100"/>
            <a:ext cx="1892300" cy="300038"/>
            <a:chOff x="3983" y="1544"/>
            <a:chExt cx="1192" cy="189"/>
          </a:xfrm>
        </p:grpSpPr>
        <p:sp>
          <p:nvSpPr>
            <p:cNvPr id="799900" name="Rectangle 156"/>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1" name="Rectangle 157"/>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2" name="Rectangle 158"/>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3" name="Rectangle 159"/>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4" name="Rectangle 160"/>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5" name="Rectangle 161"/>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6" name="Rectangle 162"/>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7" name="Rectangle 163"/>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8" name="Rectangle 164"/>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9" name="Rectangle 165"/>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0" name="Rectangle 166"/>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1" name="Rectangle 167"/>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Tree>
    <p:extLst>
      <p:ext uri="{BB962C8B-B14F-4D97-AF65-F5344CB8AC3E}">
        <p14:creationId xmlns:p14="http://schemas.microsoft.com/office/powerpoint/2010/main" val="39826702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r>
              <a:rPr lang="en-US" sz="4000"/>
              <a:t>Compressive Sensing</a:t>
            </a:r>
          </a:p>
        </p:txBody>
      </p:sp>
      <p:grpSp>
        <p:nvGrpSpPr>
          <p:cNvPr id="863235" name="Group 3"/>
          <p:cNvGrpSpPr>
            <a:grpSpLocks/>
          </p:cNvGrpSpPr>
          <p:nvPr/>
        </p:nvGrpSpPr>
        <p:grpSpPr bwMode="auto">
          <a:xfrm>
            <a:off x="255588" y="2479675"/>
            <a:ext cx="2598737" cy="300038"/>
            <a:chOff x="1097" y="1388"/>
            <a:chExt cx="1630" cy="189"/>
          </a:xfrm>
        </p:grpSpPr>
        <p:sp>
          <p:nvSpPr>
            <p:cNvPr id="863236"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7"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8"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9"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0"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1"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2"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3"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4"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5"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6"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7"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8"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9"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0"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1"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52"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3253" name="Group 21"/>
          <p:cNvGrpSpPr>
            <a:grpSpLocks/>
          </p:cNvGrpSpPr>
          <p:nvPr/>
        </p:nvGrpSpPr>
        <p:grpSpPr bwMode="auto">
          <a:xfrm rot="5400000">
            <a:off x="2318544" y="2458244"/>
            <a:ext cx="2578100" cy="300038"/>
            <a:chOff x="1097" y="1388"/>
            <a:chExt cx="1630" cy="189"/>
          </a:xfrm>
        </p:grpSpPr>
        <p:sp>
          <p:nvSpPr>
            <p:cNvPr id="863254"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5"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6"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7"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8"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9"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0"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1"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2"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3"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4"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5"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6"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7"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8"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9"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3270" name="Group 38"/>
          <p:cNvGrpSpPr>
            <a:grpSpLocks/>
          </p:cNvGrpSpPr>
          <p:nvPr/>
        </p:nvGrpSpPr>
        <p:grpSpPr bwMode="auto">
          <a:xfrm rot="5400000">
            <a:off x="2605882" y="2459831"/>
            <a:ext cx="2578100" cy="300037"/>
            <a:chOff x="1097" y="1388"/>
            <a:chExt cx="1630" cy="189"/>
          </a:xfrm>
        </p:grpSpPr>
        <p:sp>
          <p:nvSpPr>
            <p:cNvPr id="863271"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2"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3"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4"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5"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6"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7"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8"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9"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0"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1"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2"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3"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4"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5"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6"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87"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8"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9"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3290" name="Group 58"/>
          <p:cNvGrpSpPr>
            <a:grpSpLocks/>
          </p:cNvGrpSpPr>
          <p:nvPr/>
        </p:nvGrpSpPr>
        <p:grpSpPr bwMode="auto">
          <a:xfrm rot="5400000">
            <a:off x="4150519" y="2461419"/>
            <a:ext cx="2578100" cy="300038"/>
            <a:chOff x="1097" y="1388"/>
            <a:chExt cx="1630" cy="189"/>
          </a:xfrm>
        </p:grpSpPr>
        <p:sp>
          <p:nvSpPr>
            <p:cNvPr id="863291"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2"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3"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4"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5"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6"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7"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8"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9"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0"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1"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2"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3"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4"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5"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6"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07"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8"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9"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0"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1"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2"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3313"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3314"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32"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3333" name="AutoShape 101"/>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4" name="Rectangle 102"/>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3335" name="Group 103"/>
          <p:cNvGrpSpPr>
            <a:grpSpLocks/>
          </p:cNvGrpSpPr>
          <p:nvPr/>
        </p:nvGrpSpPr>
        <p:grpSpPr bwMode="auto">
          <a:xfrm>
            <a:off x="6599238" y="2451100"/>
            <a:ext cx="1892300" cy="300038"/>
            <a:chOff x="3983" y="1544"/>
            <a:chExt cx="1192" cy="189"/>
          </a:xfrm>
        </p:grpSpPr>
        <p:sp>
          <p:nvSpPr>
            <p:cNvPr id="863336" name="Rectangle 104"/>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7" name="Rectangle 105"/>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8" name="Rectangle 106"/>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9" name="Rectangle 107"/>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0" name="Rectangle 108"/>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1" name="Rectangle 109"/>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2" name="Rectangle 110"/>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3" name="Rectangle 111"/>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4" name="Rectangle 112"/>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5" name="Rectangle 113"/>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6" name="Rectangle 114"/>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7" name="Rectangle 115"/>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48" name="AutoShape 116"/>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9" name="Rectangle 117"/>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3350" name="AutoShape 118"/>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51" name="Rectangle 119"/>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Tree>
    <p:extLst>
      <p:ext uri="{BB962C8B-B14F-4D97-AF65-F5344CB8AC3E}">
        <p14:creationId xmlns:p14="http://schemas.microsoft.com/office/powerpoint/2010/main" val="16834438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360" name="AutoShape 104"/>
          <p:cNvSpPr>
            <a:spLocks noChangeArrowheads="1"/>
          </p:cNvSpPr>
          <p:nvPr/>
        </p:nvSpPr>
        <p:spPr bwMode="auto">
          <a:xfrm>
            <a:off x="2822575" y="4900613"/>
            <a:ext cx="3478213" cy="1063625"/>
          </a:xfrm>
          <a:prstGeom prst="roundRect">
            <a:avLst>
              <a:gd name="adj" fmla="val 16667"/>
            </a:avLst>
          </a:prstGeom>
          <a:solidFill>
            <a:schemeClr val="bg1"/>
          </a:solidFill>
          <a:ln w="38100">
            <a:solidFill>
              <a:srgbClr val="FF9900"/>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64258" name="Rectangle 2"/>
          <p:cNvSpPr>
            <a:spLocks noGrp="1" noChangeArrowheads="1"/>
          </p:cNvSpPr>
          <p:nvPr>
            <p:ph type="title"/>
          </p:nvPr>
        </p:nvSpPr>
        <p:spPr/>
        <p:txBody>
          <a:bodyPr/>
          <a:lstStyle/>
          <a:p>
            <a:r>
              <a:rPr lang="en-US" sz="4000"/>
              <a:t>Compressive Sensing</a:t>
            </a:r>
          </a:p>
        </p:txBody>
      </p:sp>
      <p:grpSp>
        <p:nvGrpSpPr>
          <p:cNvPr id="864259" name="Group 3"/>
          <p:cNvGrpSpPr>
            <a:grpSpLocks/>
          </p:cNvGrpSpPr>
          <p:nvPr/>
        </p:nvGrpSpPr>
        <p:grpSpPr bwMode="auto">
          <a:xfrm>
            <a:off x="255588" y="2479675"/>
            <a:ext cx="2598737" cy="300038"/>
            <a:chOff x="1097" y="1388"/>
            <a:chExt cx="1630" cy="189"/>
          </a:xfrm>
        </p:grpSpPr>
        <p:sp>
          <p:nvSpPr>
            <p:cNvPr id="864260"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1"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2"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3"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4"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5"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6"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7"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8"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9"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0"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1"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2"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3"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4"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5"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276"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4277" name="Group 21"/>
          <p:cNvGrpSpPr>
            <a:grpSpLocks/>
          </p:cNvGrpSpPr>
          <p:nvPr/>
        </p:nvGrpSpPr>
        <p:grpSpPr bwMode="auto">
          <a:xfrm rot="5400000">
            <a:off x="2318544" y="2458244"/>
            <a:ext cx="2578100" cy="300038"/>
            <a:chOff x="1097" y="1388"/>
            <a:chExt cx="1630" cy="189"/>
          </a:xfrm>
        </p:grpSpPr>
        <p:sp>
          <p:nvSpPr>
            <p:cNvPr id="864278"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9"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0"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1"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2"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3"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4"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5"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6"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7"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8"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9"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0"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1"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2"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3"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4294" name="Group 38"/>
          <p:cNvGrpSpPr>
            <a:grpSpLocks/>
          </p:cNvGrpSpPr>
          <p:nvPr/>
        </p:nvGrpSpPr>
        <p:grpSpPr bwMode="auto">
          <a:xfrm rot="5400000">
            <a:off x="2605882" y="2459831"/>
            <a:ext cx="2578100" cy="300037"/>
            <a:chOff x="1097" y="1388"/>
            <a:chExt cx="1630" cy="189"/>
          </a:xfrm>
        </p:grpSpPr>
        <p:sp>
          <p:nvSpPr>
            <p:cNvPr id="864295"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6"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7"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8"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9"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0"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1"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2"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3"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4"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5"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6"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7"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8"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9"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0"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11"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2"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3"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4314" name="Group 58"/>
          <p:cNvGrpSpPr>
            <a:grpSpLocks/>
          </p:cNvGrpSpPr>
          <p:nvPr/>
        </p:nvGrpSpPr>
        <p:grpSpPr bwMode="auto">
          <a:xfrm rot="5400000">
            <a:off x="4150519" y="2461419"/>
            <a:ext cx="2578100" cy="300038"/>
            <a:chOff x="1097" y="1388"/>
            <a:chExt cx="1630" cy="189"/>
          </a:xfrm>
        </p:grpSpPr>
        <p:sp>
          <p:nvSpPr>
            <p:cNvPr id="864315"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6"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7"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8"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9"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0"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1"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2"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3"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4"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5"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6"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7"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8"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9"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30"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31"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2"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3"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4"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5"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6"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4337"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4338"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9" name="Rectangle 83"/>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4340" name="AutoShape 84"/>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1" name="Rectangle 85"/>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4342" name="Group 86"/>
          <p:cNvGrpSpPr>
            <a:grpSpLocks/>
          </p:cNvGrpSpPr>
          <p:nvPr/>
        </p:nvGrpSpPr>
        <p:grpSpPr bwMode="auto">
          <a:xfrm>
            <a:off x="6599238" y="2451100"/>
            <a:ext cx="1892300" cy="300038"/>
            <a:chOff x="3983" y="1544"/>
            <a:chExt cx="1192" cy="189"/>
          </a:xfrm>
        </p:grpSpPr>
        <p:sp>
          <p:nvSpPr>
            <p:cNvPr id="864343" name="Rectangle 87"/>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4" name="Rectangle 88"/>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5" name="Rectangle 89"/>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6" name="Rectangle 90"/>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7" name="Rectangle 91"/>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8" name="Rectangle 92"/>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9" name="Rectangle 93"/>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0" name="Rectangle 94"/>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1" name="Rectangle 95"/>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2" name="Rectangle 96"/>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3" name="Rectangle 97"/>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4" name="Rectangle 98"/>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55" name="AutoShape 99"/>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6" name="Rectangle 100"/>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7" name="AutoShape 101"/>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8" name="Rectangle 102"/>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9" name="Rectangle 103"/>
          <p:cNvSpPr>
            <a:spLocks noChangeArrowheads="1"/>
          </p:cNvSpPr>
          <p:nvPr/>
        </p:nvSpPr>
        <p:spPr bwMode="auto">
          <a:xfrm>
            <a:off x="2701925" y="5187950"/>
            <a:ext cx="372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600" dirty="0">
                <a:solidFill>
                  <a:srgbClr val="FF9900"/>
                </a:solidFill>
                <a:latin typeface="Arial" charset="0"/>
                <a:cs typeface="ＭＳ Ｐゴシック" charset="0"/>
              </a:rPr>
              <a:t>M </a:t>
            </a:r>
            <a:r>
              <a:rPr lang="en-US" sz="3600" dirty="0">
                <a:solidFill>
                  <a:srgbClr val="FF9900"/>
                </a:solidFill>
                <a:latin typeface="Arial" charset="0"/>
                <a:cs typeface="Arial" charset="0"/>
              </a:rPr>
              <a:t>~</a:t>
            </a:r>
            <a:r>
              <a:rPr lang="en-US" sz="3600" dirty="0">
                <a:solidFill>
                  <a:srgbClr val="FF9900"/>
                </a:solidFill>
                <a:latin typeface="Arial" charset="0"/>
                <a:cs typeface="ＭＳ Ｐゴシック" charset="0"/>
              </a:rPr>
              <a:t> K </a:t>
            </a:r>
            <a:r>
              <a:rPr lang="en-US" sz="3600" i="1" dirty="0" err="1">
                <a:solidFill>
                  <a:srgbClr val="FF9900"/>
                </a:solidFill>
                <a:latin typeface="Arial" charset="0"/>
                <a:cs typeface="ＭＳ Ｐゴシック" charset="0"/>
              </a:rPr>
              <a:t>log</a:t>
            </a:r>
            <a:r>
              <a:rPr lang="en-US" sz="3600" dirty="0" err="1">
                <a:solidFill>
                  <a:srgbClr val="FF9900"/>
                </a:solidFill>
                <a:latin typeface="Arial" charset="0"/>
                <a:cs typeface="ＭＳ Ｐゴシック" charset="0"/>
              </a:rPr>
              <a:t>N</a:t>
            </a:r>
            <a:endParaRPr lang="en-US" sz="2400" dirty="0">
              <a:solidFill>
                <a:srgbClr val="FF9900"/>
              </a:solidFill>
              <a:latin typeface="Arial" charset="0"/>
              <a:cs typeface="ＭＳ Ｐゴシック" charset="0"/>
            </a:endParaRPr>
          </a:p>
        </p:txBody>
      </p:sp>
      <p:sp>
        <p:nvSpPr>
          <p:cNvPr id="864361" name="AutoShape 105"/>
          <p:cNvSpPr>
            <a:spLocks noChangeArrowheads="1"/>
          </p:cNvSpPr>
          <p:nvPr/>
        </p:nvSpPr>
        <p:spPr bwMode="auto">
          <a:xfrm>
            <a:off x="2824163" y="4902200"/>
            <a:ext cx="3478212" cy="1063625"/>
          </a:xfrm>
          <a:prstGeom prst="roundRect">
            <a:avLst>
              <a:gd name="adj" fmla="val 16667"/>
            </a:avLst>
          </a:prstGeom>
          <a:noFill/>
          <a:ln w="38100">
            <a:solidFill>
              <a:srgbClr val="FF9900"/>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8796835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450" name="Group 2"/>
          <p:cNvGrpSpPr>
            <a:grpSpLocks/>
          </p:cNvGrpSpPr>
          <p:nvPr/>
        </p:nvGrpSpPr>
        <p:grpSpPr bwMode="auto">
          <a:xfrm>
            <a:off x="1770063" y="4927600"/>
            <a:ext cx="6472237" cy="1620838"/>
            <a:chOff x="803" y="3062"/>
            <a:chExt cx="4133" cy="789"/>
          </a:xfrm>
        </p:grpSpPr>
        <p:sp>
          <p:nvSpPr>
            <p:cNvPr id="872451" name="AutoShape 3"/>
            <p:cNvSpPr>
              <a:spLocks noChangeArrowheads="1"/>
            </p:cNvSpPr>
            <p:nvPr/>
          </p:nvSpPr>
          <p:spPr bwMode="auto">
            <a:xfrm>
              <a:off x="803" y="3062"/>
              <a:ext cx="4132" cy="788"/>
            </a:xfrm>
            <a:prstGeom prst="roundRect">
              <a:avLst>
                <a:gd name="adj" fmla="val 16667"/>
              </a:avLst>
            </a:prstGeom>
            <a:solidFill>
              <a:schemeClr val="bg1">
                <a:alpha val="89999"/>
              </a:schemeClr>
            </a:solidFill>
            <a:ln w="38100">
              <a:solidFill>
                <a:schemeClr val="bg1"/>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452" name="AutoShape 4"/>
            <p:cNvSpPr>
              <a:spLocks noChangeArrowheads="1"/>
            </p:cNvSpPr>
            <p:nvPr/>
          </p:nvSpPr>
          <p:spPr bwMode="auto">
            <a:xfrm>
              <a:off x="804" y="3063"/>
              <a:ext cx="4132" cy="788"/>
            </a:xfrm>
            <a:prstGeom prst="roundRect">
              <a:avLst>
                <a:gd name="adj" fmla="val 16667"/>
              </a:avLst>
            </a:prstGeom>
            <a:noFill/>
            <a:ln w="38100">
              <a:solidFill>
                <a:schemeClr val="accent2"/>
              </a:solidFill>
              <a:round/>
              <a:headEnd/>
              <a:tailEnd/>
            </a:ln>
            <a:effectLst>
              <a:outerShdw blurRad="63500" dist="29783" dir="1514402"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l"/>
              <a:endParaRPr lang="en-US">
                <a:solidFill>
                  <a:srgbClr val="000000"/>
                </a:solidFill>
                <a:latin typeface="Arial" charset="0"/>
                <a:cs typeface="ＭＳ Ｐゴシック" charset="0"/>
              </a:endParaRPr>
            </a:p>
          </p:txBody>
        </p:sp>
      </p:grpSp>
      <p:sp>
        <p:nvSpPr>
          <p:cNvPr id="872453" name="Rectangle 5"/>
          <p:cNvSpPr>
            <a:spLocks noGrp="1" noChangeArrowheads="1"/>
          </p:cNvSpPr>
          <p:nvPr>
            <p:ph type="title"/>
          </p:nvPr>
        </p:nvSpPr>
        <p:spPr/>
        <p:txBody>
          <a:bodyPr/>
          <a:lstStyle/>
          <a:p>
            <a:r>
              <a:rPr lang="en-US" sz="4000"/>
              <a:t>Compressive Sensing</a:t>
            </a:r>
          </a:p>
        </p:txBody>
      </p:sp>
      <p:sp>
        <p:nvSpPr>
          <p:cNvPr id="872455" name="Rectangle 7"/>
          <p:cNvSpPr>
            <a:spLocks noChangeArrowheads="1"/>
          </p:cNvSpPr>
          <p:nvPr/>
        </p:nvSpPr>
        <p:spPr bwMode="auto">
          <a:xfrm>
            <a:off x="1778000" y="5529263"/>
            <a:ext cx="69389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800">
                <a:solidFill>
                  <a:srgbClr val="333399"/>
                </a:solidFill>
                <a:latin typeface="Arial" charset="0"/>
                <a:cs typeface="Arial" charset="0"/>
              </a:rPr>
              <a:t>x = </a:t>
            </a:r>
            <a:r>
              <a:rPr lang="en-US" sz="2800" i="1">
                <a:solidFill>
                  <a:srgbClr val="333399"/>
                </a:solidFill>
                <a:latin typeface="Arial" charset="0"/>
                <a:cs typeface="Arial" charset="0"/>
              </a:rPr>
              <a:t>argmin</a:t>
            </a:r>
            <a:r>
              <a:rPr lang="en-US" sz="2800" baseline="-25000">
                <a:solidFill>
                  <a:srgbClr val="333399"/>
                </a:solidFill>
                <a:latin typeface="Arial" charset="0"/>
                <a:cs typeface="Arial" charset="0"/>
              </a:rPr>
              <a:t>x</a:t>
            </a:r>
            <a:r>
              <a:rPr lang="en-US" sz="2800">
                <a:solidFill>
                  <a:srgbClr val="333399"/>
                </a:solidFill>
                <a:latin typeface="Arial" charset="0"/>
                <a:cs typeface="Arial" charset="0"/>
              </a:rPr>
              <a:t> ||x||</a:t>
            </a:r>
            <a:r>
              <a:rPr lang="en-US" sz="2800" baseline="-25000">
                <a:solidFill>
                  <a:srgbClr val="333399"/>
                </a:solidFill>
                <a:latin typeface="Arial" charset="0"/>
                <a:cs typeface="Arial" charset="0"/>
              </a:rPr>
              <a:t>1</a:t>
            </a:r>
            <a:r>
              <a:rPr lang="en-US" sz="2800">
                <a:solidFill>
                  <a:srgbClr val="333399"/>
                </a:solidFill>
                <a:latin typeface="Arial" charset="0"/>
                <a:cs typeface="Arial" charset="0"/>
              </a:rPr>
              <a:t>      </a:t>
            </a:r>
            <a:r>
              <a:rPr lang="en-US" sz="2800" i="1">
                <a:solidFill>
                  <a:srgbClr val="333399"/>
                </a:solidFill>
                <a:latin typeface="Arial" charset="0"/>
                <a:cs typeface="Arial" charset="0"/>
              </a:rPr>
              <a:t>s.t.</a:t>
            </a:r>
            <a:r>
              <a:rPr lang="en-US" sz="2800">
                <a:solidFill>
                  <a:srgbClr val="333399"/>
                </a:solidFill>
                <a:latin typeface="Arial" charset="0"/>
                <a:cs typeface="Arial" charset="0"/>
              </a:rPr>
              <a:t>    </a:t>
            </a:r>
            <a:r>
              <a:rPr lang="el-GR" sz="2800">
                <a:solidFill>
                  <a:srgbClr val="333399"/>
                </a:solidFill>
                <a:latin typeface="Arial" charset="0"/>
                <a:cs typeface="Arial" charset="0"/>
              </a:rPr>
              <a:t>Φ</a:t>
            </a:r>
            <a:r>
              <a:rPr lang="en-US" sz="2800">
                <a:solidFill>
                  <a:srgbClr val="333399"/>
                </a:solidFill>
                <a:latin typeface="Arial" charset="0"/>
                <a:cs typeface="Arial" charset="0"/>
              </a:rPr>
              <a:t>x = y</a:t>
            </a:r>
            <a:endParaRPr lang="el-GR">
              <a:solidFill>
                <a:srgbClr val="333399"/>
              </a:solidFill>
              <a:latin typeface="Arial" charset="0"/>
              <a:cs typeface="Arial" charset="0"/>
            </a:endParaRPr>
          </a:p>
        </p:txBody>
      </p:sp>
      <p:sp>
        <p:nvSpPr>
          <p:cNvPr id="872457" name="Rectangle 9"/>
          <p:cNvSpPr>
            <a:spLocks noChangeArrowheads="1"/>
          </p:cNvSpPr>
          <p:nvPr/>
        </p:nvSpPr>
        <p:spPr bwMode="auto">
          <a:xfrm>
            <a:off x="1809750" y="50165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i="1">
                <a:solidFill>
                  <a:srgbClr val="333399"/>
                </a:solidFill>
                <a:latin typeface="Arial" charset="0"/>
                <a:cs typeface="ＭＳ Ｐゴシック" charset="0"/>
              </a:rPr>
              <a:t>Reconstruction</a:t>
            </a:r>
            <a:endParaRPr lang="en-US" sz="1400" i="1">
              <a:solidFill>
                <a:srgbClr val="333399"/>
              </a:solidFill>
              <a:latin typeface="Arial" charset="0"/>
              <a:cs typeface="ＭＳ Ｐゴシック" charset="0"/>
            </a:endParaRPr>
          </a:p>
        </p:txBody>
      </p:sp>
      <p:grpSp>
        <p:nvGrpSpPr>
          <p:cNvPr id="872458" name="Group 10"/>
          <p:cNvGrpSpPr>
            <a:grpSpLocks/>
          </p:cNvGrpSpPr>
          <p:nvPr/>
        </p:nvGrpSpPr>
        <p:grpSpPr bwMode="auto">
          <a:xfrm>
            <a:off x="257175" y="2481263"/>
            <a:ext cx="2598738" cy="300037"/>
            <a:chOff x="1097" y="1388"/>
            <a:chExt cx="1630" cy="189"/>
          </a:xfrm>
        </p:grpSpPr>
        <p:sp>
          <p:nvSpPr>
            <p:cNvPr id="872459" name="Rectangle 11"/>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0" name="Rectangle 12"/>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1" name="Rectangle 13"/>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2" name="Rectangle 14"/>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3" name="Rectangle 15"/>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4" name="Rectangle 16"/>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5" name="Rectangle 17"/>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6" name="Rectangle 18"/>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7" name="Rectangle 19"/>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8" name="Rectangle 20"/>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9" name="Rectangle 21"/>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0" name="Rectangle 22"/>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1" name="Rectangle 23"/>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2" name="Rectangle 24"/>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3" name="Rectangle 25"/>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4" name="Rectangle 26"/>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475" name="Text Box 27"/>
          <p:cNvSpPr txBox="1">
            <a:spLocks noChangeArrowheads="1"/>
          </p:cNvSpPr>
          <p:nvPr/>
        </p:nvSpPr>
        <p:spPr bwMode="auto">
          <a:xfrm>
            <a:off x="29765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72476" name="Group 28"/>
          <p:cNvGrpSpPr>
            <a:grpSpLocks/>
          </p:cNvGrpSpPr>
          <p:nvPr/>
        </p:nvGrpSpPr>
        <p:grpSpPr bwMode="auto">
          <a:xfrm rot="5400000">
            <a:off x="2320132" y="2459831"/>
            <a:ext cx="2578100" cy="300037"/>
            <a:chOff x="1097" y="1388"/>
            <a:chExt cx="1630" cy="189"/>
          </a:xfrm>
        </p:grpSpPr>
        <p:sp>
          <p:nvSpPr>
            <p:cNvPr id="872477" name="Rectangle 29"/>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8" name="Rectangle 30"/>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9" name="Rectangle 31"/>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0" name="Rectangle 32"/>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1" name="Rectangle 33"/>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2" name="Rectangle 34"/>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3" name="Rectangle 35"/>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4" name="Rectangle 36"/>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5" name="Rectangle 37"/>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6" name="Rectangle 38"/>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7" name="Rectangle 39"/>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8" name="Rectangle 40"/>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9" name="Rectangle 41"/>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0" name="Rectangle 42"/>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1" name="Rectangle 43"/>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2" name="Rectangle 4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72493" name="Group 45"/>
          <p:cNvGrpSpPr>
            <a:grpSpLocks/>
          </p:cNvGrpSpPr>
          <p:nvPr/>
        </p:nvGrpSpPr>
        <p:grpSpPr bwMode="auto">
          <a:xfrm rot="5400000">
            <a:off x="2607469" y="2461419"/>
            <a:ext cx="2578100" cy="300038"/>
            <a:chOff x="1097" y="1388"/>
            <a:chExt cx="1630" cy="189"/>
          </a:xfrm>
        </p:grpSpPr>
        <p:sp>
          <p:nvSpPr>
            <p:cNvPr id="872494" name="Rectangle 4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5" name="Rectangle 4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6" name="Rectangle 4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7" name="Rectangle 4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8" name="Rectangle 5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9" name="Rectangle 5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0" name="Rectangle 5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1" name="Rectangle 5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2" name="Rectangle 5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3" name="Rectangle 5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4" name="Rectangle 5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5" name="Rectangle 5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6" name="Rectangle 5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7" name="Rectangle 5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8" name="Rectangle 6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9" name="Rectangle 6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10" name="Line 62"/>
          <p:cNvSpPr>
            <a:spLocks noChangeShapeType="1"/>
          </p:cNvSpPr>
          <p:nvPr/>
        </p:nvSpPr>
        <p:spPr bwMode="auto">
          <a:xfrm>
            <a:off x="404812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1" name="Line 63"/>
          <p:cNvSpPr>
            <a:spLocks noChangeShapeType="1"/>
          </p:cNvSpPr>
          <p:nvPr/>
        </p:nvSpPr>
        <p:spPr bwMode="auto">
          <a:xfrm>
            <a:off x="3762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2" name="Rectangle 64"/>
          <p:cNvSpPr>
            <a:spLocks noChangeArrowheads="1"/>
          </p:cNvSpPr>
          <p:nvPr/>
        </p:nvSpPr>
        <p:spPr bwMode="auto">
          <a:xfrm>
            <a:off x="3457575" y="1314450"/>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72513" name="Group 65"/>
          <p:cNvGrpSpPr>
            <a:grpSpLocks/>
          </p:cNvGrpSpPr>
          <p:nvPr/>
        </p:nvGrpSpPr>
        <p:grpSpPr bwMode="auto">
          <a:xfrm rot="5400000">
            <a:off x="4152107" y="2463006"/>
            <a:ext cx="2578100" cy="300037"/>
            <a:chOff x="1097" y="1388"/>
            <a:chExt cx="1630" cy="189"/>
          </a:xfrm>
        </p:grpSpPr>
        <p:sp>
          <p:nvSpPr>
            <p:cNvPr id="8725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30" name="Line 82"/>
          <p:cNvSpPr>
            <a:spLocks noChangeShapeType="1"/>
          </p:cNvSpPr>
          <p:nvPr/>
        </p:nvSpPr>
        <p:spPr bwMode="auto">
          <a:xfrm>
            <a:off x="55927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1" name="Line 83"/>
          <p:cNvSpPr>
            <a:spLocks noChangeShapeType="1"/>
          </p:cNvSpPr>
          <p:nvPr/>
        </p:nvSpPr>
        <p:spPr bwMode="auto">
          <a:xfrm>
            <a:off x="52879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2" name="Text Box 84"/>
          <p:cNvSpPr txBox="1">
            <a:spLocks noChangeArrowheads="1"/>
          </p:cNvSpPr>
          <p:nvPr/>
        </p:nvSpPr>
        <p:spPr bwMode="auto">
          <a:xfrm>
            <a:off x="4271963"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3" name="Text Box 85"/>
          <p:cNvSpPr txBox="1">
            <a:spLocks noChangeArrowheads="1"/>
          </p:cNvSpPr>
          <p:nvPr/>
        </p:nvSpPr>
        <p:spPr bwMode="auto">
          <a:xfrm>
            <a:off x="4473575" y="22526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4" name="Text Box 86"/>
          <p:cNvSpPr txBox="1">
            <a:spLocks noChangeArrowheads="1"/>
          </p:cNvSpPr>
          <p:nvPr/>
        </p:nvSpPr>
        <p:spPr bwMode="auto">
          <a:xfrm>
            <a:off x="470852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5" name="Rectangle 87"/>
          <p:cNvSpPr>
            <a:spLocks noChangeArrowheads="1"/>
          </p:cNvSpPr>
          <p:nvPr/>
        </p:nvSpPr>
        <p:spPr bwMode="auto">
          <a:xfrm>
            <a:off x="3198813" y="392906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72536" name="Rectangle 88"/>
          <p:cNvSpPr>
            <a:spLocks noChangeArrowheads="1"/>
          </p:cNvSpPr>
          <p:nvPr/>
        </p:nvSpPr>
        <p:spPr bwMode="auto">
          <a:xfrm>
            <a:off x="200025" y="27686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37" name="Text Box 89"/>
          <p:cNvSpPr txBox="1">
            <a:spLocks noChangeArrowheads="1"/>
          </p:cNvSpPr>
          <p:nvPr/>
        </p:nvSpPr>
        <p:spPr bwMode="auto">
          <a:xfrm>
            <a:off x="5835650" y="23590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8" name="Rectangle 90"/>
          <p:cNvSpPr>
            <a:spLocks noChangeArrowheads="1"/>
          </p:cNvSpPr>
          <p:nvPr/>
        </p:nvSpPr>
        <p:spPr bwMode="auto">
          <a:xfrm>
            <a:off x="6550025" y="2768600"/>
            <a:ext cx="20050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872539" name="Group 91"/>
          <p:cNvGrpSpPr>
            <a:grpSpLocks/>
          </p:cNvGrpSpPr>
          <p:nvPr/>
        </p:nvGrpSpPr>
        <p:grpSpPr bwMode="auto">
          <a:xfrm>
            <a:off x="6599238" y="2451100"/>
            <a:ext cx="1892300" cy="300038"/>
            <a:chOff x="3983" y="1544"/>
            <a:chExt cx="1192" cy="189"/>
          </a:xfrm>
        </p:grpSpPr>
        <p:sp>
          <p:nvSpPr>
            <p:cNvPr id="872540" name="Rectangle 92"/>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1" name="Rectangle 93"/>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2" name="Rectangle 94"/>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3" name="Rectangle 95"/>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4" name="Rectangle 96"/>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5" name="Rectangle 97"/>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6" name="Rectangle 98"/>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7" name="Rectangle 99"/>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8" name="Rectangle 100"/>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9" name="Rectangle 101"/>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0" name="Rectangle 102"/>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1" name="Rectangle 103"/>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52" name="AutoShape 104"/>
          <p:cNvSpPr>
            <a:spLocks noChangeArrowheads="1"/>
          </p:cNvSpPr>
          <p:nvPr/>
        </p:nvSpPr>
        <p:spPr bwMode="auto">
          <a:xfrm>
            <a:off x="4297363" y="4525963"/>
            <a:ext cx="506412" cy="823912"/>
          </a:xfrm>
          <a:prstGeom prst="downArrow">
            <a:avLst>
              <a:gd name="adj1" fmla="val 50000"/>
              <a:gd name="adj2" fmla="val 4067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53" name="AutoShape 105"/>
          <p:cNvSpPr>
            <a:spLocks noChangeArrowheads="1"/>
          </p:cNvSpPr>
          <p:nvPr/>
        </p:nvSpPr>
        <p:spPr bwMode="auto">
          <a:xfrm>
            <a:off x="7064375" y="3419475"/>
            <a:ext cx="506413" cy="1924050"/>
          </a:xfrm>
          <a:prstGeom prst="downArrow">
            <a:avLst>
              <a:gd name="adj1" fmla="val 49843"/>
              <a:gd name="adj2" fmla="val 4200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72554" name="Group 106"/>
          <p:cNvGrpSpPr>
            <a:grpSpLocks/>
          </p:cNvGrpSpPr>
          <p:nvPr/>
        </p:nvGrpSpPr>
        <p:grpSpPr bwMode="auto">
          <a:xfrm>
            <a:off x="249238" y="3730625"/>
            <a:ext cx="2598737" cy="300038"/>
            <a:chOff x="1097" y="1388"/>
            <a:chExt cx="1630" cy="189"/>
          </a:xfrm>
        </p:grpSpPr>
        <p:sp>
          <p:nvSpPr>
            <p:cNvPr id="872555" name="Rectangle 107"/>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6" name="Rectangle 108"/>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7" name="Rectangle 109"/>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8" name="Rectangle 110"/>
            <p:cNvSpPr>
              <a:spLocks noChangeArrowheads="1"/>
            </p:cNvSpPr>
            <p:nvPr/>
          </p:nvSpPr>
          <p:spPr bwMode="auto">
            <a:xfrm>
              <a:off x="1429" y="1393"/>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9" name="Rectangle 111"/>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0" name="Rectangle 112"/>
            <p:cNvSpPr>
              <a:spLocks noChangeArrowheads="1"/>
            </p:cNvSpPr>
            <p:nvPr/>
          </p:nvSpPr>
          <p:spPr bwMode="auto">
            <a:xfrm>
              <a:off x="1641" y="1389"/>
              <a:ext cx="107" cy="1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1" name="Rectangle 113"/>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2" name="Rectangle 114"/>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3" name="Rectangle 115"/>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4" name="Rectangle 116"/>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5" name="Rectangle 117"/>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6" name="Rectangle 118"/>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7" name="Rectangle 119"/>
            <p:cNvSpPr>
              <a:spLocks noChangeArrowheads="1"/>
            </p:cNvSpPr>
            <p:nvPr/>
          </p:nvSpPr>
          <p:spPr bwMode="auto">
            <a:xfrm>
              <a:off x="2392" y="1396"/>
              <a:ext cx="107" cy="181"/>
            </a:xfrm>
            <a:prstGeom prst="rect">
              <a:avLst/>
            </a:prstGeom>
            <a:solidFill>
              <a:srgbClr val="4D4D4D"/>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8" name="Rectangle 120"/>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9" name="Rectangle 121"/>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70" name="Rectangle 122"/>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71" name="Rectangle 123"/>
          <p:cNvSpPr>
            <a:spLocks noChangeArrowheads="1"/>
          </p:cNvSpPr>
          <p:nvPr/>
        </p:nvSpPr>
        <p:spPr bwMode="auto">
          <a:xfrm>
            <a:off x="230188" y="403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Approximation: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73" name="AutoShape 125"/>
          <p:cNvSpPr>
            <a:spLocks noChangeArrowheads="1"/>
          </p:cNvSpPr>
          <p:nvPr/>
        </p:nvSpPr>
        <p:spPr bwMode="auto">
          <a:xfrm rot="10800000">
            <a:off x="1062038" y="4400550"/>
            <a:ext cx="506412" cy="1430338"/>
          </a:xfrm>
          <a:prstGeom prst="downArrow">
            <a:avLst>
              <a:gd name="adj1" fmla="val 51102"/>
              <a:gd name="adj2" fmla="val 53612"/>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4" name="Rectangle 126"/>
          <p:cNvSpPr>
            <a:spLocks noChangeArrowheads="1"/>
          </p:cNvSpPr>
          <p:nvPr/>
        </p:nvSpPr>
        <p:spPr bwMode="auto">
          <a:xfrm>
            <a:off x="1446213" y="5592763"/>
            <a:ext cx="646112" cy="238125"/>
          </a:xfrm>
          <a:prstGeom prst="rect">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5" name="Rectangle 127"/>
          <p:cNvSpPr>
            <a:spLocks noChangeArrowheads="1"/>
          </p:cNvSpPr>
          <p:nvPr/>
        </p:nvSpPr>
        <p:spPr bwMode="auto">
          <a:xfrm>
            <a:off x="1217613" y="5626100"/>
            <a:ext cx="844550" cy="177800"/>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1978577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545" name="Picture 97"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4538" name="Rectangle 90"/>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744537" name="Rectangle 89"/>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744450" name="Rectangle 2"/>
          <p:cNvSpPr>
            <a:spLocks noGrp="1" noChangeArrowheads="1"/>
          </p:cNvSpPr>
          <p:nvPr>
            <p:ph type="title"/>
          </p:nvPr>
        </p:nvSpPr>
        <p:spPr/>
        <p:txBody>
          <a:bodyPr/>
          <a:lstStyle/>
          <a:p>
            <a:r>
              <a:rPr lang="en-US" sz="4000"/>
              <a:t>Brute Force: Result</a:t>
            </a:r>
          </a:p>
        </p:txBody>
      </p:sp>
      <p:sp>
        <p:nvSpPr>
          <p:cNvPr id="744539" name="Line 91"/>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0" name="Line 92"/>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1" name="Line 93"/>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2" name="Line 94"/>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513850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8355"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8356"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8357" name="Rectangle 5"/>
          <p:cNvSpPr>
            <a:spLocks noGrp="1" noChangeArrowheads="1"/>
          </p:cNvSpPr>
          <p:nvPr>
            <p:ph type="title"/>
          </p:nvPr>
        </p:nvSpPr>
        <p:spPr/>
        <p:txBody>
          <a:bodyPr/>
          <a:lstStyle/>
          <a:p>
            <a:r>
              <a:rPr lang="en-US" sz="4000"/>
              <a:t>Brute Force: Result</a:t>
            </a:r>
          </a:p>
        </p:txBody>
      </p:sp>
      <p:sp>
        <p:nvSpPr>
          <p:cNvPr id="868358"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59"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0"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1"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4" name="Rectangle 12"/>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8365" name="Line 13"/>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6" name="Line 14"/>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7" name="Line 15"/>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8" name="Line 16"/>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8362" name="Picture 10"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393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9379"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9380"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9381" name="Rectangle 5"/>
          <p:cNvSpPr>
            <a:spLocks noGrp="1" noChangeArrowheads="1"/>
          </p:cNvSpPr>
          <p:nvPr>
            <p:ph type="title"/>
          </p:nvPr>
        </p:nvSpPr>
        <p:spPr/>
        <p:txBody>
          <a:bodyPr/>
          <a:lstStyle/>
          <a:p>
            <a:r>
              <a:rPr lang="en-US" sz="4000"/>
              <a:t>Brute Force: Result</a:t>
            </a:r>
          </a:p>
        </p:txBody>
      </p:sp>
      <p:sp>
        <p:nvSpPr>
          <p:cNvPr id="869382"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3"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4"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5"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6" name="Rectangle 10"/>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87" name="Line 11"/>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8" name="Line 12"/>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9" name="Line 13"/>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90" name="Line 14"/>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9391" name="Picture 15"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869392" name="AutoShape 16"/>
          <p:cNvSpPr>
            <a:spLocks noChangeArrowheads="1"/>
          </p:cNvSpPr>
          <p:nvPr/>
        </p:nvSpPr>
        <p:spPr bwMode="auto">
          <a:xfrm>
            <a:off x="4711700" y="1331913"/>
            <a:ext cx="3905250" cy="1868487"/>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93" name="AutoShape 17"/>
          <p:cNvSpPr>
            <a:spLocks noChangeArrowheads="1"/>
          </p:cNvSpPr>
          <p:nvPr/>
        </p:nvSpPr>
        <p:spPr bwMode="auto">
          <a:xfrm>
            <a:off x="4722813" y="1343025"/>
            <a:ext cx="3905250" cy="186848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69394" name="Rectangle 18"/>
          <p:cNvSpPr>
            <a:spLocks noChangeArrowheads="1"/>
          </p:cNvSpPr>
          <p:nvPr/>
        </p:nvSpPr>
        <p:spPr bwMode="auto">
          <a:xfrm>
            <a:off x="4730750" y="1463675"/>
            <a:ext cx="389255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400" dirty="0">
                <a:solidFill>
                  <a:srgbClr val="333399"/>
                </a:solidFill>
                <a:latin typeface="Arial" charset="0"/>
                <a:cs typeface="ＭＳ Ｐゴシック" charset="0"/>
              </a:rPr>
              <a:t>Each pixel computed</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smtClean="0">
                <a:solidFill>
                  <a:srgbClr val="333399"/>
                </a:solidFill>
                <a:latin typeface="Arial" charset="0"/>
                <a:cs typeface="ＭＳ Ｐゴシック" charset="0"/>
              </a:rPr>
              <a:t>separately</a:t>
            </a:r>
            <a:r>
              <a:rPr lang="en-US" sz="2400" dirty="0">
                <a:solidFill>
                  <a:srgbClr val="333399"/>
                </a:solidFill>
                <a:latin typeface="Arial" charset="0"/>
                <a:cs typeface="ＭＳ Ｐゴシック" charset="0"/>
              </a:rPr>
              <a:t/>
            </a:r>
            <a:br>
              <a:rPr lang="en-US" sz="2400" dirty="0">
                <a:solidFill>
                  <a:srgbClr val="333399"/>
                </a:solidFill>
                <a:latin typeface="Arial" charset="0"/>
                <a:cs typeface="ＭＳ Ｐゴシック" charset="0"/>
              </a:rPr>
            </a:br>
            <a:endParaRPr lang="en-US" sz="2400" dirty="0">
              <a:solidFill>
                <a:srgbClr val="333399"/>
              </a:solidFill>
              <a:latin typeface="Arial" charset="0"/>
              <a:cs typeface="ＭＳ Ｐゴシック" charset="0"/>
            </a:endParaRPr>
          </a:p>
          <a:p>
            <a:pPr algn="l">
              <a:lnSpc>
                <a:spcPct val="80000"/>
              </a:lnSpc>
              <a:spcBef>
                <a:spcPct val="20000"/>
              </a:spcBef>
            </a:pPr>
            <a:r>
              <a:rPr lang="en-US" sz="2400" dirty="0">
                <a:solidFill>
                  <a:srgbClr val="333399"/>
                </a:solidFill>
                <a:latin typeface="Arial" charset="0"/>
                <a:cs typeface="ＭＳ Ｐゴシック" charset="0"/>
              </a:rPr>
              <a:t>Spatial Coherence</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a:solidFill>
                  <a:srgbClr val="333399"/>
                </a:solidFill>
                <a:latin typeface="Arial" charset="0"/>
                <a:cs typeface="ＭＳ Ｐゴシック" charset="0"/>
              </a:rPr>
              <a:t>not</a:t>
            </a:r>
            <a:r>
              <a:rPr lang="en-US" sz="2400" dirty="0">
                <a:solidFill>
                  <a:srgbClr val="333399"/>
                </a:solidFill>
                <a:latin typeface="Arial" charset="0"/>
                <a:cs typeface="ＭＳ Ｐゴシック" charset="0"/>
              </a:rPr>
              <a:t> exploited</a:t>
            </a:r>
            <a:endParaRPr lang="en-US" sz="1600" dirty="0">
              <a:solidFill>
                <a:srgbClr val="333399"/>
              </a:solidFill>
              <a:latin typeface="Arial" charset="0"/>
              <a:cs typeface="ＭＳ Ｐゴシック" charset="0"/>
            </a:endParaRPr>
          </a:p>
        </p:txBody>
      </p:sp>
    </p:spTree>
    <p:extLst>
      <p:ext uri="{BB962C8B-B14F-4D97-AF65-F5344CB8AC3E}">
        <p14:creationId xmlns:p14="http://schemas.microsoft.com/office/powerpoint/2010/main" val="31471444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Rectangle 3"/>
          <p:cNvSpPr>
            <a:spLocks noGrp="1" noChangeArrowheads="1"/>
          </p:cNvSpPr>
          <p:nvPr>
            <p:ph type="title"/>
          </p:nvPr>
        </p:nvSpPr>
        <p:spPr/>
        <p:txBody>
          <a:bodyPr/>
          <a:lstStyle/>
          <a:p>
            <a:r>
              <a:rPr lang="en-US" sz="3200" dirty="0"/>
              <a:t>Motivation: Image-based Relighting</a:t>
            </a:r>
          </a:p>
        </p:txBody>
      </p:sp>
      <p:pic>
        <p:nvPicPr>
          <p:cNvPr id="812036"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203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2047" name="Picture 15"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2050"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54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r>
              <a:rPr lang="en-US" sz="4000"/>
              <a:t>Multi-resolution Approach</a:t>
            </a:r>
          </a:p>
        </p:txBody>
      </p:sp>
      <p:pic>
        <p:nvPicPr>
          <p:cNvPr id="870404" name="Picture 4"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5" name="Picture 5"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7" name="Picture 7"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8" name="Picture 8"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5423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Multi-resolution Approach</a:t>
            </a:r>
          </a:p>
        </p:txBody>
      </p:sp>
      <p:pic>
        <p:nvPicPr>
          <p:cNvPr id="877571" name="Picture 3"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2" name="Picture 4"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3" name="Picture 5"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4" name="Picture 6"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77575" name="Rectangle 7"/>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78" name="Rectangle 10"/>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0" name="Rectangle 12"/>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2" name="Rectangle 14"/>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668349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rf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323850" y="5273675"/>
            <a:ext cx="1554163" cy="1557338"/>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2931" name="Picture 3"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92932" name="Group 4"/>
          <p:cNvGrpSpPr>
            <a:grpSpLocks/>
          </p:cNvGrpSpPr>
          <p:nvPr/>
        </p:nvGrpSpPr>
        <p:grpSpPr bwMode="auto">
          <a:xfrm>
            <a:off x="1673225" y="2963863"/>
            <a:ext cx="2754313" cy="2403475"/>
            <a:chOff x="1054" y="1867"/>
            <a:chExt cx="1735" cy="1514"/>
          </a:xfrm>
        </p:grpSpPr>
        <p:sp>
          <p:nvSpPr>
            <p:cNvPr id="892933" name="AutoShape 5"/>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4" name="AutoShape 6"/>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35" name="Text Box 7"/>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36" name="Group 8"/>
            <p:cNvGrpSpPr>
              <a:grpSpLocks/>
            </p:cNvGrpSpPr>
            <p:nvPr/>
          </p:nvGrpSpPr>
          <p:grpSpPr bwMode="auto">
            <a:xfrm rot="-2058654">
              <a:off x="1054" y="3025"/>
              <a:ext cx="691" cy="356"/>
              <a:chOff x="1182" y="2565"/>
              <a:chExt cx="556" cy="356"/>
            </a:xfrm>
          </p:grpSpPr>
          <p:sp>
            <p:nvSpPr>
              <p:cNvPr id="892937" name="AutoShape 9"/>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8" name="Text Box 10"/>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39" name="AutoShape 11"/>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pic>
        <p:nvPicPr>
          <p:cNvPr id="892940" name="Picture 12" descr="rf3"/>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342188" y="528002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1" name="Picture 13" descr="rf2"/>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040313" y="5281613"/>
            <a:ext cx="1554162" cy="15541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2" name="Picture 14" descr="rf1"/>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2640013" y="527367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3" name="Rectangle 15"/>
          <p:cNvSpPr>
            <a:spLocks noGrp="1" noChangeArrowheads="1"/>
          </p:cNvSpPr>
          <p:nvPr>
            <p:ph type="title"/>
          </p:nvPr>
        </p:nvSpPr>
        <p:spPr/>
        <p:txBody>
          <a:bodyPr/>
          <a:lstStyle/>
          <a:p>
            <a:r>
              <a:rPr lang="en-US" sz="4000"/>
              <a:t>Multi-resolution Approach</a:t>
            </a:r>
          </a:p>
        </p:txBody>
      </p:sp>
      <p:pic>
        <p:nvPicPr>
          <p:cNvPr id="892944" name="Picture 16" descr="apple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5" name="Picture 17" descr="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6" name="Picture 18" descr="apple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7" name="AutoShape 19"/>
          <p:cNvSpPr>
            <a:spLocks noChangeArrowheads="1"/>
          </p:cNvSpPr>
          <p:nvPr/>
        </p:nvSpPr>
        <p:spPr bwMode="auto">
          <a:xfrm>
            <a:off x="82550" y="3270250"/>
            <a:ext cx="2008188" cy="1679575"/>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48" name="AutoShape 20"/>
          <p:cNvSpPr>
            <a:spLocks noChangeArrowheads="1"/>
          </p:cNvSpPr>
          <p:nvPr/>
        </p:nvSpPr>
        <p:spPr bwMode="auto">
          <a:xfrm>
            <a:off x="84138" y="3271838"/>
            <a:ext cx="2008187" cy="1679575"/>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49" name="Text Box 21"/>
          <p:cNvSpPr txBox="1">
            <a:spLocks noChangeArrowheads="1"/>
          </p:cNvSpPr>
          <p:nvPr/>
        </p:nvSpPr>
        <p:spPr bwMode="auto">
          <a:xfrm>
            <a:off x="82550" y="3687763"/>
            <a:ext cx="2008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Brute Force Compressive Decoding</a:t>
            </a:r>
          </a:p>
        </p:txBody>
      </p:sp>
      <p:sp>
        <p:nvSpPr>
          <p:cNvPr id="892950" name="AutoShape 22"/>
          <p:cNvSpPr>
            <a:spLocks noChangeArrowheads="1"/>
          </p:cNvSpPr>
          <p:nvPr/>
        </p:nvSpPr>
        <p:spPr bwMode="auto">
          <a:xfrm>
            <a:off x="847725" y="29622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1" name="Rectangle 23"/>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2" name="Rectangle 24"/>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3" name="Rectangle 25"/>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4" name="Rectangle 26"/>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5" name="AutoShape 27"/>
          <p:cNvSpPr>
            <a:spLocks noChangeArrowheads="1"/>
          </p:cNvSpPr>
          <p:nvPr/>
        </p:nvSpPr>
        <p:spPr bwMode="auto">
          <a:xfrm>
            <a:off x="849313" y="4659313"/>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6" name="AutoShape 28"/>
          <p:cNvSpPr>
            <a:spLocks noChangeArrowheads="1"/>
          </p:cNvSpPr>
          <p:nvPr/>
        </p:nvSpPr>
        <p:spPr bwMode="auto">
          <a:xfrm>
            <a:off x="3165475" y="4660900"/>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57" name="Group 29"/>
          <p:cNvGrpSpPr>
            <a:grpSpLocks/>
          </p:cNvGrpSpPr>
          <p:nvPr/>
        </p:nvGrpSpPr>
        <p:grpSpPr bwMode="auto">
          <a:xfrm>
            <a:off x="4065588" y="2965450"/>
            <a:ext cx="2754312" cy="2403475"/>
            <a:chOff x="1054" y="1867"/>
            <a:chExt cx="1735" cy="1514"/>
          </a:xfrm>
        </p:grpSpPr>
        <p:sp>
          <p:nvSpPr>
            <p:cNvPr id="892958" name="AutoShape 30"/>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9" name="AutoShape 31"/>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0" name="Text Box 32"/>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61" name="Group 33"/>
            <p:cNvGrpSpPr>
              <a:grpSpLocks/>
            </p:cNvGrpSpPr>
            <p:nvPr/>
          </p:nvGrpSpPr>
          <p:grpSpPr bwMode="auto">
            <a:xfrm rot="-2058654">
              <a:off x="1054" y="3025"/>
              <a:ext cx="691" cy="356"/>
              <a:chOff x="1182" y="2565"/>
              <a:chExt cx="556" cy="356"/>
            </a:xfrm>
          </p:grpSpPr>
          <p:sp>
            <p:nvSpPr>
              <p:cNvPr id="892962" name="AutoShape 34"/>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3" name="Text Box 35"/>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64" name="AutoShape 36"/>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65" name="AutoShape 37"/>
          <p:cNvSpPr>
            <a:spLocks noChangeArrowheads="1"/>
          </p:cNvSpPr>
          <p:nvPr/>
        </p:nvSpPr>
        <p:spPr bwMode="auto">
          <a:xfrm>
            <a:off x="5557838" y="4662488"/>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66" name="Group 38"/>
          <p:cNvGrpSpPr>
            <a:grpSpLocks/>
          </p:cNvGrpSpPr>
          <p:nvPr/>
        </p:nvGrpSpPr>
        <p:grpSpPr bwMode="auto">
          <a:xfrm>
            <a:off x="6372225" y="2967038"/>
            <a:ext cx="2754313" cy="2403475"/>
            <a:chOff x="1054" y="1867"/>
            <a:chExt cx="1735" cy="1514"/>
          </a:xfrm>
        </p:grpSpPr>
        <p:sp>
          <p:nvSpPr>
            <p:cNvPr id="892967" name="AutoShape 39"/>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8" name="AutoShape 40"/>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9" name="Text Box 41"/>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70" name="Group 42"/>
            <p:cNvGrpSpPr>
              <a:grpSpLocks/>
            </p:cNvGrpSpPr>
            <p:nvPr/>
          </p:nvGrpSpPr>
          <p:grpSpPr bwMode="auto">
            <a:xfrm rot="-2058654">
              <a:off x="1054" y="3025"/>
              <a:ext cx="691" cy="356"/>
              <a:chOff x="1182" y="2565"/>
              <a:chExt cx="556" cy="356"/>
            </a:xfrm>
          </p:grpSpPr>
          <p:sp>
            <p:nvSpPr>
              <p:cNvPr id="892971" name="AutoShape 43"/>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2" name="Text Box 44"/>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73" name="AutoShape 45"/>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74" name="AutoShape 46"/>
          <p:cNvSpPr>
            <a:spLocks noChangeArrowheads="1"/>
          </p:cNvSpPr>
          <p:nvPr/>
        </p:nvSpPr>
        <p:spPr bwMode="auto">
          <a:xfrm>
            <a:off x="7864475" y="46640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5" name="Rectangle 47"/>
          <p:cNvSpPr>
            <a:spLocks noChangeArrowheads="1"/>
          </p:cNvSpPr>
          <p:nvPr/>
        </p:nvSpPr>
        <p:spPr bwMode="auto">
          <a:xfrm rot="16200000">
            <a:off x="-829468" y="5815806"/>
            <a:ext cx="19669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1600">
                <a:solidFill>
                  <a:srgbClr val="EAEAEA"/>
                </a:solidFill>
                <a:latin typeface="Arial" charset="0"/>
                <a:cs typeface="ＭＳ Ｐゴシック" charset="0"/>
              </a:rPr>
              <a:t>Reflectance Func.</a:t>
            </a:r>
            <a:endParaRPr lang="en-US" sz="1000">
              <a:solidFill>
                <a:srgbClr val="FFFFFF"/>
              </a:solidFill>
              <a:latin typeface="Arial" charset="0"/>
              <a:cs typeface="ＭＳ Ｐゴシック" charset="0"/>
            </a:endParaRPr>
          </a:p>
        </p:txBody>
      </p:sp>
    </p:spTree>
    <p:extLst>
      <p:ext uri="{BB962C8B-B14F-4D97-AF65-F5344CB8AC3E}">
        <p14:creationId xmlns:p14="http://schemas.microsoft.com/office/powerpoint/2010/main" val="62627709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sz="4000"/>
              <a:t>Results</a:t>
            </a:r>
          </a:p>
        </p:txBody>
      </p:sp>
      <p:pic>
        <p:nvPicPr>
          <p:cNvPr id="915459" name="Picture 3" descr="diffuseBF_scaled4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15460" name="Picture 4" descr="diffuseCF_scaled4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15461" name="Rectangle 5"/>
          <p:cNvSpPr>
            <a:spLocks noChangeArrowheads="1"/>
          </p:cNvSpPr>
          <p:nvPr/>
        </p:nvSpPr>
        <p:spPr bwMode="auto">
          <a:xfrm>
            <a:off x="122238" y="5957888"/>
            <a:ext cx="4322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Brute Force Algorithm</a:t>
            </a:r>
            <a:endParaRPr lang="en-US" sz="1200">
              <a:solidFill>
                <a:srgbClr val="FFFFFF"/>
              </a:solidFill>
              <a:latin typeface="Arial" charset="0"/>
              <a:cs typeface="ＭＳ Ｐゴシック" charset="0"/>
            </a:endParaRPr>
          </a:p>
        </p:txBody>
      </p:sp>
      <p:sp>
        <p:nvSpPr>
          <p:cNvPr id="915462" name="Rectangle 6"/>
          <p:cNvSpPr>
            <a:spLocks noChangeArrowheads="1"/>
          </p:cNvSpPr>
          <p:nvPr/>
        </p:nvSpPr>
        <p:spPr bwMode="auto">
          <a:xfrm>
            <a:off x="4667250" y="5959475"/>
            <a:ext cx="43227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Hierarchical Algorithm</a:t>
            </a:r>
            <a:endParaRPr lang="en-US" sz="1200">
              <a:solidFill>
                <a:srgbClr val="FFFFFF"/>
              </a:solidFill>
              <a:latin typeface="Arial" charset="0"/>
              <a:cs typeface="ＭＳ Ｐゴシック" charset="0"/>
            </a:endParaRPr>
          </a:p>
        </p:txBody>
      </p:sp>
      <p:grpSp>
        <p:nvGrpSpPr>
          <p:cNvPr id="915476" name="Group 20"/>
          <p:cNvGrpSpPr>
            <a:grpSpLocks/>
          </p:cNvGrpSpPr>
          <p:nvPr/>
        </p:nvGrpSpPr>
        <p:grpSpPr bwMode="auto">
          <a:xfrm>
            <a:off x="733425" y="1709738"/>
            <a:ext cx="2967038" cy="3429000"/>
            <a:chOff x="462" y="1077"/>
            <a:chExt cx="1869" cy="2160"/>
          </a:xfrm>
        </p:grpSpPr>
        <p:sp>
          <p:nvSpPr>
            <p:cNvPr id="915472" name="Rectangle 16"/>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3" name="Line 17"/>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4" name="Line 18"/>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5" name="Line 19"/>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65" name="Picture 9" descr="diffuseBF_scaled400"/>
          <p:cNvPicPr>
            <a:picLocks noChangeAspect="1" noChangeArrowheads="1"/>
          </p:cNvPicPr>
          <p:nvPr/>
        </p:nvPicPr>
        <p:blipFill>
          <a:blip r:embed="rId3">
            <a:lum contrast="40000"/>
            <a:extLst>
              <a:ext uri="{28A0092B-C50C-407E-A947-70E740481C1C}">
                <a14:useLocalDpi xmlns:a14="http://schemas.microsoft.com/office/drawing/2010/main" val="0"/>
              </a:ext>
            </a:extLst>
          </a:blip>
          <a:srcRect l="60286" t="60646" r="17636" b="17096"/>
          <a:stretch>
            <a:fillRect/>
          </a:stretch>
        </p:blipFill>
        <p:spPr bwMode="auto">
          <a:xfrm>
            <a:off x="755650" y="1727200"/>
            <a:ext cx="2249488" cy="226853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15477" name="Group 21"/>
          <p:cNvGrpSpPr>
            <a:grpSpLocks/>
          </p:cNvGrpSpPr>
          <p:nvPr/>
        </p:nvGrpSpPr>
        <p:grpSpPr bwMode="auto">
          <a:xfrm>
            <a:off x="5316538" y="1711325"/>
            <a:ext cx="2967037" cy="3429000"/>
            <a:chOff x="462" y="1077"/>
            <a:chExt cx="1869" cy="2160"/>
          </a:xfrm>
        </p:grpSpPr>
        <p:sp>
          <p:nvSpPr>
            <p:cNvPr id="915478" name="Rectangle 22"/>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9" name="Line 23"/>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0" name="Line 24"/>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1" name="Line 25"/>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71" name="Picture 15" descr="diffuseCF_scaled400"/>
          <p:cNvPicPr>
            <a:picLocks noChangeArrowheads="1"/>
          </p:cNvPicPr>
          <p:nvPr/>
        </p:nvPicPr>
        <p:blipFill>
          <a:blip r:embed="rId4">
            <a:lum contrast="40000"/>
            <a:extLst>
              <a:ext uri="{28A0092B-C50C-407E-A947-70E740481C1C}">
                <a14:useLocalDpi xmlns:a14="http://schemas.microsoft.com/office/drawing/2010/main" val="0"/>
              </a:ext>
            </a:extLst>
          </a:blip>
          <a:srcRect l="60646" t="61186" r="18356" b="17816"/>
          <a:stretch>
            <a:fillRect/>
          </a:stretch>
        </p:blipFill>
        <p:spPr bwMode="auto">
          <a:xfrm>
            <a:off x="5337175" y="1730375"/>
            <a:ext cx="2249488" cy="226695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5482" name="Line 26"/>
          <p:cNvSpPr>
            <a:spLocks noChangeShapeType="1"/>
          </p:cNvSpPr>
          <p:nvPr/>
        </p:nvSpPr>
        <p:spPr bwMode="auto">
          <a:xfrm>
            <a:off x="3014663" y="4008438"/>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3" name="Line 27"/>
          <p:cNvSpPr>
            <a:spLocks noChangeShapeType="1"/>
          </p:cNvSpPr>
          <p:nvPr/>
        </p:nvSpPr>
        <p:spPr bwMode="auto">
          <a:xfrm>
            <a:off x="7602538" y="4016375"/>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9551018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US" sz="4000"/>
              <a:t>Resolution</a:t>
            </a:r>
          </a:p>
        </p:txBody>
      </p:sp>
      <p:pic>
        <p:nvPicPr>
          <p:cNvPr id="937988" name="Picture 4"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7989" name="Picture 5"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7990" name="Rectangle 6"/>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pic>
        <p:nvPicPr>
          <p:cNvPr id="937993" name="Picture 9"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37994" name="Picture 10" descr="Z3_joshuaTree128x12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018463" y="1682750"/>
            <a:ext cx="812800" cy="81280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938008" name="Group 24"/>
          <p:cNvGrpSpPr>
            <a:grpSpLocks/>
          </p:cNvGrpSpPr>
          <p:nvPr/>
        </p:nvGrpSpPr>
        <p:grpSpPr bwMode="auto">
          <a:xfrm>
            <a:off x="7615238" y="69850"/>
            <a:ext cx="1471612" cy="1384300"/>
            <a:chOff x="4271" y="118"/>
            <a:chExt cx="927" cy="872"/>
          </a:xfrm>
        </p:grpSpPr>
        <p:sp>
          <p:nvSpPr>
            <p:cNvPr id="93800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37997" name="Group 13"/>
            <p:cNvGrpSpPr>
              <a:grpSpLocks noChangeAspect="1"/>
            </p:cNvGrpSpPr>
            <p:nvPr/>
          </p:nvGrpSpPr>
          <p:grpSpPr bwMode="auto">
            <a:xfrm>
              <a:off x="4531" y="247"/>
              <a:ext cx="426" cy="653"/>
              <a:chOff x="4005" y="963"/>
              <a:chExt cx="1430" cy="2191"/>
            </a:xfrm>
          </p:grpSpPr>
          <p:pic>
            <p:nvPicPr>
              <p:cNvPr id="937998" name="Picture 14"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7999" name="Line 15"/>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0" name="Line 16"/>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1" name="Line 17"/>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2" name="Line 18"/>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8003" name="Picture 19"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04" name="Rectangle 20"/>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38007" name="AutoShape 23"/>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39279043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p:txBody>
          <a:bodyPr/>
          <a:lstStyle/>
          <a:p>
            <a:r>
              <a:rPr lang="en-US" sz="4000"/>
              <a:t>Resolution</a:t>
            </a:r>
          </a:p>
        </p:txBody>
      </p:sp>
      <p:pic>
        <p:nvPicPr>
          <p:cNvPr id="943107" name="Picture 3"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08" name="Picture 4"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10" name="Picture 6"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43116" name="Picture 12" descr="Z3_joshuaTree128x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8463" y="1682750"/>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18" name="Rectangle 14"/>
          <p:cNvSpPr>
            <a:spLocks noChangeArrowheads="1"/>
          </p:cNvSpPr>
          <p:nvPr/>
        </p:nvSpPr>
        <p:spPr bwMode="auto">
          <a:xfrm>
            <a:off x="5834063" y="4770438"/>
            <a:ext cx="706437" cy="3683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3119" name="Line 15"/>
          <p:cNvSpPr>
            <a:spLocks noChangeShapeType="1"/>
          </p:cNvSpPr>
          <p:nvPr/>
        </p:nvSpPr>
        <p:spPr bwMode="auto">
          <a:xfrm>
            <a:off x="5322888" y="2860675"/>
            <a:ext cx="506412" cy="22828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0" name="Line 16"/>
          <p:cNvSpPr>
            <a:spLocks noChangeShapeType="1"/>
          </p:cNvSpPr>
          <p:nvPr/>
        </p:nvSpPr>
        <p:spPr bwMode="auto">
          <a:xfrm flipH="1" flipV="1">
            <a:off x="5335588" y="1474788"/>
            <a:ext cx="492125" cy="32877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1" name="Line 17"/>
          <p:cNvSpPr>
            <a:spLocks noChangeShapeType="1"/>
          </p:cNvSpPr>
          <p:nvPr/>
        </p:nvSpPr>
        <p:spPr bwMode="auto">
          <a:xfrm flipV="1">
            <a:off x="6550025" y="2862263"/>
            <a:ext cx="1012825" cy="22812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2" name="Line 18"/>
          <p:cNvSpPr>
            <a:spLocks noChangeShapeType="1"/>
          </p:cNvSpPr>
          <p:nvPr/>
        </p:nvSpPr>
        <p:spPr bwMode="auto">
          <a:xfrm flipV="1">
            <a:off x="6545263" y="1465263"/>
            <a:ext cx="1014412" cy="33115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12" name="Picture 8" descr="fruit_z3"/>
          <p:cNvPicPr>
            <a:picLocks noGrp="1" noChangeAspect="1" noChangeArrowheads="1"/>
          </p:cNvPicPr>
          <p:nvPr>
            <p:ph sz="half" idx="2"/>
          </p:nvPr>
        </p:nvPicPr>
        <p:blipFill>
          <a:blip r:embed="rId3">
            <a:lum contrast="40000"/>
            <a:extLst>
              <a:ext uri="{28A0092B-C50C-407E-A947-70E740481C1C}">
                <a14:useLocalDpi xmlns:a14="http://schemas.microsoft.com/office/drawing/2010/main" val="0"/>
              </a:ext>
            </a:extLst>
          </a:blip>
          <a:srcRect l="27141" t="85481" r="55569" b="563"/>
          <a:stretch>
            <a:fillRect/>
          </a:stretch>
        </p:blipFill>
        <p:spPr>
          <a:xfrm>
            <a:off x="5341938" y="1482725"/>
            <a:ext cx="2203450" cy="1355725"/>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43123" name="Rectangle 19"/>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grpSp>
        <p:nvGrpSpPr>
          <p:cNvPr id="943124" name="Group 20"/>
          <p:cNvGrpSpPr>
            <a:grpSpLocks/>
          </p:cNvGrpSpPr>
          <p:nvPr/>
        </p:nvGrpSpPr>
        <p:grpSpPr bwMode="auto">
          <a:xfrm>
            <a:off x="7615238" y="69850"/>
            <a:ext cx="1471612" cy="1384300"/>
            <a:chOff x="4271" y="118"/>
            <a:chExt cx="927" cy="872"/>
          </a:xfrm>
        </p:grpSpPr>
        <p:sp>
          <p:nvSpPr>
            <p:cNvPr id="94312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43126" name="Group 22"/>
            <p:cNvGrpSpPr>
              <a:grpSpLocks noChangeAspect="1"/>
            </p:cNvGrpSpPr>
            <p:nvPr/>
          </p:nvGrpSpPr>
          <p:grpSpPr bwMode="auto">
            <a:xfrm>
              <a:off x="4531" y="247"/>
              <a:ext cx="426" cy="653"/>
              <a:chOff x="4005" y="963"/>
              <a:chExt cx="1430" cy="2191"/>
            </a:xfrm>
          </p:grpSpPr>
          <p:pic>
            <p:nvPicPr>
              <p:cNvPr id="943127" name="Picture 23"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28" name="Line 24"/>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9" name="Line 25"/>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0" name="Line 26"/>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1" name="Line 27"/>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32" name="Picture 28"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3133" name="Rectangle 29"/>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43134" name="AutoShape 30"/>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21457526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8" name="Picture 6"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794" name="Rectangle 2"/>
          <p:cNvSpPr>
            <a:spLocks noGrp="1" noChangeArrowheads="1"/>
          </p:cNvSpPr>
          <p:nvPr>
            <p:ph type="title"/>
          </p:nvPr>
        </p:nvSpPr>
        <p:spPr/>
        <p:txBody>
          <a:bodyPr/>
          <a:lstStyle/>
          <a:p>
            <a:r>
              <a:rPr lang="en-US" sz="4000"/>
              <a:t>Results</a:t>
            </a:r>
          </a:p>
        </p:txBody>
      </p:sp>
      <p:pic>
        <p:nvPicPr>
          <p:cNvPr id="929801" name="Picture 9"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821" name="Rectangle 29"/>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sp>
        <p:nvSpPr>
          <p:cNvPr id="929822"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pic>
        <p:nvPicPr>
          <p:cNvPr id="929825" name="Picture 33"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29856" name="Group 64"/>
          <p:cNvGrpSpPr>
            <a:grpSpLocks/>
          </p:cNvGrpSpPr>
          <p:nvPr/>
        </p:nvGrpSpPr>
        <p:grpSpPr bwMode="auto">
          <a:xfrm>
            <a:off x="7615238" y="69850"/>
            <a:ext cx="1471612" cy="1384300"/>
            <a:chOff x="4797" y="44"/>
            <a:chExt cx="927" cy="872"/>
          </a:xfrm>
        </p:grpSpPr>
        <p:sp>
          <p:nvSpPr>
            <p:cNvPr id="929827" name="AutoShape 35"/>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29836" name="AutoShape 4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29837" name="Group 45"/>
            <p:cNvGrpSpPr>
              <a:grpSpLocks noChangeAspect="1"/>
            </p:cNvGrpSpPr>
            <p:nvPr/>
          </p:nvGrpSpPr>
          <p:grpSpPr bwMode="auto">
            <a:xfrm>
              <a:off x="4884" y="130"/>
              <a:ext cx="783" cy="675"/>
              <a:chOff x="83" y="891"/>
              <a:chExt cx="2885" cy="2487"/>
            </a:xfrm>
          </p:grpSpPr>
          <p:sp>
            <p:nvSpPr>
              <p:cNvPr id="929838" name="Line 4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29839" name="Picture 47"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9840" name="Rectangle 4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1" name="Rectangle 4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2" name="Rectangle 5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3" name="Arc 5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4" name="Line 5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5" name="Line 5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6" name="Line 5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7" name="Line 5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8" name="Line 5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9" name="Line 5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0" name="Line 5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1" name="Line 5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2" name="Line 6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3" name="Line 6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4" name="Arc 6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29855" name="Picture 63"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791373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06"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p:txBody>
      </p:sp>
      <p:pic>
        <p:nvPicPr>
          <p:cNvPr id="94617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79" name="Rectangle 3"/>
          <p:cNvSpPr>
            <a:spLocks noGrp="1" noChangeArrowheads="1"/>
          </p:cNvSpPr>
          <p:nvPr>
            <p:ph type="title"/>
          </p:nvPr>
        </p:nvSpPr>
        <p:spPr/>
        <p:txBody>
          <a:bodyPr/>
          <a:lstStyle/>
          <a:p>
            <a:r>
              <a:rPr lang="en-US" sz="4000"/>
              <a:t>Results</a:t>
            </a:r>
          </a:p>
        </p:txBody>
      </p:sp>
      <p:pic>
        <p:nvPicPr>
          <p:cNvPr id="94618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81" name="Rectangle 5"/>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46183" name="Picture 7"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190" name="Rectangle 14"/>
          <p:cNvSpPr>
            <a:spLocks noChangeArrowheads="1"/>
          </p:cNvSpPr>
          <p:nvPr/>
        </p:nvSpPr>
        <p:spPr bwMode="auto">
          <a:xfrm>
            <a:off x="1868488" y="1331913"/>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197" name="Line 21"/>
          <p:cNvSpPr>
            <a:spLocks noChangeShapeType="1"/>
          </p:cNvSpPr>
          <p:nvPr/>
        </p:nvSpPr>
        <p:spPr bwMode="auto">
          <a:xfrm flipH="1">
            <a:off x="1370013" y="1957388"/>
            <a:ext cx="493712" cy="31099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8" name="Line 22"/>
          <p:cNvSpPr>
            <a:spLocks noChangeShapeType="1"/>
          </p:cNvSpPr>
          <p:nvPr/>
        </p:nvSpPr>
        <p:spPr bwMode="auto">
          <a:xfrm flipH="1">
            <a:off x="1358900" y="1330325"/>
            <a:ext cx="503238" cy="193833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9" name="Line 23"/>
          <p:cNvSpPr>
            <a:spLocks noChangeShapeType="1"/>
          </p:cNvSpPr>
          <p:nvPr/>
        </p:nvSpPr>
        <p:spPr bwMode="auto">
          <a:xfrm>
            <a:off x="2486025" y="1955800"/>
            <a:ext cx="565150" cy="31130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0" name="Line 24"/>
          <p:cNvSpPr>
            <a:spLocks noChangeShapeType="1"/>
          </p:cNvSpPr>
          <p:nvPr/>
        </p:nvSpPr>
        <p:spPr bwMode="auto">
          <a:xfrm>
            <a:off x="2489200" y="1330325"/>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1" name="Rectangle 25"/>
          <p:cNvSpPr>
            <a:spLocks noChangeArrowheads="1"/>
          </p:cNvSpPr>
          <p:nvPr/>
        </p:nvSpPr>
        <p:spPr bwMode="auto">
          <a:xfrm>
            <a:off x="6451600" y="1333500"/>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02" name="Line 26"/>
          <p:cNvSpPr>
            <a:spLocks noChangeShapeType="1"/>
          </p:cNvSpPr>
          <p:nvPr/>
        </p:nvSpPr>
        <p:spPr bwMode="auto">
          <a:xfrm flipH="1">
            <a:off x="5953125" y="1958975"/>
            <a:ext cx="493713" cy="31099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3" name="Line 27"/>
          <p:cNvSpPr>
            <a:spLocks noChangeShapeType="1"/>
          </p:cNvSpPr>
          <p:nvPr/>
        </p:nvSpPr>
        <p:spPr bwMode="auto">
          <a:xfrm flipH="1">
            <a:off x="5942013" y="1331913"/>
            <a:ext cx="503237" cy="19383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4" name="Line 28"/>
          <p:cNvSpPr>
            <a:spLocks noChangeShapeType="1"/>
          </p:cNvSpPr>
          <p:nvPr/>
        </p:nvSpPr>
        <p:spPr bwMode="auto">
          <a:xfrm>
            <a:off x="7069138" y="1957388"/>
            <a:ext cx="565150" cy="31130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5" name="Line 29"/>
          <p:cNvSpPr>
            <a:spLocks noChangeShapeType="1"/>
          </p:cNvSpPr>
          <p:nvPr/>
        </p:nvSpPr>
        <p:spPr bwMode="auto">
          <a:xfrm>
            <a:off x="7072313" y="1331913"/>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186" name="Picture 10" descr="fish_relit_grad_ns"/>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40115" t="14301" r="44490" b="64754"/>
          <a:stretch>
            <a:fillRect/>
          </a:stretch>
        </p:blipFill>
        <p:spPr bwMode="auto">
          <a:xfrm>
            <a:off x="5961063" y="3276600"/>
            <a:ext cx="1673225" cy="1768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6189" name="Picture 13" descr="fish_refer_grad"/>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40115" t="14783" r="44615" b="64432"/>
          <a:stretch>
            <a:fillRect/>
          </a:stretch>
        </p:blipFill>
        <p:spPr bwMode="auto">
          <a:xfrm>
            <a:off x="1376363" y="3289300"/>
            <a:ext cx="1673225" cy="17668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46207" name="Group 31"/>
          <p:cNvGrpSpPr>
            <a:grpSpLocks/>
          </p:cNvGrpSpPr>
          <p:nvPr/>
        </p:nvGrpSpPr>
        <p:grpSpPr bwMode="auto">
          <a:xfrm>
            <a:off x="7615238" y="69850"/>
            <a:ext cx="1471612" cy="1384300"/>
            <a:chOff x="4797" y="44"/>
            <a:chExt cx="927" cy="872"/>
          </a:xfrm>
        </p:grpSpPr>
        <p:sp>
          <p:nvSpPr>
            <p:cNvPr id="946208" name="AutoShape 32"/>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46209" name="AutoShape 33"/>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46210" name="Group 34"/>
            <p:cNvGrpSpPr>
              <a:grpSpLocks noChangeAspect="1"/>
            </p:cNvGrpSpPr>
            <p:nvPr/>
          </p:nvGrpSpPr>
          <p:grpSpPr bwMode="auto">
            <a:xfrm>
              <a:off x="4884" y="130"/>
              <a:ext cx="783" cy="675"/>
              <a:chOff x="83" y="891"/>
              <a:chExt cx="2885" cy="2487"/>
            </a:xfrm>
          </p:grpSpPr>
          <p:sp>
            <p:nvSpPr>
              <p:cNvPr id="946211" name="Line 35"/>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212" name="Picture 36"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213" name="Rectangle 37"/>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4" name="Rectangle 38"/>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5" name="Rectangle 39"/>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6" name="Arc 40"/>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7" name="Line 41"/>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8" name="Line 42"/>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9" name="Line 43"/>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0" name="Line 44"/>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1" name="Line 45"/>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2" name="Line 46"/>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3" name="Line 47"/>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4" name="Line 48"/>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5" name="Line 49"/>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6" name="Line 50"/>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7" name="Arc 51"/>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46228" name="Picture 52"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3080685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45" name="Rectangle 29"/>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sp>
        <p:nvSpPr>
          <p:cNvPr id="930840" name="Rectangle 24"/>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3081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0819" name="Rectangle 3"/>
          <p:cNvSpPr>
            <a:spLocks noGrp="1" noChangeArrowheads="1"/>
          </p:cNvSpPr>
          <p:nvPr>
            <p:ph type="title"/>
          </p:nvPr>
        </p:nvSpPr>
        <p:spPr/>
        <p:txBody>
          <a:bodyPr/>
          <a:lstStyle/>
          <a:p>
            <a:r>
              <a:rPr lang="en-US" sz="4000"/>
              <a:t>Results</a:t>
            </a:r>
          </a:p>
        </p:txBody>
      </p:sp>
      <p:pic>
        <p:nvPicPr>
          <p:cNvPr id="93082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1" name="Group 5"/>
          <p:cNvGrpSpPr>
            <a:grpSpLocks/>
          </p:cNvGrpSpPr>
          <p:nvPr/>
        </p:nvGrpSpPr>
        <p:grpSpPr bwMode="auto">
          <a:xfrm>
            <a:off x="2246313" y="3948113"/>
            <a:ext cx="4621212" cy="2862262"/>
            <a:chOff x="1703" y="2523"/>
            <a:chExt cx="2911" cy="1803"/>
          </a:xfrm>
        </p:grpSpPr>
        <p:sp>
          <p:nvSpPr>
            <p:cNvPr id="930822" name="Rectangle 6"/>
            <p:cNvSpPr>
              <a:spLocks noChangeArrowheads="1"/>
            </p:cNvSpPr>
            <p:nvPr/>
          </p:nvSpPr>
          <p:spPr bwMode="auto">
            <a:xfrm>
              <a:off x="1703" y="2523"/>
              <a:ext cx="2911" cy="1803"/>
            </a:xfrm>
            <a:prstGeom prst="rect">
              <a:avLst/>
            </a:prstGeom>
            <a:solidFill>
              <a:srgbClr val="5F5F5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23" name="Picture 7" descr="fish_color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 y="2528"/>
              <a:ext cx="77"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0824" name="Picture 8" descr="fish_error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2529"/>
              <a:ext cx="2303"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5" name="Group 9"/>
            <p:cNvGrpSpPr>
              <a:grpSpLocks/>
            </p:cNvGrpSpPr>
            <p:nvPr/>
          </p:nvGrpSpPr>
          <p:grpSpPr bwMode="auto">
            <a:xfrm>
              <a:off x="4013" y="2675"/>
              <a:ext cx="154" cy="1429"/>
              <a:chOff x="4013" y="2800"/>
              <a:chExt cx="154" cy="1304"/>
            </a:xfrm>
          </p:grpSpPr>
          <p:sp>
            <p:nvSpPr>
              <p:cNvPr id="930826" name="Line 10"/>
              <p:cNvSpPr>
                <a:spLocks noChangeShapeType="1"/>
              </p:cNvSpPr>
              <p:nvPr/>
            </p:nvSpPr>
            <p:spPr bwMode="auto">
              <a:xfrm>
                <a:off x="4013" y="3888"/>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7" name="Line 11"/>
              <p:cNvSpPr>
                <a:spLocks noChangeShapeType="1"/>
              </p:cNvSpPr>
              <p:nvPr/>
            </p:nvSpPr>
            <p:spPr bwMode="auto">
              <a:xfrm>
                <a:off x="4016" y="410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8" name="Line 12"/>
              <p:cNvSpPr>
                <a:spLocks noChangeShapeType="1"/>
              </p:cNvSpPr>
              <p:nvPr/>
            </p:nvSpPr>
            <p:spPr bwMode="auto">
              <a:xfrm>
                <a:off x="4016" y="345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9" name="Line 13"/>
              <p:cNvSpPr>
                <a:spLocks noChangeShapeType="1"/>
              </p:cNvSpPr>
              <p:nvPr/>
            </p:nvSpPr>
            <p:spPr bwMode="auto">
              <a:xfrm>
                <a:off x="4017" y="367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0" name="Line 14"/>
              <p:cNvSpPr>
                <a:spLocks noChangeShapeType="1"/>
              </p:cNvSpPr>
              <p:nvPr/>
            </p:nvSpPr>
            <p:spPr bwMode="auto">
              <a:xfrm>
                <a:off x="4015" y="3234"/>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1" name="Line 15"/>
              <p:cNvSpPr>
                <a:spLocks noChangeShapeType="1"/>
              </p:cNvSpPr>
              <p:nvPr/>
            </p:nvSpPr>
            <p:spPr bwMode="auto">
              <a:xfrm>
                <a:off x="4016" y="3017"/>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2" name="Line 16"/>
              <p:cNvSpPr>
                <a:spLocks noChangeShapeType="1"/>
              </p:cNvSpPr>
              <p:nvPr/>
            </p:nvSpPr>
            <p:spPr bwMode="auto">
              <a:xfrm>
                <a:off x="4013" y="280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sp>
          <p:nvSpPr>
            <p:cNvPr id="930833" name="Text Box 17"/>
            <p:cNvSpPr txBox="1">
              <a:spLocks noChangeArrowheads="1"/>
            </p:cNvSpPr>
            <p:nvPr/>
          </p:nvSpPr>
          <p:spPr bwMode="auto">
            <a:xfrm>
              <a:off x="4152" y="3990"/>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0.04</a:t>
              </a:r>
            </a:p>
          </p:txBody>
        </p:sp>
        <p:sp>
          <p:nvSpPr>
            <p:cNvPr id="930834" name="Text Box 18"/>
            <p:cNvSpPr txBox="1">
              <a:spLocks noChangeArrowheads="1"/>
            </p:cNvSpPr>
            <p:nvPr/>
          </p:nvSpPr>
          <p:spPr bwMode="auto">
            <a:xfrm>
              <a:off x="4153" y="375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0.06</a:t>
              </a:r>
            </a:p>
          </p:txBody>
        </p:sp>
        <p:sp>
          <p:nvSpPr>
            <p:cNvPr id="930835" name="Text Box 19"/>
            <p:cNvSpPr txBox="1">
              <a:spLocks noChangeArrowheads="1"/>
            </p:cNvSpPr>
            <p:nvPr/>
          </p:nvSpPr>
          <p:spPr bwMode="auto">
            <a:xfrm>
              <a:off x="4154" y="3518"/>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0.09</a:t>
              </a:r>
            </a:p>
          </p:txBody>
        </p:sp>
        <p:sp>
          <p:nvSpPr>
            <p:cNvPr id="930836" name="Text Box 20"/>
            <p:cNvSpPr txBox="1">
              <a:spLocks noChangeArrowheads="1"/>
            </p:cNvSpPr>
            <p:nvPr/>
          </p:nvSpPr>
          <p:spPr bwMode="auto">
            <a:xfrm>
              <a:off x="4149" y="3273"/>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0.13</a:t>
              </a:r>
            </a:p>
          </p:txBody>
        </p:sp>
        <p:sp>
          <p:nvSpPr>
            <p:cNvPr id="930837" name="Text Box 21"/>
            <p:cNvSpPr txBox="1">
              <a:spLocks noChangeArrowheads="1"/>
            </p:cNvSpPr>
            <p:nvPr/>
          </p:nvSpPr>
          <p:spPr bwMode="auto">
            <a:xfrm>
              <a:off x="4150" y="3034"/>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0.17</a:t>
              </a:r>
            </a:p>
          </p:txBody>
        </p:sp>
        <p:sp>
          <p:nvSpPr>
            <p:cNvPr id="930838" name="Text Box 22"/>
            <p:cNvSpPr txBox="1">
              <a:spLocks noChangeArrowheads="1"/>
            </p:cNvSpPr>
            <p:nvPr/>
          </p:nvSpPr>
          <p:spPr bwMode="auto">
            <a:xfrm>
              <a:off x="4151" y="280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0.25</a:t>
              </a:r>
            </a:p>
          </p:txBody>
        </p:sp>
        <p:sp>
          <p:nvSpPr>
            <p:cNvPr id="930839" name="Text Box 23"/>
            <p:cNvSpPr txBox="1">
              <a:spLocks noChangeArrowheads="1"/>
            </p:cNvSpPr>
            <p:nvPr/>
          </p:nvSpPr>
          <p:spPr bwMode="auto">
            <a:xfrm>
              <a:off x="4152" y="2556"/>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0.30</a:t>
              </a:r>
            </a:p>
          </p:txBody>
        </p:sp>
      </p:grpSp>
      <p:pic>
        <p:nvPicPr>
          <p:cNvPr id="930844" name="Picture 28" descr="gra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30868" name="Group 52"/>
          <p:cNvGrpSpPr>
            <a:grpSpLocks/>
          </p:cNvGrpSpPr>
          <p:nvPr/>
        </p:nvGrpSpPr>
        <p:grpSpPr bwMode="auto">
          <a:xfrm>
            <a:off x="7615238" y="69850"/>
            <a:ext cx="1471612" cy="1384300"/>
            <a:chOff x="4797" y="44"/>
            <a:chExt cx="927" cy="872"/>
          </a:xfrm>
        </p:grpSpPr>
        <p:sp>
          <p:nvSpPr>
            <p:cNvPr id="930869" name="AutoShape 53"/>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30870" name="AutoShape 5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30871" name="Group 55"/>
            <p:cNvGrpSpPr>
              <a:grpSpLocks noChangeAspect="1"/>
            </p:cNvGrpSpPr>
            <p:nvPr/>
          </p:nvGrpSpPr>
          <p:grpSpPr bwMode="auto">
            <a:xfrm>
              <a:off x="4884" y="130"/>
              <a:ext cx="783" cy="675"/>
              <a:chOff x="83" y="891"/>
              <a:chExt cx="2885" cy="2487"/>
            </a:xfrm>
          </p:grpSpPr>
          <p:sp>
            <p:nvSpPr>
              <p:cNvPr id="930872" name="Line 5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0873" name="Picture 57" descr="apple_trans"/>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0874" name="Rectangle 5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5" name="Rectangle 5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6" name="Rectangle 6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7" name="Arc 6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8" name="Line 6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79" name="Line 6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0" name="Line 6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1" name="Line 6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2" name="Line 6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3" name="Line 6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4" name="Line 6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5" name="Line 6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6" name="Line 7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7" name="Line 7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8" name="Arc 7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89" name="Picture 73" descr="camera"/>
              <p:cNvPicPr>
                <a:picLocks noChangeAspect="1" noChangeArrowheads="1"/>
              </p:cNvPicPr>
              <p:nvPr/>
            </p:nvPicPr>
            <p:blipFill>
              <a:blip r:embed="rId8">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42898830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sz="3200" dirty="0">
                <a:solidFill>
                  <a:srgbClr val="FFFFFF"/>
                </a:solidFill>
                <a:latin typeface="Arial" charset="0"/>
                <a:cs typeface="Arial Unicode MS" charset="0"/>
              </a:rPr>
              <a:t>Inhomogeneous Participating Media</a:t>
            </a:r>
          </a:p>
        </p:txBody>
      </p:sp>
      <p:sp>
        <p:nvSpPr>
          <p:cNvPr id="58371" name="Rectangle 3"/>
          <p:cNvSpPr>
            <a:spLocks noGrp="1" noChangeArrowheads="1"/>
          </p:cNvSpPr>
          <p:nvPr>
            <p:ph type="body" idx="1"/>
          </p:nvPr>
        </p:nvSpPr>
        <p:spPr>
          <a:xfrm>
            <a:off x="152400" y="1139825"/>
            <a:ext cx="8531225" cy="1349375"/>
          </a:xfrm>
        </p:spPr>
        <p:txBody>
          <a:bodyPr/>
          <a:lstStyle/>
          <a:p>
            <a:pPr eaLnBrk="1" hangingPunct="1">
              <a:buFontTx/>
              <a:buNone/>
              <a:defRPr/>
            </a:pPr>
            <a:r>
              <a:rPr lang="en-US" altLang="zh-CN" smtClean="0">
                <a:cs typeface="Arial Unicode MS" charset="0"/>
              </a:rPr>
              <a:t>    Volume densities rather than boundary surfaces. </a:t>
            </a:r>
          </a:p>
          <a:p>
            <a:pPr eaLnBrk="1" hangingPunct="1">
              <a:buFontTx/>
              <a:buNone/>
              <a:defRPr/>
            </a:pPr>
            <a:r>
              <a:rPr lang="en-US" altLang="zh-CN" smtClean="0">
                <a:cs typeface="Arial Unicode MS" charset="0"/>
              </a:rPr>
              <a:t>    Efficiency in acquisition is critical, especially for time-varying participating media. </a:t>
            </a:r>
          </a:p>
        </p:txBody>
      </p:sp>
      <p:sp>
        <p:nvSpPr>
          <p:cNvPr id="58372" name="Text Box 4"/>
          <p:cNvSpPr txBox="1">
            <a:spLocks noChangeArrowheads="1"/>
          </p:cNvSpPr>
          <p:nvPr/>
        </p:nvSpPr>
        <p:spPr bwMode="auto">
          <a:xfrm>
            <a:off x="1398588" y="5562600"/>
            <a:ext cx="251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Drifting Smoke of Incense</a:t>
            </a:r>
          </a:p>
          <a:p>
            <a:pPr eaLnBrk="1" hangingPunct="1">
              <a:defRPr/>
            </a:pPr>
            <a:r>
              <a:rPr lang="en-US" altLang="zh-CN" sz="1600">
                <a:solidFill>
                  <a:srgbClr val="FFFFFF"/>
                </a:solidFill>
                <a:latin typeface="Arial" charset="0"/>
                <a:cs typeface="Arial Unicode MS" charset="0"/>
              </a:rPr>
              <a:t>(532fps Camera)</a:t>
            </a:r>
          </a:p>
        </p:txBody>
      </p:sp>
      <p:sp>
        <p:nvSpPr>
          <p:cNvPr id="58373" name="Text Box 5"/>
          <p:cNvSpPr txBox="1">
            <a:spLocks noChangeArrowheads="1"/>
          </p:cNvSpPr>
          <p:nvPr/>
        </p:nvSpPr>
        <p:spPr bwMode="auto">
          <a:xfrm>
            <a:off x="5316538" y="5562600"/>
            <a:ext cx="29956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Mixing a Pink Drink with Water </a:t>
            </a:r>
          </a:p>
          <a:p>
            <a:pPr eaLnBrk="1" hangingPunct="1">
              <a:defRPr/>
            </a:pPr>
            <a:r>
              <a:rPr lang="en-US" altLang="zh-CN" sz="1600">
                <a:solidFill>
                  <a:srgbClr val="FFFFFF"/>
                </a:solidFill>
                <a:latin typeface="Arial" charset="0"/>
                <a:cs typeface="Arial Unicode MS" charset="0"/>
              </a:rPr>
              <a:t>(1000fps Camera)</a:t>
            </a:r>
          </a:p>
        </p:txBody>
      </p:sp>
      <p:sp>
        <p:nvSpPr>
          <p:cNvPr id="58374" name="Text Box 6"/>
          <p:cNvSpPr txBox="1">
            <a:spLocks noChangeArrowheads="1"/>
          </p:cNvSpPr>
          <p:nvPr/>
        </p:nvSpPr>
        <p:spPr bwMode="auto">
          <a:xfrm>
            <a:off x="2359025" y="6180138"/>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dirty="0">
                <a:solidFill>
                  <a:srgbClr val="FFFFFF"/>
                </a:solidFill>
                <a:latin typeface="Arial" charset="0"/>
                <a:cs typeface="Arial Unicode MS" charset="0"/>
              </a:rPr>
              <a:t>Video clips are from http://</a:t>
            </a:r>
            <a:r>
              <a:rPr lang="en-US" altLang="zh-CN" sz="1600" dirty="0" err="1">
                <a:solidFill>
                  <a:srgbClr val="FFFFFF"/>
                </a:solidFill>
                <a:latin typeface="Arial" charset="0"/>
                <a:cs typeface="Arial Unicode MS" charset="0"/>
              </a:rPr>
              <a:t>www.lucidmovement.com</a:t>
            </a:r>
            <a:endParaRPr lang="en-US" altLang="zh-CN" sz="1600" dirty="0">
              <a:solidFill>
                <a:srgbClr val="FFFFFF"/>
              </a:solidFill>
              <a:latin typeface="Arial" charset="0"/>
              <a:cs typeface="Arial Unicode MS" charset="0"/>
            </a:endParaRPr>
          </a:p>
        </p:txBody>
      </p:sp>
      <p:pic>
        <p:nvPicPr>
          <p:cNvPr id="58375" name="smoke.wmv" descr="/Users/ravir/Desktop/spiecd/smoke.wmv">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554038" y="2717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cloud.wmv" descr="/Users/ravir/Desktop/spiecd/cloud.wmv">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a:stretch>
            <a:fillRect/>
          </a:stretch>
        </p:blipFill>
        <p:spPr bwMode="auto">
          <a:xfrm>
            <a:off x="4914900" y="2717800"/>
            <a:ext cx="35004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8969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4533" fill="hold"/>
                                        <p:tgtEl>
                                          <p:spTgt spid="58375"/>
                                        </p:tgtEl>
                                      </p:cBhvr>
                                    </p:cmd>
                                  </p:childTnLst>
                                </p:cTn>
                              </p:par>
                              <p:par>
                                <p:cTn id="7" presetID="1" presetClass="mediacall" presetSubtype="0" fill="hold" nodeType="withEffect">
                                  <p:stCondLst>
                                    <p:cond delay="0"/>
                                  </p:stCondLst>
                                  <p:childTnLst>
                                    <p:cmd type="call" cmd="playFrom(0.0)">
                                      <p:cBhvr>
                                        <p:cTn id="8" dur="72573" fill="hold"/>
                                        <p:tgtEl>
                                          <p:spTgt spid="583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8375"/>
                </p:tgtEl>
              </p:cMediaNode>
            </p:video>
            <p:seq concurrent="1" nextAc="seek">
              <p:cTn id="10" restart="whenNotActive" fill="hold" evtFilter="cancelBubble" nodeType="interactiveSeq">
                <p:stCondLst>
                  <p:cond evt="onClick" delay="0">
                    <p:tgtEl>
                      <p:spTgt spid="5837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8375"/>
                                        </p:tgtEl>
                                      </p:cBhvr>
                                    </p:cmd>
                                  </p:childTnLst>
                                </p:cTn>
                              </p:par>
                            </p:childTnLst>
                          </p:cTn>
                        </p:par>
                      </p:childTnLst>
                    </p:cTn>
                  </p:par>
                </p:childTnLst>
              </p:cTn>
              <p:nextCondLst>
                <p:cond evt="onClick" delay="0">
                  <p:tgtEl>
                    <p:spTgt spid="58375"/>
                  </p:tgtEl>
                </p:cond>
              </p:nextCondLst>
            </p:seq>
            <p:video>
              <p:cMediaNode>
                <p:cTn id="15" fill="hold" display="0">
                  <p:stCondLst>
                    <p:cond delay="indefinite"/>
                  </p:stCondLst>
                  <p:endCondLst>
                    <p:cond evt="onNext" delay="0">
                      <p:tgtEl>
                        <p:sldTgt/>
                      </p:tgtEl>
                    </p:cond>
                    <p:cond evt="onPrev" delay="0">
                      <p:tgtEl>
                        <p:sldTgt/>
                      </p:tgtEl>
                    </p:cond>
                  </p:endCondLst>
                </p:cTn>
                <p:tgtEl>
                  <p:spTgt spid="58376"/>
                </p:tgtEl>
              </p:cMediaNode>
            </p:video>
            <p:seq concurrent="1" nextAc="seek">
              <p:cTn id="16" restart="whenNotActive" fill="hold" evtFilter="cancelBubble" nodeType="interactiveSeq">
                <p:stCondLst>
                  <p:cond evt="onClick" delay="0">
                    <p:tgtEl>
                      <p:spTgt spid="5837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58376"/>
                                        </p:tgtEl>
                                      </p:cBhvr>
                                    </p:cmd>
                                  </p:childTnLst>
                                </p:cTn>
                              </p:par>
                            </p:childTnLst>
                          </p:cTn>
                        </p:par>
                      </p:childTnLst>
                    </p:cTn>
                  </p:par>
                </p:childTnLst>
              </p:cTn>
              <p:nextCondLst>
                <p:cond evt="onClick" delay="0">
                  <p:tgtEl>
                    <p:spTgt spid="5837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Rectangle 3"/>
          <p:cNvSpPr>
            <a:spLocks noGrp="1" noChangeArrowheads="1"/>
          </p:cNvSpPr>
          <p:nvPr>
            <p:ph type="title"/>
          </p:nvPr>
        </p:nvSpPr>
        <p:spPr/>
        <p:txBody>
          <a:bodyPr/>
          <a:lstStyle/>
          <a:p>
            <a:r>
              <a:rPr lang="en-US" sz="3200" dirty="0"/>
              <a:t>Motivation: Image-based Relighting</a:t>
            </a:r>
          </a:p>
        </p:txBody>
      </p:sp>
      <p:pic>
        <p:nvPicPr>
          <p:cNvPr id="813060"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3061" name="Picture 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306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3064" name="Picture 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3069" name="Picture 13"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149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609600" y="1219200"/>
            <a:ext cx="7772400" cy="1447800"/>
          </a:xfrm>
        </p:spPr>
        <p:txBody>
          <a:bodyPr/>
          <a:lstStyle/>
          <a:p>
            <a:pPr eaLnBrk="1" hangingPunct="1">
              <a:defRPr/>
            </a:pPr>
            <a:r>
              <a:rPr lang="en-US" altLang="zh-CN" sz="2000" dirty="0" smtClean="0">
                <a:cs typeface="Arial Unicode MS" charset="0"/>
              </a:rPr>
              <a:t>Projector: DLP, 1024x768, 360 fps</a:t>
            </a:r>
          </a:p>
          <a:p>
            <a:pPr eaLnBrk="1" hangingPunct="1">
              <a:defRPr/>
            </a:pPr>
            <a:r>
              <a:rPr lang="en-US" altLang="zh-CN" sz="2000" dirty="0" smtClean="0">
                <a:cs typeface="Arial Unicode MS" charset="0"/>
              </a:rPr>
              <a:t>Camera: Dragonfly Express 8bit, 320x140 at 360 fps</a:t>
            </a:r>
          </a:p>
          <a:p>
            <a:pPr eaLnBrk="1" hangingPunct="1">
              <a:defRPr/>
            </a:pPr>
            <a:r>
              <a:rPr lang="en-US" altLang="zh-CN" sz="2000" dirty="0" smtClean="0">
                <a:cs typeface="Arial Unicode MS" charset="0"/>
              </a:rPr>
              <a:t>24 measurements per time instance, and thus recover dynamic volumes up to 360/24 = 15 fps.</a:t>
            </a:r>
          </a:p>
        </p:txBody>
      </p:sp>
      <p:grpSp>
        <p:nvGrpSpPr>
          <p:cNvPr id="2" name="Group 3"/>
          <p:cNvGrpSpPr>
            <a:grpSpLocks/>
          </p:cNvGrpSpPr>
          <p:nvPr/>
        </p:nvGrpSpPr>
        <p:grpSpPr bwMode="auto">
          <a:xfrm>
            <a:off x="2438400" y="2860675"/>
            <a:ext cx="4262438" cy="3540125"/>
            <a:chOff x="1538" y="1713"/>
            <a:chExt cx="2685" cy="2230"/>
          </a:xfrm>
        </p:grpSpPr>
        <p:pic>
          <p:nvPicPr>
            <p:cNvPr id="71684"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 y="1713"/>
              <a:ext cx="2685"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2872" y="2262"/>
              <a:ext cx="7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a:solidFill>
                    <a:srgbClr val="FFFFFF"/>
                  </a:solidFill>
                  <a:latin typeface="Arial" charset="0"/>
                  <a:cs typeface="Arial Unicode MS" charset="0"/>
                </a:rPr>
                <a:t>Projector</a:t>
              </a:r>
            </a:p>
          </p:txBody>
        </p:sp>
        <p:sp>
          <p:nvSpPr>
            <p:cNvPr id="71686" name="Text Box 6"/>
            <p:cNvSpPr txBox="1">
              <a:spLocks noChangeArrowheads="1"/>
            </p:cNvSpPr>
            <p:nvPr/>
          </p:nvSpPr>
          <p:spPr bwMode="auto">
            <a:xfrm>
              <a:off x="3315" y="2990"/>
              <a:ext cx="6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Camera</a:t>
              </a:r>
            </a:p>
          </p:txBody>
        </p:sp>
        <p:sp>
          <p:nvSpPr>
            <p:cNvPr id="71687" name="Text Box 7"/>
            <p:cNvSpPr txBox="1">
              <a:spLocks noChangeArrowheads="1"/>
            </p:cNvSpPr>
            <p:nvPr/>
          </p:nvSpPr>
          <p:spPr bwMode="auto">
            <a:xfrm>
              <a:off x="1748" y="3305"/>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Milk Drops</a:t>
              </a:r>
            </a:p>
          </p:txBody>
        </p:sp>
      </p:grpSp>
      <p:sp>
        <p:nvSpPr>
          <p:cNvPr id="71688" name="Rectangle 8"/>
          <p:cNvSpPr>
            <a:spLocks noGrp="1" noChangeArrowheads="1"/>
          </p:cNvSpPr>
          <p:nvPr>
            <p:ph type="title"/>
          </p:nvPr>
        </p:nvSpPr>
        <p:spPr>
          <a:xfrm>
            <a:off x="571500" y="177800"/>
            <a:ext cx="8153400" cy="838200"/>
          </a:xfrm>
        </p:spPr>
        <p:txBody>
          <a:bodyPr lIns="92075" tIns="46038" rIns="92075" bIns="46038"/>
          <a:lstStyle/>
          <a:p>
            <a:pPr eaLnBrk="1" hangingPunct="1">
              <a:defRPr/>
            </a:pPr>
            <a:r>
              <a:rPr lang="en-US" altLang="zh-CN" dirty="0" smtClean="0">
                <a:cs typeface="Arial Unicode MS" charset="0"/>
              </a:rPr>
              <a:t>Compressive Structured Light</a:t>
            </a:r>
          </a:p>
        </p:txBody>
      </p:sp>
      <p:sp>
        <p:nvSpPr>
          <p:cNvPr id="3" name="TextBox 2"/>
          <p:cNvSpPr txBox="1"/>
          <p:nvPr/>
        </p:nvSpPr>
        <p:spPr>
          <a:xfrm>
            <a:off x="3467302" y="6450568"/>
            <a:ext cx="5740198" cy="369332"/>
          </a:xfrm>
          <a:prstGeom prst="rect">
            <a:avLst/>
          </a:prstGeom>
          <a:noFill/>
        </p:spPr>
        <p:txBody>
          <a:bodyPr wrap="none" rtlCol="0">
            <a:spAutoFit/>
          </a:bodyPr>
          <a:lstStyle/>
          <a:p>
            <a:pPr algn="l"/>
            <a:r>
              <a:rPr lang="en-US" dirty="0" err="1" smtClean="0">
                <a:solidFill>
                  <a:srgbClr val="FFFFFF"/>
                </a:solidFill>
                <a:latin typeface="Arial" charset="0"/>
                <a:cs typeface="ＭＳ Ｐゴシック" charset="0"/>
              </a:rPr>
              <a:t>Gu</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Nayar</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Grinspun</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Belhumeur</a:t>
            </a:r>
            <a:r>
              <a:rPr lang="en-US" dirty="0" smtClean="0">
                <a:solidFill>
                  <a:srgbClr val="FFFFFF"/>
                </a:solidFill>
                <a:latin typeface="Arial" charset="0"/>
                <a:cs typeface="ＭＳ Ｐゴシック" charset="0"/>
              </a:rPr>
              <a:t>, Ramamoorthi 08, 13</a:t>
            </a:r>
            <a:endParaRPr lang="en-US" dirty="0">
              <a:solidFill>
                <a:srgbClr val="FFFFFF"/>
              </a:solidFill>
              <a:latin typeface="Arial" charset="0"/>
              <a:cs typeface="ＭＳ Ｐゴシック" charset="0"/>
            </a:endParaRPr>
          </a:p>
        </p:txBody>
      </p:sp>
    </p:spTree>
    <p:extLst>
      <p:ext uri="{BB962C8B-B14F-4D97-AF65-F5344CB8AC3E}">
        <p14:creationId xmlns:p14="http://schemas.microsoft.com/office/powerpoint/2010/main" val="2024157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altLang="zh-CN" smtClean="0">
                <a:cs typeface="Arial Unicode MS" charset="0"/>
              </a:rPr>
              <a:t>Milk Dissolving: One Instance of time</a:t>
            </a:r>
          </a:p>
        </p:txBody>
      </p:sp>
      <p:sp>
        <p:nvSpPr>
          <p:cNvPr id="73732" name="Rectangle 4"/>
          <p:cNvSpPr>
            <a:spLocks noChangeArrowheads="1"/>
          </p:cNvSpPr>
          <p:nvPr/>
        </p:nvSpPr>
        <p:spPr bwMode="auto">
          <a:xfrm>
            <a:off x="685800" y="54102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Photograph</a:t>
            </a:r>
          </a:p>
        </p:txBody>
      </p:sp>
      <p:pic>
        <p:nvPicPr>
          <p:cNvPr id="3" name="Picture 5" descr="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2133600"/>
            <a:ext cx="19716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6"/>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dirty="0">
                <a:solidFill>
                  <a:srgbClr val="FFFFFF"/>
                </a:solidFill>
                <a:latin typeface="Arial" charset="0"/>
                <a:cs typeface="Arial Unicode MS" charset="0"/>
              </a:rPr>
              <a:t>Milk drops dissolving in a water tank.</a:t>
            </a:r>
          </a:p>
        </p:txBody>
      </p:sp>
      <p:sp>
        <p:nvSpPr>
          <p:cNvPr id="73735" name="Rectangle 7"/>
          <p:cNvSpPr>
            <a:spLocks noChangeArrowheads="1"/>
          </p:cNvSpPr>
          <p:nvPr/>
        </p:nvSpPr>
        <p:spPr bwMode="auto">
          <a:xfrm>
            <a:off x="2438400" y="5334000"/>
            <a:ext cx="335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Measurements</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(24 images of size 128x250)</a:t>
            </a:r>
          </a:p>
        </p:txBody>
      </p:sp>
      <p:sp>
        <p:nvSpPr>
          <p:cNvPr id="73736" name="Rectangle 8"/>
          <p:cNvSpPr>
            <a:spLocks noChangeArrowheads="1"/>
          </p:cNvSpPr>
          <p:nvPr/>
        </p:nvSpPr>
        <p:spPr bwMode="auto">
          <a:xfrm>
            <a:off x="5791200" y="5334000"/>
            <a:ext cx="304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Reconstructed Volume</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(128x128x250)</a:t>
            </a:r>
          </a:p>
        </p:txBody>
      </p:sp>
      <p:pic>
        <p:nvPicPr>
          <p:cNvPr id="5" name="milk-static.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499100" y="2189163"/>
            <a:ext cx="3200400" cy="3200400"/>
          </a:xfrm>
          <a:prstGeom prst="rect">
            <a:avLst/>
          </a:prstGeom>
        </p:spPr>
      </p:pic>
      <p:pic>
        <p:nvPicPr>
          <p:cNvPr id="4" name="Picture 3" descr="milk-measuremen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1134" y="2120900"/>
            <a:ext cx="1556766" cy="3243263"/>
          </a:xfrm>
          <a:prstGeom prst="rect">
            <a:avLst/>
          </a:prstGeom>
        </p:spPr>
      </p:pic>
    </p:spTree>
    <p:custDataLst>
      <p:tags r:id="rId1"/>
    </p:custDataLst>
    <p:extLst>
      <p:ext uri="{BB962C8B-B14F-4D97-AF65-F5344CB8AC3E}">
        <p14:creationId xmlns:p14="http://schemas.microsoft.com/office/powerpoint/2010/main" val="8969793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571500" y="1778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r>
              <a:rPr lang="en-US" altLang="zh-CN" sz="3200">
                <a:solidFill>
                  <a:srgbClr val="FFFFFF"/>
                </a:solidFill>
                <a:latin typeface="Arial" charset="0"/>
                <a:cs typeface="Arial Unicode MS" charset="0"/>
              </a:rPr>
              <a:t>Milk Dissolving: Time-varying Volume</a:t>
            </a:r>
          </a:p>
        </p:txBody>
      </p:sp>
      <p:sp>
        <p:nvSpPr>
          <p:cNvPr id="74755" name="Text Box 3"/>
          <p:cNvSpPr txBox="1">
            <a:spLocks noChangeArrowheads="1"/>
          </p:cNvSpPr>
          <p:nvPr/>
        </p:nvSpPr>
        <p:spPr bwMode="auto">
          <a:xfrm>
            <a:off x="1522413" y="5840413"/>
            <a:ext cx="1693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Video (15fps)</a:t>
            </a:r>
          </a:p>
        </p:txBody>
      </p:sp>
      <p:sp>
        <p:nvSpPr>
          <p:cNvPr id="74756" name="Text Box 4"/>
          <p:cNvSpPr txBox="1">
            <a:spLocks noChangeArrowheads="1"/>
          </p:cNvSpPr>
          <p:nvPr/>
        </p:nvSpPr>
        <p:spPr bwMode="auto">
          <a:xfrm>
            <a:off x="5029200" y="5851525"/>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altLang="zh-CN" sz="2000">
                <a:solidFill>
                  <a:srgbClr val="FFFFFF"/>
                </a:solidFill>
                <a:latin typeface="Arial" charset="0"/>
                <a:cs typeface="Arial Unicode MS" charset="0"/>
              </a:rPr>
              <a:t>Reconstructed Volume</a:t>
            </a:r>
          </a:p>
          <a:p>
            <a:pPr eaLnBrk="1" hangingPunct="1">
              <a:defRPr/>
            </a:pPr>
            <a:r>
              <a:rPr lang="en-US" altLang="zh-CN" sz="2000">
                <a:solidFill>
                  <a:srgbClr val="FFFFFF"/>
                </a:solidFill>
                <a:latin typeface="Arial" charset="0"/>
                <a:cs typeface="Arial Unicode MS" charset="0"/>
              </a:rPr>
              <a:t>(128x128x250)</a:t>
            </a:r>
          </a:p>
        </p:txBody>
      </p:sp>
      <p:sp>
        <p:nvSpPr>
          <p:cNvPr id="74757" name="Rectangle 5"/>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a:solidFill>
                  <a:srgbClr val="FFFFFF"/>
                </a:solidFill>
                <a:latin typeface="Arial" charset="0"/>
                <a:cs typeface="Arial Unicode MS" charset="0"/>
              </a:rPr>
              <a:t>Milk drops dissolving in a water tank.</a:t>
            </a:r>
          </a:p>
        </p:txBody>
      </p:sp>
      <p:pic>
        <p:nvPicPr>
          <p:cNvPr id="74758" name="slicea1crop.avi">
            <a:hlinkClick r:id="" action="ppaction://media"/>
          </p:cNvPr>
          <p:cNvPicPr>
            <a:picLocks noGrp="1" noRot="1" noChangeAspect="1" noChangeArrowheads="1"/>
          </p:cNvPicPr>
          <p:nvPr>
            <p:ph/>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577850" y="1579563"/>
            <a:ext cx="8016875" cy="4186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ustDataLst>
      <p:tags r:id="rId1"/>
    </p:custDataLst>
    <p:extLst>
      <p:ext uri="{BB962C8B-B14F-4D97-AF65-F5344CB8AC3E}">
        <p14:creationId xmlns:p14="http://schemas.microsoft.com/office/powerpoint/2010/main" val="2545054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47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4758"/>
                                        </p:tgtEl>
                                      </p:cBhvr>
                                    </p:cmd>
                                  </p:childTnLst>
                                </p:cTn>
                              </p:par>
                            </p:childTnLst>
                          </p:cTn>
                        </p:par>
                      </p:childTnLst>
                    </p:cTn>
                  </p:par>
                </p:childTnLst>
              </p:cTn>
              <p:nextCondLst>
                <p:cond evt="onClick" delay="0">
                  <p:tgtEl>
                    <p:spTgt spid="74758"/>
                  </p:tgtEl>
                </p:cond>
              </p:nextCondLst>
            </p:seq>
            <p:video>
              <p:cMediaNode>
                <p:cTn id="7" fill="hold" display="0">
                  <p:stCondLst>
                    <p:cond delay="indefinite"/>
                  </p:stCondLst>
                  <p:endCondLst>
                    <p:cond evt="onNext" delay="0">
                      <p:tgtEl>
                        <p:sldTgt/>
                      </p:tgtEl>
                    </p:cond>
                    <p:cond evt="onPrev" delay="0">
                      <p:tgtEl>
                        <p:sldTgt/>
                      </p:tgtEl>
                    </p:cond>
                  </p:endCondLst>
                </p:cTn>
                <p:tgtEl>
                  <p:spTgt spid="7475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dirty="0" smtClean="0"/>
              <a:t>Compressive Sensing for Light Transport</a:t>
            </a:r>
          </a:p>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a:t>
            </a:r>
            <a:r>
              <a:rPr lang="en-US" dirty="0" smtClean="0">
                <a:solidFill>
                  <a:srgbClr val="FFFFFF"/>
                </a:solidFill>
                <a:latin typeface="Arial"/>
              </a:rPr>
              <a:t>SIGGRAPH </a:t>
            </a:r>
            <a:r>
              <a:rPr lang="en-US" dirty="0" smtClean="0">
                <a:solidFill>
                  <a:srgbClr val="FFFFFF"/>
                </a:solidFill>
                <a:latin typeface="Arial"/>
              </a:rPr>
              <a:t>Asia 16</a:t>
            </a:r>
            <a:endParaRPr lang="en-US" dirty="0">
              <a:solidFill>
                <a:srgbClr val="FFFFFF"/>
              </a:solidFill>
              <a:latin typeface="Arial"/>
            </a:endParaRPr>
          </a:p>
        </p:txBody>
      </p:sp>
    </p:spTree>
    <p:extLst>
      <p:ext uri="{BB962C8B-B14F-4D97-AF65-F5344CB8AC3E}">
        <p14:creationId xmlns:p14="http://schemas.microsoft.com/office/powerpoint/2010/main" val="808596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a:t>
            </a:r>
            <a:r>
              <a:rPr lang="en-US" dirty="0" smtClean="0">
                <a:solidFill>
                  <a:srgbClr val="FFFFFF"/>
                </a:solidFill>
                <a:latin typeface="Arial"/>
              </a:rPr>
              <a:t>SIGGRAPH </a:t>
            </a:r>
            <a:r>
              <a:rPr lang="en-US" dirty="0" smtClean="0">
                <a:solidFill>
                  <a:srgbClr val="FFFFFF"/>
                </a:solidFill>
                <a:latin typeface="Arial"/>
              </a:rPr>
              <a:t>Asia 16</a:t>
            </a:r>
            <a:endParaRPr lang="en-US" dirty="0">
              <a:solidFill>
                <a:srgbClr val="FFFFFF"/>
              </a:solidFill>
              <a:latin typeface="Arial"/>
            </a:endParaRPr>
          </a:p>
        </p:txBody>
      </p:sp>
      <p:pic>
        <p:nvPicPr>
          <p:cNvPr id="2" name="Picture 1" descr="Screen Shot 2017-10-23 at 3.56.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2482"/>
            <a:ext cx="9144000" cy="2515365"/>
          </a:xfrm>
          <a:prstGeom prst="rect">
            <a:avLst/>
          </a:prstGeom>
        </p:spPr>
      </p:pic>
    </p:spTree>
    <p:extLst>
      <p:ext uri="{BB962C8B-B14F-4D97-AF65-F5344CB8AC3E}">
        <p14:creationId xmlns:p14="http://schemas.microsoft.com/office/powerpoint/2010/main" val="159423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(Participating Media)</a:t>
            </a:r>
            <a:endParaRPr lang="en-US" dirty="0"/>
          </a:p>
        </p:txBody>
      </p:sp>
      <p:pic>
        <p:nvPicPr>
          <p:cNvPr id="4" name="Picture 3" descr="Screen Shot 2017-10-23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090"/>
            <a:ext cx="9144000" cy="3607514"/>
          </a:xfrm>
          <a:prstGeom prst="rect">
            <a:avLst/>
          </a:prstGeom>
        </p:spPr>
      </p:pic>
      <p:pic>
        <p:nvPicPr>
          <p:cNvPr id="5" name="Picture 4" descr="Screen Shot 2017-10-23 at 4.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0559"/>
            <a:ext cx="9144000" cy="1502941"/>
          </a:xfrm>
          <a:prstGeom prst="rect">
            <a:avLst/>
          </a:prstGeom>
        </p:spPr>
      </p:pic>
    </p:spTree>
    <p:extLst>
      <p:ext uri="{BB962C8B-B14F-4D97-AF65-F5344CB8AC3E}">
        <p14:creationId xmlns:p14="http://schemas.microsoft.com/office/powerpoint/2010/main" val="2894596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Summary</a:t>
            </a:r>
            <a:endParaRPr lang="en-US" dirty="0"/>
          </a:p>
        </p:txBody>
      </p:sp>
      <p:sp>
        <p:nvSpPr>
          <p:cNvPr id="2" name="Content Placeholder 1"/>
          <p:cNvSpPr>
            <a:spLocks noGrp="1"/>
          </p:cNvSpPr>
          <p:nvPr>
            <p:ph idx="1"/>
          </p:nvPr>
        </p:nvSpPr>
        <p:spPr>
          <a:xfrm>
            <a:off x="141110" y="1365055"/>
            <a:ext cx="9002889" cy="5029200"/>
          </a:xfrm>
        </p:spPr>
        <p:txBody>
          <a:bodyPr/>
          <a:lstStyle/>
          <a:p>
            <a:r>
              <a:rPr lang="en-US" dirty="0" smtClean="0"/>
              <a:t>Light Transport for Acquisition, Many Light Rendering</a:t>
            </a:r>
          </a:p>
          <a:p>
            <a:r>
              <a:rPr lang="en-US" dirty="0" smtClean="0"/>
              <a:t>Compressive Sensing for projected patterns</a:t>
            </a:r>
          </a:p>
          <a:p>
            <a:r>
              <a:rPr lang="en-US" dirty="0" smtClean="0"/>
              <a:t>Matrix Completion for many light rendering</a:t>
            </a:r>
          </a:p>
          <a:p>
            <a:endParaRPr lang="en-US" dirty="0" smtClean="0"/>
          </a:p>
          <a:p>
            <a:r>
              <a:rPr lang="en-US" dirty="0" smtClean="0"/>
              <a:t>Leverages popular ideas in applied math</a:t>
            </a:r>
          </a:p>
          <a:p>
            <a:r>
              <a:rPr lang="en-US" dirty="0" smtClean="0"/>
              <a:t>Consider all forms of coherence</a:t>
            </a:r>
            <a:endParaRPr lang="en-US" dirty="0" smtClean="0"/>
          </a:p>
        </p:txBody>
      </p:sp>
    </p:spTree>
    <p:extLst>
      <p:ext uri="{BB962C8B-B14F-4D97-AF65-F5344CB8AC3E}">
        <p14:creationId xmlns:p14="http://schemas.microsoft.com/office/powerpoint/2010/main" val="3921655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94" name="Picture 1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4095" name="Picture 1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6" name="Picture 16"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7" name="Picture 17"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82"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4083" name="Rectangle 3"/>
          <p:cNvSpPr>
            <a:spLocks noGrp="1" noChangeArrowheads="1"/>
          </p:cNvSpPr>
          <p:nvPr>
            <p:ph type="title"/>
          </p:nvPr>
        </p:nvSpPr>
        <p:spPr/>
        <p:txBody>
          <a:bodyPr/>
          <a:lstStyle/>
          <a:p>
            <a:r>
              <a:rPr lang="en-US" sz="3200" dirty="0"/>
              <a:t>Motivation: Image-based Relighting</a:t>
            </a:r>
          </a:p>
        </p:txBody>
      </p:sp>
      <p:sp>
        <p:nvSpPr>
          <p:cNvPr id="81408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4089" name="Group 9"/>
          <p:cNvGrpSpPr>
            <a:grpSpLocks/>
          </p:cNvGrpSpPr>
          <p:nvPr/>
        </p:nvGrpSpPr>
        <p:grpSpPr bwMode="auto">
          <a:xfrm>
            <a:off x="3970338" y="3267075"/>
            <a:ext cx="1570037" cy="825500"/>
            <a:chOff x="2717" y="2022"/>
            <a:chExt cx="989" cy="520"/>
          </a:xfrm>
        </p:grpSpPr>
        <p:sp>
          <p:nvSpPr>
            <p:cNvPr id="81409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409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1409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Tree>
    <p:extLst>
      <p:ext uri="{BB962C8B-B14F-4D97-AF65-F5344CB8AC3E}">
        <p14:creationId xmlns:p14="http://schemas.microsoft.com/office/powerpoint/2010/main" val="3095219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2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512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06"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5107" name="Rectangle 3"/>
          <p:cNvSpPr>
            <a:spLocks noGrp="1" noChangeArrowheads="1"/>
          </p:cNvSpPr>
          <p:nvPr>
            <p:ph type="title"/>
          </p:nvPr>
        </p:nvSpPr>
        <p:spPr/>
        <p:txBody>
          <a:bodyPr/>
          <a:lstStyle/>
          <a:p>
            <a:r>
              <a:rPr lang="en-US" sz="3200" dirty="0"/>
              <a:t>Motivation: Image-based Relighting</a:t>
            </a:r>
          </a:p>
        </p:txBody>
      </p:sp>
      <p:sp>
        <p:nvSpPr>
          <p:cNvPr id="81511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5113" name="Group 9"/>
          <p:cNvGrpSpPr>
            <a:grpSpLocks/>
          </p:cNvGrpSpPr>
          <p:nvPr/>
        </p:nvGrpSpPr>
        <p:grpSpPr bwMode="auto">
          <a:xfrm>
            <a:off x="3970338" y="3267075"/>
            <a:ext cx="1570037" cy="825500"/>
            <a:chOff x="2717" y="2022"/>
            <a:chExt cx="989" cy="520"/>
          </a:xfrm>
        </p:grpSpPr>
        <p:sp>
          <p:nvSpPr>
            <p:cNvPr id="81511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511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511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
        <p:nvSpPr>
          <p:cNvPr id="815117"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15118"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chemeClr val="tx1"/>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419284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29.6"/>
</p:tagLst>
</file>

<file path=ppt/tags/tag8.xml><?xml version="1.0" encoding="utf-8"?>
<p:tagLst xmlns:a="http://schemas.openxmlformats.org/drawingml/2006/main" xmlns:r="http://schemas.openxmlformats.org/officeDocument/2006/relationships" xmlns:p="http://schemas.openxmlformats.org/presentationml/2006/main">
  <p:tag name="TIMING" val="|0.2|0.3|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24552</TotalTime>
  <Words>2712</Words>
  <Application>Microsoft Macintosh PowerPoint</Application>
  <PresentationFormat>Letter Paper (8.5x11 in)</PresentationFormat>
  <Paragraphs>565</Paragraphs>
  <Slides>76</Slides>
  <Notes>22</Notes>
  <HiddenSlides>0</HiddenSlides>
  <MMClips>4</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76</vt:i4>
      </vt:variant>
    </vt:vector>
  </HeadingPairs>
  <TitlesOfParts>
    <vt:vector size="90" baseType="lpstr">
      <vt:lpstr>Default Design</vt:lpstr>
      <vt:lpstr>1_Default Design</vt:lpstr>
      <vt:lpstr>2_Default Design</vt:lpstr>
      <vt:lpstr>Standaardontwerp</vt:lpstr>
      <vt:lpstr>6_Default Design</vt:lpstr>
      <vt:lpstr>4_Default Design</vt:lpstr>
      <vt:lpstr>5_Default Design</vt:lpstr>
      <vt:lpstr>7_Default Design</vt:lpstr>
      <vt:lpstr>8_Default Design</vt:lpstr>
      <vt:lpstr>9_Default Design</vt:lpstr>
      <vt:lpstr>1_Standaardontwerp</vt:lpstr>
      <vt:lpstr>10_Default Design</vt:lpstr>
      <vt:lpstr>Equation</vt:lpstr>
      <vt:lpstr>MathType 6.0 Equation</vt:lpstr>
      <vt:lpstr>Sampling and Reconstruction of Visual Appearance</vt:lpstr>
      <vt:lpstr>Applications</vt:lpstr>
      <vt:lpstr>Acquiring Reflectance Field of Human Face [Debevec et al. SIGGRAPH 00]</vt:lpstr>
      <vt:lpstr>Example Images</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Relighting as a Matrix-Vector Multiply</vt:lpstr>
      <vt:lpstr>Relighting as a Matrix-Vector Multiply</vt:lpstr>
      <vt:lpstr>Matrix Columns (Images)</vt:lpstr>
      <vt:lpstr>(Pre)compute: Ray-Trace Image Cols</vt:lpstr>
      <vt:lpstr>(Pre)compute 2: Rasterize Matrix Rows</vt:lpstr>
      <vt:lpstr>Outline</vt:lpstr>
      <vt:lpstr>Complex Illumination: A Challenge</vt:lpstr>
      <vt:lpstr>Conversion to Many Lights</vt:lpstr>
      <vt:lpstr>A Matrix Interpretation</vt:lpstr>
      <vt:lpstr>Problem Statement</vt:lpstr>
      <vt:lpstr>Image as a Weighted Column Sum</vt:lpstr>
      <vt:lpstr>Exploration and Exploitation</vt:lpstr>
      <vt:lpstr>Reduced Matrix</vt:lpstr>
      <vt:lpstr>Clustering Approach</vt:lpstr>
      <vt:lpstr>Reduced to Full</vt:lpstr>
      <vt:lpstr>Full Algorithm</vt:lpstr>
      <vt:lpstr>Results</vt:lpstr>
      <vt:lpstr>Results: Kitchen</vt:lpstr>
      <vt:lpstr>Results: Temple</vt:lpstr>
      <vt:lpstr>Results: Trees</vt:lpstr>
      <vt:lpstr>Results: Bunny</vt:lpstr>
      <vt:lpstr>Results: Grand Central</vt:lpstr>
      <vt:lpstr>Outline</vt:lpstr>
      <vt:lpstr>Motivation: Image-based Relighting</vt:lpstr>
      <vt:lpstr>Compressible / Sparseness</vt:lpstr>
      <vt:lpstr>Measurements</vt:lpstr>
      <vt:lpstr>Measurements</vt:lpstr>
      <vt:lpstr>Measurements</vt:lpstr>
      <vt:lpstr>Compressible / Sparseness</vt:lpstr>
      <vt:lpstr>Compressible / Sparseness</vt:lpstr>
      <vt:lpstr>Compressive Sensing: A Brief Introduction</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Brute Force: Result</vt:lpstr>
      <vt:lpstr>Brute Force: Result</vt:lpstr>
      <vt:lpstr>Brute Force: Result</vt:lpstr>
      <vt:lpstr>Multi-resolution Approach</vt:lpstr>
      <vt:lpstr>Multi-resolution Approach</vt:lpstr>
      <vt:lpstr>Multi-resolution Approach</vt:lpstr>
      <vt:lpstr>Results</vt:lpstr>
      <vt:lpstr>Resolution</vt:lpstr>
      <vt:lpstr>Resolution</vt:lpstr>
      <vt:lpstr>Results</vt:lpstr>
      <vt:lpstr>Results</vt:lpstr>
      <vt:lpstr>Results</vt:lpstr>
      <vt:lpstr>PowerPoint Presentation</vt:lpstr>
      <vt:lpstr>Compressive Structured Light</vt:lpstr>
      <vt:lpstr>Milk Dissolving: One Instance of time</vt:lpstr>
      <vt:lpstr>PowerPoint Presentation</vt:lpstr>
      <vt:lpstr>Outline</vt:lpstr>
      <vt:lpstr>Outline</vt:lpstr>
      <vt:lpstr>Results (Participating Media)</vt:lpstr>
      <vt:lpstr>Summary</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668</cp:revision>
  <cp:lastPrinted>2014-09-12T19:17:48Z</cp:lastPrinted>
  <dcterms:created xsi:type="dcterms:W3CDTF">1999-02-11T00:43:51Z</dcterms:created>
  <dcterms:modified xsi:type="dcterms:W3CDTF">2017-10-23T23:14:28Z</dcterms:modified>
</cp:coreProperties>
</file>