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6.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55" r:id="rId2"/>
    <p:sldMasterId id="2147483656" r:id="rId3"/>
    <p:sldMasterId id="2147483658" r:id="rId4"/>
    <p:sldMasterId id="2147483659" r:id="rId5"/>
  </p:sldMasterIdLst>
  <p:notesMasterIdLst>
    <p:notesMasterId r:id="rId69"/>
  </p:notesMasterIdLst>
  <p:handoutMasterIdLst>
    <p:handoutMasterId r:id="rId70"/>
  </p:handoutMasterIdLst>
  <p:sldIdLst>
    <p:sldId id="751" r:id="rId6"/>
    <p:sldId id="753" r:id="rId7"/>
    <p:sldId id="752" r:id="rId8"/>
    <p:sldId id="754" r:id="rId9"/>
    <p:sldId id="755" r:id="rId10"/>
    <p:sldId id="756" r:id="rId11"/>
    <p:sldId id="757" r:id="rId12"/>
    <p:sldId id="758" r:id="rId13"/>
    <p:sldId id="759" r:id="rId14"/>
    <p:sldId id="760" r:id="rId15"/>
    <p:sldId id="761" r:id="rId16"/>
    <p:sldId id="814" r:id="rId17"/>
    <p:sldId id="762" r:id="rId18"/>
    <p:sldId id="763" r:id="rId19"/>
    <p:sldId id="764" r:id="rId20"/>
    <p:sldId id="766" r:id="rId21"/>
    <p:sldId id="767" r:id="rId22"/>
    <p:sldId id="768" r:id="rId23"/>
    <p:sldId id="769" r:id="rId24"/>
    <p:sldId id="765" r:id="rId25"/>
    <p:sldId id="770" r:id="rId26"/>
    <p:sldId id="771" r:id="rId27"/>
    <p:sldId id="772" r:id="rId28"/>
    <p:sldId id="773" r:id="rId29"/>
    <p:sldId id="774" r:id="rId30"/>
    <p:sldId id="775" r:id="rId31"/>
    <p:sldId id="776" r:id="rId32"/>
    <p:sldId id="777" r:id="rId33"/>
    <p:sldId id="778" r:id="rId34"/>
    <p:sldId id="779" r:id="rId35"/>
    <p:sldId id="780" r:id="rId36"/>
    <p:sldId id="781" r:id="rId37"/>
    <p:sldId id="782" r:id="rId38"/>
    <p:sldId id="783" r:id="rId39"/>
    <p:sldId id="784" r:id="rId40"/>
    <p:sldId id="785" r:id="rId41"/>
    <p:sldId id="788" r:id="rId42"/>
    <p:sldId id="787" r:id="rId43"/>
    <p:sldId id="786" r:id="rId44"/>
    <p:sldId id="789" r:id="rId45"/>
    <p:sldId id="790" r:id="rId46"/>
    <p:sldId id="791" r:id="rId47"/>
    <p:sldId id="792" r:id="rId48"/>
    <p:sldId id="793" r:id="rId49"/>
    <p:sldId id="796" r:id="rId50"/>
    <p:sldId id="794" r:id="rId51"/>
    <p:sldId id="795" r:id="rId52"/>
    <p:sldId id="797" r:id="rId53"/>
    <p:sldId id="798" r:id="rId54"/>
    <p:sldId id="799" r:id="rId55"/>
    <p:sldId id="801" r:id="rId56"/>
    <p:sldId id="802" r:id="rId57"/>
    <p:sldId id="803" r:id="rId58"/>
    <p:sldId id="804" r:id="rId59"/>
    <p:sldId id="805" r:id="rId60"/>
    <p:sldId id="806" r:id="rId61"/>
    <p:sldId id="807" r:id="rId62"/>
    <p:sldId id="808" r:id="rId63"/>
    <p:sldId id="809" r:id="rId64"/>
    <p:sldId id="810" r:id="rId65"/>
    <p:sldId id="811" r:id="rId66"/>
    <p:sldId id="812" r:id="rId67"/>
    <p:sldId id="813" r:id="rId68"/>
  </p:sldIdLst>
  <p:sldSz cx="9144000" cy="6858000" type="letter"/>
  <p:notesSz cx="7315200" cy="96012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FFFF00"/>
    <a:srgbClr val="3333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4" autoAdjust="0"/>
    <p:restoredTop sz="94705" autoAdjust="0"/>
  </p:normalViewPr>
  <p:slideViewPr>
    <p:cSldViewPr snapToGrid="0">
      <p:cViewPr varScale="1">
        <p:scale>
          <a:sx n="87" d="100"/>
          <a:sy n="87" d="100"/>
        </p:scale>
        <p:origin x="-21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notesMaster" Target="notesMasters/notesMaster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1" Type="http://schemas.openxmlformats.org/officeDocument/2006/relationships/image" Target="../media/image47.emf"/><Relationship Id="rId2"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1" Type="http://schemas.openxmlformats.org/officeDocument/2006/relationships/image" Target="../media/image53.emf"/><Relationship Id="rId2"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png"/><Relationship Id="rId6" Type="http://schemas.openxmlformats.org/officeDocument/2006/relationships/image" Target="../media/image66.emf"/><Relationship Id="rId7" Type="http://schemas.openxmlformats.org/officeDocument/2006/relationships/image" Target="../media/image67.wmf"/><Relationship Id="rId8" Type="http://schemas.openxmlformats.org/officeDocument/2006/relationships/image" Target="../media/image68.emf"/><Relationship Id="rId1" Type="http://schemas.openxmlformats.org/officeDocument/2006/relationships/image" Target="../media/image61.emf"/><Relationship Id="rId2"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vl1pPr>
          </a:lstStyle>
          <a:p>
            <a:fld id="{E34FDAA8-E40E-1B4A-80BC-A14FCAE4359B}" type="slidenum">
              <a:rPr lang="en-US"/>
              <a:pPr/>
              <a:t>‹#›</a:t>
            </a:fld>
            <a:endParaRPr lang="en-US"/>
          </a:p>
        </p:txBody>
      </p:sp>
    </p:spTree>
    <p:extLst>
      <p:ext uri="{BB962C8B-B14F-4D97-AF65-F5344CB8AC3E}">
        <p14:creationId xmlns:p14="http://schemas.microsoft.com/office/powerpoint/2010/main" val="2713372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vl1pPr>
          </a:lstStyle>
          <a:p>
            <a:endParaRPr lang="en-US"/>
          </a:p>
        </p:txBody>
      </p:sp>
      <p:sp>
        <p:nvSpPr>
          <p:cNvPr id="46084" name="Rectangle 4"/>
          <p:cNvSpPr>
            <a:spLocks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vl1pPr>
          </a:lstStyle>
          <a:p>
            <a:fld id="{75CEC1CD-46D5-514C-9B71-A2EE7516C289}" type="slidenum">
              <a:rPr lang="en-US"/>
              <a:pPr/>
              <a:t>‹#›</a:t>
            </a:fld>
            <a:endParaRPr lang="en-US"/>
          </a:p>
        </p:txBody>
      </p:sp>
    </p:spTree>
    <p:extLst>
      <p:ext uri="{BB962C8B-B14F-4D97-AF65-F5344CB8AC3E}">
        <p14:creationId xmlns:p14="http://schemas.microsoft.com/office/powerpoint/2010/main" val="409817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Arial"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Arial"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Arial"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Arial"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ECE81-498A-3444-9AB4-584EF3BEF180}" type="slidenum">
              <a:rPr lang="en-US"/>
              <a:pPr/>
              <a:t>41</a:t>
            </a:fld>
            <a:endParaRPr lang="en-US"/>
          </a:p>
        </p:txBody>
      </p:sp>
      <p:sp>
        <p:nvSpPr>
          <p:cNvPr id="1289218"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289219" name="Rectangle 3"/>
          <p:cNvSpPr>
            <a:spLocks noGrp="1" noChangeArrowheads="1"/>
          </p:cNvSpPr>
          <p:nvPr>
            <p:ph type="body" idx="1"/>
          </p:nvPr>
        </p:nvSpPr>
        <p:spPr>
          <a:xfrm>
            <a:off x="976313" y="4560888"/>
            <a:ext cx="5362575" cy="4319587"/>
          </a:xfrm>
        </p:spPr>
        <p:txBody>
          <a:bodyPr/>
          <a:lstStyle/>
          <a:p>
            <a:r>
              <a:rPr lang="en-US"/>
              <a:t>There has been a lot of effort in measuring BRDFs and developing complex analytic models that better capture physical phenomenon.  However, so far these BRDFs have not been adopted in global illumination algorithms.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918BA2-3110-DD4C-AAB9-7C4CDD1C66B1}" type="slidenum">
              <a:rPr lang="en-US"/>
              <a:pPr/>
              <a:t>53</a:t>
            </a:fld>
            <a:endParaRPr lang="en-US"/>
          </a:p>
        </p:txBody>
      </p:sp>
      <p:sp>
        <p:nvSpPr>
          <p:cNvPr id="1334274"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34275" name="Rectangle 3"/>
          <p:cNvSpPr>
            <a:spLocks noGrp="1" noChangeArrowheads="1"/>
          </p:cNvSpPr>
          <p:nvPr>
            <p:ph type="body" idx="1"/>
          </p:nvPr>
        </p:nvSpPr>
        <p:spPr>
          <a:xfrm>
            <a:off x="974725" y="4560888"/>
            <a:ext cx="5365750" cy="4319587"/>
          </a:xfrm>
        </p:spPr>
        <p:txBody>
          <a:bodyPr/>
          <a:lstStyle/>
          <a:p>
            <a:r>
              <a:rPr lang="en-US"/>
              <a:t>The third is a cut which is a set of nodes that partitions the lights into clusters.  Here illustrated by the orange line.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602A6-FAAC-3941-B1AA-6E7A7D704D11}" type="slidenum">
              <a:rPr lang="en-US"/>
              <a:pPr/>
              <a:t>54</a:t>
            </a:fld>
            <a:endParaRPr lang="en-US"/>
          </a:p>
        </p:txBody>
      </p:sp>
      <p:sp>
        <p:nvSpPr>
          <p:cNvPr id="1336322"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36323" name="Rectangle 3"/>
          <p:cNvSpPr>
            <a:spLocks noGrp="1" noChangeArrowheads="1"/>
          </p:cNvSpPr>
          <p:nvPr>
            <p:ph type="body" idx="1"/>
          </p:nvPr>
        </p:nvSpPr>
        <p:spPr>
          <a:xfrm>
            <a:off x="974725" y="4560888"/>
            <a:ext cx="5365750" cy="4319587"/>
          </a:xfrm>
        </p:spPr>
        <p:txBody>
          <a:bodyPr/>
          <a:lstStyle/>
          <a:p>
            <a:r>
              <a:rPr lang="en-US"/>
              <a:t>Here is a simple scene with four lights and its corresponding light tree.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4D0EF-A412-6140-AC0B-4540D8A0DF29}" type="slidenum">
              <a:rPr lang="en-US"/>
              <a:pPr/>
              <a:t>55</a:t>
            </a:fld>
            <a:endParaRPr lang="en-US"/>
          </a:p>
        </p:txBody>
      </p:sp>
      <p:sp>
        <p:nvSpPr>
          <p:cNvPr id="1338370"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38371" name="Rectangle 3"/>
          <p:cNvSpPr>
            <a:spLocks noGrp="1" noChangeArrowheads="1"/>
          </p:cNvSpPr>
          <p:nvPr>
            <p:ph type="body" idx="1"/>
          </p:nvPr>
        </p:nvSpPr>
        <p:spPr>
          <a:xfrm>
            <a:off x="974725" y="4560888"/>
            <a:ext cx="5365750" cy="4319587"/>
          </a:xfrm>
        </p:spPr>
        <p:txBody>
          <a:bodyPr/>
          <a:lstStyle/>
          <a:p>
            <a:r>
              <a:rPr lang="en-US"/>
              <a:t>And here we show three example cuts through the light tree.  Highlighted above each cut are the regions where that cut produces an accurate approximation of the exact illumination.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09A49-D50E-8645-AD5E-F5C55C797551}" type="slidenum">
              <a:rPr lang="en-US"/>
              <a:pPr/>
              <a:t>56</a:t>
            </a:fld>
            <a:endParaRPr lang="en-US"/>
          </a:p>
        </p:txBody>
      </p:sp>
      <p:sp>
        <p:nvSpPr>
          <p:cNvPr id="1340418"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40419" name="Rectangle 3"/>
          <p:cNvSpPr>
            <a:spLocks noGrp="1" noChangeArrowheads="1"/>
          </p:cNvSpPr>
          <p:nvPr>
            <p:ph type="body" idx="1"/>
          </p:nvPr>
        </p:nvSpPr>
        <p:spPr>
          <a:xfrm>
            <a:off x="974725" y="4560888"/>
            <a:ext cx="5365750" cy="4319587"/>
          </a:xfrm>
        </p:spPr>
        <p:txBody>
          <a:bodyPr/>
          <a:lstStyle/>
          <a:p>
            <a:r>
              <a:rPr lang="en-US"/>
              <a:t>If we look at this green point on the left of the images, the orange cut produces a good approximation while the blue and purple cuts would cause too much error.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02331-37EE-7848-AA3F-759D6BFDED39}" type="slidenum">
              <a:rPr lang="en-US"/>
              <a:pPr/>
              <a:t>57</a:t>
            </a:fld>
            <a:endParaRPr lang="en-US"/>
          </a:p>
        </p:txBody>
      </p:sp>
      <p:sp>
        <p:nvSpPr>
          <p:cNvPr id="1342466"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42467" name="Rectangle 3"/>
          <p:cNvSpPr>
            <a:spLocks noGrp="1" noChangeArrowheads="1"/>
          </p:cNvSpPr>
          <p:nvPr>
            <p:ph type="body" idx="1"/>
          </p:nvPr>
        </p:nvSpPr>
        <p:spPr>
          <a:xfrm>
            <a:off x="974725" y="4560888"/>
            <a:ext cx="5365750" cy="4319587"/>
          </a:xfrm>
        </p:spPr>
        <p:txBody>
          <a:bodyPr/>
          <a:lstStyle/>
          <a:p>
            <a:r>
              <a:rPr lang="en-US"/>
              <a:t>Conversely for this point in the center of the images, the blue cut is a good approximation while the orange and purple cuts are not usable.  This illustrates an important point.  We will want to use different cuts in different parts of the image.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55E7E-8E6D-2541-941A-1D930467F810}" type="slidenum">
              <a:rPr lang="en-US"/>
              <a:pPr/>
              <a:t>58</a:t>
            </a:fld>
            <a:endParaRPr lang="en-US"/>
          </a:p>
        </p:txBody>
      </p:sp>
      <p:sp>
        <p:nvSpPr>
          <p:cNvPr id="1344514"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44515" name="Rectangle 3"/>
          <p:cNvSpPr>
            <a:spLocks noGrp="1" noChangeArrowheads="1"/>
          </p:cNvSpPr>
          <p:nvPr>
            <p:ph type="body" idx="1"/>
          </p:nvPr>
        </p:nvSpPr>
        <p:spPr>
          <a:xfrm>
            <a:off x="974725" y="4560888"/>
            <a:ext cx="5365750" cy="4319587"/>
          </a:xfrm>
        </p:spPr>
        <p:txBody>
          <a:bodyPr/>
          <a:lstStyle/>
          <a:p>
            <a:r>
              <a:rPr lang="en-US"/>
              <a:t>For this point on the right side of the images, all three cuts usable.  In this case the purple cut is the best choice because it will be the cheapest to compute as it contains the fewest nodes.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943A0-5FE5-304C-85DF-733D01511F58}" type="slidenum">
              <a:rPr lang="en-US"/>
              <a:pPr/>
              <a:t>59</a:t>
            </a:fld>
            <a:endParaRPr lang="en-US"/>
          </a:p>
        </p:txBody>
      </p:sp>
      <p:sp>
        <p:nvSpPr>
          <p:cNvPr id="1346562"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46563" name="Rectangle 3"/>
          <p:cNvSpPr>
            <a:spLocks noGrp="1" noChangeArrowheads="1"/>
          </p:cNvSpPr>
          <p:nvPr>
            <p:ph type="body" idx="1"/>
          </p:nvPr>
        </p:nvSpPr>
        <p:spPr>
          <a:xfrm>
            <a:off x="731838" y="4560888"/>
            <a:ext cx="5851525" cy="4319587"/>
          </a:xfrm>
        </p:spPr>
        <p:txBody>
          <a:bodyPr/>
          <a:lstStyle/>
          <a:p>
            <a:r>
              <a:rPr lang="en-US"/>
              <a:t>Here is another results that show cases our ability to handle glossy objects.  This scene is illuminated by a captured environment map and indirect illumination.  And here is a short animation of this scene.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06AFDC-60F5-164B-87B0-5A2C09BEC42C}" type="slidenum">
              <a:rPr lang="en-US"/>
              <a:pPr/>
              <a:t>42</a:t>
            </a:fld>
            <a:endParaRPr lang="en-US"/>
          </a:p>
        </p:txBody>
      </p:sp>
      <p:sp>
        <p:nvSpPr>
          <p:cNvPr id="1291266"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291267" name="Rectangle 3"/>
          <p:cNvSpPr>
            <a:spLocks noGrp="1" noChangeArrowheads="1"/>
          </p:cNvSpPr>
          <p:nvPr>
            <p:ph type="body" idx="1"/>
          </p:nvPr>
        </p:nvSpPr>
        <p:spPr>
          <a:xfrm>
            <a:off x="976313" y="4560888"/>
            <a:ext cx="5362575" cy="4319587"/>
          </a:xfrm>
        </p:spPr>
        <p:txBody>
          <a:bodyPr/>
          <a:lstStyle/>
          <a:p>
            <a:r>
              <a:rPr lang="en-US"/>
              <a:t>So far, however, the state of the art has made it difficult to use these complex BRDFs in standard global illumination algorithms.  For example, we would like to render a scene with several different measured and complex-analytic BRDFs using Monte Carlo path tracing, but there are no good techniques for importance sampling these BRDFs.</a:t>
            </a:r>
          </a:p>
          <a:p>
            <a:endParaRPr lang="en-US"/>
          </a:p>
          <a:p>
            <a:r>
              <a:rPr lang="en-US"/>
              <a:t>so far state of the art has made it difficult to use these complex BRDFs in global illumination algorithms where the norm is still</a:t>
            </a:r>
          </a:p>
          <a:p>
            <a:r>
              <a:rPr lang="en-US"/>
              <a:t>using simple BRDFs like the Phong that can be directly sampled.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FFD47-1B30-8B47-9196-20FA863CBE80}" type="slidenum">
              <a:rPr lang="en-US"/>
              <a:pPr/>
              <a:t>43</a:t>
            </a:fld>
            <a:endParaRPr lang="en-US"/>
          </a:p>
        </p:txBody>
      </p:sp>
      <p:sp>
        <p:nvSpPr>
          <p:cNvPr id="1293314"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293315" name="Rectangle 3"/>
          <p:cNvSpPr>
            <a:spLocks noGrp="1" noChangeArrowheads="1"/>
          </p:cNvSpPr>
          <p:nvPr>
            <p:ph type="body" idx="1"/>
          </p:nvPr>
        </p:nvSpPr>
        <p:spPr>
          <a:xfrm>
            <a:off x="976313" y="4560888"/>
            <a:ext cx="5362575" cy="4319587"/>
          </a:xfrm>
        </p:spPr>
        <p:txBody>
          <a:bodyPr/>
          <a:lstStyle/>
          <a:p>
            <a:r>
              <a:rPr lang="en-US"/>
              <a:t>Needs animation to promote description of this key contribution…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E66158-DE7A-0849-8D41-ED91778D0BA3}" type="slidenum">
              <a:rPr lang="en-US"/>
              <a:pPr/>
              <a:t>44</a:t>
            </a:fld>
            <a:endParaRPr lang="en-US"/>
          </a:p>
        </p:txBody>
      </p:sp>
      <p:sp>
        <p:nvSpPr>
          <p:cNvPr id="1295362"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295363" name="Rectangle 3"/>
          <p:cNvSpPr>
            <a:spLocks noGrp="1" noChangeArrowheads="1"/>
          </p:cNvSpPr>
          <p:nvPr>
            <p:ph type="body" idx="1"/>
          </p:nvPr>
        </p:nvSpPr>
        <p:spPr>
          <a:xfrm>
            <a:off x="976313" y="4560888"/>
            <a:ext cx="5362575" cy="4319587"/>
          </a:xfrm>
        </p:spPr>
        <p:txBody>
          <a:bodyPr/>
          <a:lstStyle/>
          <a:p>
            <a:r>
              <a:rPr lang="en-US"/>
              <a:t>Needs animation to promote description of this key contribution…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BE085-5F4C-8245-A753-2D2A648EE201}" type="slidenum">
              <a:rPr lang="en-US"/>
              <a:pPr/>
              <a:t>45</a:t>
            </a:fld>
            <a:endParaRPr lang="en-US"/>
          </a:p>
        </p:txBody>
      </p:sp>
      <p:sp>
        <p:nvSpPr>
          <p:cNvPr id="1300482"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300483" name="Rectangle 3"/>
          <p:cNvSpPr>
            <a:spLocks noGrp="1" noChangeArrowheads="1"/>
          </p:cNvSpPr>
          <p:nvPr>
            <p:ph type="body" idx="1"/>
          </p:nvPr>
        </p:nvSpPr>
        <p:spPr>
          <a:xfrm>
            <a:off x="976313" y="4560888"/>
            <a:ext cx="5362575" cy="4319587"/>
          </a:xfrm>
        </p:spPr>
        <p:txBody>
          <a:bodyPr/>
          <a:lstStyle/>
          <a:p>
            <a:pPr>
              <a:spcBef>
                <a:spcPct val="0"/>
              </a:spcBef>
            </a:pPr>
            <a:r>
              <a:rPr lang="en-US" sz="2800"/>
              <a:t>Underscore the fact that a low-term factorization naturally performs some regularization of measurement error.  Of course, had we used as many terms as samples in the view, we would have captured the noise without loss.</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B5455-E30B-E549-ADDC-CA96ABB2FDC1}" type="slidenum">
              <a:rPr lang="en-US"/>
              <a:pPr/>
              <a:t>46</a:t>
            </a:fld>
            <a:endParaRPr lang="en-US"/>
          </a:p>
        </p:txBody>
      </p:sp>
      <p:sp>
        <p:nvSpPr>
          <p:cNvPr id="1297410" name="Rectangle 2"/>
          <p:cNvSpPr>
            <a:spLocks noChangeArrowheads="1" noTextEdit="1"/>
          </p:cNvSpPr>
          <p:nvPr>
            <p:ph type="sldImg"/>
          </p:nvPr>
        </p:nvSpPr>
        <p:spPr>
          <a:xfrm>
            <a:off x="1255713" y="720725"/>
            <a:ext cx="4800600" cy="3600450"/>
          </a:xfrm>
          <a:ln/>
          <a:extLst>
            <a:ext uri="{FAA26D3D-D897-4be2-8F04-BA451C77F1D7}">
              <ma14:placeholderFlag xmlns:ma14="http://schemas.microsoft.com/office/mac/drawingml/2011/main" val="1"/>
            </a:ext>
          </a:extLst>
        </p:spPr>
      </p:sp>
      <p:sp>
        <p:nvSpPr>
          <p:cNvPr id="1297411" name="Rectangle 3"/>
          <p:cNvSpPr>
            <a:spLocks noGrp="1" noChangeArrowheads="1"/>
          </p:cNvSpPr>
          <p:nvPr>
            <p:ph type="body" idx="1"/>
          </p:nvPr>
        </p:nvSpPr>
        <p:spPr>
          <a:xfrm>
            <a:off x="976313" y="4560888"/>
            <a:ext cx="5362575" cy="4319587"/>
          </a:xfrm>
        </p:spPr>
        <p:txBody>
          <a:bodyPr/>
          <a:lstStyle/>
          <a:p>
            <a:r>
              <a:rPr lang="en-US"/>
              <a:t>As this process is repeated, because we are using the weights computed from the F functions…the second term will be selected most often.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2D5F5-0A73-BB4C-BA17-EB139D27B4A6}" type="slidenum">
              <a:rPr lang="en-US"/>
              <a:pPr/>
              <a:t>50</a:t>
            </a:fld>
            <a:endParaRPr lang="en-US"/>
          </a:p>
        </p:txBody>
      </p:sp>
      <p:sp>
        <p:nvSpPr>
          <p:cNvPr id="1307650"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07651" name="Rectangle 3"/>
          <p:cNvSpPr>
            <a:spLocks noGrp="1" noChangeArrowheads="1"/>
          </p:cNvSpPr>
          <p:nvPr>
            <p:ph type="body" idx="1"/>
          </p:nvPr>
        </p:nvSpPr>
        <p:spPr>
          <a:xfrm>
            <a:off x="974725" y="4560888"/>
            <a:ext cx="5365750" cy="4319587"/>
          </a:xfrm>
        </p:spPr>
        <p:txBody>
          <a:bodyPr/>
          <a:lstStyle/>
          <a:p>
            <a:r>
              <a:rPr lang="en-US"/>
              <a:t>What is lightcuts?  Lightcuts is a new scalable solution for efficiently computing complex illumination.  Two examples are shown here.  The image on the left is lit by an environment map with illumination captured from the real world, while the image on the right includes two simulated high dynamic range flat-panel displays.  Both are challenging illumination problems.  In addition both images include indirect illumination, glossy materials, and anti-aliasing.  Yet our method was able to produce each image in under two minutes on a single machine.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8B47D-8B92-C040-AE30-F0CA454B77AF}" type="slidenum">
              <a:rPr lang="en-US"/>
              <a:pPr/>
              <a:t>51</a:t>
            </a:fld>
            <a:endParaRPr lang="en-US"/>
          </a:p>
        </p:txBody>
      </p:sp>
      <p:sp>
        <p:nvSpPr>
          <p:cNvPr id="1314818"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14819" name="Rectangle 3"/>
          <p:cNvSpPr>
            <a:spLocks noGrp="1" noChangeArrowheads="1"/>
          </p:cNvSpPr>
          <p:nvPr>
            <p:ph type="body" idx="1"/>
          </p:nvPr>
        </p:nvSpPr>
        <p:spPr>
          <a:xfrm>
            <a:off x="974725" y="4560888"/>
            <a:ext cx="5365750" cy="4319587"/>
          </a:xfrm>
        </p:spPr>
        <p:txBody>
          <a:bodyPr/>
          <a:lstStyle/>
          <a:p>
            <a:r>
              <a:rPr lang="en-US"/>
              <a:t>Once we have a scalable solution for many point lights, we can use this to compute other types of complex illumination.  The four examples we demonstrate in the paper are area lights, high dynamic range environment maps, sun &amp; sky light, and indirect illumination.  Moreover this allows us to unify the handling of different illumination types and enables new types of tradeoffs.  For example, bright illumination from one source allows coarser approximations of other sources.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C90EC-6ED2-2743-AD5C-A09726A06694}" type="slidenum">
              <a:rPr lang="en-US"/>
              <a:pPr/>
              <a:t>52</a:t>
            </a:fld>
            <a:endParaRPr lang="en-US"/>
          </a:p>
        </p:txBody>
      </p:sp>
      <p:sp>
        <p:nvSpPr>
          <p:cNvPr id="1332226" name="Rectangle 2"/>
          <p:cNvSpPr>
            <a:spLocks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332227" name="Rectangle 3"/>
          <p:cNvSpPr>
            <a:spLocks noGrp="1" noChangeArrowheads="1"/>
          </p:cNvSpPr>
          <p:nvPr>
            <p:ph type="body" idx="1"/>
          </p:nvPr>
        </p:nvSpPr>
        <p:spPr>
          <a:xfrm>
            <a:off x="974725" y="4560888"/>
            <a:ext cx="5365750" cy="4319587"/>
          </a:xfrm>
        </p:spPr>
        <p:txBody>
          <a:bodyPr/>
          <a:lstStyle/>
          <a:p>
            <a:r>
              <a:rPr lang="en-US"/>
              <a:t>Second is the light tree which is a binary tree of lights and clusters.  The leaves of this tree are the individual lights while the interior nodes represent clusters which get progressively larger as we go up the tree.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20413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5396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ABD424-468C-E84B-ABD2-B2197681A6B6}" type="slidenum">
              <a:rPr lang="en-US"/>
              <a:pPr/>
              <a:t>‹#›</a:t>
            </a:fld>
            <a:endParaRPr lang="en-US"/>
          </a:p>
        </p:txBody>
      </p:sp>
    </p:spTree>
    <p:extLst>
      <p:ext uri="{BB962C8B-B14F-4D97-AF65-F5344CB8AC3E}">
        <p14:creationId xmlns:p14="http://schemas.microsoft.com/office/powerpoint/2010/main" val="871294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2BDC8F-C4C1-CD4C-B955-B4CF6E950984}" type="slidenum">
              <a:rPr lang="en-US"/>
              <a:pPr/>
              <a:t>‹#›</a:t>
            </a:fld>
            <a:endParaRPr lang="en-US"/>
          </a:p>
        </p:txBody>
      </p:sp>
    </p:spTree>
    <p:extLst>
      <p:ext uri="{BB962C8B-B14F-4D97-AF65-F5344CB8AC3E}">
        <p14:creationId xmlns:p14="http://schemas.microsoft.com/office/powerpoint/2010/main" val="1298388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45AC32-4133-6042-9902-D3453090BA63}" type="slidenum">
              <a:rPr lang="en-US"/>
              <a:pPr/>
              <a:t>‹#›</a:t>
            </a:fld>
            <a:endParaRPr lang="en-US"/>
          </a:p>
        </p:txBody>
      </p:sp>
    </p:spTree>
    <p:extLst>
      <p:ext uri="{BB962C8B-B14F-4D97-AF65-F5344CB8AC3E}">
        <p14:creationId xmlns:p14="http://schemas.microsoft.com/office/powerpoint/2010/main" val="319333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DD29B3E-B244-EF4A-BAB5-015E64BF1D5A}" type="slidenum">
              <a:rPr lang="en-US"/>
              <a:pPr/>
              <a:t>‹#›</a:t>
            </a:fld>
            <a:endParaRPr lang="en-US"/>
          </a:p>
        </p:txBody>
      </p:sp>
    </p:spTree>
    <p:extLst>
      <p:ext uri="{BB962C8B-B14F-4D97-AF65-F5344CB8AC3E}">
        <p14:creationId xmlns:p14="http://schemas.microsoft.com/office/powerpoint/2010/main" val="624374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8E906A-49BC-EF48-B5DB-768F5319BF69}" type="slidenum">
              <a:rPr lang="en-US"/>
              <a:pPr/>
              <a:t>‹#›</a:t>
            </a:fld>
            <a:endParaRPr lang="en-US"/>
          </a:p>
        </p:txBody>
      </p:sp>
    </p:spTree>
    <p:extLst>
      <p:ext uri="{BB962C8B-B14F-4D97-AF65-F5344CB8AC3E}">
        <p14:creationId xmlns:p14="http://schemas.microsoft.com/office/powerpoint/2010/main" val="3536581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315CF3D-6A32-2142-8FDD-1DF949B8F75D}" type="slidenum">
              <a:rPr lang="en-US"/>
              <a:pPr/>
              <a:t>‹#›</a:t>
            </a:fld>
            <a:endParaRPr lang="en-US"/>
          </a:p>
        </p:txBody>
      </p:sp>
    </p:spTree>
    <p:extLst>
      <p:ext uri="{BB962C8B-B14F-4D97-AF65-F5344CB8AC3E}">
        <p14:creationId xmlns:p14="http://schemas.microsoft.com/office/powerpoint/2010/main" val="3764325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08C9C90-2429-9F40-8504-4D2AE8694597}" type="slidenum">
              <a:rPr lang="en-US"/>
              <a:pPr/>
              <a:t>‹#›</a:t>
            </a:fld>
            <a:endParaRPr lang="en-US"/>
          </a:p>
        </p:txBody>
      </p:sp>
    </p:spTree>
    <p:extLst>
      <p:ext uri="{BB962C8B-B14F-4D97-AF65-F5344CB8AC3E}">
        <p14:creationId xmlns:p14="http://schemas.microsoft.com/office/powerpoint/2010/main" val="2071577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8920EE-7A4C-2E46-82D8-AE35ABE6B7BB}" type="slidenum">
              <a:rPr lang="en-US"/>
              <a:pPr/>
              <a:t>‹#›</a:t>
            </a:fld>
            <a:endParaRPr lang="en-US"/>
          </a:p>
        </p:txBody>
      </p:sp>
    </p:spTree>
    <p:extLst>
      <p:ext uri="{BB962C8B-B14F-4D97-AF65-F5344CB8AC3E}">
        <p14:creationId xmlns:p14="http://schemas.microsoft.com/office/powerpoint/2010/main" val="88170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737446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7D6307-61D3-0B44-82CF-B87A8BE816AA}" type="slidenum">
              <a:rPr lang="en-US"/>
              <a:pPr/>
              <a:t>‹#›</a:t>
            </a:fld>
            <a:endParaRPr lang="en-US"/>
          </a:p>
        </p:txBody>
      </p:sp>
    </p:spTree>
    <p:extLst>
      <p:ext uri="{BB962C8B-B14F-4D97-AF65-F5344CB8AC3E}">
        <p14:creationId xmlns:p14="http://schemas.microsoft.com/office/powerpoint/2010/main" val="892936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42C412-2F41-9642-8771-BD53234E19F5}" type="slidenum">
              <a:rPr lang="en-US"/>
              <a:pPr/>
              <a:t>‹#›</a:t>
            </a:fld>
            <a:endParaRPr lang="en-US"/>
          </a:p>
        </p:txBody>
      </p:sp>
    </p:spTree>
    <p:extLst>
      <p:ext uri="{BB962C8B-B14F-4D97-AF65-F5344CB8AC3E}">
        <p14:creationId xmlns:p14="http://schemas.microsoft.com/office/powerpoint/2010/main" val="300909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2D1364-F581-CA4D-9E03-9DD9BC72E21C}" type="slidenum">
              <a:rPr lang="en-US"/>
              <a:pPr/>
              <a:t>‹#›</a:t>
            </a:fld>
            <a:endParaRPr lang="en-US"/>
          </a:p>
        </p:txBody>
      </p:sp>
    </p:spTree>
    <p:extLst>
      <p:ext uri="{BB962C8B-B14F-4D97-AF65-F5344CB8AC3E}">
        <p14:creationId xmlns:p14="http://schemas.microsoft.com/office/powerpoint/2010/main" val="1407086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04578"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304579"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3319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065901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968082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430246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63469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616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65499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708765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987584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33271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41113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46277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946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6071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524000"/>
            <a:ext cx="41306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524000"/>
            <a:ext cx="41322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124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5098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18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3537762"/>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793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383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4555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1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25450"/>
            <a:ext cx="2114550" cy="6127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25450"/>
            <a:ext cx="6191250" cy="6127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518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5240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28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19307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524000"/>
            <a:ext cx="41306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524000"/>
            <a:ext cx="41322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0737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52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0434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3251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518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8346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4906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3872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25450"/>
            <a:ext cx="2114550" cy="6127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25450"/>
            <a:ext cx="6191250" cy="6127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6027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25450"/>
            <a:ext cx="8458200" cy="6127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5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011543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2732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181139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256685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5228D"/>
            </a:gs>
            <a:gs pos="100000">
              <a:srgbClr val="35228D">
                <a:gamma/>
                <a:shade val="12157"/>
                <a:invGamma/>
              </a:srgbClr>
            </a:gs>
          </a:gsLst>
          <a:lin ang="5400000" scaled="1"/>
        </a:gradFill>
        <a:effectLst/>
      </p:bgPr>
    </p:bg>
    <p:spTree>
      <p:nvGrpSpPr>
        <p:cNvPr id="1" name=""/>
        <p:cNvGrpSpPr/>
        <p:nvPr/>
      </p:nvGrpSpPr>
      <p:grpSpPr>
        <a:xfrm>
          <a:off x="0" y="0"/>
          <a:ext cx="0" cy="0"/>
          <a:chOff x="0" y="0"/>
          <a:chExt cx="0" cy="0"/>
        </a:xfrm>
      </p:grpSpPr>
      <p:sp>
        <p:nvSpPr>
          <p:cNvPr id="1287170" name="Rectangle 2"/>
          <p:cNvSpPr>
            <a:spLocks noGrp="1" noChangeArrowheads="1"/>
          </p:cNvSpPr>
          <p:nvPr>
            <p:ph type="title"/>
          </p:nvPr>
        </p:nvSpPr>
        <p:spPr bwMode="auto">
          <a:xfrm>
            <a:off x="685800" y="228600"/>
            <a:ext cx="7772400" cy="1143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7171" name="Rectangle 3"/>
          <p:cNvSpPr>
            <a:spLocks noGrp="1" noChangeArrowheads="1"/>
          </p:cNvSpPr>
          <p:nvPr>
            <p:ph type="body" idx="1"/>
          </p:nvPr>
        </p:nvSpPr>
        <p:spPr bwMode="auto">
          <a:xfrm>
            <a:off x="685800" y="1524000"/>
            <a:ext cx="7772400" cy="411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8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lvl1pPr>
          </a:lstStyle>
          <a:p>
            <a:endParaRPr lang="en-US"/>
          </a:p>
        </p:txBody>
      </p:sp>
      <p:sp>
        <p:nvSpPr>
          <p:cNvPr id="128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28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00398247-A3CD-5F48-9125-AA295A96C44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fontAlgn="base">
        <a:spcBef>
          <a:spcPct val="0"/>
        </a:spcBef>
        <a:spcAft>
          <a:spcPct val="0"/>
        </a:spcAft>
        <a:defRPr sz="4400" b="1">
          <a:solidFill>
            <a:schemeClr val="hlink"/>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hlink"/>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lnSpc>
          <a:spcPct val="130000"/>
        </a:lnSpc>
        <a:spcBef>
          <a:spcPct val="20000"/>
        </a:spcBef>
        <a:spcAft>
          <a:spcPct val="0"/>
        </a:spcAft>
        <a:buChar char="•"/>
        <a:defRPr sz="3000">
          <a:solidFill>
            <a:srgbClr val="FFFFFF"/>
          </a:solidFill>
          <a:effectLst>
            <a:outerShdw blurRad="38100" dist="38100" dir="2700000" algn="tl">
              <a:srgbClr val="000000"/>
            </a:outerShdw>
          </a:effectLst>
          <a:latin typeface="+mn-lt"/>
          <a:ea typeface="+mn-ea"/>
          <a:cs typeface="+mn-cs"/>
        </a:defRPr>
      </a:lvl1pPr>
      <a:lvl2pPr marL="742950" indent="-285750" algn="l" rtl="0" fontAlgn="base">
        <a:lnSpc>
          <a:spcPct val="130000"/>
        </a:lnSpc>
        <a:spcBef>
          <a:spcPct val="20000"/>
        </a:spcBef>
        <a:spcAft>
          <a:spcPct val="0"/>
        </a:spcAft>
        <a:buChar char="–"/>
        <a:defRPr sz="2600">
          <a:solidFill>
            <a:srgbClr val="FFFFFF"/>
          </a:solidFill>
          <a:effectLst>
            <a:outerShdw blurRad="38100" dist="38100" dir="2700000" algn="tl">
              <a:srgbClr val="000000"/>
            </a:outerShdw>
          </a:effectLst>
          <a:latin typeface="+mn-lt"/>
          <a:ea typeface="+mn-ea"/>
        </a:defRPr>
      </a:lvl2pPr>
      <a:lvl3pPr marL="1143000" indent="-228600" algn="l" rtl="0" fontAlgn="base">
        <a:lnSpc>
          <a:spcPct val="130000"/>
        </a:lnSpc>
        <a:spcBef>
          <a:spcPct val="20000"/>
        </a:spcBef>
        <a:spcAft>
          <a:spcPct val="0"/>
        </a:spcAft>
        <a:buChar char="•"/>
        <a:defRPr sz="2000">
          <a:solidFill>
            <a:srgbClr val="FFFFFF"/>
          </a:solidFill>
          <a:effectLst>
            <a:outerShdw blurRad="38100" dist="38100" dir="2700000" algn="tl">
              <a:srgbClr val="000000"/>
            </a:outerShdw>
          </a:effectLst>
          <a:latin typeface="+mn-lt"/>
          <a:ea typeface="+mn-ea"/>
        </a:defRPr>
      </a:lvl3pPr>
      <a:lvl4pPr marL="16002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4pPr>
      <a:lvl5pPr marL="20574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5pPr>
      <a:lvl6pPr marL="25146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6pPr>
      <a:lvl7pPr marL="29718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7pPr>
      <a:lvl8pPr marL="34290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8pPr>
      <a:lvl9pPr marL="3886200" indent="-228600" algn="l" rtl="0" fontAlgn="base">
        <a:lnSpc>
          <a:spcPct val="130000"/>
        </a:lnSpc>
        <a:spcBef>
          <a:spcPct val="20000"/>
        </a:spcBef>
        <a:spcAft>
          <a:spcPct val="0"/>
        </a:spcAft>
        <a:buChar char="»"/>
        <a:defRPr>
          <a:solidFill>
            <a:srgbClr val="FFFFFF"/>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303555"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3556"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3557" name="Rectangle 5"/>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7"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xmlns:p14="http://schemas.microsoft.com/office/powerpoint/2010/mai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310722" name="Rectangle 2"/>
          <p:cNvSpPr>
            <a:spLocks noGrp="1" noChangeArrowheads="1"/>
          </p:cNvSpPr>
          <p:nvPr>
            <p:ph type="title"/>
          </p:nvPr>
        </p:nvSpPr>
        <p:spPr bwMode="auto">
          <a:xfrm>
            <a:off x="304800" y="425450"/>
            <a:ext cx="6934200" cy="946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23" name="Rectangle 3"/>
          <p:cNvSpPr>
            <a:spLocks noGrp="1" noChangeArrowheads="1"/>
          </p:cNvSpPr>
          <p:nvPr>
            <p:ph type="body" idx="1"/>
          </p:nvPr>
        </p:nvSpPr>
        <p:spPr bwMode="auto">
          <a:xfrm>
            <a:off x="347663" y="1524000"/>
            <a:ext cx="841533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0724" name="Line 4"/>
          <p:cNvSpPr>
            <a:spLocks noChangeShapeType="1"/>
          </p:cNvSpPr>
          <p:nvPr/>
        </p:nvSpPr>
        <p:spPr bwMode="auto">
          <a:xfrm>
            <a:off x="381000" y="1295400"/>
            <a:ext cx="8477250"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310725" name="Picture 5" descr="LC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9550" y="19208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26" name="Text Box 6"/>
          <p:cNvSpPr txBox="1">
            <a:spLocks noChangeArrowheads="1"/>
          </p:cNvSpPr>
          <p:nvPr/>
        </p:nvSpPr>
        <p:spPr bwMode="auto">
          <a:xfrm>
            <a:off x="7894638" y="1022350"/>
            <a:ext cx="9779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100">
                <a:solidFill>
                  <a:srgbClr val="D9917B"/>
                </a:solidFill>
              </a:rPr>
              <a:t>LIGHTCUTS</a:t>
            </a:r>
          </a:p>
        </p:txBody>
      </p:sp>
      <p:sp>
        <p:nvSpPr>
          <p:cNvPr id="1310727" name="Text Box 7"/>
          <p:cNvSpPr txBox="1">
            <a:spLocks noChangeArrowheads="1"/>
          </p:cNvSpPr>
          <p:nvPr/>
        </p:nvSpPr>
        <p:spPr bwMode="auto">
          <a:xfrm>
            <a:off x="7783513" y="22225"/>
            <a:ext cx="1166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000">
                <a:solidFill>
                  <a:srgbClr val="DDDDDD"/>
                </a:solidFill>
              </a:rPr>
              <a:t>SIGGRAPH 2005</a:t>
            </a:r>
          </a:p>
        </p:txBody>
      </p:sp>
      <p:sp>
        <p:nvSpPr>
          <p:cNvPr id="1310728" name="Text Box 8"/>
          <p:cNvSpPr txBox="1">
            <a:spLocks noChangeArrowheads="1"/>
          </p:cNvSpPr>
          <p:nvPr/>
        </p:nvSpPr>
        <p:spPr bwMode="auto">
          <a:xfrm>
            <a:off x="8743950" y="6542088"/>
            <a:ext cx="400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fld id="{72848BD8-1CDD-A948-B9AE-D9E44C0066B5}" type="slidenum">
              <a:rPr lang="en-US" sz="1400">
                <a:solidFill>
                  <a:srgbClr val="DDDDDD"/>
                </a:solidFill>
              </a:rPr>
              <a:pPr algn="l" eaLnBrk="1" hangingPunct="1"/>
              <a:t>‹#›</a:t>
            </a:fld>
            <a:endParaRPr lang="en-US" sz="1400">
              <a:solidFill>
                <a:srgbClr val="DDDDDD"/>
              </a:solidFill>
            </a:endParaRPr>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fontAlgn="base">
        <a:spcBef>
          <a:spcPct val="0"/>
        </a:spcBef>
        <a:spcAft>
          <a:spcPct val="0"/>
        </a:spcAft>
        <a:defRPr sz="3800" b="1">
          <a:solidFill>
            <a:schemeClr val="tx2"/>
          </a:solidFill>
          <a:latin typeface="+mj-lt"/>
          <a:ea typeface="+mj-ea"/>
          <a:cs typeface="+mj-cs"/>
        </a:defRPr>
      </a:lvl1pPr>
      <a:lvl2pPr algn="l" rtl="0" fontAlgn="base">
        <a:spcBef>
          <a:spcPct val="0"/>
        </a:spcBef>
        <a:spcAft>
          <a:spcPct val="0"/>
        </a:spcAft>
        <a:defRPr sz="3800" b="1">
          <a:solidFill>
            <a:schemeClr val="tx2"/>
          </a:solidFill>
          <a:latin typeface="Arial" charset="0"/>
          <a:ea typeface="ＭＳ Ｐゴシック" charset="0"/>
        </a:defRPr>
      </a:lvl2pPr>
      <a:lvl3pPr algn="l" rtl="0" fontAlgn="base">
        <a:spcBef>
          <a:spcPct val="0"/>
        </a:spcBef>
        <a:spcAft>
          <a:spcPct val="0"/>
        </a:spcAft>
        <a:defRPr sz="3800" b="1">
          <a:solidFill>
            <a:schemeClr val="tx2"/>
          </a:solidFill>
          <a:latin typeface="Arial" charset="0"/>
          <a:ea typeface="ＭＳ Ｐゴシック" charset="0"/>
        </a:defRPr>
      </a:lvl3pPr>
      <a:lvl4pPr algn="l" rtl="0" fontAlgn="base">
        <a:spcBef>
          <a:spcPct val="0"/>
        </a:spcBef>
        <a:spcAft>
          <a:spcPct val="0"/>
        </a:spcAft>
        <a:defRPr sz="3800" b="1">
          <a:solidFill>
            <a:schemeClr val="tx2"/>
          </a:solidFill>
          <a:latin typeface="Arial" charset="0"/>
          <a:ea typeface="ＭＳ Ｐゴシック" charset="0"/>
        </a:defRPr>
      </a:lvl4pPr>
      <a:lvl5pPr algn="l" rtl="0" fontAlgn="base">
        <a:spcBef>
          <a:spcPct val="0"/>
        </a:spcBef>
        <a:spcAft>
          <a:spcPct val="0"/>
        </a:spcAft>
        <a:defRPr sz="3800" b="1">
          <a:solidFill>
            <a:schemeClr val="tx2"/>
          </a:solidFill>
          <a:latin typeface="Arial" charset="0"/>
          <a:ea typeface="ＭＳ Ｐゴシック" charset="0"/>
        </a:defRPr>
      </a:lvl5pPr>
      <a:lvl6pPr marL="457200" algn="l" rtl="0" fontAlgn="base">
        <a:spcBef>
          <a:spcPct val="0"/>
        </a:spcBef>
        <a:spcAft>
          <a:spcPct val="0"/>
        </a:spcAft>
        <a:defRPr sz="3800" b="1">
          <a:solidFill>
            <a:schemeClr val="tx2"/>
          </a:solidFill>
          <a:latin typeface="Arial" charset="0"/>
          <a:ea typeface="ＭＳ Ｐゴシック" charset="0"/>
        </a:defRPr>
      </a:lvl6pPr>
      <a:lvl7pPr marL="914400" algn="l" rtl="0" fontAlgn="base">
        <a:spcBef>
          <a:spcPct val="0"/>
        </a:spcBef>
        <a:spcAft>
          <a:spcPct val="0"/>
        </a:spcAft>
        <a:defRPr sz="3800" b="1">
          <a:solidFill>
            <a:schemeClr val="tx2"/>
          </a:solidFill>
          <a:latin typeface="Arial" charset="0"/>
          <a:ea typeface="ＭＳ Ｐゴシック" charset="0"/>
        </a:defRPr>
      </a:lvl7pPr>
      <a:lvl8pPr marL="1371600" algn="l" rtl="0" fontAlgn="base">
        <a:spcBef>
          <a:spcPct val="0"/>
        </a:spcBef>
        <a:spcAft>
          <a:spcPct val="0"/>
        </a:spcAft>
        <a:defRPr sz="3800" b="1">
          <a:solidFill>
            <a:schemeClr val="tx2"/>
          </a:solidFill>
          <a:latin typeface="Arial" charset="0"/>
          <a:ea typeface="ＭＳ Ｐゴシック" charset="0"/>
        </a:defRPr>
      </a:lvl8pPr>
      <a:lvl9pPr marL="1828800" algn="l" rtl="0" fontAlgn="base">
        <a:spcBef>
          <a:spcPct val="0"/>
        </a:spcBef>
        <a:spcAft>
          <a:spcPct val="0"/>
        </a:spcAft>
        <a:defRPr sz="38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rgbClr val="FF9900"/>
        </a:buClr>
        <a:buSzPct val="110000"/>
        <a:buChar char="•"/>
        <a:defRPr sz="2800">
          <a:solidFill>
            <a:schemeClr val="tx2"/>
          </a:solidFill>
          <a:latin typeface="+mn-lt"/>
          <a:ea typeface="+mn-ea"/>
          <a:cs typeface="+mn-cs"/>
        </a:defRPr>
      </a:lvl1pPr>
      <a:lvl2pPr marL="742950" indent="-285750" algn="l" rtl="0" fontAlgn="base">
        <a:lnSpc>
          <a:spcPct val="110000"/>
        </a:lnSpc>
        <a:spcBef>
          <a:spcPts val="600"/>
        </a:spcBef>
        <a:spcAft>
          <a:spcPts val="600"/>
        </a:spcAft>
        <a:buClr>
          <a:srgbClr val="FF9900"/>
        </a:buClr>
        <a:buSzPct val="110000"/>
        <a:buFont typeface="Arial" charset="0"/>
        <a:buChar char="–"/>
        <a:defRPr sz="2300">
          <a:solidFill>
            <a:schemeClr val="tx2"/>
          </a:solidFill>
          <a:latin typeface="+mn-lt"/>
          <a:ea typeface="+mn-ea"/>
        </a:defRPr>
      </a:lvl2pPr>
      <a:lvl3pPr marL="1143000" indent="-228600" algn="l" rtl="0" fontAlgn="base">
        <a:lnSpc>
          <a:spcPct val="110000"/>
        </a:lnSpc>
        <a:spcBef>
          <a:spcPts val="600"/>
        </a:spcBef>
        <a:spcAft>
          <a:spcPts val="600"/>
        </a:spcAft>
        <a:buClr>
          <a:srgbClr val="FF9900"/>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bwMode="auto">
          <a:xfrm>
            <a:off x="304800" y="425450"/>
            <a:ext cx="6934200" cy="946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0179" name="Rectangle 3"/>
          <p:cNvSpPr>
            <a:spLocks noGrp="1" noChangeArrowheads="1"/>
          </p:cNvSpPr>
          <p:nvPr>
            <p:ph type="body" idx="1"/>
          </p:nvPr>
        </p:nvSpPr>
        <p:spPr bwMode="auto">
          <a:xfrm>
            <a:off x="347663" y="1524000"/>
            <a:ext cx="841533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0180" name="Line 4"/>
          <p:cNvSpPr>
            <a:spLocks noChangeShapeType="1"/>
          </p:cNvSpPr>
          <p:nvPr/>
        </p:nvSpPr>
        <p:spPr bwMode="auto">
          <a:xfrm>
            <a:off x="381000" y="1295400"/>
            <a:ext cx="8477250"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330181" name="Picture 5" descr="LC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9550" y="19208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0182" name="Text Box 6"/>
          <p:cNvSpPr txBox="1">
            <a:spLocks noChangeArrowheads="1"/>
          </p:cNvSpPr>
          <p:nvPr/>
        </p:nvSpPr>
        <p:spPr bwMode="auto">
          <a:xfrm>
            <a:off x="7894638" y="1022350"/>
            <a:ext cx="9779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100">
                <a:solidFill>
                  <a:srgbClr val="D9917B"/>
                </a:solidFill>
              </a:rPr>
              <a:t>LIGHTCUTS</a:t>
            </a:r>
          </a:p>
        </p:txBody>
      </p:sp>
      <p:sp>
        <p:nvSpPr>
          <p:cNvPr id="1330183" name="Text Box 7"/>
          <p:cNvSpPr txBox="1">
            <a:spLocks noChangeArrowheads="1"/>
          </p:cNvSpPr>
          <p:nvPr/>
        </p:nvSpPr>
        <p:spPr bwMode="auto">
          <a:xfrm>
            <a:off x="7783513" y="22225"/>
            <a:ext cx="1166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000">
                <a:solidFill>
                  <a:srgbClr val="DDDDDD"/>
                </a:solidFill>
              </a:rPr>
              <a:t>SIGGRAPH 2005</a:t>
            </a:r>
          </a:p>
        </p:txBody>
      </p:sp>
      <p:sp>
        <p:nvSpPr>
          <p:cNvPr id="1330184" name="Text Box 8"/>
          <p:cNvSpPr txBox="1">
            <a:spLocks noChangeArrowheads="1"/>
          </p:cNvSpPr>
          <p:nvPr/>
        </p:nvSpPr>
        <p:spPr bwMode="auto">
          <a:xfrm>
            <a:off x="8743950" y="6542088"/>
            <a:ext cx="400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fld id="{5481DED0-20A4-B340-8902-B19257C9FCBF}" type="slidenum">
              <a:rPr lang="en-US" sz="1400">
                <a:solidFill>
                  <a:srgbClr val="DDDDDD"/>
                </a:solidFill>
              </a:rPr>
              <a:pPr algn="l" eaLnBrk="1" hangingPunct="1"/>
              <a:t>‹#›</a:t>
            </a:fld>
            <a:endParaRPr lang="en-US" sz="1400">
              <a:solidFill>
                <a:srgbClr val="DDDDDD"/>
              </a:solidFill>
            </a:endParaRP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rtl="0" fontAlgn="base">
        <a:spcBef>
          <a:spcPct val="0"/>
        </a:spcBef>
        <a:spcAft>
          <a:spcPct val="0"/>
        </a:spcAft>
        <a:defRPr sz="3800" b="1">
          <a:solidFill>
            <a:schemeClr val="tx2"/>
          </a:solidFill>
          <a:latin typeface="+mj-lt"/>
          <a:ea typeface="+mj-ea"/>
          <a:cs typeface="+mj-cs"/>
        </a:defRPr>
      </a:lvl1pPr>
      <a:lvl2pPr algn="l" rtl="0" fontAlgn="base">
        <a:spcBef>
          <a:spcPct val="0"/>
        </a:spcBef>
        <a:spcAft>
          <a:spcPct val="0"/>
        </a:spcAft>
        <a:defRPr sz="3800" b="1">
          <a:solidFill>
            <a:schemeClr val="tx2"/>
          </a:solidFill>
          <a:latin typeface="Arial" charset="0"/>
          <a:ea typeface="ＭＳ Ｐゴシック" charset="0"/>
        </a:defRPr>
      </a:lvl2pPr>
      <a:lvl3pPr algn="l" rtl="0" fontAlgn="base">
        <a:spcBef>
          <a:spcPct val="0"/>
        </a:spcBef>
        <a:spcAft>
          <a:spcPct val="0"/>
        </a:spcAft>
        <a:defRPr sz="3800" b="1">
          <a:solidFill>
            <a:schemeClr val="tx2"/>
          </a:solidFill>
          <a:latin typeface="Arial" charset="0"/>
          <a:ea typeface="ＭＳ Ｐゴシック" charset="0"/>
        </a:defRPr>
      </a:lvl3pPr>
      <a:lvl4pPr algn="l" rtl="0" fontAlgn="base">
        <a:spcBef>
          <a:spcPct val="0"/>
        </a:spcBef>
        <a:spcAft>
          <a:spcPct val="0"/>
        </a:spcAft>
        <a:defRPr sz="3800" b="1">
          <a:solidFill>
            <a:schemeClr val="tx2"/>
          </a:solidFill>
          <a:latin typeface="Arial" charset="0"/>
          <a:ea typeface="ＭＳ Ｐゴシック" charset="0"/>
        </a:defRPr>
      </a:lvl4pPr>
      <a:lvl5pPr algn="l" rtl="0" fontAlgn="base">
        <a:spcBef>
          <a:spcPct val="0"/>
        </a:spcBef>
        <a:spcAft>
          <a:spcPct val="0"/>
        </a:spcAft>
        <a:defRPr sz="3800" b="1">
          <a:solidFill>
            <a:schemeClr val="tx2"/>
          </a:solidFill>
          <a:latin typeface="Arial" charset="0"/>
          <a:ea typeface="ＭＳ Ｐゴシック" charset="0"/>
        </a:defRPr>
      </a:lvl5pPr>
      <a:lvl6pPr marL="457200" algn="l" rtl="0" fontAlgn="base">
        <a:spcBef>
          <a:spcPct val="0"/>
        </a:spcBef>
        <a:spcAft>
          <a:spcPct val="0"/>
        </a:spcAft>
        <a:defRPr sz="3800" b="1">
          <a:solidFill>
            <a:schemeClr val="tx2"/>
          </a:solidFill>
          <a:latin typeface="Arial" charset="0"/>
          <a:ea typeface="ＭＳ Ｐゴシック" charset="0"/>
        </a:defRPr>
      </a:lvl6pPr>
      <a:lvl7pPr marL="914400" algn="l" rtl="0" fontAlgn="base">
        <a:spcBef>
          <a:spcPct val="0"/>
        </a:spcBef>
        <a:spcAft>
          <a:spcPct val="0"/>
        </a:spcAft>
        <a:defRPr sz="3800" b="1">
          <a:solidFill>
            <a:schemeClr val="tx2"/>
          </a:solidFill>
          <a:latin typeface="Arial" charset="0"/>
          <a:ea typeface="ＭＳ Ｐゴシック" charset="0"/>
        </a:defRPr>
      </a:lvl7pPr>
      <a:lvl8pPr marL="1371600" algn="l" rtl="0" fontAlgn="base">
        <a:spcBef>
          <a:spcPct val="0"/>
        </a:spcBef>
        <a:spcAft>
          <a:spcPct val="0"/>
        </a:spcAft>
        <a:defRPr sz="3800" b="1">
          <a:solidFill>
            <a:schemeClr val="tx2"/>
          </a:solidFill>
          <a:latin typeface="Arial" charset="0"/>
          <a:ea typeface="ＭＳ Ｐゴシック" charset="0"/>
        </a:defRPr>
      </a:lvl8pPr>
      <a:lvl9pPr marL="1828800" algn="l" rtl="0" fontAlgn="base">
        <a:spcBef>
          <a:spcPct val="0"/>
        </a:spcBef>
        <a:spcAft>
          <a:spcPct val="0"/>
        </a:spcAft>
        <a:defRPr sz="38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rgbClr val="FF9900"/>
        </a:buClr>
        <a:buSzPct val="110000"/>
        <a:buChar char="•"/>
        <a:defRPr sz="2800">
          <a:solidFill>
            <a:schemeClr val="tx2"/>
          </a:solidFill>
          <a:latin typeface="+mn-lt"/>
          <a:ea typeface="+mn-ea"/>
          <a:cs typeface="+mn-cs"/>
        </a:defRPr>
      </a:lvl1pPr>
      <a:lvl2pPr marL="742950" indent="-285750" algn="l" rtl="0" fontAlgn="base">
        <a:lnSpc>
          <a:spcPct val="110000"/>
        </a:lnSpc>
        <a:spcBef>
          <a:spcPts val="600"/>
        </a:spcBef>
        <a:spcAft>
          <a:spcPts val="600"/>
        </a:spcAft>
        <a:buClr>
          <a:srgbClr val="FF9900"/>
        </a:buClr>
        <a:buSzPct val="110000"/>
        <a:buFont typeface="Arial" charset="0"/>
        <a:buChar char="–"/>
        <a:defRPr sz="2300">
          <a:solidFill>
            <a:schemeClr val="tx2"/>
          </a:solidFill>
          <a:latin typeface="+mn-lt"/>
          <a:ea typeface="+mn-ea"/>
        </a:defRPr>
      </a:lvl2pPr>
      <a:lvl3pPr marL="1143000" indent="-228600" algn="l" rtl="0" fontAlgn="base">
        <a:lnSpc>
          <a:spcPct val="110000"/>
        </a:lnSpc>
        <a:spcBef>
          <a:spcPts val="600"/>
        </a:spcBef>
        <a:spcAft>
          <a:spcPts val="600"/>
        </a:spcAft>
        <a:buClr>
          <a:srgbClr val="FF9900"/>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wmf"/><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5.bin"/><Relationship Id="rId5" Type="http://schemas.openxmlformats.org/officeDocument/2006/relationships/image" Target="../media/image44.png"/><Relationship Id="rId6" Type="http://schemas.openxmlformats.org/officeDocument/2006/relationships/oleObject" Target="../embeddings/oleObject6.bin"/><Relationship Id="rId7" Type="http://schemas.openxmlformats.org/officeDocument/2006/relationships/image" Target="../media/image45.png"/><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1" Type="http://schemas.openxmlformats.org/officeDocument/2006/relationships/image" Target="../media/image50.emf"/><Relationship Id="rId12" Type="http://schemas.openxmlformats.org/officeDocument/2006/relationships/oleObject" Target="../embeddings/oleObject11.bin"/><Relationship Id="rId13" Type="http://schemas.openxmlformats.org/officeDocument/2006/relationships/image" Target="../media/image51.emf"/><Relationship Id="rId14" Type="http://schemas.openxmlformats.org/officeDocument/2006/relationships/oleObject" Target="../embeddings/oleObject12.bin"/><Relationship Id="rId15" Type="http://schemas.openxmlformats.org/officeDocument/2006/relationships/image" Target="../media/image52.emf"/><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notesSlide" Target="../notesSlides/notesSlide3.xml"/><Relationship Id="rId4" Type="http://schemas.openxmlformats.org/officeDocument/2006/relationships/oleObject" Target="../embeddings/oleObject7.bin"/><Relationship Id="rId5" Type="http://schemas.openxmlformats.org/officeDocument/2006/relationships/image" Target="../media/image47.emf"/><Relationship Id="rId6" Type="http://schemas.openxmlformats.org/officeDocument/2006/relationships/oleObject" Target="../embeddings/oleObject8.bin"/><Relationship Id="rId7" Type="http://schemas.openxmlformats.org/officeDocument/2006/relationships/image" Target="../media/image48.emf"/><Relationship Id="rId8" Type="http://schemas.openxmlformats.org/officeDocument/2006/relationships/oleObject" Target="../embeddings/oleObject9.bin"/><Relationship Id="rId9" Type="http://schemas.openxmlformats.org/officeDocument/2006/relationships/image" Target="../media/image49.emf"/><Relationship Id="rId10"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11" Type="http://schemas.openxmlformats.org/officeDocument/2006/relationships/image" Target="../media/image56.emf"/><Relationship Id="rId12" Type="http://schemas.openxmlformats.org/officeDocument/2006/relationships/oleObject" Target="../embeddings/oleObject17.bin"/><Relationship Id="rId13" Type="http://schemas.openxmlformats.org/officeDocument/2006/relationships/image" Target="../media/image57.emf"/><Relationship Id="rId14" Type="http://schemas.openxmlformats.org/officeDocument/2006/relationships/oleObject" Target="../embeddings/oleObject18.bin"/><Relationship Id="rId15" Type="http://schemas.openxmlformats.org/officeDocument/2006/relationships/image" Target="../media/image58.emf"/><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notesSlide" Target="../notesSlides/notesSlide4.xml"/><Relationship Id="rId4" Type="http://schemas.openxmlformats.org/officeDocument/2006/relationships/oleObject" Target="../embeddings/oleObject13.bin"/><Relationship Id="rId5" Type="http://schemas.openxmlformats.org/officeDocument/2006/relationships/image" Target="../media/image53.emf"/><Relationship Id="rId6" Type="http://schemas.openxmlformats.org/officeDocument/2006/relationships/oleObject" Target="../embeddings/oleObject14.bin"/><Relationship Id="rId7" Type="http://schemas.openxmlformats.org/officeDocument/2006/relationships/image" Target="../media/image54.emf"/><Relationship Id="rId8" Type="http://schemas.openxmlformats.org/officeDocument/2006/relationships/oleObject" Target="../embeddings/oleObject15.bin"/><Relationship Id="rId9" Type="http://schemas.openxmlformats.org/officeDocument/2006/relationships/image" Target="../media/image55.emf"/><Relationship Id="rId10" Type="http://schemas.openxmlformats.org/officeDocument/2006/relationships/oleObject" Target="../embeddings/oleObject1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9.bin"/><Relationship Id="rId5" Type="http://schemas.openxmlformats.org/officeDocument/2006/relationships/image" Target="../media/image59.png"/><Relationship Id="rId6" Type="http://schemas.openxmlformats.org/officeDocument/2006/relationships/oleObject" Target="../embeddings/oleObject20.bin"/><Relationship Id="rId7" Type="http://schemas.openxmlformats.org/officeDocument/2006/relationships/image" Target="../media/image60.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9" Type="http://schemas.openxmlformats.org/officeDocument/2006/relationships/image" Target="../media/image63.emf"/><Relationship Id="rId20" Type="http://schemas.openxmlformats.org/officeDocument/2006/relationships/image" Target="../media/image68.emf"/><Relationship Id="rId10" Type="http://schemas.openxmlformats.org/officeDocument/2006/relationships/oleObject" Target="../embeddings/oleObject24.bin"/><Relationship Id="rId11" Type="http://schemas.openxmlformats.org/officeDocument/2006/relationships/image" Target="../media/image64.emf"/><Relationship Id="rId12" Type="http://schemas.openxmlformats.org/officeDocument/2006/relationships/oleObject" Target="../embeddings/oleObject25.bin"/><Relationship Id="rId13" Type="http://schemas.openxmlformats.org/officeDocument/2006/relationships/image" Target="../media/image65.png"/><Relationship Id="rId14" Type="http://schemas.openxmlformats.org/officeDocument/2006/relationships/image" Target="../media/image69.png"/><Relationship Id="rId15" Type="http://schemas.openxmlformats.org/officeDocument/2006/relationships/oleObject" Target="../embeddings/oleObject26.bin"/><Relationship Id="rId16" Type="http://schemas.openxmlformats.org/officeDocument/2006/relationships/image" Target="../media/image66.emf"/><Relationship Id="rId17" Type="http://schemas.openxmlformats.org/officeDocument/2006/relationships/oleObject" Target="../embeddings/oleObject27.bin"/><Relationship Id="rId18" Type="http://schemas.openxmlformats.org/officeDocument/2006/relationships/image" Target="../media/image67.wmf"/><Relationship Id="rId19" Type="http://schemas.openxmlformats.org/officeDocument/2006/relationships/oleObject" Target="../embeddings/oleObject28.bin"/><Relationship Id="rId1" Type="http://schemas.openxmlformats.org/officeDocument/2006/relationships/vmlDrawing" Target="../drawings/vmlDrawing6.vml"/><Relationship Id="rId2" Type="http://schemas.openxmlformats.org/officeDocument/2006/relationships/slideLayout" Target="../slideLayouts/slideLayout13.xml"/><Relationship Id="rId3" Type="http://schemas.openxmlformats.org/officeDocument/2006/relationships/notesSlide" Target="../notesSlides/notesSlide6.xml"/><Relationship Id="rId4" Type="http://schemas.openxmlformats.org/officeDocument/2006/relationships/oleObject" Target="../embeddings/oleObject21.bin"/><Relationship Id="rId5" Type="http://schemas.openxmlformats.org/officeDocument/2006/relationships/image" Target="../media/image61.emf"/><Relationship Id="rId6" Type="http://schemas.openxmlformats.org/officeDocument/2006/relationships/oleObject" Target="../embeddings/oleObject22.bin"/><Relationship Id="rId7" Type="http://schemas.openxmlformats.org/officeDocument/2006/relationships/image" Target="../media/image62.emf"/><Relationship Id="rId8" Type="http://schemas.openxmlformats.org/officeDocument/2006/relationships/oleObject" Target="../embeddings/oleObject23.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70.png"/><Relationship Id="rId5" Type="http://schemas.openxmlformats.org/officeDocument/2006/relationships/oleObject" Target="../embeddings/oleObject30.bin"/><Relationship Id="rId6" Type="http://schemas.openxmlformats.org/officeDocument/2006/relationships/image" Target="../media/image71.png"/><Relationship Id="rId1" Type="http://schemas.openxmlformats.org/officeDocument/2006/relationships/vmlDrawing" Target="../drawings/vmlDrawing7.vml"/><Relationship Id="rId2"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7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1.bin"/><Relationship Id="rId5" Type="http://schemas.openxmlformats.org/officeDocument/2006/relationships/image" Target="../media/image75.png"/><Relationship Id="rId1" Type="http://schemas.openxmlformats.org/officeDocument/2006/relationships/vmlDrawing" Target="../drawings/vmlDrawing8.vml"/><Relationship Id="rId2"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50.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50.xml"/><Relationship Id="rId2"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image" Target="../media/image79.jpeg"/></Relationships>
</file>

<file path=ppt/slides/_rels/slide6.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4.bin"/><Relationship Id="rId13"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12.png"/><Relationship Id="rId4" Type="http://schemas.openxmlformats.org/officeDocument/2006/relationships/oleObject" Target="../embeddings/oleObject1.bin"/><Relationship Id="rId5" Type="http://schemas.openxmlformats.org/officeDocument/2006/relationships/image" Target="../media/image8.emf"/><Relationship Id="rId6" Type="http://schemas.openxmlformats.org/officeDocument/2006/relationships/oleObject" Target="../embeddings/oleObject2.bin"/><Relationship Id="rId7" Type="http://schemas.openxmlformats.org/officeDocument/2006/relationships/image" Target="../media/image9.emf"/><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wmf"/><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a:t>Advanced Computer Graphics </a:t>
            </a:r>
            <a:br>
              <a:rPr lang="en-US" sz="3200" dirty="0"/>
            </a:br>
            <a:r>
              <a:rPr lang="en-US" sz="3200" dirty="0" smtClean="0"/>
              <a:t>(Spring 2013)</a:t>
            </a:r>
            <a:endParaRPr lang="en-US" sz="3200" dirty="0"/>
          </a:p>
        </p:txBody>
      </p:sp>
      <p:sp>
        <p:nvSpPr>
          <p:cNvPr id="1045507" name="Rectangle 3"/>
          <p:cNvSpPr>
            <a:spLocks noGrp="1" noChangeArrowheads="1"/>
          </p:cNvSpPr>
          <p:nvPr>
            <p:ph type="subTitle" idx="1"/>
          </p:nvPr>
        </p:nvSpPr>
        <p:spPr>
          <a:xfrm>
            <a:off x="457200" y="2306638"/>
            <a:ext cx="8229600" cy="2930525"/>
          </a:xfrm>
        </p:spPr>
        <p:txBody>
          <a:bodyPr/>
          <a:lstStyle/>
          <a:p>
            <a:r>
              <a:rPr lang="en-US" dirty="0"/>
              <a:t>CS 283, Lecture </a:t>
            </a:r>
            <a:r>
              <a:rPr lang="en-US" dirty="0" smtClean="0"/>
              <a:t>12:   </a:t>
            </a:r>
            <a:r>
              <a:rPr lang="en-US" dirty="0"/>
              <a:t>Recent Advances in Monte Carlo Offline Rendering</a:t>
            </a:r>
          </a:p>
          <a:p>
            <a:r>
              <a:rPr lang="en-US" dirty="0"/>
              <a:t>Ravi Ramamoorthi</a:t>
            </a:r>
          </a:p>
          <a:p>
            <a:r>
              <a:rPr lang="en-US" dirty="0">
                <a:solidFill>
                  <a:schemeClr val="tx1"/>
                </a:solidFill>
              </a:rPr>
              <a:t>http://</a:t>
            </a:r>
            <a:r>
              <a:rPr lang="en-US" dirty="0" err="1">
                <a:solidFill>
                  <a:schemeClr val="tx1"/>
                </a:solidFill>
              </a:rPr>
              <a:t>inst.eecs.berkeley.edu</a:t>
            </a:r>
            <a:r>
              <a:rPr lang="en-US" dirty="0">
                <a:solidFill>
                  <a:schemeClr val="tx1"/>
                </a:solidFill>
              </a:rPr>
              <a:t>/~cs283</a:t>
            </a:r>
            <a:r>
              <a:rPr lang="en-US" dirty="0" smtClean="0">
                <a:solidFill>
                  <a:schemeClr val="tx1"/>
                </a:solidFill>
              </a:rPr>
              <a:t>/sp13</a:t>
            </a:r>
            <a:endParaRPr lang="en-US" dirty="0">
              <a:solidFill>
                <a:schemeClr val="tx1"/>
              </a:solidFill>
            </a:endParaRP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30" name="Text Box 26"/>
          <p:cNvSpPr txBox="1">
            <a:spLocks noChangeArrowheads="1"/>
          </p:cNvSpPr>
          <p:nvPr/>
        </p:nvSpPr>
        <p:spPr bwMode="auto">
          <a:xfrm>
            <a:off x="3133725" y="6491288"/>
            <a:ext cx="608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Some slides/ideas courtesy Pat Hanrahan, Henrik Jensen </a:t>
            </a:r>
          </a:p>
        </p:txBody>
      </p:sp>
      <p:pic>
        <p:nvPicPr>
          <p:cNvPr id="1045531" name="Picture 27"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4699000"/>
            <a:ext cx="2286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45532" name="Picture 28"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4706938"/>
            <a:ext cx="1752600" cy="146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5533" name="Picture 29" descr="meier-painterly-sig96-no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75" y="4672013"/>
            <a:ext cx="2514600" cy="1474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r>
              <a:rPr lang="en-US"/>
              <a:t>Better Sampling</a:t>
            </a:r>
          </a:p>
        </p:txBody>
      </p:sp>
      <p:sp>
        <p:nvSpPr>
          <p:cNvPr id="1251331" name="Rectangle 3"/>
          <p:cNvSpPr>
            <a:spLocks noGrp="1" noChangeArrowheads="1"/>
          </p:cNvSpPr>
          <p:nvPr>
            <p:ph type="body" idx="1"/>
          </p:nvPr>
        </p:nvSpPr>
        <p:spPr/>
        <p:txBody>
          <a:bodyPr/>
          <a:lstStyle/>
          <a:p>
            <a:r>
              <a:rPr lang="en-US"/>
              <a:t>Smarter ways to Monte Carlo sample</a:t>
            </a:r>
          </a:p>
          <a:p>
            <a:r>
              <a:rPr lang="en-US"/>
              <a:t>Long history: Stratified, Importance, Bi-Directional, Multiple Importance, Metropolis</a:t>
            </a:r>
          </a:p>
          <a:p>
            <a:r>
              <a:rPr lang="en-US"/>
              <a:t>Good reference is Veach thesis</a:t>
            </a:r>
          </a:p>
          <a:p>
            <a:r>
              <a:rPr lang="en-US"/>
              <a:t>We only briefly discuss a couple of strategies</a:t>
            </a:r>
          </a:p>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ChangeArrowheads="1"/>
          </p:cNvSpPr>
          <p:nvPr>
            <p:ph type="title"/>
          </p:nvPr>
        </p:nvSpPr>
        <p:spPr/>
        <p:txBody>
          <a:bodyPr/>
          <a:lstStyle/>
          <a:p>
            <a:endParaRPr lang="en-US"/>
          </a:p>
        </p:txBody>
      </p:sp>
      <p:pic>
        <p:nvPicPr>
          <p:cNvPr id="1252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5575"/>
            <a:ext cx="824865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52357" name="Text Box 5"/>
          <p:cNvSpPr txBox="1">
            <a:spLocks noChangeArrowheads="1"/>
          </p:cNvSpPr>
          <p:nvPr/>
        </p:nvSpPr>
        <p:spPr bwMode="auto">
          <a:xfrm>
            <a:off x="465138" y="6400800"/>
            <a:ext cx="8678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 Mitchell 95, Consequences of stratified sampling in graphics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p:txBody>
          <a:bodyPr/>
          <a:lstStyle/>
          <a:p>
            <a:r>
              <a:rPr lang="en-US"/>
              <a:t>Comparison of simple patterns</a:t>
            </a:r>
          </a:p>
        </p:txBody>
      </p:sp>
      <p:pic>
        <p:nvPicPr>
          <p:cNvPr id="135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470025"/>
            <a:ext cx="1963737"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5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711575"/>
            <a:ext cx="1965325"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51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3711575"/>
            <a:ext cx="596582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51688" name="Text Box 8"/>
          <p:cNvSpPr txBox="1">
            <a:spLocks noChangeArrowheads="1"/>
          </p:cNvSpPr>
          <p:nvPr/>
        </p:nvSpPr>
        <p:spPr bwMode="auto">
          <a:xfrm>
            <a:off x="563563" y="49657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Ground Truth</a:t>
            </a:r>
          </a:p>
        </p:txBody>
      </p:sp>
      <p:sp>
        <p:nvSpPr>
          <p:cNvPr id="1351689" name="Text Box 9"/>
          <p:cNvSpPr txBox="1">
            <a:spLocks noChangeArrowheads="1"/>
          </p:cNvSpPr>
          <p:nvPr/>
        </p:nvSpPr>
        <p:spPr bwMode="auto">
          <a:xfrm>
            <a:off x="3044825" y="4994275"/>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Uniform</a:t>
            </a:r>
          </a:p>
        </p:txBody>
      </p:sp>
      <p:sp>
        <p:nvSpPr>
          <p:cNvPr id="1351690" name="Text Box 10"/>
          <p:cNvSpPr txBox="1">
            <a:spLocks noChangeArrowheads="1"/>
          </p:cNvSpPr>
          <p:nvPr/>
        </p:nvSpPr>
        <p:spPr bwMode="auto">
          <a:xfrm>
            <a:off x="5040313" y="5006975"/>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Random</a:t>
            </a:r>
          </a:p>
        </p:txBody>
      </p:sp>
      <p:sp>
        <p:nvSpPr>
          <p:cNvPr id="1351691" name="Text Box 11"/>
          <p:cNvSpPr txBox="1">
            <a:spLocks noChangeArrowheads="1"/>
          </p:cNvSpPr>
          <p:nvPr/>
        </p:nvSpPr>
        <p:spPr bwMode="auto">
          <a:xfrm>
            <a:off x="7011988" y="502443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Stratified</a:t>
            </a:r>
          </a:p>
        </p:txBody>
      </p:sp>
      <p:pic>
        <p:nvPicPr>
          <p:cNvPr id="135169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825625"/>
            <a:ext cx="3956050"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51694" name="Text Box 14"/>
          <p:cNvSpPr txBox="1">
            <a:spLocks noChangeArrowheads="1"/>
          </p:cNvSpPr>
          <p:nvPr/>
        </p:nvSpPr>
        <p:spPr bwMode="auto">
          <a:xfrm>
            <a:off x="2627313" y="3082925"/>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Latin Hypercube</a:t>
            </a:r>
          </a:p>
        </p:txBody>
      </p:sp>
      <p:sp>
        <p:nvSpPr>
          <p:cNvPr id="1351695" name="Text Box 15"/>
          <p:cNvSpPr txBox="1">
            <a:spLocks noChangeArrowheads="1"/>
          </p:cNvSpPr>
          <p:nvPr/>
        </p:nvSpPr>
        <p:spPr bwMode="auto">
          <a:xfrm>
            <a:off x="4479925" y="309403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Quasi Monte Carlo</a:t>
            </a:r>
          </a:p>
        </p:txBody>
      </p:sp>
      <p:sp>
        <p:nvSpPr>
          <p:cNvPr id="1351696" name="Text Box 16"/>
          <p:cNvSpPr txBox="1">
            <a:spLocks noChangeArrowheads="1"/>
          </p:cNvSpPr>
          <p:nvPr/>
        </p:nvSpPr>
        <p:spPr bwMode="auto">
          <a:xfrm>
            <a:off x="1311275" y="5635625"/>
            <a:ext cx="657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16 samples for area light, 4 samples per pixel, total 64 samples</a:t>
            </a:r>
          </a:p>
        </p:txBody>
      </p:sp>
      <p:sp>
        <p:nvSpPr>
          <p:cNvPr id="1351697" name="Text Box 17"/>
          <p:cNvSpPr txBox="1">
            <a:spLocks noChangeArrowheads="1"/>
          </p:cNvSpPr>
          <p:nvPr/>
        </p:nvSpPr>
        <p:spPr bwMode="auto">
          <a:xfrm>
            <a:off x="6153150" y="6491288"/>
            <a:ext cx="299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Figures courtesy Tianyu Liu</a:t>
            </a:r>
          </a:p>
        </p:txBody>
      </p:sp>
      <p:sp>
        <p:nvSpPr>
          <p:cNvPr id="2" name="TextBox 1"/>
          <p:cNvSpPr txBox="1"/>
          <p:nvPr/>
        </p:nvSpPr>
        <p:spPr>
          <a:xfrm>
            <a:off x="982385" y="6146286"/>
            <a:ext cx="8263801" cy="369332"/>
          </a:xfrm>
          <a:prstGeom prst="rect">
            <a:avLst/>
          </a:prstGeom>
          <a:noFill/>
        </p:spPr>
        <p:txBody>
          <a:bodyPr wrap="none" rtlCol="0">
            <a:spAutoFit/>
          </a:bodyPr>
          <a:lstStyle/>
          <a:p>
            <a:pPr algn="l"/>
            <a:r>
              <a:rPr lang="en-US" sz="1800" dirty="0" smtClean="0"/>
              <a:t>If interested, see my recent paper “A Theory of Monte Carlo Visibility Sampling”</a:t>
            </a:r>
            <a:endParaRPr lang="en-US" sz="1800" dirty="0"/>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p:txBody>
          <a:bodyPr/>
          <a:lstStyle/>
          <a:p>
            <a:r>
              <a:rPr lang="en-US"/>
              <a:t>Spectrally Optimal Sampling</a:t>
            </a:r>
          </a:p>
        </p:txBody>
      </p:sp>
      <p:pic>
        <p:nvPicPr>
          <p:cNvPr id="1253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393825"/>
            <a:ext cx="5788025" cy="520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53381" name="Text Box 5"/>
          <p:cNvSpPr txBox="1">
            <a:spLocks noChangeArrowheads="1"/>
          </p:cNvSpPr>
          <p:nvPr/>
        </p:nvSpPr>
        <p:spPr bwMode="auto">
          <a:xfrm>
            <a:off x="7572375" y="6400800"/>
            <a:ext cx="164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Mitchell 91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p:txBody>
          <a:bodyPr/>
          <a:lstStyle/>
          <a:p>
            <a:endParaRPr lang="en-US"/>
          </a:p>
        </p:txBody>
      </p:sp>
      <p:sp>
        <p:nvSpPr>
          <p:cNvPr id="1254403" name="Rectangle 3"/>
          <p:cNvSpPr>
            <a:spLocks noGrp="1" noChangeArrowheads="1"/>
          </p:cNvSpPr>
          <p:nvPr>
            <p:ph type="body" idx="1"/>
          </p:nvPr>
        </p:nvSpPr>
        <p:spPr/>
        <p:txBody>
          <a:bodyPr/>
          <a:lstStyle/>
          <a:p>
            <a:endParaRPr lang="en-US"/>
          </a:p>
        </p:txBody>
      </p:sp>
      <p:pic>
        <p:nvPicPr>
          <p:cNvPr id="12544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00025"/>
            <a:ext cx="86487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p:cNvSpPr>
            <a:spLocks noGrp="1" noChangeArrowheads="1"/>
          </p:cNvSpPr>
          <p:nvPr>
            <p:ph type="title"/>
          </p:nvPr>
        </p:nvSpPr>
        <p:spPr/>
        <p:txBody>
          <a:bodyPr/>
          <a:lstStyle/>
          <a:p>
            <a:r>
              <a:rPr lang="en-US"/>
              <a:t>History and Outline</a:t>
            </a:r>
          </a:p>
        </p:txBody>
      </p:sp>
      <p:sp>
        <p:nvSpPr>
          <p:cNvPr id="1255427" name="Rectangle 3"/>
          <p:cNvSpPr>
            <a:spLocks noGrp="1" noChangeArrowheads="1"/>
          </p:cNvSpPr>
          <p:nvPr>
            <p:ph type="body" idx="1"/>
          </p:nvPr>
        </p:nvSpPr>
        <p:spPr>
          <a:xfrm>
            <a:off x="457200" y="1431925"/>
            <a:ext cx="8229600" cy="5330825"/>
          </a:xfrm>
        </p:spPr>
        <p:txBody>
          <a:bodyPr/>
          <a:lstStyle/>
          <a:p>
            <a:pPr>
              <a:lnSpc>
                <a:spcPct val="90000"/>
              </a:lnSpc>
            </a:pPr>
            <a:r>
              <a:rPr lang="en-US" dirty="0"/>
              <a:t>Is Monte Carlo Rendering solved?  </a:t>
            </a:r>
          </a:p>
          <a:p>
            <a:pPr>
              <a:lnSpc>
                <a:spcPct val="90000"/>
              </a:lnSpc>
            </a:pPr>
            <a:r>
              <a:rPr lang="en-US" i="1" dirty="0"/>
              <a:t>Can it be made more efficient (90s):</a:t>
            </a:r>
            <a:r>
              <a:rPr lang="en-US" dirty="0"/>
              <a:t> </a:t>
            </a:r>
          </a:p>
          <a:p>
            <a:pPr lvl="1">
              <a:lnSpc>
                <a:spcPct val="90000"/>
              </a:lnSpc>
            </a:pPr>
            <a:r>
              <a:rPr lang="en-US" dirty="0"/>
              <a:t>Irradiance caching takes advantage of coherence</a:t>
            </a:r>
          </a:p>
          <a:p>
            <a:pPr lvl="1">
              <a:lnSpc>
                <a:spcPct val="90000"/>
              </a:lnSpc>
            </a:pPr>
            <a:r>
              <a:rPr lang="en-US" dirty="0"/>
              <a:t>Correct sampling: Stratified, Multiple Importance, </a:t>
            </a:r>
            <a:r>
              <a:rPr lang="en-US" i="1" dirty="0"/>
              <a:t>Bidirectional path tracing</a:t>
            </a:r>
            <a:r>
              <a:rPr lang="en-US" dirty="0"/>
              <a:t>, Metropolis…</a:t>
            </a:r>
          </a:p>
          <a:p>
            <a:pPr lvl="1">
              <a:lnSpc>
                <a:spcPct val="90000"/>
              </a:lnSpc>
            </a:pPr>
            <a:r>
              <a:rPr lang="en-US" i="1" dirty="0"/>
              <a:t>Photon Mapping</a:t>
            </a:r>
          </a:p>
          <a:p>
            <a:pPr>
              <a:lnSpc>
                <a:spcPct val="90000"/>
              </a:lnSpc>
            </a:pPr>
            <a:r>
              <a:rPr lang="en-US" dirty="0"/>
              <a:t>Work with Image-Based Appearance (02-06)</a:t>
            </a:r>
          </a:p>
          <a:p>
            <a:pPr lvl="1">
              <a:lnSpc>
                <a:spcPct val="90000"/>
              </a:lnSpc>
            </a:pPr>
            <a:r>
              <a:rPr lang="en-US" dirty="0"/>
              <a:t>Importance sampling environment maps, BRDFs</a:t>
            </a:r>
          </a:p>
          <a:p>
            <a:pPr>
              <a:lnSpc>
                <a:spcPct val="90000"/>
              </a:lnSpc>
            </a:pPr>
            <a:r>
              <a:rPr lang="en-US" dirty="0"/>
              <a:t>Multidimensional effects </a:t>
            </a:r>
            <a:r>
              <a:rPr lang="en-US" dirty="0" smtClean="0"/>
              <a:t>[depth</a:t>
            </a:r>
            <a:r>
              <a:rPr lang="en-US" dirty="0"/>
              <a:t>-of field, soft shadows, motion </a:t>
            </a:r>
            <a:r>
              <a:rPr lang="en-US" dirty="0" smtClean="0"/>
              <a:t>blur] (08-present)</a:t>
            </a:r>
            <a:endParaRPr lang="en-US" dirty="0"/>
          </a:p>
          <a:p>
            <a:pPr lvl="1">
              <a:lnSpc>
                <a:spcPct val="90000"/>
              </a:lnSpc>
            </a:pPr>
            <a:r>
              <a:rPr lang="en-US" dirty="0"/>
              <a:t>Adaptive multidimensional sampling</a:t>
            </a:r>
          </a:p>
          <a:p>
            <a:pPr lvl="1">
              <a:lnSpc>
                <a:spcPct val="90000"/>
              </a:lnSpc>
            </a:pPr>
            <a:r>
              <a:rPr lang="en-US" dirty="0"/>
              <a:t>Cut-based hierarchical integration</a:t>
            </a:r>
          </a:p>
          <a:p>
            <a:pPr lvl="1">
              <a:lnSpc>
                <a:spcPct val="90000"/>
              </a:lnSpc>
            </a:pPr>
            <a:r>
              <a:rPr lang="en-US" dirty="0"/>
              <a:t>Frequency space </a:t>
            </a:r>
            <a:r>
              <a:rPr lang="en-US" dirty="0" smtClean="0"/>
              <a:t>analysis, </a:t>
            </a:r>
            <a:r>
              <a:rPr lang="en-US" dirty="0" err="1" smtClean="0"/>
              <a:t>denoising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474" name="Rectangle 2"/>
          <p:cNvSpPr>
            <a:spLocks noGrp="1" noChangeArrowheads="1"/>
          </p:cNvSpPr>
          <p:nvPr>
            <p:ph type="title"/>
          </p:nvPr>
        </p:nvSpPr>
        <p:spPr/>
        <p:txBody>
          <a:bodyPr/>
          <a:lstStyle/>
          <a:p>
            <a:r>
              <a:rPr lang="en-US"/>
              <a:t>Light Ray Tracing</a:t>
            </a:r>
          </a:p>
        </p:txBody>
      </p:sp>
      <p:sp>
        <p:nvSpPr>
          <p:cNvPr id="1257475" name="Rectangle 3"/>
          <p:cNvSpPr>
            <a:spLocks noGrp="1" noChangeArrowheads="1"/>
          </p:cNvSpPr>
          <p:nvPr>
            <p:ph type="body" idx="1"/>
          </p:nvPr>
        </p:nvSpPr>
        <p:spPr/>
        <p:txBody>
          <a:bodyPr/>
          <a:lstStyle/>
          <a:p>
            <a:endParaRPr lang="en-US"/>
          </a:p>
        </p:txBody>
      </p:sp>
      <p:pic>
        <p:nvPicPr>
          <p:cNvPr id="1257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408113"/>
            <a:ext cx="585787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57477" name="Text Box 5"/>
          <p:cNvSpPr txBox="1">
            <a:spLocks noChangeArrowheads="1"/>
          </p:cNvSpPr>
          <p:nvPr/>
        </p:nvSpPr>
        <p:spPr bwMode="auto">
          <a:xfrm>
            <a:off x="6088063" y="6078538"/>
            <a:ext cx="259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Backwards Ray Tracing</a:t>
            </a:r>
          </a:p>
          <a:p>
            <a:pPr algn="l"/>
            <a:r>
              <a:rPr lang="en-US" sz="1800"/>
              <a:t>[Arvo 86]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9" name="Rectangle 3"/>
          <p:cNvSpPr>
            <a:spLocks noGrp="1" noChangeArrowheads="1"/>
          </p:cNvSpPr>
          <p:nvPr>
            <p:ph type="body" idx="1"/>
          </p:nvPr>
        </p:nvSpPr>
        <p:spPr/>
        <p:txBody>
          <a:bodyPr/>
          <a:lstStyle/>
          <a:p>
            <a:pPr>
              <a:lnSpc>
                <a:spcPct val="80000"/>
              </a:lnSpc>
            </a:pPr>
            <a:r>
              <a:rPr lang="en-US" sz="2400"/>
              <a:t>Step 1. Choose a light ray</a:t>
            </a:r>
          </a:p>
          <a:p>
            <a:pPr>
              <a:lnSpc>
                <a:spcPct val="80000"/>
              </a:lnSpc>
            </a:pPr>
            <a:r>
              <a:rPr lang="en-US" sz="2400"/>
              <a:t>Step 2. Find ray-surface intersection</a:t>
            </a:r>
          </a:p>
          <a:p>
            <a:pPr>
              <a:lnSpc>
                <a:spcPct val="80000"/>
              </a:lnSpc>
            </a:pPr>
            <a:r>
              <a:rPr lang="en-US" sz="2400"/>
              <a:t>Step 3. Reflect or transmit</a:t>
            </a:r>
          </a:p>
          <a:p>
            <a:pPr lvl="1">
              <a:lnSpc>
                <a:spcPct val="80000"/>
              </a:lnSpc>
              <a:buFont typeface="Wingdings" charset="0"/>
              <a:buNone/>
            </a:pPr>
            <a:r>
              <a:rPr lang="en-US"/>
              <a:t>u = Uniform()</a:t>
            </a:r>
          </a:p>
          <a:p>
            <a:pPr lvl="1">
              <a:lnSpc>
                <a:spcPct val="80000"/>
              </a:lnSpc>
              <a:buFont typeface="Wingdings" charset="0"/>
              <a:buNone/>
            </a:pPr>
            <a:r>
              <a:rPr lang="en-US"/>
              <a:t>if u &lt; reflectance(x)</a:t>
            </a:r>
          </a:p>
          <a:p>
            <a:pPr lvl="1">
              <a:lnSpc>
                <a:spcPct val="80000"/>
              </a:lnSpc>
              <a:buFont typeface="Wingdings" charset="0"/>
              <a:buNone/>
            </a:pPr>
            <a:r>
              <a:rPr lang="en-US"/>
              <a:t>   Choose new direction d ~ BRDF(O|I)</a:t>
            </a:r>
          </a:p>
          <a:p>
            <a:pPr lvl="1">
              <a:lnSpc>
                <a:spcPct val="80000"/>
              </a:lnSpc>
              <a:buFont typeface="Wingdings" charset="0"/>
              <a:buNone/>
            </a:pPr>
            <a:r>
              <a:rPr lang="en-US"/>
              <a:t>goto Step 2</a:t>
            </a:r>
          </a:p>
          <a:p>
            <a:pPr lvl="1">
              <a:lnSpc>
                <a:spcPct val="80000"/>
              </a:lnSpc>
            </a:pPr>
            <a:endParaRPr lang="en-US" sz="2000"/>
          </a:p>
          <a:p>
            <a:pPr>
              <a:lnSpc>
                <a:spcPct val="80000"/>
              </a:lnSpc>
            </a:pPr>
            <a:r>
              <a:rPr lang="en-US" sz="2400"/>
              <a:t> else if u &lt; reflectance(x)+transmittance(x)</a:t>
            </a:r>
          </a:p>
          <a:p>
            <a:pPr lvl="1">
              <a:lnSpc>
                <a:spcPct val="80000"/>
              </a:lnSpc>
              <a:buFont typeface="Wingdings" charset="0"/>
              <a:buNone/>
            </a:pPr>
            <a:r>
              <a:rPr lang="en-US"/>
              <a:t>   Choose new direction d ~ BTDF(O|I)</a:t>
            </a:r>
          </a:p>
          <a:p>
            <a:pPr lvl="1">
              <a:lnSpc>
                <a:spcPct val="80000"/>
              </a:lnSpc>
              <a:buFont typeface="Wingdings" charset="0"/>
              <a:buNone/>
            </a:pPr>
            <a:r>
              <a:rPr lang="en-US"/>
              <a:t>goto Step 2</a:t>
            </a:r>
          </a:p>
          <a:p>
            <a:pPr>
              <a:lnSpc>
                <a:spcPct val="80000"/>
              </a:lnSpc>
            </a:pPr>
            <a:r>
              <a:rPr lang="en-US" sz="2400"/>
              <a:t> else // absorption=1–reflectance-transmittance</a:t>
            </a:r>
          </a:p>
          <a:p>
            <a:pPr lvl="1">
              <a:lnSpc>
                <a:spcPct val="80000"/>
              </a:lnSpc>
              <a:buFont typeface="Wingdings" charset="0"/>
              <a:buNone/>
            </a:pPr>
            <a:r>
              <a:rPr lang="en-US"/>
              <a:t>  terminate on surface; deposit energy</a:t>
            </a:r>
          </a:p>
        </p:txBody>
      </p:sp>
      <p:sp>
        <p:nvSpPr>
          <p:cNvPr id="1258501" name="Rectangle 5"/>
          <p:cNvSpPr>
            <a:spLocks noGrp="1" noChangeArrowheads="1"/>
          </p:cNvSpPr>
          <p:nvPr>
            <p:ph type="title"/>
          </p:nvPr>
        </p:nvSpPr>
        <p:spPr/>
        <p:txBody>
          <a:bodyPr/>
          <a:lstStyle/>
          <a:p>
            <a:r>
              <a:rPr lang="en-US">
                <a:effectLst/>
              </a:rPr>
              <a:t>Path Tracing: From Lights</a:t>
            </a: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a:t>Bidirectional Path Tracing</a:t>
            </a:r>
          </a:p>
        </p:txBody>
      </p:sp>
      <p:sp>
        <p:nvSpPr>
          <p:cNvPr id="1259523" name="Rectangle 3"/>
          <p:cNvSpPr>
            <a:spLocks noGrp="1" noChangeArrowheads="1"/>
          </p:cNvSpPr>
          <p:nvPr>
            <p:ph type="body" idx="1"/>
          </p:nvPr>
        </p:nvSpPr>
        <p:spPr>
          <a:xfrm>
            <a:off x="457200" y="1287463"/>
            <a:ext cx="8588375" cy="5029200"/>
          </a:xfrm>
        </p:spPr>
        <p:txBody>
          <a:bodyPr/>
          <a:lstStyle/>
          <a:p>
            <a:pPr>
              <a:buFont typeface="Wingdings" charset="0"/>
              <a:buNone/>
            </a:pPr>
            <a:r>
              <a:rPr lang="en-US"/>
              <a:t>Path pyramid (k = l + e = total number of bounces)</a:t>
            </a:r>
          </a:p>
        </p:txBody>
      </p:sp>
      <p:pic>
        <p:nvPicPr>
          <p:cNvPr id="1259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866900"/>
            <a:ext cx="7443787"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p:txBody>
          <a:bodyPr/>
          <a:lstStyle/>
          <a:p>
            <a:r>
              <a:rPr lang="en-US"/>
              <a:t>Comparison</a:t>
            </a:r>
          </a:p>
        </p:txBody>
      </p:sp>
      <p:pic>
        <p:nvPicPr>
          <p:cNvPr id="1260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449388"/>
            <a:ext cx="8689975"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2" name="Rectangle 2"/>
          <p:cNvSpPr>
            <a:spLocks noGrp="1" noChangeArrowheads="1"/>
          </p:cNvSpPr>
          <p:nvPr>
            <p:ph type="title"/>
          </p:nvPr>
        </p:nvSpPr>
        <p:spPr/>
        <p:txBody>
          <a:bodyPr/>
          <a:lstStyle/>
          <a:p>
            <a:r>
              <a:rPr lang="en-US"/>
              <a:t>Discussion</a:t>
            </a:r>
          </a:p>
        </p:txBody>
      </p:sp>
      <p:sp>
        <p:nvSpPr>
          <p:cNvPr id="1244163" name="Rectangle 3"/>
          <p:cNvSpPr>
            <a:spLocks noGrp="1" noChangeArrowheads="1"/>
          </p:cNvSpPr>
          <p:nvPr>
            <p:ph type="body" idx="1"/>
          </p:nvPr>
        </p:nvSpPr>
        <p:spPr>
          <a:xfrm>
            <a:off x="457200" y="1527175"/>
            <a:ext cx="8413750" cy="5029200"/>
          </a:xfrm>
        </p:spPr>
        <p:txBody>
          <a:bodyPr/>
          <a:lstStyle/>
          <a:p>
            <a:r>
              <a:rPr lang="en-US" dirty="0"/>
              <a:t>Problems different over years.  Initially, how to make rendering a single picture fast.</a:t>
            </a:r>
          </a:p>
          <a:p>
            <a:r>
              <a:rPr lang="en-US" dirty="0"/>
              <a:t>Now, multidimensional effects, multiple images.  Include image-based lighting, reflectance.</a:t>
            </a:r>
          </a:p>
          <a:p>
            <a:r>
              <a:rPr lang="en-US" dirty="0"/>
              <a:t>Monte Carlo itself is a well known numerical method.  But, many recent insights, more to </a:t>
            </a:r>
            <a:r>
              <a:rPr lang="en-US" dirty="0" smtClean="0"/>
              <a:t>come</a:t>
            </a:r>
          </a:p>
          <a:p>
            <a:pPr lvl="1"/>
            <a:r>
              <a:rPr lang="en-US" dirty="0" smtClean="0"/>
              <a:t>Many papers from my group and others: Share information among multiple pixels, </a:t>
            </a:r>
            <a:r>
              <a:rPr lang="en-US" dirty="0" err="1" smtClean="0"/>
              <a:t>denoise</a:t>
            </a:r>
            <a:r>
              <a:rPr lang="en-US" dirty="0" smtClean="0"/>
              <a:t>/reconstruct</a:t>
            </a:r>
            <a:endParaRPr lang="en-US" dirty="0"/>
          </a:p>
          <a:p>
            <a:r>
              <a:rPr lang="en-US" dirty="0"/>
              <a:t>Lecture surveys much work in last decade at high-level.  Need to read papers for more depth.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p:txBody>
          <a:bodyPr/>
          <a:lstStyle/>
          <a:p>
            <a:r>
              <a:rPr lang="en-US"/>
              <a:t>Why Photon Map?</a:t>
            </a:r>
          </a:p>
        </p:txBody>
      </p:sp>
      <p:sp>
        <p:nvSpPr>
          <p:cNvPr id="1256451" name="Rectangle 3"/>
          <p:cNvSpPr>
            <a:spLocks noGrp="1" noChangeArrowheads="1"/>
          </p:cNvSpPr>
          <p:nvPr>
            <p:ph type="body" idx="1"/>
          </p:nvPr>
        </p:nvSpPr>
        <p:spPr/>
        <p:txBody>
          <a:bodyPr/>
          <a:lstStyle/>
          <a:p>
            <a:pPr>
              <a:lnSpc>
                <a:spcPct val="90000"/>
              </a:lnSpc>
            </a:pPr>
            <a:r>
              <a:rPr lang="en-US" sz="2400"/>
              <a:t>Some visual effects like caustics hard with standard path tracing from eye</a:t>
            </a:r>
          </a:p>
          <a:p>
            <a:pPr>
              <a:lnSpc>
                <a:spcPct val="90000"/>
              </a:lnSpc>
            </a:pPr>
            <a:r>
              <a:rPr lang="en-US" sz="2400"/>
              <a:t>May usually miss light source altogether</a:t>
            </a:r>
          </a:p>
          <a:p>
            <a:pPr>
              <a:lnSpc>
                <a:spcPct val="90000"/>
              </a:lnSpc>
            </a:pPr>
            <a:r>
              <a:rPr lang="en-US" sz="2400"/>
              <a:t>Instead, store </a:t>
            </a:r>
            <a:r>
              <a:rPr lang="ja-JP" altLang="en-US" sz="2400">
                <a:latin typeface="Arial"/>
              </a:rPr>
              <a:t>“</a:t>
            </a:r>
            <a:r>
              <a:rPr lang="en-US" sz="2400"/>
              <a:t>photons</a:t>
            </a:r>
            <a:r>
              <a:rPr lang="ja-JP" altLang="en-US" sz="2400">
                <a:latin typeface="Arial"/>
              </a:rPr>
              <a:t>”</a:t>
            </a:r>
            <a:r>
              <a:rPr lang="en-US" sz="2400"/>
              <a:t> from light in kd-tree</a:t>
            </a:r>
          </a:p>
          <a:p>
            <a:pPr>
              <a:lnSpc>
                <a:spcPct val="90000"/>
              </a:lnSpc>
            </a:pPr>
            <a:r>
              <a:rPr lang="en-US" sz="2400"/>
              <a:t>Look-up into this as needed</a:t>
            </a:r>
          </a:p>
          <a:p>
            <a:pPr>
              <a:lnSpc>
                <a:spcPct val="90000"/>
              </a:lnSpc>
            </a:pPr>
            <a:r>
              <a:rPr lang="en-US" sz="2400"/>
              <a:t>Combines tracing from light source, and eye </a:t>
            </a:r>
          </a:p>
          <a:p>
            <a:pPr>
              <a:lnSpc>
                <a:spcPct val="90000"/>
              </a:lnSpc>
            </a:pPr>
            <a:r>
              <a:rPr lang="en-US" sz="2400"/>
              <a:t>Similar to bidirectional path tracing, but compute photon map only once for all eye rays</a:t>
            </a:r>
          </a:p>
          <a:p>
            <a:pPr>
              <a:lnSpc>
                <a:spcPct val="90000"/>
              </a:lnSpc>
            </a:pPr>
            <a:r>
              <a:rPr lang="en-US" sz="2400" i="1"/>
              <a:t>Global Illumination using Photon Maps  H. Jensen.  Rendering Techniques (EGSR 1996), pp 21-30.  </a:t>
            </a:r>
            <a:r>
              <a:rPr lang="en-US" sz="2400"/>
              <a:t>(Also book: </a:t>
            </a:r>
            <a:r>
              <a:rPr lang="en-US" sz="2400" i="1"/>
              <a:t>Realistic Image Synthesis using Photon Mapping</a:t>
            </a:r>
            <a:r>
              <a:rPr lang="en-US" sz="2400"/>
              <a:t>)</a:t>
            </a:r>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p:txBody>
          <a:bodyPr/>
          <a:lstStyle/>
          <a:p>
            <a:r>
              <a:rPr lang="en-US"/>
              <a:t>Caustics</a:t>
            </a:r>
          </a:p>
        </p:txBody>
      </p:sp>
      <p:sp>
        <p:nvSpPr>
          <p:cNvPr id="1261572" name="Text Box 4"/>
          <p:cNvSpPr txBox="1">
            <a:spLocks noChangeArrowheads="1"/>
          </p:cNvSpPr>
          <p:nvPr/>
        </p:nvSpPr>
        <p:spPr bwMode="auto">
          <a:xfrm>
            <a:off x="5226050" y="6491288"/>
            <a:ext cx="391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Slides courtesy Henrik Wann Jensen</a:t>
            </a:r>
          </a:p>
        </p:txBody>
      </p:sp>
      <p:pic>
        <p:nvPicPr>
          <p:cNvPr id="12615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2775"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1575" name="Text Box 7"/>
          <p:cNvSpPr txBox="1">
            <a:spLocks noChangeArrowheads="1"/>
          </p:cNvSpPr>
          <p:nvPr/>
        </p:nvSpPr>
        <p:spPr bwMode="auto">
          <a:xfrm>
            <a:off x="471488" y="1392238"/>
            <a:ext cx="327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Path Tracing: 1000 paths/pixel</a:t>
            </a:r>
          </a:p>
          <a:p>
            <a:pPr algn="l"/>
            <a:r>
              <a:rPr lang="en-US" sz="1800"/>
              <a:t>Note noise in caustics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p:txBody>
          <a:bodyPr/>
          <a:lstStyle/>
          <a:p>
            <a:r>
              <a:rPr lang="en-US"/>
              <a:t>Caustics</a:t>
            </a:r>
          </a:p>
        </p:txBody>
      </p:sp>
      <p:pic>
        <p:nvPicPr>
          <p:cNvPr id="12625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595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2597" name="Text Box 5"/>
          <p:cNvSpPr txBox="1">
            <a:spLocks noChangeArrowheads="1"/>
          </p:cNvSpPr>
          <p:nvPr/>
        </p:nvSpPr>
        <p:spPr bwMode="auto">
          <a:xfrm>
            <a:off x="471488" y="1392238"/>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Photon Mapping: 10000 photons</a:t>
            </a:r>
          </a:p>
          <a:p>
            <a:pPr algn="l"/>
            <a:r>
              <a:rPr lang="en-US" sz="1800"/>
              <a:t>50 photons in radiance estimate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p:nvPr>
        </p:nvSpPr>
        <p:spPr/>
        <p:txBody>
          <a:bodyPr/>
          <a:lstStyle/>
          <a:p>
            <a:r>
              <a:rPr lang="en-US"/>
              <a:t>Reflections Inside a Metal Ring</a:t>
            </a:r>
          </a:p>
        </p:txBody>
      </p:sp>
      <p:pic>
        <p:nvPicPr>
          <p:cNvPr id="1263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325563"/>
            <a:ext cx="7250113"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3621" name="Text Box 5"/>
          <p:cNvSpPr txBox="1">
            <a:spLocks noChangeArrowheads="1"/>
          </p:cNvSpPr>
          <p:nvPr/>
        </p:nvSpPr>
        <p:spPr bwMode="auto">
          <a:xfrm>
            <a:off x="5554663" y="1331913"/>
            <a:ext cx="343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50000 photons </a:t>
            </a:r>
          </a:p>
          <a:p>
            <a:pPr algn="l"/>
            <a:r>
              <a:rPr lang="en-US" sz="1800"/>
              <a:t>50 photons to estimate radiance</a:t>
            </a:r>
          </a:p>
        </p:txBody>
      </p:sp>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ChangeArrowheads="1"/>
          </p:cNvSpPr>
          <p:nvPr>
            <p:ph type="title"/>
          </p:nvPr>
        </p:nvSpPr>
        <p:spPr/>
        <p:txBody>
          <a:bodyPr/>
          <a:lstStyle/>
          <a:p>
            <a:r>
              <a:rPr lang="en-US"/>
              <a:t>Caustics on Glossy Surfaces</a:t>
            </a:r>
          </a:p>
        </p:txBody>
      </p:sp>
      <p:pic>
        <p:nvPicPr>
          <p:cNvPr id="1264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66925"/>
            <a:ext cx="8586787"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4645" name="Text Box 5"/>
          <p:cNvSpPr txBox="1">
            <a:spLocks noChangeArrowheads="1"/>
          </p:cNvSpPr>
          <p:nvPr/>
        </p:nvSpPr>
        <p:spPr bwMode="auto">
          <a:xfrm>
            <a:off x="1006475" y="3849688"/>
            <a:ext cx="703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effectLst>
                  <a:outerShdw blurRad="38100" dist="38100" dir="2700000" algn="tl">
                    <a:srgbClr val="000000"/>
                  </a:outerShdw>
                </a:effectLst>
              </a:rPr>
              <a:t>340000 photons, 100 photons in radiance estimate</a:t>
            </a: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lstStyle/>
          <a:p>
            <a:r>
              <a:rPr lang="en-US"/>
              <a:t>HDR Environment Illumination</a:t>
            </a:r>
          </a:p>
        </p:txBody>
      </p:sp>
      <p:pic>
        <p:nvPicPr>
          <p:cNvPr id="12656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1363663"/>
            <a:ext cx="7466012" cy="5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a:t>Global Illumination</a:t>
            </a:r>
          </a:p>
        </p:txBody>
      </p:sp>
      <p:pic>
        <p:nvPicPr>
          <p:cNvPr id="1266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62213"/>
            <a:ext cx="8540750" cy="320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title"/>
          </p:nvPr>
        </p:nvSpPr>
        <p:spPr/>
        <p:txBody>
          <a:bodyPr/>
          <a:lstStyle/>
          <a:p>
            <a:r>
              <a:rPr lang="en-US"/>
              <a:t>Direct Illumination</a:t>
            </a:r>
          </a:p>
        </p:txBody>
      </p:sp>
      <p:pic>
        <p:nvPicPr>
          <p:cNvPr id="1267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549400"/>
            <a:ext cx="8410575"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p:txBody>
          <a:bodyPr/>
          <a:lstStyle/>
          <a:p>
            <a:r>
              <a:rPr lang="en-US"/>
              <a:t>Specular Reflection</a:t>
            </a:r>
          </a:p>
        </p:txBody>
      </p:sp>
      <p:pic>
        <p:nvPicPr>
          <p:cNvPr id="12687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576388"/>
            <a:ext cx="8551863"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title"/>
          </p:nvPr>
        </p:nvSpPr>
        <p:spPr/>
        <p:txBody>
          <a:bodyPr/>
          <a:lstStyle/>
          <a:p>
            <a:r>
              <a:rPr lang="en-US"/>
              <a:t>Caustics</a:t>
            </a:r>
          </a:p>
        </p:txBody>
      </p:sp>
      <p:pic>
        <p:nvPicPr>
          <p:cNvPr id="1269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589088"/>
            <a:ext cx="829627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title"/>
          </p:nvPr>
        </p:nvSpPr>
        <p:spPr/>
        <p:txBody>
          <a:bodyPr/>
          <a:lstStyle/>
          <a:p>
            <a:r>
              <a:rPr lang="en-US"/>
              <a:t>History and Outline</a:t>
            </a:r>
          </a:p>
        </p:txBody>
      </p:sp>
      <p:sp>
        <p:nvSpPr>
          <p:cNvPr id="1243139" name="Rectangle 3"/>
          <p:cNvSpPr>
            <a:spLocks noGrp="1" noChangeArrowheads="1"/>
          </p:cNvSpPr>
          <p:nvPr>
            <p:ph type="body" idx="1"/>
          </p:nvPr>
        </p:nvSpPr>
        <p:spPr>
          <a:xfrm>
            <a:off x="457200" y="1212940"/>
            <a:ext cx="8229600" cy="5330825"/>
          </a:xfrm>
        </p:spPr>
        <p:txBody>
          <a:bodyPr/>
          <a:lstStyle/>
          <a:p>
            <a:pPr>
              <a:lnSpc>
                <a:spcPct val="90000"/>
              </a:lnSpc>
            </a:pPr>
            <a:r>
              <a:rPr lang="en-US" dirty="0"/>
              <a:t>Is Monte Carlo Rendering solved?  </a:t>
            </a:r>
          </a:p>
          <a:p>
            <a:pPr>
              <a:lnSpc>
                <a:spcPct val="90000"/>
              </a:lnSpc>
            </a:pPr>
            <a:r>
              <a:rPr lang="en-US" i="1" dirty="0"/>
              <a:t>Can it be made more efficient (90s):</a:t>
            </a:r>
            <a:r>
              <a:rPr lang="en-US" dirty="0"/>
              <a:t> </a:t>
            </a:r>
          </a:p>
          <a:p>
            <a:pPr lvl="1">
              <a:lnSpc>
                <a:spcPct val="90000"/>
              </a:lnSpc>
            </a:pPr>
            <a:r>
              <a:rPr lang="en-US" i="1" dirty="0"/>
              <a:t>Irradiance caching takes advantage of coherence</a:t>
            </a:r>
          </a:p>
          <a:p>
            <a:pPr lvl="1">
              <a:lnSpc>
                <a:spcPct val="90000"/>
              </a:lnSpc>
            </a:pPr>
            <a:r>
              <a:rPr lang="en-US" dirty="0"/>
              <a:t>Correct sampling: Stratified, Multiple Importance, Bidirectional path tracing, Metropolis…</a:t>
            </a:r>
          </a:p>
          <a:p>
            <a:pPr lvl="1">
              <a:lnSpc>
                <a:spcPct val="90000"/>
              </a:lnSpc>
            </a:pPr>
            <a:r>
              <a:rPr lang="en-US" dirty="0"/>
              <a:t>Photon </a:t>
            </a:r>
            <a:r>
              <a:rPr lang="en-US" dirty="0" smtClean="0"/>
              <a:t>Mapping</a:t>
            </a:r>
          </a:p>
          <a:p>
            <a:pPr lvl="1">
              <a:lnSpc>
                <a:spcPct val="90000"/>
              </a:lnSpc>
            </a:pPr>
            <a:r>
              <a:rPr lang="en-US" dirty="0" smtClean="0"/>
              <a:t>Now becoming standard in movie production</a:t>
            </a:r>
            <a:endParaRPr lang="en-US" dirty="0"/>
          </a:p>
          <a:p>
            <a:pPr>
              <a:lnSpc>
                <a:spcPct val="90000"/>
              </a:lnSpc>
            </a:pPr>
            <a:r>
              <a:rPr lang="en-US" dirty="0"/>
              <a:t>Work with Image-Based Appearance (02-06)</a:t>
            </a:r>
          </a:p>
          <a:p>
            <a:pPr lvl="1">
              <a:lnSpc>
                <a:spcPct val="90000"/>
              </a:lnSpc>
            </a:pPr>
            <a:r>
              <a:rPr lang="en-US" dirty="0"/>
              <a:t>Importance sampling environment maps, BRDFs</a:t>
            </a:r>
          </a:p>
          <a:p>
            <a:pPr>
              <a:lnSpc>
                <a:spcPct val="90000"/>
              </a:lnSpc>
            </a:pPr>
            <a:r>
              <a:rPr lang="en-US" dirty="0"/>
              <a:t>Multidimensional effects </a:t>
            </a:r>
            <a:r>
              <a:rPr lang="en-US" dirty="0" smtClean="0"/>
              <a:t>[depth</a:t>
            </a:r>
            <a:r>
              <a:rPr lang="en-US" dirty="0"/>
              <a:t>-of field, soft shadows, motion </a:t>
            </a:r>
            <a:r>
              <a:rPr lang="en-US" dirty="0" smtClean="0"/>
              <a:t>blur] (08-present)</a:t>
            </a:r>
            <a:endParaRPr lang="en-US" dirty="0"/>
          </a:p>
          <a:p>
            <a:pPr lvl="1">
              <a:lnSpc>
                <a:spcPct val="90000"/>
              </a:lnSpc>
            </a:pPr>
            <a:r>
              <a:rPr lang="en-US" dirty="0"/>
              <a:t>Adaptive multidimensional sampling</a:t>
            </a:r>
          </a:p>
          <a:p>
            <a:pPr lvl="1">
              <a:lnSpc>
                <a:spcPct val="90000"/>
              </a:lnSpc>
            </a:pPr>
            <a:r>
              <a:rPr lang="en-US" dirty="0"/>
              <a:t>Cut-based hierarchical integration</a:t>
            </a:r>
          </a:p>
          <a:p>
            <a:pPr lvl="1">
              <a:lnSpc>
                <a:spcPct val="90000"/>
              </a:lnSpc>
            </a:pPr>
            <a:r>
              <a:rPr lang="en-US" dirty="0"/>
              <a:t>Frequency space </a:t>
            </a:r>
            <a:r>
              <a:rPr lang="en-US" dirty="0" smtClean="0"/>
              <a:t>analysis, </a:t>
            </a:r>
            <a:r>
              <a:rPr lang="en-US" dirty="0" err="1" smtClean="0"/>
              <a:t>Denoising</a:t>
            </a:r>
            <a:r>
              <a:rPr lang="en-US" dirty="0" smtClean="0"/>
              <a:t>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31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31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313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31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313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4313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3139">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4313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313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4313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43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lstStyle/>
          <a:p>
            <a:r>
              <a:rPr lang="en-US"/>
              <a:t>Indirect Illumination</a:t>
            </a:r>
          </a:p>
        </p:txBody>
      </p:sp>
      <p:pic>
        <p:nvPicPr>
          <p:cNvPr id="1270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584325"/>
            <a:ext cx="824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title"/>
          </p:nvPr>
        </p:nvSpPr>
        <p:spPr/>
        <p:txBody>
          <a:bodyPr/>
          <a:lstStyle/>
          <a:p>
            <a:r>
              <a:rPr lang="en-US"/>
              <a:t>Cornell Box</a:t>
            </a:r>
          </a:p>
        </p:txBody>
      </p:sp>
      <p:pic>
        <p:nvPicPr>
          <p:cNvPr id="12718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20813"/>
            <a:ext cx="7178675" cy="533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71813" name="Text Box 5"/>
          <p:cNvSpPr txBox="1">
            <a:spLocks noChangeArrowheads="1"/>
          </p:cNvSpPr>
          <p:nvPr/>
        </p:nvSpPr>
        <p:spPr bwMode="auto">
          <a:xfrm>
            <a:off x="4235450" y="6491288"/>
            <a:ext cx="490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200000 global photons, 50000 caustic photons</a:t>
            </a:r>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p:txBody>
          <a:bodyPr/>
          <a:lstStyle/>
          <a:p>
            <a:r>
              <a:rPr lang="en-US"/>
              <a:t>Box: Global Photons</a:t>
            </a:r>
          </a:p>
        </p:txBody>
      </p:sp>
      <p:pic>
        <p:nvPicPr>
          <p:cNvPr id="1272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330325"/>
            <a:ext cx="7258050" cy="54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ChangeArrowheads="1"/>
          </p:cNvSpPr>
          <p:nvPr>
            <p:ph type="title"/>
          </p:nvPr>
        </p:nvSpPr>
        <p:spPr/>
        <p:txBody>
          <a:bodyPr/>
          <a:lstStyle/>
          <a:p>
            <a:r>
              <a:rPr lang="en-US"/>
              <a:t>Mies House:  Swimming Pool</a:t>
            </a:r>
          </a:p>
        </p:txBody>
      </p:sp>
      <p:pic>
        <p:nvPicPr>
          <p:cNvPr id="1273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306513"/>
            <a:ext cx="6797675"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Grp="1" noChangeArrowheads="1"/>
          </p:cNvSpPr>
          <p:nvPr>
            <p:ph type="title"/>
          </p:nvPr>
        </p:nvSpPr>
        <p:spPr/>
        <p:txBody>
          <a:bodyPr/>
          <a:lstStyle/>
          <a:p>
            <a:r>
              <a:rPr lang="en-US"/>
              <a:t>History and Outline</a:t>
            </a:r>
          </a:p>
        </p:txBody>
      </p:sp>
      <p:sp>
        <p:nvSpPr>
          <p:cNvPr id="1274883" name="Rectangle 3"/>
          <p:cNvSpPr>
            <a:spLocks noGrp="1" noChangeArrowheads="1"/>
          </p:cNvSpPr>
          <p:nvPr>
            <p:ph type="body" idx="1"/>
          </p:nvPr>
        </p:nvSpPr>
        <p:spPr>
          <a:xfrm>
            <a:off x="457200" y="1431925"/>
            <a:ext cx="8229600" cy="5330825"/>
          </a:xfrm>
        </p:spPr>
        <p:txBody>
          <a:bodyPr/>
          <a:lstStyle/>
          <a:p>
            <a:pPr>
              <a:lnSpc>
                <a:spcPct val="90000"/>
              </a:lnSpc>
            </a:pPr>
            <a:r>
              <a:rPr lang="en-US" dirty="0"/>
              <a:t>Is Monte Carlo Rendering solved?  </a:t>
            </a:r>
          </a:p>
          <a:p>
            <a:pPr>
              <a:lnSpc>
                <a:spcPct val="90000"/>
              </a:lnSpc>
            </a:pPr>
            <a:r>
              <a:rPr lang="en-US" i="1" dirty="0"/>
              <a:t>Can it be made more efficient (90s):</a:t>
            </a:r>
            <a:r>
              <a:rPr lang="en-US" dirty="0"/>
              <a:t> </a:t>
            </a:r>
          </a:p>
          <a:p>
            <a:pPr lvl="1">
              <a:lnSpc>
                <a:spcPct val="90000"/>
              </a:lnSpc>
            </a:pPr>
            <a:r>
              <a:rPr lang="en-US" dirty="0"/>
              <a:t>Irradiance caching takes advantage of coherence</a:t>
            </a:r>
          </a:p>
          <a:p>
            <a:pPr lvl="1">
              <a:lnSpc>
                <a:spcPct val="90000"/>
              </a:lnSpc>
            </a:pPr>
            <a:r>
              <a:rPr lang="en-US" dirty="0"/>
              <a:t>Correct sampling: Stratified, Multiple Importance, Bidirectional path tracing, Metropolis…</a:t>
            </a:r>
          </a:p>
          <a:p>
            <a:pPr lvl="1">
              <a:lnSpc>
                <a:spcPct val="90000"/>
              </a:lnSpc>
            </a:pPr>
            <a:r>
              <a:rPr lang="en-US" dirty="0"/>
              <a:t>Photon Mapping</a:t>
            </a:r>
          </a:p>
          <a:p>
            <a:pPr>
              <a:lnSpc>
                <a:spcPct val="90000"/>
              </a:lnSpc>
            </a:pPr>
            <a:r>
              <a:rPr lang="en-US" i="1" dirty="0"/>
              <a:t>Work with Image-Based Appearance (02-06)</a:t>
            </a:r>
          </a:p>
          <a:p>
            <a:pPr lvl="1">
              <a:lnSpc>
                <a:spcPct val="90000"/>
              </a:lnSpc>
            </a:pPr>
            <a:r>
              <a:rPr lang="en-US" i="1" dirty="0"/>
              <a:t>Importance sampling environment maps, BRDFs</a:t>
            </a:r>
          </a:p>
          <a:p>
            <a:pPr>
              <a:lnSpc>
                <a:spcPct val="90000"/>
              </a:lnSpc>
            </a:pPr>
            <a:r>
              <a:rPr lang="en-US" dirty="0"/>
              <a:t>Multidimensional effects </a:t>
            </a:r>
            <a:r>
              <a:rPr lang="en-US" dirty="0" smtClean="0"/>
              <a:t>[depth</a:t>
            </a:r>
            <a:r>
              <a:rPr lang="en-US" dirty="0"/>
              <a:t>-of field, soft shadows, motion </a:t>
            </a:r>
            <a:r>
              <a:rPr lang="en-US" dirty="0" smtClean="0"/>
              <a:t>blur] (08-present)</a:t>
            </a:r>
            <a:endParaRPr lang="en-US" dirty="0"/>
          </a:p>
          <a:p>
            <a:pPr lvl="1">
              <a:lnSpc>
                <a:spcPct val="90000"/>
              </a:lnSpc>
            </a:pPr>
            <a:r>
              <a:rPr lang="en-US" dirty="0"/>
              <a:t>Adaptive multidimensional sampling</a:t>
            </a:r>
          </a:p>
          <a:p>
            <a:pPr lvl="1">
              <a:lnSpc>
                <a:spcPct val="90000"/>
              </a:lnSpc>
            </a:pPr>
            <a:r>
              <a:rPr lang="en-US" dirty="0"/>
              <a:t>Cut-based hierarchical integration</a:t>
            </a:r>
          </a:p>
          <a:p>
            <a:pPr lvl="1">
              <a:lnSpc>
                <a:spcPct val="90000"/>
              </a:lnSpc>
            </a:pPr>
            <a:r>
              <a:rPr lang="en-US" dirty="0"/>
              <a:t>Frequency space </a:t>
            </a:r>
            <a:r>
              <a:rPr lang="en-US" dirty="0" smtClean="0"/>
              <a:t>analysis, </a:t>
            </a:r>
            <a:r>
              <a:rPr lang="en-US" dirty="0" err="1" smtClean="0"/>
              <a:t>denoising</a:t>
            </a:r>
            <a:r>
              <a:rPr lang="en-US" dirty="0" smtClean="0"/>
              <a:t>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2"/>
          <p:cNvSpPr>
            <a:spLocks noGrp="1" noChangeArrowheads="1"/>
          </p:cNvSpPr>
          <p:nvPr>
            <p:ph type="title"/>
          </p:nvPr>
        </p:nvSpPr>
        <p:spPr/>
        <p:txBody>
          <a:bodyPr/>
          <a:lstStyle/>
          <a:p>
            <a:r>
              <a:rPr lang="en-US"/>
              <a:t>Image-Based Appearance</a:t>
            </a:r>
          </a:p>
        </p:txBody>
      </p:sp>
      <p:sp>
        <p:nvSpPr>
          <p:cNvPr id="1275907" name="Rectangle 3"/>
          <p:cNvSpPr>
            <a:spLocks noGrp="1" noChangeArrowheads="1"/>
          </p:cNvSpPr>
          <p:nvPr>
            <p:ph type="body" idx="1"/>
          </p:nvPr>
        </p:nvSpPr>
        <p:spPr/>
        <p:txBody>
          <a:bodyPr/>
          <a:lstStyle/>
          <a:p>
            <a:pPr>
              <a:lnSpc>
                <a:spcPct val="90000"/>
              </a:lnSpc>
            </a:pPr>
            <a:r>
              <a:rPr lang="en-US"/>
              <a:t>Standard global illumination is difficult, but the emitters and reflective properties are simple</a:t>
            </a:r>
          </a:p>
          <a:p>
            <a:pPr>
              <a:lnSpc>
                <a:spcPct val="90000"/>
              </a:lnSpc>
            </a:pPr>
            <a:r>
              <a:rPr lang="en-US"/>
              <a:t>In mid-1990s, interest in appearance acquired from real world, such as image-based lighting</a:t>
            </a:r>
          </a:p>
          <a:p>
            <a:pPr>
              <a:lnSpc>
                <a:spcPct val="90000"/>
              </a:lnSpc>
            </a:pPr>
            <a:r>
              <a:rPr lang="en-US"/>
              <a:t>Environment Maps, measured BRDFs.  These are functions.  E.g. any of million pixels emitter </a:t>
            </a:r>
          </a:p>
          <a:p>
            <a:pPr>
              <a:lnSpc>
                <a:spcPct val="90000"/>
              </a:lnSpc>
            </a:pPr>
            <a:endParaRPr lang="en-US"/>
          </a:p>
          <a:p>
            <a:pPr>
              <a:lnSpc>
                <a:spcPct val="90000"/>
              </a:lnSpc>
            </a:pPr>
            <a:r>
              <a:rPr lang="en-US"/>
              <a:t>How to (importance) sample lighting, BRDFs?  </a:t>
            </a:r>
          </a:p>
          <a:p>
            <a:pPr lvl="1">
              <a:lnSpc>
                <a:spcPct val="90000"/>
              </a:lnSpc>
            </a:pPr>
            <a:r>
              <a:rPr lang="en-US"/>
              <a:t>Agarwal et al.  SIGGRAPH 03, Lawrence et al. SIGGRAPH 04, Clarberg et al. SIGGRAPH 05</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2"/>
          <p:cNvSpPr>
            <a:spLocks noGrp="1" noChangeArrowheads="1"/>
          </p:cNvSpPr>
          <p:nvPr>
            <p:ph type="title"/>
          </p:nvPr>
        </p:nvSpPr>
        <p:spPr/>
        <p:txBody>
          <a:bodyPr/>
          <a:lstStyle/>
          <a:p>
            <a:r>
              <a:rPr lang="en-US"/>
              <a:t>Structured Importance Sampling</a:t>
            </a:r>
          </a:p>
        </p:txBody>
      </p:sp>
      <p:sp>
        <p:nvSpPr>
          <p:cNvPr id="1276931" name="Rectangle 3"/>
          <p:cNvSpPr>
            <a:spLocks noGrp="1" noChangeArrowheads="1"/>
          </p:cNvSpPr>
          <p:nvPr>
            <p:ph type="body" idx="1"/>
          </p:nvPr>
        </p:nvSpPr>
        <p:spPr>
          <a:xfrm>
            <a:off x="457200" y="1289050"/>
            <a:ext cx="8229600" cy="5029200"/>
          </a:xfrm>
        </p:spPr>
        <p:txBody>
          <a:bodyPr/>
          <a:lstStyle/>
          <a:p>
            <a:r>
              <a:rPr lang="en-US"/>
              <a:t>Goal</a:t>
            </a:r>
            <a:r>
              <a:rPr lang="en-US" sz="2400"/>
              <a:t>: </a:t>
            </a:r>
            <a:r>
              <a:rPr lang="en-US"/>
              <a:t>Reduce environment to point lights</a:t>
            </a:r>
            <a:endParaRPr lang="en-US" sz="2400"/>
          </a:p>
        </p:txBody>
      </p:sp>
      <p:pic>
        <p:nvPicPr>
          <p:cNvPr id="12769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3" y="1819275"/>
            <a:ext cx="6677025" cy="488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Grp="1" noChangeArrowheads="1"/>
          </p:cNvSpPr>
          <p:nvPr>
            <p:ph type="title"/>
          </p:nvPr>
        </p:nvSpPr>
        <p:spPr/>
        <p:txBody>
          <a:bodyPr/>
          <a:lstStyle/>
          <a:p>
            <a:r>
              <a:rPr lang="en-US"/>
              <a:t>Hierarchical Stratification</a:t>
            </a:r>
          </a:p>
        </p:txBody>
      </p:sp>
      <p:pic>
        <p:nvPicPr>
          <p:cNvPr id="1280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512888"/>
            <a:ext cx="8407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p:nvPr>
        </p:nvSpPr>
        <p:spPr/>
        <p:txBody>
          <a:bodyPr/>
          <a:lstStyle/>
          <a:p>
            <a:r>
              <a:rPr lang="en-US"/>
              <a:t>Structured Importance Sampling</a:t>
            </a:r>
          </a:p>
        </p:txBody>
      </p:sp>
      <p:pic>
        <p:nvPicPr>
          <p:cNvPr id="12789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338263"/>
            <a:ext cx="7396163"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r>
              <a:rPr lang="en-US"/>
              <a:t>Glossy BRDF</a:t>
            </a:r>
          </a:p>
        </p:txBody>
      </p:sp>
      <p:pic>
        <p:nvPicPr>
          <p:cNvPr id="12779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463675"/>
            <a:ext cx="7554912"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2"/>
          <p:cNvSpPr>
            <a:spLocks noGrp="1" noChangeArrowheads="1"/>
          </p:cNvSpPr>
          <p:nvPr>
            <p:ph type="title"/>
          </p:nvPr>
        </p:nvSpPr>
        <p:spPr/>
        <p:txBody>
          <a:bodyPr/>
          <a:lstStyle/>
          <a:p>
            <a:r>
              <a:rPr lang="en-US"/>
              <a:t>Smoothness of Indirect Lighting</a:t>
            </a:r>
          </a:p>
        </p:txBody>
      </p:sp>
      <p:pic>
        <p:nvPicPr>
          <p:cNvPr id="1245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1489075"/>
            <a:ext cx="3440112"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5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4192588"/>
            <a:ext cx="3427412" cy="254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51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1525588"/>
            <a:ext cx="34226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5191" name="Text Box 7"/>
          <p:cNvSpPr txBox="1">
            <a:spLocks noChangeArrowheads="1"/>
          </p:cNvSpPr>
          <p:nvPr/>
        </p:nvSpPr>
        <p:spPr bwMode="auto">
          <a:xfrm>
            <a:off x="1531938" y="3994150"/>
            <a:ext cx="98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Direct</a:t>
            </a:r>
          </a:p>
        </p:txBody>
      </p:sp>
      <p:sp>
        <p:nvSpPr>
          <p:cNvPr id="1245192" name="Text Box 8"/>
          <p:cNvSpPr txBox="1">
            <a:spLocks noChangeArrowheads="1"/>
          </p:cNvSpPr>
          <p:nvPr/>
        </p:nvSpPr>
        <p:spPr bwMode="auto">
          <a:xfrm>
            <a:off x="6634163" y="4056063"/>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Indirect</a:t>
            </a:r>
          </a:p>
        </p:txBody>
      </p:sp>
      <p:sp>
        <p:nvSpPr>
          <p:cNvPr id="1245193" name="Text Box 9"/>
          <p:cNvSpPr txBox="1">
            <a:spLocks noChangeArrowheads="1"/>
          </p:cNvSpPr>
          <p:nvPr/>
        </p:nvSpPr>
        <p:spPr bwMode="auto">
          <a:xfrm>
            <a:off x="6207125" y="6259513"/>
            <a:ext cx="232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t>Direct + Indirect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title"/>
          </p:nvPr>
        </p:nvSpPr>
        <p:spPr/>
        <p:txBody>
          <a:bodyPr/>
          <a:lstStyle/>
          <a:p>
            <a:r>
              <a:rPr lang="en-US"/>
              <a:t>BRDF Sampling</a:t>
            </a:r>
          </a:p>
        </p:txBody>
      </p:sp>
      <p:sp>
        <p:nvSpPr>
          <p:cNvPr id="1282051" name="Rectangle 3"/>
          <p:cNvSpPr>
            <a:spLocks noGrp="1" noChangeArrowheads="1"/>
          </p:cNvSpPr>
          <p:nvPr>
            <p:ph type="body" idx="1"/>
          </p:nvPr>
        </p:nvSpPr>
        <p:spPr>
          <a:xfrm>
            <a:off x="457200" y="1527175"/>
            <a:ext cx="8686800" cy="5029200"/>
          </a:xfrm>
        </p:spPr>
        <p:txBody>
          <a:bodyPr/>
          <a:lstStyle/>
          <a:p>
            <a:r>
              <a:rPr lang="en-US" dirty="0"/>
              <a:t>Lighting is only one component.  Must be able to importance sample the BRDF in glob. </a:t>
            </a:r>
            <a:r>
              <a:rPr lang="en-US" dirty="0" err="1"/>
              <a:t>Illum</a:t>
            </a:r>
            <a:r>
              <a:rPr lang="en-US" dirty="0"/>
              <a:t>.</a:t>
            </a:r>
          </a:p>
          <a:p>
            <a:r>
              <a:rPr lang="en-US" dirty="0"/>
              <a:t>In 2004, no good importance sampling schemes for most BRDFs, including common Torrance-Sparrow</a:t>
            </a:r>
          </a:p>
          <a:p>
            <a:r>
              <a:rPr lang="en-US" dirty="0"/>
              <a:t>From Lawrence et al. 04, factor BRDF into data-driven terms that can each be importance </a:t>
            </a:r>
            <a:r>
              <a:rPr lang="en-US" dirty="0" smtClean="0"/>
              <a:t>sampled</a:t>
            </a:r>
          </a:p>
          <a:p>
            <a:r>
              <a:rPr lang="en-US" dirty="0" smtClean="0"/>
              <a:t>Now some form of light/BRDF sampling common in production (standard in </a:t>
            </a:r>
            <a:r>
              <a:rPr lang="en-US" dirty="0" err="1" smtClean="0"/>
              <a:t>RenderMan</a:t>
            </a:r>
            <a:r>
              <a:rPr lang="en-US" dirty="0" smtClean="0"/>
              <a:t> 16, 2011-)</a:t>
            </a:r>
            <a:endParaRPr lang="en-US" dirty="0"/>
          </a:p>
          <a:p>
            <a:pPr>
              <a:buFont typeface="Wingdings" charset="0"/>
              <a:buNone/>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Grp="1" noChangeArrowheads="1"/>
          </p:cNvSpPr>
          <p:nvPr>
            <p:ph type="title"/>
          </p:nvPr>
        </p:nvSpPr>
        <p:spPr/>
        <p:txBody>
          <a:bodyPr/>
          <a:lstStyle/>
          <a:p>
            <a:r>
              <a:rPr lang="en-US"/>
              <a:t>Complex BRDF Models</a:t>
            </a:r>
          </a:p>
        </p:txBody>
      </p:sp>
      <p:sp>
        <p:nvSpPr>
          <p:cNvPr id="1288195" name="Text Box 3"/>
          <p:cNvSpPr txBox="1">
            <a:spLocks noChangeArrowheads="1"/>
          </p:cNvSpPr>
          <p:nvPr/>
        </p:nvSpPr>
        <p:spPr bwMode="auto">
          <a:xfrm>
            <a:off x="5783263" y="5734050"/>
            <a:ext cx="2522537" cy="3968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[Matusik et. al. 2003]</a:t>
            </a:r>
          </a:p>
        </p:txBody>
      </p:sp>
      <p:sp>
        <p:nvSpPr>
          <p:cNvPr id="1288196" name="Text Box 4"/>
          <p:cNvSpPr txBox="1">
            <a:spLocks noChangeArrowheads="1"/>
          </p:cNvSpPr>
          <p:nvPr/>
        </p:nvSpPr>
        <p:spPr bwMode="auto">
          <a:xfrm>
            <a:off x="5834063" y="1500188"/>
            <a:ext cx="1541462"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Measured</a:t>
            </a:r>
          </a:p>
        </p:txBody>
      </p:sp>
      <p:sp>
        <p:nvSpPr>
          <p:cNvPr id="1288197" name="Text Box 5"/>
          <p:cNvSpPr txBox="1">
            <a:spLocks noChangeArrowheads="1"/>
          </p:cNvSpPr>
          <p:nvPr/>
        </p:nvSpPr>
        <p:spPr bwMode="auto">
          <a:xfrm>
            <a:off x="1700213" y="1497013"/>
            <a:ext cx="1252537"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Analytic</a:t>
            </a:r>
          </a:p>
        </p:txBody>
      </p:sp>
      <p:graphicFrame>
        <p:nvGraphicFramePr>
          <p:cNvPr id="1288198" name="Object 6"/>
          <p:cNvGraphicFramePr>
            <a:graphicFrameLocks noChangeAspect="1"/>
          </p:cNvGraphicFramePr>
          <p:nvPr/>
        </p:nvGraphicFramePr>
        <p:xfrm>
          <a:off x="4645025" y="2039938"/>
          <a:ext cx="3565525" cy="3683000"/>
        </p:xfrm>
        <a:graphic>
          <a:graphicData uri="http://schemas.openxmlformats.org/presentationml/2006/ole">
            <mc:AlternateContent xmlns:mc="http://schemas.openxmlformats.org/markup-compatibility/2006">
              <mc:Choice xmlns:v="urn:schemas-microsoft-com:vml" Requires="v">
                <p:oleObj spid="_x0000_s1288223" name="Image" r:id="rId4" imgW="5803175" imgH="5993651" progId="Photoshop.Image.7">
                  <p:embed/>
                </p:oleObj>
              </mc:Choice>
              <mc:Fallback>
                <p:oleObj name="Image" r:id="rId4" imgW="5803175" imgH="5993651" progId="Photoshop.Image.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2039938"/>
                        <a:ext cx="3565525" cy="3683000"/>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288199" name="Object 7"/>
          <p:cNvGraphicFramePr>
            <a:graphicFrameLocks noChangeAspect="1"/>
          </p:cNvGraphicFramePr>
          <p:nvPr/>
        </p:nvGraphicFramePr>
        <p:xfrm>
          <a:off x="874713" y="2032000"/>
          <a:ext cx="2822575" cy="3657600"/>
        </p:xfrm>
        <a:graphic>
          <a:graphicData uri="http://schemas.openxmlformats.org/presentationml/2006/ole">
            <mc:AlternateContent xmlns:mc="http://schemas.openxmlformats.org/markup-compatibility/2006">
              <mc:Choice xmlns:v="urn:schemas-microsoft-com:vml" Requires="v">
                <p:oleObj spid="_x0000_s1288224" name="Image" r:id="rId6" imgW="7466667" imgH="9676190" progId="Photoshop.Image.7">
                  <p:embed/>
                </p:oleObj>
              </mc:Choice>
              <mc:Fallback>
                <p:oleObj name="Image" r:id="rId6" imgW="7466667" imgH="9676190" progId="Photoshop.Image.7">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032000"/>
                        <a:ext cx="2822575" cy="3657600"/>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288200" name="Text Box 8"/>
          <p:cNvSpPr txBox="1">
            <a:spLocks noChangeArrowheads="1"/>
          </p:cNvSpPr>
          <p:nvPr/>
        </p:nvSpPr>
        <p:spPr bwMode="auto">
          <a:xfrm>
            <a:off x="935038" y="5702300"/>
            <a:ext cx="2878137" cy="3968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[Cook &amp; Torrance 1982]</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p:cNvSpPr>
            <a:spLocks noGrp="1" noChangeArrowheads="1"/>
          </p:cNvSpPr>
          <p:nvPr>
            <p:ph type="title"/>
          </p:nvPr>
        </p:nvSpPr>
        <p:spPr/>
        <p:txBody>
          <a:bodyPr/>
          <a:lstStyle/>
          <a:p>
            <a:r>
              <a:rPr lang="en-US"/>
              <a:t>Motivation</a:t>
            </a:r>
          </a:p>
        </p:txBody>
      </p:sp>
      <p:pic>
        <p:nvPicPr>
          <p:cNvPr id="1290243" name="Picture 3" descr="us_300_2000a_comp_re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1577975"/>
            <a:ext cx="3817938" cy="3817938"/>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grpSp>
        <p:nvGrpSpPr>
          <p:cNvPr id="1290244" name="Group 4"/>
          <p:cNvGrpSpPr>
            <a:grpSpLocks/>
          </p:cNvGrpSpPr>
          <p:nvPr/>
        </p:nvGrpSpPr>
        <p:grpSpPr bwMode="auto">
          <a:xfrm>
            <a:off x="219075" y="1617663"/>
            <a:ext cx="8845550" cy="4552950"/>
            <a:chOff x="138" y="1019"/>
            <a:chExt cx="5572" cy="2868"/>
          </a:xfrm>
        </p:grpSpPr>
        <p:sp>
          <p:nvSpPr>
            <p:cNvPr id="1290245" name="Text Box 5"/>
            <p:cNvSpPr txBox="1">
              <a:spLocks noChangeArrowheads="1"/>
            </p:cNvSpPr>
            <p:nvPr/>
          </p:nvSpPr>
          <p:spPr bwMode="auto">
            <a:xfrm>
              <a:off x="138" y="1237"/>
              <a:ext cx="1398"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Cook-Torrance</a:t>
              </a:r>
            </a:p>
          </p:txBody>
        </p:sp>
        <p:sp>
          <p:nvSpPr>
            <p:cNvPr id="1290246" name="Text Box 6"/>
            <p:cNvSpPr txBox="1">
              <a:spLocks noChangeArrowheads="1"/>
            </p:cNvSpPr>
            <p:nvPr/>
          </p:nvSpPr>
          <p:spPr bwMode="auto">
            <a:xfrm>
              <a:off x="1776" y="3599"/>
              <a:ext cx="2125"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Measured Metallic-Blue</a:t>
              </a:r>
            </a:p>
          </p:txBody>
        </p:sp>
        <p:sp>
          <p:nvSpPr>
            <p:cNvPr id="1290247" name="Text Box 7"/>
            <p:cNvSpPr txBox="1">
              <a:spLocks noChangeArrowheads="1"/>
            </p:cNvSpPr>
            <p:nvPr/>
          </p:nvSpPr>
          <p:spPr bwMode="auto">
            <a:xfrm>
              <a:off x="4120" y="1019"/>
              <a:ext cx="1590"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Measured Plastic</a:t>
              </a:r>
            </a:p>
          </p:txBody>
        </p:sp>
        <p:sp>
          <p:nvSpPr>
            <p:cNvPr id="1290248" name="Text Box 8"/>
            <p:cNvSpPr txBox="1">
              <a:spLocks noChangeArrowheads="1"/>
            </p:cNvSpPr>
            <p:nvPr/>
          </p:nvSpPr>
          <p:spPr bwMode="auto">
            <a:xfrm>
              <a:off x="4116" y="3359"/>
              <a:ext cx="1548"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Measured Nickel</a:t>
              </a:r>
            </a:p>
          </p:txBody>
        </p:sp>
        <p:sp>
          <p:nvSpPr>
            <p:cNvPr id="1290249" name="Line 9"/>
            <p:cNvSpPr>
              <a:spLocks noChangeShapeType="1"/>
            </p:cNvSpPr>
            <p:nvPr/>
          </p:nvSpPr>
          <p:spPr bwMode="auto">
            <a:xfrm>
              <a:off x="801" y="1559"/>
              <a:ext cx="1830" cy="384"/>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0" name="Line 10"/>
            <p:cNvSpPr>
              <a:spLocks noChangeShapeType="1"/>
            </p:cNvSpPr>
            <p:nvPr/>
          </p:nvSpPr>
          <p:spPr bwMode="auto">
            <a:xfrm>
              <a:off x="820" y="1571"/>
              <a:ext cx="1154" cy="973"/>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1" name="Line 11"/>
            <p:cNvSpPr>
              <a:spLocks noChangeShapeType="1"/>
            </p:cNvSpPr>
            <p:nvPr/>
          </p:nvSpPr>
          <p:spPr bwMode="auto">
            <a:xfrm flipH="1">
              <a:off x="3481" y="1334"/>
              <a:ext cx="1306" cy="638"/>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2" name="Line 12"/>
            <p:cNvSpPr>
              <a:spLocks noChangeShapeType="1"/>
            </p:cNvSpPr>
            <p:nvPr/>
          </p:nvSpPr>
          <p:spPr bwMode="auto">
            <a:xfrm flipH="1">
              <a:off x="3162" y="1321"/>
              <a:ext cx="1632" cy="1074"/>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3" name="Line 13"/>
            <p:cNvSpPr>
              <a:spLocks noChangeShapeType="1"/>
            </p:cNvSpPr>
            <p:nvPr/>
          </p:nvSpPr>
          <p:spPr bwMode="auto">
            <a:xfrm flipH="1" flipV="1">
              <a:off x="3654" y="2832"/>
              <a:ext cx="1072" cy="547"/>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4" name="Line 14"/>
            <p:cNvSpPr>
              <a:spLocks noChangeShapeType="1"/>
            </p:cNvSpPr>
            <p:nvPr/>
          </p:nvSpPr>
          <p:spPr bwMode="auto">
            <a:xfrm flipH="1" flipV="1">
              <a:off x="2153" y="2983"/>
              <a:ext cx="589" cy="569"/>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0255" name="Line 15"/>
            <p:cNvSpPr>
              <a:spLocks noChangeShapeType="1"/>
            </p:cNvSpPr>
            <p:nvPr/>
          </p:nvSpPr>
          <p:spPr bwMode="auto">
            <a:xfrm flipV="1">
              <a:off x="2735" y="2324"/>
              <a:ext cx="717" cy="1215"/>
            </a:xfrm>
            <a:prstGeom prst="line">
              <a:avLst/>
            </a:prstGeom>
            <a:noFill/>
            <a:ln w="38100">
              <a:solidFill>
                <a:schemeClr val="tx1"/>
              </a:solidFill>
              <a:round/>
              <a:headEnd/>
              <a:tailEnd type="triangle" w="med" len="med"/>
            </a:ln>
            <a:effectLst>
              <a:outerShdw blurRad="635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9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p:cNvSpPr>
            <a:spLocks noGrp="1" noChangeArrowheads="1"/>
          </p:cNvSpPr>
          <p:nvPr>
            <p:ph type="title"/>
          </p:nvPr>
        </p:nvSpPr>
        <p:spPr/>
        <p:txBody>
          <a:bodyPr/>
          <a:lstStyle/>
          <a:p>
            <a:r>
              <a:rPr lang="en-US"/>
              <a:t>Key Idea</a:t>
            </a:r>
          </a:p>
        </p:txBody>
      </p:sp>
      <p:sp>
        <p:nvSpPr>
          <p:cNvPr id="1292291" name="Rectangle 3"/>
          <p:cNvSpPr>
            <a:spLocks noGrp="1" noChangeArrowheads="1"/>
          </p:cNvSpPr>
          <p:nvPr>
            <p:ph type="body" idx="1"/>
          </p:nvPr>
        </p:nvSpPr>
        <p:spPr/>
        <p:txBody>
          <a:bodyPr/>
          <a:lstStyle/>
          <a:p>
            <a:r>
              <a:rPr lang="en-US"/>
              <a:t>Project 4D BRDF into sum of products of </a:t>
            </a:r>
            <a:r>
              <a:rPr lang="en-US">
                <a:solidFill>
                  <a:srgbClr val="FFFF00"/>
                </a:solidFill>
              </a:rPr>
              <a:t>2D function dependent on</a:t>
            </a:r>
            <a:r>
              <a:rPr lang="en-US"/>
              <a:t>      and </a:t>
            </a:r>
            <a:br>
              <a:rPr lang="en-US"/>
            </a:br>
            <a:r>
              <a:rPr lang="en-US">
                <a:solidFill>
                  <a:schemeClr val="tx1"/>
                </a:solidFill>
              </a:rPr>
              <a:t>2D function dependent on </a:t>
            </a:r>
            <a:r>
              <a:rPr lang="en-US">
                <a:solidFill>
                  <a:schemeClr val="tx1"/>
                </a:solidFill>
                <a:cs typeface="Arial" charset="0"/>
              </a:rPr>
              <a:t>    </a:t>
            </a:r>
            <a:r>
              <a:rPr lang="en-US">
                <a:solidFill>
                  <a:schemeClr val="tx1"/>
                </a:solidFill>
              </a:rPr>
              <a:t>:</a:t>
            </a:r>
          </a:p>
        </p:txBody>
      </p:sp>
      <p:graphicFrame>
        <p:nvGraphicFramePr>
          <p:cNvPr id="1292292" name="Object 4"/>
          <p:cNvGraphicFramePr>
            <a:graphicFrameLocks noChangeAspect="1"/>
          </p:cNvGraphicFramePr>
          <p:nvPr>
            <p:extLst>
              <p:ext uri="{D42A27DB-BD31-4B8C-83A1-F6EECF244321}">
                <p14:modId xmlns:p14="http://schemas.microsoft.com/office/powerpoint/2010/main" val="3865452192"/>
              </p:ext>
            </p:extLst>
          </p:nvPr>
        </p:nvGraphicFramePr>
        <p:xfrm>
          <a:off x="1754188" y="3551238"/>
          <a:ext cx="3475037" cy="1169987"/>
        </p:xfrm>
        <a:graphic>
          <a:graphicData uri="http://schemas.openxmlformats.org/presentationml/2006/ole">
            <mc:AlternateContent xmlns:mc="http://schemas.openxmlformats.org/markup-compatibility/2006">
              <mc:Choice xmlns:v="urn:schemas-microsoft-com:vml" Requires="v">
                <p:oleObj spid="_x0000_s1292365" name="Equation" r:id="rId4" imgW="1397000" imgH="469900" progId="Equation.DSMT4">
                  <p:embed/>
                </p:oleObj>
              </mc:Choice>
              <mc:Fallback>
                <p:oleObj name="Equation" r:id="rId4" imgW="1397000" imgH="469900" progId="Equation.DSMT4">
                  <p:embed/>
                  <p:pic>
                    <p:nvPicPr>
                      <p:cNvPr id="0" name="Object 4"/>
                      <p:cNvPicPr>
                        <a:picLocks noChangeAspect="1" noChangeArrowheads="1"/>
                      </p:cNvPicPr>
                      <p:nvPr/>
                    </p:nvPicPr>
                    <p:blipFill>
                      <a:blip r:embed="rId5"/>
                      <a:srcRect/>
                      <a:stretch>
                        <a:fillRect/>
                      </a:stretch>
                    </p:blipFill>
                    <p:spPr bwMode="auto">
                      <a:xfrm>
                        <a:off x="1754188" y="3551238"/>
                        <a:ext cx="3475037" cy="11699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2293" name="Text Box 5"/>
          <p:cNvSpPr txBox="1">
            <a:spLocks noChangeArrowheads="1"/>
          </p:cNvSpPr>
          <p:nvPr/>
        </p:nvSpPr>
        <p:spPr bwMode="auto">
          <a:xfrm>
            <a:off x="860425" y="5053013"/>
            <a:ext cx="6892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dirty="0"/>
              <a:t>         depends </a:t>
            </a:r>
            <a:r>
              <a:rPr lang="en-US" b="1" dirty="0"/>
              <a:t>only</a:t>
            </a:r>
            <a:r>
              <a:rPr lang="en-US" dirty="0"/>
              <a:t> on the incoming direction and</a:t>
            </a:r>
          </a:p>
          <a:p>
            <a:pPr eaLnBrk="1" hangingPunct="1"/>
            <a:r>
              <a:rPr lang="en-US" dirty="0"/>
              <a:t>some re-parameterization of the hemisphere.</a:t>
            </a:r>
          </a:p>
        </p:txBody>
      </p:sp>
      <p:graphicFrame>
        <p:nvGraphicFramePr>
          <p:cNvPr id="1292294" name="Object 6"/>
          <p:cNvGraphicFramePr>
            <a:graphicFrameLocks noChangeAspect="1"/>
          </p:cNvGraphicFramePr>
          <p:nvPr>
            <p:extLst>
              <p:ext uri="{D42A27DB-BD31-4B8C-83A1-F6EECF244321}">
                <p14:modId xmlns:p14="http://schemas.microsoft.com/office/powerpoint/2010/main" val="1036399935"/>
              </p:ext>
            </p:extLst>
          </p:nvPr>
        </p:nvGraphicFramePr>
        <p:xfrm>
          <a:off x="1200150" y="4987925"/>
          <a:ext cx="504825" cy="663575"/>
        </p:xfrm>
        <a:graphic>
          <a:graphicData uri="http://schemas.openxmlformats.org/presentationml/2006/ole">
            <mc:AlternateContent xmlns:mc="http://schemas.openxmlformats.org/markup-compatibility/2006">
              <mc:Choice xmlns:v="urn:schemas-microsoft-com:vml" Requires="v">
                <p:oleObj spid="_x0000_s1292366" name="Equation" r:id="rId6" imgW="203200" imgH="266700" progId="Equation.DSMT4">
                  <p:embed/>
                </p:oleObj>
              </mc:Choice>
              <mc:Fallback>
                <p:oleObj name="Equation" r:id="rId6" imgW="203200" imgH="266700" progId="Equation.DSMT4">
                  <p:embed/>
                  <p:pic>
                    <p:nvPicPr>
                      <p:cNvPr id="0" name="Object 6"/>
                      <p:cNvPicPr>
                        <a:picLocks noChangeAspect="1" noChangeArrowheads="1"/>
                      </p:cNvPicPr>
                      <p:nvPr/>
                    </p:nvPicPr>
                    <p:blipFill>
                      <a:blip r:embed="rId7"/>
                      <a:srcRect/>
                      <a:stretch>
                        <a:fillRect/>
                      </a:stretch>
                    </p:blipFill>
                    <p:spPr bwMode="auto">
                      <a:xfrm>
                        <a:off x="1200150" y="4987925"/>
                        <a:ext cx="504825" cy="6635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2295" name="Object 7"/>
          <p:cNvGraphicFramePr>
            <a:graphicFrameLocks noChangeAspect="1"/>
          </p:cNvGraphicFramePr>
          <p:nvPr>
            <p:extLst>
              <p:ext uri="{D42A27DB-BD31-4B8C-83A1-F6EECF244321}">
                <p14:modId xmlns:p14="http://schemas.microsoft.com/office/powerpoint/2010/main" val="3810480940"/>
              </p:ext>
            </p:extLst>
          </p:nvPr>
        </p:nvGraphicFramePr>
        <p:xfrm>
          <a:off x="5248275" y="3832225"/>
          <a:ext cx="1044575" cy="665163"/>
        </p:xfrm>
        <a:graphic>
          <a:graphicData uri="http://schemas.openxmlformats.org/presentationml/2006/ole">
            <mc:AlternateContent xmlns:mc="http://schemas.openxmlformats.org/markup-compatibility/2006">
              <mc:Choice xmlns:v="urn:schemas-microsoft-com:vml" Requires="v">
                <p:oleObj spid="_x0000_s1292367" name="Equation" r:id="rId8" imgW="419100" imgH="266700" progId="Equation.DSMT4">
                  <p:embed/>
                </p:oleObj>
              </mc:Choice>
              <mc:Fallback>
                <p:oleObj name="Equation" r:id="rId8" imgW="419100" imgH="266700" progId="Equation.DSMT4">
                  <p:embed/>
                  <p:pic>
                    <p:nvPicPr>
                      <p:cNvPr id="0" name="Object 7"/>
                      <p:cNvPicPr>
                        <a:picLocks noChangeAspect="1" noChangeArrowheads="1"/>
                      </p:cNvPicPr>
                      <p:nvPr/>
                    </p:nvPicPr>
                    <p:blipFill>
                      <a:blip r:embed="rId9"/>
                      <a:srcRect/>
                      <a:stretch>
                        <a:fillRect/>
                      </a:stretch>
                    </p:blipFill>
                    <p:spPr bwMode="auto">
                      <a:xfrm>
                        <a:off x="5248275" y="3832225"/>
                        <a:ext cx="1044575" cy="6651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2296" name="Object 8"/>
          <p:cNvGraphicFramePr>
            <a:graphicFrameLocks noChangeAspect="1"/>
          </p:cNvGraphicFramePr>
          <p:nvPr>
            <p:extLst>
              <p:ext uri="{D42A27DB-BD31-4B8C-83A1-F6EECF244321}">
                <p14:modId xmlns:p14="http://schemas.microsoft.com/office/powerpoint/2010/main" val="1448050061"/>
              </p:ext>
            </p:extLst>
          </p:nvPr>
        </p:nvGraphicFramePr>
        <p:xfrm>
          <a:off x="6445250" y="3832225"/>
          <a:ext cx="1168400" cy="665163"/>
        </p:xfrm>
        <a:graphic>
          <a:graphicData uri="http://schemas.openxmlformats.org/presentationml/2006/ole">
            <mc:AlternateContent xmlns:mc="http://schemas.openxmlformats.org/markup-compatibility/2006">
              <mc:Choice xmlns:v="urn:schemas-microsoft-com:vml" Requires="v">
                <p:oleObj spid="_x0000_s1292368" name="Equation" r:id="rId10" imgW="469900" imgH="266700" progId="Equation.DSMT4">
                  <p:embed/>
                </p:oleObj>
              </mc:Choice>
              <mc:Fallback>
                <p:oleObj name="Equation" r:id="rId10" imgW="469900" imgH="266700" progId="Equation.DSMT4">
                  <p:embed/>
                  <p:pic>
                    <p:nvPicPr>
                      <p:cNvPr id="0" name="Object 8"/>
                      <p:cNvPicPr>
                        <a:picLocks noChangeAspect="1" noChangeArrowheads="1"/>
                      </p:cNvPicPr>
                      <p:nvPr/>
                    </p:nvPicPr>
                    <p:blipFill>
                      <a:blip r:embed="rId11"/>
                      <a:srcRect/>
                      <a:stretch>
                        <a:fillRect/>
                      </a:stretch>
                    </p:blipFill>
                    <p:spPr bwMode="auto">
                      <a:xfrm>
                        <a:off x="6445250" y="3832225"/>
                        <a:ext cx="1168400" cy="6651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2297" name="Object 9"/>
          <p:cNvGraphicFramePr>
            <a:graphicFrameLocks noChangeAspect="1"/>
          </p:cNvGraphicFramePr>
          <p:nvPr>
            <p:extLst>
              <p:ext uri="{D42A27DB-BD31-4B8C-83A1-F6EECF244321}">
                <p14:modId xmlns:p14="http://schemas.microsoft.com/office/powerpoint/2010/main" val="1167301162"/>
              </p:ext>
            </p:extLst>
          </p:nvPr>
        </p:nvGraphicFramePr>
        <p:xfrm>
          <a:off x="5562600" y="2236788"/>
          <a:ext cx="504825" cy="603250"/>
        </p:xfrm>
        <a:graphic>
          <a:graphicData uri="http://schemas.openxmlformats.org/presentationml/2006/ole">
            <mc:AlternateContent xmlns:mc="http://schemas.openxmlformats.org/markup-compatibility/2006">
              <mc:Choice xmlns:v="urn:schemas-microsoft-com:vml" Requires="v">
                <p:oleObj spid="_x0000_s1292369" name="Equation" r:id="rId12" imgW="203200" imgH="241300" progId="Equation.DSMT4">
                  <p:embed/>
                </p:oleObj>
              </mc:Choice>
              <mc:Fallback>
                <p:oleObj name="Equation" r:id="rId12" imgW="203200" imgH="241300" progId="Equation.DSMT4">
                  <p:embed/>
                  <p:pic>
                    <p:nvPicPr>
                      <p:cNvPr id="0" name="Object 9"/>
                      <p:cNvPicPr>
                        <a:picLocks noChangeAspect="1" noChangeArrowheads="1"/>
                      </p:cNvPicPr>
                      <p:nvPr/>
                    </p:nvPicPr>
                    <p:blipFill>
                      <a:blip r:embed="rId13"/>
                      <a:srcRect/>
                      <a:stretch>
                        <a:fillRect/>
                      </a:stretch>
                    </p:blipFill>
                    <p:spPr bwMode="auto">
                      <a:xfrm>
                        <a:off x="5562600" y="2236788"/>
                        <a:ext cx="504825" cy="6032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2298" name="Object 10"/>
          <p:cNvGraphicFramePr>
            <a:graphicFrameLocks noChangeAspect="1"/>
          </p:cNvGraphicFramePr>
          <p:nvPr>
            <p:extLst>
              <p:ext uri="{D42A27DB-BD31-4B8C-83A1-F6EECF244321}">
                <p14:modId xmlns:p14="http://schemas.microsoft.com/office/powerpoint/2010/main" val="3136698048"/>
              </p:ext>
            </p:extLst>
          </p:nvPr>
        </p:nvGraphicFramePr>
        <p:xfrm>
          <a:off x="5549900" y="2813050"/>
          <a:ext cx="441325" cy="603250"/>
        </p:xfrm>
        <a:graphic>
          <a:graphicData uri="http://schemas.openxmlformats.org/presentationml/2006/ole">
            <mc:AlternateContent xmlns:mc="http://schemas.openxmlformats.org/markup-compatibility/2006">
              <mc:Choice xmlns:v="urn:schemas-microsoft-com:vml" Requires="v">
                <p:oleObj spid="_x0000_s1292370" name="Equation" r:id="rId14" imgW="177800" imgH="241300" progId="Equation.DSMT4">
                  <p:embed/>
                </p:oleObj>
              </mc:Choice>
              <mc:Fallback>
                <p:oleObj name="Equation" r:id="rId14" imgW="177800" imgH="241300" progId="Equation.DSMT4">
                  <p:embed/>
                  <p:pic>
                    <p:nvPicPr>
                      <p:cNvPr id="0" name="Object 10"/>
                      <p:cNvPicPr>
                        <a:picLocks noChangeAspect="1" noChangeArrowheads="1"/>
                      </p:cNvPicPr>
                      <p:nvPr/>
                    </p:nvPicPr>
                    <p:blipFill>
                      <a:blip r:embed="rId15"/>
                      <a:srcRect/>
                      <a:stretch>
                        <a:fillRect/>
                      </a:stretch>
                    </p:blipFill>
                    <p:spPr bwMode="auto">
                      <a:xfrm>
                        <a:off x="5549900" y="2813050"/>
                        <a:ext cx="441325" cy="6032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338" name="Rectangle 2"/>
          <p:cNvSpPr>
            <a:spLocks noGrp="1" noChangeArrowheads="1"/>
          </p:cNvSpPr>
          <p:nvPr>
            <p:ph type="title"/>
          </p:nvPr>
        </p:nvSpPr>
        <p:spPr/>
        <p:txBody>
          <a:bodyPr/>
          <a:lstStyle/>
          <a:p>
            <a:r>
              <a:rPr lang="en-US"/>
              <a:t>Key Idea</a:t>
            </a:r>
          </a:p>
        </p:txBody>
      </p:sp>
      <p:sp>
        <p:nvSpPr>
          <p:cNvPr id="1294339" name="Rectangle 3"/>
          <p:cNvSpPr>
            <a:spLocks noGrp="1" noChangeArrowheads="1"/>
          </p:cNvSpPr>
          <p:nvPr>
            <p:ph type="body" idx="1"/>
          </p:nvPr>
        </p:nvSpPr>
        <p:spPr/>
        <p:txBody>
          <a:bodyPr/>
          <a:lstStyle/>
          <a:p>
            <a:r>
              <a:rPr lang="en-US" dirty="0"/>
              <a:t>Project 4D BRDF into sum of products of </a:t>
            </a:r>
            <a:r>
              <a:rPr lang="en-US" dirty="0">
                <a:solidFill>
                  <a:schemeClr val="tx1"/>
                </a:solidFill>
              </a:rPr>
              <a:t>2D function dependent on</a:t>
            </a:r>
            <a:r>
              <a:rPr lang="en-US" dirty="0"/>
              <a:t>      and </a:t>
            </a:r>
            <a:br>
              <a:rPr lang="en-US" dirty="0"/>
            </a:br>
            <a:r>
              <a:rPr lang="en-US" dirty="0">
                <a:solidFill>
                  <a:srgbClr val="FFFF00"/>
                </a:solidFill>
              </a:rPr>
              <a:t>2D function dependent on</a:t>
            </a:r>
            <a:r>
              <a:rPr lang="en-US" dirty="0"/>
              <a:t> </a:t>
            </a:r>
            <a:r>
              <a:rPr lang="en-US" dirty="0">
                <a:cs typeface="Arial" charset="0"/>
              </a:rPr>
              <a:t>    </a:t>
            </a:r>
            <a:r>
              <a:rPr lang="en-US" dirty="0">
                <a:solidFill>
                  <a:srgbClr val="FFFF00"/>
                </a:solidFill>
              </a:rPr>
              <a:t>:</a:t>
            </a:r>
          </a:p>
        </p:txBody>
      </p:sp>
      <p:graphicFrame>
        <p:nvGraphicFramePr>
          <p:cNvPr id="1294340" name="Object 4"/>
          <p:cNvGraphicFramePr>
            <a:graphicFrameLocks noChangeAspect="1"/>
          </p:cNvGraphicFramePr>
          <p:nvPr>
            <p:extLst>
              <p:ext uri="{D42A27DB-BD31-4B8C-83A1-F6EECF244321}">
                <p14:modId xmlns:p14="http://schemas.microsoft.com/office/powerpoint/2010/main" val="11826640"/>
              </p:ext>
            </p:extLst>
          </p:nvPr>
        </p:nvGraphicFramePr>
        <p:xfrm>
          <a:off x="1754188" y="3551238"/>
          <a:ext cx="3475037" cy="1169987"/>
        </p:xfrm>
        <a:graphic>
          <a:graphicData uri="http://schemas.openxmlformats.org/presentationml/2006/ole">
            <mc:AlternateContent xmlns:mc="http://schemas.openxmlformats.org/markup-compatibility/2006">
              <mc:Choice xmlns:v="urn:schemas-microsoft-com:vml" Requires="v">
                <p:oleObj spid="_x0000_s1294413" name="Equation" r:id="rId4" imgW="1397000" imgH="469900" progId="Equation.DSMT4">
                  <p:embed/>
                </p:oleObj>
              </mc:Choice>
              <mc:Fallback>
                <p:oleObj name="Equation" r:id="rId4" imgW="1397000" imgH="469900" progId="Equation.DSMT4">
                  <p:embed/>
                  <p:pic>
                    <p:nvPicPr>
                      <p:cNvPr id="0" name="Object 4"/>
                      <p:cNvPicPr>
                        <a:picLocks noChangeAspect="1" noChangeArrowheads="1"/>
                      </p:cNvPicPr>
                      <p:nvPr/>
                    </p:nvPicPr>
                    <p:blipFill>
                      <a:blip r:embed="rId5"/>
                      <a:srcRect/>
                      <a:stretch>
                        <a:fillRect/>
                      </a:stretch>
                    </p:blipFill>
                    <p:spPr bwMode="auto">
                      <a:xfrm>
                        <a:off x="1754188" y="3551238"/>
                        <a:ext cx="3475037" cy="11699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4341" name="Text Box 5"/>
          <p:cNvSpPr txBox="1">
            <a:spLocks noChangeArrowheads="1"/>
          </p:cNvSpPr>
          <p:nvPr/>
        </p:nvSpPr>
        <p:spPr bwMode="auto">
          <a:xfrm>
            <a:off x="860425" y="5053013"/>
            <a:ext cx="6892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t>         depends </a:t>
            </a:r>
            <a:r>
              <a:rPr lang="en-US" b="1"/>
              <a:t>only</a:t>
            </a:r>
            <a:r>
              <a:rPr lang="en-US"/>
              <a:t> on the incoming direction and</a:t>
            </a:r>
          </a:p>
          <a:p>
            <a:pPr eaLnBrk="1" hangingPunct="1"/>
            <a:r>
              <a:rPr lang="en-US"/>
              <a:t>some re-parameterization of the hemisphere.</a:t>
            </a:r>
          </a:p>
        </p:txBody>
      </p:sp>
      <p:graphicFrame>
        <p:nvGraphicFramePr>
          <p:cNvPr id="1294342" name="Object 6"/>
          <p:cNvGraphicFramePr>
            <a:graphicFrameLocks noChangeAspect="1"/>
          </p:cNvGraphicFramePr>
          <p:nvPr>
            <p:extLst>
              <p:ext uri="{D42A27DB-BD31-4B8C-83A1-F6EECF244321}">
                <p14:modId xmlns:p14="http://schemas.microsoft.com/office/powerpoint/2010/main" val="3825603423"/>
              </p:ext>
            </p:extLst>
          </p:nvPr>
        </p:nvGraphicFramePr>
        <p:xfrm>
          <a:off x="1200150" y="4987925"/>
          <a:ext cx="504825" cy="663575"/>
        </p:xfrm>
        <a:graphic>
          <a:graphicData uri="http://schemas.openxmlformats.org/presentationml/2006/ole">
            <mc:AlternateContent xmlns:mc="http://schemas.openxmlformats.org/markup-compatibility/2006">
              <mc:Choice xmlns:v="urn:schemas-microsoft-com:vml" Requires="v">
                <p:oleObj spid="_x0000_s1294414" name="Equation" r:id="rId6" imgW="203200" imgH="266700" progId="Equation.DSMT4">
                  <p:embed/>
                </p:oleObj>
              </mc:Choice>
              <mc:Fallback>
                <p:oleObj name="Equation" r:id="rId6" imgW="203200" imgH="266700" progId="Equation.DSMT4">
                  <p:embed/>
                  <p:pic>
                    <p:nvPicPr>
                      <p:cNvPr id="0" name="Object 6"/>
                      <p:cNvPicPr>
                        <a:picLocks noChangeAspect="1" noChangeArrowheads="1"/>
                      </p:cNvPicPr>
                      <p:nvPr/>
                    </p:nvPicPr>
                    <p:blipFill>
                      <a:blip r:embed="rId7"/>
                      <a:srcRect/>
                      <a:stretch>
                        <a:fillRect/>
                      </a:stretch>
                    </p:blipFill>
                    <p:spPr bwMode="auto">
                      <a:xfrm>
                        <a:off x="1200150" y="4987925"/>
                        <a:ext cx="504825" cy="6635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4343" name="Object 7"/>
          <p:cNvGraphicFramePr>
            <a:graphicFrameLocks noChangeAspect="1"/>
          </p:cNvGraphicFramePr>
          <p:nvPr>
            <p:extLst>
              <p:ext uri="{D42A27DB-BD31-4B8C-83A1-F6EECF244321}">
                <p14:modId xmlns:p14="http://schemas.microsoft.com/office/powerpoint/2010/main" val="439212019"/>
              </p:ext>
            </p:extLst>
          </p:nvPr>
        </p:nvGraphicFramePr>
        <p:xfrm>
          <a:off x="5248275" y="3832225"/>
          <a:ext cx="1044575" cy="665163"/>
        </p:xfrm>
        <a:graphic>
          <a:graphicData uri="http://schemas.openxmlformats.org/presentationml/2006/ole">
            <mc:AlternateContent xmlns:mc="http://schemas.openxmlformats.org/markup-compatibility/2006">
              <mc:Choice xmlns:v="urn:schemas-microsoft-com:vml" Requires="v">
                <p:oleObj spid="_x0000_s1294415" name="Equation" r:id="rId8" imgW="419100" imgH="266700" progId="Equation.DSMT4">
                  <p:embed/>
                </p:oleObj>
              </mc:Choice>
              <mc:Fallback>
                <p:oleObj name="Equation" r:id="rId8" imgW="419100" imgH="266700" progId="Equation.DSMT4">
                  <p:embed/>
                  <p:pic>
                    <p:nvPicPr>
                      <p:cNvPr id="0" name="Object 7"/>
                      <p:cNvPicPr>
                        <a:picLocks noChangeAspect="1" noChangeArrowheads="1"/>
                      </p:cNvPicPr>
                      <p:nvPr/>
                    </p:nvPicPr>
                    <p:blipFill>
                      <a:blip r:embed="rId9"/>
                      <a:srcRect/>
                      <a:stretch>
                        <a:fillRect/>
                      </a:stretch>
                    </p:blipFill>
                    <p:spPr bwMode="auto">
                      <a:xfrm>
                        <a:off x="5248275" y="3832225"/>
                        <a:ext cx="1044575" cy="6651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4344" name="Object 8"/>
          <p:cNvGraphicFramePr>
            <a:graphicFrameLocks noChangeAspect="1"/>
          </p:cNvGraphicFramePr>
          <p:nvPr>
            <p:extLst>
              <p:ext uri="{D42A27DB-BD31-4B8C-83A1-F6EECF244321}">
                <p14:modId xmlns:p14="http://schemas.microsoft.com/office/powerpoint/2010/main" val="2900508570"/>
              </p:ext>
            </p:extLst>
          </p:nvPr>
        </p:nvGraphicFramePr>
        <p:xfrm>
          <a:off x="6445250" y="3832225"/>
          <a:ext cx="1168400" cy="665163"/>
        </p:xfrm>
        <a:graphic>
          <a:graphicData uri="http://schemas.openxmlformats.org/presentationml/2006/ole">
            <mc:AlternateContent xmlns:mc="http://schemas.openxmlformats.org/markup-compatibility/2006">
              <mc:Choice xmlns:v="urn:schemas-microsoft-com:vml" Requires="v">
                <p:oleObj spid="_x0000_s1294416" name="Equation" r:id="rId10" imgW="469900" imgH="266700" progId="Equation.DSMT4">
                  <p:embed/>
                </p:oleObj>
              </mc:Choice>
              <mc:Fallback>
                <p:oleObj name="Equation" r:id="rId10" imgW="469900" imgH="266700" progId="Equation.DSMT4">
                  <p:embed/>
                  <p:pic>
                    <p:nvPicPr>
                      <p:cNvPr id="0" name="Object 8"/>
                      <p:cNvPicPr>
                        <a:picLocks noChangeAspect="1" noChangeArrowheads="1"/>
                      </p:cNvPicPr>
                      <p:nvPr/>
                    </p:nvPicPr>
                    <p:blipFill>
                      <a:blip r:embed="rId11"/>
                      <a:srcRect/>
                      <a:stretch>
                        <a:fillRect/>
                      </a:stretch>
                    </p:blipFill>
                    <p:spPr bwMode="auto">
                      <a:xfrm>
                        <a:off x="6445250" y="3832225"/>
                        <a:ext cx="1168400" cy="6651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4345" name="Object 9"/>
          <p:cNvGraphicFramePr>
            <a:graphicFrameLocks noChangeAspect="1"/>
          </p:cNvGraphicFramePr>
          <p:nvPr>
            <p:extLst>
              <p:ext uri="{D42A27DB-BD31-4B8C-83A1-F6EECF244321}">
                <p14:modId xmlns:p14="http://schemas.microsoft.com/office/powerpoint/2010/main" val="140955611"/>
              </p:ext>
            </p:extLst>
          </p:nvPr>
        </p:nvGraphicFramePr>
        <p:xfrm>
          <a:off x="5549900" y="2813050"/>
          <a:ext cx="441325" cy="603250"/>
        </p:xfrm>
        <a:graphic>
          <a:graphicData uri="http://schemas.openxmlformats.org/presentationml/2006/ole">
            <mc:AlternateContent xmlns:mc="http://schemas.openxmlformats.org/markup-compatibility/2006">
              <mc:Choice xmlns:v="urn:schemas-microsoft-com:vml" Requires="v">
                <p:oleObj spid="_x0000_s1294417" name="Equation" r:id="rId12" imgW="177800" imgH="241300" progId="Equation.DSMT4">
                  <p:embed/>
                </p:oleObj>
              </mc:Choice>
              <mc:Fallback>
                <p:oleObj name="Equation" r:id="rId12" imgW="177800" imgH="241300" progId="Equation.DSMT4">
                  <p:embed/>
                  <p:pic>
                    <p:nvPicPr>
                      <p:cNvPr id="0" name="Object 9"/>
                      <p:cNvPicPr>
                        <a:picLocks noChangeAspect="1" noChangeArrowheads="1"/>
                      </p:cNvPicPr>
                      <p:nvPr/>
                    </p:nvPicPr>
                    <p:blipFill>
                      <a:blip r:embed="rId13"/>
                      <a:srcRect/>
                      <a:stretch>
                        <a:fillRect/>
                      </a:stretch>
                    </p:blipFill>
                    <p:spPr bwMode="auto">
                      <a:xfrm>
                        <a:off x="5549900" y="2813050"/>
                        <a:ext cx="441325" cy="6032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4346" name="Object 10"/>
          <p:cNvGraphicFramePr>
            <a:graphicFrameLocks noChangeAspect="1"/>
          </p:cNvGraphicFramePr>
          <p:nvPr>
            <p:extLst>
              <p:ext uri="{D42A27DB-BD31-4B8C-83A1-F6EECF244321}">
                <p14:modId xmlns:p14="http://schemas.microsoft.com/office/powerpoint/2010/main" val="4253908360"/>
              </p:ext>
            </p:extLst>
          </p:nvPr>
        </p:nvGraphicFramePr>
        <p:xfrm>
          <a:off x="5562600" y="2236788"/>
          <a:ext cx="504825" cy="603250"/>
        </p:xfrm>
        <a:graphic>
          <a:graphicData uri="http://schemas.openxmlformats.org/presentationml/2006/ole">
            <mc:AlternateContent xmlns:mc="http://schemas.openxmlformats.org/markup-compatibility/2006">
              <mc:Choice xmlns:v="urn:schemas-microsoft-com:vml" Requires="v">
                <p:oleObj spid="_x0000_s1294418" name="Equation" r:id="rId14" imgW="203200" imgH="241300" progId="Equation.DSMT4">
                  <p:embed/>
                </p:oleObj>
              </mc:Choice>
              <mc:Fallback>
                <p:oleObj name="Equation" r:id="rId14" imgW="203200" imgH="241300" progId="Equation.DSMT4">
                  <p:embed/>
                  <p:pic>
                    <p:nvPicPr>
                      <p:cNvPr id="0" name="Object 10"/>
                      <p:cNvPicPr>
                        <a:picLocks noChangeAspect="1" noChangeArrowheads="1"/>
                      </p:cNvPicPr>
                      <p:nvPr/>
                    </p:nvPicPr>
                    <p:blipFill>
                      <a:blip r:embed="rId15"/>
                      <a:srcRect/>
                      <a:stretch>
                        <a:fillRect/>
                      </a:stretch>
                    </p:blipFill>
                    <p:spPr bwMode="auto">
                      <a:xfrm>
                        <a:off x="5562600" y="2236788"/>
                        <a:ext cx="504825" cy="6032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2"/>
          <p:cNvSpPr>
            <a:spLocks noGrp="1" noChangeArrowheads="1"/>
          </p:cNvSpPr>
          <p:nvPr>
            <p:ph type="title"/>
          </p:nvPr>
        </p:nvSpPr>
        <p:spPr/>
        <p:txBody>
          <a:bodyPr/>
          <a:lstStyle/>
          <a:p>
            <a:r>
              <a:rPr lang="en-US"/>
              <a:t>Measured Nickel BRDF</a:t>
            </a:r>
          </a:p>
        </p:txBody>
      </p:sp>
      <p:sp>
        <p:nvSpPr>
          <p:cNvPr id="1299459" name="Text Box 3"/>
          <p:cNvSpPr txBox="1">
            <a:spLocks noChangeArrowheads="1"/>
          </p:cNvSpPr>
          <p:nvPr/>
        </p:nvSpPr>
        <p:spPr bwMode="auto">
          <a:xfrm>
            <a:off x="1981200" y="5438775"/>
            <a:ext cx="123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a:t>Original</a:t>
            </a:r>
          </a:p>
        </p:txBody>
      </p:sp>
      <p:sp>
        <p:nvSpPr>
          <p:cNvPr id="1299460" name="Text Box 4"/>
          <p:cNvSpPr txBox="1">
            <a:spLocks noChangeArrowheads="1"/>
          </p:cNvSpPr>
          <p:nvPr/>
        </p:nvSpPr>
        <p:spPr bwMode="auto">
          <a:xfrm>
            <a:off x="4835525" y="5286375"/>
            <a:ext cx="36242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t>Reconstruction of 2-Term</a:t>
            </a:r>
          </a:p>
          <a:p>
            <a:pPr eaLnBrk="1" hangingPunct="1"/>
            <a:r>
              <a:rPr lang="en-US"/>
              <a:t>Factored Representation</a:t>
            </a:r>
          </a:p>
          <a:p>
            <a:pPr eaLnBrk="1" hangingPunct="1"/>
            <a:r>
              <a:rPr lang="en-US"/>
              <a:t>(18KB)</a:t>
            </a:r>
          </a:p>
        </p:txBody>
      </p:sp>
      <p:graphicFrame>
        <p:nvGraphicFramePr>
          <p:cNvPr id="1299461" name="Object 5"/>
          <p:cNvGraphicFramePr>
            <a:graphicFrameLocks noChangeAspect="1"/>
          </p:cNvGraphicFramePr>
          <p:nvPr/>
        </p:nvGraphicFramePr>
        <p:xfrm>
          <a:off x="696913" y="1473200"/>
          <a:ext cx="3810000" cy="3810000"/>
        </p:xfrm>
        <a:graphic>
          <a:graphicData uri="http://schemas.openxmlformats.org/presentationml/2006/ole">
            <mc:AlternateContent xmlns:mc="http://schemas.openxmlformats.org/markup-compatibility/2006">
              <mc:Choice xmlns:v="urn:schemas-microsoft-com:vml" Requires="v">
                <p:oleObj spid="_x0000_s1299485" name="Image" r:id="rId4" imgW="3809524" imgH="3809524" progId="Photoshop.Image.7">
                  <p:embed/>
                </p:oleObj>
              </mc:Choice>
              <mc:Fallback>
                <p:oleObj name="Image" r:id="rId4" imgW="3809524" imgH="3809524" progId="Photoshop.Image.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3" y="1473200"/>
                        <a:ext cx="3810000" cy="3810000"/>
                      </a:xfrm>
                      <a:prstGeom prst="rect">
                        <a:avLst/>
                      </a:prstGeom>
                      <a:noFill/>
                      <a:ln w="9525">
                        <a:solidFill>
                          <a:srgbClr val="C0C0C0"/>
                        </a:solidFill>
                        <a:miter lim="800000"/>
                        <a:headEnd/>
                        <a:tailEnd/>
                      </a:ln>
                      <a:effectLst>
                        <a:outerShdw blurRad="63500" dist="81320" dir="3080412"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299462" name="Object 6"/>
          <p:cNvGraphicFramePr>
            <a:graphicFrameLocks noChangeAspect="1"/>
          </p:cNvGraphicFramePr>
          <p:nvPr/>
        </p:nvGraphicFramePr>
        <p:xfrm>
          <a:off x="4646613" y="1473200"/>
          <a:ext cx="3810000" cy="3810000"/>
        </p:xfrm>
        <a:graphic>
          <a:graphicData uri="http://schemas.openxmlformats.org/presentationml/2006/ole">
            <mc:AlternateContent xmlns:mc="http://schemas.openxmlformats.org/markup-compatibility/2006">
              <mc:Choice xmlns:v="urn:schemas-microsoft-com:vml" Requires="v">
                <p:oleObj spid="_x0000_s1299486" name="Image" r:id="rId6" imgW="3809524" imgH="3809524" progId="Photoshop.Image.7">
                  <p:embed/>
                </p:oleObj>
              </mc:Choice>
              <mc:Fallback>
                <p:oleObj name="Image" r:id="rId6" imgW="3809524" imgH="3809524" progId="Photoshop.Image.7">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3" y="1473200"/>
                        <a:ext cx="3810000" cy="3810000"/>
                      </a:xfrm>
                      <a:prstGeom prst="rect">
                        <a:avLst/>
                      </a:prstGeom>
                      <a:noFill/>
                      <a:ln w="9525">
                        <a:solidFill>
                          <a:srgbClr val="C0C0C0"/>
                        </a:solidFill>
                        <a:miter lim="800000"/>
                        <a:headEnd/>
                        <a:tailEnd/>
                      </a:ln>
                      <a:effectLst>
                        <a:outerShdw blurRad="63500" dist="81320" dir="3080412"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lstStyle/>
          <a:p>
            <a:r>
              <a:rPr lang="en-US"/>
              <a:t>Sampling Factored BRDF</a:t>
            </a:r>
          </a:p>
        </p:txBody>
      </p:sp>
      <p:grpSp>
        <p:nvGrpSpPr>
          <p:cNvPr id="1296387" name="Group 3"/>
          <p:cNvGrpSpPr>
            <a:grpSpLocks/>
          </p:cNvGrpSpPr>
          <p:nvPr/>
        </p:nvGrpSpPr>
        <p:grpSpPr bwMode="auto">
          <a:xfrm>
            <a:off x="3297238" y="3711581"/>
            <a:ext cx="4176713" cy="633414"/>
            <a:chOff x="2077" y="2338"/>
            <a:chExt cx="2631" cy="399"/>
          </a:xfrm>
        </p:grpSpPr>
        <p:graphicFrame>
          <p:nvGraphicFramePr>
            <p:cNvPr id="1296388" name="Object 4"/>
            <p:cNvGraphicFramePr>
              <a:graphicFrameLocks noChangeAspect="1"/>
            </p:cNvGraphicFramePr>
            <p:nvPr>
              <p:extLst>
                <p:ext uri="{D42A27DB-BD31-4B8C-83A1-F6EECF244321}">
                  <p14:modId xmlns:p14="http://schemas.microsoft.com/office/powerpoint/2010/main" val="1816208099"/>
                </p:ext>
              </p:extLst>
            </p:nvPr>
          </p:nvGraphicFramePr>
          <p:xfrm>
            <a:off x="2077" y="2346"/>
            <a:ext cx="677" cy="379"/>
          </p:xfrm>
          <a:graphic>
            <a:graphicData uri="http://schemas.openxmlformats.org/presentationml/2006/ole">
              <mc:AlternateContent xmlns:mc="http://schemas.openxmlformats.org/markup-compatibility/2006">
                <mc:Choice xmlns:v="urn:schemas-microsoft-com:vml" Requires="v">
                  <p:oleObj spid="_x0000_s1296516" name="Equation" r:id="rId4" imgW="431800" imgH="241300" progId="Equation.DSMT4">
                    <p:embed/>
                  </p:oleObj>
                </mc:Choice>
                <mc:Fallback>
                  <p:oleObj name="Equation" r:id="rId4" imgW="431800" imgH="241300" progId="Equation.DSMT4">
                    <p:embed/>
                    <p:pic>
                      <p:nvPicPr>
                        <p:cNvPr id="0" name="Object 4"/>
                        <p:cNvPicPr>
                          <a:picLocks noChangeAspect="1" noChangeArrowheads="1"/>
                        </p:cNvPicPr>
                        <p:nvPr/>
                      </p:nvPicPr>
                      <p:blipFill>
                        <a:blip r:embed="rId5"/>
                        <a:srcRect/>
                        <a:stretch>
                          <a:fillRect/>
                        </a:stretch>
                      </p:blipFill>
                      <p:spPr bwMode="auto">
                        <a:xfrm>
                          <a:off x="2077" y="2346"/>
                          <a:ext cx="677" cy="37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6389" name="Object 5"/>
            <p:cNvGraphicFramePr>
              <a:graphicFrameLocks noChangeAspect="1"/>
            </p:cNvGraphicFramePr>
            <p:nvPr>
              <p:extLst>
                <p:ext uri="{D42A27DB-BD31-4B8C-83A1-F6EECF244321}">
                  <p14:modId xmlns:p14="http://schemas.microsoft.com/office/powerpoint/2010/main" val="1011357317"/>
                </p:ext>
              </p:extLst>
            </p:nvPr>
          </p:nvGraphicFramePr>
          <p:xfrm>
            <a:off x="2897" y="2347"/>
            <a:ext cx="697" cy="379"/>
          </p:xfrm>
          <a:graphic>
            <a:graphicData uri="http://schemas.openxmlformats.org/presentationml/2006/ole">
              <mc:AlternateContent xmlns:mc="http://schemas.openxmlformats.org/markup-compatibility/2006">
                <mc:Choice xmlns:v="urn:schemas-microsoft-com:vml" Requires="v">
                  <p:oleObj spid="_x0000_s1296517" name="Equation" r:id="rId6" imgW="444500" imgH="241300" progId="Equation.DSMT4">
                    <p:embed/>
                  </p:oleObj>
                </mc:Choice>
                <mc:Fallback>
                  <p:oleObj name="Equation" r:id="rId6" imgW="444500" imgH="241300" progId="Equation.DSMT4">
                    <p:embed/>
                    <p:pic>
                      <p:nvPicPr>
                        <p:cNvPr id="0" name="Object 5"/>
                        <p:cNvPicPr>
                          <a:picLocks noChangeAspect="1" noChangeArrowheads="1"/>
                        </p:cNvPicPr>
                        <p:nvPr/>
                      </p:nvPicPr>
                      <p:blipFill>
                        <a:blip r:embed="rId7"/>
                        <a:srcRect/>
                        <a:stretch>
                          <a:fillRect/>
                        </a:stretch>
                      </p:blipFill>
                      <p:spPr bwMode="auto">
                        <a:xfrm>
                          <a:off x="2897" y="2347"/>
                          <a:ext cx="697" cy="37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6390" name="Object 6"/>
            <p:cNvGraphicFramePr>
              <a:graphicFrameLocks noChangeAspect="1"/>
            </p:cNvGraphicFramePr>
            <p:nvPr>
              <p:extLst>
                <p:ext uri="{D42A27DB-BD31-4B8C-83A1-F6EECF244321}">
                  <p14:modId xmlns:p14="http://schemas.microsoft.com/office/powerpoint/2010/main" val="3703167323"/>
                </p:ext>
              </p:extLst>
            </p:nvPr>
          </p:nvGraphicFramePr>
          <p:xfrm>
            <a:off x="4030" y="2338"/>
            <a:ext cx="678" cy="399"/>
          </p:xfrm>
          <a:graphic>
            <a:graphicData uri="http://schemas.openxmlformats.org/presentationml/2006/ole">
              <mc:AlternateContent xmlns:mc="http://schemas.openxmlformats.org/markup-compatibility/2006">
                <mc:Choice xmlns:v="urn:schemas-microsoft-com:vml" Requires="v">
                  <p:oleObj spid="_x0000_s1296518" name="Equation" r:id="rId8" imgW="431800" imgH="254000" progId="Equation.DSMT4">
                    <p:embed/>
                  </p:oleObj>
                </mc:Choice>
                <mc:Fallback>
                  <p:oleObj name="Equation" r:id="rId8" imgW="431800" imgH="254000" progId="Equation.DSMT4">
                    <p:embed/>
                    <p:pic>
                      <p:nvPicPr>
                        <p:cNvPr id="0" name="Object 6"/>
                        <p:cNvPicPr>
                          <a:picLocks noChangeAspect="1" noChangeArrowheads="1"/>
                        </p:cNvPicPr>
                        <p:nvPr/>
                      </p:nvPicPr>
                      <p:blipFill>
                        <a:blip r:embed="rId9"/>
                        <a:srcRect/>
                        <a:stretch>
                          <a:fillRect/>
                        </a:stretch>
                      </p:blipFill>
                      <p:spPr bwMode="auto">
                        <a:xfrm>
                          <a:off x="4030" y="2338"/>
                          <a:ext cx="678" cy="39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6391" name="Text Box 7"/>
            <p:cNvSpPr txBox="1">
              <a:spLocks noChangeArrowheads="1"/>
            </p:cNvSpPr>
            <p:nvPr/>
          </p:nvSpPr>
          <p:spPr bwMode="auto">
            <a:xfrm>
              <a:off x="3658" y="2394"/>
              <a:ext cx="308"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t>…</a:t>
              </a:r>
            </a:p>
          </p:txBody>
        </p:sp>
      </p:grpSp>
      <p:grpSp>
        <p:nvGrpSpPr>
          <p:cNvPr id="1296392" name="Group 8"/>
          <p:cNvGrpSpPr>
            <a:grpSpLocks/>
          </p:cNvGrpSpPr>
          <p:nvPr/>
        </p:nvGrpSpPr>
        <p:grpSpPr bwMode="auto">
          <a:xfrm>
            <a:off x="1087438" y="4465638"/>
            <a:ext cx="6121400" cy="487362"/>
            <a:chOff x="685" y="2813"/>
            <a:chExt cx="3856" cy="307"/>
          </a:xfrm>
        </p:grpSpPr>
        <p:sp>
          <p:nvSpPr>
            <p:cNvPr id="1296393" name="Text Box 9"/>
            <p:cNvSpPr txBox="1">
              <a:spLocks noChangeArrowheads="1"/>
            </p:cNvSpPr>
            <p:nvPr/>
          </p:nvSpPr>
          <p:spPr bwMode="auto">
            <a:xfrm>
              <a:off x="685" y="2818"/>
              <a:ext cx="1140"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EVALUATE</a:t>
              </a:r>
            </a:p>
          </p:txBody>
        </p:sp>
        <p:sp>
          <p:nvSpPr>
            <p:cNvPr id="1296394" name="Text Box 10"/>
            <p:cNvSpPr txBox="1">
              <a:spLocks noChangeArrowheads="1"/>
            </p:cNvSpPr>
            <p:nvPr/>
          </p:nvSpPr>
          <p:spPr bwMode="auto">
            <a:xfrm>
              <a:off x="2269" y="2831"/>
              <a:ext cx="356"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0.1</a:t>
              </a:r>
            </a:p>
          </p:txBody>
        </p:sp>
        <p:sp>
          <p:nvSpPr>
            <p:cNvPr id="1296395" name="Text Box 11"/>
            <p:cNvSpPr txBox="1">
              <a:spLocks noChangeArrowheads="1"/>
            </p:cNvSpPr>
            <p:nvPr/>
          </p:nvSpPr>
          <p:spPr bwMode="auto">
            <a:xfrm>
              <a:off x="3038" y="2832"/>
              <a:ext cx="452"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0.75</a:t>
              </a:r>
            </a:p>
          </p:txBody>
        </p:sp>
        <p:sp>
          <p:nvSpPr>
            <p:cNvPr id="1296396" name="Text Box 12"/>
            <p:cNvSpPr txBox="1">
              <a:spLocks noChangeArrowheads="1"/>
            </p:cNvSpPr>
            <p:nvPr/>
          </p:nvSpPr>
          <p:spPr bwMode="auto">
            <a:xfrm>
              <a:off x="4185" y="2813"/>
              <a:ext cx="356"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0.1</a:t>
              </a:r>
            </a:p>
          </p:txBody>
        </p:sp>
      </p:grpSp>
      <p:grpSp>
        <p:nvGrpSpPr>
          <p:cNvPr id="1296397" name="Group 13"/>
          <p:cNvGrpSpPr>
            <a:grpSpLocks/>
          </p:cNvGrpSpPr>
          <p:nvPr/>
        </p:nvGrpSpPr>
        <p:grpSpPr bwMode="auto">
          <a:xfrm>
            <a:off x="896938" y="5087938"/>
            <a:ext cx="4795837" cy="601662"/>
            <a:chOff x="565" y="3205"/>
            <a:chExt cx="3021" cy="379"/>
          </a:xfrm>
        </p:grpSpPr>
        <p:sp>
          <p:nvSpPr>
            <p:cNvPr id="1296398" name="Text Box 14"/>
            <p:cNvSpPr txBox="1">
              <a:spLocks noChangeArrowheads="1"/>
            </p:cNvSpPr>
            <p:nvPr/>
          </p:nvSpPr>
          <p:spPr bwMode="auto">
            <a:xfrm>
              <a:off x="565" y="3247"/>
              <a:ext cx="1400"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SELECT TERM</a:t>
              </a:r>
            </a:p>
          </p:txBody>
        </p:sp>
        <p:graphicFrame>
          <p:nvGraphicFramePr>
            <p:cNvPr id="1296399" name="Object 15"/>
            <p:cNvGraphicFramePr>
              <a:graphicFrameLocks noChangeAspect="1"/>
            </p:cNvGraphicFramePr>
            <p:nvPr>
              <p:extLst>
                <p:ext uri="{D42A27DB-BD31-4B8C-83A1-F6EECF244321}">
                  <p14:modId xmlns:p14="http://schemas.microsoft.com/office/powerpoint/2010/main" val="1272716392"/>
                </p:ext>
              </p:extLst>
            </p:nvPr>
          </p:nvGraphicFramePr>
          <p:xfrm>
            <a:off x="2870" y="3205"/>
            <a:ext cx="716" cy="379"/>
          </p:xfrm>
          <a:graphic>
            <a:graphicData uri="http://schemas.openxmlformats.org/presentationml/2006/ole">
              <mc:AlternateContent xmlns:mc="http://schemas.openxmlformats.org/markup-compatibility/2006">
                <mc:Choice xmlns:v="urn:schemas-microsoft-com:vml" Requires="v">
                  <p:oleObj spid="_x0000_s1296519" name="Equation" r:id="rId10" imgW="457200" imgH="241300" progId="Equation.DSMT4">
                    <p:embed/>
                  </p:oleObj>
                </mc:Choice>
                <mc:Fallback>
                  <p:oleObj name="Equation" r:id="rId10" imgW="457200" imgH="241300" progId="Equation.DSMT4">
                    <p:embed/>
                    <p:pic>
                      <p:nvPicPr>
                        <p:cNvPr id="0" name="Object 15"/>
                        <p:cNvPicPr>
                          <a:picLocks noChangeAspect="1" noChangeArrowheads="1"/>
                        </p:cNvPicPr>
                        <p:nvPr/>
                      </p:nvPicPr>
                      <p:blipFill>
                        <a:blip r:embed="rId11"/>
                        <a:srcRect/>
                        <a:stretch>
                          <a:fillRect/>
                        </a:stretch>
                      </p:blipFill>
                      <p:spPr bwMode="auto">
                        <a:xfrm>
                          <a:off x="2870" y="3205"/>
                          <a:ext cx="716" cy="37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296400" name="Object 16"/>
          <p:cNvGraphicFramePr>
            <a:graphicFrameLocks noChangeAspect="1"/>
          </p:cNvGraphicFramePr>
          <p:nvPr/>
        </p:nvGraphicFramePr>
        <p:xfrm>
          <a:off x="5605463" y="1587500"/>
          <a:ext cx="1606550" cy="1604963"/>
        </p:xfrm>
        <a:graphic>
          <a:graphicData uri="http://schemas.openxmlformats.org/presentationml/2006/ole">
            <mc:AlternateContent xmlns:mc="http://schemas.openxmlformats.org/markup-compatibility/2006">
              <mc:Choice xmlns:v="urn:schemas-microsoft-com:vml" Requires="v">
                <p:oleObj spid="_x0000_s1296520" name="Image" r:id="rId12" imgW="3809524" imgH="3809524" progId="Photoshop.Image.7">
                  <p:embed/>
                </p:oleObj>
              </mc:Choice>
              <mc:Fallback>
                <p:oleObj name="Image" r:id="rId12" imgW="3809524" imgH="3809524" progId="Photoshop.Image.7">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5463" y="1587500"/>
                        <a:ext cx="1606550" cy="1604963"/>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pSp>
        <p:nvGrpSpPr>
          <p:cNvPr id="1296401" name="Group 17"/>
          <p:cNvGrpSpPr>
            <a:grpSpLocks/>
          </p:cNvGrpSpPr>
          <p:nvPr/>
        </p:nvGrpSpPr>
        <p:grpSpPr bwMode="auto">
          <a:xfrm>
            <a:off x="946150" y="1855788"/>
            <a:ext cx="5135563" cy="1573212"/>
            <a:chOff x="596" y="1169"/>
            <a:chExt cx="3235" cy="991"/>
          </a:xfrm>
        </p:grpSpPr>
        <p:sp>
          <p:nvSpPr>
            <p:cNvPr id="1296402" name="Rectangle 18"/>
            <p:cNvSpPr>
              <a:spLocks noChangeArrowheads="1"/>
            </p:cNvSpPr>
            <p:nvPr/>
          </p:nvSpPr>
          <p:spPr bwMode="auto">
            <a:xfrm>
              <a:off x="3802" y="1254"/>
              <a:ext cx="29" cy="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296403" name="Picture 19" descr="brdf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 y="1178"/>
              <a:ext cx="1842" cy="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96404" name="Object 20"/>
            <p:cNvGraphicFramePr>
              <a:graphicFrameLocks noChangeAspect="1"/>
            </p:cNvGraphicFramePr>
            <p:nvPr>
              <p:extLst>
                <p:ext uri="{D42A27DB-BD31-4B8C-83A1-F6EECF244321}">
                  <p14:modId xmlns:p14="http://schemas.microsoft.com/office/powerpoint/2010/main" val="3213696607"/>
                </p:ext>
              </p:extLst>
            </p:nvPr>
          </p:nvGraphicFramePr>
          <p:xfrm>
            <a:off x="844" y="1169"/>
            <a:ext cx="270" cy="321"/>
          </p:xfrm>
          <a:graphic>
            <a:graphicData uri="http://schemas.openxmlformats.org/presentationml/2006/ole">
              <mc:AlternateContent xmlns:mc="http://schemas.openxmlformats.org/markup-compatibility/2006">
                <mc:Choice xmlns:v="urn:schemas-microsoft-com:vml" Requires="v">
                  <p:oleObj spid="_x0000_s1296521" name="Equation" r:id="rId15" imgW="203200" imgH="241300" progId="Equation.DSMT4">
                    <p:embed/>
                  </p:oleObj>
                </mc:Choice>
                <mc:Fallback>
                  <p:oleObj name="Equation" r:id="rId15" imgW="203200" imgH="241300" progId="Equation.DSMT4">
                    <p:embed/>
                    <p:pic>
                      <p:nvPicPr>
                        <p:cNvPr id="0" name="Object 20"/>
                        <p:cNvPicPr>
                          <a:picLocks noChangeAspect="1" noChangeArrowheads="1"/>
                        </p:cNvPicPr>
                        <p:nvPr/>
                      </p:nvPicPr>
                      <p:blipFill>
                        <a:blip r:embed="rId16"/>
                        <a:srcRect/>
                        <a:stretch>
                          <a:fillRect/>
                        </a:stretch>
                      </p:blipFill>
                      <p:spPr bwMode="auto">
                        <a:xfrm>
                          <a:off x="844" y="1169"/>
                          <a:ext cx="270" cy="321"/>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296405" name="Group 21"/>
          <p:cNvGrpSpPr>
            <a:grpSpLocks/>
          </p:cNvGrpSpPr>
          <p:nvPr/>
        </p:nvGrpSpPr>
        <p:grpSpPr bwMode="auto">
          <a:xfrm>
            <a:off x="1339850" y="2363788"/>
            <a:ext cx="4027488" cy="3962400"/>
            <a:chOff x="844" y="1489"/>
            <a:chExt cx="2537" cy="2496"/>
          </a:xfrm>
        </p:grpSpPr>
        <p:sp>
          <p:nvSpPr>
            <p:cNvPr id="1296406" name="Text Box 22"/>
            <p:cNvSpPr txBox="1">
              <a:spLocks noChangeArrowheads="1"/>
            </p:cNvSpPr>
            <p:nvPr/>
          </p:nvSpPr>
          <p:spPr bwMode="auto">
            <a:xfrm>
              <a:off x="844" y="3669"/>
              <a:ext cx="874"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a:t>SAMPLE</a:t>
              </a:r>
            </a:p>
          </p:txBody>
        </p:sp>
        <p:graphicFrame>
          <p:nvGraphicFramePr>
            <p:cNvPr id="1296407" name="Object 23"/>
            <p:cNvGraphicFramePr>
              <a:graphicFrameLocks noChangeAspect="1"/>
            </p:cNvGraphicFramePr>
            <p:nvPr/>
          </p:nvGraphicFramePr>
          <p:xfrm>
            <a:off x="3103" y="3626"/>
            <a:ext cx="278" cy="359"/>
          </p:xfrm>
          <a:graphic>
            <a:graphicData uri="http://schemas.openxmlformats.org/presentationml/2006/ole">
              <mc:AlternateContent xmlns:mc="http://schemas.openxmlformats.org/markup-compatibility/2006">
                <mc:Choice xmlns:v="urn:schemas-microsoft-com:vml" Requires="v">
                  <p:oleObj spid="_x0000_s1296522" name="Equation" r:id="rId17" imgW="177480" imgH="228600" progId="Equation.3">
                    <p:embed/>
                  </p:oleObj>
                </mc:Choice>
                <mc:Fallback>
                  <p:oleObj name="Equation" r:id="rId17" imgW="177480" imgH="228600" progId="Equation.3">
                    <p:embed/>
                    <p:pic>
                      <p:nvPicPr>
                        <p:cNvPr id="0" name="Object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03" y="3626"/>
                          <a:ext cx="278" cy="35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6408" name="Line 24"/>
            <p:cNvSpPr>
              <a:spLocks noChangeShapeType="1"/>
            </p:cNvSpPr>
            <p:nvPr/>
          </p:nvSpPr>
          <p:spPr bwMode="auto">
            <a:xfrm flipV="1">
              <a:off x="1499" y="1489"/>
              <a:ext cx="369" cy="259"/>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1296409" name="Group 25"/>
          <p:cNvGrpSpPr>
            <a:grpSpLocks/>
          </p:cNvGrpSpPr>
          <p:nvPr/>
        </p:nvGrpSpPr>
        <p:grpSpPr bwMode="auto">
          <a:xfrm>
            <a:off x="558800" y="1277938"/>
            <a:ext cx="3760788" cy="5299075"/>
            <a:chOff x="352" y="805"/>
            <a:chExt cx="2369" cy="3338"/>
          </a:xfrm>
        </p:grpSpPr>
        <p:graphicFrame>
          <p:nvGraphicFramePr>
            <p:cNvPr id="1296410" name="Object 26"/>
            <p:cNvGraphicFramePr>
              <a:graphicFrameLocks noChangeAspect="1"/>
            </p:cNvGraphicFramePr>
            <p:nvPr>
              <p:extLst>
                <p:ext uri="{D42A27DB-BD31-4B8C-83A1-F6EECF244321}">
                  <p14:modId xmlns:p14="http://schemas.microsoft.com/office/powerpoint/2010/main" val="2161096725"/>
                </p:ext>
              </p:extLst>
            </p:nvPr>
          </p:nvGraphicFramePr>
          <p:xfrm>
            <a:off x="393" y="805"/>
            <a:ext cx="2328" cy="379"/>
          </p:xfrm>
          <a:graphic>
            <a:graphicData uri="http://schemas.openxmlformats.org/presentationml/2006/ole">
              <mc:AlternateContent xmlns:mc="http://schemas.openxmlformats.org/markup-compatibility/2006">
                <mc:Choice xmlns:v="urn:schemas-microsoft-com:vml" Requires="v">
                  <p:oleObj spid="_x0000_s1296523" name="Equation" r:id="rId19" imgW="1485900" imgH="241300" progId="Equation.DSMT4">
                    <p:embed/>
                  </p:oleObj>
                </mc:Choice>
                <mc:Fallback>
                  <p:oleObj name="Equation" r:id="rId19" imgW="1485900" imgH="241300" progId="Equation.DSMT4">
                    <p:embed/>
                    <p:pic>
                      <p:nvPicPr>
                        <p:cNvPr id="0" name="Object 26"/>
                        <p:cNvPicPr>
                          <a:picLocks noChangeAspect="1" noChangeArrowheads="1"/>
                        </p:cNvPicPr>
                        <p:nvPr/>
                      </p:nvPicPr>
                      <p:blipFill>
                        <a:blip r:embed="rId20"/>
                        <a:srcRect/>
                        <a:stretch>
                          <a:fillRect/>
                        </a:stretch>
                      </p:blipFill>
                      <p:spPr bwMode="auto">
                        <a:xfrm>
                          <a:off x="393" y="805"/>
                          <a:ext cx="2328" cy="37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6411" name="Line 27"/>
            <p:cNvSpPr>
              <a:spLocks noChangeShapeType="1"/>
            </p:cNvSpPr>
            <p:nvPr/>
          </p:nvSpPr>
          <p:spPr bwMode="auto">
            <a:xfrm>
              <a:off x="1226" y="3966"/>
              <a:ext cx="0" cy="1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96412" name="Line 28"/>
            <p:cNvSpPr>
              <a:spLocks noChangeShapeType="1"/>
            </p:cNvSpPr>
            <p:nvPr/>
          </p:nvSpPr>
          <p:spPr bwMode="auto">
            <a:xfrm flipH="1">
              <a:off x="358" y="4143"/>
              <a:ext cx="8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96413" name="Line 29"/>
            <p:cNvSpPr>
              <a:spLocks noChangeShapeType="1"/>
            </p:cNvSpPr>
            <p:nvPr/>
          </p:nvSpPr>
          <p:spPr bwMode="auto">
            <a:xfrm flipV="1">
              <a:off x="352" y="3390"/>
              <a:ext cx="1" cy="7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96414" name="Line 30"/>
            <p:cNvSpPr>
              <a:spLocks noChangeShapeType="1"/>
            </p:cNvSpPr>
            <p:nvPr/>
          </p:nvSpPr>
          <p:spPr bwMode="auto">
            <a:xfrm>
              <a:off x="354" y="3389"/>
              <a:ext cx="18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96415" name="Line 31"/>
            <p:cNvSpPr>
              <a:spLocks noChangeShapeType="1"/>
            </p:cNvSpPr>
            <p:nvPr/>
          </p:nvSpPr>
          <p:spPr bwMode="auto">
            <a:xfrm flipV="1">
              <a:off x="1489" y="1465"/>
              <a:ext cx="407" cy="300"/>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16" name="Line 32"/>
            <p:cNvSpPr>
              <a:spLocks noChangeShapeType="1"/>
            </p:cNvSpPr>
            <p:nvPr/>
          </p:nvSpPr>
          <p:spPr bwMode="auto">
            <a:xfrm flipV="1">
              <a:off x="1482" y="1253"/>
              <a:ext cx="349" cy="511"/>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17" name="Line 33"/>
            <p:cNvSpPr>
              <a:spLocks noChangeShapeType="1"/>
            </p:cNvSpPr>
            <p:nvPr/>
          </p:nvSpPr>
          <p:spPr bwMode="auto">
            <a:xfrm flipV="1">
              <a:off x="1490" y="1305"/>
              <a:ext cx="443" cy="442"/>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18" name="Line 34"/>
            <p:cNvSpPr>
              <a:spLocks noChangeShapeType="1"/>
            </p:cNvSpPr>
            <p:nvPr/>
          </p:nvSpPr>
          <p:spPr bwMode="auto">
            <a:xfrm flipV="1">
              <a:off x="1492" y="1528"/>
              <a:ext cx="260" cy="220"/>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19" name="Line 35"/>
            <p:cNvSpPr>
              <a:spLocks noChangeShapeType="1"/>
            </p:cNvSpPr>
            <p:nvPr/>
          </p:nvSpPr>
          <p:spPr bwMode="auto">
            <a:xfrm flipV="1">
              <a:off x="1497" y="1274"/>
              <a:ext cx="191" cy="473"/>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0" name="Line 36"/>
            <p:cNvSpPr>
              <a:spLocks noChangeShapeType="1"/>
            </p:cNvSpPr>
            <p:nvPr/>
          </p:nvSpPr>
          <p:spPr bwMode="auto">
            <a:xfrm flipV="1">
              <a:off x="1500" y="1352"/>
              <a:ext cx="19" cy="391"/>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1" name="Line 37"/>
            <p:cNvSpPr>
              <a:spLocks noChangeShapeType="1"/>
            </p:cNvSpPr>
            <p:nvPr/>
          </p:nvSpPr>
          <p:spPr bwMode="auto">
            <a:xfrm flipH="1" flipV="1">
              <a:off x="1221" y="1499"/>
              <a:ext cx="278" cy="251"/>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2" name="Line 38"/>
            <p:cNvSpPr>
              <a:spLocks noChangeShapeType="1"/>
            </p:cNvSpPr>
            <p:nvPr/>
          </p:nvSpPr>
          <p:spPr bwMode="auto">
            <a:xfrm flipH="1" flipV="1">
              <a:off x="1139" y="1751"/>
              <a:ext cx="364" cy="9"/>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3" name="Line 39"/>
            <p:cNvSpPr>
              <a:spLocks noChangeShapeType="1"/>
            </p:cNvSpPr>
            <p:nvPr/>
          </p:nvSpPr>
          <p:spPr bwMode="auto">
            <a:xfrm flipH="1">
              <a:off x="1338" y="1760"/>
              <a:ext cx="164" cy="186"/>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4" name="Line 40"/>
            <p:cNvSpPr>
              <a:spLocks noChangeShapeType="1"/>
            </p:cNvSpPr>
            <p:nvPr/>
          </p:nvSpPr>
          <p:spPr bwMode="auto">
            <a:xfrm flipH="1" flipV="1">
              <a:off x="1438" y="1462"/>
              <a:ext cx="69" cy="283"/>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5" name="Line 41"/>
            <p:cNvSpPr>
              <a:spLocks noChangeShapeType="1"/>
            </p:cNvSpPr>
            <p:nvPr/>
          </p:nvSpPr>
          <p:spPr bwMode="auto">
            <a:xfrm flipV="1">
              <a:off x="1499" y="1650"/>
              <a:ext cx="362" cy="106"/>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6" name="Line 42"/>
            <p:cNvSpPr>
              <a:spLocks noChangeShapeType="1"/>
            </p:cNvSpPr>
            <p:nvPr/>
          </p:nvSpPr>
          <p:spPr bwMode="auto">
            <a:xfrm>
              <a:off x="1500" y="1743"/>
              <a:ext cx="368" cy="116"/>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296427" name="Line 43"/>
            <p:cNvSpPr>
              <a:spLocks noChangeShapeType="1"/>
            </p:cNvSpPr>
            <p:nvPr/>
          </p:nvSpPr>
          <p:spPr bwMode="auto">
            <a:xfrm>
              <a:off x="1502" y="1746"/>
              <a:ext cx="197" cy="261"/>
            </a:xfrm>
            <a:prstGeom prst="line">
              <a:avLst/>
            </a:prstGeom>
            <a:noFill/>
            <a:ln w="28575">
              <a:solidFill>
                <a:schemeClr val="tx2"/>
              </a:solidFill>
              <a:round/>
              <a:headEnd/>
              <a:tailEnd type="stealth" w="med" len="med"/>
            </a:ln>
            <a:effectLst>
              <a:outerShdw blurRad="63500" dist="46662" dir="3284183"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2" name="TextBox 1"/>
          <p:cNvSpPr txBox="1"/>
          <p:nvPr/>
        </p:nvSpPr>
        <p:spPr>
          <a:xfrm>
            <a:off x="4554665" y="6233882"/>
            <a:ext cx="184666" cy="461665"/>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964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963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963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96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964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296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8434" name="Object 2"/>
          <p:cNvGraphicFramePr>
            <a:graphicFrameLocks noChangeAspect="1"/>
          </p:cNvGraphicFramePr>
          <p:nvPr/>
        </p:nvGraphicFramePr>
        <p:xfrm>
          <a:off x="914400" y="1295400"/>
          <a:ext cx="3429000" cy="4572000"/>
        </p:xfrm>
        <a:graphic>
          <a:graphicData uri="http://schemas.openxmlformats.org/presentationml/2006/ole">
            <mc:AlternateContent xmlns:mc="http://schemas.openxmlformats.org/markup-compatibility/2006">
              <mc:Choice xmlns:v="urn:schemas-microsoft-com:vml" Requires="v">
                <p:oleObj spid="_x0000_s1298461" name="Image" r:id="rId3" imgW="3428571" imgH="4571429" progId="Photoshop.Image.7">
                  <p:embed/>
                </p:oleObj>
              </mc:Choice>
              <mc:Fallback>
                <p:oleObj name="Image" r:id="rId3" imgW="3428571" imgH="4571429"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3429000" cy="4572000"/>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298435" name="Object 3"/>
          <p:cNvGraphicFramePr>
            <a:graphicFrameLocks noChangeAspect="1"/>
          </p:cNvGraphicFramePr>
          <p:nvPr/>
        </p:nvGraphicFramePr>
        <p:xfrm>
          <a:off x="4572000" y="1295400"/>
          <a:ext cx="3429000" cy="4572000"/>
        </p:xfrm>
        <a:graphic>
          <a:graphicData uri="http://schemas.openxmlformats.org/presentationml/2006/ole">
            <mc:AlternateContent xmlns:mc="http://schemas.openxmlformats.org/markup-compatibility/2006">
              <mc:Choice xmlns:v="urn:schemas-microsoft-com:vml" Requires="v">
                <p:oleObj spid="_x0000_s1298462" name="Image" r:id="rId5" imgW="3428571" imgH="4571429" progId="Photoshop.Image.7">
                  <p:embed/>
                </p:oleObj>
              </mc:Choice>
              <mc:Fallback>
                <p:oleObj name="Image" r:id="rId5" imgW="3428571" imgH="4571429" progId="Photoshop.Image.7">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3429000" cy="4572000"/>
                      </a:xfrm>
                      <a:prstGeom prst="rect">
                        <a:avLst/>
                      </a:prstGeom>
                      <a:noFill/>
                      <a:ln w="9525">
                        <a:solidFill>
                          <a:srgbClr val="C0C0C0"/>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298436" name="Rectangle 4"/>
          <p:cNvSpPr>
            <a:spLocks noGrp="1" noChangeArrowheads="1"/>
          </p:cNvSpPr>
          <p:nvPr>
            <p:ph type="title"/>
          </p:nvPr>
        </p:nvSpPr>
        <p:spPr/>
        <p:txBody>
          <a:bodyPr/>
          <a:lstStyle/>
          <a:p>
            <a:r>
              <a:rPr lang="en-US"/>
              <a:t>300 Samples/Pixel</a:t>
            </a:r>
          </a:p>
        </p:txBody>
      </p:sp>
      <p:sp>
        <p:nvSpPr>
          <p:cNvPr id="1298437" name="Text Box 5"/>
          <p:cNvSpPr txBox="1">
            <a:spLocks noChangeArrowheads="1"/>
          </p:cNvSpPr>
          <p:nvPr/>
        </p:nvSpPr>
        <p:spPr bwMode="auto">
          <a:xfrm>
            <a:off x="1143000" y="5900738"/>
            <a:ext cx="2862263"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lnSpc>
                <a:spcPct val="130000"/>
              </a:lnSpc>
              <a:spcBef>
                <a:spcPct val="20000"/>
              </a:spcBef>
            </a:pPr>
            <a:r>
              <a:rPr lang="en-US" sz="2100">
                <a:solidFill>
                  <a:srgbClr val="FFFFFF"/>
                </a:solidFill>
                <a:effectLst>
                  <a:outerShdw blurRad="38100" dist="38100" dir="2700000" algn="tl">
                    <a:srgbClr val="000000"/>
                  </a:outerShdw>
                </a:effectLst>
              </a:rPr>
              <a:t>Sampling Lafortune Fit</a:t>
            </a:r>
          </a:p>
        </p:txBody>
      </p:sp>
      <p:sp>
        <p:nvSpPr>
          <p:cNvPr id="1298438" name="Text Box 6"/>
          <p:cNvSpPr txBox="1">
            <a:spLocks noChangeArrowheads="1"/>
          </p:cNvSpPr>
          <p:nvPr/>
        </p:nvSpPr>
        <p:spPr bwMode="auto">
          <a:xfrm>
            <a:off x="5478463" y="5900738"/>
            <a:ext cx="159067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lnSpc>
                <a:spcPct val="130000"/>
              </a:lnSpc>
              <a:spcBef>
                <a:spcPct val="20000"/>
              </a:spcBef>
            </a:pPr>
            <a:r>
              <a:rPr lang="en-US" sz="2100">
                <a:solidFill>
                  <a:srgbClr val="FFFFFF"/>
                </a:solidFill>
                <a:effectLst>
                  <a:outerShdw blurRad="38100" dist="38100" dir="2700000" algn="tl">
                    <a:srgbClr val="000000"/>
                  </a:outerShdw>
                </a:effectLst>
              </a:rPr>
              <a:t>Our Method</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p:txBody>
          <a:bodyPr/>
          <a:lstStyle/>
          <a:p>
            <a:r>
              <a:rPr lang="en-US"/>
              <a:t>Subsequent Work</a:t>
            </a:r>
          </a:p>
        </p:txBody>
      </p:sp>
      <p:sp>
        <p:nvSpPr>
          <p:cNvPr id="1301507" name="Rectangle 3"/>
          <p:cNvSpPr>
            <a:spLocks noGrp="1" noChangeArrowheads="1"/>
          </p:cNvSpPr>
          <p:nvPr>
            <p:ph type="body" idx="1"/>
          </p:nvPr>
        </p:nvSpPr>
        <p:spPr>
          <a:xfrm>
            <a:off x="685800" y="1524000"/>
            <a:ext cx="8458200" cy="4114800"/>
          </a:xfrm>
        </p:spPr>
        <p:txBody>
          <a:bodyPr/>
          <a:lstStyle/>
          <a:p>
            <a:r>
              <a:rPr lang="en-US" dirty="0"/>
              <a:t>Multiple Importance Sampling [</a:t>
            </a:r>
            <a:r>
              <a:rPr lang="en-US" dirty="0" err="1"/>
              <a:t>Veach</a:t>
            </a:r>
            <a:r>
              <a:rPr lang="en-US" dirty="0"/>
              <a:t> 95] of BRDF and Environment Map [Lawrence 05]</a:t>
            </a:r>
          </a:p>
          <a:p>
            <a:r>
              <a:rPr lang="en-US" dirty="0"/>
              <a:t>Fast Wavelet Products [Ng et al. 04]</a:t>
            </a:r>
          </a:p>
          <a:p>
            <a:r>
              <a:rPr lang="en-US" dirty="0"/>
              <a:t>Wavelet Importance Sampling of product of lighting and BRDF [</a:t>
            </a:r>
            <a:r>
              <a:rPr lang="en-US" dirty="0" err="1"/>
              <a:t>Clarberg</a:t>
            </a:r>
            <a:r>
              <a:rPr lang="en-US" dirty="0"/>
              <a:t> et al. 05]</a:t>
            </a:r>
          </a:p>
          <a:p>
            <a:r>
              <a:rPr lang="en-US" dirty="0"/>
              <a:t>Some efforts to also consider </a:t>
            </a:r>
            <a:r>
              <a:rPr lang="en-US" dirty="0" smtClean="0"/>
              <a:t>visibility</a:t>
            </a:r>
          </a:p>
          <a:p>
            <a:r>
              <a:rPr lang="en-US" dirty="0" smtClean="0"/>
              <a:t>Inclusion in production (</a:t>
            </a:r>
            <a:r>
              <a:rPr lang="en-US" dirty="0" err="1" smtClean="0"/>
              <a:t>Renderman</a:t>
            </a:r>
            <a:r>
              <a:rPr lang="en-US" dirty="0" smtClean="0"/>
              <a:t> 16)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ChangeArrowheads="1"/>
          </p:cNvSpPr>
          <p:nvPr>
            <p:ph type="title"/>
          </p:nvPr>
        </p:nvSpPr>
        <p:spPr/>
        <p:txBody>
          <a:bodyPr/>
          <a:lstStyle/>
          <a:p>
            <a:r>
              <a:rPr lang="en-US"/>
              <a:t>History and Outline</a:t>
            </a:r>
          </a:p>
        </p:txBody>
      </p:sp>
      <p:sp>
        <p:nvSpPr>
          <p:cNvPr id="1305603" name="Rectangle 3"/>
          <p:cNvSpPr>
            <a:spLocks noGrp="1" noChangeArrowheads="1"/>
          </p:cNvSpPr>
          <p:nvPr>
            <p:ph type="body" idx="1"/>
          </p:nvPr>
        </p:nvSpPr>
        <p:spPr>
          <a:xfrm>
            <a:off x="457200" y="1431925"/>
            <a:ext cx="8229600" cy="5330825"/>
          </a:xfrm>
        </p:spPr>
        <p:txBody>
          <a:bodyPr/>
          <a:lstStyle/>
          <a:p>
            <a:pPr>
              <a:lnSpc>
                <a:spcPct val="90000"/>
              </a:lnSpc>
            </a:pPr>
            <a:r>
              <a:rPr lang="en-US" dirty="0"/>
              <a:t>Is Monte Carlo Rendering solved?  </a:t>
            </a:r>
          </a:p>
          <a:p>
            <a:pPr>
              <a:lnSpc>
                <a:spcPct val="90000"/>
              </a:lnSpc>
            </a:pPr>
            <a:r>
              <a:rPr lang="en-US" dirty="0"/>
              <a:t>Can it be made more efficient (90s): </a:t>
            </a:r>
          </a:p>
          <a:p>
            <a:pPr lvl="1">
              <a:lnSpc>
                <a:spcPct val="90000"/>
              </a:lnSpc>
            </a:pPr>
            <a:r>
              <a:rPr lang="en-US" dirty="0"/>
              <a:t>Irradiance caching takes advantage of coherence</a:t>
            </a:r>
          </a:p>
          <a:p>
            <a:pPr lvl="1">
              <a:lnSpc>
                <a:spcPct val="90000"/>
              </a:lnSpc>
            </a:pPr>
            <a:r>
              <a:rPr lang="en-US" dirty="0"/>
              <a:t>Correct sampling: Stratified, Multiple Importance, Bidirectional path tracing, Metropolis…</a:t>
            </a:r>
          </a:p>
          <a:p>
            <a:pPr lvl="1">
              <a:lnSpc>
                <a:spcPct val="90000"/>
              </a:lnSpc>
            </a:pPr>
            <a:r>
              <a:rPr lang="en-US" dirty="0"/>
              <a:t>Photon Mapping</a:t>
            </a:r>
          </a:p>
          <a:p>
            <a:pPr>
              <a:lnSpc>
                <a:spcPct val="90000"/>
              </a:lnSpc>
            </a:pPr>
            <a:r>
              <a:rPr lang="en-US" dirty="0"/>
              <a:t>Work with Image-Based Appearance (02-06)</a:t>
            </a:r>
          </a:p>
          <a:p>
            <a:pPr lvl="1">
              <a:lnSpc>
                <a:spcPct val="90000"/>
              </a:lnSpc>
            </a:pPr>
            <a:r>
              <a:rPr lang="en-US" dirty="0"/>
              <a:t>Importance sampling environment maps, BRDFs</a:t>
            </a:r>
          </a:p>
          <a:p>
            <a:pPr>
              <a:lnSpc>
                <a:spcPct val="90000"/>
              </a:lnSpc>
            </a:pPr>
            <a:r>
              <a:rPr lang="en-US" i="1" dirty="0"/>
              <a:t>Multidimensional effects </a:t>
            </a:r>
            <a:r>
              <a:rPr lang="en-US" i="1" dirty="0" smtClean="0"/>
              <a:t>[depth</a:t>
            </a:r>
            <a:r>
              <a:rPr lang="en-US" i="1" dirty="0"/>
              <a:t>-of field, soft shadows, motion </a:t>
            </a:r>
            <a:r>
              <a:rPr lang="en-US" i="1" dirty="0" smtClean="0"/>
              <a:t>blur] (08-present)</a:t>
            </a:r>
            <a:endParaRPr lang="en-US" i="1" dirty="0"/>
          </a:p>
          <a:p>
            <a:pPr lvl="1">
              <a:lnSpc>
                <a:spcPct val="90000"/>
              </a:lnSpc>
            </a:pPr>
            <a:r>
              <a:rPr lang="en-US" dirty="0"/>
              <a:t>Adaptive multidimensional sampling</a:t>
            </a:r>
          </a:p>
          <a:p>
            <a:pPr lvl="1">
              <a:lnSpc>
                <a:spcPct val="90000"/>
              </a:lnSpc>
            </a:pPr>
            <a:r>
              <a:rPr lang="en-US" i="1" dirty="0"/>
              <a:t>Cut-based hierarchical integration</a:t>
            </a:r>
          </a:p>
          <a:p>
            <a:pPr lvl="1">
              <a:lnSpc>
                <a:spcPct val="90000"/>
              </a:lnSpc>
            </a:pPr>
            <a:r>
              <a:rPr lang="en-US" dirty="0"/>
              <a:t>Frequency space </a:t>
            </a:r>
            <a:r>
              <a:rPr lang="en-US" dirty="0" smtClean="0"/>
              <a:t>analysis, </a:t>
            </a:r>
            <a:r>
              <a:rPr lang="en-US" dirty="0" err="1" smtClean="0"/>
              <a:t>denoising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ChangeArrowheads="1"/>
          </p:cNvSpPr>
          <p:nvPr>
            <p:ph type="title"/>
          </p:nvPr>
        </p:nvSpPr>
        <p:spPr/>
        <p:txBody>
          <a:bodyPr/>
          <a:lstStyle/>
          <a:p>
            <a:r>
              <a:rPr lang="en-US"/>
              <a:t>Irradiance Caching</a:t>
            </a:r>
          </a:p>
        </p:txBody>
      </p:sp>
      <p:sp>
        <p:nvSpPr>
          <p:cNvPr id="1246211" name="Rectangle 3"/>
          <p:cNvSpPr>
            <a:spLocks noGrp="1" noChangeArrowheads="1"/>
          </p:cNvSpPr>
          <p:nvPr>
            <p:ph type="body" idx="1"/>
          </p:nvPr>
        </p:nvSpPr>
        <p:spPr>
          <a:xfrm>
            <a:off x="457200" y="1527175"/>
            <a:ext cx="8686800" cy="5029200"/>
          </a:xfrm>
        </p:spPr>
        <p:txBody>
          <a:bodyPr/>
          <a:lstStyle/>
          <a:p>
            <a:r>
              <a:rPr lang="en-US" dirty="0"/>
              <a:t>Empirically, (diffuse) </a:t>
            </a:r>
            <a:r>
              <a:rPr lang="en-US" dirty="0" err="1"/>
              <a:t>interreflections</a:t>
            </a:r>
            <a:r>
              <a:rPr lang="en-US" dirty="0"/>
              <a:t> low frequency</a:t>
            </a:r>
          </a:p>
          <a:p>
            <a:r>
              <a:rPr lang="en-US" dirty="0"/>
              <a:t>Therefore, should be able to sample sparsely</a:t>
            </a:r>
          </a:p>
          <a:p>
            <a:r>
              <a:rPr lang="en-US" dirty="0"/>
              <a:t>Irradiance caching samples irradiance at few points on surfaces, and then interpolates</a:t>
            </a:r>
          </a:p>
          <a:p>
            <a:r>
              <a:rPr lang="en-US" dirty="0"/>
              <a:t>Ward, Rubinstein, Clear.  SIGGRAPH 88, </a:t>
            </a:r>
            <a:r>
              <a:rPr lang="en-US" dirty="0" smtClean="0"/>
              <a:t>              </a:t>
            </a:r>
            <a:r>
              <a:rPr lang="en-US" i="1" dirty="0" smtClean="0"/>
              <a:t>A </a:t>
            </a:r>
            <a:r>
              <a:rPr lang="en-US" i="1" dirty="0"/>
              <a:t>ray tracing solution for diffuse </a:t>
            </a:r>
            <a:r>
              <a:rPr lang="en-US" i="1" dirty="0" err="1"/>
              <a:t>interreflection</a:t>
            </a:r>
            <a:endParaRPr lang="en-US" i="1" dirty="0"/>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descr="RCbigscreenColorSim_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2128838"/>
            <a:ext cx="451643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627" name="Picture 3" descr="RCtableau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128838"/>
            <a:ext cx="4516437" cy="3387725"/>
          </a:xfrm>
          <a:prstGeom prst="rect">
            <a:avLst/>
          </a:prstGeom>
          <a:noFill/>
          <a:extLst>
            <a:ext uri="{909E8E84-426E-40dd-AFC4-6F175D3DCCD1}">
              <a14:hiddenFill xmlns:a14="http://schemas.microsoft.com/office/drawing/2010/main">
                <a:solidFill>
                  <a:srgbClr val="FFFFFF"/>
                </a:solidFill>
              </a14:hiddenFill>
            </a:ext>
          </a:extLst>
        </p:spPr>
      </p:pic>
      <p:sp>
        <p:nvSpPr>
          <p:cNvPr id="1306628" name="Rectangle 4"/>
          <p:cNvSpPr>
            <a:spLocks noGrp="1" noChangeArrowheads="1"/>
          </p:cNvSpPr>
          <p:nvPr>
            <p:ph type="title"/>
          </p:nvPr>
        </p:nvSpPr>
        <p:spPr/>
        <p:txBody>
          <a:bodyPr/>
          <a:lstStyle/>
          <a:p>
            <a:r>
              <a:rPr lang="en-US"/>
              <a:t>Lightcuts </a:t>
            </a:r>
          </a:p>
        </p:txBody>
      </p:sp>
      <p:sp>
        <p:nvSpPr>
          <p:cNvPr id="1306629" name="Rectangle 5"/>
          <p:cNvSpPr>
            <a:spLocks noGrp="1" noChangeArrowheads="1"/>
          </p:cNvSpPr>
          <p:nvPr>
            <p:ph type="body" idx="1"/>
          </p:nvPr>
        </p:nvSpPr>
        <p:spPr/>
        <p:txBody>
          <a:bodyPr/>
          <a:lstStyle/>
          <a:p>
            <a:r>
              <a:rPr lang="en-US"/>
              <a:t>Efficient, accurate complex illumination</a:t>
            </a:r>
          </a:p>
        </p:txBody>
      </p:sp>
      <p:sp>
        <p:nvSpPr>
          <p:cNvPr id="1306630" name="Text Box 6"/>
          <p:cNvSpPr txBox="1">
            <a:spLocks noChangeArrowheads="1"/>
          </p:cNvSpPr>
          <p:nvPr/>
        </p:nvSpPr>
        <p:spPr bwMode="auto">
          <a:xfrm>
            <a:off x="49213" y="5422900"/>
            <a:ext cx="43703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a:t>Environment map lighting &amp; indirect</a:t>
            </a:r>
          </a:p>
          <a:p>
            <a:pPr algn="l" eaLnBrk="1" hangingPunct="1"/>
            <a:r>
              <a:rPr lang="en-US" sz="2100"/>
              <a:t>Time 111s</a:t>
            </a:r>
          </a:p>
        </p:txBody>
      </p:sp>
      <p:sp>
        <p:nvSpPr>
          <p:cNvPr id="1306631" name="Text Box 7"/>
          <p:cNvSpPr txBox="1">
            <a:spLocks noChangeArrowheads="1"/>
          </p:cNvSpPr>
          <p:nvPr/>
        </p:nvSpPr>
        <p:spPr bwMode="auto">
          <a:xfrm>
            <a:off x="4572000" y="5422900"/>
            <a:ext cx="37211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a:t>Textured area lights &amp; indirect</a:t>
            </a:r>
          </a:p>
          <a:p>
            <a:pPr algn="l" eaLnBrk="1" hangingPunct="1"/>
            <a:r>
              <a:rPr lang="en-US" sz="2100"/>
              <a:t>Time 98s</a:t>
            </a:r>
          </a:p>
        </p:txBody>
      </p:sp>
      <p:sp>
        <p:nvSpPr>
          <p:cNvPr id="1306632" name="Text Box 8"/>
          <p:cNvSpPr txBox="1">
            <a:spLocks noChangeArrowheads="1"/>
          </p:cNvSpPr>
          <p:nvPr/>
        </p:nvSpPr>
        <p:spPr bwMode="auto">
          <a:xfrm>
            <a:off x="1912938" y="6046788"/>
            <a:ext cx="5745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a:solidFill>
                  <a:srgbClr val="DDDDDD"/>
                </a:solidFill>
              </a:rPr>
              <a:t>(640x480, Anti-aliased, Glossy materials)</a:t>
            </a:r>
          </a:p>
        </p:txBody>
      </p:sp>
      <p:sp>
        <p:nvSpPr>
          <p:cNvPr id="1306633" name="Text Box 9"/>
          <p:cNvSpPr txBox="1">
            <a:spLocks noChangeArrowheads="1"/>
          </p:cNvSpPr>
          <p:nvPr/>
        </p:nvSpPr>
        <p:spPr bwMode="auto">
          <a:xfrm>
            <a:off x="4422775" y="6400800"/>
            <a:ext cx="472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From Walter et al. SIGGRAPH 05</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p:nvPr>
        </p:nvSpPr>
        <p:spPr/>
        <p:txBody>
          <a:bodyPr/>
          <a:lstStyle/>
          <a:p>
            <a:r>
              <a:rPr lang="en-US"/>
              <a:t>Complex Lighting</a:t>
            </a:r>
          </a:p>
        </p:txBody>
      </p:sp>
      <p:sp>
        <p:nvSpPr>
          <p:cNvPr id="1313795" name="Rectangle 3"/>
          <p:cNvSpPr>
            <a:spLocks noGrp="1" noChangeArrowheads="1"/>
          </p:cNvSpPr>
          <p:nvPr>
            <p:ph type="body" idx="1"/>
          </p:nvPr>
        </p:nvSpPr>
        <p:spPr/>
        <p:txBody>
          <a:bodyPr/>
          <a:lstStyle/>
          <a:p>
            <a:r>
              <a:rPr lang="en-US"/>
              <a:t>Simulate complex illumination using point lights</a:t>
            </a:r>
          </a:p>
          <a:p>
            <a:pPr lvl="1"/>
            <a:r>
              <a:rPr lang="en-US"/>
              <a:t>Area lights</a:t>
            </a:r>
          </a:p>
          <a:p>
            <a:pPr lvl="1"/>
            <a:r>
              <a:rPr lang="en-US"/>
              <a:t>HDR environment maps</a:t>
            </a:r>
          </a:p>
          <a:p>
            <a:pPr lvl="1"/>
            <a:r>
              <a:rPr lang="en-US"/>
              <a:t>Sun &amp; sky light</a:t>
            </a:r>
          </a:p>
          <a:p>
            <a:pPr lvl="1"/>
            <a:r>
              <a:rPr lang="en-US"/>
              <a:t>Indirect illumination</a:t>
            </a:r>
          </a:p>
          <a:p>
            <a:endParaRPr lang="en-US"/>
          </a:p>
          <a:p>
            <a:r>
              <a:rPr lang="en-US"/>
              <a:t>Unifies illumination</a:t>
            </a:r>
          </a:p>
          <a:p>
            <a:pPr lvl="1"/>
            <a:r>
              <a:rPr lang="en-US"/>
              <a:t>Enables tradeoffs </a:t>
            </a:r>
            <a:br>
              <a:rPr lang="en-US"/>
            </a:br>
            <a:r>
              <a:rPr lang="en-US"/>
              <a:t>between components</a:t>
            </a:r>
          </a:p>
        </p:txBody>
      </p:sp>
      <p:pic>
        <p:nvPicPr>
          <p:cNvPr id="1313796" name="Picture 4" descr="RCkitchenColorBig_d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16225"/>
            <a:ext cx="45243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797" name="Text Box 5"/>
          <p:cNvSpPr txBox="1">
            <a:spLocks noChangeArrowheads="1"/>
          </p:cNvSpPr>
          <p:nvPr/>
        </p:nvSpPr>
        <p:spPr bwMode="auto">
          <a:xfrm>
            <a:off x="5099050" y="6148388"/>
            <a:ext cx="334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a:t>Area lights + Sun/sky + Indirect</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lstStyle/>
          <a:p>
            <a:r>
              <a:rPr lang="en-US"/>
              <a:t>Key Concepts</a:t>
            </a:r>
          </a:p>
        </p:txBody>
      </p:sp>
      <p:sp>
        <p:nvSpPr>
          <p:cNvPr id="1331203" name="Rectangle 3"/>
          <p:cNvSpPr>
            <a:spLocks noGrp="1" noChangeArrowheads="1"/>
          </p:cNvSpPr>
          <p:nvPr>
            <p:ph type="body" idx="1"/>
          </p:nvPr>
        </p:nvSpPr>
        <p:spPr/>
        <p:txBody>
          <a:bodyPr/>
          <a:lstStyle/>
          <a:p>
            <a:r>
              <a:rPr lang="en-US"/>
              <a:t>Light Cluster</a:t>
            </a:r>
          </a:p>
          <a:p>
            <a:r>
              <a:rPr lang="en-US"/>
              <a:t>Light Tree</a:t>
            </a:r>
          </a:p>
          <a:p>
            <a:pPr lvl="1"/>
            <a:r>
              <a:rPr lang="en-US"/>
              <a:t>Binary tree of lights and clusters</a:t>
            </a:r>
          </a:p>
        </p:txBody>
      </p:sp>
      <p:sp>
        <p:nvSpPr>
          <p:cNvPr id="1331204" name="Line 4"/>
          <p:cNvSpPr>
            <a:spLocks noChangeShapeType="1"/>
          </p:cNvSpPr>
          <p:nvPr/>
        </p:nvSpPr>
        <p:spPr bwMode="auto">
          <a:xfrm flipH="1">
            <a:off x="6275388" y="4451350"/>
            <a:ext cx="622300"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5" name="Line 5"/>
          <p:cNvSpPr>
            <a:spLocks noChangeShapeType="1"/>
          </p:cNvSpPr>
          <p:nvPr/>
        </p:nvSpPr>
        <p:spPr bwMode="auto">
          <a:xfrm flipH="1">
            <a:off x="5919788" y="5075238"/>
            <a:ext cx="3556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6" name="Line 6"/>
          <p:cNvSpPr>
            <a:spLocks noChangeShapeType="1"/>
          </p:cNvSpPr>
          <p:nvPr/>
        </p:nvSpPr>
        <p:spPr bwMode="auto">
          <a:xfrm>
            <a:off x="6275388" y="5075238"/>
            <a:ext cx="265112"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7" name="Line 7"/>
          <p:cNvSpPr>
            <a:spLocks noChangeShapeType="1"/>
          </p:cNvSpPr>
          <p:nvPr/>
        </p:nvSpPr>
        <p:spPr bwMode="auto">
          <a:xfrm>
            <a:off x="6897688" y="4451350"/>
            <a:ext cx="620712"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8" name="Line 8"/>
          <p:cNvSpPr>
            <a:spLocks noChangeShapeType="1"/>
          </p:cNvSpPr>
          <p:nvPr/>
        </p:nvSpPr>
        <p:spPr bwMode="auto">
          <a:xfrm flipH="1">
            <a:off x="7251700" y="5075238"/>
            <a:ext cx="2667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9" name="Line 9"/>
          <p:cNvSpPr>
            <a:spLocks noChangeShapeType="1"/>
          </p:cNvSpPr>
          <p:nvPr/>
        </p:nvSpPr>
        <p:spPr bwMode="auto">
          <a:xfrm>
            <a:off x="7518400" y="5075238"/>
            <a:ext cx="354013"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10" name="Freeform 10"/>
          <p:cNvSpPr>
            <a:spLocks/>
          </p:cNvSpPr>
          <p:nvPr/>
        </p:nvSpPr>
        <p:spPr bwMode="auto">
          <a:xfrm>
            <a:off x="5743575"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1" name="Freeform 11"/>
          <p:cNvSpPr>
            <a:spLocks/>
          </p:cNvSpPr>
          <p:nvPr/>
        </p:nvSpPr>
        <p:spPr bwMode="auto">
          <a:xfrm>
            <a:off x="6364288"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2" name="Freeform 12"/>
          <p:cNvSpPr>
            <a:spLocks/>
          </p:cNvSpPr>
          <p:nvPr/>
        </p:nvSpPr>
        <p:spPr bwMode="auto">
          <a:xfrm>
            <a:off x="70739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3" name="Freeform 13"/>
          <p:cNvSpPr>
            <a:spLocks/>
          </p:cNvSpPr>
          <p:nvPr/>
        </p:nvSpPr>
        <p:spPr bwMode="auto">
          <a:xfrm>
            <a:off x="76962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4" name="Freeform 14"/>
          <p:cNvSpPr>
            <a:spLocks/>
          </p:cNvSpPr>
          <p:nvPr/>
        </p:nvSpPr>
        <p:spPr bwMode="auto">
          <a:xfrm>
            <a:off x="7342188" y="48958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1215" name="Freeform 15"/>
          <p:cNvSpPr>
            <a:spLocks/>
          </p:cNvSpPr>
          <p:nvPr/>
        </p:nvSpPr>
        <p:spPr bwMode="auto">
          <a:xfrm>
            <a:off x="6099175" y="48958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1216" name="Rectangle 16"/>
          <p:cNvSpPr>
            <a:spLocks noChangeArrowheads="1"/>
          </p:cNvSpPr>
          <p:nvPr/>
        </p:nvSpPr>
        <p:spPr bwMode="auto">
          <a:xfrm>
            <a:off x="4191000" y="46736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Clusters</a:t>
            </a:r>
          </a:p>
        </p:txBody>
      </p:sp>
      <p:sp>
        <p:nvSpPr>
          <p:cNvPr id="1331217" name="Rectangle 17"/>
          <p:cNvSpPr>
            <a:spLocks noChangeArrowheads="1"/>
          </p:cNvSpPr>
          <p:nvPr/>
        </p:nvSpPr>
        <p:spPr bwMode="auto">
          <a:xfrm>
            <a:off x="4191000" y="5554663"/>
            <a:ext cx="96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Individual</a:t>
            </a:r>
          </a:p>
        </p:txBody>
      </p:sp>
      <p:sp>
        <p:nvSpPr>
          <p:cNvPr id="1331218" name="Rectangle 18"/>
          <p:cNvSpPr>
            <a:spLocks noChangeArrowheads="1"/>
          </p:cNvSpPr>
          <p:nvPr/>
        </p:nvSpPr>
        <p:spPr bwMode="auto">
          <a:xfrm>
            <a:off x="4368800" y="58213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Lights</a:t>
            </a:r>
          </a:p>
        </p:txBody>
      </p:sp>
      <p:sp>
        <p:nvSpPr>
          <p:cNvPr id="1331219" name="Line 19"/>
          <p:cNvSpPr>
            <a:spLocks noChangeShapeType="1"/>
          </p:cNvSpPr>
          <p:nvPr/>
        </p:nvSpPr>
        <p:spPr bwMode="auto">
          <a:xfrm flipH="1">
            <a:off x="5473700" y="4273550"/>
            <a:ext cx="10477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0" name="Line 20"/>
          <p:cNvSpPr>
            <a:spLocks noChangeShapeType="1"/>
          </p:cNvSpPr>
          <p:nvPr/>
        </p:nvSpPr>
        <p:spPr bwMode="auto">
          <a:xfrm flipH="1">
            <a:off x="5475288" y="4273550"/>
            <a:ext cx="0" cy="106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1" name="Line 21"/>
          <p:cNvSpPr>
            <a:spLocks noChangeShapeType="1"/>
          </p:cNvSpPr>
          <p:nvPr/>
        </p:nvSpPr>
        <p:spPr bwMode="auto">
          <a:xfrm>
            <a:off x="5478463" y="5340350"/>
            <a:ext cx="90487"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2" name="Line 22"/>
          <p:cNvSpPr>
            <a:spLocks noChangeShapeType="1"/>
          </p:cNvSpPr>
          <p:nvPr/>
        </p:nvSpPr>
        <p:spPr bwMode="auto">
          <a:xfrm>
            <a:off x="5473700" y="5599113"/>
            <a:ext cx="88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3" name="Line 23"/>
          <p:cNvSpPr>
            <a:spLocks noChangeShapeType="1"/>
          </p:cNvSpPr>
          <p:nvPr/>
        </p:nvSpPr>
        <p:spPr bwMode="auto">
          <a:xfrm flipH="1">
            <a:off x="5472113" y="5599113"/>
            <a:ext cx="1587" cy="444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4" name="Line 24"/>
          <p:cNvSpPr>
            <a:spLocks noChangeShapeType="1"/>
          </p:cNvSpPr>
          <p:nvPr/>
        </p:nvSpPr>
        <p:spPr bwMode="auto">
          <a:xfrm>
            <a:off x="5473700" y="6043613"/>
            <a:ext cx="889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5" name="Line 25"/>
          <p:cNvSpPr>
            <a:spLocks noChangeShapeType="1"/>
          </p:cNvSpPr>
          <p:nvPr/>
        </p:nvSpPr>
        <p:spPr bwMode="auto">
          <a:xfrm flipH="1">
            <a:off x="5384800" y="4797425"/>
            <a:ext cx="889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6" name="Line 26"/>
          <p:cNvSpPr>
            <a:spLocks noChangeShapeType="1"/>
          </p:cNvSpPr>
          <p:nvPr/>
        </p:nvSpPr>
        <p:spPr bwMode="auto">
          <a:xfrm flipH="1">
            <a:off x="5384800" y="5775325"/>
            <a:ext cx="88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7" name="Freeform 27"/>
          <p:cNvSpPr>
            <a:spLocks/>
          </p:cNvSpPr>
          <p:nvPr/>
        </p:nvSpPr>
        <p:spPr bwMode="auto">
          <a:xfrm>
            <a:off x="6719888" y="42449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p:txBody>
          <a:bodyPr/>
          <a:lstStyle/>
          <a:p>
            <a:r>
              <a:rPr lang="en-US"/>
              <a:t>Key Concepts</a:t>
            </a:r>
          </a:p>
        </p:txBody>
      </p:sp>
      <p:sp>
        <p:nvSpPr>
          <p:cNvPr id="1333251" name="Rectangle 3"/>
          <p:cNvSpPr>
            <a:spLocks noGrp="1" noChangeArrowheads="1"/>
          </p:cNvSpPr>
          <p:nvPr>
            <p:ph type="body" idx="1"/>
          </p:nvPr>
        </p:nvSpPr>
        <p:spPr/>
        <p:txBody>
          <a:bodyPr/>
          <a:lstStyle/>
          <a:p>
            <a:r>
              <a:rPr lang="en-US"/>
              <a:t>Light Cluster</a:t>
            </a:r>
          </a:p>
          <a:p>
            <a:r>
              <a:rPr lang="en-US"/>
              <a:t>Light Tree</a:t>
            </a:r>
          </a:p>
          <a:p>
            <a:r>
              <a:rPr lang="en-US"/>
              <a:t>A Cut</a:t>
            </a:r>
          </a:p>
          <a:p>
            <a:pPr lvl="1"/>
            <a:r>
              <a:rPr lang="en-US"/>
              <a:t>A set of nodes that partitions the lights into clusters</a:t>
            </a:r>
          </a:p>
        </p:txBody>
      </p:sp>
      <p:sp>
        <p:nvSpPr>
          <p:cNvPr id="1333252" name="Freeform 4"/>
          <p:cNvSpPr>
            <a:spLocks/>
          </p:cNvSpPr>
          <p:nvPr/>
        </p:nvSpPr>
        <p:spPr bwMode="auto">
          <a:xfrm>
            <a:off x="5400675" y="5091113"/>
            <a:ext cx="2790825" cy="7159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76200" cmpd="sng">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33253" name="Line 5"/>
          <p:cNvSpPr>
            <a:spLocks noChangeShapeType="1"/>
          </p:cNvSpPr>
          <p:nvPr/>
        </p:nvSpPr>
        <p:spPr bwMode="auto">
          <a:xfrm flipH="1">
            <a:off x="6281738" y="4459288"/>
            <a:ext cx="622300" cy="6238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4" name="Line 6"/>
          <p:cNvSpPr>
            <a:spLocks noChangeShapeType="1"/>
          </p:cNvSpPr>
          <p:nvPr/>
        </p:nvSpPr>
        <p:spPr bwMode="auto">
          <a:xfrm flipH="1">
            <a:off x="5926138" y="5083175"/>
            <a:ext cx="355600" cy="712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5" name="Line 7"/>
          <p:cNvSpPr>
            <a:spLocks noChangeShapeType="1"/>
          </p:cNvSpPr>
          <p:nvPr/>
        </p:nvSpPr>
        <p:spPr bwMode="auto">
          <a:xfrm>
            <a:off x="6281738" y="5083175"/>
            <a:ext cx="265112" cy="712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6" name="Line 8"/>
          <p:cNvSpPr>
            <a:spLocks noChangeShapeType="1"/>
          </p:cNvSpPr>
          <p:nvPr/>
        </p:nvSpPr>
        <p:spPr bwMode="auto">
          <a:xfrm>
            <a:off x="6904038" y="4459288"/>
            <a:ext cx="620712" cy="6238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7" name="Line 9"/>
          <p:cNvSpPr>
            <a:spLocks noChangeShapeType="1"/>
          </p:cNvSpPr>
          <p:nvPr/>
        </p:nvSpPr>
        <p:spPr bwMode="auto">
          <a:xfrm flipH="1">
            <a:off x="7258050" y="5083175"/>
            <a:ext cx="266700" cy="712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8" name="Line 10"/>
          <p:cNvSpPr>
            <a:spLocks noChangeShapeType="1"/>
          </p:cNvSpPr>
          <p:nvPr/>
        </p:nvSpPr>
        <p:spPr bwMode="auto">
          <a:xfrm>
            <a:off x="7524750" y="5083175"/>
            <a:ext cx="354013" cy="712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59" name="Freeform 11"/>
          <p:cNvSpPr>
            <a:spLocks/>
          </p:cNvSpPr>
          <p:nvPr/>
        </p:nvSpPr>
        <p:spPr bwMode="auto">
          <a:xfrm>
            <a:off x="5749925"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3260" name="Freeform 12"/>
          <p:cNvSpPr>
            <a:spLocks/>
          </p:cNvSpPr>
          <p:nvPr/>
        </p:nvSpPr>
        <p:spPr bwMode="auto">
          <a:xfrm>
            <a:off x="6370638"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3261" name="Freeform 13"/>
          <p:cNvSpPr>
            <a:spLocks/>
          </p:cNvSpPr>
          <p:nvPr/>
        </p:nvSpPr>
        <p:spPr bwMode="auto">
          <a:xfrm>
            <a:off x="70802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3262" name="Freeform 14"/>
          <p:cNvSpPr>
            <a:spLocks/>
          </p:cNvSpPr>
          <p:nvPr/>
        </p:nvSpPr>
        <p:spPr bwMode="auto">
          <a:xfrm>
            <a:off x="77025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3263" name="Freeform 15"/>
          <p:cNvSpPr>
            <a:spLocks/>
          </p:cNvSpPr>
          <p:nvPr/>
        </p:nvSpPr>
        <p:spPr bwMode="auto">
          <a:xfrm>
            <a:off x="7348538" y="4903788"/>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3264" name="Freeform 16"/>
          <p:cNvSpPr>
            <a:spLocks/>
          </p:cNvSpPr>
          <p:nvPr/>
        </p:nvSpPr>
        <p:spPr bwMode="auto">
          <a:xfrm>
            <a:off x="6105525" y="4903788"/>
            <a:ext cx="354013"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3265" name="Freeform 17"/>
          <p:cNvSpPr>
            <a:spLocks/>
          </p:cNvSpPr>
          <p:nvPr/>
        </p:nvSpPr>
        <p:spPr bwMode="auto">
          <a:xfrm>
            <a:off x="6726238" y="4252913"/>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5298" name="Object 2"/>
          <p:cNvGraphicFramePr>
            <a:graphicFrameLocks noChangeAspect="1"/>
          </p:cNvGraphicFramePr>
          <p:nvPr/>
        </p:nvGraphicFramePr>
        <p:xfrm>
          <a:off x="547688" y="2881313"/>
          <a:ext cx="2968625" cy="2227262"/>
        </p:xfrm>
        <a:graphic>
          <a:graphicData uri="http://schemas.openxmlformats.org/presentationml/2006/ole">
            <mc:AlternateContent xmlns:mc="http://schemas.openxmlformats.org/markup-compatibility/2006">
              <mc:Choice xmlns:v="urn:schemas-microsoft-com:vml" Requires="v">
                <p:oleObj spid="_x0000_s1335351" name="Image" r:id="rId4" imgW="10158730" imgH="7619048" progId="Photoshop.Image.7">
                  <p:embed/>
                </p:oleObj>
              </mc:Choice>
              <mc:Fallback>
                <p:oleObj name="Image" r:id="rId4" imgW="10158730" imgH="7619048" progId="Photoshop.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8" y="2881313"/>
                        <a:ext cx="296862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5299" name="Rectangle 3"/>
          <p:cNvSpPr>
            <a:spLocks noGrp="1" noChangeArrowheads="1"/>
          </p:cNvSpPr>
          <p:nvPr>
            <p:ph type="title"/>
          </p:nvPr>
        </p:nvSpPr>
        <p:spPr/>
        <p:txBody>
          <a:bodyPr/>
          <a:lstStyle/>
          <a:p>
            <a:r>
              <a:rPr lang="en-US"/>
              <a:t>Simple Example</a:t>
            </a:r>
          </a:p>
        </p:txBody>
      </p:sp>
      <p:sp>
        <p:nvSpPr>
          <p:cNvPr id="1335300" name="Line 4"/>
          <p:cNvSpPr>
            <a:spLocks noChangeShapeType="1"/>
          </p:cNvSpPr>
          <p:nvPr/>
        </p:nvSpPr>
        <p:spPr bwMode="auto">
          <a:xfrm flipH="1">
            <a:off x="5172075" y="3365500"/>
            <a:ext cx="622300"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1" name="Line 5"/>
          <p:cNvSpPr>
            <a:spLocks noChangeShapeType="1"/>
          </p:cNvSpPr>
          <p:nvPr/>
        </p:nvSpPr>
        <p:spPr bwMode="auto">
          <a:xfrm flipH="1">
            <a:off x="4816475" y="3989388"/>
            <a:ext cx="3556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2" name="Line 6"/>
          <p:cNvSpPr>
            <a:spLocks noChangeShapeType="1"/>
          </p:cNvSpPr>
          <p:nvPr/>
        </p:nvSpPr>
        <p:spPr bwMode="auto">
          <a:xfrm>
            <a:off x="5172075" y="3989388"/>
            <a:ext cx="265113"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3" name="Line 7"/>
          <p:cNvSpPr>
            <a:spLocks noChangeShapeType="1"/>
          </p:cNvSpPr>
          <p:nvPr/>
        </p:nvSpPr>
        <p:spPr bwMode="auto">
          <a:xfrm>
            <a:off x="5794375" y="3365500"/>
            <a:ext cx="620713"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4" name="Line 8"/>
          <p:cNvSpPr>
            <a:spLocks noChangeShapeType="1"/>
          </p:cNvSpPr>
          <p:nvPr/>
        </p:nvSpPr>
        <p:spPr bwMode="auto">
          <a:xfrm flipH="1">
            <a:off x="6148388" y="3989388"/>
            <a:ext cx="2667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5" name="Line 9"/>
          <p:cNvSpPr>
            <a:spLocks noChangeShapeType="1"/>
          </p:cNvSpPr>
          <p:nvPr/>
        </p:nvSpPr>
        <p:spPr bwMode="auto">
          <a:xfrm>
            <a:off x="6415088" y="3989388"/>
            <a:ext cx="354012"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06" name="Freeform 10"/>
          <p:cNvSpPr>
            <a:spLocks/>
          </p:cNvSpPr>
          <p:nvPr/>
        </p:nvSpPr>
        <p:spPr bwMode="auto">
          <a:xfrm>
            <a:off x="4640263"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5307" name="Freeform 11"/>
          <p:cNvSpPr>
            <a:spLocks/>
          </p:cNvSpPr>
          <p:nvPr/>
        </p:nvSpPr>
        <p:spPr bwMode="auto">
          <a:xfrm>
            <a:off x="5260975"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5308" name="Freeform 12"/>
          <p:cNvSpPr>
            <a:spLocks/>
          </p:cNvSpPr>
          <p:nvPr/>
        </p:nvSpPr>
        <p:spPr bwMode="auto">
          <a:xfrm>
            <a:off x="59705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5309" name="Freeform 13"/>
          <p:cNvSpPr>
            <a:spLocks/>
          </p:cNvSpPr>
          <p:nvPr/>
        </p:nvSpPr>
        <p:spPr bwMode="auto">
          <a:xfrm>
            <a:off x="65928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5310" name="Freeform 14"/>
          <p:cNvSpPr>
            <a:spLocks/>
          </p:cNvSpPr>
          <p:nvPr/>
        </p:nvSpPr>
        <p:spPr bwMode="auto">
          <a:xfrm>
            <a:off x="6238875" y="38100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5311" name="Freeform 15"/>
          <p:cNvSpPr>
            <a:spLocks/>
          </p:cNvSpPr>
          <p:nvPr/>
        </p:nvSpPr>
        <p:spPr bwMode="auto">
          <a:xfrm>
            <a:off x="4995863" y="381000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5312" name="Freeform 16"/>
          <p:cNvSpPr>
            <a:spLocks/>
          </p:cNvSpPr>
          <p:nvPr/>
        </p:nvSpPr>
        <p:spPr bwMode="auto">
          <a:xfrm>
            <a:off x="5616575" y="3187700"/>
            <a:ext cx="354013" cy="355600"/>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6988">
                <a:solidFill>
                  <a:schemeClr val="tx1"/>
                </a:solidFill>
                <a:prstDash val="solid"/>
                <a:round/>
                <a:headEnd/>
                <a:tailEnd/>
              </a14:hiddenLine>
            </a:ext>
          </a:extLst>
        </p:spPr>
        <p:txBody>
          <a:bodyPr/>
          <a:lstStyle/>
          <a:p>
            <a:endParaRPr lang="en-US"/>
          </a:p>
        </p:txBody>
      </p:sp>
      <p:sp>
        <p:nvSpPr>
          <p:cNvPr id="1335313" name="Rectangle 17"/>
          <p:cNvSpPr>
            <a:spLocks noChangeArrowheads="1"/>
          </p:cNvSpPr>
          <p:nvPr/>
        </p:nvSpPr>
        <p:spPr bwMode="auto">
          <a:xfrm>
            <a:off x="566738" y="3305175"/>
            <a:ext cx="254000" cy="27463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#1</a:t>
            </a:r>
          </a:p>
        </p:txBody>
      </p:sp>
      <p:sp>
        <p:nvSpPr>
          <p:cNvPr id="1335314" name="Rectangle 18"/>
          <p:cNvSpPr>
            <a:spLocks noChangeArrowheads="1"/>
          </p:cNvSpPr>
          <p:nvPr/>
        </p:nvSpPr>
        <p:spPr bwMode="auto">
          <a:xfrm>
            <a:off x="1044575" y="3338513"/>
            <a:ext cx="2540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#2</a:t>
            </a:r>
          </a:p>
        </p:txBody>
      </p:sp>
      <p:sp>
        <p:nvSpPr>
          <p:cNvPr id="1335315" name="Rectangle 19"/>
          <p:cNvSpPr>
            <a:spLocks noChangeArrowheads="1"/>
          </p:cNvSpPr>
          <p:nvPr/>
        </p:nvSpPr>
        <p:spPr bwMode="auto">
          <a:xfrm>
            <a:off x="2641600" y="3338513"/>
            <a:ext cx="2540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#3</a:t>
            </a:r>
          </a:p>
        </p:txBody>
      </p:sp>
      <p:sp>
        <p:nvSpPr>
          <p:cNvPr id="1335316" name="Rectangle 20"/>
          <p:cNvSpPr>
            <a:spLocks noChangeArrowheads="1"/>
          </p:cNvSpPr>
          <p:nvPr/>
        </p:nvSpPr>
        <p:spPr bwMode="auto">
          <a:xfrm>
            <a:off x="3140075" y="3333750"/>
            <a:ext cx="254000" cy="27463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#4</a:t>
            </a:r>
          </a:p>
        </p:txBody>
      </p:sp>
      <p:sp>
        <p:nvSpPr>
          <p:cNvPr id="1335317" name="Rectangle 21"/>
          <p:cNvSpPr>
            <a:spLocks noChangeArrowheads="1"/>
          </p:cNvSpPr>
          <p:nvPr/>
        </p:nvSpPr>
        <p:spPr bwMode="auto">
          <a:xfrm>
            <a:off x="4757738" y="4581525"/>
            <a:ext cx="112712" cy="2444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t>1</a:t>
            </a:r>
          </a:p>
        </p:txBody>
      </p:sp>
      <p:sp>
        <p:nvSpPr>
          <p:cNvPr id="1335318" name="Rectangle 22"/>
          <p:cNvSpPr>
            <a:spLocks noChangeArrowheads="1"/>
          </p:cNvSpPr>
          <p:nvPr/>
        </p:nvSpPr>
        <p:spPr bwMode="auto">
          <a:xfrm>
            <a:off x="5378450" y="4581525"/>
            <a:ext cx="112713" cy="2444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t>2</a:t>
            </a:r>
          </a:p>
        </p:txBody>
      </p:sp>
      <p:sp>
        <p:nvSpPr>
          <p:cNvPr id="1335319" name="Rectangle 23"/>
          <p:cNvSpPr>
            <a:spLocks noChangeArrowheads="1"/>
          </p:cNvSpPr>
          <p:nvPr/>
        </p:nvSpPr>
        <p:spPr bwMode="auto">
          <a:xfrm>
            <a:off x="6088063" y="4581525"/>
            <a:ext cx="112712" cy="2444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t>3</a:t>
            </a:r>
          </a:p>
        </p:txBody>
      </p:sp>
      <p:sp>
        <p:nvSpPr>
          <p:cNvPr id="1335320" name="Rectangle 24"/>
          <p:cNvSpPr>
            <a:spLocks noChangeArrowheads="1"/>
          </p:cNvSpPr>
          <p:nvPr/>
        </p:nvSpPr>
        <p:spPr bwMode="auto">
          <a:xfrm>
            <a:off x="6710363" y="4581525"/>
            <a:ext cx="112712" cy="2444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t>4</a:t>
            </a:r>
          </a:p>
        </p:txBody>
      </p:sp>
      <p:sp>
        <p:nvSpPr>
          <p:cNvPr id="1335321" name="Rectangle 25"/>
          <p:cNvSpPr>
            <a:spLocks noChangeArrowheads="1"/>
          </p:cNvSpPr>
          <p:nvPr/>
        </p:nvSpPr>
        <p:spPr bwMode="auto">
          <a:xfrm>
            <a:off x="5113338" y="3868738"/>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1</a:t>
            </a:r>
          </a:p>
        </p:txBody>
      </p:sp>
      <p:sp>
        <p:nvSpPr>
          <p:cNvPr id="1335322" name="Rectangle 26"/>
          <p:cNvSpPr>
            <a:spLocks noChangeArrowheads="1"/>
          </p:cNvSpPr>
          <p:nvPr/>
        </p:nvSpPr>
        <p:spPr bwMode="auto">
          <a:xfrm>
            <a:off x="6356350" y="3868738"/>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4</a:t>
            </a:r>
          </a:p>
        </p:txBody>
      </p:sp>
      <p:sp>
        <p:nvSpPr>
          <p:cNvPr id="1335323" name="Line 27"/>
          <p:cNvSpPr>
            <a:spLocks noChangeShapeType="1"/>
          </p:cNvSpPr>
          <p:nvPr/>
        </p:nvSpPr>
        <p:spPr bwMode="auto">
          <a:xfrm>
            <a:off x="7553325" y="3187700"/>
            <a:ext cx="10477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24" name="Line 28"/>
          <p:cNvSpPr>
            <a:spLocks noChangeShapeType="1"/>
          </p:cNvSpPr>
          <p:nvPr/>
        </p:nvSpPr>
        <p:spPr bwMode="auto">
          <a:xfrm>
            <a:off x="7653338" y="3187700"/>
            <a:ext cx="0" cy="106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25" name="Line 29"/>
          <p:cNvSpPr>
            <a:spLocks noChangeShapeType="1"/>
          </p:cNvSpPr>
          <p:nvPr/>
        </p:nvSpPr>
        <p:spPr bwMode="auto">
          <a:xfrm flipH="1">
            <a:off x="7562850" y="4254500"/>
            <a:ext cx="90488"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26" name="Rectangle 30"/>
          <p:cNvSpPr>
            <a:spLocks noChangeArrowheads="1"/>
          </p:cNvSpPr>
          <p:nvPr/>
        </p:nvSpPr>
        <p:spPr bwMode="auto">
          <a:xfrm>
            <a:off x="5029200" y="2574925"/>
            <a:ext cx="1373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a:t>Light Tree</a:t>
            </a:r>
          </a:p>
        </p:txBody>
      </p:sp>
      <p:sp>
        <p:nvSpPr>
          <p:cNvPr id="1335327" name="Rectangle 31"/>
          <p:cNvSpPr>
            <a:spLocks noChangeArrowheads="1"/>
          </p:cNvSpPr>
          <p:nvPr/>
        </p:nvSpPr>
        <p:spPr bwMode="auto">
          <a:xfrm>
            <a:off x="7834313" y="358775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Clusters</a:t>
            </a:r>
          </a:p>
        </p:txBody>
      </p:sp>
      <p:sp>
        <p:nvSpPr>
          <p:cNvPr id="1335328" name="Line 32"/>
          <p:cNvSpPr>
            <a:spLocks noChangeShapeType="1"/>
          </p:cNvSpPr>
          <p:nvPr/>
        </p:nvSpPr>
        <p:spPr bwMode="auto">
          <a:xfrm flipH="1">
            <a:off x="7569200" y="4513263"/>
            <a:ext cx="88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29" name="Line 33"/>
          <p:cNvSpPr>
            <a:spLocks noChangeShapeType="1"/>
          </p:cNvSpPr>
          <p:nvPr/>
        </p:nvSpPr>
        <p:spPr bwMode="auto">
          <a:xfrm>
            <a:off x="7658100" y="4513263"/>
            <a:ext cx="1588" cy="444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30" name="Line 34"/>
          <p:cNvSpPr>
            <a:spLocks noChangeShapeType="1"/>
          </p:cNvSpPr>
          <p:nvPr/>
        </p:nvSpPr>
        <p:spPr bwMode="auto">
          <a:xfrm flipH="1">
            <a:off x="7569200" y="4957763"/>
            <a:ext cx="889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31" name="Rectangle 35"/>
          <p:cNvSpPr>
            <a:spLocks noChangeArrowheads="1"/>
          </p:cNvSpPr>
          <p:nvPr/>
        </p:nvSpPr>
        <p:spPr bwMode="auto">
          <a:xfrm>
            <a:off x="7834313" y="4468813"/>
            <a:ext cx="96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Individual</a:t>
            </a:r>
          </a:p>
        </p:txBody>
      </p:sp>
      <p:sp>
        <p:nvSpPr>
          <p:cNvPr id="1335332" name="Rectangle 36"/>
          <p:cNvSpPr>
            <a:spLocks noChangeArrowheads="1"/>
          </p:cNvSpPr>
          <p:nvPr/>
        </p:nvSpPr>
        <p:spPr bwMode="auto">
          <a:xfrm>
            <a:off x="8012113" y="47355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t>Lights</a:t>
            </a:r>
          </a:p>
        </p:txBody>
      </p:sp>
      <p:sp>
        <p:nvSpPr>
          <p:cNvPr id="1335333" name="Line 37"/>
          <p:cNvSpPr>
            <a:spLocks noChangeShapeType="1"/>
          </p:cNvSpPr>
          <p:nvPr/>
        </p:nvSpPr>
        <p:spPr bwMode="auto">
          <a:xfrm>
            <a:off x="7658100" y="3711575"/>
            <a:ext cx="889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34" name="Line 38"/>
          <p:cNvSpPr>
            <a:spLocks noChangeShapeType="1"/>
          </p:cNvSpPr>
          <p:nvPr/>
        </p:nvSpPr>
        <p:spPr bwMode="auto">
          <a:xfrm flipV="1">
            <a:off x="7658100" y="4687888"/>
            <a:ext cx="87313"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35" name="Rectangle 39"/>
          <p:cNvSpPr>
            <a:spLocks noChangeArrowheads="1"/>
          </p:cNvSpPr>
          <p:nvPr/>
        </p:nvSpPr>
        <p:spPr bwMode="auto">
          <a:xfrm>
            <a:off x="3929063" y="3092450"/>
            <a:ext cx="1536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99"/>
                </a:solidFill>
              </a:rPr>
              <a:t>Representative</a:t>
            </a:r>
          </a:p>
        </p:txBody>
      </p:sp>
      <p:sp>
        <p:nvSpPr>
          <p:cNvPr id="1335336" name="Rectangle 40"/>
          <p:cNvSpPr>
            <a:spLocks noChangeArrowheads="1"/>
          </p:cNvSpPr>
          <p:nvPr/>
        </p:nvSpPr>
        <p:spPr bwMode="auto">
          <a:xfrm>
            <a:off x="4551363" y="3359150"/>
            <a:ext cx="495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99"/>
                </a:solidFill>
              </a:rPr>
              <a:t>Light</a:t>
            </a:r>
          </a:p>
        </p:txBody>
      </p:sp>
      <p:sp>
        <p:nvSpPr>
          <p:cNvPr id="1335337" name="Line 41"/>
          <p:cNvSpPr>
            <a:spLocks noChangeShapeType="1"/>
          </p:cNvSpPr>
          <p:nvPr/>
        </p:nvSpPr>
        <p:spPr bwMode="auto">
          <a:xfrm flipH="1">
            <a:off x="5307013" y="3384550"/>
            <a:ext cx="398462" cy="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38" name="Freeform 42"/>
          <p:cNvSpPr>
            <a:spLocks/>
          </p:cNvSpPr>
          <p:nvPr/>
        </p:nvSpPr>
        <p:spPr bwMode="auto">
          <a:xfrm>
            <a:off x="5616575" y="3159125"/>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5339" name="Rectangle 43"/>
          <p:cNvSpPr>
            <a:spLocks noChangeArrowheads="1"/>
          </p:cNvSpPr>
          <p:nvPr/>
        </p:nvSpPr>
        <p:spPr bwMode="auto">
          <a:xfrm>
            <a:off x="5735638" y="3206750"/>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4</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p:txBody>
          <a:bodyPr/>
          <a:lstStyle/>
          <a:p>
            <a:r>
              <a:rPr lang="en-US"/>
              <a:t>Three Example Cuts</a:t>
            </a:r>
          </a:p>
        </p:txBody>
      </p:sp>
      <p:sp>
        <p:nvSpPr>
          <p:cNvPr id="1337347"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48"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33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7350"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1"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2"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3"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4"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5"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73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735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7358"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37359"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0"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1"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2"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3"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4"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5"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6"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367"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368"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369"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370"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71"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2"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3"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4"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5"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6"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7"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8"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9"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0"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1"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2"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3"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4"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5"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6"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387"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388"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389"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390"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91"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2"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3"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4"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5"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6"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7"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8"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9"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0"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1"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2"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3"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7404"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7405"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6"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407"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408"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409"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410"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411"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2"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3"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4"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t>  Three Cuts  </a:t>
            </a:r>
          </a:p>
        </p:txBody>
      </p:sp>
      <p:sp>
        <p:nvSpPr>
          <p:cNvPr id="1337415"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6"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7"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18"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#2</a:t>
            </a:r>
          </a:p>
        </p:txBody>
      </p:sp>
      <p:sp>
        <p:nvSpPr>
          <p:cNvPr id="1337419"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0"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1"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2"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23"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#3</a:t>
            </a:r>
          </a:p>
        </p:txBody>
      </p:sp>
      <p:sp>
        <p:nvSpPr>
          <p:cNvPr id="1337424"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5"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6"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7"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28"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9" name="AutoShape 85"/>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0" name="AutoShape 86"/>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1"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2"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3" name="Rectangle 89"/>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4" name="Rectangle 90"/>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p:cNvSpPr>
            <a:spLocks noGrp="1" noChangeArrowheads="1"/>
          </p:cNvSpPr>
          <p:nvPr>
            <p:ph type="title"/>
          </p:nvPr>
        </p:nvSpPr>
        <p:spPr/>
        <p:txBody>
          <a:bodyPr/>
          <a:lstStyle/>
          <a:p>
            <a:r>
              <a:rPr lang="en-US"/>
              <a:t>Three Example Cuts</a:t>
            </a:r>
          </a:p>
        </p:txBody>
      </p:sp>
      <p:sp>
        <p:nvSpPr>
          <p:cNvPr id="1339395"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396"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33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9398"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399"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00"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01"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02"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03"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94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94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9406"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39407"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9408"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9409"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10"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11"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9412"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13"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14"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9415"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9416"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9417"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9418"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19"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20"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21"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2"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3"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4"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5"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6"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27"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28"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29"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9430"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9431"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32"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9433"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34"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9435"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9436"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9437"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9438"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39"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40"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41"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2"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3"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4"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5"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6"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47"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48"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49"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50"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51"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9452"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9453"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9454"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9455"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9456"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9457"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9458"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59"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60"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61"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62"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t>  Three Cuts  </a:t>
            </a:r>
          </a:p>
        </p:txBody>
      </p:sp>
      <p:sp>
        <p:nvSpPr>
          <p:cNvPr id="1339463"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64"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465"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9466"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#2</a:t>
            </a:r>
          </a:p>
        </p:txBody>
      </p:sp>
      <p:sp>
        <p:nvSpPr>
          <p:cNvPr id="1339467"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9468"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69"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70"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9471"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#3</a:t>
            </a:r>
          </a:p>
        </p:txBody>
      </p:sp>
      <p:sp>
        <p:nvSpPr>
          <p:cNvPr id="1339472"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9473"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74"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75"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9476"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9477" name="Oval 85"/>
          <p:cNvSpPr>
            <a:spLocks noChangeArrowheads="1"/>
          </p:cNvSpPr>
          <p:nvPr/>
        </p:nvSpPr>
        <p:spPr bwMode="auto">
          <a:xfrm>
            <a:off x="561975"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78" name="Oval 86"/>
          <p:cNvSpPr>
            <a:spLocks noChangeArrowheads="1"/>
          </p:cNvSpPr>
          <p:nvPr/>
        </p:nvSpPr>
        <p:spPr bwMode="auto">
          <a:xfrm>
            <a:off x="6305550"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79" name="Oval 87"/>
          <p:cNvSpPr>
            <a:spLocks noChangeArrowheads="1"/>
          </p:cNvSpPr>
          <p:nvPr/>
        </p:nvSpPr>
        <p:spPr bwMode="auto">
          <a:xfrm>
            <a:off x="3429000"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0" name="Text Box 88"/>
          <p:cNvSpPr txBox="1">
            <a:spLocks noChangeArrowheads="1"/>
          </p:cNvSpPr>
          <p:nvPr/>
        </p:nvSpPr>
        <p:spPr bwMode="auto">
          <a:xfrm>
            <a:off x="1074738" y="5949950"/>
            <a:ext cx="1243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chemeClr val="hlink"/>
                </a:solidFill>
              </a:rPr>
              <a:t>Good</a:t>
            </a:r>
          </a:p>
        </p:txBody>
      </p:sp>
      <p:sp>
        <p:nvSpPr>
          <p:cNvPr id="1339481" name="Text Box 89"/>
          <p:cNvSpPr txBox="1">
            <a:spLocks noChangeArrowheads="1"/>
          </p:cNvSpPr>
          <p:nvPr/>
        </p:nvSpPr>
        <p:spPr bwMode="auto">
          <a:xfrm>
            <a:off x="4148138" y="5949950"/>
            <a:ext cx="950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39482" name="Text Box 90"/>
          <p:cNvSpPr txBox="1">
            <a:spLocks noChangeArrowheads="1"/>
          </p:cNvSpPr>
          <p:nvPr/>
        </p:nvSpPr>
        <p:spPr bwMode="auto">
          <a:xfrm>
            <a:off x="7032625" y="5949950"/>
            <a:ext cx="950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39483" name="AutoShape 91"/>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4" name="AutoShape 9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5" name="AutoShape 93"/>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6" name="AutoShape 94"/>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7" name="Rectangle 95"/>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488" name="Rectangle 96"/>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p:cNvSpPr>
            <a:spLocks noGrp="1" noChangeArrowheads="1"/>
          </p:cNvSpPr>
          <p:nvPr>
            <p:ph type="title"/>
          </p:nvPr>
        </p:nvSpPr>
        <p:spPr/>
        <p:txBody>
          <a:bodyPr/>
          <a:lstStyle/>
          <a:p>
            <a:r>
              <a:rPr lang="en-US"/>
              <a:t>Three Example Cuts</a:t>
            </a:r>
          </a:p>
        </p:txBody>
      </p:sp>
      <p:sp>
        <p:nvSpPr>
          <p:cNvPr id="1341443"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44"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34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46"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47"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48"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49"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50"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51"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414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4145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54"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41455"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1456"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1457"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58"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59"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1460"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61"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62"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1463"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1464"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1465"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1466"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467"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68"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69"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0"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1"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2"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3"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4"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75"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76"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77"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1478"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1479"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80"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1481"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82"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1483"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1484"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1485"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1486"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487"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88"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89"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0"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1"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2"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3"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4"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95"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96"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97"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98"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499"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41500"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41501"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1502"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1503"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1504"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1505"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1506"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507"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508"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509"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510"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t>  Three Cuts  </a:t>
            </a:r>
          </a:p>
        </p:txBody>
      </p:sp>
      <p:sp>
        <p:nvSpPr>
          <p:cNvPr id="1341511"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512"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513"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1514"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#2</a:t>
            </a:r>
          </a:p>
        </p:txBody>
      </p:sp>
      <p:sp>
        <p:nvSpPr>
          <p:cNvPr id="1341515"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1516"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17"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18"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1519"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#3</a:t>
            </a:r>
          </a:p>
        </p:txBody>
      </p:sp>
      <p:sp>
        <p:nvSpPr>
          <p:cNvPr id="1341520"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1521"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22"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23"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1524"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1525" name="Oval 85"/>
          <p:cNvSpPr>
            <a:spLocks noChangeArrowheads="1"/>
          </p:cNvSpPr>
          <p:nvPr/>
        </p:nvSpPr>
        <p:spPr bwMode="auto">
          <a:xfrm>
            <a:off x="1771650"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26" name="Oval 86"/>
          <p:cNvSpPr>
            <a:spLocks noChangeArrowheads="1"/>
          </p:cNvSpPr>
          <p:nvPr/>
        </p:nvSpPr>
        <p:spPr bwMode="auto">
          <a:xfrm>
            <a:off x="7515225"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27" name="Oval 87"/>
          <p:cNvSpPr>
            <a:spLocks noChangeArrowheads="1"/>
          </p:cNvSpPr>
          <p:nvPr/>
        </p:nvSpPr>
        <p:spPr bwMode="auto">
          <a:xfrm>
            <a:off x="4638675"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28" name="Text Box 88"/>
          <p:cNvSpPr txBox="1">
            <a:spLocks noChangeArrowheads="1"/>
          </p:cNvSpPr>
          <p:nvPr/>
        </p:nvSpPr>
        <p:spPr bwMode="auto">
          <a:xfrm>
            <a:off x="1222375" y="5949950"/>
            <a:ext cx="950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41529" name="Text Box 89"/>
          <p:cNvSpPr txBox="1">
            <a:spLocks noChangeArrowheads="1"/>
          </p:cNvSpPr>
          <p:nvPr/>
        </p:nvSpPr>
        <p:spPr bwMode="auto">
          <a:xfrm>
            <a:off x="4002088" y="5949950"/>
            <a:ext cx="1243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chemeClr val="hlink"/>
                </a:solidFill>
              </a:rPr>
              <a:t>Good</a:t>
            </a:r>
          </a:p>
        </p:txBody>
      </p:sp>
      <p:sp>
        <p:nvSpPr>
          <p:cNvPr id="1341530" name="Text Box 90"/>
          <p:cNvSpPr txBox="1">
            <a:spLocks noChangeArrowheads="1"/>
          </p:cNvSpPr>
          <p:nvPr/>
        </p:nvSpPr>
        <p:spPr bwMode="auto">
          <a:xfrm>
            <a:off x="7032625" y="5949950"/>
            <a:ext cx="950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41531" name="AutoShape 91"/>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32" name="AutoShape 9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33" name="AutoShape 93"/>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34" name="AutoShape 94"/>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35" name="Rectangle 95"/>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1536" name="Rectangle 96"/>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Grp="1" noChangeArrowheads="1"/>
          </p:cNvSpPr>
          <p:nvPr>
            <p:ph type="title"/>
          </p:nvPr>
        </p:nvSpPr>
        <p:spPr/>
        <p:txBody>
          <a:bodyPr/>
          <a:lstStyle/>
          <a:p>
            <a:r>
              <a:rPr lang="en-US"/>
              <a:t>Three Example Cuts</a:t>
            </a:r>
          </a:p>
        </p:txBody>
      </p:sp>
      <p:sp>
        <p:nvSpPr>
          <p:cNvPr id="1343491"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2"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34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3494"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5"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6"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7"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8"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499"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435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435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3502"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43503"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3504"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3505"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06"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07"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43508"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09"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10"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3511"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3512"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3513"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3514"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15"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16"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17"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18"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19"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20"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21"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22"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23"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24"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25"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3526"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3527"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28"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43529"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30"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3531"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3532"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3533"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3534"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35"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36"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37"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38"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39"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40"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41"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42"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43"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44"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45"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46"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47"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43548"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43549"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43550"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43551"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43552"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43553"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43554"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55"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56"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57"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58"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t>  Three Cuts  </a:t>
            </a:r>
          </a:p>
        </p:txBody>
      </p:sp>
      <p:sp>
        <p:nvSpPr>
          <p:cNvPr id="1343559"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60"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561"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3562"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#2</a:t>
            </a:r>
          </a:p>
        </p:txBody>
      </p:sp>
      <p:sp>
        <p:nvSpPr>
          <p:cNvPr id="1343563"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3564"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65"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66" name="AutoShape 78"/>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67" name="Rectangle 79"/>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3568" name="Rectangle 80"/>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#3</a:t>
            </a:r>
          </a:p>
        </p:txBody>
      </p:sp>
      <p:sp>
        <p:nvSpPr>
          <p:cNvPr id="1343569" name="Rectangle 81"/>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3570" name="AutoShape 8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1" name="AutoShape 8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2" name="AutoShape 8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3" name="Rectangle 85"/>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43574" name="Rectangle 86"/>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43575"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6"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7" name="Rectangle 89"/>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8" name="Rectangle 90"/>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79" name="Oval 91"/>
          <p:cNvSpPr>
            <a:spLocks noChangeArrowheads="1"/>
          </p:cNvSpPr>
          <p:nvPr/>
        </p:nvSpPr>
        <p:spPr bwMode="auto">
          <a:xfrm>
            <a:off x="2628900"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80" name="Oval 92"/>
          <p:cNvSpPr>
            <a:spLocks noChangeArrowheads="1"/>
          </p:cNvSpPr>
          <p:nvPr/>
        </p:nvSpPr>
        <p:spPr bwMode="auto">
          <a:xfrm>
            <a:off x="8372475"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81" name="Oval 93"/>
          <p:cNvSpPr>
            <a:spLocks noChangeArrowheads="1"/>
          </p:cNvSpPr>
          <p:nvPr/>
        </p:nvSpPr>
        <p:spPr bwMode="auto">
          <a:xfrm>
            <a:off x="5495925"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582" name="Text Box 94"/>
          <p:cNvSpPr txBox="1">
            <a:spLocks noChangeArrowheads="1"/>
          </p:cNvSpPr>
          <p:nvPr/>
        </p:nvSpPr>
        <p:spPr bwMode="auto">
          <a:xfrm>
            <a:off x="1076325" y="5949950"/>
            <a:ext cx="1243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chemeClr val="hlink"/>
                </a:solidFill>
              </a:rPr>
              <a:t>Good</a:t>
            </a:r>
          </a:p>
        </p:txBody>
      </p:sp>
      <p:sp>
        <p:nvSpPr>
          <p:cNvPr id="1343583" name="Text Box 95"/>
          <p:cNvSpPr txBox="1">
            <a:spLocks noChangeArrowheads="1"/>
          </p:cNvSpPr>
          <p:nvPr/>
        </p:nvSpPr>
        <p:spPr bwMode="auto">
          <a:xfrm>
            <a:off x="4002088" y="5949950"/>
            <a:ext cx="1243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chemeClr val="hlink"/>
                </a:solidFill>
              </a:rPr>
              <a:t>Good</a:t>
            </a:r>
          </a:p>
        </p:txBody>
      </p:sp>
      <p:sp>
        <p:nvSpPr>
          <p:cNvPr id="1343584" name="Text Box 96"/>
          <p:cNvSpPr txBox="1">
            <a:spLocks noChangeArrowheads="1"/>
          </p:cNvSpPr>
          <p:nvPr/>
        </p:nvSpPr>
        <p:spPr bwMode="auto">
          <a:xfrm>
            <a:off x="6886575" y="5949950"/>
            <a:ext cx="1243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chemeClr val="hlink"/>
                </a:solidFill>
              </a:rPr>
              <a:t>Good</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descr="RCtableauColorBig_ei"/>
          <p:cNvPicPr>
            <a:picLocks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47688" y="76200"/>
            <a:ext cx="8062912" cy="6042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45539" name="Text Box 3"/>
          <p:cNvSpPr txBox="1">
            <a:spLocks noChangeArrowheads="1"/>
          </p:cNvSpPr>
          <p:nvPr/>
        </p:nvSpPr>
        <p:spPr bwMode="auto">
          <a:xfrm>
            <a:off x="952500" y="6019800"/>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2000"/>
              <a:t>Tableau, 630K polygons, 13</a:t>
            </a:r>
            <a:r>
              <a:rPr lang="en-US" sz="800"/>
              <a:t> </a:t>
            </a:r>
            <a:r>
              <a:rPr lang="en-US" sz="2000"/>
              <a:t>000 lights, (EnvMap+Indirect)</a:t>
            </a:r>
          </a:p>
        </p:txBody>
      </p:sp>
      <p:sp>
        <p:nvSpPr>
          <p:cNvPr id="1345540" name="Text Box 4"/>
          <p:cNvSpPr txBox="1">
            <a:spLocks noChangeArrowheads="1"/>
          </p:cNvSpPr>
          <p:nvPr/>
        </p:nvSpPr>
        <p:spPr bwMode="auto">
          <a:xfrm>
            <a:off x="2122488" y="6461125"/>
            <a:ext cx="4835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a:solidFill>
                  <a:srgbClr val="FFFFCC"/>
                </a:solidFill>
              </a:rPr>
              <a:t>Avg. shadow rays per eye ray 17 (</a:t>
            </a:r>
            <a:r>
              <a:rPr lang="en-US" sz="2000" b="1">
                <a:solidFill>
                  <a:srgbClr val="FFFFCC"/>
                </a:solidFill>
              </a:rPr>
              <a:t>0.13%</a:t>
            </a:r>
            <a:r>
              <a:rPr lang="en-US" sz="2000">
                <a:solidFill>
                  <a:srgbClr val="FFFFCC"/>
                </a:solidFill>
              </a:rPr>
              <a: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Irradiance Calculation</a:t>
            </a:r>
          </a:p>
        </p:txBody>
      </p:sp>
      <p:pic>
        <p:nvPicPr>
          <p:cNvPr id="1247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887538"/>
            <a:ext cx="3513137"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247237" name="Object 5"/>
          <p:cNvGraphicFramePr>
            <a:graphicFrameLocks noChangeAspect="1"/>
          </p:cNvGraphicFramePr>
          <p:nvPr>
            <p:extLst>
              <p:ext uri="{D42A27DB-BD31-4B8C-83A1-F6EECF244321}">
                <p14:modId xmlns:p14="http://schemas.microsoft.com/office/powerpoint/2010/main" val="1711492643"/>
              </p:ext>
            </p:extLst>
          </p:nvPr>
        </p:nvGraphicFramePr>
        <p:xfrm>
          <a:off x="3052763" y="1436688"/>
          <a:ext cx="942975" cy="458787"/>
        </p:xfrm>
        <a:graphic>
          <a:graphicData uri="http://schemas.openxmlformats.org/presentationml/2006/ole">
            <mc:AlternateContent xmlns:mc="http://schemas.openxmlformats.org/markup-compatibility/2006">
              <mc:Choice xmlns:v="urn:schemas-microsoft-com:vml" Requires="v">
                <p:oleObj spid="_x0000_s1247290" name="Equation" r:id="rId4" imgW="495300" imgH="241300" progId="Equation.DSMT4">
                  <p:embed/>
                </p:oleObj>
              </mc:Choice>
              <mc:Fallback>
                <p:oleObj name="Equation" r:id="rId4" imgW="495300" imgH="241300" progId="Equation.DSMT4">
                  <p:embed/>
                  <p:pic>
                    <p:nvPicPr>
                      <p:cNvPr id="0" name="Object 5"/>
                      <p:cNvPicPr>
                        <a:picLocks noChangeAspect="1" noChangeArrowheads="1"/>
                      </p:cNvPicPr>
                      <p:nvPr/>
                    </p:nvPicPr>
                    <p:blipFill>
                      <a:blip r:embed="rId5"/>
                      <a:srcRect/>
                      <a:stretch>
                        <a:fillRect/>
                      </a:stretch>
                    </p:blipFill>
                    <p:spPr bwMode="auto">
                      <a:xfrm>
                        <a:off x="3052763" y="1436688"/>
                        <a:ext cx="94297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47238" name="Object 6"/>
          <p:cNvGraphicFramePr>
            <a:graphicFrameLocks noChangeAspect="1"/>
          </p:cNvGraphicFramePr>
          <p:nvPr>
            <p:extLst>
              <p:ext uri="{D42A27DB-BD31-4B8C-83A1-F6EECF244321}">
                <p14:modId xmlns:p14="http://schemas.microsoft.com/office/powerpoint/2010/main" val="1965559792"/>
              </p:ext>
            </p:extLst>
          </p:nvPr>
        </p:nvGraphicFramePr>
        <p:xfrm>
          <a:off x="504825" y="4114800"/>
          <a:ext cx="3216275" cy="630238"/>
        </p:xfrm>
        <a:graphic>
          <a:graphicData uri="http://schemas.openxmlformats.org/presentationml/2006/ole">
            <mc:AlternateContent xmlns:mc="http://schemas.openxmlformats.org/markup-compatibility/2006">
              <mc:Choice xmlns:v="urn:schemas-microsoft-com:vml" Requires="v">
                <p:oleObj spid="_x0000_s1247291" name="Equation" r:id="rId6" imgW="1689100" imgH="330200" progId="Equation.DSMT4">
                  <p:embed/>
                </p:oleObj>
              </mc:Choice>
              <mc:Fallback>
                <p:oleObj name="Equation" r:id="rId6" imgW="1689100" imgH="330200" progId="Equation.DSMT4">
                  <p:embed/>
                  <p:pic>
                    <p:nvPicPr>
                      <p:cNvPr id="0" name="Object 6"/>
                      <p:cNvPicPr>
                        <a:picLocks noChangeAspect="1" noChangeArrowheads="1"/>
                      </p:cNvPicPr>
                      <p:nvPr/>
                    </p:nvPicPr>
                    <p:blipFill>
                      <a:blip r:embed="rId7"/>
                      <a:srcRect/>
                      <a:stretch>
                        <a:fillRect/>
                      </a:stretch>
                    </p:blipFill>
                    <p:spPr bwMode="auto">
                      <a:xfrm>
                        <a:off x="504825" y="4114800"/>
                        <a:ext cx="3216275"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24723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788" y="3892550"/>
            <a:ext cx="4141787"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7240" name="Text Box 8"/>
          <p:cNvSpPr txBox="1">
            <a:spLocks noChangeArrowheads="1"/>
          </p:cNvSpPr>
          <p:nvPr/>
        </p:nvSpPr>
        <p:spPr bwMode="auto">
          <a:xfrm>
            <a:off x="5597525" y="4471988"/>
            <a:ext cx="123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position</a:t>
            </a:r>
          </a:p>
        </p:txBody>
      </p:sp>
      <p:sp>
        <p:nvSpPr>
          <p:cNvPr id="1247241" name="Text Box 9"/>
          <p:cNvSpPr txBox="1">
            <a:spLocks noChangeArrowheads="1"/>
          </p:cNvSpPr>
          <p:nvPr/>
        </p:nvSpPr>
        <p:spPr bwMode="auto">
          <a:xfrm>
            <a:off x="7426325" y="4473575"/>
            <a:ext cx="120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rotation</a:t>
            </a:r>
          </a:p>
        </p:txBody>
      </p:sp>
      <p:pic>
        <p:nvPicPr>
          <p:cNvPr id="124724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8463" y="5435600"/>
            <a:ext cx="4727575"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7243" name="Text Box 11"/>
          <p:cNvSpPr txBox="1">
            <a:spLocks noChangeArrowheads="1"/>
          </p:cNvSpPr>
          <p:nvPr/>
        </p:nvSpPr>
        <p:spPr bwMode="auto">
          <a:xfrm>
            <a:off x="5322888" y="6249988"/>
            <a:ext cx="3559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Derivation in Ward paper</a:t>
            </a:r>
          </a:p>
        </p:txBody>
      </p:sp>
      <p:graphicFrame>
        <p:nvGraphicFramePr>
          <p:cNvPr id="1247244" name="Object 12"/>
          <p:cNvGraphicFramePr>
            <a:graphicFrameLocks noChangeAspect="1"/>
          </p:cNvGraphicFramePr>
          <p:nvPr>
            <p:extLst>
              <p:ext uri="{D42A27DB-BD31-4B8C-83A1-F6EECF244321}">
                <p14:modId xmlns:p14="http://schemas.microsoft.com/office/powerpoint/2010/main" val="4134626697"/>
              </p:ext>
            </p:extLst>
          </p:nvPr>
        </p:nvGraphicFramePr>
        <p:xfrm>
          <a:off x="4381500" y="1736725"/>
          <a:ext cx="3036888" cy="1385888"/>
        </p:xfrm>
        <a:graphic>
          <a:graphicData uri="http://schemas.openxmlformats.org/presentationml/2006/ole">
            <mc:AlternateContent xmlns:mc="http://schemas.openxmlformats.org/markup-compatibility/2006">
              <mc:Choice xmlns:v="urn:schemas-microsoft-com:vml" Requires="v">
                <p:oleObj spid="_x0000_s1247292" name="Equation" r:id="rId10" imgW="1447800" imgH="660400" progId="Equation.DSMT4">
                  <p:embed/>
                </p:oleObj>
              </mc:Choice>
              <mc:Fallback>
                <p:oleObj name="Equation" r:id="rId10" imgW="1447800" imgH="660400" progId="Equation.DSMT4">
                  <p:embed/>
                  <p:pic>
                    <p:nvPicPr>
                      <p:cNvPr id="0" name="Object 12"/>
                      <p:cNvPicPr>
                        <a:picLocks noChangeAspect="1" noChangeArrowheads="1"/>
                      </p:cNvPicPr>
                      <p:nvPr/>
                    </p:nvPicPr>
                    <p:blipFill>
                      <a:blip r:embed="rId11"/>
                      <a:srcRect/>
                      <a:stretch>
                        <a:fillRect/>
                      </a:stretch>
                    </p:blipFill>
                    <p:spPr bwMode="auto">
                      <a:xfrm>
                        <a:off x="4381500" y="1736725"/>
                        <a:ext cx="3036888"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47245" name="Object 13"/>
          <p:cNvGraphicFramePr>
            <a:graphicFrameLocks noChangeAspect="1"/>
          </p:cNvGraphicFramePr>
          <p:nvPr>
            <p:extLst>
              <p:ext uri="{D42A27DB-BD31-4B8C-83A1-F6EECF244321}">
                <p14:modId xmlns:p14="http://schemas.microsoft.com/office/powerpoint/2010/main" val="1492210415"/>
              </p:ext>
            </p:extLst>
          </p:nvPr>
        </p:nvGraphicFramePr>
        <p:xfrm>
          <a:off x="7847013" y="2100263"/>
          <a:ext cx="1131887" cy="630237"/>
        </p:xfrm>
        <a:graphic>
          <a:graphicData uri="http://schemas.openxmlformats.org/presentationml/2006/ole">
            <mc:AlternateContent xmlns:mc="http://schemas.openxmlformats.org/markup-compatibility/2006">
              <mc:Choice xmlns:v="urn:schemas-microsoft-com:vml" Requires="v">
                <p:oleObj spid="_x0000_s1247293" name="Equation" r:id="rId12" imgW="800100" imgH="444500" progId="Equation.DSMT4">
                  <p:embed/>
                </p:oleObj>
              </mc:Choice>
              <mc:Fallback>
                <p:oleObj name="Equation" r:id="rId12" imgW="800100" imgH="444500" progId="Equation.DSMT4">
                  <p:embed/>
                  <p:pic>
                    <p:nvPicPr>
                      <p:cNvPr id="0" name="Object 13"/>
                      <p:cNvPicPr>
                        <a:picLocks noChangeAspect="1" noChangeArrowheads="1"/>
                      </p:cNvPicPr>
                      <p:nvPr/>
                    </p:nvPicPr>
                    <p:blipFill>
                      <a:blip r:embed="rId13"/>
                      <a:srcRect/>
                      <a:stretch>
                        <a:fillRect/>
                      </a:stretch>
                    </p:blipFill>
                    <p:spPr bwMode="auto">
                      <a:xfrm>
                        <a:off x="7847013" y="2100263"/>
                        <a:ext cx="1131887" cy="63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72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72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7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72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7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472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7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7240" grpId="0"/>
      <p:bldP spid="1247241" grpId="0"/>
      <p:bldP spid="124724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2"/>
          <p:cNvSpPr>
            <a:spLocks noGrp="1" noChangeArrowheads="1"/>
          </p:cNvSpPr>
          <p:nvPr>
            <p:ph type="title"/>
          </p:nvPr>
        </p:nvSpPr>
        <p:spPr/>
        <p:txBody>
          <a:bodyPr/>
          <a:lstStyle/>
          <a:p>
            <a:r>
              <a:rPr lang="en-US" sz="3200"/>
              <a:t>Multidimensional Adaptive Sampling</a:t>
            </a:r>
          </a:p>
        </p:txBody>
      </p:sp>
      <p:sp>
        <p:nvSpPr>
          <p:cNvPr id="1347587" name="Rectangle 3"/>
          <p:cNvSpPr>
            <a:spLocks noGrp="1" noChangeArrowheads="1"/>
          </p:cNvSpPr>
          <p:nvPr>
            <p:ph type="body" idx="1"/>
          </p:nvPr>
        </p:nvSpPr>
        <p:spPr/>
        <p:txBody>
          <a:bodyPr/>
          <a:lstStyle/>
          <a:p>
            <a:r>
              <a:rPr lang="en-US" sz="2400"/>
              <a:t>Scenes with motion blur, depth of field, soft shadows</a:t>
            </a:r>
          </a:p>
          <a:p>
            <a:r>
              <a:rPr lang="en-US" sz="2400"/>
              <a:t>Involves high-dimensional integral, converges slowly</a:t>
            </a:r>
          </a:p>
          <a:p>
            <a:r>
              <a:rPr lang="en-US" sz="2400"/>
              <a:t>Exploit high-dimensional info to sample adaptively</a:t>
            </a:r>
          </a:p>
          <a:p>
            <a:r>
              <a:rPr lang="en-US" sz="2400"/>
              <a:t>Multi-Dimensional Adaptive Sampling [Hachisuka 08]</a:t>
            </a:r>
          </a:p>
        </p:txBody>
      </p:sp>
      <p:pic>
        <p:nvPicPr>
          <p:cNvPr id="1347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4125913"/>
            <a:ext cx="9088438"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Multi-Dimensional Adaptive Sampling</a:t>
            </a:r>
          </a:p>
        </p:txBody>
      </p:sp>
      <p:pic>
        <p:nvPicPr>
          <p:cNvPr id="134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547813"/>
            <a:ext cx="8477250"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8613" name="Text Box 5"/>
          <p:cNvSpPr txBox="1">
            <a:spLocks noChangeArrowheads="1"/>
          </p:cNvSpPr>
          <p:nvPr/>
        </p:nvSpPr>
        <p:spPr bwMode="auto">
          <a:xfrm>
            <a:off x="1814513" y="5740400"/>
            <a:ext cx="7186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t>Motion Blur and Depth of Field 32 samples per pixel</a:t>
            </a:r>
          </a:p>
        </p:txBody>
      </p:sp>
    </p:spTree>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4" name="Rectangle 2"/>
          <p:cNvSpPr>
            <a:spLocks noGrp="1" noChangeArrowheads="1"/>
          </p:cNvSpPr>
          <p:nvPr>
            <p:ph type="title"/>
          </p:nvPr>
        </p:nvSpPr>
        <p:spPr/>
        <p:txBody>
          <a:bodyPr/>
          <a:lstStyle/>
          <a:p>
            <a:r>
              <a:rPr lang="en-US"/>
              <a:t>Recent Results</a:t>
            </a:r>
          </a:p>
        </p:txBody>
      </p:sp>
      <p:sp>
        <p:nvSpPr>
          <p:cNvPr id="1349635" name="Rectangle 3"/>
          <p:cNvSpPr>
            <a:spLocks noGrp="1" noChangeArrowheads="1"/>
          </p:cNvSpPr>
          <p:nvPr>
            <p:ph type="body" idx="1"/>
          </p:nvPr>
        </p:nvSpPr>
        <p:spPr>
          <a:xfrm>
            <a:off x="457200" y="1527175"/>
            <a:ext cx="8507413" cy="5029200"/>
          </a:xfrm>
        </p:spPr>
        <p:txBody>
          <a:bodyPr/>
          <a:lstStyle/>
          <a:p>
            <a:pPr>
              <a:lnSpc>
                <a:spcPct val="90000"/>
              </a:lnSpc>
            </a:pPr>
            <a:r>
              <a:rPr lang="en-US" dirty="0"/>
              <a:t>Frequency Analysis and Sheared Reconstruction for Rendering Motion Blur  Egan et al. </a:t>
            </a:r>
            <a:r>
              <a:rPr lang="en-US" dirty="0" smtClean="0"/>
              <a:t>09,11a,b</a:t>
            </a:r>
            <a:endParaRPr lang="en-US" dirty="0"/>
          </a:p>
          <a:p>
            <a:pPr>
              <a:lnSpc>
                <a:spcPct val="90000"/>
              </a:lnSpc>
            </a:pPr>
            <a:r>
              <a:rPr lang="en-US" dirty="0"/>
              <a:t>Fourier Depth of Field </a:t>
            </a:r>
            <a:r>
              <a:rPr lang="en-US" dirty="0" err="1"/>
              <a:t>Subr</a:t>
            </a:r>
            <a:r>
              <a:rPr lang="en-US" dirty="0"/>
              <a:t> et al. 09</a:t>
            </a:r>
          </a:p>
          <a:p>
            <a:pPr>
              <a:lnSpc>
                <a:spcPct val="90000"/>
              </a:lnSpc>
            </a:pPr>
            <a:r>
              <a:rPr lang="en-US" dirty="0"/>
              <a:t>These papers consider frequency analysis of particular phenomena – sparse sampling, reconstruction. </a:t>
            </a:r>
            <a:r>
              <a:rPr lang="en-US" dirty="0" smtClean="0"/>
              <a:t>  Lots of follow on work</a:t>
            </a:r>
            <a:endParaRPr lang="en-US" dirty="0"/>
          </a:p>
          <a:p>
            <a:pPr>
              <a:lnSpc>
                <a:spcPct val="90000"/>
              </a:lnSpc>
            </a:pPr>
            <a:r>
              <a:rPr lang="en-US" dirty="0" smtClean="0"/>
              <a:t>Video of recent submission real-time GI</a:t>
            </a:r>
            <a:endParaRPr lang="en-US" dirty="0"/>
          </a:p>
          <a:p>
            <a:pPr>
              <a:lnSpc>
                <a:spcPct val="90000"/>
              </a:lnSpc>
            </a:pPr>
            <a:r>
              <a:rPr lang="en-US" dirty="0"/>
              <a:t>Adaptive Wavelet Rendering </a:t>
            </a:r>
            <a:r>
              <a:rPr lang="en-US" dirty="0" err="1"/>
              <a:t>Overbeck</a:t>
            </a:r>
            <a:r>
              <a:rPr lang="en-US" dirty="0"/>
              <a:t> et al. 09 renders directly into wavelet domain for general high-D effects.  Minimal overhead: simple and fast</a:t>
            </a:r>
          </a:p>
        </p:txBody>
      </p:sp>
    </p:spTree>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title"/>
          </p:nvPr>
        </p:nvSpPr>
        <p:spPr/>
        <p:txBody>
          <a:bodyPr/>
          <a:lstStyle/>
          <a:p>
            <a:r>
              <a:rPr lang="en-US"/>
              <a:t>Adaptive Wavelet Rendering</a:t>
            </a:r>
          </a:p>
        </p:txBody>
      </p:sp>
      <p:pic>
        <p:nvPicPr>
          <p:cNvPr id="13506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1333500"/>
            <a:ext cx="7291387"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p:txBody>
          <a:bodyPr/>
          <a:lstStyle/>
          <a:p>
            <a:r>
              <a:rPr lang="en-US"/>
              <a:t>Algorithm Outline</a:t>
            </a:r>
          </a:p>
        </p:txBody>
      </p:sp>
      <p:sp>
        <p:nvSpPr>
          <p:cNvPr id="1248259" name="Rectangle 3"/>
          <p:cNvSpPr>
            <a:spLocks noGrp="1" noChangeArrowheads="1"/>
          </p:cNvSpPr>
          <p:nvPr>
            <p:ph type="body" idx="1"/>
          </p:nvPr>
        </p:nvSpPr>
        <p:spPr/>
        <p:txBody>
          <a:bodyPr/>
          <a:lstStyle/>
          <a:p>
            <a:r>
              <a:rPr lang="en-US"/>
              <a:t>Find all samples with w(x) &gt; q</a:t>
            </a:r>
          </a:p>
          <a:p>
            <a:r>
              <a:rPr lang="en-US"/>
              <a:t>if ( samples found )</a:t>
            </a:r>
          </a:p>
          <a:p>
            <a:pPr lvl="1"/>
            <a:r>
              <a:rPr lang="en-US"/>
              <a:t>interpolate</a:t>
            </a:r>
          </a:p>
          <a:p>
            <a:r>
              <a:rPr lang="en-US"/>
              <a:t>else</a:t>
            </a:r>
          </a:p>
          <a:p>
            <a:pPr lvl="1"/>
            <a:r>
              <a:rPr lang="en-US"/>
              <a:t>compute new irradiance</a:t>
            </a:r>
          </a:p>
          <a:p>
            <a:r>
              <a:rPr lang="en-US"/>
              <a:t>N.B. Subsample the image first and then fill in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Grp="1" noChangeArrowheads="1"/>
          </p:cNvSpPr>
          <p:nvPr>
            <p:ph type="title"/>
          </p:nvPr>
        </p:nvSpPr>
        <p:spPr/>
        <p:txBody>
          <a:bodyPr/>
          <a:lstStyle/>
          <a:p>
            <a:r>
              <a:rPr lang="en-US"/>
              <a:t>Irradiance Caching Example</a:t>
            </a:r>
          </a:p>
        </p:txBody>
      </p:sp>
      <p:pic>
        <p:nvPicPr>
          <p:cNvPr id="1249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444625"/>
            <a:ext cx="49212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9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3273425"/>
            <a:ext cx="459105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9286" name="Text Box 6"/>
          <p:cNvSpPr txBox="1">
            <a:spLocks noChangeArrowheads="1"/>
          </p:cNvSpPr>
          <p:nvPr/>
        </p:nvSpPr>
        <p:spPr bwMode="auto">
          <a:xfrm>
            <a:off x="5116513" y="1471613"/>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Final Image</a:t>
            </a:r>
          </a:p>
        </p:txBody>
      </p:sp>
      <p:sp>
        <p:nvSpPr>
          <p:cNvPr id="1249287" name="Text Box 7"/>
          <p:cNvSpPr txBox="1">
            <a:spLocks noChangeArrowheads="1"/>
          </p:cNvSpPr>
          <p:nvPr/>
        </p:nvSpPr>
        <p:spPr bwMode="auto">
          <a:xfrm>
            <a:off x="5668963" y="2838450"/>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Sample Locations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ChangeArrowheads="1"/>
          </p:cNvSpPr>
          <p:nvPr>
            <p:ph type="title"/>
          </p:nvPr>
        </p:nvSpPr>
        <p:spPr/>
        <p:txBody>
          <a:bodyPr/>
          <a:lstStyle/>
          <a:p>
            <a:r>
              <a:rPr lang="en-US"/>
              <a:t>History and Outline</a:t>
            </a:r>
          </a:p>
        </p:txBody>
      </p:sp>
      <p:sp>
        <p:nvSpPr>
          <p:cNvPr id="1250307" name="Rectangle 3"/>
          <p:cNvSpPr>
            <a:spLocks noGrp="1" noChangeArrowheads="1"/>
          </p:cNvSpPr>
          <p:nvPr>
            <p:ph type="body" idx="1"/>
          </p:nvPr>
        </p:nvSpPr>
        <p:spPr>
          <a:xfrm>
            <a:off x="457200" y="1431925"/>
            <a:ext cx="8229600" cy="5330825"/>
          </a:xfrm>
        </p:spPr>
        <p:txBody>
          <a:bodyPr/>
          <a:lstStyle/>
          <a:p>
            <a:pPr>
              <a:lnSpc>
                <a:spcPct val="90000"/>
              </a:lnSpc>
            </a:pPr>
            <a:r>
              <a:rPr lang="en-US" dirty="0"/>
              <a:t>Is Monte Carlo Rendering solved?  </a:t>
            </a:r>
          </a:p>
          <a:p>
            <a:pPr>
              <a:lnSpc>
                <a:spcPct val="90000"/>
              </a:lnSpc>
            </a:pPr>
            <a:r>
              <a:rPr lang="en-US" i="1" dirty="0"/>
              <a:t>Can it be made more efficient (90s):</a:t>
            </a:r>
            <a:r>
              <a:rPr lang="en-US" dirty="0"/>
              <a:t> </a:t>
            </a:r>
          </a:p>
          <a:p>
            <a:pPr lvl="1">
              <a:lnSpc>
                <a:spcPct val="90000"/>
              </a:lnSpc>
            </a:pPr>
            <a:r>
              <a:rPr lang="en-US" dirty="0"/>
              <a:t>Irradiance caching takes advantage of coherence</a:t>
            </a:r>
          </a:p>
          <a:p>
            <a:pPr lvl="1">
              <a:lnSpc>
                <a:spcPct val="90000"/>
              </a:lnSpc>
            </a:pPr>
            <a:r>
              <a:rPr lang="en-US" i="1" dirty="0"/>
              <a:t>Correct sampling: Stratified, Multiple Importance, Bidirectional path tracing, Metropolis…</a:t>
            </a:r>
          </a:p>
          <a:p>
            <a:pPr lvl="1">
              <a:lnSpc>
                <a:spcPct val="90000"/>
              </a:lnSpc>
            </a:pPr>
            <a:r>
              <a:rPr lang="en-US" dirty="0"/>
              <a:t>Photon Mapping</a:t>
            </a:r>
          </a:p>
          <a:p>
            <a:pPr>
              <a:lnSpc>
                <a:spcPct val="90000"/>
              </a:lnSpc>
            </a:pPr>
            <a:r>
              <a:rPr lang="en-US" dirty="0"/>
              <a:t>Work with Image-Based Appearance (02-06)</a:t>
            </a:r>
          </a:p>
          <a:p>
            <a:pPr lvl="1">
              <a:lnSpc>
                <a:spcPct val="90000"/>
              </a:lnSpc>
            </a:pPr>
            <a:r>
              <a:rPr lang="en-US" dirty="0"/>
              <a:t>Importance sampling environment maps, BRDFs</a:t>
            </a:r>
          </a:p>
          <a:p>
            <a:pPr>
              <a:lnSpc>
                <a:spcPct val="90000"/>
              </a:lnSpc>
            </a:pPr>
            <a:r>
              <a:rPr lang="en-US" dirty="0"/>
              <a:t>Multidimensional effects </a:t>
            </a:r>
            <a:r>
              <a:rPr lang="en-US" dirty="0" smtClean="0"/>
              <a:t>[depth</a:t>
            </a:r>
            <a:r>
              <a:rPr lang="en-US" dirty="0"/>
              <a:t>-of field, soft shadows, motion </a:t>
            </a:r>
            <a:r>
              <a:rPr lang="en-US" dirty="0" smtClean="0"/>
              <a:t>blur] (08-present)</a:t>
            </a:r>
            <a:endParaRPr lang="en-US" dirty="0"/>
          </a:p>
          <a:p>
            <a:pPr lvl="1">
              <a:lnSpc>
                <a:spcPct val="90000"/>
              </a:lnSpc>
            </a:pPr>
            <a:r>
              <a:rPr lang="en-US" dirty="0"/>
              <a:t>Adaptive multidimensional sampling</a:t>
            </a:r>
          </a:p>
          <a:p>
            <a:pPr lvl="1">
              <a:lnSpc>
                <a:spcPct val="90000"/>
              </a:lnSpc>
            </a:pPr>
            <a:r>
              <a:rPr lang="en-US" dirty="0"/>
              <a:t>Cut-based hierarchical integration</a:t>
            </a:r>
          </a:p>
          <a:p>
            <a:pPr lvl="1">
              <a:lnSpc>
                <a:spcPct val="90000"/>
              </a:lnSpc>
            </a:pPr>
            <a:r>
              <a:rPr lang="en-US" dirty="0"/>
              <a:t>Frequency space </a:t>
            </a:r>
            <a:r>
              <a:rPr lang="en-US" dirty="0" smtClean="0"/>
              <a:t>analysis, </a:t>
            </a:r>
            <a:r>
              <a:rPr lang="en-US" dirty="0" err="1" smtClean="0"/>
              <a:t>denoising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111111"/>
      </a:dk1>
      <a:lt1>
        <a:srgbClr val="FFFFFF"/>
      </a:lt1>
      <a:dk2>
        <a:srgbClr val="4D4D4D"/>
      </a:dk2>
      <a:lt2>
        <a:srgbClr val="FFFFFF"/>
      </a:lt2>
      <a:accent1>
        <a:srgbClr val="00CC99"/>
      </a:accent1>
      <a:accent2>
        <a:srgbClr val="3333CC"/>
      </a:accent2>
      <a:accent3>
        <a:srgbClr val="B2B2B2"/>
      </a:accent3>
      <a:accent4>
        <a:srgbClr val="DADADA"/>
      </a:accent4>
      <a:accent5>
        <a:srgbClr val="AAE2CA"/>
      </a:accent5>
      <a:accent6>
        <a:srgbClr val="2D2DB9"/>
      </a:accent6>
      <a:hlink>
        <a:srgbClr val="CCCCFF"/>
      </a:hlink>
      <a:folHlink>
        <a:srgbClr val="FFFFFF"/>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1_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1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25531</TotalTime>
  <Words>2615</Words>
  <Application>Microsoft Macintosh PowerPoint</Application>
  <PresentationFormat>Letter Paper (8.5x11 in)</PresentationFormat>
  <Paragraphs>452</Paragraphs>
  <Slides>63</Slides>
  <Notes>16</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3</vt:i4>
      </vt:variant>
      <vt:variant>
        <vt:lpstr>Slide Titles</vt:lpstr>
      </vt:variant>
      <vt:variant>
        <vt:i4>63</vt:i4>
      </vt:variant>
    </vt:vector>
  </HeadingPairs>
  <TitlesOfParts>
    <vt:vector size="77" baseType="lpstr">
      <vt:lpstr>Arial</vt:lpstr>
      <vt:lpstr>Wingdings</vt:lpstr>
      <vt:lpstr>Euclid Symbol</vt:lpstr>
      <vt:lpstr>System</vt:lpstr>
      <vt:lpstr>Symbol</vt:lpstr>
      <vt:lpstr>Times New Roman</vt:lpstr>
      <vt:lpstr>Default Design</vt:lpstr>
      <vt:lpstr>1_Default Design</vt:lpstr>
      <vt:lpstr>2_Default Design</vt:lpstr>
      <vt:lpstr>Custom Design</vt:lpstr>
      <vt:lpstr>1_Custom Design</vt:lpstr>
      <vt:lpstr>MathType 6.0 Equation</vt:lpstr>
      <vt:lpstr>Adobe Photoshop Image</vt:lpstr>
      <vt:lpstr>Microsoft Equation 3.0</vt:lpstr>
      <vt:lpstr>Advanced Computer Graphics  (Spring 2013)</vt:lpstr>
      <vt:lpstr>Discussion</vt:lpstr>
      <vt:lpstr>History and Outline</vt:lpstr>
      <vt:lpstr>Smoothness of Indirect Lighting</vt:lpstr>
      <vt:lpstr>Irradiance Caching</vt:lpstr>
      <vt:lpstr>Irradiance Calculation</vt:lpstr>
      <vt:lpstr>Algorithm Outline</vt:lpstr>
      <vt:lpstr>Irradiance Caching Example</vt:lpstr>
      <vt:lpstr>History and Outline</vt:lpstr>
      <vt:lpstr>Better Sampling</vt:lpstr>
      <vt:lpstr>PowerPoint Presentation</vt:lpstr>
      <vt:lpstr>Comparison of simple patterns</vt:lpstr>
      <vt:lpstr>Spectrally Optimal Sampling</vt:lpstr>
      <vt:lpstr>PowerPoint Presentation</vt:lpstr>
      <vt:lpstr>History and Outline</vt:lpstr>
      <vt:lpstr>Light Ray Tracing</vt:lpstr>
      <vt:lpstr>Path Tracing: From Lights</vt:lpstr>
      <vt:lpstr>Bidirectional Path Tracing</vt:lpstr>
      <vt:lpstr>Comparison</vt:lpstr>
      <vt:lpstr>Why Photon Map?</vt:lpstr>
      <vt:lpstr>Caustics</vt:lpstr>
      <vt:lpstr>Caustics</vt:lpstr>
      <vt:lpstr>Reflections Inside a Metal Ring</vt:lpstr>
      <vt:lpstr>Caustics on Glossy Surfaces</vt:lpstr>
      <vt:lpstr>HDR Environment Illumination</vt:lpstr>
      <vt:lpstr>Global Illumination</vt:lpstr>
      <vt:lpstr>Direct Illumination</vt:lpstr>
      <vt:lpstr>Specular Reflection</vt:lpstr>
      <vt:lpstr>Caustics</vt:lpstr>
      <vt:lpstr>Indirect Illumination</vt:lpstr>
      <vt:lpstr>Cornell Box</vt:lpstr>
      <vt:lpstr>Box: Global Photons</vt:lpstr>
      <vt:lpstr>Mies House:  Swimming Pool</vt:lpstr>
      <vt:lpstr>History and Outline</vt:lpstr>
      <vt:lpstr>Image-Based Appearance</vt:lpstr>
      <vt:lpstr>Structured Importance Sampling</vt:lpstr>
      <vt:lpstr>Hierarchical Stratification</vt:lpstr>
      <vt:lpstr>Structured Importance Sampling</vt:lpstr>
      <vt:lpstr>Glossy BRDF</vt:lpstr>
      <vt:lpstr>BRDF Sampling</vt:lpstr>
      <vt:lpstr>Complex BRDF Models</vt:lpstr>
      <vt:lpstr>Motivation</vt:lpstr>
      <vt:lpstr>Key Idea</vt:lpstr>
      <vt:lpstr>Key Idea</vt:lpstr>
      <vt:lpstr>Measured Nickel BRDF</vt:lpstr>
      <vt:lpstr>Sampling Factored BRDF</vt:lpstr>
      <vt:lpstr>300 Samples/Pixel</vt:lpstr>
      <vt:lpstr>Subsequent Work</vt:lpstr>
      <vt:lpstr>History and Outline</vt:lpstr>
      <vt:lpstr>Lightcuts </vt:lpstr>
      <vt:lpstr>Complex Lighting</vt:lpstr>
      <vt:lpstr>Key Concepts</vt:lpstr>
      <vt:lpstr>Key Concepts</vt:lpstr>
      <vt:lpstr>Simple Example</vt:lpstr>
      <vt:lpstr>Three Example Cuts</vt:lpstr>
      <vt:lpstr>Three Example Cuts</vt:lpstr>
      <vt:lpstr>Three Example Cuts</vt:lpstr>
      <vt:lpstr>Three Example Cuts</vt:lpstr>
      <vt:lpstr>PowerPoint Presentation</vt:lpstr>
      <vt:lpstr>Multidimensional Adaptive Sampling</vt:lpstr>
      <vt:lpstr>Multi-Dimensional Adaptive Sampling</vt:lpstr>
      <vt:lpstr>Recent Results</vt:lpstr>
      <vt:lpstr>Adaptive Wavelet Rendering</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713</cp:revision>
  <cp:lastPrinted>1999-08-03T15:46:38Z</cp:lastPrinted>
  <dcterms:created xsi:type="dcterms:W3CDTF">1999-02-11T00:43:51Z</dcterms:created>
  <dcterms:modified xsi:type="dcterms:W3CDTF">2013-02-15T23:34:14Z</dcterms:modified>
</cp:coreProperties>
</file>