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89" r:id="rId2"/>
    <p:sldMasterId id="2147483789" r:id="rId3"/>
    <p:sldMasterId id="2147483801" r:id="rId4"/>
    <p:sldMasterId id="2147483814" r:id="rId5"/>
    <p:sldMasterId id="2147483826" r:id="rId6"/>
    <p:sldMasterId id="2147483838" r:id="rId7"/>
    <p:sldMasterId id="2147483851" r:id="rId8"/>
    <p:sldMasterId id="2147483863" r:id="rId9"/>
  </p:sldMasterIdLst>
  <p:notesMasterIdLst>
    <p:notesMasterId r:id="rId86"/>
  </p:notesMasterIdLst>
  <p:handoutMasterIdLst>
    <p:handoutMasterId r:id="rId87"/>
  </p:handoutMasterIdLst>
  <p:sldIdLst>
    <p:sldId id="751" r:id="rId10"/>
    <p:sldId id="752" r:id="rId11"/>
    <p:sldId id="753" r:id="rId12"/>
    <p:sldId id="754" r:id="rId13"/>
    <p:sldId id="755" r:id="rId14"/>
    <p:sldId id="756" r:id="rId15"/>
    <p:sldId id="757" r:id="rId16"/>
    <p:sldId id="758" r:id="rId17"/>
    <p:sldId id="759" r:id="rId18"/>
    <p:sldId id="760" r:id="rId19"/>
    <p:sldId id="761" r:id="rId20"/>
    <p:sldId id="762" r:id="rId21"/>
    <p:sldId id="763" r:id="rId22"/>
    <p:sldId id="764" r:id="rId23"/>
    <p:sldId id="765" r:id="rId24"/>
    <p:sldId id="766" r:id="rId25"/>
    <p:sldId id="767" r:id="rId26"/>
    <p:sldId id="768" r:id="rId27"/>
    <p:sldId id="769" r:id="rId28"/>
    <p:sldId id="770" r:id="rId29"/>
    <p:sldId id="771" r:id="rId30"/>
    <p:sldId id="772" r:id="rId31"/>
    <p:sldId id="773" r:id="rId32"/>
    <p:sldId id="774" r:id="rId33"/>
    <p:sldId id="775" r:id="rId34"/>
    <p:sldId id="776" r:id="rId35"/>
    <p:sldId id="777" r:id="rId36"/>
    <p:sldId id="778" r:id="rId37"/>
    <p:sldId id="779" r:id="rId38"/>
    <p:sldId id="780" r:id="rId39"/>
    <p:sldId id="781" r:id="rId40"/>
    <p:sldId id="782" r:id="rId41"/>
    <p:sldId id="783" r:id="rId42"/>
    <p:sldId id="784" r:id="rId43"/>
    <p:sldId id="785" r:id="rId44"/>
    <p:sldId id="786" r:id="rId45"/>
    <p:sldId id="787" r:id="rId46"/>
    <p:sldId id="788" r:id="rId47"/>
    <p:sldId id="789" r:id="rId48"/>
    <p:sldId id="790" r:id="rId49"/>
    <p:sldId id="791" r:id="rId50"/>
    <p:sldId id="792" r:id="rId51"/>
    <p:sldId id="793" r:id="rId52"/>
    <p:sldId id="794" r:id="rId53"/>
    <p:sldId id="795" r:id="rId54"/>
    <p:sldId id="796" r:id="rId55"/>
    <p:sldId id="797" r:id="rId56"/>
    <p:sldId id="798" r:id="rId57"/>
    <p:sldId id="799" r:id="rId58"/>
    <p:sldId id="800" r:id="rId59"/>
    <p:sldId id="801" r:id="rId60"/>
    <p:sldId id="802" r:id="rId61"/>
    <p:sldId id="803" r:id="rId62"/>
    <p:sldId id="804" r:id="rId63"/>
    <p:sldId id="805" r:id="rId64"/>
    <p:sldId id="806" r:id="rId65"/>
    <p:sldId id="807" r:id="rId66"/>
    <p:sldId id="808" r:id="rId67"/>
    <p:sldId id="809" r:id="rId68"/>
    <p:sldId id="810" r:id="rId69"/>
    <p:sldId id="811" r:id="rId70"/>
    <p:sldId id="812" r:id="rId71"/>
    <p:sldId id="813" r:id="rId72"/>
    <p:sldId id="814" r:id="rId73"/>
    <p:sldId id="815" r:id="rId74"/>
    <p:sldId id="816" r:id="rId75"/>
    <p:sldId id="817" r:id="rId76"/>
    <p:sldId id="818" r:id="rId77"/>
    <p:sldId id="1306" r:id="rId78"/>
    <p:sldId id="820" r:id="rId79"/>
    <p:sldId id="1308" r:id="rId80"/>
    <p:sldId id="1309" r:id="rId81"/>
    <p:sldId id="823" r:id="rId82"/>
    <p:sldId id="824" r:id="rId83"/>
    <p:sldId id="825" r:id="rId84"/>
    <p:sldId id="826" r:id="rId85"/>
  </p:sldIdLst>
  <p:sldSz cx="9144000" cy="6858000" type="letter"/>
  <p:notesSz cx="6985000" cy="9283700"/>
  <p:embeddedFontLst>
    <p:embeddedFont>
      <p:font typeface="Arial Unicode MS" panose="020B0604020202020204" pitchFamily="34" charset="-128"/>
      <p:regular r:id="rId88"/>
    </p:embeddedFont>
    <p:embeddedFont>
      <p:font typeface="Monotype Sorts" pitchFamily="2" charset="2"/>
      <p:regular r:id="rId89"/>
    </p:embeddedFont>
  </p:embeddedFontLst>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p15:clr>
            <a:srgbClr val="A4A3A4"/>
          </p15:clr>
        </p15:guide>
        <p15:guide id="2" pos="21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94"/>
  </p:normalViewPr>
  <p:slideViewPr>
    <p:cSldViewPr snapToGrid="0">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font" Target="fonts/font2.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font" Target="fonts/font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handoutMaster" Target="handoutMasters/handout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solidFill>
                  <a:prstClr val="black"/>
                </a:solidFill>
              </a:rPr>
              <a:pPr/>
              <a:t>17</a:t>
            </a:fld>
            <a:endParaRPr lang="en-US">
              <a:solidFill>
                <a:prstClr val="black"/>
              </a:solidFill>
            </a:endParaRPr>
          </a:p>
        </p:txBody>
      </p:sp>
      <p:sp>
        <p:nvSpPr>
          <p:cNvPr id="1459202"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xmlns="" val="1"/>
            </a:ext>
          </a:extLst>
        </p:spPr>
      </p:sp>
      <p:sp>
        <p:nvSpPr>
          <p:cNvPr id="1459203" name="Rectangle 3"/>
          <p:cNvSpPr>
            <a:spLocks noGrp="1" noChangeArrowheads="1"/>
          </p:cNvSpPr>
          <p:nvPr>
            <p:ph type="body" idx="1"/>
          </p:nvPr>
        </p:nvSpPr>
        <p:spPr>
          <a:xfrm>
            <a:off x="930727" y="4410065"/>
            <a:ext cx="5123546" cy="4176744"/>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pPr eaLnBrk="1" hangingPunct="1"/>
            <a:r>
              <a:rPr lang="en-US"/>
              <a:t>It</a:t>
            </a:r>
            <a:r>
              <a:rPr lang="ja-JP" altLang="en-US"/>
              <a:t>’</a:t>
            </a:r>
            <a:r>
              <a:rPr lang="en-US"/>
              <a:t>s usually possible to find a very small subset of the columns such that some linear combination of them is a very good approximation to the ideal result.</a:t>
            </a:r>
          </a:p>
          <a:p>
            <a:pPr eaLnBrk="1" hangingPunct="1"/>
            <a:endParaRPr lang="en-US"/>
          </a:p>
          <a:p>
            <a:pPr eaLnBrk="1" hangingPunct="1"/>
            <a:r>
              <a:rPr lang="en-US"/>
              <a:t>If we only knew which subset it is, and what are the weights!</a:t>
            </a:r>
          </a:p>
          <a:p>
            <a:pPr eaLnBrk="1" hangingPunct="1"/>
            <a:r>
              <a:rPr lang="en-US"/>
              <a:t>But, given that we know nothing about the matrix up front, it seems impossible to guess this subset.</a:t>
            </a:r>
          </a:p>
          <a:p>
            <a:pPr eaLnBrk="1" hangingPunct="1"/>
            <a:endParaRPr lang="en-US"/>
          </a:p>
          <a:p>
            <a:pPr eaLnBrk="1" hangingPunct="1"/>
            <a:r>
              <a:rPr lang="en-US"/>
              <a:t>However, there is a solution: compute a subset of rows, and use them to choose a good set of columns and weights.</a:t>
            </a:r>
          </a:p>
        </p:txBody>
      </p:sp>
      <p:sp>
        <p:nvSpPr>
          <p:cNvPr id="4608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6B91B4D6-4E3D-D440-BB72-7A282CC8EFD2}" type="slidenum">
              <a:rPr lang="en-US">
                <a:solidFill>
                  <a:prstClr val="black"/>
                </a:solidFill>
              </a:rPr>
              <a:pPr/>
              <a:t>27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pPr eaLnBrk="1" hangingPunct="1"/>
            <a:r>
              <a:rPr lang="en-US"/>
              <a:t>This leads us to the idea of designing our algorithm as a combination of exploration and exploitation.</a:t>
            </a:r>
          </a:p>
          <a:p>
            <a:pPr eaLnBrk="1" hangingPunct="1"/>
            <a:endParaRPr lang="en-US"/>
          </a:p>
          <a:p>
            <a:pPr eaLnBrk="1" hangingPunct="1"/>
            <a:r>
              <a:rPr lang="en-US"/>
              <a:t>As a first step, we explore the structure of the matrix by computing a small, randomly chosen subset of rows.</a:t>
            </a:r>
          </a:p>
          <a:p>
            <a:pPr eaLnBrk="1" hangingPunct="1"/>
            <a:r>
              <a:rPr lang="en-US"/>
              <a:t>Next, we analyze the gathered information, and decide which columns to choose and their appropriate weights.</a:t>
            </a:r>
          </a:p>
          <a:p>
            <a:pPr eaLnBrk="1" hangingPunct="1"/>
            <a:r>
              <a:rPr lang="en-US"/>
              <a:t>The exploitation step then computes the selected columns, which are finally accumulated into an image.</a:t>
            </a:r>
          </a:p>
          <a:p>
            <a:pPr eaLnBrk="1" hangingPunct="1"/>
            <a:endParaRPr lang="en-US"/>
          </a:p>
          <a:p>
            <a:pPr eaLnBrk="1" hangingPunct="1"/>
            <a:r>
              <a:rPr lang="en-US"/>
              <a:t>So, this is the whole algorithm, except for the black box that analyzes the rows and chooses the columns.</a:t>
            </a:r>
          </a:p>
          <a:p>
            <a:pPr eaLnBrk="1" hangingPunct="1"/>
            <a:endParaRPr lang="en-US"/>
          </a:p>
          <a:p>
            <a:pPr eaLnBrk="1" hangingPunct="1"/>
            <a:endParaRPr lang="en-US"/>
          </a:p>
          <a:p>
            <a:pPr eaLnBrk="1" hangingPunct="1"/>
            <a:endParaRPr lang="en-US"/>
          </a:p>
        </p:txBody>
      </p:sp>
      <p:sp>
        <p:nvSpPr>
          <p:cNvPr id="4710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54CAB52-3205-404E-B560-86D18431A04A}" type="slidenum">
              <a:rPr lang="en-US">
                <a:solidFill>
                  <a:prstClr val="black"/>
                </a:solidFill>
              </a:rPr>
              <a:pPr/>
              <a:t>28</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t>First, let</a:t>
            </a:r>
            <a:r>
              <a:rPr lang="ja-JP" altLang="en-US"/>
              <a:t>’</a:t>
            </a:r>
            <a:r>
              <a:rPr lang="en-US"/>
              <a:t>s take the rows that we computed in the exploration stage,</a:t>
            </a:r>
          </a:p>
          <a:p>
            <a:r>
              <a:rPr lang="en-US"/>
              <a:t>And assemble them into this long, but not very tall reduced matrix.</a:t>
            </a:r>
          </a:p>
          <a:p>
            <a:r>
              <a:rPr lang="en-US"/>
              <a:t>Now let</a:t>
            </a:r>
            <a:r>
              <a:rPr lang="ja-JP" altLang="en-US"/>
              <a:t>’</a:t>
            </a:r>
            <a:r>
              <a:rPr lang="en-US"/>
              <a:t>s flip attention to the columns of this matrix, which we</a:t>
            </a:r>
            <a:r>
              <a:rPr lang="ja-JP" altLang="en-US"/>
              <a:t>’</a:t>
            </a:r>
            <a:r>
              <a:rPr lang="en-US"/>
              <a:t>ll call reduced columns.</a:t>
            </a:r>
          </a:p>
          <a:p>
            <a:r>
              <a:rPr lang="en-US"/>
              <a:t>These can in fact be thought of as tiny images that are sub-sampled versions of the full columns.</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pPr eaLnBrk="1" hangingPunct="1"/>
            <a:r>
              <a:rPr lang="en-US"/>
              <a:t>We decide to use the following approach to choosing columns.</a:t>
            </a:r>
          </a:p>
          <a:p>
            <a:pPr eaLnBrk="1" hangingPunct="1"/>
            <a:r>
              <a:rPr lang="en-US"/>
              <a:t>We cluster similar reduced columns, and we pick a representative in each cluster.</a:t>
            </a:r>
          </a:p>
          <a:p>
            <a:pPr eaLnBrk="1" hangingPunct="1"/>
            <a:r>
              <a:rPr lang="en-US"/>
              <a:t>The accuracy of the algorithm is highly dependent on the quality of the clustering, so we should design the clustering algorithm carefully.</a:t>
            </a:r>
          </a:p>
          <a:p>
            <a:pPr eaLnBrk="1" hangingPunct="1"/>
            <a:endParaRPr lang="en-US"/>
          </a:p>
        </p:txBody>
      </p:sp>
      <p:sp>
        <p:nvSpPr>
          <p:cNvPr id="5018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5A3D85-59AB-554F-917E-8EB85EC1047F}" type="slidenum">
              <a:rPr lang="en-US">
                <a:solidFill>
                  <a:prstClr val="black"/>
                </a:solidFill>
              </a:rPr>
              <a:pPr/>
              <a:t>30</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pPr eaLnBrk="1" hangingPunct="1"/>
            <a:r>
              <a:rPr lang="en-US"/>
              <a:t>So we have chosen a set of columns and weights for the reduced matrix.</a:t>
            </a:r>
          </a:p>
          <a:p>
            <a:pPr eaLnBrk="1" hangingPunct="1"/>
            <a:r>
              <a:rPr lang="en-US"/>
              <a:t>Now we can use the same set and weights on the full matrix, because there</a:t>
            </a:r>
            <a:r>
              <a:rPr lang="ja-JP" altLang="en-US"/>
              <a:t>’</a:t>
            </a:r>
            <a:r>
              <a:rPr lang="en-US"/>
              <a:t>s a pretty good chance that they will work well there too.</a:t>
            </a:r>
          </a:p>
          <a:p>
            <a:pPr eaLnBrk="1" hangingPunct="1"/>
            <a:r>
              <a:rPr lang="en-US"/>
              <a:t>That</a:t>
            </a:r>
            <a:r>
              <a:rPr lang="ja-JP" altLang="en-US"/>
              <a:t>’</a:t>
            </a:r>
            <a:r>
              <a:rPr lang="en-US"/>
              <a:t>s all there is to picking columns, except for one crucial  piece: we need to know how to cluster.</a:t>
            </a:r>
          </a:p>
          <a:p>
            <a:pPr eaLnBrk="1" hangingPunct="1"/>
            <a:r>
              <a:rPr lang="en-US"/>
              <a:t>And I</a:t>
            </a:r>
            <a:r>
              <a:rPr lang="ja-JP" altLang="en-US"/>
              <a:t>’</a:t>
            </a:r>
            <a:r>
              <a:rPr lang="en-US"/>
              <a:t>m going to address this in the next few slides.</a:t>
            </a:r>
          </a:p>
          <a:p>
            <a:pPr eaLnBrk="1" hangingPunct="1"/>
            <a:endParaRPr lang="en-US"/>
          </a:p>
          <a:p>
            <a:pPr eaLnBrk="1" hangingPunct="1"/>
            <a:endParaRPr lang="en-US"/>
          </a:p>
        </p:txBody>
      </p:sp>
      <p:sp>
        <p:nvSpPr>
          <p:cNvPr id="5120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D44865C2-07B5-5044-B589-726CE0E9A629}" type="slidenum">
              <a:rPr lang="en-US">
                <a:solidFill>
                  <a:prstClr val="black"/>
                </a:solidFill>
              </a:rPr>
              <a:pPr/>
              <a:t>31</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So here</a:t>
            </a:r>
            <a:r>
              <a:rPr lang="ja-JP" altLang="en-US"/>
              <a:t>’</a:t>
            </a:r>
            <a:r>
              <a:rPr lang="en-US"/>
              <a:t>s the full algorithm:</a:t>
            </a:r>
          </a:p>
          <a:p>
            <a:endParaRPr lang="en-US"/>
          </a:p>
          <a:p>
            <a:r>
              <a:rPr lang="en-US"/>
              <a:t>In the exploration stage, we evaluate some rows on the GPU, then focus on the reduced columns.</a:t>
            </a:r>
          </a:p>
          <a:p>
            <a:r>
              <a:rPr lang="en-US"/>
              <a:t>We obtain a clustering through the techniques I just described, then pick representatives.</a:t>
            </a:r>
          </a:p>
          <a:p>
            <a:r>
              <a:rPr lang="en-US"/>
              <a:t>Finally, we accumulate the columns into an image.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In the next few slides, we will show result images for these 5 scenes.</a:t>
            </a:r>
          </a:p>
          <a:p>
            <a:endParaRPr lang="en-US"/>
          </a:p>
          <a:p>
            <a:r>
              <a:rPr lang="en-US"/>
              <a:t>All of them have roughly 100k lights, which consist of direct, environment (or sky), indirect lights.</a:t>
            </a:r>
          </a:p>
          <a:p>
            <a:r>
              <a:rPr lang="en-US"/>
              <a:t>We use a consumer level G80 to measure the timings.</a:t>
            </a:r>
          </a:p>
          <a:p>
            <a:r>
              <a:rPr lang="en-US"/>
              <a:t>The timings don</a:t>
            </a:r>
            <a:r>
              <a:rPr lang="ja-JP" altLang="en-US"/>
              <a:t>’</a:t>
            </a:r>
            <a:r>
              <a:rPr lang="en-US"/>
              <a:t>t include light and sample creation, but that should not take more than 1 or 2 seconds.</a:t>
            </a:r>
          </a:p>
          <a:p>
            <a:endParaRPr lang="en-US"/>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pPr eaLnBrk="1" hangingPunct="1"/>
            <a:r>
              <a:rPr lang="en-US"/>
              <a:t>Most of the illumination in this kitchen scene is indirect. </a:t>
            </a:r>
          </a:p>
          <a:p>
            <a:pPr eaLnBrk="1" hangingPunct="1"/>
            <a:endParaRPr lang="en-US"/>
          </a:p>
          <a:p>
            <a:pPr eaLnBrk="1" hangingPunct="1"/>
            <a:r>
              <a:rPr lang="en-US"/>
              <a:t>There are a few direct light sources positioned behind the corners and not directly visible to the camera.</a:t>
            </a:r>
          </a:p>
          <a:p>
            <a:pPr eaLnBrk="1" hangingPunct="1"/>
            <a:endParaRPr lang="en-US"/>
          </a:p>
          <a:p>
            <a:pPr eaLnBrk="1" hangingPunct="1"/>
            <a:r>
              <a:rPr lang="en-US"/>
              <a:t>Most of the materials have a glossy component.</a:t>
            </a:r>
          </a:p>
          <a:p>
            <a:pPr eaLnBrk="1" hangingPunct="1"/>
            <a:endParaRPr lang="en-US"/>
          </a:p>
          <a:p>
            <a:pPr eaLnBrk="1" hangingPunct="1"/>
            <a:r>
              <a:rPr lang="en-US"/>
              <a:t>Indirect shadows are handled accurately.</a:t>
            </a:r>
          </a:p>
          <a:p>
            <a:pPr eaLnBrk="1" hangingPunct="1"/>
            <a:endParaRPr lang="en-US"/>
          </a:p>
        </p:txBody>
      </p:sp>
      <p:sp>
        <p:nvSpPr>
          <p:cNvPr id="55300"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8718FD38-C17E-4C4C-96EF-41F0D6F3F562}" type="slidenum">
              <a:rPr lang="en-US">
                <a:solidFill>
                  <a:prstClr val="black"/>
                </a:solidFill>
              </a:rPr>
              <a:pPr/>
              <a:t>34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a:lstStyle/>
          <a:p>
            <a:pPr eaLnBrk="1" hangingPunct="1"/>
            <a:r>
              <a:rPr lang="en-US"/>
              <a:t>The temple is our largest scene, not only in terms of the number of polygons, but also its spatial extent. In fact, only a tiny portion of the scene is in view.</a:t>
            </a:r>
          </a:p>
          <a:p>
            <a:pPr eaLnBrk="1" hangingPunct="1"/>
            <a:endParaRPr lang="en-US"/>
          </a:p>
          <a:p>
            <a:pPr eaLnBrk="1" hangingPunct="1"/>
            <a:r>
              <a:rPr lang="en-US"/>
              <a:t>Most of the illumination in the scene is indirect or sky illumination.</a:t>
            </a:r>
          </a:p>
          <a:p>
            <a:pPr eaLnBrk="1" hangingPunct="1"/>
            <a:endParaRPr lang="en-US"/>
          </a:p>
          <a:p>
            <a:pPr eaLnBrk="1" hangingPunct="1"/>
            <a:r>
              <a:rPr lang="en-US"/>
              <a:t>Also note the detailed indirect shadows on the fine geometry of the pylons.</a:t>
            </a:r>
          </a:p>
          <a:p>
            <a:pPr eaLnBrk="1" hangingPunct="1"/>
            <a:endParaRPr lang="en-US"/>
          </a:p>
        </p:txBody>
      </p:sp>
      <p:sp>
        <p:nvSpPr>
          <p:cNvPr id="56324"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27AEE9B7-95A9-0C4C-ACD7-DFF4B93EC717}" type="slidenum">
              <a:rPr lang="en-US">
                <a:solidFill>
                  <a:prstClr val="black"/>
                </a:solidFill>
              </a:rPr>
              <a:pPr/>
              <a:t>35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p:txBody>
          <a:bodyPr/>
          <a:lstStyle/>
          <a:p>
            <a:pPr eaLnBrk="1" hangingPunct="1"/>
            <a:r>
              <a:rPr lang="en-US"/>
              <a:t>This tree scene shows complex incoherent geometry.</a:t>
            </a:r>
          </a:p>
          <a:p>
            <a:pPr eaLnBrk="1" hangingPunct="1"/>
            <a:endParaRPr lang="en-US"/>
          </a:p>
          <a:p>
            <a:pPr eaLnBrk="1" hangingPunct="1"/>
            <a:r>
              <a:rPr lang="en-US"/>
              <a:t>Approaches based on interpolating illumination across coherent surfaces would have a difficult time rendering this image.</a:t>
            </a:r>
          </a:p>
          <a:p>
            <a:pPr eaLnBrk="1" hangingPunct="1"/>
            <a:endParaRPr lang="en-US"/>
          </a:p>
          <a:p>
            <a:pPr eaLnBrk="1" hangingPunct="1"/>
            <a:r>
              <a:rPr lang="en-US"/>
              <a:t>However, our algorithm makes no assumptions about image-space coherence. </a:t>
            </a:r>
          </a:p>
        </p:txBody>
      </p:sp>
      <p:sp>
        <p:nvSpPr>
          <p:cNvPr id="57348"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924DC10F-FC47-A243-9BFA-D065814122A6}" type="slidenum">
              <a:rPr lang="en-US">
                <a:solidFill>
                  <a:prstClr val="black"/>
                </a:solidFill>
              </a:rPr>
              <a:pPr/>
              <a:t>36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solidFill>
                  <a:prstClr val="black"/>
                </a:solidFill>
              </a:rPr>
              <a:pPr/>
              <a:t>18</a:t>
            </a:fld>
            <a:endParaRPr lang="en-US">
              <a:solidFill>
                <a:prstClr val="black"/>
              </a:solidFill>
            </a:endParaRPr>
          </a:p>
        </p:txBody>
      </p:sp>
      <p:sp>
        <p:nvSpPr>
          <p:cNvPr id="1461250"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xmlns="" val="1"/>
            </a:ext>
          </a:extLst>
        </p:spPr>
      </p:sp>
      <p:sp>
        <p:nvSpPr>
          <p:cNvPr id="1461251" name="Rectangle 3"/>
          <p:cNvSpPr>
            <a:spLocks noGrp="1" noChangeArrowheads="1"/>
          </p:cNvSpPr>
          <p:nvPr>
            <p:ph type="body" idx="1"/>
          </p:nvPr>
        </p:nvSpPr>
        <p:spPr>
          <a:xfrm>
            <a:off x="930727" y="4410065"/>
            <a:ext cx="5123546" cy="4176744"/>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eaLnBrk="1" hangingPunct="1"/>
            <a:r>
              <a:rPr lang="en-US"/>
              <a:t>The bunny image shows that our algorithm can handle complexity and incoherence both in geometry and in lighting.</a:t>
            </a:r>
          </a:p>
          <a:p>
            <a:pPr eaLnBrk="1" hangingPunct="1"/>
            <a:endParaRPr lang="en-US"/>
          </a:p>
          <a:p>
            <a:pPr eaLnBrk="1" hangingPunct="1"/>
            <a:r>
              <a:rPr lang="en-US"/>
              <a:t>Also note that the Kajiya Kay hair shader, showing that arbitrary shaders can be incorporated into our framework.</a:t>
            </a:r>
          </a:p>
          <a:p>
            <a:pPr eaLnBrk="1" hangingPunct="1"/>
            <a:endParaRPr lang="en-US"/>
          </a:p>
          <a:p>
            <a:pPr eaLnBrk="1" hangingPunct="1"/>
            <a:endParaRPr lang="en-US"/>
          </a:p>
        </p:txBody>
      </p:sp>
      <p:sp>
        <p:nvSpPr>
          <p:cNvPr id="58372"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0782805F-A766-C84E-8563-66C3ADB96244}" type="slidenum">
              <a:rPr lang="en-US">
                <a:solidFill>
                  <a:prstClr val="black"/>
                </a:solidFill>
              </a:rPr>
              <a:pPr/>
              <a:t>37</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t>A unique feature of this scene are the omni-directional lights positioned in small recesses between stone blocks.</a:t>
            </a:r>
          </a:p>
          <a:p>
            <a:endParaRPr lang="en-US"/>
          </a:p>
          <a:p>
            <a:r>
              <a:rPr lang="en-US"/>
              <a:t>These lights pose a problem to our algorithm since they violate the low-rank assumption. This is because the columns corresponding to these lights are pretty much linearly independent.</a:t>
            </a:r>
          </a:p>
          <a:p>
            <a:endParaRPr lang="en-US"/>
          </a:p>
          <a:p>
            <a:r>
              <a:rPr lang="en-US"/>
              <a:t>Even though a larger number of rows and columns, is required here, we still provide a high quality approximation.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50CC-569F-3B48-8598-6EC4E8839378}" type="slidenum">
              <a:rPr lang="en-US">
                <a:solidFill>
                  <a:prstClr val="black"/>
                </a:solidFill>
              </a:rPr>
              <a:pPr/>
              <a:t>63</a:t>
            </a:fld>
            <a:endParaRPr lang="en-US">
              <a:solidFill>
                <a:prstClr val="black"/>
              </a:solidFill>
            </a:endParaRPr>
          </a:p>
        </p:txBody>
      </p:sp>
      <p:sp>
        <p:nvSpPr>
          <p:cNvPr id="91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solidFill>
                  <a:prstClr val="black"/>
                </a:solidFill>
              </a:rPr>
              <a:pPr/>
              <a:t>19</a:t>
            </a:fld>
            <a:endParaRPr lang="en-US">
              <a:solidFill>
                <a:prstClr val="black"/>
              </a:solidFill>
            </a:endParaRPr>
          </a:p>
        </p:txBody>
      </p:sp>
      <p:sp>
        <p:nvSpPr>
          <p:cNvPr id="1463298"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xmlns="" val="1"/>
            </a:ext>
          </a:extLst>
        </p:spPr>
      </p:sp>
      <p:sp>
        <p:nvSpPr>
          <p:cNvPr id="1463299" name="Rectangle 3"/>
          <p:cNvSpPr>
            <a:spLocks noGrp="1" noChangeArrowheads="1"/>
          </p:cNvSpPr>
          <p:nvPr>
            <p:ph type="body" idx="1"/>
          </p:nvPr>
        </p:nvSpPr>
        <p:spPr>
          <a:xfrm>
            <a:off x="930727" y="4410065"/>
            <a:ext cx="5123546" cy="4176744"/>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solidFill>
                  <a:prstClr val="black"/>
                </a:solidFill>
              </a:rPr>
              <a:pPr/>
              <a:t>20</a:t>
            </a:fld>
            <a:endParaRPr lang="en-US">
              <a:solidFill>
                <a:prstClr val="black"/>
              </a:solidFill>
            </a:endParaRPr>
          </a:p>
        </p:txBody>
      </p:sp>
      <p:sp>
        <p:nvSpPr>
          <p:cNvPr id="1465346"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xmlns="" val="1"/>
            </a:ext>
          </a:extLst>
        </p:spPr>
      </p:sp>
      <p:sp>
        <p:nvSpPr>
          <p:cNvPr id="1465347" name="Rectangle 3"/>
          <p:cNvSpPr>
            <a:spLocks noGrp="1" noChangeArrowheads="1"/>
          </p:cNvSpPr>
          <p:nvPr>
            <p:ph type="body" idx="1"/>
          </p:nvPr>
        </p:nvSpPr>
        <p:spPr>
          <a:xfrm>
            <a:off x="930727" y="4410065"/>
            <a:ext cx="5123546" cy="4176744"/>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solidFill>
                  <a:prstClr val="black"/>
                </a:solidFill>
              </a:rPr>
              <a:pPr/>
              <a:t>21</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182688" y="704850"/>
            <a:ext cx="4622800" cy="3467100"/>
          </a:xfrm>
          <a:ln/>
          <a:extLst>
            <a:ext uri="{FAA26D3D-D897-4be2-8F04-BA451C77F1D7}">
              <ma14:placeholderFlag xmlns:ma14="http://schemas.microsoft.com/office/mac/drawingml/2011/main" xmlns="" val="1"/>
            </a:ext>
          </a:extLst>
        </p:spPr>
      </p:sp>
      <p:sp>
        <p:nvSpPr>
          <p:cNvPr id="1467395" name="Rectangle 3"/>
          <p:cNvSpPr>
            <a:spLocks noGrp="1" noChangeArrowheads="1"/>
          </p:cNvSpPr>
          <p:nvPr>
            <p:ph type="body" idx="1"/>
          </p:nvPr>
        </p:nvSpPr>
        <p:spPr>
          <a:xfrm>
            <a:off x="930727" y="4410065"/>
            <a:ext cx="5123546" cy="4176744"/>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t>A long-standing problem in rendering is to efficiently and accurately render complex scenes with indirect illumination,</a:t>
            </a:r>
          </a:p>
          <a:p>
            <a:r>
              <a:rPr lang="en-US"/>
              <a:t>Environment lighting</a:t>
            </a:r>
          </a:p>
          <a:p>
            <a:r>
              <a:rPr lang="en-US"/>
              <a:t>Or a combination of these.</a:t>
            </a:r>
          </a:p>
          <a:p>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One particular approach is to convert the illumination into a large number of point lights.</a:t>
            </a:r>
          </a:p>
          <a:p>
            <a:r>
              <a:rPr lang="en-US"/>
              <a:t>The conversion process is described in previous research.</a:t>
            </a:r>
          </a:p>
          <a:p>
            <a:r>
              <a:rPr lang="en-US"/>
              <a:t>Here you can see the created lights as colored dots.</a:t>
            </a:r>
          </a:p>
          <a:p>
            <a:endParaRPr lang="en-US"/>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We can interpret the many light problem as a matrix of light-pixel interactions.</a:t>
            </a:r>
          </a:p>
          <a:p>
            <a:r>
              <a:rPr lang="en-US"/>
              <a:t>This means that each element of the matrix is the contribution of a single light to a single pixel.</a:t>
            </a:r>
          </a:p>
          <a:p>
            <a:r>
              <a:rPr lang="en-US"/>
              <a:t>So, the columns of the matrix are really images rendered with a single point light.</a:t>
            </a:r>
          </a:p>
          <a:p>
            <a:r>
              <a:rPr lang="en-US"/>
              <a:t>The rows represent contributions of all the lights to a particular pixel.</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lstStyle/>
          <a:p>
            <a:pPr eaLnBrk="1" hangingPunct="1"/>
            <a:r>
              <a:rPr lang="en-US"/>
              <a:t>In this setting, the ideal image we would like to render is equal to the sum of the columns of the matrix.</a:t>
            </a:r>
          </a:p>
          <a:p>
            <a:pPr eaLnBrk="1" hangingPunct="1"/>
            <a:r>
              <a:rPr lang="en-US"/>
              <a:t>Or, to put it differently, the color of each pixel is equal to the sum of the matrix row corresponding to that pixel.</a:t>
            </a:r>
          </a:p>
          <a:p>
            <a:pPr eaLnBrk="1" hangingPunct="1"/>
            <a:r>
              <a:rPr lang="en-US"/>
              <a:t>It is important to note thart we don</a:t>
            </a:r>
            <a:r>
              <a:rPr lang="ja-JP" altLang="en-US"/>
              <a:t>’</a:t>
            </a:r>
            <a:r>
              <a:rPr lang="en-US"/>
              <a:t>t have the matrix data, we just have a shader that can evaluate the elements on demand.</a:t>
            </a:r>
          </a:p>
          <a:p>
            <a:pPr eaLnBrk="1" hangingPunct="1"/>
            <a:endParaRPr lang="en-US"/>
          </a:p>
        </p:txBody>
      </p:sp>
      <p:sp>
        <p:nvSpPr>
          <p:cNvPr id="44036" name="Slide Number Placeholder 3"/>
          <p:cNvSpPr>
            <a:spLocks noGrp="1"/>
          </p:cNvSpPr>
          <p:nvPr>
            <p:ph type="sldNum" sz="quarter" idx="5"/>
          </p:nvPr>
        </p:nvSpPr>
        <p:spPr/>
        <p:txBody>
          <a:bodyPr/>
          <a:lstStyle>
            <a:lvl1pPr defTabSz="930275">
              <a:defRPr>
                <a:solidFill>
                  <a:schemeClr val="tx1"/>
                </a:solidFill>
                <a:latin typeface="Arial" charset="0"/>
                <a:ea typeface="ＭＳ Ｐゴシック" charset="0"/>
              </a:defRPr>
            </a:lvl1pPr>
            <a:lvl2pPr marL="755650" indent="-290513" defTabSz="930275">
              <a:defRPr>
                <a:solidFill>
                  <a:schemeClr val="tx1"/>
                </a:solidFill>
                <a:latin typeface="Arial" charset="0"/>
                <a:ea typeface="ＭＳ Ｐゴシック" charset="0"/>
              </a:defRPr>
            </a:lvl2pPr>
            <a:lvl3pPr marL="1163638" indent="-233363" defTabSz="930275">
              <a:defRPr>
                <a:solidFill>
                  <a:schemeClr val="tx1"/>
                </a:solidFill>
                <a:latin typeface="Arial" charset="0"/>
                <a:ea typeface="ＭＳ Ｐゴシック" charset="0"/>
              </a:defRPr>
            </a:lvl3pPr>
            <a:lvl4pPr marL="1628775" indent="-233363" defTabSz="930275">
              <a:defRPr>
                <a:solidFill>
                  <a:schemeClr val="tx1"/>
                </a:solidFill>
                <a:latin typeface="Arial" charset="0"/>
                <a:ea typeface="ＭＳ Ｐゴシック" charset="0"/>
              </a:defRPr>
            </a:lvl4pPr>
            <a:lvl5pPr marL="2093913" indent="-233363" defTabSz="930275">
              <a:defRPr>
                <a:solidFill>
                  <a:schemeClr val="tx1"/>
                </a:solidFill>
                <a:latin typeface="Arial" charset="0"/>
                <a:ea typeface="ＭＳ Ｐゴシック" charset="0"/>
              </a:defRPr>
            </a:lvl5pPr>
            <a:lvl6pPr marL="2551113" indent="-233363" defTabSz="930275" eaLnBrk="0" fontAlgn="base" hangingPunct="0">
              <a:spcBef>
                <a:spcPct val="0"/>
              </a:spcBef>
              <a:spcAft>
                <a:spcPct val="0"/>
              </a:spcAft>
              <a:defRPr>
                <a:solidFill>
                  <a:schemeClr val="tx1"/>
                </a:solidFill>
                <a:latin typeface="Arial" charset="0"/>
                <a:ea typeface="ＭＳ Ｐゴシック" charset="0"/>
              </a:defRPr>
            </a:lvl6pPr>
            <a:lvl7pPr marL="3008313" indent="-233363" defTabSz="930275" eaLnBrk="0" fontAlgn="base" hangingPunct="0">
              <a:spcBef>
                <a:spcPct val="0"/>
              </a:spcBef>
              <a:spcAft>
                <a:spcPct val="0"/>
              </a:spcAft>
              <a:defRPr>
                <a:solidFill>
                  <a:schemeClr val="tx1"/>
                </a:solidFill>
                <a:latin typeface="Arial" charset="0"/>
                <a:ea typeface="ＭＳ Ｐゴシック" charset="0"/>
              </a:defRPr>
            </a:lvl7pPr>
            <a:lvl8pPr marL="3465513" indent="-233363" defTabSz="930275" eaLnBrk="0" fontAlgn="base" hangingPunct="0">
              <a:spcBef>
                <a:spcPct val="0"/>
              </a:spcBef>
              <a:spcAft>
                <a:spcPct val="0"/>
              </a:spcAft>
              <a:defRPr>
                <a:solidFill>
                  <a:schemeClr val="tx1"/>
                </a:solidFill>
                <a:latin typeface="Arial" charset="0"/>
                <a:ea typeface="ＭＳ Ｐゴシック" charset="0"/>
              </a:defRPr>
            </a:lvl8pPr>
            <a:lvl9pPr marL="3922713" indent="-233363" defTabSz="930275" eaLnBrk="0" fontAlgn="base" hangingPunct="0">
              <a:spcBef>
                <a:spcPct val="0"/>
              </a:spcBef>
              <a:spcAft>
                <a:spcPct val="0"/>
              </a:spcAft>
              <a:defRPr>
                <a:solidFill>
                  <a:schemeClr val="tx1"/>
                </a:solidFill>
                <a:latin typeface="Arial" charset="0"/>
                <a:ea typeface="ＭＳ Ｐゴシック" charset="0"/>
              </a:defRPr>
            </a:lvl9pPr>
          </a:lstStyle>
          <a:p>
            <a:fld id="{C97DC425-8A24-044D-80AB-03F0052EAC68}" type="slidenum">
              <a:rPr lang="en-US">
                <a:solidFill>
                  <a:prstClr val="black"/>
                </a:solidFill>
              </a:rPr>
              <a:pPr/>
              <a:t>26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71987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F3C7894-FCE9-AC45-BC19-E653DB4A3D97}" type="slidenum">
              <a:rPr lang="zh-CN" altLang="en-US"/>
              <a:pPr>
                <a:defRPr/>
              </a:pPr>
              <a:t>‹#›</a:t>
            </a:fld>
            <a:endParaRPr lang="en-US" altLang="zh-CN"/>
          </a:p>
        </p:txBody>
      </p:sp>
    </p:spTree>
    <p:extLst>
      <p:ext uri="{BB962C8B-B14F-4D97-AF65-F5344CB8AC3E}">
        <p14:creationId xmlns:p14="http://schemas.microsoft.com/office/powerpoint/2010/main" val="334206333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61C5E45-96B8-B848-AE0C-D5E600FDBB34}" type="slidenum">
              <a:rPr lang="zh-CN" altLang="en-US"/>
              <a:pPr>
                <a:defRPr/>
              </a:pPr>
              <a:t>‹#›</a:t>
            </a:fld>
            <a:endParaRPr lang="en-US" altLang="zh-CN"/>
          </a:p>
        </p:txBody>
      </p:sp>
    </p:spTree>
    <p:extLst>
      <p:ext uri="{BB962C8B-B14F-4D97-AF65-F5344CB8AC3E}">
        <p14:creationId xmlns:p14="http://schemas.microsoft.com/office/powerpoint/2010/main" val="184146035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7DFB3BD-3001-CC46-B49C-F461111A0F6E}" type="slidenum">
              <a:rPr lang="zh-CN" altLang="en-US"/>
              <a:pPr>
                <a:defRPr/>
              </a:pPr>
              <a:t>‹#›</a:t>
            </a:fld>
            <a:endParaRPr lang="en-US" altLang="zh-CN"/>
          </a:p>
        </p:txBody>
      </p:sp>
    </p:spTree>
    <p:extLst>
      <p:ext uri="{BB962C8B-B14F-4D97-AF65-F5344CB8AC3E}">
        <p14:creationId xmlns:p14="http://schemas.microsoft.com/office/powerpoint/2010/main" val="133104362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7696246-B7D1-7B43-936C-70D5D6527DF4}" type="slidenum">
              <a:rPr lang="zh-CN" altLang="en-US"/>
              <a:pPr>
                <a:defRPr/>
              </a:pPr>
              <a:t>‹#›</a:t>
            </a:fld>
            <a:endParaRPr lang="en-US" altLang="zh-CN"/>
          </a:p>
        </p:txBody>
      </p:sp>
    </p:spTree>
    <p:extLst>
      <p:ext uri="{BB962C8B-B14F-4D97-AF65-F5344CB8AC3E}">
        <p14:creationId xmlns:p14="http://schemas.microsoft.com/office/powerpoint/2010/main" val="128907039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6746DECC-CF2E-E040-8305-52D737541DC0}" type="slidenum">
              <a:rPr lang="zh-CN" altLang="en-US"/>
              <a:pPr>
                <a:defRPr/>
              </a:pPr>
              <a:t>‹#›</a:t>
            </a:fld>
            <a:endParaRPr lang="en-US" altLang="zh-CN"/>
          </a:p>
        </p:txBody>
      </p:sp>
    </p:spTree>
    <p:extLst>
      <p:ext uri="{BB962C8B-B14F-4D97-AF65-F5344CB8AC3E}">
        <p14:creationId xmlns:p14="http://schemas.microsoft.com/office/powerpoint/2010/main" val="38801640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1705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282224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196076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54051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241995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7755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26635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410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394044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6250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09018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415754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2112929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a:t>Click to edit Master title style</a:t>
            </a:r>
          </a:p>
        </p:txBody>
      </p:sp>
      <p:sp>
        <p:nvSpPr>
          <p:cNvPr id="3" name="Content Placeholder 2"/>
          <p:cNvSpPr>
            <a:spLocks noGrp="1"/>
          </p:cNvSpPr>
          <p:nvPr>
            <p:ph sz="half" idx="1"/>
          </p:nvPr>
        </p:nvSpPr>
        <p:spPr>
          <a:xfrm>
            <a:off x="76200" y="762000"/>
            <a:ext cx="441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62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20934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a:t>Click to edit Master title style</a:t>
            </a:r>
          </a:p>
        </p:txBody>
      </p:sp>
      <p:sp>
        <p:nvSpPr>
          <p:cNvPr id="3" name="Text Placeholder 2"/>
          <p:cNvSpPr>
            <a:spLocks noGrp="1"/>
          </p:cNvSpPr>
          <p:nvPr>
            <p:ph type="body" sz="half" idx="1"/>
          </p:nvPr>
        </p:nvSpPr>
        <p:spPr>
          <a:xfrm>
            <a:off x="76200" y="762000"/>
            <a:ext cx="441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62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268745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728949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47428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98068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004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9806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98990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59221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09233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071879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505220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7418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72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fld id="{E584C063-03C3-B546-8FAD-2F58684311B6}" type="datetime1">
              <a:rPr lang="en-US">
                <a:solidFill>
                  <a:srgbClr val="FFFFFF"/>
                </a:solidFill>
              </a:rPr>
              <a:pPr/>
              <a:t>7/12/22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6763C19-4B5E-9B4F-9937-3AF1A5ABCE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6630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fld id="{0DEC7860-DBDC-D24A-9E6C-0F90D670BCDC}" type="datetime1">
              <a:rPr lang="en-US">
                <a:solidFill>
                  <a:srgbClr val="FFFFFF"/>
                </a:solidFill>
              </a:rPr>
              <a:pPr/>
              <a:t>7/12/22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B7F3F408-FFBE-264C-976B-242DF4AE3D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40341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CF03D881-DD7F-284A-BE04-6A91178060A7}" type="datetime1">
              <a:rPr lang="en-US">
                <a:solidFill>
                  <a:srgbClr val="FFFFFF"/>
                </a:solidFill>
              </a:rPr>
              <a:pPr/>
              <a:t>7/12/22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939DFA2D-E723-0C4D-AC0E-7EE23179A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1005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7A3BD5B-85B1-294E-AAB0-844B53911A70}" type="datetime1">
              <a:rPr lang="en-US">
                <a:solidFill>
                  <a:srgbClr val="FFFFFF"/>
                </a:solidFill>
              </a:rPr>
              <a:pPr/>
              <a:t>7/12/22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97BF513-1CB7-614A-8669-1BDB28A7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3437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4014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3EB6F50-8896-6240-9A9A-899DCD807CA5}" type="datetime1">
              <a:rPr lang="en-US">
                <a:solidFill>
                  <a:srgbClr val="FFFFFF"/>
                </a:solidFill>
              </a:rPr>
              <a:pPr/>
              <a:t>7/12/22</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9" name="Slide Number Placeholder 8"/>
          <p:cNvSpPr>
            <a:spLocks noGrp="1"/>
          </p:cNvSpPr>
          <p:nvPr>
            <p:ph type="sldNum" sz="quarter" idx="12"/>
          </p:nvPr>
        </p:nvSpPr>
        <p:spPr>
          <a:xfrm>
            <a:off x="6553200" y="6245225"/>
            <a:ext cx="2133600" cy="477838"/>
          </a:xfrm>
        </p:spPr>
        <p:txBody>
          <a:bodyPr/>
          <a:lstStyle>
            <a:lvl1pPr>
              <a:defRPr/>
            </a:lvl1pPr>
          </a:lstStyle>
          <a:p>
            <a:fld id="{0260AC53-D141-C540-83B7-B744965A5D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61472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D0B6816-FF1E-E247-8E5E-C335451DE07A}" type="datetime1">
              <a:rPr lang="en-US">
                <a:solidFill>
                  <a:srgbClr val="FFFFFF"/>
                </a:solidFill>
              </a:rPr>
              <a:pPr/>
              <a:t>7/12/22</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5" name="Slide Number Placeholder 4"/>
          <p:cNvSpPr>
            <a:spLocks noGrp="1"/>
          </p:cNvSpPr>
          <p:nvPr>
            <p:ph type="sldNum" sz="quarter" idx="12"/>
          </p:nvPr>
        </p:nvSpPr>
        <p:spPr>
          <a:xfrm>
            <a:off x="6553200" y="6245225"/>
            <a:ext cx="2133600" cy="477838"/>
          </a:xfrm>
        </p:spPr>
        <p:txBody>
          <a:bodyPr/>
          <a:lstStyle>
            <a:lvl1pPr>
              <a:defRPr/>
            </a:lvl1pPr>
          </a:lstStyle>
          <a:p>
            <a:fld id="{85EC122E-5EC1-864C-B9EA-0E05A80F70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0802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0819F2-4DAC-C047-9B0E-E80591023352}" type="datetime1">
              <a:rPr lang="en-US">
                <a:solidFill>
                  <a:srgbClr val="FFFFFF"/>
                </a:solidFill>
              </a:rPr>
              <a:pPr/>
              <a:t>7/12/22</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3572C247-65D9-8A40-9455-262514DF03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9444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41FC442-51D2-194D-82A4-6E8B5FA6320E}" type="datetime1">
              <a:rPr lang="en-US">
                <a:solidFill>
                  <a:srgbClr val="FFFFFF"/>
                </a:solidFill>
              </a:rPr>
              <a:pPr/>
              <a:t>7/12/22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2B4E5200-4565-EE4F-9433-360915135F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8190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01271F4-30E9-DA40-8965-2B6CB7B33892}" type="datetime1">
              <a:rPr lang="en-US">
                <a:solidFill>
                  <a:srgbClr val="FFFFFF"/>
                </a:solidFill>
              </a:rPr>
              <a:pPr/>
              <a:t>7/12/22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7" name="Slide Number Placeholder 6"/>
          <p:cNvSpPr>
            <a:spLocks noGrp="1"/>
          </p:cNvSpPr>
          <p:nvPr>
            <p:ph type="sldNum" sz="quarter" idx="12"/>
          </p:nvPr>
        </p:nvSpPr>
        <p:spPr>
          <a:xfrm>
            <a:off x="6553200" y="6245225"/>
            <a:ext cx="2133600" cy="477838"/>
          </a:xfrm>
        </p:spPr>
        <p:txBody>
          <a:bodyPr/>
          <a:lstStyle>
            <a:lvl1pPr>
              <a:defRPr/>
            </a:lvl1pPr>
          </a:lstStyle>
          <a:p>
            <a:fld id="{1887D1CA-B566-374A-B1C2-6B8E7C005C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3655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CA7E020-B9C1-2B4E-BB97-85D795E3B0DA}" type="datetime1">
              <a:rPr lang="en-US">
                <a:solidFill>
                  <a:srgbClr val="FFFFFF"/>
                </a:solidFill>
              </a:rPr>
              <a:pPr/>
              <a:t>7/12/22</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D49B733D-335A-1345-A69A-906036E2D50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155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9B38EE-3B39-1540-A1FB-517D5423E51B}" type="datetime1">
              <a:rPr lang="en-US">
                <a:solidFill>
                  <a:srgbClr val="FFFFFF"/>
                </a:solidFill>
              </a:rPr>
              <a:pPr/>
              <a:t>7/12/22</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algn="l"/>
            <a:r>
              <a:rPr lang="en-US">
                <a:solidFill>
                  <a:srgbClr val="FFFFFF"/>
                </a:solidFill>
                <a:latin typeface="Arial" charset="0"/>
              </a:rPr>
              <a:t>Matrix Row-Column Sampling for the Many Light Problem</a:t>
            </a:r>
          </a:p>
          <a:p>
            <a:pPr algn="l"/>
            <a:r>
              <a:rPr lang="en-US">
                <a:solidFill>
                  <a:srgbClr val="FFFFFF"/>
                </a:solidFill>
                <a:latin typeface="Arial" charset="0"/>
              </a:rPr>
              <a:t>Hasan, Pellacini, Bala</a:t>
            </a:r>
          </a:p>
        </p:txBody>
      </p:sp>
      <p:sp>
        <p:nvSpPr>
          <p:cNvPr id="6" name="Slide Number Placeholder 5"/>
          <p:cNvSpPr>
            <a:spLocks noGrp="1"/>
          </p:cNvSpPr>
          <p:nvPr>
            <p:ph type="sldNum" sz="quarter" idx="12"/>
          </p:nvPr>
        </p:nvSpPr>
        <p:spPr>
          <a:xfrm>
            <a:off x="6553200" y="6245225"/>
            <a:ext cx="2133600" cy="477838"/>
          </a:xfrm>
        </p:spPr>
        <p:txBody>
          <a:bodyPr/>
          <a:lstStyle>
            <a:lvl1pPr>
              <a:defRPr/>
            </a:lvl1pPr>
          </a:lstStyle>
          <a:p>
            <a:fld id="{853C7A47-B9F1-7C43-8468-88311DE3E79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5184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664D32FE-4D7E-DF40-98AA-FDB6F2AE2CF6}" type="datetime1">
              <a:rPr lang="en-US">
                <a:solidFill>
                  <a:srgbClr val="FFFFFF"/>
                </a:solidFill>
              </a:rPr>
              <a:pPr/>
              <a:t>7/12/22</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fld id="{313D437F-D556-5444-B159-43DE4607D8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88519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2051"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74904138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1041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5555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8508161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97271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2097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56319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03920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447081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639886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17424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31473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CED6A2-A127-3945-8632-B5A572C7A3B6}"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0403394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001033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4F19B-23DB-5B49-BE14-40A3D8DB124A}"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52389912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19C82-CC99-4C46-8EC5-9913CDD235F7}"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414753256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2C295A-B2C4-7641-B8FC-CBEDA9797515}"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5436953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EDA4CD-C8DA-D84C-B36F-25C91F5A4BD2}"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21904649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FBECB9-883A-924A-84AA-0D425BD12D0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18118232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6F4458-085E-0A4D-A47C-4A63F6DD203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275795655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0BAD4-4137-3A41-90DB-CA6AF9C96550}"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5729804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7861B-5B5B-B44D-9B7F-CED98977FE08}"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174594093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D70742-534E-F74F-B0D6-63A87F93405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382424432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cs typeface="Arial Unicode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cs typeface="Arial Unicode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19C9-E479-BF44-80BA-D23376E79EFE}"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41157797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12BC4-7D03-BE46-89F8-A0CC8077957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176780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019DA-9363-CD48-8E3B-D02BF3803E2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702198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C99D52-8424-2046-A24D-9640030ECF5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5519896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5F113-0B64-EC4A-9EE8-4814811D343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3886381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92AE42-2556-6548-BD66-DF35365FC6A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778869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0FC1CA-93E6-114B-9136-638774995F0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1990445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EB260E-F3D8-1B45-BA3D-666310A3D9A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566485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3C7894-FCE9-AC45-BC19-E653DB4A3D9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592118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1C5E45-96B8-B848-AE0C-D5E600FDBB3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294196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DFB3BD-3001-CC46-B49C-F461111A0F6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173973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545441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96246-B7D1-7B43-936C-70D5D6527DF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160500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46DECC-CF2E-E040-8305-52D737541DC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7480228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181825496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6729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370837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04940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22509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540614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255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860228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20394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41583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21519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30209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3F12BC4-7D03-BE46-89F8-A0CC80779573}" type="slidenum">
              <a:rPr lang="zh-CN" altLang="en-US"/>
              <a:pPr>
                <a:defRPr/>
              </a:pPr>
              <a:t>‹#›</a:t>
            </a:fld>
            <a:endParaRPr lang="en-US" altLang="zh-CN"/>
          </a:p>
        </p:txBody>
      </p:sp>
    </p:spTree>
    <p:extLst>
      <p:ext uri="{BB962C8B-B14F-4D97-AF65-F5344CB8AC3E}">
        <p14:creationId xmlns:p14="http://schemas.microsoft.com/office/powerpoint/2010/main" val="406476805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45019DA-9363-CD48-8E3B-D02BF3803E2B}" type="slidenum">
              <a:rPr lang="zh-CN" altLang="en-US"/>
              <a:pPr>
                <a:defRPr/>
              </a:pPr>
              <a:t>‹#›</a:t>
            </a:fld>
            <a:endParaRPr lang="en-US" altLang="zh-CN"/>
          </a:p>
        </p:txBody>
      </p:sp>
    </p:spTree>
    <p:extLst>
      <p:ext uri="{BB962C8B-B14F-4D97-AF65-F5344CB8AC3E}">
        <p14:creationId xmlns:p14="http://schemas.microsoft.com/office/powerpoint/2010/main" val="362432587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EC99D52-8424-2046-A24D-9640030ECF54}" type="slidenum">
              <a:rPr lang="zh-CN" altLang="en-US"/>
              <a:pPr>
                <a:defRPr/>
              </a:pPr>
              <a:t>‹#›</a:t>
            </a:fld>
            <a:endParaRPr lang="en-US" altLang="zh-CN"/>
          </a:p>
        </p:txBody>
      </p:sp>
    </p:spTree>
    <p:extLst>
      <p:ext uri="{BB962C8B-B14F-4D97-AF65-F5344CB8AC3E}">
        <p14:creationId xmlns:p14="http://schemas.microsoft.com/office/powerpoint/2010/main" val="183836819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5E5F113-0B64-EC4A-9EE8-4814811D3439}" type="slidenum">
              <a:rPr lang="zh-CN" altLang="en-US"/>
              <a:pPr>
                <a:defRPr/>
              </a:pPr>
              <a:t>‹#›</a:t>
            </a:fld>
            <a:endParaRPr lang="en-US" altLang="zh-CN"/>
          </a:p>
        </p:txBody>
      </p:sp>
    </p:spTree>
    <p:extLst>
      <p:ext uri="{BB962C8B-B14F-4D97-AF65-F5344CB8AC3E}">
        <p14:creationId xmlns:p14="http://schemas.microsoft.com/office/powerpoint/2010/main" val="124501173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292AE42-2556-6548-BD66-DF35365FC6A8}" type="slidenum">
              <a:rPr lang="zh-CN" altLang="en-US"/>
              <a:pPr>
                <a:defRPr/>
              </a:pPr>
              <a:t>‹#›</a:t>
            </a:fld>
            <a:endParaRPr lang="en-US" altLang="zh-CN"/>
          </a:p>
        </p:txBody>
      </p:sp>
    </p:spTree>
    <p:extLst>
      <p:ext uri="{BB962C8B-B14F-4D97-AF65-F5344CB8AC3E}">
        <p14:creationId xmlns:p14="http://schemas.microsoft.com/office/powerpoint/2010/main" val="74391587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0A0FC1CA-93E6-114B-9136-638774995F0F}" type="slidenum">
              <a:rPr lang="zh-CN" altLang="en-US"/>
              <a:pPr>
                <a:defRPr/>
              </a:pPr>
              <a:t>‹#›</a:t>
            </a:fld>
            <a:endParaRPr lang="en-US" altLang="zh-CN"/>
          </a:p>
        </p:txBody>
      </p:sp>
    </p:spTree>
    <p:extLst>
      <p:ext uri="{BB962C8B-B14F-4D97-AF65-F5344CB8AC3E}">
        <p14:creationId xmlns:p14="http://schemas.microsoft.com/office/powerpoint/2010/main" val="338410687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E0EB260E-F3D8-1B45-BA3D-666310A3D9A2}" type="slidenum">
              <a:rPr lang="zh-CN" altLang="en-US"/>
              <a:pPr>
                <a:defRPr/>
              </a:pPr>
              <a:t>‹#›</a:t>
            </a:fld>
            <a:endParaRPr lang="en-US" altLang="zh-CN"/>
          </a:p>
        </p:txBody>
      </p:sp>
    </p:spTree>
    <p:extLst>
      <p:ext uri="{BB962C8B-B14F-4D97-AF65-F5344CB8AC3E}">
        <p14:creationId xmlns:p14="http://schemas.microsoft.com/office/powerpoint/2010/main" val="6623025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a:solidFill>
                <a:srgbClr val="545454"/>
              </a:solidFill>
              <a:latin typeface="Arial" charset="0"/>
              <a:cs typeface="ＭＳ Ｐゴシック" charset="0"/>
            </a:endParaRPr>
          </a:p>
        </p:txBody>
      </p:sp>
    </p:spTree>
    <p:extLst>
      <p:ext uri="{BB962C8B-B14F-4D97-AF65-F5344CB8AC3E}">
        <p14:creationId xmlns:p14="http://schemas.microsoft.com/office/powerpoint/2010/main" val="29129383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297755"/>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pPr algn="l"/>
            <a:fld id="{16B9B295-A29F-8A49-88CA-6204E6BBD8C7}" type="datetime1">
              <a:rPr lang="en-US" smtClean="0">
                <a:solidFill>
                  <a:srgbClr val="FFFFFF"/>
                </a:solidFill>
                <a:latin typeface="Arial" charset="0"/>
              </a:rPr>
              <a:pPr algn="l"/>
              <a:t>7/12/22</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a:lvl1pPr>
          </a:lstStyle>
          <a:p>
            <a:fld id="{FF307A0C-7753-9D40-8BA7-907F57FE9C2C}" type="slidenum">
              <a:rPr lang="en-US" smtClean="0">
                <a:solidFill>
                  <a:srgbClr val="FFFFFF"/>
                </a:solidFill>
                <a:latin typeface="Arial" charset="0"/>
              </a: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algn="l">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5" rIns="91429" bIns="45715"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2398441929"/>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hf sldNum="0" hd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
        <p:nvSpPr>
          <p:cNvPr id="1029" name="Rectangle 5"/>
          <p:cNvSpPr>
            <a:spLocks noChangeArrowheads="1"/>
          </p:cNvSpPr>
          <p:nvPr userDrawn="1"/>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2918259566"/>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ＭＳ Ｐゴシック" charset="0"/>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14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mn-cs"/>
              </a:defRPr>
            </a:lvl1pPr>
          </a:lstStyle>
          <a:p>
            <a:pPr algn="l">
              <a:defRPr/>
            </a:pPr>
            <a:endParaRPr lang="en-US" altLang="zh-CN">
              <a:solidFill>
                <a:srgbClr val="000000"/>
              </a:solidFill>
              <a:cs typeface="Arial Unicode MS"/>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mn-cs"/>
              </a:defRPr>
            </a:lvl1pPr>
          </a:lstStyle>
          <a:p>
            <a:pPr>
              <a:defRPr/>
            </a:pPr>
            <a:endParaRPr lang="en-US" altLang="zh-CN">
              <a:solidFill>
                <a:srgbClr val="000000"/>
              </a:solidFill>
              <a:cs typeface="Arial Unicode MS"/>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mn-cs"/>
              </a:defRPr>
            </a:lvl1pPr>
          </a:lstStyle>
          <a:p>
            <a:pPr>
              <a:defRPr/>
            </a:pPr>
            <a:fld id="{93A3CFAB-B475-504F-B01E-76DE232D048B}" type="slidenum">
              <a:rPr lang="zh-CN" altLang="en-US">
                <a:solidFill>
                  <a:srgbClr val="000000"/>
                </a:solidFill>
                <a:cs typeface="Arial Unicode MS"/>
              </a:rPr>
              <a:pPr>
                <a:defRPr/>
              </a:pPr>
              <a:t>‹#›</a:t>
            </a:fld>
            <a:endParaRPr lang="en-US" altLang="zh-CN">
              <a:solidFill>
                <a:srgbClr val="000000"/>
              </a:solidFill>
              <a:cs typeface="Arial Unicode MS"/>
            </a:endParaRPr>
          </a:p>
        </p:txBody>
      </p:sp>
    </p:spTree>
    <p:extLst>
      <p:ext uri="{BB962C8B-B14F-4D97-AF65-F5344CB8AC3E}">
        <p14:creationId xmlns:p14="http://schemas.microsoft.com/office/powerpoint/2010/main" val="75692892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Arial Unicode MS" charset="0"/>
        </a:defRPr>
      </a:lvl5pPr>
      <a:lvl6pPr marL="457200" algn="ctr" rtl="0" fontAlgn="base">
        <a:spcBef>
          <a:spcPct val="0"/>
        </a:spcBef>
        <a:spcAft>
          <a:spcPct val="0"/>
        </a:spcAft>
        <a:defRPr sz="3200">
          <a:solidFill>
            <a:schemeClr val="bg1"/>
          </a:solidFill>
          <a:latin typeface="Arial" charset="0"/>
          <a:ea typeface="ＭＳ Ｐゴシック" charset="0"/>
          <a:cs typeface="Arial Unicode MS" charset="0"/>
        </a:defRPr>
      </a:lvl6pPr>
      <a:lvl7pPr marL="914400" algn="ctr" rtl="0" fontAlgn="base">
        <a:spcBef>
          <a:spcPct val="0"/>
        </a:spcBef>
        <a:spcAft>
          <a:spcPct val="0"/>
        </a:spcAft>
        <a:defRPr sz="3200">
          <a:solidFill>
            <a:schemeClr val="bg1"/>
          </a:solidFill>
          <a:latin typeface="Arial" charset="0"/>
          <a:ea typeface="ＭＳ Ｐゴシック" charset="0"/>
          <a:cs typeface="Arial Unicode MS" charset="0"/>
        </a:defRPr>
      </a:lvl7pPr>
      <a:lvl8pPr marL="1371600" algn="ctr" rtl="0" fontAlgn="base">
        <a:spcBef>
          <a:spcPct val="0"/>
        </a:spcBef>
        <a:spcAft>
          <a:spcPct val="0"/>
        </a:spcAft>
        <a:defRPr sz="3200">
          <a:solidFill>
            <a:schemeClr val="bg1"/>
          </a:solidFill>
          <a:latin typeface="Arial" charset="0"/>
          <a:ea typeface="ＭＳ Ｐゴシック" charset="0"/>
          <a:cs typeface="Arial Unicode MS" charset="0"/>
        </a:defRPr>
      </a:lvl8pPr>
      <a:lvl9pPr marL="1828800" algn="ctr" rtl="0" fontAlgn="base">
        <a:spcBef>
          <a:spcPct val="0"/>
        </a:spcBef>
        <a:spcAft>
          <a:spcPct val="0"/>
        </a:spcAft>
        <a:defRPr sz="3200">
          <a:solidFill>
            <a:schemeClr val="bg1"/>
          </a:solidFill>
          <a:latin typeface="Arial" charset="0"/>
          <a:ea typeface="ＭＳ Ｐゴシック" charset="0"/>
          <a:cs typeface="Arial Unicode MS"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ea typeface="Arial Unicode MS" charset="0"/>
          <a:cs typeface="+mn-cs"/>
        </a:defRPr>
      </a:lvl2pPr>
      <a:lvl3pPr marL="1143000" indent="-228600" algn="l" rtl="0" eaLnBrk="0" fontAlgn="base" hangingPunct="0">
        <a:spcBef>
          <a:spcPct val="20000"/>
        </a:spcBef>
        <a:spcAft>
          <a:spcPct val="0"/>
        </a:spcAft>
        <a:buChar char="•"/>
        <a:defRPr>
          <a:solidFill>
            <a:schemeClr val="bg1"/>
          </a:solidFill>
          <a:latin typeface="+mn-lt"/>
          <a:ea typeface="Arial Unicode MS" charset="0"/>
          <a:cs typeface="+mn-cs"/>
        </a:defRPr>
      </a:lvl3pPr>
      <a:lvl4pPr marL="1600200" indent="-228600" algn="l" rtl="0" eaLnBrk="0" fontAlgn="base" hangingPunct="0">
        <a:spcBef>
          <a:spcPct val="20000"/>
        </a:spcBef>
        <a:spcAft>
          <a:spcPct val="0"/>
        </a:spcAft>
        <a:buChar char="–"/>
        <a:defRPr sz="1600">
          <a:solidFill>
            <a:schemeClr val="bg1"/>
          </a:solidFill>
          <a:latin typeface="+mn-lt"/>
          <a:ea typeface="Arial Unicode MS" charset="0"/>
          <a:cs typeface="+mn-cs"/>
        </a:defRPr>
      </a:lvl4pPr>
      <a:lvl5pPr marL="2057400" indent="-228600" algn="l" rtl="0" eaLnBrk="0" fontAlgn="base" hangingPunct="0">
        <a:spcBef>
          <a:spcPct val="20000"/>
        </a:spcBef>
        <a:spcAft>
          <a:spcPct val="0"/>
        </a:spcAft>
        <a:buChar char="»"/>
        <a:defRPr sz="1400">
          <a:solidFill>
            <a:schemeClr val="bg1"/>
          </a:solidFill>
          <a:latin typeface="+mn-lt"/>
          <a:ea typeface="Arial Unicode MS" charset="0"/>
          <a:cs typeface="+mn-cs"/>
        </a:defRPr>
      </a:lvl5pPr>
      <a:lvl6pPr marL="2514600" indent="-228600" algn="l" rtl="0" fontAlgn="base">
        <a:spcBef>
          <a:spcPct val="20000"/>
        </a:spcBef>
        <a:spcAft>
          <a:spcPct val="0"/>
        </a:spcAft>
        <a:buChar char="»"/>
        <a:defRPr sz="1400">
          <a:solidFill>
            <a:schemeClr val="bg1"/>
          </a:solidFill>
          <a:latin typeface="+mn-lt"/>
          <a:ea typeface="Arial Unicode MS" charset="0"/>
          <a:cs typeface="+mn-cs"/>
        </a:defRPr>
      </a:lvl6pPr>
      <a:lvl7pPr marL="2971800" indent="-228600" algn="l" rtl="0" fontAlgn="base">
        <a:spcBef>
          <a:spcPct val="20000"/>
        </a:spcBef>
        <a:spcAft>
          <a:spcPct val="0"/>
        </a:spcAft>
        <a:buChar char="»"/>
        <a:defRPr sz="1400">
          <a:solidFill>
            <a:schemeClr val="bg1"/>
          </a:solidFill>
          <a:latin typeface="+mn-lt"/>
          <a:ea typeface="Arial Unicode MS" charset="0"/>
          <a:cs typeface="+mn-cs"/>
        </a:defRPr>
      </a:lvl7pPr>
      <a:lvl8pPr marL="3429000" indent="-228600" algn="l" rtl="0" fontAlgn="base">
        <a:spcBef>
          <a:spcPct val="20000"/>
        </a:spcBef>
        <a:spcAft>
          <a:spcPct val="0"/>
        </a:spcAft>
        <a:buChar char="»"/>
        <a:defRPr sz="1400">
          <a:solidFill>
            <a:schemeClr val="bg1"/>
          </a:solidFill>
          <a:latin typeface="+mn-lt"/>
          <a:ea typeface="Arial Unicode MS" charset="0"/>
          <a:cs typeface="+mn-cs"/>
        </a:defRPr>
      </a:lvl8pPr>
      <a:lvl9pPr marL="3886200" indent="-228600" algn="l" rtl="0" fontAlgn="base">
        <a:spcBef>
          <a:spcPct val="20000"/>
        </a:spcBef>
        <a:spcAft>
          <a:spcPct val="0"/>
        </a:spcAft>
        <a:buChar char="»"/>
        <a:defRPr sz="1400">
          <a:solidFill>
            <a:schemeClr val="bg1"/>
          </a:solidFill>
          <a:latin typeface="+mn-lt"/>
          <a:ea typeface="Arial Unicode MS"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3"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Arial Unicode MS" charset="0"/>
              </a:defRPr>
            </a:lvl1pPr>
          </a:lstStyle>
          <a:p>
            <a:pPr algn="l">
              <a:defRPr/>
            </a:pPr>
            <a:endParaRPr lang="en-US" altLang="zh-CN">
              <a:solidFill>
                <a:srgbClr val="000000"/>
              </a:solidFill>
            </a:endParaRPr>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Arial Unicode MS" charset="0"/>
              </a:defRPr>
            </a:lvl1pPr>
          </a:lstStyle>
          <a:p>
            <a:pPr>
              <a:defRPr/>
            </a:pPr>
            <a:endParaRPr lang="en-US" altLang="zh-CN">
              <a:solidFill>
                <a:srgbClr val="000000"/>
              </a:solidFill>
            </a:endParaRPr>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Arial Unicode MS" charset="0"/>
              </a:defRPr>
            </a:lvl1pPr>
          </a:lstStyle>
          <a:p>
            <a:pPr>
              <a:defRPr/>
            </a:pPr>
            <a:fld id="{C7F9DF17-7382-0C4F-A4AC-3C6381BF36B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110755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p:txStyles>
    <p:titleStyle>
      <a:lvl1pPr algn="ctr" rtl="0" eaLnBrk="0" fontAlgn="base" hangingPunct="0">
        <a:spcBef>
          <a:spcPct val="0"/>
        </a:spcBef>
        <a:spcAft>
          <a:spcPct val="0"/>
        </a:spcAft>
        <a:defRPr sz="3200">
          <a:solidFill>
            <a:schemeClr val="bg1"/>
          </a:solidFill>
          <a:latin typeface="+mj-lt"/>
          <a:ea typeface="+mj-ea"/>
          <a:cs typeface="ＭＳ Ｐゴシック" charset="0"/>
        </a:defRPr>
      </a:lvl1pPr>
      <a:lvl2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Arial" charset="0"/>
          <a:ea typeface="ＭＳ Ｐゴシック" charset="0"/>
        </a:defRPr>
      </a:lvl6pPr>
      <a:lvl7pPr marL="914400" algn="ctr" rtl="0" fontAlgn="base">
        <a:spcBef>
          <a:spcPct val="0"/>
        </a:spcBef>
        <a:spcAft>
          <a:spcPct val="0"/>
        </a:spcAft>
        <a:defRPr sz="3200">
          <a:solidFill>
            <a:schemeClr val="bg1"/>
          </a:solidFill>
          <a:latin typeface="Arial" charset="0"/>
          <a:ea typeface="ＭＳ Ｐゴシック" charset="0"/>
        </a:defRPr>
      </a:lvl7pPr>
      <a:lvl8pPr marL="1371600" algn="ctr" rtl="0" fontAlgn="base">
        <a:spcBef>
          <a:spcPct val="0"/>
        </a:spcBef>
        <a:spcAft>
          <a:spcPct val="0"/>
        </a:spcAft>
        <a:defRPr sz="3200">
          <a:solidFill>
            <a:schemeClr val="bg1"/>
          </a:solidFill>
          <a:latin typeface="Arial" charset="0"/>
          <a:ea typeface="ＭＳ Ｐゴシック" charset="0"/>
        </a:defRPr>
      </a:lvl8pPr>
      <a:lvl9pPr marL="1828800" algn="ctr" rtl="0" fontAlgn="base">
        <a:spcBef>
          <a:spcPct val="0"/>
        </a:spcBef>
        <a:spcAft>
          <a:spcPct val="0"/>
        </a:spcAft>
        <a:defRPr sz="3200">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bg1"/>
          </a:solidFill>
          <a:latin typeface="+mn-lt"/>
          <a:ea typeface="+mn-ea"/>
        </a:defRPr>
      </a:lvl2pPr>
      <a:lvl3pPr marL="1143000" indent="-228600" algn="l" rtl="0" eaLnBrk="0" fontAlgn="base" hangingPunct="0">
        <a:spcBef>
          <a:spcPct val="20000"/>
        </a:spcBef>
        <a:spcAft>
          <a:spcPct val="0"/>
        </a:spcAft>
        <a:buChar char="•"/>
        <a:defRPr>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400">
          <a:solidFill>
            <a:schemeClr val="bg1"/>
          </a:solidFill>
          <a:latin typeface="+mn-lt"/>
          <a:ea typeface="+mn-ea"/>
        </a:defRPr>
      </a:lvl5pPr>
      <a:lvl6pPr marL="2514600" indent="-228600" algn="l" rtl="0" fontAlgn="base">
        <a:spcBef>
          <a:spcPct val="20000"/>
        </a:spcBef>
        <a:spcAft>
          <a:spcPct val="0"/>
        </a:spcAft>
        <a:buChar char="»"/>
        <a:defRPr sz="1400">
          <a:solidFill>
            <a:schemeClr val="bg1"/>
          </a:solidFill>
          <a:latin typeface="+mn-lt"/>
          <a:ea typeface="+mn-ea"/>
        </a:defRPr>
      </a:lvl6pPr>
      <a:lvl7pPr marL="2971800" indent="-228600" algn="l" rtl="0" fontAlgn="base">
        <a:spcBef>
          <a:spcPct val="20000"/>
        </a:spcBef>
        <a:spcAft>
          <a:spcPct val="0"/>
        </a:spcAft>
        <a:buChar char="»"/>
        <a:defRPr sz="1400">
          <a:solidFill>
            <a:schemeClr val="bg1"/>
          </a:solidFill>
          <a:latin typeface="+mn-lt"/>
          <a:ea typeface="+mn-ea"/>
        </a:defRPr>
      </a:lvl7pPr>
      <a:lvl8pPr marL="3429000" indent="-228600" algn="l" rtl="0" fontAlgn="base">
        <a:spcBef>
          <a:spcPct val="20000"/>
        </a:spcBef>
        <a:spcAft>
          <a:spcPct val="0"/>
        </a:spcAft>
        <a:buChar char="»"/>
        <a:defRPr sz="1400">
          <a:solidFill>
            <a:schemeClr val="bg1"/>
          </a:solidFill>
          <a:latin typeface="+mn-lt"/>
          <a:ea typeface="+mn-ea"/>
        </a:defRPr>
      </a:lvl8pPr>
      <a:lvl9pPr marL="3886200" indent="-228600" algn="l" rtl="0" fontAlgn="base">
        <a:spcBef>
          <a:spcPct val="20000"/>
        </a:spcBef>
        <a:spcAft>
          <a:spcPct val="0"/>
        </a:spcAft>
        <a:buChar char="»"/>
        <a:defRPr sz="1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3855496455"/>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3"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atin typeface="Arial Unicode MS" charset="0"/>
                <a:cs typeface="Arial Unicode MS" charset="0"/>
              </a:defRPr>
            </a:lvl1pPr>
          </a:lstStyle>
          <a:p>
            <a:pPr>
              <a:defRPr/>
            </a:pPr>
            <a:endParaRPr lang="en-US" altLang="zh-CN"/>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Unicode MS" charset="0"/>
                <a:cs typeface="Arial Unicode MS" charset="0"/>
              </a:defRPr>
            </a:lvl1pPr>
          </a:lstStyle>
          <a:p>
            <a:pPr>
              <a:defRPr/>
            </a:pPr>
            <a:endParaRPr lang="en-US" altLang="zh-CN"/>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Unicode MS" charset="0"/>
                <a:cs typeface="Arial Unicode MS" charset="0"/>
              </a:defRPr>
            </a:lvl1pPr>
          </a:lstStyle>
          <a:p>
            <a:pPr>
              <a:defRPr/>
            </a:pPr>
            <a:fld id="{C7F9DF17-7382-0C4F-A4AC-3C6381BF36B1}" type="slidenum">
              <a:rPr lang="zh-CN" altLang="en-US"/>
              <a:pPr>
                <a:defRPr/>
              </a:pPr>
              <a:t>‹#›</a:t>
            </a:fld>
            <a:endParaRPr lang="en-US" altLang="zh-CN"/>
          </a:p>
        </p:txBody>
      </p:sp>
    </p:spTree>
    <p:extLst>
      <p:ext uri="{BB962C8B-B14F-4D97-AF65-F5344CB8AC3E}">
        <p14:creationId xmlns:p14="http://schemas.microsoft.com/office/powerpoint/2010/main" val="275663194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p:txStyles>
    <p:titleStyle>
      <a:lvl1pPr algn="ctr" rtl="0" eaLnBrk="0" fontAlgn="base" hangingPunct="0">
        <a:spcBef>
          <a:spcPct val="0"/>
        </a:spcBef>
        <a:spcAft>
          <a:spcPct val="0"/>
        </a:spcAft>
        <a:defRPr sz="3200">
          <a:solidFill>
            <a:schemeClr val="bg1"/>
          </a:solidFill>
          <a:latin typeface="+mj-lt"/>
          <a:ea typeface="+mj-ea"/>
          <a:cs typeface="ＭＳ Ｐゴシック" charset="0"/>
        </a:defRPr>
      </a:lvl1pPr>
      <a:lvl2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Arial" charset="0"/>
          <a:ea typeface="ＭＳ Ｐゴシック" charset="0"/>
        </a:defRPr>
      </a:lvl6pPr>
      <a:lvl7pPr marL="914400" algn="ctr" rtl="0" fontAlgn="base">
        <a:spcBef>
          <a:spcPct val="0"/>
        </a:spcBef>
        <a:spcAft>
          <a:spcPct val="0"/>
        </a:spcAft>
        <a:defRPr sz="3200">
          <a:solidFill>
            <a:schemeClr val="bg1"/>
          </a:solidFill>
          <a:latin typeface="Arial" charset="0"/>
          <a:ea typeface="ＭＳ Ｐゴシック" charset="0"/>
        </a:defRPr>
      </a:lvl7pPr>
      <a:lvl8pPr marL="1371600" algn="ctr" rtl="0" fontAlgn="base">
        <a:spcBef>
          <a:spcPct val="0"/>
        </a:spcBef>
        <a:spcAft>
          <a:spcPct val="0"/>
        </a:spcAft>
        <a:defRPr sz="3200">
          <a:solidFill>
            <a:schemeClr val="bg1"/>
          </a:solidFill>
          <a:latin typeface="Arial" charset="0"/>
          <a:ea typeface="ＭＳ Ｐゴシック" charset="0"/>
        </a:defRPr>
      </a:lvl8pPr>
      <a:lvl9pPr marL="1828800" algn="ctr" rtl="0" fontAlgn="base">
        <a:spcBef>
          <a:spcPct val="0"/>
        </a:spcBef>
        <a:spcAft>
          <a:spcPct val="0"/>
        </a:spcAft>
        <a:defRPr sz="3200">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bg1"/>
          </a:solidFill>
          <a:latin typeface="+mn-lt"/>
          <a:ea typeface="+mn-ea"/>
        </a:defRPr>
      </a:lvl2pPr>
      <a:lvl3pPr marL="1143000" indent="-228600" algn="l" rtl="0" eaLnBrk="0" fontAlgn="base" hangingPunct="0">
        <a:spcBef>
          <a:spcPct val="20000"/>
        </a:spcBef>
        <a:spcAft>
          <a:spcPct val="0"/>
        </a:spcAft>
        <a:buChar char="•"/>
        <a:defRPr>
          <a:solidFill>
            <a:schemeClr val="bg1"/>
          </a:solidFill>
          <a:latin typeface="+mn-lt"/>
          <a:ea typeface="+mn-ea"/>
        </a:defRPr>
      </a:lvl3pPr>
      <a:lvl4pPr marL="1600200" indent="-228600" algn="l" rtl="0" eaLnBrk="0" fontAlgn="base" hangingPunct="0">
        <a:spcBef>
          <a:spcPct val="20000"/>
        </a:spcBef>
        <a:spcAft>
          <a:spcPct val="0"/>
        </a:spcAft>
        <a:buChar char="–"/>
        <a:defRPr sz="1600">
          <a:solidFill>
            <a:schemeClr val="bg1"/>
          </a:solidFill>
          <a:latin typeface="+mn-lt"/>
          <a:ea typeface="+mn-ea"/>
        </a:defRPr>
      </a:lvl4pPr>
      <a:lvl5pPr marL="2057400" indent="-228600" algn="l" rtl="0" eaLnBrk="0" fontAlgn="base" hangingPunct="0">
        <a:spcBef>
          <a:spcPct val="20000"/>
        </a:spcBef>
        <a:spcAft>
          <a:spcPct val="0"/>
        </a:spcAft>
        <a:buChar char="»"/>
        <a:defRPr sz="1400">
          <a:solidFill>
            <a:schemeClr val="bg1"/>
          </a:solidFill>
          <a:latin typeface="+mn-lt"/>
          <a:ea typeface="+mn-ea"/>
        </a:defRPr>
      </a:lvl5pPr>
      <a:lvl6pPr marL="2514600" indent="-228600" algn="l" rtl="0" fontAlgn="base">
        <a:spcBef>
          <a:spcPct val="20000"/>
        </a:spcBef>
        <a:spcAft>
          <a:spcPct val="0"/>
        </a:spcAft>
        <a:buChar char="»"/>
        <a:defRPr sz="1400">
          <a:solidFill>
            <a:schemeClr val="bg1"/>
          </a:solidFill>
          <a:latin typeface="+mn-lt"/>
          <a:ea typeface="+mn-ea"/>
        </a:defRPr>
      </a:lvl6pPr>
      <a:lvl7pPr marL="2971800" indent="-228600" algn="l" rtl="0" fontAlgn="base">
        <a:spcBef>
          <a:spcPct val="20000"/>
        </a:spcBef>
        <a:spcAft>
          <a:spcPct val="0"/>
        </a:spcAft>
        <a:buChar char="»"/>
        <a:defRPr sz="1400">
          <a:solidFill>
            <a:schemeClr val="bg1"/>
          </a:solidFill>
          <a:latin typeface="+mn-lt"/>
          <a:ea typeface="+mn-ea"/>
        </a:defRPr>
      </a:lvl7pPr>
      <a:lvl8pPr marL="3429000" indent="-228600" algn="l" rtl="0" fontAlgn="base">
        <a:spcBef>
          <a:spcPct val="20000"/>
        </a:spcBef>
        <a:spcAft>
          <a:spcPct val="0"/>
        </a:spcAft>
        <a:buChar char="»"/>
        <a:defRPr sz="1400">
          <a:solidFill>
            <a:schemeClr val="bg1"/>
          </a:solidFill>
          <a:latin typeface="+mn-lt"/>
          <a:ea typeface="+mn-ea"/>
        </a:defRPr>
      </a:lvl8pPr>
      <a:lvl9pPr marL="3886200" indent="-228600" algn="l" rtl="0" fontAlgn="base">
        <a:spcBef>
          <a:spcPct val="20000"/>
        </a:spcBef>
        <a:spcAft>
          <a:spcPct val="0"/>
        </a:spcAft>
        <a:buChar char="»"/>
        <a:defRPr sz="1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1.bin"/><Relationship Id="rId7"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0.jpeg"/><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image" Target="../media/image22.png"/><Relationship Id="rId9" Type="http://schemas.openxmlformats.org/officeDocument/2006/relationships/image" Target="../media/image24.emf"/></Relationships>
</file>

<file path=ppt/slides/_rels/slide19.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2.jpeg"/><Relationship Id="rId3" Type="http://schemas.openxmlformats.org/officeDocument/2006/relationships/image" Target="../media/image25.jpeg"/><Relationship Id="rId7" Type="http://schemas.openxmlformats.org/officeDocument/2006/relationships/oleObject" Target="../embeddings/oleObject6.bin"/><Relationship Id="rId12"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image" Target="../media/image30.emf"/><Relationship Id="rId5" Type="http://schemas.openxmlformats.org/officeDocument/2006/relationships/image" Target="../media/image26.emf"/><Relationship Id="rId15" Type="http://schemas.openxmlformats.org/officeDocument/2006/relationships/image" Target="../media/image34.jpeg"/><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image" Target="../media/image29.jpeg"/><Relationship Id="rId1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oleObject" Target="../embeddings/oleObject9.bin"/><Relationship Id="rId4" Type="http://schemas.openxmlformats.org/officeDocument/2006/relationships/image" Target="../media/image35.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61.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65.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67.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0.png"/><Relationship Id="rId7" Type="http://schemas.openxmlformats.org/officeDocument/2006/relationships/image" Target="../media/image79.pn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4.png"/><Relationship Id="rId7"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video" Target="../media/media1.mp4"/><Relationship Id="rId7" Type="http://schemas.openxmlformats.org/officeDocument/2006/relationships/image" Target="../media/image98.png"/><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slideLayout" Target="../slideLayouts/slideLayout94.xml"/><Relationship Id="rId5" Type="http://schemas.openxmlformats.org/officeDocument/2006/relationships/video" Target="../media/media2.mp4"/><Relationship Id="rId4" Type="http://schemas.microsoft.com/office/2007/relationships/media"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03.png"/><Relationship Id="rId2" Type="http://schemas.microsoft.com/office/2007/relationships/media" Target="../media/media3.mp4"/><Relationship Id="rId1" Type="http://schemas.openxmlformats.org/officeDocument/2006/relationships/tags" Target="../tags/tag8.xml"/><Relationship Id="rId6" Type="http://schemas.openxmlformats.org/officeDocument/2006/relationships/image" Target="../media/image102.gif"/><Relationship Id="rId5" Type="http://schemas.openxmlformats.org/officeDocument/2006/relationships/image" Target="../media/image101.png"/><Relationship Id="rId4"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3" Type="http://schemas.openxmlformats.org/officeDocument/2006/relationships/video" Target="../media/media4.m4v"/><Relationship Id="rId2" Type="http://schemas.microsoft.com/office/2007/relationships/media" Target="../media/media4.m4v"/><Relationship Id="rId1" Type="http://schemas.openxmlformats.org/officeDocument/2006/relationships/tags" Target="../tags/tag9.xml"/><Relationship Id="rId5" Type="http://schemas.openxmlformats.org/officeDocument/2006/relationships/image" Target="../media/image104.png"/><Relationship Id="rId4" Type="http://schemas.openxmlformats.org/officeDocument/2006/relationships/slideLayout" Target="../slideLayouts/slideLayout10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441326" y="1066800"/>
            <a:ext cx="8340156" cy="1143000"/>
          </a:xfrm>
        </p:spPr>
        <p:txBody>
          <a:bodyPr/>
          <a:lstStyle/>
          <a:p>
            <a:r>
              <a:rPr lang="en-US" sz="2800" dirty="0"/>
              <a:t>Sampling and Reconstruction of Visual Appearance: From Denoising to View Synthesis</a:t>
            </a:r>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a:latin typeface="+mj-lt"/>
              </a:rPr>
              <a:t>CSE 274 [Fall 2022], Lecture 9</a:t>
            </a: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744858"/>
            <a:ext cx="428835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0"/>
            <a:ext cx="2581934" cy="1449769"/>
          </a:xfrm>
          <a:prstGeom prst="rect">
            <a:avLst/>
          </a:prstGeom>
        </p:spPr>
      </p:pic>
      <p:pic>
        <p:nvPicPr>
          <p:cNvPr id="5" name="Picture 4"/>
          <p:cNvPicPr>
            <a:picLocks noChangeAspect="1"/>
          </p:cNvPicPr>
          <p:nvPr/>
        </p:nvPicPr>
        <p:blipFill>
          <a:blip r:embed="rId3"/>
          <a:stretch>
            <a:fillRect/>
          </a:stretch>
        </p:blipFill>
        <p:spPr>
          <a:xfrm>
            <a:off x="2632398" y="4583459"/>
            <a:ext cx="1925935" cy="1426879"/>
          </a:xfrm>
          <a:prstGeom prst="rect">
            <a:avLst/>
          </a:prstGeom>
        </p:spPr>
      </p:pic>
      <p:pic>
        <p:nvPicPr>
          <p:cNvPr id="6" name="Picture 5"/>
          <p:cNvPicPr>
            <a:picLocks noChangeAspect="1"/>
          </p:cNvPicPr>
          <p:nvPr/>
        </p:nvPicPr>
        <p:blipFill>
          <a:blip r:embed="rId4"/>
          <a:stretch>
            <a:fillRect/>
          </a:stretch>
        </p:blipFill>
        <p:spPr>
          <a:xfrm>
            <a:off x="4566744"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77"/>
            <a:ext cx="2124765" cy="14121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44"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16145"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6146"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6147"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6141" name="Picture 13" descr="relit_s_whit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6131" name="Rectangle 3"/>
          <p:cNvSpPr>
            <a:spLocks noGrp="1" noChangeArrowheads="1"/>
          </p:cNvSpPr>
          <p:nvPr>
            <p:ph type="title"/>
          </p:nvPr>
        </p:nvSpPr>
        <p:spPr/>
        <p:txBody>
          <a:bodyPr/>
          <a:lstStyle/>
          <a:p>
            <a:r>
              <a:rPr lang="en-US" sz="3200" dirty="0"/>
              <a:t>Motivation: Image-based Relighting</a:t>
            </a:r>
          </a:p>
        </p:txBody>
      </p:sp>
      <p:sp>
        <p:nvSpPr>
          <p:cNvPr id="81613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6137" name="Group 9"/>
          <p:cNvGrpSpPr>
            <a:grpSpLocks/>
          </p:cNvGrpSpPr>
          <p:nvPr/>
        </p:nvGrpSpPr>
        <p:grpSpPr bwMode="auto">
          <a:xfrm>
            <a:off x="3970338" y="3267075"/>
            <a:ext cx="1570037" cy="825500"/>
            <a:chOff x="2717" y="2022"/>
            <a:chExt cx="989" cy="520"/>
          </a:xfrm>
        </p:grpSpPr>
        <p:sp>
          <p:nvSpPr>
            <p:cNvPr id="81613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613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614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64 Samples</a:t>
            </a:r>
          </a:p>
        </p:txBody>
      </p:sp>
    </p:spTree>
    <p:extLst>
      <p:ext uri="{BB962C8B-B14F-4D97-AF65-F5344CB8AC3E}">
        <p14:creationId xmlns:p14="http://schemas.microsoft.com/office/powerpoint/2010/main" val="23969751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4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2024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024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024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0226"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20227" name="Rectangle 3"/>
          <p:cNvSpPr>
            <a:spLocks noGrp="1" noChangeArrowheads="1"/>
          </p:cNvSpPr>
          <p:nvPr>
            <p:ph type="title"/>
          </p:nvPr>
        </p:nvSpPr>
        <p:spPr/>
        <p:txBody>
          <a:bodyPr/>
          <a:lstStyle/>
          <a:p>
            <a:r>
              <a:rPr lang="en-US" sz="3200" dirty="0"/>
              <a:t>Motivation: Image-based Relighting</a:t>
            </a:r>
          </a:p>
        </p:txBody>
      </p:sp>
      <p:sp>
        <p:nvSpPr>
          <p:cNvPr id="82023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0233" name="Group 9"/>
          <p:cNvGrpSpPr>
            <a:grpSpLocks/>
          </p:cNvGrpSpPr>
          <p:nvPr/>
        </p:nvGrpSpPr>
        <p:grpSpPr bwMode="auto">
          <a:xfrm>
            <a:off x="3970338" y="3267075"/>
            <a:ext cx="1570037" cy="825500"/>
            <a:chOff x="2717" y="2022"/>
            <a:chExt cx="989" cy="520"/>
          </a:xfrm>
        </p:grpSpPr>
        <p:sp>
          <p:nvSpPr>
            <p:cNvPr id="82023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023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023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Tree>
    <p:extLst>
      <p:ext uri="{BB962C8B-B14F-4D97-AF65-F5344CB8AC3E}">
        <p14:creationId xmlns:p14="http://schemas.microsoft.com/office/powerpoint/2010/main" val="1677561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95" name="Picture 19"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18196" name="Picture 20"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8197" name="Picture 21"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8198" name="Picture 22"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8189" name="Picture 13"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18179" name="Rectangle 3"/>
          <p:cNvSpPr>
            <a:spLocks noGrp="1" noChangeArrowheads="1"/>
          </p:cNvSpPr>
          <p:nvPr>
            <p:ph type="title"/>
          </p:nvPr>
        </p:nvSpPr>
        <p:spPr/>
        <p:txBody>
          <a:bodyPr/>
          <a:lstStyle/>
          <a:p>
            <a:r>
              <a:rPr lang="en-US" sz="3200" dirty="0"/>
              <a:t>Motivation: Image-based Relighting</a:t>
            </a:r>
          </a:p>
        </p:txBody>
      </p:sp>
      <p:sp>
        <p:nvSpPr>
          <p:cNvPr id="81818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8185" name="Group 9"/>
          <p:cNvGrpSpPr>
            <a:grpSpLocks/>
          </p:cNvGrpSpPr>
          <p:nvPr/>
        </p:nvGrpSpPr>
        <p:grpSpPr bwMode="auto">
          <a:xfrm>
            <a:off x="3970338" y="3267075"/>
            <a:ext cx="1570037" cy="825500"/>
            <a:chOff x="2717" y="2022"/>
            <a:chExt cx="989" cy="520"/>
          </a:xfrm>
        </p:grpSpPr>
        <p:sp>
          <p:nvSpPr>
            <p:cNvPr id="818186"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8187"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8188"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18191" name="AutoShape 15"/>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25804616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66" name="Picture 18"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21267" name="Picture 19"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1268" name="Picture 20"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1269" name="Picture 21"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1250" name="Picture 2" descr="relit_s_white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930775" y="2058988"/>
            <a:ext cx="4076700" cy="3105150"/>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21251" name="Rectangle 3"/>
          <p:cNvSpPr>
            <a:spLocks noGrp="1" noChangeArrowheads="1"/>
          </p:cNvSpPr>
          <p:nvPr>
            <p:ph type="title"/>
          </p:nvPr>
        </p:nvSpPr>
        <p:spPr/>
        <p:txBody>
          <a:bodyPr/>
          <a:lstStyle/>
          <a:p>
            <a:r>
              <a:rPr lang="en-US" sz="3200" dirty="0"/>
              <a:t>Motivation: Image-based Relighting</a:t>
            </a:r>
          </a:p>
        </p:txBody>
      </p:sp>
      <p:sp>
        <p:nvSpPr>
          <p:cNvPr id="82125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1257" name="Group 9"/>
          <p:cNvGrpSpPr>
            <a:grpSpLocks/>
          </p:cNvGrpSpPr>
          <p:nvPr/>
        </p:nvGrpSpPr>
        <p:grpSpPr bwMode="auto">
          <a:xfrm>
            <a:off x="3970338" y="3267075"/>
            <a:ext cx="1570037" cy="825500"/>
            <a:chOff x="2717" y="2022"/>
            <a:chExt cx="989" cy="520"/>
          </a:xfrm>
        </p:grpSpPr>
        <p:sp>
          <p:nvSpPr>
            <p:cNvPr id="821258"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1259"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1260"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256 Samples</a:t>
            </a:r>
          </a:p>
        </p:txBody>
      </p:sp>
      <p:sp>
        <p:nvSpPr>
          <p:cNvPr id="821261"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chemeClr val="folHlink"/>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1262"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18535132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36"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24337"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4338"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4339"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4322" name="Picture 2" descr="relit_s_whit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24323" name="Rectangle 3"/>
          <p:cNvSpPr>
            <a:spLocks noGrp="1" noChangeArrowheads="1"/>
          </p:cNvSpPr>
          <p:nvPr>
            <p:ph type="title"/>
          </p:nvPr>
        </p:nvSpPr>
        <p:spPr/>
        <p:txBody>
          <a:bodyPr/>
          <a:lstStyle/>
          <a:p>
            <a:r>
              <a:rPr lang="en-US" sz="3200" dirty="0"/>
              <a:t>Motivation: Image-based Relighting</a:t>
            </a:r>
          </a:p>
        </p:txBody>
      </p:sp>
      <p:sp>
        <p:nvSpPr>
          <p:cNvPr id="82432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4329" name="Group 9"/>
          <p:cNvGrpSpPr>
            <a:grpSpLocks/>
          </p:cNvGrpSpPr>
          <p:nvPr/>
        </p:nvGrpSpPr>
        <p:grpSpPr bwMode="auto">
          <a:xfrm>
            <a:off x="3970338" y="3267075"/>
            <a:ext cx="1570037" cy="825500"/>
            <a:chOff x="2717" y="2022"/>
            <a:chExt cx="989" cy="520"/>
          </a:xfrm>
        </p:grpSpPr>
        <p:sp>
          <p:nvSpPr>
            <p:cNvPr id="82433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433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2433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4096 Samples</a:t>
            </a:r>
          </a:p>
        </p:txBody>
      </p:sp>
    </p:spTree>
    <p:extLst>
      <p:ext uri="{BB962C8B-B14F-4D97-AF65-F5344CB8AC3E}">
        <p14:creationId xmlns:p14="http://schemas.microsoft.com/office/powerpoint/2010/main" val="454374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95" name="Picture 23"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22296" name="Picture 24"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2297" name="Picture 25"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2298" name="Picture 26"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2290" name="Picture 18"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22275" name="Rectangle 3"/>
          <p:cNvSpPr>
            <a:spLocks noGrp="1" noChangeArrowheads="1"/>
          </p:cNvSpPr>
          <p:nvPr>
            <p:ph type="title"/>
          </p:nvPr>
        </p:nvSpPr>
        <p:spPr/>
        <p:txBody>
          <a:bodyPr/>
          <a:lstStyle/>
          <a:p>
            <a:r>
              <a:rPr lang="en-US" sz="3200" dirty="0"/>
              <a:t>Motivation: Image-based Relighting</a:t>
            </a:r>
          </a:p>
        </p:txBody>
      </p:sp>
      <p:sp>
        <p:nvSpPr>
          <p:cNvPr id="82227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2281" name="Group 9"/>
          <p:cNvGrpSpPr>
            <a:grpSpLocks/>
          </p:cNvGrpSpPr>
          <p:nvPr/>
        </p:nvGrpSpPr>
        <p:grpSpPr bwMode="auto">
          <a:xfrm>
            <a:off x="3970338" y="3267075"/>
            <a:ext cx="1570037" cy="825500"/>
            <a:chOff x="2717" y="2022"/>
            <a:chExt cx="989" cy="520"/>
          </a:xfrm>
        </p:grpSpPr>
        <p:sp>
          <p:nvSpPr>
            <p:cNvPr id="822282"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2283"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22284"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Tree>
    <p:extLst>
      <p:ext uri="{BB962C8B-B14F-4D97-AF65-F5344CB8AC3E}">
        <p14:creationId xmlns:p14="http://schemas.microsoft.com/office/powerpoint/2010/main" val="14435619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xmlns="">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323929268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3807202265"/>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0" name=""/>
                      <p:cNvPicPr>
                        <a:picLocks noChangeAspect="1" noChangeArrowheads="1"/>
                      </p:cNvPicPr>
                      <p:nvPr/>
                    </p:nvPicPr>
                    <p:blipFill>
                      <a:blip r:embed="rId4"/>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1895305562"/>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6" imgW="2235200" imgH="1320800" progId="Equation.DSMT4">
                  <p:embed/>
                </p:oleObj>
              </mc:Choice>
              <mc:Fallback>
                <p:oleObj name="Equation" r:id="rId6" imgW="2235200" imgH="1320800" progId="Equation.DSMT4">
                  <p:embed/>
                  <p:pic>
                    <p:nvPicPr>
                      <p:cNvPr id="0" name=""/>
                      <p:cNvPicPr>
                        <a:picLocks noChangeAspect="1" noChangeArrowheads="1"/>
                      </p:cNvPicPr>
                      <p:nvPr/>
                    </p:nvPicPr>
                    <p:blipFill>
                      <a:blip r:embed="rId7"/>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6299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589968894"/>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5" imgW="508000" imgH="1320800" progId="Equation.DSMT4">
                  <p:embed/>
                </p:oleObj>
              </mc:Choice>
              <mc:Fallback>
                <p:oleObj name="Equation" r:id="rId5" imgW="508000" imgH="1320800" progId="Equation.DSMT4">
                  <p:embed/>
                  <p:pic>
                    <p:nvPicPr>
                      <p:cNvPr id="0" name=""/>
                      <p:cNvPicPr>
                        <a:picLocks noChangeAspect="1" noChangeArrowheads="1"/>
                      </p:cNvPicPr>
                      <p:nvPr/>
                    </p:nvPicPr>
                    <p:blipFill>
                      <a:blip r:embed="rId6"/>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1739925940"/>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8" imgW="2235200" imgH="1320800" progId="Equation.DSMT4">
                  <p:embed/>
                </p:oleObj>
              </mc:Choice>
              <mc:Fallback>
                <p:oleObj name="Equation" r:id="rId8" imgW="2235200" imgH="1320800" progId="Equation.DSMT4">
                  <p:embed/>
                  <p:pic>
                    <p:nvPicPr>
                      <p:cNvPr id="0" name=""/>
                      <p:cNvPicPr>
                        <a:picLocks noChangeAspect="1" noChangeArrowheads="1"/>
                      </p:cNvPicPr>
                      <p:nvPr/>
                    </p:nvPicPr>
                    <p:blipFill>
                      <a:blip r:embed="rId9"/>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latin typeface="Arial" charset="0"/>
              </a:rPr>
              <a:t>Output Image</a:t>
            </a:r>
            <a:br>
              <a:rPr lang="en-US" sz="2800">
                <a:solidFill>
                  <a:srgbClr val="FFFFFF"/>
                </a:solidFill>
                <a:latin typeface="Arial" charset="0"/>
              </a:rPr>
            </a:br>
            <a:r>
              <a:rPr lang="en-US" sz="2800">
                <a:solidFill>
                  <a:srgbClr val="FFFFFF"/>
                </a:solidFill>
                <a:latin typeface="Arial" charset="0"/>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latin typeface="Arial" charset="0"/>
              </a:rPr>
              <a:t>Precomputed</a:t>
            </a:r>
            <a:r>
              <a:rPr lang="en-US" sz="2800" dirty="0">
                <a:solidFill>
                  <a:srgbClr val="FFFFFF"/>
                </a:solidFill>
                <a:latin typeface="Arial" charset="0"/>
              </a:rPr>
              <a:t> Transport</a:t>
            </a:r>
            <a:br>
              <a:rPr lang="en-US" sz="2800" dirty="0">
                <a:solidFill>
                  <a:srgbClr val="FFFFFF"/>
                </a:solidFill>
                <a:latin typeface="Arial" charset="0"/>
              </a:rPr>
            </a:br>
            <a:r>
              <a:rPr lang="en-US" sz="2800" dirty="0">
                <a:solidFill>
                  <a:srgbClr val="FFFFFF"/>
                </a:solidFill>
                <a:latin typeface="Arial" charset="0"/>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1"/>
    </p:custDataLst>
    <p:extLst>
      <p:ext uri="{BB962C8B-B14F-4D97-AF65-F5344CB8AC3E}">
        <p14:creationId xmlns:p14="http://schemas.microsoft.com/office/powerpoint/2010/main" val="597472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35925138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pic>
        <p:nvPicPr>
          <p:cNvPr id="1462279" name="Picture 7" descr="pic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869495708"/>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0" name=""/>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pic>
        <p:nvPicPr>
          <p:cNvPr id="1462283" name="Picture 11" descr="pic_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347472396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10" imgW="1536700" imgH="1320800" progId="Equation.DSMT4">
                  <p:embed/>
                </p:oleObj>
              </mc:Choice>
              <mc:Fallback>
                <p:oleObj name="Equation" r:id="rId10" imgW="1536700" imgH="1320800" progId="Equation.DSMT4">
                  <p:embed/>
                  <p:pic>
                    <p:nvPicPr>
                      <p:cNvPr id="0" name=""/>
                      <p:cNvPicPr>
                        <a:picLocks noChangeAspect="1" noChangeArrowheads="1"/>
                      </p:cNvPicPr>
                      <p:nvPr/>
                    </p:nvPicPr>
                    <p:blipFill>
                      <a:blip r:embed="rId11"/>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b="1" baseline="-25000">
              <a:solidFill>
                <a:srgbClr val="FFFFFF"/>
              </a:solidFill>
              <a:latin typeface="Arial" charset="0"/>
            </a:endParaRPr>
          </a:p>
        </p:txBody>
      </p:sp>
      <p:pic>
        <p:nvPicPr>
          <p:cNvPr id="1462287" name="Picture 15" descr="pic_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62288" name="Picture 16" descr="pic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62289" name="Picture 17" descr="pic_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62290" name="Picture 18" descr="pic_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007394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a:t>Applications</a:t>
            </a:r>
          </a:p>
        </p:txBody>
      </p:sp>
      <p:sp>
        <p:nvSpPr>
          <p:cNvPr id="2" name="Content Placeholder 1"/>
          <p:cNvSpPr>
            <a:spLocks noGrp="1"/>
          </p:cNvSpPr>
          <p:nvPr>
            <p:ph idx="1"/>
          </p:nvPr>
        </p:nvSpPr>
        <p:spPr>
          <a:xfrm>
            <a:off x="457200" y="1365055"/>
            <a:ext cx="8686800" cy="5029200"/>
          </a:xfrm>
        </p:spPr>
        <p:txBody>
          <a:bodyPr/>
          <a:lstStyle/>
          <a:p>
            <a:r>
              <a:rPr lang="en-US" dirty="0"/>
              <a:t>Monte Carlo Rendering </a:t>
            </a:r>
          </a:p>
          <a:p>
            <a:r>
              <a:rPr lang="en-US" i="1" dirty="0"/>
              <a:t>Light Transport Acquisition / Many Light Rendering</a:t>
            </a:r>
          </a:p>
          <a:p>
            <a:r>
              <a:rPr lang="en-US" dirty="0"/>
              <a:t>Light Fields and Computational Photography</a:t>
            </a:r>
          </a:p>
          <a:p>
            <a:r>
              <a:rPr lang="en-US" dirty="0"/>
              <a:t>View Synthesis</a:t>
            </a:r>
          </a:p>
          <a:p>
            <a:r>
              <a:rPr lang="en-US" dirty="0"/>
              <a:t>Animation/Simulation (not covered in course)</a:t>
            </a:r>
          </a:p>
          <a:p>
            <a:endParaRPr lang="en-US" dirty="0"/>
          </a:p>
          <a:p>
            <a:r>
              <a:rPr lang="en-US" dirty="0"/>
              <a:t>Introduce concepts of </a:t>
            </a:r>
            <a:r>
              <a:rPr lang="en-US" dirty="0" err="1"/>
              <a:t>sparsity</a:t>
            </a:r>
            <a:r>
              <a:rPr lang="en-US" dirty="0"/>
              <a:t>, coherence, compressive sensing for reconstruction</a:t>
            </a:r>
          </a:p>
        </p:txBody>
      </p:sp>
    </p:spTree>
    <p:extLst>
      <p:ext uri="{BB962C8B-B14F-4D97-AF65-F5344CB8AC3E}">
        <p14:creationId xmlns:p14="http://schemas.microsoft.com/office/powerpoint/2010/main" val="8447463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dirty="0"/>
              <a:t>(Pre)compute: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34183538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0" name=""/>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graphicFrame>
        <p:nvGraphicFramePr>
          <p:cNvPr id="1464326" name="Object 6"/>
          <p:cNvGraphicFramePr>
            <a:graphicFrameLocks noChangeAspect="1"/>
          </p:cNvGraphicFramePr>
          <p:nvPr>
            <p:extLst>
              <p:ext uri="{D42A27DB-BD31-4B8C-83A1-F6EECF244321}">
                <p14:modId xmlns:p14="http://schemas.microsoft.com/office/powerpoint/2010/main" val="153768097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graphicFrame>
        <p:nvGraphicFramePr>
          <p:cNvPr id="1464329" name="Object 9"/>
          <p:cNvGraphicFramePr>
            <a:graphicFrameLocks noChangeAspect="1"/>
          </p:cNvGraphicFramePr>
          <p:nvPr>
            <p:extLst>
              <p:ext uri="{D42A27DB-BD31-4B8C-83A1-F6EECF244321}">
                <p14:modId xmlns:p14="http://schemas.microsoft.com/office/powerpoint/2010/main" val="215095794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0" name=""/>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b="1" baseline="-25000">
              <a:solidFill>
                <a:srgbClr val="FFFFFF"/>
              </a:solidFill>
              <a:latin typeface="Arial" charset="0"/>
            </a:endParaRPr>
          </a:p>
        </p:txBody>
      </p:sp>
      <p:pic>
        <p:nvPicPr>
          <p:cNvPr id="1464332" name="Picture 12"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1345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dirty="0"/>
              <a:t>(Pre)compute 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78760401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0" name=""/>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FFFFFF"/>
              </a:solidFill>
            </a:endParaRPr>
          </a:p>
        </p:txBody>
      </p:sp>
      <p:pic>
        <p:nvPicPr>
          <p:cNvPr id="1466376" name="Picture 8" descr="plant_visibility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142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Outline</a:t>
            </a:r>
          </a:p>
        </p:txBody>
      </p:sp>
      <p:sp>
        <p:nvSpPr>
          <p:cNvPr id="4" name="Content Placeholder 3"/>
          <p:cNvSpPr>
            <a:spLocks noGrp="1"/>
          </p:cNvSpPr>
          <p:nvPr>
            <p:ph idx="1"/>
          </p:nvPr>
        </p:nvSpPr>
        <p:spPr/>
        <p:txBody>
          <a:bodyPr/>
          <a:lstStyle/>
          <a:p>
            <a:r>
              <a:rPr lang="en-US" i="1" dirty="0"/>
              <a:t>Matrix Row-Column Sampling (Many Lights)</a:t>
            </a:r>
          </a:p>
          <a:p>
            <a:pPr marL="0" indent="0">
              <a:buNone/>
            </a:pPr>
            <a:r>
              <a:rPr lang="en-US" i="1" dirty="0"/>
              <a:t>(clustering for matrix completion of light transport)</a:t>
            </a:r>
          </a:p>
          <a:p>
            <a:r>
              <a:rPr lang="en-US" dirty="0"/>
              <a:t>Compressive Sensing for Light Transport</a:t>
            </a:r>
          </a:p>
          <a:p>
            <a:r>
              <a:rPr lang="en-US" dirty="0"/>
              <a:t>Matrix Completion</a:t>
            </a:r>
          </a:p>
        </p:txBody>
      </p:sp>
      <p:sp>
        <p:nvSpPr>
          <p:cNvPr id="5" name="TextBox 4"/>
          <p:cNvSpPr txBox="1"/>
          <p:nvPr/>
        </p:nvSpPr>
        <p:spPr>
          <a:xfrm>
            <a:off x="5110361" y="6488668"/>
            <a:ext cx="4033639" cy="369332"/>
          </a:xfrm>
          <a:prstGeom prst="rect">
            <a:avLst/>
          </a:prstGeom>
          <a:noFill/>
        </p:spPr>
        <p:txBody>
          <a:bodyPr wrap="none" rtlCol="0">
            <a:spAutoFit/>
          </a:bodyPr>
          <a:lstStyle/>
          <a:p>
            <a:r>
              <a:rPr lang="en-US" dirty="0">
                <a:solidFill>
                  <a:srgbClr val="FFFFFF"/>
                </a:solidFill>
                <a:latin typeface="Arial"/>
              </a:rPr>
              <a:t>Hasan, Pellacini, Bala SIGGRAPH 07</a:t>
            </a:r>
          </a:p>
        </p:txBody>
      </p:sp>
    </p:spTree>
    <p:extLst>
      <p:ext uri="{BB962C8B-B14F-4D97-AF65-F5344CB8AC3E}">
        <p14:creationId xmlns:p14="http://schemas.microsoft.com/office/powerpoint/2010/main" val="13208351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r>
              <a:rPr lang="en-US" sz="4000">
                <a:latin typeface="Arial" charset="0"/>
              </a:rPr>
              <a:t>Complex Illumination: A Challenge</a:t>
            </a:r>
          </a:p>
        </p:txBody>
      </p:sp>
      <p:pic>
        <p:nvPicPr>
          <p:cNvPr id="119812" name="Picture 6" descr="kitchenh-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417638"/>
            <a:ext cx="6583363"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3"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4" name="Picture 17"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525" y="1419225"/>
            <a:ext cx="6583363"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186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p:txBody>
          <a:bodyPr/>
          <a:lstStyle/>
          <a:p>
            <a:r>
              <a:rPr lang="en-GB">
                <a:solidFill>
                  <a:srgbClr val="FFFFFF"/>
                </a:solidFill>
                <a:latin typeface="Arial" charset="0"/>
              </a:rPr>
              <a:t>Conversion to Many Lights</a:t>
            </a:r>
            <a:endParaRPr lang="en-US">
              <a:solidFill>
                <a:srgbClr val="00CC00"/>
              </a:solidFill>
              <a:latin typeface="Arial" charset="0"/>
            </a:endParaRPr>
          </a:p>
        </p:txBody>
      </p:sp>
      <p:grpSp>
        <p:nvGrpSpPr>
          <p:cNvPr id="132100" name="Group 4"/>
          <p:cNvGrpSpPr>
            <a:grpSpLocks/>
          </p:cNvGrpSpPr>
          <p:nvPr/>
        </p:nvGrpSpPr>
        <p:grpSpPr bwMode="auto">
          <a:xfrm>
            <a:off x="4664075" y="2139950"/>
            <a:ext cx="4297363" cy="3209925"/>
            <a:chOff x="1272" y="1584"/>
            <a:chExt cx="3212" cy="2405"/>
          </a:xfrm>
        </p:grpSpPr>
        <p:pic>
          <p:nvPicPr>
            <p:cNvPr id="132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 y="1584"/>
              <a:ext cx="3213" cy="24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2102" name="Text Box 6"/>
            <p:cNvSpPr txBox="1">
              <a:spLocks noChangeArrowheads="1"/>
            </p:cNvSpPr>
            <p:nvPr/>
          </p:nvSpPr>
          <p:spPr bwMode="auto">
            <a:xfrm>
              <a:off x="1272" y="1584"/>
              <a:ext cx="3213" cy="24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l"/>
              <a:endParaRPr lang="en-US">
                <a:solidFill>
                  <a:srgbClr val="FFFFFF"/>
                </a:solidFill>
                <a:latin typeface="Arial" charset="0"/>
              </a:endParaRPr>
            </a:p>
          </p:txBody>
        </p:sp>
      </p:grpSp>
      <p:sp>
        <p:nvSpPr>
          <p:cNvPr id="132103" name="Text Box 7"/>
          <p:cNvSpPr txBox="1">
            <a:spLocks noChangeArrowheads="1"/>
          </p:cNvSpPr>
          <p:nvPr/>
        </p:nvSpPr>
        <p:spPr bwMode="auto">
          <a:xfrm>
            <a:off x="1554163" y="5897563"/>
            <a:ext cx="62182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en-US" sz="2000">
                <a:solidFill>
                  <a:srgbClr val="FFFFFF"/>
                </a:solidFill>
                <a:latin typeface="Arial" charset="0"/>
              </a:rPr>
              <a:t>Courtesy Walter et al., Lightcuts, SIGGRAPH 05/06</a:t>
            </a:r>
          </a:p>
        </p:txBody>
      </p:sp>
      <p:pic>
        <p:nvPicPr>
          <p:cNvPr id="132104" name="Picture 8" descr="kitchen-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2122488"/>
            <a:ext cx="4297362" cy="3217862"/>
          </a:xfrm>
          <a:prstGeom prst="rect">
            <a:avLst/>
          </a:prstGeom>
          <a:noFill/>
          <a:extLst>
            <a:ext uri="{909E8E84-426E-40dd-AFC4-6F175D3DCCD1}">
              <a14:hiddenFill xmlns:a14="http://schemas.microsoft.com/office/drawing/2010/main" xmlns="">
                <a:solidFill>
                  <a:srgbClr val="FFFFFF"/>
                </a:solidFill>
              </a14:hiddenFill>
            </a:ext>
          </a:extLst>
        </p:spPr>
      </p:pic>
      <p:sp>
        <p:nvSpPr>
          <p:cNvPr id="132105" name="Rectangle 16"/>
          <p:cNvSpPr>
            <a:spLocks noChangeArrowheads="1"/>
          </p:cNvSpPr>
          <p:nvPr/>
        </p:nvSpPr>
        <p:spPr bwMode="auto">
          <a:xfrm>
            <a:off x="457200" y="1114425"/>
            <a:ext cx="8504238" cy="574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a:solidFill>
                  <a:srgbClr val="FFFFFF"/>
                </a:solidFill>
                <a:latin typeface="Arial" charset="0"/>
              </a:rPr>
              <a:t>Area, indirect, sun/sky</a:t>
            </a: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a:p>
            <a:pPr marL="342900" indent="-342900" algn="l" eaLnBrk="1" hangingPunct="1">
              <a:spcBef>
                <a:spcPct val="20000"/>
              </a:spcBef>
              <a:buClr>
                <a:srgbClr val="FF9900"/>
              </a:buClr>
              <a:buFont typeface="Times" charset="0"/>
              <a:buChar char="•"/>
            </a:pPr>
            <a:endParaRPr lang="en-US" sz="3100">
              <a:solidFill>
                <a:srgbClr val="FFFFFF"/>
              </a:solidFill>
              <a:latin typeface="Arial" charset="0"/>
            </a:endParaRPr>
          </a:p>
        </p:txBody>
      </p:sp>
    </p:spTree>
    <p:extLst>
      <p:ext uri="{BB962C8B-B14F-4D97-AF65-F5344CB8AC3E}">
        <p14:creationId xmlns:p14="http://schemas.microsoft.com/office/powerpoint/2010/main" val="1476365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atin typeface="Arial" charset="0"/>
              </a:rPr>
              <a:t>A Matrix Interpretation</a:t>
            </a:r>
          </a:p>
        </p:txBody>
      </p:sp>
      <p:sp>
        <p:nvSpPr>
          <p:cNvPr id="12300" name="Rectangle 4"/>
          <p:cNvSpPr>
            <a:spLocks noChangeArrowheads="1"/>
          </p:cNvSpPr>
          <p:nvPr/>
        </p:nvSpPr>
        <p:spPr bwMode="auto">
          <a:xfrm>
            <a:off x="3109913" y="1692275"/>
            <a:ext cx="2925762" cy="329088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sp>
        <p:nvSpPr>
          <p:cNvPr id="12301" name="Line 5"/>
          <p:cNvSpPr>
            <a:spLocks noChangeShapeType="1"/>
          </p:cNvSpPr>
          <p:nvPr/>
        </p:nvSpPr>
        <p:spPr bwMode="auto">
          <a:xfrm>
            <a:off x="3708400"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2302" name="Line 6"/>
          <p:cNvSpPr>
            <a:spLocks noChangeShapeType="1"/>
          </p:cNvSpPr>
          <p:nvPr/>
        </p:nvSpPr>
        <p:spPr bwMode="auto">
          <a:xfrm>
            <a:off x="46402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2303" name="Line 7"/>
          <p:cNvSpPr>
            <a:spLocks noChangeShapeType="1"/>
          </p:cNvSpPr>
          <p:nvPr/>
        </p:nvSpPr>
        <p:spPr bwMode="auto">
          <a:xfrm>
            <a:off x="5503863" y="1692275"/>
            <a:ext cx="0" cy="3290888"/>
          </a:xfrm>
          <a:prstGeom prst="line">
            <a:avLst/>
          </a:prstGeom>
          <a:noFill/>
          <a:ln w="19050" cap="rnd">
            <a:solidFill>
              <a:schemeClr val="fo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2295" name="Text Box 13"/>
          <p:cNvSpPr txBox="1">
            <a:spLocks noChangeArrowheads="1"/>
          </p:cNvSpPr>
          <p:nvPr/>
        </p:nvSpPr>
        <p:spPr bwMode="auto">
          <a:xfrm>
            <a:off x="1463675" y="2789238"/>
            <a:ext cx="1554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a:solidFill>
                  <a:srgbClr val="FFFFFF"/>
                </a:solidFill>
              </a:rPr>
              <a:t>Pixels</a:t>
            </a:r>
          </a:p>
          <a:p>
            <a:pPr>
              <a:spcBef>
                <a:spcPct val="50000"/>
              </a:spcBef>
            </a:pPr>
            <a:r>
              <a:rPr lang="en-US" sz="2000">
                <a:solidFill>
                  <a:srgbClr val="FFFFFF"/>
                </a:solidFill>
              </a:rPr>
              <a:t>(2,000,000)</a:t>
            </a:r>
          </a:p>
        </p:txBody>
      </p:sp>
      <p:sp>
        <p:nvSpPr>
          <p:cNvPr id="12296" name="Text Box 14"/>
          <p:cNvSpPr txBox="1">
            <a:spLocks noChangeArrowheads="1"/>
          </p:cNvSpPr>
          <p:nvPr/>
        </p:nvSpPr>
        <p:spPr bwMode="auto">
          <a:xfrm>
            <a:off x="2835275" y="1020763"/>
            <a:ext cx="356552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a:solidFill>
                  <a:srgbClr val="FFFFFF"/>
                </a:solidFill>
              </a:rPr>
              <a:t>Lights </a:t>
            </a:r>
            <a:r>
              <a:rPr lang="en-US" sz="2000">
                <a:solidFill>
                  <a:srgbClr val="FFFFFF"/>
                </a:solidFill>
              </a:rPr>
              <a:t>(100,000)</a:t>
            </a:r>
          </a:p>
        </p:txBody>
      </p:sp>
      <p:cxnSp>
        <p:nvCxnSpPr>
          <p:cNvPr id="12297" name="Straight Arrow Connector 15"/>
          <p:cNvCxnSpPr>
            <a:cxnSpLocks noChangeShapeType="1"/>
          </p:cNvCxnSpPr>
          <p:nvPr/>
        </p:nvCxnSpPr>
        <p:spPr bwMode="auto">
          <a:xfrm flipH="1" flipV="1">
            <a:off x="5486400" y="5075238"/>
            <a:ext cx="823913" cy="547687"/>
          </a:xfrm>
          <a:prstGeom prst="straightConnector1">
            <a:avLst/>
          </a:prstGeom>
          <a:noFill/>
          <a:ln w="25400">
            <a:solidFill>
              <a:schemeClr val="tx1"/>
            </a:solidFill>
            <a:round/>
            <a:headEnd/>
            <a:tailEnd type="arrow" w="med" len="med"/>
          </a:ln>
        </p:spPr>
      </p:cxnSp>
      <p:cxnSp>
        <p:nvCxnSpPr>
          <p:cNvPr id="12298" name="Straight Arrow Connector 17"/>
          <p:cNvCxnSpPr>
            <a:cxnSpLocks noChangeShapeType="1"/>
          </p:cNvCxnSpPr>
          <p:nvPr/>
        </p:nvCxnSpPr>
        <p:spPr bwMode="auto">
          <a:xfrm flipH="1" flipV="1">
            <a:off x="4664075" y="5075238"/>
            <a:ext cx="90488" cy="547687"/>
          </a:xfrm>
          <a:prstGeom prst="straightConnector1">
            <a:avLst/>
          </a:prstGeom>
          <a:noFill/>
          <a:ln w="25400">
            <a:solidFill>
              <a:schemeClr val="tx1"/>
            </a:solidFill>
            <a:round/>
            <a:headEnd/>
            <a:tailEnd type="arrow" w="med" len="med"/>
          </a:ln>
        </p:spPr>
      </p:cxnSp>
      <p:cxnSp>
        <p:nvCxnSpPr>
          <p:cNvPr id="12299" name="Straight Arrow Connector 19"/>
          <p:cNvCxnSpPr>
            <a:cxnSpLocks noChangeShapeType="1"/>
          </p:cNvCxnSpPr>
          <p:nvPr/>
        </p:nvCxnSpPr>
        <p:spPr bwMode="auto">
          <a:xfrm flipV="1">
            <a:off x="3292475" y="5075238"/>
            <a:ext cx="457200" cy="547687"/>
          </a:xfrm>
          <a:prstGeom prst="straightConnector1">
            <a:avLst/>
          </a:prstGeom>
          <a:noFill/>
          <a:ln w="25400">
            <a:solidFill>
              <a:schemeClr val="tx1"/>
            </a:solidFill>
            <a:round/>
            <a:headEnd/>
            <a:tailEnd type="arrow" w="med" len="med"/>
          </a:ln>
        </p:spPr>
      </p:cxnSp>
      <p:pic>
        <p:nvPicPr>
          <p:cNvPr id="12305" name="Picture 17" desc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306" name="Picture 18" descr="l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075"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307" name="Picture 19" descr="s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5713413"/>
            <a:ext cx="1371600" cy="10287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309" name="Picture 15" descr="temple-300-900-1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363" y="2514600"/>
            <a:ext cx="2376487" cy="178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10" name="Line 5"/>
          <p:cNvSpPr>
            <a:spLocks noChangeShapeType="1"/>
          </p:cNvSpPr>
          <p:nvPr/>
        </p:nvSpPr>
        <p:spPr bwMode="auto">
          <a:xfrm rot="-5400000">
            <a:off x="4572000" y="6858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2311" name="Line 23"/>
          <p:cNvSpPr>
            <a:spLocks noChangeShapeType="1"/>
          </p:cNvSpPr>
          <p:nvPr/>
        </p:nvSpPr>
        <p:spPr bwMode="auto">
          <a:xfrm>
            <a:off x="8229600" y="2149475"/>
            <a:ext cx="0" cy="5476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2313" name="Oval 25"/>
          <p:cNvSpPr>
            <a:spLocks noChangeArrowheads="1"/>
          </p:cNvSpPr>
          <p:nvPr/>
        </p:nvSpPr>
        <p:spPr bwMode="auto">
          <a:xfrm>
            <a:off x="8137525" y="2606675"/>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endParaRPr>
          </a:p>
        </p:txBody>
      </p:sp>
      <p:sp>
        <p:nvSpPr>
          <p:cNvPr id="12315" name="Line 27"/>
          <p:cNvSpPr>
            <a:spLocks noChangeShapeType="1"/>
          </p:cNvSpPr>
          <p:nvPr/>
        </p:nvSpPr>
        <p:spPr bwMode="auto">
          <a:xfrm flipH="1">
            <a:off x="6126163" y="2149475"/>
            <a:ext cx="21034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2316" name="Line 5"/>
          <p:cNvSpPr>
            <a:spLocks noChangeShapeType="1"/>
          </p:cNvSpPr>
          <p:nvPr/>
        </p:nvSpPr>
        <p:spPr bwMode="auto">
          <a:xfrm rot="-5400000">
            <a:off x="4572000" y="1600200"/>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2317" name="Line 5"/>
          <p:cNvSpPr>
            <a:spLocks noChangeShapeType="1"/>
          </p:cNvSpPr>
          <p:nvPr/>
        </p:nvSpPr>
        <p:spPr bwMode="auto">
          <a:xfrm rot="-5400000">
            <a:off x="4572000" y="2697163"/>
            <a:ext cx="0" cy="2927350"/>
          </a:xfrm>
          <a:prstGeom prst="line">
            <a:avLst/>
          </a:prstGeom>
          <a:noFill/>
          <a:ln w="19050" cap="rnd">
            <a:solidFill>
              <a:schemeClr va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2319" name="Line 31"/>
          <p:cNvSpPr>
            <a:spLocks noChangeShapeType="1"/>
          </p:cNvSpPr>
          <p:nvPr/>
        </p:nvSpPr>
        <p:spPr bwMode="auto">
          <a:xfrm flipH="1">
            <a:off x="6126163" y="3063875"/>
            <a:ext cx="1006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2318" name="Oval 30"/>
          <p:cNvSpPr>
            <a:spLocks noChangeArrowheads="1"/>
          </p:cNvSpPr>
          <p:nvPr/>
        </p:nvSpPr>
        <p:spPr bwMode="auto">
          <a:xfrm>
            <a:off x="7040563" y="297180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endParaRPr>
          </a:p>
        </p:txBody>
      </p:sp>
      <p:sp>
        <p:nvSpPr>
          <p:cNvPr id="12322" name="Line 34"/>
          <p:cNvSpPr>
            <a:spLocks noChangeShapeType="1"/>
          </p:cNvSpPr>
          <p:nvPr/>
        </p:nvSpPr>
        <p:spPr bwMode="auto">
          <a:xfrm>
            <a:off x="7772400" y="3794125"/>
            <a:ext cx="0" cy="3667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2323" name="Line 35"/>
          <p:cNvSpPr>
            <a:spLocks noChangeShapeType="1"/>
          </p:cNvSpPr>
          <p:nvPr/>
        </p:nvSpPr>
        <p:spPr bwMode="auto">
          <a:xfrm flipH="1">
            <a:off x="6126163" y="4160838"/>
            <a:ext cx="1646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2321" name="Oval 33"/>
          <p:cNvSpPr>
            <a:spLocks noChangeArrowheads="1"/>
          </p:cNvSpPr>
          <p:nvPr/>
        </p:nvSpPr>
        <p:spPr bwMode="auto">
          <a:xfrm>
            <a:off x="7680325" y="3703638"/>
            <a:ext cx="180975" cy="182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endParaRPr>
          </a:p>
        </p:txBody>
      </p:sp>
    </p:spTree>
    <p:extLst>
      <p:ext uri="{BB962C8B-B14F-4D97-AF65-F5344CB8AC3E}">
        <p14:creationId xmlns:p14="http://schemas.microsoft.com/office/powerpoint/2010/main" val="24452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animBg="1"/>
      <p:bldP spid="12311" grpId="0" animBg="1"/>
      <p:bldP spid="12313" grpId="0" animBg="1"/>
      <p:bldP spid="12315" grpId="0" animBg="1"/>
      <p:bldP spid="12316" grpId="0" animBg="1"/>
      <p:bldP spid="12317" grpId="0" animBg="1"/>
      <p:bldP spid="12319" grpId="0" animBg="1"/>
      <p:bldP spid="12318" grpId="0" animBg="1"/>
      <p:bldP spid="12322" grpId="0" animBg="1"/>
      <p:bldP spid="12323" grpId="0" animBg="1"/>
      <p:bldP spid="123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16"/>
          <p:cNvSpPr>
            <a:spLocks noGrp="1" noChangeArrowheads="1"/>
          </p:cNvSpPr>
          <p:nvPr>
            <p:ph type="body" idx="1"/>
          </p:nvPr>
        </p:nvSpPr>
        <p:spPr>
          <a:xfrm>
            <a:off x="457200" y="1114425"/>
            <a:ext cx="8504238" cy="5743575"/>
          </a:xfrm>
          <a:noFill/>
        </p:spPr>
        <p:txBody>
          <a:bodyPr/>
          <a:lstStyle/>
          <a:p>
            <a:pPr eaLnBrk="1" hangingPunct="1"/>
            <a:r>
              <a:rPr lang="en-US">
                <a:latin typeface="Arial" charset="0"/>
              </a:rPr>
              <a:t>Compute sum of columns</a:t>
            </a: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r>
              <a:rPr lang="en-US">
                <a:solidFill>
                  <a:schemeClr val="folHlink"/>
                </a:solidFill>
                <a:latin typeface="Arial" charset="0"/>
              </a:rPr>
              <a:t>Note:</a:t>
            </a:r>
            <a:r>
              <a:rPr lang="en-US">
                <a:latin typeface="Arial" charset="0"/>
              </a:rPr>
              <a:t> We don</a:t>
            </a:r>
            <a:r>
              <a:rPr lang="ja-JP" altLang="en-US">
                <a:latin typeface="Arial" charset="0"/>
              </a:rPr>
              <a:t>’</a:t>
            </a:r>
            <a:r>
              <a:rPr lang="en-US">
                <a:latin typeface="Arial" charset="0"/>
              </a:rPr>
              <a:t>t have the matrix data</a:t>
            </a:r>
          </a:p>
        </p:txBody>
      </p:sp>
      <p:sp>
        <p:nvSpPr>
          <p:cNvPr id="13314" name="Rectangle 2"/>
          <p:cNvSpPr>
            <a:spLocks noGrp="1" noChangeArrowheads="1"/>
          </p:cNvSpPr>
          <p:nvPr>
            <p:ph type="title"/>
          </p:nvPr>
        </p:nvSpPr>
        <p:spPr/>
        <p:txBody>
          <a:bodyPr/>
          <a:lstStyle/>
          <a:p>
            <a:pPr eaLnBrk="1" hangingPunct="1"/>
            <a:r>
              <a:rPr lang="en-US">
                <a:latin typeface="Arial" charset="0"/>
              </a:rPr>
              <a:t>Problem Statement</a:t>
            </a:r>
          </a:p>
        </p:txBody>
      </p:sp>
      <p:sp>
        <p:nvSpPr>
          <p:cNvPr id="13320" name="Rectangle 4"/>
          <p:cNvSpPr>
            <a:spLocks noChangeArrowheads="1"/>
          </p:cNvSpPr>
          <p:nvPr/>
        </p:nvSpPr>
        <p:spPr bwMode="auto">
          <a:xfrm>
            <a:off x="5119688" y="2085975"/>
            <a:ext cx="3384550" cy="38417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sp>
        <p:nvSpPr>
          <p:cNvPr id="13316" name="Text Box 13"/>
          <p:cNvSpPr txBox="1">
            <a:spLocks noChangeArrowheads="1"/>
          </p:cNvSpPr>
          <p:nvPr/>
        </p:nvSpPr>
        <p:spPr bwMode="auto">
          <a:xfrm>
            <a:off x="2741613" y="3367088"/>
            <a:ext cx="18288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a:solidFill>
                  <a:srgbClr val="FFFFFF"/>
                </a:solidFill>
                <a:latin typeface="Times New Roman" charset="0"/>
                <a:cs typeface="Times New Roman" charset="0"/>
              </a:rPr>
              <a:t>= </a:t>
            </a:r>
            <a:r>
              <a:rPr lang="el-GR" sz="6000">
                <a:solidFill>
                  <a:srgbClr val="FFFFFF"/>
                </a:solidFill>
                <a:latin typeface="Times New Roman" charset="0"/>
                <a:cs typeface="Times New Roman" charset="0"/>
              </a:rPr>
              <a:t>Σ</a:t>
            </a:r>
            <a:r>
              <a:rPr lang="en-US" sz="6000">
                <a:solidFill>
                  <a:srgbClr val="FFFFFF"/>
                </a:solidFill>
                <a:latin typeface="Times New Roman" charset="0"/>
                <a:cs typeface="Times New Roman" charset="0"/>
              </a:rPr>
              <a:t> (</a:t>
            </a:r>
            <a:endParaRPr lang="el-GR" sz="6000">
              <a:solidFill>
                <a:srgbClr val="FFFFFF"/>
              </a:solidFill>
              <a:latin typeface="Times New Roman" charset="0"/>
              <a:cs typeface="Times New Roman" charset="0"/>
            </a:endParaRPr>
          </a:p>
        </p:txBody>
      </p:sp>
      <p:sp>
        <p:nvSpPr>
          <p:cNvPr id="13317" name="Text Box 14"/>
          <p:cNvSpPr txBox="1">
            <a:spLocks noChangeArrowheads="1"/>
          </p:cNvSpPr>
          <p:nvPr/>
        </p:nvSpPr>
        <p:spPr bwMode="auto">
          <a:xfrm>
            <a:off x="8594725" y="3367088"/>
            <a:ext cx="4572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spcBef>
                <a:spcPct val="50000"/>
              </a:spcBef>
            </a:pPr>
            <a:r>
              <a:rPr lang="en-US" sz="6000">
                <a:solidFill>
                  <a:srgbClr val="FFFFFF"/>
                </a:solidFill>
                <a:latin typeface="Times New Roman" charset="0"/>
                <a:cs typeface="Times New Roman" charset="0"/>
              </a:rPr>
              <a:t>)</a:t>
            </a:r>
            <a:endParaRPr lang="el-GR" sz="6000">
              <a:solidFill>
                <a:srgbClr val="FFFFFF"/>
              </a:solidFill>
              <a:latin typeface="Times New Roman" charset="0"/>
              <a:cs typeface="Times New Roman" charset="0"/>
            </a:endParaRPr>
          </a:p>
        </p:txBody>
      </p:sp>
      <p:pic>
        <p:nvPicPr>
          <p:cNvPr id="13318" name="Picture 15"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3000375"/>
            <a:ext cx="2376488" cy="178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38" name="Text Box 13"/>
          <p:cNvSpPr txBox="1">
            <a:spLocks noChangeArrowheads="1"/>
          </p:cNvSpPr>
          <p:nvPr/>
        </p:nvSpPr>
        <p:spPr bwMode="auto">
          <a:xfrm rot="-5400000">
            <a:off x="2941638" y="3687763"/>
            <a:ext cx="3475037"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a:solidFill>
                  <a:srgbClr val="FFFFFF"/>
                </a:solidFill>
              </a:rPr>
              <a:t>Pixels</a:t>
            </a:r>
            <a:endParaRPr lang="en-US" sz="2000">
              <a:solidFill>
                <a:srgbClr val="FFFFFF"/>
              </a:solidFill>
            </a:endParaRPr>
          </a:p>
        </p:txBody>
      </p:sp>
      <p:sp>
        <p:nvSpPr>
          <p:cNvPr id="13339" name="Text Box 14"/>
          <p:cNvSpPr txBox="1">
            <a:spLocks noChangeArrowheads="1"/>
          </p:cNvSpPr>
          <p:nvPr/>
        </p:nvSpPr>
        <p:spPr bwMode="auto">
          <a:xfrm>
            <a:off x="5029200" y="1417638"/>
            <a:ext cx="356552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3200">
                <a:solidFill>
                  <a:srgbClr val="FFFFFF"/>
                </a:solidFill>
              </a:rPr>
              <a:t>Lights</a:t>
            </a:r>
            <a:endParaRPr lang="en-US" sz="2000">
              <a:solidFill>
                <a:srgbClr val="FFFFFF"/>
              </a:solidFill>
            </a:endParaRPr>
          </a:p>
        </p:txBody>
      </p:sp>
      <p:sp>
        <p:nvSpPr>
          <p:cNvPr id="13341" name="Line 29"/>
          <p:cNvSpPr>
            <a:spLocks noChangeShapeType="1"/>
          </p:cNvSpPr>
          <p:nvPr/>
        </p:nvSpPr>
        <p:spPr bwMode="auto">
          <a:xfrm>
            <a:off x="1920875" y="4556125"/>
            <a:ext cx="0" cy="8842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3342" name="Line 30"/>
          <p:cNvSpPr>
            <a:spLocks noChangeShapeType="1"/>
          </p:cNvSpPr>
          <p:nvPr/>
        </p:nvSpPr>
        <p:spPr bwMode="auto">
          <a:xfrm>
            <a:off x="1920875" y="5440363"/>
            <a:ext cx="3108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13343" name="Line 5"/>
          <p:cNvSpPr>
            <a:spLocks noChangeShapeType="1"/>
          </p:cNvSpPr>
          <p:nvPr/>
        </p:nvSpPr>
        <p:spPr bwMode="auto">
          <a:xfrm rot="-5400000">
            <a:off x="6812757" y="3748881"/>
            <a:ext cx="0" cy="3382963"/>
          </a:xfrm>
          <a:prstGeom prst="line">
            <a:avLst/>
          </a:prstGeom>
          <a:noFill/>
          <a:ln w="19050" cap="rnd">
            <a:solidFill>
              <a:schemeClr va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3340" name="Oval 28"/>
          <p:cNvSpPr>
            <a:spLocks noChangeArrowheads="1"/>
          </p:cNvSpPr>
          <p:nvPr/>
        </p:nvSpPr>
        <p:spPr bwMode="auto">
          <a:xfrm>
            <a:off x="1828800" y="4464050"/>
            <a:ext cx="180975" cy="1825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endParaRPr>
          </a:p>
        </p:txBody>
      </p:sp>
      <p:sp>
        <p:nvSpPr>
          <p:cNvPr id="13344" name="Line 5"/>
          <p:cNvSpPr>
            <a:spLocks noChangeShapeType="1"/>
          </p:cNvSpPr>
          <p:nvPr/>
        </p:nvSpPr>
        <p:spPr bwMode="auto">
          <a:xfrm>
            <a:off x="5726113" y="2057400"/>
            <a:ext cx="0"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3345" name="Line 6"/>
          <p:cNvSpPr>
            <a:spLocks noChangeShapeType="1"/>
          </p:cNvSpPr>
          <p:nvPr/>
        </p:nvSpPr>
        <p:spPr bwMode="auto">
          <a:xfrm flipH="1">
            <a:off x="6640513" y="2057400"/>
            <a:ext cx="17462"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3346" name="Line 7"/>
          <p:cNvSpPr>
            <a:spLocks noChangeShapeType="1"/>
          </p:cNvSpPr>
          <p:nvPr/>
        </p:nvSpPr>
        <p:spPr bwMode="auto">
          <a:xfrm>
            <a:off x="7739063" y="2057400"/>
            <a:ext cx="33337" cy="3840163"/>
          </a:xfrm>
          <a:prstGeom prst="line">
            <a:avLst/>
          </a:prstGeom>
          <a:noFill/>
          <a:ln w="19050" cap="rnd">
            <a:solidFill>
              <a:schemeClr val="folHlink"/>
            </a:solidFill>
            <a:prstDash val="sysDot"/>
            <a:round/>
            <a:headEnd/>
            <a:tailEn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Tree>
    <p:extLst>
      <p:ext uri="{BB962C8B-B14F-4D97-AF65-F5344CB8AC3E}">
        <p14:creationId xmlns:p14="http://schemas.microsoft.com/office/powerpoint/2010/main" val="3737817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4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3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1" grpId="0" animBg="1"/>
      <p:bldP spid="13342" grpId="0" animBg="1"/>
      <p:bldP spid="13343" grpId="0" animBg="1"/>
      <p:bldP spid="133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000">
                <a:latin typeface="Arial" charset="0"/>
              </a:rPr>
              <a:t>Image as a Weighted Column Sum</a:t>
            </a:r>
          </a:p>
        </p:txBody>
      </p:sp>
      <p:grpSp>
        <p:nvGrpSpPr>
          <p:cNvPr id="18436" name="Group 30"/>
          <p:cNvGrpSpPr>
            <a:grpSpLocks/>
          </p:cNvGrpSpPr>
          <p:nvPr/>
        </p:nvGrpSpPr>
        <p:grpSpPr bwMode="auto">
          <a:xfrm>
            <a:off x="1338263" y="1860550"/>
            <a:ext cx="2319337" cy="2847975"/>
            <a:chOff x="2934" y="1008"/>
            <a:chExt cx="1125" cy="1556"/>
          </a:xfrm>
        </p:grpSpPr>
        <p:sp>
          <p:nvSpPr>
            <p:cNvPr id="18441"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sp>
          <p:nvSpPr>
            <p:cNvPr id="18442"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8443"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8444"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8445"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8446"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grpSp>
      <p:sp>
        <p:nvSpPr>
          <p:cNvPr id="18437" name="Line 21"/>
          <p:cNvSpPr>
            <a:spLocks noChangeShapeType="1"/>
          </p:cNvSpPr>
          <p:nvPr/>
        </p:nvSpPr>
        <p:spPr bwMode="auto">
          <a:xfrm>
            <a:off x="4205288" y="320675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pic>
        <p:nvPicPr>
          <p:cNvPr id="18438"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2209800"/>
            <a:ext cx="2662237" cy="199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9" name="Text Box 26"/>
          <p:cNvSpPr txBox="1">
            <a:spLocks noChangeArrowheads="1"/>
          </p:cNvSpPr>
          <p:nvPr/>
        </p:nvSpPr>
        <p:spPr bwMode="auto">
          <a:xfrm>
            <a:off x="914400" y="4813300"/>
            <a:ext cx="319246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compute very small subset of columns</a:t>
            </a:r>
          </a:p>
        </p:txBody>
      </p:sp>
      <p:sp>
        <p:nvSpPr>
          <p:cNvPr id="18440" name="Text Box 27"/>
          <p:cNvSpPr txBox="1">
            <a:spLocks noChangeArrowheads="1"/>
          </p:cNvSpPr>
          <p:nvPr/>
        </p:nvSpPr>
        <p:spPr bwMode="auto">
          <a:xfrm>
            <a:off x="5394325" y="4995863"/>
            <a:ext cx="2286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compute weighted sum</a:t>
            </a:r>
          </a:p>
        </p:txBody>
      </p:sp>
      <p:sp>
        <p:nvSpPr>
          <p:cNvPr id="18448" name="Rectangle 3"/>
          <p:cNvSpPr>
            <a:spLocks noChangeArrowheads="1"/>
          </p:cNvSpPr>
          <p:nvPr/>
        </p:nvSpPr>
        <p:spPr bwMode="auto">
          <a:xfrm>
            <a:off x="457200" y="1114425"/>
            <a:ext cx="8504238" cy="66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a:solidFill>
                  <a:srgbClr val="FFFFFF"/>
                </a:solidFill>
                <a:latin typeface="Arial" charset="0"/>
              </a:rPr>
              <a:t>The following is possible:</a:t>
            </a:r>
          </a:p>
        </p:txBody>
      </p:sp>
      <p:sp>
        <p:nvSpPr>
          <p:cNvPr id="18449" name="Rectangle 3"/>
          <p:cNvSpPr>
            <a:spLocks noChangeArrowheads="1"/>
          </p:cNvSpPr>
          <p:nvPr/>
        </p:nvSpPr>
        <p:spPr bwMode="auto">
          <a:xfrm>
            <a:off x="457200" y="6143625"/>
            <a:ext cx="8504238" cy="66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3100">
                <a:solidFill>
                  <a:srgbClr val="FFFFFF"/>
                </a:solidFill>
                <a:latin typeface="Arial" charset="0"/>
              </a:rPr>
              <a:t>Use rows to choose a good set of columns!</a:t>
            </a:r>
          </a:p>
        </p:txBody>
      </p:sp>
    </p:spTree>
    <p:extLst>
      <p:ext uri="{BB962C8B-B14F-4D97-AF65-F5344CB8AC3E}">
        <p14:creationId xmlns:p14="http://schemas.microsoft.com/office/powerpoint/2010/main" val="157737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atin typeface="Arial" charset="0"/>
              </a:rPr>
              <a:t>Exploration and Exploitation</a:t>
            </a:r>
          </a:p>
        </p:txBody>
      </p:sp>
      <p:grpSp>
        <p:nvGrpSpPr>
          <p:cNvPr id="19460" name="Group 23"/>
          <p:cNvGrpSpPr>
            <a:grpSpLocks/>
          </p:cNvGrpSpPr>
          <p:nvPr/>
        </p:nvGrpSpPr>
        <p:grpSpPr bwMode="auto">
          <a:xfrm>
            <a:off x="365125" y="1784350"/>
            <a:ext cx="1819275" cy="2468563"/>
            <a:chOff x="173" y="1354"/>
            <a:chExt cx="1146" cy="1555"/>
          </a:xfrm>
        </p:grpSpPr>
        <p:sp>
          <p:nvSpPr>
            <p:cNvPr id="19478" name="Rectangle 5"/>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79" name="Rectangle 6"/>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80" name="Rectangle 7"/>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81" name="Rectangle 8"/>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82" name="Rectangle 9"/>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83" name="Rectangle 10"/>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sp>
        <p:nvSpPr>
          <p:cNvPr id="19461" name="Line 11"/>
          <p:cNvSpPr>
            <a:spLocks noChangeShapeType="1"/>
          </p:cNvSpPr>
          <p:nvPr/>
        </p:nvSpPr>
        <p:spPr bwMode="auto">
          <a:xfrm>
            <a:off x="2314575"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grpSp>
        <p:nvGrpSpPr>
          <p:cNvPr id="19462" name="Group 30"/>
          <p:cNvGrpSpPr>
            <a:grpSpLocks/>
          </p:cNvGrpSpPr>
          <p:nvPr/>
        </p:nvGrpSpPr>
        <p:grpSpPr bwMode="auto">
          <a:xfrm>
            <a:off x="4625975" y="1784350"/>
            <a:ext cx="1785938" cy="2470150"/>
            <a:chOff x="2934" y="1008"/>
            <a:chExt cx="1125" cy="1556"/>
          </a:xfrm>
        </p:grpSpPr>
        <p:sp>
          <p:nvSpPr>
            <p:cNvPr id="19472" name="Rectangle 12"/>
            <p:cNvSpPr>
              <a:spLocks noChangeArrowheads="1"/>
            </p:cNvSpPr>
            <p:nvPr/>
          </p:nvSpPr>
          <p:spPr bwMode="auto">
            <a:xfrm>
              <a:off x="2934" y="1008"/>
              <a:ext cx="1125" cy="155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sp>
          <p:nvSpPr>
            <p:cNvPr id="19473" name="Rectangle 13"/>
            <p:cNvSpPr>
              <a:spLocks noChangeArrowheads="1"/>
            </p:cNvSpPr>
            <p:nvPr/>
          </p:nvSpPr>
          <p:spPr bwMode="auto">
            <a:xfrm>
              <a:off x="3053" y="1008"/>
              <a:ext cx="37"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74" name="Rectangle 14"/>
            <p:cNvSpPr>
              <a:spLocks noChangeArrowheads="1"/>
            </p:cNvSpPr>
            <p:nvPr/>
          </p:nvSpPr>
          <p:spPr bwMode="auto">
            <a:xfrm>
              <a:off x="3348"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75" name="Rectangle 15"/>
            <p:cNvSpPr>
              <a:spLocks noChangeArrowheads="1"/>
            </p:cNvSpPr>
            <p:nvPr/>
          </p:nvSpPr>
          <p:spPr bwMode="auto">
            <a:xfrm>
              <a:off x="3456"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76" name="Rectangle 16"/>
            <p:cNvSpPr>
              <a:spLocks noChangeArrowheads="1"/>
            </p:cNvSpPr>
            <p:nvPr/>
          </p:nvSpPr>
          <p:spPr bwMode="auto">
            <a:xfrm>
              <a:off x="3744"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19477" name="Rectangle 17"/>
            <p:cNvSpPr>
              <a:spLocks noChangeArrowheads="1"/>
            </p:cNvSpPr>
            <p:nvPr/>
          </p:nvSpPr>
          <p:spPr bwMode="auto">
            <a:xfrm>
              <a:off x="3917" y="1008"/>
              <a:ext cx="36" cy="155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grpSp>
      <p:sp>
        <p:nvSpPr>
          <p:cNvPr id="19463" name="Rectangle 19"/>
          <p:cNvSpPr>
            <a:spLocks noChangeArrowheads="1"/>
          </p:cNvSpPr>
          <p:nvPr/>
        </p:nvSpPr>
        <p:spPr bwMode="auto">
          <a:xfrm>
            <a:off x="2901950" y="2516188"/>
            <a:ext cx="1006475" cy="1004887"/>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sp>
        <p:nvSpPr>
          <p:cNvPr id="19464" name="Line 20"/>
          <p:cNvSpPr>
            <a:spLocks noChangeShapeType="1"/>
          </p:cNvSpPr>
          <p:nvPr/>
        </p:nvSpPr>
        <p:spPr bwMode="auto">
          <a:xfrm>
            <a:off x="4038600"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19465" name="Line 21"/>
          <p:cNvSpPr>
            <a:spLocks noChangeShapeType="1"/>
          </p:cNvSpPr>
          <p:nvPr/>
        </p:nvSpPr>
        <p:spPr bwMode="auto">
          <a:xfrm>
            <a:off x="6542088" y="3019425"/>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pic>
        <p:nvPicPr>
          <p:cNvPr id="19466"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2368550"/>
            <a:ext cx="1738313"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7" name="Text Box 25"/>
          <p:cNvSpPr txBox="1">
            <a:spLocks noChangeArrowheads="1"/>
          </p:cNvSpPr>
          <p:nvPr/>
        </p:nvSpPr>
        <p:spPr bwMode="auto">
          <a:xfrm>
            <a:off x="0" y="4846638"/>
            <a:ext cx="23780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a:solidFill>
                  <a:srgbClr val="FFFFFF"/>
                </a:solidFill>
              </a:rPr>
              <a:t>compute rows (explore)</a:t>
            </a:r>
          </a:p>
        </p:txBody>
      </p:sp>
      <p:sp>
        <p:nvSpPr>
          <p:cNvPr id="19468" name="Text Box 26"/>
          <p:cNvSpPr txBox="1">
            <a:spLocks noChangeArrowheads="1"/>
          </p:cNvSpPr>
          <p:nvPr/>
        </p:nvSpPr>
        <p:spPr bwMode="auto">
          <a:xfrm>
            <a:off x="4479925" y="4846638"/>
            <a:ext cx="246856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a:solidFill>
                  <a:srgbClr val="FFFFFF"/>
                </a:solidFill>
              </a:rPr>
              <a:t>compute columns (exploit)</a:t>
            </a:r>
          </a:p>
        </p:txBody>
      </p:sp>
      <p:sp>
        <p:nvSpPr>
          <p:cNvPr id="19469" name="Text Box 27"/>
          <p:cNvSpPr txBox="1">
            <a:spLocks noChangeArrowheads="1"/>
          </p:cNvSpPr>
          <p:nvPr/>
        </p:nvSpPr>
        <p:spPr bwMode="auto">
          <a:xfrm>
            <a:off x="7132638" y="4846638"/>
            <a:ext cx="16462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a:solidFill>
                  <a:srgbClr val="FFFFFF"/>
                </a:solidFill>
              </a:rPr>
              <a:t>weighted sum</a:t>
            </a:r>
          </a:p>
        </p:txBody>
      </p:sp>
      <p:sp>
        <p:nvSpPr>
          <p:cNvPr id="19470" name="Text Box 28"/>
          <p:cNvSpPr txBox="1">
            <a:spLocks noChangeArrowheads="1"/>
          </p:cNvSpPr>
          <p:nvPr/>
        </p:nvSpPr>
        <p:spPr bwMode="auto">
          <a:xfrm>
            <a:off x="3097213" y="2508250"/>
            <a:ext cx="731837"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6000">
                <a:solidFill>
                  <a:srgbClr val="FFFFFF"/>
                </a:solidFill>
              </a:rPr>
              <a:t>?</a:t>
            </a:r>
          </a:p>
        </p:txBody>
      </p:sp>
      <p:sp>
        <p:nvSpPr>
          <p:cNvPr id="19471" name="Text Box 29"/>
          <p:cNvSpPr txBox="1">
            <a:spLocks noChangeArrowheads="1"/>
          </p:cNvSpPr>
          <p:nvPr/>
        </p:nvSpPr>
        <p:spPr bwMode="auto">
          <a:xfrm>
            <a:off x="2103438" y="4846638"/>
            <a:ext cx="24685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200">
                <a:solidFill>
                  <a:srgbClr val="FFFFFF"/>
                </a:solidFill>
              </a:rPr>
              <a:t>choose columns and weights</a:t>
            </a:r>
          </a:p>
        </p:txBody>
      </p:sp>
      <p:sp>
        <p:nvSpPr>
          <p:cNvPr id="19485" name="Text Box 29"/>
          <p:cNvSpPr txBox="1">
            <a:spLocks noChangeArrowheads="1"/>
          </p:cNvSpPr>
          <p:nvPr/>
        </p:nvSpPr>
        <p:spPr bwMode="auto">
          <a:xfrm>
            <a:off x="2193925" y="4710113"/>
            <a:ext cx="2468563"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D49"/>
                </a:solidFill>
              </a:rPr>
              <a:t>how to choose columns and weights?</a:t>
            </a:r>
          </a:p>
        </p:txBody>
      </p:sp>
      <p:sp>
        <p:nvSpPr>
          <p:cNvPr id="19486" name="Line 24"/>
          <p:cNvSpPr>
            <a:spLocks noChangeShapeType="1"/>
          </p:cNvSpPr>
          <p:nvPr/>
        </p:nvSpPr>
        <p:spPr bwMode="auto">
          <a:xfrm flipV="1">
            <a:off x="3382963" y="3703638"/>
            <a:ext cx="0" cy="731837"/>
          </a:xfrm>
          <a:prstGeom prst="line">
            <a:avLst/>
          </a:prstGeom>
          <a:noFill/>
          <a:ln w="50800">
            <a:solidFill>
              <a:schemeClr val="folHlink"/>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Tree>
    <p:extLst>
      <p:ext uri="{BB962C8B-B14F-4D97-AF65-F5344CB8AC3E}">
        <p14:creationId xmlns:p14="http://schemas.microsoft.com/office/powerpoint/2010/main" val="2998220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7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8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animBg="1"/>
      <p:bldP spid="19468" grpId="0"/>
      <p:bldP spid="19469" grpId="0"/>
      <p:bldP spid="19470" grpId="0"/>
      <p:bldP spid="19471" grpId="0"/>
      <p:bldP spid="19471" grpId="1"/>
      <p:bldP spid="19485" grpId="0"/>
      <p:bldP spid="194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563" y="136525"/>
            <a:ext cx="8458200" cy="822325"/>
          </a:xfrm>
        </p:spPr>
        <p:txBody>
          <a:bodyPr/>
          <a:lstStyle/>
          <a:p>
            <a:pPr eaLnBrk="1" hangingPunct="1"/>
            <a:r>
              <a:rPr lang="en-US">
                <a:latin typeface="Arial" charset="0"/>
              </a:rPr>
              <a:t>Reduced Matrix</a:t>
            </a:r>
          </a:p>
        </p:txBody>
      </p:sp>
      <p:grpSp>
        <p:nvGrpSpPr>
          <p:cNvPr id="22531" name="Group 263"/>
          <p:cNvGrpSpPr>
            <a:grpSpLocks/>
          </p:cNvGrpSpPr>
          <p:nvPr/>
        </p:nvGrpSpPr>
        <p:grpSpPr bwMode="auto">
          <a:xfrm>
            <a:off x="1189038" y="1782763"/>
            <a:ext cx="2195512" cy="2835275"/>
            <a:chOff x="230" y="1411"/>
            <a:chExt cx="1383" cy="1786"/>
          </a:xfrm>
        </p:grpSpPr>
        <p:sp>
          <p:nvSpPr>
            <p:cNvPr id="22542" name="Rectangle 201"/>
            <p:cNvSpPr>
              <a:spLocks noChangeArrowheads="1"/>
            </p:cNvSpPr>
            <p:nvPr/>
          </p:nvSpPr>
          <p:spPr bwMode="auto">
            <a:xfrm>
              <a:off x="230" y="1615"/>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3" name="Rectangle 202"/>
            <p:cNvSpPr>
              <a:spLocks noChangeArrowheads="1"/>
            </p:cNvSpPr>
            <p:nvPr/>
          </p:nvSpPr>
          <p:spPr bwMode="auto">
            <a:xfrm>
              <a:off x="230" y="1922"/>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4" name="Rectangle 203"/>
            <p:cNvSpPr>
              <a:spLocks noChangeArrowheads="1"/>
            </p:cNvSpPr>
            <p:nvPr/>
          </p:nvSpPr>
          <p:spPr bwMode="auto">
            <a:xfrm>
              <a:off x="230" y="2483"/>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5" name="Rectangle 204"/>
            <p:cNvSpPr>
              <a:spLocks noChangeArrowheads="1"/>
            </p:cNvSpPr>
            <p:nvPr/>
          </p:nvSpPr>
          <p:spPr bwMode="auto">
            <a:xfrm>
              <a:off x="230" y="2840"/>
              <a:ext cx="1382" cy="51"/>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6" name="Rectangle 205"/>
            <p:cNvSpPr>
              <a:spLocks noChangeArrowheads="1"/>
            </p:cNvSpPr>
            <p:nvPr/>
          </p:nvSpPr>
          <p:spPr bwMode="auto">
            <a:xfrm>
              <a:off x="230" y="2942"/>
              <a:ext cx="1382" cy="52"/>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7" name="Rectangle 206"/>
            <p:cNvSpPr>
              <a:spLocks noChangeArrowheads="1"/>
            </p:cNvSpPr>
            <p:nvPr/>
          </p:nvSpPr>
          <p:spPr bwMode="auto">
            <a:xfrm>
              <a:off x="230" y="1411"/>
              <a:ext cx="1383" cy="1786"/>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grpSp>
        <p:nvGrpSpPr>
          <p:cNvPr id="22571" name="Group 43"/>
          <p:cNvGrpSpPr>
            <a:grpSpLocks/>
          </p:cNvGrpSpPr>
          <p:nvPr/>
        </p:nvGrpSpPr>
        <p:grpSpPr bwMode="auto">
          <a:xfrm>
            <a:off x="5486400" y="2709863"/>
            <a:ext cx="2195513" cy="901700"/>
            <a:chOff x="3456" y="1707"/>
            <a:chExt cx="1383" cy="568"/>
          </a:xfrm>
        </p:grpSpPr>
        <p:sp>
          <p:nvSpPr>
            <p:cNvPr id="22536"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37"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38"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39"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0"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41"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grpSp>
        <p:nvGrpSpPr>
          <p:cNvPr id="22549" name="Group 21"/>
          <p:cNvGrpSpPr>
            <a:grpSpLocks/>
          </p:cNvGrpSpPr>
          <p:nvPr/>
        </p:nvGrpSpPr>
        <p:grpSpPr bwMode="auto">
          <a:xfrm>
            <a:off x="5486400" y="2697163"/>
            <a:ext cx="2193925" cy="914400"/>
            <a:chOff x="518" y="1471"/>
            <a:chExt cx="1189" cy="576"/>
          </a:xfrm>
        </p:grpSpPr>
        <p:sp>
          <p:nvSpPr>
            <p:cNvPr id="22550" name="Rectangle 220"/>
            <p:cNvSpPr>
              <a:spLocks noChangeArrowheads="1"/>
            </p:cNvSpPr>
            <p:nvPr/>
          </p:nvSpPr>
          <p:spPr bwMode="auto">
            <a:xfrm>
              <a:off x="518" y="1471"/>
              <a:ext cx="1189" cy="572"/>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nvGrpSpPr>
            <p:cNvPr id="22551" name="Group 23"/>
            <p:cNvGrpSpPr>
              <a:grpSpLocks/>
            </p:cNvGrpSpPr>
            <p:nvPr/>
          </p:nvGrpSpPr>
          <p:grpSpPr bwMode="auto">
            <a:xfrm>
              <a:off x="518" y="1471"/>
              <a:ext cx="1188" cy="576"/>
              <a:chOff x="749" y="1411"/>
              <a:chExt cx="1036" cy="580"/>
            </a:xfrm>
          </p:grpSpPr>
          <p:sp>
            <p:nvSpPr>
              <p:cNvPr id="22552" name="Rectangle 223"/>
              <p:cNvSpPr>
                <a:spLocks noChangeArrowheads="1"/>
              </p:cNvSpPr>
              <p:nvPr/>
            </p:nvSpPr>
            <p:spPr bwMode="auto">
              <a:xfrm>
                <a:off x="74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3" name="Rectangle 223"/>
              <p:cNvSpPr>
                <a:spLocks noChangeArrowheads="1"/>
              </p:cNvSpPr>
              <p:nvPr/>
            </p:nvSpPr>
            <p:spPr bwMode="auto">
              <a:xfrm>
                <a:off x="86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4" name="Rectangle 223"/>
              <p:cNvSpPr>
                <a:spLocks noChangeArrowheads="1"/>
              </p:cNvSpPr>
              <p:nvPr/>
            </p:nvSpPr>
            <p:spPr bwMode="auto">
              <a:xfrm>
                <a:off x="97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5" name="Rectangle 223"/>
              <p:cNvSpPr>
                <a:spLocks noChangeArrowheads="1"/>
              </p:cNvSpPr>
              <p:nvPr/>
            </p:nvSpPr>
            <p:spPr bwMode="auto">
              <a:xfrm>
                <a:off x="109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6" name="Rectangle 223"/>
              <p:cNvSpPr>
                <a:spLocks noChangeArrowheads="1"/>
              </p:cNvSpPr>
              <p:nvPr/>
            </p:nvSpPr>
            <p:spPr bwMode="auto">
              <a:xfrm>
                <a:off x="1209"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7" name="Rectangle 223"/>
              <p:cNvSpPr>
                <a:spLocks noChangeArrowheads="1"/>
              </p:cNvSpPr>
              <p:nvPr/>
            </p:nvSpPr>
            <p:spPr bwMode="auto">
              <a:xfrm>
                <a:off x="1324"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8" name="Rectangle 223"/>
              <p:cNvSpPr>
                <a:spLocks noChangeArrowheads="1"/>
              </p:cNvSpPr>
              <p:nvPr/>
            </p:nvSpPr>
            <p:spPr bwMode="auto">
              <a:xfrm>
                <a:off x="167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59" name="Rectangle 223"/>
              <p:cNvSpPr>
                <a:spLocks noChangeArrowheads="1"/>
              </p:cNvSpPr>
              <p:nvPr/>
            </p:nvSpPr>
            <p:spPr bwMode="auto">
              <a:xfrm>
                <a:off x="1440"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2560" name="Rectangle 223"/>
              <p:cNvSpPr>
                <a:spLocks noChangeArrowheads="1"/>
              </p:cNvSpPr>
              <p:nvPr/>
            </p:nvSpPr>
            <p:spPr bwMode="auto">
              <a:xfrm>
                <a:off x="1555" y="1411"/>
                <a:ext cx="115" cy="580"/>
              </a:xfrm>
              <a:prstGeom prst="rect">
                <a:avLst/>
              </a:prstGeom>
              <a:solidFill>
                <a:schemeClr val="accent1"/>
              </a:solidFill>
              <a:ln w="25400">
                <a:solidFill>
                  <a:srgbClr val="C0C0C0"/>
                </a:solidFill>
                <a:miter lim="800000"/>
                <a:headEnd/>
                <a:tailEnd/>
              </a:ln>
            </p:spPr>
            <p:txBody>
              <a:bodyPr wrap="none" anchor="ctr"/>
              <a:lstStyle/>
              <a:p>
                <a:pPr algn="l"/>
                <a:endParaRPr lang="en-US">
                  <a:solidFill>
                    <a:srgbClr val="FFFFFF"/>
                  </a:solidFill>
                  <a:latin typeface="Arial" charset="0"/>
                </a:endParaRPr>
              </a:p>
            </p:txBody>
          </p:sp>
        </p:grpSp>
      </p:grpSp>
      <p:sp>
        <p:nvSpPr>
          <p:cNvPr id="72957" name="Text Box 253"/>
          <p:cNvSpPr txBox="1">
            <a:spLocks noChangeArrowheads="1"/>
          </p:cNvSpPr>
          <p:nvPr/>
        </p:nvSpPr>
        <p:spPr bwMode="auto">
          <a:xfrm>
            <a:off x="5761038" y="1692275"/>
            <a:ext cx="1674812"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Reduced columns</a:t>
            </a:r>
          </a:p>
        </p:txBody>
      </p:sp>
      <p:sp>
        <p:nvSpPr>
          <p:cNvPr id="22562" name="Line 34"/>
          <p:cNvSpPr>
            <a:spLocks noChangeShapeType="1"/>
          </p:cNvSpPr>
          <p:nvPr/>
        </p:nvSpPr>
        <p:spPr bwMode="auto">
          <a:xfrm>
            <a:off x="3565525" y="2239963"/>
            <a:ext cx="16462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22563" name="Line 35"/>
          <p:cNvSpPr>
            <a:spLocks noChangeShapeType="1"/>
          </p:cNvSpPr>
          <p:nvPr/>
        </p:nvSpPr>
        <p:spPr bwMode="auto">
          <a:xfrm flipV="1">
            <a:off x="3565525" y="3429000"/>
            <a:ext cx="1646238" cy="822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22564" name="Line 36"/>
          <p:cNvSpPr>
            <a:spLocks noChangeShapeType="1"/>
          </p:cNvSpPr>
          <p:nvPr/>
        </p:nvSpPr>
        <p:spPr bwMode="auto">
          <a:xfrm flipV="1">
            <a:off x="3565525" y="3154363"/>
            <a:ext cx="1646238" cy="366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22568" name="Line 40"/>
          <p:cNvSpPr>
            <a:spLocks noChangeShapeType="1"/>
          </p:cNvSpPr>
          <p:nvPr/>
        </p:nvSpPr>
        <p:spPr bwMode="auto">
          <a:xfrm flipV="1">
            <a:off x="53943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22569" name="Line 41"/>
          <p:cNvSpPr>
            <a:spLocks noChangeShapeType="1"/>
          </p:cNvSpPr>
          <p:nvPr/>
        </p:nvSpPr>
        <p:spPr bwMode="auto">
          <a:xfrm flipH="1" flipV="1">
            <a:off x="6308725" y="3886200"/>
            <a:ext cx="184150"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22570" name="Line 42"/>
          <p:cNvSpPr>
            <a:spLocks noChangeShapeType="1"/>
          </p:cNvSpPr>
          <p:nvPr/>
        </p:nvSpPr>
        <p:spPr bwMode="auto">
          <a:xfrm flipH="1" flipV="1">
            <a:off x="7315200" y="3886200"/>
            <a:ext cx="274638"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pic>
        <p:nvPicPr>
          <p:cNvPr id="22572" name="Picture 44" descr="r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363" y="4708525"/>
            <a:ext cx="1279525"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73" name="Picture 45" descr="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4708525"/>
            <a:ext cx="1281113"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74" name="Picture 46" descr="r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708525"/>
            <a:ext cx="1281112"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461741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9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P spid="22568" grpId="0" animBg="1"/>
      <p:bldP spid="22569" grpId="0" animBg="1"/>
      <p:bldP spid="225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Acquiring Reflectance Field of Human Face [Debevec et al. SIGGRAPH 00]</a:t>
            </a:r>
          </a:p>
        </p:txBody>
      </p:sp>
      <p:pic>
        <p:nvPicPr>
          <p:cNvPr id="1348611" name="Picture 3" descr="lightst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512888"/>
            <a:ext cx="6645275" cy="4962525"/>
          </a:xfrm>
          <a:prstGeom prst="rect">
            <a:avLst/>
          </a:prstGeom>
          <a:noFill/>
          <a:extLst>
            <a:ext uri="{909E8E84-426E-40dd-AFC4-6F175D3DCCD1}">
              <a14:hiddenFill xmlns:a14="http://schemas.microsoft.com/office/drawing/2010/main" xmlns="">
                <a:solidFill>
                  <a:srgbClr val="FFFFFF"/>
                </a:solidFill>
              </a14:hiddenFill>
            </a:ext>
          </a:extLst>
        </p:spPr>
      </p:pic>
      <p:sp>
        <p:nvSpPr>
          <p:cNvPr id="1348612" name="Rectangle 4"/>
          <p:cNvSpPr>
            <a:spLocks noGrp="1" noChangeArrowheads="1"/>
          </p:cNvSpPr>
          <p:nvPr>
            <p:ph type="body" idx="1"/>
          </p:nvPr>
        </p:nvSpPr>
        <p:spPr>
          <a:xfrm>
            <a:off x="457200" y="1412875"/>
            <a:ext cx="8229600" cy="5029200"/>
          </a:xfrm>
        </p:spPr>
        <p:txBody>
          <a:bodyPr/>
          <a:lstStyle/>
          <a:p>
            <a:pPr>
              <a:buFont typeface="Wingdings" charset="0"/>
              <a:buNone/>
            </a:pPr>
            <a:r>
              <a:rPr lang="en-US"/>
              <a:t>Illuminate subject from many incident directions</a:t>
            </a:r>
          </a:p>
        </p:txBody>
      </p:sp>
      <p:pic>
        <p:nvPicPr>
          <p:cNvPr id="1348613" name="Picture 5" descr="lst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8" y="2162175"/>
            <a:ext cx="2435225" cy="3794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333225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Arial" charset="0"/>
              </a:rPr>
              <a:t>Clustering Approach</a:t>
            </a:r>
          </a:p>
        </p:txBody>
      </p:sp>
      <p:sp>
        <p:nvSpPr>
          <p:cNvPr id="72958" name="Text Box 254"/>
          <p:cNvSpPr txBox="1">
            <a:spLocks noChangeArrowheads="1"/>
          </p:cNvSpPr>
          <p:nvPr/>
        </p:nvSpPr>
        <p:spPr bwMode="auto">
          <a:xfrm>
            <a:off x="3019425" y="4618038"/>
            <a:ext cx="30162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Choose k clusters</a:t>
            </a:r>
          </a:p>
        </p:txBody>
      </p:sp>
      <p:sp>
        <p:nvSpPr>
          <p:cNvPr id="72959" name="Text Box 255"/>
          <p:cNvSpPr txBox="1">
            <a:spLocks noChangeArrowheads="1"/>
          </p:cNvSpPr>
          <p:nvPr/>
        </p:nvSpPr>
        <p:spPr bwMode="auto">
          <a:xfrm>
            <a:off x="6675438" y="4343400"/>
            <a:ext cx="21939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Choose representative columns</a:t>
            </a:r>
          </a:p>
        </p:txBody>
      </p:sp>
      <p:grpSp>
        <p:nvGrpSpPr>
          <p:cNvPr id="23595" name="Group 43"/>
          <p:cNvGrpSpPr>
            <a:grpSpLocks/>
          </p:cNvGrpSpPr>
          <p:nvPr/>
        </p:nvGrpSpPr>
        <p:grpSpPr bwMode="auto">
          <a:xfrm>
            <a:off x="6769100" y="2519363"/>
            <a:ext cx="1917700" cy="901700"/>
            <a:chOff x="3975" y="1477"/>
            <a:chExt cx="1208" cy="568"/>
          </a:xfrm>
        </p:grpSpPr>
        <p:sp>
          <p:nvSpPr>
            <p:cNvPr id="23560" name="Rectangle 236"/>
            <p:cNvSpPr>
              <a:spLocks noChangeArrowheads="1"/>
            </p:cNvSpPr>
            <p:nvPr/>
          </p:nvSpPr>
          <p:spPr bwMode="auto">
            <a:xfrm>
              <a:off x="4170" y="1477"/>
              <a:ext cx="39" cy="568"/>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61" name="Rectangle 237"/>
            <p:cNvSpPr>
              <a:spLocks noChangeArrowheads="1"/>
            </p:cNvSpPr>
            <p:nvPr/>
          </p:nvSpPr>
          <p:spPr bwMode="auto">
            <a:xfrm>
              <a:off x="4404" y="1477"/>
              <a:ext cx="39" cy="568"/>
            </a:xfrm>
            <a:prstGeom prst="rect">
              <a:avLst/>
            </a:prstGeom>
            <a:solidFill>
              <a:srgbClr val="FF00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62" name="Rectangle 238"/>
            <p:cNvSpPr>
              <a:spLocks noChangeArrowheads="1"/>
            </p:cNvSpPr>
            <p:nvPr/>
          </p:nvSpPr>
          <p:spPr bwMode="auto">
            <a:xfrm>
              <a:off x="4716" y="1477"/>
              <a:ext cx="38" cy="568"/>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63" name="Rectangle 239"/>
            <p:cNvSpPr>
              <a:spLocks noChangeArrowheads="1"/>
            </p:cNvSpPr>
            <p:nvPr/>
          </p:nvSpPr>
          <p:spPr bwMode="auto">
            <a:xfrm>
              <a:off x="4871" y="1477"/>
              <a:ext cx="39" cy="568"/>
            </a:xfrm>
            <a:prstGeom prst="rect">
              <a:avLst/>
            </a:prstGeom>
            <a:solidFill>
              <a:srgbClr val="FF99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64" name="Rectangle 240"/>
            <p:cNvSpPr>
              <a:spLocks noChangeArrowheads="1"/>
            </p:cNvSpPr>
            <p:nvPr/>
          </p:nvSpPr>
          <p:spPr bwMode="auto">
            <a:xfrm>
              <a:off x="5066" y="1477"/>
              <a:ext cx="39" cy="568"/>
            </a:xfrm>
            <a:prstGeom prst="rect">
              <a:avLst/>
            </a:prstGeom>
            <a:solidFill>
              <a:srgbClr val="FF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71" name="Rectangle 235"/>
            <p:cNvSpPr>
              <a:spLocks noChangeArrowheads="1"/>
            </p:cNvSpPr>
            <p:nvPr/>
          </p:nvSpPr>
          <p:spPr bwMode="auto">
            <a:xfrm>
              <a:off x="3975" y="1477"/>
              <a:ext cx="1208" cy="56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grpSp>
        <p:nvGrpSpPr>
          <p:cNvPr id="23601" name="Group 49"/>
          <p:cNvGrpSpPr>
            <a:grpSpLocks/>
          </p:cNvGrpSpPr>
          <p:nvPr/>
        </p:nvGrpSpPr>
        <p:grpSpPr bwMode="auto">
          <a:xfrm>
            <a:off x="3556000" y="2511425"/>
            <a:ext cx="2001838" cy="917575"/>
            <a:chOff x="2240" y="1582"/>
            <a:chExt cx="1261" cy="578"/>
          </a:xfrm>
        </p:grpSpPr>
        <p:sp>
          <p:nvSpPr>
            <p:cNvPr id="23555" name="Rectangle 86"/>
            <p:cNvSpPr>
              <a:spLocks noChangeArrowheads="1"/>
            </p:cNvSpPr>
            <p:nvPr/>
          </p:nvSpPr>
          <p:spPr bwMode="auto">
            <a:xfrm>
              <a:off x="2608" y="1588"/>
              <a:ext cx="241" cy="572"/>
            </a:xfrm>
            <a:prstGeom prst="rect">
              <a:avLst/>
            </a:prstGeom>
            <a:solidFill>
              <a:srgbClr val="FF00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56" name="Rectangle 87"/>
            <p:cNvSpPr>
              <a:spLocks noChangeArrowheads="1"/>
            </p:cNvSpPr>
            <p:nvPr/>
          </p:nvSpPr>
          <p:spPr bwMode="auto">
            <a:xfrm>
              <a:off x="2853" y="1588"/>
              <a:ext cx="293" cy="572"/>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57" name="Rectangle 88"/>
            <p:cNvSpPr>
              <a:spLocks noChangeArrowheads="1"/>
            </p:cNvSpPr>
            <p:nvPr/>
          </p:nvSpPr>
          <p:spPr bwMode="auto">
            <a:xfrm>
              <a:off x="3150" y="1582"/>
              <a:ext cx="173" cy="578"/>
            </a:xfrm>
            <a:prstGeom prst="rect">
              <a:avLst/>
            </a:prstGeom>
            <a:solidFill>
              <a:srgbClr val="FF99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58" name="Rectangle 89"/>
            <p:cNvSpPr>
              <a:spLocks noChangeArrowheads="1"/>
            </p:cNvSpPr>
            <p:nvPr/>
          </p:nvSpPr>
          <p:spPr bwMode="auto">
            <a:xfrm>
              <a:off x="3328" y="1588"/>
              <a:ext cx="173" cy="572"/>
            </a:xfrm>
            <a:prstGeom prst="rect">
              <a:avLst/>
            </a:prstGeom>
            <a:solidFill>
              <a:srgbClr val="FF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70" name="Rectangle 85"/>
            <p:cNvSpPr>
              <a:spLocks noChangeArrowheads="1"/>
            </p:cNvSpPr>
            <p:nvPr/>
          </p:nvSpPr>
          <p:spPr bwMode="auto">
            <a:xfrm>
              <a:off x="2240" y="1588"/>
              <a:ext cx="368" cy="572"/>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74" name="Rectangle 260"/>
            <p:cNvSpPr>
              <a:spLocks noChangeArrowheads="1"/>
            </p:cNvSpPr>
            <p:nvPr/>
          </p:nvSpPr>
          <p:spPr bwMode="auto">
            <a:xfrm>
              <a:off x="2246" y="1588"/>
              <a:ext cx="1255" cy="56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grpSp>
        <p:nvGrpSpPr>
          <p:cNvPr id="23600" name="Group 48"/>
          <p:cNvGrpSpPr>
            <a:grpSpLocks/>
          </p:cNvGrpSpPr>
          <p:nvPr/>
        </p:nvGrpSpPr>
        <p:grpSpPr bwMode="auto">
          <a:xfrm>
            <a:off x="457200" y="2513013"/>
            <a:ext cx="1855788" cy="915987"/>
            <a:chOff x="288" y="1583"/>
            <a:chExt cx="1169" cy="577"/>
          </a:xfrm>
        </p:grpSpPr>
        <p:sp>
          <p:nvSpPr>
            <p:cNvPr id="23575" name="Rectangle 223"/>
            <p:cNvSpPr>
              <a:spLocks noChangeArrowheads="1"/>
            </p:cNvSpPr>
            <p:nvPr/>
          </p:nvSpPr>
          <p:spPr bwMode="auto">
            <a:xfrm>
              <a:off x="288"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84" name="Rectangle 223"/>
            <p:cNvSpPr>
              <a:spLocks noChangeArrowheads="1"/>
            </p:cNvSpPr>
            <p:nvPr/>
          </p:nvSpPr>
          <p:spPr bwMode="auto">
            <a:xfrm>
              <a:off x="42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85" name="Rectangle 223"/>
            <p:cNvSpPr>
              <a:spLocks noChangeArrowheads="1"/>
            </p:cNvSpPr>
            <p:nvPr/>
          </p:nvSpPr>
          <p:spPr bwMode="auto">
            <a:xfrm>
              <a:off x="55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86" name="Rectangle 223"/>
            <p:cNvSpPr>
              <a:spLocks noChangeArrowheads="1"/>
            </p:cNvSpPr>
            <p:nvPr/>
          </p:nvSpPr>
          <p:spPr bwMode="auto">
            <a:xfrm>
              <a:off x="684" y="1583"/>
              <a:ext cx="131"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87" name="Rectangle 223"/>
            <p:cNvSpPr>
              <a:spLocks noChangeArrowheads="1"/>
            </p:cNvSpPr>
            <p:nvPr/>
          </p:nvSpPr>
          <p:spPr bwMode="auto">
            <a:xfrm>
              <a:off x="815"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88" name="Rectangle 223"/>
            <p:cNvSpPr>
              <a:spLocks noChangeArrowheads="1"/>
            </p:cNvSpPr>
            <p:nvPr/>
          </p:nvSpPr>
          <p:spPr bwMode="auto">
            <a:xfrm>
              <a:off x="947"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89" name="Rectangle 223"/>
            <p:cNvSpPr>
              <a:spLocks noChangeArrowheads="1"/>
            </p:cNvSpPr>
            <p:nvPr/>
          </p:nvSpPr>
          <p:spPr bwMode="auto">
            <a:xfrm>
              <a:off x="1325" y="1584"/>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90" name="Rectangle 223"/>
            <p:cNvSpPr>
              <a:spLocks noChangeArrowheads="1"/>
            </p:cNvSpPr>
            <p:nvPr/>
          </p:nvSpPr>
          <p:spPr bwMode="auto">
            <a:xfrm>
              <a:off x="1080"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91" name="Rectangle 223"/>
            <p:cNvSpPr>
              <a:spLocks noChangeArrowheads="1"/>
            </p:cNvSpPr>
            <p:nvPr/>
          </p:nvSpPr>
          <p:spPr bwMode="auto">
            <a:xfrm>
              <a:off x="1212" y="1583"/>
              <a:ext cx="132" cy="576"/>
            </a:xfrm>
            <a:prstGeom prst="rect">
              <a:avLst/>
            </a:prstGeom>
            <a:solidFill>
              <a:schemeClr val="accent1"/>
            </a:solidFill>
            <a:ln w="12700">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23569" name="Rectangle 220"/>
            <p:cNvSpPr>
              <a:spLocks noChangeArrowheads="1"/>
            </p:cNvSpPr>
            <p:nvPr/>
          </p:nvSpPr>
          <p:spPr bwMode="auto">
            <a:xfrm>
              <a:off x="288" y="1583"/>
              <a:ext cx="1152" cy="572"/>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sp>
        <p:nvSpPr>
          <p:cNvPr id="23604" name="Line 52"/>
          <p:cNvSpPr>
            <a:spLocks noChangeShapeType="1"/>
          </p:cNvSpPr>
          <p:nvPr/>
        </p:nvSpPr>
        <p:spPr bwMode="auto">
          <a:xfrm>
            <a:off x="2468563" y="2971800"/>
            <a:ext cx="823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23605" name="Line 53"/>
          <p:cNvSpPr>
            <a:spLocks noChangeShapeType="1"/>
          </p:cNvSpPr>
          <p:nvPr/>
        </p:nvSpPr>
        <p:spPr bwMode="auto">
          <a:xfrm>
            <a:off x="5761038" y="2971800"/>
            <a:ext cx="822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endParaRPr lang="en-US">
              <a:solidFill>
                <a:srgbClr val="FFFFFF"/>
              </a:solidFill>
              <a:latin typeface="Arial" charset="0"/>
            </a:endParaRPr>
          </a:p>
        </p:txBody>
      </p:sp>
      <p:sp>
        <p:nvSpPr>
          <p:cNvPr id="72957" name="Text Box 253"/>
          <p:cNvSpPr txBox="1">
            <a:spLocks noChangeArrowheads="1"/>
          </p:cNvSpPr>
          <p:nvPr/>
        </p:nvSpPr>
        <p:spPr bwMode="auto">
          <a:xfrm>
            <a:off x="549275" y="4525963"/>
            <a:ext cx="16748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Reduced columns</a:t>
            </a:r>
          </a:p>
        </p:txBody>
      </p:sp>
    </p:spTree>
    <p:extLst>
      <p:ext uri="{BB962C8B-B14F-4D97-AF65-F5344CB8AC3E}">
        <p14:creationId xmlns:p14="http://schemas.microsoft.com/office/powerpoint/2010/main" val="409644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Arial" charset="0"/>
              </a:rPr>
              <a:t>Reduced </a:t>
            </a:r>
            <a:r>
              <a:rPr lang="en-US" dirty="0">
                <a:latin typeface="Arial" charset="0"/>
                <a:sym typeface="Symbol" charset="0"/>
              </a:rPr>
              <a:t>to</a:t>
            </a:r>
            <a:r>
              <a:rPr lang="en-US" dirty="0">
                <a:latin typeface="Arial" charset="0"/>
              </a:rPr>
              <a:t> Full</a:t>
            </a:r>
          </a:p>
        </p:txBody>
      </p:sp>
      <p:sp>
        <p:nvSpPr>
          <p:cNvPr id="24589" name="Line 251"/>
          <p:cNvSpPr>
            <a:spLocks noChangeShapeType="1"/>
          </p:cNvSpPr>
          <p:nvPr/>
        </p:nvSpPr>
        <p:spPr bwMode="auto">
          <a:xfrm>
            <a:off x="274002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72960" name="Text Box 256"/>
          <p:cNvSpPr txBox="1">
            <a:spLocks noChangeArrowheads="1"/>
          </p:cNvSpPr>
          <p:nvPr/>
        </p:nvSpPr>
        <p:spPr bwMode="auto">
          <a:xfrm>
            <a:off x="3108325" y="4710113"/>
            <a:ext cx="27432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Use the same representatives for the full matrix</a:t>
            </a:r>
          </a:p>
        </p:txBody>
      </p:sp>
      <p:grpSp>
        <p:nvGrpSpPr>
          <p:cNvPr id="24597" name="Group 21"/>
          <p:cNvGrpSpPr>
            <a:grpSpLocks/>
          </p:cNvGrpSpPr>
          <p:nvPr/>
        </p:nvGrpSpPr>
        <p:grpSpPr bwMode="auto">
          <a:xfrm>
            <a:off x="3444875" y="1600200"/>
            <a:ext cx="2005013" cy="2663825"/>
            <a:chOff x="2358" y="1116"/>
            <a:chExt cx="1094" cy="1383"/>
          </a:xfrm>
        </p:grpSpPr>
        <p:sp>
          <p:nvSpPr>
            <p:cNvPr id="24584" name="Rectangle 244"/>
            <p:cNvSpPr>
              <a:spLocks noChangeArrowheads="1"/>
            </p:cNvSpPr>
            <p:nvPr/>
          </p:nvSpPr>
          <p:spPr bwMode="auto">
            <a:xfrm>
              <a:off x="2534" y="1116"/>
              <a:ext cx="36" cy="1383"/>
            </a:xfrm>
            <a:prstGeom prst="rect">
              <a:avLst/>
            </a:prstGeom>
            <a:solidFill>
              <a:schemeClr val="accent1"/>
            </a:solidFill>
            <a:ln w="9525">
              <a:solidFill>
                <a:srgbClr val="C0C0C0"/>
              </a:solidFill>
              <a:miter lim="800000"/>
              <a:headEnd/>
              <a:tailEnd/>
            </a:ln>
          </p:spPr>
          <p:txBody>
            <a:bodyPr wrap="none" anchor="ctr"/>
            <a:lstStyle/>
            <a:p>
              <a:endParaRPr lang="en-US">
                <a:solidFill>
                  <a:srgbClr val="FFFFFF"/>
                </a:solidFill>
              </a:endParaRPr>
            </a:p>
          </p:txBody>
        </p:sp>
        <p:sp>
          <p:nvSpPr>
            <p:cNvPr id="24585" name="Rectangle 245"/>
            <p:cNvSpPr>
              <a:spLocks noChangeArrowheads="1"/>
            </p:cNvSpPr>
            <p:nvPr/>
          </p:nvSpPr>
          <p:spPr bwMode="auto">
            <a:xfrm>
              <a:off x="2746" y="1116"/>
              <a:ext cx="36" cy="1383"/>
            </a:xfrm>
            <a:prstGeom prst="rect">
              <a:avLst/>
            </a:prstGeom>
            <a:solidFill>
              <a:srgbClr val="FF0000"/>
            </a:solidFill>
            <a:ln w="9525">
              <a:solidFill>
                <a:srgbClr val="C0C0C0"/>
              </a:solidFill>
              <a:miter lim="800000"/>
              <a:headEnd/>
              <a:tailEnd/>
            </a:ln>
          </p:spPr>
          <p:txBody>
            <a:bodyPr wrap="none" anchor="ctr"/>
            <a:lstStyle/>
            <a:p>
              <a:endParaRPr lang="en-US">
                <a:solidFill>
                  <a:srgbClr val="FFFFFF"/>
                </a:solidFill>
              </a:endParaRPr>
            </a:p>
          </p:txBody>
        </p:sp>
        <p:sp>
          <p:nvSpPr>
            <p:cNvPr id="24586" name="Rectangle 246"/>
            <p:cNvSpPr>
              <a:spLocks noChangeArrowheads="1"/>
            </p:cNvSpPr>
            <p:nvPr/>
          </p:nvSpPr>
          <p:spPr bwMode="auto">
            <a:xfrm>
              <a:off x="3029" y="1116"/>
              <a:ext cx="35" cy="1383"/>
            </a:xfrm>
            <a:prstGeom prst="rect">
              <a:avLst/>
            </a:prstGeom>
            <a:solidFill>
              <a:srgbClr val="00FF00"/>
            </a:solidFill>
            <a:ln w="9525">
              <a:solidFill>
                <a:srgbClr val="C0C0C0"/>
              </a:solidFill>
              <a:miter lim="800000"/>
              <a:headEnd/>
              <a:tailEnd/>
            </a:ln>
          </p:spPr>
          <p:txBody>
            <a:bodyPr wrap="none" anchor="ctr"/>
            <a:lstStyle/>
            <a:p>
              <a:endParaRPr lang="en-US">
                <a:solidFill>
                  <a:srgbClr val="FFFFFF"/>
                </a:solidFill>
              </a:endParaRPr>
            </a:p>
          </p:txBody>
        </p:sp>
        <p:sp>
          <p:nvSpPr>
            <p:cNvPr id="24587" name="Rectangle 247"/>
            <p:cNvSpPr>
              <a:spLocks noChangeArrowheads="1"/>
            </p:cNvSpPr>
            <p:nvPr/>
          </p:nvSpPr>
          <p:spPr bwMode="auto">
            <a:xfrm>
              <a:off x="3170" y="1116"/>
              <a:ext cx="35" cy="1383"/>
            </a:xfrm>
            <a:prstGeom prst="rect">
              <a:avLst/>
            </a:prstGeom>
            <a:solidFill>
              <a:srgbClr val="FF9900"/>
            </a:solidFill>
            <a:ln w="9525">
              <a:solidFill>
                <a:srgbClr val="C0C0C0"/>
              </a:solidFill>
              <a:miter lim="800000"/>
              <a:headEnd/>
              <a:tailEnd/>
            </a:ln>
          </p:spPr>
          <p:txBody>
            <a:bodyPr wrap="none" anchor="ctr"/>
            <a:lstStyle/>
            <a:p>
              <a:endParaRPr lang="en-US">
                <a:solidFill>
                  <a:srgbClr val="FFFFFF"/>
                </a:solidFill>
              </a:endParaRPr>
            </a:p>
          </p:txBody>
        </p:sp>
        <p:sp>
          <p:nvSpPr>
            <p:cNvPr id="24588" name="Rectangle 248"/>
            <p:cNvSpPr>
              <a:spLocks noChangeArrowheads="1"/>
            </p:cNvSpPr>
            <p:nvPr/>
          </p:nvSpPr>
          <p:spPr bwMode="auto">
            <a:xfrm>
              <a:off x="3346" y="1116"/>
              <a:ext cx="36" cy="1383"/>
            </a:xfrm>
            <a:prstGeom prst="rect">
              <a:avLst/>
            </a:prstGeom>
            <a:solidFill>
              <a:srgbClr val="FFFF00"/>
            </a:solidFill>
            <a:ln w="9525">
              <a:solidFill>
                <a:srgbClr val="C0C0C0"/>
              </a:solidFill>
              <a:miter lim="800000"/>
              <a:headEnd/>
              <a:tailEnd/>
            </a:ln>
          </p:spPr>
          <p:txBody>
            <a:bodyPr wrap="none" anchor="ctr"/>
            <a:lstStyle/>
            <a:p>
              <a:endParaRPr lang="en-US">
                <a:solidFill>
                  <a:srgbClr val="FFFFFF"/>
                </a:solidFill>
              </a:endParaRPr>
            </a:p>
          </p:txBody>
        </p:sp>
        <p:sp>
          <p:nvSpPr>
            <p:cNvPr id="24591" name="Rectangle 243"/>
            <p:cNvSpPr>
              <a:spLocks noChangeArrowheads="1"/>
            </p:cNvSpPr>
            <p:nvPr/>
          </p:nvSpPr>
          <p:spPr bwMode="auto">
            <a:xfrm>
              <a:off x="2358" y="1116"/>
              <a:ext cx="1094" cy="1383"/>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grpSp>
        <p:nvGrpSpPr>
          <p:cNvPr id="24598" name="Group 22"/>
          <p:cNvGrpSpPr>
            <a:grpSpLocks/>
          </p:cNvGrpSpPr>
          <p:nvPr/>
        </p:nvGrpSpPr>
        <p:grpSpPr bwMode="auto">
          <a:xfrm>
            <a:off x="549275" y="2251075"/>
            <a:ext cx="2036763" cy="1006475"/>
            <a:chOff x="874" y="1521"/>
            <a:chExt cx="1053" cy="572"/>
          </a:xfrm>
        </p:grpSpPr>
        <p:sp>
          <p:nvSpPr>
            <p:cNvPr id="24579" name="Rectangle 236"/>
            <p:cNvSpPr>
              <a:spLocks noChangeArrowheads="1"/>
            </p:cNvSpPr>
            <p:nvPr/>
          </p:nvSpPr>
          <p:spPr bwMode="auto">
            <a:xfrm>
              <a:off x="1044" y="1521"/>
              <a:ext cx="34" cy="572"/>
            </a:xfrm>
            <a:prstGeom prst="rect">
              <a:avLst/>
            </a:prstGeom>
            <a:solidFill>
              <a:schemeClr val="accent1"/>
            </a:solidFill>
            <a:ln w="9525">
              <a:solidFill>
                <a:srgbClr val="C0C0C0"/>
              </a:solidFill>
              <a:miter lim="800000"/>
              <a:headEnd/>
              <a:tailEnd/>
            </a:ln>
          </p:spPr>
          <p:txBody>
            <a:bodyPr wrap="none" anchor="ctr"/>
            <a:lstStyle/>
            <a:p>
              <a:endParaRPr lang="en-US">
                <a:solidFill>
                  <a:srgbClr val="FFFFFF"/>
                </a:solidFill>
              </a:endParaRPr>
            </a:p>
          </p:txBody>
        </p:sp>
        <p:sp>
          <p:nvSpPr>
            <p:cNvPr id="24580" name="Rectangle 237"/>
            <p:cNvSpPr>
              <a:spLocks noChangeArrowheads="1"/>
            </p:cNvSpPr>
            <p:nvPr/>
          </p:nvSpPr>
          <p:spPr bwMode="auto">
            <a:xfrm>
              <a:off x="1248" y="1521"/>
              <a:ext cx="34" cy="572"/>
            </a:xfrm>
            <a:prstGeom prst="rect">
              <a:avLst/>
            </a:prstGeom>
            <a:solidFill>
              <a:srgbClr val="FF0000"/>
            </a:solidFill>
            <a:ln w="9525">
              <a:solidFill>
                <a:srgbClr val="C0C0C0"/>
              </a:solidFill>
              <a:miter lim="800000"/>
              <a:headEnd/>
              <a:tailEnd/>
            </a:ln>
          </p:spPr>
          <p:txBody>
            <a:bodyPr wrap="none" anchor="ctr"/>
            <a:lstStyle/>
            <a:p>
              <a:endParaRPr lang="en-US">
                <a:solidFill>
                  <a:srgbClr val="FFFFFF"/>
                </a:solidFill>
              </a:endParaRPr>
            </a:p>
          </p:txBody>
        </p:sp>
        <p:sp>
          <p:nvSpPr>
            <p:cNvPr id="24581" name="Rectangle 238"/>
            <p:cNvSpPr>
              <a:spLocks noChangeArrowheads="1"/>
            </p:cNvSpPr>
            <p:nvPr/>
          </p:nvSpPr>
          <p:spPr bwMode="auto">
            <a:xfrm>
              <a:off x="1520" y="1521"/>
              <a:ext cx="33" cy="572"/>
            </a:xfrm>
            <a:prstGeom prst="rect">
              <a:avLst/>
            </a:prstGeom>
            <a:solidFill>
              <a:srgbClr val="00FF00"/>
            </a:solidFill>
            <a:ln w="9525">
              <a:solidFill>
                <a:srgbClr val="C0C0C0"/>
              </a:solidFill>
              <a:miter lim="800000"/>
              <a:headEnd/>
              <a:tailEnd/>
            </a:ln>
          </p:spPr>
          <p:txBody>
            <a:bodyPr wrap="none" anchor="ctr"/>
            <a:lstStyle/>
            <a:p>
              <a:endParaRPr lang="en-US">
                <a:solidFill>
                  <a:srgbClr val="FFFFFF"/>
                </a:solidFill>
              </a:endParaRPr>
            </a:p>
          </p:txBody>
        </p:sp>
        <p:sp>
          <p:nvSpPr>
            <p:cNvPr id="24582" name="Rectangle 239"/>
            <p:cNvSpPr>
              <a:spLocks noChangeArrowheads="1"/>
            </p:cNvSpPr>
            <p:nvPr/>
          </p:nvSpPr>
          <p:spPr bwMode="auto">
            <a:xfrm>
              <a:off x="1655" y="1521"/>
              <a:ext cx="34" cy="572"/>
            </a:xfrm>
            <a:prstGeom prst="rect">
              <a:avLst/>
            </a:prstGeom>
            <a:solidFill>
              <a:srgbClr val="FF9900"/>
            </a:solidFill>
            <a:ln w="9525">
              <a:solidFill>
                <a:srgbClr val="C0C0C0"/>
              </a:solidFill>
              <a:miter lim="800000"/>
              <a:headEnd/>
              <a:tailEnd/>
            </a:ln>
          </p:spPr>
          <p:txBody>
            <a:bodyPr wrap="none" anchor="ctr"/>
            <a:lstStyle/>
            <a:p>
              <a:endParaRPr lang="en-US">
                <a:solidFill>
                  <a:srgbClr val="FFFFFF"/>
                </a:solidFill>
              </a:endParaRPr>
            </a:p>
          </p:txBody>
        </p:sp>
        <p:sp>
          <p:nvSpPr>
            <p:cNvPr id="24583" name="Rectangle 240"/>
            <p:cNvSpPr>
              <a:spLocks noChangeArrowheads="1"/>
            </p:cNvSpPr>
            <p:nvPr/>
          </p:nvSpPr>
          <p:spPr bwMode="auto">
            <a:xfrm>
              <a:off x="1825" y="1521"/>
              <a:ext cx="34" cy="572"/>
            </a:xfrm>
            <a:prstGeom prst="rect">
              <a:avLst/>
            </a:prstGeom>
            <a:solidFill>
              <a:srgbClr val="FFFF00"/>
            </a:solidFill>
            <a:ln w="9525">
              <a:solidFill>
                <a:srgbClr val="C0C0C0"/>
              </a:solidFill>
              <a:miter lim="800000"/>
              <a:headEnd/>
              <a:tailEnd/>
            </a:ln>
          </p:spPr>
          <p:txBody>
            <a:bodyPr wrap="none" anchor="ctr"/>
            <a:lstStyle/>
            <a:p>
              <a:endParaRPr lang="en-US">
                <a:solidFill>
                  <a:srgbClr val="FFFFFF"/>
                </a:solidFill>
              </a:endParaRPr>
            </a:p>
          </p:txBody>
        </p:sp>
        <p:sp>
          <p:nvSpPr>
            <p:cNvPr id="24592" name="Rectangle 235"/>
            <p:cNvSpPr>
              <a:spLocks noChangeArrowheads="1"/>
            </p:cNvSpPr>
            <p:nvPr/>
          </p:nvSpPr>
          <p:spPr bwMode="auto">
            <a:xfrm>
              <a:off x="874" y="1521"/>
              <a:ext cx="1053" cy="572"/>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24593" name="Line 21"/>
          <p:cNvSpPr>
            <a:spLocks noChangeShapeType="1"/>
          </p:cNvSpPr>
          <p:nvPr/>
        </p:nvSpPr>
        <p:spPr bwMode="auto">
          <a:xfrm>
            <a:off x="5603875" y="2800350"/>
            <a:ext cx="54927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pic>
        <p:nvPicPr>
          <p:cNvPr id="24594" name="Picture 22"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1978025"/>
            <a:ext cx="2293938" cy="171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5" name="Text Box 27"/>
          <p:cNvSpPr txBox="1">
            <a:spLocks noChangeArrowheads="1"/>
          </p:cNvSpPr>
          <p:nvPr/>
        </p:nvSpPr>
        <p:spPr bwMode="auto">
          <a:xfrm>
            <a:off x="6583363" y="4892675"/>
            <a:ext cx="1830387"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Weighted sum</a:t>
            </a:r>
          </a:p>
        </p:txBody>
      </p:sp>
      <p:sp>
        <p:nvSpPr>
          <p:cNvPr id="24599" name="Text Box 27"/>
          <p:cNvSpPr txBox="1">
            <a:spLocks noChangeArrowheads="1"/>
          </p:cNvSpPr>
          <p:nvPr/>
        </p:nvSpPr>
        <p:spPr bwMode="auto">
          <a:xfrm>
            <a:off x="457200" y="4800600"/>
            <a:ext cx="2286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FFFFFF"/>
                </a:solidFill>
              </a:rPr>
              <a:t>Representative columns</a:t>
            </a:r>
          </a:p>
        </p:txBody>
      </p:sp>
    </p:spTree>
    <p:extLst>
      <p:ext uri="{BB962C8B-B14F-4D97-AF65-F5344CB8AC3E}">
        <p14:creationId xmlns:p14="http://schemas.microsoft.com/office/powerpoint/2010/main" val="687834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atin typeface="Arial" charset="0"/>
              </a:rPr>
              <a:t>Full Algorithm</a:t>
            </a:r>
          </a:p>
        </p:txBody>
      </p:sp>
      <p:sp>
        <p:nvSpPr>
          <p:cNvPr id="31748" name="Text Box 74"/>
          <p:cNvSpPr txBox="1">
            <a:spLocks noChangeArrowheads="1"/>
          </p:cNvSpPr>
          <p:nvPr/>
        </p:nvSpPr>
        <p:spPr bwMode="auto">
          <a:xfrm>
            <a:off x="365125" y="3521075"/>
            <a:ext cx="17383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a:solidFill>
                  <a:srgbClr val="FFFFFF"/>
                </a:solidFill>
              </a:rPr>
              <a:t>Compute rows (GPU)</a:t>
            </a:r>
          </a:p>
        </p:txBody>
      </p:sp>
      <p:sp>
        <p:nvSpPr>
          <p:cNvPr id="31749" name="Text Box 76"/>
          <p:cNvSpPr txBox="1">
            <a:spLocks noChangeArrowheads="1"/>
          </p:cNvSpPr>
          <p:nvPr/>
        </p:nvSpPr>
        <p:spPr bwMode="auto">
          <a:xfrm>
            <a:off x="6950075" y="5897563"/>
            <a:ext cx="18303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a:solidFill>
                  <a:srgbClr val="FFFFFF"/>
                </a:solidFill>
              </a:rPr>
              <a:t>Weighted sum</a:t>
            </a:r>
          </a:p>
        </p:txBody>
      </p:sp>
      <p:grpSp>
        <p:nvGrpSpPr>
          <p:cNvPr id="31750" name="Group 55"/>
          <p:cNvGrpSpPr>
            <a:grpSpLocks/>
          </p:cNvGrpSpPr>
          <p:nvPr/>
        </p:nvGrpSpPr>
        <p:grpSpPr bwMode="auto">
          <a:xfrm>
            <a:off x="274638" y="1143000"/>
            <a:ext cx="1919287" cy="2286000"/>
            <a:chOff x="173" y="1354"/>
            <a:chExt cx="1146" cy="1555"/>
          </a:xfrm>
        </p:grpSpPr>
        <p:sp>
          <p:nvSpPr>
            <p:cNvPr id="31790" name="Rectangle 56"/>
            <p:cNvSpPr>
              <a:spLocks noChangeArrowheads="1"/>
            </p:cNvSpPr>
            <p:nvPr/>
          </p:nvSpPr>
          <p:spPr bwMode="auto">
            <a:xfrm>
              <a:off x="173" y="1532"/>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91" name="Rectangle 57"/>
            <p:cNvSpPr>
              <a:spLocks noChangeArrowheads="1"/>
            </p:cNvSpPr>
            <p:nvPr/>
          </p:nvSpPr>
          <p:spPr bwMode="auto">
            <a:xfrm>
              <a:off x="173" y="1799"/>
              <a:ext cx="1145" cy="44"/>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92" name="Rectangle 58"/>
            <p:cNvSpPr>
              <a:spLocks noChangeArrowheads="1"/>
            </p:cNvSpPr>
            <p:nvPr/>
          </p:nvSpPr>
          <p:spPr bwMode="auto">
            <a:xfrm>
              <a:off x="173" y="22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93" name="Rectangle 59"/>
            <p:cNvSpPr>
              <a:spLocks noChangeArrowheads="1"/>
            </p:cNvSpPr>
            <p:nvPr/>
          </p:nvSpPr>
          <p:spPr bwMode="auto">
            <a:xfrm>
              <a:off x="173" y="2598"/>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94" name="Rectangle 60"/>
            <p:cNvSpPr>
              <a:spLocks noChangeArrowheads="1"/>
            </p:cNvSpPr>
            <p:nvPr/>
          </p:nvSpPr>
          <p:spPr bwMode="auto">
            <a:xfrm>
              <a:off x="173" y="2687"/>
              <a:ext cx="1145" cy="4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95" name="Rectangle 61"/>
            <p:cNvSpPr>
              <a:spLocks noChangeArrowheads="1"/>
            </p:cNvSpPr>
            <p:nvPr/>
          </p:nvSpPr>
          <p:spPr bwMode="auto">
            <a:xfrm>
              <a:off x="173" y="1354"/>
              <a:ext cx="1146" cy="155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sp>
        <p:nvSpPr>
          <p:cNvPr id="31751" name="Line 62"/>
          <p:cNvSpPr>
            <a:spLocks noChangeShapeType="1"/>
          </p:cNvSpPr>
          <p:nvPr/>
        </p:nvSpPr>
        <p:spPr bwMode="auto">
          <a:xfrm>
            <a:off x="2392363"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31752" name="Line 72"/>
          <p:cNvSpPr>
            <a:spLocks noChangeShapeType="1"/>
          </p:cNvSpPr>
          <p:nvPr/>
        </p:nvSpPr>
        <p:spPr bwMode="auto">
          <a:xfrm>
            <a:off x="6178550" y="5029200"/>
            <a:ext cx="36512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pic>
        <p:nvPicPr>
          <p:cNvPr id="31753" name="Picture 73"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348163"/>
            <a:ext cx="197485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5" name="Line 103"/>
          <p:cNvSpPr>
            <a:spLocks noChangeShapeType="1"/>
          </p:cNvSpPr>
          <p:nvPr/>
        </p:nvSpPr>
        <p:spPr bwMode="auto">
          <a:xfrm>
            <a:off x="5411788" y="22860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31756" name="Line 119"/>
          <p:cNvSpPr>
            <a:spLocks noChangeShapeType="1"/>
          </p:cNvSpPr>
          <p:nvPr/>
        </p:nvSpPr>
        <p:spPr bwMode="auto">
          <a:xfrm>
            <a:off x="3244850" y="5029200"/>
            <a:ext cx="385763"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algn="l"/>
            <a:endParaRPr lang="en-US">
              <a:solidFill>
                <a:srgbClr val="FFFFFF"/>
              </a:solidFill>
              <a:latin typeface="Arial" charset="0"/>
            </a:endParaRPr>
          </a:p>
        </p:txBody>
      </p:sp>
      <p:grpSp>
        <p:nvGrpSpPr>
          <p:cNvPr id="31757" name="Group 126"/>
          <p:cNvGrpSpPr>
            <a:grpSpLocks/>
          </p:cNvGrpSpPr>
          <p:nvPr/>
        </p:nvGrpSpPr>
        <p:grpSpPr bwMode="auto">
          <a:xfrm>
            <a:off x="3944938" y="3886200"/>
            <a:ext cx="1920875" cy="2286000"/>
            <a:chOff x="3262" y="2448"/>
            <a:chExt cx="1094" cy="1383"/>
          </a:xfrm>
        </p:grpSpPr>
        <p:sp>
          <p:nvSpPr>
            <p:cNvPr id="31778" name="Rectangle 113"/>
            <p:cNvSpPr>
              <a:spLocks noChangeArrowheads="1"/>
            </p:cNvSpPr>
            <p:nvPr/>
          </p:nvSpPr>
          <p:spPr bwMode="auto">
            <a:xfrm>
              <a:off x="3438" y="2448"/>
              <a:ext cx="36" cy="1383"/>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9" name="Rectangle 114"/>
            <p:cNvSpPr>
              <a:spLocks noChangeArrowheads="1"/>
            </p:cNvSpPr>
            <p:nvPr/>
          </p:nvSpPr>
          <p:spPr bwMode="auto">
            <a:xfrm>
              <a:off x="3650" y="2448"/>
              <a:ext cx="36" cy="1383"/>
            </a:xfrm>
            <a:prstGeom prst="rect">
              <a:avLst/>
            </a:prstGeom>
            <a:solidFill>
              <a:srgbClr val="FF00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80" name="Rectangle 115"/>
            <p:cNvSpPr>
              <a:spLocks noChangeArrowheads="1"/>
            </p:cNvSpPr>
            <p:nvPr/>
          </p:nvSpPr>
          <p:spPr bwMode="auto">
            <a:xfrm>
              <a:off x="3933" y="2448"/>
              <a:ext cx="35" cy="1383"/>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81" name="Rectangle 116"/>
            <p:cNvSpPr>
              <a:spLocks noChangeArrowheads="1"/>
            </p:cNvSpPr>
            <p:nvPr/>
          </p:nvSpPr>
          <p:spPr bwMode="auto">
            <a:xfrm>
              <a:off x="4074" y="2448"/>
              <a:ext cx="35" cy="1383"/>
            </a:xfrm>
            <a:prstGeom prst="rect">
              <a:avLst/>
            </a:prstGeom>
            <a:solidFill>
              <a:srgbClr val="FF99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82" name="Rectangle 117"/>
            <p:cNvSpPr>
              <a:spLocks noChangeArrowheads="1"/>
            </p:cNvSpPr>
            <p:nvPr/>
          </p:nvSpPr>
          <p:spPr bwMode="auto">
            <a:xfrm>
              <a:off x="4250" y="2448"/>
              <a:ext cx="36" cy="1383"/>
            </a:xfrm>
            <a:prstGeom prst="rect">
              <a:avLst/>
            </a:prstGeom>
            <a:solidFill>
              <a:srgbClr val="FF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83" name="Rectangle 121"/>
            <p:cNvSpPr>
              <a:spLocks noChangeArrowheads="1"/>
            </p:cNvSpPr>
            <p:nvPr/>
          </p:nvSpPr>
          <p:spPr bwMode="auto">
            <a:xfrm>
              <a:off x="3262" y="2448"/>
              <a:ext cx="1094" cy="1383"/>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grpSp>
        <p:nvGrpSpPr>
          <p:cNvPr id="31758" name="Group 125"/>
          <p:cNvGrpSpPr>
            <a:grpSpLocks/>
          </p:cNvGrpSpPr>
          <p:nvPr/>
        </p:nvGrpSpPr>
        <p:grpSpPr bwMode="auto">
          <a:xfrm>
            <a:off x="914400" y="4575175"/>
            <a:ext cx="2017713" cy="908050"/>
            <a:chOff x="1778" y="2853"/>
            <a:chExt cx="1053" cy="572"/>
          </a:xfrm>
        </p:grpSpPr>
        <p:sp>
          <p:nvSpPr>
            <p:cNvPr id="31772" name="Rectangle 108"/>
            <p:cNvSpPr>
              <a:spLocks noChangeArrowheads="1"/>
            </p:cNvSpPr>
            <p:nvPr/>
          </p:nvSpPr>
          <p:spPr bwMode="auto">
            <a:xfrm>
              <a:off x="1948" y="2853"/>
              <a:ext cx="34" cy="572"/>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3" name="Rectangle 109"/>
            <p:cNvSpPr>
              <a:spLocks noChangeArrowheads="1"/>
            </p:cNvSpPr>
            <p:nvPr/>
          </p:nvSpPr>
          <p:spPr bwMode="auto">
            <a:xfrm>
              <a:off x="2152" y="2853"/>
              <a:ext cx="34" cy="572"/>
            </a:xfrm>
            <a:prstGeom prst="rect">
              <a:avLst/>
            </a:prstGeom>
            <a:solidFill>
              <a:srgbClr val="FF00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4" name="Rectangle 110"/>
            <p:cNvSpPr>
              <a:spLocks noChangeArrowheads="1"/>
            </p:cNvSpPr>
            <p:nvPr/>
          </p:nvSpPr>
          <p:spPr bwMode="auto">
            <a:xfrm>
              <a:off x="2424" y="2853"/>
              <a:ext cx="33" cy="572"/>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5" name="Rectangle 111"/>
            <p:cNvSpPr>
              <a:spLocks noChangeArrowheads="1"/>
            </p:cNvSpPr>
            <p:nvPr/>
          </p:nvSpPr>
          <p:spPr bwMode="auto">
            <a:xfrm>
              <a:off x="2559" y="2853"/>
              <a:ext cx="34" cy="572"/>
            </a:xfrm>
            <a:prstGeom prst="rect">
              <a:avLst/>
            </a:prstGeom>
            <a:solidFill>
              <a:srgbClr val="FF99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6" name="Rectangle 112"/>
            <p:cNvSpPr>
              <a:spLocks noChangeArrowheads="1"/>
            </p:cNvSpPr>
            <p:nvPr/>
          </p:nvSpPr>
          <p:spPr bwMode="auto">
            <a:xfrm>
              <a:off x="2729" y="2853"/>
              <a:ext cx="34" cy="572"/>
            </a:xfrm>
            <a:prstGeom prst="rect">
              <a:avLst/>
            </a:prstGeom>
            <a:solidFill>
              <a:srgbClr val="FF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7" name="Rectangle 122"/>
            <p:cNvSpPr>
              <a:spLocks noChangeArrowheads="1"/>
            </p:cNvSpPr>
            <p:nvPr/>
          </p:nvSpPr>
          <p:spPr bwMode="auto">
            <a:xfrm>
              <a:off x="1778" y="2853"/>
              <a:ext cx="1053" cy="572"/>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grpSp>
        <p:nvGrpSpPr>
          <p:cNvPr id="31759" name="Group 124"/>
          <p:cNvGrpSpPr>
            <a:grpSpLocks/>
          </p:cNvGrpSpPr>
          <p:nvPr/>
        </p:nvGrpSpPr>
        <p:grpSpPr bwMode="auto">
          <a:xfrm>
            <a:off x="6035675" y="1782763"/>
            <a:ext cx="2193925" cy="923925"/>
            <a:chOff x="262" y="2845"/>
            <a:chExt cx="1099" cy="582"/>
          </a:xfrm>
        </p:grpSpPr>
        <p:sp>
          <p:nvSpPr>
            <p:cNvPr id="31766" name="Rectangle 104"/>
            <p:cNvSpPr>
              <a:spLocks noChangeArrowheads="1"/>
            </p:cNvSpPr>
            <p:nvPr/>
          </p:nvSpPr>
          <p:spPr bwMode="auto">
            <a:xfrm>
              <a:off x="583" y="2851"/>
              <a:ext cx="210" cy="576"/>
            </a:xfrm>
            <a:prstGeom prst="rect">
              <a:avLst/>
            </a:prstGeom>
            <a:solidFill>
              <a:srgbClr val="FF00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67" name="Rectangle 105"/>
            <p:cNvSpPr>
              <a:spLocks noChangeArrowheads="1"/>
            </p:cNvSpPr>
            <p:nvPr/>
          </p:nvSpPr>
          <p:spPr bwMode="auto">
            <a:xfrm>
              <a:off x="796" y="2851"/>
              <a:ext cx="256" cy="576"/>
            </a:xfrm>
            <a:prstGeom prst="rect">
              <a:avLst/>
            </a:prstGeom>
            <a:solidFill>
              <a:srgbClr val="00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68" name="Rectangle 106"/>
            <p:cNvSpPr>
              <a:spLocks noChangeArrowheads="1"/>
            </p:cNvSpPr>
            <p:nvPr/>
          </p:nvSpPr>
          <p:spPr bwMode="auto">
            <a:xfrm>
              <a:off x="1055" y="2845"/>
              <a:ext cx="151" cy="582"/>
            </a:xfrm>
            <a:prstGeom prst="rect">
              <a:avLst/>
            </a:prstGeom>
            <a:solidFill>
              <a:srgbClr val="FF99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69" name="Rectangle 107"/>
            <p:cNvSpPr>
              <a:spLocks noChangeArrowheads="1"/>
            </p:cNvSpPr>
            <p:nvPr/>
          </p:nvSpPr>
          <p:spPr bwMode="auto">
            <a:xfrm>
              <a:off x="1210" y="2851"/>
              <a:ext cx="151" cy="576"/>
            </a:xfrm>
            <a:prstGeom prst="rect">
              <a:avLst/>
            </a:prstGeom>
            <a:solidFill>
              <a:srgbClr val="FFFF00"/>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0" name="Rectangle 120"/>
            <p:cNvSpPr>
              <a:spLocks noChangeArrowheads="1"/>
            </p:cNvSpPr>
            <p:nvPr/>
          </p:nvSpPr>
          <p:spPr bwMode="auto">
            <a:xfrm>
              <a:off x="262" y="2851"/>
              <a:ext cx="321" cy="576"/>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771" name="Rectangle 123"/>
            <p:cNvSpPr>
              <a:spLocks noChangeArrowheads="1"/>
            </p:cNvSpPr>
            <p:nvPr/>
          </p:nvSpPr>
          <p:spPr bwMode="auto">
            <a:xfrm>
              <a:off x="267" y="2851"/>
              <a:ext cx="1094" cy="572"/>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sp>
        <p:nvSpPr>
          <p:cNvPr id="31760" name="Line 127"/>
          <p:cNvSpPr>
            <a:spLocks noChangeShapeType="1"/>
          </p:cNvSpPr>
          <p:nvPr/>
        </p:nvSpPr>
        <p:spPr bwMode="auto">
          <a:xfrm>
            <a:off x="8412163" y="2332038"/>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31761" name="Line 128"/>
          <p:cNvSpPr>
            <a:spLocks noChangeShapeType="1"/>
          </p:cNvSpPr>
          <p:nvPr/>
        </p:nvSpPr>
        <p:spPr bwMode="auto">
          <a:xfrm>
            <a:off x="274638" y="5029200"/>
            <a:ext cx="4238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l"/>
            <a:endParaRPr lang="en-US">
              <a:solidFill>
                <a:srgbClr val="FFFFFF"/>
              </a:solidFill>
              <a:latin typeface="Arial" charset="0"/>
            </a:endParaRPr>
          </a:p>
        </p:txBody>
      </p:sp>
      <p:sp>
        <p:nvSpPr>
          <p:cNvPr id="31762" name="Text Box 129"/>
          <p:cNvSpPr txBox="1">
            <a:spLocks noChangeArrowheads="1"/>
          </p:cNvSpPr>
          <p:nvPr/>
        </p:nvSpPr>
        <p:spPr bwMode="auto">
          <a:xfrm>
            <a:off x="3017838" y="2879725"/>
            <a:ext cx="23764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a:solidFill>
                  <a:srgbClr val="FFFFFF"/>
                </a:solidFill>
              </a:rPr>
              <a:t>Assemble rows into reduced matrix</a:t>
            </a:r>
          </a:p>
        </p:txBody>
      </p:sp>
      <p:sp>
        <p:nvSpPr>
          <p:cNvPr id="31763" name="Text Box 130"/>
          <p:cNvSpPr txBox="1">
            <a:spLocks noChangeArrowheads="1"/>
          </p:cNvSpPr>
          <p:nvPr/>
        </p:nvSpPr>
        <p:spPr bwMode="auto">
          <a:xfrm>
            <a:off x="5943600" y="2879725"/>
            <a:ext cx="23764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a:solidFill>
                  <a:srgbClr val="FFFFFF"/>
                </a:solidFill>
              </a:rPr>
              <a:t>Cluster reduced columns</a:t>
            </a:r>
          </a:p>
        </p:txBody>
      </p:sp>
      <p:sp>
        <p:nvSpPr>
          <p:cNvPr id="31764" name="Text Box 131"/>
          <p:cNvSpPr txBox="1">
            <a:spLocks noChangeArrowheads="1"/>
          </p:cNvSpPr>
          <p:nvPr/>
        </p:nvSpPr>
        <p:spPr bwMode="auto">
          <a:xfrm>
            <a:off x="822325" y="5622925"/>
            <a:ext cx="23764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a:solidFill>
                  <a:srgbClr val="FFFFFF"/>
                </a:solidFill>
              </a:rPr>
              <a:t>Choose representatives</a:t>
            </a:r>
          </a:p>
        </p:txBody>
      </p:sp>
      <p:sp>
        <p:nvSpPr>
          <p:cNvPr id="31765" name="Text Box 132"/>
          <p:cNvSpPr txBox="1">
            <a:spLocks noChangeArrowheads="1"/>
          </p:cNvSpPr>
          <p:nvPr/>
        </p:nvSpPr>
        <p:spPr bwMode="auto">
          <a:xfrm>
            <a:off x="3657600" y="6216650"/>
            <a:ext cx="23764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a:solidFill>
                  <a:srgbClr val="FFFFFF"/>
                </a:solidFill>
              </a:rPr>
              <a:t>Compute columns (GPU)</a:t>
            </a:r>
          </a:p>
        </p:txBody>
      </p:sp>
      <p:grpSp>
        <p:nvGrpSpPr>
          <p:cNvPr id="31798" name="Group 54"/>
          <p:cNvGrpSpPr>
            <a:grpSpLocks/>
          </p:cNvGrpSpPr>
          <p:nvPr/>
        </p:nvGrpSpPr>
        <p:grpSpPr bwMode="auto">
          <a:xfrm>
            <a:off x="3016250" y="1782763"/>
            <a:ext cx="2195513" cy="901700"/>
            <a:chOff x="3456" y="1707"/>
            <a:chExt cx="1383" cy="568"/>
          </a:xfrm>
        </p:grpSpPr>
        <p:sp>
          <p:nvSpPr>
            <p:cNvPr id="31799" name="Rectangle 223"/>
            <p:cNvSpPr>
              <a:spLocks noChangeArrowheads="1"/>
            </p:cNvSpPr>
            <p:nvPr/>
          </p:nvSpPr>
          <p:spPr bwMode="auto">
            <a:xfrm>
              <a:off x="3456" y="1707"/>
              <a:ext cx="1382" cy="116"/>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800" name="Rectangle 268"/>
            <p:cNvSpPr>
              <a:spLocks noChangeArrowheads="1"/>
            </p:cNvSpPr>
            <p:nvPr/>
          </p:nvSpPr>
          <p:spPr bwMode="auto">
            <a:xfrm>
              <a:off x="3456" y="1815"/>
              <a:ext cx="1382" cy="123"/>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801" name="Rectangle 269"/>
            <p:cNvSpPr>
              <a:spLocks noChangeArrowheads="1"/>
            </p:cNvSpPr>
            <p:nvPr/>
          </p:nvSpPr>
          <p:spPr bwMode="auto">
            <a:xfrm>
              <a:off x="3456" y="1930"/>
              <a:ext cx="1382" cy="113"/>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802" name="Rectangle 270"/>
            <p:cNvSpPr>
              <a:spLocks noChangeArrowheads="1"/>
            </p:cNvSpPr>
            <p:nvPr/>
          </p:nvSpPr>
          <p:spPr bwMode="auto">
            <a:xfrm>
              <a:off x="3456" y="2045"/>
              <a:ext cx="1382" cy="114"/>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803" name="Rectangle 271"/>
            <p:cNvSpPr>
              <a:spLocks noChangeArrowheads="1"/>
            </p:cNvSpPr>
            <p:nvPr/>
          </p:nvSpPr>
          <p:spPr bwMode="auto">
            <a:xfrm>
              <a:off x="3456" y="2160"/>
              <a:ext cx="1382" cy="115"/>
            </a:xfrm>
            <a:prstGeom prst="rect">
              <a:avLst/>
            </a:prstGeom>
            <a:solidFill>
              <a:schemeClr val="accent1"/>
            </a:solidFill>
            <a:ln w="9525">
              <a:solidFill>
                <a:srgbClr val="C0C0C0"/>
              </a:solidFill>
              <a:miter lim="800000"/>
              <a:headEnd/>
              <a:tailEnd/>
            </a:ln>
          </p:spPr>
          <p:txBody>
            <a:bodyPr wrap="none" anchor="ctr"/>
            <a:lstStyle/>
            <a:p>
              <a:pPr algn="l"/>
              <a:endParaRPr lang="en-US">
                <a:solidFill>
                  <a:srgbClr val="FFFFFF"/>
                </a:solidFill>
                <a:latin typeface="Arial" charset="0"/>
              </a:endParaRPr>
            </a:p>
          </p:txBody>
        </p:sp>
        <p:sp>
          <p:nvSpPr>
            <p:cNvPr id="31804" name="Rectangle 222"/>
            <p:cNvSpPr>
              <a:spLocks noChangeArrowheads="1"/>
            </p:cNvSpPr>
            <p:nvPr/>
          </p:nvSpPr>
          <p:spPr bwMode="auto">
            <a:xfrm>
              <a:off x="3456" y="1707"/>
              <a:ext cx="1383" cy="56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latin typeface="Arial" charset="0"/>
              </a:endParaRPr>
            </a:p>
          </p:txBody>
        </p:sp>
      </p:grpSp>
    </p:spTree>
    <p:extLst>
      <p:ext uri="{BB962C8B-B14F-4D97-AF65-F5344CB8AC3E}">
        <p14:creationId xmlns:p14="http://schemas.microsoft.com/office/powerpoint/2010/main" val="177633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Arial" charset="0"/>
              </a:rPr>
              <a:t>Results</a:t>
            </a:r>
          </a:p>
        </p:txBody>
      </p:sp>
      <p:sp>
        <p:nvSpPr>
          <p:cNvPr id="76803" name="Rectangle 3"/>
          <p:cNvSpPr>
            <a:spLocks noGrp="1" noChangeArrowheads="1"/>
          </p:cNvSpPr>
          <p:nvPr>
            <p:ph type="body" idx="1"/>
          </p:nvPr>
        </p:nvSpPr>
        <p:spPr>
          <a:xfrm>
            <a:off x="457200" y="1114425"/>
            <a:ext cx="8229600" cy="5743575"/>
          </a:xfrm>
        </p:spPr>
        <p:txBody>
          <a:bodyPr/>
          <a:lstStyle/>
          <a:p>
            <a:r>
              <a:rPr lang="en-US">
                <a:latin typeface="Arial" charset="0"/>
              </a:rPr>
              <a:t>We show 5 scenes:</a:t>
            </a: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r>
              <a:rPr lang="en-US">
                <a:latin typeface="Arial" charset="0"/>
              </a:rPr>
              <a:t>Show reference and 5x difference image</a:t>
            </a:r>
          </a:p>
          <a:p>
            <a:r>
              <a:rPr lang="en-US">
                <a:latin typeface="Arial" charset="0"/>
              </a:rPr>
              <a:t>All scenes have 100,000+ lights</a:t>
            </a:r>
          </a:p>
          <a:p>
            <a:r>
              <a:rPr lang="en-US">
                <a:latin typeface="Arial" charset="0"/>
              </a:rPr>
              <a:t>Timings</a:t>
            </a:r>
          </a:p>
          <a:p>
            <a:pPr lvl="1"/>
            <a:r>
              <a:rPr lang="en-US">
                <a:latin typeface="Arial" charset="0"/>
              </a:rPr>
              <a:t>NVidia GeForce 8800 GTX</a:t>
            </a:r>
          </a:p>
          <a:p>
            <a:pPr lvl="1"/>
            <a:r>
              <a:rPr lang="en-US">
                <a:latin typeface="Arial" charset="0"/>
              </a:rPr>
              <a:t>Light / surface sample creation not included</a:t>
            </a:r>
          </a:p>
        </p:txBody>
      </p:sp>
      <p:pic>
        <p:nvPicPr>
          <p:cNvPr id="76804" name="Picture 10"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2058988"/>
            <a:ext cx="15541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12" descr="kitchenh-432-864-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8988"/>
            <a:ext cx="15541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13" descr="temple-300-900-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438" y="2060575"/>
            <a:ext cx="1554162"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7" name="Picture 7" descr="gc-588-1176-2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2058988"/>
            <a:ext cx="1554162" cy="1165225"/>
          </a:xfrm>
          <a:prstGeom prst="rect">
            <a:avLst/>
          </a:prstGeom>
          <a:noFill/>
          <a:extLst>
            <a:ext uri="{909E8E84-426E-40dd-AFC4-6F175D3DCCD1}">
              <a14:hiddenFill xmlns:a14="http://schemas.microsoft.com/office/drawing/2010/main" xmlns="">
                <a:solidFill>
                  <a:srgbClr val="FFFFFF"/>
                </a:solidFill>
              </a14:hiddenFill>
            </a:ext>
          </a:extLst>
        </p:spPr>
      </p:pic>
      <p:pic>
        <p:nvPicPr>
          <p:cNvPr id="76808" name="Picture 6" descr="trees-100-200-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9675" y="2057400"/>
            <a:ext cx="1552575"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9" name="Text Box 9"/>
          <p:cNvSpPr txBox="1">
            <a:spLocks noChangeArrowheads="1"/>
          </p:cNvSpPr>
          <p:nvPr/>
        </p:nvSpPr>
        <p:spPr bwMode="auto">
          <a:xfrm>
            <a:off x="2103438" y="3336925"/>
            <a:ext cx="15541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FFFFFF"/>
                </a:solidFill>
                <a:latin typeface="Arial" charset="0"/>
              </a:rPr>
              <a:t>Temple</a:t>
            </a:r>
          </a:p>
        </p:txBody>
      </p:sp>
      <p:sp>
        <p:nvSpPr>
          <p:cNvPr id="76810" name="Text Box 10"/>
          <p:cNvSpPr txBox="1">
            <a:spLocks noChangeArrowheads="1"/>
          </p:cNvSpPr>
          <p:nvPr/>
        </p:nvSpPr>
        <p:spPr bwMode="auto">
          <a:xfrm>
            <a:off x="5394325" y="3336925"/>
            <a:ext cx="155416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FFFFFF"/>
                </a:solidFill>
                <a:latin typeface="Arial" charset="0"/>
              </a:rPr>
              <a:t>Bunny</a:t>
            </a:r>
          </a:p>
        </p:txBody>
      </p:sp>
      <p:sp>
        <p:nvSpPr>
          <p:cNvPr id="76811" name="Text Box 11"/>
          <p:cNvSpPr txBox="1">
            <a:spLocks noChangeArrowheads="1"/>
          </p:cNvSpPr>
          <p:nvPr/>
        </p:nvSpPr>
        <p:spPr bwMode="auto">
          <a:xfrm>
            <a:off x="457200" y="3336925"/>
            <a:ext cx="155416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FFFFFF"/>
                </a:solidFill>
                <a:latin typeface="Arial" charset="0"/>
              </a:rPr>
              <a:t>Kitchen</a:t>
            </a:r>
          </a:p>
        </p:txBody>
      </p:sp>
      <p:sp>
        <p:nvSpPr>
          <p:cNvPr id="76812" name="Text Box 12"/>
          <p:cNvSpPr txBox="1">
            <a:spLocks noChangeArrowheads="1"/>
          </p:cNvSpPr>
          <p:nvPr/>
        </p:nvSpPr>
        <p:spPr bwMode="auto">
          <a:xfrm>
            <a:off x="3748088" y="3336925"/>
            <a:ext cx="15541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FFFFFF"/>
                </a:solidFill>
                <a:latin typeface="Arial" charset="0"/>
              </a:rPr>
              <a:t>Trees</a:t>
            </a:r>
          </a:p>
        </p:txBody>
      </p:sp>
      <p:sp>
        <p:nvSpPr>
          <p:cNvPr id="76813" name="Text Box 13"/>
          <p:cNvSpPr txBox="1">
            <a:spLocks noChangeArrowheads="1"/>
          </p:cNvSpPr>
          <p:nvPr/>
        </p:nvSpPr>
        <p:spPr bwMode="auto">
          <a:xfrm>
            <a:off x="7040563" y="3336925"/>
            <a:ext cx="164623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FFFFFF"/>
                </a:solidFill>
                <a:latin typeface="Arial" charset="0"/>
              </a:rPr>
              <a:t>Grand Central</a:t>
            </a:r>
          </a:p>
        </p:txBody>
      </p:sp>
    </p:spTree>
    <p:extLst>
      <p:ext uri="{BB962C8B-B14F-4D97-AF65-F5344CB8AC3E}">
        <p14:creationId xmlns:p14="http://schemas.microsoft.com/office/powerpoint/2010/main" val="114155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rPr>
              <a:t>Results: Kitchen</a:t>
            </a:r>
          </a:p>
        </p:txBody>
      </p:sp>
      <p:sp>
        <p:nvSpPr>
          <p:cNvPr id="32771" name="Rectangle 3"/>
          <p:cNvSpPr>
            <a:spLocks noGrp="1" noChangeArrowheads="1"/>
          </p:cNvSpPr>
          <p:nvPr>
            <p:ph type="body" idx="1"/>
          </p:nvPr>
        </p:nvSpPr>
        <p:spPr>
          <a:xfrm>
            <a:off x="428625" y="1087438"/>
            <a:ext cx="5607050" cy="1884362"/>
          </a:xfrm>
        </p:spPr>
        <p:txBody>
          <a:bodyPr/>
          <a:lstStyle/>
          <a:p>
            <a:pPr eaLnBrk="1" hangingPunct="1"/>
            <a:r>
              <a:rPr lang="en-US" sz="2400">
                <a:latin typeface="Arial" charset="0"/>
              </a:rPr>
              <a:t>388k polygons</a:t>
            </a:r>
          </a:p>
          <a:p>
            <a:pPr eaLnBrk="1" hangingPunct="1"/>
            <a:r>
              <a:rPr lang="en-US" sz="2400">
                <a:latin typeface="Arial" charset="0"/>
              </a:rPr>
              <a:t>Mostly indirect illumination</a:t>
            </a:r>
          </a:p>
          <a:p>
            <a:pPr eaLnBrk="1" hangingPunct="1"/>
            <a:r>
              <a:rPr lang="en-US" sz="2400">
                <a:latin typeface="Arial" charset="0"/>
              </a:rPr>
              <a:t>Glossy surfaces</a:t>
            </a:r>
          </a:p>
          <a:p>
            <a:pPr eaLnBrk="1" hangingPunct="1"/>
            <a:r>
              <a:rPr lang="en-US" sz="2400">
                <a:latin typeface="Arial" charset="0"/>
              </a:rPr>
              <a:t>Indirect shadows</a:t>
            </a:r>
          </a:p>
        </p:txBody>
      </p:sp>
      <p:pic>
        <p:nvPicPr>
          <p:cNvPr id="32772" name="Picture 5" descr="kitchenh-432-864-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Our result: 13.5 sec       </a:t>
            </a:r>
            <a:r>
              <a:rPr lang="en-US">
                <a:solidFill>
                  <a:srgbClr val="E3EBF1"/>
                </a:solidFill>
              </a:rPr>
              <a:t>(432 rows + 864 columns)</a:t>
            </a:r>
          </a:p>
        </p:txBody>
      </p:sp>
      <p:pic>
        <p:nvPicPr>
          <p:cNvPr id="32775" name="Picture 6" descr="kitchenh-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Reference: 13 min       </a:t>
            </a:r>
            <a:r>
              <a:rPr lang="en-US">
                <a:solidFill>
                  <a:srgbClr val="E3EBF1"/>
                </a:solidFill>
              </a:rPr>
              <a:t>(using all 100k lights)</a:t>
            </a:r>
          </a:p>
        </p:txBody>
      </p:sp>
      <p:pic>
        <p:nvPicPr>
          <p:cNvPr id="32778" name="Picture 10" descr="k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70150" cy="18542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2779" name="Text Box 1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a:solidFill>
                  <a:srgbClr val="F0E500"/>
                </a:solidFill>
                <a:latin typeface="Arial" charset="0"/>
              </a:rPr>
              <a:t>5x diff</a:t>
            </a:r>
          </a:p>
        </p:txBody>
      </p:sp>
    </p:spTree>
    <p:extLst>
      <p:ext uri="{BB962C8B-B14F-4D97-AF65-F5344CB8AC3E}">
        <p14:creationId xmlns:p14="http://schemas.microsoft.com/office/powerpoint/2010/main" val="1862903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Results: Temple</a:t>
            </a:r>
          </a:p>
        </p:txBody>
      </p:sp>
      <p:sp>
        <p:nvSpPr>
          <p:cNvPr id="33795" name="Rectangle 3"/>
          <p:cNvSpPr>
            <a:spLocks noGrp="1" noChangeArrowheads="1"/>
          </p:cNvSpPr>
          <p:nvPr>
            <p:ph type="body" idx="1"/>
          </p:nvPr>
        </p:nvSpPr>
        <p:spPr>
          <a:xfrm>
            <a:off x="457200" y="1160463"/>
            <a:ext cx="5943600" cy="5011737"/>
          </a:xfrm>
        </p:spPr>
        <p:txBody>
          <a:bodyPr/>
          <a:lstStyle/>
          <a:p>
            <a:pPr eaLnBrk="1" hangingPunct="1"/>
            <a:r>
              <a:rPr lang="en-US" sz="2800">
                <a:latin typeface="Arial" charset="0"/>
              </a:rPr>
              <a:t>2.1m polygons</a:t>
            </a:r>
          </a:p>
          <a:p>
            <a:pPr eaLnBrk="1" hangingPunct="1"/>
            <a:r>
              <a:rPr lang="en-US" sz="2800">
                <a:latin typeface="Arial" charset="0"/>
              </a:rPr>
              <a:t>Mostly indirect &amp; sky illumination</a:t>
            </a:r>
          </a:p>
          <a:p>
            <a:pPr eaLnBrk="1" hangingPunct="1"/>
            <a:r>
              <a:rPr lang="en-US" sz="2800">
                <a:latin typeface="Arial" charset="0"/>
              </a:rPr>
              <a:t>Indirect shadows</a:t>
            </a:r>
          </a:p>
        </p:txBody>
      </p:sp>
      <p:sp>
        <p:nvSpPr>
          <p:cNvPr id="33802" name="Text Box 7"/>
          <p:cNvSpPr txBox="1">
            <a:spLocks noChangeArrowheads="1"/>
          </p:cNvSpPr>
          <p:nvPr/>
        </p:nvSpPr>
        <p:spPr bwMode="auto">
          <a:xfrm>
            <a:off x="457200" y="6096000"/>
            <a:ext cx="3565525"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Our result: 16.9 sec </a:t>
            </a:r>
            <a:r>
              <a:rPr lang="en-US">
                <a:solidFill>
                  <a:srgbClr val="E3EBF1"/>
                </a:solidFill>
              </a:rPr>
              <a:t>(300 rows + 900 columns)</a:t>
            </a:r>
          </a:p>
        </p:txBody>
      </p:sp>
      <p:sp>
        <p:nvSpPr>
          <p:cNvPr id="33803" name="Text Box 7"/>
          <p:cNvSpPr txBox="1">
            <a:spLocks noChangeArrowheads="1"/>
          </p:cNvSpPr>
          <p:nvPr/>
        </p:nvSpPr>
        <p:spPr bwMode="auto">
          <a:xfrm>
            <a:off x="5121275" y="6110288"/>
            <a:ext cx="3382963"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Reference: 20 min </a:t>
            </a:r>
            <a:r>
              <a:rPr lang="en-US">
                <a:solidFill>
                  <a:srgbClr val="E3EBF1"/>
                </a:solidFill>
              </a:rPr>
              <a:t>(using all 100k lights)</a:t>
            </a:r>
          </a:p>
        </p:txBody>
      </p:sp>
      <p:pic>
        <p:nvPicPr>
          <p:cNvPr id="33805" name="Picture 4" descr="temple-300-90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6" name="Picture 14" descr="temple-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33807" name="Picture 15" descr="temple-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72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3808" name="Text Box 16"/>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a:solidFill>
                  <a:srgbClr val="F0E500"/>
                </a:solidFill>
                <a:latin typeface="Arial" charset="0"/>
              </a:rPr>
              <a:t>5x diff</a:t>
            </a:r>
          </a:p>
        </p:txBody>
      </p:sp>
    </p:spTree>
    <p:extLst>
      <p:ext uri="{BB962C8B-B14F-4D97-AF65-F5344CB8AC3E}">
        <p14:creationId xmlns:p14="http://schemas.microsoft.com/office/powerpoint/2010/main" val="2632377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atin typeface="Arial" charset="0"/>
              </a:rPr>
              <a:t>Results: Trees</a:t>
            </a:r>
          </a:p>
        </p:txBody>
      </p:sp>
      <p:sp>
        <p:nvSpPr>
          <p:cNvPr id="34819" name="Rectangle 3"/>
          <p:cNvSpPr>
            <a:spLocks noGrp="1" noChangeArrowheads="1"/>
          </p:cNvSpPr>
          <p:nvPr>
            <p:ph type="body" idx="1"/>
          </p:nvPr>
        </p:nvSpPr>
        <p:spPr>
          <a:xfrm>
            <a:off x="457200" y="1050925"/>
            <a:ext cx="8229600" cy="1427163"/>
          </a:xfrm>
        </p:spPr>
        <p:txBody>
          <a:bodyPr/>
          <a:lstStyle/>
          <a:p>
            <a:pPr eaLnBrk="1" hangingPunct="1"/>
            <a:r>
              <a:rPr lang="en-US" sz="2800">
                <a:latin typeface="Arial" charset="0"/>
              </a:rPr>
              <a:t>328k polygons</a:t>
            </a:r>
          </a:p>
          <a:p>
            <a:pPr eaLnBrk="1" hangingPunct="1"/>
            <a:r>
              <a:rPr lang="en-US" sz="2800">
                <a:latin typeface="Arial" charset="0"/>
              </a:rPr>
              <a:t>Complex incoherent geometry</a:t>
            </a:r>
          </a:p>
        </p:txBody>
      </p:sp>
      <p:pic>
        <p:nvPicPr>
          <p:cNvPr id="34823" name="Picture 7" descr="trees-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2971800"/>
            <a:ext cx="3992563"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34824" name="Picture 6" descr="trees-100-20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5"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Our result: 2.9 sec         </a:t>
            </a:r>
            <a:r>
              <a:rPr lang="en-US">
                <a:solidFill>
                  <a:srgbClr val="E3EBF1"/>
                </a:solidFill>
              </a:rPr>
              <a:t>(100 rows + 200 columns)</a:t>
            </a:r>
          </a:p>
        </p:txBody>
      </p:sp>
      <p:sp>
        <p:nvSpPr>
          <p:cNvPr id="34826" name="Text Box 7"/>
          <p:cNvSpPr txBox="1">
            <a:spLocks noChangeArrowheads="1"/>
          </p:cNvSpPr>
          <p:nvPr/>
        </p:nvSpPr>
        <p:spPr bwMode="auto">
          <a:xfrm>
            <a:off x="4572000" y="6051550"/>
            <a:ext cx="4389438"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Reference: 14 min       </a:t>
            </a:r>
            <a:r>
              <a:rPr lang="en-US">
                <a:solidFill>
                  <a:srgbClr val="E3EBF1"/>
                </a:solidFill>
              </a:rPr>
              <a:t>(using all 100k lights)</a:t>
            </a:r>
          </a:p>
        </p:txBody>
      </p:sp>
      <p:pic>
        <p:nvPicPr>
          <p:cNvPr id="34828" name="Picture 12" descr="trees-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36812" cy="18288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4829"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a:solidFill>
                  <a:srgbClr val="F0E500"/>
                </a:solidFill>
                <a:latin typeface="Arial" charset="0"/>
              </a:rPr>
              <a:t>5x diff</a:t>
            </a:r>
          </a:p>
        </p:txBody>
      </p:sp>
    </p:spTree>
    <p:extLst>
      <p:ext uri="{BB962C8B-B14F-4D97-AF65-F5344CB8AC3E}">
        <p14:creationId xmlns:p14="http://schemas.microsoft.com/office/powerpoint/2010/main" val="1963969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rPr>
              <a:t>Results: Bunny</a:t>
            </a:r>
          </a:p>
        </p:txBody>
      </p:sp>
      <p:sp>
        <p:nvSpPr>
          <p:cNvPr id="35843" name="Rectangle 3"/>
          <p:cNvSpPr>
            <a:spLocks noGrp="1" noChangeArrowheads="1"/>
          </p:cNvSpPr>
          <p:nvPr>
            <p:ph type="body" idx="1"/>
          </p:nvPr>
        </p:nvSpPr>
        <p:spPr>
          <a:xfrm>
            <a:off x="457200" y="960438"/>
            <a:ext cx="4479925" cy="2012950"/>
          </a:xfrm>
        </p:spPr>
        <p:txBody>
          <a:bodyPr/>
          <a:lstStyle/>
          <a:p>
            <a:pPr eaLnBrk="1" hangingPunct="1">
              <a:lnSpc>
                <a:spcPct val="90000"/>
              </a:lnSpc>
            </a:pPr>
            <a:r>
              <a:rPr lang="en-US" sz="2800">
                <a:latin typeface="Arial" charset="0"/>
              </a:rPr>
              <a:t>869k polygons</a:t>
            </a:r>
          </a:p>
          <a:p>
            <a:pPr eaLnBrk="1" hangingPunct="1">
              <a:lnSpc>
                <a:spcPct val="90000"/>
              </a:lnSpc>
            </a:pPr>
            <a:r>
              <a:rPr lang="en-US" sz="2800">
                <a:latin typeface="Arial" charset="0"/>
              </a:rPr>
              <a:t>Incoherent geometry</a:t>
            </a:r>
          </a:p>
          <a:p>
            <a:pPr eaLnBrk="1" hangingPunct="1">
              <a:lnSpc>
                <a:spcPct val="90000"/>
              </a:lnSpc>
            </a:pPr>
            <a:r>
              <a:rPr lang="en-US" sz="2800">
                <a:latin typeface="Arial" charset="0"/>
              </a:rPr>
              <a:t>High-frequency lighting</a:t>
            </a:r>
          </a:p>
          <a:p>
            <a:pPr eaLnBrk="1" hangingPunct="1">
              <a:lnSpc>
                <a:spcPct val="90000"/>
              </a:lnSpc>
            </a:pPr>
            <a:r>
              <a:rPr lang="en-US" sz="2800">
                <a:latin typeface="Arial" charset="0"/>
              </a:rPr>
              <a:t>Kajiya-Kay hair shader</a:t>
            </a:r>
          </a:p>
        </p:txBody>
      </p:sp>
      <p:pic>
        <p:nvPicPr>
          <p:cNvPr id="35847" name="Picture 7" descr="hair-100-2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22725"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8" name="Picture 5" descr="hair-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9"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Our result: 3.8 sec         </a:t>
            </a:r>
            <a:r>
              <a:rPr lang="en-US">
                <a:solidFill>
                  <a:srgbClr val="E3EBF1"/>
                </a:solidFill>
              </a:rPr>
              <a:t>(100 rows + 200 columns)</a:t>
            </a:r>
          </a:p>
        </p:txBody>
      </p:sp>
      <p:sp>
        <p:nvSpPr>
          <p:cNvPr id="35850"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Reference: 10 min       </a:t>
            </a:r>
            <a:r>
              <a:rPr lang="en-US">
                <a:solidFill>
                  <a:srgbClr val="E3EBF1"/>
                </a:solidFill>
              </a:rPr>
              <a:t>(using all 100k lights)</a:t>
            </a:r>
          </a:p>
        </p:txBody>
      </p:sp>
      <p:pic>
        <p:nvPicPr>
          <p:cNvPr id="35852" name="Picture 12" descr="hair-d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50925"/>
            <a:ext cx="2468562" cy="18526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5853" name="Text Box 13"/>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a:solidFill>
                  <a:srgbClr val="F0E500"/>
                </a:solidFill>
                <a:latin typeface="Arial" charset="0"/>
              </a:rPr>
              <a:t>5x diff</a:t>
            </a:r>
          </a:p>
        </p:txBody>
      </p:sp>
    </p:spTree>
    <p:extLst>
      <p:ext uri="{BB962C8B-B14F-4D97-AF65-F5344CB8AC3E}">
        <p14:creationId xmlns:p14="http://schemas.microsoft.com/office/powerpoint/2010/main" val="4240204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atin typeface="Arial" charset="0"/>
              </a:rPr>
              <a:t>Results: Grand Central</a:t>
            </a:r>
          </a:p>
        </p:txBody>
      </p:sp>
      <p:pic>
        <p:nvPicPr>
          <p:cNvPr id="117764" name="Picture 4" descr="gc-588-1176-2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4013200" cy="3017838"/>
          </a:xfrm>
          <a:prstGeom prst="rect">
            <a:avLst/>
          </a:prstGeom>
          <a:noFill/>
          <a:extLst>
            <a:ext uri="{909E8E84-426E-40dd-AFC4-6F175D3DCCD1}">
              <a14:hiddenFill xmlns:a14="http://schemas.microsoft.com/office/drawing/2010/main" xmlns="">
                <a:solidFill>
                  <a:srgbClr val="FFFFFF"/>
                </a:solidFill>
              </a14:hiddenFill>
            </a:ext>
          </a:extLst>
        </p:spPr>
      </p:pic>
      <p:sp>
        <p:nvSpPr>
          <p:cNvPr id="117770" name="Content Placeholder 2"/>
          <p:cNvSpPr>
            <a:spLocks/>
          </p:cNvSpPr>
          <p:nvPr/>
        </p:nvSpPr>
        <p:spPr bwMode="auto">
          <a:xfrm>
            <a:off x="457200" y="1114425"/>
            <a:ext cx="4206875" cy="501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p>
            <a:pPr marL="342900" indent="-342900" algn="l" eaLnBrk="1" hangingPunct="1">
              <a:spcBef>
                <a:spcPct val="20000"/>
              </a:spcBef>
              <a:buClr>
                <a:srgbClr val="FF9900"/>
              </a:buClr>
              <a:buFont typeface="Times" charset="0"/>
              <a:buChar char="•"/>
            </a:pPr>
            <a:r>
              <a:rPr lang="en-US" sz="2800">
                <a:solidFill>
                  <a:srgbClr val="FFFFFF"/>
                </a:solidFill>
                <a:latin typeface="Arial" charset="0"/>
              </a:rPr>
              <a:t>1.5m polygons</a:t>
            </a:r>
          </a:p>
          <a:p>
            <a:pPr marL="342900" indent="-342900" algn="l" eaLnBrk="1" hangingPunct="1">
              <a:spcBef>
                <a:spcPct val="20000"/>
              </a:spcBef>
              <a:buClr>
                <a:srgbClr val="FF9900"/>
              </a:buClr>
              <a:buFont typeface="Times" charset="0"/>
              <a:buChar char="•"/>
            </a:pPr>
            <a:r>
              <a:rPr lang="en-US" sz="2800">
                <a:solidFill>
                  <a:srgbClr val="FFFFFF"/>
                </a:solidFill>
                <a:latin typeface="Arial" charset="0"/>
              </a:rPr>
              <a:t>Point lights between stone blocks</a:t>
            </a:r>
          </a:p>
          <a:p>
            <a:pPr marL="342900" indent="-342900" algn="l" eaLnBrk="1" hangingPunct="1">
              <a:spcBef>
                <a:spcPct val="20000"/>
              </a:spcBef>
              <a:buClr>
                <a:srgbClr val="FF9900"/>
              </a:buClr>
              <a:buFont typeface="Times" charset="0"/>
              <a:buChar char="•"/>
            </a:pPr>
            <a:endParaRPr lang="en-US" sz="2800">
              <a:solidFill>
                <a:srgbClr val="FFFFFF"/>
              </a:solidFill>
              <a:latin typeface="Arial" charset="0"/>
            </a:endParaRPr>
          </a:p>
        </p:txBody>
      </p:sp>
      <p:sp>
        <p:nvSpPr>
          <p:cNvPr id="117777" name="Text Box 7"/>
          <p:cNvSpPr txBox="1">
            <a:spLocks noChangeArrowheads="1"/>
          </p:cNvSpPr>
          <p:nvPr/>
        </p:nvSpPr>
        <p:spPr bwMode="auto">
          <a:xfrm>
            <a:off x="182563" y="6080125"/>
            <a:ext cx="4389437"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Our result: 24.2 sec         </a:t>
            </a:r>
            <a:r>
              <a:rPr lang="en-US">
                <a:solidFill>
                  <a:srgbClr val="E3EBF1"/>
                </a:solidFill>
              </a:rPr>
              <a:t>(588 rows + 1176 columns)</a:t>
            </a:r>
          </a:p>
        </p:txBody>
      </p:sp>
      <p:sp>
        <p:nvSpPr>
          <p:cNvPr id="117778" name="Text Box 7"/>
          <p:cNvSpPr txBox="1">
            <a:spLocks noChangeArrowheads="1"/>
          </p:cNvSpPr>
          <p:nvPr/>
        </p:nvSpPr>
        <p:spPr bwMode="auto">
          <a:xfrm>
            <a:off x="4572000" y="6080125"/>
            <a:ext cx="4389438"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E3EBF1"/>
                </a:solidFill>
              </a:rPr>
              <a:t>Reference: 44 min       </a:t>
            </a:r>
            <a:r>
              <a:rPr lang="en-US">
                <a:solidFill>
                  <a:srgbClr val="E3EBF1"/>
                </a:solidFill>
              </a:rPr>
              <a:t>(using all 100k lights)</a:t>
            </a:r>
          </a:p>
        </p:txBody>
      </p:sp>
      <p:pic>
        <p:nvPicPr>
          <p:cNvPr id="117779" name="Picture 19" descr="gc-r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2971800"/>
            <a:ext cx="4022725" cy="3017838"/>
          </a:xfrm>
          <a:prstGeom prst="rect">
            <a:avLst/>
          </a:prstGeom>
          <a:noFill/>
          <a:extLst>
            <a:ext uri="{909E8E84-426E-40dd-AFC4-6F175D3DCCD1}">
              <a14:hiddenFill xmlns:a14="http://schemas.microsoft.com/office/drawing/2010/main" xmlns="">
                <a:solidFill>
                  <a:srgbClr val="FFFFFF"/>
                </a:solidFill>
              </a14:hiddenFill>
            </a:ext>
          </a:extLst>
        </p:spPr>
      </p:pic>
      <p:pic>
        <p:nvPicPr>
          <p:cNvPr id="117780" name="Picture 20" descr="gc-di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1028700"/>
            <a:ext cx="2438400" cy="18288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7781" name="Text Box 21"/>
          <p:cNvSpPr txBox="1">
            <a:spLocks noChangeArrowheads="1"/>
          </p:cNvSpPr>
          <p:nvPr/>
        </p:nvSpPr>
        <p:spPr bwMode="auto">
          <a:xfrm>
            <a:off x="7954963" y="1050925"/>
            <a:ext cx="73183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600">
                <a:solidFill>
                  <a:srgbClr val="F0E500"/>
                </a:solidFill>
                <a:latin typeface="Arial" charset="0"/>
              </a:rPr>
              <a:t>5x diff</a:t>
            </a:r>
          </a:p>
        </p:txBody>
      </p:sp>
    </p:spTree>
    <p:extLst>
      <p:ext uri="{BB962C8B-B14F-4D97-AF65-F5344CB8AC3E}">
        <p14:creationId xmlns:p14="http://schemas.microsoft.com/office/powerpoint/2010/main" val="2790765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Outline</a:t>
            </a:r>
          </a:p>
        </p:txBody>
      </p:sp>
      <p:sp>
        <p:nvSpPr>
          <p:cNvPr id="4" name="Content Placeholder 3"/>
          <p:cNvSpPr>
            <a:spLocks noGrp="1"/>
          </p:cNvSpPr>
          <p:nvPr>
            <p:ph idx="1"/>
          </p:nvPr>
        </p:nvSpPr>
        <p:spPr/>
        <p:txBody>
          <a:bodyPr/>
          <a:lstStyle/>
          <a:p>
            <a:r>
              <a:rPr lang="en-US" dirty="0"/>
              <a:t>Matrix Row-Column Sampling (Many Lights)</a:t>
            </a:r>
          </a:p>
          <a:p>
            <a:pPr marL="0" indent="0">
              <a:buNone/>
            </a:pPr>
            <a:r>
              <a:rPr lang="en-US" dirty="0"/>
              <a:t>(clustering for matrix completion of light transport)</a:t>
            </a:r>
          </a:p>
          <a:p>
            <a:r>
              <a:rPr lang="en-US" i="1" dirty="0"/>
              <a:t>Compressive Sensing for Light Transport</a:t>
            </a:r>
          </a:p>
          <a:p>
            <a:r>
              <a:rPr lang="en-US" dirty="0"/>
              <a:t>Matrix Completion</a:t>
            </a:r>
          </a:p>
        </p:txBody>
      </p:sp>
      <p:sp>
        <p:nvSpPr>
          <p:cNvPr id="5" name="TextBox 4"/>
          <p:cNvSpPr txBox="1"/>
          <p:nvPr/>
        </p:nvSpPr>
        <p:spPr>
          <a:xfrm>
            <a:off x="5648782" y="5934670"/>
            <a:ext cx="3495218" cy="923330"/>
          </a:xfrm>
          <a:prstGeom prst="rect">
            <a:avLst/>
          </a:prstGeom>
          <a:noFill/>
        </p:spPr>
        <p:txBody>
          <a:bodyPr wrap="none" rtlCol="0">
            <a:spAutoFit/>
          </a:bodyPr>
          <a:lstStyle/>
          <a:p>
            <a:pPr algn="l"/>
            <a:r>
              <a:rPr lang="en-US" dirty="0">
                <a:solidFill>
                  <a:srgbClr val="FFFFFF"/>
                </a:solidFill>
                <a:latin typeface="Arial"/>
              </a:rPr>
              <a:t>Gu et al. ECCV 08</a:t>
            </a:r>
          </a:p>
          <a:p>
            <a:pPr algn="l"/>
            <a:r>
              <a:rPr lang="en-US" dirty="0">
                <a:solidFill>
                  <a:srgbClr val="FFFFFF"/>
                </a:solidFill>
                <a:latin typeface="Arial"/>
              </a:rPr>
              <a:t>Peers et al. SIGGRAPH 09</a:t>
            </a:r>
          </a:p>
          <a:p>
            <a:pPr algn="l"/>
            <a:r>
              <a:rPr lang="en-US" dirty="0">
                <a:solidFill>
                  <a:srgbClr val="FFFFFF"/>
                </a:solidFill>
                <a:latin typeface="Arial"/>
              </a:rPr>
              <a:t>Sen and </a:t>
            </a:r>
            <a:r>
              <a:rPr lang="en-US" dirty="0" err="1">
                <a:solidFill>
                  <a:srgbClr val="FFFFFF"/>
                </a:solidFill>
                <a:latin typeface="Arial"/>
              </a:rPr>
              <a:t>Darabi</a:t>
            </a:r>
            <a:r>
              <a:rPr lang="en-US" dirty="0">
                <a:solidFill>
                  <a:srgbClr val="FFFFFF"/>
                </a:solidFill>
                <a:latin typeface="Arial"/>
              </a:rPr>
              <a:t> EG 09 (reading)</a:t>
            </a:r>
          </a:p>
        </p:txBody>
      </p:sp>
    </p:spTree>
    <p:extLst>
      <p:ext uri="{BB962C8B-B14F-4D97-AF65-F5344CB8AC3E}">
        <p14:creationId xmlns:p14="http://schemas.microsoft.com/office/powerpoint/2010/main" val="14435028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debfi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328738"/>
            <a:ext cx="7997825" cy="2678112"/>
          </a:xfrm>
          <a:prstGeom prst="rect">
            <a:avLst/>
          </a:prstGeom>
          <a:noFill/>
          <a:extLst>
            <a:ext uri="{909E8E84-426E-40dd-AFC4-6F175D3DCCD1}">
              <a14:hiddenFill xmlns:a14="http://schemas.microsoft.com/office/drawing/2010/main" xmlns="">
                <a:solidFill>
                  <a:srgbClr val="FFFFFF"/>
                </a:solidFill>
              </a14:hiddenFill>
            </a:ext>
          </a:extLst>
        </p:spPr>
      </p:pic>
      <p:pic>
        <p:nvPicPr>
          <p:cNvPr id="1349635" name="Picture 3" descr="deb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3959225"/>
            <a:ext cx="7997825" cy="2657475"/>
          </a:xfrm>
          <a:prstGeom prst="rect">
            <a:avLst/>
          </a:prstGeom>
          <a:noFill/>
          <a:extLst>
            <a:ext uri="{909E8E84-426E-40dd-AFC4-6F175D3DCCD1}">
              <a14:hiddenFill xmlns:a14="http://schemas.microsoft.com/office/drawing/2010/main" xmlns="">
                <a:solidFill>
                  <a:srgbClr val="FFFFFF"/>
                </a:solidFill>
              </a14:hiddenFill>
            </a:ext>
          </a:extLst>
        </p:spPr>
      </p:pic>
      <p:sp>
        <p:nvSpPr>
          <p:cNvPr id="1349636" name="Rectangle 4"/>
          <p:cNvSpPr>
            <a:spLocks noGrp="1" noChangeArrowheads="1"/>
          </p:cNvSpPr>
          <p:nvPr>
            <p:ph type="title"/>
          </p:nvPr>
        </p:nvSpPr>
        <p:spPr/>
        <p:txBody>
          <a:bodyPr/>
          <a:lstStyle/>
          <a:p>
            <a:r>
              <a:rPr lang="en-US"/>
              <a:t>Example Images</a:t>
            </a:r>
          </a:p>
        </p:txBody>
      </p:sp>
    </p:spTree>
    <p:extLst>
      <p:ext uri="{BB962C8B-B14F-4D97-AF65-F5344CB8AC3E}">
        <p14:creationId xmlns:p14="http://schemas.microsoft.com/office/powerpoint/2010/main" val="4040570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4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65" name="Picture 21"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25366" name="Picture 22"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5367" name="Picture 23"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5368" name="Picture 24"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25346" name="Picture 2" descr="relit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0574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25348" name="Rectangle 4"/>
          <p:cNvSpPr>
            <a:spLocks noGrp="1" noChangeArrowheads="1"/>
          </p:cNvSpPr>
          <p:nvPr>
            <p:ph type="title"/>
          </p:nvPr>
        </p:nvSpPr>
        <p:spPr/>
        <p:txBody>
          <a:bodyPr/>
          <a:lstStyle/>
          <a:p>
            <a:r>
              <a:rPr lang="en-US" sz="3200" dirty="0"/>
              <a:t>Motivation: Image-based Relighting</a:t>
            </a:r>
          </a:p>
        </p:txBody>
      </p:sp>
      <p:sp>
        <p:nvSpPr>
          <p:cNvPr id="82535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25353" name="Group 9"/>
          <p:cNvGrpSpPr>
            <a:grpSpLocks/>
          </p:cNvGrpSpPr>
          <p:nvPr/>
        </p:nvGrpSpPr>
        <p:grpSpPr bwMode="auto">
          <a:xfrm>
            <a:off x="3970338" y="3267075"/>
            <a:ext cx="1570037" cy="825500"/>
            <a:chOff x="2717" y="2022"/>
            <a:chExt cx="989" cy="520"/>
          </a:xfrm>
        </p:grpSpPr>
        <p:sp>
          <p:nvSpPr>
            <p:cNvPr id="82535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2535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333333"/>
                  </a:solidFill>
                  <a:latin typeface="Arial" charset="0"/>
                  <a:cs typeface="ＭＳ Ｐゴシック" charset="0"/>
                </a:rPr>
                <a:t>Relight</a:t>
              </a:r>
            </a:p>
          </p:txBody>
        </p:sp>
      </p:grpSp>
      <p:sp>
        <p:nvSpPr>
          <p:cNvPr id="82535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+10000 Samples</a:t>
            </a:r>
          </a:p>
        </p:txBody>
      </p:sp>
      <p:sp>
        <p:nvSpPr>
          <p:cNvPr id="825361" name="AutoShape 17"/>
          <p:cNvSpPr>
            <a:spLocks noChangeArrowheads="1"/>
          </p:cNvSpPr>
          <p:nvPr/>
        </p:nvSpPr>
        <p:spPr bwMode="auto">
          <a:xfrm>
            <a:off x="1928813" y="2992438"/>
            <a:ext cx="5307012" cy="1600200"/>
          </a:xfrm>
          <a:prstGeom prst="roundRect">
            <a:avLst>
              <a:gd name="adj" fmla="val 16667"/>
            </a:avLst>
          </a:prstGeom>
          <a:solidFill>
            <a:schemeClr val="tx1">
              <a:alpha val="95000"/>
            </a:schemeClr>
          </a:solidFill>
          <a:ln w="57150">
            <a:solidFill>
              <a:srgbClr val="3366FF"/>
            </a:solidFill>
            <a:round/>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25362" name="AutoShape 18"/>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xmlns="">
                <a:solidFill>
                  <a:schemeClr val="bg1">
                    <a:alpha val="95000"/>
                  </a:schemeClr>
                </a:solidFill>
              </a14:hiddenFill>
            </a:ext>
          </a:extLst>
        </p:spPr>
        <p:txBody>
          <a:bodyPr wrap="none" anchor="ctr"/>
          <a:lstStyle/>
          <a:p>
            <a:pPr algn="l"/>
            <a:endParaRPr lang="en-US">
              <a:solidFill>
                <a:srgbClr val="FFFFFF"/>
              </a:solidFill>
              <a:latin typeface="Arial" charset="0"/>
              <a:cs typeface="ＭＳ Ｐゴシック" charset="0"/>
            </a:endParaRPr>
          </a:p>
        </p:txBody>
      </p:sp>
      <p:sp>
        <p:nvSpPr>
          <p:cNvPr id="825363" name="Rectangle 19"/>
          <p:cNvSpPr>
            <a:spLocks noChangeArrowheads="1"/>
          </p:cNvSpPr>
          <p:nvPr/>
        </p:nvSpPr>
        <p:spPr bwMode="auto">
          <a:xfrm>
            <a:off x="1955800" y="3414713"/>
            <a:ext cx="5267325" cy="855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200" dirty="0">
                <a:solidFill>
                  <a:srgbClr val="3366FF"/>
                </a:solidFill>
                <a:latin typeface="Arial" charset="0"/>
                <a:cs typeface="ＭＳ Ｐゴシック" charset="0"/>
              </a:rPr>
              <a:t>Brute Force Capture Practically Impossible</a:t>
            </a:r>
            <a:endParaRPr lang="en-US" sz="2000" dirty="0">
              <a:solidFill>
                <a:srgbClr val="3366FF"/>
              </a:solidFill>
              <a:latin typeface="Arial" charset="0"/>
              <a:cs typeface="ＭＳ Ｐゴシック" charset="0"/>
            </a:endParaRPr>
          </a:p>
        </p:txBody>
      </p:sp>
    </p:spTree>
    <p:extLst>
      <p:ext uri="{BB962C8B-B14F-4D97-AF65-F5344CB8AC3E}">
        <p14:creationId xmlns:p14="http://schemas.microsoft.com/office/powerpoint/2010/main" val="22016195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r>
              <a:rPr lang="en-US" sz="4000"/>
              <a:t>Compressible / Sparseness</a:t>
            </a:r>
          </a:p>
        </p:txBody>
      </p:sp>
      <p:pic>
        <p:nvPicPr>
          <p:cNvPr id="768003" name="Picture 3" descr="apple_wav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40020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76800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76358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768005" name="Picture 5" descr="apple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7556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768006" name="Picture 6" descr="apple_wa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40100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68007" name="Line 7"/>
          <p:cNvSpPr>
            <a:spLocks noChangeShapeType="1"/>
          </p:cNvSpPr>
          <p:nvPr/>
        </p:nvSpPr>
        <p:spPr bwMode="auto">
          <a:xfrm>
            <a:off x="1012825" y="3673475"/>
            <a:ext cx="7075488" cy="11113"/>
          </a:xfrm>
          <a:prstGeom prst="line">
            <a:avLst/>
          </a:prstGeom>
          <a:noFill/>
          <a:ln w="28575">
            <a:solidFill>
              <a:srgbClr val="FF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eaLnBrk="1" hangingPunct="1"/>
            <a:endParaRPr lang="en-US" sz="4000" b="1">
              <a:solidFill>
                <a:srgbClr val="545454"/>
              </a:solidFill>
              <a:latin typeface="Arial" charset="0"/>
              <a:cs typeface="ＭＳ Ｐゴシック" charset="0"/>
            </a:endParaRPr>
          </a:p>
        </p:txBody>
      </p:sp>
      <p:grpSp>
        <p:nvGrpSpPr>
          <p:cNvPr id="768008" name="Group 8"/>
          <p:cNvGrpSpPr>
            <a:grpSpLocks/>
          </p:cNvGrpSpPr>
          <p:nvPr/>
        </p:nvGrpSpPr>
        <p:grpSpPr bwMode="auto">
          <a:xfrm>
            <a:off x="2041525" y="3381375"/>
            <a:ext cx="585788" cy="598488"/>
            <a:chOff x="2804" y="2172"/>
            <a:chExt cx="369" cy="377"/>
          </a:xfrm>
        </p:grpSpPr>
        <p:sp>
          <p:nvSpPr>
            <p:cNvPr id="768009" name="AutoShape 9"/>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a:solidFill>
                  <a:srgbClr val="545454"/>
                </a:solidFill>
                <a:latin typeface="Arial" charset="0"/>
                <a:cs typeface="ＭＳ Ｐゴシック" charset="0"/>
              </a:endParaRPr>
            </a:p>
          </p:txBody>
        </p:sp>
        <p:sp>
          <p:nvSpPr>
            <p:cNvPr id="768010" name="Rectangle 10"/>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a:solidFill>
                    <a:srgbClr val="FFFFFF"/>
                  </a:solidFill>
                  <a:latin typeface="Arial" charset="0"/>
                  <a:cs typeface="Arial" charset="0"/>
                </a:rPr>
                <a:t>ψ</a:t>
              </a:r>
            </a:p>
          </p:txBody>
        </p:sp>
      </p:grpSp>
      <p:grpSp>
        <p:nvGrpSpPr>
          <p:cNvPr id="768011" name="Group 11"/>
          <p:cNvGrpSpPr>
            <a:grpSpLocks/>
          </p:cNvGrpSpPr>
          <p:nvPr/>
        </p:nvGrpSpPr>
        <p:grpSpPr bwMode="auto">
          <a:xfrm>
            <a:off x="6510338" y="3382963"/>
            <a:ext cx="585787" cy="598487"/>
            <a:chOff x="2804" y="2172"/>
            <a:chExt cx="369" cy="377"/>
          </a:xfrm>
        </p:grpSpPr>
        <p:sp>
          <p:nvSpPr>
            <p:cNvPr id="768012" name="AutoShape 12"/>
            <p:cNvSpPr>
              <a:spLocks noChangeArrowheads="1"/>
            </p:cNvSpPr>
            <p:nvPr/>
          </p:nvSpPr>
          <p:spPr bwMode="auto">
            <a:xfrm>
              <a:off x="2804" y="2172"/>
              <a:ext cx="369" cy="377"/>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eaLnBrk="1" hangingPunct="1"/>
              <a:endParaRPr lang="en-US" sz="4000" b="1">
                <a:solidFill>
                  <a:srgbClr val="545454"/>
                </a:solidFill>
                <a:latin typeface="Arial" charset="0"/>
                <a:cs typeface="ＭＳ Ｐゴシック" charset="0"/>
              </a:endParaRPr>
            </a:p>
          </p:txBody>
        </p:sp>
        <p:sp>
          <p:nvSpPr>
            <p:cNvPr id="768013" name="Rectangle 13"/>
            <p:cNvSpPr>
              <a:spLocks noChangeArrowheads="1"/>
            </p:cNvSpPr>
            <p:nvPr/>
          </p:nvSpPr>
          <p:spPr bwMode="auto">
            <a:xfrm>
              <a:off x="2843" y="2239"/>
              <a:ext cx="300"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l-GR" sz="2400" b="1">
                  <a:solidFill>
                    <a:srgbClr val="FFFFFF"/>
                  </a:solidFill>
                  <a:latin typeface="Arial" charset="0"/>
                  <a:cs typeface="Arial" charset="0"/>
                </a:rPr>
                <a:t>ψ</a:t>
              </a:r>
            </a:p>
          </p:txBody>
        </p:sp>
      </p:grpSp>
      <p:sp>
        <p:nvSpPr>
          <p:cNvPr id="768014" name="Rectangle 14"/>
          <p:cNvSpPr>
            <a:spLocks noChangeArrowheads="1"/>
          </p:cNvSpPr>
          <p:nvPr/>
        </p:nvSpPr>
        <p:spPr bwMode="auto">
          <a:xfrm>
            <a:off x="5438775" y="66071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a:solidFill>
                  <a:srgbClr val="EAEAEA"/>
                </a:solidFill>
                <a:latin typeface="Arial" charset="0"/>
                <a:cs typeface="ＭＳ Ｐゴシック" charset="0"/>
              </a:rPr>
              <a:t>5% Largest Coeff.</a:t>
            </a:r>
            <a:endParaRPr lang="en-US" sz="1200">
              <a:solidFill>
                <a:srgbClr val="EAEAEA"/>
              </a:solidFill>
              <a:latin typeface="Arial" charset="0"/>
              <a:cs typeface="ＭＳ Ｐゴシック" charset="0"/>
            </a:endParaRPr>
          </a:p>
        </p:txBody>
      </p:sp>
      <p:sp>
        <p:nvSpPr>
          <p:cNvPr id="768015" name="Rectangle 15"/>
          <p:cNvSpPr>
            <a:spLocks noChangeArrowheads="1"/>
          </p:cNvSpPr>
          <p:nvPr/>
        </p:nvSpPr>
        <p:spPr bwMode="auto">
          <a:xfrm>
            <a:off x="992188" y="6599238"/>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eaLnBrk="1" hangingPunct="1">
              <a:lnSpc>
                <a:spcPct val="80000"/>
              </a:lnSpc>
              <a:spcBef>
                <a:spcPct val="20000"/>
              </a:spcBef>
            </a:pPr>
            <a:r>
              <a:rPr lang="en-US">
                <a:solidFill>
                  <a:srgbClr val="EAEAEA"/>
                </a:solidFill>
                <a:latin typeface="Arial" charset="0"/>
                <a:cs typeface="ＭＳ Ｐゴシック" charset="0"/>
              </a:rPr>
              <a:t>All Coefficients</a:t>
            </a:r>
            <a:endParaRPr lang="en-US" sz="1200">
              <a:solidFill>
                <a:srgbClr val="EAEAEA"/>
              </a:solidFill>
              <a:latin typeface="Arial" charset="0"/>
              <a:cs typeface="ＭＳ Ｐゴシック" charset="0"/>
            </a:endParaRPr>
          </a:p>
        </p:txBody>
      </p:sp>
    </p:spTree>
    <p:extLst>
      <p:ext uri="{BB962C8B-B14F-4D97-AF65-F5344CB8AC3E}">
        <p14:creationId xmlns:p14="http://schemas.microsoft.com/office/powerpoint/2010/main" val="1129182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p:txBody>
          <a:bodyPr/>
          <a:lstStyle/>
          <a:p>
            <a:r>
              <a:rPr lang="en-US" sz="4000"/>
              <a:t>Measurements</a:t>
            </a:r>
          </a:p>
        </p:txBody>
      </p:sp>
      <p:pic>
        <p:nvPicPr>
          <p:cNvPr id="756739"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56742" name="Picture 6"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xmlns="">
                <a:solidFill>
                  <a:srgbClr val="FFFFFF"/>
                </a:solidFill>
              </a14:hiddenFill>
            </a:ext>
          </a:extLst>
        </p:spPr>
      </p:pic>
      <p:pic>
        <p:nvPicPr>
          <p:cNvPr id="756751" name="Picture 1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56761" name="Picture 2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xmlns="">
                <a:solidFill>
                  <a:srgbClr val="FFFFFF"/>
                </a:solidFill>
              </a14:hiddenFill>
            </a:ext>
          </a:extLst>
        </p:spPr>
      </p:pic>
      <p:sp>
        <p:nvSpPr>
          <p:cNvPr id="756764" name="Rectangle 28"/>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56765" name="Rectangle 29"/>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56771" name="Picture 35"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56772" name="Rectangle 36"/>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56773" name="Line 37"/>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56774" name="AutoShape 38"/>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56775" name="Rectangle 39"/>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spTree>
    <p:extLst>
      <p:ext uri="{BB962C8B-B14F-4D97-AF65-F5344CB8AC3E}">
        <p14:creationId xmlns:p14="http://schemas.microsoft.com/office/powerpoint/2010/main" val="2477646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r>
              <a:rPr lang="en-US" sz="4000"/>
              <a:t>Measurements</a:t>
            </a:r>
          </a:p>
        </p:txBody>
      </p:sp>
      <p:pic>
        <p:nvPicPr>
          <p:cNvPr id="76288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6288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xmlns="">
                <a:solidFill>
                  <a:srgbClr val="FFFFFF"/>
                </a:solidFill>
              </a14:hiddenFill>
            </a:ext>
          </a:extLst>
        </p:spPr>
      </p:pic>
      <p:pic>
        <p:nvPicPr>
          <p:cNvPr id="76288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62886"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xmlns="">
                <a:solidFill>
                  <a:srgbClr val="FFFFFF"/>
                </a:solidFill>
              </a14:hiddenFill>
            </a:ext>
          </a:extLst>
        </p:spPr>
      </p:pic>
      <p:sp>
        <p:nvSpPr>
          <p:cNvPr id="762887"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2888"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2889"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2890"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2891"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2892"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3"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2899" name="Group 19"/>
          <p:cNvGrpSpPr>
            <a:grpSpLocks noChangeAspect="1"/>
          </p:cNvGrpSpPr>
          <p:nvPr/>
        </p:nvGrpSpPr>
        <p:grpSpPr bwMode="auto">
          <a:xfrm>
            <a:off x="3390900" y="828675"/>
            <a:ext cx="2587625" cy="2587625"/>
            <a:chOff x="2020" y="1492"/>
            <a:chExt cx="1718" cy="1718"/>
          </a:xfrm>
        </p:grpSpPr>
        <p:sp>
          <p:nvSpPr>
            <p:cNvPr id="762894" name="Rectangle 14"/>
            <p:cNvSpPr>
              <a:spLocks noChangeAspect="1" noChangeArrowheads="1"/>
            </p:cNvSpPr>
            <p:nvPr/>
          </p:nvSpPr>
          <p:spPr bwMode="auto">
            <a:xfrm>
              <a:off x="2020" y="1492"/>
              <a:ext cx="1718" cy="1718"/>
            </a:xfrm>
            <a:prstGeom prst="rect">
              <a:avLst/>
            </a:prstGeom>
            <a:solidFill>
              <a:srgbClr val="96969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5" name="Rectangle 15"/>
            <p:cNvSpPr>
              <a:spLocks noChangeAspect="1" noChangeArrowheads="1"/>
            </p:cNvSpPr>
            <p:nvPr/>
          </p:nvSpPr>
          <p:spPr bwMode="auto">
            <a:xfrm>
              <a:off x="2021" y="1493"/>
              <a:ext cx="432" cy="43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6" name="Rectangle 16"/>
            <p:cNvSpPr>
              <a:spLocks noChangeAspect="1" noChangeArrowheads="1"/>
            </p:cNvSpPr>
            <p:nvPr/>
          </p:nvSpPr>
          <p:spPr bwMode="auto">
            <a:xfrm>
              <a:off x="2452" y="1494"/>
              <a:ext cx="432" cy="43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7" name="Rectangle 17"/>
            <p:cNvSpPr>
              <a:spLocks noChangeAspect="1" noChangeArrowheads="1"/>
            </p:cNvSpPr>
            <p:nvPr/>
          </p:nvSpPr>
          <p:spPr bwMode="auto">
            <a:xfrm>
              <a:off x="2021" y="1927"/>
              <a:ext cx="432" cy="43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898" name="Rectangle 18"/>
            <p:cNvSpPr>
              <a:spLocks noChangeAspect="1" noChangeArrowheads="1"/>
            </p:cNvSpPr>
            <p:nvPr/>
          </p:nvSpPr>
          <p:spPr bwMode="auto">
            <a:xfrm>
              <a:off x="2452" y="1926"/>
              <a:ext cx="432" cy="43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2904" name="Group 24"/>
          <p:cNvGrpSpPr>
            <a:grpSpLocks/>
          </p:cNvGrpSpPr>
          <p:nvPr/>
        </p:nvGrpSpPr>
        <p:grpSpPr bwMode="auto">
          <a:xfrm>
            <a:off x="6318250" y="2371725"/>
            <a:ext cx="2728913" cy="2725738"/>
            <a:chOff x="3980" y="1494"/>
            <a:chExt cx="1719" cy="1717"/>
          </a:xfrm>
        </p:grpSpPr>
        <p:pic>
          <p:nvPicPr>
            <p:cNvPr id="762900" name="Picture 20"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xmlns="">
                  <a:solidFill>
                    <a:srgbClr val="FFFFFF"/>
                  </a:solidFill>
                </a14:hiddenFill>
              </a:ext>
            </a:extLst>
          </p:spPr>
        </p:pic>
        <p:sp>
          <p:nvSpPr>
            <p:cNvPr id="762901" name="Rectangle 21"/>
            <p:cNvSpPr>
              <a:spLocks noChangeArrowheads="1"/>
            </p:cNvSpPr>
            <p:nvPr/>
          </p:nvSpPr>
          <p:spPr bwMode="auto">
            <a:xfrm>
              <a:off x="3980" y="2024"/>
              <a:ext cx="532" cy="1186"/>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2" name="Rectangle 22"/>
            <p:cNvSpPr>
              <a:spLocks noChangeArrowheads="1"/>
            </p:cNvSpPr>
            <p:nvPr/>
          </p:nvSpPr>
          <p:spPr bwMode="auto">
            <a:xfrm>
              <a:off x="4513" y="1915"/>
              <a:ext cx="1184" cy="1296"/>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2903" name="Rectangle 23"/>
            <p:cNvSpPr>
              <a:spLocks noChangeArrowheads="1"/>
            </p:cNvSpPr>
            <p:nvPr/>
          </p:nvSpPr>
          <p:spPr bwMode="auto">
            <a:xfrm>
              <a:off x="4408" y="1918"/>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2909" name="Rectangle 29"/>
          <p:cNvSpPr>
            <a:spLocks noChangeArrowheads="1"/>
          </p:cNvSpPr>
          <p:nvPr/>
        </p:nvSpPr>
        <p:spPr bwMode="auto">
          <a:xfrm>
            <a:off x="4030663" y="4765675"/>
            <a:ext cx="157162" cy="155575"/>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851558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sz="4000"/>
              <a:t>Measurements</a:t>
            </a:r>
          </a:p>
        </p:txBody>
      </p:sp>
      <p:pic>
        <p:nvPicPr>
          <p:cNvPr id="763907"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63908"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xmlns="">
                <a:solidFill>
                  <a:srgbClr val="FFFFFF"/>
                </a:solidFill>
              </a14:hiddenFill>
            </a:ext>
          </a:extLst>
        </p:spPr>
      </p:pic>
      <p:pic>
        <p:nvPicPr>
          <p:cNvPr id="763909"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63910" name="Picture 6"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4122738"/>
            <a:ext cx="2590800" cy="2590800"/>
          </a:xfrm>
          <a:prstGeom prst="rect">
            <a:avLst/>
          </a:prstGeom>
          <a:noFill/>
          <a:extLst>
            <a:ext uri="{909E8E84-426E-40dd-AFC4-6F175D3DCCD1}">
              <a14:hiddenFill xmlns:a14="http://schemas.microsoft.com/office/drawing/2010/main" xmlns="">
                <a:solidFill>
                  <a:srgbClr val="FFFFFF"/>
                </a:solidFill>
              </a14:hiddenFill>
            </a:ext>
          </a:extLst>
        </p:spPr>
      </p:pic>
      <p:sp>
        <p:nvSpPr>
          <p:cNvPr id="763911"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63912"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63913"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3914"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63915"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63916"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17"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grpSp>
        <p:nvGrpSpPr>
          <p:cNvPr id="763918" name="Group 14"/>
          <p:cNvGrpSpPr>
            <a:grpSpLocks/>
          </p:cNvGrpSpPr>
          <p:nvPr/>
        </p:nvGrpSpPr>
        <p:grpSpPr bwMode="auto">
          <a:xfrm>
            <a:off x="6318250" y="2371725"/>
            <a:ext cx="2728913" cy="2725738"/>
            <a:chOff x="3980" y="1494"/>
            <a:chExt cx="1719" cy="1717"/>
          </a:xfrm>
        </p:grpSpPr>
        <p:pic>
          <p:nvPicPr>
            <p:cNvPr id="763919" name="Picture 15" descr="apple_w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 y="1494"/>
              <a:ext cx="1716" cy="1716"/>
            </a:xfrm>
            <a:prstGeom prst="rect">
              <a:avLst/>
            </a:prstGeom>
            <a:noFill/>
            <a:extLst>
              <a:ext uri="{909E8E84-426E-40dd-AFC4-6F175D3DCCD1}">
                <a14:hiddenFill xmlns:a14="http://schemas.microsoft.com/office/drawing/2010/main" xmlns="">
                  <a:solidFill>
                    <a:srgbClr val="FFFFFF"/>
                  </a:solidFill>
                </a14:hiddenFill>
              </a:ext>
            </a:extLst>
          </p:spPr>
        </p:pic>
        <p:sp>
          <p:nvSpPr>
            <p:cNvPr id="763920" name="Rectangle 16"/>
            <p:cNvSpPr>
              <a:spLocks noChangeArrowheads="1"/>
            </p:cNvSpPr>
            <p:nvPr/>
          </p:nvSpPr>
          <p:spPr bwMode="auto">
            <a:xfrm>
              <a:off x="3980" y="2672"/>
              <a:ext cx="538" cy="538"/>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1" name="Rectangle 17"/>
            <p:cNvSpPr>
              <a:spLocks noChangeArrowheads="1"/>
            </p:cNvSpPr>
            <p:nvPr/>
          </p:nvSpPr>
          <p:spPr bwMode="auto">
            <a:xfrm>
              <a:off x="4517" y="2565"/>
              <a:ext cx="1180" cy="646"/>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2" name="Rectangle 18"/>
            <p:cNvSpPr>
              <a:spLocks noChangeArrowheads="1"/>
            </p:cNvSpPr>
            <p:nvPr/>
          </p:nvSpPr>
          <p:spPr bwMode="auto">
            <a:xfrm>
              <a:off x="4413" y="2567"/>
              <a:ext cx="104" cy="104"/>
            </a:xfrm>
            <a:prstGeom prst="rect">
              <a:avLst/>
            </a:prstGeom>
            <a:noFill/>
            <a:ln w="19050">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63929" name="Group 25"/>
          <p:cNvGrpSpPr>
            <a:grpSpLocks/>
          </p:cNvGrpSpPr>
          <p:nvPr/>
        </p:nvGrpSpPr>
        <p:grpSpPr bwMode="auto">
          <a:xfrm>
            <a:off x="3387725" y="835025"/>
            <a:ext cx="2587625" cy="2587625"/>
            <a:chOff x="2134" y="526"/>
            <a:chExt cx="1630" cy="1630"/>
          </a:xfrm>
        </p:grpSpPr>
        <p:sp>
          <p:nvSpPr>
            <p:cNvPr id="763924" name="Rectangle 20"/>
            <p:cNvSpPr>
              <a:spLocks noChangeAspect="1" noChangeArrowheads="1"/>
            </p:cNvSpPr>
            <p:nvPr/>
          </p:nvSpPr>
          <p:spPr bwMode="auto">
            <a:xfrm>
              <a:off x="2134" y="526"/>
              <a:ext cx="1630" cy="1630"/>
            </a:xfrm>
            <a:prstGeom prst="rect">
              <a:avLst/>
            </a:prstGeom>
            <a:solidFill>
              <a:srgbClr val="96969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5" name="Rectangle 21"/>
            <p:cNvSpPr>
              <a:spLocks noChangeAspect="1" noChangeArrowheads="1"/>
            </p:cNvSpPr>
            <p:nvPr/>
          </p:nvSpPr>
          <p:spPr bwMode="auto">
            <a:xfrm>
              <a:off x="2545" y="1347"/>
              <a:ext cx="205" cy="20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6" name="Rectangle 22"/>
            <p:cNvSpPr>
              <a:spLocks noChangeAspect="1" noChangeArrowheads="1"/>
            </p:cNvSpPr>
            <p:nvPr/>
          </p:nvSpPr>
          <p:spPr bwMode="auto">
            <a:xfrm>
              <a:off x="2750" y="1346"/>
              <a:ext cx="205" cy="20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7" name="Rectangle 23"/>
            <p:cNvSpPr>
              <a:spLocks noChangeAspect="1" noChangeArrowheads="1"/>
            </p:cNvSpPr>
            <p:nvPr/>
          </p:nvSpPr>
          <p:spPr bwMode="auto">
            <a:xfrm>
              <a:off x="2750" y="1552"/>
              <a:ext cx="205" cy="204"/>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63928" name="Rectangle 24"/>
            <p:cNvSpPr>
              <a:spLocks noChangeAspect="1" noChangeArrowheads="1"/>
            </p:cNvSpPr>
            <p:nvPr/>
          </p:nvSpPr>
          <p:spPr bwMode="auto">
            <a:xfrm>
              <a:off x="2545" y="1551"/>
              <a:ext cx="205" cy="20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63934" name="Rectangle 30"/>
          <p:cNvSpPr>
            <a:spLocks noChangeAspect="1" noChangeArrowheads="1"/>
          </p:cNvSpPr>
          <p:nvPr/>
        </p:nvSpPr>
        <p:spPr bwMode="auto">
          <a:xfrm>
            <a:off x="4037013" y="5740400"/>
            <a:ext cx="155575" cy="157163"/>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2797331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r>
              <a:rPr lang="en-US" sz="4000"/>
              <a:t>Compressible / Sparseness</a:t>
            </a:r>
          </a:p>
        </p:txBody>
      </p:sp>
      <p:pic>
        <p:nvPicPr>
          <p:cNvPr id="770051"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70052"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0053"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0055" name="Rectangle 7"/>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0056" name="Rectangle 8"/>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0057" name="Picture 9"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0058" name="Rectangle 10"/>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0059" name="Line 11"/>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0060" name="AutoShape 12"/>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0061" name="Rectangle 13"/>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0065" name="Picture 17"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bg1"/>
                </a:solidFill>
                <a:miter lim="800000"/>
                <a:headEnd/>
                <a:tailEnd/>
              </a14:hiddenLine>
            </a:ext>
          </a:extLst>
        </p:spPr>
      </p:pic>
      <p:pic>
        <p:nvPicPr>
          <p:cNvPr id="770068" name="Picture 20"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bg1"/>
                </a:solidFill>
                <a:miter lim="800000"/>
                <a:headEnd/>
                <a:tailEnd/>
              </a14:hiddenLine>
            </a:ext>
          </a:extLst>
        </p:spPr>
      </p:pic>
    </p:spTree>
    <p:extLst>
      <p:ext uri="{BB962C8B-B14F-4D97-AF65-F5344CB8AC3E}">
        <p14:creationId xmlns:p14="http://schemas.microsoft.com/office/powerpoint/2010/main" val="50794653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r>
              <a:rPr lang="en-US" sz="4000"/>
              <a:t>Compressible / Sparseness</a:t>
            </a:r>
          </a:p>
        </p:txBody>
      </p:sp>
      <p:pic>
        <p:nvPicPr>
          <p:cNvPr id="773123" name="Picture 3" descr="bla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3846"/>
          <a:stretch>
            <a:fillRect/>
          </a:stretch>
        </p:blipFill>
        <p:spPr>
          <a:xfrm>
            <a:off x="409575" y="804863"/>
            <a:ext cx="5648325" cy="26320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73124"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825500"/>
            <a:ext cx="2586038" cy="2587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3125" name="Picture 5" descr="blank"/>
          <p:cNvPicPr>
            <a:picLocks noChangeAspect="1" noChangeArrowheads="1"/>
          </p:cNvPicPr>
          <p:nvPr/>
        </p:nvPicPr>
        <p:blipFill>
          <a:blip r:embed="rId2">
            <a:extLst>
              <a:ext uri="{28A0092B-C50C-407E-A947-70E740481C1C}">
                <a14:useLocalDpi xmlns:a14="http://schemas.microsoft.com/office/drawing/2010/main" val="0"/>
              </a:ext>
            </a:extLst>
          </a:blip>
          <a:srcRect r="34161"/>
          <a:stretch>
            <a:fillRect/>
          </a:stretch>
        </p:blipFill>
        <p:spPr bwMode="auto">
          <a:xfrm>
            <a:off x="411163" y="4102100"/>
            <a:ext cx="5627687" cy="2633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3126" name="Rectangle 6"/>
          <p:cNvSpPr>
            <a:spLocks noChangeArrowheads="1"/>
          </p:cNvSpPr>
          <p:nvPr/>
        </p:nvSpPr>
        <p:spPr bwMode="auto">
          <a:xfrm rot="5400000">
            <a:off x="-1100137" y="19653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Canonical Domain</a:t>
            </a:r>
            <a:endParaRPr lang="en-US" sz="1400">
              <a:solidFill>
                <a:srgbClr val="EAEAEA"/>
              </a:solidFill>
              <a:latin typeface="Arial" charset="0"/>
              <a:cs typeface="ＭＳ Ｐゴシック" charset="0"/>
            </a:endParaRPr>
          </a:p>
        </p:txBody>
      </p:sp>
      <p:sp>
        <p:nvSpPr>
          <p:cNvPr id="773127" name="Rectangle 7"/>
          <p:cNvSpPr>
            <a:spLocks noChangeArrowheads="1"/>
          </p:cNvSpPr>
          <p:nvPr/>
        </p:nvSpPr>
        <p:spPr bwMode="auto">
          <a:xfrm rot="5400000">
            <a:off x="-1098549" y="5262562"/>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Wavelet Domain</a:t>
            </a:r>
            <a:endParaRPr lang="en-US" sz="1400">
              <a:solidFill>
                <a:srgbClr val="EAEAEA"/>
              </a:solidFill>
              <a:latin typeface="Arial" charset="0"/>
              <a:cs typeface="ＭＳ Ｐゴシック" charset="0"/>
            </a:endParaRPr>
          </a:p>
        </p:txBody>
      </p:sp>
      <p:pic>
        <p:nvPicPr>
          <p:cNvPr id="773128" name="Picture 8" descr="blank"/>
          <p:cNvPicPr>
            <a:picLocks noChangeAspect="1" noChangeArrowheads="1"/>
          </p:cNvPicPr>
          <p:nvPr/>
        </p:nvPicPr>
        <p:blipFill>
          <a:blip r:embed="rId2">
            <a:extLst>
              <a:ext uri="{28A0092B-C50C-407E-A947-70E740481C1C}">
                <a14:useLocalDpi xmlns:a14="http://schemas.microsoft.com/office/drawing/2010/main" val="0"/>
              </a:ext>
            </a:extLst>
          </a:blip>
          <a:srcRect l="66103" r="-848"/>
          <a:stretch>
            <a:fillRect/>
          </a:stretch>
        </p:blipFill>
        <p:spPr bwMode="auto">
          <a:xfrm>
            <a:off x="6019800" y="2347913"/>
            <a:ext cx="3124200" cy="2770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73129" name="Rectangle 9"/>
          <p:cNvSpPr>
            <a:spLocks noChangeArrowheads="1"/>
          </p:cNvSpPr>
          <p:nvPr/>
        </p:nvSpPr>
        <p:spPr bwMode="auto">
          <a:xfrm>
            <a:off x="6323013" y="517842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a:t>
            </a:r>
            <a:endParaRPr lang="en-US" sz="1400">
              <a:solidFill>
                <a:srgbClr val="EAEAEA"/>
              </a:solidFill>
              <a:latin typeface="Arial" charset="0"/>
              <a:cs typeface="ＭＳ Ｐゴシック" charset="0"/>
            </a:endParaRPr>
          </a:p>
        </p:txBody>
      </p:sp>
      <p:sp>
        <p:nvSpPr>
          <p:cNvPr id="773130" name="Line 10"/>
          <p:cNvSpPr>
            <a:spLocks noChangeShapeType="1"/>
          </p:cNvSpPr>
          <p:nvPr/>
        </p:nvSpPr>
        <p:spPr bwMode="auto">
          <a:xfrm>
            <a:off x="76200" y="3749675"/>
            <a:ext cx="5913438" cy="0"/>
          </a:xfrm>
          <a:prstGeom prst="line">
            <a:avLst/>
          </a:prstGeom>
          <a:noFill/>
          <a:ln w="28575">
            <a:solidFill>
              <a:srgbClr val="FFCC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73131" name="AutoShape 11"/>
          <p:cNvSpPr>
            <a:spLocks noChangeArrowheads="1"/>
          </p:cNvSpPr>
          <p:nvPr/>
        </p:nvSpPr>
        <p:spPr bwMode="auto">
          <a:xfrm>
            <a:off x="2908300" y="3448050"/>
            <a:ext cx="585788" cy="598488"/>
          </a:xfrm>
          <a:prstGeom prst="upDownArrow">
            <a:avLst>
              <a:gd name="adj1" fmla="val 64231"/>
              <a:gd name="adj2" fmla="val 38483"/>
            </a:avLst>
          </a:prstGeom>
          <a:solidFill>
            <a:schemeClr val="tx1"/>
          </a:solidFill>
          <a:ln w="285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2" name="Rectangle 12"/>
          <p:cNvSpPr>
            <a:spLocks noChangeArrowheads="1"/>
          </p:cNvSpPr>
          <p:nvPr/>
        </p:nvSpPr>
        <p:spPr bwMode="auto">
          <a:xfrm>
            <a:off x="2970213" y="3554413"/>
            <a:ext cx="47625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l-GR" sz="2400">
                <a:solidFill>
                  <a:srgbClr val="FFFFFF"/>
                </a:solidFill>
                <a:latin typeface="Arial" charset="0"/>
                <a:cs typeface="Arial" charset="0"/>
              </a:rPr>
              <a:t>ψ</a:t>
            </a:r>
          </a:p>
        </p:txBody>
      </p:sp>
      <p:pic>
        <p:nvPicPr>
          <p:cNvPr id="773133" name="Picture 13"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121150"/>
            <a:ext cx="2587625"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bg1"/>
                </a:solidFill>
                <a:miter lim="800000"/>
                <a:headEnd/>
                <a:tailEnd/>
              </a14:hiddenLine>
            </a:ext>
          </a:extLst>
        </p:spPr>
      </p:pic>
      <p:pic>
        <p:nvPicPr>
          <p:cNvPr id="773134" name="Picture 14"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2200"/>
            <a:ext cx="2724150" cy="272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chemeClr val="bg1"/>
                </a:solidFill>
                <a:miter lim="800000"/>
                <a:headEnd/>
                <a:tailEnd/>
              </a14:hiddenLine>
            </a:ext>
          </a:extLst>
        </p:spPr>
      </p:pic>
      <p:sp>
        <p:nvSpPr>
          <p:cNvPr id="773136" name="AutoShape 16"/>
          <p:cNvSpPr>
            <a:spLocks noChangeArrowheads="1"/>
          </p:cNvSpPr>
          <p:nvPr/>
        </p:nvSpPr>
        <p:spPr bwMode="auto">
          <a:xfrm>
            <a:off x="1928813" y="2992438"/>
            <a:ext cx="5307012" cy="1600200"/>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73137" name="AutoShape 17"/>
          <p:cNvSpPr>
            <a:spLocks noChangeArrowheads="1"/>
          </p:cNvSpPr>
          <p:nvPr/>
        </p:nvSpPr>
        <p:spPr bwMode="auto">
          <a:xfrm>
            <a:off x="1920875" y="3003550"/>
            <a:ext cx="5307013" cy="1600200"/>
          </a:xfrm>
          <a:prstGeom prst="roundRect">
            <a:avLst>
              <a:gd name="adj" fmla="val 16667"/>
            </a:avLst>
          </a:prstGeom>
          <a:noFill/>
          <a:ln w="57150">
            <a:solidFill>
              <a:schemeClr val="accent2"/>
            </a:solidFill>
            <a:round/>
            <a:headEnd/>
            <a:tailEnd/>
          </a:ln>
          <a:effectLst>
            <a:outerShdw blurRad="63500" dist="38099" dir="2700000" algn="ctr" rotWithShape="0">
              <a:srgbClr val="4D4D4D">
                <a:alpha val="74998"/>
              </a:srgbClr>
            </a:outerShdw>
          </a:effectLst>
          <a:extLst>
            <a:ext uri="{909E8E84-426E-40dd-AFC4-6F175D3DCCD1}">
              <a14:hiddenFill xmlns:a14="http://schemas.microsoft.com/office/drawing/2010/main" xmlns="">
                <a:solidFill>
                  <a:schemeClr val="bg1">
                    <a:alpha val="95000"/>
                  </a:schemeClr>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773138" name="Rectangle 18"/>
          <p:cNvSpPr>
            <a:spLocks noChangeArrowheads="1"/>
          </p:cNvSpPr>
          <p:nvPr/>
        </p:nvSpPr>
        <p:spPr bwMode="auto">
          <a:xfrm>
            <a:off x="1955800" y="3395663"/>
            <a:ext cx="5267325" cy="855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3200">
                <a:solidFill>
                  <a:srgbClr val="333399"/>
                </a:solidFill>
                <a:latin typeface="Arial" charset="0"/>
                <a:cs typeface="ＭＳ Ｐゴシック" charset="0"/>
              </a:rPr>
              <a:t>Exhaustive Measurements?</a:t>
            </a:r>
            <a:endParaRPr lang="en-US" sz="2000">
              <a:solidFill>
                <a:srgbClr val="333399"/>
              </a:solidFill>
              <a:latin typeface="Arial" charset="0"/>
              <a:cs typeface="ＭＳ Ｐゴシック" charset="0"/>
            </a:endParaRPr>
          </a:p>
        </p:txBody>
      </p:sp>
    </p:spTree>
    <p:extLst>
      <p:ext uri="{BB962C8B-B14F-4D97-AF65-F5344CB8AC3E}">
        <p14:creationId xmlns:p14="http://schemas.microsoft.com/office/powerpoint/2010/main" val="1386543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76200"/>
            <a:ext cx="8153400" cy="914400"/>
          </a:xfrm>
        </p:spPr>
        <p:txBody>
          <a:bodyPr/>
          <a:lstStyle/>
          <a:p>
            <a:pPr eaLnBrk="1" hangingPunct="1">
              <a:defRPr/>
            </a:pPr>
            <a:r>
              <a:rPr lang="en-US" altLang="zh-CN">
                <a:ea typeface="宋体" charset="0"/>
                <a:cs typeface="宋体" charset="0"/>
              </a:rPr>
              <a:t>Compressive Sensing: A Brief Introduction</a:t>
            </a:r>
          </a:p>
        </p:txBody>
      </p:sp>
      <p:sp>
        <p:nvSpPr>
          <p:cNvPr id="66563" name="Rectangle 3"/>
          <p:cNvSpPr>
            <a:spLocks noGrp="1" noChangeArrowheads="1"/>
          </p:cNvSpPr>
          <p:nvPr>
            <p:ph type="body" idx="1"/>
          </p:nvPr>
        </p:nvSpPr>
        <p:spPr>
          <a:xfrm>
            <a:off x="685800" y="990600"/>
            <a:ext cx="8135938" cy="5045075"/>
          </a:xfrm>
        </p:spPr>
        <p:txBody>
          <a:bodyPr/>
          <a:lstStyle/>
          <a:p>
            <a:pPr eaLnBrk="1" hangingPunct="1">
              <a:defRPr/>
            </a:pPr>
            <a:r>
              <a:rPr lang="en-US" altLang="zh-CN">
                <a:ea typeface="宋体" charset="0"/>
                <a:cs typeface="宋体" charset="0"/>
              </a:rPr>
              <a:t>Sparsity / Compressibility: </a:t>
            </a:r>
          </a:p>
          <a:p>
            <a:pPr lvl="1" eaLnBrk="1" hangingPunct="1">
              <a:defRPr/>
            </a:pPr>
            <a:r>
              <a:rPr lang="en-US" altLang="zh-CN">
                <a:ea typeface="宋体" charset="0"/>
                <a:cs typeface="宋体" charset="0"/>
              </a:rPr>
              <a:t>Signals can be represented as a few non-zero coefficients in an appropriately-chosen basis, e.g., wavelet, gradient, PCA.</a:t>
            </a:r>
          </a:p>
          <a:p>
            <a:pPr eaLnBrk="1" hangingPunct="1">
              <a:defRPr/>
            </a:pPr>
            <a:endParaRPr lang="en-US" altLang="zh-CN">
              <a:ea typeface="宋体" charset="0"/>
              <a:cs typeface="宋体" charset="0"/>
            </a:endParaRPr>
          </a:p>
          <a:p>
            <a:pPr eaLnBrk="1" hangingPunct="1">
              <a:defRPr/>
            </a:pPr>
            <a:r>
              <a:rPr lang="en-US" altLang="zh-CN">
                <a:ea typeface="宋体" charset="0"/>
                <a:cs typeface="宋体" charset="0"/>
              </a:rPr>
              <a:t>For sparse signals, acquire </a:t>
            </a:r>
            <a:r>
              <a:rPr lang="en-US" altLang="zh-CN">
                <a:solidFill>
                  <a:srgbClr val="FF9933"/>
                </a:solidFill>
                <a:ea typeface="宋体" charset="0"/>
                <a:cs typeface="宋体" charset="0"/>
              </a:rPr>
              <a:t>measurements</a:t>
            </a:r>
            <a:r>
              <a:rPr lang="en-US" altLang="zh-CN">
                <a:ea typeface="宋体" charset="0"/>
                <a:cs typeface="宋体" charset="0"/>
              </a:rPr>
              <a:t> (condensed representations of the signals) with </a:t>
            </a:r>
            <a:r>
              <a:rPr lang="en-US" altLang="zh-CN">
                <a:solidFill>
                  <a:srgbClr val="FF9933"/>
                </a:solidFill>
                <a:ea typeface="宋体" charset="0"/>
                <a:cs typeface="宋体" charset="0"/>
              </a:rPr>
              <a:t>random projections.</a:t>
            </a:r>
          </a:p>
        </p:txBody>
      </p:sp>
      <p:sp>
        <p:nvSpPr>
          <p:cNvPr id="66564" name="Text Box 4"/>
          <p:cNvSpPr txBox="1">
            <a:spLocks noChangeArrowheads="1"/>
          </p:cNvSpPr>
          <p:nvPr/>
        </p:nvSpPr>
        <p:spPr bwMode="auto">
          <a:xfrm>
            <a:off x="5530850" y="785813"/>
            <a:ext cx="32019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1600">
                <a:solidFill>
                  <a:srgbClr val="FF9933"/>
                </a:solidFill>
                <a:latin typeface="Arial" charset="0"/>
                <a:cs typeface="Arial Unicode MS" charset="0"/>
              </a:rPr>
              <a:t>[Candes et al., 06][Donoho, 06]…</a:t>
            </a:r>
          </a:p>
        </p:txBody>
      </p:sp>
      <p:sp>
        <p:nvSpPr>
          <p:cNvPr id="66565" name="Rectangle 5"/>
          <p:cNvSpPr>
            <a:spLocks noChangeArrowheads="1"/>
          </p:cNvSpPr>
          <p:nvPr/>
        </p:nvSpPr>
        <p:spPr bwMode="auto">
          <a:xfrm>
            <a:off x="6361113" y="4486275"/>
            <a:ext cx="304800" cy="304800"/>
          </a:xfrm>
          <a:prstGeom prst="rect">
            <a:avLst/>
          </a:prstGeom>
          <a:solidFill>
            <a:srgbClr val="4D4D4D"/>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66" name="Rectangle 6"/>
          <p:cNvSpPr>
            <a:spLocks noChangeArrowheads="1"/>
          </p:cNvSpPr>
          <p:nvPr/>
        </p:nvSpPr>
        <p:spPr bwMode="auto">
          <a:xfrm>
            <a:off x="6354763" y="4111625"/>
            <a:ext cx="304800" cy="304800"/>
          </a:xfrm>
          <a:prstGeom prst="rect">
            <a:avLst/>
          </a:prstGeom>
          <a:solidFill>
            <a:srgbClr val="B2B2B2"/>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2" name="Group 7"/>
          <p:cNvGrpSpPr>
            <a:grpSpLocks/>
          </p:cNvGrpSpPr>
          <p:nvPr/>
        </p:nvGrpSpPr>
        <p:grpSpPr bwMode="auto">
          <a:xfrm>
            <a:off x="2398713" y="4117975"/>
            <a:ext cx="2057400" cy="1066800"/>
            <a:chOff x="1296" y="720"/>
            <a:chExt cx="1296" cy="672"/>
          </a:xfrm>
        </p:grpSpPr>
        <p:sp>
          <p:nvSpPr>
            <p:cNvPr id="3" name="AutoShape 8"/>
            <p:cNvSpPr>
              <a:spLocks/>
            </p:cNvSpPr>
            <p:nvPr/>
          </p:nvSpPr>
          <p:spPr bwMode="auto">
            <a:xfrm>
              <a:off x="12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4" name="AutoShape 9"/>
            <p:cNvSpPr>
              <a:spLocks/>
            </p:cNvSpPr>
            <p:nvPr/>
          </p:nvSpPr>
          <p:spPr bwMode="auto">
            <a:xfrm flipH="1">
              <a:off x="2544"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7" name="Group 10"/>
          <p:cNvGrpSpPr>
            <a:grpSpLocks/>
          </p:cNvGrpSpPr>
          <p:nvPr/>
        </p:nvGrpSpPr>
        <p:grpSpPr bwMode="auto">
          <a:xfrm>
            <a:off x="5446713" y="4117975"/>
            <a:ext cx="1371600" cy="1066800"/>
            <a:chOff x="3216" y="720"/>
            <a:chExt cx="864" cy="672"/>
          </a:xfrm>
        </p:grpSpPr>
        <p:sp>
          <p:nvSpPr>
            <p:cNvPr id="66571" name="Text Box 11"/>
            <p:cNvSpPr txBox="1">
              <a:spLocks noChangeArrowheads="1"/>
            </p:cNvSpPr>
            <p:nvPr/>
          </p:nvSpPr>
          <p:spPr bwMode="auto">
            <a:xfrm>
              <a:off x="3216" y="816"/>
              <a:ext cx="368"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5400">
                  <a:solidFill>
                    <a:srgbClr val="FF9933"/>
                  </a:solidFill>
                  <a:latin typeface="Arial" charset="0"/>
                  <a:cs typeface="Arial Unicode MS" charset="0"/>
                </a:rPr>
                <a:t>=</a:t>
              </a:r>
            </a:p>
          </p:txBody>
        </p:sp>
        <p:sp>
          <p:nvSpPr>
            <p:cNvPr id="5" name="AutoShape 12"/>
            <p:cNvSpPr>
              <a:spLocks/>
            </p:cNvSpPr>
            <p:nvPr/>
          </p:nvSpPr>
          <p:spPr bwMode="auto">
            <a:xfrm>
              <a:off x="3696"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3" name="AutoShape 13"/>
            <p:cNvSpPr>
              <a:spLocks/>
            </p:cNvSpPr>
            <p:nvPr/>
          </p:nvSpPr>
          <p:spPr bwMode="auto">
            <a:xfrm flipH="1">
              <a:off x="4032" y="720"/>
              <a:ext cx="48" cy="672"/>
            </a:xfrm>
            <a:prstGeom prst="leftBracket">
              <a:avLst>
                <a:gd name="adj" fmla="val 116667"/>
              </a:avLst>
            </a:prstGeom>
            <a:noFill/>
            <a:ln w="381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8" name="Group 14"/>
          <p:cNvGrpSpPr>
            <a:grpSpLocks/>
          </p:cNvGrpSpPr>
          <p:nvPr/>
        </p:nvGrpSpPr>
        <p:grpSpPr bwMode="auto">
          <a:xfrm>
            <a:off x="2576513" y="4486275"/>
            <a:ext cx="1670050" cy="292100"/>
            <a:chOff x="1428" y="1480"/>
            <a:chExt cx="1052" cy="184"/>
          </a:xfrm>
        </p:grpSpPr>
        <p:sp>
          <p:nvSpPr>
            <p:cNvPr id="66575" name="Rectangle 15"/>
            <p:cNvSpPr>
              <a:spLocks noChangeArrowheads="1"/>
            </p:cNvSpPr>
            <p:nvPr/>
          </p:nvSpPr>
          <p:spPr bwMode="auto">
            <a:xfrm>
              <a:off x="1428"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6" name="Rectangle 16"/>
            <p:cNvSpPr>
              <a:spLocks noChangeArrowheads="1"/>
            </p:cNvSpPr>
            <p:nvPr/>
          </p:nvSpPr>
          <p:spPr bwMode="auto">
            <a:xfrm>
              <a:off x="164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7" name="Rectangle 17"/>
            <p:cNvSpPr>
              <a:spLocks noChangeArrowheads="1"/>
            </p:cNvSpPr>
            <p:nvPr/>
          </p:nvSpPr>
          <p:spPr bwMode="auto">
            <a:xfrm>
              <a:off x="1848" y="1480"/>
              <a:ext cx="212" cy="184"/>
            </a:xfrm>
            <a:prstGeom prst="rect">
              <a:avLst/>
            </a:prstGeom>
            <a:solidFill>
              <a:srgbClr val="000000"/>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8" name="Rectangle 18"/>
            <p:cNvSpPr>
              <a:spLocks noChangeArrowheads="1"/>
            </p:cNvSpPr>
            <p:nvPr/>
          </p:nvSpPr>
          <p:spPr bwMode="auto">
            <a:xfrm>
              <a:off x="2060" y="1480"/>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79" name="Rectangle 19"/>
            <p:cNvSpPr>
              <a:spLocks noChangeArrowheads="1"/>
            </p:cNvSpPr>
            <p:nvPr/>
          </p:nvSpPr>
          <p:spPr bwMode="auto">
            <a:xfrm>
              <a:off x="2268" y="1480"/>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69" name="Group 20"/>
          <p:cNvGrpSpPr>
            <a:grpSpLocks/>
          </p:cNvGrpSpPr>
          <p:nvPr/>
        </p:nvGrpSpPr>
        <p:grpSpPr bwMode="auto">
          <a:xfrm>
            <a:off x="2576513" y="4111625"/>
            <a:ext cx="1670050" cy="292100"/>
            <a:chOff x="644" y="1792"/>
            <a:chExt cx="1052" cy="184"/>
          </a:xfrm>
        </p:grpSpPr>
        <p:sp>
          <p:nvSpPr>
            <p:cNvPr id="66581" name="Rectangle 21"/>
            <p:cNvSpPr>
              <a:spLocks noChangeArrowheads="1"/>
            </p:cNvSpPr>
            <p:nvPr/>
          </p:nvSpPr>
          <p:spPr bwMode="auto">
            <a:xfrm>
              <a:off x="64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2" name="Rectangle 22"/>
            <p:cNvSpPr>
              <a:spLocks noChangeArrowheads="1"/>
            </p:cNvSpPr>
            <p:nvPr/>
          </p:nvSpPr>
          <p:spPr bwMode="auto">
            <a:xfrm>
              <a:off x="85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3" name="Rectangle 23"/>
            <p:cNvSpPr>
              <a:spLocks noChangeArrowheads="1"/>
            </p:cNvSpPr>
            <p:nvPr/>
          </p:nvSpPr>
          <p:spPr bwMode="auto">
            <a:xfrm>
              <a:off x="106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4" name="Rectangle 24"/>
            <p:cNvSpPr>
              <a:spLocks noChangeArrowheads="1"/>
            </p:cNvSpPr>
            <p:nvPr/>
          </p:nvSpPr>
          <p:spPr bwMode="auto">
            <a:xfrm>
              <a:off x="1276" y="1792"/>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5" name="Rectangle 25"/>
            <p:cNvSpPr>
              <a:spLocks noChangeArrowheads="1"/>
            </p:cNvSpPr>
            <p:nvPr/>
          </p:nvSpPr>
          <p:spPr bwMode="auto">
            <a:xfrm>
              <a:off x="1484" y="1792"/>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grpSp>
        <p:nvGrpSpPr>
          <p:cNvPr id="66570" name="Group 26"/>
          <p:cNvGrpSpPr>
            <a:grpSpLocks/>
          </p:cNvGrpSpPr>
          <p:nvPr/>
        </p:nvGrpSpPr>
        <p:grpSpPr bwMode="auto">
          <a:xfrm>
            <a:off x="4760913" y="4117975"/>
            <a:ext cx="457200" cy="1371600"/>
            <a:chOff x="2784" y="720"/>
            <a:chExt cx="288" cy="864"/>
          </a:xfrm>
        </p:grpSpPr>
        <p:sp>
          <p:nvSpPr>
            <p:cNvPr id="66587" name="AutoShape 27"/>
            <p:cNvSpPr>
              <a:spLocks/>
            </p:cNvSpPr>
            <p:nvPr/>
          </p:nvSpPr>
          <p:spPr bwMode="auto">
            <a:xfrm flipH="1">
              <a:off x="302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8" name="AutoShape 28"/>
            <p:cNvSpPr>
              <a:spLocks/>
            </p:cNvSpPr>
            <p:nvPr/>
          </p:nvSpPr>
          <p:spPr bwMode="auto">
            <a:xfrm>
              <a:off x="2784" y="720"/>
              <a:ext cx="48" cy="864"/>
            </a:xfrm>
            <a:prstGeom prst="leftBracket">
              <a:avLst>
                <a:gd name="adj" fmla="val 150000"/>
              </a:avLst>
            </a:prstGeom>
            <a:noFill/>
            <a:ln w="3810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89" name="Text Box 29"/>
            <p:cNvSpPr txBox="1">
              <a:spLocks noChangeArrowheads="1"/>
            </p:cNvSpPr>
            <p:nvPr/>
          </p:nvSpPr>
          <p:spPr bwMode="auto">
            <a:xfrm>
              <a:off x="2806" y="981"/>
              <a:ext cx="24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2400" b="1">
                  <a:solidFill>
                    <a:srgbClr val="FF9933"/>
                  </a:solidFill>
                  <a:latin typeface="Arial" charset="0"/>
                  <a:cs typeface="Arial Unicode MS" charset="0"/>
                </a:rPr>
                <a:t>X</a:t>
              </a:r>
            </a:p>
          </p:txBody>
        </p:sp>
      </p:grpSp>
      <p:sp>
        <p:nvSpPr>
          <p:cNvPr id="66590" name="Rectangle 30"/>
          <p:cNvSpPr>
            <a:spLocks noChangeArrowheads="1"/>
          </p:cNvSpPr>
          <p:nvPr/>
        </p:nvSpPr>
        <p:spPr bwMode="auto">
          <a:xfrm>
            <a:off x="6361113" y="4867275"/>
            <a:ext cx="304800" cy="304800"/>
          </a:xfrm>
          <a:prstGeom prst="rect">
            <a:avLst/>
          </a:prstGeom>
          <a:solidFill>
            <a:srgbClr val="FFFFFF"/>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nvGrpSpPr>
          <p:cNvPr id="66572" name="Group 31"/>
          <p:cNvGrpSpPr>
            <a:grpSpLocks/>
          </p:cNvGrpSpPr>
          <p:nvPr/>
        </p:nvGrpSpPr>
        <p:grpSpPr bwMode="auto">
          <a:xfrm>
            <a:off x="2576513" y="4867275"/>
            <a:ext cx="1670050" cy="292100"/>
            <a:chOff x="440" y="2728"/>
            <a:chExt cx="1052" cy="184"/>
          </a:xfrm>
        </p:grpSpPr>
        <p:sp>
          <p:nvSpPr>
            <p:cNvPr id="66592" name="Rectangle 32"/>
            <p:cNvSpPr>
              <a:spLocks noChangeArrowheads="1"/>
            </p:cNvSpPr>
            <p:nvPr/>
          </p:nvSpPr>
          <p:spPr bwMode="auto">
            <a:xfrm>
              <a:off x="44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3" name="Rectangle 33"/>
            <p:cNvSpPr>
              <a:spLocks noChangeArrowheads="1"/>
            </p:cNvSpPr>
            <p:nvPr/>
          </p:nvSpPr>
          <p:spPr bwMode="auto">
            <a:xfrm>
              <a:off x="65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4" name="Rectangle 34"/>
            <p:cNvSpPr>
              <a:spLocks noChangeArrowheads="1"/>
            </p:cNvSpPr>
            <p:nvPr/>
          </p:nvSpPr>
          <p:spPr bwMode="auto">
            <a:xfrm>
              <a:off x="860" y="2728"/>
              <a:ext cx="212" cy="184"/>
            </a:xfrm>
            <a:prstGeom prst="rect">
              <a:avLst/>
            </a:prstGeom>
            <a:solidFill>
              <a:schemeClr val="tx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5" name="Rectangle 35"/>
            <p:cNvSpPr>
              <a:spLocks noChangeArrowheads="1"/>
            </p:cNvSpPr>
            <p:nvPr/>
          </p:nvSpPr>
          <p:spPr bwMode="auto">
            <a:xfrm>
              <a:off x="1072"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sp>
          <p:nvSpPr>
            <p:cNvPr id="66596" name="Rectangle 36"/>
            <p:cNvSpPr>
              <a:spLocks noChangeArrowheads="1"/>
            </p:cNvSpPr>
            <p:nvPr/>
          </p:nvSpPr>
          <p:spPr bwMode="auto">
            <a:xfrm>
              <a:off x="1280" y="2728"/>
              <a:ext cx="212" cy="184"/>
            </a:xfrm>
            <a:prstGeom prst="rect">
              <a:avLst/>
            </a:prstGeom>
            <a:solidFill>
              <a:schemeClr val="bg1"/>
            </a:solidFill>
            <a:ln w="9525">
              <a:solidFill>
                <a:srgbClr val="FF99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000000"/>
                </a:solidFill>
                <a:latin typeface="Arial" charset="0"/>
                <a:cs typeface="Arial Unicode MS"/>
              </a:endParaRPr>
            </a:p>
          </p:txBody>
        </p:sp>
      </p:grpSp>
      <p:sp>
        <p:nvSpPr>
          <p:cNvPr id="66597" name="Text Box 37"/>
          <p:cNvSpPr txBox="1">
            <a:spLocks noChangeArrowheads="1"/>
          </p:cNvSpPr>
          <p:nvPr/>
        </p:nvSpPr>
        <p:spPr bwMode="auto">
          <a:xfrm>
            <a:off x="1079500" y="5389563"/>
            <a:ext cx="29352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 Ensemble</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i="1">
                <a:solidFill>
                  <a:srgbClr val="FF9933"/>
                </a:solidFill>
                <a:latin typeface="Arial" charset="0"/>
                <a:cs typeface="Arial Unicode MS" charset="0"/>
              </a:rPr>
              <a:t>n,  </a:t>
            </a:r>
            <a:r>
              <a:rPr lang="en-US" altLang="zh-CN" sz="2000">
                <a:solidFill>
                  <a:srgbClr val="FF9933"/>
                </a:solidFill>
                <a:latin typeface="Arial" charset="0"/>
                <a:cs typeface="Arial Unicode MS" charset="0"/>
              </a:rPr>
              <a:t>where</a:t>
            </a:r>
            <a:r>
              <a:rPr lang="en-US" altLang="zh-CN" sz="2000" i="1">
                <a:solidFill>
                  <a:srgbClr val="FF9933"/>
                </a:solidFill>
                <a:latin typeface="Arial" charset="0"/>
                <a:cs typeface="Arial Unicode MS" charset="0"/>
              </a:rPr>
              <a:t> m&lt;n</a:t>
            </a:r>
          </a:p>
        </p:txBody>
      </p:sp>
      <p:sp>
        <p:nvSpPr>
          <p:cNvPr id="66598" name="Text Box 38"/>
          <p:cNvSpPr txBox="1">
            <a:spLocks noChangeArrowheads="1"/>
          </p:cNvSpPr>
          <p:nvPr/>
        </p:nvSpPr>
        <p:spPr bwMode="auto">
          <a:xfrm>
            <a:off x="5746750" y="5389563"/>
            <a:ext cx="186213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Measurements</a:t>
            </a:r>
          </a:p>
          <a:p>
            <a:pPr eaLnBrk="1" hangingPunct="1">
              <a:defRPr/>
            </a:pPr>
            <a:r>
              <a:rPr lang="en-US" altLang="zh-CN" sz="2000" i="1">
                <a:solidFill>
                  <a:srgbClr val="FF9933"/>
                </a:solidFill>
                <a:latin typeface="Arial" charset="0"/>
                <a:cs typeface="Arial Unicode MS" charset="0"/>
              </a:rPr>
              <a:t>m</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599" name="Text Box 39"/>
          <p:cNvSpPr txBox="1">
            <a:spLocks noChangeArrowheads="1"/>
          </p:cNvSpPr>
          <p:nvPr/>
        </p:nvSpPr>
        <p:spPr bwMode="auto">
          <a:xfrm>
            <a:off x="4530725" y="5389563"/>
            <a:ext cx="892175"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2000">
                <a:solidFill>
                  <a:srgbClr val="FFFFFF"/>
                </a:solidFill>
                <a:latin typeface="Arial" charset="0"/>
                <a:cs typeface="Arial Unicode MS" charset="0"/>
              </a:rPr>
              <a:t>Signal</a:t>
            </a:r>
          </a:p>
          <a:p>
            <a:pPr eaLnBrk="1" hangingPunct="1">
              <a:defRPr/>
            </a:pPr>
            <a:r>
              <a:rPr lang="en-US" altLang="zh-CN" sz="2000" i="1">
                <a:solidFill>
                  <a:srgbClr val="FF9933"/>
                </a:solidFill>
                <a:latin typeface="Arial" charset="0"/>
                <a:cs typeface="Arial Unicode MS" charset="0"/>
              </a:rPr>
              <a:t>n</a:t>
            </a:r>
            <a:r>
              <a:rPr lang="en-US" altLang="zh-CN">
                <a:solidFill>
                  <a:srgbClr val="FF9933"/>
                </a:solidFill>
                <a:latin typeface="Arial" charset="0"/>
                <a:cs typeface="Arial Unicode MS" charset="0"/>
              </a:rPr>
              <a:t>×</a:t>
            </a:r>
            <a:r>
              <a:rPr lang="en-US" altLang="zh-CN" sz="2000">
                <a:solidFill>
                  <a:srgbClr val="FF9933"/>
                </a:solidFill>
                <a:latin typeface="Arial" charset="0"/>
                <a:cs typeface="Arial Unicode MS" charset="0"/>
              </a:rPr>
              <a:t>1</a:t>
            </a:r>
          </a:p>
        </p:txBody>
      </p:sp>
      <p:sp>
        <p:nvSpPr>
          <p:cNvPr id="66600" name="Text Box 40"/>
          <p:cNvSpPr txBox="1">
            <a:spLocks noChangeArrowheads="1"/>
          </p:cNvSpPr>
          <p:nvPr/>
        </p:nvSpPr>
        <p:spPr bwMode="auto">
          <a:xfrm>
            <a:off x="6859588" y="4292600"/>
            <a:ext cx="493712" cy="701675"/>
          </a:xfrm>
          <a:prstGeom prst="rect">
            <a:avLst/>
          </a:prstGeom>
          <a:noFill/>
          <a:ln>
            <a:noFill/>
          </a:ln>
          <a:effectLst/>
          <a:extLst>
            <a:ext uri="{909E8E84-426E-40dd-AFC4-6F175D3DCCD1}">
              <a14:hiddenFill xmlns:a14="http://schemas.microsoft.com/office/drawing/2010/main" xmlns="">
                <a:solidFill>
                  <a:srgbClr val="1C1C1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sz="4000" b="1">
                <a:solidFill>
                  <a:srgbClr val="FF9933"/>
                </a:solidFill>
                <a:latin typeface="Arial" charset="0"/>
                <a:cs typeface="Arial Unicode MS" charset="0"/>
              </a:rPr>
              <a:t>b</a:t>
            </a:r>
          </a:p>
        </p:txBody>
      </p:sp>
      <p:sp>
        <p:nvSpPr>
          <p:cNvPr id="66601" name="Text Box 41"/>
          <p:cNvSpPr txBox="1">
            <a:spLocks noChangeArrowheads="1"/>
          </p:cNvSpPr>
          <p:nvPr/>
        </p:nvSpPr>
        <p:spPr bwMode="auto">
          <a:xfrm>
            <a:off x="1658938" y="4295775"/>
            <a:ext cx="658812" cy="701675"/>
          </a:xfrm>
          <a:prstGeom prst="rect">
            <a:avLst/>
          </a:prstGeom>
          <a:noFill/>
          <a:ln>
            <a:noFill/>
          </a:ln>
          <a:effectLst/>
          <a:extLst>
            <a:ext uri="{909E8E84-426E-40dd-AFC4-6F175D3DCCD1}">
              <a14:hiddenFill xmlns:a14="http://schemas.microsoft.com/office/drawing/2010/main" xmlns="">
                <a:solidFill>
                  <a:srgbClr val="1C1C1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sz="4000" b="1">
                <a:solidFill>
                  <a:srgbClr val="FF9933"/>
                </a:solidFill>
                <a:latin typeface="Arial" charset="0"/>
                <a:cs typeface="Arial Unicode MS" charset="0"/>
              </a:rPr>
              <a:t>A</a:t>
            </a:r>
          </a:p>
        </p:txBody>
      </p:sp>
    </p:spTree>
    <p:extLst>
      <p:ext uri="{BB962C8B-B14F-4D97-AF65-F5344CB8AC3E}">
        <p14:creationId xmlns:p14="http://schemas.microsoft.com/office/powerpoint/2010/main" val="6856567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sz="4000"/>
              <a:t>Compressive Sensing</a:t>
            </a:r>
          </a:p>
        </p:txBody>
      </p:sp>
      <p:pic>
        <p:nvPicPr>
          <p:cNvPr id="789507" name="Picture 3"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11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89508"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89509" name="Group 5"/>
          <p:cNvGrpSpPr>
            <a:grpSpLocks/>
          </p:cNvGrpSpPr>
          <p:nvPr/>
        </p:nvGrpSpPr>
        <p:grpSpPr bwMode="auto">
          <a:xfrm>
            <a:off x="1741488" y="2203450"/>
            <a:ext cx="2598737" cy="300038"/>
            <a:chOff x="1097" y="1388"/>
            <a:chExt cx="1630" cy="189"/>
          </a:xfrm>
        </p:grpSpPr>
        <p:sp>
          <p:nvSpPr>
            <p:cNvPr id="789510"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1"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2"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3"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4"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5"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6"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7"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8"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19"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0"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1"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2"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3"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4"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5"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26" name="Picture 22"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89527"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28"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89529" name="Group 25"/>
          <p:cNvGrpSpPr>
            <a:grpSpLocks/>
          </p:cNvGrpSpPr>
          <p:nvPr/>
        </p:nvGrpSpPr>
        <p:grpSpPr bwMode="auto">
          <a:xfrm rot="5400000">
            <a:off x="3804444" y="2182019"/>
            <a:ext cx="2578100" cy="300038"/>
            <a:chOff x="1097" y="1388"/>
            <a:chExt cx="1630" cy="189"/>
          </a:xfrm>
        </p:grpSpPr>
        <p:sp>
          <p:nvSpPr>
            <p:cNvPr id="789530"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1"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2"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3"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4"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5"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6"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7"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8"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39"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0"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1"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2"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3"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4"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89545"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89548" name="Picture 44" descr="noise_0004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89549" name="Line 45"/>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1364304086"/>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3.33333E-6 L -0.09879 -0.4493 " pathEditMode="relative" rAng="0" ptsTypes="AA">
                                      <p:cBhvr>
                                        <p:cTn id="6" dur="2000" fill="hold"/>
                                        <p:tgtEl>
                                          <p:spTgt spid="789507"/>
                                        </p:tgtEl>
                                        <p:attrNameLst>
                                          <p:attrName>ppt_x</p:attrName>
                                          <p:attrName>ppt_y</p:attrName>
                                        </p:attrNameLst>
                                      </p:cBhvr>
                                      <p:rCtr x="-4948" y="-22477"/>
                                    </p:animMotion>
                                  </p:childTnLst>
                                </p:cTn>
                              </p:par>
                              <p:par>
                                <p:cTn id="7" presetID="6" presetClass="emph" presetSubtype="0" fill="hold" nodeType="withEffect">
                                  <p:stCondLst>
                                    <p:cond delay="0"/>
                                  </p:stCondLst>
                                  <p:childTnLst>
                                    <p:animScale>
                                      <p:cBhvr>
                                        <p:cTn id="8" dur="2000" fill="hold"/>
                                        <p:tgtEl>
                                          <p:spTgt spid="78950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89507"/>
                                        </p:tgtEl>
                                      </p:cBhvr>
                                    </p:animEffect>
                                    <p:set>
                                      <p:cBhvr>
                                        <p:cTn id="12" dur="1" fill="hold">
                                          <p:stCondLst>
                                            <p:cond delay="499"/>
                                          </p:stCondLst>
                                        </p:cTn>
                                        <p:tgtEl>
                                          <p:spTgt spid="78950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89529"/>
                                        </p:tgtEl>
                                        <p:attrNameLst>
                                          <p:attrName>style.visibility</p:attrName>
                                        </p:attrNameLst>
                                      </p:cBhvr>
                                      <p:to>
                                        <p:strVal val="visible"/>
                                      </p:to>
                                    </p:set>
                                    <p:animEffect transition="in" filter="fade">
                                      <p:cBhvr>
                                        <p:cTn id="15" dur="500"/>
                                        <p:tgtEl>
                                          <p:spTgt spid="789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lstStyle/>
          <a:p>
            <a:r>
              <a:rPr lang="en-US" sz="4000"/>
              <a:t>Compressive Sensing</a:t>
            </a:r>
          </a:p>
        </p:txBody>
      </p:sp>
      <p:sp>
        <p:nvSpPr>
          <p:cNvPr id="791556" name="Oval 4"/>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1557" name="Group 5"/>
          <p:cNvGrpSpPr>
            <a:grpSpLocks/>
          </p:cNvGrpSpPr>
          <p:nvPr/>
        </p:nvGrpSpPr>
        <p:grpSpPr bwMode="auto">
          <a:xfrm>
            <a:off x="1741488" y="2203450"/>
            <a:ext cx="2598737" cy="300038"/>
            <a:chOff x="1097" y="1388"/>
            <a:chExt cx="1630" cy="189"/>
          </a:xfrm>
        </p:grpSpPr>
        <p:sp>
          <p:nvSpPr>
            <p:cNvPr id="791558"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59"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0"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1"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2"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3"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4"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5"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6"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7"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8"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69"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0"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1"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2"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3"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74" name="Picture 22"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91576" name="Text Box 24"/>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1577" name="Group 25"/>
          <p:cNvGrpSpPr>
            <a:grpSpLocks/>
          </p:cNvGrpSpPr>
          <p:nvPr/>
        </p:nvGrpSpPr>
        <p:grpSpPr bwMode="auto">
          <a:xfrm rot="5400000">
            <a:off x="3804444" y="2182019"/>
            <a:ext cx="2578100" cy="300038"/>
            <a:chOff x="1097" y="1388"/>
            <a:chExt cx="1630" cy="189"/>
          </a:xfrm>
        </p:grpSpPr>
        <p:sp>
          <p:nvSpPr>
            <p:cNvPr id="791578" name="Rectangle 26"/>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79" name="Rectangle 27"/>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0" name="Rectangle 28"/>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1" name="Rectangle 29"/>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2" name="Rectangle 30"/>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3" name="Rectangle 31"/>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4" name="Rectangle 32"/>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5" name="Rectangle 33"/>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6" name="Rectangle 34"/>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7" name="Rectangle 35"/>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8" name="Rectangle 36"/>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89" name="Rectangle 37"/>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0" name="Rectangle 38"/>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1" name="Rectangle 39"/>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2" name="Rectangle 40"/>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593" name="Rectangle 4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597" name="Picture 4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50" y="4122738"/>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791598" name="Group 46"/>
          <p:cNvGrpSpPr>
            <a:grpSpLocks/>
          </p:cNvGrpSpPr>
          <p:nvPr/>
        </p:nvGrpSpPr>
        <p:grpSpPr bwMode="auto">
          <a:xfrm rot="5400000">
            <a:off x="4091782" y="2183606"/>
            <a:ext cx="2578100" cy="300037"/>
            <a:chOff x="1097" y="1388"/>
            <a:chExt cx="1630" cy="189"/>
          </a:xfrm>
        </p:grpSpPr>
        <p:sp>
          <p:nvSpPr>
            <p:cNvPr id="791599" name="Rectangle 47"/>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0" name="Rectangle 48"/>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1" name="Rectangle 49"/>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2" name="Rectangle 50"/>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3" name="Rectangle 51"/>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4" name="Rectangle 52"/>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5" name="Rectangle 53"/>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6" name="Rectangle 54"/>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7" name="Rectangle 55"/>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8" name="Rectangle 56"/>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09" name="Rectangle 57"/>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0" name="Rectangle 58"/>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1" name="Rectangle 59"/>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2" name="Rectangle 60"/>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3" name="Rectangle 61"/>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1614" name="Rectangle 62"/>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1617" name="Picture 65" descr="noise_0002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91618" name="Line 66"/>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619" name="Line 67"/>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1575" name="Rectangle 23"/>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custDataLst>
      <p:tags r:id="rId1"/>
    </p:custDataLst>
    <p:extLst>
      <p:ext uri="{BB962C8B-B14F-4D97-AF65-F5344CB8AC3E}">
        <p14:creationId xmlns:p14="http://schemas.microsoft.com/office/powerpoint/2010/main" val="670817425"/>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3.61111E-6 -4.81481E-6 L -0.07066 -0.44791 " pathEditMode="relative" rAng="0" ptsTypes="AA">
                                      <p:cBhvr>
                                        <p:cTn id="6" dur="2000" fill="hold"/>
                                        <p:tgtEl>
                                          <p:spTgt spid="791597"/>
                                        </p:tgtEl>
                                        <p:attrNameLst>
                                          <p:attrName>ppt_x</p:attrName>
                                          <p:attrName>ppt_y</p:attrName>
                                        </p:attrNameLst>
                                      </p:cBhvr>
                                      <p:rCtr x="-3542" y="-22407"/>
                                    </p:animMotion>
                                  </p:childTnLst>
                                </p:cTn>
                              </p:par>
                              <p:par>
                                <p:cTn id="7" presetID="6" presetClass="emph" presetSubtype="0" fill="hold" nodeType="withEffect">
                                  <p:stCondLst>
                                    <p:cond delay="0"/>
                                  </p:stCondLst>
                                  <p:childTnLst>
                                    <p:animScale>
                                      <p:cBhvr>
                                        <p:cTn id="8" dur="2000" fill="hold"/>
                                        <p:tgtEl>
                                          <p:spTgt spid="791597"/>
                                        </p:tgtEl>
                                      </p:cBhvr>
                                      <p:by x="10000" y="100000"/>
                                    </p:animScale>
                                  </p:childTnLst>
                                </p:cTn>
                              </p:par>
                            </p:childTnLst>
                          </p:cTn>
                        </p:par>
                        <p:par>
                          <p:cTn id="9" fill="hold" nodeType="afterGroup">
                            <p:stCondLst>
                              <p:cond delay="3000"/>
                            </p:stCondLst>
                            <p:childTnLst>
                              <p:par>
                                <p:cTn id="10" presetID="10" presetClass="exit" presetSubtype="0" fill="hold" nodeType="afterEffect">
                                  <p:stCondLst>
                                    <p:cond delay="0"/>
                                  </p:stCondLst>
                                  <p:childTnLst>
                                    <p:animEffect transition="out" filter="fade">
                                      <p:cBhvr>
                                        <p:cTn id="11" dur="500"/>
                                        <p:tgtEl>
                                          <p:spTgt spid="791597"/>
                                        </p:tgtEl>
                                      </p:cBhvr>
                                    </p:animEffect>
                                    <p:set>
                                      <p:cBhvr>
                                        <p:cTn id="12" dur="1" fill="hold">
                                          <p:stCondLst>
                                            <p:cond delay="499"/>
                                          </p:stCondLst>
                                        </p:cTn>
                                        <p:tgtEl>
                                          <p:spTgt spid="79159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91598"/>
                                        </p:tgtEl>
                                        <p:attrNameLst>
                                          <p:attrName>style.visibility</p:attrName>
                                        </p:attrNameLst>
                                      </p:cBhvr>
                                      <p:to>
                                        <p:strVal val="visible"/>
                                      </p:to>
                                    </p:set>
                                    <p:animEffect transition="in" filter="fade">
                                      <p:cBhvr>
                                        <p:cTn id="15" dur="500"/>
                                        <p:tgtEl>
                                          <p:spTgt spid="79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1" name="Rectangle 3"/>
          <p:cNvSpPr>
            <a:spLocks noGrp="1" noChangeArrowheads="1"/>
          </p:cNvSpPr>
          <p:nvPr>
            <p:ph type="title"/>
          </p:nvPr>
        </p:nvSpPr>
        <p:spPr/>
        <p:txBody>
          <a:bodyPr/>
          <a:lstStyle/>
          <a:p>
            <a:r>
              <a:rPr lang="en-US" sz="3200" dirty="0"/>
              <a:t>Motivation: Image-based Relighting</a:t>
            </a:r>
          </a:p>
        </p:txBody>
      </p:sp>
      <p:pic>
        <p:nvPicPr>
          <p:cNvPr id="811012"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11015"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1021" name="Picture 13"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3712484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r>
              <a:rPr lang="en-US" sz="4000"/>
              <a:t>Compressive Sensing</a:t>
            </a:r>
          </a:p>
        </p:txBody>
      </p:sp>
      <p:sp>
        <p:nvSpPr>
          <p:cNvPr id="794627"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4628" name="Group 4"/>
          <p:cNvGrpSpPr>
            <a:grpSpLocks/>
          </p:cNvGrpSpPr>
          <p:nvPr/>
        </p:nvGrpSpPr>
        <p:grpSpPr bwMode="auto">
          <a:xfrm>
            <a:off x="1741488" y="2203450"/>
            <a:ext cx="2598737" cy="300038"/>
            <a:chOff x="1097" y="1388"/>
            <a:chExt cx="1630" cy="189"/>
          </a:xfrm>
        </p:grpSpPr>
        <p:sp>
          <p:nvSpPr>
            <p:cNvPr id="794629"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0"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1"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2"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3"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4"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5"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6"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7"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8"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39"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0"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1"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2"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3"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4"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4645" name="Picture 21" descr="apple_wav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94646"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4647" name="Group 23"/>
          <p:cNvGrpSpPr>
            <a:grpSpLocks/>
          </p:cNvGrpSpPr>
          <p:nvPr/>
        </p:nvGrpSpPr>
        <p:grpSpPr bwMode="auto">
          <a:xfrm rot="5400000">
            <a:off x="3804444" y="2182019"/>
            <a:ext cx="2578100" cy="300038"/>
            <a:chOff x="1097" y="1388"/>
            <a:chExt cx="1630" cy="189"/>
          </a:xfrm>
        </p:grpSpPr>
        <p:sp>
          <p:nvSpPr>
            <p:cNvPr id="794648"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49"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0"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1"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2"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3"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4"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5"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6"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7"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8"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59"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0"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1"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2"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3"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4665" name="Group 41"/>
          <p:cNvGrpSpPr>
            <a:grpSpLocks/>
          </p:cNvGrpSpPr>
          <p:nvPr/>
        </p:nvGrpSpPr>
        <p:grpSpPr bwMode="auto">
          <a:xfrm rot="5400000">
            <a:off x="4091782" y="2183606"/>
            <a:ext cx="2578100" cy="300037"/>
            <a:chOff x="1097" y="1388"/>
            <a:chExt cx="1630" cy="189"/>
          </a:xfrm>
        </p:grpSpPr>
        <p:sp>
          <p:nvSpPr>
            <p:cNvPr id="794666"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7"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8"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69"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0"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1"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2"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3"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4"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5"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6"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7"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8"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79"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0"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1"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4683"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4"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4685"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6" name="Rectangle 62"/>
          <p:cNvSpPr>
            <a:spLocks noChangeArrowheads="1"/>
          </p:cNvSpPr>
          <p:nvPr/>
        </p:nvSpPr>
        <p:spPr bwMode="auto">
          <a:xfrm>
            <a:off x="4710113" y="4124325"/>
            <a:ext cx="2587625" cy="2587625"/>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4687" name="Text Box 63"/>
          <p:cNvSpPr txBox="1">
            <a:spLocks noChangeArrowheads="1"/>
          </p:cNvSpPr>
          <p:nvPr/>
        </p:nvSpPr>
        <p:spPr bwMode="auto">
          <a:xfrm>
            <a:off x="5640388" y="51339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8" name="Text Box 64"/>
          <p:cNvSpPr txBox="1">
            <a:spLocks noChangeArrowheads="1"/>
          </p:cNvSpPr>
          <p:nvPr/>
        </p:nvSpPr>
        <p:spPr bwMode="auto">
          <a:xfrm>
            <a:off x="5842000" y="5135563"/>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89" name="Text Box 65"/>
          <p:cNvSpPr txBox="1">
            <a:spLocks noChangeArrowheads="1"/>
          </p:cNvSpPr>
          <p:nvPr/>
        </p:nvSpPr>
        <p:spPr bwMode="auto">
          <a:xfrm>
            <a:off x="6076950" y="513238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1" name="Text Box 67"/>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2" name="Text Box 68"/>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4693" name="Text Box 69"/>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3954129079"/>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94687"/>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794691"/>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794688"/>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79469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794689"/>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79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87" grpId="0"/>
      <p:bldP spid="794688" grpId="0"/>
      <p:bldP spid="794689" grpId="0"/>
      <p:bldP spid="794691" grpId="0"/>
      <p:bldP spid="794692" grpId="0"/>
      <p:bldP spid="79469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737" name="Picture 89"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4125913"/>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95650" name="Rectangle 2"/>
          <p:cNvSpPr>
            <a:spLocks noGrp="1" noChangeArrowheads="1"/>
          </p:cNvSpPr>
          <p:nvPr>
            <p:ph type="title"/>
          </p:nvPr>
        </p:nvSpPr>
        <p:spPr/>
        <p:txBody>
          <a:bodyPr/>
          <a:lstStyle/>
          <a:p>
            <a:r>
              <a:rPr lang="en-US" sz="4000"/>
              <a:t>Compressive Sensing</a:t>
            </a:r>
          </a:p>
        </p:txBody>
      </p:sp>
      <p:sp>
        <p:nvSpPr>
          <p:cNvPr id="795651" name="Oval 3"/>
          <p:cNvSpPr>
            <a:spLocks noChangeArrowheads="1"/>
          </p:cNvSpPr>
          <p:nvPr/>
        </p:nvSpPr>
        <p:spPr bwMode="auto">
          <a:xfrm>
            <a:off x="4451350" y="5346700"/>
            <a:ext cx="131763" cy="13017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5652" name="Group 4"/>
          <p:cNvGrpSpPr>
            <a:grpSpLocks/>
          </p:cNvGrpSpPr>
          <p:nvPr/>
        </p:nvGrpSpPr>
        <p:grpSpPr bwMode="auto">
          <a:xfrm>
            <a:off x="1741488" y="2203450"/>
            <a:ext cx="2598737" cy="300038"/>
            <a:chOff x="1097" y="1388"/>
            <a:chExt cx="1630" cy="189"/>
          </a:xfrm>
        </p:grpSpPr>
        <p:sp>
          <p:nvSpPr>
            <p:cNvPr id="795653" name="Rectangle 5"/>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4" name="Rectangle 6"/>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5" name="Rectangle 7"/>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6" name="Rectangle 8"/>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7" name="Rectangle 9"/>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8" name="Rectangle 10"/>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59" name="Rectangle 11"/>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0" name="Rectangle 12"/>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1" name="Rectangle 13"/>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2" name="Rectangle 14"/>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3" name="Rectangle 15"/>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4" name="Rectangle 16"/>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5" name="Rectangle 17"/>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6" name="Rectangle 18"/>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7" name="Rectangle 19"/>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68" name="Rectangle 20"/>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pic>
        <p:nvPicPr>
          <p:cNvPr id="795669" name="Picture 21" descr="apple_wav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33850"/>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95670" name="Text Box 22"/>
          <p:cNvSpPr txBox="1">
            <a:spLocks noChangeArrowheads="1"/>
          </p:cNvSpPr>
          <p:nvPr/>
        </p:nvSpPr>
        <p:spPr bwMode="auto">
          <a:xfrm>
            <a:off x="4460875" y="207962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5671" name="Group 23"/>
          <p:cNvGrpSpPr>
            <a:grpSpLocks/>
          </p:cNvGrpSpPr>
          <p:nvPr/>
        </p:nvGrpSpPr>
        <p:grpSpPr bwMode="auto">
          <a:xfrm rot="5400000">
            <a:off x="3804444" y="2182019"/>
            <a:ext cx="2578100" cy="300038"/>
            <a:chOff x="1097" y="1388"/>
            <a:chExt cx="1630" cy="189"/>
          </a:xfrm>
        </p:grpSpPr>
        <p:sp>
          <p:nvSpPr>
            <p:cNvPr id="795672" name="Rectangle 24"/>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3" name="Rectangle 25"/>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4" name="Rectangle 26"/>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5" name="Rectangle 27"/>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6" name="Rectangle 28"/>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7" name="Rectangle 29"/>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8" name="Rectangle 30"/>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79" name="Rectangle 31"/>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0" name="Rectangle 32"/>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1" name="Rectangle 33"/>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2" name="Rectangle 34"/>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3" name="Rectangle 35"/>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4" name="Rectangle 36"/>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5" name="Rectangle 37"/>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6" name="Rectangle 38"/>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87" name="Rectangle 39"/>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5689" name="Group 41"/>
          <p:cNvGrpSpPr>
            <a:grpSpLocks/>
          </p:cNvGrpSpPr>
          <p:nvPr/>
        </p:nvGrpSpPr>
        <p:grpSpPr bwMode="auto">
          <a:xfrm rot="5400000">
            <a:off x="4091782" y="2183606"/>
            <a:ext cx="2578100" cy="300037"/>
            <a:chOff x="1097" y="1388"/>
            <a:chExt cx="1630" cy="189"/>
          </a:xfrm>
        </p:grpSpPr>
        <p:sp>
          <p:nvSpPr>
            <p:cNvPr id="795690"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1"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2"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3"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4"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5"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6"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7"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8"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699"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0"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1"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2"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3"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4"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05"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07" name="Line 59"/>
          <p:cNvSpPr>
            <a:spLocks noChangeShapeType="1"/>
          </p:cNvSpPr>
          <p:nvPr/>
        </p:nvSpPr>
        <p:spPr bwMode="auto">
          <a:xfrm>
            <a:off x="553243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8" name="Line 60"/>
          <p:cNvSpPr>
            <a:spLocks noChangeShapeType="1"/>
          </p:cNvSpPr>
          <p:nvPr/>
        </p:nvSpPr>
        <p:spPr bwMode="auto">
          <a:xfrm>
            <a:off x="5246688" y="10334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09" name="Rectangle 61"/>
          <p:cNvSpPr>
            <a:spLocks noChangeArrowheads="1"/>
          </p:cNvSpPr>
          <p:nvPr/>
        </p:nvSpPr>
        <p:spPr bwMode="auto">
          <a:xfrm>
            <a:off x="4941888" y="1036638"/>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795712" name="Picture 64" descr="noise_0001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4124325"/>
            <a:ext cx="2587625" cy="2587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795713" name="Group 65"/>
          <p:cNvGrpSpPr>
            <a:grpSpLocks/>
          </p:cNvGrpSpPr>
          <p:nvPr/>
        </p:nvGrpSpPr>
        <p:grpSpPr bwMode="auto">
          <a:xfrm rot="5400000">
            <a:off x="5636419" y="2185194"/>
            <a:ext cx="2578100" cy="300038"/>
            <a:chOff x="1097" y="1388"/>
            <a:chExt cx="1630" cy="189"/>
          </a:xfrm>
        </p:grpSpPr>
        <p:sp>
          <p:nvSpPr>
            <p:cNvPr id="7957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57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5730" name="Line 82"/>
          <p:cNvSpPr>
            <a:spLocks noChangeShapeType="1"/>
          </p:cNvSpPr>
          <p:nvPr/>
        </p:nvSpPr>
        <p:spPr bwMode="auto">
          <a:xfrm>
            <a:off x="70770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1" name="Line 83"/>
          <p:cNvSpPr>
            <a:spLocks noChangeShapeType="1"/>
          </p:cNvSpPr>
          <p:nvPr/>
        </p:nvSpPr>
        <p:spPr bwMode="auto">
          <a:xfrm>
            <a:off x="6772275" y="1035050"/>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5732" name="Text Box 84"/>
          <p:cNvSpPr txBox="1">
            <a:spLocks noChangeArrowheads="1"/>
          </p:cNvSpPr>
          <p:nvPr/>
        </p:nvSpPr>
        <p:spPr bwMode="auto">
          <a:xfrm>
            <a:off x="5756275" y="1973263"/>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3" name="Text Box 85"/>
          <p:cNvSpPr txBox="1">
            <a:spLocks noChangeArrowheads="1"/>
          </p:cNvSpPr>
          <p:nvPr/>
        </p:nvSpPr>
        <p:spPr bwMode="auto">
          <a:xfrm>
            <a:off x="5957888" y="197485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5734" name="Text Box 86"/>
          <p:cNvSpPr txBox="1">
            <a:spLocks noChangeArrowheads="1"/>
          </p:cNvSpPr>
          <p:nvPr/>
        </p:nvSpPr>
        <p:spPr bwMode="auto">
          <a:xfrm>
            <a:off x="6192838" y="19716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Tree>
    <p:custDataLst>
      <p:tags r:id="rId1"/>
    </p:custDataLst>
    <p:extLst>
      <p:ext uri="{BB962C8B-B14F-4D97-AF65-F5344CB8AC3E}">
        <p14:creationId xmlns:p14="http://schemas.microsoft.com/office/powerpoint/2010/main" val="28850219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1000"/>
                                  </p:stCondLst>
                                  <p:childTnLst>
                                    <p:animMotion origin="layout" path="M 1.11022E-16 2.22222E-6 L 0.10017 -0.44908 " pathEditMode="relative" rAng="0" ptsTypes="AA">
                                      <p:cBhvr>
                                        <p:cTn id="6" dur="2000" fill="hold"/>
                                        <p:tgtEl>
                                          <p:spTgt spid="795737"/>
                                        </p:tgtEl>
                                        <p:attrNameLst>
                                          <p:attrName>ppt_x</p:attrName>
                                          <p:attrName>ppt_y</p:attrName>
                                        </p:attrNameLst>
                                      </p:cBhvr>
                                      <p:rCtr x="5000" y="-22454"/>
                                    </p:animMotion>
                                  </p:childTnLst>
                                </p:cTn>
                              </p:par>
                              <p:par>
                                <p:cTn id="7" presetID="6" presetClass="emph" presetSubtype="0" fill="hold" nodeType="withEffect">
                                  <p:stCondLst>
                                    <p:cond delay="0"/>
                                  </p:stCondLst>
                                  <p:childTnLst>
                                    <p:animScale>
                                      <p:cBhvr>
                                        <p:cTn id="8" dur="2000" fill="hold"/>
                                        <p:tgtEl>
                                          <p:spTgt spid="795737"/>
                                        </p:tgtEl>
                                      </p:cBhvr>
                                      <p:by x="10000" y="100000"/>
                                    </p:animScale>
                                  </p:childTnLst>
                                </p:cTn>
                              </p:par>
                            </p:childTnLst>
                          </p:cTn>
                        </p:par>
                        <p:par>
                          <p:cTn id="9" fill="hold" nodeType="afterGroup">
                            <p:stCondLst>
                              <p:cond delay="3000"/>
                            </p:stCondLst>
                            <p:childTnLst>
                              <p:par>
                                <p:cTn id="10" presetID="10" presetClass="entr" presetSubtype="0" fill="hold" nodeType="afterEffect">
                                  <p:stCondLst>
                                    <p:cond delay="0"/>
                                  </p:stCondLst>
                                  <p:childTnLst>
                                    <p:set>
                                      <p:cBhvr>
                                        <p:cTn id="11" dur="1" fill="hold">
                                          <p:stCondLst>
                                            <p:cond delay="0"/>
                                          </p:stCondLst>
                                        </p:cTn>
                                        <p:tgtEl>
                                          <p:spTgt spid="795713"/>
                                        </p:tgtEl>
                                        <p:attrNameLst>
                                          <p:attrName>style.visibility</p:attrName>
                                        </p:attrNameLst>
                                      </p:cBhvr>
                                      <p:to>
                                        <p:strVal val="visible"/>
                                      </p:to>
                                    </p:set>
                                    <p:animEffect transition="in" filter="fade">
                                      <p:cBhvr>
                                        <p:cTn id="12" dur="500"/>
                                        <p:tgtEl>
                                          <p:spTgt spid="795713"/>
                                        </p:tgtEl>
                                      </p:cBhvr>
                                    </p:animEffect>
                                  </p:childTnLst>
                                </p:cTn>
                              </p:par>
                              <p:par>
                                <p:cTn id="13" presetID="10" presetClass="exit" presetSubtype="0" fill="hold" nodeType="withEffect">
                                  <p:stCondLst>
                                    <p:cond delay="0"/>
                                  </p:stCondLst>
                                  <p:childTnLst>
                                    <p:animEffect transition="out" filter="fade">
                                      <p:cBhvr>
                                        <p:cTn id="14" dur="500"/>
                                        <p:tgtEl>
                                          <p:spTgt spid="795737"/>
                                        </p:tgtEl>
                                      </p:cBhvr>
                                    </p:animEffect>
                                    <p:set>
                                      <p:cBhvr>
                                        <p:cTn id="15" dur="1" fill="hold">
                                          <p:stCondLst>
                                            <p:cond delay="499"/>
                                          </p:stCondLst>
                                        </p:cTn>
                                        <p:tgtEl>
                                          <p:spTgt spid="7957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3" name="Rectangle 3"/>
          <p:cNvSpPr>
            <a:spLocks noGrp="1" noChangeArrowheads="1"/>
          </p:cNvSpPr>
          <p:nvPr>
            <p:ph type="title"/>
          </p:nvPr>
        </p:nvSpPr>
        <p:spPr/>
        <p:txBody>
          <a:bodyPr/>
          <a:lstStyle/>
          <a:p>
            <a:r>
              <a:rPr lang="en-US" sz="4000"/>
              <a:t>Compressive Sensing</a:t>
            </a:r>
          </a:p>
        </p:txBody>
      </p:sp>
      <p:grpSp>
        <p:nvGrpSpPr>
          <p:cNvPr id="798806" name="Group 86"/>
          <p:cNvGrpSpPr>
            <a:grpSpLocks/>
          </p:cNvGrpSpPr>
          <p:nvPr/>
        </p:nvGrpSpPr>
        <p:grpSpPr bwMode="auto">
          <a:xfrm>
            <a:off x="1684338" y="1033463"/>
            <a:ext cx="5691187" cy="2925762"/>
            <a:chOff x="1061" y="651"/>
            <a:chExt cx="3585" cy="1843"/>
          </a:xfrm>
        </p:grpSpPr>
        <p:grpSp>
          <p:nvGrpSpPr>
            <p:cNvPr id="798725" name="Group 5"/>
            <p:cNvGrpSpPr>
              <a:grpSpLocks/>
            </p:cNvGrpSpPr>
            <p:nvPr/>
          </p:nvGrpSpPr>
          <p:grpSpPr bwMode="auto">
            <a:xfrm>
              <a:off x="1097" y="1388"/>
              <a:ext cx="1637" cy="189"/>
              <a:chOff x="1097" y="1388"/>
              <a:chExt cx="1630" cy="189"/>
            </a:xfrm>
          </p:grpSpPr>
          <p:sp>
            <p:nvSpPr>
              <p:cNvPr id="798726" name="Rectangle 6"/>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7" name="Rectangle 7"/>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8" name="Rectangle 8"/>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29" name="Rectangle 9"/>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0" name="Rectangle 10"/>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1" name="Rectangle 11"/>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2" name="Rectangle 12"/>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3" name="Rectangle 13"/>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4" name="Rectangle 14"/>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5" name="Rectangle 15"/>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6" name="Rectangle 16"/>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7" name="Rectangle 17"/>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8" name="Rectangle 18"/>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39" name="Rectangle 19"/>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0" name="Rectangle 20"/>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1" name="Rectangle 21"/>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43" name="Text Box 23"/>
            <p:cNvSpPr txBox="1">
              <a:spLocks noChangeArrowheads="1"/>
            </p:cNvSpPr>
            <p:nvPr/>
          </p:nvSpPr>
          <p:spPr bwMode="auto">
            <a:xfrm>
              <a:off x="2810" y="1310"/>
              <a:ext cx="226"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8744" name="Group 24"/>
            <p:cNvGrpSpPr>
              <a:grpSpLocks/>
            </p:cNvGrpSpPr>
            <p:nvPr/>
          </p:nvGrpSpPr>
          <p:grpSpPr bwMode="auto">
            <a:xfrm rot="5400000">
              <a:off x="2397" y="1374"/>
              <a:ext cx="1624" cy="189"/>
              <a:chOff x="1097" y="1388"/>
              <a:chExt cx="1630" cy="189"/>
            </a:xfrm>
          </p:grpSpPr>
          <p:sp>
            <p:nvSpPr>
              <p:cNvPr id="798745" name="Rectangle 25"/>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6" name="Rectangle 26"/>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7" name="Rectangle 27"/>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8" name="Rectangle 28"/>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49" name="Rectangle 29"/>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0" name="Rectangle 30"/>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1" name="Rectangle 31"/>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2" name="Rectangle 32"/>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3" name="Rectangle 33"/>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4" name="Rectangle 34"/>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5" name="Rectangle 35"/>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6" name="Rectangle 36"/>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7" name="Rectangle 37"/>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8" name="Rectangle 38"/>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59" name="Rectangle 39"/>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0" name="Rectangle 40"/>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8761" name="Group 41"/>
            <p:cNvGrpSpPr>
              <a:grpSpLocks/>
            </p:cNvGrpSpPr>
            <p:nvPr/>
          </p:nvGrpSpPr>
          <p:grpSpPr bwMode="auto">
            <a:xfrm rot="5400000">
              <a:off x="2578" y="1375"/>
              <a:ext cx="1624" cy="189"/>
              <a:chOff x="1097" y="1388"/>
              <a:chExt cx="1630" cy="189"/>
            </a:xfrm>
          </p:grpSpPr>
          <p:sp>
            <p:nvSpPr>
              <p:cNvPr id="798762" name="Rectangle 42"/>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3" name="Rectangle 43"/>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4" name="Rectangle 44"/>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5" name="Rectangle 45"/>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6" name="Rectangle 46"/>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7" name="Rectangle 47"/>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8" name="Rectangle 48"/>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69" name="Rectangle 49"/>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0" name="Rectangle 50"/>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1" name="Rectangle 51"/>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2" name="Rectangle 52"/>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3" name="Rectangle 53"/>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4" name="Rectangle 54"/>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5" name="Rectangle 55"/>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6" name="Rectangle 56"/>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77" name="Rectangle 5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78" name="Line 58"/>
            <p:cNvSpPr>
              <a:spLocks noChangeShapeType="1"/>
            </p:cNvSpPr>
            <p:nvPr/>
          </p:nvSpPr>
          <p:spPr bwMode="auto">
            <a:xfrm>
              <a:off x="348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79" name="Line 59"/>
            <p:cNvSpPr>
              <a:spLocks noChangeShapeType="1"/>
            </p:cNvSpPr>
            <p:nvPr/>
          </p:nvSpPr>
          <p:spPr bwMode="auto">
            <a:xfrm>
              <a:off x="3305" y="651"/>
              <a:ext cx="0" cy="1634"/>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780" name="Rectangle 60"/>
            <p:cNvSpPr>
              <a:spLocks noChangeArrowheads="1"/>
            </p:cNvSpPr>
            <p:nvPr/>
          </p:nvSpPr>
          <p:spPr bwMode="auto">
            <a:xfrm>
              <a:off x="3113" y="653"/>
              <a:ext cx="1342" cy="1630"/>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8782" name="Group 62"/>
            <p:cNvGrpSpPr>
              <a:grpSpLocks/>
            </p:cNvGrpSpPr>
            <p:nvPr/>
          </p:nvGrpSpPr>
          <p:grpSpPr bwMode="auto">
            <a:xfrm rot="5400000">
              <a:off x="3551" y="1376"/>
              <a:ext cx="1624" cy="189"/>
              <a:chOff x="1097" y="1388"/>
              <a:chExt cx="1630" cy="189"/>
            </a:xfrm>
          </p:grpSpPr>
          <p:sp>
            <p:nvSpPr>
              <p:cNvPr id="798783" name="Rectangle 63"/>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4" name="Rectangle 64"/>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5" name="Rectangle 65"/>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6" name="Rectangle 66"/>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7" name="Rectangle 67"/>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8" name="Rectangle 68"/>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89" name="Rectangle 69"/>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0" name="Rectangle 70"/>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1" name="Rectangle 71"/>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2" name="Rectangle 72"/>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3" name="Rectangle 73"/>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4" name="Rectangle 74"/>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5" name="Rectangle 75"/>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6" name="Rectangle 76"/>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7" name="Rectangle 77"/>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8798" name="Rectangle 78"/>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8799" name="Line 79"/>
            <p:cNvSpPr>
              <a:spLocks noChangeShapeType="1"/>
            </p:cNvSpPr>
            <p:nvPr/>
          </p:nvSpPr>
          <p:spPr bwMode="auto">
            <a:xfrm>
              <a:off x="445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0" name="Line 80"/>
            <p:cNvSpPr>
              <a:spLocks noChangeShapeType="1"/>
            </p:cNvSpPr>
            <p:nvPr/>
          </p:nvSpPr>
          <p:spPr bwMode="auto">
            <a:xfrm>
              <a:off x="4278" y="652"/>
              <a:ext cx="0" cy="1634"/>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8801" name="Text Box 81"/>
            <p:cNvSpPr txBox="1">
              <a:spLocks noChangeArrowheads="1"/>
            </p:cNvSpPr>
            <p:nvPr/>
          </p:nvSpPr>
          <p:spPr bwMode="auto">
            <a:xfrm>
              <a:off x="3626" y="1243"/>
              <a:ext cx="226"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2" name="Text Box 82"/>
            <p:cNvSpPr txBox="1">
              <a:spLocks noChangeArrowheads="1"/>
            </p:cNvSpPr>
            <p:nvPr/>
          </p:nvSpPr>
          <p:spPr bwMode="auto">
            <a:xfrm>
              <a:off x="3753" y="1244"/>
              <a:ext cx="226"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3" name="Text Box 83"/>
            <p:cNvSpPr txBox="1">
              <a:spLocks noChangeArrowheads="1"/>
            </p:cNvSpPr>
            <p:nvPr/>
          </p:nvSpPr>
          <p:spPr bwMode="auto">
            <a:xfrm>
              <a:off x="3901" y="1242"/>
              <a:ext cx="226"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8804" name="Rectangle 84"/>
            <p:cNvSpPr>
              <a:spLocks noChangeArrowheads="1"/>
            </p:cNvSpPr>
            <p:nvPr/>
          </p:nvSpPr>
          <p:spPr bwMode="auto">
            <a:xfrm>
              <a:off x="2950" y="2300"/>
              <a:ext cx="169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n-US" sz="2000">
                <a:solidFill>
                  <a:srgbClr val="FFFFFF"/>
                </a:solidFill>
                <a:latin typeface="Arial" charset="0"/>
                <a:cs typeface="Arial" charset="0"/>
              </a:endParaRPr>
            </a:p>
          </p:txBody>
        </p:sp>
        <p:sp>
          <p:nvSpPr>
            <p:cNvPr id="798805" name="Rectangle 85"/>
            <p:cNvSpPr>
              <a:spLocks noChangeArrowheads="1"/>
            </p:cNvSpPr>
            <p:nvPr/>
          </p:nvSpPr>
          <p:spPr bwMode="auto">
            <a:xfrm>
              <a:off x="1061" y="1569"/>
              <a:ext cx="1696"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p>
          </p:txBody>
        </p:sp>
      </p:grpSp>
    </p:spTree>
    <p:custDataLst>
      <p:tags r:id="rId1"/>
    </p:custDataLst>
    <p:extLst>
      <p:ext uri="{BB962C8B-B14F-4D97-AF65-F5344CB8AC3E}">
        <p14:creationId xmlns:p14="http://schemas.microsoft.com/office/powerpoint/2010/main" val="1457386536"/>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5E-6 1.11111E-6 L -0.16232 0.04074 " pathEditMode="relative" rAng="0" ptsTypes="AA">
                                      <p:cBhvr>
                                        <p:cTn id="6" dur="2000" fill="hold"/>
                                        <p:tgtEl>
                                          <p:spTgt spid="798806"/>
                                        </p:tgtEl>
                                        <p:attrNameLst>
                                          <p:attrName>ppt_x</p:attrName>
                                          <p:attrName>ppt_y</p:attrName>
                                        </p:attrNameLst>
                                      </p:cBhvr>
                                      <p:rCtr x="-8125"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r>
              <a:rPr lang="en-US" sz="4000"/>
              <a:t>Compressive Sensing</a:t>
            </a:r>
          </a:p>
        </p:txBody>
      </p:sp>
      <p:grpSp>
        <p:nvGrpSpPr>
          <p:cNvPr id="799747" name="Group 3"/>
          <p:cNvGrpSpPr>
            <a:grpSpLocks/>
          </p:cNvGrpSpPr>
          <p:nvPr/>
        </p:nvGrpSpPr>
        <p:grpSpPr bwMode="auto">
          <a:xfrm>
            <a:off x="255588" y="2479675"/>
            <a:ext cx="2598737" cy="300038"/>
            <a:chOff x="1097" y="1388"/>
            <a:chExt cx="1630" cy="189"/>
          </a:xfrm>
        </p:grpSpPr>
        <p:sp>
          <p:nvSpPr>
            <p:cNvPr id="799748"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49"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0"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1"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2"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3"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4"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5"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6"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7"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8"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59"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0"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1"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2"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3"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64"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799765" name="Group 21"/>
          <p:cNvGrpSpPr>
            <a:grpSpLocks/>
          </p:cNvGrpSpPr>
          <p:nvPr/>
        </p:nvGrpSpPr>
        <p:grpSpPr bwMode="auto">
          <a:xfrm rot="5400000">
            <a:off x="2318544" y="2458244"/>
            <a:ext cx="2578100" cy="300038"/>
            <a:chOff x="1097" y="1388"/>
            <a:chExt cx="1630" cy="189"/>
          </a:xfrm>
        </p:grpSpPr>
        <p:sp>
          <p:nvSpPr>
            <p:cNvPr id="799766"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7"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8"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69"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0"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1"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2"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3"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4"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5"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6"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7"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8"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79"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0"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1"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799782" name="Group 38"/>
          <p:cNvGrpSpPr>
            <a:grpSpLocks/>
          </p:cNvGrpSpPr>
          <p:nvPr/>
        </p:nvGrpSpPr>
        <p:grpSpPr bwMode="auto">
          <a:xfrm rot="5400000">
            <a:off x="2605882" y="2459831"/>
            <a:ext cx="2578100" cy="300037"/>
            <a:chOff x="1097" y="1388"/>
            <a:chExt cx="1630" cy="189"/>
          </a:xfrm>
        </p:grpSpPr>
        <p:sp>
          <p:nvSpPr>
            <p:cNvPr id="799783"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4"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5"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6"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7"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8"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89"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0"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1"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2"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3"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4"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5"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6"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7"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798"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799"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0"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01"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799802" name="Group 58"/>
          <p:cNvGrpSpPr>
            <a:grpSpLocks/>
          </p:cNvGrpSpPr>
          <p:nvPr/>
        </p:nvGrpSpPr>
        <p:grpSpPr bwMode="auto">
          <a:xfrm rot="5400000">
            <a:off x="4150519" y="2461419"/>
            <a:ext cx="2578100" cy="300038"/>
            <a:chOff x="1097" y="1388"/>
            <a:chExt cx="1630" cy="189"/>
          </a:xfrm>
        </p:grpSpPr>
        <p:sp>
          <p:nvSpPr>
            <p:cNvPr id="799803"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4"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5"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6"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7"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8"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09"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0"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1"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2"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3"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4"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5"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6"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7"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818"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799819"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0"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99821"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2"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3"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24"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799825"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799826"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799844"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799899" name="Group 155"/>
          <p:cNvGrpSpPr>
            <a:grpSpLocks/>
          </p:cNvGrpSpPr>
          <p:nvPr/>
        </p:nvGrpSpPr>
        <p:grpSpPr bwMode="auto">
          <a:xfrm>
            <a:off x="6599238" y="2451100"/>
            <a:ext cx="1892300" cy="300038"/>
            <a:chOff x="3983" y="1544"/>
            <a:chExt cx="1192" cy="189"/>
          </a:xfrm>
        </p:grpSpPr>
        <p:sp>
          <p:nvSpPr>
            <p:cNvPr id="799900" name="Rectangle 156"/>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1" name="Rectangle 157"/>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2" name="Rectangle 158"/>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3" name="Rectangle 159"/>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4" name="Rectangle 160"/>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5" name="Rectangle 161"/>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6" name="Rectangle 162"/>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7" name="Rectangle 163"/>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8" name="Rectangle 164"/>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09" name="Rectangle 165"/>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0" name="Rectangle 166"/>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799911" name="Rectangle 167"/>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Tree>
    <p:extLst>
      <p:ext uri="{BB962C8B-B14F-4D97-AF65-F5344CB8AC3E}">
        <p14:creationId xmlns:p14="http://schemas.microsoft.com/office/powerpoint/2010/main" val="2357890884"/>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r>
              <a:rPr lang="en-US" sz="4000"/>
              <a:t>Compressive Sensing</a:t>
            </a:r>
          </a:p>
        </p:txBody>
      </p:sp>
      <p:grpSp>
        <p:nvGrpSpPr>
          <p:cNvPr id="863235" name="Group 3"/>
          <p:cNvGrpSpPr>
            <a:grpSpLocks/>
          </p:cNvGrpSpPr>
          <p:nvPr/>
        </p:nvGrpSpPr>
        <p:grpSpPr bwMode="auto">
          <a:xfrm>
            <a:off x="255588" y="2479675"/>
            <a:ext cx="2598737" cy="300038"/>
            <a:chOff x="1097" y="1388"/>
            <a:chExt cx="1630" cy="189"/>
          </a:xfrm>
        </p:grpSpPr>
        <p:sp>
          <p:nvSpPr>
            <p:cNvPr id="863236"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7"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8"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39"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0"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1"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2"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3"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4"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5"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6"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7"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8"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49"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0"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1"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52"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3253" name="Group 21"/>
          <p:cNvGrpSpPr>
            <a:grpSpLocks/>
          </p:cNvGrpSpPr>
          <p:nvPr/>
        </p:nvGrpSpPr>
        <p:grpSpPr bwMode="auto">
          <a:xfrm rot="5400000">
            <a:off x="2318544" y="2458244"/>
            <a:ext cx="2578100" cy="300038"/>
            <a:chOff x="1097" y="1388"/>
            <a:chExt cx="1630" cy="189"/>
          </a:xfrm>
        </p:grpSpPr>
        <p:sp>
          <p:nvSpPr>
            <p:cNvPr id="863254"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5"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6"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7"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8"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59"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0"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1"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2"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3"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4"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5"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6"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7"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8"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69"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3270" name="Group 38"/>
          <p:cNvGrpSpPr>
            <a:grpSpLocks/>
          </p:cNvGrpSpPr>
          <p:nvPr/>
        </p:nvGrpSpPr>
        <p:grpSpPr bwMode="auto">
          <a:xfrm rot="5400000">
            <a:off x="2605882" y="2459831"/>
            <a:ext cx="2578100" cy="300037"/>
            <a:chOff x="1097" y="1388"/>
            <a:chExt cx="1630" cy="189"/>
          </a:xfrm>
        </p:grpSpPr>
        <p:sp>
          <p:nvSpPr>
            <p:cNvPr id="863271"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2"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3"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4"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5"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6"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7"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8"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79"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0"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1"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2"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3"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4"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5"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86"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287"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8"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289"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3290" name="Group 58"/>
          <p:cNvGrpSpPr>
            <a:grpSpLocks/>
          </p:cNvGrpSpPr>
          <p:nvPr/>
        </p:nvGrpSpPr>
        <p:grpSpPr bwMode="auto">
          <a:xfrm rot="5400000">
            <a:off x="4150519" y="2461419"/>
            <a:ext cx="2578100" cy="300038"/>
            <a:chOff x="1097" y="1388"/>
            <a:chExt cx="1630" cy="189"/>
          </a:xfrm>
        </p:grpSpPr>
        <p:sp>
          <p:nvSpPr>
            <p:cNvPr id="863291"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2"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3"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4"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5"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6"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7"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8"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299"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0"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1"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2"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3"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4"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5"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06"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07"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8"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3309"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0"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1"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12"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3313"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3314"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3332" name="Rectangle 100"/>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3333" name="AutoShape 101"/>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xmlns="">
                <a:solidFill>
                  <a:schemeClr val="accent2"/>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4" name="Rectangle 102"/>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3335" name="Group 103"/>
          <p:cNvGrpSpPr>
            <a:grpSpLocks/>
          </p:cNvGrpSpPr>
          <p:nvPr/>
        </p:nvGrpSpPr>
        <p:grpSpPr bwMode="auto">
          <a:xfrm>
            <a:off x="6599238" y="2451100"/>
            <a:ext cx="1892300" cy="300038"/>
            <a:chOff x="3983" y="1544"/>
            <a:chExt cx="1192" cy="189"/>
          </a:xfrm>
        </p:grpSpPr>
        <p:sp>
          <p:nvSpPr>
            <p:cNvPr id="863336" name="Rectangle 104"/>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7" name="Rectangle 105"/>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8" name="Rectangle 106"/>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39" name="Rectangle 107"/>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0" name="Rectangle 108"/>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1" name="Rectangle 109"/>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2" name="Rectangle 110"/>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3" name="Rectangle 111"/>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4" name="Rectangle 112"/>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5" name="Rectangle 113"/>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6" name="Rectangle 114"/>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7" name="Rectangle 115"/>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3348" name="AutoShape 116"/>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xmlns="">
                <a:solidFill>
                  <a:schemeClr val="accent2"/>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49" name="Rectangle 117"/>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3350" name="AutoShape 118"/>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xmlns="">
                <a:solidFill>
                  <a:schemeClr val="accent2"/>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3351" name="Rectangle 119"/>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Tree>
    <p:extLst>
      <p:ext uri="{BB962C8B-B14F-4D97-AF65-F5344CB8AC3E}">
        <p14:creationId xmlns:p14="http://schemas.microsoft.com/office/powerpoint/2010/main" val="84016943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360" name="AutoShape 104"/>
          <p:cNvSpPr>
            <a:spLocks noChangeArrowheads="1"/>
          </p:cNvSpPr>
          <p:nvPr/>
        </p:nvSpPr>
        <p:spPr bwMode="auto">
          <a:xfrm>
            <a:off x="2822575" y="4900613"/>
            <a:ext cx="3478213" cy="1063625"/>
          </a:xfrm>
          <a:prstGeom prst="roundRect">
            <a:avLst>
              <a:gd name="adj" fmla="val 16667"/>
            </a:avLst>
          </a:prstGeom>
          <a:solidFill>
            <a:schemeClr val="bg1"/>
          </a:solidFill>
          <a:ln w="38100">
            <a:solidFill>
              <a:srgbClr val="FF9900"/>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64258" name="Rectangle 2"/>
          <p:cNvSpPr>
            <a:spLocks noGrp="1" noChangeArrowheads="1"/>
          </p:cNvSpPr>
          <p:nvPr>
            <p:ph type="title"/>
          </p:nvPr>
        </p:nvSpPr>
        <p:spPr/>
        <p:txBody>
          <a:bodyPr/>
          <a:lstStyle/>
          <a:p>
            <a:r>
              <a:rPr lang="en-US" sz="4000"/>
              <a:t>Compressive Sensing</a:t>
            </a:r>
          </a:p>
        </p:txBody>
      </p:sp>
      <p:grpSp>
        <p:nvGrpSpPr>
          <p:cNvPr id="864259" name="Group 3"/>
          <p:cNvGrpSpPr>
            <a:grpSpLocks/>
          </p:cNvGrpSpPr>
          <p:nvPr/>
        </p:nvGrpSpPr>
        <p:grpSpPr bwMode="auto">
          <a:xfrm>
            <a:off x="255588" y="2479675"/>
            <a:ext cx="2598737" cy="300038"/>
            <a:chOff x="1097" y="1388"/>
            <a:chExt cx="1630" cy="189"/>
          </a:xfrm>
        </p:grpSpPr>
        <p:sp>
          <p:nvSpPr>
            <p:cNvPr id="864260" name="Rectangle 4"/>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1" name="Rectangle 5"/>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2" name="Rectangle 6"/>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3" name="Rectangle 7"/>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4" name="Rectangle 8"/>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5" name="Rectangle 9"/>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6" name="Rectangle 10"/>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7" name="Rectangle 11"/>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8" name="Rectangle 12"/>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69" name="Rectangle 13"/>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0" name="Rectangle 14"/>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1" name="Rectangle 15"/>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2" name="Rectangle 16"/>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3" name="Rectangle 17"/>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4" name="Rectangle 18"/>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5" name="Rectangle 19"/>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276" name="Text Box 20"/>
          <p:cNvSpPr txBox="1">
            <a:spLocks noChangeArrowheads="1"/>
          </p:cNvSpPr>
          <p:nvPr/>
        </p:nvSpPr>
        <p:spPr bwMode="auto">
          <a:xfrm>
            <a:off x="2974975" y="235585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64277" name="Group 21"/>
          <p:cNvGrpSpPr>
            <a:grpSpLocks/>
          </p:cNvGrpSpPr>
          <p:nvPr/>
        </p:nvGrpSpPr>
        <p:grpSpPr bwMode="auto">
          <a:xfrm rot="5400000">
            <a:off x="2318544" y="2458244"/>
            <a:ext cx="2578100" cy="300038"/>
            <a:chOff x="1097" y="1388"/>
            <a:chExt cx="1630" cy="189"/>
          </a:xfrm>
        </p:grpSpPr>
        <p:sp>
          <p:nvSpPr>
            <p:cNvPr id="864278" name="Rectangle 22"/>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79" name="Rectangle 23"/>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0" name="Rectangle 24"/>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1" name="Rectangle 25"/>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2" name="Rectangle 26"/>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3" name="Rectangle 27"/>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4" name="Rectangle 28"/>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5" name="Rectangle 29"/>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6" name="Rectangle 30"/>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7" name="Rectangle 31"/>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8" name="Rectangle 32"/>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89" name="Rectangle 33"/>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0" name="Rectangle 34"/>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1" name="Rectangle 35"/>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2" name="Rectangle 36"/>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3" name="Rectangle 37"/>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64294" name="Group 38"/>
          <p:cNvGrpSpPr>
            <a:grpSpLocks/>
          </p:cNvGrpSpPr>
          <p:nvPr/>
        </p:nvGrpSpPr>
        <p:grpSpPr bwMode="auto">
          <a:xfrm rot="5400000">
            <a:off x="2605882" y="2459831"/>
            <a:ext cx="2578100" cy="300037"/>
            <a:chOff x="1097" y="1388"/>
            <a:chExt cx="1630" cy="189"/>
          </a:xfrm>
        </p:grpSpPr>
        <p:sp>
          <p:nvSpPr>
            <p:cNvPr id="864295" name="Rectangle 3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6" name="Rectangle 4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7" name="Rectangle 4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8" name="Rectangle 4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299" name="Rectangle 4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0" name="Rectangle 4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1" name="Rectangle 4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2" name="Rectangle 4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3" name="Rectangle 4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4" name="Rectangle 4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5" name="Rectangle 4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6" name="Rectangle 5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7" name="Rectangle 5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8" name="Rectangle 5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09" name="Rectangle 5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0" name="Rectangle 5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11" name="Line 55"/>
          <p:cNvSpPr>
            <a:spLocks noChangeShapeType="1"/>
          </p:cNvSpPr>
          <p:nvPr/>
        </p:nvSpPr>
        <p:spPr bwMode="auto">
          <a:xfrm>
            <a:off x="404653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2" name="Line 56"/>
          <p:cNvSpPr>
            <a:spLocks noChangeShapeType="1"/>
          </p:cNvSpPr>
          <p:nvPr/>
        </p:nvSpPr>
        <p:spPr bwMode="auto">
          <a:xfrm>
            <a:off x="3760788" y="1309688"/>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13" name="Rectangle 57"/>
          <p:cNvSpPr>
            <a:spLocks noChangeArrowheads="1"/>
          </p:cNvSpPr>
          <p:nvPr/>
        </p:nvSpPr>
        <p:spPr bwMode="auto">
          <a:xfrm>
            <a:off x="3455988" y="1312863"/>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64314" name="Group 58"/>
          <p:cNvGrpSpPr>
            <a:grpSpLocks/>
          </p:cNvGrpSpPr>
          <p:nvPr/>
        </p:nvGrpSpPr>
        <p:grpSpPr bwMode="auto">
          <a:xfrm rot="5400000">
            <a:off x="4150519" y="2461419"/>
            <a:ext cx="2578100" cy="300038"/>
            <a:chOff x="1097" y="1388"/>
            <a:chExt cx="1630" cy="189"/>
          </a:xfrm>
        </p:grpSpPr>
        <p:sp>
          <p:nvSpPr>
            <p:cNvPr id="864315" name="Rectangle 59"/>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6" name="Rectangle 60"/>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7" name="Rectangle 61"/>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8" name="Rectangle 62"/>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19" name="Rectangle 63"/>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0" name="Rectangle 64"/>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1" name="Rectangle 65"/>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2" name="Rectangle 66"/>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3" name="Rectangle 67"/>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4" name="Rectangle 68"/>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5" name="Rectangle 69"/>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6" name="Rectangle 70"/>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7" name="Rectangle 71"/>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8" name="Rectangle 72"/>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29" name="Rectangle 73"/>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30" name="Rectangle 7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31" name="Line 75"/>
          <p:cNvSpPr>
            <a:spLocks noChangeShapeType="1"/>
          </p:cNvSpPr>
          <p:nvPr/>
        </p:nvSpPr>
        <p:spPr bwMode="auto">
          <a:xfrm>
            <a:off x="55911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2" name="Line 76"/>
          <p:cNvSpPr>
            <a:spLocks noChangeShapeType="1"/>
          </p:cNvSpPr>
          <p:nvPr/>
        </p:nvSpPr>
        <p:spPr bwMode="auto">
          <a:xfrm>
            <a:off x="5286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4333" name="Text Box 77"/>
          <p:cNvSpPr txBox="1">
            <a:spLocks noChangeArrowheads="1"/>
          </p:cNvSpPr>
          <p:nvPr/>
        </p:nvSpPr>
        <p:spPr bwMode="auto">
          <a:xfrm>
            <a:off x="4270375" y="224948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4" name="Text Box 78"/>
          <p:cNvSpPr txBox="1">
            <a:spLocks noChangeArrowheads="1"/>
          </p:cNvSpPr>
          <p:nvPr/>
        </p:nvSpPr>
        <p:spPr bwMode="auto">
          <a:xfrm>
            <a:off x="4471988" y="22510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5" name="Text Box 79"/>
          <p:cNvSpPr txBox="1">
            <a:spLocks noChangeArrowheads="1"/>
          </p:cNvSpPr>
          <p:nvPr/>
        </p:nvSpPr>
        <p:spPr bwMode="auto">
          <a:xfrm>
            <a:off x="4706938" y="2247900"/>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6" name="Rectangle 80"/>
          <p:cNvSpPr>
            <a:spLocks noChangeArrowheads="1"/>
          </p:cNvSpPr>
          <p:nvPr/>
        </p:nvSpPr>
        <p:spPr bwMode="auto">
          <a:xfrm>
            <a:off x="3197225" y="39274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64337" name="Rectangle 81"/>
          <p:cNvSpPr>
            <a:spLocks noChangeArrowheads="1"/>
          </p:cNvSpPr>
          <p:nvPr/>
        </p:nvSpPr>
        <p:spPr bwMode="auto">
          <a:xfrm>
            <a:off x="198438" y="276701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64338" name="Text Box 82"/>
          <p:cNvSpPr txBox="1">
            <a:spLocks noChangeArrowheads="1"/>
          </p:cNvSpPr>
          <p:nvPr/>
        </p:nvSpPr>
        <p:spPr bwMode="auto">
          <a:xfrm>
            <a:off x="5834063" y="235743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64339" name="Rectangle 83"/>
          <p:cNvSpPr>
            <a:spLocks noChangeArrowheads="1"/>
          </p:cNvSpPr>
          <p:nvPr/>
        </p:nvSpPr>
        <p:spPr bwMode="auto">
          <a:xfrm>
            <a:off x="6548438" y="2767013"/>
            <a:ext cx="2005012"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sp>
        <p:nvSpPr>
          <p:cNvPr id="864340" name="AutoShape 84"/>
          <p:cNvSpPr>
            <a:spLocks/>
          </p:cNvSpPr>
          <p:nvPr/>
        </p:nvSpPr>
        <p:spPr bwMode="auto">
          <a:xfrm rot="5400000">
            <a:off x="1431925" y="1054100"/>
            <a:ext cx="219075" cy="2593975"/>
          </a:xfrm>
          <a:prstGeom prst="leftBrace">
            <a:avLst>
              <a:gd name="adj1" fmla="val 98671"/>
              <a:gd name="adj2" fmla="val 50000"/>
            </a:avLst>
          </a:prstGeom>
          <a:noFill/>
          <a:ln w="28575">
            <a:solidFill>
              <a:srgbClr val="FF9900"/>
            </a:solidFill>
            <a:round/>
            <a:headEnd/>
            <a:tailEnd/>
          </a:ln>
          <a:effectLst/>
          <a:extLst>
            <a:ext uri="{909E8E84-426E-40dd-AFC4-6F175D3DCCD1}">
              <a14:hiddenFill xmlns:a14="http://schemas.microsoft.com/office/drawing/2010/main" xmlns="">
                <a:solidFill>
                  <a:schemeClr val="accent2"/>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1" name="Rectangle 85"/>
          <p:cNvSpPr>
            <a:spLocks noChangeArrowheads="1"/>
          </p:cNvSpPr>
          <p:nvPr/>
        </p:nvSpPr>
        <p:spPr bwMode="auto">
          <a:xfrm>
            <a:off x="209550" y="19589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N</a:t>
            </a:r>
            <a:endParaRPr lang="en-US" sz="1400">
              <a:solidFill>
                <a:srgbClr val="FF9900"/>
              </a:solidFill>
              <a:latin typeface="Arial" charset="0"/>
              <a:cs typeface="ＭＳ Ｐゴシック" charset="0"/>
            </a:endParaRPr>
          </a:p>
        </p:txBody>
      </p:sp>
      <p:grpSp>
        <p:nvGrpSpPr>
          <p:cNvPr id="864342" name="Group 86"/>
          <p:cNvGrpSpPr>
            <a:grpSpLocks/>
          </p:cNvGrpSpPr>
          <p:nvPr/>
        </p:nvGrpSpPr>
        <p:grpSpPr bwMode="auto">
          <a:xfrm>
            <a:off x="6599238" y="2451100"/>
            <a:ext cx="1892300" cy="300038"/>
            <a:chOff x="3983" y="1544"/>
            <a:chExt cx="1192" cy="189"/>
          </a:xfrm>
        </p:grpSpPr>
        <p:sp>
          <p:nvSpPr>
            <p:cNvPr id="864343" name="Rectangle 87"/>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4" name="Rectangle 88"/>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5" name="Rectangle 89"/>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6" name="Rectangle 90"/>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7" name="Rectangle 91"/>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8" name="Rectangle 92"/>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49" name="Rectangle 93"/>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0" name="Rectangle 94"/>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1" name="Rectangle 95"/>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2" name="Rectangle 96"/>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3" name="Rectangle 97"/>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4" name="Rectangle 98"/>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64355" name="AutoShape 99"/>
          <p:cNvSpPr>
            <a:spLocks/>
          </p:cNvSpPr>
          <p:nvPr/>
        </p:nvSpPr>
        <p:spPr bwMode="auto">
          <a:xfrm rot="5400000">
            <a:off x="4401344" y="118269"/>
            <a:ext cx="219075" cy="2106613"/>
          </a:xfrm>
          <a:prstGeom prst="leftBrace">
            <a:avLst>
              <a:gd name="adj1" fmla="val 80133"/>
              <a:gd name="adj2" fmla="val 50000"/>
            </a:avLst>
          </a:prstGeom>
          <a:noFill/>
          <a:ln w="28575">
            <a:solidFill>
              <a:srgbClr val="FF9900"/>
            </a:solidFill>
            <a:round/>
            <a:headEnd/>
            <a:tailEnd/>
          </a:ln>
          <a:effectLst/>
          <a:extLst>
            <a:ext uri="{909E8E84-426E-40dd-AFC4-6F175D3DCCD1}">
              <a14:hiddenFill xmlns:a14="http://schemas.microsoft.com/office/drawing/2010/main" xmlns="">
                <a:solidFill>
                  <a:schemeClr val="accent2"/>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6" name="Rectangle 100"/>
          <p:cNvSpPr>
            <a:spLocks noChangeArrowheads="1"/>
          </p:cNvSpPr>
          <p:nvPr/>
        </p:nvSpPr>
        <p:spPr bwMode="auto">
          <a:xfrm>
            <a:off x="3154363" y="76041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7" name="AutoShape 101"/>
          <p:cNvSpPr>
            <a:spLocks/>
          </p:cNvSpPr>
          <p:nvPr/>
        </p:nvSpPr>
        <p:spPr bwMode="auto">
          <a:xfrm rot="5400000">
            <a:off x="7443787" y="1358901"/>
            <a:ext cx="219075" cy="1898650"/>
          </a:xfrm>
          <a:prstGeom prst="leftBrace">
            <a:avLst>
              <a:gd name="adj1" fmla="val 72222"/>
              <a:gd name="adj2" fmla="val 50000"/>
            </a:avLst>
          </a:prstGeom>
          <a:noFill/>
          <a:ln w="28575">
            <a:solidFill>
              <a:srgbClr val="FF9900"/>
            </a:solidFill>
            <a:round/>
            <a:headEnd/>
            <a:tailEnd/>
          </a:ln>
          <a:effectLst/>
          <a:extLst>
            <a:ext uri="{909E8E84-426E-40dd-AFC4-6F175D3DCCD1}">
              <a14:hiddenFill xmlns:a14="http://schemas.microsoft.com/office/drawing/2010/main" xmlns="">
                <a:solidFill>
                  <a:schemeClr val="accent2"/>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4358" name="Rectangle 102"/>
          <p:cNvSpPr>
            <a:spLocks noChangeArrowheads="1"/>
          </p:cNvSpPr>
          <p:nvPr/>
        </p:nvSpPr>
        <p:spPr bwMode="auto">
          <a:xfrm>
            <a:off x="6208713" y="1920875"/>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9900"/>
                </a:solidFill>
                <a:latin typeface="Arial" charset="0"/>
                <a:cs typeface="ＭＳ Ｐゴシック" charset="0"/>
              </a:rPr>
              <a:t>M</a:t>
            </a:r>
            <a:endParaRPr lang="en-US" sz="1400">
              <a:solidFill>
                <a:srgbClr val="FF9900"/>
              </a:solidFill>
              <a:latin typeface="Arial" charset="0"/>
              <a:cs typeface="ＭＳ Ｐゴシック" charset="0"/>
            </a:endParaRPr>
          </a:p>
        </p:txBody>
      </p:sp>
      <p:sp>
        <p:nvSpPr>
          <p:cNvPr id="864359" name="Rectangle 103"/>
          <p:cNvSpPr>
            <a:spLocks noChangeArrowheads="1"/>
          </p:cNvSpPr>
          <p:nvPr/>
        </p:nvSpPr>
        <p:spPr bwMode="auto">
          <a:xfrm>
            <a:off x="2701925" y="5187950"/>
            <a:ext cx="3725863"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nSpc>
                <a:spcPct val="80000"/>
              </a:lnSpc>
              <a:spcBef>
                <a:spcPct val="20000"/>
              </a:spcBef>
            </a:pPr>
            <a:r>
              <a:rPr lang="en-US" sz="3600" dirty="0">
                <a:solidFill>
                  <a:srgbClr val="FF9900"/>
                </a:solidFill>
                <a:latin typeface="Arial" charset="0"/>
                <a:cs typeface="ＭＳ Ｐゴシック" charset="0"/>
              </a:rPr>
              <a:t>M </a:t>
            </a:r>
            <a:r>
              <a:rPr lang="en-US" sz="3600" dirty="0">
                <a:solidFill>
                  <a:srgbClr val="FF9900"/>
                </a:solidFill>
                <a:latin typeface="Arial" charset="0"/>
                <a:cs typeface="Arial" charset="0"/>
              </a:rPr>
              <a:t>~</a:t>
            </a:r>
            <a:r>
              <a:rPr lang="en-US" sz="3600" dirty="0">
                <a:solidFill>
                  <a:srgbClr val="FF9900"/>
                </a:solidFill>
                <a:latin typeface="Arial" charset="0"/>
                <a:cs typeface="ＭＳ Ｐゴシック" charset="0"/>
              </a:rPr>
              <a:t> K </a:t>
            </a:r>
            <a:r>
              <a:rPr lang="en-US" sz="3600" i="1" dirty="0" err="1">
                <a:solidFill>
                  <a:srgbClr val="FF9900"/>
                </a:solidFill>
                <a:latin typeface="Arial" charset="0"/>
                <a:cs typeface="ＭＳ Ｐゴシック" charset="0"/>
              </a:rPr>
              <a:t>log</a:t>
            </a:r>
            <a:r>
              <a:rPr lang="en-US" sz="3600" dirty="0" err="1">
                <a:solidFill>
                  <a:srgbClr val="FF9900"/>
                </a:solidFill>
                <a:latin typeface="Arial" charset="0"/>
                <a:cs typeface="ＭＳ Ｐゴシック" charset="0"/>
              </a:rPr>
              <a:t>N</a:t>
            </a:r>
            <a:endParaRPr lang="en-US" sz="2400" dirty="0">
              <a:solidFill>
                <a:srgbClr val="FF9900"/>
              </a:solidFill>
              <a:latin typeface="Arial" charset="0"/>
              <a:cs typeface="ＭＳ Ｐゴシック" charset="0"/>
            </a:endParaRPr>
          </a:p>
        </p:txBody>
      </p:sp>
      <p:sp>
        <p:nvSpPr>
          <p:cNvPr id="864361" name="AutoShape 105"/>
          <p:cNvSpPr>
            <a:spLocks noChangeArrowheads="1"/>
          </p:cNvSpPr>
          <p:nvPr/>
        </p:nvSpPr>
        <p:spPr bwMode="auto">
          <a:xfrm>
            <a:off x="2824163" y="4902200"/>
            <a:ext cx="3478212" cy="1063625"/>
          </a:xfrm>
          <a:prstGeom prst="roundRect">
            <a:avLst>
              <a:gd name="adj" fmla="val 16667"/>
            </a:avLst>
          </a:prstGeom>
          <a:noFill/>
          <a:ln w="38100">
            <a:solidFill>
              <a:srgbClr val="FF9900"/>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95446703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2450" name="Group 2"/>
          <p:cNvGrpSpPr>
            <a:grpSpLocks/>
          </p:cNvGrpSpPr>
          <p:nvPr/>
        </p:nvGrpSpPr>
        <p:grpSpPr bwMode="auto">
          <a:xfrm>
            <a:off x="1770063" y="4927600"/>
            <a:ext cx="6472237" cy="1620838"/>
            <a:chOff x="803" y="3062"/>
            <a:chExt cx="4133" cy="789"/>
          </a:xfrm>
        </p:grpSpPr>
        <p:sp>
          <p:nvSpPr>
            <p:cNvPr id="872451" name="AutoShape 3"/>
            <p:cNvSpPr>
              <a:spLocks noChangeArrowheads="1"/>
            </p:cNvSpPr>
            <p:nvPr/>
          </p:nvSpPr>
          <p:spPr bwMode="auto">
            <a:xfrm>
              <a:off x="803" y="3062"/>
              <a:ext cx="4132" cy="788"/>
            </a:xfrm>
            <a:prstGeom prst="roundRect">
              <a:avLst>
                <a:gd name="adj" fmla="val 16667"/>
              </a:avLst>
            </a:prstGeom>
            <a:solidFill>
              <a:schemeClr val="bg1">
                <a:alpha val="89999"/>
              </a:schemeClr>
            </a:solidFill>
            <a:ln w="38100">
              <a:solidFill>
                <a:schemeClr val="bg1"/>
              </a:solidFill>
              <a:round/>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452" name="AutoShape 4"/>
            <p:cNvSpPr>
              <a:spLocks noChangeArrowheads="1"/>
            </p:cNvSpPr>
            <p:nvPr/>
          </p:nvSpPr>
          <p:spPr bwMode="auto">
            <a:xfrm>
              <a:off x="804" y="3063"/>
              <a:ext cx="4132" cy="788"/>
            </a:xfrm>
            <a:prstGeom prst="roundRect">
              <a:avLst>
                <a:gd name="adj" fmla="val 16667"/>
              </a:avLst>
            </a:prstGeom>
            <a:noFill/>
            <a:ln w="38100">
              <a:solidFill>
                <a:schemeClr val="accent2"/>
              </a:solidFill>
              <a:round/>
              <a:headEnd/>
              <a:tailEnd/>
            </a:ln>
            <a:effectLst>
              <a:outerShdw blurRad="63500" dist="29783" dir="1514402"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l"/>
              <a:endParaRPr lang="en-US">
                <a:solidFill>
                  <a:srgbClr val="000000"/>
                </a:solidFill>
                <a:latin typeface="Arial" charset="0"/>
                <a:cs typeface="ＭＳ Ｐゴシック" charset="0"/>
              </a:endParaRPr>
            </a:p>
          </p:txBody>
        </p:sp>
      </p:grpSp>
      <p:sp>
        <p:nvSpPr>
          <p:cNvPr id="872453" name="Rectangle 5"/>
          <p:cNvSpPr>
            <a:spLocks noGrp="1" noChangeArrowheads="1"/>
          </p:cNvSpPr>
          <p:nvPr>
            <p:ph type="title"/>
          </p:nvPr>
        </p:nvSpPr>
        <p:spPr/>
        <p:txBody>
          <a:bodyPr/>
          <a:lstStyle/>
          <a:p>
            <a:r>
              <a:rPr lang="en-US" sz="4000"/>
              <a:t>Compressive Sensing</a:t>
            </a:r>
          </a:p>
        </p:txBody>
      </p:sp>
      <p:sp>
        <p:nvSpPr>
          <p:cNvPr id="872455" name="Rectangle 7"/>
          <p:cNvSpPr>
            <a:spLocks noChangeArrowheads="1"/>
          </p:cNvSpPr>
          <p:nvPr/>
        </p:nvSpPr>
        <p:spPr bwMode="auto">
          <a:xfrm>
            <a:off x="1778000" y="5529263"/>
            <a:ext cx="6938963"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800">
                <a:solidFill>
                  <a:srgbClr val="333399"/>
                </a:solidFill>
                <a:latin typeface="Arial" charset="0"/>
                <a:cs typeface="Arial" charset="0"/>
              </a:rPr>
              <a:t>x = </a:t>
            </a:r>
            <a:r>
              <a:rPr lang="en-US" sz="2800" i="1">
                <a:solidFill>
                  <a:srgbClr val="333399"/>
                </a:solidFill>
                <a:latin typeface="Arial" charset="0"/>
                <a:cs typeface="Arial" charset="0"/>
              </a:rPr>
              <a:t>argmin</a:t>
            </a:r>
            <a:r>
              <a:rPr lang="en-US" sz="2800" baseline="-25000">
                <a:solidFill>
                  <a:srgbClr val="333399"/>
                </a:solidFill>
                <a:latin typeface="Arial" charset="0"/>
                <a:cs typeface="Arial" charset="0"/>
              </a:rPr>
              <a:t>x</a:t>
            </a:r>
            <a:r>
              <a:rPr lang="en-US" sz="2800">
                <a:solidFill>
                  <a:srgbClr val="333399"/>
                </a:solidFill>
                <a:latin typeface="Arial" charset="0"/>
                <a:cs typeface="Arial" charset="0"/>
              </a:rPr>
              <a:t> ||x||</a:t>
            </a:r>
            <a:r>
              <a:rPr lang="en-US" sz="2800" baseline="-25000">
                <a:solidFill>
                  <a:srgbClr val="333399"/>
                </a:solidFill>
                <a:latin typeface="Arial" charset="0"/>
                <a:cs typeface="Arial" charset="0"/>
              </a:rPr>
              <a:t>1</a:t>
            </a:r>
            <a:r>
              <a:rPr lang="en-US" sz="2800">
                <a:solidFill>
                  <a:srgbClr val="333399"/>
                </a:solidFill>
                <a:latin typeface="Arial" charset="0"/>
                <a:cs typeface="Arial" charset="0"/>
              </a:rPr>
              <a:t>      </a:t>
            </a:r>
            <a:r>
              <a:rPr lang="en-US" sz="2800" i="1">
                <a:solidFill>
                  <a:srgbClr val="333399"/>
                </a:solidFill>
                <a:latin typeface="Arial" charset="0"/>
                <a:cs typeface="Arial" charset="0"/>
              </a:rPr>
              <a:t>s.t.</a:t>
            </a:r>
            <a:r>
              <a:rPr lang="en-US" sz="2800">
                <a:solidFill>
                  <a:srgbClr val="333399"/>
                </a:solidFill>
                <a:latin typeface="Arial" charset="0"/>
                <a:cs typeface="Arial" charset="0"/>
              </a:rPr>
              <a:t>    </a:t>
            </a:r>
            <a:r>
              <a:rPr lang="el-GR" sz="2800">
                <a:solidFill>
                  <a:srgbClr val="333399"/>
                </a:solidFill>
                <a:latin typeface="Arial" charset="0"/>
                <a:cs typeface="Arial" charset="0"/>
              </a:rPr>
              <a:t>Φ</a:t>
            </a:r>
            <a:r>
              <a:rPr lang="en-US" sz="2800">
                <a:solidFill>
                  <a:srgbClr val="333399"/>
                </a:solidFill>
                <a:latin typeface="Arial" charset="0"/>
                <a:cs typeface="Arial" charset="0"/>
              </a:rPr>
              <a:t>x = y</a:t>
            </a:r>
            <a:endParaRPr lang="el-GR">
              <a:solidFill>
                <a:srgbClr val="333399"/>
              </a:solidFill>
              <a:latin typeface="Arial" charset="0"/>
              <a:cs typeface="Arial" charset="0"/>
            </a:endParaRPr>
          </a:p>
        </p:txBody>
      </p:sp>
      <p:sp>
        <p:nvSpPr>
          <p:cNvPr id="872457" name="Rectangle 9"/>
          <p:cNvSpPr>
            <a:spLocks noChangeArrowheads="1"/>
          </p:cNvSpPr>
          <p:nvPr/>
        </p:nvSpPr>
        <p:spPr bwMode="auto">
          <a:xfrm>
            <a:off x="1809750" y="5016500"/>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i="1">
                <a:solidFill>
                  <a:srgbClr val="333399"/>
                </a:solidFill>
                <a:latin typeface="Arial" charset="0"/>
                <a:cs typeface="ＭＳ Ｐゴシック" charset="0"/>
              </a:rPr>
              <a:t>Reconstruction</a:t>
            </a:r>
            <a:endParaRPr lang="en-US" sz="1400" i="1">
              <a:solidFill>
                <a:srgbClr val="333399"/>
              </a:solidFill>
              <a:latin typeface="Arial" charset="0"/>
              <a:cs typeface="ＭＳ Ｐゴシック" charset="0"/>
            </a:endParaRPr>
          </a:p>
        </p:txBody>
      </p:sp>
      <p:grpSp>
        <p:nvGrpSpPr>
          <p:cNvPr id="872458" name="Group 10"/>
          <p:cNvGrpSpPr>
            <a:grpSpLocks/>
          </p:cNvGrpSpPr>
          <p:nvPr/>
        </p:nvGrpSpPr>
        <p:grpSpPr bwMode="auto">
          <a:xfrm>
            <a:off x="257175" y="2481263"/>
            <a:ext cx="2598738" cy="300037"/>
            <a:chOff x="1097" y="1388"/>
            <a:chExt cx="1630" cy="189"/>
          </a:xfrm>
        </p:grpSpPr>
        <p:sp>
          <p:nvSpPr>
            <p:cNvPr id="872459" name="Rectangle 11"/>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0" name="Rectangle 12"/>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1" name="Rectangle 13"/>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2" name="Rectangle 14"/>
            <p:cNvSpPr>
              <a:spLocks noChangeArrowheads="1"/>
            </p:cNvSpPr>
            <p:nvPr/>
          </p:nvSpPr>
          <p:spPr bwMode="auto">
            <a:xfrm>
              <a:off x="1429" y="1393"/>
              <a:ext cx="107" cy="181"/>
            </a:xfrm>
            <a:prstGeom prst="rect">
              <a:avLst/>
            </a:prstGeom>
            <a:solidFill>
              <a:srgbClr val="777777"/>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3" name="Rectangle 15"/>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4" name="Rectangle 16"/>
            <p:cNvSpPr>
              <a:spLocks noChangeArrowheads="1"/>
            </p:cNvSpPr>
            <p:nvPr/>
          </p:nvSpPr>
          <p:spPr bwMode="auto">
            <a:xfrm>
              <a:off x="1641" y="1389"/>
              <a:ext cx="107" cy="181"/>
            </a:xfrm>
            <a:prstGeom prst="rect">
              <a:avLst/>
            </a:prstGeom>
            <a:solidFill>
              <a:srgbClr val="EAEAEA"/>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5" name="Rectangle 17"/>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6" name="Rectangle 18"/>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7" name="Rectangle 19"/>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8" name="Rectangle 20"/>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69" name="Rectangle 21"/>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0" name="Rectangle 22"/>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1" name="Rectangle 23"/>
            <p:cNvSpPr>
              <a:spLocks noChangeArrowheads="1"/>
            </p:cNvSpPr>
            <p:nvPr/>
          </p:nvSpPr>
          <p:spPr bwMode="auto">
            <a:xfrm>
              <a:off x="2392"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2" name="Rectangle 24"/>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3" name="Rectangle 25"/>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4" name="Rectangle 26"/>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475" name="Text Box 27"/>
          <p:cNvSpPr txBox="1">
            <a:spLocks noChangeArrowheads="1"/>
          </p:cNvSpPr>
          <p:nvPr/>
        </p:nvSpPr>
        <p:spPr bwMode="auto">
          <a:xfrm>
            <a:off x="2976563" y="235743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x</a:t>
            </a:r>
          </a:p>
        </p:txBody>
      </p:sp>
      <p:grpSp>
        <p:nvGrpSpPr>
          <p:cNvPr id="872476" name="Group 28"/>
          <p:cNvGrpSpPr>
            <a:grpSpLocks/>
          </p:cNvGrpSpPr>
          <p:nvPr/>
        </p:nvGrpSpPr>
        <p:grpSpPr bwMode="auto">
          <a:xfrm rot="5400000">
            <a:off x="2320132" y="2459831"/>
            <a:ext cx="2578100" cy="300037"/>
            <a:chOff x="1097" y="1388"/>
            <a:chExt cx="1630" cy="189"/>
          </a:xfrm>
        </p:grpSpPr>
        <p:sp>
          <p:nvSpPr>
            <p:cNvPr id="872477" name="Rectangle 29"/>
            <p:cNvSpPr>
              <a:spLocks noChangeArrowheads="1"/>
            </p:cNvSpPr>
            <p:nvPr/>
          </p:nvSpPr>
          <p:spPr bwMode="auto">
            <a:xfrm>
              <a:off x="1108"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8" name="Rectangle 30"/>
            <p:cNvSpPr>
              <a:spLocks noChangeArrowheads="1"/>
            </p:cNvSpPr>
            <p:nvPr/>
          </p:nvSpPr>
          <p:spPr bwMode="auto">
            <a:xfrm>
              <a:off x="1217"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79" name="Rectangle 31"/>
            <p:cNvSpPr>
              <a:spLocks noChangeArrowheads="1"/>
            </p:cNvSpPr>
            <p:nvPr/>
          </p:nvSpPr>
          <p:spPr bwMode="auto">
            <a:xfrm>
              <a:off x="1326" y="1392"/>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0" name="Rectangle 32"/>
            <p:cNvSpPr>
              <a:spLocks noChangeArrowheads="1"/>
            </p:cNvSpPr>
            <p:nvPr/>
          </p:nvSpPr>
          <p:spPr bwMode="auto">
            <a:xfrm>
              <a:off x="1429" y="1393"/>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1" name="Rectangle 33"/>
            <p:cNvSpPr>
              <a:spLocks noChangeArrowheads="1"/>
            </p:cNvSpPr>
            <p:nvPr/>
          </p:nvSpPr>
          <p:spPr bwMode="auto">
            <a:xfrm>
              <a:off x="1538"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2" name="Rectangle 34"/>
            <p:cNvSpPr>
              <a:spLocks noChangeArrowheads="1"/>
            </p:cNvSpPr>
            <p:nvPr/>
          </p:nvSpPr>
          <p:spPr bwMode="auto">
            <a:xfrm>
              <a:off x="1641"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3" name="Rectangle 35"/>
            <p:cNvSpPr>
              <a:spLocks noChangeArrowheads="1"/>
            </p:cNvSpPr>
            <p:nvPr/>
          </p:nvSpPr>
          <p:spPr bwMode="auto">
            <a:xfrm>
              <a:off x="1750" y="1390"/>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4" name="Rectangle 36"/>
            <p:cNvSpPr>
              <a:spLocks noChangeArrowheads="1"/>
            </p:cNvSpPr>
            <p:nvPr/>
          </p:nvSpPr>
          <p:spPr bwMode="auto">
            <a:xfrm>
              <a:off x="1859" y="1391"/>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5" name="Rectangle 37"/>
            <p:cNvSpPr>
              <a:spLocks noChangeArrowheads="1"/>
            </p:cNvSpPr>
            <p:nvPr/>
          </p:nvSpPr>
          <p:spPr bwMode="auto">
            <a:xfrm>
              <a:off x="1968" y="1392"/>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6" name="Rectangle 38"/>
            <p:cNvSpPr>
              <a:spLocks noChangeArrowheads="1"/>
            </p:cNvSpPr>
            <p:nvPr/>
          </p:nvSpPr>
          <p:spPr bwMode="auto">
            <a:xfrm>
              <a:off x="2077" y="1393"/>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7" name="Rectangle 39"/>
            <p:cNvSpPr>
              <a:spLocks noChangeArrowheads="1"/>
            </p:cNvSpPr>
            <p:nvPr/>
          </p:nvSpPr>
          <p:spPr bwMode="auto">
            <a:xfrm>
              <a:off x="2180" y="1388"/>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8" name="Rectangle 40"/>
            <p:cNvSpPr>
              <a:spLocks noChangeArrowheads="1"/>
            </p:cNvSpPr>
            <p:nvPr/>
          </p:nvSpPr>
          <p:spPr bwMode="auto">
            <a:xfrm>
              <a:off x="2289" y="1389"/>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89" name="Rectangle 41"/>
            <p:cNvSpPr>
              <a:spLocks noChangeArrowheads="1"/>
            </p:cNvSpPr>
            <p:nvPr/>
          </p:nvSpPr>
          <p:spPr bwMode="auto">
            <a:xfrm>
              <a:off x="2392" y="1396"/>
              <a:ext cx="107"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0" name="Rectangle 42"/>
            <p:cNvSpPr>
              <a:spLocks noChangeArrowheads="1"/>
            </p:cNvSpPr>
            <p:nvPr/>
          </p:nvSpPr>
          <p:spPr bwMode="auto">
            <a:xfrm>
              <a:off x="2501" y="1391"/>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1" name="Rectangle 43"/>
            <p:cNvSpPr>
              <a:spLocks noChangeArrowheads="1"/>
            </p:cNvSpPr>
            <p:nvPr/>
          </p:nvSpPr>
          <p:spPr bwMode="auto">
            <a:xfrm>
              <a:off x="2610" y="1392"/>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2" name="Rectangle 44"/>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grpSp>
        <p:nvGrpSpPr>
          <p:cNvPr id="872493" name="Group 45"/>
          <p:cNvGrpSpPr>
            <a:grpSpLocks/>
          </p:cNvGrpSpPr>
          <p:nvPr/>
        </p:nvGrpSpPr>
        <p:grpSpPr bwMode="auto">
          <a:xfrm rot="5400000">
            <a:off x="2607469" y="2461419"/>
            <a:ext cx="2578100" cy="300038"/>
            <a:chOff x="1097" y="1388"/>
            <a:chExt cx="1630" cy="189"/>
          </a:xfrm>
        </p:grpSpPr>
        <p:sp>
          <p:nvSpPr>
            <p:cNvPr id="872494" name="Rectangle 4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5" name="Rectangle 4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6" name="Rectangle 4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7" name="Rectangle 4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8" name="Rectangle 5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499" name="Rectangle 5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0" name="Rectangle 5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1" name="Rectangle 5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2" name="Rectangle 5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3" name="Rectangle 5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4" name="Rectangle 5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5" name="Rectangle 5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6" name="Rectangle 5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7" name="Rectangle 5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8" name="Rectangle 6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09" name="Rectangle 6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10" name="Line 62"/>
          <p:cNvSpPr>
            <a:spLocks noChangeShapeType="1"/>
          </p:cNvSpPr>
          <p:nvPr/>
        </p:nvSpPr>
        <p:spPr bwMode="auto">
          <a:xfrm>
            <a:off x="404812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1" name="Line 63"/>
          <p:cNvSpPr>
            <a:spLocks noChangeShapeType="1"/>
          </p:cNvSpPr>
          <p:nvPr/>
        </p:nvSpPr>
        <p:spPr bwMode="auto">
          <a:xfrm>
            <a:off x="3762375" y="1311275"/>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12" name="Rectangle 64"/>
          <p:cNvSpPr>
            <a:spLocks noChangeArrowheads="1"/>
          </p:cNvSpPr>
          <p:nvPr/>
        </p:nvSpPr>
        <p:spPr bwMode="auto">
          <a:xfrm>
            <a:off x="3457575" y="1314450"/>
            <a:ext cx="2130425" cy="258762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nvGrpSpPr>
          <p:cNvPr id="872513" name="Group 65"/>
          <p:cNvGrpSpPr>
            <a:grpSpLocks/>
          </p:cNvGrpSpPr>
          <p:nvPr/>
        </p:nvGrpSpPr>
        <p:grpSpPr bwMode="auto">
          <a:xfrm rot="5400000">
            <a:off x="4152107" y="2463006"/>
            <a:ext cx="2578100" cy="300037"/>
            <a:chOff x="1097" y="1388"/>
            <a:chExt cx="1630" cy="189"/>
          </a:xfrm>
        </p:grpSpPr>
        <p:sp>
          <p:nvSpPr>
            <p:cNvPr id="872514" name="Rectangle 66"/>
            <p:cNvSpPr>
              <a:spLocks noChangeArrowheads="1"/>
            </p:cNvSpPr>
            <p:nvPr/>
          </p:nvSpPr>
          <p:spPr bwMode="auto">
            <a:xfrm>
              <a:off x="1108" y="1396"/>
              <a:ext cx="107" cy="181"/>
            </a:xfrm>
            <a:prstGeom prst="rect">
              <a:avLst/>
            </a:prstGeom>
            <a:solidFill>
              <a:srgbClr val="777777"/>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5" name="Rectangle 67"/>
            <p:cNvSpPr>
              <a:spLocks noChangeArrowheads="1"/>
            </p:cNvSpPr>
            <p:nvPr/>
          </p:nvSpPr>
          <p:spPr bwMode="auto">
            <a:xfrm>
              <a:off x="1217"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6" name="Rectangle 68"/>
            <p:cNvSpPr>
              <a:spLocks noChangeArrowheads="1"/>
            </p:cNvSpPr>
            <p:nvPr/>
          </p:nvSpPr>
          <p:spPr bwMode="auto">
            <a:xfrm>
              <a:off x="1326"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7" name="Rectangle 69"/>
            <p:cNvSpPr>
              <a:spLocks noChangeArrowheads="1"/>
            </p:cNvSpPr>
            <p:nvPr/>
          </p:nvSpPr>
          <p:spPr bwMode="auto">
            <a:xfrm>
              <a:off x="1429" y="1393"/>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8" name="Rectangle 70"/>
            <p:cNvSpPr>
              <a:spLocks noChangeArrowheads="1"/>
            </p:cNvSpPr>
            <p:nvPr/>
          </p:nvSpPr>
          <p:spPr bwMode="auto">
            <a:xfrm>
              <a:off x="1538" y="1388"/>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19" name="Rectangle 71"/>
            <p:cNvSpPr>
              <a:spLocks noChangeArrowheads="1"/>
            </p:cNvSpPr>
            <p:nvPr/>
          </p:nvSpPr>
          <p:spPr bwMode="auto">
            <a:xfrm>
              <a:off x="1641" y="1389"/>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0" name="Rectangle 72"/>
            <p:cNvSpPr>
              <a:spLocks noChangeArrowheads="1"/>
            </p:cNvSpPr>
            <p:nvPr/>
          </p:nvSpPr>
          <p:spPr bwMode="auto">
            <a:xfrm>
              <a:off x="1750" y="1390"/>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1" name="Rectangle 73"/>
            <p:cNvSpPr>
              <a:spLocks noChangeArrowheads="1"/>
            </p:cNvSpPr>
            <p:nvPr/>
          </p:nvSpPr>
          <p:spPr bwMode="auto">
            <a:xfrm>
              <a:off x="1859" y="1391"/>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2" name="Rectangle 74"/>
            <p:cNvSpPr>
              <a:spLocks noChangeArrowheads="1"/>
            </p:cNvSpPr>
            <p:nvPr/>
          </p:nvSpPr>
          <p:spPr bwMode="auto">
            <a:xfrm>
              <a:off x="1968" y="1392"/>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3" name="Rectangle 75"/>
            <p:cNvSpPr>
              <a:spLocks noChangeArrowheads="1"/>
            </p:cNvSpPr>
            <p:nvPr/>
          </p:nvSpPr>
          <p:spPr bwMode="auto">
            <a:xfrm>
              <a:off x="2077" y="1393"/>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4" name="Rectangle 76"/>
            <p:cNvSpPr>
              <a:spLocks noChangeArrowheads="1"/>
            </p:cNvSpPr>
            <p:nvPr/>
          </p:nvSpPr>
          <p:spPr bwMode="auto">
            <a:xfrm>
              <a:off x="2180" y="1388"/>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5" name="Rectangle 77"/>
            <p:cNvSpPr>
              <a:spLocks noChangeArrowheads="1"/>
            </p:cNvSpPr>
            <p:nvPr/>
          </p:nvSpPr>
          <p:spPr bwMode="auto">
            <a:xfrm>
              <a:off x="2289" y="138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6" name="Rectangle 78"/>
            <p:cNvSpPr>
              <a:spLocks noChangeArrowheads="1"/>
            </p:cNvSpPr>
            <p:nvPr/>
          </p:nvSpPr>
          <p:spPr bwMode="auto">
            <a:xfrm>
              <a:off x="2392" y="1396"/>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7" name="Rectangle 79"/>
            <p:cNvSpPr>
              <a:spLocks noChangeArrowheads="1"/>
            </p:cNvSpPr>
            <p:nvPr/>
          </p:nvSpPr>
          <p:spPr bwMode="auto">
            <a:xfrm>
              <a:off x="2501" y="1391"/>
              <a:ext cx="107"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8" name="Rectangle 80"/>
            <p:cNvSpPr>
              <a:spLocks noChangeArrowheads="1"/>
            </p:cNvSpPr>
            <p:nvPr/>
          </p:nvSpPr>
          <p:spPr bwMode="auto">
            <a:xfrm>
              <a:off x="2610" y="139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29" name="Rectangle 81"/>
            <p:cNvSpPr>
              <a:spLocks noChangeArrowheads="1"/>
            </p:cNvSpPr>
            <p:nvPr/>
          </p:nvSpPr>
          <p:spPr bwMode="auto">
            <a:xfrm>
              <a:off x="1097" y="1393"/>
              <a:ext cx="1630" cy="181"/>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30" name="Line 82"/>
          <p:cNvSpPr>
            <a:spLocks noChangeShapeType="1"/>
          </p:cNvSpPr>
          <p:nvPr/>
        </p:nvSpPr>
        <p:spPr bwMode="auto">
          <a:xfrm>
            <a:off x="55927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1" name="Line 83"/>
          <p:cNvSpPr>
            <a:spLocks noChangeShapeType="1"/>
          </p:cNvSpPr>
          <p:nvPr/>
        </p:nvSpPr>
        <p:spPr bwMode="auto">
          <a:xfrm>
            <a:off x="5287963" y="1312863"/>
            <a:ext cx="0" cy="259397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72532" name="Text Box 84"/>
          <p:cNvSpPr txBox="1">
            <a:spLocks noChangeArrowheads="1"/>
          </p:cNvSpPr>
          <p:nvPr/>
        </p:nvSpPr>
        <p:spPr bwMode="auto">
          <a:xfrm>
            <a:off x="4271963" y="225107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3" name="Text Box 85"/>
          <p:cNvSpPr txBox="1">
            <a:spLocks noChangeArrowheads="1"/>
          </p:cNvSpPr>
          <p:nvPr/>
        </p:nvSpPr>
        <p:spPr bwMode="auto">
          <a:xfrm>
            <a:off x="4473575" y="2252663"/>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4" name="Text Box 86"/>
          <p:cNvSpPr txBox="1">
            <a:spLocks noChangeArrowheads="1"/>
          </p:cNvSpPr>
          <p:nvPr/>
        </p:nvSpPr>
        <p:spPr bwMode="auto">
          <a:xfrm>
            <a:off x="4708525" y="2249488"/>
            <a:ext cx="3587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5" name="Rectangle 87"/>
          <p:cNvSpPr>
            <a:spLocks noChangeArrowheads="1"/>
          </p:cNvSpPr>
          <p:nvPr/>
        </p:nvSpPr>
        <p:spPr bwMode="auto">
          <a:xfrm>
            <a:off x="3198813" y="392906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Measurement Ensemble: </a:t>
            </a:r>
            <a:r>
              <a:rPr lang="el-GR" sz="2000">
                <a:solidFill>
                  <a:srgbClr val="FFFFFF"/>
                </a:solidFill>
                <a:latin typeface="Arial" charset="0"/>
                <a:cs typeface="Arial" charset="0"/>
              </a:rPr>
              <a:t>Φ</a:t>
            </a:r>
            <a:endParaRPr lang="el-GR" sz="1400">
              <a:solidFill>
                <a:srgbClr val="FFFFFF"/>
              </a:solidFill>
              <a:latin typeface="Arial" charset="0"/>
              <a:cs typeface="Arial" charset="0"/>
            </a:endParaRPr>
          </a:p>
        </p:txBody>
      </p:sp>
      <p:sp>
        <p:nvSpPr>
          <p:cNvPr id="872536" name="Rectangle 88"/>
          <p:cNvSpPr>
            <a:spLocks noChangeArrowheads="1"/>
          </p:cNvSpPr>
          <p:nvPr/>
        </p:nvSpPr>
        <p:spPr bwMode="auto">
          <a:xfrm>
            <a:off x="200025" y="2768600"/>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Sparse Signal: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37" name="Text Box 89"/>
          <p:cNvSpPr txBox="1">
            <a:spLocks noChangeArrowheads="1"/>
          </p:cNvSpPr>
          <p:nvPr/>
        </p:nvSpPr>
        <p:spPr bwMode="auto">
          <a:xfrm>
            <a:off x="5835650" y="2359025"/>
            <a:ext cx="3587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800">
                <a:solidFill>
                  <a:srgbClr val="FFFFFF"/>
                </a:solidFill>
                <a:latin typeface="Arial" charset="0"/>
                <a:cs typeface="ＭＳ Ｐゴシック" charset="0"/>
              </a:rPr>
              <a:t>=</a:t>
            </a:r>
          </a:p>
        </p:txBody>
      </p:sp>
      <p:sp>
        <p:nvSpPr>
          <p:cNvPr id="872538" name="Rectangle 90"/>
          <p:cNvSpPr>
            <a:spLocks noChangeArrowheads="1"/>
          </p:cNvSpPr>
          <p:nvPr/>
        </p:nvSpPr>
        <p:spPr bwMode="auto">
          <a:xfrm>
            <a:off x="6550025" y="2768600"/>
            <a:ext cx="2005013"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Measured Quanta: </a:t>
            </a:r>
            <a:r>
              <a:rPr lang="en-US" sz="2000">
                <a:solidFill>
                  <a:srgbClr val="FFFFFF"/>
                </a:solidFill>
                <a:latin typeface="Arial" charset="0"/>
                <a:cs typeface="Arial" charset="0"/>
              </a:rPr>
              <a:t>y</a:t>
            </a:r>
            <a:endParaRPr lang="el-GR" sz="1400">
              <a:solidFill>
                <a:srgbClr val="FFFFFF"/>
              </a:solidFill>
              <a:latin typeface="Arial" charset="0"/>
              <a:cs typeface="Arial" charset="0"/>
            </a:endParaRPr>
          </a:p>
        </p:txBody>
      </p:sp>
      <p:grpSp>
        <p:nvGrpSpPr>
          <p:cNvPr id="872539" name="Group 91"/>
          <p:cNvGrpSpPr>
            <a:grpSpLocks/>
          </p:cNvGrpSpPr>
          <p:nvPr/>
        </p:nvGrpSpPr>
        <p:grpSpPr bwMode="auto">
          <a:xfrm>
            <a:off x="6599238" y="2451100"/>
            <a:ext cx="1892300" cy="300038"/>
            <a:chOff x="3983" y="1544"/>
            <a:chExt cx="1192" cy="189"/>
          </a:xfrm>
        </p:grpSpPr>
        <p:sp>
          <p:nvSpPr>
            <p:cNvPr id="872540" name="Rectangle 92"/>
            <p:cNvSpPr>
              <a:spLocks noChangeArrowheads="1"/>
            </p:cNvSpPr>
            <p:nvPr/>
          </p:nvSpPr>
          <p:spPr bwMode="auto">
            <a:xfrm>
              <a:off x="3994" y="1552"/>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1" name="Rectangle 93"/>
            <p:cNvSpPr>
              <a:spLocks noChangeArrowheads="1"/>
            </p:cNvSpPr>
            <p:nvPr/>
          </p:nvSpPr>
          <p:spPr bwMode="auto">
            <a:xfrm>
              <a:off x="4103" y="1547"/>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2" name="Rectangle 94"/>
            <p:cNvSpPr>
              <a:spLocks noChangeArrowheads="1"/>
            </p:cNvSpPr>
            <p:nvPr/>
          </p:nvSpPr>
          <p:spPr bwMode="auto">
            <a:xfrm>
              <a:off x="4211" y="1548"/>
              <a:ext cx="107"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3" name="Rectangle 95"/>
            <p:cNvSpPr>
              <a:spLocks noChangeArrowheads="1"/>
            </p:cNvSpPr>
            <p:nvPr/>
          </p:nvSpPr>
          <p:spPr bwMode="auto">
            <a:xfrm>
              <a:off x="4314" y="1549"/>
              <a:ext cx="106"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4" name="Rectangle 96"/>
            <p:cNvSpPr>
              <a:spLocks noChangeArrowheads="1"/>
            </p:cNvSpPr>
            <p:nvPr/>
          </p:nvSpPr>
          <p:spPr bwMode="auto">
            <a:xfrm>
              <a:off x="4422" y="1544"/>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5" name="Rectangle 97"/>
            <p:cNvSpPr>
              <a:spLocks noChangeArrowheads="1"/>
            </p:cNvSpPr>
            <p:nvPr/>
          </p:nvSpPr>
          <p:spPr bwMode="auto">
            <a:xfrm>
              <a:off x="4525" y="1545"/>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6" name="Rectangle 98"/>
            <p:cNvSpPr>
              <a:spLocks noChangeArrowheads="1"/>
            </p:cNvSpPr>
            <p:nvPr/>
          </p:nvSpPr>
          <p:spPr bwMode="auto">
            <a:xfrm>
              <a:off x="4634" y="1546"/>
              <a:ext cx="106" cy="181"/>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7" name="Rectangle 99"/>
            <p:cNvSpPr>
              <a:spLocks noChangeArrowheads="1"/>
            </p:cNvSpPr>
            <p:nvPr/>
          </p:nvSpPr>
          <p:spPr bwMode="auto">
            <a:xfrm>
              <a:off x="4742" y="1547"/>
              <a:ext cx="107" cy="181"/>
            </a:xfrm>
            <a:prstGeom prst="rect">
              <a:avLst/>
            </a:prstGeom>
            <a:solidFill>
              <a:schemeClr val="bg2"/>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8" name="Rectangle 100"/>
            <p:cNvSpPr>
              <a:spLocks noChangeArrowheads="1"/>
            </p:cNvSpPr>
            <p:nvPr/>
          </p:nvSpPr>
          <p:spPr bwMode="auto">
            <a:xfrm>
              <a:off x="4851" y="1548"/>
              <a:ext cx="106" cy="181"/>
            </a:xfrm>
            <a:prstGeom prst="rect">
              <a:avLst/>
            </a:prstGeom>
            <a:solidFill>
              <a:srgbClr val="C0C0C0"/>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49" name="Rectangle 101"/>
            <p:cNvSpPr>
              <a:spLocks noChangeArrowheads="1"/>
            </p:cNvSpPr>
            <p:nvPr/>
          </p:nvSpPr>
          <p:spPr bwMode="auto">
            <a:xfrm>
              <a:off x="4959" y="1549"/>
              <a:ext cx="107" cy="181"/>
            </a:xfrm>
            <a:prstGeom prst="rect">
              <a:avLst/>
            </a:prstGeom>
            <a:solidFill>
              <a:srgbClr val="4D4D4D"/>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0" name="Rectangle 102"/>
            <p:cNvSpPr>
              <a:spLocks noChangeArrowheads="1"/>
            </p:cNvSpPr>
            <p:nvPr/>
          </p:nvSpPr>
          <p:spPr bwMode="auto">
            <a:xfrm>
              <a:off x="5062" y="1544"/>
              <a:ext cx="107" cy="181"/>
            </a:xfrm>
            <a:prstGeom prst="rect">
              <a:avLst/>
            </a:prstGeom>
            <a:solidFill>
              <a:srgbClr val="EAEAEA"/>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1" name="Rectangle 103"/>
            <p:cNvSpPr>
              <a:spLocks noChangeArrowheads="1"/>
            </p:cNvSpPr>
            <p:nvPr/>
          </p:nvSpPr>
          <p:spPr bwMode="auto">
            <a:xfrm>
              <a:off x="3983" y="1549"/>
              <a:ext cx="1192"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52" name="AutoShape 104"/>
          <p:cNvSpPr>
            <a:spLocks noChangeArrowheads="1"/>
          </p:cNvSpPr>
          <p:nvPr/>
        </p:nvSpPr>
        <p:spPr bwMode="auto">
          <a:xfrm>
            <a:off x="4297363" y="4525963"/>
            <a:ext cx="506412" cy="823912"/>
          </a:xfrm>
          <a:prstGeom prst="downArrow">
            <a:avLst>
              <a:gd name="adj1" fmla="val 50000"/>
              <a:gd name="adj2" fmla="val 4067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53" name="AutoShape 105"/>
          <p:cNvSpPr>
            <a:spLocks noChangeArrowheads="1"/>
          </p:cNvSpPr>
          <p:nvPr/>
        </p:nvSpPr>
        <p:spPr bwMode="auto">
          <a:xfrm>
            <a:off x="7064375" y="3419475"/>
            <a:ext cx="506413" cy="1924050"/>
          </a:xfrm>
          <a:prstGeom prst="downArrow">
            <a:avLst>
              <a:gd name="adj1" fmla="val 49843"/>
              <a:gd name="adj2" fmla="val 42004"/>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72554" name="Group 106"/>
          <p:cNvGrpSpPr>
            <a:grpSpLocks/>
          </p:cNvGrpSpPr>
          <p:nvPr/>
        </p:nvGrpSpPr>
        <p:grpSpPr bwMode="auto">
          <a:xfrm>
            <a:off x="249238" y="3730625"/>
            <a:ext cx="2598737" cy="300038"/>
            <a:chOff x="1097" y="1388"/>
            <a:chExt cx="1630" cy="189"/>
          </a:xfrm>
        </p:grpSpPr>
        <p:sp>
          <p:nvSpPr>
            <p:cNvPr id="872555" name="Rectangle 107"/>
            <p:cNvSpPr>
              <a:spLocks noChangeArrowheads="1"/>
            </p:cNvSpPr>
            <p:nvPr/>
          </p:nvSpPr>
          <p:spPr bwMode="auto">
            <a:xfrm>
              <a:off x="1108" y="1396"/>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6" name="Rectangle 108"/>
            <p:cNvSpPr>
              <a:spLocks noChangeArrowheads="1"/>
            </p:cNvSpPr>
            <p:nvPr/>
          </p:nvSpPr>
          <p:spPr bwMode="auto">
            <a:xfrm>
              <a:off x="1217"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7" name="Rectangle 109"/>
            <p:cNvSpPr>
              <a:spLocks noChangeArrowheads="1"/>
            </p:cNvSpPr>
            <p:nvPr/>
          </p:nvSpPr>
          <p:spPr bwMode="auto">
            <a:xfrm>
              <a:off x="1326"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8" name="Rectangle 110"/>
            <p:cNvSpPr>
              <a:spLocks noChangeArrowheads="1"/>
            </p:cNvSpPr>
            <p:nvPr/>
          </p:nvSpPr>
          <p:spPr bwMode="auto">
            <a:xfrm>
              <a:off x="1429" y="1393"/>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59" name="Rectangle 111"/>
            <p:cNvSpPr>
              <a:spLocks noChangeArrowheads="1"/>
            </p:cNvSpPr>
            <p:nvPr/>
          </p:nvSpPr>
          <p:spPr bwMode="auto">
            <a:xfrm>
              <a:off x="1538" y="1388"/>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0" name="Rectangle 112"/>
            <p:cNvSpPr>
              <a:spLocks noChangeArrowheads="1"/>
            </p:cNvSpPr>
            <p:nvPr/>
          </p:nvSpPr>
          <p:spPr bwMode="auto">
            <a:xfrm>
              <a:off x="1641" y="1389"/>
              <a:ext cx="107" cy="1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1" name="Rectangle 113"/>
            <p:cNvSpPr>
              <a:spLocks noChangeArrowheads="1"/>
            </p:cNvSpPr>
            <p:nvPr/>
          </p:nvSpPr>
          <p:spPr bwMode="auto">
            <a:xfrm>
              <a:off x="1750" y="1390"/>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2" name="Rectangle 114"/>
            <p:cNvSpPr>
              <a:spLocks noChangeArrowheads="1"/>
            </p:cNvSpPr>
            <p:nvPr/>
          </p:nvSpPr>
          <p:spPr bwMode="auto">
            <a:xfrm>
              <a:off x="1859"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3" name="Rectangle 115"/>
            <p:cNvSpPr>
              <a:spLocks noChangeArrowheads="1"/>
            </p:cNvSpPr>
            <p:nvPr/>
          </p:nvSpPr>
          <p:spPr bwMode="auto">
            <a:xfrm>
              <a:off x="1968" y="1392"/>
              <a:ext cx="107" cy="181"/>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4" name="Rectangle 116"/>
            <p:cNvSpPr>
              <a:spLocks noChangeArrowheads="1"/>
            </p:cNvSpPr>
            <p:nvPr/>
          </p:nvSpPr>
          <p:spPr bwMode="auto">
            <a:xfrm>
              <a:off x="2077" y="1393"/>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5" name="Rectangle 117"/>
            <p:cNvSpPr>
              <a:spLocks noChangeArrowheads="1"/>
            </p:cNvSpPr>
            <p:nvPr/>
          </p:nvSpPr>
          <p:spPr bwMode="auto">
            <a:xfrm>
              <a:off x="2180" y="1388"/>
              <a:ext cx="107" cy="181"/>
            </a:xfrm>
            <a:prstGeom prst="rect">
              <a:avLst/>
            </a:prstGeom>
            <a:solidFill>
              <a:srgbClr val="C0C0C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6" name="Rectangle 118"/>
            <p:cNvSpPr>
              <a:spLocks noChangeArrowheads="1"/>
            </p:cNvSpPr>
            <p:nvPr/>
          </p:nvSpPr>
          <p:spPr bwMode="auto">
            <a:xfrm>
              <a:off x="2289" y="1389"/>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7" name="Rectangle 119"/>
            <p:cNvSpPr>
              <a:spLocks noChangeArrowheads="1"/>
            </p:cNvSpPr>
            <p:nvPr/>
          </p:nvSpPr>
          <p:spPr bwMode="auto">
            <a:xfrm>
              <a:off x="2392" y="1396"/>
              <a:ext cx="107" cy="181"/>
            </a:xfrm>
            <a:prstGeom prst="rect">
              <a:avLst/>
            </a:prstGeom>
            <a:solidFill>
              <a:srgbClr val="4D4D4D"/>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8" name="Rectangle 120"/>
            <p:cNvSpPr>
              <a:spLocks noChangeArrowheads="1"/>
            </p:cNvSpPr>
            <p:nvPr/>
          </p:nvSpPr>
          <p:spPr bwMode="auto">
            <a:xfrm>
              <a:off x="2501" y="1391"/>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69" name="Rectangle 121"/>
            <p:cNvSpPr>
              <a:spLocks noChangeArrowheads="1"/>
            </p:cNvSpPr>
            <p:nvPr/>
          </p:nvSpPr>
          <p:spPr bwMode="auto">
            <a:xfrm>
              <a:off x="2610" y="1392"/>
              <a:ext cx="107" cy="181"/>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2570" name="Rectangle 122"/>
            <p:cNvSpPr>
              <a:spLocks noChangeArrowheads="1"/>
            </p:cNvSpPr>
            <p:nvPr/>
          </p:nvSpPr>
          <p:spPr bwMode="auto">
            <a:xfrm>
              <a:off x="1097" y="1393"/>
              <a:ext cx="1630" cy="181"/>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872571" name="Rectangle 123"/>
          <p:cNvSpPr>
            <a:spLocks noChangeArrowheads="1"/>
          </p:cNvSpPr>
          <p:nvPr/>
        </p:nvSpPr>
        <p:spPr bwMode="auto">
          <a:xfrm>
            <a:off x="230188" y="4037013"/>
            <a:ext cx="26924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Approximation: </a:t>
            </a:r>
            <a:r>
              <a:rPr lang="en-US" sz="2000">
                <a:solidFill>
                  <a:srgbClr val="FFFFFF"/>
                </a:solidFill>
                <a:latin typeface="Arial" charset="0"/>
                <a:cs typeface="ＭＳ Ｐゴシック" charset="0"/>
              </a:rPr>
              <a:t>x</a:t>
            </a:r>
            <a:endParaRPr lang="en-US" sz="1400">
              <a:solidFill>
                <a:srgbClr val="FFFFFF"/>
              </a:solidFill>
              <a:latin typeface="Arial" charset="0"/>
              <a:cs typeface="ＭＳ Ｐゴシック" charset="0"/>
            </a:endParaRPr>
          </a:p>
        </p:txBody>
      </p:sp>
      <p:sp>
        <p:nvSpPr>
          <p:cNvPr id="872573" name="AutoShape 125"/>
          <p:cNvSpPr>
            <a:spLocks noChangeArrowheads="1"/>
          </p:cNvSpPr>
          <p:nvPr/>
        </p:nvSpPr>
        <p:spPr bwMode="auto">
          <a:xfrm rot="10800000">
            <a:off x="1062038" y="4400550"/>
            <a:ext cx="506412" cy="1430338"/>
          </a:xfrm>
          <a:prstGeom prst="downArrow">
            <a:avLst>
              <a:gd name="adj1" fmla="val 51102"/>
              <a:gd name="adj2" fmla="val 53612"/>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4" name="Rectangle 126"/>
          <p:cNvSpPr>
            <a:spLocks noChangeArrowheads="1"/>
          </p:cNvSpPr>
          <p:nvPr/>
        </p:nvSpPr>
        <p:spPr bwMode="auto">
          <a:xfrm>
            <a:off x="1446213" y="5592763"/>
            <a:ext cx="646112" cy="238125"/>
          </a:xfrm>
          <a:prstGeom prst="rect">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72575" name="Rectangle 127"/>
          <p:cNvSpPr>
            <a:spLocks noChangeArrowheads="1"/>
          </p:cNvSpPr>
          <p:nvPr/>
        </p:nvSpPr>
        <p:spPr bwMode="auto">
          <a:xfrm>
            <a:off x="1217613" y="5626100"/>
            <a:ext cx="844550" cy="177800"/>
          </a:xfrm>
          <a:prstGeom prst="rect">
            <a:avLst/>
          </a:prstGeom>
          <a:solidFill>
            <a:schemeClr val="bg1"/>
          </a:solidFill>
          <a:ln w="317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8820767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545" name="Picture 97"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44538" name="Rectangle 90"/>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744537" name="Rectangle 89"/>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744450" name="Rectangle 2"/>
          <p:cNvSpPr>
            <a:spLocks noGrp="1" noChangeArrowheads="1"/>
          </p:cNvSpPr>
          <p:nvPr>
            <p:ph type="title"/>
          </p:nvPr>
        </p:nvSpPr>
        <p:spPr/>
        <p:txBody>
          <a:bodyPr/>
          <a:lstStyle/>
          <a:p>
            <a:r>
              <a:rPr lang="en-US" sz="4000"/>
              <a:t>Brute Force: Result</a:t>
            </a:r>
          </a:p>
        </p:txBody>
      </p:sp>
      <p:sp>
        <p:nvSpPr>
          <p:cNvPr id="744539" name="Line 91"/>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0" name="Line 92"/>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1" name="Line 93"/>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744542" name="Line 94"/>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3519817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68355"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8356"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8357" name="Rectangle 5"/>
          <p:cNvSpPr>
            <a:spLocks noGrp="1" noChangeArrowheads="1"/>
          </p:cNvSpPr>
          <p:nvPr>
            <p:ph type="title"/>
          </p:nvPr>
        </p:nvSpPr>
        <p:spPr/>
        <p:txBody>
          <a:bodyPr/>
          <a:lstStyle/>
          <a:p>
            <a:r>
              <a:rPr lang="en-US" sz="4000"/>
              <a:t>Brute Force: Result</a:t>
            </a:r>
          </a:p>
        </p:txBody>
      </p:sp>
      <p:sp>
        <p:nvSpPr>
          <p:cNvPr id="868358"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59"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0"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1"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4" name="Rectangle 12"/>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8365" name="Line 13"/>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6" name="Line 14"/>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7" name="Line 15"/>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8368" name="Line 16"/>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8362" name="Picture 10"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9809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diffuseBF_scaled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77975"/>
            <a:ext cx="4103688" cy="4103688"/>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69379" name="Rectangle 3"/>
          <p:cNvSpPr>
            <a:spLocks noChangeArrowheads="1"/>
          </p:cNvSpPr>
          <p:nvPr/>
        </p:nvSpPr>
        <p:spPr bwMode="auto">
          <a:xfrm>
            <a:off x="4827588" y="1812925"/>
            <a:ext cx="4192587" cy="4135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r">
              <a:lnSpc>
                <a:spcPct val="80000"/>
              </a:lnSpc>
              <a:spcBef>
                <a:spcPct val="20000"/>
              </a:spcBef>
            </a:pPr>
            <a:r>
              <a:rPr lang="en-US" sz="2000">
                <a:solidFill>
                  <a:srgbClr val="EAEAEA"/>
                </a:solidFill>
                <a:latin typeface="Arial" charset="0"/>
                <a:cs typeface="ＭＳ Ｐゴシック" charset="0"/>
              </a:rPr>
              <a:t>Diffuse Sphere</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128 x 128</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1000 Normal</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 Distributed Noise Light Conditions</a:t>
            </a: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endParaRPr lang="en-US" sz="2000">
              <a:solidFill>
                <a:srgbClr val="EAEAEA"/>
              </a:solidFill>
              <a:latin typeface="Arial" charset="0"/>
              <a:cs typeface="ＭＳ Ｐゴシック" charset="0"/>
            </a:endParaRPr>
          </a:p>
          <a:p>
            <a:pPr algn="r">
              <a:lnSpc>
                <a:spcPct val="80000"/>
              </a:lnSpc>
              <a:spcBef>
                <a:spcPct val="20000"/>
              </a:spcBef>
            </a:pPr>
            <a:r>
              <a:rPr lang="en-US" sz="2000">
                <a:solidFill>
                  <a:srgbClr val="EAEAEA"/>
                </a:solidFill>
                <a:latin typeface="Arial" charset="0"/>
                <a:cs typeface="ＭＳ Ｐゴシック" charset="0"/>
              </a:rPr>
              <a:t>100 Haar </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Wavelet Coefficients </a:t>
            </a:r>
            <a:endParaRPr lang="en-US" sz="1400">
              <a:solidFill>
                <a:srgbClr val="FFFFFF"/>
              </a:solidFill>
              <a:latin typeface="Arial" charset="0"/>
              <a:cs typeface="ＭＳ Ｐゴシック" charset="0"/>
            </a:endParaRPr>
          </a:p>
        </p:txBody>
      </p:sp>
      <p:sp>
        <p:nvSpPr>
          <p:cNvPr id="869380" name="Rectangle 4"/>
          <p:cNvSpPr>
            <a:spLocks noChangeArrowheads="1"/>
          </p:cNvSpPr>
          <p:nvPr/>
        </p:nvSpPr>
        <p:spPr bwMode="auto">
          <a:xfrm>
            <a:off x="4564063" y="1820863"/>
            <a:ext cx="4454525"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FFFFFF"/>
                </a:solidFill>
                <a:latin typeface="Arial" charset="0"/>
                <a:cs typeface="ＭＳ Ｐゴシック" charset="0"/>
              </a:rPr>
              <a:t>Scene:</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Lighting Resolution:</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Measurements:</a:t>
            </a:r>
          </a:p>
          <a:p>
            <a:pPr algn="l">
              <a:lnSpc>
                <a:spcPct val="80000"/>
              </a:lnSpc>
              <a:spcBef>
                <a:spcPct val="20000"/>
              </a:spcBef>
            </a:pPr>
            <a:endParaRPr lang="en-US" sz="2000">
              <a:solidFill>
                <a:srgbClr val="FFFFFF"/>
              </a:solidFill>
              <a:latin typeface="Arial" charset="0"/>
              <a:cs typeface="ＭＳ Ｐゴシック" charset="0"/>
            </a:endParaRPr>
          </a:p>
          <a:p>
            <a:pPr algn="l">
              <a:lnSpc>
                <a:spcPct val="80000"/>
              </a:lnSpc>
              <a:spcBef>
                <a:spcPct val="20000"/>
              </a:spcBef>
            </a:pPr>
            <a:br>
              <a:rPr lang="en-US" sz="2000">
                <a:solidFill>
                  <a:srgbClr val="FFFFFF"/>
                </a:solidFill>
                <a:latin typeface="Arial" charset="0"/>
                <a:cs typeface="ＭＳ Ｐゴシック" charset="0"/>
              </a:rPr>
            </a:br>
            <a:endParaRPr lang="en-US" sz="2000">
              <a:solidFill>
                <a:srgbClr val="FFFFFF"/>
              </a:solidFill>
              <a:latin typeface="Arial" charset="0"/>
              <a:cs typeface="ＭＳ Ｐゴシック" charset="0"/>
            </a:endParaRPr>
          </a:p>
          <a:p>
            <a:pPr algn="l">
              <a:lnSpc>
                <a:spcPct val="80000"/>
              </a:lnSpc>
              <a:spcBef>
                <a:spcPct val="20000"/>
              </a:spcBef>
            </a:pPr>
            <a:r>
              <a:rPr lang="en-US" sz="2000">
                <a:solidFill>
                  <a:srgbClr val="FFFFFF"/>
                </a:solidFill>
                <a:latin typeface="Arial" charset="0"/>
                <a:cs typeface="ＭＳ Ｐゴシック" charset="0"/>
              </a:rPr>
              <a:t>Reconstruction:</a:t>
            </a:r>
            <a:endParaRPr lang="en-US" sz="1400">
              <a:solidFill>
                <a:srgbClr val="FFFFFF"/>
              </a:solidFill>
              <a:latin typeface="Arial" charset="0"/>
              <a:cs typeface="ＭＳ Ｐゴシック" charset="0"/>
            </a:endParaRPr>
          </a:p>
        </p:txBody>
      </p:sp>
      <p:sp>
        <p:nvSpPr>
          <p:cNvPr id="869381" name="Rectangle 5"/>
          <p:cNvSpPr>
            <a:spLocks noGrp="1" noChangeArrowheads="1"/>
          </p:cNvSpPr>
          <p:nvPr>
            <p:ph type="title"/>
          </p:nvPr>
        </p:nvSpPr>
        <p:spPr/>
        <p:txBody>
          <a:bodyPr/>
          <a:lstStyle/>
          <a:p>
            <a:r>
              <a:rPr lang="en-US" sz="4000"/>
              <a:t>Brute Force: Result</a:t>
            </a:r>
          </a:p>
        </p:txBody>
      </p:sp>
      <p:sp>
        <p:nvSpPr>
          <p:cNvPr id="869382" name="Line 6"/>
          <p:cNvSpPr>
            <a:spLocks noChangeShapeType="1"/>
          </p:cNvSpPr>
          <p:nvPr/>
        </p:nvSpPr>
        <p:spPr bwMode="auto">
          <a:xfrm>
            <a:off x="5565775" y="2055813"/>
            <a:ext cx="1630363"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3" name="Line 7"/>
          <p:cNvSpPr>
            <a:spLocks noChangeShapeType="1"/>
          </p:cNvSpPr>
          <p:nvPr/>
        </p:nvSpPr>
        <p:spPr bwMode="auto">
          <a:xfrm>
            <a:off x="7199313" y="2971800"/>
            <a:ext cx="627062"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4" name="Line 8"/>
          <p:cNvSpPr>
            <a:spLocks noChangeShapeType="1"/>
          </p:cNvSpPr>
          <p:nvPr/>
        </p:nvSpPr>
        <p:spPr bwMode="auto">
          <a:xfrm>
            <a:off x="6561138" y="3878263"/>
            <a:ext cx="885825"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5" name="Line 9"/>
          <p:cNvSpPr>
            <a:spLocks noChangeShapeType="1"/>
          </p:cNvSpPr>
          <p:nvPr/>
        </p:nvSpPr>
        <p:spPr bwMode="auto">
          <a:xfrm>
            <a:off x="6648450" y="5041900"/>
            <a:ext cx="1193800" cy="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6" name="Rectangle 10"/>
          <p:cNvSpPr>
            <a:spLocks noChangeArrowheads="1"/>
          </p:cNvSpPr>
          <p:nvPr/>
        </p:nvSpPr>
        <p:spPr bwMode="auto">
          <a:xfrm>
            <a:off x="2901950" y="4154488"/>
            <a:ext cx="715963" cy="765175"/>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87" name="Line 11"/>
          <p:cNvSpPr>
            <a:spLocks noChangeShapeType="1"/>
          </p:cNvSpPr>
          <p:nvPr/>
        </p:nvSpPr>
        <p:spPr bwMode="auto">
          <a:xfrm flipV="1">
            <a:off x="2898775" y="3398838"/>
            <a:ext cx="2593975" cy="750887"/>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8" name="Line 12"/>
          <p:cNvSpPr>
            <a:spLocks noChangeShapeType="1"/>
          </p:cNvSpPr>
          <p:nvPr/>
        </p:nvSpPr>
        <p:spPr bwMode="auto">
          <a:xfrm>
            <a:off x="2894013" y="4924425"/>
            <a:ext cx="2589212" cy="733425"/>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89" name="Line 13"/>
          <p:cNvSpPr>
            <a:spLocks noChangeShapeType="1"/>
          </p:cNvSpPr>
          <p:nvPr/>
        </p:nvSpPr>
        <p:spPr bwMode="auto">
          <a:xfrm flipV="1">
            <a:off x="3614738" y="3400425"/>
            <a:ext cx="4010025" cy="74930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869390" name="Line 14"/>
          <p:cNvSpPr>
            <a:spLocks noChangeShapeType="1"/>
          </p:cNvSpPr>
          <p:nvPr/>
        </p:nvSpPr>
        <p:spPr bwMode="auto">
          <a:xfrm>
            <a:off x="3608388" y="4919663"/>
            <a:ext cx="4024312" cy="715962"/>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869391" name="Picture 15" descr="diffuseBF_scaled400"/>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l="63525" t="61726" r="15837" b="16556"/>
          <a:stretch>
            <a:fillRect/>
          </a:stretch>
        </p:blipFill>
        <p:spPr>
          <a:xfrm>
            <a:off x="5516563" y="3429000"/>
            <a:ext cx="2093912" cy="2201863"/>
          </a:xfrm>
          <a:noFill/>
          <a:ln w="38100">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869392" name="AutoShape 16"/>
          <p:cNvSpPr>
            <a:spLocks noChangeArrowheads="1"/>
          </p:cNvSpPr>
          <p:nvPr/>
        </p:nvSpPr>
        <p:spPr bwMode="auto">
          <a:xfrm>
            <a:off x="4711700" y="1331913"/>
            <a:ext cx="3905250" cy="1868487"/>
          </a:xfrm>
          <a:prstGeom prst="roundRect">
            <a:avLst>
              <a:gd name="adj" fmla="val 16667"/>
            </a:avLst>
          </a:prstGeom>
          <a:solidFill>
            <a:schemeClr val="bg1">
              <a:alpha val="95000"/>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69393" name="AutoShape 17"/>
          <p:cNvSpPr>
            <a:spLocks noChangeArrowheads="1"/>
          </p:cNvSpPr>
          <p:nvPr/>
        </p:nvSpPr>
        <p:spPr bwMode="auto">
          <a:xfrm>
            <a:off x="4722813" y="1343025"/>
            <a:ext cx="3905250" cy="186848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69394" name="Rectangle 18"/>
          <p:cNvSpPr>
            <a:spLocks noChangeArrowheads="1"/>
          </p:cNvSpPr>
          <p:nvPr/>
        </p:nvSpPr>
        <p:spPr bwMode="auto">
          <a:xfrm>
            <a:off x="4730750" y="1463675"/>
            <a:ext cx="3892550" cy="1858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400" dirty="0">
                <a:solidFill>
                  <a:srgbClr val="333399"/>
                </a:solidFill>
                <a:latin typeface="Arial" charset="0"/>
                <a:cs typeface="ＭＳ Ｐゴシック" charset="0"/>
              </a:rPr>
              <a:t>Each pixel computed</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a:solidFill>
                  <a:srgbClr val="333399"/>
                </a:solidFill>
                <a:latin typeface="Arial" charset="0"/>
                <a:cs typeface="ＭＳ Ｐゴシック" charset="0"/>
              </a:rPr>
              <a:t>separately</a:t>
            </a:r>
            <a:br>
              <a:rPr lang="en-US" sz="2400" dirty="0">
                <a:solidFill>
                  <a:srgbClr val="333399"/>
                </a:solidFill>
                <a:latin typeface="Arial" charset="0"/>
                <a:cs typeface="ＭＳ Ｐゴシック" charset="0"/>
              </a:rPr>
            </a:br>
            <a:endParaRPr lang="en-US" sz="2400" dirty="0">
              <a:solidFill>
                <a:srgbClr val="333399"/>
              </a:solidFill>
              <a:latin typeface="Arial" charset="0"/>
              <a:cs typeface="ＭＳ Ｐゴシック" charset="0"/>
            </a:endParaRPr>
          </a:p>
          <a:p>
            <a:pPr algn="l">
              <a:lnSpc>
                <a:spcPct val="80000"/>
              </a:lnSpc>
              <a:spcBef>
                <a:spcPct val="20000"/>
              </a:spcBef>
            </a:pPr>
            <a:r>
              <a:rPr lang="en-US" sz="2400" dirty="0">
                <a:solidFill>
                  <a:srgbClr val="333399"/>
                </a:solidFill>
                <a:latin typeface="Arial" charset="0"/>
                <a:cs typeface="ＭＳ Ｐゴシック" charset="0"/>
              </a:rPr>
              <a:t>Spatial Coherence</a:t>
            </a:r>
            <a:br>
              <a:rPr lang="en-US" sz="2400" dirty="0">
                <a:solidFill>
                  <a:srgbClr val="333399"/>
                </a:solidFill>
                <a:latin typeface="Arial" charset="0"/>
                <a:cs typeface="ＭＳ Ｐゴシック" charset="0"/>
              </a:rPr>
            </a:br>
            <a:r>
              <a:rPr lang="en-US" sz="2400" dirty="0">
                <a:solidFill>
                  <a:srgbClr val="333399"/>
                </a:solidFill>
                <a:latin typeface="Arial" charset="0"/>
                <a:cs typeface="ＭＳ Ｐゴシック" charset="0"/>
              </a:rPr>
              <a:t> </a:t>
            </a:r>
            <a:r>
              <a:rPr lang="en-US" sz="2400" i="1" dirty="0">
                <a:solidFill>
                  <a:srgbClr val="333399"/>
                </a:solidFill>
                <a:latin typeface="Arial" charset="0"/>
                <a:cs typeface="ＭＳ Ｐゴシック" charset="0"/>
              </a:rPr>
              <a:t>not</a:t>
            </a:r>
            <a:r>
              <a:rPr lang="en-US" sz="2400" dirty="0">
                <a:solidFill>
                  <a:srgbClr val="333399"/>
                </a:solidFill>
                <a:latin typeface="Arial" charset="0"/>
                <a:cs typeface="ＭＳ Ｐゴシック" charset="0"/>
              </a:rPr>
              <a:t> exploited</a:t>
            </a:r>
            <a:endParaRPr lang="en-US" sz="1600" dirty="0">
              <a:solidFill>
                <a:srgbClr val="333399"/>
              </a:solidFill>
              <a:latin typeface="Arial" charset="0"/>
              <a:cs typeface="ＭＳ Ｐゴシック" charset="0"/>
            </a:endParaRPr>
          </a:p>
        </p:txBody>
      </p:sp>
    </p:spTree>
    <p:extLst>
      <p:ext uri="{BB962C8B-B14F-4D97-AF65-F5344CB8AC3E}">
        <p14:creationId xmlns:p14="http://schemas.microsoft.com/office/powerpoint/2010/main" val="278396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Rectangle 3"/>
          <p:cNvSpPr>
            <a:spLocks noGrp="1" noChangeArrowheads="1"/>
          </p:cNvSpPr>
          <p:nvPr>
            <p:ph type="title"/>
          </p:nvPr>
        </p:nvSpPr>
        <p:spPr/>
        <p:txBody>
          <a:bodyPr/>
          <a:lstStyle/>
          <a:p>
            <a:r>
              <a:rPr lang="en-US" sz="3200" dirty="0"/>
              <a:t>Motivation: Image-based Relighting</a:t>
            </a:r>
          </a:p>
        </p:txBody>
      </p:sp>
      <p:pic>
        <p:nvPicPr>
          <p:cNvPr id="812036"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12039"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2047" name="Picture 15" descr="basis3_relit"/>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8763" y="18288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2050"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56303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r>
              <a:rPr lang="en-US" sz="4000"/>
              <a:t>Multi-resolution Approach</a:t>
            </a:r>
          </a:p>
        </p:txBody>
      </p:sp>
      <p:pic>
        <p:nvPicPr>
          <p:cNvPr id="870404" name="Picture 4"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70405" name="Picture 5"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70407" name="Picture 7"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70408" name="Picture 8"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9015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r>
              <a:rPr lang="en-US" sz="4000"/>
              <a:t>Multi-resolution Approach</a:t>
            </a:r>
          </a:p>
        </p:txBody>
      </p:sp>
      <p:pic>
        <p:nvPicPr>
          <p:cNvPr id="877571" name="Picture 3" descr="appl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77572" name="Picture 4"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77573" name="Picture 5"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77574" name="Picture 6" descr="apple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77575" name="Rectangle 7"/>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78" name="Rectangle 10"/>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0" name="Rectangle 12"/>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77582" name="Rectangle 14"/>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4144785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rf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323850" y="5273675"/>
            <a:ext cx="1554163" cy="1557338"/>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92931" name="Picture 3" descr="apple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820738"/>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92932" name="Group 4"/>
          <p:cNvGrpSpPr>
            <a:grpSpLocks/>
          </p:cNvGrpSpPr>
          <p:nvPr/>
        </p:nvGrpSpPr>
        <p:grpSpPr bwMode="auto">
          <a:xfrm>
            <a:off x="1673225" y="2963863"/>
            <a:ext cx="2754313" cy="2403475"/>
            <a:chOff x="1054" y="1867"/>
            <a:chExt cx="1735" cy="1514"/>
          </a:xfrm>
        </p:grpSpPr>
        <p:sp>
          <p:nvSpPr>
            <p:cNvPr id="892933" name="AutoShape 5"/>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4" name="AutoShape 6"/>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35" name="Text Box 7"/>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36" name="Group 8"/>
            <p:cNvGrpSpPr>
              <a:grpSpLocks/>
            </p:cNvGrpSpPr>
            <p:nvPr/>
          </p:nvGrpSpPr>
          <p:grpSpPr bwMode="auto">
            <a:xfrm rot="-2058654">
              <a:off x="1054" y="3025"/>
              <a:ext cx="691" cy="356"/>
              <a:chOff x="1182" y="2565"/>
              <a:chExt cx="556" cy="356"/>
            </a:xfrm>
          </p:grpSpPr>
          <p:sp>
            <p:nvSpPr>
              <p:cNvPr id="892937" name="AutoShape 9"/>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38" name="Text Box 10"/>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39" name="AutoShape 11"/>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pic>
        <p:nvPicPr>
          <p:cNvPr id="892940" name="Picture 12" descr="rf3"/>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342188" y="528002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92941" name="Picture 13" descr="rf2"/>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040313" y="5281613"/>
            <a:ext cx="1554162" cy="1554162"/>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92942" name="Picture 14" descr="rf1"/>
          <p:cNvPicPr>
            <a:picLocks noChangeAspect="1" noChangeArrowheads="1"/>
          </p:cNvPicPr>
          <p:nvPr/>
        </p:nvPicPr>
        <p:blipFill>
          <a:blip r:embed="rId6">
            <a:lum bright="20000" contrast="20000"/>
            <a:extLst>
              <a:ext uri="{28A0092B-C50C-407E-A947-70E740481C1C}">
                <a14:useLocalDpi xmlns:a14="http://schemas.microsoft.com/office/drawing/2010/main" val="0"/>
              </a:ext>
            </a:extLst>
          </a:blip>
          <a:srcRect/>
          <a:stretch>
            <a:fillRect/>
          </a:stretch>
        </p:blipFill>
        <p:spPr bwMode="auto">
          <a:xfrm>
            <a:off x="2640013" y="5273675"/>
            <a:ext cx="1554162" cy="1554163"/>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92943" name="Rectangle 15"/>
          <p:cNvSpPr>
            <a:spLocks noGrp="1" noChangeArrowheads="1"/>
          </p:cNvSpPr>
          <p:nvPr>
            <p:ph type="title"/>
          </p:nvPr>
        </p:nvSpPr>
        <p:spPr/>
        <p:txBody>
          <a:bodyPr/>
          <a:lstStyle/>
          <a:p>
            <a:r>
              <a:rPr lang="en-US" sz="4000"/>
              <a:t>Multi-resolution Approach</a:t>
            </a:r>
          </a:p>
        </p:txBody>
      </p:sp>
      <p:pic>
        <p:nvPicPr>
          <p:cNvPr id="892944" name="Picture 16" descr="apple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92945" name="Picture 17" descr="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425" y="823913"/>
            <a:ext cx="2147888"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92946" name="Picture 18" descr="apple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9788" y="827088"/>
            <a:ext cx="2147887" cy="2147887"/>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92947" name="AutoShape 19"/>
          <p:cNvSpPr>
            <a:spLocks noChangeArrowheads="1"/>
          </p:cNvSpPr>
          <p:nvPr/>
        </p:nvSpPr>
        <p:spPr bwMode="auto">
          <a:xfrm>
            <a:off x="82550" y="3270250"/>
            <a:ext cx="2008188" cy="1679575"/>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48" name="AutoShape 20"/>
          <p:cNvSpPr>
            <a:spLocks noChangeArrowheads="1"/>
          </p:cNvSpPr>
          <p:nvPr/>
        </p:nvSpPr>
        <p:spPr bwMode="auto">
          <a:xfrm>
            <a:off x="84138" y="3271838"/>
            <a:ext cx="2008187" cy="1679575"/>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49" name="Text Box 21"/>
          <p:cNvSpPr txBox="1">
            <a:spLocks noChangeArrowheads="1"/>
          </p:cNvSpPr>
          <p:nvPr/>
        </p:nvSpPr>
        <p:spPr bwMode="auto">
          <a:xfrm>
            <a:off x="82550" y="3687763"/>
            <a:ext cx="2008188"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Brute Force Compressive Decoding</a:t>
            </a:r>
          </a:p>
        </p:txBody>
      </p:sp>
      <p:sp>
        <p:nvSpPr>
          <p:cNvPr id="892950" name="AutoShape 22"/>
          <p:cNvSpPr>
            <a:spLocks noChangeArrowheads="1"/>
          </p:cNvSpPr>
          <p:nvPr/>
        </p:nvSpPr>
        <p:spPr bwMode="auto">
          <a:xfrm>
            <a:off x="847725" y="29622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1" name="Rectangle 23"/>
          <p:cNvSpPr>
            <a:spLocks noChangeArrowheads="1"/>
          </p:cNvSpPr>
          <p:nvPr/>
        </p:nvSpPr>
        <p:spPr bwMode="auto">
          <a:xfrm>
            <a:off x="727075" y="2044700"/>
            <a:ext cx="128588" cy="119063"/>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2" name="Rectangle 24"/>
          <p:cNvSpPr>
            <a:spLocks noChangeArrowheads="1"/>
          </p:cNvSpPr>
          <p:nvPr/>
        </p:nvSpPr>
        <p:spPr bwMode="auto">
          <a:xfrm>
            <a:off x="3033713" y="2046288"/>
            <a:ext cx="63500" cy="63500"/>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3" name="Rectangle 25"/>
          <p:cNvSpPr>
            <a:spLocks noChangeAspect="1" noChangeArrowheads="1"/>
          </p:cNvSpPr>
          <p:nvPr/>
        </p:nvSpPr>
        <p:spPr bwMode="auto">
          <a:xfrm>
            <a:off x="5340350" y="2047875"/>
            <a:ext cx="36513" cy="33338"/>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4" name="Rectangle 26"/>
          <p:cNvSpPr>
            <a:spLocks noChangeAspect="1" noChangeArrowheads="1"/>
          </p:cNvSpPr>
          <p:nvPr/>
        </p:nvSpPr>
        <p:spPr bwMode="auto">
          <a:xfrm>
            <a:off x="7646988" y="2049463"/>
            <a:ext cx="26987" cy="25400"/>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892955" name="AutoShape 27"/>
          <p:cNvSpPr>
            <a:spLocks noChangeArrowheads="1"/>
          </p:cNvSpPr>
          <p:nvPr/>
        </p:nvSpPr>
        <p:spPr bwMode="auto">
          <a:xfrm>
            <a:off x="849313" y="4659313"/>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6" name="AutoShape 28"/>
          <p:cNvSpPr>
            <a:spLocks noChangeArrowheads="1"/>
          </p:cNvSpPr>
          <p:nvPr/>
        </p:nvSpPr>
        <p:spPr bwMode="auto">
          <a:xfrm>
            <a:off x="3165475" y="4660900"/>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57" name="Group 29"/>
          <p:cNvGrpSpPr>
            <a:grpSpLocks/>
          </p:cNvGrpSpPr>
          <p:nvPr/>
        </p:nvGrpSpPr>
        <p:grpSpPr bwMode="auto">
          <a:xfrm>
            <a:off x="4065588" y="2965450"/>
            <a:ext cx="2754312" cy="2403475"/>
            <a:chOff x="1054" y="1867"/>
            <a:chExt cx="1735" cy="1514"/>
          </a:xfrm>
        </p:grpSpPr>
        <p:sp>
          <p:nvSpPr>
            <p:cNvPr id="892958" name="AutoShape 30"/>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59" name="AutoShape 31"/>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0" name="Text Box 32"/>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61" name="Group 33"/>
            <p:cNvGrpSpPr>
              <a:grpSpLocks/>
            </p:cNvGrpSpPr>
            <p:nvPr/>
          </p:nvGrpSpPr>
          <p:grpSpPr bwMode="auto">
            <a:xfrm rot="-2058654">
              <a:off x="1054" y="3025"/>
              <a:ext cx="691" cy="356"/>
              <a:chOff x="1182" y="2565"/>
              <a:chExt cx="556" cy="356"/>
            </a:xfrm>
          </p:grpSpPr>
          <p:sp>
            <p:nvSpPr>
              <p:cNvPr id="892962" name="AutoShape 34"/>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3" name="Text Box 35"/>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64" name="AutoShape 36"/>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65" name="AutoShape 37"/>
          <p:cNvSpPr>
            <a:spLocks noChangeArrowheads="1"/>
          </p:cNvSpPr>
          <p:nvPr/>
        </p:nvSpPr>
        <p:spPr bwMode="auto">
          <a:xfrm>
            <a:off x="5557838" y="4662488"/>
            <a:ext cx="506412" cy="674687"/>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nvGrpSpPr>
          <p:cNvPr id="892966" name="Group 38"/>
          <p:cNvGrpSpPr>
            <a:grpSpLocks/>
          </p:cNvGrpSpPr>
          <p:nvPr/>
        </p:nvGrpSpPr>
        <p:grpSpPr bwMode="auto">
          <a:xfrm>
            <a:off x="6372225" y="2967038"/>
            <a:ext cx="2754313" cy="2403475"/>
            <a:chOff x="1054" y="1867"/>
            <a:chExt cx="1735" cy="1514"/>
          </a:xfrm>
        </p:grpSpPr>
        <p:sp>
          <p:nvSpPr>
            <p:cNvPr id="892967" name="AutoShape 39"/>
            <p:cNvSpPr>
              <a:spLocks noChangeArrowheads="1"/>
            </p:cNvSpPr>
            <p:nvPr/>
          </p:nvSpPr>
          <p:spPr bwMode="auto">
            <a:xfrm>
              <a:off x="1523" y="2055"/>
              <a:ext cx="1265" cy="1058"/>
            </a:xfrm>
            <a:prstGeom prst="roundRect">
              <a:avLst>
                <a:gd name="adj" fmla="val 16667"/>
              </a:avLst>
            </a:prstGeom>
            <a:solidFill>
              <a:schemeClr val="bg1"/>
            </a:solidFill>
            <a:ln w="57150">
              <a:solidFill>
                <a:schemeClr val="accent2"/>
              </a:solidFill>
              <a:round/>
              <a:headEnd/>
              <a:tailEnd/>
            </a:ln>
            <a:effectLst>
              <a:outerShdw blurRad="63500" dist="38099" dir="2700000" algn="ctr" rotWithShape="0">
                <a:srgbClr val="C0C0C0">
                  <a:alpha val="74998"/>
                </a:srgbClr>
              </a:outerShdw>
            </a:effectLst>
          </p:spPr>
          <p:txBody>
            <a:bodyPr wrap="none" anchor="ctr"/>
            <a:lstStyle/>
            <a:p>
              <a:pPr algn="l"/>
              <a:endParaRPr lang="en-US">
                <a:solidFill>
                  <a:srgbClr val="000000"/>
                </a:solidFill>
                <a:latin typeface="Arial" charset="0"/>
                <a:cs typeface="ＭＳ Ｐゴシック" charset="0"/>
              </a:endParaRPr>
            </a:p>
          </p:txBody>
        </p:sp>
        <p:sp>
          <p:nvSpPr>
            <p:cNvPr id="892968" name="AutoShape 40"/>
            <p:cNvSpPr>
              <a:spLocks noChangeArrowheads="1"/>
            </p:cNvSpPr>
            <p:nvPr/>
          </p:nvSpPr>
          <p:spPr bwMode="auto">
            <a:xfrm>
              <a:off x="1524" y="2056"/>
              <a:ext cx="1265" cy="1058"/>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000000"/>
                </a:solidFill>
                <a:latin typeface="Arial" charset="0"/>
                <a:cs typeface="ＭＳ Ｐゴシック" charset="0"/>
              </a:endParaRPr>
            </a:p>
          </p:txBody>
        </p:sp>
        <p:sp>
          <p:nvSpPr>
            <p:cNvPr id="892969" name="Text Box 41"/>
            <p:cNvSpPr txBox="1">
              <a:spLocks noChangeArrowheads="1"/>
            </p:cNvSpPr>
            <p:nvPr/>
          </p:nvSpPr>
          <p:spPr bwMode="auto">
            <a:xfrm>
              <a:off x="1523" y="2318"/>
              <a:ext cx="1265"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a:solidFill>
                    <a:srgbClr val="333399"/>
                  </a:solidFill>
                  <a:latin typeface="Arial" charset="0"/>
                  <a:cs typeface="ＭＳ Ｐゴシック" charset="0"/>
                </a:rPr>
                <a:t>Compressive Decoding</a:t>
              </a:r>
            </a:p>
          </p:txBody>
        </p:sp>
        <p:grpSp>
          <p:nvGrpSpPr>
            <p:cNvPr id="892970" name="Group 42"/>
            <p:cNvGrpSpPr>
              <a:grpSpLocks/>
            </p:cNvGrpSpPr>
            <p:nvPr/>
          </p:nvGrpSpPr>
          <p:grpSpPr bwMode="auto">
            <a:xfrm rot="-2058654">
              <a:off x="1054" y="3025"/>
              <a:ext cx="691" cy="356"/>
              <a:chOff x="1182" y="2565"/>
              <a:chExt cx="556" cy="356"/>
            </a:xfrm>
          </p:grpSpPr>
          <p:sp>
            <p:nvSpPr>
              <p:cNvPr id="892971" name="AutoShape 43"/>
              <p:cNvSpPr>
                <a:spLocks noChangeArrowheads="1"/>
              </p:cNvSpPr>
              <p:nvPr/>
            </p:nvSpPr>
            <p:spPr bwMode="auto">
              <a:xfrm rot="16200000">
                <a:off x="1292" y="2474"/>
                <a:ext cx="356" cy="537"/>
              </a:xfrm>
              <a:prstGeom prst="downArrow">
                <a:avLst>
                  <a:gd name="adj1" fmla="val 50000"/>
                  <a:gd name="adj2" fmla="val 3771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2" name="Text Box 44"/>
              <p:cNvSpPr txBox="1">
                <a:spLocks noChangeArrowheads="1"/>
              </p:cNvSpPr>
              <p:nvPr/>
            </p:nvSpPr>
            <p:spPr bwMode="auto">
              <a:xfrm>
                <a:off x="1182" y="2616"/>
                <a:ext cx="52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spcBef>
                    <a:spcPct val="50000"/>
                  </a:spcBef>
                </a:pPr>
                <a:r>
                  <a:rPr lang="en-US" sz="2000" dirty="0" err="1">
                    <a:solidFill>
                      <a:srgbClr val="333399"/>
                    </a:solidFill>
                    <a:latin typeface="Arial" charset="0"/>
                    <a:cs typeface="ＭＳ Ｐゴシック" charset="0"/>
                  </a:rPr>
                  <a:t>Init</a:t>
                </a:r>
                <a:endParaRPr lang="en-US" sz="2000" dirty="0">
                  <a:solidFill>
                    <a:srgbClr val="333399"/>
                  </a:solidFill>
                  <a:latin typeface="Arial" charset="0"/>
                  <a:cs typeface="ＭＳ Ｐゴシック" charset="0"/>
                </a:endParaRPr>
              </a:p>
            </p:txBody>
          </p:sp>
        </p:grpSp>
        <p:sp>
          <p:nvSpPr>
            <p:cNvPr id="892973" name="AutoShape 45"/>
            <p:cNvSpPr>
              <a:spLocks noChangeArrowheads="1"/>
            </p:cNvSpPr>
            <p:nvPr/>
          </p:nvSpPr>
          <p:spPr bwMode="auto">
            <a:xfrm>
              <a:off x="1993" y="1867"/>
              <a:ext cx="319" cy="425"/>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grpSp>
      <p:sp>
        <p:nvSpPr>
          <p:cNvPr id="892974" name="AutoShape 46"/>
          <p:cNvSpPr>
            <a:spLocks noChangeArrowheads="1"/>
          </p:cNvSpPr>
          <p:nvPr/>
        </p:nvSpPr>
        <p:spPr bwMode="auto">
          <a:xfrm>
            <a:off x="7864475" y="4664075"/>
            <a:ext cx="506413" cy="674688"/>
          </a:xfrm>
          <a:prstGeom prst="downArrow">
            <a:avLst>
              <a:gd name="adj1" fmla="val 49843"/>
              <a:gd name="adj2" fmla="val 41381"/>
            </a:avLst>
          </a:prstGeom>
          <a:solidFill>
            <a:schemeClr val="bg1"/>
          </a:solidFill>
          <a:ln w="5715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lgn="l"/>
            <a:endParaRPr lang="en-US">
              <a:solidFill>
                <a:srgbClr val="000000"/>
              </a:solidFill>
              <a:latin typeface="Arial" charset="0"/>
              <a:cs typeface="ＭＳ Ｐゴシック" charset="0"/>
            </a:endParaRPr>
          </a:p>
        </p:txBody>
      </p:sp>
      <p:sp>
        <p:nvSpPr>
          <p:cNvPr id="892975" name="Rectangle 47"/>
          <p:cNvSpPr>
            <a:spLocks noChangeArrowheads="1"/>
          </p:cNvSpPr>
          <p:nvPr/>
        </p:nvSpPr>
        <p:spPr bwMode="auto">
          <a:xfrm rot="16200000">
            <a:off x="-829468" y="5815806"/>
            <a:ext cx="1966912"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1600">
                <a:solidFill>
                  <a:srgbClr val="EAEAEA"/>
                </a:solidFill>
                <a:latin typeface="Arial" charset="0"/>
                <a:cs typeface="ＭＳ Ｐゴシック" charset="0"/>
              </a:rPr>
              <a:t>Reflectance Func.</a:t>
            </a:r>
            <a:endParaRPr lang="en-US" sz="1000">
              <a:solidFill>
                <a:srgbClr val="FFFFFF"/>
              </a:solidFill>
              <a:latin typeface="Arial" charset="0"/>
              <a:cs typeface="ＭＳ Ｐゴシック" charset="0"/>
            </a:endParaRPr>
          </a:p>
        </p:txBody>
      </p:sp>
    </p:spTree>
    <p:extLst>
      <p:ext uri="{BB962C8B-B14F-4D97-AF65-F5344CB8AC3E}">
        <p14:creationId xmlns:p14="http://schemas.microsoft.com/office/powerpoint/2010/main" val="1848698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sz="4000"/>
              <a:t>Results</a:t>
            </a:r>
          </a:p>
        </p:txBody>
      </p:sp>
      <p:pic>
        <p:nvPicPr>
          <p:cNvPr id="915459" name="Picture 3" descr="diffuseBF_scaled4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1524000"/>
            <a:ext cx="4419600" cy="4419600"/>
          </a:xfr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915460" name="Picture 4" descr="diffuseCF_scaled4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524000"/>
            <a:ext cx="4419600" cy="4419600"/>
          </a:xfr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15461" name="Rectangle 5"/>
          <p:cNvSpPr>
            <a:spLocks noChangeArrowheads="1"/>
          </p:cNvSpPr>
          <p:nvPr/>
        </p:nvSpPr>
        <p:spPr bwMode="auto">
          <a:xfrm>
            <a:off x="122238" y="5957888"/>
            <a:ext cx="4322762"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Brute Force Algorithm</a:t>
            </a:r>
            <a:endParaRPr lang="en-US" sz="1200">
              <a:solidFill>
                <a:srgbClr val="FFFFFF"/>
              </a:solidFill>
              <a:latin typeface="Arial" charset="0"/>
              <a:cs typeface="ＭＳ Ｐゴシック" charset="0"/>
            </a:endParaRPr>
          </a:p>
        </p:txBody>
      </p:sp>
      <p:sp>
        <p:nvSpPr>
          <p:cNvPr id="915462" name="Rectangle 6"/>
          <p:cNvSpPr>
            <a:spLocks noChangeArrowheads="1"/>
          </p:cNvSpPr>
          <p:nvPr/>
        </p:nvSpPr>
        <p:spPr bwMode="auto">
          <a:xfrm>
            <a:off x="4667250" y="5959475"/>
            <a:ext cx="4322763"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a:solidFill>
                  <a:srgbClr val="EAEAEA"/>
                </a:solidFill>
                <a:latin typeface="Arial" charset="0"/>
                <a:cs typeface="ＭＳ Ｐゴシック" charset="0"/>
              </a:rPr>
              <a:t>Hierarchical Algorithm</a:t>
            </a:r>
            <a:endParaRPr lang="en-US" sz="1200">
              <a:solidFill>
                <a:srgbClr val="FFFFFF"/>
              </a:solidFill>
              <a:latin typeface="Arial" charset="0"/>
              <a:cs typeface="ＭＳ Ｐゴシック" charset="0"/>
            </a:endParaRPr>
          </a:p>
        </p:txBody>
      </p:sp>
      <p:grpSp>
        <p:nvGrpSpPr>
          <p:cNvPr id="915476" name="Group 20"/>
          <p:cNvGrpSpPr>
            <a:grpSpLocks/>
          </p:cNvGrpSpPr>
          <p:nvPr/>
        </p:nvGrpSpPr>
        <p:grpSpPr bwMode="auto">
          <a:xfrm>
            <a:off x="733425" y="1709738"/>
            <a:ext cx="2967038" cy="3429000"/>
            <a:chOff x="462" y="1077"/>
            <a:chExt cx="1869" cy="2160"/>
          </a:xfrm>
        </p:grpSpPr>
        <p:sp>
          <p:nvSpPr>
            <p:cNvPr id="915472" name="Rectangle 16"/>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3" name="Line 17"/>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4" name="Line 18"/>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75" name="Line 19"/>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65" name="Picture 9" descr="diffuseBF_scaled400"/>
          <p:cNvPicPr>
            <a:picLocks noChangeAspect="1" noChangeArrowheads="1"/>
          </p:cNvPicPr>
          <p:nvPr/>
        </p:nvPicPr>
        <p:blipFill>
          <a:blip r:embed="rId3">
            <a:lum contrast="40000"/>
            <a:extLst>
              <a:ext uri="{28A0092B-C50C-407E-A947-70E740481C1C}">
                <a14:useLocalDpi xmlns:a14="http://schemas.microsoft.com/office/drawing/2010/main" val="0"/>
              </a:ext>
            </a:extLst>
          </a:blip>
          <a:srcRect l="60286" t="60646" r="17636" b="17096"/>
          <a:stretch>
            <a:fillRect/>
          </a:stretch>
        </p:blipFill>
        <p:spPr bwMode="auto">
          <a:xfrm>
            <a:off x="755650" y="1727200"/>
            <a:ext cx="2249488" cy="2268538"/>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915477" name="Group 21"/>
          <p:cNvGrpSpPr>
            <a:grpSpLocks/>
          </p:cNvGrpSpPr>
          <p:nvPr/>
        </p:nvGrpSpPr>
        <p:grpSpPr bwMode="auto">
          <a:xfrm>
            <a:off x="5316538" y="1711325"/>
            <a:ext cx="2967037" cy="3429000"/>
            <a:chOff x="462" y="1077"/>
            <a:chExt cx="1869" cy="2160"/>
          </a:xfrm>
        </p:grpSpPr>
        <p:sp>
          <p:nvSpPr>
            <p:cNvPr id="915478" name="Rectangle 22"/>
            <p:cNvSpPr>
              <a:spLocks noChangeArrowheads="1"/>
            </p:cNvSpPr>
            <p:nvPr/>
          </p:nvSpPr>
          <p:spPr bwMode="auto">
            <a:xfrm>
              <a:off x="1772" y="2642"/>
              <a:ext cx="557" cy="595"/>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15479" name="Line 23"/>
            <p:cNvSpPr>
              <a:spLocks noChangeShapeType="1"/>
            </p:cNvSpPr>
            <p:nvPr/>
          </p:nvSpPr>
          <p:spPr bwMode="auto">
            <a:xfrm flipH="1" flipV="1">
              <a:off x="462" y="2527"/>
              <a:ext cx="1304" cy="71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0" name="Line 24"/>
            <p:cNvSpPr>
              <a:spLocks noChangeShapeType="1"/>
            </p:cNvSpPr>
            <p:nvPr/>
          </p:nvSpPr>
          <p:spPr bwMode="auto">
            <a:xfrm flipH="1" flipV="1">
              <a:off x="1905" y="1077"/>
              <a:ext cx="426" cy="1559"/>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1" name="Line 25"/>
            <p:cNvSpPr>
              <a:spLocks noChangeShapeType="1"/>
            </p:cNvSpPr>
            <p:nvPr/>
          </p:nvSpPr>
          <p:spPr bwMode="auto">
            <a:xfrm flipH="1" flipV="1">
              <a:off x="466" y="1077"/>
              <a:ext cx="1300" cy="1559"/>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pic>
        <p:nvPicPr>
          <p:cNvPr id="915471" name="Picture 15" descr="diffuseCF_scaled400"/>
          <p:cNvPicPr>
            <a:picLocks noChangeArrowheads="1"/>
          </p:cNvPicPr>
          <p:nvPr/>
        </p:nvPicPr>
        <p:blipFill>
          <a:blip r:embed="rId4">
            <a:lum contrast="40000"/>
            <a:extLst>
              <a:ext uri="{28A0092B-C50C-407E-A947-70E740481C1C}">
                <a14:useLocalDpi xmlns:a14="http://schemas.microsoft.com/office/drawing/2010/main" val="0"/>
              </a:ext>
            </a:extLst>
          </a:blip>
          <a:srcRect l="60646" t="61186" r="18356" b="17816"/>
          <a:stretch>
            <a:fillRect/>
          </a:stretch>
        </p:blipFill>
        <p:spPr bwMode="auto">
          <a:xfrm>
            <a:off x="5337175" y="1730375"/>
            <a:ext cx="2249488" cy="2266950"/>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15482" name="Line 26"/>
          <p:cNvSpPr>
            <a:spLocks noChangeShapeType="1"/>
          </p:cNvSpPr>
          <p:nvPr/>
        </p:nvSpPr>
        <p:spPr bwMode="auto">
          <a:xfrm>
            <a:off x="3014663" y="4008438"/>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15483" name="Line 27"/>
          <p:cNvSpPr>
            <a:spLocks noChangeShapeType="1"/>
          </p:cNvSpPr>
          <p:nvPr/>
        </p:nvSpPr>
        <p:spPr bwMode="auto">
          <a:xfrm>
            <a:off x="7602538" y="4016375"/>
            <a:ext cx="676275" cy="112395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Tree>
    <p:extLst>
      <p:ext uri="{BB962C8B-B14F-4D97-AF65-F5344CB8AC3E}">
        <p14:creationId xmlns:p14="http://schemas.microsoft.com/office/powerpoint/2010/main" val="19122980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r>
              <a:rPr lang="en-US" sz="4000"/>
              <a:t>Resolution</a:t>
            </a:r>
          </a:p>
        </p:txBody>
      </p:sp>
      <p:pic>
        <p:nvPicPr>
          <p:cNvPr id="937988" name="Picture 4"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937989" name="Picture 5"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37990" name="Rectangle 6"/>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pic>
        <p:nvPicPr>
          <p:cNvPr id="937993" name="Picture 9"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37994" name="Picture 10" descr="Z3_joshuaTree128x12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018463" y="1682750"/>
            <a:ext cx="812800" cy="812800"/>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pSp>
        <p:nvGrpSpPr>
          <p:cNvPr id="938008" name="Group 24"/>
          <p:cNvGrpSpPr>
            <a:grpSpLocks/>
          </p:cNvGrpSpPr>
          <p:nvPr/>
        </p:nvGrpSpPr>
        <p:grpSpPr bwMode="auto">
          <a:xfrm>
            <a:off x="7615238" y="69850"/>
            <a:ext cx="1471612" cy="1384300"/>
            <a:chOff x="4271" y="118"/>
            <a:chExt cx="927" cy="872"/>
          </a:xfrm>
        </p:grpSpPr>
        <p:sp>
          <p:nvSpPr>
            <p:cNvPr id="93800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37997" name="Group 13"/>
            <p:cNvGrpSpPr>
              <a:grpSpLocks noChangeAspect="1"/>
            </p:cNvGrpSpPr>
            <p:nvPr/>
          </p:nvGrpSpPr>
          <p:grpSpPr bwMode="auto">
            <a:xfrm>
              <a:off x="4531" y="247"/>
              <a:ext cx="426" cy="653"/>
              <a:chOff x="4005" y="963"/>
              <a:chExt cx="1430" cy="2191"/>
            </a:xfrm>
          </p:grpSpPr>
          <p:pic>
            <p:nvPicPr>
              <p:cNvPr id="937998" name="Picture 14"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37999" name="Line 15"/>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0" name="Line 16"/>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1" name="Line 17"/>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8002" name="Line 18"/>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8003" name="Picture 19"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8004" name="Rectangle 20"/>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38007" name="AutoShape 23"/>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4174923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p:txBody>
          <a:bodyPr/>
          <a:lstStyle/>
          <a:p>
            <a:r>
              <a:rPr lang="en-US" sz="4000"/>
              <a:t>Resolution</a:t>
            </a:r>
          </a:p>
        </p:txBody>
      </p:sp>
      <p:pic>
        <p:nvPicPr>
          <p:cNvPr id="943107" name="Picture 3" descr="fruit_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47850"/>
            <a:ext cx="4456113" cy="3402013"/>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943108" name="Picture 4" descr="fruit_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841500"/>
            <a:ext cx="4460875" cy="340360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943110" name="Picture 6" descr="thre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1679575"/>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43116" name="Picture 12" descr="Z3_joshuaTree128x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8463" y="1682750"/>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3118" name="Rectangle 14"/>
          <p:cNvSpPr>
            <a:spLocks noChangeArrowheads="1"/>
          </p:cNvSpPr>
          <p:nvPr/>
        </p:nvSpPr>
        <p:spPr bwMode="auto">
          <a:xfrm>
            <a:off x="5834063" y="4770438"/>
            <a:ext cx="706437" cy="368300"/>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3119" name="Line 15"/>
          <p:cNvSpPr>
            <a:spLocks noChangeShapeType="1"/>
          </p:cNvSpPr>
          <p:nvPr/>
        </p:nvSpPr>
        <p:spPr bwMode="auto">
          <a:xfrm>
            <a:off x="5322888" y="2860675"/>
            <a:ext cx="506412" cy="2282825"/>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0" name="Line 16"/>
          <p:cNvSpPr>
            <a:spLocks noChangeShapeType="1"/>
          </p:cNvSpPr>
          <p:nvPr/>
        </p:nvSpPr>
        <p:spPr bwMode="auto">
          <a:xfrm flipH="1" flipV="1">
            <a:off x="5335588" y="1474788"/>
            <a:ext cx="492125" cy="3287712"/>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1" name="Line 17"/>
          <p:cNvSpPr>
            <a:spLocks noChangeShapeType="1"/>
          </p:cNvSpPr>
          <p:nvPr/>
        </p:nvSpPr>
        <p:spPr bwMode="auto">
          <a:xfrm flipV="1">
            <a:off x="6550025" y="2862263"/>
            <a:ext cx="1012825" cy="2281237"/>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2" name="Line 18"/>
          <p:cNvSpPr>
            <a:spLocks noChangeShapeType="1"/>
          </p:cNvSpPr>
          <p:nvPr/>
        </p:nvSpPr>
        <p:spPr bwMode="auto">
          <a:xfrm flipV="1">
            <a:off x="6545263" y="1465263"/>
            <a:ext cx="1014412" cy="3311525"/>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12" name="Picture 8" descr="fruit_z3"/>
          <p:cNvPicPr>
            <a:picLocks noGrp="1" noChangeAspect="1" noChangeArrowheads="1"/>
          </p:cNvPicPr>
          <p:nvPr>
            <p:ph sz="half" idx="2"/>
          </p:nvPr>
        </p:nvPicPr>
        <p:blipFill>
          <a:blip r:embed="rId3">
            <a:lum contrast="40000"/>
            <a:extLst>
              <a:ext uri="{28A0092B-C50C-407E-A947-70E740481C1C}">
                <a14:useLocalDpi xmlns:a14="http://schemas.microsoft.com/office/drawing/2010/main" val="0"/>
              </a:ext>
            </a:extLst>
          </a:blip>
          <a:srcRect l="27141" t="85481" r="55569" b="563"/>
          <a:stretch>
            <a:fillRect/>
          </a:stretch>
        </p:blipFill>
        <p:spPr>
          <a:xfrm>
            <a:off x="5341938" y="1482725"/>
            <a:ext cx="2203450" cy="1355725"/>
          </a:xfr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943123" name="Rectangle 19"/>
          <p:cNvSpPr>
            <a:spLocks noChangeArrowheads="1"/>
          </p:cNvSpPr>
          <p:nvPr/>
        </p:nvSpPr>
        <p:spPr bwMode="auto">
          <a:xfrm>
            <a:off x="938213" y="5327650"/>
            <a:ext cx="7272337"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Measurements</a:t>
            </a:r>
          </a:p>
          <a:p>
            <a:pPr algn="l">
              <a:lnSpc>
                <a:spcPct val="80000"/>
              </a:lnSpc>
              <a:spcBef>
                <a:spcPct val="20000"/>
              </a:spcBef>
            </a:pPr>
            <a:r>
              <a:rPr lang="en-US" sz="2000">
                <a:solidFill>
                  <a:srgbClr val="EAEAEA"/>
                </a:solidFill>
                <a:latin typeface="Arial" charset="0"/>
                <a:cs typeface="ＭＳ Ｐゴシック" charset="0"/>
              </a:rPr>
              <a:t>128 x 128 Lighting Resolution</a:t>
            </a:r>
            <a:br>
              <a:rPr lang="en-US" sz="2000">
                <a:solidFill>
                  <a:srgbClr val="EAEAEA"/>
                </a:solidFill>
                <a:latin typeface="Arial" charset="0"/>
                <a:cs typeface="ＭＳ Ｐゴシック" charset="0"/>
              </a:rPr>
            </a:br>
            <a:r>
              <a:rPr lang="en-US" sz="2000">
                <a:solidFill>
                  <a:srgbClr val="EAEAEA"/>
                </a:solidFill>
                <a:latin typeface="Arial" charset="0"/>
                <a:cs typeface="ＭＳ Ｐゴシック" charset="0"/>
              </a:rPr>
              <a:t>128 Haar Wavelet Coefficients</a:t>
            </a:r>
            <a:endParaRPr lang="en-US" sz="1400">
              <a:solidFill>
                <a:srgbClr val="FFFFFF"/>
              </a:solidFill>
              <a:latin typeface="Arial" charset="0"/>
              <a:cs typeface="ＭＳ Ｐゴシック" charset="0"/>
            </a:endParaRPr>
          </a:p>
        </p:txBody>
      </p:sp>
      <p:grpSp>
        <p:nvGrpSpPr>
          <p:cNvPr id="943124" name="Group 20"/>
          <p:cNvGrpSpPr>
            <a:grpSpLocks/>
          </p:cNvGrpSpPr>
          <p:nvPr/>
        </p:nvGrpSpPr>
        <p:grpSpPr bwMode="auto">
          <a:xfrm>
            <a:off x="7615238" y="69850"/>
            <a:ext cx="1471612" cy="1384300"/>
            <a:chOff x="4271" y="118"/>
            <a:chExt cx="927" cy="872"/>
          </a:xfrm>
        </p:grpSpPr>
        <p:sp>
          <p:nvSpPr>
            <p:cNvPr id="943125" name="AutoShape 21"/>
            <p:cNvSpPr>
              <a:spLocks noChangeArrowheads="1"/>
            </p:cNvSpPr>
            <p:nvPr/>
          </p:nvSpPr>
          <p:spPr bwMode="auto">
            <a:xfrm>
              <a:off x="4271" y="129"/>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grpSp>
          <p:nvGrpSpPr>
            <p:cNvPr id="943126" name="Group 22"/>
            <p:cNvGrpSpPr>
              <a:grpSpLocks noChangeAspect="1"/>
            </p:cNvGrpSpPr>
            <p:nvPr/>
          </p:nvGrpSpPr>
          <p:grpSpPr bwMode="auto">
            <a:xfrm>
              <a:off x="4531" y="247"/>
              <a:ext cx="426" cy="653"/>
              <a:chOff x="4005" y="963"/>
              <a:chExt cx="1430" cy="2191"/>
            </a:xfrm>
          </p:grpSpPr>
          <p:pic>
            <p:nvPicPr>
              <p:cNvPr id="943127" name="Picture 23" descr="apple_trans"/>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4005" y="2160"/>
                <a:ext cx="616" cy="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3128" name="Line 24"/>
              <p:cNvSpPr>
                <a:spLocks noChangeAspect="1" noChangeShapeType="1"/>
              </p:cNvSpPr>
              <p:nvPr/>
            </p:nvSpPr>
            <p:spPr bwMode="auto">
              <a:xfrm flipH="1">
                <a:off x="5089" y="2575"/>
                <a:ext cx="126" cy="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29" name="Line 25"/>
              <p:cNvSpPr>
                <a:spLocks noChangeAspect="1" noChangeShapeType="1"/>
              </p:cNvSpPr>
              <p:nvPr/>
            </p:nvSpPr>
            <p:spPr bwMode="auto">
              <a:xfrm flipH="1" flipV="1">
                <a:off x="5062" y="2893"/>
                <a:ext cx="138" cy="24"/>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0" name="Line 26"/>
              <p:cNvSpPr>
                <a:spLocks noChangeAspect="1" noChangeShapeType="1"/>
              </p:cNvSpPr>
              <p:nvPr/>
            </p:nvSpPr>
            <p:spPr bwMode="auto">
              <a:xfrm flipH="1">
                <a:off x="5052" y="2268"/>
                <a:ext cx="137" cy="36"/>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3131" name="Line 27"/>
              <p:cNvSpPr>
                <a:spLocks noChangeAspect="1" noChangeShapeType="1"/>
              </p:cNvSpPr>
              <p:nvPr/>
            </p:nvSpPr>
            <p:spPr bwMode="auto">
              <a:xfrm flipH="1">
                <a:off x="5057" y="1909"/>
                <a:ext cx="134" cy="113"/>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3132" name="Picture 28" descr="camera"/>
              <p:cNvPicPr>
                <a:picLocks noChangeAspect="1" noChangeArrowheads="1"/>
              </p:cNvPicPr>
              <p:nvPr/>
            </p:nvPicPr>
            <p:blipFill>
              <a:blip r:embed="rId7">
                <a:lum bright="40000" contrast="20000"/>
                <a:extLst>
                  <a:ext uri="{28A0092B-C50C-407E-A947-70E740481C1C}">
                    <a14:useLocalDpi xmlns:a14="http://schemas.microsoft.com/office/drawing/2010/main" val="0"/>
                  </a:ext>
                </a:extLst>
              </a:blip>
              <a:srcRect/>
              <a:stretch>
                <a:fillRect/>
              </a:stretch>
            </p:blipFill>
            <p:spPr bwMode="auto">
              <a:xfrm rot="297726">
                <a:off x="4098" y="963"/>
                <a:ext cx="55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3133" name="Rectangle 29"/>
              <p:cNvSpPr>
                <a:spLocks noChangeAspect="1" noChangeArrowheads="1"/>
              </p:cNvSpPr>
              <p:nvPr/>
            </p:nvSpPr>
            <p:spPr bwMode="auto">
              <a:xfrm>
                <a:off x="5208" y="1717"/>
                <a:ext cx="227" cy="1437"/>
              </a:xfrm>
              <a:prstGeom prst="rect">
                <a:avLst/>
              </a:prstGeom>
              <a:gradFill rotWithShape="1">
                <a:gsLst>
                  <a:gs pos="0">
                    <a:srgbClr val="EAEAEA">
                      <a:alpha val="80000"/>
                    </a:srgbClr>
                  </a:gs>
                  <a:gs pos="100000">
                    <a:schemeClr val="tx1"/>
                  </a:gs>
                </a:gsLst>
                <a:lin ang="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grpSp>
        <p:sp>
          <p:nvSpPr>
            <p:cNvPr id="943134" name="AutoShape 30"/>
            <p:cNvSpPr>
              <a:spLocks noChangeArrowheads="1"/>
            </p:cNvSpPr>
            <p:nvPr/>
          </p:nvSpPr>
          <p:spPr bwMode="auto">
            <a:xfrm>
              <a:off x="4272" y="118"/>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spTree>
    <p:extLst>
      <p:ext uri="{BB962C8B-B14F-4D97-AF65-F5344CB8AC3E}">
        <p14:creationId xmlns:p14="http://schemas.microsoft.com/office/powerpoint/2010/main" val="15827847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8" name="Picture 6"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29794" name="Rectangle 2"/>
          <p:cNvSpPr>
            <a:spLocks noGrp="1" noChangeArrowheads="1"/>
          </p:cNvSpPr>
          <p:nvPr>
            <p:ph type="title"/>
          </p:nvPr>
        </p:nvSpPr>
        <p:spPr/>
        <p:txBody>
          <a:bodyPr/>
          <a:lstStyle/>
          <a:p>
            <a:r>
              <a:rPr lang="en-US" sz="4000"/>
              <a:t>Results</a:t>
            </a:r>
          </a:p>
        </p:txBody>
      </p:sp>
      <p:pic>
        <p:nvPicPr>
          <p:cNvPr id="929801" name="Picture 9"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29821" name="Rectangle 29"/>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sp>
        <p:nvSpPr>
          <p:cNvPr id="929822"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pic>
        <p:nvPicPr>
          <p:cNvPr id="929825" name="Picture 33"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929856" name="Group 64"/>
          <p:cNvGrpSpPr>
            <a:grpSpLocks/>
          </p:cNvGrpSpPr>
          <p:nvPr/>
        </p:nvGrpSpPr>
        <p:grpSpPr bwMode="auto">
          <a:xfrm>
            <a:off x="7615238" y="69850"/>
            <a:ext cx="1471612" cy="1384300"/>
            <a:chOff x="4797" y="44"/>
            <a:chExt cx="927" cy="872"/>
          </a:xfrm>
        </p:grpSpPr>
        <p:sp>
          <p:nvSpPr>
            <p:cNvPr id="929827" name="AutoShape 35"/>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29836" name="AutoShape 4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29837" name="Group 45"/>
            <p:cNvGrpSpPr>
              <a:grpSpLocks noChangeAspect="1"/>
            </p:cNvGrpSpPr>
            <p:nvPr/>
          </p:nvGrpSpPr>
          <p:grpSpPr bwMode="auto">
            <a:xfrm>
              <a:off x="4884" y="130"/>
              <a:ext cx="783" cy="675"/>
              <a:chOff x="83" y="891"/>
              <a:chExt cx="2885" cy="2487"/>
            </a:xfrm>
          </p:grpSpPr>
          <p:sp>
            <p:nvSpPr>
              <p:cNvPr id="929838" name="Line 4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29839" name="Picture 47"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9840" name="Rectangle 4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1" name="Rectangle 4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2" name="Rectangle 5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3" name="Arc 5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29844" name="Line 5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5" name="Line 5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6" name="Line 5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7" name="Line 5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8" name="Line 5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49" name="Line 5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0" name="Line 5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1" name="Line 5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2" name="Line 6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3" name="Line 6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29854" name="Arc 6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29855" name="Picture 63"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val="2972160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206" name="Rectangle 30"/>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p:txBody>
      </p:sp>
      <p:pic>
        <p:nvPicPr>
          <p:cNvPr id="94617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46179" name="Rectangle 3"/>
          <p:cNvSpPr>
            <a:spLocks noGrp="1" noChangeArrowheads="1"/>
          </p:cNvSpPr>
          <p:nvPr>
            <p:ph type="title"/>
          </p:nvPr>
        </p:nvSpPr>
        <p:spPr/>
        <p:txBody>
          <a:bodyPr/>
          <a:lstStyle/>
          <a:p>
            <a:r>
              <a:rPr lang="en-US" sz="4000"/>
              <a:t>Results</a:t>
            </a:r>
          </a:p>
        </p:txBody>
      </p:sp>
      <p:pic>
        <p:nvPicPr>
          <p:cNvPr id="94618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46181" name="Rectangle 5"/>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46183" name="Picture 7" descr="gra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6190" name="Rectangle 14"/>
          <p:cNvSpPr>
            <a:spLocks noChangeArrowheads="1"/>
          </p:cNvSpPr>
          <p:nvPr/>
        </p:nvSpPr>
        <p:spPr bwMode="auto">
          <a:xfrm>
            <a:off x="1868488" y="1331913"/>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197" name="Line 21"/>
          <p:cNvSpPr>
            <a:spLocks noChangeShapeType="1"/>
          </p:cNvSpPr>
          <p:nvPr/>
        </p:nvSpPr>
        <p:spPr bwMode="auto">
          <a:xfrm flipH="1">
            <a:off x="1370013" y="1957388"/>
            <a:ext cx="493712" cy="3109912"/>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8" name="Line 22"/>
          <p:cNvSpPr>
            <a:spLocks noChangeShapeType="1"/>
          </p:cNvSpPr>
          <p:nvPr/>
        </p:nvSpPr>
        <p:spPr bwMode="auto">
          <a:xfrm flipH="1">
            <a:off x="1358900" y="1330325"/>
            <a:ext cx="503238" cy="1938338"/>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199" name="Line 23"/>
          <p:cNvSpPr>
            <a:spLocks noChangeShapeType="1"/>
          </p:cNvSpPr>
          <p:nvPr/>
        </p:nvSpPr>
        <p:spPr bwMode="auto">
          <a:xfrm>
            <a:off x="2486025" y="1955800"/>
            <a:ext cx="565150" cy="3113088"/>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0" name="Line 24"/>
          <p:cNvSpPr>
            <a:spLocks noChangeShapeType="1"/>
          </p:cNvSpPr>
          <p:nvPr/>
        </p:nvSpPr>
        <p:spPr bwMode="auto">
          <a:xfrm>
            <a:off x="2489200" y="1330325"/>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1" name="Rectangle 25"/>
          <p:cNvSpPr>
            <a:spLocks noChangeArrowheads="1"/>
          </p:cNvSpPr>
          <p:nvPr/>
        </p:nvSpPr>
        <p:spPr bwMode="auto">
          <a:xfrm>
            <a:off x="6451600" y="1333500"/>
            <a:ext cx="615950" cy="625475"/>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02" name="Line 26"/>
          <p:cNvSpPr>
            <a:spLocks noChangeShapeType="1"/>
          </p:cNvSpPr>
          <p:nvPr/>
        </p:nvSpPr>
        <p:spPr bwMode="auto">
          <a:xfrm flipH="1">
            <a:off x="5953125" y="1958975"/>
            <a:ext cx="493713" cy="3109913"/>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3" name="Line 27"/>
          <p:cNvSpPr>
            <a:spLocks noChangeShapeType="1"/>
          </p:cNvSpPr>
          <p:nvPr/>
        </p:nvSpPr>
        <p:spPr bwMode="auto">
          <a:xfrm flipH="1">
            <a:off x="5942013" y="1331913"/>
            <a:ext cx="503237" cy="1938337"/>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4" name="Line 28"/>
          <p:cNvSpPr>
            <a:spLocks noChangeShapeType="1"/>
          </p:cNvSpPr>
          <p:nvPr/>
        </p:nvSpPr>
        <p:spPr bwMode="auto">
          <a:xfrm>
            <a:off x="7069138" y="1957388"/>
            <a:ext cx="565150" cy="3113087"/>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05" name="Line 29"/>
          <p:cNvSpPr>
            <a:spLocks noChangeShapeType="1"/>
          </p:cNvSpPr>
          <p:nvPr/>
        </p:nvSpPr>
        <p:spPr bwMode="auto">
          <a:xfrm>
            <a:off x="7072313" y="1331913"/>
            <a:ext cx="577850" cy="1939925"/>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186" name="Picture 10" descr="fish_relit_grad_ns"/>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40115" t="14301" r="44490" b="64754"/>
          <a:stretch>
            <a:fillRect/>
          </a:stretch>
        </p:blipFill>
        <p:spPr bwMode="auto">
          <a:xfrm>
            <a:off x="5961063" y="3276600"/>
            <a:ext cx="1673225" cy="1768475"/>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946189" name="Picture 13" descr="fish_refer_grad"/>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l="40115" t="14783" r="44615" b="64432"/>
          <a:stretch>
            <a:fillRect/>
          </a:stretch>
        </p:blipFill>
        <p:spPr bwMode="auto">
          <a:xfrm>
            <a:off x="1376363" y="3289300"/>
            <a:ext cx="1673225" cy="1766888"/>
          </a:xfrm>
          <a:prstGeom prst="rect">
            <a:avLst/>
          </a:prstGeom>
          <a:noFill/>
          <a:ln w="285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46207" name="Group 31"/>
          <p:cNvGrpSpPr>
            <a:grpSpLocks/>
          </p:cNvGrpSpPr>
          <p:nvPr/>
        </p:nvGrpSpPr>
        <p:grpSpPr bwMode="auto">
          <a:xfrm>
            <a:off x="7615238" y="69850"/>
            <a:ext cx="1471612" cy="1384300"/>
            <a:chOff x="4797" y="44"/>
            <a:chExt cx="927" cy="872"/>
          </a:xfrm>
        </p:grpSpPr>
        <p:sp>
          <p:nvSpPr>
            <p:cNvPr id="946208" name="AutoShape 32"/>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46209" name="AutoShape 33"/>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46210" name="Group 34"/>
            <p:cNvGrpSpPr>
              <a:grpSpLocks noChangeAspect="1"/>
            </p:cNvGrpSpPr>
            <p:nvPr/>
          </p:nvGrpSpPr>
          <p:grpSpPr bwMode="auto">
            <a:xfrm>
              <a:off x="4884" y="130"/>
              <a:ext cx="783" cy="675"/>
              <a:chOff x="83" y="891"/>
              <a:chExt cx="2885" cy="2487"/>
            </a:xfrm>
          </p:grpSpPr>
          <p:sp>
            <p:nvSpPr>
              <p:cNvPr id="946211" name="Line 35"/>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46212" name="Picture 36" descr="apple_trans"/>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6213" name="Rectangle 37"/>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4" name="Rectangle 38"/>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5" name="Rectangle 39"/>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6" name="Arc 40"/>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46217" name="Line 41"/>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8" name="Line 42"/>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19" name="Line 43"/>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0" name="Line 44"/>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1" name="Line 45"/>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2" name="Line 46"/>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3" name="Line 47"/>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4" name="Line 48"/>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5" name="Line 49"/>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6" name="Line 50"/>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46227" name="Arc 51"/>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46228" name="Picture 52" descr="camera"/>
              <p:cNvPicPr>
                <a:picLocks noChangeAspect="1" noChangeArrowheads="1"/>
              </p:cNvPicPr>
              <p:nvPr/>
            </p:nvPicPr>
            <p:blipFill>
              <a:blip r:embed="rId6">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val="2780083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45" name="Rectangle 29"/>
          <p:cNvSpPr>
            <a:spLocks noChangeArrowheads="1"/>
          </p:cNvSpPr>
          <p:nvPr/>
        </p:nvSpPr>
        <p:spPr bwMode="auto">
          <a:xfrm>
            <a:off x="4735513" y="4167188"/>
            <a:ext cx="4230687"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1000 Measurement</a:t>
            </a:r>
          </a:p>
          <a:p>
            <a:pPr algn="l">
              <a:lnSpc>
                <a:spcPct val="80000"/>
              </a:lnSpc>
              <a:spcBef>
                <a:spcPct val="20000"/>
              </a:spcBef>
            </a:pPr>
            <a:r>
              <a:rPr lang="en-US" sz="2000">
                <a:solidFill>
                  <a:srgbClr val="EAEAEA"/>
                </a:solidFill>
                <a:latin typeface="Arial" charset="0"/>
                <a:cs typeface="ＭＳ Ｐゴシック" charset="0"/>
              </a:rPr>
              <a:t>128 x 128 Lighting Resolution</a:t>
            </a:r>
          </a:p>
          <a:p>
            <a:pPr algn="l">
              <a:lnSpc>
                <a:spcPct val="80000"/>
              </a:lnSpc>
              <a:spcBef>
                <a:spcPct val="20000"/>
              </a:spcBef>
            </a:pPr>
            <a:r>
              <a:rPr lang="en-US" sz="2000">
                <a:solidFill>
                  <a:srgbClr val="EAEAEA"/>
                </a:solidFill>
                <a:latin typeface="Arial" charset="0"/>
                <a:cs typeface="ＭＳ Ｐゴシック" charset="0"/>
              </a:rPr>
              <a:t>128 Haar Wavelet Coefficients</a:t>
            </a:r>
          </a:p>
          <a:p>
            <a:pPr algn="l">
              <a:lnSpc>
                <a:spcPct val="80000"/>
              </a:lnSpc>
              <a:spcBef>
                <a:spcPct val="20000"/>
              </a:spcBef>
            </a:pPr>
            <a:endParaRPr lang="en-US" sz="1400">
              <a:solidFill>
                <a:srgbClr val="FFFFFF"/>
              </a:solidFill>
              <a:latin typeface="Arial" charset="0"/>
              <a:cs typeface="ＭＳ Ｐゴシック" charset="0"/>
            </a:endParaRPr>
          </a:p>
        </p:txBody>
      </p:sp>
      <p:sp>
        <p:nvSpPr>
          <p:cNvPr id="930840" name="Rectangle 24"/>
          <p:cNvSpPr>
            <a:spLocks noChangeArrowheads="1"/>
          </p:cNvSpPr>
          <p:nvPr/>
        </p:nvSpPr>
        <p:spPr bwMode="auto">
          <a:xfrm>
            <a:off x="171450" y="4175125"/>
            <a:ext cx="4230688"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Reference</a:t>
            </a:r>
            <a:endParaRPr lang="en-US" sz="1400">
              <a:solidFill>
                <a:srgbClr val="FFFFFF"/>
              </a:solidFill>
              <a:latin typeface="Arial" charset="0"/>
              <a:cs typeface="ＭＳ Ｐゴシック" charset="0"/>
            </a:endParaRPr>
          </a:p>
        </p:txBody>
      </p:sp>
      <p:pic>
        <p:nvPicPr>
          <p:cNvPr id="930818" name="Picture 2" descr="fish_relit_grad_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806450"/>
            <a:ext cx="4305300" cy="3348038"/>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930819" name="Rectangle 3"/>
          <p:cNvSpPr>
            <a:spLocks noGrp="1" noChangeArrowheads="1"/>
          </p:cNvSpPr>
          <p:nvPr>
            <p:ph type="title"/>
          </p:nvPr>
        </p:nvSpPr>
        <p:spPr/>
        <p:txBody>
          <a:bodyPr/>
          <a:lstStyle/>
          <a:p>
            <a:r>
              <a:rPr lang="en-US" sz="4000"/>
              <a:t>Results</a:t>
            </a:r>
          </a:p>
        </p:txBody>
      </p:sp>
      <p:pic>
        <p:nvPicPr>
          <p:cNvPr id="930820" name="Picture 4" descr="fish_refer_g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809625"/>
            <a:ext cx="4306888" cy="33496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30821" name="Group 5"/>
          <p:cNvGrpSpPr>
            <a:grpSpLocks/>
          </p:cNvGrpSpPr>
          <p:nvPr/>
        </p:nvGrpSpPr>
        <p:grpSpPr bwMode="auto">
          <a:xfrm>
            <a:off x="2246313" y="3948113"/>
            <a:ext cx="4621212" cy="2862262"/>
            <a:chOff x="1703" y="2523"/>
            <a:chExt cx="2911" cy="1803"/>
          </a:xfrm>
        </p:grpSpPr>
        <p:sp>
          <p:nvSpPr>
            <p:cNvPr id="930822" name="Rectangle 6"/>
            <p:cNvSpPr>
              <a:spLocks noChangeArrowheads="1"/>
            </p:cNvSpPr>
            <p:nvPr/>
          </p:nvSpPr>
          <p:spPr bwMode="auto">
            <a:xfrm>
              <a:off x="1703" y="2523"/>
              <a:ext cx="2911" cy="1803"/>
            </a:xfrm>
            <a:prstGeom prst="rect">
              <a:avLst/>
            </a:prstGeom>
            <a:solidFill>
              <a:srgbClr val="5F5F5F"/>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23" name="Picture 7" descr="fish_color_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 y="2528"/>
              <a:ext cx="77" cy="1791"/>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930824" name="Picture 8" descr="fish_error_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 y="2529"/>
              <a:ext cx="2303" cy="1791"/>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30825" name="Group 9"/>
            <p:cNvGrpSpPr>
              <a:grpSpLocks/>
            </p:cNvGrpSpPr>
            <p:nvPr/>
          </p:nvGrpSpPr>
          <p:grpSpPr bwMode="auto">
            <a:xfrm>
              <a:off x="4013" y="2675"/>
              <a:ext cx="154" cy="1429"/>
              <a:chOff x="4013" y="2800"/>
              <a:chExt cx="154" cy="1304"/>
            </a:xfrm>
          </p:grpSpPr>
          <p:sp>
            <p:nvSpPr>
              <p:cNvPr id="930826" name="Line 10"/>
              <p:cNvSpPr>
                <a:spLocks noChangeShapeType="1"/>
              </p:cNvSpPr>
              <p:nvPr/>
            </p:nvSpPr>
            <p:spPr bwMode="auto">
              <a:xfrm>
                <a:off x="4013" y="3888"/>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7" name="Line 11"/>
              <p:cNvSpPr>
                <a:spLocks noChangeShapeType="1"/>
              </p:cNvSpPr>
              <p:nvPr/>
            </p:nvSpPr>
            <p:spPr bwMode="auto">
              <a:xfrm>
                <a:off x="4016" y="4103"/>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8" name="Line 12"/>
              <p:cNvSpPr>
                <a:spLocks noChangeShapeType="1"/>
              </p:cNvSpPr>
              <p:nvPr/>
            </p:nvSpPr>
            <p:spPr bwMode="auto">
              <a:xfrm>
                <a:off x="4016" y="3453"/>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29" name="Line 13"/>
              <p:cNvSpPr>
                <a:spLocks noChangeShapeType="1"/>
              </p:cNvSpPr>
              <p:nvPr/>
            </p:nvSpPr>
            <p:spPr bwMode="auto">
              <a:xfrm>
                <a:off x="4017" y="3670"/>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0" name="Line 14"/>
              <p:cNvSpPr>
                <a:spLocks noChangeShapeType="1"/>
              </p:cNvSpPr>
              <p:nvPr/>
            </p:nvSpPr>
            <p:spPr bwMode="auto">
              <a:xfrm>
                <a:off x="4015" y="3234"/>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1" name="Line 15"/>
              <p:cNvSpPr>
                <a:spLocks noChangeShapeType="1"/>
              </p:cNvSpPr>
              <p:nvPr/>
            </p:nvSpPr>
            <p:spPr bwMode="auto">
              <a:xfrm>
                <a:off x="4016" y="3017"/>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32" name="Line 16"/>
              <p:cNvSpPr>
                <a:spLocks noChangeShapeType="1"/>
              </p:cNvSpPr>
              <p:nvPr/>
            </p:nvSpPr>
            <p:spPr bwMode="auto">
              <a:xfrm>
                <a:off x="4013" y="2800"/>
                <a:ext cx="150" cy="1"/>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grpSp>
        <p:sp>
          <p:nvSpPr>
            <p:cNvPr id="930833" name="Text Box 17"/>
            <p:cNvSpPr txBox="1">
              <a:spLocks noChangeArrowheads="1"/>
            </p:cNvSpPr>
            <p:nvPr/>
          </p:nvSpPr>
          <p:spPr bwMode="auto">
            <a:xfrm>
              <a:off x="4152" y="3990"/>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0.04</a:t>
              </a:r>
            </a:p>
          </p:txBody>
        </p:sp>
        <p:sp>
          <p:nvSpPr>
            <p:cNvPr id="930834" name="Text Box 18"/>
            <p:cNvSpPr txBox="1">
              <a:spLocks noChangeArrowheads="1"/>
            </p:cNvSpPr>
            <p:nvPr/>
          </p:nvSpPr>
          <p:spPr bwMode="auto">
            <a:xfrm>
              <a:off x="4153" y="3751"/>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0.06</a:t>
              </a:r>
            </a:p>
          </p:txBody>
        </p:sp>
        <p:sp>
          <p:nvSpPr>
            <p:cNvPr id="930835" name="Text Box 19"/>
            <p:cNvSpPr txBox="1">
              <a:spLocks noChangeArrowheads="1"/>
            </p:cNvSpPr>
            <p:nvPr/>
          </p:nvSpPr>
          <p:spPr bwMode="auto">
            <a:xfrm>
              <a:off x="4154" y="3518"/>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0.09</a:t>
              </a:r>
            </a:p>
          </p:txBody>
        </p:sp>
        <p:sp>
          <p:nvSpPr>
            <p:cNvPr id="930836" name="Text Box 20"/>
            <p:cNvSpPr txBox="1">
              <a:spLocks noChangeArrowheads="1"/>
            </p:cNvSpPr>
            <p:nvPr/>
          </p:nvSpPr>
          <p:spPr bwMode="auto">
            <a:xfrm>
              <a:off x="4149" y="3273"/>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0.13</a:t>
              </a:r>
            </a:p>
          </p:txBody>
        </p:sp>
        <p:sp>
          <p:nvSpPr>
            <p:cNvPr id="930837" name="Text Box 21"/>
            <p:cNvSpPr txBox="1">
              <a:spLocks noChangeArrowheads="1"/>
            </p:cNvSpPr>
            <p:nvPr/>
          </p:nvSpPr>
          <p:spPr bwMode="auto">
            <a:xfrm>
              <a:off x="4150" y="3034"/>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0.17</a:t>
              </a:r>
            </a:p>
          </p:txBody>
        </p:sp>
        <p:sp>
          <p:nvSpPr>
            <p:cNvPr id="930838" name="Text Box 22"/>
            <p:cNvSpPr txBox="1">
              <a:spLocks noChangeArrowheads="1"/>
            </p:cNvSpPr>
            <p:nvPr/>
          </p:nvSpPr>
          <p:spPr bwMode="auto">
            <a:xfrm>
              <a:off x="4151" y="2801"/>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0.25</a:t>
              </a:r>
            </a:p>
          </p:txBody>
        </p:sp>
        <p:sp>
          <p:nvSpPr>
            <p:cNvPr id="930839" name="Text Box 23"/>
            <p:cNvSpPr txBox="1">
              <a:spLocks noChangeArrowheads="1"/>
            </p:cNvSpPr>
            <p:nvPr/>
          </p:nvSpPr>
          <p:spPr bwMode="auto">
            <a:xfrm>
              <a:off x="4152" y="2556"/>
              <a:ext cx="40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a:solidFill>
                    <a:srgbClr val="FFFFFF"/>
                  </a:solidFill>
                  <a:latin typeface="Arial" charset="0"/>
                  <a:cs typeface="ＭＳ Ｐゴシック" charset="0"/>
                </a:rPr>
                <a:t>0.30</a:t>
              </a:r>
            </a:p>
          </p:txBody>
        </p:sp>
      </p:grpSp>
      <p:pic>
        <p:nvPicPr>
          <p:cNvPr id="930844" name="Picture 28" descr="gra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663" y="754063"/>
            <a:ext cx="812800" cy="8128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930868" name="Group 52"/>
          <p:cNvGrpSpPr>
            <a:grpSpLocks/>
          </p:cNvGrpSpPr>
          <p:nvPr/>
        </p:nvGrpSpPr>
        <p:grpSpPr bwMode="auto">
          <a:xfrm>
            <a:off x="7615238" y="69850"/>
            <a:ext cx="1471612" cy="1384300"/>
            <a:chOff x="4797" y="44"/>
            <a:chExt cx="927" cy="872"/>
          </a:xfrm>
        </p:grpSpPr>
        <p:sp>
          <p:nvSpPr>
            <p:cNvPr id="930869" name="AutoShape 53"/>
            <p:cNvSpPr>
              <a:spLocks noChangeArrowheads="1"/>
            </p:cNvSpPr>
            <p:nvPr/>
          </p:nvSpPr>
          <p:spPr bwMode="auto">
            <a:xfrm>
              <a:off x="4797" y="55"/>
              <a:ext cx="926" cy="861"/>
            </a:xfrm>
            <a:prstGeom prst="roundRect">
              <a:avLst>
                <a:gd name="adj" fmla="val 16667"/>
              </a:avLst>
            </a:prstGeom>
            <a:solidFill>
              <a:schemeClr val="bg1">
                <a:alpha val="89999"/>
              </a:schemeClr>
            </a:solidFill>
            <a:ln w="57150">
              <a:solidFill>
                <a:schemeClr val="accent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930870" name="AutoShape 54"/>
            <p:cNvSpPr>
              <a:spLocks noChangeArrowheads="1"/>
            </p:cNvSpPr>
            <p:nvPr/>
          </p:nvSpPr>
          <p:spPr bwMode="auto">
            <a:xfrm>
              <a:off x="4798" y="44"/>
              <a:ext cx="926" cy="861"/>
            </a:xfrm>
            <a:prstGeom prst="roundRect">
              <a:avLst>
                <a:gd name="adj" fmla="val 16667"/>
              </a:avLst>
            </a:prstGeom>
            <a:noFill/>
            <a:ln w="57150">
              <a:solidFill>
                <a:schemeClr val="accent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Lst>
          </p:spPr>
          <p:txBody>
            <a:bodyPr wrap="none" anchor="ctr"/>
            <a:lstStyle/>
            <a:p>
              <a:pPr algn="l"/>
              <a:endParaRPr lang="en-US">
                <a:solidFill>
                  <a:srgbClr val="FFFFFF"/>
                </a:solidFill>
                <a:latin typeface="Arial" charset="0"/>
                <a:cs typeface="ＭＳ Ｐゴシック" charset="0"/>
              </a:endParaRPr>
            </a:p>
          </p:txBody>
        </p:sp>
        <p:grpSp>
          <p:nvGrpSpPr>
            <p:cNvPr id="930871" name="Group 55"/>
            <p:cNvGrpSpPr>
              <a:grpSpLocks noChangeAspect="1"/>
            </p:cNvGrpSpPr>
            <p:nvPr/>
          </p:nvGrpSpPr>
          <p:grpSpPr bwMode="auto">
            <a:xfrm>
              <a:off x="4884" y="130"/>
              <a:ext cx="783" cy="675"/>
              <a:chOff x="83" y="891"/>
              <a:chExt cx="2885" cy="2487"/>
            </a:xfrm>
          </p:grpSpPr>
          <p:sp>
            <p:nvSpPr>
              <p:cNvPr id="930872" name="Line 56"/>
              <p:cNvSpPr>
                <a:spLocks noChangeAspect="1" noChangeShapeType="1"/>
              </p:cNvSpPr>
              <p:nvPr/>
            </p:nvSpPr>
            <p:spPr bwMode="auto">
              <a:xfrm>
                <a:off x="88" y="2858"/>
                <a:ext cx="2880" cy="0"/>
              </a:xfrm>
              <a:prstGeom prst="line">
                <a:avLst/>
              </a:prstGeom>
              <a:noFill/>
              <a:ln w="12700">
                <a:solidFill>
                  <a:srgbClr val="B2B2B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pic>
            <p:nvPicPr>
              <p:cNvPr id="930873" name="Picture 57" descr="apple_trans"/>
              <p:cNvPicPr>
                <a:picLocks noChangeAspect="1" noChangeArrowheads="1"/>
              </p:cNvPicPr>
              <p:nvPr/>
            </p:nvPicPr>
            <p:blipFill>
              <a:blip r:embed="rId7">
                <a:lum bright="10000" contrast="20000"/>
                <a:extLst>
                  <a:ext uri="{28A0092B-C50C-407E-A947-70E740481C1C}">
                    <a14:useLocalDpi xmlns:a14="http://schemas.microsoft.com/office/drawing/2010/main" val="0"/>
                  </a:ext>
                </a:extLst>
              </a:blip>
              <a:srcRect/>
              <a:stretch>
                <a:fillRect/>
              </a:stretch>
            </p:blipFill>
            <p:spPr bwMode="auto">
              <a:xfrm>
                <a:off x="815" y="2544"/>
                <a:ext cx="616" cy="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30874" name="Rectangle 58"/>
              <p:cNvSpPr>
                <a:spLocks noChangeAspect="1" noChangeArrowheads="1"/>
              </p:cNvSpPr>
              <p:nvPr/>
            </p:nvSpPr>
            <p:spPr bwMode="auto">
              <a:xfrm>
                <a:off x="1579" y="2933"/>
                <a:ext cx="582" cy="445"/>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5" name="Rectangle 59"/>
              <p:cNvSpPr>
                <a:spLocks noChangeAspect="1" noChangeArrowheads="1"/>
              </p:cNvSpPr>
              <p:nvPr/>
            </p:nvSpPr>
            <p:spPr bwMode="auto">
              <a:xfrm>
                <a:off x="1697" y="3102"/>
                <a:ext cx="163" cy="100"/>
              </a:xfrm>
              <a:prstGeom prst="rect">
                <a:avLst/>
              </a:prstGeom>
              <a:solidFill>
                <a:srgbClr val="B2B2B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6" name="Rectangle 60"/>
              <p:cNvSpPr>
                <a:spLocks noChangeAspect="1" noChangeArrowheads="1"/>
              </p:cNvSpPr>
              <p:nvPr/>
            </p:nvSpPr>
            <p:spPr bwMode="auto">
              <a:xfrm>
                <a:off x="1647" y="2814"/>
                <a:ext cx="82" cy="1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7" name="Arc 61"/>
              <p:cNvSpPr>
                <a:spLocks noChangeAspect="1"/>
              </p:cNvSpPr>
              <p:nvPr/>
            </p:nvSpPr>
            <p:spPr bwMode="auto">
              <a:xfrm>
                <a:off x="1585" y="2769"/>
                <a:ext cx="192" cy="82"/>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solidFill>
                <a:srgbClr val="99CCFF"/>
              </a:solidFill>
              <a:ln w="38100">
                <a:solidFill>
                  <a:srgbClr val="99CCFF"/>
                </a:solidFill>
                <a:round/>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sp>
            <p:nvSpPr>
              <p:cNvPr id="930878" name="Line 62"/>
              <p:cNvSpPr>
                <a:spLocks noChangeAspect="1" noChangeShapeType="1"/>
              </p:cNvSpPr>
              <p:nvPr/>
            </p:nvSpPr>
            <p:spPr bwMode="auto">
              <a:xfrm flipV="1">
                <a:off x="1811" y="2768"/>
                <a:ext cx="113" cy="3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79" name="Line 63"/>
              <p:cNvSpPr>
                <a:spLocks noChangeAspect="1" noChangeShapeType="1"/>
              </p:cNvSpPr>
              <p:nvPr/>
            </p:nvSpPr>
            <p:spPr bwMode="auto">
              <a:xfrm flipV="1">
                <a:off x="1764" y="2659"/>
                <a:ext cx="69" cy="82"/>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0" name="Line 64"/>
              <p:cNvSpPr>
                <a:spLocks noChangeAspect="1" noChangeShapeType="1"/>
              </p:cNvSpPr>
              <p:nvPr/>
            </p:nvSpPr>
            <p:spPr bwMode="auto">
              <a:xfrm flipV="1">
                <a:off x="1675" y="2630"/>
                <a:ext cx="19"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1" name="Line 65"/>
              <p:cNvSpPr>
                <a:spLocks noChangeAspect="1" noChangeShapeType="1"/>
              </p:cNvSpPr>
              <p:nvPr/>
            </p:nvSpPr>
            <p:spPr bwMode="auto">
              <a:xfrm flipH="1" flipV="1">
                <a:off x="1530" y="2649"/>
                <a:ext cx="62" cy="100"/>
              </a:xfrm>
              <a:prstGeom prst="line">
                <a:avLst/>
              </a:prstGeom>
              <a:noFill/>
              <a:ln w="9525">
                <a:solidFill>
                  <a:srgbClr val="CC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2" name="Line 66"/>
              <p:cNvSpPr>
                <a:spLocks noChangeAspect="1" noChangeShapeType="1"/>
              </p:cNvSpPr>
              <p:nvPr/>
            </p:nvSpPr>
            <p:spPr bwMode="auto">
              <a:xfrm flipH="1">
                <a:off x="2720" y="2352"/>
                <a:ext cx="137" cy="63"/>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3" name="Line 67"/>
              <p:cNvSpPr>
                <a:spLocks noChangeAspect="1" noChangeShapeType="1"/>
              </p:cNvSpPr>
              <p:nvPr/>
            </p:nvSpPr>
            <p:spPr bwMode="auto">
              <a:xfrm flipH="1">
                <a:off x="2437" y="1873"/>
                <a:ext cx="157" cy="10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4" name="Line 68"/>
              <p:cNvSpPr>
                <a:spLocks noChangeAspect="1" noChangeShapeType="1"/>
              </p:cNvSpPr>
              <p:nvPr/>
            </p:nvSpPr>
            <p:spPr bwMode="auto">
              <a:xfrm flipH="1">
                <a:off x="1961" y="1472"/>
                <a:ext cx="94" cy="150"/>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5" name="Line 69"/>
              <p:cNvSpPr>
                <a:spLocks noChangeAspect="1" noChangeShapeType="1"/>
              </p:cNvSpPr>
              <p:nvPr/>
            </p:nvSpPr>
            <p:spPr bwMode="auto">
              <a:xfrm>
                <a:off x="1006" y="1461"/>
                <a:ext cx="50" cy="132"/>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6" name="Line 70"/>
              <p:cNvSpPr>
                <a:spLocks noChangeAspect="1" noChangeShapeType="1"/>
              </p:cNvSpPr>
              <p:nvPr/>
            </p:nvSpPr>
            <p:spPr bwMode="auto">
              <a:xfrm>
                <a:off x="461" y="1864"/>
                <a:ext cx="113" cy="76"/>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7" name="Line 71"/>
              <p:cNvSpPr>
                <a:spLocks noChangeAspect="1" noChangeShapeType="1"/>
              </p:cNvSpPr>
              <p:nvPr/>
            </p:nvSpPr>
            <p:spPr bwMode="auto">
              <a:xfrm>
                <a:off x="192" y="2339"/>
                <a:ext cx="132" cy="38"/>
              </a:xfrm>
              <a:prstGeom prst="line">
                <a:avLst/>
              </a:prstGeom>
              <a:noFill/>
              <a:ln w="19050">
                <a:solidFill>
                  <a:schemeClr val="fo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nchor="ctr"/>
              <a:lstStyle/>
              <a:p>
                <a:pPr algn="l"/>
                <a:endParaRPr lang="en-US">
                  <a:solidFill>
                    <a:srgbClr val="000000"/>
                  </a:solidFill>
                  <a:latin typeface="Arial" charset="0"/>
                  <a:cs typeface="ＭＳ Ｐゴシック" charset="0"/>
                </a:endParaRPr>
              </a:p>
            </p:txBody>
          </p:sp>
          <p:sp>
            <p:nvSpPr>
              <p:cNvPr id="930888" name="Arc 72"/>
              <p:cNvSpPr>
                <a:spLocks noChangeAspect="1"/>
              </p:cNvSpPr>
              <p:nvPr/>
            </p:nvSpPr>
            <p:spPr bwMode="auto">
              <a:xfrm>
                <a:off x="83" y="1366"/>
                <a:ext cx="2865" cy="1491"/>
              </a:xfrm>
              <a:custGeom>
                <a:avLst/>
                <a:gdLst>
                  <a:gd name="G0" fmla="+- 21600 0 0"/>
                  <a:gd name="G1" fmla="+- 21600 0 0"/>
                  <a:gd name="G2" fmla="+- 21600 0 0"/>
                  <a:gd name="T0" fmla="*/ 0 w 43200"/>
                  <a:gd name="T1" fmla="*/ 21688 h 21688"/>
                  <a:gd name="T2" fmla="*/ 43200 w 43200"/>
                  <a:gd name="T3" fmla="*/ 21600 h 21688"/>
                  <a:gd name="T4" fmla="*/ 21600 w 43200"/>
                  <a:gd name="T5" fmla="*/ 21600 h 21688"/>
                </a:gdLst>
                <a:ahLst/>
                <a:cxnLst>
                  <a:cxn ang="0">
                    <a:pos x="T0" y="T1"/>
                  </a:cxn>
                  <a:cxn ang="0">
                    <a:pos x="T2" y="T3"/>
                  </a:cxn>
                  <a:cxn ang="0">
                    <a:pos x="T4" y="T5"/>
                  </a:cxn>
                </a:cxnLst>
                <a:rect l="0" t="0" r="r" b="b"/>
                <a:pathLst>
                  <a:path w="43200" h="21688" fill="none" extrusionOk="0">
                    <a:moveTo>
                      <a:pt x="0" y="21687"/>
                    </a:moveTo>
                    <a:cubicBezTo>
                      <a:pt x="0" y="21658"/>
                      <a:pt x="0" y="21629"/>
                      <a:pt x="0" y="21600"/>
                    </a:cubicBezTo>
                    <a:cubicBezTo>
                      <a:pt x="0" y="9670"/>
                      <a:pt x="9670" y="0"/>
                      <a:pt x="21600" y="0"/>
                    </a:cubicBezTo>
                    <a:cubicBezTo>
                      <a:pt x="33529" y="0"/>
                      <a:pt x="43199" y="9670"/>
                      <a:pt x="43199" y="21599"/>
                    </a:cubicBezTo>
                  </a:path>
                  <a:path w="43200" h="21688" stroke="0" extrusionOk="0">
                    <a:moveTo>
                      <a:pt x="0" y="21687"/>
                    </a:moveTo>
                    <a:cubicBezTo>
                      <a:pt x="0" y="21658"/>
                      <a:pt x="0" y="21629"/>
                      <a:pt x="0" y="21600"/>
                    </a:cubicBezTo>
                    <a:cubicBezTo>
                      <a:pt x="0" y="9670"/>
                      <a:pt x="9670" y="0"/>
                      <a:pt x="21600" y="0"/>
                    </a:cubicBezTo>
                    <a:cubicBezTo>
                      <a:pt x="33529" y="0"/>
                      <a:pt x="43199" y="9670"/>
                      <a:pt x="43199" y="21599"/>
                    </a:cubicBezTo>
                    <a:lnTo>
                      <a:pt x="21600" y="21600"/>
                    </a:lnTo>
                    <a:close/>
                  </a:path>
                </a:pathLst>
              </a:custGeom>
              <a:noFill/>
              <a:ln w="38100">
                <a:solidFill>
                  <a:srgbClr val="B2B2B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000000"/>
                  </a:solidFill>
                  <a:latin typeface="Arial" charset="0"/>
                  <a:cs typeface="ＭＳ Ｐゴシック" charset="0"/>
                </a:endParaRPr>
              </a:p>
            </p:txBody>
          </p:sp>
          <p:pic>
            <p:nvPicPr>
              <p:cNvPr id="930889" name="Picture 73" descr="camera"/>
              <p:cNvPicPr>
                <a:picLocks noChangeAspect="1" noChangeArrowheads="1"/>
              </p:cNvPicPr>
              <p:nvPr/>
            </p:nvPicPr>
            <p:blipFill>
              <a:blip r:embed="rId8">
                <a:lum bright="40000" contrast="20000"/>
                <a:extLst>
                  <a:ext uri="{28A0092B-C50C-407E-A947-70E740481C1C}">
                    <a14:useLocalDpi xmlns:a14="http://schemas.microsoft.com/office/drawing/2010/main" val="0"/>
                  </a:ext>
                </a:extLst>
              </a:blip>
              <a:srcRect/>
              <a:stretch>
                <a:fillRect/>
              </a:stretch>
            </p:blipFill>
            <p:spPr bwMode="auto">
              <a:xfrm rot="334639">
                <a:off x="1245" y="891"/>
                <a:ext cx="55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val="1426963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762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Inhomogeneous Participating Media</a:t>
            </a:r>
          </a:p>
        </p:txBody>
      </p:sp>
      <p:sp>
        <p:nvSpPr>
          <p:cNvPr id="58371" name="Rectangle 3"/>
          <p:cNvSpPr>
            <a:spLocks noGrp="1" noChangeArrowheads="1"/>
          </p:cNvSpPr>
          <p:nvPr>
            <p:ph type="body" idx="1"/>
          </p:nvPr>
        </p:nvSpPr>
        <p:spPr>
          <a:xfrm>
            <a:off x="152400" y="1139825"/>
            <a:ext cx="8531225" cy="1349375"/>
          </a:xfrm>
        </p:spPr>
        <p:txBody>
          <a:bodyPr/>
          <a:lstStyle/>
          <a:p>
            <a:pPr eaLnBrk="1" hangingPunct="1">
              <a:buFontTx/>
              <a:buNone/>
              <a:defRPr/>
            </a:pPr>
            <a:r>
              <a:rPr lang="en-US" altLang="zh-CN">
                <a:cs typeface="Arial Unicode MS" charset="0"/>
              </a:rPr>
              <a:t>    Volume densities rather than boundary surfaces. </a:t>
            </a:r>
          </a:p>
          <a:p>
            <a:pPr eaLnBrk="1" hangingPunct="1">
              <a:buFontTx/>
              <a:buNone/>
              <a:defRPr/>
            </a:pPr>
            <a:r>
              <a:rPr lang="en-US" altLang="zh-CN">
                <a:cs typeface="Arial Unicode MS" charset="0"/>
              </a:rPr>
              <a:t>    Efficiency in acquisition is critical, especially for time-varying participating media. </a:t>
            </a:r>
          </a:p>
        </p:txBody>
      </p:sp>
      <p:sp>
        <p:nvSpPr>
          <p:cNvPr id="58372" name="Text Box 4"/>
          <p:cNvSpPr txBox="1">
            <a:spLocks noChangeArrowheads="1"/>
          </p:cNvSpPr>
          <p:nvPr/>
        </p:nvSpPr>
        <p:spPr bwMode="auto">
          <a:xfrm>
            <a:off x="1398588" y="5562600"/>
            <a:ext cx="251142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Drifting Smoke of Incense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(532fps Camera)</a:t>
            </a:r>
          </a:p>
        </p:txBody>
      </p:sp>
      <p:sp>
        <p:nvSpPr>
          <p:cNvPr id="58373" name="Text Box 5"/>
          <p:cNvSpPr txBox="1">
            <a:spLocks noChangeArrowheads="1"/>
          </p:cNvSpPr>
          <p:nvPr/>
        </p:nvSpPr>
        <p:spPr bwMode="auto">
          <a:xfrm>
            <a:off x="5316538" y="5562600"/>
            <a:ext cx="2995612"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Mixing a Pink Drink with Water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(1000fps Camera)</a:t>
            </a:r>
          </a:p>
        </p:txBody>
      </p:sp>
      <p:sp>
        <p:nvSpPr>
          <p:cNvPr id="58374" name="Text Box 6"/>
          <p:cNvSpPr txBox="1">
            <a:spLocks noChangeArrowheads="1"/>
          </p:cNvSpPr>
          <p:nvPr/>
        </p:nvSpPr>
        <p:spPr bwMode="auto">
          <a:xfrm>
            <a:off x="2359025" y="6319838"/>
            <a:ext cx="48498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Video clips are from http://www.lucidmovement.com</a:t>
            </a:r>
          </a:p>
        </p:txBody>
      </p:sp>
      <p:pic>
        <p:nvPicPr>
          <p:cNvPr id="11" name="cloud.mp4" descr="cloud.mp4">
            <a:hlinkClick r:id="" action="ppaction://media"/>
            <a:extLst>
              <a:ext uri="{FF2B5EF4-FFF2-40B4-BE49-F238E27FC236}">
                <a16:creationId xmlns:a16="http://schemas.microsoft.com/office/drawing/2014/main" id="{E39E8038-7C86-444D-85B2-4B7EB995F7E9}"/>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a:stretch/>
        </p:blipFill>
        <p:spPr>
          <a:xfrm>
            <a:off x="4919472" y="2715768"/>
            <a:ext cx="3502152" cy="2862072"/>
          </a:xfrm>
          <a:prstGeom prst="rect">
            <a:avLst/>
          </a:prstGeom>
        </p:spPr>
      </p:pic>
      <p:pic>
        <p:nvPicPr>
          <p:cNvPr id="12" name="smoke.mp4" descr="smoke.mp4">
            <a:hlinkClick r:id="" action="ppaction://media"/>
            <a:extLst>
              <a:ext uri="{FF2B5EF4-FFF2-40B4-BE49-F238E27FC236}">
                <a16:creationId xmlns:a16="http://schemas.microsoft.com/office/drawing/2014/main" id="{83C65535-40C5-0C4E-84F5-7D958EB2BDC7}"/>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8"/>
          <a:srcRect/>
          <a:stretch/>
        </p:blipFill>
        <p:spPr>
          <a:xfrm>
            <a:off x="557784" y="2715768"/>
            <a:ext cx="3813048" cy="2862072"/>
          </a:xfrm>
          <a:prstGeom prst="rect">
            <a:avLst/>
          </a:prstGeom>
        </p:spPr>
      </p:pic>
    </p:spTree>
    <p:custDataLst>
      <p:tags r:id="rId1"/>
    </p:custDataLst>
    <p:extLst>
      <p:ext uri="{BB962C8B-B14F-4D97-AF65-F5344CB8AC3E}">
        <p14:creationId xmlns:p14="http://schemas.microsoft.com/office/powerpoint/2010/main" val="1239050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0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5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1"/>
                </p:tgtEl>
              </p:cMediaNode>
            </p:video>
            <p:video>
              <p:cMediaNode vol="80000">
                <p:cTn id="2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9" name="Rectangle 3"/>
          <p:cNvSpPr>
            <a:spLocks noGrp="1" noChangeArrowheads="1"/>
          </p:cNvSpPr>
          <p:nvPr>
            <p:ph type="title"/>
          </p:nvPr>
        </p:nvSpPr>
        <p:spPr/>
        <p:txBody>
          <a:bodyPr/>
          <a:lstStyle/>
          <a:p>
            <a:r>
              <a:rPr lang="en-US" sz="3200" dirty="0"/>
              <a:t>Motivation: Image-based Relighting</a:t>
            </a:r>
          </a:p>
        </p:txBody>
      </p:sp>
      <p:pic>
        <p:nvPicPr>
          <p:cNvPr id="813060" name="Picture 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13061" name="Picture 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3063"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pic>
        <p:nvPicPr>
          <p:cNvPr id="813064" name="Picture 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3069" name="Picture 13"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4911605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609600" y="1219200"/>
            <a:ext cx="7772400" cy="1447800"/>
          </a:xfrm>
        </p:spPr>
        <p:txBody>
          <a:bodyPr/>
          <a:lstStyle/>
          <a:p>
            <a:pPr eaLnBrk="1" hangingPunct="1">
              <a:defRPr/>
            </a:pPr>
            <a:r>
              <a:rPr lang="en-US" altLang="zh-CN" sz="2000" dirty="0">
                <a:cs typeface="Arial Unicode MS" charset="0"/>
              </a:rPr>
              <a:t>Projector: DLP, 1024x768, 360 fps</a:t>
            </a:r>
          </a:p>
          <a:p>
            <a:pPr eaLnBrk="1" hangingPunct="1">
              <a:defRPr/>
            </a:pPr>
            <a:r>
              <a:rPr lang="en-US" altLang="zh-CN" sz="2000" dirty="0">
                <a:cs typeface="Arial Unicode MS" charset="0"/>
              </a:rPr>
              <a:t>Camera: Dragonfly Express 8bit, 320x140 at 360 fps</a:t>
            </a:r>
          </a:p>
          <a:p>
            <a:pPr eaLnBrk="1" hangingPunct="1">
              <a:defRPr/>
            </a:pPr>
            <a:r>
              <a:rPr lang="en-US" altLang="zh-CN" sz="2000" dirty="0">
                <a:cs typeface="Arial Unicode MS" charset="0"/>
              </a:rPr>
              <a:t>24 measurements per time instance, and thus recover dynamic volumes up to 360/24 = 15 fps.</a:t>
            </a:r>
          </a:p>
        </p:txBody>
      </p:sp>
      <p:grpSp>
        <p:nvGrpSpPr>
          <p:cNvPr id="2" name="Group 3"/>
          <p:cNvGrpSpPr>
            <a:grpSpLocks/>
          </p:cNvGrpSpPr>
          <p:nvPr/>
        </p:nvGrpSpPr>
        <p:grpSpPr bwMode="auto">
          <a:xfrm>
            <a:off x="2438400" y="2860675"/>
            <a:ext cx="4262438" cy="3540125"/>
            <a:chOff x="1538" y="1713"/>
            <a:chExt cx="2685" cy="2230"/>
          </a:xfrm>
        </p:grpSpPr>
        <p:pic>
          <p:nvPicPr>
            <p:cNvPr id="71684"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 y="1713"/>
              <a:ext cx="2685" cy="2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5" name="Text Box 5"/>
            <p:cNvSpPr txBox="1">
              <a:spLocks noChangeArrowheads="1"/>
            </p:cNvSpPr>
            <p:nvPr/>
          </p:nvSpPr>
          <p:spPr bwMode="auto">
            <a:xfrm>
              <a:off x="2872" y="2262"/>
              <a:ext cx="74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1" hangingPunct="1">
                <a:defRPr/>
              </a:pPr>
              <a:r>
                <a:rPr lang="en-US" altLang="zh-CN">
                  <a:solidFill>
                    <a:srgbClr val="FFFFFF"/>
                  </a:solidFill>
                  <a:latin typeface="Arial" charset="0"/>
                  <a:cs typeface="Arial Unicode MS" charset="0"/>
                </a:rPr>
                <a:t>Projector</a:t>
              </a:r>
            </a:p>
          </p:txBody>
        </p:sp>
        <p:sp>
          <p:nvSpPr>
            <p:cNvPr id="71686" name="Text Box 6"/>
            <p:cNvSpPr txBox="1">
              <a:spLocks noChangeArrowheads="1"/>
            </p:cNvSpPr>
            <p:nvPr/>
          </p:nvSpPr>
          <p:spPr bwMode="auto">
            <a:xfrm>
              <a:off x="3315" y="2990"/>
              <a:ext cx="62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Camera</a:t>
              </a:r>
            </a:p>
          </p:txBody>
        </p:sp>
        <p:sp>
          <p:nvSpPr>
            <p:cNvPr id="71687" name="Text Box 7"/>
            <p:cNvSpPr txBox="1">
              <a:spLocks noChangeArrowheads="1"/>
            </p:cNvSpPr>
            <p:nvPr/>
          </p:nvSpPr>
          <p:spPr bwMode="auto">
            <a:xfrm>
              <a:off x="1748" y="3305"/>
              <a:ext cx="79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defRPr/>
              </a:pPr>
              <a:r>
                <a:rPr lang="en-US" altLang="zh-CN">
                  <a:solidFill>
                    <a:srgbClr val="FFFFFF"/>
                  </a:solidFill>
                  <a:latin typeface="Arial" charset="0"/>
                  <a:cs typeface="Arial Unicode MS" charset="0"/>
                </a:rPr>
                <a:t>Milk Drops</a:t>
              </a:r>
            </a:p>
          </p:txBody>
        </p:sp>
      </p:grpSp>
      <p:sp>
        <p:nvSpPr>
          <p:cNvPr id="71688" name="Rectangle 8"/>
          <p:cNvSpPr>
            <a:spLocks noGrp="1" noChangeArrowheads="1"/>
          </p:cNvSpPr>
          <p:nvPr>
            <p:ph type="title"/>
          </p:nvPr>
        </p:nvSpPr>
        <p:spPr>
          <a:xfrm>
            <a:off x="571500" y="177800"/>
            <a:ext cx="8153400" cy="838200"/>
          </a:xfrm>
        </p:spPr>
        <p:txBody>
          <a:bodyPr lIns="92075" tIns="46038" rIns="92075" bIns="46038"/>
          <a:lstStyle/>
          <a:p>
            <a:pPr eaLnBrk="1" hangingPunct="1">
              <a:defRPr/>
            </a:pPr>
            <a:r>
              <a:rPr lang="en-US" altLang="zh-CN" dirty="0">
                <a:cs typeface="Arial Unicode MS" charset="0"/>
              </a:rPr>
              <a:t>Compressive Structured Light</a:t>
            </a:r>
          </a:p>
        </p:txBody>
      </p:sp>
      <p:sp>
        <p:nvSpPr>
          <p:cNvPr id="3" name="TextBox 2"/>
          <p:cNvSpPr txBox="1"/>
          <p:nvPr/>
        </p:nvSpPr>
        <p:spPr>
          <a:xfrm>
            <a:off x="3467302" y="6450568"/>
            <a:ext cx="5740198" cy="369332"/>
          </a:xfrm>
          <a:prstGeom prst="rect">
            <a:avLst/>
          </a:prstGeom>
          <a:noFill/>
        </p:spPr>
        <p:txBody>
          <a:bodyPr wrap="none" rtlCol="0">
            <a:spAutoFit/>
          </a:bodyPr>
          <a:lstStyle/>
          <a:p>
            <a:pPr algn="l"/>
            <a:r>
              <a:rPr lang="en-US" dirty="0" err="1">
                <a:solidFill>
                  <a:srgbClr val="FFFFFF"/>
                </a:solidFill>
                <a:latin typeface="Arial" charset="0"/>
                <a:cs typeface="ＭＳ Ｐゴシック" charset="0"/>
              </a:rPr>
              <a:t>Gu</a:t>
            </a:r>
            <a:r>
              <a:rPr lang="en-US" dirty="0">
                <a:solidFill>
                  <a:srgbClr val="FFFFFF"/>
                </a:solidFill>
                <a:latin typeface="Arial" charset="0"/>
                <a:cs typeface="ＭＳ Ｐゴシック" charset="0"/>
              </a:rPr>
              <a:t>, </a:t>
            </a:r>
            <a:r>
              <a:rPr lang="en-US" dirty="0" err="1">
                <a:solidFill>
                  <a:srgbClr val="FFFFFF"/>
                </a:solidFill>
                <a:latin typeface="Arial" charset="0"/>
                <a:cs typeface="ＭＳ Ｐゴシック" charset="0"/>
              </a:rPr>
              <a:t>Nayar</a:t>
            </a:r>
            <a:r>
              <a:rPr lang="en-US" dirty="0">
                <a:solidFill>
                  <a:srgbClr val="FFFFFF"/>
                </a:solidFill>
                <a:latin typeface="Arial" charset="0"/>
                <a:cs typeface="ＭＳ Ｐゴシック" charset="0"/>
              </a:rPr>
              <a:t>, </a:t>
            </a:r>
            <a:r>
              <a:rPr lang="en-US" dirty="0" err="1">
                <a:solidFill>
                  <a:srgbClr val="FFFFFF"/>
                </a:solidFill>
                <a:latin typeface="Arial" charset="0"/>
                <a:cs typeface="ＭＳ Ｐゴシック" charset="0"/>
              </a:rPr>
              <a:t>Grinspun</a:t>
            </a:r>
            <a:r>
              <a:rPr lang="en-US" dirty="0">
                <a:solidFill>
                  <a:srgbClr val="FFFFFF"/>
                </a:solidFill>
                <a:latin typeface="Arial" charset="0"/>
                <a:cs typeface="ＭＳ Ｐゴシック" charset="0"/>
              </a:rPr>
              <a:t>, </a:t>
            </a:r>
            <a:r>
              <a:rPr lang="en-US" dirty="0" err="1">
                <a:solidFill>
                  <a:srgbClr val="FFFFFF"/>
                </a:solidFill>
                <a:latin typeface="Arial" charset="0"/>
                <a:cs typeface="ＭＳ Ｐゴシック" charset="0"/>
              </a:rPr>
              <a:t>Belhumeur</a:t>
            </a:r>
            <a:r>
              <a:rPr lang="en-US" dirty="0">
                <a:solidFill>
                  <a:srgbClr val="FFFFFF"/>
                </a:solidFill>
                <a:latin typeface="Arial" charset="0"/>
                <a:cs typeface="ＭＳ Ｐゴシック" charset="0"/>
              </a:rPr>
              <a:t>, Ramamoorthi 08, 13</a:t>
            </a:r>
          </a:p>
        </p:txBody>
      </p:sp>
    </p:spTree>
    <p:extLst>
      <p:ext uri="{BB962C8B-B14F-4D97-AF65-F5344CB8AC3E}">
        <p14:creationId xmlns:p14="http://schemas.microsoft.com/office/powerpoint/2010/main" val="203076872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altLang="zh-CN">
                <a:cs typeface="Arial Unicode MS" charset="0"/>
              </a:rPr>
              <a:t>Milk Dissolving: One Instance of time</a:t>
            </a:r>
          </a:p>
        </p:txBody>
      </p:sp>
      <p:sp>
        <p:nvSpPr>
          <p:cNvPr id="73732" name="Rectangle 4"/>
          <p:cNvSpPr>
            <a:spLocks noChangeArrowheads="1"/>
          </p:cNvSpPr>
          <p:nvPr/>
        </p:nvSpPr>
        <p:spPr bwMode="auto">
          <a:xfrm>
            <a:off x="685800" y="5410200"/>
            <a:ext cx="1676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Photograph</a:t>
            </a:r>
          </a:p>
        </p:txBody>
      </p:sp>
      <p:pic>
        <p:nvPicPr>
          <p:cNvPr id="3" name="Picture 5" descr="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2133600"/>
            <a:ext cx="1971675" cy="322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4" name="Rectangle 6"/>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Unicode MS" charset="0"/>
              </a:rPr>
              <a:t>Milk drops dissolving in a water tank.</a:t>
            </a:r>
          </a:p>
        </p:txBody>
      </p:sp>
      <p:sp>
        <p:nvSpPr>
          <p:cNvPr id="73735" name="Rectangle 7"/>
          <p:cNvSpPr>
            <a:spLocks noChangeArrowheads="1"/>
          </p:cNvSpPr>
          <p:nvPr/>
        </p:nvSpPr>
        <p:spPr bwMode="auto">
          <a:xfrm>
            <a:off x="2438400" y="5334000"/>
            <a:ext cx="33528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Measurements</a:t>
            </a: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br>
            <a: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(24 images of size 128x250)</a:t>
            </a:r>
          </a:p>
        </p:txBody>
      </p:sp>
      <p:sp>
        <p:nvSpPr>
          <p:cNvPr id="73736" name="Rectangle 8"/>
          <p:cNvSpPr>
            <a:spLocks noChangeArrowheads="1"/>
          </p:cNvSpPr>
          <p:nvPr/>
        </p:nvSpPr>
        <p:spPr bwMode="auto">
          <a:xfrm>
            <a:off x="5791200" y="5334000"/>
            <a:ext cx="3048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Reconstructed Volume</a:t>
            </a: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br>
            <a: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(128x128x250)</a:t>
            </a:r>
          </a:p>
        </p:txBody>
      </p:sp>
      <p:pic>
        <p:nvPicPr>
          <p:cNvPr id="4" name="Picture 3" descr="milk-measurement.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1134" y="2120900"/>
            <a:ext cx="1556766" cy="3243263"/>
          </a:xfrm>
          <a:prstGeom prst="rect">
            <a:avLst/>
          </a:prstGeom>
        </p:spPr>
      </p:pic>
      <p:pic>
        <p:nvPicPr>
          <p:cNvPr id="2" name="milk-static.mp4" descr="milk-static.mp4">
            <a:hlinkClick r:id="" action="ppaction://media"/>
            <a:extLst>
              <a:ext uri="{FF2B5EF4-FFF2-40B4-BE49-F238E27FC236}">
                <a16:creationId xmlns:a16="http://schemas.microsoft.com/office/drawing/2014/main" id="{574D54F7-4EE3-D148-8646-1581E8D3DCE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a:stretch/>
        </p:blipFill>
        <p:spPr>
          <a:xfrm>
            <a:off x="5495544" y="2185416"/>
            <a:ext cx="3200400" cy="3200400"/>
          </a:xfrm>
          <a:prstGeom prst="rect">
            <a:avLst/>
          </a:prstGeom>
        </p:spPr>
      </p:pic>
    </p:spTree>
    <p:custDataLst>
      <p:tags r:id="rId1"/>
    </p:custDataLst>
    <p:extLst>
      <p:ext uri="{BB962C8B-B14F-4D97-AF65-F5344CB8AC3E}">
        <p14:creationId xmlns:p14="http://schemas.microsoft.com/office/powerpoint/2010/main" val="1969317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571500" y="177800"/>
            <a:ext cx="81534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Milk Dissolving: Time-varying Volume</a:t>
            </a:r>
          </a:p>
        </p:txBody>
      </p:sp>
      <p:sp>
        <p:nvSpPr>
          <p:cNvPr id="74755" name="Text Box 3"/>
          <p:cNvSpPr txBox="1">
            <a:spLocks noChangeArrowheads="1"/>
          </p:cNvSpPr>
          <p:nvPr/>
        </p:nvSpPr>
        <p:spPr bwMode="auto">
          <a:xfrm>
            <a:off x="1522413" y="5840413"/>
            <a:ext cx="16938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Video (15fps)</a:t>
            </a:r>
          </a:p>
        </p:txBody>
      </p:sp>
      <p:sp>
        <p:nvSpPr>
          <p:cNvPr id="74756" name="Text Box 4"/>
          <p:cNvSpPr txBox="1">
            <a:spLocks noChangeArrowheads="1"/>
          </p:cNvSpPr>
          <p:nvPr/>
        </p:nvSpPr>
        <p:spPr bwMode="auto">
          <a:xfrm>
            <a:off x="5029200" y="5851525"/>
            <a:ext cx="3048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Reconstructed Volume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(128x128x250)</a:t>
            </a:r>
          </a:p>
        </p:txBody>
      </p:sp>
      <p:sp>
        <p:nvSpPr>
          <p:cNvPr id="74757" name="Rectangle 5"/>
          <p:cNvSpPr>
            <a:spLocks noChangeArrowheads="1"/>
          </p:cNvSpPr>
          <p:nvPr/>
        </p:nvSpPr>
        <p:spPr bwMode="auto">
          <a:xfrm>
            <a:off x="381000" y="1066800"/>
            <a:ext cx="8610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Unicode MS" charset="0"/>
              </a:rPr>
              <a:t>Milk drops dissolving in a water tank.</a:t>
            </a:r>
          </a:p>
        </p:txBody>
      </p:sp>
      <p:pic>
        <p:nvPicPr>
          <p:cNvPr id="7" name="slicea1crop.m4v" descr="slicea1crop.m4v">
            <a:hlinkClick r:id="" action="ppaction://media"/>
            <a:extLst>
              <a:ext uri="{FF2B5EF4-FFF2-40B4-BE49-F238E27FC236}">
                <a16:creationId xmlns:a16="http://schemas.microsoft.com/office/drawing/2014/main" id="{E085CBA7-040E-CF4F-85A2-7691734330E9}"/>
              </a:ext>
            </a:extLst>
          </p:cNvPr>
          <p:cNvPicPr>
            <a:picLocks noGrp="1" noChangeAspect="1"/>
          </p:cNvPicPr>
          <p:nvPr>
            <p:ph/>
            <a:videoFile r:link="rId3"/>
            <p:extLst>
              <p:ext uri="{DAA4B4D4-6D71-4841-9C94-3DE7FCFB9230}">
                <p14:media xmlns:p14="http://schemas.microsoft.com/office/powerpoint/2010/main" r:embed="rId2"/>
              </p:ext>
            </p:extLst>
          </p:nvPr>
        </p:nvPicPr>
        <p:blipFill rotWithShape="1">
          <a:blip r:embed="rId5"/>
          <a:srcRect/>
          <a:stretch/>
        </p:blipFill>
        <p:spPr>
          <a:xfrm>
            <a:off x="576072" y="1581912"/>
            <a:ext cx="8019288" cy="4187952"/>
          </a:xfrm>
        </p:spPr>
      </p:pic>
    </p:spTree>
    <p:custDataLst>
      <p:tags r:id="rId1"/>
    </p:custDataLst>
    <p:extLst>
      <p:ext uri="{BB962C8B-B14F-4D97-AF65-F5344CB8AC3E}">
        <p14:creationId xmlns:p14="http://schemas.microsoft.com/office/powerpoint/2010/main" val="597011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Outline</a:t>
            </a:r>
          </a:p>
        </p:txBody>
      </p:sp>
      <p:sp>
        <p:nvSpPr>
          <p:cNvPr id="4" name="Content Placeholder 3"/>
          <p:cNvSpPr>
            <a:spLocks noGrp="1"/>
          </p:cNvSpPr>
          <p:nvPr>
            <p:ph idx="1"/>
          </p:nvPr>
        </p:nvSpPr>
        <p:spPr/>
        <p:txBody>
          <a:bodyPr/>
          <a:lstStyle/>
          <a:p>
            <a:r>
              <a:rPr lang="en-US" dirty="0"/>
              <a:t>Matrix Row-Column Sampling (Many Lights)</a:t>
            </a:r>
          </a:p>
          <a:p>
            <a:pPr marL="0" indent="0">
              <a:buNone/>
            </a:pPr>
            <a:r>
              <a:rPr lang="en-US" dirty="0"/>
              <a:t>(clustering for matrix completion of light transport)</a:t>
            </a:r>
          </a:p>
          <a:p>
            <a:r>
              <a:rPr lang="en-US" dirty="0"/>
              <a:t>Compressive Sensing for Light Transport</a:t>
            </a:r>
          </a:p>
          <a:p>
            <a:r>
              <a:rPr lang="en-US" i="1" dirty="0"/>
              <a:t>Matrix Completion</a:t>
            </a:r>
          </a:p>
          <a:p>
            <a:pPr lvl="1"/>
            <a:r>
              <a:rPr lang="en-US" i="1" dirty="0"/>
              <a:t>Extension to compressive sensing: Low rank matrices</a:t>
            </a:r>
          </a:p>
          <a:p>
            <a:pPr lvl="1"/>
            <a:r>
              <a:rPr lang="en-US" i="1" dirty="0"/>
              <a:t>Minimize matrix norm (rank), given some entries</a:t>
            </a:r>
          </a:p>
          <a:p>
            <a:pPr lvl="1"/>
            <a:r>
              <a:rPr lang="en-US" i="1" dirty="0"/>
              <a:t>Combine many ideas seen previously</a:t>
            </a:r>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a:solidFill>
                  <a:srgbClr val="FFFFFF"/>
                </a:solidFill>
                <a:latin typeface="Arial"/>
              </a:rPr>
              <a:t>Huo</a:t>
            </a:r>
            <a:r>
              <a:rPr lang="en-US" dirty="0">
                <a:solidFill>
                  <a:srgbClr val="FFFFFF"/>
                </a:solidFill>
                <a:latin typeface="Arial"/>
              </a:rPr>
              <a:t> et al. SIGGRAPH Asia 16</a:t>
            </a:r>
          </a:p>
        </p:txBody>
      </p:sp>
    </p:spTree>
    <p:extLst>
      <p:ext uri="{BB962C8B-B14F-4D97-AF65-F5344CB8AC3E}">
        <p14:creationId xmlns:p14="http://schemas.microsoft.com/office/powerpoint/2010/main" val="280735917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Outline</a:t>
            </a:r>
          </a:p>
        </p:txBody>
      </p:sp>
      <p:sp>
        <p:nvSpPr>
          <p:cNvPr id="4" name="Content Placeholder 3"/>
          <p:cNvSpPr>
            <a:spLocks noGrp="1"/>
          </p:cNvSpPr>
          <p:nvPr>
            <p:ph idx="1"/>
          </p:nvPr>
        </p:nvSpPr>
        <p:spPr/>
        <p:txBody>
          <a:bodyPr/>
          <a:lstStyle/>
          <a:p>
            <a:r>
              <a:rPr lang="en-US" i="1" dirty="0"/>
              <a:t>Matrix Completion</a:t>
            </a:r>
          </a:p>
          <a:p>
            <a:pPr lvl="1"/>
            <a:r>
              <a:rPr lang="en-US" i="1" dirty="0"/>
              <a:t>Extension to compressive sensing: Low rank matrices</a:t>
            </a:r>
          </a:p>
          <a:p>
            <a:pPr lvl="1"/>
            <a:r>
              <a:rPr lang="en-US" i="1" dirty="0"/>
              <a:t>Minimize matrix norm (rank), given some entries</a:t>
            </a:r>
          </a:p>
          <a:p>
            <a:pPr lvl="1"/>
            <a:r>
              <a:rPr lang="en-US" i="1" dirty="0"/>
              <a:t>Combine many ideas seen previously</a:t>
            </a:r>
          </a:p>
        </p:txBody>
      </p:sp>
      <p:sp>
        <p:nvSpPr>
          <p:cNvPr id="5" name="TextBox 4"/>
          <p:cNvSpPr txBox="1"/>
          <p:nvPr/>
        </p:nvSpPr>
        <p:spPr>
          <a:xfrm>
            <a:off x="5867329" y="6488668"/>
            <a:ext cx="3276671" cy="369332"/>
          </a:xfrm>
          <a:prstGeom prst="rect">
            <a:avLst/>
          </a:prstGeom>
          <a:noFill/>
        </p:spPr>
        <p:txBody>
          <a:bodyPr wrap="none" rtlCol="0">
            <a:spAutoFit/>
          </a:bodyPr>
          <a:lstStyle/>
          <a:p>
            <a:r>
              <a:rPr lang="en-US" dirty="0" err="1">
                <a:solidFill>
                  <a:srgbClr val="FFFFFF"/>
                </a:solidFill>
                <a:latin typeface="Arial"/>
              </a:rPr>
              <a:t>Huo</a:t>
            </a:r>
            <a:r>
              <a:rPr lang="en-US" dirty="0">
                <a:solidFill>
                  <a:srgbClr val="FFFFFF"/>
                </a:solidFill>
                <a:latin typeface="Arial"/>
              </a:rPr>
              <a:t> et al. SIGGRAPH Asia 16</a:t>
            </a:r>
          </a:p>
        </p:txBody>
      </p:sp>
      <p:pic>
        <p:nvPicPr>
          <p:cNvPr id="2" name="Picture 1" descr="Screen Shot 2017-10-23 at 3.56.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2482"/>
            <a:ext cx="9144000" cy="2515365"/>
          </a:xfrm>
          <a:prstGeom prst="rect">
            <a:avLst/>
          </a:prstGeom>
        </p:spPr>
      </p:pic>
    </p:spTree>
    <p:extLst>
      <p:ext uri="{BB962C8B-B14F-4D97-AF65-F5344CB8AC3E}">
        <p14:creationId xmlns:p14="http://schemas.microsoft.com/office/powerpoint/2010/main" val="407830386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(Participating Media)</a:t>
            </a:r>
          </a:p>
        </p:txBody>
      </p:sp>
      <p:pic>
        <p:nvPicPr>
          <p:cNvPr id="4" name="Picture 3" descr="Screen Shot 2017-10-23 at 4.0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090"/>
            <a:ext cx="9144000" cy="3607514"/>
          </a:xfrm>
          <a:prstGeom prst="rect">
            <a:avLst/>
          </a:prstGeom>
        </p:spPr>
      </p:pic>
      <p:pic>
        <p:nvPicPr>
          <p:cNvPr id="5" name="Picture 4" descr="Screen Shot 2017-10-23 at 4.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0559"/>
            <a:ext cx="9144000" cy="1502941"/>
          </a:xfrm>
          <a:prstGeom prst="rect">
            <a:avLst/>
          </a:prstGeom>
        </p:spPr>
      </p:pic>
    </p:spTree>
    <p:extLst>
      <p:ext uri="{BB962C8B-B14F-4D97-AF65-F5344CB8AC3E}">
        <p14:creationId xmlns:p14="http://schemas.microsoft.com/office/powerpoint/2010/main" val="22175434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a:t>Summary</a:t>
            </a:r>
          </a:p>
        </p:txBody>
      </p:sp>
      <p:sp>
        <p:nvSpPr>
          <p:cNvPr id="2" name="Content Placeholder 1"/>
          <p:cNvSpPr>
            <a:spLocks noGrp="1"/>
          </p:cNvSpPr>
          <p:nvPr>
            <p:ph idx="1"/>
          </p:nvPr>
        </p:nvSpPr>
        <p:spPr>
          <a:xfrm>
            <a:off x="141110" y="1365055"/>
            <a:ext cx="9002889" cy="5029200"/>
          </a:xfrm>
        </p:spPr>
        <p:txBody>
          <a:bodyPr/>
          <a:lstStyle/>
          <a:p>
            <a:r>
              <a:rPr lang="en-US" dirty="0"/>
              <a:t>Light Transport for Acquisition, Many Light Rendering</a:t>
            </a:r>
          </a:p>
          <a:p>
            <a:r>
              <a:rPr lang="en-US" dirty="0"/>
              <a:t>Compressive Sensing for projected patterns</a:t>
            </a:r>
          </a:p>
          <a:p>
            <a:r>
              <a:rPr lang="en-US" dirty="0"/>
              <a:t>Matrix Completion for many light rendering</a:t>
            </a:r>
          </a:p>
          <a:p>
            <a:endParaRPr lang="en-US" dirty="0"/>
          </a:p>
          <a:p>
            <a:r>
              <a:rPr lang="en-US" dirty="0"/>
              <a:t>Leverages popular ideas in applied math</a:t>
            </a:r>
          </a:p>
          <a:p>
            <a:r>
              <a:rPr lang="en-US" dirty="0"/>
              <a:t>Consider all forms of coherence</a:t>
            </a:r>
          </a:p>
          <a:p>
            <a:r>
              <a:rPr lang="en-US" dirty="0"/>
              <a:t>Think about modern extensions with deep learning</a:t>
            </a:r>
          </a:p>
        </p:txBody>
      </p:sp>
    </p:spTree>
    <p:extLst>
      <p:ext uri="{BB962C8B-B14F-4D97-AF65-F5344CB8AC3E}">
        <p14:creationId xmlns:p14="http://schemas.microsoft.com/office/powerpoint/2010/main" val="21807969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94" name="Picture 14"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14095" name="Picture 15"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4096" name="Picture 16"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4097" name="Picture 17"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4082"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4083" name="Rectangle 3"/>
          <p:cNvSpPr>
            <a:spLocks noGrp="1" noChangeArrowheads="1"/>
          </p:cNvSpPr>
          <p:nvPr>
            <p:ph type="title"/>
          </p:nvPr>
        </p:nvSpPr>
        <p:spPr/>
        <p:txBody>
          <a:bodyPr/>
          <a:lstStyle/>
          <a:p>
            <a:r>
              <a:rPr lang="en-US" sz="3200" dirty="0"/>
              <a:t>Motivation: Image-based Relighting</a:t>
            </a:r>
          </a:p>
        </p:txBody>
      </p:sp>
      <p:sp>
        <p:nvSpPr>
          <p:cNvPr id="814087"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4089" name="Group 9"/>
          <p:cNvGrpSpPr>
            <a:grpSpLocks/>
          </p:cNvGrpSpPr>
          <p:nvPr/>
        </p:nvGrpSpPr>
        <p:grpSpPr bwMode="auto">
          <a:xfrm>
            <a:off x="3970338" y="3267075"/>
            <a:ext cx="1570037" cy="825500"/>
            <a:chOff x="2717" y="2022"/>
            <a:chExt cx="989" cy="520"/>
          </a:xfrm>
        </p:grpSpPr>
        <p:sp>
          <p:nvSpPr>
            <p:cNvPr id="814090"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4091"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dirty="0">
                  <a:solidFill>
                    <a:srgbClr val="FFFFFF"/>
                  </a:solidFill>
                  <a:latin typeface="Arial" charset="0"/>
                  <a:cs typeface="ＭＳ Ｐゴシック" charset="0"/>
                </a:rPr>
                <a:t>Relight</a:t>
              </a:r>
            </a:p>
          </p:txBody>
        </p:sp>
      </p:grpSp>
      <p:sp>
        <p:nvSpPr>
          <p:cNvPr id="814092"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Tree>
    <p:extLst>
      <p:ext uri="{BB962C8B-B14F-4D97-AF65-F5344CB8AC3E}">
        <p14:creationId xmlns:p14="http://schemas.microsoft.com/office/powerpoint/2010/main" val="40176004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20" name="Picture 16" descr="lightSource_0"/>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06363" y="1220788"/>
            <a:ext cx="4078287" cy="3108325"/>
          </a:xfr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815121" name="Picture 17" descr="lightSource_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257175" y="1828800"/>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5122" name="Picture 18" descr="lightSource_6"/>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415925" y="2435225"/>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5123" name="Picture 19" descr="basis4_reli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573088" y="3060700"/>
            <a:ext cx="4076700" cy="310515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15106" name="Picture 2" descr="relit_s_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2058988"/>
            <a:ext cx="4079875" cy="3108325"/>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5107" name="Rectangle 3"/>
          <p:cNvSpPr>
            <a:spLocks noGrp="1" noChangeArrowheads="1"/>
          </p:cNvSpPr>
          <p:nvPr>
            <p:ph type="title"/>
          </p:nvPr>
        </p:nvSpPr>
        <p:spPr/>
        <p:txBody>
          <a:bodyPr/>
          <a:lstStyle/>
          <a:p>
            <a:r>
              <a:rPr lang="en-US" sz="3200" dirty="0"/>
              <a:t>Motivation: Image-based Relighting</a:t>
            </a:r>
          </a:p>
        </p:txBody>
      </p:sp>
      <p:sp>
        <p:nvSpPr>
          <p:cNvPr id="815111" name="Rectangle 7"/>
          <p:cNvSpPr>
            <a:spLocks noChangeArrowheads="1"/>
          </p:cNvSpPr>
          <p:nvPr/>
        </p:nvSpPr>
        <p:spPr bwMode="auto">
          <a:xfrm>
            <a:off x="576263" y="6321425"/>
            <a:ext cx="41243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Sample Lighting Directions</a:t>
            </a:r>
          </a:p>
        </p:txBody>
      </p:sp>
      <p:grpSp>
        <p:nvGrpSpPr>
          <p:cNvPr id="815113" name="Group 9"/>
          <p:cNvGrpSpPr>
            <a:grpSpLocks/>
          </p:cNvGrpSpPr>
          <p:nvPr/>
        </p:nvGrpSpPr>
        <p:grpSpPr bwMode="auto">
          <a:xfrm>
            <a:off x="3970338" y="3267075"/>
            <a:ext cx="1570037" cy="825500"/>
            <a:chOff x="2717" y="2022"/>
            <a:chExt cx="989" cy="520"/>
          </a:xfrm>
        </p:grpSpPr>
        <p:sp>
          <p:nvSpPr>
            <p:cNvPr id="815114" name="AutoShape 10"/>
            <p:cNvSpPr>
              <a:spLocks noChangeArrowheads="1"/>
            </p:cNvSpPr>
            <p:nvPr/>
          </p:nvSpPr>
          <p:spPr bwMode="auto">
            <a:xfrm>
              <a:off x="2717" y="2022"/>
              <a:ext cx="989" cy="520"/>
            </a:xfrm>
            <a:prstGeom prst="rightArrow">
              <a:avLst>
                <a:gd name="adj1" fmla="val 50000"/>
                <a:gd name="adj2" fmla="val 47548"/>
              </a:avLst>
            </a:prstGeom>
            <a:solidFill>
              <a:srgbClr val="4D4D4D"/>
            </a:solidFill>
            <a:ln w="5715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wrap="none" anchor="ctr"/>
            <a:lstStyle/>
            <a:p>
              <a:pPr algn="l"/>
              <a:endParaRPr lang="en-US">
                <a:solidFill>
                  <a:srgbClr val="FFFFFF"/>
                </a:solidFill>
                <a:latin typeface="Arial" charset="0"/>
                <a:cs typeface="ＭＳ Ｐゴシック" charset="0"/>
              </a:endParaRPr>
            </a:p>
          </p:txBody>
        </p:sp>
        <p:sp>
          <p:nvSpPr>
            <p:cNvPr id="815115" name="Text Box 11"/>
            <p:cNvSpPr txBox="1">
              <a:spLocks noChangeArrowheads="1"/>
            </p:cNvSpPr>
            <p:nvPr/>
          </p:nvSpPr>
          <p:spPr bwMode="auto">
            <a:xfrm>
              <a:off x="2717" y="2124"/>
              <a:ext cx="88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C0C0C0">
                        <a:alpha val="74998"/>
                      </a:srgbClr>
                    </a:outerShdw>
                  </a:effectLst>
                </a14:hiddenEffects>
              </a:ext>
            </a:extLst>
          </p:spPr>
          <p:txBody>
            <a:bodyPr>
              <a:spAutoFit/>
            </a:bodyPr>
            <a:lstStyle/>
            <a:p>
              <a:pPr algn="l">
                <a:spcBef>
                  <a:spcPct val="50000"/>
                </a:spcBef>
              </a:pPr>
              <a:r>
                <a:rPr lang="en-US" sz="2400">
                  <a:solidFill>
                    <a:srgbClr val="FFFFFF"/>
                  </a:solidFill>
                  <a:latin typeface="Arial" charset="0"/>
                  <a:cs typeface="ＭＳ Ｐゴシック" charset="0"/>
                </a:rPr>
                <a:t>Relight</a:t>
              </a:r>
            </a:p>
          </p:txBody>
        </p:sp>
      </p:grpSp>
      <p:sp>
        <p:nvSpPr>
          <p:cNvPr id="815116" name="Rectangle 12"/>
          <p:cNvSpPr>
            <a:spLocks noChangeArrowheads="1"/>
          </p:cNvSpPr>
          <p:nvPr/>
        </p:nvSpPr>
        <p:spPr bwMode="auto">
          <a:xfrm>
            <a:off x="4937125" y="5213350"/>
            <a:ext cx="40259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292929">
                      <a:alpha val="74998"/>
                    </a:srgbClr>
                  </a:outerShdw>
                </a:effectLst>
              </a14:hiddenEffects>
            </a:ext>
          </a:extLst>
        </p:spPr>
        <p:txBody>
          <a:bodyPr/>
          <a:lstStyle/>
          <a:p>
            <a:pPr algn="l">
              <a:lnSpc>
                <a:spcPct val="80000"/>
              </a:lnSpc>
              <a:spcBef>
                <a:spcPct val="20000"/>
              </a:spcBef>
            </a:pPr>
            <a:r>
              <a:rPr lang="en-US" sz="2000">
                <a:solidFill>
                  <a:srgbClr val="EAEAEA"/>
                </a:solidFill>
                <a:latin typeface="Arial" charset="0"/>
                <a:cs typeface="ＭＳ Ｐゴシック" charset="0"/>
              </a:rPr>
              <a:t>16 Samples</a:t>
            </a:r>
          </a:p>
        </p:txBody>
      </p:sp>
      <p:sp>
        <p:nvSpPr>
          <p:cNvPr id="815117" name="AutoShape 13"/>
          <p:cNvSpPr>
            <a:spLocks noChangeArrowheads="1"/>
          </p:cNvSpPr>
          <p:nvPr/>
        </p:nvSpPr>
        <p:spPr bwMode="auto">
          <a:xfrm rot="2551414">
            <a:off x="7910513" y="3467100"/>
            <a:ext cx="557212" cy="288925"/>
          </a:xfrm>
          <a:prstGeom prst="rightArrow">
            <a:avLst>
              <a:gd name="adj1" fmla="val 50000"/>
              <a:gd name="adj2" fmla="val 48214"/>
            </a:avLst>
          </a:prstGeom>
          <a:solidFill>
            <a:srgbClr val="FFFFFF"/>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
        <p:nvSpPr>
          <p:cNvPr id="815118" name="AutoShape 14"/>
          <p:cNvSpPr>
            <a:spLocks noChangeArrowheads="1"/>
          </p:cNvSpPr>
          <p:nvPr/>
        </p:nvSpPr>
        <p:spPr bwMode="auto">
          <a:xfrm rot="2551414">
            <a:off x="5918200" y="3284538"/>
            <a:ext cx="557213" cy="288925"/>
          </a:xfrm>
          <a:prstGeom prst="rightArrow">
            <a:avLst>
              <a:gd name="adj1" fmla="val 50000"/>
              <a:gd name="adj2" fmla="val 48214"/>
            </a:avLst>
          </a:prstGeom>
          <a:solidFill>
            <a:schemeClr val="tx1"/>
          </a:solidFill>
          <a:ln w="38100">
            <a:solidFill>
              <a:srgbClr val="FF3300"/>
            </a:solidFill>
            <a:miter lim="800000"/>
            <a:headEnd/>
            <a:tailEnd/>
          </a:ln>
          <a:effectLst/>
        </p:spPr>
        <p:txBody>
          <a:bodyPr wrap="none" anchor="ctr"/>
          <a:lstStyle/>
          <a:p>
            <a:pPr algn="l"/>
            <a:endParaRPr lang="en-US">
              <a:solidFill>
                <a:srgbClr val="FFFFFF"/>
              </a:solidFill>
              <a:latin typeface="Arial" charset="0"/>
              <a:cs typeface="ＭＳ Ｐゴシック" charset="0"/>
            </a:endParaRPr>
          </a:p>
        </p:txBody>
      </p:sp>
    </p:spTree>
    <p:extLst>
      <p:ext uri="{BB962C8B-B14F-4D97-AF65-F5344CB8AC3E}">
        <p14:creationId xmlns:p14="http://schemas.microsoft.com/office/powerpoint/2010/main" val="37087195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29.6"/>
</p:tagLst>
</file>

<file path=ppt/tags/tag8.xml><?xml version="1.0" encoding="utf-8"?>
<p:tagLst xmlns:a="http://schemas.openxmlformats.org/drawingml/2006/main" xmlns:r="http://schemas.openxmlformats.org/officeDocument/2006/relationships" xmlns:p="http://schemas.openxmlformats.org/presentationml/2006/main">
  <p:tag name="TIMING" val="|0.2|0.3|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24667</TotalTime>
  <Words>2755</Words>
  <Application>Microsoft Macintosh PowerPoint</Application>
  <PresentationFormat>Letter Paper (8.5x11 in)</PresentationFormat>
  <Paragraphs>567</Paragraphs>
  <Slides>76</Slides>
  <Notes>22</Notes>
  <HiddenSlides>0</HiddenSlides>
  <MMClips>4</MMClips>
  <ScaleCrop>false</ScaleCrop>
  <HeadingPairs>
    <vt:vector size="8" baseType="variant">
      <vt:variant>
        <vt:lpstr>Fonts Used</vt:lpstr>
      </vt:variant>
      <vt:variant>
        <vt:i4>6</vt:i4>
      </vt:variant>
      <vt:variant>
        <vt:lpstr>Theme</vt:lpstr>
      </vt:variant>
      <vt:variant>
        <vt:i4>9</vt:i4>
      </vt:variant>
      <vt:variant>
        <vt:lpstr>Embedded OLE Servers</vt:lpstr>
      </vt:variant>
      <vt:variant>
        <vt:i4>1</vt:i4>
      </vt:variant>
      <vt:variant>
        <vt:lpstr>Slide Titles</vt:lpstr>
      </vt:variant>
      <vt:variant>
        <vt:i4>76</vt:i4>
      </vt:variant>
    </vt:vector>
  </HeadingPairs>
  <TitlesOfParts>
    <vt:vector size="92" baseType="lpstr">
      <vt:lpstr>Times</vt:lpstr>
      <vt:lpstr>Arial</vt:lpstr>
      <vt:lpstr>Arial Unicode MS</vt:lpstr>
      <vt:lpstr>Wingdings</vt:lpstr>
      <vt:lpstr>Monotype Sorts</vt:lpstr>
      <vt:lpstr>Times New Roman</vt:lpstr>
      <vt:lpstr>Default Design</vt:lpstr>
      <vt:lpstr>Standaardontwerp</vt:lpstr>
      <vt:lpstr>Custom Design</vt:lpstr>
      <vt:lpstr>4_Default Design</vt:lpstr>
      <vt:lpstr>2_Default Design</vt:lpstr>
      <vt:lpstr>6_Default Design</vt:lpstr>
      <vt:lpstr>10_Default Design</vt:lpstr>
      <vt:lpstr>1_Default Design</vt:lpstr>
      <vt:lpstr>3_Default Design</vt:lpstr>
      <vt:lpstr>Equation</vt:lpstr>
      <vt:lpstr>Sampling and Reconstruction of Visual Appearance: From Denoising to View Synthesis</vt:lpstr>
      <vt:lpstr>Applications</vt:lpstr>
      <vt:lpstr>Acquiring Reflectance Field of Human Face [Debevec et al. SIGGRAPH 00]</vt:lpstr>
      <vt:lpstr>Example Images</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Motivation: Image-based Relighting</vt:lpstr>
      <vt:lpstr>Relighting as a Matrix-Vector Multiply</vt:lpstr>
      <vt:lpstr>Relighting as a Matrix-Vector Multiply</vt:lpstr>
      <vt:lpstr>Matrix Columns (Images)</vt:lpstr>
      <vt:lpstr>(Pre)compute: Ray-Trace Image Cols</vt:lpstr>
      <vt:lpstr>(Pre)compute 2: Rasterize Matrix Rows</vt:lpstr>
      <vt:lpstr>Outline</vt:lpstr>
      <vt:lpstr>Complex Illumination: A Challenge</vt:lpstr>
      <vt:lpstr>Conversion to Many Lights</vt:lpstr>
      <vt:lpstr>A Matrix Interpretation</vt:lpstr>
      <vt:lpstr>Problem Statement</vt:lpstr>
      <vt:lpstr>Image as a Weighted Column Sum</vt:lpstr>
      <vt:lpstr>Exploration and Exploitation</vt:lpstr>
      <vt:lpstr>Reduced Matrix</vt:lpstr>
      <vt:lpstr>Clustering Approach</vt:lpstr>
      <vt:lpstr>Reduced to Full</vt:lpstr>
      <vt:lpstr>Full Algorithm</vt:lpstr>
      <vt:lpstr>Results</vt:lpstr>
      <vt:lpstr>Results: Kitchen</vt:lpstr>
      <vt:lpstr>Results: Temple</vt:lpstr>
      <vt:lpstr>Results: Trees</vt:lpstr>
      <vt:lpstr>Results: Bunny</vt:lpstr>
      <vt:lpstr>Results: Grand Central</vt:lpstr>
      <vt:lpstr>Outline</vt:lpstr>
      <vt:lpstr>Motivation: Image-based Relighting</vt:lpstr>
      <vt:lpstr>Compressible / Sparseness</vt:lpstr>
      <vt:lpstr>Measurements</vt:lpstr>
      <vt:lpstr>Measurements</vt:lpstr>
      <vt:lpstr>Measurements</vt:lpstr>
      <vt:lpstr>Compressible / Sparseness</vt:lpstr>
      <vt:lpstr>Compressible / Sparseness</vt:lpstr>
      <vt:lpstr>Compressive Sensing: A Brief Introduction</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Compressive Sensing</vt:lpstr>
      <vt:lpstr>Brute Force: Result</vt:lpstr>
      <vt:lpstr>Brute Force: Result</vt:lpstr>
      <vt:lpstr>Brute Force: Result</vt:lpstr>
      <vt:lpstr>Multi-resolution Approach</vt:lpstr>
      <vt:lpstr>Multi-resolution Approach</vt:lpstr>
      <vt:lpstr>Multi-resolution Approach</vt:lpstr>
      <vt:lpstr>Results</vt:lpstr>
      <vt:lpstr>Resolution</vt:lpstr>
      <vt:lpstr>Resolution</vt:lpstr>
      <vt:lpstr>Results</vt:lpstr>
      <vt:lpstr>Results</vt:lpstr>
      <vt:lpstr>Results</vt:lpstr>
      <vt:lpstr>PowerPoint Presentation</vt:lpstr>
      <vt:lpstr>Compressive Structured Light</vt:lpstr>
      <vt:lpstr>Milk Dissolving: One Instance of time</vt:lpstr>
      <vt:lpstr>PowerPoint Presentation</vt:lpstr>
      <vt:lpstr>Outline</vt:lpstr>
      <vt:lpstr>Outline</vt:lpstr>
      <vt:lpstr>Results (Participating Media)</vt:lpstr>
      <vt:lpstr>Summary</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Ramamoorthi, Ravi</cp:lastModifiedBy>
  <cp:revision>656</cp:revision>
  <cp:lastPrinted>2014-09-12T19:17:48Z</cp:lastPrinted>
  <dcterms:created xsi:type="dcterms:W3CDTF">1999-02-11T00:43:51Z</dcterms:created>
  <dcterms:modified xsi:type="dcterms:W3CDTF">2022-07-13T00:02:45Z</dcterms:modified>
</cp:coreProperties>
</file>