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3"/>
  </p:notesMasterIdLst>
  <p:handoutMasterIdLst>
    <p:handoutMasterId r:id="rId54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92" r:id="rId41"/>
    <p:sldId id="793" r:id="rId42"/>
    <p:sldId id="794" r:id="rId43"/>
    <p:sldId id="795" r:id="rId44"/>
    <p:sldId id="796" r:id="rId45"/>
    <p:sldId id="797" r:id="rId46"/>
    <p:sldId id="798" r:id="rId47"/>
    <p:sldId id="799" r:id="rId48"/>
    <p:sldId id="800" r:id="rId49"/>
    <p:sldId id="789" r:id="rId50"/>
    <p:sldId id="790" r:id="rId51"/>
    <p:sldId id="791" r:id="rId5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26838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8482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449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0548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30626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5412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426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3456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526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3283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195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82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/>
              <a:t>Sampling and Reconstruction of Visual Appearance: From Denoising to View Synthesis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CSE 274 [Fall 2022], Lecture 4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9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sz="900" dirty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9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9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96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162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UCB class many years ago</a:t>
            </a:r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0396" y="3215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742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3547668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6428539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rendering</a:t>
            </a:r>
          </a:p>
          <a:p>
            <a:r>
              <a:rPr lang="en-US" dirty="0"/>
              <a:t>Importance sampling now standard in production.  I consulted on initial Pixar </a:t>
            </a:r>
            <a:r>
              <a:rPr lang="en-US"/>
              <a:t>system for MU </a:t>
            </a:r>
            <a:r>
              <a:rPr lang="en-US" dirty="0"/>
              <a:t>(2011). </a:t>
            </a:r>
          </a:p>
        </p:txBody>
      </p:sp>
    </p:spTree>
    <p:extLst>
      <p:ext uri="{BB962C8B-B14F-4D97-AF65-F5344CB8AC3E}">
        <p14:creationId xmlns:p14="http://schemas.microsoft.com/office/powerpoint/2010/main" val="67402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/>
              <a:t>Motivation: Monte Carlo Path Tracing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894" y="1365055"/>
            <a:ext cx="8842106" cy="5029200"/>
          </a:xfrm>
        </p:spPr>
        <p:txBody>
          <a:bodyPr/>
          <a:lstStyle/>
          <a:p>
            <a:r>
              <a:rPr lang="en-US" dirty="0"/>
              <a:t>Key application area for sampling/reconstruction</a:t>
            </a:r>
          </a:p>
          <a:p>
            <a:r>
              <a:rPr lang="en-US" dirty="0"/>
              <a:t>Core method to solve rendering equation </a:t>
            </a:r>
          </a:p>
          <a:p>
            <a:r>
              <a:rPr lang="en-US" dirty="0"/>
              <a:t>Widely used </a:t>
            </a:r>
            <a:r>
              <a:rPr lang="en-US" dirty="0" err="1"/>
              <a:t>production+realtime</a:t>
            </a:r>
            <a:r>
              <a:rPr lang="en-US" dirty="0"/>
              <a:t> (with denoising)</a:t>
            </a:r>
          </a:p>
          <a:p>
            <a:r>
              <a:rPr lang="en-US" dirty="0"/>
              <a:t>General solution to rendering, global illumination</a:t>
            </a:r>
          </a:p>
          <a:p>
            <a:r>
              <a:rPr lang="en-US" dirty="0"/>
              <a:t>Suitable for a variety of general scenes</a:t>
            </a:r>
          </a:p>
          <a:p>
            <a:r>
              <a:rPr lang="en-US" dirty="0"/>
              <a:t>Based on Monte Carlo methods</a:t>
            </a:r>
          </a:p>
          <a:p>
            <a:r>
              <a:rPr lang="en-US" dirty="0"/>
              <a:t>Enumerate all paths of light transport</a:t>
            </a:r>
          </a:p>
          <a:p>
            <a:r>
              <a:rPr lang="en-US" dirty="0"/>
              <a:t>We mostly treat this as a black box, but background is still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68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6396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18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=(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 err="1"/>
              <a:t>,ϕ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9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9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>
                <a:sym typeface="Symbol" charset="0"/>
              </a:rPr>
              <a:t>n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Can never be 1 unless </a:t>
            </a:r>
          </a:p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24450816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30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939879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390050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418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923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64695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2926248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54654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3513763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493569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335597245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65138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23812206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311275" y="5635625"/>
            <a:ext cx="657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Figures courtesy Tianyu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385" y="614628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If interested, see my recent paper “A Theory of Monte Carlo Visibility Sampling”</a:t>
            </a:r>
          </a:p>
        </p:txBody>
      </p:sp>
    </p:spTree>
    <p:extLst>
      <p:ext uri="{BB962C8B-B14F-4D97-AF65-F5344CB8AC3E}">
        <p14:creationId xmlns:p14="http://schemas.microsoft.com/office/powerpoint/2010/main" val="24908491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9719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821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4018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68189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9160672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3188074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83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9476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14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048013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i="1" baseline="30000" dirty="0" err="1"/>
              <a:t>n</a:t>
            </a:r>
            <a:r>
              <a:rPr lang="en-US" i="1" dirty="0">
                <a:latin typeface="Symbol" charset="0"/>
              </a:rPr>
              <a:t>α 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>
                <a:latin typeface="Symbol" charset="0"/>
              </a:rPr>
              <a:t>α</a:t>
            </a:r>
            <a:r>
              <a:rPr lang="en-US" i="1" dirty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(n+2)/(2</a:t>
            </a:r>
            <a:r>
              <a:rPr lang="en-US" i="1" dirty="0">
                <a:latin typeface="Symbol" charset="0"/>
              </a:rPr>
              <a:t>π</a:t>
            </a:r>
            <a:r>
              <a:rPr lang="en-US" dirty="0"/>
              <a:t>)</a:t>
            </a:r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baseline="-25000" dirty="0" err="1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144081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>
                <a:latin typeface="Symbol" charset="0"/>
              </a:rPr>
              <a:t>α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i="1" baseline="-25000" dirty="0">
                <a:latin typeface="Symbol" charset="0"/>
              </a:rPr>
              <a:t>α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</a:t>
            </a:r>
          </a:p>
          <a:p>
            <a:pPr lvl="1"/>
            <a:r>
              <a:rPr lang="en-US" dirty="0"/>
              <a:t>This 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61108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360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Path Tracing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8795" cy="5029200"/>
          </a:xfrm>
        </p:spPr>
        <p:txBody>
          <a:bodyPr/>
          <a:lstStyle/>
          <a:p>
            <a:r>
              <a:rPr lang="en-US" dirty="0"/>
              <a:t>If you have not taken CSE 168 or done path tracer</a:t>
            </a:r>
          </a:p>
          <a:p>
            <a:r>
              <a:rPr lang="en-US" dirty="0"/>
              <a:t>Follow CSE 168 on UCSD online, build path tracer</a:t>
            </a:r>
          </a:p>
          <a:p>
            <a:r>
              <a:rPr lang="en-US" dirty="0"/>
              <a:t>Includes guide for raytracing if not already done</a:t>
            </a:r>
          </a:p>
          <a:p>
            <a:r>
              <a:rPr lang="en-US" dirty="0"/>
              <a:t>For your benefit only, optional do not turn in (since many people wanted it for knowledge)</a:t>
            </a:r>
          </a:p>
          <a:p>
            <a:r>
              <a:rPr lang="en-US" dirty="0"/>
              <a:t>You can use it in final project, but don’t need to, and may be better off using off-the-shelf renderer</a:t>
            </a:r>
          </a:p>
          <a:p>
            <a:r>
              <a:rPr lang="en-US" dirty="0"/>
              <a:t>If you do use it in final project, document it</a:t>
            </a:r>
          </a:p>
          <a:p>
            <a:r>
              <a:rPr lang="en-US" dirty="0"/>
              <a:t>Again, it is optional and not directly graded</a:t>
            </a:r>
          </a:p>
        </p:txBody>
      </p:sp>
    </p:spTree>
    <p:extLst>
      <p:ext uri="{BB962C8B-B14F-4D97-AF65-F5344CB8AC3E}">
        <p14:creationId xmlns:p14="http://schemas.microsoft.com/office/powerpoint/2010/main" val="33369128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30732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30 years</a:t>
            </a:r>
          </a:p>
          <a:p>
            <a:r>
              <a:rPr lang="en-US" dirty="0"/>
              <a:t>For rest of the course, we largely take this as a black box, focusing on sampling and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6202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60077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81000" progId="Equation.DSMT4">
                  <p:embed/>
                </p:oleObj>
              </mc:Choice>
              <mc:Fallback>
                <p:oleObj name="Equation" r:id="rId2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0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u,v,</a:t>
            </a:r>
            <a:r>
              <a:rPr lang="en-US" sz="2200" i="1" dirty="0" err="1">
                <a:latin typeface="Symbol" charset="0"/>
              </a:rPr>
              <a:t>θ</a:t>
            </a:r>
            <a:r>
              <a:rPr lang="en-US" sz="2200" i="1" dirty="0" err="1"/>
              <a:t>,ϕ</a:t>
            </a:r>
            <a:r>
              <a:rPr lang="en-US" sz="900" i="1" dirty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75798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26444149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24576</TotalTime>
  <Words>2543</Words>
  <Application>Microsoft Macintosh PowerPoint</Application>
  <PresentationFormat>Letter Paper (8.5x11 in)</PresentationFormat>
  <Paragraphs>312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Wingdings</vt:lpstr>
      <vt:lpstr>Symbol</vt:lpstr>
      <vt:lpstr>Times New Roman</vt:lpstr>
      <vt:lpstr>Default Design</vt:lpstr>
      <vt:lpstr>1_Default Design</vt:lpstr>
      <vt:lpstr>Equation</vt:lpstr>
      <vt:lpstr>Sampling and Reconstruction of Visual Appearance: From Denoising to View Synthesis</vt:lpstr>
      <vt:lpstr>Motivation: Monte Carlo Path Tracing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class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Irradiance Caching Example</vt:lpstr>
      <vt:lpstr>PowerPoint Presentation</vt:lpstr>
      <vt:lpstr>Comparison of simple patterns</vt:lpstr>
      <vt:lpstr>Bidirectional Path Tracing</vt:lpstr>
      <vt:lpstr>Comparison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Mies House:  Swimming Pool</vt:lpstr>
      <vt:lpstr>Optional Path Tracing Assignment</vt:lpstr>
      <vt:lpstr>Summary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632</cp:revision>
  <cp:lastPrinted>2014-09-12T19:17:48Z</cp:lastPrinted>
  <dcterms:created xsi:type="dcterms:W3CDTF">1999-02-11T00:43:51Z</dcterms:created>
  <dcterms:modified xsi:type="dcterms:W3CDTF">2022-07-12T22:31:34Z</dcterms:modified>
</cp:coreProperties>
</file>