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6" r:id="rId2"/>
    <p:sldMasterId id="2147483679" r:id="rId3"/>
    <p:sldMasterId id="2147483691" r:id="rId4"/>
    <p:sldMasterId id="2147483703" r:id="rId5"/>
  </p:sldMasterIdLst>
  <p:notesMasterIdLst>
    <p:notesMasterId r:id="rId69"/>
  </p:notesMasterIdLst>
  <p:handoutMasterIdLst>
    <p:handoutMasterId r:id="rId70"/>
  </p:handoutMasterIdLst>
  <p:sldIdLst>
    <p:sldId id="75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1" r:id="rId34"/>
    <p:sldId id="852" r:id="rId35"/>
    <p:sldId id="853" r:id="rId36"/>
    <p:sldId id="854" r:id="rId37"/>
    <p:sldId id="855" r:id="rId38"/>
    <p:sldId id="856" r:id="rId39"/>
    <p:sldId id="857" r:id="rId40"/>
    <p:sldId id="858" r:id="rId41"/>
    <p:sldId id="859" r:id="rId42"/>
    <p:sldId id="860" r:id="rId43"/>
    <p:sldId id="862" r:id="rId44"/>
    <p:sldId id="863" r:id="rId45"/>
    <p:sldId id="864" r:id="rId46"/>
    <p:sldId id="865" r:id="rId47"/>
    <p:sldId id="866" r:id="rId48"/>
    <p:sldId id="867" r:id="rId49"/>
    <p:sldId id="868" r:id="rId50"/>
    <p:sldId id="869" r:id="rId51"/>
    <p:sldId id="870" r:id="rId52"/>
    <p:sldId id="871" r:id="rId53"/>
    <p:sldId id="872" r:id="rId54"/>
    <p:sldId id="873" r:id="rId55"/>
    <p:sldId id="874" r:id="rId56"/>
    <p:sldId id="875" r:id="rId57"/>
    <p:sldId id="876" r:id="rId58"/>
    <p:sldId id="882" r:id="rId59"/>
    <p:sldId id="883" r:id="rId60"/>
    <p:sldId id="884" r:id="rId61"/>
    <p:sldId id="885" r:id="rId62"/>
    <p:sldId id="893" r:id="rId63"/>
    <p:sldId id="894" r:id="rId64"/>
    <p:sldId id="895" r:id="rId65"/>
    <p:sldId id="896" r:id="rId66"/>
    <p:sldId id="897" r:id="rId67"/>
    <p:sldId id="898" r:id="rId68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6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30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53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6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4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79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67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2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72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4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1695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9191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7523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4415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463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8946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402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4156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1489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4825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4123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26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8446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40604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4068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40993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5726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6518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0676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94751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71579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819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2597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56311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644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9096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99181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50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9233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874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9932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30277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844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latin typeface="Arial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478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24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69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20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3" Type="http://schemas.openxmlformats.org/officeDocument/2006/relationships/image" Target="../media/image23.e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8.wmf"/><Relationship Id="rId3" Type="http://schemas.openxmlformats.org/officeDocument/2006/relationships/image" Target="../media/image47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0.wmf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51.wmf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7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wmf"/><Relationship Id="rId5" Type="http://schemas.openxmlformats.org/officeDocument/2006/relationships/image" Target="../media/image25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60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63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7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e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326" y="1066800"/>
            <a:ext cx="8340156" cy="1143000"/>
          </a:xfrm>
        </p:spPr>
        <p:txBody>
          <a:bodyPr/>
          <a:lstStyle/>
          <a:p>
            <a:r>
              <a:rPr lang="en-US" sz="2800" dirty="0"/>
              <a:t>Sampling and Reconstruction of Visual Appearance: From Denoising to View Synthesis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>
                <a:latin typeface="+mj-lt"/>
              </a:rPr>
              <a:t>CSE 274 [Fall 2022], Lecture 3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9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368280" progId="Equation.DSMT4">
                  <p:embed/>
                </p:oleObj>
              </mc:Choice>
              <mc:Fallback>
                <p:oleObj name="Equation" r:id="rId2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2405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215713" progId="Equation.DSMT4">
                  <p:embed/>
                </p:oleObj>
              </mc:Choice>
              <mc:Fallback>
                <p:oleObj name="Equation" r:id="rId4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400" imgH="381000" progId="Equation.DSMT4">
                  <p:embed/>
                </p:oleObj>
              </mc:Choice>
              <mc:Fallback>
                <p:oleObj name="Equation" r:id="rId8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latin typeface="Arial" charset="0"/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800" imgH="165100" progId="Equation.DSMT4">
                  <p:embed/>
                </p:oleObj>
              </mc:Choice>
              <mc:Fallback>
                <p:oleObj name="Equation" r:id="rId14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226783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02131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86187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65300" imgH="292100" progId="Equation.DSMT4">
                    <p:embed/>
                  </p:oleObj>
                </mc:Choice>
                <mc:Fallback>
                  <p:oleObj name="Equation" r:id="rId2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0" imgH="381000" progId="Equation.DSMT4">
                  <p:embed/>
                </p:oleObj>
              </mc:Choice>
              <mc:Fallback>
                <p:oleObj name="Equation" r:id="rId4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319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 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M is a linear operator.</a:t>
            </a:r>
          </a:p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48308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a and b are scalars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8766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711000" progId="Equation.DSMT4">
                  <p:embed/>
                </p:oleObj>
              </mc:Choice>
              <mc:Fallback>
                <p:oleObj name="Equation" r:id="rId6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781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79400" progId="Equation.DSMT4">
                  <p:embed/>
                </p:oleObj>
              </mc:Choice>
              <mc:Fallback>
                <p:oleObj name="Equation" r:id="rId2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165100" progId="Equation.DSMT4">
                  <p:embed/>
                </p:oleObj>
              </mc:Choice>
              <mc:Fallback>
                <p:oleObj name="Equation" r:id="rId4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126440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Element.  Today Monte Carlo path tracing is core rendering method</a:t>
            </a:r>
          </a:p>
          <a:p>
            <a:endParaRPr lang="en-US" dirty="0"/>
          </a:p>
          <a:p>
            <a:r>
              <a:rPr lang="en-US" dirty="0"/>
              <a:t>Monte 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97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/>
              <a:t>General class numerical </a:t>
            </a:r>
            <a:r>
              <a:rPr lang="en-US" b="1" i="1" dirty="0"/>
              <a:t>Monte Carlo</a:t>
            </a:r>
            <a:r>
              <a:rPr lang="en-US" dirty="0"/>
              <a:t> methods</a:t>
            </a:r>
          </a:p>
          <a:p>
            <a:pPr lvl="1" eaLnBrk="1" hangingPunct="1">
              <a:defRPr/>
            </a:pPr>
            <a:r>
              <a:rPr lang="en-US" dirty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65100" progId="Equation.DSMT4">
                  <p:embed/>
                </p:oleObj>
              </mc:Choice>
              <mc:Fallback>
                <p:oleObj name="Equation" r:id="rId2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165100" progId="Equation.DSMT4">
                  <p:embed/>
                </p:oleObj>
              </mc:Choice>
              <mc:Fallback>
                <p:oleObj name="Equation" r:id="rId4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03200" progId="Equation.DSMT4">
                  <p:embed/>
                </p:oleObj>
              </mc:Choice>
              <mc:Fallback>
                <p:oleObj name="Equation" r:id="rId6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700" imgH="241300" progId="Equation.DSMT4">
                  <p:embed/>
                </p:oleObj>
              </mc:Choice>
              <mc:Fallback>
                <p:oleObj name="Equation" r:id="rId8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241300" progId="Equation.DSMT4">
                  <p:embed/>
                </p:oleObj>
              </mc:Choice>
              <mc:Fallback>
                <p:oleObj name="Equation" r:id="rId10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200" imgH="203200" progId="Equation.DSMT4">
                  <p:embed/>
                </p:oleObj>
              </mc:Choice>
              <mc:Fallback>
                <p:oleObj name="Equation" r:id="rId1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latin typeface="Arial" charset="0"/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2439919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/>
              <a:t>Motivation: Monte Carlo Rendering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228"/>
            <a:ext cx="8587374" cy="5029200"/>
          </a:xfrm>
        </p:spPr>
        <p:txBody>
          <a:bodyPr/>
          <a:lstStyle/>
          <a:p>
            <a:r>
              <a:rPr lang="en-US" dirty="0"/>
              <a:t>Key application area for sampling/reconstruction</a:t>
            </a:r>
          </a:p>
          <a:p>
            <a:r>
              <a:rPr lang="en-US" dirty="0"/>
              <a:t>Modern methods for denoising now popular </a:t>
            </a:r>
          </a:p>
          <a:p>
            <a:r>
              <a:rPr lang="en-US" dirty="0"/>
              <a:t>1-3 order of magnitude speedups in mature area</a:t>
            </a:r>
          </a:p>
          <a:p>
            <a:r>
              <a:rPr lang="en-US" dirty="0"/>
              <a:t>Denoising now standard in production rendering</a:t>
            </a:r>
          </a:p>
          <a:p>
            <a:pPr lvl="1"/>
            <a:r>
              <a:rPr lang="en-US" dirty="0"/>
              <a:t>And in real-time, going down to 1spp</a:t>
            </a:r>
          </a:p>
          <a:p>
            <a:r>
              <a:rPr lang="en-US" dirty="0"/>
              <a:t>This, next week: Basic background in rendering </a:t>
            </a:r>
          </a:p>
          <a:p>
            <a:pPr lvl="1"/>
            <a:r>
              <a:rPr lang="en-US" dirty="0"/>
              <a:t>Reflection and Rendering Equations </a:t>
            </a:r>
          </a:p>
          <a:p>
            <a:pPr lvl="1"/>
            <a:r>
              <a:rPr lang="en-US" dirty="0"/>
              <a:t>Monte Carlo Integration </a:t>
            </a:r>
          </a:p>
          <a:p>
            <a:pPr lvl="1"/>
            <a:r>
              <a:rPr lang="en-US" dirty="0"/>
              <a:t>Path Tracing (Basic Monte Carlo rendering method)</a:t>
            </a:r>
          </a:p>
          <a:p>
            <a:pPr lvl="1"/>
            <a:r>
              <a:rPr lang="en-US" dirty="0"/>
              <a:t>Also the basics of CSE 168 (163)</a:t>
            </a:r>
          </a:p>
          <a:p>
            <a:r>
              <a:rPr lang="en-US" b="1" dirty="0"/>
              <a:t>Sign up (email me) re paper presentations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3903602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latin typeface="Arial" charset="0"/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6704466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6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293505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latin typeface="Arial" charset="0"/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7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419040" progId="Equation.DSMT4">
                  <p:embed/>
                </p:oleObj>
              </mc:Choice>
              <mc:Fallback>
                <p:oleObj name="Equation" r:id="rId20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8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324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20880" imgH="380880" progId="Equation.DSMT4">
                  <p:embed/>
                </p:oleObj>
              </mc:Choice>
              <mc:Fallback>
                <p:oleObj name="Equation" r:id="rId10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635871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9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698" y="533400"/>
            <a:ext cx="8674470" cy="685800"/>
          </a:xfrm>
        </p:spPr>
        <p:txBody>
          <a:bodyPr/>
          <a:lstStyle/>
          <a:p>
            <a:r>
              <a:rPr lang="en-US" dirty="0"/>
              <a:t>Motivation: Monte Carlo Integration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Rendering = integration</a:t>
            </a:r>
          </a:p>
          <a:p>
            <a:pPr lvl="1"/>
            <a:r>
              <a:rPr lang="en-US" dirty="0"/>
              <a:t>Reflectance equation: Integrate over incident illumination</a:t>
            </a:r>
          </a:p>
          <a:p>
            <a:pPr lvl="1"/>
            <a:r>
              <a:rPr lang="en-US" dirty="0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 dirty="0"/>
              <a:t>Many sophisticated shading effects involve integrals</a:t>
            </a:r>
          </a:p>
          <a:p>
            <a:pPr lvl="1"/>
            <a:r>
              <a:rPr lang="en-US" dirty="0"/>
              <a:t>Antialiasing</a:t>
            </a:r>
          </a:p>
          <a:p>
            <a:pPr lvl="1"/>
            <a:r>
              <a:rPr lang="en-US" dirty="0"/>
              <a:t>Soft shadows</a:t>
            </a:r>
          </a:p>
          <a:p>
            <a:pPr lvl="1"/>
            <a:r>
              <a:rPr lang="en-US" dirty="0"/>
              <a:t>Indirect illumination</a:t>
            </a:r>
          </a:p>
          <a:p>
            <a:pPr lvl="1"/>
            <a:r>
              <a:rPr lang="en-US" dirty="0"/>
              <a:t>Caustics</a:t>
            </a:r>
          </a:p>
          <a:p>
            <a:pPr marL="0" indent="0">
              <a:buNone/>
            </a:pPr>
            <a:r>
              <a:rPr lang="en-US" dirty="0"/>
              <a:t>Most Sampling/Reconstruction treats actual rendering as a black box.  But still helpful to know some basics</a:t>
            </a:r>
          </a:p>
        </p:txBody>
      </p:sp>
    </p:spTree>
    <p:extLst>
      <p:ext uri="{BB962C8B-B14F-4D97-AF65-F5344CB8AC3E}">
        <p14:creationId xmlns:p14="http://schemas.microsoft.com/office/powerpoint/2010/main" val="160189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270993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908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018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40346507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77436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82600" progId="Equation.DSMT4">
                  <p:embed/>
                </p:oleObj>
              </mc:Choice>
              <mc:Fallback>
                <p:oleObj name="Equation" r:id="rId2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403691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6744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482600" progId="Equation.DSMT4">
                  <p:embed/>
                </p:oleObj>
              </mc:Choice>
              <mc:Fallback>
                <p:oleObj name="Equation" r:id="rId2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Standard integration methods like trapezoidal</a:t>
            </a: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rule and Simpsons rule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fast for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smooth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Deterministic</a:t>
            </a: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7803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132998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482600" progId="Equation.DSMT4">
                  <p:embed/>
                </p:oleObj>
              </mc:Choice>
              <mc:Fallback>
                <p:oleObj name="Equation" r:id="rId2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5965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78198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Monte Carlo methods (random choose samples)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Relatively simple to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2288508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f &gt;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26742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82600" progId="Equation.DSMT4">
                  <p:embed/>
                </p:oleObj>
              </mc:Choice>
              <mc:Fallback>
                <p:oleObj name="Equation" r:id="rId2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1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55564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82600" progId="Equation.DSMT4">
                  <p:embed/>
                </p:oleObj>
              </mc:Choice>
              <mc:Fallback>
                <p:oleObj name="Equation" r:id="rId2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i="1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028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Describes possible outcomes of an experiment</a:t>
            </a:r>
          </a:p>
          <a:p>
            <a:r>
              <a:rPr lang="en-US"/>
              <a:t>In discrete case, e.g. value of a dice roll [x = 1-6]</a:t>
            </a:r>
          </a:p>
          <a:p>
            <a:r>
              <a:rPr lang="en-US"/>
              <a:t>Probability p associated with each x (1/6 for dice)</a:t>
            </a:r>
          </a:p>
          <a:p>
            <a:r>
              <a:rPr lang="en-US"/>
              <a:t> Continuous 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10508844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4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76021"/>
              </p:ext>
            </p:extLst>
          </p:nvPr>
        </p:nvGraphicFramePr>
        <p:xfrm>
          <a:off x="3179763" y="1387475"/>
          <a:ext cx="45227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939800" progId="Equation.DSMT4">
                  <p:embed/>
                </p:oleObj>
              </mc:Choice>
              <mc:Fallback>
                <p:oleObj name="Equation" r:id="rId2" imgW="22733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1387475"/>
                        <a:ext cx="45227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81903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457200" progId="Equation.DSMT4">
                  <p:embed/>
                </p:oleObj>
              </mc:Choice>
              <mc:Fallback>
                <p:oleObj name="Equation" r:id="rId4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875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7936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75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80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3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769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0181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Cumulative</a:t>
              </a:r>
              <a:b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9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01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96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Introduced Path Tracing: core rendering method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923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2853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241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5356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2279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formally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0289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09519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908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0579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89574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20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44080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1447800" progId="Equation.DSMT4">
                  <p:embed/>
                </p:oleObj>
              </mc:Choice>
              <mc:Fallback>
                <p:oleObj name="Equation" r:id="rId2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0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Equation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162609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Less variance with better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importance sampling</a:t>
            </a:r>
            <a:endParaRPr lang="en-US" sz="2400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56106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914400" progId="Equation.DSMT4">
                  <p:embed/>
                </p:oleObj>
              </mc:Choice>
              <mc:Fallback>
                <p:oleObj name="Equation" r:id="rId2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63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00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graphicFrame>
        <p:nvGraphicFramePr>
          <p:cNvPr id="177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47202"/>
              </p:ext>
            </p:extLst>
          </p:nvPr>
        </p:nvGraphicFramePr>
        <p:xfrm>
          <a:off x="4206875" y="2614613"/>
          <a:ext cx="3983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457200" progId="Equation.DSMT4">
                  <p:embed/>
                </p:oleObj>
              </mc:Choice>
              <mc:Fallback>
                <p:oleObj name="Equation" r:id="rId2" imgW="1790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614613"/>
                        <a:ext cx="39830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253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2001</a:t>
            </a:r>
          </a:p>
        </p:txBody>
      </p:sp>
    </p:spTree>
    <p:extLst>
      <p:ext uri="{BB962C8B-B14F-4D97-AF65-F5344CB8AC3E}">
        <p14:creationId xmlns:p14="http://schemas.microsoft.com/office/powerpoint/2010/main" val="151255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9017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81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5223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25203</TotalTime>
  <Words>1770</Words>
  <Application>Microsoft Macintosh PowerPoint</Application>
  <PresentationFormat>Letter Paper (8.5x11 in)</PresentationFormat>
  <Paragraphs>419</Paragraphs>
  <Slides>63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Wingdings</vt:lpstr>
      <vt:lpstr>Symbol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Equation</vt:lpstr>
      <vt:lpstr>Sampling and Reconstruction of Visual Appearance: From Denoising to View Synthesis</vt:lpstr>
      <vt:lpstr>Motivation: Monte Carlo Rendering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Summary</vt:lpstr>
      <vt:lpstr>Motivation: Monte Carlo Integration</vt:lpstr>
      <vt:lpstr>Example: Soft Shadows</vt:lpstr>
      <vt:lpstr>Monte Carlo</vt:lpstr>
      <vt:lpstr>Monte Carlo Algorithms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More formally</vt:lpstr>
      <vt:lpstr>PowerPoint Presentation</vt:lpstr>
      <vt:lpstr>PowerPoint Presentation</vt:lpstr>
      <vt:lpstr>PowerPoint Presentation</vt:lpstr>
      <vt:lpstr>Importance Sampling</vt:lpstr>
      <vt:lpstr>Importance Sampling</vt:lpstr>
      <vt:lpstr>Importance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629</cp:revision>
  <cp:lastPrinted>2014-09-12T19:17:48Z</cp:lastPrinted>
  <dcterms:created xsi:type="dcterms:W3CDTF">1999-02-11T00:43:51Z</dcterms:created>
  <dcterms:modified xsi:type="dcterms:W3CDTF">2022-07-12T22:23:11Z</dcterms:modified>
</cp:coreProperties>
</file>