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15" r:id="rId2"/>
    <p:sldMasterId id="2147483727" r:id="rId3"/>
    <p:sldMasterId id="2147483739" r:id="rId4"/>
    <p:sldMasterId id="2147483751" r:id="rId5"/>
    <p:sldMasterId id="2147483776" r:id="rId6"/>
    <p:sldMasterId id="2147483788" r:id="rId7"/>
    <p:sldMasterId id="2147483801" r:id="rId8"/>
    <p:sldMasterId id="2147483813" r:id="rId9"/>
    <p:sldMasterId id="2147483825" r:id="rId10"/>
    <p:sldMasterId id="2147483838" r:id="rId11"/>
  </p:sldMasterIdLst>
  <p:notesMasterIdLst>
    <p:notesMasterId r:id="rId72"/>
  </p:notesMasterIdLst>
  <p:handoutMasterIdLst>
    <p:handoutMasterId r:id="rId73"/>
  </p:handoutMasterIdLst>
  <p:sldIdLst>
    <p:sldId id="751" r:id="rId12"/>
    <p:sldId id="822" r:id="rId13"/>
    <p:sldId id="851" r:id="rId14"/>
    <p:sldId id="852" r:id="rId15"/>
    <p:sldId id="853" r:id="rId16"/>
    <p:sldId id="854" r:id="rId17"/>
    <p:sldId id="855" r:id="rId18"/>
    <p:sldId id="856" r:id="rId19"/>
    <p:sldId id="857" r:id="rId20"/>
    <p:sldId id="858" r:id="rId21"/>
    <p:sldId id="859" r:id="rId22"/>
    <p:sldId id="860" r:id="rId23"/>
    <p:sldId id="861" r:id="rId24"/>
    <p:sldId id="862" r:id="rId25"/>
    <p:sldId id="863" r:id="rId26"/>
    <p:sldId id="864" r:id="rId27"/>
    <p:sldId id="865" r:id="rId28"/>
    <p:sldId id="867" r:id="rId29"/>
    <p:sldId id="868" r:id="rId30"/>
    <p:sldId id="869" r:id="rId31"/>
    <p:sldId id="870" r:id="rId32"/>
    <p:sldId id="871" r:id="rId33"/>
    <p:sldId id="872" r:id="rId34"/>
    <p:sldId id="873" r:id="rId35"/>
    <p:sldId id="874" r:id="rId36"/>
    <p:sldId id="875" r:id="rId37"/>
    <p:sldId id="876" r:id="rId38"/>
    <p:sldId id="877" r:id="rId39"/>
    <p:sldId id="878" r:id="rId40"/>
    <p:sldId id="896" r:id="rId41"/>
    <p:sldId id="897" r:id="rId42"/>
    <p:sldId id="898" r:id="rId43"/>
    <p:sldId id="882" r:id="rId44"/>
    <p:sldId id="883" r:id="rId45"/>
    <p:sldId id="884" r:id="rId46"/>
    <p:sldId id="885" r:id="rId47"/>
    <p:sldId id="899" r:id="rId48"/>
    <p:sldId id="886" r:id="rId49"/>
    <p:sldId id="887" r:id="rId50"/>
    <p:sldId id="890" r:id="rId51"/>
    <p:sldId id="891" r:id="rId52"/>
    <p:sldId id="900" r:id="rId53"/>
    <p:sldId id="901" r:id="rId54"/>
    <p:sldId id="902" r:id="rId55"/>
    <p:sldId id="903" r:id="rId56"/>
    <p:sldId id="904" r:id="rId57"/>
    <p:sldId id="905" r:id="rId58"/>
    <p:sldId id="906" r:id="rId59"/>
    <p:sldId id="907" r:id="rId60"/>
    <p:sldId id="908" r:id="rId61"/>
    <p:sldId id="909" r:id="rId62"/>
    <p:sldId id="910" r:id="rId63"/>
    <p:sldId id="911" r:id="rId64"/>
    <p:sldId id="912" r:id="rId65"/>
    <p:sldId id="913" r:id="rId66"/>
    <p:sldId id="914" r:id="rId67"/>
    <p:sldId id="915" r:id="rId68"/>
    <p:sldId id="916" r:id="rId69"/>
    <p:sldId id="917" r:id="rId70"/>
    <p:sldId id="918" r:id="rId71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2040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08125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99935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58592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9386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14848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076922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78631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10446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285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21177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24549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62918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47564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3053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18833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88595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68758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1910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4319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6610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0894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7597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91067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71985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9538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29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9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71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57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35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9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8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17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932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8706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31354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2350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3003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4708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4238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556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085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2662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1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7050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6646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7571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99264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3722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7499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1103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5856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70841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26456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1362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3418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63817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07695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90422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38518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6993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0122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907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53672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08899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05522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89620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5736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1005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4117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4246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2874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3680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15392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01768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22126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15905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36266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7818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81114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6436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2749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24433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41304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0124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0422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29793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44178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18670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59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917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30548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92392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75687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15325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22414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78761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8106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23813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2558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6736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627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0416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342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6554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503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9023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713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6962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0044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30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891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1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9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1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51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12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84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56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3149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6.e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8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0.e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8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4.e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8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8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0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0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2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2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29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70.emf"/><Relationship Id="rId7" Type="http://schemas.openxmlformats.org/officeDocument/2006/relationships/image" Target="../media/image72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0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7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0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7" Type="http://schemas.openxmlformats.org/officeDocument/2006/relationships/image" Target="../media/image77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06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36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Um0N4Hsd8" TargetMode="Externa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703" y="1066800"/>
            <a:ext cx="8506683" cy="1143000"/>
          </a:xfrm>
        </p:spPr>
        <p:txBody>
          <a:bodyPr/>
          <a:lstStyle/>
          <a:p>
            <a:r>
              <a:rPr lang="en-US" sz="2800" dirty="0"/>
              <a:t>Sampling and Reconstruction of Visual Appearance: From Denoising to View Synthesis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>
                <a:latin typeface="+mj-lt"/>
              </a:rPr>
              <a:t>CSE 274 [Fall 2022], Lecture 2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4120" imgH="241200" progId="Equation.DSMT4">
                  <p:embed/>
                </p:oleObj>
              </mc:Choice>
              <mc:Fallback>
                <p:oleObj name="Equation" r:id="rId3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228600" progId="Equation.DSMT4">
                  <p:embed/>
                </p:oleObj>
              </mc:Choice>
              <mc:Fallback>
                <p:oleObj name="Equation" r:id="rId5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15640" progId="Equation.DSMT4">
                  <p:embed/>
                </p:oleObj>
              </mc:Choice>
              <mc:Fallback>
                <p:oleObj name="Equation" r:id="rId9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40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9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2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radiance</a:t>
            </a:r>
          </a:p>
        </p:txBody>
      </p:sp>
    </p:spTree>
    <p:extLst>
      <p:ext uri="{BB962C8B-B14F-4D97-AF65-F5344CB8AC3E}">
        <p14:creationId xmlns:p14="http://schemas.microsoft.com/office/powerpoint/2010/main" val="371078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0918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5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7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6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Incident Radiance</a:t>
            </a:r>
          </a:p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135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i="1" dirty="0"/>
              <a:t>Reflection functions: Bi-Directional Reflectance Distribution Function or BRDF</a:t>
            </a:r>
          </a:p>
          <a:p>
            <a:pPr lvl="1"/>
            <a:r>
              <a:rPr lang="en-US" sz="2800" i="1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BRDFs, Radiometry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26183"/>
            <a:ext cx="8839200" cy="5029200"/>
          </a:xfrm>
        </p:spPr>
        <p:txBody>
          <a:bodyPr/>
          <a:lstStyle/>
          <a:p>
            <a:r>
              <a:rPr lang="en-US" dirty="0"/>
              <a:t>Basics of Illumination, Reflection </a:t>
            </a:r>
          </a:p>
          <a:p>
            <a:r>
              <a:rPr lang="en-US" dirty="0"/>
              <a:t>Formal radiometric analysis (not ad-hoc)</a:t>
            </a:r>
          </a:p>
          <a:p>
            <a:r>
              <a:rPr lang="en-US" dirty="0"/>
              <a:t>Reflection Equation </a:t>
            </a:r>
          </a:p>
          <a:p>
            <a:r>
              <a:rPr lang="en-US" dirty="0"/>
              <a:t>Ray Tracing and Rendering Equation 2</a:t>
            </a:r>
            <a:r>
              <a:rPr lang="en-US" baseline="30000" dirty="0"/>
              <a:t>nd</a:t>
            </a:r>
            <a:r>
              <a:rPr lang="en-US" dirty="0"/>
              <a:t> half</a:t>
            </a:r>
          </a:p>
          <a:p>
            <a:r>
              <a:rPr lang="en-US" dirty="0"/>
              <a:t>Monte Carlo Rendering next week</a:t>
            </a:r>
          </a:p>
          <a:p>
            <a:endParaRPr lang="en-US" dirty="0"/>
          </a:p>
          <a:p>
            <a:r>
              <a:rPr lang="en-US" dirty="0"/>
              <a:t>Appreciate formal analysis in a graduate course, even if not absolutely essential in practice</a:t>
            </a:r>
          </a:p>
          <a:p>
            <a:r>
              <a:rPr lang="en-US" i="1" dirty="0"/>
              <a:t>Please e-mail re papers you want to present (by </a:t>
            </a:r>
            <a:r>
              <a:rPr lang="en-US" i="1" dirty="0" err="1"/>
              <a:t>Th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1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6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5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50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419040" progId="Equation.DSMT4">
                  <p:embed/>
                </p:oleObj>
              </mc:Choice>
              <mc:Fallback>
                <p:oleObj name="Equation" r:id="rId2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203040" progId="Equation.DSMT4">
                  <p:embed/>
                </p:oleObj>
              </mc:Choice>
              <mc:Fallback>
                <p:oleObj name="Equation" r:id="rId4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41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16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61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33"/>
                </a:solidFill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33"/>
                </a:solidFill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869044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6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11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26506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178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026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i="1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1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72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1065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7894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 (Phong)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0987" name="Picture 11" descr="patph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70013"/>
            <a:ext cx="7137400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7064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447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551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5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Torrance-Sparrow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48153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44500" progId="Equation.DSMT4">
                  <p:embed/>
                </p:oleObj>
              </mc:Choice>
              <mc:Fallback>
                <p:oleObj name="Equation" r:id="rId2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047960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239555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6541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SIGGRAPH 18</a:t>
            </a:r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7" y="6509999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Real Photo: Instructor and Turner Whitted at SIGGRAPH 18</a:t>
            </a:r>
          </a:p>
        </p:txBody>
      </p:sp>
    </p:spTree>
    <p:extLst>
      <p:ext uri="{BB962C8B-B14F-4D97-AF65-F5344CB8AC3E}">
        <p14:creationId xmlns:p14="http://schemas.microsoft.com/office/powerpoint/2010/main" val="158596504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latin typeface="Arial" charset="0"/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3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458444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3685493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686662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  <a:cs typeface="Arial"/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  <a:cs typeface="Arial"/>
                </a:rPr>
                <a:t>P</a:t>
              </a:r>
              <a:r>
                <a:rPr lang="en-US" sz="2400" baseline="-25000">
                  <a:solidFill>
                    <a:srgbClr val="FFFFFF"/>
                  </a:solidFill>
                  <a:latin typeface="Arial" charset="0"/>
                  <a:cs typeface="Arial"/>
                </a:rPr>
                <a:t>0</a:t>
              </a:r>
              <a:endParaRPr lang="en-US" sz="2400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19776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891995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33763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520700" progId="Equation.DSMT4">
                  <p:embed/>
                </p:oleObj>
              </mc:Choice>
              <mc:Fallback>
                <p:oleObj name="Equation" r:id="rId4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568048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8200" imgH="254000" progId="Equation.DSMT4">
                  <p:embed/>
                </p:oleObj>
              </mc:Choice>
              <mc:Fallback>
                <p:oleObj name="Equation" r:id="rId6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396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730314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254000" progId="Equation.DSMT4">
                  <p:embed/>
                </p:oleObj>
              </mc:Choice>
              <mc:Fallback>
                <p:oleObj name="Equation" r:id="rId2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6274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43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45301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54000" progId="Equation.DSMT4">
                  <p:embed/>
                </p:oleObj>
              </mc:Choice>
              <mc:Fallback>
                <p:oleObj name="Equation" r:id="rId2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89341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520700" progId="Equation.DSMT4">
                  <p:embed/>
                </p:oleObj>
              </mc:Choice>
              <mc:Fallback>
                <p:oleObj name="Equation" r:id="rId4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54927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072211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2904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81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30593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31587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35796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20700" progId="Equation.DSMT4">
                  <p:embed/>
                </p:oleObj>
              </mc:Choice>
              <mc:Fallback>
                <p:oleObj name="Equation" r:id="rId6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74158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400" imgH="482600" progId="Equation.DSMT4">
                  <p:embed/>
                </p:oleObj>
              </mc:Choice>
              <mc:Fallback>
                <p:oleObj name="Equation" r:id="rId8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475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cs typeface="Arial"/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66607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965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197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02749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203200" progId="Equation.DSMT4">
                  <p:embed/>
                </p:oleObj>
              </mc:Choice>
              <mc:Fallback>
                <p:oleObj name="Equation" r:id="rId4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54738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44500" progId="Equation.DSMT4">
                  <p:embed/>
                </p:oleObj>
              </mc:Choice>
              <mc:Fallback>
                <p:oleObj name="Equation" r:id="rId6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163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317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2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cs typeface="Arial"/>
              </a:rPr>
              <a:t>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cs typeface="Arial"/>
              </a:rPr>
              <a:t>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0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7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For each pixel</a:t>
            </a:r>
          </a:p>
          <a:p>
            <a:pPr lvl="1"/>
            <a:r>
              <a:rPr lang="en-US" dirty="0"/>
              <a:t>Trace Primary Eye Ray, find intersection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Trace Secondary Shadow Ray(s) to all light(s)</a:t>
            </a:r>
          </a:p>
          <a:p>
            <a:pPr lvl="2"/>
            <a:r>
              <a:rPr lang="en-US" dirty="0"/>
              <a:t>Color  = Visible ? Illumination Model : 0 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Trace Reflected Ray</a:t>
            </a:r>
          </a:p>
          <a:p>
            <a:pPr lvl="2"/>
            <a:r>
              <a:rPr lang="en-US" dirty="0"/>
              <a:t>Color += reflectivity * Color of reflected ray</a:t>
            </a:r>
          </a:p>
          <a:p>
            <a:pPr lvl="2"/>
            <a:endParaRPr lang="en-US" dirty="0"/>
          </a:p>
          <a:p>
            <a:r>
              <a:rPr lang="en-US" dirty="0"/>
              <a:t>Need acceleration structure for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7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7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hardware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Today graphics hardware and software (NVIDIA Optix 6, RTX chips 10G+ rays per second).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2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5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90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24412</TotalTime>
  <Words>1248</Words>
  <Application>Microsoft Macintosh PowerPoint</Application>
  <PresentationFormat>Letter Paper (8.5x11 in)</PresentationFormat>
  <Paragraphs>268</Paragraphs>
  <Slides>60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</vt:lpstr>
      <vt:lpstr>Wingdings</vt:lpstr>
      <vt:lpstr>Times New Roman</vt:lpstr>
      <vt:lpstr>Default Design</vt:lpstr>
      <vt:lpstr>4_Default Design</vt:lpstr>
      <vt:lpstr>5_Default Design</vt:lpstr>
      <vt:lpstr>6_Default Design</vt:lpstr>
      <vt:lpstr>7_Default Design</vt:lpstr>
      <vt:lpstr>9_Default Design</vt:lpstr>
      <vt:lpstr>10_Default Design</vt:lpstr>
      <vt:lpstr>1_Default Design</vt:lpstr>
      <vt:lpstr>2_Default Design</vt:lpstr>
      <vt:lpstr>3_Default Design</vt:lpstr>
      <vt:lpstr>8_Default Design</vt:lpstr>
      <vt:lpstr>Equation</vt:lpstr>
      <vt:lpstr>Sampling and Reconstruction of Visual Appearance: From Denoising to View Synthesis</vt:lpstr>
      <vt:lpstr>Motivation: BRDFs, Radiometry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Radiometry</vt:lpstr>
      <vt:lpstr>Brdf Viewer plots </vt:lpstr>
      <vt:lpstr>PowerPoint Presentation</vt:lpstr>
      <vt:lpstr>PowerPoint Presentation</vt:lpstr>
      <vt:lpstr>Specular Term (Phong)</vt:lpstr>
      <vt:lpstr>PowerPoint Presentation</vt:lpstr>
      <vt:lpstr>PowerPoint Presentation</vt:lpstr>
      <vt:lpstr>Torrance-Sparrow</vt:lpstr>
      <vt:lpstr>Other BRDF models</vt:lpstr>
      <vt:lpstr>Ray Tracing History</vt:lpstr>
      <vt:lpstr>From SIGGRAPH 18</vt:lpstr>
      <vt:lpstr>Ray Casting</vt:lpstr>
      <vt:lpstr>Outline in Code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Ray Scene Intersection</vt:lpstr>
      <vt:lpstr>Shadows</vt:lpstr>
      <vt:lpstr>Shadows: Numerical Issues</vt:lpstr>
      <vt:lpstr>Mirror Reflections/Refractions</vt:lpstr>
      <vt:lpstr>Recursive Ray Tracing</vt:lpstr>
      <vt:lpstr>Interactive Raytracing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617</cp:revision>
  <cp:lastPrinted>2014-09-12T19:17:48Z</cp:lastPrinted>
  <dcterms:created xsi:type="dcterms:W3CDTF">1999-02-11T00:43:51Z</dcterms:created>
  <dcterms:modified xsi:type="dcterms:W3CDTF">2022-07-12T21:53:49Z</dcterms:modified>
</cp:coreProperties>
</file>