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89" r:id="rId2"/>
    <p:sldMasterId id="2147483789" r:id="rId3"/>
    <p:sldMasterId id="2147483801" r:id="rId4"/>
    <p:sldMasterId id="2147483814" r:id="rId5"/>
    <p:sldMasterId id="2147483826" r:id="rId6"/>
    <p:sldMasterId id="2147483838" r:id="rId7"/>
  </p:sldMasterIdLst>
  <p:notesMasterIdLst>
    <p:notesMasterId r:id="rId18"/>
  </p:notesMasterIdLst>
  <p:handoutMasterIdLst>
    <p:handoutMasterId r:id="rId19"/>
  </p:handoutMasterIdLst>
  <p:sldIdLst>
    <p:sldId id="751" r:id="rId8"/>
    <p:sldId id="752" r:id="rId9"/>
    <p:sldId id="753" r:id="rId10"/>
    <p:sldId id="754" r:id="rId11"/>
    <p:sldId id="755" r:id="rId12"/>
    <p:sldId id="756" r:id="rId13"/>
    <p:sldId id="757" r:id="rId14"/>
    <p:sldId id="758" r:id="rId15"/>
    <p:sldId id="759" r:id="rId16"/>
    <p:sldId id="760" r:id="rId17"/>
  </p:sldIdLst>
  <p:sldSz cx="9144000" cy="6858000" type="letter"/>
  <p:notesSz cx="6985000" cy="9283700"/>
  <p:embeddedFontLst>
    <p:embeddedFont>
      <p:font typeface="Arial Unicode MS" panose="020B0604020202020204" pitchFamily="3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1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848BC-554E-D540-A19F-A6DDC9A34532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1650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A6D2458-1E8B-5C49-8A61-A9877BC32CDA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3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1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51A63-B713-3347-8A19-C8C7B3D1C529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369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C9EBDBD-F305-7F4F-A44B-5988986195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4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3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AA233-CFA0-B545-A129-7C73F3BF01F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574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BB9A974-5007-DC44-B4C6-11841513CB69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5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5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2ED7B-8774-1C41-BF53-4DEC8526AD86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881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45E962D-B4BC-5943-840E-946D879E64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8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7</a:t>
            </a:fld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347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9</a:t>
            </a:fld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2765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3_Footer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187718-4AB9-2D49-9552-B831739CB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9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26A960-2912-D242-9A42-091C20B016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6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FF3ABF-67E6-5A46-820E-8B2533DE8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AC50BF-8CC8-F244-B7E3-9D636172F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8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09C9F-DD8A-EA41-AD14-3863E468C0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3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F8E2B1-65F6-7444-8A86-18EDFD6167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2F26CE-0695-D545-B3E7-78662F01C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53B430-D16D-C84C-AE64-8BD59035AC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4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2814EC-28D4-B746-A221-D6501D946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19CB19-E1FC-B246-AC8F-561E1DADB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4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66675"/>
            <a:ext cx="2247900" cy="6638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66675"/>
            <a:ext cx="6591300" cy="6638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32C78F-3364-E646-AAD5-E0C015C76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29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561D4FBF-1EB9-7F4A-AAE7-C533505A5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4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BD405553-CC40-A24A-8F20-B2B29BCD3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57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28949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47428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0683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3004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98065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9221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09233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71879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05220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77418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7276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4C063-03C3-B546-8FAD-2F58684311B6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63C19-4B5E-9B4F-9937-3AF1A5ABCE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30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C7860-DBDC-D24A-9E6C-0F90D670BCDC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3F408-FFBE-264C-976B-242DF4AE3D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41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3D881-DD7F-284A-BE04-6A91178060A7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DFA2D-E723-0C4D-AC0E-7EE23179A2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05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A3BD5B-85B1-294E-AAB0-844B53911A70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Matrix Row-Column Sampling for the Many Light Problem</a:t>
            </a:r>
          </a:p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Hasan, Pellacini, Bala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197BF513-1CB7-614A-8669-1BDB28A73D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7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B6F50-8896-6240-9A9A-899DCD807CA5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Matrix Row-Column Sampling for the Many Light Problem</a:t>
            </a:r>
          </a:p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Hasan, Pellacini, Bala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0260AC53-D141-C540-83B7-B744965A5D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72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B6816-FF1E-E247-8E5E-C335451DE07A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Matrix Row-Column Sampling for the Many Light Problem</a:t>
            </a:r>
          </a:p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Hasan, Pellacini, Bala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85EC122E-5EC1-864C-B9EA-0E05A80F70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02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0819F2-4DAC-C047-9B0E-E80591023352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3572C247-65D9-8A40-9455-262514DF03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44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1FC442-51D2-194D-82A4-6E8B5FA6320E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Matrix Row-Column Sampling for the Many Light Problem</a:t>
            </a:r>
          </a:p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Hasan, Pellacini, Bala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2B4E5200-4565-EE4F-9433-360915135F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90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1271F4-30E9-DA40-8965-2B6CB7B33892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Matrix Row-Column Sampling for the Many Light Problem</a:t>
            </a:r>
          </a:p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Hasan, Pellacini, Bala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1887D1CA-B566-374A-B1C2-6B8E7C005C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53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A7E020-B9C1-2B4E-BB97-85D795E3B0DA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Matrix Row-Column Sampling for the Many Light Problem</a:t>
            </a:r>
          </a:p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Hasan, Pellacini, Bala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D49B733D-335A-1345-A69A-906036E2D5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5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9B38EE-3B39-1540-A1FB-517D5423E51B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Matrix Row-Column Sampling for the Many Light Problem</a:t>
            </a:r>
          </a:p>
          <a:p>
            <a:pPr algn="l"/>
            <a:r>
              <a:rPr lang="en-US">
                <a:solidFill>
                  <a:srgbClr val="FFFFFF"/>
                </a:solidFill>
                <a:latin typeface="Arial" charset="0"/>
              </a:rPr>
              <a:t>Hasan, Pellacini, Bala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853C7A47-B9F1-7C43-8468-88311DE3E79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84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664D32FE-4D7E-DF40-98AA-FDB6F2AE2CF6}" type="datetime1">
              <a:rPr lang="en-US">
                <a:solidFill>
                  <a:srgbClr val="FFFFFF"/>
                </a:solidFill>
              </a:rPr>
              <a:pPr/>
              <a:t>7/12/22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313D437F-D556-5444-B159-43DE4607D8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19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F03DC7-04F4-E746-B7CE-1F5828A80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54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026A8E-811F-7744-8499-04D04584E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1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9A9C9B-144A-1F4C-A581-588E8E636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25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198E11-83B3-A84C-BE29-1ACA3CB41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97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527D98-4B0B-C949-8EB5-EF1BAE00E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66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4AE797-8EE9-AE4A-8A71-F163403C9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20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DAAD06-80E7-634E-A594-E8DD47B5F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09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173840-5232-DA48-9C17-844A3E3A3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8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BBABE2-9C63-6346-9776-A58991B45A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7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B59B89-EC30-4142-A637-2DBBB0DEF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26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BE23C-203E-5A41-929A-6476EE77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34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6AE739-3C8A-914D-A0CF-DA6E0CB91D2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3376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3CA38A-8BFA-E846-9ECC-A4DEF8A1A9B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14561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0D5E7-4410-8E4D-948F-2D2F193DBE5A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09388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89064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89064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524763-AE47-304F-AAB1-EE63CBF4A0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265407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EA9EF8-9277-BB44-BB99-2BBC9B6151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252339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0D9E29-6D3C-5E4B-8CF7-430EFFB7F6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21486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4158E-F07B-3540-969D-3F7F42FFF8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13577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CFEA53-3EF1-214A-B1BA-02B4BE9B512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741628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418F03-4D46-574C-85D9-C5A1BD207A5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077570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0611E2-0033-6E46-8A80-B91FF7EC86C8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3277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415926"/>
            <a:ext cx="2152650" cy="6251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15926"/>
            <a:ext cx="6305550" cy="6251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24D876-EFEE-FE40-BFE9-272BFE7E9AA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2979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300" tIns="57150" rIns="114300" bIns="5715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5" name="PP_03_Footer.jpg" descr="/Volumes/eGo/S2012/PowerPoint:Keynote/S2012 PPT:KEY/PP_Files/PP_03_Foot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5715003"/>
            <a:ext cx="9144000" cy="9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18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300" tIns="57150" rIns="114300" bIns="5715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7512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24"/>
            <a:ext cx="9144000" cy="982133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" y="1270000"/>
            <a:ext cx="8509000" cy="5207000"/>
          </a:xfrm>
          <a:prstGeom prst="rect">
            <a:avLst/>
          </a:prstGeom>
        </p:spPr>
        <p:txBody>
          <a:bodyPr lIns="114300" tIns="57150" rIns="114300" bIns="57150"/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1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Sub bullets look like this</a:t>
            </a:r>
            <a:endParaRPr lang="en-US" sz="23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4461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24"/>
            <a:ext cx="9144000" cy="98213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5597" y="1241968"/>
            <a:ext cx="4129485" cy="5109104"/>
          </a:xfrm>
          <a:prstGeom prst="rect">
            <a:avLst/>
          </a:prstGeom>
        </p:spPr>
        <p:txBody>
          <a:bodyPr lIns="114300" tIns="57150" rIns="114300" bIns="57150">
            <a:normAutofit/>
          </a:bodyPr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charset="0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54572" y="1271077"/>
            <a:ext cx="4131469" cy="5069417"/>
          </a:xfrm>
          <a:prstGeom prst="rect">
            <a:avLst/>
          </a:prstGeom>
        </p:spPr>
        <p:txBody>
          <a:bodyPr lIns="114300" tIns="57150" rIns="114300" bIns="57150"/>
          <a:lstStyle/>
          <a:p>
            <a:pPr eaLnBrk="1" hangingPunct="1">
              <a:buFontTx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36589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3980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lIns="114300" tIns="57150" rIns="114300" bIns="5715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114300" tIns="57150" rIns="114300" bIns="5715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83033A90-4C35-FF43-8C93-0392EFBFF655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7/12/22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114300" tIns="57150" rIns="114300" bIns="5715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114300" tIns="57150" rIns="114300" bIns="5715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BB6F73CC-5BCE-F64D-94A7-760829E3E70F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040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599" y="2129898"/>
            <a:ext cx="7770813" cy="1471084"/>
          </a:xfrm>
          <a:prstGeom prst="rect">
            <a:avLst/>
          </a:prstGeom>
        </p:spPr>
        <p:txBody>
          <a:bodyPr lIns="114300" tIns="57150" rIns="114300" bIns="5715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4" y="3886731"/>
            <a:ext cx="6401594" cy="1751541"/>
          </a:xfrm>
          <a:prstGeom prst="rect">
            <a:avLst/>
          </a:prstGeom>
        </p:spPr>
        <p:txBody>
          <a:bodyPr lIns="114300" tIns="57150" rIns="114300" bIns="57150"/>
          <a:lstStyle>
            <a:lvl1pPr marL="0" indent="0" algn="ctr">
              <a:buNone/>
              <a:defRPr/>
            </a:lvl1pPr>
            <a:lvl2pPr marL="571500" indent="0" algn="ctr">
              <a:buNone/>
              <a:defRPr/>
            </a:lvl2pPr>
            <a:lvl3pPr marL="1143000" indent="0" algn="ctr">
              <a:buNone/>
              <a:defRPr/>
            </a:lvl3pPr>
            <a:lvl4pPr marL="1714500" indent="0" algn="ctr">
              <a:buNone/>
              <a:defRPr/>
            </a:lvl4pPr>
            <a:lvl5pPr marL="2286000" indent="0" algn="ctr">
              <a:buNone/>
              <a:defRPr/>
            </a:lvl5pPr>
            <a:lvl6pPr marL="2857500" indent="0" algn="ctr">
              <a:buNone/>
              <a:defRPr/>
            </a:lvl6pPr>
            <a:lvl7pPr marL="3429000" indent="0" algn="ctr">
              <a:buNone/>
              <a:defRPr/>
            </a:lvl7pPr>
            <a:lvl8pPr marL="4000500" indent="0" algn="ctr">
              <a:buNone/>
              <a:defRPr/>
            </a:lvl8pPr>
            <a:lvl9pPr marL="45720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80665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026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7/12/22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85878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34378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1879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7/12/22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3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7/12/22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4917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7/12/22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95482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7/12/22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86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C1BC7B"/>
                </a:solidFill>
              </a:defRPr>
            </a:lvl1pPr>
          </a:lstStyle>
          <a:p>
            <a:pPr eaLnBrk="1" hangingPunct="1"/>
            <a:fld id="{C207397B-1FDF-1D47-BDE7-5D70F8118E50}" type="slidenum">
              <a:rPr lang="en-US" smtClean="0">
                <a:latin typeface="Arial" charset="0"/>
                <a:cs typeface="ＭＳ Ｐゴシック" charset="0"/>
              </a:rPr>
              <a:pPr eaLnBrk="1" hangingPunct="1"/>
              <a:t>‹#›</a:t>
            </a:fld>
            <a:endParaRPr lang="en-US">
              <a:latin typeface="Arial" charset="0"/>
              <a:cs typeface="ＭＳ Ｐゴシック" charset="0"/>
            </a:endParaRP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6675"/>
            <a:ext cx="8991600" cy="5635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33333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0"/>
            <a:ext cx="899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292929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1283" name="Rectangle 19"/>
          <p:cNvSpPr>
            <a:spLocks noChangeArrowheads="1"/>
          </p:cNvSpPr>
          <p:nvPr userDrawn="1"/>
        </p:nvSpPr>
        <p:spPr bwMode="auto">
          <a:xfrm flipH="1">
            <a:off x="0" y="681038"/>
            <a:ext cx="7315200" cy="42862"/>
          </a:xfrm>
          <a:prstGeom prst="rect">
            <a:avLst/>
          </a:prstGeom>
          <a:gradFill rotWithShape="1">
            <a:gsLst>
              <a:gs pos="0">
                <a:srgbClr val="54545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4000" b="1">
              <a:solidFill>
                <a:srgbClr val="545454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3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969696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777777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77777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2977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 algn="l"/>
            <a:fld id="{16B9B295-A29F-8A49-88CA-6204E6BBD8C7}" type="datetime1">
              <a:rPr lang="en-US" smtClean="0">
                <a:solidFill>
                  <a:srgbClr val="FFFFFF"/>
                </a:solidFill>
                <a:latin typeface="Arial" charset="0"/>
              </a:rPr>
              <a:pPr algn="l"/>
              <a:t>7/12/22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FF307A0C-7753-9D40-8BA7-907F57FE9C2C}" type="slidenum">
              <a:rPr lang="en-US" smtClean="0">
                <a:solidFill>
                  <a:srgbClr val="FFFFFF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 userDrawn="1"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19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62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0A3C26A-4CF7-B14A-A6DC-FEE5007EF7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218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6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tx1"/>
          </a:solidFill>
          <a:latin typeface="Arial" charset="0"/>
          <a:ea typeface="+mn-ea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89064"/>
            <a:ext cx="86106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15964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DA41AED0-26E3-1946-A23C-19FF19CCDCE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  <p:sp>
        <p:nvSpPr>
          <p:cNvPr id="15964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5926"/>
            <a:ext cx="7772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9834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2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>
          <a:solidFill>
            <a:schemeClr val="tx2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2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9pPr>
    </p:titleStyle>
    <p:bodyStyle>
      <a:lvl1pPr marL="341313" indent="-341313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31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742156" indent="-285750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6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1143000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599406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2055813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›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326" y="1066800"/>
            <a:ext cx="8340156" cy="1143000"/>
          </a:xfrm>
        </p:spPr>
        <p:txBody>
          <a:bodyPr/>
          <a:lstStyle/>
          <a:p>
            <a:r>
              <a:rPr lang="en-US" sz="2800" dirty="0"/>
              <a:t>Sampling and Reconstruction of Visual Appearance: From Denoising to View Synthesis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88978"/>
            <a:ext cx="8229600" cy="1752600"/>
          </a:xfrm>
        </p:spPr>
        <p:txBody>
          <a:bodyPr/>
          <a:lstStyle/>
          <a:p>
            <a:r>
              <a:rPr lang="en-US" dirty="0">
                <a:latin typeface="+mj-lt"/>
              </a:rPr>
              <a:t>CSE 274 [Fall 2022], Lecture 10</a:t>
            </a: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74485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" y="4570770"/>
            <a:ext cx="2581934" cy="1449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98" y="4583459"/>
            <a:ext cx="1925935" cy="142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4" y="4567094"/>
            <a:ext cx="2452665" cy="1438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35" y="4576377"/>
            <a:ext cx="2124765" cy="14121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 sz="20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1"/>
            <a:ext cx="2057400" cy="171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98" y="0"/>
            <a:ext cx="7285903" cy="685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02183" y="-43221"/>
            <a:ext cx="2827617" cy="677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</a:rPr>
              <a:t>Light Field is Redundant!</a:t>
            </a:r>
          </a:p>
          <a:p>
            <a:endParaRPr lang="en-US" dirty="0">
              <a:solidFill>
                <a:srgbClr val="78797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8511" y="-47977"/>
            <a:ext cx="1359742" cy="98488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2000" dirty="0">
                <a:solidFill>
                  <a:srgbClr val="FFFFFE"/>
                </a:solidFill>
              </a:rPr>
              <a:t>Scene from</a:t>
            </a:r>
          </a:p>
          <a:p>
            <a:r>
              <a:rPr lang="en-US" sz="2000" dirty="0">
                <a:solidFill>
                  <a:srgbClr val="FFFFFE"/>
                </a:solidFill>
              </a:rPr>
              <a:t>Above</a:t>
            </a:r>
          </a:p>
          <a:p>
            <a:endParaRPr lang="en-US" dirty="0">
              <a:solidFill>
                <a:srgbClr val="78797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>
              <a:solidFill>
                <a:srgbClr val="787972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>
              <a:solidFill>
                <a:srgbClr val="787972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>
              <a:solidFill>
                <a:srgbClr val="787972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>
              <a:solidFill>
                <a:srgbClr val="787972"/>
              </a:solidFill>
              <a:latin typeface="Arial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758424" y="5404359"/>
            <a:ext cx="79778" cy="127584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58424" y="2921002"/>
            <a:ext cx="79778" cy="249289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45354" y="5404359"/>
            <a:ext cx="79778" cy="127584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45354" y="2921002"/>
            <a:ext cx="79778" cy="249289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587878" y="5412459"/>
            <a:ext cx="253900" cy="1267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7878" y="2921000"/>
            <a:ext cx="253900" cy="2498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40027" y="5409131"/>
            <a:ext cx="398173" cy="12710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39352" y="2921004"/>
            <a:ext cx="398848" cy="2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38877" y="5409131"/>
            <a:ext cx="398173" cy="127107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38200" y="2921004"/>
            <a:ext cx="398848" cy="248851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6993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266784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38200" y="5412459"/>
            <a:ext cx="253900" cy="126774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38200" y="2921000"/>
            <a:ext cx="253900" cy="249885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68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685800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65055"/>
            <a:ext cx="8686800" cy="5029200"/>
          </a:xfrm>
        </p:spPr>
        <p:txBody>
          <a:bodyPr/>
          <a:lstStyle/>
          <a:p>
            <a:r>
              <a:rPr lang="en-US" dirty="0"/>
              <a:t>Monte Carlo Rendering </a:t>
            </a:r>
          </a:p>
          <a:p>
            <a:r>
              <a:rPr lang="en-US" dirty="0"/>
              <a:t>Light Transport Acquisition / Many Light Rendering</a:t>
            </a:r>
          </a:p>
          <a:p>
            <a:r>
              <a:rPr lang="en-US" i="1" dirty="0"/>
              <a:t>Light Fields and Computational Photography</a:t>
            </a:r>
          </a:p>
          <a:p>
            <a:r>
              <a:rPr lang="en-US" dirty="0"/>
              <a:t>View Synthesis</a:t>
            </a:r>
          </a:p>
          <a:p>
            <a:r>
              <a:rPr lang="en-US" dirty="0"/>
              <a:t>Animation/Simulation (not covered in course)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463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626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595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</p:spTree>
    <p:extLst>
      <p:ext uri="{BB962C8B-B14F-4D97-AF65-F5344CB8AC3E}">
        <p14:creationId xmlns:p14="http://schemas.microsoft.com/office/powerpoint/2010/main" val="186763972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581400"/>
            <a:ext cx="4343400" cy="381000"/>
          </a:xfrm>
        </p:spPr>
        <p:txBody>
          <a:bodyPr/>
          <a:lstStyle/>
          <a:p>
            <a:r>
              <a:rPr lang="en-US" sz="19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Lenslet-based Light Field camera</a:t>
            </a:r>
          </a:p>
        </p:txBody>
      </p:sp>
      <p:pic>
        <p:nvPicPr>
          <p:cNvPr id="1692675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76" name="Picture 4" descr="over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962401"/>
            <a:ext cx="7502525" cy="243522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2677" name="Text Box 10"/>
          <p:cNvSpPr txBox="1">
            <a:spLocks noChangeArrowheads="1"/>
          </p:cNvSpPr>
          <p:nvPr/>
        </p:nvSpPr>
        <p:spPr bwMode="auto">
          <a:xfrm>
            <a:off x="185738" y="6369050"/>
            <a:ext cx="6246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Verdana" charset="0"/>
              </a:rPr>
              <a:t>[Adelson and Wang, 1992, Ng et al. 2005 ]</a:t>
            </a:r>
          </a:p>
        </p:txBody>
      </p:sp>
      <p:sp>
        <p:nvSpPr>
          <p:cNvPr id="1592331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  <p:sp>
        <p:nvSpPr>
          <p:cNvPr id="1692679" name="Line 12"/>
          <p:cNvSpPr>
            <a:spLocks noChangeShapeType="1"/>
          </p:cNvSpPr>
          <p:nvPr/>
        </p:nvSpPr>
        <p:spPr bwMode="auto">
          <a:xfrm>
            <a:off x="-609600" y="3629025"/>
            <a:ext cx="10668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09538"/>
            <a:ext cx="8077200" cy="652463"/>
          </a:xfrm>
        </p:spPr>
        <p:txBody>
          <a:bodyPr/>
          <a:lstStyle/>
          <a:p>
            <a:r>
              <a:rPr lang="en-US" sz="2900">
                <a:effectLst>
                  <a:outerShdw blurRad="38100" dist="38100" dir="2700000" algn="tl">
                    <a:srgbClr val="FFFFFF"/>
                  </a:outerShdw>
                </a:effectLst>
              </a:rPr>
              <a:t>Stanford Plenoptic Camera  </a:t>
            </a:r>
            <a:r>
              <a:rPr lang="en-US" sz="1700">
                <a:effectLst>
                  <a:outerShdw blurRad="38100" dist="38100" dir="2700000" algn="tl">
                    <a:srgbClr val="FFFFFF"/>
                  </a:outerShdw>
                </a:effectLst>
              </a:rPr>
              <a:t>[Ng et al 2005]</a:t>
            </a:r>
          </a:p>
        </p:txBody>
      </p:sp>
      <p:sp>
        <p:nvSpPr>
          <p:cNvPr id="1694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6381749"/>
            <a:ext cx="8864600" cy="476251"/>
          </a:xfrm>
        </p:spPr>
        <p:txBody>
          <a:bodyPr/>
          <a:lstStyle/>
          <a:p>
            <a:pPr marL="285750" indent="-285750">
              <a:buFontTx/>
              <a:buNone/>
            </a:pPr>
            <a:r>
              <a:rPr lang="en-US" sz="1900" i="1"/>
              <a:t>4000 </a:t>
            </a:r>
            <a:r>
              <a:rPr lang="en-US" sz="1900" i="1"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1694724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5" y="831851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94725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5" y="833439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94726" name="Text Box 6"/>
          <p:cNvSpPr txBox="1">
            <a:spLocks noChangeArrowheads="1"/>
          </p:cNvSpPr>
          <p:nvPr/>
        </p:nvSpPr>
        <p:spPr bwMode="auto">
          <a:xfrm>
            <a:off x="915988" y="2971801"/>
            <a:ext cx="3390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Contax medium format camera</a:t>
            </a:r>
          </a:p>
        </p:txBody>
      </p:sp>
      <p:sp>
        <p:nvSpPr>
          <p:cNvPr id="1694727" name="Text Box 7"/>
          <p:cNvSpPr txBox="1">
            <a:spLocks noChangeArrowheads="1"/>
          </p:cNvSpPr>
          <p:nvPr/>
        </p:nvSpPr>
        <p:spPr bwMode="auto">
          <a:xfrm>
            <a:off x="5033964" y="2971801"/>
            <a:ext cx="3070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Kodak 16-megapixel sensor</a:t>
            </a:r>
          </a:p>
        </p:txBody>
      </p:sp>
      <p:grpSp>
        <p:nvGrpSpPr>
          <p:cNvPr id="1694728" name="Group 8"/>
          <p:cNvGrpSpPr>
            <a:grpSpLocks/>
          </p:cNvGrpSpPr>
          <p:nvPr/>
        </p:nvGrpSpPr>
        <p:grpSpPr bwMode="auto">
          <a:xfrm>
            <a:off x="844551" y="3657601"/>
            <a:ext cx="7405688" cy="2533650"/>
            <a:chOff x="532" y="2319"/>
            <a:chExt cx="4665" cy="1596"/>
          </a:xfrm>
        </p:grpSpPr>
        <p:pic>
          <p:nvPicPr>
            <p:cNvPr id="1694729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4730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1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22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Adaptive Optics microlens array</a:t>
              </a:r>
            </a:p>
          </p:txBody>
        </p:sp>
        <p:sp>
          <p:nvSpPr>
            <p:cNvPr id="1694732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11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125</a:t>
              </a:r>
              <a:r>
                <a:rPr lang="el-GR" sz="2000">
                  <a:solidFill>
                    <a:srgbClr val="000000"/>
                  </a:solidFill>
                  <a:cs typeface="Times New Roman" charset="0"/>
                </a:rPr>
                <a:t>μ</a:t>
              </a: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 square-sided microlenses</a:t>
              </a:r>
              <a:endParaRPr lang="el-GR" sz="2000">
                <a:solidFill>
                  <a:srgbClr val="000000"/>
                </a:solidFill>
                <a:cs typeface="Times New Roman" charset="0"/>
              </a:endParaRPr>
            </a:p>
          </p:txBody>
        </p:sp>
      </p:grpSp>
      <p:grpSp>
        <p:nvGrpSpPr>
          <p:cNvPr id="1694733" name="Group 13"/>
          <p:cNvGrpSpPr>
            <a:grpSpLocks/>
          </p:cNvGrpSpPr>
          <p:nvPr/>
        </p:nvGrpSpPr>
        <p:grpSpPr bwMode="auto">
          <a:xfrm>
            <a:off x="5203826" y="3449639"/>
            <a:ext cx="3794125" cy="1620837"/>
            <a:chOff x="3278" y="2188"/>
            <a:chExt cx="2390" cy="1021"/>
          </a:xfrm>
        </p:grpSpPr>
        <p:pic>
          <p:nvPicPr>
            <p:cNvPr id="1694734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5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1"/>
                <a:gd name="T16" fmla="*/ 0 h 278"/>
                <a:gd name="T17" fmla="*/ 471 w 471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/>
              <a:endParaRPr lang="en-US" sz="2400">
                <a:solidFill>
                  <a:srgbClr val="000000"/>
                </a:solidFill>
                <a:latin typeface="Times" charset="0"/>
              </a:endParaRPr>
            </a:p>
          </p:txBody>
        </p:sp>
        <p:cxnSp>
          <p:nvCxnSpPr>
            <p:cNvPr id="1694736" name="AutoShape 16"/>
            <p:cNvCxnSpPr>
              <a:cxnSpLocks noChangeShapeType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3510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15926"/>
            <a:ext cx="7772400" cy="739775"/>
          </a:xfrm>
        </p:spPr>
        <p:txBody>
          <a:bodyPr/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Digital  Refocusing</a:t>
            </a:r>
          </a:p>
        </p:txBody>
      </p:sp>
      <p:pic>
        <p:nvPicPr>
          <p:cNvPr id="1697795" name="Picture 3" descr="jacqu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4" name="Picture 4" descr="marsh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5" name="Picture 5" descr="pol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6" name="Picture 6" descr="mat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7" name="Picture 7" descr="ma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73200"/>
            <a:ext cx="3708400" cy="37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6568" name="Rectangle 8"/>
          <p:cNvSpPr>
            <a:spLocks noChangeArrowheads="1"/>
          </p:cNvSpPr>
          <p:nvPr/>
        </p:nvSpPr>
        <p:spPr bwMode="auto">
          <a:xfrm>
            <a:off x="6629400" y="3581401"/>
            <a:ext cx="206637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[Ng et al 2005]</a:t>
            </a:r>
          </a:p>
        </p:txBody>
      </p:sp>
    </p:spTree>
    <p:extLst>
      <p:ext uri="{BB962C8B-B14F-4D97-AF65-F5344CB8AC3E}">
        <p14:creationId xmlns:p14="http://schemas.microsoft.com/office/powerpoint/2010/main" val="329006336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5" y="-47976"/>
            <a:ext cx="1508947" cy="95410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E"/>
                </a:solidFill>
                <a:latin typeface="Arial"/>
              </a:rPr>
              <a:t>Scene from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E"/>
                </a:solidFill>
                <a:latin typeface="Arial"/>
              </a:rPr>
              <a:t>Above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3"/>
            <a:ext cx="2057400" cy="171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39352" y="2921005"/>
            <a:ext cx="398848" cy="2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38200" y="2921005"/>
            <a:ext cx="398848" cy="2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6993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66784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514843"/>
            <a:ext cx="914400" cy="148424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11" idx="0"/>
          </p:cNvCxnSpPr>
          <p:nvPr/>
        </p:nvCxnSpPr>
        <p:spPr>
          <a:xfrm flipV="1">
            <a:off x="838205" y="5409131"/>
            <a:ext cx="398849" cy="11057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0"/>
          </p:cNvCxnSpPr>
          <p:nvPr/>
        </p:nvCxnSpPr>
        <p:spPr>
          <a:xfrm flipH="1" flipV="1">
            <a:off x="440028" y="5409131"/>
            <a:ext cx="398172" cy="11057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03" y="4317920"/>
            <a:ext cx="1685077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/>
              </a:rPr>
              <a:t>Lenslet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Array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189180" y="4820613"/>
            <a:ext cx="1447800" cy="1625600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camera_bl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4419600" cy="3683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91000" y="4038600"/>
            <a:ext cx="2057400" cy="406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89" y="4109955"/>
            <a:ext cx="1978679" cy="321176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4562323" y="1882161"/>
            <a:ext cx="889419" cy="2702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296451" y="1882161"/>
            <a:ext cx="730227" cy="2694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278021" y="1871844"/>
            <a:ext cx="101618" cy="26976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995872" y="6273800"/>
            <a:ext cx="6919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41313"/>
                </a:solidFill>
                <a:latin typeface="Arial"/>
              </a:rPr>
              <a:t>[</a:t>
            </a:r>
            <a:r>
              <a:rPr lang="en-US" sz="2000" dirty="0" err="1">
                <a:solidFill>
                  <a:srgbClr val="141313"/>
                </a:solidFill>
                <a:latin typeface="Arial"/>
              </a:rPr>
              <a:t>Lippman</a:t>
            </a:r>
            <a:r>
              <a:rPr lang="en-US" sz="2000" dirty="0">
                <a:solidFill>
                  <a:srgbClr val="141313"/>
                </a:solidFill>
                <a:latin typeface="Arial"/>
              </a:rPr>
              <a:t> 1908], [</a:t>
            </a:r>
            <a:r>
              <a:rPr lang="en-US" sz="2000" dirty="0" err="1">
                <a:solidFill>
                  <a:srgbClr val="141313"/>
                </a:solidFill>
                <a:latin typeface="Arial"/>
              </a:rPr>
              <a:t>Adelson</a:t>
            </a:r>
            <a:r>
              <a:rPr lang="en-US" sz="2000" dirty="0">
                <a:solidFill>
                  <a:srgbClr val="141313"/>
                </a:solidFill>
                <a:latin typeface="Arial"/>
              </a:rPr>
              <a:t> and Wang 1992], [Ng et al. 2005]</a:t>
            </a:r>
            <a:endParaRPr lang="en-US" sz="1600" dirty="0">
              <a:solidFill>
                <a:srgbClr val="141313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102" y="0"/>
            <a:ext cx="7285903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05005" y="-43220"/>
            <a:ext cx="2023861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Integral Imaging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027380" y="6676769"/>
            <a:ext cx="7086600" cy="43459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981206" y="457970"/>
            <a:ext cx="14243" cy="6191447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19600" y="6138622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# Sensor Pixels X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1175847" y="3157347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# Sensor Pixels Y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2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46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5" y="-47976"/>
            <a:ext cx="1508947" cy="95410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E"/>
                </a:solidFill>
                <a:latin typeface="Arial"/>
              </a:rPr>
              <a:t>Scene from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E"/>
                </a:solidFill>
                <a:latin typeface="Arial"/>
              </a:rPr>
              <a:t>Above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3"/>
            <a:ext cx="2057400" cy="171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102" y="0"/>
            <a:ext cx="72859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8080" y="0"/>
            <a:ext cx="2915920" cy="6858000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50576" y="0"/>
            <a:ext cx="2930245" cy="6858000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4216" y="4113804"/>
            <a:ext cx="1469082" cy="2744197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1082" y="5"/>
            <a:ext cx="1455352" cy="2749177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75842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6997" y="5413307"/>
            <a:ext cx="3892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58766" y="5413307"/>
            <a:ext cx="3842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535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514843"/>
            <a:ext cx="914400" cy="148424"/>
          </a:xfrm>
          <a:prstGeom prst="rect">
            <a:avLst/>
          </a:prstGeom>
        </p:spPr>
      </p:pic>
      <p:cxnSp>
        <p:nvCxnSpPr>
          <p:cNvPr id="22" name="Straight Connector 21"/>
          <p:cNvCxnSpPr>
            <a:stCxn id="24" idx="0"/>
          </p:cNvCxnSpPr>
          <p:nvPr/>
        </p:nvCxnSpPr>
        <p:spPr>
          <a:xfrm flipH="1" flipV="1">
            <a:off x="758424" y="5404359"/>
            <a:ext cx="79776" cy="1110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4" idx="0"/>
          </p:cNvCxnSpPr>
          <p:nvPr/>
        </p:nvCxnSpPr>
        <p:spPr>
          <a:xfrm flipV="1">
            <a:off x="838200" y="5404361"/>
            <a:ext cx="86932" cy="11104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05005" y="-43220"/>
            <a:ext cx="2023861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Integral Imaging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477001"/>
            <a:ext cx="1066800" cy="2078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353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5" y="-47976"/>
            <a:ext cx="1508947" cy="95410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E"/>
                </a:solidFill>
                <a:latin typeface="Arial"/>
              </a:rPr>
              <a:t>Scene from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E"/>
                </a:solidFill>
                <a:latin typeface="Arial"/>
              </a:rPr>
              <a:t>Above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3"/>
            <a:ext cx="2057400" cy="171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102" y="0"/>
            <a:ext cx="72859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8080" y="0"/>
            <a:ext cx="2915920" cy="68580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50576" y="0"/>
            <a:ext cx="2930245" cy="68580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2" y="4113804"/>
            <a:ext cx="2930245" cy="2744197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4805" y="5"/>
            <a:ext cx="2930245" cy="2749177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5842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6997" y="5413307"/>
            <a:ext cx="3892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8766" y="5413307"/>
            <a:ext cx="3842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ragonLowR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1" y="0"/>
            <a:ext cx="7261413" cy="68580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84535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6514843"/>
            <a:ext cx="914400" cy="148424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758424" y="5404359"/>
            <a:ext cx="79776" cy="1110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38200" y="5404361"/>
            <a:ext cx="86932" cy="11104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27380" y="6676769"/>
            <a:ext cx="7086600" cy="43459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981206" y="457970"/>
            <a:ext cx="14243" cy="6191447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38600" y="6138622"/>
            <a:ext cx="3558486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# Sensor Pixels X / # Views X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502583" y="3157347"/>
            <a:ext cx="3557384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# Sensor Pixels Y / # Views Y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28800" y="0"/>
            <a:ext cx="7315200" cy="6858000"/>
          </a:xfrm>
          <a:prstGeom prst="rect">
            <a:avLst/>
          </a:prstGeom>
          <a:solidFill>
            <a:schemeClr val="accent4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787972"/>
                </a:solidFill>
                <a:latin typeface="Arial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43508" y="615002"/>
            <a:ext cx="55098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u="sng" dirty="0">
                <a:solidFill>
                  <a:srgbClr val="141313"/>
                </a:solidFill>
                <a:latin typeface="Arial"/>
              </a:rPr>
              <a:t>Example</a:t>
            </a:r>
          </a:p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141313"/>
              </a:solidFill>
              <a:latin typeface="Arial"/>
            </a:endParaRPr>
          </a:p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141313"/>
                </a:solidFill>
                <a:latin typeface="Arial"/>
              </a:rPr>
              <a:t>Sensor with 2000 x 1000 pixels</a:t>
            </a:r>
          </a:p>
        </p:txBody>
      </p:sp>
      <p:sp>
        <p:nvSpPr>
          <p:cNvPr id="33" name="右矢印 9"/>
          <p:cNvSpPr/>
          <p:nvPr/>
        </p:nvSpPr>
        <p:spPr>
          <a:xfrm rot="5400000">
            <a:off x="4948342" y="2231066"/>
            <a:ext cx="901657" cy="960166"/>
          </a:xfrm>
          <a:prstGeom prst="rightArrow">
            <a:avLst/>
          </a:prstGeom>
          <a:solidFill>
            <a:srgbClr val="5887D4"/>
          </a:solidFill>
          <a:ln>
            <a:solidFill>
              <a:srgbClr val="14131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600">
              <a:solidFill>
                <a:srgbClr val="787972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4169" y="2987202"/>
            <a:ext cx="469724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141313"/>
              </a:solidFill>
              <a:latin typeface="Arial"/>
            </a:endParaRPr>
          </a:p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141313"/>
                </a:solidFill>
                <a:latin typeface="Arial"/>
              </a:rPr>
              <a:t>5 x 5 light field views, </a:t>
            </a:r>
          </a:p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141313"/>
                </a:solidFill>
                <a:latin typeface="Arial"/>
              </a:rPr>
              <a:t>each with 400 x 200 pixels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69617" y="4749803"/>
            <a:ext cx="6676575" cy="1323437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defTabSz="3657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n w="12700">
                  <a:solidFill>
                    <a:srgbClr val="141313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our approach: explore ways to</a:t>
            </a:r>
          </a:p>
          <a:p>
            <a:pPr defTabSz="3657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n w="12700">
                  <a:solidFill>
                    <a:srgbClr val="141313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overcome resolution tradeoff!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5001" y="-43220"/>
            <a:ext cx="6225107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E"/>
                </a:solidFill>
                <a:latin typeface="Arial"/>
              </a:rPr>
              <a:t>Integral Imaging: </a:t>
            </a:r>
            <a:r>
              <a:rPr lang="en-US" sz="2000" dirty="0" err="1">
                <a:solidFill>
                  <a:srgbClr val="FFFFFE"/>
                </a:solidFill>
                <a:latin typeface="Arial"/>
              </a:rPr>
              <a:t>Spatio</a:t>
            </a:r>
            <a:r>
              <a:rPr lang="en-US" sz="2000" dirty="0">
                <a:solidFill>
                  <a:srgbClr val="FFFFFE"/>
                </a:solidFill>
                <a:latin typeface="Arial"/>
              </a:rPr>
              <a:t>-Angular Resolution Tradeoff!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68795" y="-39172"/>
            <a:ext cx="4243394" cy="646331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>
            <a:spAutoFit/>
          </a:bodyPr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FF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Spatio</a:t>
            </a:r>
            <a:r>
              <a:rPr lang="en-US" sz="2000" dirty="0">
                <a:solidFill>
                  <a:srgbClr val="FF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latin typeface="Arial"/>
              </a:rPr>
              <a:t>-Angular Resolution Tradeoff!</a:t>
            </a:r>
          </a:p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1270000"/>
            <a:ext cx="3371850" cy="4495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304800" y="6477001"/>
            <a:ext cx="1066800" cy="2078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1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/>
      <p:bldP spid="33" grpId="0" animBg="1"/>
      <p:bldP spid="34" grpId="0"/>
      <p:bldP spid="35" grpId="0"/>
      <p:bldP spid="2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ilampsThu6pm">
  <a:themeElements>
    <a:clrScheme name="4_ilampsThu6p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ilampsThu6pm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7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7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Custom 1">
      <a:dk1>
        <a:srgbClr val="141313"/>
      </a:dk1>
      <a:lt1>
        <a:srgbClr val="787972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FFFFFE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F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24666</TotalTime>
  <Words>251</Words>
  <Application>Microsoft Macintosh PowerPoint</Application>
  <PresentationFormat>Letter Paper (8.5x11 in)</PresentationFormat>
  <Paragraphs>60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Times</vt:lpstr>
      <vt:lpstr>Calibri</vt:lpstr>
      <vt:lpstr>Arial</vt:lpstr>
      <vt:lpstr>Arial Unicode MS</vt:lpstr>
      <vt:lpstr>Wingdings</vt:lpstr>
      <vt:lpstr>Verdana</vt:lpstr>
      <vt:lpstr>Times New Roman</vt:lpstr>
      <vt:lpstr>Default Design</vt:lpstr>
      <vt:lpstr>Standaardontwerp</vt:lpstr>
      <vt:lpstr>Custom Design</vt:lpstr>
      <vt:lpstr>4_Default Design</vt:lpstr>
      <vt:lpstr>4_ilampsThu6pm</vt:lpstr>
      <vt:lpstr>7_ilampsThu6pm</vt:lpstr>
      <vt:lpstr>1_Custom Design</vt:lpstr>
      <vt:lpstr>Sampling and Reconstruction of Visual Appearance: From Denoising to View Synthesis</vt:lpstr>
      <vt:lpstr>Applications</vt:lpstr>
      <vt:lpstr>PowerPoint Presentation</vt:lpstr>
      <vt:lpstr>Lenslet-based Light Field camera</vt:lpstr>
      <vt:lpstr>Stanford Plenoptic Camera  [Ng et al 2005]</vt:lpstr>
      <vt:lpstr>Digital  Refocusing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656</cp:revision>
  <cp:lastPrinted>2014-09-12T19:17:48Z</cp:lastPrinted>
  <dcterms:created xsi:type="dcterms:W3CDTF">1999-02-11T00:43:51Z</dcterms:created>
  <dcterms:modified xsi:type="dcterms:W3CDTF">2022-07-13T00:07:47Z</dcterms:modified>
</cp:coreProperties>
</file>