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89" r:id="rId2"/>
    <p:sldMasterId id="2147483789" r:id="rId3"/>
    <p:sldMasterId id="2147483801" r:id="rId4"/>
  </p:sldMasterIdLst>
  <p:notesMasterIdLst>
    <p:notesMasterId r:id="rId11"/>
  </p:notesMasterIdLst>
  <p:handoutMasterIdLst>
    <p:handoutMasterId r:id="rId12"/>
  </p:handoutMasterIdLst>
  <p:sldIdLst>
    <p:sldId id="751" r:id="rId5"/>
    <p:sldId id="752" r:id="rId6"/>
    <p:sldId id="753" r:id="rId7"/>
    <p:sldId id="754" r:id="rId8"/>
    <p:sldId id="755" r:id="rId9"/>
    <p:sldId id="756" r:id="rId10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-21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187718-4AB9-2D49-9552-B831739CB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9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26A960-2912-D242-9A42-091C20B016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6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FF3ABF-67E6-5A46-820E-8B2533DE8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AC50BF-8CC8-F244-B7E3-9D636172F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8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09C9F-DD8A-EA41-AD14-3863E468C0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F8E2B1-65F6-7444-8A86-18EDFD6167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2F26CE-0695-D545-B3E7-78662F01C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3B430-D16D-C84C-AE64-8BD59035A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4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2814EC-28D4-B746-A221-D6501D946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9CB19-E1FC-B246-AC8F-561E1DADB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4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66675"/>
            <a:ext cx="2247900" cy="6638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66675"/>
            <a:ext cx="6591300" cy="6638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2C78F-3364-E646-AAD5-E0C015C76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29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561D4FBF-1EB9-7F4A-AAE7-C533505A5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4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BD405553-CC40-A24A-8F20-B2B29BCD3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57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894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742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068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004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806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21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0923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7187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0522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41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27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90006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1299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7" indent="0">
              <a:buNone/>
              <a:defRPr sz="1600"/>
            </a:lvl3pPr>
            <a:lvl4pPr marL="1371462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5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3513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0070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62054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75902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33112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524709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7" indent="0">
              <a:buNone/>
              <a:defRPr sz="2400"/>
            </a:lvl3pPr>
            <a:lvl4pPr marL="1371462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5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8243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26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6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0736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1BC7B"/>
                </a:solidFill>
              </a:defRPr>
            </a:lvl1pPr>
          </a:lstStyle>
          <a:p>
            <a:pPr eaLnBrk="1" hangingPunct="1"/>
            <a:fld id="{C207397B-1FDF-1D47-BDE7-5D70F8118E50}" type="slidenum">
              <a:rPr lang="en-US" smtClean="0">
                <a:latin typeface="Arial" charset="0"/>
                <a:cs typeface="ＭＳ Ｐゴシック" charset="0"/>
              </a:rPr>
              <a:pPr eaLnBrk="1" hangingPunct="1"/>
              <a:t>‹#›</a:t>
            </a:fld>
            <a:endParaRPr lang="en-US" smtClean="0">
              <a:latin typeface="Arial" charset="0"/>
              <a:cs typeface="ＭＳ Ｐゴシック" charset="0"/>
            </a:endParaRP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6675"/>
            <a:ext cx="8991600" cy="5635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33333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292929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1283" name="Rectangle 19"/>
          <p:cNvSpPr>
            <a:spLocks noChangeArrowheads="1"/>
          </p:cNvSpPr>
          <p:nvPr userDrawn="1"/>
        </p:nvSpPr>
        <p:spPr bwMode="auto">
          <a:xfrm flipH="1">
            <a:off x="0" y="681038"/>
            <a:ext cx="7315200" cy="42862"/>
          </a:xfrm>
          <a:prstGeom prst="rect">
            <a:avLst/>
          </a:prstGeom>
          <a:gradFill rotWithShape="1">
            <a:gsLst>
              <a:gs pos="0">
                <a:srgbClr val="54545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4000" b="1" smtClean="0">
              <a:solidFill>
                <a:srgbClr val="545454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3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969696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777777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77777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2977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9" y="12334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9" y="4841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23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154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07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46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61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875" indent="-28572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886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04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194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349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50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658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5812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326" y="1066800"/>
            <a:ext cx="8340156" cy="1143000"/>
          </a:xfrm>
        </p:spPr>
        <p:txBody>
          <a:bodyPr/>
          <a:lstStyle/>
          <a:p>
            <a:r>
              <a:rPr lang="en-US" sz="2800" dirty="0" smtClean="0"/>
              <a:t>Sampling and Reconstruction of Visual Appearance: From Denoising to View Synthesis</a:t>
            </a:r>
            <a:endParaRPr lang="en-US" sz="28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88978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274 [Fall 2021]</a:t>
            </a:r>
            <a:r>
              <a:rPr lang="en-US" dirty="0">
                <a:latin typeface="+mj-lt"/>
              </a:rPr>
              <a:t>, Lecture </a:t>
            </a:r>
            <a:r>
              <a:rPr lang="en-US" dirty="0">
                <a:latin typeface="+mj-lt"/>
              </a:rPr>
              <a:t>7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Ravi </a:t>
            </a:r>
            <a:r>
              <a:rPr lang="en-US" dirty="0">
                <a:latin typeface="+mj-lt"/>
              </a:rPr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74485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" y="4570770"/>
            <a:ext cx="2581934" cy="1449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8" y="4583459"/>
            <a:ext cx="1925935" cy="142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4" y="4567094"/>
            <a:ext cx="2452665" cy="1438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35" y="4576377"/>
            <a:ext cx="2124765" cy="141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685800"/>
          </a:xfrm>
        </p:spPr>
        <p:txBody>
          <a:bodyPr/>
          <a:lstStyle/>
          <a:p>
            <a:r>
              <a:rPr lang="en-US" dirty="0" smtClean="0"/>
              <a:t>Feature-Space Methods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65055"/>
            <a:ext cx="8686800" cy="5029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Monte Carlo Rendering (biggest application)</a:t>
            </a:r>
          </a:p>
          <a:p>
            <a:r>
              <a:rPr lang="en-US" dirty="0" smtClean="0"/>
              <a:t>General practical denoising (no frequency) [2012-]</a:t>
            </a:r>
          </a:p>
          <a:p>
            <a:r>
              <a:rPr lang="en-US" dirty="0" smtClean="0"/>
              <a:t>General effects (Sec 2.3 of EG STAR Report)</a:t>
            </a:r>
          </a:p>
          <a:p>
            <a:r>
              <a:rPr lang="en-US" dirty="0" smtClean="0"/>
              <a:t>General image-space denoising framework </a:t>
            </a:r>
          </a:p>
          <a:p>
            <a:r>
              <a:rPr lang="en-US" i="1" dirty="0" smtClean="0"/>
              <a:t>But use auxiliary features (depth, </a:t>
            </a:r>
            <a:r>
              <a:rPr lang="en-US" i="1" dirty="0" err="1" smtClean="0"/>
              <a:t>normals</a:t>
            </a:r>
            <a:r>
              <a:rPr lang="en-US" i="1" dirty="0" smtClean="0"/>
              <a:t>, etc.)</a:t>
            </a:r>
          </a:p>
          <a:p>
            <a:r>
              <a:rPr lang="en-US" dirty="0" smtClean="0"/>
              <a:t>Basis for methods deployed in industry today</a:t>
            </a:r>
          </a:p>
          <a:p>
            <a:r>
              <a:rPr lang="en-US" dirty="0" smtClean="0"/>
              <a:t>Students present 3 key papers </a:t>
            </a:r>
            <a:r>
              <a:rPr lang="en-US" dirty="0" smtClean="0"/>
              <a:t>today</a:t>
            </a:r>
            <a:r>
              <a:rPr lang="en-US" i="1" dirty="0" smtClean="0"/>
              <a:t> </a:t>
            </a:r>
            <a:endParaRPr lang="en-US" i="1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4082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Parameter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3" y="1527175"/>
            <a:ext cx="8462217" cy="5029200"/>
          </a:xfrm>
        </p:spPr>
        <p:txBody>
          <a:bodyPr/>
          <a:lstStyle/>
          <a:p>
            <a:r>
              <a:rPr lang="en-US" dirty="0" smtClean="0"/>
              <a:t>Sen </a:t>
            </a:r>
            <a:r>
              <a:rPr lang="en-US" dirty="0" err="1" smtClean="0"/>
              <a:t>Darabi</a:t>
            </a:r>
            <a:r>
              <a:rPr lang="en-US" dirty="0" smtClean="0"/>
              <a:t> 12, importance of each feature</a:t>
            </a:r>
          </a:p>
          <a:p>
            <a:pPr lvl="1"/>
            <a:r>
              <a:rPr lang="en-US" dirty="0" smtClean="0"/>
              <a:t>Addresses noisy features (e.g. depth of field)</a:t>
            </a:r>
          </a:p>
          <a:p>
            <a:pPr lvl="1"/>
            <a:r>
              <a:rPr lang="en-US" dirty="0" smtClean="0"/>
              <a:t>Notion of mutual information</a:t>
            </a:r>
          </a:p>
          <a:p>
            <a:r>
              <a:rPr lang="en-US" dirty="0" smtClean="0"/>
              <a:t>Weighted bilateral filter, very good at low samples</a:t>
            </a:r>
          </a:p>
          <a:p>
            <a:pPr lvl="1"/>
            <a:r>
              <a:rPr lang="en-US" dirty="0" smtClean="0"/>
              <a:t>Parameters determined by feature importance </a:t>
            </a:r>
          </a:p>
          <a:p>
            <a:pPr lvl="1"/>
            <a:r>
              <a:rPr lang="en-US" dirty="0" smtClean="0"/>
              <a:t>Auxiliary features are key to beat image denoising</a:t>
            </a:r>
          </a:p>
          <a:p>
            <a:pPr lvl="1"/>
            <a:r>
              <a:rPr lang="en-US" dirty="0" smtClean="0"/>
              <a:t>Has led to newer methods, commercialization</a:t>
            </a:r>
            <a:endParaRPr lang="en-US" dirty="0"/>
          </a:p>
        </p:txBody>
      </p:sp>
      <p:pic>
        <p:nvPicPr>
          <p:cNvPr id="4" name="Picture 3" descr="Screen Shot 2017-10-02 at 3.0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545"/>
            <a:ext cx="9144000" cy="21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Parameter Filtering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6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9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Subsequent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SURE (Stein’s unbiased risk estimator: general kernels, adaptive sampling, general effects</a:t>
            </a:r>
            <a:r>
              <a:rPr lang="en-US" dirty="0" smtClean="0"/>
              <a:t>) Li12</a:t>
            </a:r>
            <a:endParaRPr lang="en-US" dirty="0"/>
          </a:p>
        </p:txBody>
      </p:sp>
      <p:pic>
        <p:nvPicPr>
          <p:cNvPr id="5" name="Picture 4" descr="Screen Shot 2017-10-02 at 3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668"/>
            <a:ext cx="9144000" cy="41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35556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Subsequent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08" y="1527175"/>
            <a:ext cx="9144000" cy="5029200"/>
          </a:xfrm>
        </p:spPr>
        <p:txBody>
          <a:bodyPr/>
          <a:lstStyle/>
          <a:p>
            <a:r>
              <a:rPr lang="en-US" dirty="0" smtClean="0"/>
              <a:t>Moon et al. local linear or polynomial models, treat as regression.  Many other methods</a:t>
            </a:r>
          </a:p>
          <a:p>
            <a:r>
              <a:rPr lang="en-US" dirty="0" smtClean="0"/>
              <a:t>APR: Polynomial order chosen to minimize error</a:t>
            </a:r>
          </a:p>
          <a:p>
            <a:r>
              <a:rPr lang="en-US" dirty="0" smtClean="0"/>
              <a:t>Newest methods use learning instead (later in course)</a:t>
            </a:r>
            <a:endParaRPr lang="en-US" dirty="0"/>
          </a:p>
        </p:txBody>
      </p:sp>
      <p:pic>
        <p:nvPicPr>
          <p:cNvPr id="4" name="Picture 3" descr="Screen Shot 2017-10-02 at 3.3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573"/>
            <a:ext cx="9144000" cy="19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2311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24621</TotalTime>
  <Words>207</Words>
  <Application>Microsoft Macintosh PowerPoint</Application>
  <PresentationFormat>Letter Paper (8.5x11 in)</PresentationFormat>
  <Paragraphs>27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Default Design</vt:lpstr>
      <vt:lpstr>Standaardontwerp</vt:lpstr>
      <vt:lpstr>Custom Design</vt:lpstr>
      <vt:lpstr>1_Default Design</vt:lpstr>
      <vt:lpstr>Sampling and Reconstruction of Visual Appearance: From Denoising to View Synthesis</vt:lpstr>
      <vt:lpstr>Feature-Space Methods</vt:lpstr>
      <vt:lpstr>Random Parameter Filtering</vt:lpstr>
      <vt:lpstr>Random Parameter Filtering</vt:lpstr>
      <vt:lpstr>Subsequent Work</vt:lpstr>
      <vt:lpstr>Subsequent Work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645</cp:revision>
  <cp:lastPrinted>2014-09-12T19:17:48Z</cp:lastPrinted>
  <dcterms:created xsi:type="dcterms:W3CDTF">1999-02-11T00:43:51Z</dcterms:created>
  <dcterms:modified xsi:type="dcterms:W3CDTF">2021-07-28T19:09:18Z</dcterms:modified>
</cp:coreProperties>
</file>