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6" r:id="rId2"/>
    <p:sldMasterId id="2147483679" r:id="rId3"/>
    <p:sldMasterId id="2147483691" r:id="rId4"/>
    <p:sldMasterId id="2147483703" r:id="rId5"/>
  </p:sldMasterIdLst>
  <p:notesMasterIdLst>
    <p:notesMasterId r:id="rId69"/>
  </p:notesMasterIdLst>
  <p:handoutMasterIdLst>
    <p:handoutMasterId r:id="rId70"/>
  </p:handoutMasterIdLst>
  <p:sldIdLst>
    <p:sldId id="751" r:id="rId6"/>
    <p:sldId id="822" r:id="rId7"/>
    <p:sldId id="823" r:id="rId8"/>
    <p:sldId id="824" r:id="rId9"/>
    <p:sldId id="825" r:id="rId10"/>
    <p:sldId id="826" r:id="rId11"/>
    <p:sldId id="827" r:id="rId12"/>
    <p:sldId id="828" r:id="rId13"/>
    <p:sldId id="829" r:id="rId14"/>
    <p:sldId id="830" r:id="rId15"/>
    <p:sldId id="832" r:id="rId16"/>
    <p:sldId id="833" r:id="rId17"/>
    <p:sldId id="834" r:id="rId18"/>
    <p:sldId id="835" r:id="rId19"/>
    <p:sldId id="836" r:id="rId20"/>
    <p:sldId id="837" r:id="rId21"/>
    <p:sldId id="838" r:id="rId22"/>
    <p:sldId id="839" r:id="rId23"/>
    <p:sldId id="840" r:id="rId24"/>
    <p:sldId id="841" r:id="rId25"/>
    <p:sldId id="842" r:id="rId26"/>
    <p:sldId id="843" r:id="rId27"/>
    <p:sldId id="844" r:id="rId28"/>
    <p:sldId id="845" r:id="rId29"/>
    <p:sldId id="846" r:id="rId30"/>
    <p:sldId id="847" r:id="rId31"/>
    <p:sldId id="848" r:id="rId32"/>
    <p:sldId id="849" r:id="rId33"/>
    <p:sldId id="851" r:id="rId34"/>
    <p:sldId id="852" r:id="rId35"/>
    <p:sldId id="853" r:id="rId36"/>
    <p:sldId id="854" r:id="rId37"/>
    <p:sldId id="855" r:id="rId38"/>
    <p:sldId id="856" r:id="rId39"/>
    <p:sldId id="857" r:id="rId40"/>
    <p:sldId id="858" r:id="rId41"/>
    <p:sldId id="859" r:id="rId42"/>
    <p:sldId id="860" r:id="rId43"/>
    <p:sldId id="862" r:id="rId44"/>
    <p:sldId id="863" r:id="rId45"/>
    <p:sldId id="864" r:id="rId46"/>
    <p:sldId id="865" r:id="rId47"/>
    <p:sldId id="866" r:id="rId48"/>
    <p:sldId id="867" r:id="rId49"/>
    <p:sldId id="868" r:id="rId50"/>
    <p:sldId id="869" r:id="rId51"/>
    <p:sldId id="870" r:id="rId52"/>
    <p:sldId id="871" r:id="rId53"/>
    <p:sldId id="872" r:id="rId54"/>
    <p:sldId id="873" r:id="rId55"/>
    <p:sldId id="874" r:id="rId56"/>
    <p:sldId id="875" r:id="rId57"/>
    <p:sldId id="876" r:id="rId58"/>
    <p:sldId id="882" r:id="rId59"/>
    <p:sldId id="883" r:id="rId60"/>
    <p:sldId id="884" r:id="rId61"/>
    <p:sldId id="885" r:id="rId62"/>
    <p:sldId id="893" r:id="rId63"/>
    <p:sldId id="894" r:id="rId64"/>
    <p:sldId id="895" r:id="rId65"/>
    <p:sldId id="896" r:id="rId66"/>
    <p:sldId id="897" r:id="rId67"/>
    <p:sldId id="898" r:id="rId68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-21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emf"/><Relationship Id="rId1" Type="http://schemas.openxmlformats.org/officeDocument/2006/relationships/image" Target="../media/image7.emf"/><Relationship Id="rId2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48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49.wmf"/><Relationship Id="rId8" Type="http://schemas.openxmlformats.org/officeDocument/2006/relationships/image" Target="../media/image50.wmf"/><Relationship Id="rId1" Type="http://schemas.openxmlformats.org/officeDocument/2006/relationships/image" Target="../media/image47.wmf"/><Relationship Id="rId2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7" Type="http://schemas.openxmlformats.org/officeDocument/2006/relationships/image" Target="../media/image56.wmf"/><Relationship Id="rId8" Type="http://schemas.openxmlformats.org/officeDocument/2006/relationships/image" Target="../media/image57.wmf"/><Relationship Id="rId9" Type="http://schemas.openxmlformats.org/officeDocument/2006/relationships/image" Target="../media/image58.wmf"/><Relationship Id="rId10" Type="http://schemas.openxmlformats.org/officeDocument/2006/relationships/image" Target="../media/image59.wmf"/><Relationship Id="rId1" Type="http://schemas.openxmlformats.org/officeDocument/2006/relationships/image" Target="../media/image51.wmf"/><Relationship Id="rId2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62.wmf"/><Relationship Id="rId1" Type="http://schemas.openxmlformats.org/officeDocument/2006/relationships/image" Target="../media/image60.wmf"/><Relationship Id="rId2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62.wmf"/><Relationship Id="rId5" Type="http://schemas.openxmlformats.org/officeDocument/2006/relationships/image" Target="../media/image65.wmf"/><Relationship Id="rId1" Type="http://schemas.openxmlformats.org/officeDocument/2006/relationships/image" Target="../media/image63.wmf"/><Relationship Id="rId2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Relationship Id="rId2" Type="http://schemas.openxmlformats.org/officeDocument/2006/relationships/image" Target="../media/image7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1" Type="http://schemas.openxmlformats.org/officeDocument/2006/relationships/image" Target="../media/image15.e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e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29.emf"/><Relationship Id="rId1" Type="http://schemas.openxmlformats.org/officeDocument/2006/relationships/image" Target="../media/image23.emf"/><Relationship Id="rId2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22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884-A25C-F64C-B22A-BF052B2B0FC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60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ED5-0686-6542-9524-6CB01ECDB4D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302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7EC9-6A3C-9B4B-83D4-382F975258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535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A16B-5C77-1248-B2DC-EBDBD2935F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95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FAA8-CF3C-3E44-BDAB-AE941914262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960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6567-F84A-4F40-9277-E17A015596C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645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F50A-BC29-894D-9F83-E4BAC4C45C9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16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66991-AF5F-AA42-9FB2-AA86FABC476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792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693-A0BD-7E4A-8CB7-68923E529DDB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678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1750-C3F0-6644-B439-007902DC95E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221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4242-D910-9849-A8BA-521EE68B57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728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4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816955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19134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75233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41567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639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4676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84025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415635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148910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82516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1231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9261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44652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406042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87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0993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72678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651889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10676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94751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5795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19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5259728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63118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86440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09690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91816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0576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692338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8740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899328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02771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4473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6D31958-5105-4547-AC0D-93A7C6964426}" type="slidenum">
              <a:rPr lang="en-US">
                <a:solidFill>
                  <a:srgbClr val="FFFFFF"/>
                </a:solidFill>
                <a:latin typeface="Arial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4780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240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746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2746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69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200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28.w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42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4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image" Target="../media/image27.w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28.wmf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49.wmf"/><Relationship Id="rId17" Type="http://schemas.openxmlformats.org/officeDocument/2006/relationships/oleObject" Target="../embeddings/oleObject44.bin"/><Relationship Id="rId18" Type="http://schemas.openxmlformats.org/officeDocument/2006/relationships/image" Target="../media/image50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4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20" Type="http://schemas.openxmlformats.org/officeDocument/2006/relationships/image" Target="../media/image58.wmf"/><Relationship Id="rId21" Type="http://schemas.openxmlformats.org/officeDocument/2006/relationships/oleObject" Target="../embeddings/oleObject54.bin"/><Relationship Id="rId22" Type="http://schemas.openxmlformats.org/officeDocument/2006/relationships/image" Target="../media/image59.wmf"/><Relationship Id="rId10" Type="http://schemas.openxmlformats.org/officeDocument/2006/relationships/image" Target="../media/image53.wmf"/><Relationship Id="rId11" Type="http://schemas.openxmlformats.org/officeDocument/2006/relationships/oleObject" Target="../embeddings/oleObject49.bin"/><Relationship Id="rId12" Type="http://schemas.openxmlformats.org/officeDocument/2006/relationships/image" Target="../media/image54.w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56.wmf"/><Relationship Id="rId17" Type="http://schemas.openxmlformats.org/officeDocument/2006/relationships/oleObject" Target="../embeddings/oleObject52.bin"/><Relationship Id="rId18" Type="http://schemas.openxmlformats.org/officeDocument/2006/relationships/image" Target="../media/image57.wmf"/><Relationship Id="rId19" Type="http://schemas.openxmlformats.org/officeDocument/2006/relationships/oleObject" Target="../embeddings/oleObject5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61.w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62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3.bin"/><Relationship Id="rId12" Type="http://schemas.openxmlformats.org/officeDocument/2006/relationships/image" Target="../media/image65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64.wmf"/><Relationship Id="rId9" Type="http://schemas.openxmlformats.org/officeDocument/2006/relationships/oleObject" Target="../embeddings/oleObject62.bin"/><Relationship Id="rId10" Type="http://schemas.openxmlformats.org/officeDocument/2006/relationships/image" Target="../media/image6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aphics.ucsd.edu/~henrik/images/sc2.jpg" TargetMode="Externa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6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6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6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7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71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7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4" Type="http://schemas.openxmlformats.org/officeDocument/2006/relationships/image" Target="../media/image73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74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86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4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87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image" Target="../media/image88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90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4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326" y="1066800"/>
            <a:ext cx="8340156" cy="1143000"/>
          </a:xfrm>
        </p:spPr>
        <p:txBody>
          <a:bodyPr/>
          <a:lstStyle/>
          <a:p>
            <a:r>
              <a:rPr lang="en-US" sz="2800" dirty="0" smtClean="0"/>
              <a:t>Sampling and Reconstruction of Visual </a:t>
            </a:r>
            <a:r>
              <a:rPr lang="en-US" sz="2800" dirty="0" smtClean="0"/>
              <a:t>Appearance: From Denoising to View Synthesis</a:t>
            </a:r>
            <a:endParaRPr lang="en-US" sz="28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8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274 [Fall </a:t>
            </a:r>
            <a:r>
              <a:rPr lang="en-US" dirty="0" smtClean="0">
                <a:latin typeface="+mj-lt"/>
              </a:rPr>
              <a:t>2021]</a:t>
            </a:r>
            <a:r>
              <a:rPr lang="en-US" dirty="0">
                <a:latin typeface="+mj-lt"/>
              </a:rPr>
              <a:t>, Lecture 3</a:t>
            </a:r>
          </a:p>
          <a:p>
            <a:r>
              <a:rPr lang="en-US" dirty="0" smtClean="0">
                <a:latin typeface="+mj-lt"/>
              </a:rPr>
              <a:t>Ravi </a:t>
            </a:r>
            <a:r>
              <a:rPr lang="en-US" dirty="0">
                <a:latin typeface="+mj-lt"/>
              </a:rPr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74485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0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98" y="4583459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4" y="4567094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5" y="4576377"/>
            <a:ext cx="2124765" cy="141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6966"/>
            <a:ext cx="9144000" cy="4724400"/>
          </a:xfrm>
        </p:spPr>
        <p:txBody>
          <a:bodyPr/>
          <a:lstStyle/>
          <a:p>
            <a:r>
              <a:rPr lang="en-US" sz="2400" dirty="0"/>
              <a:t>Light as a function of direction, from entire environment</a:t>
            </a:r>
          </a:p>
          <a:p>
            <a:r>
              <a:rPr lang="en-US" sz="2400" dirty="0"/>
              <a:t>Captured by photographing a chrome steel or mirror sphere</a:t>
            </a:r>
          </a:p>
          <a:p>
            <a:r>
              <a:rPr lang="en-US" sz="2400" dirty="0"/>
              <a:t>Accurate only for one point, but distant lighting same at other scene locations (typically use only one </a:t>
            </a:r>
            <a:r>
              <a:rPr lang="en-US" sz="2400" dirty="0" err="1"/>
              <a:t>env</a:t>
            </a:r>
            <a:r>
              <a:rPr lang="en-US" sz="2400" dirty="0"/>
              <a:t>. map)</a:t>
            </a:r>
          </a:p>
        </p:txBody>
      </p:sp>
      <p:pic>
        <p:nvPicPr>
          <p:cNvPr id="1381380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25101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4058066" y="6146800"/>
            <a:ext cx="5184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  <a:latin typeface="Arial"/>
                <a:cs typeface="Times New Roman" charset="0"/>
              </a:rPr>
              <a:t>Blinn</a:t>
            </a:r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 and Newell 1976, Miller and Hoffman, 1984</a:t>
            </a:r>
          </a:p>
          <a:p>
            <a:pPr algn="l"/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Later, Greene 86, Cabral et al. 87</a:t>
            </a:r>
          </a:p>
        </p:txBody>
      </p:sp>
      <p:pic>
        <p:nvPicPr>
          <p:cNvPr id="1381382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137789"/>
            <a:ext cx="461168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9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1813"/>
            <a:ext cx="8255000" cy="4572000"/>
          </a:xfrm>
        </p:spPr>
        <p:txBody>
          <a:bodyPr/>
          <a:lstStyle/>
          <a:p>
            <a:endParaRPr lang="en-US"/>
          </a:p>
          <a:p>
            <a:r>
              <a:rPr lang="en-US"/>
              <a:t>Computing reflectance equation requires knowing the incoming radiance from surfaces</a:t>
            </a:r>
          </a:p>
          <a:p>
            <a:endParaRPr lang="en-US"/>
          </a:p>
          <a:p>
            <a:r>
              <a:rPr lang="en-US"/>
              <a:t>But determining incoming radiance requires knowing the reflected radiance from surfaces</a:t>
            </a:r>
          </a:p>
        </p:txBody>
      </p:sp>
      <p:graphicFrame>
        <p:nvGraphicFramePr>
          <p:cNvPr id="1417220" name="Object 4"/>
          <p:cNvGraphicFramePr>
            <a:graphicFrameLocks noChangeAspect="1"/>
          </p:cNvGraphicFramePr>
          <p:nvPr/>
        </p:nvGraphicFramePr>
        <p:xfrm>
          <a:off x="242888" y="1281113"/>
          <a:ext cx="87852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05" name="Equation" r:id="rId3" imgW="3327120" imgH="368280" progId="Equation.DSMT4">
                  <p:embed/>
                </p:oleObj>
              </mc:Choice>
              <mc:Fallback>
                <p:oleObj name="Equation" r:id="rId3" imgW="3327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281113"/>
                        <a:ext cx="87852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240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Rendering Equation</a:t>
            </a:r>
          </a:p>
        </p:txBody>
      </p:sp>
      <p:graphicFrame>
        <p:nvGraphicFramePr>
          <p:cNvPr id="1843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31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32" name="Equation" r:id="rId5" imgW="190335" imgH="215713" progId="Equation.DSMT4">
                  <p:embed/>
                </p:oleObj>
              </mc:Choice>
              <mc:Fallback>
                <p:oleObj name="Equation" r:id="rId5" imgW="190335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33"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0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8438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8552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53" name="Line 9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54" name="Line 10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8555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56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57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8442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290638" y="4840288"/>
          <a:ext cx="70961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34" name="Equation" r:id="rId9" imgW="3454400" imgH="381000" progId="Equation.DSMT4">
                  <p:embed/>
                </p:oleObj>
              </mc:Choice>
              <mc:Fallback>
                <p:oleObj name="Equation" r:id="rId9" imgW="3454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840288"/>
                        <a:ext cx="70961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9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8560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8561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Light</a:t>
            </a:r>
          </a:p>
        </p:txBody>
      </p:sp>
      <p:sp>
        <p:nvSpPr>
          <p:cNvPr id="1388562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8563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8564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5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6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7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8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8453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35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70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71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72" name="Text Box 28"/>
          <p:cNvSpPr txBox="1">
            <a:spLocks noChangeArrowheads="1"/>
          </p:cNvSpPr>
          <p:nvPr/>
        </p:nvSpPr>
        <p:spPr bwMode="auto">
          <a:xfrm>
            <a:off x="609600" y="1158064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 dirty="0">
                <a:solidFill>
                  <a:srgbClr val="00FFFF"/>
                </a:solidFill>
                <a:latin typeface="Arial" charset="0"/>
                <a:cs typeface="Arial"/>
              </a:rPr>
              <a:t>Surfaces (</a:t>
            </a:r>
            <a:r>
              <a:rPr lang="en-US" sz="2800" dirty="0" err="1">
                <a:solidFill>
                  <a:srgbClr val="00FFFF"/>
                </a:solidFill>
                <a:latin typeface="Arial" charset="0"/>
                <a:cs typeface="Arial"/>
              </a:rPr>
              <a:t>interreflection</a:t>
            </a:r>
            <a:r>
              <a:rPr lang="en-US" sz="2800" dirty="0">
                <a:solidFill>
                  <a:srgbClr val="00FFFF"/>
                </a:solidFill>
                <a:latin typeface="Arial" charset="0"/>
                <a:cs typeface="Arial"/>
              </a:rPr>
              <a:t>)</a:t>
            </a:r>
          </a:p>
        </p:txBody>
      </p:sp>
      <p:graphicFrame>
        <p:nvGraphicFramePr>
          <p:cNvPr id="18457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36" name="Equation" r:id="rId13" imgW="215619" imgH="177569" progId="Equation.DSMT4">
                  <p:embed/>
                </p:oleObj>
              </mc:Choice>
              <mc:Fallback>
                <p:oleObj name="Equation" r:id="rId13" imgW="215619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30"/>
          <p:cNvGraphicFramePr>
            <a:graphicFrameLocks noChangeAspect="1"/>
          </p:cNvGraphicFramePr>
          <p:nvPr/>
        </p:nvGraphicFramePr>
        <p:xfrm>
          <a:off x="2274888" y="1589088"/>
          <a:ext cx="485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37" name="Equation" r:id="rId15" imgW="177800" imgH="165100" progId="Equation.DSMT4">
                  <p:embed/>
                </p:oleObj>
              </mc:Choice>
              <mc:Fallback>
                <p:oleObj name="Equation" r:id="rId15" imgW="177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1589088"/>
                        <a:ext cx="4857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59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8576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77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78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79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80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8581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388582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388583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388584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388585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</p:spTree>
    <p:extLst>
      <p:ext uri="{BB962C8B-B14F-4D97-AF65-F5344CB8AC3E}">
        <p14:creationId xmlns:p14="http://schemas.microsoft.com/office/powerpoint/2010/main" val="226783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 i="1">
                <a:solidFill>
                  <a:srgbClr val="FFFF66"/>
                </a:solidFill>
              </a:rPr>
              <a:t>As a general Integral Equation and Operator</a:t>
            </a:r>
          </a:p>
          <a:p>
            <a:r>
              <a:rPr lang="en-US" i="1">
                <a:solidFill>
                  <a:srgbClr val="FFFF66"/>
                </a:solidFill>
              </a:rPr>
              <a:t>Approximations (Ray Tracing, Radiosity)</a:t>
            </a:r>
          </a:p>
          <a:p>
            <a:r>
              <a:rPr lang="en-US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402131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38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cs typeface="+mj-cs"/>
              </a:rPr>
              <a:t>Rendering Equation (Kajiya 86)</a:t>
            </a:r>
          </a:p>
        </p:txBody>
      </p:sp>
    </p:spTree>
    <p:extLst>
      <p:ext uri="{BB962C8B-B14F-4D97-AF65-F5344CB8AC3E}">
        <p14:creationId xmlns:p14="http://schemas.microsoft.com/office/powerpoint/2010/main" val="86187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Rendering Equation as Integral Equation</a:t>
            </a:r>
          </a:p>
        </p:txBody>
      </p:sp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838200" y="2103438"/>
            <a:ext cx="1909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(Output Image</a:t>
            </a:r>
            <a:r>
              <a:rPr lang="en-US" sz="2000" dirty="0">
                <a:solidFill>
                  <a:srgbClr val="00FFFF"/>
                </a:solidFill>
                <a:cs typeface="Arial"/>
              </a:rPr>
              <a:t>)</a:t>
            </a:r>
          </a:p>
        </p:txBody>
      </p:sp>
      <p:sp>
        <p:nvSpPr>
          <p:cNvPr id="1401860" name="Text Box 4"/>
          <p:cNvSpPr txBox="1">
            <a:spLocks noChangeArrowheads="1"/>
          </p:cNvSpPr>
          <p:nvPr/>
        </p:nvSpPr>
        <p:spPr bwMode="auto">
          <a:xfrm>
            <a:off x="2971800" y="2103438"/>
            <a:ext cx="122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Emission</a:t>
            </a:r>
          </a:p>
        </p:txBody>
      </p:sp>
      <p:sp>
        <p:nvSpPr>
          <p:cNvPr id="1401861" name="Text Box 5"/>
          <p:cNvSpPr txBox="1">
            <a:spLocks noChangeArrowheads="1"/>
          </p:cNvSpPr>
          <p:nvPr/>
        </p:nvSpPr>
        <p:spPr bwMode="auto">
          <a:xfrm>
            <a:off x="4403725" y="2117725"/>
            <a:ext cx="12684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Light</a:t>
            </a:r>
          </a:p>
        </p:txBody>
      </p:sp>
      <p:sp>
        <p:nvSpPr>
          <p:cNvPr id="1401862" name="Text Box 6"/>
          <p:cNvSpPr txBox="1">
            <a:spLocks noChangeArrowheads="1"/>
          </p:cNvSpPr>
          <p:nvPr/>
        </p:nvSpPr>
        <p:spPr bwMode="auto">
          <a:xfrm>
            <a:off x="5927725" y="2103438"/>
            <a:ext cx="882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BRDF</a:t>
            </a:r>
          </a:p>
        </p:txBody>
      </p:sp>
      <p:sp>
        <p:nvSpPr>
          <p:cNvPr id="1401863" name="Text Box 7"/>
          <p:cNvSpPr txBox="1">
            <a:spLocks noChangeArrowheads="1"/>
          </p:cNvSpPr>
          <p:nvPr/>
        </p:nvSpPr>
        <p:spPr bwMode="auto">
          <a:xfrm>
            <a:off x="7146925" y="2087563"/>
            <a:ext cx="1781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Incident angle</a:t>
            </a:r>
          </a:p>
        </p:txBody>
      </p:sp>
      <p:sp>
        <p:nvSpPr>
          <p:cNvPr id="1401864" name="Text Box 8"/>
          <p:cNvSpPr txBox="1">
            <a:spLocks noChangeArrowheads="1"/>
          </p:cNvSpPr>
          <p:nvPr/>
        </p:nvSpPr>
        <p:spPr bwMode="auto">
          <a:xfrm>
            <a:off x="898525" y="2803525"/>
            <a:ext cx="152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5" name="Text Box 9"/>
          <p:cNvSpPr txBox="1">
            <a:spLocks noChangeArrowheads="1"/>
          </p:cNvSpPr>
          <p:nvPr/>
        </p:nvSpPr>
        <p:spPr bwMode="auto">
          <a:xfrm>
            <a:off x="4262438" y="2789238"/>
            <a:ext cx="152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6" name="Text Box 10"/>
          <p:cNvSpPr txBox="1">
            <a:spLocks noChangeArrowheads="1"/>
          </p:cNvSpPr>
          <p:nvPr/>
        </p:nvSpPr>
        <p:spPr bwMode="auto">
          <a:xfrm>
            <a:off x="2955925" y="2803525"/>
            <a:ext cx="116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7" name="Text Box 11"/>
          <p:cNvSpPr txBox="1">
            <a:spLocks noChangeArrowheads="1"/>
          </p:cNvSpPr>
          <p:nvPr/>
        </p:nvSpPr>
        <p:spPr bwMode="auto">
          <a:xfrm>
            <a:off x="58499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8" name="Text Box 12"/>
          <p:cNvSpPr txBox="1">
            <a:spLocks noChangeArrowheads="1"/>
          </p:cNvSpPr>
          <p:nvPr/>
        </p:nvSpPr>
        <p:spPr bwMode="auto">
          <a:xfrm>
            <a:off x="72977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grpSp>
        <p:nvGrpSpPr>
          <p:cNvPr id="1401869" name="Group 13"/>
          <p:cNvGrpSpPr>
            <a:grpSpLocks/>
          </p:cNvGrpSpPr>
          <p:nvPr/>
        </p:nvGrpSpPr>
        <p:grpSpPr bwMode="auto">
          <a:xfrm>
            <a:off x="790575" y="3417888"/>
            <a:ext cx="8440738" cy="2062162"/>
            <a:chOff x="518" y="2153"/>
            <a:chExt cx="5317" cy="1299"/>
          </a:xfrm>
        </p:grpSpPr>
        <p:graphicFrame>
          <p:nvGraphicFramePr>
            <p:cNvPr id="21522" name="Object 14"/>
            <p:cNvGraphicFramePr>
              <a:graphicFrameLocks noChangeAspect="1"/>
            </p:cNvGraphicFramePr>
            <p:nvPr/>
          </p:nvGraphicFramePr>
          <p:xfrm>
            <a:off x="1043" y="2838"/>
            <a:ext cx="3714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970" name="Equation" r:id="rId3" imgW="1765300" imgH="292100" progId="Equation.DSMT4">
                    <p:embed/>
                  </p:oleObj>
                </mc:Choice>
                <mc:Fallback>
                  <p:oleObj name="Equation" r:id="rId3" imgW="1765300" imgH="292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2838"/>
                          <a:ext cx="3714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1871" name="Text Box 15"/>
            <p:cNvSpPr txBox="1">
              <a:spLocks noChangeArrowheads="1"/>
            </p:cNvSpPr>
            <p:nvPr/>
          </p:nvSpPr>
          <p:spPr bwMode="auto">
            <a:xfrm>
              <a:off x="518" y="2153"/>
              <a:ext cx="531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latin typeface="Arial" charset="0"/>
                  <a:cs typeface="Arial"/>
                </a:rPr>
                <a:t>Is a Fredholm Integral Equation of second kind </a:t>
              </a:r>
            </a:p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latin typeface="Arial" charset="0"/>
                  <a:cs typeface="Arial"/>
                </a:rPr>
                <a:t>[extensively studied numerically] with canonical form</a:t>
              </a:r>
            </a:p>
          </p:txBody>
        </p:sp>
      </p:grpSp>
      <p:graphicFrame>
        <p:nvGraphicFramePr>
          <p:cNvPr id="21517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1368425" y="1412875"/>
          <a:ext cx="72453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71" name="Equation" r:id="rId5" imgW="3556000" imgH="381000" progId="Equation.DSMT4">
                  <p:embed/>
                </p:oleObj>
              </mc:Choice>
              <mc:Fallback>
                <p:oleObj name="Equation" r:id="rId5" imgW="3556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412875"/>
                        <a:ext cx="72453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1873" name="Group 17"/>
          <p:cNvGrpSpPr>
            <a:grpSpLocks/>
          </p:cNvGrpSpPr>
          <p:nvPr/>
        </p:nvGrpSpPr>
        <p:grpSpPr bwMode="auto">
          <a:xfrm>
            <a:off x="5334000" y="1371600"/>
            <a:ext cx="3352800" cy="4552950"/>
            <a:chOff x="3360" y="864"/>
            <a:chExt cx="2112" cy="2868"/>
          </a:xfrm>
        </p:grpSpPr>
        <p:sp>
          <p:nvSpPr>
            <p:cNvPr id="1401874" name="Rectangle 18"/>
            <p:cNvSpPr>
              <a:spLocks noChangeArrowheads="1"/>
            </p:cNvSpPr>
            <p:nvPr/>
          </p:nvSpPr>
          <p:spPr bwMode="auto">
            <a:xfrm>
              <a:off x="3408" y="2832"/>
              <a:ext cx="1392" cy="576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01875" name="Rectangle 19"/>
            <p:cNvSpPr>
              <a:spLocks noChangeArrowheads="1"/>
            </p:cNvSpPr>
            <p:nvPr/>
          </p:nvSpPr>
          <p:spPr bwMode="auto">
            <a:xfrm>
              <a:off x="3744" y="864"/>
              <a:ext cx="1728" cy="43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01876" name="Text Box 20"/>
            <p:cNvSpPr txBox="1">
              <a:spLocks noChangeArrowheads="1"/>
            </p:cNvSpPr>
            <p:nvPr/>
          </p:nvSpPr>
          <p:spPr bwMode="auto">
            <a:xfrm>
              <a:off x="3360" y="3402"/>
              <a:ext cx="19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 dirty="0">
                  <a:solidFill>
                    <a:srgbClr val="FFFFFF"/>
                  </a:solidFill>
                  <a:latin typeface="Arial"/>
                  <a:cs typeface="Arial"/>
                </a:rPr>
                <a:t>Kernel of equation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319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Operator Theory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8458200" cy="5387975"/>
          </a:xfrm>
        </p:spPr>
        <p:txBody>
          <a:bodyPr/>
          <a:lstStyle/>
          <a:p>
            <a:r>
              <a:rPr lang="en-US" dirty="0"/>
              <a:t>Linear operators act on functions like matrices act on vectors or discrete representations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Basic linearity relations hold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Examples </a:t>
            </a:r>
            <a:r>
              <a:rPr lang="en-US" dirty="0"/>
              <a:t>include integration and differentiation</a:t>
            </a:r>
          </a:p>
        </p:txBody>
      </p:sp>
      <p:graphicFrame>
        <p:nvGraphicFramePr>
          <p:cNvPr id="1418244" name="Object 4"/>
          <p:cNvGraphicFramePr>
            <a:graphicFrameLocks noChangeAspect="1"/>
          </p:cNvGraphicFramePr>
          <p:nvPr/>
        </p:nvGraphicFramePr>
        <p:xfrm>
          <a:off x="1300163" y="2300288"/>
          <a:ext cx="30162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11" name="Equation" r:id="rId3" imgW="1143000" imgH="253800" progId="Equation.DSMT4">
                  <p:embed/>
                </p:oleObj>
              </mc:Choice>
              <mc:Fallback>
                <p:oleObj name="Equation" r:id="rId3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2300288"/>
                        <a:ext cx="30162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5" name="Text Box 5"/>
          <p:cNvSpPr txBox="1">
            <a:spLocks noChangeArrowheads="1"/>
          </p:cNvSpPr>
          <p:nvPr/>
        </p:nvSpPr>
        <p:spPr bwMode="auto">
          <a:xfrm>
            <a:off x="4989513" y="2254250"/>
            <a:ext cx="3538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M is a linear operator.</a:t>
            </a:r>
          </a:p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f and h are functions of u</a:t>
            </a:r>
          </a:p>
        </p:txBody>
      </p:sp>
      <p:graphicFrame>
        <p:nvGraphicFramePr>
          <p:cNvPr id="1418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348308"/>
              </p:ext>
            </p:extLst>
          </p:nvPr>
        </p:nvGraphicFramePr>
        <p:xfrm>
          <a:off x="1114425" y="4224327"/>
          <a:ext cx="60991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12" name="Equation" r:id="rId5" imgW="2311200" imgH="253800" progId="Equation.DSMT4">
                  <p:embed/>
                </p:oleObj>
              </mc:Choice>
              <mc:Fallback>
                <p:oleObj name="Equation" r:id="rId5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224327"/>
                        <a:ext cx="60991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7" name="Text Box 7"/>
          <p:cNvSpPr txBox="1">
            <a:spLocks noChangeArrowheads="1"/>
          </p:cNvSpPr>
          <p:nvPr/>
        </p:nvSpPr>
        <p:spPr bwMode="auto">
          <a:xfrm>
            <a:off x="5594660" y="3374206"/>
            <a:ext cx="303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Arial" charset="0"/>
                <a:cs typeface="Arial"/>
              </a:rPr>
              <a:t>a and b are scalars</a:t>
            </a:r>
          </a:p>
          <a:p>
            <a:pPr algn="l"/>
            <a:r>
              <a:rPr lang="en-US" sz="2400" dirty="0">
                <a:solidFill>
                  <a:srgbClr val="FFFFFF"/>
                </a:solidFill>
                <a:latin typeface="Arial" charset="0"/>
                <a:cs typeface="Arial"/>
              </a:rPr>
              <a:t>f and g are functions </a:t>
            </a:r>
          </a:p>
        </p:txBody>
      </p:sp>
      <p:graphicFrame>
        <p:nvGraphicFramePr>
          <p:cNvPr id="1418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98766"/>
              </p:ext>
            </p:extLst>
          </p:nvPr>
        </p:nvGraphicFramePr>
        <p:xfrm>
          <a:off x="1125538" y="5181950"/>
          <a:ext cx="413702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13" name="Equation" r:id="rId7" imgW="1777680" imgH="711000" progId="Equation.DSMT4">
                  <p:embed/>
                </p:oleObj>
              </mc:Choice>
              <mc:Fallback>
                <p:oleObj name="Equation" r:id="rId7" imgW="1777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5181950"/>
                        <a:ext cx="4137025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078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Linear Operator Equation</a:t>
            </a:r>
          </a:p>
        </p:txBody>
      </p:sp>
      <p:graphicFrame>
        <p:nvGraphicFramePr>
          <p:cNvPr id="2253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1401763"/>
          <a:ext cx="5854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018" name="Equation" r:id="rId3" imgW="1752600" imgH="279400" progId="Equation.DSMT4">
                  <p:embed/>
                </p:oleObj>
              </mc:Choice>
              <mc:Fallback>
                <p:oleObj name="Equation" r:id="rId3" imgW="175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1763"/>
                        <a:ext cx="58547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5410200" y="1371600"/>
            <a:ext cx="2209800" cy="914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2885" name="Text Box 5"/>
          <p:cNvSpPr txBox="1">
            <a:spLocks noChangeArrowheads="1"/>
          </p:cNvSpPr>
          <p:nvPr/>
        </p:nvSpPr>
        <p:spPr bwMode="auto">
          <a:xfrm>
            <a:off x="5019675" y="2274888"/>
            <a:ext cx="4086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/>
              </a:rPr>
              <a:t>Kernel of equation</a:t>
            </a:r>
          </a:p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/>
              </a:rPr>
              <a:t>Light Transport Operator</a:t>
            </a:r>
          </a:p>
        </p:txBody>
      </p:sp>
      <p:graphicFrame>
        <p:nvGraphicFramePr>
          <p:cNvPr id="1402886" name="Object 6"/>
          <p:cNvGraphicFramePr>
            <a:graphicFrameLocks noChangeAspect="1"/>
          </p:cNvGraphicFramePr>
          <p:nvPr/>
        </p:nvGraphicFramePr>
        <p:xfrm>
          <a:off x="1828800" y="3397250"/>
          <a:ext cx="3886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019" name="Equation" r:id="rId5" imgW="736600" imgH="165100" progId="Equation.DSMT4">
                  <p:embed/>
                </p:oleObj>
              </mc:Choice>
              <mc:Fallback>
                <p:oleObj name="Equation" r:id="rId5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97250"/>
                        <a:ext cx="3886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7" name="Text Box 7"/>
          <p:cNvSpPr txBox="1">
            <a:spLocks noChangeArrowheads="1"/>
          </p:cNvSpPr>
          <p:nvPr/>
        </p:nvSpPr>
        <p:spPr bwMode="auto">
          <a:xfrm>
            <a:off x="455613" y="4495800"/>
            <a:ext cx="87455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cs typeface="Arial"/>
              </a:rPr>
              <a:t>Can be discretized to a simple matrix equation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cs typeface="Arial"/>
              </a:rPr>
              <a:t>[or system of simultaneous linear equations] 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cs typeface="Arial"/>
              </a:rPr>
              <a:t>(L, E are vectors, K is the light transport matrix)</a:t>
            </a:r>
          </a:p>
        </p:txBody>
      </p:sp>
    </p:spTree>
    <p:extLst>
      <p:ext uri="{BB962C8B-B14F-4D97-AF65-F5344CB8AC3E}">
        <p14:creationId xmlns:p14="http://schemas.microsoft.com/office/powerpoint/2010/main" val="1264406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Rendering Equation</a:t>
            </a:r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46" y="1280820"/>
            <a:ext cx="9144000" cy="4572000"/>
          </a:xfrm>
        </p:spPr>
        <p:txBody>
          <a:bodyPr/>
          <a:lstStyle/>
          <a:p>
            <a:r>
              <a:rPr lang="en-US" dirty="0"/>
              <a:t>Too hard for analytic solution, numerical methods</a:t>
            </a:r>
          </a:p>
          <a:p>
            <a:r>
              <a:rPr lang="en-US" dirty="0"/>
              <a:t>Approximations, that compute different terms, accuracies of the rendering equation</a:t>
            </a:r>
          </a:p>
          <a:p>
            <a:r>
              <a:rPr lang="en-US" dirty="0"/>
              <a:t>Two basic approaches are ray tracing, </a:t>
            </a:r>
            <a:r>
              <a:rPr lang="en-US" dirty="0" err="1"/>
              <a:t>radiosity</a:t>
            </a:r>
            <a:r>
              <a:rPr lang="en-US" dirty="0"/>
              <a:t>.  More formally, Monte Carlo and Finite </a:t>
            </a:r>
            <a:r>
              <a:rPr lang="en-US" dirty="0" smtClean="0"/>
              <a:t>Element.  Today Monte Carlo path tracing is core rendering method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Monte </a:t>
            </a:r>
            <a:r>
              <a:rPr lang="en-US" dirty="0"/>
              <a:t>Carlo techniques sample light paths, form statistical estimate (example, path tracing)</a:t>
            </a:r>
          </a:p>
          <a:p>
            <a:r>
              <a:rPr lang="en-US" dirty="0"/>
              <a:t>Finite Element methods discretize to matrix equation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97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Solving the Rendering Equation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562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General linear operator solution.  Within raytracing:</a:t>
            </a:r>
          </a:p>
          <a:p>
            <a:pPr lvl="1" eaLnBrk="1" hangingPunct="1">
              <a:defRPr/>
            </a:pPr>
            <a:r>
              <a:rPr lang="en-US" dirty="0" smtClean="0"/>
              <a:t>General class numerical </a:t>
            </a:r>
            <a:r>
              <a:rPr lang="en-US" b="1" i="1" dirty="0" smtClean="0"/>
              <a:t>Monte Carlo</a:t>
            </a:r>
            <a:r>
              <a:rPr lang="en-US" dirty="0" smtClean="0"/>
              <a:t> methods</a:t>
            </a:r>
          </a:p>
          <a:p>
            <a:pPr lvl="1" eaLnBrk="1" hangingPunct="1">
              <a:defRPr/>
            </a:pPr>
            <a:r>
              <a:rPr lang="en-US" dirty="0" smtClean="0"/>
              <a:t>Approximate set of all paths of light in scene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graphicFrame>
        <p:nvGraphicFramePr>
          <p:cNvPr id="1415172" name="Object 4"/>
          <p:cNvGraphicFramePr>
            <a:graphicFrameLocks noChangeAspect="1"/>
          </p:cNvGraphicFramePr>
          <p:nvPr/>
        </p:nvGraphicFramePr>
        <p:xfrm>
          <a:off x="3124200" y="2514600"/>
          <a:ext cx="24384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110" name="Equation" r:id="rId3" imgW="736600" imgH="165100" progId="Equation.DSMT4">
                  <p:embed/>
                </p:oleObj>
              </mc:Choice>
              <mc:Fallback>
                <p:oleObj name="Equation" r:id="rId3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24384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3" name="Object 5"/>
          <p:cNvGraphicFramePr>
            <a:graphicFrameLocks noChangeAspect="1"/>
          </p:cNvGraphicFramePr>
          <p:nvPr/>
        </p:nvGraphicFramePr>
        <p:xfrm>
          <a:off x="1830388" y="3122613"/>
          <a:ext cx="26654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111" name="Equation" r:id="rId5" imgW="774700" imgH="165100" progId="Equation.DSMT4">
                  <p:embed/>
                </p:oleObj>
              </mc:Choice>
              <mc:Fallback>
                <p:oleObj name="Equation" r:id="rId5" imgW="774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122613"/>
                        <a:ext cx="266541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4" name="Object 6"/>
          <p:cNvGraphicFramePr>
            <a:graphicFrameLocks noChangeAspect="1"/>
          </p:cNvGraphicFramePr>
          <p:nvPr/>
        </p:nvGraphicFramePr>
        <p:xfrm>
          <a:off x="1741488" y="3717925"/>
          <a:ext cx="26908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112" name="Equation" r:id="rId7" imgW="800100" imgH="203200" progId="Equation.DSMT4">
                  <p:embed/>
                </p:oleObj>
              </mc:Choice>
              <mc:Fallback>
                <p:oleObj name="Equation" r:id="rId7" imgW="800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717925"/>
                        <a:ext cx="269081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5" name="Object 7"/>
          <p:cNvGraphicFramePr>
            <a:graphicFrameLocks noChangeAspect="1"/>
          </p:cNvGraphicFramePr>
          <p:nvPr/>
        </p:nvGraphicFramePr>
        <p:xfrm>
          <a:off x="3262313" y="4152900"/>
          <a:ext cx="29241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113" name="Equation" r:id="rId9" imgW="901700" imgH="241300" progId="Equation.DSMT4">
                  <p:embed/>
                </p:oleObj>
              </mc:Choice>
              <mc:Fallback>
                <p:oleObj name="Equation" r:id="rId9" imgW="901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152900"/>
                        <a:ext cx="29241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5176" name="Text Box 8"/>
          <p:cNvSpPr txBox="1">
            <a:spLocks noChangeArrowheads="1"/>
          </p:cNvSpPr>
          <p:nvPr/>
        </p:nvSpPr>
        <p:spPr bwMode="auto">
          <a:xfrm>
            <a:off x="2895600" y="4772025"/>
            <a:ext cx="307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/>
              </a:rPr>
              <a:t>Binomial Theorem</a:t>
            </a:r>
          </a:p>
        </p:txBody>
      </p:sp>
      <p:graphicFrame>
        <p:nvGraphicFramePr>
          <p:cNvPr id="1415177" name="Object 9"/>
          <p:cNvGraphicFramePr>
            <a:graphicFrameLocks noChangeAspect="1"/>
          </p:cNvGraphicFramePr>
          <p:nvPr/>
        </p:nvGraphicFramePr>
        <p:xfrm>
          <a:off x="3316288" y="5168900"/>
          <a:ext cx="548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114" name="Equation" r:id="rId11" imgW="1701800" imgH="241300" progId="Equation.DSMT4">
                  <p:embed/>
                </p:oleObj>
              </mc:Choice>
              <mc:Fallback>
                <p:oleObj name="Equation" r:id="rId11" imgW="1701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5168900"/>
                        <a:ext cx="548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8" name="Object 10"/>
          <p:cNvGraphicFramePr>
            <a:graphicFrameLocks noChangeAspect="1"/>
          </p:cNvGraphicFramePr>
          <p:nvPr/>
        </p:nvGraphicFramePr>
        <p:xfrm>
          <a:off x="3216275" y="5773738"/>
          <a:ext cx="59721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115" name="Equation" r:id="rId13" imgW="1854200" imgH="203200" progId="Equation.DSMT4">
                  <p:embed/>
                </p:oleObj>
              </mc:Choice>
              <mc:Fallback>
                <p:oleObj name="Equation" r:id="rId1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773738"/>
                        <a:ext cx="59721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467944" y="6305899"/>
            <a:ext cx="6659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solidFill>
                  <a:srgbClr val="FFFFFF"/>
                </a:solidFill>
                <a:latin typeface="Arial" charset="0"/>
                <a:cs typeface="Arial"/>
              </a:rPr>
              <a:t>Term n corresponds to n bounces of light</a:t>
            </a:r>
          </a:p>
        </p:txBody>
      </p:sp>
    </p:spTree>
    <p:extLst>
      <p:ext uri="{BB962C8B-B14F-4D97-AF65-F5344CB8AC3E}">
        <p14:creationId xmlns:p14="http://schemas.microsoft.com/office/powerpoint/2010/main" val="2439919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17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6186" y="533400"/>
            <a:ext cx="8687982" cy="685800"/>
          </a:xfrm>
        </p:spPr>
        <p:txBody>
          <a:bodyPr/>
          <a:lstStyle/>
          <a:p>
            <a:r>
              <a:rPr lang="en-US" dirty="0" smtClean="0"/>
              <a:t>Motivation: Monte Carlo Rendering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6228"/>
            <a:ext cx="8587374" cy="5029200"/>
          </a:xfrm>
        </p:spPr>
        <p:txBody>
          <a:bodyPr/>
          <a:lstStyle/>
          <a:p>
            <a:r>
              <a:rPr lang="en-US" dirty="0" smtClean="0"/>
              <a:t>Key application area for sampling/reconstruction</a:t>
            </a:r>
          </a:p>
          <a:p>
            <a:r>
              <a:rPr lang="en-US" dirty="0" smtClean="0"/>
              <a:t>Modern methods for denoising now popular </a:t>
            </a:r>
          </a:p>
          <a:p>
            <a:r>
              <a:rPr lang="en-US" dirty="0" smtClean="0"/>
              <a:t>1-3 order of magnitude speedups in mature area</a:t>
            </a:r>
          </a:p>
          <a:p>
            <a:r>
              <a:rPr lang="en-US" dirty="0" smtClean="0"/>
              <a:t>Denoising now standard in production </a:t>
            </a:r>
            <a:r>
              <a:rPr lang="en-US" dirty="0" smtClean="0"/>
              <a:t>rendering</a:t>
            </a:r>
          </a:p>
          <a:p>
            <a:pPr lvl="1"/>
            <a:r>
              <a:rPr lang="en-US" dirty="0" smtClean="0"/>
              <a:t>And in real-time, going down to 1spp</a:t>
            </a:r>
            <a:endParaRPr lang="en-US" dirty="0" smtClean="0"/>
          </a:p>
          <a:p>
            <a:r>
              <a:rPr lang="en-US" dirty="0" smtClean="0"/>
              <a:t>This, next </a:t>
            </a:r>
            <a:r>
              <a:rPr lang="en-US" dirty="0" smtClean="0"/>
              <a:t>week: Basic background in rendering </a:t>
            </a:r>
          </a:p>
          <a:p>
            <a:pPr lvl="1"/>
            <a:r>
              <a:rPr lang="en-US" dirty="0" smtClean="0"/>
              <a:t>Reflection and Rendering Equations </a:t>
            </a:r>
          </a:p>
          <a:p>
            <a:pPr lvl="1"/>
            <a:r>
              <a:rPr lang="en-US" dirty="0" smtClean="0"/>
              <a:t>Monte Carlo Integration </a:t>
            </a:r>
          </a:p>
          <a:p>
            <a:pPr lvl="1"/>
            <a:r>
              <a:rPr lang="en-US" dirty="0" smtClean="0"/>
              <a:t>Path Tracing (Basic Monte Carlo rendering method)</a:t>
            </a:r>
          </a:p>
          <a:p>
            <a:pPr lvl="1"/>
            <a:r>
              <a:rPr lang="en-US" dirty="0" smtClean="0"/>
              <a:t>Also the basics of CSE 168 (163)</a:t>
            </a:r>
          </a:p>
          <a:p>
            <a:r>
              <a:rPr lang="en-US" b="1" dirty="0" smtClean="0"/>
              <a:t>Sign up (email me) re paper presentations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1089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Ray Tracing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049" name="Equation" r:id="rId3" imgW="1854200" imgH="203200" progId="Equation.DSMT4">
                  <p:embed/>
                </p:oleObj>
              </mc:Choice>
              <mc:Fallback>
                <p:oleObj name="Equation" r:id="rId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32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3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/>
              </a:rPr>
              <a:t>From light sources</a:t>
            </a:r>
          </a:p>
        </p:txBody>
      </p:sp>
      <p:sp>
        <p:nvSpPr>
          <p:cNvPr id="1404934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5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on surfaces</a:t>
            </a:r>
          </a:p>
        </p:txBody>
      </p:sp>
      <p:sp>
        <p:nvSpPr>
          <p:cNvPr id="1404936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7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[Mirrors, Refraction]</a:t>
            </a:r>
          </a:p>
        </p:txBody>
      </p:sp>
      <p:sp>
        <p:nvSpPr>
          <p:cNvPr id="1404938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9" name="Text Box 11"/>
          <p:cNvSpPr txBox="1">
            <a:spLocks noChangeArrowheads="1"/>
          </p:cNvSpPr>
          <p:nvPr/>
        </p:nvSpPr>
        <p:spPr bwMode="auto">
          <a:xfrm>
            <a:off x="60975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[Caustics etc]</a:t>
            </a:r>
          </a:p>
        </p:txBody>
      </p:sp>
    </p:spTree>
    <p:extLst>
      <p:ext uri="{BB962C8B-B14F-4D97-AF65-F5344CB8AC3E}">
        <p14:creationId xmlns:p14="http://schemas.microsoft.com/office/powerpoint/2010/main" val="3903602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3" grpId="0"/>
      <p:bldP spid="1404933" grpId="1"/>
      <p:bldP spid="1404935" grpId="0"/>
      <p:bldP spid="1404937" grpId="0"/>
      <p:bldP spid="14049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Ray Tracing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073" name="Equation" r:id="rId3" imgW="1854200" imgH="203200" progId="Equation.DSMT4">
                  <p:embed/>
                </p:oleObj>
              </mc:Choice>
              <mc:Fallback>
                <p:oleObj name="Equation" r:id="rId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6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57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From light sources</a:t>
            </a:r>
          </a:p>
        </p:txBody>
      </p:sp>
      <p:sp>
        <p:nvSpPr>
          <p:cNvPr id="1405958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59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on surfaces</a:t>
            </a:r>
          </a:p>
        </p:txBody>
      </p:sp>
      <p:sp>
        <p:nvSpPr>
          <p:cNvPr id="1405960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61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[Mirrors, Refraction]</a:t>
            </a:r>
          </a:p>
        </p:txBody>
      </p:sp>
      <p:sp>
        <p:nvSpPr>
          <p:cNvPr id="1405962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63" name="Text Box 11"/>
          <p:cNvSpPr txBox="1">
            <a:spLocks noChangeArrowheads="1"/>
          </p:cNvSpPr>
          <p:nvPr/>
        </p:nvSpPr>
        <p:spPr bwMode="auto">
          <a:xfrm>
            <a:off x="60594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[Caustics etc]</a:t>
            </a:r>
          </a:p>
        </p:txBody>
      </p:sp>
      <p:sp>
        <p:nvSpPr>
          <p:cNvPr id="1405964" name="Text Box 12"/>
          <p:cNvSpPr txBox="1">
            <a:spLocks noChangeArrowheads="1"/>
          </p:cNvSpPr>
          <p:nvPr/>
        </p:nvSpPr>
        <p:spPr bwMode="auto">
          <a:xfrm>
            <a:off x="457200" y="4572000"/>
            <a:ext cx="3687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66"/>
                </a:solidFill>
                <a:latin typeface="Arial" charset="0"/>
                <a:cs typeface="Arial"/>
              </a:rPr>
              <a:t>OpenGL Shading</a:t>
            </a:r>
          </a:p>
        </p:txBody>
      </p:sp>
    </p:spTree>
    <p:extLst>
      <p:ext uri="{BB962C8B-B14F-4D97-AF65-F5344CB8AC3E}">
        <p14:creationId xmlns:p14="http://schemas.microsoft.com/office/powerpoint/2010/main" val="670446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1317" name="Picture 5" descr="slide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67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6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/>
              <a:t>As a general Integral Equation and Operator</a:t>
            </a:r>
          </a:p>
          <a:p>
            <a:r>
              <a:rPr lang="en-US"/>
              <a:t>Approximations (Ray Tracing, Radiosity)</a:t>
            </a:r>
          </a:p>
          <a:p>
            <a:r>
              <a:rPr lang="en-US" i="1">
                <a:solidFill>
                  <a:srgbClr val="FFFF66"/>
                </a:solidFill>
              </a:rPr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293505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4110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16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17"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18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1411079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1086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19" name="Equation" r:id="rId9" imgW="3466800" imgH="368280" progId="Equation.DSMT4">
                  <p:embed/>
                </p:oleObj>
              </mc:Choice>
              <mc:Fallback>
                <p:oleObj name="Equation" r:id="rId9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1097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20" name="Equation" r:id="rId11" imgW="266400" imgH="228600" progId="Equation.DSMT4">
                  <p:embed/>
                </p:oleObj>
              </mc:Choice>
              <mc:Fallback>
                <p:oleObj name="Equation" r:id="rId11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solidFill>
                  <a:srgbClr val="00FFFF"/>
                </a:solidFill>
                <a:latin typeface="Arial" charset="0"/>
                <a:cs typeface="Arial"/>
              </a:rPr>
              <a:t>Surfaces (interreflection)</a:t>
            </a:r>
          </a:p>
        </p:txBody>
      </p:sp>
      <p:graphicFrame>
        <p:nvGraphicFramePr>
          <p:cNvPr id="1411101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21" name="Equation" r:id="rId13" imgW="215640" imgH="177480" progId="Equation.DSMT4">
                  <p:embed/>
                </p:oleObj>
              </mc:Choice>
              <mc:Fallback>
                <p:oleObj name="Equation" r:id="rId13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102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22" name="Equation" r:id="rId15" imgW="164880" imgH="177480" progId="Equation.DSMT4">
                  <p:embed/>
                </p:oleObj>
              </mc:Choice>
              <mc:Fallback>
                <p:oleObj name="Equation" r:id="rId15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1103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graphicFrame>
        <p:nvGraphicFramePr>
          <p:cNvPr id="1411114" name="Object 42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23" name="Equation" r:id="rId17" imgW="672840" imgH="228600" progId="Equation.DSMT4">
                  <p:embed/>
                </p:oleObj>
              </mc:Choice>
              <mc:Fallback>
                <p:oleObj name="Equation" r:id="rId17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97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</p:txBody>
      </p:sp>
      <p:graphicFrame>
        <p:nvGraphicFramePr>
          <p:cNvPr id="141210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74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1" name="Rectangle 5"/>
          <p:cNvSpPr>
            <a:spLocks noChangeArrowheads="1"/>
          </p:cNvSpPr>
          <p:nvPr/>
        </p:nvSpPr>
        <p:spPr bwMode="auto">
          <a:xfrm>
            <a:off x="7181850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2" name="AutoShape 6"/>
          <p:cNvSpPr>
            <a:spLocks noChangeArrowheads="1"/>
          </p:cNvSpPr>
          <p:nvPr/>
        </p:nvSpPr>
        <p:spPr bwMode="auto">
          <a:xfrm rot="10800000">
            <a:off x="1295400" y="5562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3" name="AutoShape 7"/>
          <p:cNvSpPr>
            <a:spLocks noChangeArrowheads="1"/>
          </p:cNvSpPr>
          <p:nvPr/>
        </p:nvSpPr>
        <p:spPr bwMode="auto">
          <a:xfrm rot="4932475">
            <a:off x="3733800" y="3657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4" name="Line 8"/>
          <p:cNvSpPr>
            <a:spLocks noChangeShapeType="1"/>
          </p:cNvSpPr>
          <p:nvPr/>
        </p:nvSpPr>
        <p:spPr bwMode="auto">
          <a:xfrm flipV="1">
            <a:off x="2133600" y="47244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5" name="Line 9"/>
          <p:cNvSpPr>
            <a:spLocks noChangeShapeType="1"/>
          </p:cNvSpPr>
          <p:nvPr/>
        </p:nvSpPr>
        <p:spPr bwMode="auto">
          <a:xfrm flipH="1">
            <a:off x="3657600" y="35052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2106" name="Object 10"/>
          <p:cNvGraphicFramePr>
            <a:graphicFrameLocks noChangeAspect="1"/>
          </p:cNvGraphicFramePr>
          <p:nvPr/>
        </p:nvGraphicFramePr>
        <p:xfrm>
          <a:off x="1981200" y="5943600"/>
          <a:ext cx="27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75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43600"/>
                        <a:ext cx="27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7" name="Object 11"/>
          <p:cNvGraphicFramePr>
            <a:graphicFrameLocks noChangeAspect="1"/>
          </p:cNvGraphicFramePr>
          <p:nvPr/>
        </p:nvGraphicFramePr>
        <p:xfrm>
          <a:off x="4745038" y="3276600"/>
          <a:ext cx="360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76" name="Equation" r:id="rId7" imgW="164880" imgH="177480" progId="Equation.DSMT4">
                  <p:embed/>
                </p:oleObj>
              </mc:Choice>
              <mc:Fallback>
                <p:oleObj name="Equation" r:id="rId7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3276600"/>
                        <a:ext cx="360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8" name="Line 12"/>
          <p:cNvSpPr>
            <a:spLocks noChangeShapeType="1"/>
          </p:cNvSpPr>
          <p:nvPr/>
        </p:nvSpPr>
        <p:spPr bwMode="auto">
          <a:xfrm flipV="1">
            <a:off x="2133600" y="35052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2109" name="Object 13"/>
          <p:cNvGraphicFramePr>
            <a:graphicFrameLocks noChangeAspect="1"/>
          </p:cNvGraphicFramePr>
          <p:nvPr/>
        </p:nvGraphicFramePr>
        <p:xfrm>
          <a:off x="4464050" y="3962400"/>
          <a:ext cx="596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77" name="Equation" r:id="rId9" imgW="241200" imgH="177480" progId="Equation.DSMT4">
                  <p:embed/>
                </p:oleObj>
              </mc:Choice>
              <mc:Fallback>
                <p:oleObj name="Equation" r:id="rId9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962400"/>
                        <a:ext cx="596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0" name="Object 14"/>
          <p:cNvGraphicFramePr>
            <a:graphicFrameLocks noChangeAspect="1"/>
          </p:cNvGraphicFramePr>
          <p:nvPr/>
        </p:nvGraphicFramePr>
        <p:xfrm>
          <a:off x="2895600" y="5029200"/>
          <a:ext cx="414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78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4143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1" name="Object 15"/>
          <p:cNvGraphicFramePr>
            <a:graphicFrameLocks noChangeAspect="1"/>
          </p:cNvGraphicFramePr>
          <p:nvPr/>
        </p:nvGraphicFramePr>
        <p:xfrm>
          <a:off x="3630613" y="42672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79" name="Equation" r:id="rId13" imgW="266400" imgH="228600" progId="Equation.DSMT4">
                  <p:embed/>
                </p:oleObj>
              </mc:Choice>
              <mc:Fallback>
                <p:oleObj name="Equation" r:id="rId13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42672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2" name="Object 16"/>
          <p:cNvGraphicFramePr>
            <a:graphicFrameLocks noChangeAspect="1"/>
          </p:cNvGraphicFramePr>
          <p:nvPr/>
        </p:nvGraphicFramePr>
        <p:xfrm>
          <a:off x="2239963" y="49530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80" name="Equation" r:id="rId15" imgW="152280" imgH="228600" progId="Equation.DSMT4">
                  <p:embed/>
                </p:oleObj>
              </mc:Choice>
              <mc:Fallback>
                <p:oleObj name="Equation" r:id="rId15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49530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3" name="Object 17"/>
          <p:cNvGraphicFramePr>
            <a:graphicFrameLocks noChangeAspect="1"/>
          </p:cNvGraphicFramePr>
          <p:nvPr/>
        </p:nvGraphicFramePr>
        <p:xfrm>
          <a:off x="3733800" y="3657600"/>
          <a:ext cx="384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81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57600"/>
                        <a:ext cx="384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14" name="Line 18"/>
          <p:cNvSpPr>
            <a:spLocks noChangeShapeType="1"/>
          </p:cNvSpPr>
          <p:nvPr/>
        </p:nvSpPr>
        <p:spPr bwMode="auto">
          <a:xfrm flipV="1">
            <a:off x="2133600" y="3352800"/>
            <a:ext cx="2057400" cy="2514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2971800" cy="2819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16" name="Line 20"/>
          <p:cNvSpPr>
            <a:spLocks noChangeShapeType="1"/>
          </p:cNvSpPr>
          <p:nvPr/>
        </p:nvSpPr>
        <p:spPr bwMode="auto">
          <a:xfrm flipV="1">
            <a:off x="2133600" y="5105400"/>
            <a:ext cx="32004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17" name="Line 21"/>
          <p:cNvSpPr>
            <a:spLocks noChangeShapeType="1"/>
          </p:cNvSpPr>
          <p:nvPr/>
        </p:nvSpPr>
        <p:spPr bwMode="auto">
          <a:xfrm flipV="1">
            <a:off x="2133600" y="5029200"/>
            <a:ext cx="228600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2118" name="Object 22"/>
          <p:cNvGraphicFramePr>
            <a:graphicFrameLocks noChangeAspect="1"/>
          </p:cNvGraphicFramePr>
          <p:nvPr/>
        </p:nvGraphicFramePr>
        <p:xfrm>
          <a:off x="3478213" y="48006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82" name="Equation" r:id="rId19" imgW="266400" imgH="228600" progId="Equation.DSMT4">
                  <p:embed/>
                </p:oleObj>
              </mc:Choice>
              <mc:Fallback>
                <p:oleObj name="Equation" r:id="rId19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48006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9" name="Object 23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83" name="Equation" r:id="rId21" imgW="1028520" imgH="419040" progId="Equation.DSMT4">
                  <p:embed/>
                </p:oleObj>
              </mc:Choice>
              <mc:Fallback>
                <p:oleObj name="Equation" r:id="rId21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89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2" grpId="0" animBg="1"/>
      <p:bldP spid="1412103" grpId="0" animBg="1"/>
      <p:bldP spid="1412104" grpId="0" animBg="1"/>
      <p:bldP spid="1412105" grpId="0" animBg="1"/>
      <p:bldP spid="1412108" grpId="0" animBg="1"/>
      <p:bldP spid="1412114" grpId="0" animBg="1"/>
      <p:bldP spid="1412115" grpId="0" animBg="1"/>
      <p:bldP spid="1412116" grpId="0" animBg="1"/>
      <p:bldP spid="14121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graphicFrame>
        <p:nvGraphicFramePr>
          <p:cNvPr id="141312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96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5" name="Rectangle 5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3126" name="Object 6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97" name="Equation" r:id="rId5" imgW="1028520" imgH="419040" progId="Equation.DSMT4">
                  <p:embed/>
                </p:oleObj>
              </mc:Choice>
              <mc:Fallback>
                <p:oleObj name="Equation" r:id="rId5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27" name="Object 7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98" name="Equation" r:id="rId7" imgW="4495680" imgH="469800" progId="Equation.DSMT4">
                  <p:embed/>
                </p:oleObj>
              </mc:Choice>
              <mc:Fallback>
                <p:oleObj name="Equation" r:id="rId7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8" name="Rectangle 8"/>
          <p:cNvSpPr>
            <a:spLocks noChangeArrowheads="1"/>
          </p:cNvSpPr>
          <p:nvPr/>
        </p:nvSpPr>
        <p:spPr bwMode="auto">
          <a:xfrm>
            <a:off x="6888163" y="2971800"/>
            <a:ext cx="1951037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3129" name="Object 9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99" name="Equation" r:id="rId9" imgW="2019240" imgH="419040" progId="Equation.DSMT4">
                  <p:embed/>
                </p:oleObj>
              </mc:Choice>
              <mc:Fallback>
                <p:oleObj name="Equation" r:id="rId9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32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ChangeArrowheads="1"/>
          </p:cNvSpPr>
          <p:nvPr/>
        </p:nvSpPr>
        <p:spPr bwMode="auto">
          <a:xfrm>
            <a:off x="533400" y="4191000"/>
            <a:ext cx="8382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179" y="381000"/>
            <a:ext cx="8968821" cy="838200"/>
          </a:xfrm>
        </p:spPr>
        <p:txBody>
          <a:bodyPr/>
          <a:lstStyle/>
          <a:p>
            <a:r>
              <a:rPr lang="en-US" dirty="0"/>
              <a:t>Rendering Equation: Standard Form</a:t>
            </a:r>
          </a:p>
        </p:txBody>
      </p:sp>
      <p:sp>
        <p:nvSpPr>
          <p:cNvPr id="1414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Domain integral awkward.  Introduce binary visibility fn V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graphicFrame>
        <p:nvGraphicFramePr>
          <p:cNvPr id="141414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37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0" name="Rectangle 6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4151" name="Object 7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38" name="Equation" r:id="rId5" imgW="1028520" imgH="419040" progId="Equation.DSMT4">
                  <p:embed/>
                </p:oleObj>
              </mc:Choice>
              <mc:Fallback>
                <p:oleObj name="Equation" r:id="rId5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2" name="Object 8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39" name="Equation" r:id="rId7" imgW="4495680" imgH="469800" progId="Equation.DSMT4">
                  <p:embed/>
                </p:oleObj>
              </mc:Choice>
              <mc:Fallback>
                <p:oleObj name="Equation" r:id="rId7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3" name="Rectangle 9"/>
          <p:cNvSpPr>
            <a:spLocks noChangeArrowheads="1"/>
          </p:cNvSpPr>
          <p:nvPr/>
        </p:nvSpPr>
        <p:spPr bwMode="auto">
          <a:xfrm>
            <a:off x="6873875" y="2971800"/>
            <a:ext cx="1965325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4154" name="Object 10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40" name="Equation" r:id="rId9" imgW="2019240" imgH="419040" progId="Equation.DSMT4">
                  <p:embed/>
                </p:oleObj>
              </mc:Choice>
              <mc:Fallback>
                <p:oleObj name="Equation" r:id="rId9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5" name="Object 11"/>
          <p:cNvGraphicFramePr>
            <a:graphicFrameLocks noChangeAspect="1"/>
          </p:cNvGraphicFramePr>
          <p:nvPr/>
        </p:nvGraphicFramePr>
        <p:xfrm>
          <a:off x="582613" y="4260850"/>
          <a:ext cx="82788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41" name="Equation" r:id="rId11" imgW="4520880" imgH="380880" progId="Equation.DSMT4">
                  <p:embed/>
                </p:oleObj>
              </mc:Choice>
              <mc:Fallback>
                <p:oleObj name="Equation" r:id="rId11" imgW="4520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4260850"/>
                        <a:ext cx="82788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6" name="Text Box 12"/>
          <p:cNvSpPr txBox="1">
            <a:spLocks noChangeArrowheads="1"/>
          </p:cNvSpPr>
          <p:nvPr/>
        </p:nvSpPr>
        <p:spPr bwMode="auto">
          <a:xfrm>
            <a:off x="152400" y="5132388"/>
            <a:ext cx="587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Same as equation 2.52 Cohen Wallace. It swaps primed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And unprimed, omits angular args of BRDF, - sign.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Same as equation above 19.3 in Shirley, except he has 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no emission, slightly diff. notation</a:t>
            </a:r>
          </a:p>
        </p:txBody>
      </p:sp>
    </p:spTree>
    <p:extLst>
      <p:ext uri="{BB962C8B-B14F-4D97-AF65-F5344CB8AC3E}">
        <p14:creationId xmlns:p14="http://schemas.microsoft.com/office/powerpoint/2010/main" val="63587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path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illumination</a:t>
            </a:r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70163" y="52418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824210" y="63631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1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698" y="533400"/>
            <a:ext cx="8674470" cy="685800"/>
          </a:xfrm>
        </p:spPr>
        <p:txBody>
          <a:bodyPr/>
          <a:lstStyle/>
          <a:p>
            <a:r>
              <a:rPr lang="en-US" dirty="0" smtClean="0"/>
              <a:t>Motivation: Monte Carlo Integration</a:t>
            </a:r>
            <a:endParaRPr lang="en-US" dirty="0"/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Rendering = integration</a:t>
            </a:r>
          </a:p>
          <a:p>
            <a:pPr lvl="1"/>
            <a:r>
              <a:rPr lang="en-US" dirty="0"/>
              <a:t>Reflectance equation: Integrate over incident illumination</a:t>
            </a:r>
          </a:p>
          <a:p>
            <a:pPr lvl="1"/>
            <a:r>
              <a:rPr lang="en-US" dirty="0"/>
              <a:t>Rendering equation: Integral equation</a:t>
            </a:r>
          </a:p>
          <a:p>
            <a:pPr>
              <a:buFont typeface="Wingdings" charset="0"/>
              <a:buNone/>
            </a:pPr>
            <a:r>
              <a:rPr lang="en-US" dirty="0"/>
              <a:t>Many sophisticated shading effects involve integrals</a:t>
            </a:r>
          </a:p>
          <a:p>
            <a:pPr lvl="1"/>
            <a:r>
              <a:rPr lang="en-US" dirty="0"/>
              <a:t>Antialiasing</a:t>
            </a:r>
          </a:p>
          <a:p>
            <a:pPr lvl="1"/>
            <a:r>
              <a:rPr lang="en-US" dirty="0"/>
              <a:t>Soft shadows</a:t>
            </a:r>
          </a:p>
          <a:p>
            <a:pPr lvl="1"/>
            <a:r>
              <a:rPr lang="en-US" dirty="0"/>
              <a:t>Indirect illumination</a:t>
            </a:r>
          </a:p>
          <a:p>
            <a:pPr lvl="1"/>
            <a:r>
              <a:rPr lang="en-US" dirty="0" smtClean="0"/>
              <a:t>Caustics</a:t>
            </a:r>
          </a:p>
          <a:p>
            <a:pPr marL="0" indent="0">
              <a:buNone/>
            </a:pPr>
            <a:r>
              <a:rPr lang="en-US" dirty="0" smtClean="0"/>
              <a:t>Most Sampling/Reconstruction treats actual rendering as a black box.  But still helpful to know some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9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2625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I</a:t>
            </a:r>
            <a:r>
              <a:rPr lang="en-US" dirty="0" smtClean="0"/>
              <a:t>llumination</a:t>
            </a:r>
            <a:endParaRPr lang="en-US" dirty="0"/>
          </a:p>
          <a:p>
            <a:pPr lvl="1"/>
            <a:r>
              <a:rPr lang="en-US" dirty="0"/>
              <a:t>Light directly from light sources to surface</a:t>
            </a:r>
          </a:p>
          <a:p>
            <a:pPr lvl="1"/>
            <a:r>
              <a:rPr lang="en-US" dirty="0"/>
              <a:t>No shadows (cast shadows are a global effect)</a:t>
            </a:r>
          </a:p>
          <a:p>
            <a:pPr>
              <a:buFont typeface="Wingdings" charset="0"/>
              <a:buNone/>
            </a:pPr>
            <a:r>
              <a:rPr lang="en-US" i="1" dirty="0"/>
              <a:t>Global Illumination: multiple bounces (indirect light)</a:t>
            </a:r>
          </a:p>
          <a:p>
            <a:pPr lvl="1"/>
            <a:r>
              <a:rPr lang="en-US" dirty="0"/>
              <a:t>Hard and soft shadows</a:t>
            </a:r>
          </a:p>
          <a:p>
            <a:pPr lvl="1"/>
            <a:r>
              <a:rPr lang="en-US" dirty="0"/>
              <a:t>Reflections/refractions (already seen in ray tracing)</a:t>
            </a:r>
          </a:p>
          <a:p>
            <a:pPr lvl="1"/>
            <a:r>
              <a:rPr lang="en-US" dirty="0"/>
              <a:t>Diffuse and glossy interreflections (</a:t>
            </a:r>
            <a:r>
              <a:rPr lang="en-US" dirty="0" err="1"/>
              <a:t>radiosity</a:t>
            </a:r>
            <a:r>
              <a:rPr lang="en-US" dirty="0"/>
              <a:t>, caustics)</a:t>
            </a:r>
            <a:r>
              <a:rPr lang="en-US" b="1" dirty="0">
                <a:hlinkClick r:id="rId2"/>
              </a:rPr>
              <a:t> </a:t>
            </a: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354756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254500"/>
            <a:ext cx="347186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394200" y="645795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>
                <a:solidFill>
                  <a:srgbClr val="FFFFFF"/>
                </a:solidFill>
                <a:latin typeface="Arial"/>
              </a:rPr>
              <a:t>Some images courtesy Henrik </a:t>
            </a:r>
            <a:r>
              <a:rPr lang="en-US" dirty="0" err="1">
                <a:solidFill>
                  <a:srgbClr val="FFFFFF"/>
                </a:solidFill>
                <a:latin typeface="Arial"/>
              </a:rPr>
              <a:t>Wann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 Jensen</a:t>
            </a:r>
          </a:p>
        </p:txBody>
      </p:sp>
    </p:spTree>
    <p:extLst>
      <p:ext uri="{BB962C8B-B14F-4D97-AF65-F5344CB8AC3E}">
        <p14:creationId xmlns:p14="http://schemas.microsoft.com/office/powerpoint/2010/main" val="270993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Soft Shadows</a:t>
            </a:r>
          </a:p>
        </p:txBody>
      </p:sp>
      <p:pic>
        <p:nvPicPr>
          <p:cNvPr id="180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00175"/>
            <a:ext cx="7986713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39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</a:t>
            </a:r>
          </a:p>
        </p:txBody>
      </p:sp>
      <p:sp>
        <p:nvSpPr>
          <p:cNvPr id="184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Algorithms based on statistical sampling and random numbers</a:t>
            </a:r>
          </a:p>
          <a:p>
            <a:r>
              <a:rPr lang="en-US"/>
              <a:t>Coined in the beginning of 1940s.  Originally used for neutron transport, nuclear simulations</a:t>
            </a:r>
          </a:p>
          <a:p>
            <a:pPr lvl="1"/>
            <a:r>
              <a:rPr lang="en-US"/>
              <a:t>Von Neumann, Ulam, Metropolis, …</a:t>
            </a:r>
          </a:p>
          <a:p>
            <a:r>
              <a:rPr lang="en-US"/>
              <a:t>Canonical example: 1D integral done numerically</a:t>
            </a:r>
          </a:p>
          <a:p>
            <a:pPr lvl="1"/>
            <a:r>
              <a:rPr lang="en-US"/>
              <a:t>Choose a set of random points to evaluate function, and then average (expectation or statistical average)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401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Algorithms</a:t>
            </a:r>
          </a:p>
        </p:txBody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Robust for complex integrals in computer graphics (irregular domains, shadow discontinuities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Efficient for high dimensional integrals (common in graphics: time, light source directions,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Quite simple to implement</a:t>
            </a:r>
          </a:p>
          <a:p>
            <a:pPr lvl="1">
              <a:lnSpc>
                <a:spcPct val="90000"/>
              </a:lnSpc>
            </a:pPr>
            <a:r>
              <a:rPr lang="en-US"/>
              <a:t>Work for general scenes, surfaces</a:t>
            </a:r>
          </a:p>
          <a:p>
            <a:pPr lvl="1">
              <a:lnSpc>
                <a:spcPct val="90000"/>
              </a:lnSpc>
            </a:pPr>
            <a:r>
              <a:rPr lang="en-US"/>
              <a:t>Easy to reason about (but care taken re statistical bias)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Noisy</a:t>
            </a:r>
          </a:p>
          <a:p>
            <a:pPr lvl="1">
              <a:lnSpc>
                <a:spcPct val="90000"/>
              </a:lnSpc>
            </a:pPr>
            <a:r>
              <a:rPr lang="en-US"/>
              <a:t>Slow (many samples needed for convergence) </a:t>
            </a:r>
          </a:p>
          <a:p>
            <a:pPr lvl="1">
              <a:lnSpc>
                <a:spcPct val="90000"/>
              </a:lnSpc>
            </a:pPr>
            <a:r>
              <a:rPr lang="en-US"/>
              <a:t>Not used if alternative analytic approaches exist (but those are rare)</a:t>
            </a:r>
          </a:p>
        </p:txBody>
      </p:sp>
    </p:spTree>
    <p:extLst>
      <p:ext uri="{BB962C8B-B14F-4D97-AF65-F5344CB8AC3E}">
        <p14:creationId xmlns:p14="http://schemas.microsoft.com/office/powerpoint/2010/main" val="4034650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8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in 1D</a:t>
            </a:r>
          </a:p>
        </p:txBody>
      </p:sp>
      <p:sp>
        <p:nvSpPr>
          <p:cNvPr id="1808388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8389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8390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x=1</a:t>
            </a:r>
          </a:p>
        </p:txBody>
      </p:sp>
      <p:sp>
        <p:nvSpPr>
          <p:cNvPr id="1808391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8392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graphicFrame>
        <p:nvGraphicFramePr>
          <p:cNvPr id="1808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377436"/>
              </p:ext>
            </p:extLst>
          </p:nvPr>
        </p:nvGraphicFramePr>
        <p:xfrm>
          <a:off x="4352925" y="1633538"/>
          <a:ext cx="175101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838" name="Equation" r:id="rId3" imgW="787400" imgH="482600" progId="Equation.DSMT4">
                  <p:embed/>
                </p:oleObj>
              </mc:Choice>
              <mc:Fallback>
                <p:oleObj name="Equation" r:id="rId3" imgW="787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1633538"/>
                        <a:ext cx="175101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8394" name="Text Box 10"/>
          <p:cNvSpPr txBox="1">
            <a:spLocks noChangeArrowheads="1"/>
          </p:cNvSpPr>
          <p:nvPr/>
        </p:nvSpPr>
        <p:spPr bwMode="auto">
          <a:xfrm>
            <a:off x="728027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</p:spTree>
    <p:extLst>
      <p:ext uri="{BB962C8B-B14F-4D97-AF65-F5344CB8AC3E}">
        <p14:creationId xmlns:p14="http://schemas.microsoft.com/office/powerpoint/2010/main" val="403691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can approximate </a:t>
            </a:r>
          </a:p>
        </p:txBody>
      </p:sp>
      <p:sp>
        <p:nvSpPr>
          <p:cNvPr id="1809412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3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4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x=1</a:t>
            </a:r>
          </a:p>
        </p:txBody>
      </p:sp>
      <p:sp>
        <p:nvSpPr>
          <p:cNvPr id="1809415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6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sp>
        <p:nvSpPr>
          <p:cNvPr id="1809417" name="Freeform 9"/>
          <p:cNvSpPr>
            <a:spLocks/>
          </p:cNvSpPr>
          <p:nvPr/>
        </p:nvSpPr>
        <p:spPr bwMode="auto">
          <a:xfrm>
            <a:off x="1676400" y="3378200"/>
            <a:ext cx="1981200" cy="1422400"/>
          </a:xfrm>
          <a:custGeom>
            <a:avLst/>
            <a:gdLst>
              <a:gd name="T0" fmla="*/ 0 w 1248"/>
              <a:gd name="T1" fmla="*/ 224 h 896"/>
              <a:gd name="T2" fmla="*/ 240 w 1248"/>
              <a:gd name="T3" fmla="*/ 80 h 896"/>
              <a:gd name="T4" fmla="*/ 528 w 1248"/>
              <a:gd name="T5" fmla="*/ 416 h 896"/>
              <a:gd name="T6" fmla="*/ 816 w 1248"/>
              <a:gd name="T7" fmla="*/ 80 h 896"/>
              <a:gd name="T8" fmla="*/ 1248 w 1248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896">
                <a:moveTo>
                  <a:pt x="0" y="224"/>
                </a:moveTo>
                <a:cubicBezTo>
                  <a:pt x="76" y="136"/>
                  <a:pt x="152" y="48"/>
                  <a:pt x="240" y="80"/>
                </a:cubicBezTo>
                <a:cubicBezTo>
                  <a:pt x="327" y="111"/>
                  <a:pt x="432" y="416"/>
                  <a:pt x="528" y="416"/>
                </a:cubicBezTo>
                <a:cubicBezTo>
                  <a:pt x="624" y="416"/>
                  <a:pt x="696" y="0"/>
                  <a:pt x="816" y="80"/>
                </a:cubicBezTo>
                <a:cubicBezTo>
                  <a:pt x="935" y="159"/>
                  <a:pt x="1091" y="527"/>
                  <a:pt x="1248" y="8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8" name="Text Box 10"/>
          <p:cNvSpPr txBox="1">
            <a:spLocks noChangeArrowheads="1"/>
          </p:cNvSpPr>
          <p:nvPr/>
        </p:nvSpPr>
        <p:spPr bwMode="auto">
          <a:xfrm>
            <a:off x="1938338" y="30480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g(x)</a:t>
            </a:r>
          </a:p>
        </p:txBody>
      </p:sp>
      <p:graphicFrame>
        <p:nvGraphicFramePr>
          <p:cNvPr id="18094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167440"/>
              </p:ext>
            </p:extLst>
          </p:nvPr>
        </p:nvGraphicFramePr>
        <p:xfrm>
          <a:off x="4513263" y="1633538"/>
          <a:ext cx="27400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62" name="Equation" r:id="rId3" imgW="1231900" imgH="482600" progId="Equation.DSMT4">
                  <p:embed/>
                </p:oleObj>
              </mc:Choice>
              <mc:Fallback>
                <p:oleObj name="Equation" r:id="rId3" imgW="1231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1633538"/>
                        <a:ext cx="27400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9420" name="Text Box 1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  <p:sp>
        <p:nvSpPr>
          <p:cNvPr id="1809421" name="Text Box 13"/>
          <p:cNvSpPr txBox="1">
            <a:spLocks noChangeArrowheads="1"/>
          </p:cNvSpPr>
          <p:nvPr/>
        </p:nvSpPr>
        <p:spPr bwMode="auto">
          <a:xfrm>
            <a:off x="4305300" y="2832100"/>
            <a:ext cx="47688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Standard integration methods like trapezoidal</a:t>
            </a:r>
          </a:p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rule and Simpsons rule</a:t>
            </a:r>
          </a:p>
          <a:p>
            <a:pPr algn="l"/>
            <a:endParaRPr lang="en-US">
              <a:solidFill>
                <a:srgbClr val="FFFFFF"/>
              </a:solidFill>
              <a:latin typeface="Arial" charset="0"/>
            </a:endParaRPr>
          </a:p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Converges fast for </a:t>
            </a:r>
            <a:r>
              <a:rPr lang="en-US" b="1" i="1">
                <a:solidFill>
                  <a:srgbClr val="FFFFFF"/>
                </a:solidFill>
                <a:latin typeface="Arial" charset="0"/>
              </a:rPr>
              <a:t>smooth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 integrands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Deterministic</a:t>
            </a: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Arial" charset="0"/>
            </a:endParaRPr>
          </a:p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Disadvantages: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Exponential complexity in many dimensions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Not rapid convergence for discontinuities</a:t>
            </a:r>
          </a:p>
        </p:txBody>
      </p:sp>
    </p:spTree>
    <p:extLst>
      <p:ext uri="{BB962C8B-B14F-4D97-AF65-F5344CB8AC3E}">
        <p14:creationId xmlns:p14="http://schemas.microsoft.com/office/powerpoint/2010/main" val="247803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434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 we can average</a:t>
            </a:r>
          </a:p>
        </p:txBody>
      </p:sp>
      <p:sp>
        <p:nvSpPr>
          <p:cNvPr id="181043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3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38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x=1</a:t>
            </a:r>
          </a:p>
        </p:txBody>
      </p:sp>
      <p:sp>
        <p:nvSpPr>
          <p:cNvPr id="1810439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40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sp>
        <p:nvSpPr>
          <p:cNvPr id="1810441" name="Text Box 9"/>
          <p:cNvSpPr txBox="1">
            <a:spLocks noChangeArrowheads="1"/>
          </p:cNvSpPr>
          <p:nvPr/>
        </p:nvSpPr>
        <p:spPr bwMode="auto">
          <a:xfrm>
            <a:off x="3990975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E(f(x))</a:t>
            </a:r>
          </a:p>
        </p:txBody>
      </p:sp>
      <p:sp>
        <p:nvSpPr>
          <p:cNvPr id="1810442" name="Line 10"/>
          <p:cNvSpPr>
            <a:spLocks noChangeShapeType="1"/>
          </p:cNvSpPr>
          <p:nvPr/>
        </p:nvSpPr>
        <p:spPr bwMode="auto">
          <a:xfrm>
            <a:off x="1447800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43" name="Line 11"/>
          <p:cNvSpPr>
            <a:spLocks noChangeShapeType="1"/>
          </p:cNvSpPr>
          <p:nvPr/>
        </p:nvSpPr>
        <p:spPr bwMode="auto">
          <a:xfrm>
            <a:off x="1455738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810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132998"/>
              </p:ext>
            </p:extLst>
          </p:nvPr>
        </p:nvGraphicFramePr>
        <p:xfrm>
          <a:off x="4627563" y="1600200"/>
          <a:ext cx="26257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86" name="Equation" r:id="rId3" imgW="1181100" imgH="482600" progId="Equation.DSMT4">
                  <p:embed/>
                </p:oleObj>
              </mc:Choice>
              <mc:Fallback>
                <p:oleObj name="Equation" r:id="rId3" imgW="1181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1600200"/>
                        <a:ext cx="26257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0445" name="Text Box 13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</p:spTree>
    <p:extLst>
      <p:ext uri="{BB962C8B-B14F-4D97-AF65-F5344CB8AC3E}">
        <p14:creationId xmlns:p14="http://schemas.microsoft.com/office/powerpoint/2010/main" val="596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Freeform 2"/>
          <p:cNvSpPr>
            <a:spLocks/>
          </p:cNvSpPr>
          <p:nvPr/>
        </p:nvSpPr>
        <p:spPr bwMode="auto">
          <a:xfrm>
            <a:off x="1114425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the average</a:t>
            </a:r>
          </a:p>
        </p:txBody>
      </p:sp>
      <p:sp>
        <p:nvSpPr>
          <p:cNvPr id="1811460" name="Line 4"/>
          <p:cNvSpPr>
            <a:spLocks noChangeShapeType="1"/>
          </p:cNvSpPr>
          <p:nvPr/>
        </p:nvSpPr>
        <p:spPr bwMode="auto">
          <a:xfrm flipV="1">
            <a:off x="1114425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1" name="Line 5"/>
          <p:cNvSpPr>
            <a:spLocks noChangeShapeType="1"/>
          </p:cNvSpPr>
          <p:nvPr/>
        </p:nvSpPr>
        <p:spPr bwMode="auto">
          <a:xfrm>
            <a:off x="1114425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2" name="Text Box 6"/>
          <p:cNvSpPr txBox="1">
            <a:spLocks noChangeArrowheads="1"/>
          </p:cNvSpPr>
          <p:nvPr/>
        </p:nvSpPr>
        <p:spPr bwMode="auto">
          <a:xfrm>
            <a:off x="1190625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11463" name="Line 7"/>
          <p:cNvSpPr>
            <a:spLocks noChangeShapeType="1"/>
          </p:cNvSpPr>
          <p:nvPr/>
        </p:nvSpPr>
        <p:spPr bwMode="auto">
          <a:xfrm flipV="1">
            <a:off x="3019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4" name="Text Box 8"/>
          <p:cNvSpPr txBox="1">
            <a:spLocks noChangeArrowheads="1"/>
          </p:cNvSpPr>
          <p:nvPr/>
        </p:nvSpPr>
        <p:spPr bwMode="auto">
          <a:xfrm>
            <a:off x="269875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sp>
        <p:nvSpPr>
          <p:cNvPr id="1811465" name="Line 9"/>
          <p:cNvSpPr>
            <a:spLocks noChangeShapeType="1"/>
          </p:cNvSpPr>
          <p:nvPr/>
        </p:nvSpPr>
        <p:spPr bwMode="auto">
          <a:xfrm flipV="1">
            <a:off x="1343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6" name="Line 10"/>
          <p:cNvSpPr>
            <a:spLocks noChangeShapeType="1"/>
          </p:cNvSpPr>
          <p:nvPr/>
        </p:nvSpPr>
        <p:spPr bwMode="auto">
          <a:xfrm flipV="1">
            <a:off x="1647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7" name="Line 11"/>
          <p:cNvSpPr>
            <a:spLocks noChangeShapeType="1"/>
          </p:cNvSpPr>
          <p:nvPr/>
        </p:nvSpPr>
        <p:spPr bwMode="auto">
          <a:xfrm flipV="1">
            <a:off x="2105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8" name="Line 12"/>
          <p:cNvSpPr>
            <a:spLocks noChangeShapeType="1"/>
          </p:cNvSpPr>
          <p:nvPr/>
        </p:nvSpPr>
        <p:spPr bwMode="auto">
          <a:xfrm flipV="1">
            <a:off x="1495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9" name="Line 13"/>
          <p:cNvSpPr>
            <a:spLocks noChangeShapeType="1"/>
          </p:cNvSpPr>
          <p:nvPr/>
        </p:nvSpPr>
        <p:spPr bwMode="auto">
          <a:xfrm flipV="1">
            <a:off x="19526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0" name="Line 14"/>
          <p:cNvSpPr>
            <a:spLocks noChangeShapeType="1"/>
          </p:cNvSpPr>
          <p:nvPr/>
        </p:nvSpPr>
        <p:spPr bwMode="auto">
          <a:xfrm flipV="1">
            <a:off x="2257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1" name="Line 15"/>
          <p:cNvSpPr>
            <a:spLocks noChangeShapeType="1"/>
          </p:cNvSpPr>
          <p:nvPr/>
        </p:nvSpPr>
        <p:spPr bwMode="auto">
          <a:xfrm flipV="1">
            <a:off x="25622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2" name="Line 16"/>
          <p:cNvSpPr>
            <a:spLocks noChangeShapeType="1"/>
          </p:cNvSpPr>
          <p:nvPr/>
        </p:nvSpPr>
        <p:spPr bwMode="auto">
          <a:xfrm flipV="1">
            <a:off x="2867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3" name="Text Box 17"/>
          <p:cNvSpPr txBox="1">
            <a:spLocks noChangeArrowheads="1"/>
          </p:cNvSpPr>
          <p:nvPr/>
        </p:nvSpPr>
        <p:spPr bwMode="auto">
          <a:xfrm>
            <a:off x="2867025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11474" name="Line 18"/>
          <p:cNvSpPr>
            <a:spLocks noChangeShapeType="1"/>
          </p:cNvSpPr>
          <p:nvPr/>
        </p:nvSpPr>
        <p:spPr bwMode="auto">
          <a:xfrm>
            <a:off x="885825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8114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978198"/>
              </p:ext>
            </p:extLst>
          </p:nvPr>
        </p:nvGraphicFramePr>
        <p:xfrm>
          <a:off x="4459288" y="1600200"/>
          <a:ext cx="29638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10" name="Equation" r:id="rId3" imgW="1333500" imgH="482600" progId="Equation.DSMT4">
                  <p:embed/>
                </p:oleObj>
              </mc:Choice>
              <mc:Fallback>
                <p:oleObj name="Equation" r:id="rId3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600200"/>
                        <a:ext cx="29638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476" name="Text Box 20"/>
          <p:cNvSpPr txBox="1">
            <a:spLocks noChangeArrowheads="1"/>
          </p:cNvSpPr>
          <p:nvPr/>
        </p:nvSpPr>
        <p:spPr bwMode="auto">
          <a:xfrm>
            <a:off x="3429000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E(f(x))</a:t>
            </a:r>
          </a:p>
        </p:txBody>
      </p:sp>
      <p:sp>
        <p:nvSpPr>
          <p:cNvPr id="1811477" name="Line 21"/>
          <p:cNvSpPr>
            <a:spLocks noChangeShapeType="1"/>
          </p:cNvSpPr>
          <p:nvPr/>
        </p:nvSpPr>
        <p:spPr bwMode="auto">
          <a:xfrm flipV="1">
            <a:off x="2409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8" name="Text Box 2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  <p:sp>
        <p:nvSpPr>
          <p:cNvPr id="1811479" name="Line 23"/>
          <p:cNvSpPr>
            <a:spLocks noChangeShapeType="1"/>
          </p:cNvSpPr>
          <p:nvPr/>
        </p:nvSpPr>
        <p:spPr bwMode="auto">
          <a:xfrm>
            <a:off x="893763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80" name="Text Box 24"/>
          <p:cNvSpPr txBox="1">
            <a:spLocks noChangeArrowheads="1"/>
          </p:cNvSpPr>
          <p:nvPr/>
        </p:nvSpPr>
        <p:spPr bwMode="auto">
          <a:xfrm>
            <a:off x="4383088" y="2978150"/>
            <a:ext cx="463073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Monte Carlo methods (random choose samples)</a:t>
            </a:r>
          </a:p>
          <a:p>
            <a:pPr algn="l"/>
            <a:endParaRPr lang="en-US">
              <a:solidFill>
                <a:srgbClr val="FFFFFF"/>
              </a:solidFill>
              <a:latin typeface="Arial" charset="0"/>
            </a:endParaRPr>
          </a:p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Robust for discontinuities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Converges reasonably for large dimensions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Can handle complex geometry, integrals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Relatively simple to implement, reason about</a:t>
            </a:r>
          </a:p>
        </p:txBody>
      </p:sp>
    </p:spTree>
    <p:extLst>
      <p:ext uri="{BB962C8B-B14F-4D97-AF65-F5344CB8AC3E}">
        <p14:creationId xmlns:p14="http://schemas.microsoft.com/office/powerpoint/2010/main" val="228850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2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Domains</a:t>
            </a:r>
          </a:p>
        </p:txBody>
      </p:sp>
      <p:sp>
        <p:nvSpPr>
          <p:cNvPr id="1812484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85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86" name="Text Box 6"/>
          <p:cNvSpPr txBox="1">
            <a:spLocks noChangeArrowheads="1"/>
          </p:cNvSpPr>
          <p:nvPr/>
        </p:nvSpPr>
        <p:spPr bwMode="auto">
          <a:xfrm>
            <a:off x="28956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x=b</a:t>
            </a:r>
          </a:p>
        </p:txBody>
      </p:sp>
      <p:sp>
        <p:nvSpPr>
          <p:cNvPr id="1812487" name="Line 7"/>
          <p:cNvSpPr>
            <a:spLocks noChangeShapeType="1"/>
          </p:cNvSpPr>
          <p:nvPr/>
        </p:nvSpPr>
        <p:spPr bwMode="auto">
          <a:xfrm flipV="1">
            <a:off x="32004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88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sp>
        <p:nvSpPr>
          <p:cNvPr id="1812489" name="Line 9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0" name="Text Box 10"/>
          <p:cNvSpPr txBox="1">
            <a:spLocks noChangeArrowheads="1"/>
          </p:cNvSpPr>
          <p:nvPr/>
        </p:nvSpPr>
        <p:spPr bwMode="auto">
          <a:xfrm>
            <a:off x="3927475" y="3505200"/>
            <a:ext cx="110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&lt; f &gt;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12491" name="Line 11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2" name="Text Box 12"/>
          <p:cNvSpPr txBox="1">
            <a:spLocks noChangeArrowheads="1"/>
          </p:cNvSpPr>
          <p:nvPr/>
        </p:nvSpPr>
        <p:spPr bwMode="auto">
          <a:xfrm>
            <a:off x="18288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x=a</a:t>
            </a:r>
          </a:p>
        </p:txBody>
      </p:sp>
      <p:sp>
        <p:nvSpPr>
          <p:cNvPr id="1812493" name="Line 13"/>
          <p:cNvSpPr>
            <a:spLocks noChangeShapeType="1"/>
          </p:cNvSpPr>
          <p:nvPr/>
        </p:nvSpPr>
        <p:spPr bwMode="auto">
          <a:xfrm>
            <a:off x="1447800" y="37338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812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326742"/>
              </p:ext>
            </p:extLst>
          </p:nvPr>
        </p:nvGraphicFramePr>
        <p:xfrm>
          <a:off x="4233863" y="1600200"/>
          <a:ext cx="34163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934" name="Equation" r:id="rId3" imgW="1536700" imgH="482600" progId="Equation.DSMT4">
                  <p:embed/>
                </p:oleObj>
              </mc:Choice>
              <mc:Fallback>
                <p:oleObj name="Equation" r:id="rId3" imgW="1536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1600200"/>
                        <a:ext cx="34163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495" name="Line 15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6" name="Line 16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7" name="Line 17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8" name="Line 18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9" name="Line 19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500" name="Text Box 20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  <p:sp>
        <p:nvSpPr>
          <p:cNvPr id="1812501" name="Line 21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5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Multidimensional Domains</a:t>
            </a:r>
          </a:p>
        </p:txBody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Same ideas apply for integration over …</a:t>
            </a:r>
          </a:p>
          <a:p>
            <a:pPr lvl="1"/>
            <a:r>
              <a:rPr lang="en-US"/>
              <a:t>Pixel areas</a:t>
            </a:r>
          </a:p>
          <a:p>
            <a:pPr lvl="1"/>
            <a:r>
              <a:rPr lang="en-US"/>
              <a:t>Surfaces</a:t>
            </a:r>
          </a:p>
          <a:p>
            <a:pPr lvl="1"/>
            <a:r>
              <a:rPr lang="en-US"/>
              <a:t>Projected areas</a:t>
            </a:r>
          </a:p>
          <a:p>
            <a:pPr lvl="1"/>
            <a:r>
              <a:rPr lang="en-US"/>
              <a:t>Directions</a:t>
            </a:r>
          </a:p>
          <a:p>
            <a:pPr lvl="1"/>
            <a:r>
              <a:rPr lang="en-US"/>
              <a:t>Camera apertures</a:t>
            </a:r>
          </a:p>
          <a:p>
            <a:pPr lvl="1"/>
            <a:r>
              <a:rPr lang="en-US"/>
              <a:t>Time</a:t>
            </a:r>
          </a:p>
          <a:p>
            <a:pPr lvl="1"/>
            <a:r>
              <a:rPr lang="en-US"/>
              <a:t>Paths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  <p:graphicFrame>
        <p:nvGraphicFramePr>
          <p:cNvPr id="1813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55564"/>
              </p:ext>
            </p:extLst>
          </p:nvPr>
        </p:nvGraphicFramePr>
        <p:xfrm>
          <a:off x="5486400" y="2508250"/>
          <a:ext cx="33305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958" name="Equation" r:id="rId3" imgW="1498600" imgH="482600" progId="Equation.DSMT4">
                  <p:embed/>
                </p:oleObj>
              </mc:Choice>
              <mc:Fallback>
                <p:oleObj name="Equation" r:id="rId3" imgW="1498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08250"/>
                        <a:ext cx="333057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13509" name="Group 5"/>
          <p:cNvGrpSpPr>
            <a:grpSpLocks/>
          </p:cNvGrpSpPr>
          <p:nvPr/>
        </p:nvGrpSpPr>
        <p:grpSpPr bwMode="auto">
          <a:xfrm>
            <a:off x="4140200" y="3001963"/>
            <a:ext cx="3251200" cy="3398837"/>
            <a:chOff x="3040" y="1363"/>
            <a:chExt cx="2048" cy="2141"/>
          </a:xfrm>
        </p:grpSpPr>
        <p:sp>
          <p:nvSpPr>
            <p:cNvPr id="1813510" name="Freeform 6"/>
            <p:cNvSpPr>
              <a:spLocks/>
            </p:cNvSpPr>
            <p:nvPr/>
          </p:nvSpPr>
          <p:spPr bwMode="auto">
            <a:xfrm>
              <a:off x="3519" y="2867"/>
              <a:ext cx="1569" cy="349"/>
            </a:xfrm>
            <a:custGeom>
              <a:avLst/>
              <a:gdLst>
                <a:gd name="T0" fmla="*/ 0 w 1296"/>
                <a:gd name="T1" fmla="*/ 288 h 288"/>
                <a:gd name="T2" fmla="*/ 1296 w 1296"/>
                <a:gd name="T3" fmla="*/ 288 h 288"/>
                <a:gd name="T4" fmla="*/ 960 w 1296"/>
                <a:gd name="T5" fmla="*/ 0 h 288"/>
                <a:gd name="T6" fmla="*/ 288 w 1296"/>
                <a:gd name="T7" fmla="*/ 0 h 288"/>
                <a:gd name="T8" fmla="*/ 0 w 1296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288">
                  <a:moveTo>
                    <a:pt x="0" y="288"/>
                  </a:moveTo>
                  <a:lnTo>
                    <a:pt x="1296" y="288"/>
                  </a:lnTo>
                  <a:lnTo>
                    <a:pt x="960" y="0"/>
                  </a:lnTo>
                  <a:lnTo>
                    <a:pt x="288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33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1" name="Oval 7"/>
            <p:cNvSpPr>
              <a:spLocks noChangeArrowheads="1"/>
            </p:cNvSpPr>
            <p:nvPr/>
          </p:nvSpPr>
          <p:spPr bwMode="auto">
            <a:xfrm>
              <a:off x="3391" y="1651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2" name="Line 8"/>
            <p:cNvSpPr>
              <a:spLocks noChangeShapeType="1"/>
            </p:cNvSpPr>
            <p:nvPr/>
          </p:nvSpPr>
          <p:spPr bwMode="auto">
            <a:xfrm>
              <a:off x="3487" y="1747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3" name="Text Box 9"/>
            <p:cNvSpPr txBox="1">
              <a:spLocks noChangeArrowheads="1"/>
            </p:cNvSpPr>
            <p:nvPr/>
          </p:nvSpPr>
          <p:spPr bwMode="auto">
            <a:xfrm>
              <a:off x="3894" y="3216"/>
              <a:ext cx="7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Surface</a:t>
              </a:r>
            </a:p>
          </p:txBody>
        </p:sp>
        <p:sp>
          <p:nvSpPr>
            <p:cNvPr id="1813514" name="Text Box 10"/>
            <p:cNvSpPr txBox="1">
              <a:spLocks noChangeArrowheads="1"/>
            </p:cNvSpPr>
            <p:nvPr/>
          </p:nvSpPr>
          <p:spPr bwMode="auto">
            <a:xfrm>
              <a:off x="3040" y="1363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Eye</a:t>
              </a:r>
            </a:p>
          </p:txBody>
        </p:sp>
        <p:sp>
          <p:nvSpPr>
            <p:cNvPr id="1813515" name="Line 11"/>
            <p:cNvSpPr>
              <a:spLocks noChangeShapeType="1"/>
            </p:cNvSpPr>
            <p:nvPr/>
          </p:nvSpPr>
          <p:spPr bwMode="auto">
            <a:xfrm>
              <a:off x="3472" y="1728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6" name="Line 12"/>
            <p:cNvSpPr>
              <a:spLocks noChangeShapeType="1"/>
            </p:cNvSpPr>
            <p:nvPr/>
          </p:nvSpPr>
          <p:spPr bwMode="auto">
            <a:xfrm flipV="1">
              <a:off x="3616" y="2112"/>
              <a:ext cx="315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7" name="Line 13"/>
            <p:cNvSpPr>
              <a:spLocks noChangeShapeType="1"/>
            </p:cNvSpPr>
            <p:nvPr/>
          </p:nvSpPr>
          <p:spPr bwMode="auto">
            <a:xfrm flipV="1">
              <a:off x="3616" y="2112"/>
              <a:ext cx="0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8" name="Line 14"/>
            <p:cNvSpPr>
              <a:spLocks noChangeShapeType="1"/>
            </p:cNvSpPr>
            <p:nvPr/>
          </p:nvSpPr>
          <p:spPr bwMode="auto">
            <a:xfrm flipV="1">
              <a:off x="3616" y="201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9" name="Line 15"/>
            <p:cNvSpPr>
              <a:spLocks noChangeShapeType="1"/>
            </p:cNvSpPr>
            <p:nvPr/>
          </p:nvSpPr>
          <p:spPr bwMode="auto">
            <a:xfrm>
              <a:off x="3760" y="2016"/>
              <a:ext cx="171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0" name="Text Box 16"/>
            <p:cNvSpPr txBox="1">
              <a:spLocks noChangeArrowheads="1"/>
            </p:cNvSpPr>
            <p:nvPr/>
          </p:nvSpPr>
          <p:spPr bwMode="auto">
            <a:xfrm>
              <a:off x="3040" y="2016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Pixel</a:t>
              </a:r>
            </a:p>
          </p:txBody>
        </p:sp>
        <p:sp>
          <p:nvSpPr>
            <p:cNvPr id="1813521" name="Line 17"/>
            <p:cNvSpPr>
              <a:spLocks noChangeShapeType="1"/>
            </p:cNvSpPr>
            <p:nvPr/>
          </p:nvSpPr>
          <p:spPr bwMode="auto">
            <a:xfrm>
              <a:off x="3472" y="1728"/>
              <a:ext cx="864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2" name="Line 18"/>
            <p:cNvSpPr>
              <a:spLocks noChangeShapeType="1"/>
            </p:cNvSpPr>
            <p:nvPr/>
          </p:nvSpPr>
          <p:spPr bwMode="auto">
            <a:xfrm>
              <a:off x="3472" y="1728"/>
              <a:ext cx="459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3" name="Line 19"/>
            <p:cNvSpPr>
              <a:spLocks noChangeShapeType="1"/>
            </p:cNvSpPr>
            <p:nvPr/>
          </p:nvSpPr>
          <p:spPr bwMode="auto">
            <a:xfrm>
              <a:off x="3472" y="1728"/>
              <a:ext cx="576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4" name="Line 20"/>
            <p:cNvSpPr>
              <a:spLocks noChangeShapeType="1"/>
            </p:cNvSpPr>
            <p:nvPr/>
          </p:nvSpPr>
          <p:spPr bwMode="auto">
            <a:xfrm>
              <a:off x="3472" y="1728"/>
              <a:ext cx="576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5" name="Line 21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6" name="Line 22"/>
            <p:cNvSpPr>
              <a:spLocks noChangeShapeType="1"/>
            </p:cNvSpPr>
            <p:nvPr/>
          </p:nvSpPr>
          <p:spPr bwMode="auto">
            <a:xfrm>
              <a:off x="3472" y="1728"/>
              <a:ext cx="72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7" name="Line 23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8" name="Line 24"/>
            <p:cNvSpPr>
              <a:spLocks noChangeShapeType="1"/>
            </p:cNvSpPr>
            <p:nvPr/>
          </p:nvSpPr>
          <p:spPr bwMode="auto">
            <a:xfrm>
              <a:off x="3472" y="1728"/>
              <a:ext cx="72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9" name="Text Box 25"/>
            <p:cNvSpPr txBox="1">
              <a:spLocks noChangeArrowheads="1"/>
            </p:cNvSpPr>
            <p:nvPr/>
          </p:nvSpPr>
          <p:spPr bwMode="auto">
            <a:xfrm>
              <a:off x="4279" y="2880"/>
              <a:ext cx="212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i="1">
                  <a:solidFill>
                    <a:srgbClr val="FFFFFF"/>
                  </a:solidFill>
                  <a:latin typeface="Arial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02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</a:t>
            </a:r>
          </a:p>
        </p:txBody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Describes possible outcomes of an experiment</a:t>
            </a:r>
          </a:p>
          <a:p>
            <a:r>
              <a:rPr lang="en-US"/>
              <a:t>In discrete case, e.g. value of a dice roll [x = 1-6]</a:t>
            </a:r>
          </a:p>
          <a:p>
            <a:r>
              <a:rPr lang="en-US"/>
              <a:t>Probability p associated with each x (1/6 for dice)</a:t>
            </a:r>
          </a:p>
          <a:p>
            <a:r>
              <a:rPr lang="en-US"/>
              <a:t> Continuous case is obvious extension </a:t>
            </a:r>
          </a:p>
        </p:txBody>
      </p:sp>
    </p:spTree>
    <p:extLst>
      <p:ext uri="{BB962C8B-B14F-4D97-AF65-F5344CB8AC3E}">
        <p14:creationId xmlns:p14="http://schemas.microsoft.com/office/powerpoint/2010/main" val="1050884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2075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Caustics: Focusing through specular surface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Major research effort in 80s, 90s till today</a:t>
            </a:r>
          </a:p>
        </p:txBody>
      </p:sp>
      <p:pic>
        <p:nvPicPr>
          <p:cNvPr id="1356804" name="Picture 4" descr="cogn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92246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Value</a:t>
            </a:r>
          </a:p>
        </p:txBody>
      </p:sp>
      <p:sp>
        <p:nvSpPr>
          <p:cNvPr id="184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Expectation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For Dice example: </a:t>
            </a:r>
          </a:p>
        </p:txBody>
      </p:sp>
      <p:graphicFrame>
        <p:nvGraphicFramePr>
          <p:cNvPr id="1845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876021"/>
              </p:ext>
            </p:extLst>
          </p:nvPr>
        </p:nvGraphicFramePr>
        <p:xfrm>
          <a:off x="3179763" y="1387475"/>
          <a:ext cx="4522787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996" name="Equation" r:id="rId3" imgW="2273300" imgH="939800" progId="Equation.DSMT4">
                  <p:embed/>
                </p:oleObj>
              </mc:Choice>
              <mc:Fallback>
                <p:oleObj name="Equation" r:id="rId3" imgW="22733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1387475"/>
                        <a:ext cx="4522787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781903"/>
              </p:ext>
            </p:extLst>
          </p:nvPr>
        </p:nvGraphicFramePr>
        <p:xfrm>
          <a:off x="1390650" y="4149725"/>
          <a:ext cx="64214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997" name="Equation" r:id="rId5" imgW="2882900" imgH="457200" progId="Equation.DSMT4">
                  <p:embed/>
                </p:oleObj>
              </mc:Choice>
              <mc:Fallback>
                <p:oleObj name="Equation" r:id="rId5" imgW="2882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149725"/>
                        <a:ext cx="6421438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875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3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088"/>
            <a:ext cx="82296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1793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Problem: how do we generate random points/directions during path tracing?</a:t>
            </a:r>
          </a:p>
          <a:p>
            <a:pPr lvl="1"/>
            <a:r>
              <a:rPr lang="en-US"/>
              <a:t>Non-rectilinear domains</a:t>
            </a:r>
          </a:p>
          <a:p>
            <a:pPr lvl="1"/>
            <a:r>
              <a:rPr lang="en-US"/>
              <a:t>Importance (BRDF)</a:t>
            </a:r>
          </a:p>
          <a:p>
            <a:pPr lvl="1"/>
            <a:r>
              <a:rPr lang="en-US"/>
              <a:t>Stratified</a:t>
            </a:r>
          </a:p>
          <a:p>
            <a:pPr lvl="1"/>
            <a:endParaRPr lang="en-US"/>
          </a:p>
        </p:txBody>
      </p:sp>
      <p:sp>
        <p:nvSpPr>
          <p:cNvPr id="1819652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9653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9654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9655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Surface</a:t>
            </a:r>
          </a:p>
        </p:txBody>
      </p:sp>
      <p:sp>
        <p:nvSpPr>
          <p:cNvPr id="1819656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Eye</a:t>
            </a:r>
          </a:p>
        </p:txBody>
      </p:sp>
      <p:sp>
        <p:nvSpPr>
          <p:cNvPr id="1819657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1819658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7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674" name="Rectangle 2"/>
          <p:cNvSpPr>
            <a:spLocks noChangeArrowheads="1"/>
          </p:cNvSpPr>
          <p:nvPr/>
        </p:nvSpPr>
        <p:spPr bwMode="auto">
          <a:xfrm>
            <a:off x="4043363" y="5102225"/>
            <a:ext cx="3957637" cy="993775"/>
          </a:xfrm>
          <a:prstGeom prst="rect">
            <a:avLst/>
          </a:prstGeom>
          <a:solidFill>
            <a:srgbClr val="339933"/>
          </a:solidFill>
          <a:ln w="12700">
            <a:solidFill>
              <a:srgbClr val="66FF33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20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0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Uniform distribution:</a:t>
            </a:r>
          </a:p>
          <a:p>
            <a:pPr lvl="1"/>
            <a:r>
              <a:rPr lang="en-US"/>
              <a:t> Use random number generator</a:t>
            </a:r>
          </a:p>
        </p:txBody>
      </p:sp>
      <p:sp>
        <p:nvSpPr>
          <p:cNvPr id="1820677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Probability</a:t>
            </a:r>
          </a:p>
        </p:txBody>
      </p:sp>
      <p:sp>
        <p:nvSpPr>
          <p:cNvPr id="1820678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1820679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820680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0681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20682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8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Specific probability distribution: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Function inversion</a:t>
            </a:r>
          </a:p>
          <a:p>
            <a:pPr lvl="1"/>
            <a:r>
              <a:rPr lang="en-US"/>
              <a:t>Rejection</a:t>
            </a:r>
          </a:p>
          <a:p>
            <a:pPr lvl="1"/>
            <a:r>
              <a:rPr lang="en-US">
                <a:solidFill>
                  <a:srgbClr val="DDDDDD"/>
                </a:solidFill>
              </a:rPr>
              <a:t>Metropolis</a:t>
            </a:r>
          </a:p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1821700" name="Freeform 4"/>
          <p:cNvSpPr>
            <a:spLocks/>
          </p:cNvSpPr>
          <p:nvPr/>
        </p:nvSpPr>
        <p:spPr bwMode="auto">
          <a:xfrm>
            <a:off x="4070350" y="4378325"/>
            <a:ext cx="4121150" cy="1717675"/>
          </a:xfrm>
          <a:custGeom>
            <a:avLst/>
            <a:gdLst>
              <a:gd name="T0" fmla="*/ 0 w 2596"/>
              <a:gd name="T1" fmla="*/ 1080 h 1082"/>
              <a:gd name="T2" fmla="*/ 672 w 2596"/>
              <a:gd name="T3" fmla="*/ 936 h 1082"/>
              <a:gd name="T4" fmla="*/ 1248 w 2596"/>
              <a:gd name="T5" fmla="*/ 600 h 1082"/>
              <a:gd name="T6" fmla="*/ 1776 w 2596"/>
              <a:gd name="T7" fmla="*/ 72 h 1082"/>
              <a:gd name="T8" fmla="*/ 2160 w 2596"/>
              <a:gd name="T9" fmla="*/ 168 h 1082"/>
              <a:gd name="T10" fmla="*/ 2256 w 2596"/>
              <a:gd name="T11" fmla="*/ 840 h 1082"/>
              <a:gd name="T12" fmla="*/ 2352 w 2596"/>
              <a:gd name="T13" fmla="*/ 984 h 1082"/>
              <a:gd name="T14" fmla="*/ 2596 w 2596"/>
              <a:gd name="T15" fmla="*/ 1082 h 1082"/>
              <a:gd name="T16" fmla="*/ 0 w 2596"/>
              <a:gd name="T17" fmla="*/ 1080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6" h="1082">
                <a:moveTo>
                  <a:pt x="0" y="1080"/>
                </a:moveTo>
                <a:cubicBezTo>
                  <a:pt x="232" y="1048"/>
                  <a:pt x="464" y="1016"/>
                  <a:pt x="672" y="936"/>
                </a:cubicBezTo>
                <a:cubicBezTo>
                  <a:pt x="880" y="856"/>
                  <a:pt x="1064" y="744"/>
                  <a:pt x="1248" y="600"/>
                </a:cubicBezTo>
                <a:cubicBezTo>
                  <a:pt x="1432" y="456"/>
                  <a:pt x="1624" y="144"/>
                  <a:pt x="1776" y="72"/>
                </a:cubicBezTo>
                <a:cubicBezTo>
                  <a:pt x="1928" y="0"/>
                  <a:pt x="2080" y="40"/>
                  <a:pt x="2160" y="168"/>
                </a:cubicBezTo>
                <a:cubicBezTo>
                  <a:pt x="2240" y="296"/>
                  <a:pt x="2224" y="704"/>
                  <a:pt x="2256" y="840"/>
                </a:cubicBezTo>
                <a:cubicBezTo>
                  <a:pt x="2288" y="976"/>
                  <a:pt x="2295" y="944"/>
                  <a:pt x="2352" y="984"/>
                </a:cubicBezTo>
                <a:cubicBezTo>
                  <a:pt x="2409" y="1024"/>
                  <a:pt x="2545" y="1062"/>
                  <a:pt x="2596" y="1082"/>
                </a:cubicBezTo>
                <a:cubicBezTo>
                  <a:pt x="2596" y="1082"/>
                  <a:pt x="0" y="1080"/>
                  <a:pt x="0" y="1080"/>
                </a:cubicBez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21701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Probability</a:t>
            </a:r>
          </a:p>
        </p:txBody>
      </p:sp>
      <p:sp>
        <p:nvSpPr>
          <p:cNvPr id="1821702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1821703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821704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1705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21706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5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Operations</a:t>
            </a:r>
          </a:p>
        </p:txBody>
      </p:sp>
      <p:sp>
        <p:nvSpPr>
          <p:cNvPr id="181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Want to </a:t>
            </a:r>
            <a:r>
              <a:rPr lang="en-US" b="1" i="1"/>
              <a:t>sample</a:t>
            </a:r>
            <a:r>
              <a:rPr lang="en-US"/>
              <a:t> probability distributions</a:t>
            </a:r>
          </a:p>
          <a:p>
            <a:pPr lvl="1"/>
            <a:r>
              <a:rPr lang="en-US"/>
              <a:t>Draw samples distributed according to probability</a:t>
            </a:r>
          </a:p>
          <a:p>
            <a:pPr lvl="1"/>
            <a:r>
              <a:rPr lang="en-US"/>
              <a:t>Useful for integration, picking important regions, etc.</a:t>
            </a:r>
          </a:p>
          <a:p>
            <a:pPr>
              <a:buFont typeface="Wingdings" charset="0"/>
              <a:buNone/>
            </a:pPr>
            <a:r>
              <a:rPr lang="en-US"/>
              <a:t>Common distributions</a:t>
            </a:r>
          </a:p>
          <a:p>
            <a:pPr lvl="1"/>
            <a:r>
              <a:rPr lang="en-US"/>
              <a:t>Disk or circle</a:t>
            </a:r>
          </a:p>
          <a:p>
            <a:pPr lvl="1"/>
            <a:r>
              <a:rPr lang="en-US"/>
              <a:t>Uniform</a:t>
            </a:r>
          </a:p>
          <a:p>
            <a:pPr lvl="1"/>
            <a:r>
              <a:rPr lang="en-US"/>
              <a:t>Upper hemisphere for visibility</a:t>
            </a:r>
          </a:p>
          <a:p>
            <a:pPr lvl="1"/>
            <a:r>
              <a:rPr lang="en-US"/>
              <a:t>Area luminaire</a:t>
            </a:r>
          </a:p>
          <a:p>
            <a:pPr lvl="1"/>
            <a:r>
              <a:rPr lang="en-US"/>
              <a:t>Complex lighting like an environment map</a:t>
            </a:r>
          </a:p>
          <a:p>
            <a:pPr lvl="1"/>
            <a:r>
              <a:rPr lang="en-US"/>
              <a:t>Complex reflectance like a BRDF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07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4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9088"/>
            <a:ext cx="821055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501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grpSp>
        <p:nvGrpSpPr>
          <p:cNvPr id="1826843" name="Group 27"/>
          <p:cNvGrpSpPr>
            <a:grpSpLocks/>
          </p:cNvGrpSpPr>
          <p:nvPr/>
        </p:nvGrpSpPr>
        <p:grpSpPr bwMode="auto">
          <a:xfrm>
            <a:off x="582613" y="1317625"/>
            <a:ext cx="7964487" cy="5521325"/>
            <a:chOff x="1966" y="1786"/>
            <a:chExt cx="3218" cy="2240"/>
          </a:xfrm>
        </p:grpSpPr>
        <p:sp>
          <p:nvSpPr>
            <p:cNvPr id="1826820" name="Freeform 4"/>
            <p:cNvSpPr>
              <a:spLocks/>
            </p:cNvSpPr>
            <p:nvPr/>
          </p:nvSpPr>
          <p:spPr bwMode="auto">
            <a:xfrm>
              <a:off x="2544" y="1834"/>
              <a:ext cx="2465" cy="2004"/>
            </a:xfrm>
            <a:custGeom>
              <a:avLst/>
              <a:gdLst>
                <a:gd name="T0" fmla="*/ 0 w 2465"/>
                <a:gd name="T1" fmla="*/ 2004 h 2004"/>
                <a:gd name="T2" fmla="*/ 2465 w 2465"/>
                <a:gd name="T3" fmla="*/ 2000 h 2004"/>
                <a:gd name="T4" fmla="*/ 2456 w 2465"/>
                <a:gd name="T5" fmla="*/ 80 h 2004"/>
                <a:gd name="T6" fmla="*/ 1981 w 2465"/>
                <a:gd name="T7" fmla="*/ 330 h 2004"/>
                <a:gd name="T8" fmla="*/ 1563 w 2465"/>
                <a:gd name="T9" fmla="*/ 973 h 2004"/>
                <a:gd name="T10" fmla="*/ 929 w 2465"/>
                <a:gd name="T11" fmla="*/ 1574 h 2004"/>
                <a:gd name="T12" fmla="*/ 0 w 2465"/>
                <a:gd name="T13" fmla="*/ 2004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5" h="2004">
                  <a:moveTo>
                    <a:pt x="0" y="2004"/>
                  </a:moveTo>
                  <a:cubicBezTo>
                    <a:pt x="286" y="2000"/>
                    <a:pt x="1905" y="2000"/>
                    <a:pt x="2465" y="2000"/>
                  </a:cubicBezTo>
                  <a:cubicBezTo>
                    <a:pt x="2444" y="1708"/>
                    <a:pt x="2465" y="339"/>
                    <a:pt x="2456" y="80"/>
                  </a:cubicBezTo>
                  <a:cubicBezTo>
                    <a:pt x="2169" y="0"/>
                    <a:pt x="2130" y="181"/>
                    <a:pt x="1981" y="330"/>
                  </a:cubicBezTo>
                  <a:cubicBezTo>
                    <a:pt x="1832" y="479"/>
                    <a:pt x="1738" y="766"/>
                    <a:pt x="1563" y="973"/>
                  </a:cubicBezTo>
                  <a:cubicBezTo>
                    <a:pt x="1388" y="1180"/>
                    <a:pt x="1190" y="1402"/>
                    <a:pt x="929" y="1574"/>
                  </a:cubicBezTo>
                  <a:cubicBezTo>
                    <a:pt x="668" y="1746"/>
                    <a:pt x="194" y="1914"/>
                    <a:pt x="0" y="2004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1" name="Text Box 5"/>
            <p:cNvSpPr txBox="1">
              <a:spLocks noChangeArrowheads="1"/>
            </p:cNvSpPr>
            <p:nvPr/>
          </p:nvSpPr>
          <p:spPr bwMode="auto">
            <a:xfrm rot="-5400000">
              <a:off x="1798" y="2855"/>
              <a:ext cx="668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Cumulative</a:t>
              </a:r>
              <a:b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</a:br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Probability</a:t>
              </a:r>
            </a:p>
          </p:txBody>
        </p:sp>
        <p:sp>
          <p:nvSpPr>
            <p:cNvPr id="1826822" name="Text Box 6"/>
            <p:cNvSpPr txBox="1">
              <a:spLocks noChangeArrowheads="1"/>
            </p:cNvSpPr>
            <p:nvPr/>
          </p:nvSpPr>
          <p:spPr bwMode="auto">
            <a:xfrm>
              <a:off x="2321" y="3626"/>
              <a:ext cx="14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0</a:t>
              </a:r>
            </a:p>
          </p:txBody>
        </p:sp>
        <p:sp>
          <p:nvSpPr>
            <p:cNvPr id="1826823" name="Text Box 7"/>
            <p:cNvSpPr txBox="1">
              <a:spLocks noChangeArrowheads="1"/>
            </p:cNvSpPr>
            <p:nvPr/>
          </p:nvSpPr>
          <p:spPr bwMode="auto">
            <a:xfrm>
              <a:off x="2332" y="1786"/>
              <a:ext cx="14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1826824" name="Text Box 8"/>
            <p:cNvSpPr txBox="1">
              <a:spLocks noChangeArrowheads="1"/>
            </p:cNvSpPr>
            <p:nvPr/>
          </p:nvSpPr>
          <p:spPr bwMode="auto">
            <a:xfrm>
              <a:off x="3744" y="3840"/>
              <a:ext cx="16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6825" name="Line 9"/>
            <p:cNvSpPr>
              <a:spLocks noChangeShapeType="1"/>
            </p:cNvSpPr>
            <p:nvPr/>
          </p:nvSpPr>
          <p:spPr bwMode="auto">
            <a:xfrm>
              <a:off x="2544" y="3838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6" name="Line 10"/>
            <p:cNvSpPr>
              <a:spLocks noChangeShapeType="1"/>
            </p:cNvSpPr>
            <p:nvPr/>
          </p:nvSpPr>
          <p:spPr bwMode="auto">
            <a:xfrm flipV="1">
              <a:off x="2527" y="1930"/>
              <a:ext cx="0" cy="19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7" name="Line 11"/>
            <p:cNvSpPr>
              <a:spLocks noChangeShapeType="1"/>
            </p:cNvSpPr>
            <p:nvPr/>
          </p:nvSpPr>
          <p:spPr bwMode="auto">
            <a:xfrm flipV="1">
              <a:off x="4224" y="2674"/>
              <a:ext cx="0" cy="1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8" name="Line 12"/>
            <p:cNvSpPr>
              <a:spLocks noChangeShapeType="1"/>
            </p:cNvSpPr>
            <p:nvPr/>
          </p:nvSpPr>
          <p:spPr bwMode="auto">
            <a:xfrm>
              <a:off x="2544" y="3610"/>
              <a:ext cx="528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9" name="Line 13"/>
            <p:cNvSpPr>
              <a:spLocks noChangeShapeType="1"/>
            </p:cNvSpPr>
            <p:nvPr/>
          </p:nvSpPr>
          <p:spPr bwMode="auto">
            <a:xfrm>
              <a:off x="2544" y="3370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0" name="Line 14"/>
            <p:cNvSpPr>
              <a:spLocks noChangeShapeType="1"/>
            </p:cNvSpPr>
            <p:nvPr/>
          </p:nvSpPr>
          <p:spPr bwMode="auto">
            <a:xfrm>
              <a:off x="2544" y="3130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1" name="Line 15"/>
            <p:cNvSpPr>
              <a:spLocks noChangeShapeType="1"/>
            </p:cNvSpPr>
            <p:nvPr/>
          </p:nvSpPr>
          <p:spPr bwMode="auto">
            <a:xfrm>
              <a:off x="2544" y="2890"/>
              <a:ext cx="14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2" name="Line 16"/>
            <p:cNvSpPr>
              <a:spLocks noChangeShapeType="1"/>
            </p:cNvSpPr>
            <p:nvPr/>
          </p:nvSpPr>
          <p:spPr bwMode="auto">
            <a:xfrm>
              <a:off x="2544" y="2650"/>
              <a:ext cx="16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3" name="Line 17"/>
            <p:cNvSpPr>
              <a:spLocks noChangeShapeType="1"/>
            </p:cNvSpPr>
            <p:nvPr/>
          </p:nvSpPr>
          <p:spPr bwMode="auto">
            <a:xfrm>
              <a:off x="2555" y="2170"/>
              <a:ext cx="19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4" name="Line 18"/>
            <p:cNvSpPr>
              <a:spLocks noChangeShapeType="1"/>
            </p:cNvSpPr>
            <p:nvPr/>
          </p:nvSpPr>
          <p:spPr bwMode="auto">
            <a:xfrm flipV="1">
              <a:off x="2544" y="2410"/>
              <a:ext cx="18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5" name="Line 19"/>
            <p:cNvSpPr>
              <a:spLocks noChangeShapeType="1"/>
            </p:cNvSpPr>
            <p:nvPr/>
          </p:nvSpPr>
          <p:spPr bwMode="auto">
            <a:xfrm flipV="1">
              <a:off x="4336" y="2410"/>
              <a:ext cx="0" cy="14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6" name="Line 20"/>
            <p:cNvSpPr>
              <a:spLocks noChangeShapeType="1"/>
            </p:cNvSpPr>
            <p:nvPr/>
          </p:nvSpPr>
          <p:spPr bwMode="auto">
            <a:xfrm flipV="1">
              <a:off x="4512" y="2170"/>
              <a:ext cx="0" cy="1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7" name="Line 21"/>
            <p:cNvSpPr>
              <a:spLocks noChangeShapeType="1"/>
            </p:cNvSpPr>
            <p:nvPr/>
          </p:nvSpPr>
          <p:spPr bwMode="auto">
            <a:xfrm>
              <a:off x="2540" y="1930"/>
              <a:ext cx="22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8" name="Line 22"/>
            <p:cNvSpPr>
              <a:spLocks noChangeShapeType="1"/>
            </p:cNvSpPr>
            <p:nvPr/>
          </p:nvSpPr>
          <p:spPr bwMode="auto">
            <a:xfrm flipV="1">
              <a:off x="4024" y="2890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9" name="Line 23"/>
            <p:cNvSpPr>
              <a:spLocks noChangeShapeType="1"/>
            </p:cNvSpPr>
            <p:nvPr/>
          </p:nvSpPr>
          <p:spPr bwMode="auto">
            <a:xfrm flipV="1">
              <a:off x="3792" y="3130"/>
              <a:ext cx="0" cy="7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40" name="Line 24"/>
            <p:cNvSpPr>
              <a:spLocks noChangeShapeType="1"/>
            </p:cNvSpPr>
            <p:nvPr/>
          </p:nvSpPr>
          <p:spPr bwMode="auto">
            <a:xfrm flipV="1">
              <a:off x="3504" y="3356"/>
              <a:ext cx="0" cy="4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41" name="Line 25"/>
            <p:cNvSpPr>
              <a:spLocks noChangeShapeType="1"/>
            </p:cNvSpPr>
            <p:nvPr/>
          </p:nvSpPr>
          <p:spPr bwMode="auto">
            <a:xfrm flipV="1">
              <a:off x="3056" y="3635"/>
              <a:ext cx="0" cy="1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42" name="Line 26"/>
            <p:cNvSpPr>
              <a:spLocks noChangeShapeType="1"/>
            </p:cNvSpPr>
            <p:nvPr/>
          </p:nvSpPr>
          <p:spPr bwMode="auto">
            <a:xfrm flipV="1">
              <a:off x="4752" y="1930"/>
              <a:ext cx="0" cy="19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9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42900"/>
            <a:ext cx="81724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104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7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55588"/>
            <a:ext cx="8426450" cy="641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296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lecture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</a:t>
            </a:r>
            <a:r>
              <a:rPr lang="en-US" i="1" dirty="0"/>
              <a:t>path tracing</a:t>
            </a:r>
            <a:r>
              <a:rPr lang="en-US" dirty="0"/>
              <a:t>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</a:t>
            </a:r>
            <a:r>
              <a:rPr lang="en-US" sz="2800" dirty="0" smtClean="0"/>
              <a:t>illumination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Introduced Path Tracing: core rendering method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  <a:r>
              <a:rPr lang="en-US" sz="1800" dirty="0"/>
              <a:t>Fairly theoretical lecture (but important).  Not well covered in textbooks (though see Eric </a:t>
            </a:r>
            <a:r>
              <a:rPr lang="en-US" sz="1800" dirty="0" err="1"/>
              <a:t>Veach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thesis).  </a:t>
            </a:r>
            <a:r>
              <a:rPr lang="en-US" sz="1800" dirty="0" smtClean="0"/>
              <a:t>See reading if you are interested.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492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8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57175"/>
            <a:ext cx="8515350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2285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Rejection Sampling</a:t>
            </a:r>
          </a:p>
        </p:txBody>
      </p:sp>
      <p:grpSp>
        <p:nvGrpSpPr>
          <p:cNvPr id="1828892" name="Group 28"/>
          <p:cNvGrpSpPr>
            <a:grpSpLocks/>
          </p:cNvGrpSpPr>
          <p:nvPr/>
        </p:nvGrpSpPr>
        <p:grpSpPr bwMode="auto">
          <a:xfrm>
            <a:off x="966788" y="1585913"/>
            <a:ext cx="7026275" cy="4892675"/>
            <a:chOff x="2208" y="1918"/>
            <a:chExt cx="2996" cy="2067"/>
          </a:xfrm>
        </p:grpSpPr>
        <p:sp>
          <p:nvSpPr>
            <p:cNvPr id="1828868" name="Freeform 4"/>
            <p:cNvSpPr>
              <a:spLocks/>
            </p:cNvSpPr>
            <p:nvPr/>
          </p:nvSpPr>
          <p:spPr bwMode="auto">
            <a:xfrm>
              <a:off x="2564" y="2710"/>
              <a:ext cx="2596" cy="1082"/>
            </a:xfrm>
            <a:custGeom>
              <a:avLst/>
              <a:gdLst>
                <a:gd name="T0" fmla="*/ 0 w 2596"/>
                <a:gd name="T1" fmla="*/ 1080 h 1082"/>
                <a:gd name="T2" fmla="*/ 672 w 2596"/>
                <a:gd name="T3" fmla="*/ 936 h 1082"/>
                <a:gd name="T4" fmla="*/ 1248 w 2596"/>
                <a:gd name="T5" fmla="*/ 600 h 1082"/>
                <a:gd name="T6" fmla="*/ 1776 w 2596"/>
                <a:gd name="T7" fmla="*/ 72 h 1082"/>
                <a:gd name="T8" fmla="*/ 2160 w 2596"/>
                <a:gd name="T9" fmla="*/ 168 h 1082"/>
                <a:gd name="T10" fmla="*/ 2256 w 2596"/>
                <a:gd name="T11" fmla="*/ 840 h 1082"/>
                <a:gd name="T12" fmla="*/ 2352 w 2596"/>
                <a:gd name="T13" fmla="*/ 984 h 1082"/>
                <a:gd name="T14" fmla="*/ 2596 w 2596"/>
                <a:gd name="T15" fmla="*/ 1082 h 1082"/>
                <a:gd name="T16" fmla="*/ 0 w 2596"/>
                <a:gd name="T17" fmla="*/ 108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6" h="1082">
                  <a:moveTo>
                    <a:pt x="0" y="1080"/>
                  </a:moveTo>
                  <a:cubicBezTo>
                    <a:pt x="232" y="1048"/>
                    <a:pt x="464" y="1016"/>
                    <a:pt x="672" y="936"/>
                  </a:cubicBezTo>
                  <a:cubicBezTo>
                    <a:pt x="880" y="856"/>
                    <a:pt x="1064" y="744"/>
                    <a:pt x="1248" y="600"/>
                  </a:cubicBezTo>
                  <a:cubicBezTo>
                    <a:pt x="1432" y="456"/>
                    <a:pt x="1624" y="144"/>
                    <a:pt x="1776" y="72"/>
                  </a:cubicBezTo>
                  <a:cubicBezTo>
                    <a:pt x="1928" y="0"/>
                    <a:pt x="2080" y="40"/>
                    <a:pt x="2160" y="168"/>
                  </a:cubicBezTo>
                  <a:cubicBezTo>
                    <a:pt x="2240" y="296"/>
                    <a:pt x="2224" y="704"/>
                    <a:pt x="2256" y="840"/>
                  </a:cubicBezTo>
                  <a:cubicBezTo>
                    <a:pt x="2288" y="976"/>
                    <a:pt x="2295" y="944"/>
                    <a:pt x="2352" y="984"/>
                  </a:cubicBezTo>
                  <a:cubicBezTo>
                    <a:pt x="2409" y="1024"/>
                    <a:pt x="2545" y="1062"/>
                    <a:pt x="2596" y="1082"/>
                  </a:cubicBezTo>
                  <a:cubicBezTo>
                    <a:pt x="2596" y="1082"/>
                    <a:pt x="0" y="1080"/>
                    <a:pt x="0" y="1080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69" name="Text Box 5"/>
            <p:cNvSpPr txBox="1">
              <a:spLocks noChangeArrowheads="1"/>
            </p:cNvSpPr>
            <p:nvPr/>
          </p:nvSpPr>
          <p:spPr bwMode="auto">
            <a:xfrm rot="-5400000">
              <a:off x="1978" y="2882"/>
              <a:ext cx="65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Probability</a:t>
              </a:r>
            </a:p>
          </p:txBody>
        </p:sp>
        <p:sp>
          <p:nvSpPr>
            <p:cNvPr id="1828870" name="Text Box 6"/>
            <p:cNvSpPr txBox="1">
              <a:spLocks noChangeArrowheads="1"/>
            </p:cNvSpPr>
            <p:nvPr/>
          </p:nvSpPr>
          <p:spPr bwMode="auto">
            <a:xfrm>
              <a:off x="2341" y="3578"/>
              <a:ext cx="15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0</a:t>
              </a:r>
            </a:p>
          </p:txBody>
        </p:sp>
        <p:sp>
          <p:nvSpPr>
            <p:cNvPr id="1828871" name="Text Box 7"/>
            <p:cNvSpPr txBox="1">
              <a:spLocks noChangeArrowheads="1"/>
            </p:cNvSpPr>
            <p:nvPr/>
          </p:nvSpPr>
          <p:spPr bwMode="auto">
            <a:xfrm>
              <a:off x="2352" y="1918"/>
              <a:ext cx="14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1828872" name="Text Box 8"/>
            <p:cNvSpPr txBox="1">
              <a:spLocks noChangeArrowheads="1"/>
            </p:cNvSpPr>
            <p:nvPr/>
          </p:nvSpPr>
          <p:spPr bwMode="auto">
            <a:xfrm>
              <a:off x="3744" y="3792"/>
              <a:ext cx="17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8873" name="Line 9"/>
            <p:cNvSpPr>
              <a:spLocks noChangeShapeType="1"/>
            </p:cNvSpPr>
            <p:nvPr/>
          </p:nvSpPr>
          <p:spPr bwMode="auto">
            <a:xfrm>
              <a:off x="2564" y="3790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4" name="Line 10"/>
            <p:cNvSpPr>
              <a:spLocks noChangeShapeType="1"/>
            </p:cNvSpPr>
            <p:nvPr/>
          </p:nvSpPr>
          <p:spPr bwMode="auto">
            <a:xfrm flipV="1">
              <a:off x="2547" y="2014"/>
              <a:ext cx="0" cy="17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5" name="Line 11"/>
            <p:cNvSpPr>
              <a:spLocks noChangeShapeType="1"/>
            </p:cNvSpPr>
            <p:nvPr/>
          </p:nvSpPr>
          <p:spPr bwMode="auto">
            <a:xfrm>
              <a:off x="2553" y="2014"/>
              <a:ext cx="26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6" name="Line 12"/>
            <p:cNvSpPr>
              <a:spLocks noChangeShapeType="1"/>
            </p:cNvSpPr>
            <p:nvPr/>
          </p:nvSpPr>
          <p:spPr bwMode="auto">
            <a:xfrm>
              <a:off x="5184" y="201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7" name="Oval 13"/>
            <p:cNvSpPr>
              <a:spLocks noChangeArrowheads="1"/>
            </p:cNvSpPr>
            <p:nvPr/>
          </p:nvSpPr>
          <p:spPr bwMode="auto">
            <a:xfrm>
              <a:off x="4464" y="3598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8" name="Oval 14"/>
            <p:cNvSpPr>
              <a:spLocks noChangeArrowheads="1"/>
            </p:cNvSpPr>
            <p:nvPr/>
          </p:nvSpPr>
          <p:spPr bwMode="auto">
            <a:xfrm>
              <a:off x="4007" y="337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9" name="Oval 15"/>
            <p:cNvSpPr>
              <a:spLocks noChangeArrowheads="1"/>
            </p:cNvSpPr>
            <p:nvPr/>
          </p:nvSpPr>
          <p:spPr bwMode="auto">
            <a:xfrm>
              <a:off x="3408" y="364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80" name="Oval 16"/>
            <p:cNvSpPr>
              <a:spLocks noChangeArrowheads="1"/>
            </p:cNvSpPr>
            <p:nvPr/>
          </p:nvSpPr>
          <p:spPr bwMode="auto">
            <a:xfrm>
              <a:off x="4224" y="300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81" name="Oval 17"/>
            <p:cNvSpPr>
              <a:spLocks noChangeArrowheads="1"/>
            </p:cNvSpPr>
            <p:nvPr/>
          </p:nvSpPr>
          <p:spPr bwMode="auto">
            <a:xfrm>
              <a:off x="4560" y="292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82" name="Text Box 18"/>
            <p:cNvSpPr txBox="1">
              <a:spLocks noChangeArrowheads="1"/>
            </p:cNvSpPr>
            <p:nvPr/>
          </p:nvSpPr>
          <p:spPr bwMode="auto">
            <a:xfrm>
              <a:off x="2726" y="220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3" name="Text Box 19"/>
            <p:cNvSpPr txBox="1">
              <a:spLocks noChangeArrowheads="1"/>
            </p:cNvSpPr>
            <p:nvPr/>
          </p:nvSpPr>
          <p:spPr bwMode="auto">
            <a:xfrm>
              <a:off x="2832" y="3118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4" name="Text Box 20"/>
            <p:cNvSpPr txBox="1">
              <a:spLocks noChangeArrowheads="1"/>
            </p:cNvSpPr>
            <p:nvPr/>
          </p:nvSpPr>
          <p:spPr bwMode="auto">
            <a:xfrm>
              <a:off x="4876" y="27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5" name="Text Box 21"/>
            <p:cNvSpPr txBox="1">
              <a:spLocks noChangeArrowheads="1"/>
            </p:cNvSpPr>
            <p:nvPr/>
          </p:nvSpPr>
          <p:spPr bwMode="auto">
            <a:xfrm>
              <a:off x="3244" y="212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6" name="Text Box 22"/>
            <p:cNvSpPr txBox="1">
              <a:spLocks noChangeArrowheads="1"/>
            </p:cNvSpPr>
            <p:nvPr/>
          </p:nvSpPr>
          <p:spPr bwMode="auto">
            <a:xfrm>
              <a:off x="4204" y="2174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7" name="Text Box 23"/>
            <p:cNvSpPr txBox="1">
              <a:spLocks noChangeArrowheads="1"/>
            </p:cNvSpPr>
            <p:nvPr/>
          </p:nvSpPr>
          <p:spPr bwMode="auto">
            <a:xfrm>
              <a:off x="3196" y="2830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8" name="Text Box 24"/>
            <p:cNvSpPr txBox="1">
              <a:spLocks noChangeArrowheads="1"/>
            </p:cNvSpPr>
            <p:nvPr/>
          </p:nvSpPr>
          <p:spPr bwMode="auto">
            <a:xfrm>
              <a:off x="3782" y="2702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9" name="Text Box 25"/>
            <p:cNvSpPr txBox="1">
              <a:spLocks noChangeArrowheads="1"/>
            </p:cNvSpPr>
            <p:nvPr/>
          </p:nvSpPr>
          <p:spPr bwMode="auto">
            <a:xfrm>
              <a:off x="4876" y="21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90" name="Text Box 26"/>
            <p:cNvSpPr txBox="1">
              <a:spLocks noChangeArrowheads="1"/>
            </p:cNvSpPr>
            <p:nvPr/>
          </p:nvSpPr>
          <p:spPr bwMode="auto">
            <a:xfrm>
              <a:off x="3456" y="3165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91" name="Text Box 27"/>
            <p:cNvSpPr txBox="1">
              <a:spLocks noChangeArrowheads="1"/>
            </p:cNvSpPr>
            <p:nvPr/>
          </p:nvSpPr>
          <p:spPr bwMode="auto">
            <a:xfrm>
              <a:off x="4752" y="3214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824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0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1613"/>
            <a:ext cx="8602663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9535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1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23838"/>
            <a:ext cx="8480425" cy="635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122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formally</a:t>
            </a:r>
          </a:p>
        </p:txBody>
      </p:sp>
      <p:pic>
        <p:nvPicPr>
          <p:cNvPr id="1837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531938"/>
            <a:ext cx="8397875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02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8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03213"/>
            <a:ext cx="8582025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0951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9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23850"/>
            <a:ext cx="83058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09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0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3050"/>
            <a:ext cx="8389938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705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6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Put more samples where f(x) is bigger</a:t>
            </a:r>
          </a:p>
        </p:txBody>
      </p:sp>
      <p:graphicFrame>
        <p:nvGraphicFramePr>
          <p:cNvPr id="176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789574"/>
              </p:ext>
            </p:extLst>
          </p:nvPr>
        </p:nvGraphicFramePr>
        <p:xfrm>
          <a:off x="5424488" y="22447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26" name="Equation" r:id="rId3" imgW="1181100" imgH="952500" progId="Equation.DSMT4">
                  <p:embed/>
                </p:oleObj>
              </mc:Choice>
              <mc:Fallback>
                <p:oleObj name="Equation" r:id="rId3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22447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947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7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7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69481" name="Line 9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2" name="Line 10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3" name="Text Box 11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69484" name="Line 12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5" name="Text Box 13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E(f(x))</a:t>
            </a:r>
          </a:p>
        </p:txBody>
      </p:sp>
      <p:sp>
        <p:nvSpPr>
          <p:cNvPr id="1769486" name="Line 14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7" name="Line 15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8" name="Line 16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9" name="Line 17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0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1" name="Line 19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2" name="Line 20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3" name="Line 21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4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2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still unbiased</a:t>
            </a:r>
          </a:p>
        </p:txBody>
      </p:sp>
      <p:sp>
        <p:nvSpPr>
          <p:cNvPr id="1770500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1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2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3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70504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5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6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70507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8" name="Text Box 12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E(f(x))</a:t>
            </a:r>
          </a:p>
        </p:txBody>
      </p:sp>
      <p:sp>
        <p:nvSpPr>
          <p:cNvPr id="1770509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0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1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2" name="Line 16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3" name="Line 17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4" name="Line 18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6" name="Line 20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7705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644080"/>
              </p:ext>
            </p:extLst>
          </p:nvPr>
        </p:nvGraphicFramePr>
        <p:xfrm>
          <a:off x="5013325" y="2012950"/>
          <a:ext cx="3219450" cy="322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150" name="Equation" r:id="rId3" imgW="1447800" imgH="1447800" progId="Equation.DSMT4">
                  <p:embed/>
                </p:oleObj>
              </mc:Choice>
              <mc:Fallback>
                <p:oleObj name="Equation" r:id="rId3" imgW="1447800" imgH="144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2012950"/>
                        <a:ext cx="3219450" cy="322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0518" name="Rectangle 22"/>
          <p:cNvSpPr>
            <a:spLocks noChangeArrowheads="1"/>
          </p:cNvSpPr>
          <p:nvPr/>
        </p:nvSpPr>
        <p:spPr bwMode="auto">
          <a:xfrm>
            <a:off x="5932488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 all N</a:t>
            </a:r>
          </a:p>
        </p:txBody>
      </p:sp>
      <p:sp>
        <p:nvSpPr>
          <p:cNvPr id="1770519" name="Line 23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0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Reflectance </a:t>
            </a:r>
            <a:r>
              <a:rPr lang="en-US" i="1" dirty="0" smtClean="0">
                <a:solidFill>
                  <a:srgbClr val="FFFF66"/>
                </a:solidFill>
              </a:rPr>
              <a:t>Equation</a:t>
            </a:r>
            <a:endParaRPr lang="en-US" i="1" dirty="0">
              <a:solidFill>
                <a:srgbClr val="FFFF66"/>
              </a:solidFill>
            </a:endParaRPr>
          </a:p>
          <a:p>
            <a:r>
              <a:rPr lang="en-US" i="1" dirty="0">
                <a:solidFill>
                  <a:srgbClr val="FFFF66"/>
                </a:solidFill>
              </a:rPr>
              <a:t>Global Illumination</a:t>
            </a:r>
          </a:p>
          <a:p>
            <a:r>
              <a:rPr lang="en-US" i="1" dirty="0">
                <a:solidFill>
                  <a:srgbClr val="FFFF66"/>
                </a:solidFill>
              </a:rPr>
              <a:t>Rendering Equation</a:t>
            </a:r>
          </a:p>
          <a:p>
            <a:r>
              <a:rPr lang="en-US" dirty="0"/>
              <a:t>As a general Integral Equation and Operator</a:t>
            </a:r>
          </a:p>
          <a:p>
            <a:r>
              <a:rPr lang="en-US" dirty="0"/>
              <a:t>Approximations (Ray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r>
              <a:rPr lang="en-US" dirty="0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416260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Zero variance if p(x) ~ f(x)</a:t>
            </a:r>
          </a:p>
        </p:txBody>
      </p:sp>
      <p:sp>
        <p:nvSpPr>
          <p:cNvPr id="1771524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5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6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7" name="Text Box 7"/>
          <p:cNvSpPr txBox="1">
            <a:spLocks noChangeArrowheads="1"/>
          </p:cNvSpPr>
          <p:nvPr/>
        </p:nvSpPr>
        <p:spPr bwMode="auto">
          <a:xfrm>
            <a:off x="1752600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Arial" charset="0"/>
              </a:rPr>
              <a:t>1</a:t>
            </a: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8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9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0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Arial" charset="0"/>
              </a:rPr>
              <a:t>N</a:t>
            </a: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1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2" name="Text Box 12"/>
          <p:cNvSpPr txBox="1">
            <a:spLocks noChangeArrowheads="1"/>
          </p:cNvSpPr>
          <p:nvPr/>
        </p:nvSpPr>
        <p:spPr bwMode="auto">
          <a:xfrm>
            <a:off x="381000" y="3657600"/>
            <a:ext cx="1071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Arial" charset="0"/>
              </a:rPr>
              <a:t> E(f(x))</a:t>
            </a:r>
          </a:p>
        </p:txBody>
      </p:sp>
      <p:sp>
        <p:nvSpPr>
          <p:cNvPr id="1771533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4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5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6" name="Line 16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7" name="Line 17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8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9" name="Line 19"/>
          <p:cNvSpPr>
            <a:spLocks noChangeShapeType="1"/>
          </p:cNvSpPr>
          <p:nvPr/>
        </p:nvSpPr>
        <p:spPr bwMode="auto">
          <a:xfrm flipV="1">
            <a:off x="2514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40" name="Text Box 20"/>
          <p:cNvSpPr txBox="1">
            <a:spLocks noChangeArrowheads="1"/>
          </p:cNvSpPr>
          <p:nvPr/>
        </p:nvSpPr>
        <p:spPr bwMode="auto">
          <a:xfrm>
            <a:off x="4800600" y="5257800"/>
            <a:ext cx="3335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Less variance with better</a:t>
            </a:r>
          </a:p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importance sampling</a:t>
            </a:r>
            <a:endParaRPr lang="en-US" sz="2400" baseline="30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17715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456106"/>
              </p:ext>
            </p:extLst>
          </p:nvPr>
        </p:nvGraphicFramePr>
        <p:xfrm>
          <a:off x="5168900" y="2411413"/>
          <a:ext cx="2060575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174" name="Equation" r:id="rId3" imgW="927100" imgH="914400" progId="Equation.DSMT4">
                  <p:embed/>
                </p:oleObj>
              </mc:Choice>
              <mc:Fallback>
                <p:oleObj name="Equation" r:id="rId3" imgW="9271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2411413"/>
                        <a:ext cx="2060575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42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6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Estimate subdomains separately</a:t>
            </a:r>
          </a:p>
        </p:txBody>
      </p:sp>
      <p:sp>
        <p:nvSpPr>
          <p:cNvPr id="1772548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49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0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1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2" name="Text Box 8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3" name="Line 9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4" name="Line 10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5" name="Text Box 11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2556" name="Line 12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7" name="Line 13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8" name="Line 14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9" name="Line 15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0" name="Line 16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1" name="Line 17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2" name="Line 18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3" name="Line 19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4" name="Line 20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5" name="Oval 21"/>
          <p:cNvSpPr>
            <a:spLocks noChangeArrowheads="1"/>
          </p:cNvSpPr>
          <p:nvPr/>
        </p:nvSpPr>
        <p:spPr bwMode="auto">
          <a:xfrm>
            <a:off x="5851525" y="4914900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6" name="Oval 22"/>
          <p:cNvSpPr>
            <a:spLocks noChangeArrowheads="1"/>
          </p:cNvSpPr>
          <p:nvPr/>
        </p:nvSpPr>
        <p:spPr bwMode="auto">
          <a:xfrm>
            <a:off x="7181850" y="55705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7" name="Oval 23"/>
          <p:cNvSpPr>
            <a:spLocks noChangeArrowheads="1"/>
          </p:cNvSpPr>
          <p:nvPr/>
        </p:nvSpPr>
        <p:spPr bwMode="auto">
          <a:xfrm>
            <a:off x="6330950" y="6086475"/>
            <a:ext cx="80963" cy="79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8" name="Oval 24"/>
          <p:cNvSpPr>
            <a:spLocks noChangeArrowheads="1"/>
          </p:cNvSpPr>
          <p:nvPr/>
        </p:nvSpPr>
        <p:spPr bwMode="auto">
          <a:xfrm>
            <a:off x="6699250" y="45926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9" name="Oval 25"/>
          <p:cNvSpPr>
            <a:spLocks noChangeArrowheads="1"/>
          </p:cNvSpPr>
          <p:nvPr/>
        </p:nvSpPr>
        <p:spPr bwMode="auto">
          <a:xfrm>
            <a:off x="5554663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0" name="Oval 26"/>
          <p:cNvSpPr>
            <a:spLocks noChangeArrowheads="1"/>
          </p:cNvSpPr>
          <p:nvPr/>
        </p:nvSpPr>
        <p:spPr bwMode="auto">
          <a:xfrm>
            <a:off x="6127750" y="50371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1" name="Oval 27"/>
          <p:cNvSpPr>
            <a:spLocks noChangeArrowheads="1"/>
          </p:cNvSpPr>
          <p:nvPr/>
        </p:nvSpPr>
        <p:spPr bwMode="auto">
          <a:xfrm>
            <a:off x="6330950" y="5367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2" name="Oval 28"/>
          <p:cNvSpPr>
            <a:spLocks noChangeArrowheads="1"/>
          </p:cNvSpPr>
          <p:nvPr/>
        </p:nvSpPr>
        <p:spPr bwMode="auto">
          <a:xfrm>
            <a:off x="6738938" y="60055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3" name="Oval 29"/>
          <p:cNvSpPr>
            <a:spLocks noChangeArrowheads="1"/>
          </p:cNvSpPr>
          <p:nvPr/>
        </p:nvSpPr>
        <p:spPr bwMode="auto">
          <a:xfrm>
            <a:off x="58515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4" name="Oval 30"/>
          <p:cNvSpPr>
            <a:spLocks noChangeArrowheads="1"/>
          </p:cNvSpPr>
          <p:nvPr/>
        </p:nvSpPr>
        <p:spPr bwMode="auto">
          <a:xfrm>
            <a:off x="6249988" y="43910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5" name="Oval 31"/>
          <p:cNvSpPr>
            <a:spLocks noChangeArrowheads="1"/>
          </p:cNvSpPr>
          <p:nvPr/>
        </p:nvSpPr>
        <p:spPr bwMode="auto">
          <a:xfrm>
            <a:off x="5635625" y="4351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6" name="Oval 32"/>
          <p:cNvSpPr>
            <a:spLocks noChangeArrowheads="1"/>
          </p:cNvSpPr>
          <p:nvPr/>
        </p:nvSpPr>
        <p:spPr bwMode="auto">
          <a:xfrm>
            <a:off x="7223125" y="4391025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7" name="Oval 33"/>
          <p:cNvSpPr>
            <a:spLocks noChangeArrowheads="1"/>
          </p:cNvSpPr>
          <p:nvPr/>
        </p:nvSpPr>
        <p:spPr bwMode="auto">
          <a:xfrm>
            <a:off x="7056438" y="50768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8" name="Oval 34"/>
          <p:cNvSpPr>
            <a:spLocks noChangeArrowheads="1"/>
          </p:cNvSpPr>
          <p:nvPr/>
        </p:nvSpPr>
        <p:spPr bwMode="auto">
          <a:xfrm>
            <a:off x="6780213" y="48752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9" name="Oval 35"/>
          <p:cNvSpPr>
            <a:spLocks noChangeArrowheads="1"/>
          </p:cNvSpPr>
          <p:nvPr/>
        </p:nvSpPr>
        <p:spPr bwMode="auto">
          <a:xfrm>
            <a:off x="72231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80" name="Oval 36"/>
          <p:cNvSpPr>
            <a:spLocks noChangeArrowheads="1"/>
          </p:cNvSpPr>
          <p:nvPr/>
        </p:nvSpPr>
        <p:spPr bwMode="auto">
          <a:xfrm>
            <a:off x="6535738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2581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594" r="4814" b="9322"/>
          <a:stretch>
            <a:fillRect/>
          </a:stretch>
        </p:blipFill>
        <p:spPr bwMode="auto">
          <a:xfrm>
            <a:off x="4221163" y="2468563"/>
            <a:ext cx="4381500" cy="1155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2582" name="Text Box 38"/>
          <p:cNvSpPr txBox="1">
            <a:spLocks noChangeArrowheads="1"/>
          </p:cNvSpPr>
          <p:nvPr/>
        </p:nvSpPr>
        <p:spPr bwMode="auto">
          <a:xfrm>
            <a:off x="7972425" y="3624263"/>
            <a:ext cx="630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C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Arvo</a:t>
            </a:r>
          </a:p>
        </p:txBody>
      </p:sp>
      <p:grpSp>
        <p:nvGrpSpPr>
          <p:cNvPr id="1772583" name="Group 39"/>
          <p:cNvGrpSpPr>
            <a:grpSpLocks/>
          </p:cNvGrpSpPr>
          <p:nvPr/>
        </p:nvGrpSpPr>
        <p:grpSpPr bwMode="auto">
          <a:xfrm>
            <a:off x="5489575" y="4270375"/>
            <a:ext cx="1978025" cy="1978025"/>
            <a:chOff x="1200" y="2832"/>
            <a:chExt cx="1152" cy="1152"/>
          </a:xfrm>
        </p:grpSpPr>
        <p:sp>
          <p:nvSpPr>
            <p:cNvPr id="1772584" name="Rectangle 40"/>
            <p:cNvSpPr>
              <a:spLocks noChangeArrowheads="1"/>
            </p:cNvSpPr>
            <p:nvPr/>
          </p:nvSpPr>
          <p:spPr bwMode="auto">
            <a:xfrm>
              <a:off x="1200" y="2832"/>
              <a:ext cx="1152" cy="115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5" name="Line 41"/>
            <p:cNvSpPr>
              <a:spLocks noChangeShapeType="1"/>
            </p:cNvSpPr>
            <p:nvPr/>
          </p:nvSpPr>
          <p:spPr bwMode="auto">
            <a:xfrm>
              <a:off x="1200" y="3408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6" name="Line 42"/>
            <p:cNvSpPr>
              <a:spLocks noChangeShapeType="1"/>
            </p:cNvSpPr>
            <p:nvPr/>
          </p:nvSpPr>
          <p:spPr bwMode="auto">
            <a:xfrm>
              <a:off x="1200" y="3696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7" name="Line 43"/>
            <p:cNvSpPr>
              <a:spLocks noChangeShapeType="1"/>
            </p:cNvSpPr>
            <p:nvPr/>
          </p:nvSpPr>
          <p:spPr bwMode="auto">
            <a:xfrm>
              <a:off x="1200" y="3120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8" name="Line 44"/>
            <p:cNvSpPr>
              <a:spLocks noChangeShapeType="1"/>
            </p:cNvSpPr>
            <p:nvPr/>
          </p:nvSpPr>
          <p:spPr bwMode="auto">
            <a:xfrm>
              <a:off x="1776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9" name="Line 45"/>
            <p:cNvSpPr>
              <a:spLocks noChangeShapeType="1"/>
            </p:cNvSpPr>
            <p:nvPr/>
          </p:nvSpPr>
          <p:spPr bwMode="auto">
            <a:xfrm>
              <a:off x="2064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90" name="Line 46"/>
            <p:cNvSpPr>
              <a:spLocks noChangeShapeType="1"/>
            </p:cNvSpPr>
            <p:nvPr/>
          </p:nvSpPr>
          <p:spPr bwMode="auto">
            <a:xfrm>
              <a:off x="1488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30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 overall variance if less variance </a:t>
            </a:r>
            <a:br>
              <a:rPr lang="en-US"/>
            </a:br>
            <a:r>
              <a:rPr lang="en-US"/>
              <a:t>in subdomains</a:t>
            </a:r>
          </a:p>
        </p:txBody>
      </p:sp>
      <p:graphicFrame>
        <p:nvGraphicFramePr>
          <p:cNvPr id="1774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147202"/>
              </p:ext>
            </p:extLst>
          </p:nvPr>
        </p:nvGraphicFramePr>
        <p:xfrm>
          <a:off x="4206875" y="2614613"/>
          <a:ext cx="3983038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197" name="Equation" r:id="rId3" imgW="1790700" imgH="457200" progId="Equation.DSMT4">
                  <p:embed/>
                </p:oleObj>
              </mc:Choice>
              <mc:Fallback>
                <p:oleObj name="Equation" r:id="rId3" imgW="1790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2614613"/>
                        <a:ext cx="3983038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459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59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59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1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2" name="Line 10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3" name="Line 11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4" name="Text Box 12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4605" name="Line 13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6" name="Line 14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7" name="Line 15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8" name="Line 16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9" name="Line 17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0" name="Line 18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1" name="Line 19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2" name="Line 20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3" name="Line 21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74614" name="Group 22"/>
          <p:cNvGrpSpPr>
            <a:grpSpLocks/>
          </p:cNvGrpSpPr>
          <p:nvPr/>
        </p:nvGrpSpPr>
        <p:grpSpPr bwMode="auto">
          <a:xfrm>
            <a:off x="2913063" y="4178300"/>
            <a:ext cx="203200" cy="1003300"/>
            <a:chOff x="3152" y="2864"/>
            <a:chExt cx="128" cy="352"/>
          </a:xfrm>
        </p:grpSpPr>
        <p:sp>
          <p:nvSpPr>
            <p:cNvPr id="1774615" name="Line 2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16" name="Line 2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17" name="Freeform 2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18" name="Freeform 2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4619" name="Group 27"/>
          <p:cNvGrpSpPr>
            <a:grpSpLocks/>
          </p:cNvGrpSpPr>
          <p:nvPr/>
        </p:nvGrpSpPr>
        <p:grpSpPr bwMode="auto">
          <a:xfrm>
            <a:off x="3378200" y="5272088"/>
            <a:ext cx="203200" cy="100012"/>
            <a:chOff x="3152" y="2864"/>
            <a:chExt cx="128" cy="352"/>
          </a:xfrm>
        </p:grpSpPr>
        <p:sp>
          <p:nvSpPr>
            <p:cNvPr id="1774620" name="Line 2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1" name="Line 2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2" name="Freeform 3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3" name="Freeform 3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4624" name="Group 32"/>
          <p:cNvGrpSpPr>
            <a:grpSpLocks/>
          </p:cNvGrpSpPr>
          <p:nvPr/>
        </p:nvGrpSpPr>
        <p:grpSpPr bwMode="auto">
          <a:xfrm>
            <a:off x="2387600" y="5270500"/>
            <a:ext cx="203200" cy="100013"/>
            <a:chOff x="3152" y="2864"/>
            <a:chExt cx="128" cy="352"/>
          </a:xfrm>
        </p:grpSpPr>
        <p:sp>
          <p:nvSpPr>
            <p:cNvPr id="1774625" name="Line 3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6" name="Line 3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7" name="Freeform 3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8" name="Freeform 3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4629" name="Group 37"/>
          <p:cNvGrpSpPr>
            <a:grpSpLocks/>
          </p:cNvGrpSpPr>
          <p:nvPr/>
        </p:nvGrpSpPr>
        <p:grpSpPr bwMode="auto">
          <a:xfrm>
            <a:off x="1854200" y="4038600"/>
            <a:ext cx="203200" cy="1003300"/>
            <a:chOff x="3152" y="2864"/>
            <a:chExt cx="128" cy="352"/>
          </a:xfrm>
        </p:grpSpPr>
        <p:sp>
          <p:nvSpPr>
            <p:cNvPr id="1774630" name="Line 3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31" name="Line 3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32" name="Freeform 4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33" name="Freeform 4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325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Veach</a:t>
            </a:r>
            <a:r>
              <a:rPr lang="en-US" dirty="0"/>
              <a:t> PhD thesis chapter (linked to from website)</a:t>
            </a:r>
          </a:p>
          <a:p>
            <a:r>
              <a:rPr lang="en-US" dirty="0"/>
              <a:t>Course Notes (links from website)</a:t>
            </a:r>
          </a:p>
          <a:p>
            <a:pPr lvl="1"/>
            <a:r>
              <a:rPr lang="en-US" sz="1600" i="1" dirty="0"/>
              <a:t>Mathematical Models for Computer Graphics</a:t>
            </a:r>
            <a:r>
              <a:rPr lang="en-US" sz="1600" dirty="0"/>
              <a:t>, Stanford, Fall 1997</a:t>
            </a:r>
          </a:p>
          <a:p>
            <a:pPr lvl="1"/>
            <a:r>
              <a:rPr lang="en-US" sz="1600" i="1" dirty="0"/>
              <a:t>State of the Art in Monte Carlo Methods for Realistic Image Synthesis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/>
              <a:t>Course 29, SIGGRAPH </a:t>
            </a:r>
            <a:r>
              <a:rPr lang="en-US" sz="1600" dirty="0" smtClean="0"/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51255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84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85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86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87" name="Equation" r:id="rId9" imgW="2959100" imgH="254000" progId="Equation.DSMT4">
                  <p:embed/>
                </p:oleObj>
              </mc:Choice>
              <mc:Fallback>
                <p:oleObj name="Equation" r:id="rId9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90179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908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909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910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911" name="Equation" r:id="rId9" imgW="3200400" imgH="266700" progId="Equation.DSMT4">
                  <p:embed/>
                </p:oleObj>
              </mc:Choice>
              <mc:Fallback>
                <p:oleObj name="Equation" r:id="rId9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81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949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950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951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952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953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52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24557</TotalTime>
  <Words>1757</Words>
  <Application>Microsoft Macintosh PowerPoint</Application>
  <PresentationFormat>Letter Paper (8.5x11 in)</PresentationFormat>
  <Paragraphs>419</Paragraphs>
  <Slides>63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Default Design</vt:lpstr>
      <vt:lpstr>1_Default Design</vt:lpstr>
      <vt:lpstr>2_Default Design</vt:lpstr>
      <vt:lpstr>3_Default Design</vt:lpstr>
      <vt:lpstr>4_Default Design</vt:lpstr>
      <vt:lpstr>Equation</vt:lpstr>
      <vt:lpstr>Sampling and Reconstruction of Visual Appearance: From Denoising to View Synthesis</vt:lpstr>
      <vt:lpstr>Motivation: Monte Carlo Rendering</vt:lpstr>
      <vt:lpstr>Illumination Models</vt:lpstr>
      <vt:lpstr>Caustics</vt:lpstr>
      <vt:lpstr>Overview of lecture</vt:lpstr>
      <vt:lpstr>Outline</vt:lpstr>
      <vt:lpstr>Reflection Equation</vt:lpstr>
      <vt:lpstr>Reflection Equation</vt:lpstr>
      <vt:lpstr>Reflection Equation</vt:lpstr>
      <vt:lpstr>Environment Maps</vt:lpstr>
      <vt:lpstr>The Challenge</vt:lpstr>
      <vt:lpstr>Rendering Equation</vt:lpstr>
      <vt:lpstr>Outline</vt:lpstr>
      <vt:lpstr>Rendering Equation (Kajiya 86)</vt:lpstr>
      <vt:lpstr>Rendering Equation as Integral Equation</vt:lpstr>
      <vt:lpstr>Linear Operator Theory</vt:lpstr>
      <vt:lpstr>Linear Operator Equation</vt:lpstr>
      <vt:lpstr>Solving the Rendering Equation</vt:lpstr>
      <vt:lpstr>Solving the Rendering Equation</vt:lpstr>
      <vt:lpstr>Ray Tracing</vt:lpstr>
      <vt:lpstr>Ray Tracing</vt:lpstr>
      <vt:lpstr>PowerPoint Presentation</vt:lpstr>
      <vt:lpstr>Outline</vt:lpstr>
      <vt:lpstr>Rendering Equation</vt:lpstr>
      <vt:lpstr>Change of Variables</vt:lpstr>
      <vt:lpstr>Change of Variables</vt:lpstr>
      <vt:lpstr>Rendering Equation: Standard Form</vt:lpstr>
      <vt:lpstr>Summary</vt:lpstr>
      <vt:lpstr>Motivation: Monte Carlo Integration</vt:lpstr>
      <vt:lpstr>Example: Soft Shadows</vt:lpstr>
      <vt:lpstr>Monte Carlo</vt:lpstr>
      <vt:lpstr>Monte Carlo Algorithms</vt:lpstr>
      <vt:lpstr>Integration in 1D</vt:lpstr>
      <vt:lpstr>We can approximate </vt:lpstr>
      <vt:lpstr>Or we can average</vt:lpstr>
      <vt:lpstr>Estimating the average</vt:lpstr>
      <vt:lpstr>Other Domains</vt:lpstr>
      <vt:lpstr>Multidimensional Domains</vt:lpstr>
      <vt:lpstr>Random Variables</vt:lpstr>
      <vt:lpstr>Expected Value</vt:lpstr>
      <vt:lpstr>PowerPoint Presentation</vt:lpstr>
      <vt:lpstr>Sampling Techniques</vt:lpstr>
      <vt:lpstr>Generating Random Points</vt:lpstr>
      <vt:lpstr>Generating Random Points</vt:lpstr>
      <vt:lpstr>Common Operations</vt:lpstr>
      <vt:lpstr>PowerPoint Presentation</vt:lpstr>
      <vt:lpstr>Generating Random Points</vt:lpstr>
      <vt:lpstr>PowerPoint Presentation</vt:lpstr>
      <vt:lpstr>PowerPoint Presentation</vt:lpstr>
      <vt:lpstr>PowerPoint Presentation</vt:lpstr>
      <vt:lpstr>Rejection Sampling</vt:lpstr>
      <vt:lpstr>PowerPoint Presentation</vt:lpstr>
      <vt:lpstr>PowerPoint Presentation</vt:lpstr>
      <vt:lpstr>More formally</vt:lpstr>
      <vt:lpstr>PowerPoint Presentation</vt:lpstr>
      <vt:lpstr>PowerPoint Presentation</vt:lpstr>
      <vt:lpstr>PowerPoint Presentation</vt:lpstr>
      <vt:lpstr>Importance Sampling</vt:lpstr>
      <vt:lpstr>Importance Sampling</vt:lpstr>
      <vt:lpstr>Importance Sampling</vt:lpstr>
      <vt:lpstr>Stratified Sampling</vt:lpstr>
      <vt:lpstr>Stratified Sampling</vt:lpstr>
      <vt:lpstr>More Information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628</cp:revision>
  <cp:lastPrinted>2014-09-12T19:17:48Z</cp:lastPrinted>
  <dcterms:created xsi:type="dcterms:W3CDTF">1999-02-11T00:43:51Z</dcterms:created>
  <dcterms:modified xsi:type="dcterms:W3CDTF">2021-07-22T01:28:19Z</dcterms:modified>
</cp:coreProperties>
</file>