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15" r:id="rId2"/>
    <p:sldMasterId id="2147483727" r:id="rId3"/>
    <p:sldMasterId id="2147483739" r:id="rId4"/>
    <p:sldMasterId id="2147483751" r:id="rId5"/>
    <p:sldMasterId id="2147483776" r:id="rId6"/>
    <p:sldMasterId id="2147483788" r:id="rId7"/>
    <p:sldMasterId id="2147483801" r:id="rId8"/>
    <p:sldMasterId id="2147483813" r:id="rId9"/>
    <p:sldMasterId id="2147483825" r:id="rId10"/>
    <p:sldMasterId id="2147483838" r:id="rId11"/>
  </p:sldMasterIdLst>
  <p:notesMasterIdLst>
    <p:notesMasterId r:id="rId72"/>
  </p:notesMasterIdLst>
  <p:handoutMasterIdLst>
    <p:handoutMasterId r:id="rId73"/>
  </p:handoutMasterIdLst>
  <p:sldIdLst>
    <p:sldId id="751" r:id="rId12"/>
    <p:sldId id="822" r:id="rId13"/>
    <p:sldId id="851" r:id="rId14"/>
    <p:sldId id="852" r:id="rId15"/>
    <p:sldId id="853" r:id="rId16"/>
    <p:sldId id="854" r:id="rId17"/>
    <p:sldId id="855" r:id="rId18"/>
    <p:sldId id="856" r:id="rId19"/>
    <p:sldId id="857" r:id="rId20"/>
    <p:sldId id="858" r:id="rId21"/>
    <p:sldId id="859" r:id="rId22"/>
    <p:sldId id="860" r:id="rId23"/>
    <p:sldId id="861" r:id="rId24"/>
    <p:sldId id="862" r:id="rId25"/>
    <p:sldId id="863" r:id="rId26"/>
    <p:sldId id="864" r:id="rId27"/>
    <p:sldId id="865" r:id="rId28"/>
    <p:sldId id="867" r:id="rId29"/>
    <p:sldId id="868" r:id="rId30"/>
    <p:sldId id="869" r:id="rId31"/>
    <p:sldId id="870" r:id="rId32"/>
    <p:sldId id="871" r:id="rId33"/>
    <p:sldId id="872" r:id="rId34"/>
    <p:sldId id="873" r:id="rId35"/>
    <p:sldId id="874" r:id="rId36"/>
    <p:sldId id="875" r:id="rId37"/>
    <p:sldId id="876" r:id="rId38"/>
    <p:sldId id="877" r:id="rId39"/>
    <p:sldId id="878" r:id="rId40"/>
    <p:sldId id="896" r:id="rId41"/>
    <p:sldId id="897" r:id="rId42"/>
    <p:sldId id="898" r:id="rId43"/>
    <p:sldId id="882" r:id="rId44"/>
    <p:sldId id="883" r:id="rId45"/>
    <p:sldId id="884" r:id="rId46"/>
    <p:sldId id="885" r:id="rId47"/>
    <p:sldId id="899" r:id="rId48"/>
    <p:sldId id="886" r:id="rId49"/>
    <p:sldId id="887" r:id="rId50"/>
    <p:sldId id="890" r:id="rId51"/>
    <p:sldId id="891" r:id="rId52"/>
    <p:sldId id="900" r:id="rId53"/>
    <p:sldId id="901" r:id="rId54"/>
    <p:sldId id="902" r:id="rId55"/>
    <p:sldId id="903" r:id="rId56"/>
    <p:sldId id="904" r:id="rId57"/>
    <p:sldId id="905" r:id="rId58"/>
    <p:sldId id="906" r:id="rId59"/>
    <p:sldId id="907" r:id="rId60"/>
    <p:sldId id="908" r:id="rId61"/>
    <p:sldId id="909" r:id="rId62"/>
    <p:sldId id="910" r:id="rId63"/>
    <p:sldId id="911" r:id="rId64"/>
    <p:sldId id="912" r:id="rId65"/>
    <p:sldId id="913" r:id="rId66"/>
    <p:sldId id="914" r:id="rId67"/>
    <p:sldId id="915" r:id="rId68"/>
    <p:sldId id="916" r:id="rId69"/>
    <p:sldId id="917" r:id="rId70"/>
    <p:sldId id="918" r:id="rId71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-22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63" Type="http://schemas.openxmlformats.org/officeDocument/2006/relationships/slide" Target="slides/slide52.xml"/><Relationship Id="rId64" Type="http://schemas.openxmlformats.org/officeDocument/2006/relationships/slide" Target="slides/slide53.xml"/><Relationship Id="rId65" Type="http://schemas.openxmlformats.org/officeDocument/2006/relationships/slide" Target="slides/slide54.xml"/><Relationship Id="rId66" Type="http://schemas.openxmlformats.org/officeDocument/2006/relationships/slide" Target="slides/slide55.xml"/><Relationship Id="rId67" Type="http://schemas.openxmlformats.org/officeDocument/2006/relationships/slide" Target="slides/slide56.xml"/><Relationship Id="rId68" Type="http://schemas.openxmlformats.org/officeDocument/2006/relationships/slide" Target="slides/slide57.xml"/><Relationship Id="rId69" Type="http://schemas.openxmlformats.org/officeDocument/2006/relationships/slide" Target="slides/slide58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70" Type="http://schemas.openxmlformats.org/officeDocument/2006/relationships/slide" Target="slides/slide59.xml"/><Relationship Id="rId71" Type="http://schemas.openxmlformats.org/officeDocument/2006/relationships/slide" Target="slides/slide6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1" Type="http://schemas.openxmlformats.org/officeDocument/2006/relationships/image" Target="../media/image44.emf"/><Relationship Id="rId2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C897-C40E-BD4B-94C8-133A9AF8C70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2040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08125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935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585920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867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8489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9228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786310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10446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2853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11773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45495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29184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475644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535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188333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85954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758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9108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43197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33BD-E090-EF41-B121-90FD4CCC17D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6610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0894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75976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0673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7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19853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5384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B5D1-3B88-DF49-9372-DD21AFE2980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29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FD00-57DC-CD48-AE91-0EB2C7E72F93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90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9A6A-B9D0-AB49-92D7-162303AEE43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71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530A-66A6-DE42-B410-385DB4EE4D4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57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AF42-39A8-B249-93F9-A8C8484B6B2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35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88D9-AE4D-9144-BDE2-A98246F36B8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6ECB-5184-664C-A688-593529F25D9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39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025-47D6-044D-AEBD-027C74119DC9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89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5D4-5F75-DA4C-BD26-AF115DA751F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17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8C9-8A52-F249-AA06-801A7D2E6D8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932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870655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354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23500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00383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088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2388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5566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40855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26625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506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66466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5713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99264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7221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4996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034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58568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70841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26456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622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4185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63817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7695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90422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518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9934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1227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9078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53672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08899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522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620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573683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0056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41170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469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8745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6807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15392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017689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22126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9055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6266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781800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114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64366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49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4333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13041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201241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0422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29793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178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670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159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9176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5481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92392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5687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53251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24140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787617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68106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238138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25580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366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AB03-90E4-C843-9428-011E43284DF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627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519-0A0E-0D45-A7EA-B2021E715CF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0416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5AB-2305-264E-AC10-143189F99A5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342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F4D-A59C-2046-9449-682E2C16474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6554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FEAE-FAA6-594A-A255-EAD32FC859A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503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8112-1ED7-3C4C-B243-5F6FED191FC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9023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3C15-1A43-0945-89F2-6D45E360F6E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713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E1B2-7700-1E4D-AD9D-C477FFF29EA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6962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2222-9081-8647-8DB7-1A668C61617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0044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5B21-F5AA-724D-A000-D33F3ADD1FB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30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598469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891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2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2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01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fld id="{382BEC6C-0DA6-CB4C-A021-8F884930AA84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9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2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11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51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12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847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563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E2E21D5-0DBD-0A46-A235-416E7026DB1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3149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8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42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8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6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0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6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0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6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6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0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6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0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71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72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7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0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7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0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7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0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hyperlink" Target="https://www.youtube.com/watch?v=rpUm0N4Hsd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703" y="1066800"/>
            <a:ext cx="8506683" cy="1143000"/>
          </a:xfrm>
        </p:spPr>
        <p:txBody>
          <a:bodyPr/>
          <a:lstStyle/>
          <a:p>
            <a:r>
              <a:rPr lang="en-US" sz="2800" dirty="0"/>
              <a:t>Sampling and Reconstruction of Visual Appearance: From Denoising to View Synthesis</a:t>
            </a:r>
            <a:endParaRPr lang="en-US" sz="28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[Fall </a:t>
            </a:r>
            <a:r>
              <a:rPr lang="en-US" dirty="0" smtClean="0">
                <a:latin typeface="+mj-lt"/>
              </a:rPr>
              <a:t>2021]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2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Radiance constant as propagates along ray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/>
            <a:endParaRPr lang="en-US">
              <a:ea typeface="ＭＳ Ｐゴシック" charset="0"/>
              <a:cs typeface="Times New Roman" charset="0"/>
            </a:endParaRPr>
          </a:p>
          <a:p>
            <a:endParaRPr lang="en-US">
              <a:cs typeface="Times New Roman" charset="0"/>
            </a:endParaRPr>
          </a:p>
          <a:p>
            <a:endParaRPr lang="en-US" sz="2400"/>
          </a:p>
        </p:txBody>
      </p:sp>
      <p:pic>
        <p:nvPicPr>
          <p:cNvPr id="1353732" name="Picture 4" descr="scan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3733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4" name="Equation" r:id="rId4" imgW="2184120" imgH="241200" progId="Equation.DSMT4">
                  <p:embed/>
                </p:oleObj>
              </mc:Choice>
              <mc:Fallback>
                <p:oleObj name="Equation" r:id="rId4" imgW="2184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5" name="Equation" r:id="rId6" imgW="1993680" imgH="228600" progId="Equation.DSMT4">
                  <p:embed/>
                </p:oleObj>
              </mc:Choice>
              <mc:Fallback>
                <p:oleObj name="Equation" r:id="rId6" imgW="1993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5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6" name="Equation" r:id="rId8" imgW="1663560" imgH="393480" progId="Equation.DSMT4">
                  <p:embed/>
                </p:oleObj>
              </mc:Choice>
              <mc:Fallback>
                <p:oleObj name="Equation" r:id="rId8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6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7" name="Equation" r:id="rId10" imgW="583920" imgH="215640" progId="Equation.DSMT4">
                  <p:embed/>
                </p:oleObj>
              </mc:Choice>
              <mc:Fallback>
                <p:oleObj name="Equation" r:id="rId10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40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9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2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504238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Sensor response proportional to  radiance  (constant of proportionality is throughput)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Far away surface: See more, but subtends smaller angle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>
              <a:buFontTx/>
              <a:buNone/>
            </a:pPr>
            <a:r>
              <a:rPr lang="en-US" dirty="0">
                <a:cs typeface="Times New Roman" charset="0"/>
              </a:rPr>
              <a:t>Consequences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Other radiometric quants derived from radiance</a:t>
            </a:r>
          </a:p>
        </p:txBody>
      </p:sp>
    </p:spTree>
    <p:extLst>
      <p:ext uri="{BB962C8B-B14F-4D97-AF65-F5344CB8AC3E}">
        <p14:creationId xmlns:p14="http://schemas.microsoft.com/office/powerpoint/2010/main" val="371078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25725"/>
            <a:ext cx="371316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540" y="1295400"/>
            <a:ext cx="8118475" cy="5105400"/>
          </a:xfrm>
        </p:spPr>
        <p:txBody>
          <a:bodyPr/>
          <a:lstStyle/>
          <a:p>
            <a:r>
              <a:rPr lang="en-US" dirty="0"/>
              <a:t>Irradiance E is radiant power per unit area</a:t>
            </a:r>
          </a:p>
          <a:p>
            <a:r>
              <a:rPr lang="en-US" dirty="0"/>
              <a:t>Integrate incoming radiance over hemisphere</a:t>
            </a:r>
          </a:p>
          <a:p>
            <a:pPr lvl="1"/>
            <a:r>
              <a:rPr lang="en-US" dirty="0"/>
              <a:t>Projected solid angle 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θ</a:t>
            </a:r>
            <a:r>
              <a:rPr lang="en-US" dirty="0"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dω</a:t>
            </a:r>
            <a:r>
              <a:rPr lang="en-US" dirty="0">
                <a:ea typeface="ＭＳ Ｐゴシック" charset="0"/>
                <a:cs typeface="Times New Roman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Units: W/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/>
              <a:t>Radiant </a:t>
            </a:r>
            <a:r>
              <a:rPr lang="en-US" dirty="0" err="1"/>
              <a:t>Exitance</a:t>
            </a:r>
            <a:r>
              <a:rPr lang="en-US" dirty="0"/>
              <a:t> (</a:t>
            </a:r>
            <a:r>
              <a:rPr lang="en-US" dirty="0" err="1"/>
              <a:t>radiosity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Power per unit area leaving                                     surface (like irradiance)</a:t>
            </a:r>
          </a:p>
        </p:txBody>
      </p:sp>
    </p:spTree>
    <p:extLst>
      <p:ext uri="{BB962C8B-B14F-4D97-AF65-F5344CB8AC3E}">
        <p14:creationId xmlns:p14="http://schemas.microsoft.com/office/powerpoint/2010/main" val="10918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790" name="Picture 6" descr="slid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5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6" name="Picture 4" descr="slid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7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148" name="Picture 4" descr="slid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6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Environment Maps</a:t>
            </a:r>
          </a:p>
        </p:txBody>
      </p:sp>
      <p:pic>
        <p:nvPicPr>
          <p:cNvPr id="1409027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9028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Incident Radiance</a:t>
            </a:r>
          </a:p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1358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i="1" dirty="0"/>
              <a:t>Reflection functions: Bi-Directional Reflectance Distribution Function or BRDF</a:t>
            </a:r>
          </a:p>
          <a:p>
            <a:pPr lvl="1"/>
            <a:r>
              <a:rPr lang="en-US" sz="2800" i="1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BRDFs, Radiometry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26183"/>
            <a:ext cx="8839200" cy="5029200"/>
          </a:xfrm>
        </p:spPr>
        <p:txBody>
          <a:bodyPr/>
          <a:lstStyle/>
          <a:p>
            <a:r>
              <a:rPr lang="en-US" dirty="0" smtClean="0"/>
              <a:t>Basics of Illumination, Reflection </a:t>
            </a:r>
          </a:p>
          <a:p>
            <a:r>
              <a:rPr lang="en-US" dirty="0" smtClean="0"/>
              <a:t>Formal radiometric analysis (not ad-hoc)</a:t>
            </a:r>
          </a:p>
          <a:p>
            <a:r>
              <a:rPr lang="en-US" dirty="0" smtClean="0"/>
              <a:t>Reflection Equation </a:t>
            </a:r>
            <a:endParaRPr lang="en-US" dirty="0" smtClean="0"/>
          </a:p>
          <a:p>
            <a:r>
              <a:rPr lang="en-US" dirty="0" smtClean="0"/>
              <a:t>Ray Tracing and Rendering Equation 2</a:t>
            </a:r>
            <a:r>
              <a:rPr lang="en-US" baseline="30000" dirty="0" smtClean="0"/>
              <a:t>nd</a:t>
            </a:r>
            <a:r>
              <a:rPr lang="en-US" dirty="0" smtClean="0"/>
              <a:t> half</a:t>
            </a:r>
            <a:endParaRPr lang="en-US" dirty="0" smtClean="0"/>
          </a:p>
          <a:p>
            <a:r>
              <a:rPr lang="en-US" dirty="0" smtClean="0"/>
              <a:t>Monte Carlo Rendering next week</a:t>
            </a:r>
          </a:p>
          <a:p>
            <a:endParaRPr lang="en-US" dirty="0"/>
          </a:p>
          <a:p>
            <a:r>
              <a:rPr lang="en-US" dirty="0" smtClean="0"/>
              <a:t>Appreciate formal analysis in a graduate course, even if not absolutely essential in practice</a:t>
            </a:r>
          </a:p>
          <a:p>
            <a:r>
              <a:rPr lang="en-US" i="1" dirty="0" smtClean="0"/>
              <a:t>Please e-mail re papers you want to present (by </a:t>
            </a:r>
            <a:r>
              <a:rPr lang="en-US" i="1" dirty="0" err="1" smtClean="0"/>
              <a:t>Th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6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1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40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6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4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5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up the BRDF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Bi-Directional Reflectance Distribution Function [Nicodemus 77]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based on incident, view direction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Relates incoming light energy to outgoing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Unifying framework for many materials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6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5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Reflected Radiance proportional Irradiance</a:t>
            </a:r>
          </a:p>
          <a:p>
            <a:r>
              <a:rPr lang="en-US"/>
              <a:t>Constant proportionality: BRDF </a:t>
            </a:r>
          </a:p>
          <a:p>
            <a:r>
              <a:rPr lang="en-US"/>
              <a:t>Ratio of outgoing light (radiance) to incoming light (irradiance)</a:t>
            </a:r>
          </a:p>
          <a:p>
            <a:pPr lvl="1"/>
            <a:r>
              <a:rPr lang="en-US"/>
              <a:t>Bidirectional Reflection Distribution Function </a:t>
            </a:r>
          </a:p>
          <a:p>
            <a:pPr lvl="1"/>
            <a:r>
              <a:rPr lang="en-US"/>
              <a:t>(4 Vars) units 1/sr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360900" name="Object 4"/>
          <p:cNvGraphicFramePr>
            <a:graphicFrameLocks noChangeAspect="1"/>
          </p:cNvGraphicFramePr>
          <p:nvPr/>
        </p:nvGraphicFramePr>
        <p:xfrm>
          <a:off x="2749550" y="4760913"/>
          <a:ext cx="3559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18" name="Equation" r:id="rId3" imgW="1714320" imgH="419040" progId="Equation.DSMT4">
                  <p:embed/>
                </p:oleObj>
              </mc:Choice>
              <mc:Fallback>
                <p:oleObj name="Equation" r:id="rId3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760913"/>
                        <a:ext cx="3559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1" name="Object 5"/>
          <p:cNvGraphicFramePr>
            <a:graphicFrameLocks noChangeAspect="1"/>
          </p:cNvGraphicFramePr>
          <p:nvPr/>
        </p:nvGraphicFramePr>
        <p:xfrm>
          <a:off x="3062288" y="5754688"/>
          <a:ext cx="44084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19" name="Equation" r:id="rId5" imgW="2082600" imgH="203040" progId="Equation.DSMT4">
                  <p:embed/>
                </p:oleObj>
              </mc:Choice>
              <mc:Fallback>
                <p:oleObj name="Equation" r:id="rId5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754688"/>
                        <a:ext cx="44084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4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4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1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948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6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Isotropic vs Anisotropic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1663" cy="4525963"/>
          </a:xfrm>
        </p:spPr>
        <p:txBody>
          <a:bodyPr/>
          <a:lstStyle/>
          <a:p>
            <a:r>
              <a:rPr lang="en-US"/>
              <a:t>Isotropic: Most materials (you can rotate about normal without changing reflections)</a:t>
            </a:r>
          </a:p>
          <a:p>
            <a:r>
              <a:rPr lang="en-US"/>
              <a:t>Anisotropic: brushed metal etc. preferred tangential direction</a:t>
            </a:r>
          </a:p>
        </p:txBody>
      </p:sp>
      <p:pic>
        <p:nvPicPr>
          <p:cNvPr id="1363972" name="Picture 4" descr="ani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49713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3" name="Picture 5" descr="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076700"/>
            <a:ext cx="2043112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4" name="Picture 6" descr="ani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0386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1060450" y="60134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33"/>
                </a:solidFill>
              </a:rPr>
              <a:t>Isotropic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368925" y="5984875"/>
            <a:ext cx="193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33"/>
                </a:solidFill>
              </a:rPr>
              <a:t>Anisotropic</a:t>
            </a:r>
          </a:p>
        </p:txBody>
      </p:sp>
    </p:spTree>
    <p:extLst>
      <p:ext uri="{BB962C8B-B14F-4D97-AF65-F5344CB8AC3E}">
        <p14:creationId xmlns:p14="http://schemas.microsoft.com/office/powerpoint/2010/main" val="86904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388" name="Picture 4" descr="slid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6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6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1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0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1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3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265063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84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85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86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87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17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2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23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24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25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26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02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i="1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1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Viewer plots </a:t>
            </a:r>
          </a:p>
        </p:txBody>
      </p:sp>
      <p:pic>
        <p:nvPicPr>
          <p:cNvPr id="1370115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6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7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480050" y="632460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Anisotropic</a:t>
            </a:r>
          </a:p>
        </p:txBody>
      </p:sp>
      <p:pic>
        <p:nvPicPr>
          <p:cNvPr id="1370122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10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186" name="Picture 2" descr="patph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"/>
            <a:ext cx="8890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78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 (Phong)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0987" name="Picture 11" descr="patph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370013"/>
            <a:ext cx="7137400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70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4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234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55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751860" cy="5029200"/>
          </a:xfrm>
        </p:spPr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 </a:t>
            </a:r>
          </a:p>
          <a:p>
            <a:pPr lvl="1"/>
            <a:r>
              <a:rPr lang="en-US" sz="2800" i="1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Torrance-</a:t>
            </a:r>
            <a:r>
              <a:rPr lang="en-US" dirty="0" smtClean="0"/>
              <a:t>Sparrow</a:t>
            </a:r>
            <a:endParaRPr lang="en-US" dirty="0"/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48153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299" name="Equation" r:id="rId3" imgW="1600200" imgH="444500" progId="Equation.DSMT4">
                  <p:embed/>
                </p:oleObj>
              </mc:Choice>
              <mc:Fallback>
                <p:oleObj name="Equation" r:id="rId3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04796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BRDF models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r>
              <a:rPr lang="en-US"/>
              <a:t>Empirical: Measure and build a 4D table</a:t>
            </a:r>
          </a:p>
          <a:p>
            <a:r>
              <a:rPr lang="en-US"/>
              <a:t>Anisotropic models for hair, brushed steel</a:t>
            </a:r>
          </a:p>
          <a:p>
            <a:r>
              <a:rPr lang="en-US"/>
              <a:t>Cartoon shaders, funky BRDFs</a:t>
            </a:r>
          </a:p>
          <a:p>
            <a:r>
              <a:rPr lang="en-US"/>
              <a:t>Capturing spatial variation</a:t>
            </a:r>
          </a:p>
          <a:p>
            <a:r>
              <a:rPr lang="en-US"/>
              <a:t>Very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23955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6803" name="Picture 3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01764"/>
            <a:ext cx="7099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65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SIGGRAPH 18</a:t>
            </a:r>
            <a:endParaRPr lang="en-US" dirty="0"/>
          </a:p>
        </p:txBody>
      </p:sp>
      <p:pic>
        <p:nvPicPr>
          <p:cNvPr id="4" name="Content Placeholder 3" descr="turner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98327" y="6509999"/>
            <a:ext cx="63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Real Photo: Instructor and Turner Whitted at SIGGRAPH 18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65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7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47594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5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6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7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9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0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2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3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4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Viewpoint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Screen</a:t>
            </a:r>
          </a:p>
        </p:txBody>
      </p:sp>
      <p:sp>
        <p:nvSpPr>
          <p:cNvPr id="1347607" name="Text Box 23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Objects</a:t>
            </a:r>
          </a:p>
        </p:txBody>
      </p:sp>
      <p:sp>
        <p:nvSpPr>
          <p:cNvPr id="1347608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2" name="Text Box 28"/>
          <p:cNvSpPr txBox="1">
            <a:spLocks noChangeArrowheads="1"/>
          </p:cNvSpPr>
          <p:nvPr/>
        </p:nvSpPr>
        <p:spPr bwMode="auto">
          <a:xfrm>
            <a:off x="228600" y="6172206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cs typeface="Arial"/>
              </a:rPr>
              <a:t>Ray misses all objects: Pixel colored black</a:t>
            </a:r>
          </a:p>
        </p:txBody>
      </p:sp>
      <p:grpSp>
        <p:nvGrpSpPr>
          <p:cNvPr id="1347613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347614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15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7616" name="Text Box 32"/>
          <p:cNvSpPr txBox="1">
            <a:spLocks noChangeArrowheads="1"/>
          </p:cNvSpPr>
          <p:nvPr/>
        </p:nvSpPr>
        <p:spPr bwMode="auto">
          <a:xfrm>
            <a:off x="228608" y="6172206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cs typeface="Arial"/>
              </a:rPr>
              <a:t>Ray intersects object: shade using color, lights, materials</a:t>
            </a:r>
          </a:p>
        </p:txBody>
      </p:sp>
      <p:sp>
        <p:nvSpPr>
          <p:cNvPr id="1347617" name="AutoShape 33"/>
          <p:cNvSpPr>
            <a:spLocks noChangeArrowheads="1"/>
          </p:cNvSpPr>
          <p:nvPr/>
        </p:nvSpPr>
        <p:spPr bwMode="auto">
          <a:xfrm rot="20947659">
            <a:off x="4773613" y="2362203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47618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347619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20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21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7622" name="Text Box 38"/>
          <p:cNvSpPr txBox="1">
            <a:spLocks noChangeArrowheads="1"/>
          </p:cNvSpPr>
          <p:nvPr/>
        </p:nvSpPr>
        <p:spPr bwMode="auto">
          <a:xfrm>
            <a:off x="228609" y="6170620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latin typeface="Arial" charset="0"/>
                <a:cs typeface="Arial"/>
              </a:rPr>
              <a:t>Multiple intersections: Use closest one (as does OpenGL)</a:t>
            </a:r>
          </a:p>
        </p:txBody>
      </p:sp>
      <p:sp>
        <p:nvSpPr>
          <p:cNvPr id="1347623" name="AutoShape 39"/>
          <p:cNvSpPr>
            <a:spLocks noChangeArrowheads="1"/>
          </p:cNvSpPr>
          <p:nvPr/>
        </p:nvSpPr>
        <p:spPr bwMode="auto">
          <a:xfrm rot="21346151">
            <a:off x="4873634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24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25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39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8" grpId="0" animBg="1"/>
      <p:bldP spid="1347612" grpId="0"/>
      <p:bldP spid="1347612" grpId="1"/>
      <p:bldP spid="1347616" grpId="0"/>
      <p:bldP spid="1347616" grpId="1"/>
      <p:bldP spid="1347617" grpId="0" animBg="1"/>
      <p:bldP spid="1347617" grpId="1" animBg="1"/>
      <p:bldP spid="1347622" grpId="0"/>
      <p:bldP spid="13476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27149"/>
            <a:ext cx="9183688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14584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Ray/Object Intersections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 of Ray Tracer</a:t>
            </a:r>
          </a:p>
          <a:p>
            <a:pPr lvl="1"/>
            <a:r>
              <a:rPr lang="en-US"/>
              <a:t>One of the main initial research areas</a:t>
            </a:r>
          </a:p>
          <a:p>
            <a:pPr lvl="1"/>
            <a:r>
              <a:rPr lang="en-US"/>
              <a:t>Optimized routines for wide variety of primitives</a:t>
            </a:r>
          </a:p>
          <a:p>
            <a:r>
              <a:rPr lang="en-US"/>
              <a:t>Various types of info</a:t>
            </a:r>
          </a:p>
          <a:p>
            <a:pPr lvl="1"/>
            <a:r>
              <a:rPr lang="en-US"/>
              <a:t>Shadow rays: Intersection/No Intersection</a:t>
            </a:r>
          </a:p>
          <a:p>
            <a:pPr lvl="1"/>
            <a:r>
              <a:rPr lang="en-US"/>
              <a:t>Primary rays: Point of intersection, material, normals</a:t>
            </a:r>
          </a:p>
          <a:p>
            <a:pPr lvl="1"/>
            <a:r>
              <a:rPr lang="en-US"/>
              <a:t>Texture coordinates</a:t>
            </a:r>
          </a:p>
          <a:p>
            <a:r>
              <a:rPr lang="en-US"/>
              <a:t>Work out examples</a:t>
            </a:r>
          </a:p>
          <a:p>
            <a:pPr lvl="1"/>
            <a:r>
              <a:rPr lang="en-US"/>
              <a:t>Triangle, sphere, polygon, general implicit surface</a:t>
            </a:r>
          </a:p>
        </p:txBody>
      </p:sp>
    </p:spTree>
    <p:extLst>
      <p:ext uri="{BB962C8B-B14F-4D97-AF65-F5344CB8AC3E}">
        <p14:creationId xmlns:p14="http://schemas.microsoft.com/office/powerpoint/2010/main" val="368549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686662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43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309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75309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309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309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309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  <a:cs typeface="Arial"/>
                </a:rPr>
                <a:t>C</a:t>
              </a:r>
            </a:p>
          </p:txBody>
        </p:sp>
        <p:sp>
          <p:nvSpPr>
            <p:cNvPr id="175309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  <a:cs typeface="Arial"/>
                </a:rPr>
                <a:t>P</a:t>
              </a:r>
              <a:r>
                <a:rPr lang="en-US" sz="2400" baseline="-25000">
                  <a:solidFill>
                    <a:srgbClr val="FFFFFF"/>
                  </a:solidFill>
                  <a:latin typeface="Arial" charset="0"/>
                  <a:cs typeface="Arial"/>
                </a:rPr>
                <a:t>0</a:t>
              </a:r>
              <a:endParaRPr lang="en-US" sz="2400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197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4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891995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71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6" name="Text Box 4"/>
          <p:cNvSpPr txBox="1">
            <a:spLocks noChangeArrowheads="1"/>
          </p:cNvSpPr>
          <p:nvPr/>
        </p:nvSpPr>
        <p:spPr bwMode="auto">
          <a:xfrm>
            <a:off x="352426" y="2652714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Substitute</a:t>
            </a:r>
          </a:p>
        </p:txBody>
      </p:sp>
      <p:graphicFrame>
        <p:nvGraphicFramePr>
          <p:cNvPr id="1754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33763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72" name="Equation" r:id="rId5" imgW="2882900" imgH="520700" progId="Equation.DSMT4">
                  <p:embed/>
                </p:oleObj>
              </mc:Choice>
              <mc:Fallback>
                <p:oleObj name="Equation" r:id="rId5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8" name="Text Box 6"/>
          <p:cNvSpPr txBox="1">
            <a:spLocks noChangeArrowheads="1"/>
          </p:cNvSpPr>
          <p:nvPr/>
        </p:nvSpPr>
        <p:spPr bwMode="auto">
          <a:xfrm>
            <a:off x="361950" y="4433889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Simplify</a:t>
            </a:r>
          </a:p>
        </p:txBody>
      </p:sp>
      <p:graphicFrame>
        <p:nvGraphicFramePr>
          <p:cNvPr id="1754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568048"/>
              </p:ext>
            </p:extLst>
          </p:nvPr>
        </p:nvGraphicFramePr>
        <p:xfrm>
          <a:off x="334963" y="4999039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73" name="Equation" r:id="rId7" imgW="3378200" imgH="254000" progId="Equation.DSMT4">
                  <p:embed/>
                </p:oleObj>
              </mc:Choice>
              <mc:Fallback>
                <p:oleObj name="Equation" r:id="rId7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9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396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5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730314"/>
              </p:ext>
            </p:extLst>
          </p:nvPr>
        </p:nvGraphicFramePr>
        <p:xfrm>
          <a:off x="303215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91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5140" name="Text Box 4"/>
          <p:cNvSpPr txBox="1">
            <a:spLocks noChangeArrowheads="1"/>
          </p:cNvSpPr>
          <p:nvPr/>
        </p:nvSpPr>
        <p:spPr bwMode="auto">
          <a:xfrm>
            <a:off x="301626" y="2049464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Solve quadratic equations for t</a:t>
            </a:r>
          </a:p>
        </p:txBody>
      </p:sp>
      <p:sp>
        <p:nvSpPr>
          <p:cNvPr id="1755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75514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3" name="Line 7"/>
          <p:cNvSpPr>
            <a:spLocks noChangeShapeType="1"/>
          </p:cNvSpPr>
          <p:nvPr/>
        </p:nvSpPr>
        <p:spPr bwMode="auto">
          <a:xfrm flipV="1">
            <a:off x="6681790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4" name="Oval 8"/>
          <p:cNvSpPr>
            <a:spLocks noChangeArrowheads="1"/>
          </p:cNvSpPr>
          <p:nvPr/>
        </p:nvSpPr>
        <p:spPr bwMode="auto">
          <a:xfrm>
            <a:off x="6996115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6" name="Oval 10"/>
          <p:cNvSpPr>
            <a:spLocks noChangeArrowheads="1"/>
          </p:cNvSpPr>
          <p:nvPr/>
        </p:nvSpPr>
        <p:spPr bwMode="auto">
          <a:xfrm>
            <a:off x="6996115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7" name="Line 11"/>
          <p:cNvSpPr>
            <a:spLocks noChangeShapeType="1"/>
          </p:cNvSpPr>
          <p:nvPr/>
        </p:nvSpPr>
        <p:spPr bwMode="auto">
          <a:xfrm flipV="1">
            <a:off x="7400925" y="4454526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8" name="Oval 12"/>
          <p:cNvSpPr>
            <a:spLocks noChangeArrowheads="1"/>
          </p:cNvSpPr>
          <p:nvPr/>
        </p:nvSpPr>
        <p:spPr bwMode="auto">
          <a:xfrm>
            <a:off x="6986590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9" name="Line 13"/>
          <p:cNvSpPr>
            <a:spLocks noChangeShapeType="1"/>
          </p:cNvSpPr>
          <p:nvPr/>
        </p:nvSpPr>
        <p:spPr bwMode="auto">
          <a:xfrm flipV="1">
            <a:off x="6586540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627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8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4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756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45301"/>
              </p:ext>
            </p:extLst>
          </p:nvPr>
        </p:nvGraphicFramePr>
        <p:xfrm>
          <a:off x="4021138" y="1468439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17"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9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6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589341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18" name="Equation" r:id="rId5" imgW="1231900" imgH="520700" progId="Equation.DSMT4">
                  <p:embed/>
                </p:oleObj>
              </mc:Choice>
              <mc:Fallback>
                <p:oleObj name="Equation" r:id="rId5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549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718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</a:t>
            </a:r>
          </a:p>
        </p:txBody>
      </p:sp>
      <p:sp>
        <p:nvSpPr>
          <p:cNvPr id="1757190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B</a:t>
            </a:r>
          </a:p>
        </p:txBody>
      </p:sp>
      <p:sp>
        <p:nvSpPr>
          <p:cNvPr id="175719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C</a:t>
            </a:r>
          </a:p>
        </p:txBody>
      </p:sp>
      <p:graphicFrame>
        <p:nvGraphicFramePr>
          <p:cNvPr id="1757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072211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41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2904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42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81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</a:t>
            </a: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B</a:t>
            </a:r>
          </a:p>
        </p:txBody>
      </p:sp>
      <p:sp>
        <p:nvSpPr>
          <p:cNvPr id="175821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C</a:t>
            </a:r>
          </a:p>
        </p:txBody>
      </p:sp>
      <p:graphicFrame>
        <p:nvGraphicFramePr>
          <p:cNvPr id="1758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30593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69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31587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70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35796"/>
              </p:ext>
            </p:extLst>
          </p:nvPr>
        </p:nvGraphicFramePr>
        <p:xfrm>
          <a:off x="1169988" y="4456114"/>
          <a:ext cx="2786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71" name="Equation" r:id="rId7" imgW="1371600" imgH="520700" progId="Equation.DSMT4">
                  <p:embed/>
                </p:oleObj>
              </mc:Choice>
              <mc:Fallback>
                <p:oleObj name="Equation" r:id="rId7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4"/>
                        <a:ext cx="27860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074158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72" name="Equation" r:id="rId9" imgW="1041400" imgH="482600" progId="Equation.DSMT4">
                  <p:embed/>
                </p:oleObj>
              </mc:Choice>
              <mc:Fallback>
                <p:oleObj name="Equation" r:id="rId9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475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2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759236" name="Group 4"/>
          <p:cNvGrpSpPr>
            <a:grpSpLocks/>
          </p:cNvGrpSpPr>
          <p:nvPr/>
        </p:nvGrpSpPr>
        <p:grpSpPr bwMode="auto">
          <a:xfrm>
            <a:off x="779463" y="4379914"/>
            <a:ext cx="3316288" cy="2425700"/>
            <a:chOff x="491" y="2591"/>
            <a:chExt cx="2089" cy="1528"/>
          </a:xfrm>
        </p:grpSpPr>
        <p:sp>
          <p:nvSpPr>
            <p:cNvPr id="175923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3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A</a:t>
              </a:r>
            </a:p>
          </p:txBody>
        </p:sp>
        <p:sp>
          <p:nvSpPr>
            <p:cNvPr id="175923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B</a:t>
              </a:r>
            </a:p>
          </p:txBody>
        </p:sp>
        <p:sp>
          <p:nvSpPr>
            <p:cNvPr id="175924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C</a:t>
              </a:r>
            </a:p>
          </p:txBody>
        </p:sp>
        <p:sp>
          <p:nvSpPr>
            <p:cNvPr id="175924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cs typeface="Arial"/>
                </a:rPr>
                <a:t>P</a:t>
              </a:r>
            </a:p>
          </p:txBody>
        </p:sp>
        <p:sp>
          <p:nvSpPr>
            <p:cNvPr id="175924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75924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75924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592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266607"/>
              </p:ext>
            </p:extLst>
          </p:nvPr>
        </p:nvGraphicFramePr>
        <p:xfrm>
          <a:off x="4891090" y="4670426"/>
          <a:ext cx="2041525" cy="114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87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90" y="4670426"/>
                        <a:ext cx="2041525" cy="114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965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760259" name="Group 3"/>
          <p:cNvGrpSpPr>
            <a:grpSpLocks/>
          </p:cNvGrpSpPr>
          <p:nvPr/>
        </p:nvGrpSpPr>
        <p:grpSpPr bwMode="auto">
          <a:xfrm>
            <a:off x="1169988" y="1579565"/>
            <a:ext cx="3316288" cy="2425700"/>
            <a:chOff x="491" y="2591"/>
            <a:chExt cx="2089" cy="1528"/>
          </a:xfrm>
        </p:grpSpPr>
        <p:sp>
          <p:nvSpPr>
            <p:cNvPr id="176026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A</a:t>
              </a:r>
            </a:p>
          </p:txBody>
        </p:sp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B</a:t>
              </a: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C</a:t>
              </a:r>
            </a:p>
          </p:txBody>
        </p:sp>
        <p:sp>
          <p:nvSpPr>
            <p:cNvPr id="176026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P</a:t>
              </a:r>
            </a:p>
          </p:txBody>
        </p:sp>
        <p:sp>
          <p:nvSpPr>
            <p:cNvPr id="176026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76027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60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197"/>
              </p:ext>
            </p:extLst>
          </p:nvPr>
        </p:nvGraphicFramePr>
        <p:xfrm>
          <a:off x="5281615" y="1582740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15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5" y="1582740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02749"/>
              </p:ext>
            </p:extLst>
          </p:nvPr>
        </p:nvGraphicFramePr>
        <p:xfrm>
          <a:off x="2689227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16" name="Equation" r:id="rId5" imgW="1778000" imgH="203200" progId="Equation.DSMT4">
                  <p:embed/>
                </p:oleObj>
              </mc:Choice>
              <mc:Fallback>
                <p:oleObj name="Equation" r:id="rId5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7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54738"/>
              </p:ext>
            </p:extLst>
          </p:nvPr>
        </p:nvGraphicFramePr>
        <p:xfrm>
          <a:off x="2651125" y="4843464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17" name="Equation" r:id="rId7" imgW="1308100" imgH="444500" progId="Equation.DSMT4">
                  <p:embed/>
                </p:oleObj>
              </mc:Choice>
              <mc:Fallback>
                <p:oleObj name="Equation" r:id="rId7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4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163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Scene Intersection</a:t>
            </a:r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727201"/>
            <a:ext cx="8728075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3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5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6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7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8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9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0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1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349643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4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5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6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8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9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0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1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2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3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4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Viewpoint</a:t>
            </a:r>
          </a:p>
        </p:txBody>
      </p:sp>
      <p:sp>
        <p:nvSpPr>
          <p:cNvPr id="1349655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Screen</a:t>
            </a:r>
          </a:p>
        </p:txBody>
      </p:sp>
      <p:sp>
        <p:nvSpPr>
          <p:cNvPr id="1349656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Objects</a:t>
            </a:r>
          </a:p>
        </p:txBody>
      </p:sp>
      <p:sp>
        <p:nvSpPr>
          <p:cNvPr id="1349657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0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49662" name="Group 30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349663" name="Line 31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64" name="Oval 32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9665" name="Oval 33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6" name="Line 34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7" name="Line 35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8" name="Line 36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9" name="Text Box 37"/>
          <p:cNvSpPr txBox="1">
            <a:spLocks noChangeArrowheads="1"/>
          </p:cNvSpPr>
          <p:nvPr/>
        </p:nvSpPr>
        <p:spPr bwMode="auto">
          <a:xfrm>
            <a:off x="7010401" y="608020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Light Source</a:t>
            </a:r>
          </a:p>
        </p:txBody>
      </p:sp>
      <p:sp>
        <p:nvSpPr>
          <p:cNvPr id="1349670" name="Line 38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71" name="Text Box 39"/>
          <p:cNvSpPr txBox="1">
            <a:spLocks noChangeArrowheads="1"/>
          </p:cNvSpPr>
          <p:nvPr/>
        </p:nvSpPr>
        <p:spPr bwMode="auto">
          <a:xfrm>
            <a:off x="152410" y="6172206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cs typeface="Arial"/>
              </a:rPr>
              <a:t>Shadow ray to light is unblocked: object visible</a:t>
            </a:r>
          </a:p>
        </p:txBody>
      </p:sp>
      <p:grpSp>
        <p:nvGrpSpPr>
          <p:cNvPr id="1349672" name="Group 40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349673" name="Line 41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74" name="Oval 42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349675" name="Group 43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349676" name="Line 44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77" name="Oval 45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9678" name="Text Box 46"/>
          <p:cNvSpPr txBox="1">
            <a:spLocks noChangeArrowheads="1"/>
          </p:cNvSpPr>
          <p:nvPr/>
        </p:nvSpPr>
        <p:spPr bwMode="auto">
          <a:xfrm>
            <a:off x="152400" y="6170620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Shadow ray to light is blocked: object in shadow</a:t>
            </a:r>
          </a:p>
        </p:txBody>
      </p:sp>
      <p:sp>
        <p:nvSpPr>
          <p:cNvPr id="1349679" name="Line 4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24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70" grpId="0" animBg="1"/>
      <p:bldP spid="1349671" grpId="0"/>
      <p:bldP spid="1349671" grpId="1"/>
      <p:bldP spid="134967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59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350661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50662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350663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4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5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6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7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50668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69" name="Text Box 13"/>
          <p:cNvSpPr txBox="1">
            <a:spLocks noChangeArrowheads="1"/>
          </p:cNvSpPr>
          <p:nvPr/>
        </p:nvSpPr>
        <p:spPr bwMode="auto">
          <a:xfrm>
            <a:off x="457209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cs typeface="Arial"/>
              </a:rPr>
              <a:t> 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   below surface  (effect exaggerated in figure)</a:t>
            </a:r>
          </a:p>
        </p:txBody>
      </p:sp>
      <p:sp>
        <p:nvSpPr>
          <p:cNvPr id="1350670" name="Text Box 14"/>
          <p:cNvSpPr txBox="1">
            <a:spLocks noChangeArrowheads="1"/>
          </p:cNvSpPr>
          <p:nvPr/>
        </p:nvSpPr>
        <p:spPr bwMode="auto">
          <a:xfrm>
            <a:off x="457209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cs typeface="Arial"/>
              </a:rPr>
              <a:t> 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Causing surface to incorrectly shadow itself</a:t>
            </a:r>
          </a:p>
        </p:txBody>
      </p:sp>
      <p:sp>
        <p:nvSpPr>
          <p:cNvPr id="1350671" name="Text Box 15"/>
          <p:cNvSpPr txBox="1">
            <a:spLocks noChangeArrowheads="1"/>
          </p:cNvSpPr>
          <p:nvPr/>
        </p:nvSpPr>
        <p:spPr bwMode="auto">
          <a:xfrm>
            <a:off x="457200" y="2730506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 Move a little towards light before shooting shadow ray</a:t>
            </a:r>
          </a:p>
        </p:txBody>
      </p:sp>
      <p:sp>
        <p:nvSpPr>
          <p:cNvPr id="1350672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01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animBg="1"/>
      <p:bldP spid="1350658" grpId="1" animBg="1"/>
      <p:bldP spid="1350659" grpId="0" animBg="1"/>
      <p:bldP spid="1350659" grpId="1" animBg="1"/>
      <p:bldP spid="1350668" grpId="0" animBg="1"/>
      <p:bldP spid="1350669" grpId="0"/>
      <p:bldP spid="1350670" grpId="0"/>
      <p:bldP spid="1350671" grpId="0"/>
      <p:bldP spid="135067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5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6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351691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2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3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4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5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6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7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8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9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0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2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51703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51704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7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8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1710" name="Group 30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51714" name="Group 34"/>
          <p:cNvGrpSpPr>
            <a:grpSpLocks/>
          </p:cNvGrpSpPr>
          <p:nvPr/>
        </p:nvGrpSpPr>
        <p:grpSpPr bwMode="auto">
          <a:xfrm>
            <a:off x="304800" y="3886207"/>
            <a:ext cx="5867400" cy="2886075"/>
            <a:chOff x="192" y="2496"/>
            <a:chExt cx="3696" cy="1818"/>
          </a:xfrm>
        </p:grpSpPr>
        <p:sp>
          <p:nvSpPr>
            <p:cNvPr id="1351715" name="Line 35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6" name="Text Box 36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351717" name="Line 3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78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For each pixel</a:t>
            </a:r>
          </a:p>
          <a:p>
            <a:pPr lvl="1"/>
            <a:r>
              <a:rPr lang="en-US" dirty="0"/>
              <a:t>Trace Primary Eye Ray, find intersection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Trace Secondary Shadow Ray(s) to all light(s)</a:t>
            </a:r>
          </a:p>
          <a:p>
            <a:pPr lvl="2"/>
            <a:r>
              <a:rPr lang="en-US" dirty="0"/>
              <a:t>Color  = Visible ? Illumination Model : 0 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Trace Reflected Ray</a:t>
            </a:r>
          </a:p>
          <a:p>
            <a:pPr lvl="2"/>
            <a:r>
              <a:rPr lang="en-US" dirty="0"/>
              <a:t>Color += reflectivity * Color of reflected </a:t>
            </a:r>
            <a:r>
              <a:rPr lang="en-US" dirty="0" smtClean="0"/>
              <a:t>ray</a:t>
            </a:r>
          </a:p>
          <a:p>
            <a:pPr lvl="2"/>
            <a:endParaRPr lang="en-US" dirty="0"/>
          </a:p>
          <a:p>
            <a:r>
              <a:rPr lang="en-US" dirty="0" smtClean="0"/>
              <a:t>Need acceleration structure for performance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7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2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/>
              <a:t>Allows many effects hard in </a:t>
            </a:r>
            <a:r>
              <a:rPr lang="en-US" dirty="0" smtClean="0"/>
              <a:t>hardware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 smtClean="0"/>
              <a:t>Today graphics hardware and software (NVIDIA Optix 6, RTX chips 10G+ rays per second).</a:t>
            </a:r>
            <a:r>
              <a:rPr lang="en-US" dirty="0" smtClean="0">
                <a:hlinkClick r:id="rId2"/>
              </a:rPr>
              <a:t>Video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892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2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5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6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Power per unit projected area perpendicular to the ray per unit solid angle in the direction of the ray </a:t>
            </a:r>
          </a:p>
          <a:p>
            <a:endParaRPr lang="en-US"/>
          </a:p>
          <a:p>
            <a:r>
              <a:rPr lang="en-US"/>
              <a:t>Symbol: L(x,</a:t>
            </a:r>
            <a:r>
              <a:rPr lang="en-US">
                <a:cs typeface="Times New Roman" charset="0"/>
              </a:rPr>
              <a:t>ω) </a:t>
            </a:r>
            <a:r>
              <a:rPr lang="en-US"/>
              <a:t>(W/m</a:t>
            </a:r>
            <a:r>
              <a:rPr lang="en-US" baseline="30000"/>
              <a:t>2</a:t>
            </a:r>
            <a:r>
              <a:rPr lang="en-US"/>
              <a:t> sr)</a:t>
            </a:r>
          </a:p>
          <a:p>
            <a:endParaRPr lang="en-US" sz="2400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Flux given by                                                                  dΦ = </a:t>
            </a:r>
            <a:r>
              <a:rPr lang="en-US"/>
              <a:t>L(x,</a:t>
            </a:r>
            <a:r>
              <a:rPr lang="en-US">
                <a:cs typeface="Times New Roman" charset="0"/>
              </a:rPr>
              <a:t>ω) cos θ dω dA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9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24412</TotalTime>
  <Words>1187</Words>
  <Application>Microsoft Macintosh PowerPoint</Application>
  <PresentationFormat>Letter Paper (8.5x11 in)</PresentationFormat>
  <Paragraphs>268</Paragraphs>
  <Slides>60</Slides>
  <Notes>0</Notes>
  <HiddenSlides>4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Default Design</vt:lpstr>
      <vt:lpstr>4_Default Design</vt:lpstr>
      <vt:lpstr>5_Default Design</vt:lpstr>
      <vt:lpstr>6_Default Design</vt:lpstr>
      <vt:lpstr>7_Default Design</vt:lpstr>
      <vt:lpstr>9_Default Design</vt:lpstr>
      <vt:lpstr>10_Default Design</vt:lpstr>
      <vt:lpstr>1_Default Design</vt:lpstr>
      <vt:lpstr>2_Default Design</vt:lpstr>
      <vt:lpstr>3_Default Design</vt:lpstr>
      <vt:lpstr>8_Default Design</vt:lpstr>
      <vt:lpstr>Equation</vt:lpstr>
      <vt:lpstr>MathType 6.0 Equation</vt:lpstr>
      <vt:lpstr>Sampling and Reconstruction of Visual Appearance: From Denoising to View Synthesis</vt:lpstr>
      <vt:lpstr>Motivation: BRDFs, Radiometry</vt:lpstr>
      <vt:lpstr>PowerPoint Presentation</vt:lpstr>
      <vt:lpstr>Radiometry</vt:lpstr>
      <vt:lpstr>PowerPoint Presentation</vt:lpstr>
      <vt:lpstr>PowerPoint Presentation</vt:lpstr>
      <vt:lpstr>PowerPoint Presentation</vt:lpstr>
      <vt:lpstr>PowerPoint Presentation</vt:lpstr>
      <vt:lpstr>Radiance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Irradiance Environment Maps</vt:lpstr>
      <vt:lpstr>Radiometry</vt:lpstr>
      <vt:lpstr>PowerPoint Presentation</vt:lpstr>
      <vt:lpstr>PowerPoint Presentation</vt:lpstr>
      <vt:lpstr>PowerPoint Presentation</vt:lpstr>
      <vt:lpstr>Building up the BRDF</vt:lpstr>
      <vt:lpstr>PowerPoint Presentation</vt:lpstr>
      <vt:lpstr>BRDF</vt:lpstr>
      <vt:lpstr>PowerPoint Presentation</vt:lpstr>
      <vt:lpstr>PowerPoint Presentation</vt:lpstr>
      <vt:lpstr>Isotropic vs Anisotropic</vt:lpstr>
      <vt:lpstr>PowerPoint Presentation</vt:lpstr>
      <vt:lpstr>Reflection Equation</vt:lpstr>
      <vt:lpstr>Reflection Equation</vt:lpstr>
      <vt:lpstr>Reflection Equation</vt:lpstr>
      <vt:lpstr>Radiometry</vt:lpstr>
      <vt:lpstr>Brdf Viewer plots </vt:lpstr>
      <vt:lpstr>PowerPoint Presentation</vt:lpstr>
      <vt:lpstr>PowerPoint Presentation</vt:lpstr>
      <vt:lpstr>Specular Term (Phong)</vt:lpstr>
      <vt:lpstr>PowerPoint Presentation</vt:lpstr>
      <vt:lpstr>PowerPoint Presentation</vt:lpstr>
      <vt:lpstr>Torrance-Sparrow</vt:lpstr>
      <vt:lpstr>Other BRDF models</vt:lpstr>
      <vt:lpstr>Ray Tracing History</vt:lpstr>
      <vt:lpstr>From SIGGRAPH 18</vt:lpstr>
      <vt:lpstr>Ray Casting</vt:lpstr>
      <vt:lpstr>Outline in Code</vt:lpstr>
      <vt:lpstr>Ray/Object Intersections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Ray Scene Intersection</vt:lpstr>
      <vt:lpstr>Shadows</vt:lpstr>
      <vt:lpstr>Shadows: Numerical Issues</vt:lpstr>
      <vt:lpstr>Mirror Reflections/Refractions</vt:lpstr>
      <vt:lpstr>Recursive Ray Tracing</vt:lpstr>
      <vt:lpstr>Interactive Raytracing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616</cp:revision>
  <cp:lastPrinted>2014-09-12T19:17:48Z</cp:lastPrinted>
  <dcterms:created xsi:type="dcterms:W3CDTF">1999-02-11T00:43:51Z</dcterms:created>
  <dcterms:modified xsi:type="dcterms:W3CDTF">2021-07-21T23:59:13Z</dcterms:modified>
</cp:coreProperties>
</file>