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89" r:id="rId3"/>
    <p:sldMasterId id="2147483801" r:id="rId4"/>
    <p:sldMasterId id="2147483814" r:id="rId5"/>
    <p:sldMasterId id="2147483826" r:id="rId6"/>
    <p:sldMasterId id="2147483838" r:id="rId7"/>
  </p:sldMasterIdLst>
  <p:notesMasterIdLst>
    <p:notesMasterId r:id="rId18"/>
  </p:notesMasterIdLst>
  <p:handoutMasterIdLst>
    <p:handoutMasterId r:id="rId19"/>
  </p:handoutMasterIdLst>
  <p:sldIdLst>
    <p:sldId id="751" r:id="rId8"/>
    <p:sldId id="752" r:id="rId9"/>
    <p:sldId id="753" r:id="rId10"/>
    <p:sldId id="754" r:id="rId11"/>
    <p:sldId id="755" r:id="rId12"/>
    <p:sldId id="756" r:id="rId13"/>
    <p:sldId id="757" r:id="rId14"/>
    <p:sldId id="758" r:id="rId15"/>
    <p:sldId id="759" r:id="rId16"/>
    <p:sldId id="760" r:id="rId17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848BC-554E-D540-A19F-A6DDC9A3453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1650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DA6D2458-1E8B-5C49-8A61-A9877BC32CDA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51A63-B713-3347-8A19-C8C7B3D1C52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3698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C9EBDBD-F305-7F4F-A44B-5988986195AD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A233-CFA0-B545-A129-7C73F3BF01F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5746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BB9A974-5007-DC44-B4C6-11841513CB69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2ED7B-8774-1C41-BF53-4DEC8526AD8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8818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45E962D-B4BC-5943-840E-946D879E64AD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6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8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B861-5C4E-4222-97FA-F586522FF19E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7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347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B861-5C4E-4222-97FA-F586522FF19E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9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765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eGo/S2012/PowerPoint:Keynote/S2012%20PPT:KEY/PP_Files/PP_03_Footer.jpg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4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5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5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29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5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5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7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4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42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8068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04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06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21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923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7187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522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41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27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41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5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7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72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4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0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53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5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84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8/18/21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19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F03DC7-04F4-E746-B7CE-1F5828A80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4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26A8E-811F-7744-8499-04D04584E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1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9A9C9B-144A-1F4C-A581-588E8E636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98E11-83B3-A84C-BE29-1ACA3CB4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7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27D98-4B0B-C949-8EB5-EF1BAE00E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66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AE797-8EE9-AE4A-8A71-F163403C9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0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AAD06-80E7-634E-A594-E8DD47B5F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9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73840-5232-DA48-9C17-844A3E3A3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8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BABE2-9C63-6346-9776-A58991B45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6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59B89-EC30-4142-A637-2DBBB0DEF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26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BE23C-203E-5A41-929A-6476EE77D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3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AE739-3C8A-914D-A0CF-DA6E0CB91D2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3376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3CA38A-8BFA-E846-9ECC-A4DEF8A1A9B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4561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30D5E7-4410-8E4D-948F-2D2F193DBE5A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09388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89064"/>
            <a:ext cx="4229100" cy="527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89064"/>
            <a:ext cx="4229100" cy="527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524763-AE47-304F-AAB1-EE63CBF4A0D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65407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A9EF8-9277-BB44-BB99-2BBC9B61511E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5233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D9E29-6D3C-5E4B-8CF7-430EFFB7F61E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21486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4158E-F07B-3540-969D-3F7F42FFF8D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13577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FEA53-3EF1-214A-B1BA-02B4BE9B512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4162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18F03-4D46-574C-85D9-C5A1BD207A5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7757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611E2-0033-6E46-8A80-B91FF7EC86C8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327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415926"/>
            <a:ext cx="2152650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15926"/>
            <a:ext cx="630555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24D876-EFEE-FE40-BFE9-272BFE7E9AA9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979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P_03_Footer.jpg" descr="/Volumes/eGo/S2012/PowerPoint:Keynote/S2012 PPT:KEY/PP_Files/PP_03_Foot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5715003"/>
            <a:ext cx="9144000" cy="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1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75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14300" tIns="57150" rIns="114300" bIns="57150"/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1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4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597" y="1241968"/>
            <a:ext cx="4129485" cy="5109104"/>
          </a:xfrm>
          <a:prstGeom prst="rect">
            <a:avLst/>
          </a:prstGeom>
        </p:spPr>
        <p:txBody>
          <a:bodyPr lIns="114300" tIns="57150" rIns="114300" bIns="57150">
            <a:normAutofit/>
          </a:bodyPr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charset="0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blue</a:t>
            </a:r>
            <a:endParaRPr lang="en-US" sz="26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54572" y="1271077"/>
            <a:ext cx="4131469" cy="5069417"/>
          </a:xfrm>
          <a:prstGeom prst="rect">
            <a:avLst/>
          </a:prstGeom>
        </p:spPr>
        <p:txBody>
          <a:bodyPr lIns="114300" tIns="57150" rIns="114300" bIns="57150"/>
          <a:lstStyle/>
          <a:p>
            <a:pPr eaLnBrk="1" hangingPunct="1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5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9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lIns="114300" tIns="57150" rIns="114300" bIns="571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83033A90-4C35-FF43-8C93-0392EFBFF655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8/18/21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BB6F73CC-5BCE-F64D-94A7-760829E3E70F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04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99" y="2129898"/>
            <a:ext cx="7770813" cy="1471084"/>
          </a:xfrm>
          <a:prstGeom prst="rect">
            <a:avLst/>
          </a:prstGeom>
        </p:spPr>
        <p:txBody>
          <a:bodyPr lIns="114300" tIns="57150" rIns="114300" bIns="5715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3886731"/>
            <a:ext cx="6401594" cy="1751541"/>
          </a:xfrm>
          <a:prstGeom prst="rect">
            <a:avLst/>
          </a:prstGeom>
        </p:spPr>
        <p:txBody>
          <a:bodyPr lIns="114300" tIns="57150" rIns="114300" bIns="57150"/>
          <a:lstStyle>
            <a:lvl1pPr marL="0" indent="0" algn="ctr">
              <a:buNone/>
              <a:defRPr/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266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8/18/21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78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4378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8/18/21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8/18/21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8/18/21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8/18/21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theme" Target="../theme/theme7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5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2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83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297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xmlns:p14="http://schemas.microsoft.com/office/powerpoint/2010/main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6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8/18/21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19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62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0A3C26A-4CF7-B14A-A6DC-FEE5007EF7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218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600">
          <a:solidFill>
            <a:schemeClr val="tx2"/>
          </a:solidFill>
          <a:latin typeface="+mn-lt"/>
          <a:ea typeface="+mn-ea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89064"/>
            <a:ext cx="86106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1596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DA41AED0-26E3-1946-A23C-19FF19CCDCE9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159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5926"/>
            <a:ext cx="7772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983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2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2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31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742156" indent="-285750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6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1143000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21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599406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2055813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›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 smtClean="0"/>
              <a:t>Sampling and Reconstruction of Visual Appearance: From Denoising to View Synthesis</a:t>
            </a:r>
            <a:endParaRPr lang="en-US" sz="28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[Fall 2021]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10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1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endParaRPr lang="en-US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098" y="0"/>
            <a:ext cx="7285903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02183" y="-43221"/>
            <a:ext cx="2827617" cy="6771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</a:rPr>
              <a:t>Light Field is Redundant!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</a:endParaRPr>
          </a:p>
          <a:p>
            <a:endParaRPr lang="en-US" dirty="0">
              <a:solidFill>
                <a:srgbClr val="78797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511" y="-47977"/>
            <a:ext cx="1359742" cy="98488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Scene from</a:t>
            </a:r>
          </a:p>
          <a:p>
            <a:r>
              <a:rPr lang="en-US" sz="2000" dirty="0">
                <a:solidFill>
                  <a:srgbClr val="FFFFFE"/>
                </a:solidFill>
              </a:rPr>
              <a:t>Above</a:t>
            </a:r>
          </a:p>
          <a:p>
            <a:endParaRPr lang="en-US" dirty="0">
              <a:solidFill>
                <a:srgbClr val="78797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endParaRPr lang="en-US">
              <a:solidFill>
                <a:srgbClr val="787972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endParaRPr lang="en-US">
              <a:solidFill>
                <a:srgbClr val="787972"/>
              </a:solidFill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endParaRPr lang="en-US">
              <a:solidFill>
                <a:srgbClr val="787972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endParaRPr lang="en-US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58424" y="5404359"/>
            <a:ext cx="79778" cy="127584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58424" y="2921002"/>
            <a:ext cx="79778" cy="249289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45354" y="5404359"/>
            <a:ext cx="79778" cy="127584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5354" y="2921002"/>
            <a:ext cx="79778" cy="249289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87878" y="5412459"/>
            <a:ext cx="253900" cy="126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87878" y="2921000"/>
            <a:ext cx="253900" cy="2498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40027" y="5409131"/>
            <a:ext cx="398173" cy="1271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39352" y="2921004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8877" y="5409131"/>
            <a:ext cx="398173" cy="12710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8200" y="2921004"/>
            <a:ext cx="398848" cy="248851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6993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66784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38200" y="5412459"/>
            <a:ext cx="253900" cy="126774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38200" y="2921000"/>
            <a:ext cx="253900" cy="2498853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8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686800" cy="5029200"/>
          </a:xfrm>
        </p:spPr>
        <p:txBody>
          <a:bodyPr/>
          <a:lstStyle/>
          <a:p>
            <a:r>
              <a:rPr lang="en-US" dirty="0" smtClean="0"/>
              <a:t>Monte Carlo Rendering </a:t>
            </a:r>
          </a:p>
          <a:p>
            <a:r>
              <a:rPr lang="en-US" dirty="0" smtClean="0"/>
              <a:t>Light Transport Acquisition / Many Light Rendering</a:t>
            </a:r>
          </a:p>
          <a:p>
            <a:r>
              <a:rPr lang="en-US" i="1" dirty="0" smtClean="0"/>
              <a:t>Light Fields and Computational Photography</a:t>
            </a:r>
          </a:p>
          <a:p>
            <a:r>
              <a:rPr lang="en-US" dirty="0" smtClean="0"/>
              <a:t>View Synthesis</a:t>
            </a:r>
          </a:p>
          <a:p>
            <a:r>
              <a:rPr lang="en-US" dirty="0" smtClean="0"/>
              <a:t>Animation/Simulation (not covered in course)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46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626" name="Picture 3" descr="overview-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13638" cy="24384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595" name="Rectangle 11"/>
          <p:cNvSpPr>
            <a:spLocks noChangeArrowheads="1"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Light Field Inside a Camera</a:t>
            </a:r>
          </a:p>
        </p:txBody>
      </p:sp>
    </p:spTree>
    <p:extLst>
      <p:ext uri="{BB962C8B-B14F-4D97-AF65-F5344CB8AC3E}">
        <p14:creationId xmlns:p14="http://schemas.microsoft.com/office/powerpoint/2010/main" val="1867639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581400"/>
            <a:ext cx="4343400" cy="381000"/>
          </a:xfrm>
        </p:spPr>
        <p:txBody>
          <a:bodyPr/>
          <a:lstStyle/>
          <a:p>
            <a:r>
              <a:rPr lang="en-US" sz="19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Lenslet-based Light Field camera</a:t>
            </a:r>
          </a:p>
        </p:txBody>
      </p:sp>
      <p:pic>
        <p:nvPicPr>
          <p:cNvPr id="1692675" name="Picture 3" descr="overview-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13638" cy="24384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676" name="Picture 4" descr="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962401"/>
            <a:ext cx="7502525" cy="24352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77" name="Text Box 10"/>
          <p:cNvSpPr txBox="1">
            <a:spLocks noChangeArrowheads="1"/>
          </p:cNvSpPr>
          <p:nvPr/>
        </p:nvSpPr>
        <p:spPr bwMode="auto">
          <a:xfrm>
            <a:off x="185738" y="6369050"/>
            <a:ext cx="6246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Verdana" charset="0"/>
              </a:rPr>
              <a:t>[Adelson and Wang, 1992, Ng et al. 2005 ]</a:t>
            </a:r>
          </a:p>
        </p:txBody>
      </p:sp>
      <p:sp>
        <p:nvSpPr>
          <p:cNvPr id="1592331" name="Rectangle 11"/>
          <p:cNvSpPr>
            <a:spLocks noChangeArrowheads="1"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Light Field Inside a Camera</a:t>
            </a:r>
          </a:p>
        </p:txBody>
      </p:sp>
      <p:sp>
        <p:nvSpPr>
          <p:cNvPr id="1692679" name="Line 12"/>
          <p:cNvSpPr>
            <a:spLocks noChangeShapeType="1"/>
          </p:cNvSpPr>
          <p:nvPr/>
        </p:nvSpPr>
        <p:spPr bwMode="auto">
          <a:xfrm>
            <a:off x="-609600" y="3629025"/>
            <a:ext cx="1066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9538"/>
            <a:ext cx="8077200" cy="652463"/>
          </a:xfrm>
        </p:spPr>
        <p:txBody>
          <a:bodyPr/>
          <a:lstStyle/>
          <a:p>
            <a:r>
              <a:rPr lang="en-US" sz="2900">
                <a:effectLst>
                  <a:outerShdw blurRad="38100" dist="38100" dir="2700000" algn="tl">
                    <a:srgbClr val="FFFFFF"/>
                  </a:outerShdw>
                </a:effectLst>
              </a:rPr>
              <a:t>Stanford Plenoptic Camera  </a:t>
            </a:r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</a:rPr>
              <a:t>[Ng et al 2005]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6381749"/>
            <a:ext cx="8864600" cy="47625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1900" i="1"/>
              <a:t>4000 </a:t>
            </a:r>
            <a:r>
              <a:rPr lang="en-US" sz="1900" i="1">
                <a:cs typeface="Times New Roman" charset="0"/>
              </a:rPr>
              <a:t>× 4000 pixels  ÷  292 × 292 lenses  =  14 × 14 pixels per lens</a:t>
            </a:r>
          </a:p>
        </p:txBody>
      </p:sp>
      <p:pic>
        <p:nvPicPr>
          <p:cNvPr id="1694724" name="Picture 4" descr="DSC_447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5" y="831851"/>
            <a:ext cx="3267075" cy="21732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4725" name="Picture 5" descr="DSC_4458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5" y="833439"/>
            <a:ext cx="3265487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4726" name="Text Box 6"/>
          <p:cNvSpPr txBox="1">
            <a:spLocks noChangeArrowheads="1"/>
          </p:cNvSpPr>
          <p:nvPr/>
        </p:nvSpPr>
        <p:spPr bwMode="auto">
          <a:xfrm>
            <a:off x="915988" y="2971801"/>
            <a:ext cx="3390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Contax medium format camera</a:t>
            </a:r>
          </a:p>
        </p:txBody>
      </p:sp>
      <p:sp>
        <p:nvSpPr>
          <p:cNvPr id="1694727" name="Text Box 7"/>
          <p:cNvSpPr txBox="1">
            <a:spLocks noChangeArrowheads="1"/>
          </p:cNvSpPr>
          <p:nvPr/>
        </p:nvSpPr>
        <p:spPr bwMode="auto">
          <a:xfrm>
            <a:off x="5033964" y="2971801"/>
            <a:ext cx="3070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Kodak 16-megapixel sensor</a:t>
            </a:r>
          </a:p>
        </p:txBody>
      </p:sp>
      <p:grpSp>
        <p:nvGrpSpPr>
          <p:cNvPr id="1694728" name="Group 8"/>
          <p:cNvGrpSpPr>
            <a:grpSpLocks/>
          </p:cNvGrpSpPr>
          <p:nvPr/>
        </p:nvGrpSpPr>
        <p:grpSpPr bwMode="auto">
          <a:xfrm>
            <a:off x="844551" y="3657601"/>
            <a:ext cx="7405688" cy="2533650"/>
            <a:chOff x="532" y="2319"/>
            <a:chExt cx="4665" cy="1596"/>
          </a:xfrm>
        </p:grpSpPr>
        <p:pic>
          <p:nvPicPr>
            <p:cNvPr id="1694729" name="Picture 9" descr="MICROLENSES-closeup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" y="2320"/>
              <a:ext cx="2056" cy="136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4730" name="Picture 10" descr="microlenses-penn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2319"/>
              <a:ext cx="2057" cy="136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4731" name="Text Box 11"/>
            <p:cNvSpPr txBox="1">
              <a:spLocks noChangeArrowheads="1"/>
            </p:cNvSpPr>
            <p:nvPr/>
          </p:nvSpPr>
          <p:spPr bwMode="auto">
            <a:xfrm>
              <a:off x="532" y="3663"/>
              <a:ext cx="2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Adaptive Optics microlens array</a:t>
              </a:r>
            </a:p>
          </p:txBody>
        </p:sp>
        <p:sp>
          <p:nvSpPr>
            <p:cNvPr id="1694732" name="Text Box 12"/>
            <p:cNvSpPr txBox="1">
              <a:spLocks noChangeArrowheads="1"/>
            </p:cNvSpPr>
            <p:nvPr/>
          </p:nvSpPr>
          <p:spPr bwMode="auto">
            <a:xfrm>
              <a:off x="3083" y="3663"/>
              <a:ext cx="2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125</a:t>
              </a:r>
              <a:r>
                <a:rPr lang="el-GR" sz="2000">
                  <a:solidFill>
                    <a:srgbClr val="000000"/>
                  </a:solidFill>
                  <a:cs typeface="Times New Roman" charset="0"/>
                </a:rPr>
                <a:t>μ</a:t>
              </a:r>
              <a:r>
                <a:rPr lang="en-US" sz="2000">
                  <a:solidFill>
                    <a:srgbClr val="000000"/>
                  </a:solidFill>
                  <a:cs typeface="Times New Roman" charset="0"/>
                </a:rPr>
                <a:t> square-sided microlenses</a:t>
              </a:r>
              <a:endParaRPr lang="el-GR" sz="2000">
                <a:solidFill>
                  <a:srgbClr val="000000"/>
                </a:solidFill>
                <a:cs typeface="Times New Roman" charset="0"/>
              </a:endParaRPr>
            </a:p>
          </p:txBody>
        </p:sp>
      </p:grpSp>
      <p:grpSp>
        <p:nvGrpSpPr>
          <p:cNvPr id="1694733" name="Group 13"/>
          <p:cNvGrpSpPr>
            <a:grpSpLocks/>
          </p:cNvGrpSpPr>
          <p:nvPr/>
        </p:nvGrpSpPr>
        <p:grpSpPr bwMode="auto">
          <a:xfrm>
            <a:off x="5203826" y="3449639"/>
            <a:ext cx="3794125" cy="1620837"/>
            <a:chOff x="3278" y="2188"/>
            <a:chExt cx="2390" cy="1021"/>
          </a:xfrm>
        </p:grpSpPr>
        <p:pic>
          <p:nvPicPr>
            <p:cNvPr id="1694734" name="Picture 14" descr="IMG_7622-csshb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2188"/>
              <a:ext cx="1332" cy="10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4735" name="Freeform 15"/>
            <p:cNvSpPr>
              <a:spLocks/>
            </p:cNvSpPr>
            <p:nvPr/>
          </p:nvSpPr>
          <p:spPr bwMode="auto">
            <a:xfrm>
              <a:off x="3278" y="2551"/>
              <a:ext cx="471" cy="278"/>
            </a:xfrm>
            <a:custGeom>
              <a:avLst/>
              <a:gdLst>
                <a:gd name="T0" fmla="*/ 293 w 471"/>
                <a:gd name="T1" fmla="*/ 278 h 278"/>
                <a:gd name="T2" fmla="*/ 0 w 471"/>
                <a:gd name="T3" fmla="*/ 120 h 278"/>
                <a:gd name="T4" fmla="*/ 188 w 471"/>
                <a:gd name="T5" fmla="*/ 0 h 278"/>
                <a:gd name="T6" fmla="*/ 471 w 471"/>
                <a:gd name="T7" fmla="*/ 152 h 278"/>
                <a:gd name="T8" fmla="*/ 293 w 471"/>
                <a:gd name="T9" fmla="*/ 27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1"/>
                <a:gd name="T16" fmla="*/ 0 h 278"/>
                <a:gd name="T17" fmla="*/ 471 w 47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1" h="278">
                  <a:moveTo>
                    <a:pt x="293" y="278"/>
                  </a:moveTo>
                  <a:lnTo>
                    <a:pt x="0" y="120"/>
                  </a:lnTo>
                  <a:lnTo>
                    <a:pt x="188" y="0"/>
                  </a:lnTo>
                  <a:lnTo>
                    <a:pt x="471" y="152"/>
                  </a:lnTo>
                  <a:lnTo>
                    <a:pt x="293" y="27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694736" name="AutoShape 16"/>
            <p:cNvCxnSpPr>
              <a:cxnSpLocks noChangeShapeType="1"/>
            </p:cNvCxnSpPr>
            <p:nvPr/>
          </p:nvCxnSpPr>
          <p:spPr bwMode="auto">
            <a:xfrm flipV="1">
              <a:off x="3648" y="2699"/>
              <a:ext cx="688" cy="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3510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15926"/>
            <a:ext cx="7772400" cy="739775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Digital  Refocusing</a:t>
            </a:r>
          </a:p>
        </p:txBody>
      </p:sp>
      <p:pic>
        <p:nvPicPr>
          <p:cNvPr id="1697795" name="Picture 3" descr="jacqu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4" name="Picture 4" descr="marsh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5" name="Picture 5" descr="pol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6" name="Picture 6" descr="ma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7" name="Picture 7" descr="ma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3708400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6568" name="Rectangle 8"/>
          <p:cNvSpPr>
            <a:spLocks noChangeArrowheads="1"/>
          </p:cNvSpPr>
          <p:nvPr/>
        </p:nvSpPr>
        <p:spPr bwMode="auto">
          <a:xfrm>
            <a:off x="6629400" y="3581401"/>
            <a:ext cx="20663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[Ng et al 2005]</a:t>
            </a:r>
          </a:p>
        </p:txBody>
      </p:sp>
    </p:spTree>
    <p:extLst>
      <p:ext uri="{BB962C8B-B14F-4D97-AF65-F5344CB8AC3E}">
        <p14:creationId xmlns:p14="http://schemas.microsoft.com/office/powerpoint/2010/main" val="329006336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39352" y="2921005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2921005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6993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66784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1" idx="0"/>
          </p:cNvCxnSpPr>
          <p:nvPr/>
        </p:nvCxnSpPr>
        <p:spPr>
          <a:xfrm flipV="1">
            <a:off x="838205" y="5409131"/>
            <a:ext cx="398849" cy="110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</p:cNvCxnSpPr>
          <p:nvPr/>
        </p:nvCxnSpPr>
        <p:spPr>
          <a:xfrm flipH="1" flipV="1">
            <a:off x="440028" y="5409131"/>
            <a:ext cx="398172" cy="110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67003" y="4317920"/>
            <a:ext cx="1685077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Lenslet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Array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89180" y="4820613"/>
            <a:ext cx="1447800" cy="162560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camera_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4419600" cy="368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91000" y="4038600"/>
            <a:ext cx="2057400" cy="406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89" y="4109955"/>
            <a:ext cx="1978679" cy="32117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562323" y="1882161"/>
            <a:ext cx="889419" cy="2702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96451" y="1882161"/>
            <a:ext cx="730227" cy="2694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78021" y="1871844"/>
            <a:ext cx="101618" cy="2697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95872" y="6273800"/>
            <a:ext cx="691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41313"/>
                </a:solidFill>
                <a:latin typeface="Arial"/>
              </a:rPr>
              <a:t>[</a:t>
            </a:r>
            <a:r>
              <a:rPr lang="en-US" sz="2000" dirty="0" err="1" smtClean="0">
                <a:solidFill>
                  <a:srgbClr val="141313"/>
                </a:solidFill>
                <a:latin typeface="Arial"/>
              </a:rPr>
              <a:t>Lippman</a:t>
            </a:r>
            <a:r>
              <a:rPr lang="en-US" sz="2000" dirty="0" smtClean="0">
                <a:solidFill>
                  <a:srgbClr val="141313"/>
                </a:solidFill>
                <a:latin typeface="Arial"/>
              </a:rPr>
              <a:t> 1908], [</a:t>
            </a:r>
            <a:r>
              <a:rPr lang="en-US" sz="2000" dirty="0" err="1" smtClean="0">
                <a:solidFill>
                  <a:srgbClr val="141313"/>
                </a:solidFill>
                <a:latin typeface="Arial"/>
              </a:rPr>
              <a:t>Adelson</a:t>
            </a:r>
            <a:r>
              <a:rPr lang="en-US" sz="2000" dirty="0" smtClean="0">
                <a:solidFill>
                  <a:srgbClr val="141313"/>
                </a:solidFill>
                <a:latin typeface="Arial"/>
              </a:rPr>
              <a:t> and Wang 1992], [Ng et al. 2005]</a:t>
            </a:r>
            <a:endParaRPr lang="en-US" sz="1600" dirty="0">
              <a:solidFill>
                <a:srgbClr val="141313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5" y="-43220"/>
            <a:ext cx="202386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Integral Imaging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027380" y="6676769"/>
            <a:ext cx="7086600" cy="4345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81206" y="457970"/>
            <a:ext cx="14243" cy="6191447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19600" y="6138622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# Sensor Pixels X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175847" y="3157347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# Sensor Pixels Y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27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 animBg="1"/>
      <p:bldP spid="46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080" y="0"/>
            <a:ext cx="2915920" cy="6858000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0576" y="0"/>
            <a:ext cx="2930245" cy="6858000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4216" y="4113804"/>
            <a:ext cx="1469082" cy="2744197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1082" y="5"/>
            <a:ext cx="1455352" cy="2749177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842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6997" y="5413307"/>
            <a:ext cx="389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8766" y="5413307"/>
            <a:ext cx="3842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535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24" idx="0"/>
          </p:cNvCxnSpPr>
          <p:nvPr/>
        </p:nvCxnSpPr>
        <p:spPr>
          <a:xfrm flipH="1" flipV="1">
            <a:off x="758424" y="5404359"/>
            <a:ext cx="79776" cy="111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0"/>
          </p:cNvCxnSpPr>
          <p:nvPr/>
        </p:nvCxnSpPr>
        <p:spPr>
          <a:xfrm flipV="1">
            <a:off x="838200" y="5404361"/>
            <a:ext cx="86932" cy="1110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5005" y="-43220"/>
            <a:ext cx="202386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Integral Imaging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477001"/>
            <a:ext cx="1066800" cy="207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35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080" y="0"/>
            <a:ext cx="2915920" cy="6858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0576" y="0"/>
            <a:ext cx="2930245" cy="6858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2" y="4113804"/>
            <a:ext cx="2930245" cy="274419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5" y="5"/>
            <a:ext cx="2930245" cy="274917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5842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6997" y="5413307"/>
            <a:ext cx="389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8766" y="5413307"/>
            <a:ext cx="3842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ragonLow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1" y="0"/>
            <a:ext cx="7261413" cy="6858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4535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 flipV="1">
            <a:off x="758424" y="5404359"/>
            <a:ext cx="79776" cy="111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38200" y="5404361"/>
            <a:ext cx="86932" cy="1110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27380" y="6676769"/>
            <a:ext cx="7086600" cy="4345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81206" y="457970"/>
            <a:ext cx="14243" cy="6191447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38600" y="6138622"/>
            <a:ext cx="3558486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# Sensor Pixels X / # Views X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02583" y="3157347"/>
            <a:ext cx="3557384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# Sensor Pixels Y / # Views Y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8800" y="0"/>
            <a:ext cx="7315200" cy="6858000"/>
          </a:xfrm>
          <a:prstGeom prst="rect">
            <a:avLst/>
          </a:prstGeom>
          <a:solidFill>
            <a:schemeClr val="accent4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787972"/>
                </a:solidFill>
                <a:latin typeface="Arial"/>
              </a:rPr>
              <a:t> </a:t>
            </a: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3508" y="615002"/>
            <a:ext cx="5509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u="sng" dirty="0" smtClean="0">
                <a:solidFill>
                  <a:srgbClr val="141313"/>
                </a:solidFill>
                <a:latin typeface="Arial"/>
              </a:rPr>
              <a:t>Example</a:t>
            </a: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41313"/>
              </a:solidFill>
              <a:latin typeface="Arial"/>
            </a:endParaRP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</a:rPr>
              <a:t>Sensor with 2000 x 1000 pixels</a:t>
            </a:r>
            <a:endParaRPr lang="en-US" sz="3000" dirty="0">
              <a:solidFill>
                <a:srgbClr val="141313"/>
              </a:solidFill>
              <a:latin typeface="Arial"/>
            </a:endParaRPr>
          </a:p>
        </p:txBody>
      </p:sp>
      <p:sp>
        <p:nvSpPr>
          <p:cNvPr id="33" name="右矢印 9"/>
          <p:cNvSpPr/>
          <p:nvPr/>
        </p:nvSpPr>
        <p:spPr>
          <a:xfrm rot="5400000">
            <a:off x="4948342" y="2231066"/>
            <a:ext cx="901657" cy="960166"/>
          </a:xfrm>
          <a:prstGeom prst="rightArrow">
            <a:avLst/>
          </a:prstGeom>
          <a:solidFill>
            <a:srgbClr val="5887D4"/>
          </a:solidFill>
          <a:ln>
            <a:solidFill>
              <a:srgbClr val="1413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4169" y="2987202"/>
            <a:ext cx="46972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41313"/>
              </a:solidFill>
              <a:latin typeface="Arial"/>
            </a:endParaRP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</a:rPr>
              <a:t>5 x 5 light field views, </a:t>
            </a: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</a:rPr>
              <a:t>each with 400 x 200 pixels</a:t>
            </a:r>
            <a:endParaRPr lang="en-US" sz="3000" dirty="0">
              <a:solidFill>
                <a:srgbClr val="141313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9617" y="4749803"/>
            <a:ext cx="6676575" cy="1323437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2700">
                  <a:solidFill>
                    <a:srgbClr val="14131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our approach: explore ways to</a:t>
            </a:r>
          </a:p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2700">
                  <a:solidFill>
                    <a:srgbClr val="14131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overcome resolution tradeoff!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1" y="-43220"/>
            <a:ext cx="6225107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E"/>
                </a:solidFill>
                <a:latin typeface="Arial"/>
              </a:rPr>
              <a:t>Integral Imaging: </a:t>
            </a:r>
            <a:r>
              <a:rPr lang="en-US" sz="2000" dirty="0" err="1" smtClean="0">
                <a:solidFill>
                  <a:srgbClr val="FFFFFE"/>
                </a:solidFill>
                <a:latin typeface="Arial"/>
              </a:rPr>
              <a:t>Spatio</a:t>
            </a:r>
            <a:r>
              <a:rPr lang="en-US" sz="2000" dirty="0" smtClean="0">
                <a:solidFill>
                  <a:srgbClr val="FFFFFE"/>
                </a:solidFill>
                <a:latin typeface="Arial"/>
              </a:rPr>
              <a:t>-Angular Resolution Tradeoff!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8795" y="-39172"/>
            <a:ext cx="4243394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FF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Spatio</a:t>
            </a:r>
            <a:r>
              <a:rPr lang="en-US" sz="2000" dirty="0">
                <a:solidFill>
                  <a:srgbClr val="FF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</a:rPr>
              <a:t>-Angular Resolution Tradeoff!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1270000"/>
            <a:ext cx="3371850" cy="4495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304800" y="6477001"/>
            <a:ext cx="1066800" cy="207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10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A47F33"/>
      </a:dk1>
      <a:lt1>
        <a:srgbClr val="FFFFFF"/>
      </a:lt1>
      <a:dk2>
        <a:srgbClr val="483225"/>
      </a:dk2>
      <a:lt2>
        <a:srgbClr val="FFFFFF"/>
      </a:lt2>
      <a:accent1>
        <a:srgbClr val="92BFEB"/>
      </a:accent1>
      <a:accent2>
        <a:srgbClr val="F99D1C"/>
      </a:accent2>
      <a:accent3>
        <a:srgbClr val="B1ADAC"/>
      </a:accent3>
      <a:accent4>
        <a:srgbClr val="DADADA"/>
      </a:accent4>
      <a:accent5>
        <a:srgbClr val="C7DCF3"/>
      </a:accent5>
      <a:accent6>
        <a:srgbClr val="E28E18"/>
      </a:accent6>
      <a:hlink>
        <a:srgbClr val="A4D767"/>
      </a:hlink>
      <a:folHlink>
        <a:srgbClr val="003082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ilampsThu6pm">
  <a:themeElements>
    <a:clrScheme name="4_ilampsThu6p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ilampsThu6pm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ilampsThu6pm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F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7_ilampsThu6pm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7_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stom Design">
  <a:themeElements>
    <a:clrScheme name="Custom 1">
      <a:dk1>
        <a:srgbClr val="141313"/>
      </a:dk1>
      <a:lt1>
        <a:srgbClr val="787972"/>
      </a:lt1>
      <a:dk2>
        <a:srgbClr val="FFEDD6"/>
      </a:dk2>
      <a:lt2>
        <a:srgbClr val="96714E"/>
      </a:lt2>
      <a:accent1>
        <a:srgbClr val="F5BF66"/>
      </a:accent1>
      <a:accent2>
        <a:srgbClr val="D74820"/>
      </a:accent2>
      <a:accent3>
        <a:srgbClr val="58453A"/>
      </a:accent3>
      <a:accent4>
        <a:srgbClr val="FFFFFE"/>
      </a:accent4>
      <a:accent5>
        <a:srgbClr val="F6C066"/>
      </a:accent5>
      <a:accent6>
        <a:srgbClr val="D84820"/>
      </a:accent6>
      <a:hlink>
        <a:srgbClr val="FFFFFE"/>
      </a:hlink>
      <a:folHlink>
        <a:srgbClr val="76777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FF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24664</TotalTime>
  <Words>260</Words>
  <Application>Microsoft Macintosh PowerPoint</Application>
  <PresentationFormat>Letter Paper (8.5x11 in)</PresentationFormat>
  <Paragraphs>60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Default Design</vt:lpstr>
      <vt:lpstr>Standaardontwerp</vt:lpstr>
      <vt:lpstr>Custom Design</vt:lpstr>
      <vt:lpstr>4_Default Design</vt:lpstr>
      <vt:lpstr>4_ilampsThu6pm</vt:lpstr>
      <vt:lpstr>7_ilampsThu6pm</vt:lpstr>
      <vt:lpstr>1_Custom Design</vt:lpstr>
      <vt:lpstr>Sampling and Reconstruction of Visual Appearance: From Denoising to View Synthesis</vt:lpstr>
      <vt:lpstr>Applications</vt:lpstr>
      <vt:lpstr>PowerPoint Presentation</vt:lpstr>
      <vt:lpstr>Lenslet-based Light Field camera</vt:lpstr>
      <vt:lpstr>Stanford Plenoptic Camera  [Ng et al 2005]</vt:lpstr>
      <vt:lpstr>Digital  Refocusing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655</cp:revision>
  <cp:lastPrinted>2014-09-12T19:17:48Z</cp:lastPrinted>
  <dcterms:created xsi:type="dcterms:W3CDTF">1999-02-11T00:43:51Z</dcterms:created>
  <dcterms:modified xsi:type="dcterms:W3CDTF">2021-08-18T19:34:25Z</dcterms:modified>
</cp:coreProperties>
</file>