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  <p:sldMasterId id="2147483702" r:id="rId5"/>
  </p:sldMasterIdLst>
  <p:notesMasterIdLst>
    <p:notesMasterId r:id="rId63"/>
  </p:notesMasterIdLst>
  <p:handoutMasterIdLst>
    <p:handoutMasterId r:id="rId64"/>
  </p:handoutMasterIdLst>
  <p:sldIdLst>
    <p:sldId id="751" r:id="rId6"/>
    <p:sldId id="851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60" r:id="rId15"/>
    <p:sldId id="859" r:id="rId16"/>
    <p:sldId id="861" r:id="rId17"/>
    <p:sldId id="862" r:id="rId18"/>
    <p:sldId id="863" r:id="rId19"/>
    <p:sldId id="895" r:id="rId20"/>
    <p:sldId id="896" r:id="rId21"/>
    <p:sldId id="897" r:id="rId22"/>
    <p:sldId id="898" r:id="rId23"/>
    <p:sldId id="899" r:id="rId24"/>
    <p:sldId id="918" r:id="rId25"/>
    <p:sldId id="919" r:id="rId26"/>
    <p:sldId id="900" r:id="rId27"/>
    <p:sldId id="901" r:id="rId28"/>
    <p:sldId id="902" r:id="rId29"/>
    <p:sldId id="903" r:id="rId30"/>
    <p:sldId id="904" r:id="rId31"/>
    <p:sldId id="905" r:id="rId32"/>
    <p:sldId id="906" r:id="rId33"/>
    <p:sldId id="907" r:id="rId34"/>
    <p:sldId id="908" r:id="rId35"/>
    <p:sldId id="909" r:id="rId36"/>
    <p:sldId id="910" r:id="rId37"/>
    <p:sldId id="911" r:id="rId38"/>
    <p:sldId id="912" r:id="rId39"/>
    <p:sldId id="913" r:id="rId40"/>
    <p:sldId id="864" r:id="rId41"/>
    <p:sldId id="914" r:id="rId42"/>
    <p:sldId id="865" r:id="rId43"/>
    <p:sldId id="866" r:id="rId44"/>
    <p:sldId id="915" r:id="rId45"/>
    <p:sldId id="867" r:id="rId46"/>
    <p:sldId id="916" r:id="rId47"/>
    <p:sldId id="868" r:id="rId48"/>
    <p:sldId id="917" r:id="rId49"/>
    <p:sldId id="869" r:id="rId50"/>
    <p:sldId id="871" r:id="rId51"/>
    <p:sldId id="885" r:id="rId52"/>
    <p:sldId id="920" r:id="rId53"/>
    <p:sldId id="886" r:id="rId54"/>
    <p:sldId id="887" r:id="rId55"/>
    <p:sldId id="888" r:id="rId56"/>
    <p:sldId id="889" r:id="rId57"/>
    <p:sldId id="890" r:id="rId58"/>
    <p:sldId id="891" r:id="rId59"/>
    <p:sldId id="892" r:id="rId60"/>
    <p:sldId id="893" r:id="rId61"/>
    <p:sldId id="894" r:id="rId6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wmf"/><Relationship Id="rId3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05900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828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80248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93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900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3542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6285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9567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24743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510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28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33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3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47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1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64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116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86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616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482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18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379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50215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82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63911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390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68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25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06160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20058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27969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172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0315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677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771349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163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66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1029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6494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506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31331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4705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57527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43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353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103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539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547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99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x.org/course/computer-graphic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[Fall 2018]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Special Lecture </a:t>
            </a:r>
            <a:r>
              <a:rPr lang="en-US" dirty="0" smtClean="0">
                <a:latin typeface="+mj-lt"/>
              </a:rPr>
              <a:t>Ray Tracing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i="1" dirty="0">
                <a:solidFill>
                  <a:srgbClr val="FFFF66"/>
                </a:solidFill>
              </a:rPr>
              <a:t>Basic Ray Casting</a:t>
            </a:r>
            <a:r>
              <a:rPr lang="en-US" i="1" dirty="0"/>
              <a:t>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Ray-Surface </a:t>
            </a:r>
            <a:r>
              <a:rPr lang="en-US" dirty="0" smtClean="0"/>
              <a:t>Intersection</a:t>
            </a:r>
            <a:endParaRPr lang="en-US" dirty="0" smtClean="0"/>
          </a:p>
          <a:p>
            <a:r>
              <a:rPr lang="en-US" dirty="0" smtClean="0"/>
              <a:t>Shadows </a:t>
            </a:r>
            <a:r>
              <a:rPr lang="en-US" dirty="0"/>
              <a:t>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1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Image </a:t>
            </a:r>
            <a:r>
              <a:rPr lang="en-US" sz="2400" dirty="0" err="1"/>
              <a:t>Raytrace</a:t>
            </a:r>
            <a:r>
              <a:rPr lang="en-US" sz="2400" dirty="0"/>
              <a:t> (Camera cam, Scene scene, </a:t>
            </a:r>
            <a:r>
              <a:rPr lang="en-US" sz="2400" dirty="0" err="1"/>
              <a:t>int</a:t>
            </a:r>
            <a:r>
              <a:rPr lang="en-US" sz="2400" dirty="0"/>
              <a:t> width, </a:t>
            </a:r>
            <a:r>
              <a:rPr lang="en-US" sz="2400" dirty="0" err="1"/>
              <a:t>int</a:t>
            </a:r>
            <a:r>
              <a:rPr lang="en-US" sz="2400" dirty="0"/>
              <a:t>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for 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; </a:t>
            </a:r>
            <a:r>
              <a:rPr lang="en-US" sz="2400" dirty="0" err="1"/>
              <a:t>i</a:t>
            </a:r>
            <a:r>
              <a:rPr lang="en-US" sz="2400" dirty="0"/>
              <a:t> &lt; height ; </a:t>
            </a:r>
            <a:r>
              <a:rPr lang="en-US" sz="2400" dirty="0" err="1"/>
              <a:t>i</a:t>
            </a:r>
            <a:r>
              <a:rPr lang="en-US" sz="2400" dirty="0"/>
              <a:t>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for (</a:t>
            </a:r>
            <a:r>
              <a:rPr lang="en-US" sz="2400" dirty="0" err="1"/>
              <a:t>int</a:t>
            </a:r>
            <a:r>
              <a:rPr lang="en-US" sz="2400" dirty="0"/>
              <a:t>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</a:t>
            </a:r>
            <a:r>
              <a:rPr lang="en-US" sz="2400" b="1" i="1" dirty="0"/>
              <a:t>Ray ray = </a:t>
            </a:r>
            <a:r>
              <a:rPr lang="en-US" sz="2400" b="1" i="1" dirty="0" err="1"/>
              <a:t>RayThruPixel</a:t>
            </a:r>
            <a:r>
              <a:rPr lang="en-US" sz="2400" b="1" i="1" dirty="0"/>
              <a:t> (cam, </a:t>
            </a:r>
            <a:r>
              <a:rPr lang="en-US" sz="2400" b="1" i="1" dirty="0" err="1"/>
              <a:t>i</a:t>
            </a:r>
            <a:r>
              <a:rPr lang="en-US" sz="2400" b="1" i="1" dirty="0"/>
              <a:t>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image[</a:t>
            </a:r>
            <a:r>
              <a:rPr lang="en-US" sz="2400" dirty="0" err="1"/>
              <a:t>i</a:t>
            </a:r>
            <a:r>
              <a:rPr lang="en-US" sz="2400" dirty="0"/>
              <a:t>][j] = </a:t>
            </a:r>
            <a:r>
              <a:rPr lang="en-US" sz="2400" dirty="0" err="1"/>
              <a:t>FindColor</a:t>
            </a:r>
            <a:r>
              <a:rPr lang="en-US" sz="2400" dirty="0"/>
              <a:t>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303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07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675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260588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" charset="0"/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" charset="0"/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" charset="0"/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0" y="6488668"/>
            <a:ext cx="6539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/>
              </a:rPr>
              <a:t>OpenGL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lecture on deriving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/>
              </a:rPr>
              <a:t>gluLookAt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/>
              </a:rPr>
              <a:t> (see edX MOOC)</a:t>
            </a:r>
            <a:endParaRPr lang="en-US" dirty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325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5212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8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14027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9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13164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0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From basic math lecture - Vectors: Orthonormal Basis Frames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62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15543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2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73067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3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" charset="0"/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" charset="0"/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" charset="0"/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570644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4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372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DD4B"/>
                </a:solidFill>
                <a:latin typeface="Arial" charset="0"/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DD4B"/>
                </a:solidFill>
                <a:latin typeface="Arial" charset="0"/>
                <a:cs typeface="Times New Roman" charset="0"/>
              </a:rPr>
              <a:t>α</a:t>
            </a:r>
            <a:r>
              <a:rPr lang="en-US">
                <a:solidFill>
                  <a:srgbClr val="FFDD4B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DD4B"/>
                </a:solidFill>
                <a:latin typeface="Arial" charset="0"/>
                <a:cs typeface="Times New Roman" charset="0"/>
              </a:rPr>
              <a:t>β</a:t>
            </a:r>
            <a:r>
              <a:rPr lang="en-US">
                <a:solidFill>
                  <a:srgbClr val="FFDD4B"/>
                </a:solidFill>
                <a:latin typeface="Arial" charset="0"/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36674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6" name="Equation" r:id="rId3" imgW="4686300" imgH="469900" progId="Equation.DSMT4">
                  <p:embed/>
                </p:oleObj>
              </mc:Choice>
              <mc:Fallback>
                <p:oleObj name="Equation" r:id="rId3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41369"/>
              </p:ext>
            </p:extLst>
          </p:nvPr>
        </p:nvGraphicFramePr>
        <p:xfrm>
          <a:off x="5413375" y="3025776"/>
          <a:ext cx="34178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8" name="Equation" r:id="rId7" imgW="1638300" imgH="482600" progId="Equation.DSMT4">
                  <p:embed/>
                </p:oleObj>
              </mc:Choice>
              <mc:Fallback>
                <p:oleObj name="Equation" r:id="rId7" imgW="1638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3025776"/>
                        <a:ext cx="34178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909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2" y="1373223"/>
            <a:ext cx="8932328" cy="5029200"/>
          </a:xfrm>
        </p:spPr>
        <p:txBody>
          <a:bodyPr/>
          <a:lstStyle/>
          <a:p>
            <a:r>
              <a:rPr lang="en-US" dirty="0" smtClean="0"/>
              <a:t>Ray Tracing is a core aspect of both offline and real-time rendering today</a:t>
            </a:r>
          </a:p>
          <a:p>
            <a:r>
              <a:rPr lang="en-US" dirty="0" smtClean="0"/>
              <a:t>Basic topic which I cover in CSE 167</a:t>
            </a:r>
          </a:p>
          <a:p>
            <a:r>
              <a:rPr lang="en-US" dirty="0" smtClean="0"/>
              <a:t>But not everyone does, this class also covers 168 (ray tracing is a prelude to key path tracing algorithm) </a:t>
            </a:r>
          </a:p>
          <a:p>
            <a:r>
              <a:rPr lang="en-US" dirty="0" smtClean="0"/>
              <a:t>Background for some (most?) of you, but critical topic for those who haven’t seen it before, go over it fast</a:t>
            </a:r>
          </a:p>
          <a:p>
            <a:r>
              <a:rPr lang="en-US" dirty="0" smtClean="0"/>
              <a:t>Important if you want to do the optional path tracer assignment (includes a ray tracing assignment)</a:t>
            </a:r>
          </a:p>
          <a:p>
            <a:r>
              <a:rPr lang="en-US" dirty="0" smtClean="0">
                <a:hlinkClick r:id="rId2"/>
              </a:rPr>
              <a:t>http://www.edx.org/course/computer-graphics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86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i="1" dirty="0">
                <a:solidFill>
                  <a:srgbClr val="FFFF66"/>
                </a:solidFill>
              </a:rPr>
              <a:t>Ray-Surface </a:t>
            </a:r>
            <a:r>
              <a:rPr lang="en-US" i="1" dirty="0" smtClean="0">
                <a:solidFill>
                  <a:srgbClr val="FFFF66"/>
                </a:solidFill>
              </a:rPr>
              <a:t>Intersection</a:t>
            </a:r>
            <a:endParaRPr lang="en-US" dirty="0" smtClean="0"/>
          </a:p>
          <a:p>
            <a:r>
              <a:rPr lang="en-US" dirty="0" smtClean="0"/>
              <a:t>Shadows </a:t>
            </a:r>
            <a:r>
              <a:rPr lang="en-US" dirty="0"/>
              <a:t>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8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275609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3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4317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49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P</a:t>
              </a:r>
              <a:r>
                <a:rPr lang="en-US" sz="2400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389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76862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89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85209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0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03630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1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506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975239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97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62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48740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29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62990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30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074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67797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3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26730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4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47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44674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93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91737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94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40736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95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10935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96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867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25327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93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43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127080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8016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33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18513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34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928108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35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699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early work in ray tracing focused on ray-primitive intersection tests</a:t>
            </a:r>
          </a:p>
          <a:p>
            <a:r>
              <a:rPr lang="en-US" dirty="0"/>
              <a:t>Cones, cylinders, ellipsoids</a:t>
            </a:r>
          </a:p>
          <a:p>
            <a:r>
              <a:rPr lang="en-US" dirty="0"/>
              <a:t>Boxes (especially useful for bounding boxes)</a:t>
            </a:r>
          </a:p>
          <a:p>
            <a:r>
              <a:rPr lang="en-US" dirty="0"/>
              <a:t>General planar polygons</a:t>
            </a:r>
          </a:p>
          <a:p>
            <a:r>
              <a:rPr lang="en-US" dirty="0"/>
              <a:t>Many </a:t>
            </a:r>
            <a:r>
              <a:rPr lang="en-US" dirty="0" smtClean="0"/>
              <a:t>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52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87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2144962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idea for other primitives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2624121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Ray-Surface </a:t>
            </a:r>
            <a:r>
              <a:rPr lang="en-US" dirty="0" smtClean="0"/>
              <a:t>Intersection</a:t>
            </a:r>
            <a:endParaRPr lang="en-US" i="1" dirty="0" smtClean="0">
              <a:solidFill>
                <a:srgbClr val="FFFF66"/>
              </a:solidFill>
            </a:endParaRPr>
          </a:p>
          <a:p>
            <a:r>
              <a:rPr lang="en-US" i="1" dirty="0" smtClean="0">
                <a:solidFill>
                  <a:srgbClr val="FFFF66"/>
                </a:solidFill>
              </a:rPr>
              <a:t>Shadows </a:t>
            </a:r>
            <a:r>
              <a:rPr lang="en-US" i="1" dirty="0">
                <a:solidFill>
                  <a:srgbClr val="FFFF66"/>
                </a:solidFill>
              </a:rPr>
              <a:t>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7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979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60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13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  <a:latin typeface="Arial" charset="0"/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43718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34574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40" name="Equation" r:id="rId3" imgW="3632200" imgH="457200" progId="Equation.DSMT4">
                  <p:embed/>
                </p:oleObj>
              </mc:Choice>
              <mc:Fallback>
                <p:oleObj name="Equation" r:id="rId3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313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9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253023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56893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64" name="Equation" r:id="rId3" imgW="4445000" imgH="457200" progId="Equation.DSMT4">
                  <p:embed/>
                </p:oleObj>
              </mc:Choice>
              <mc:Fallback>
                <p:oleObj name="Equation" r:id="rId3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517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177219" y="5257800"/>
            <a:ext cx="881439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sz="2400" dirty="0">
                <a:solidFill>
                  <a:srgbClr val="FFFF66"/>
                </a:solidFill>
                <a:latin typeface="Arial" charset="0"/>
                <a:cs typeface="Arial"/>
              </a:rPr>
              <a:t>Not discussed but possible with distribution ray tracing </a:t>
            </a:r>
            <a:endParaRPr lang="en-US" sz="2400" dirty="0" smtClean="0">
              <a:solidFill>
                <a:srgbClr val="FFFF66"/>
              </a:solidFill>
              <a:latin typeface="Arial" charset="0"/>
              <a:cs typeface="Arial"/>
            </a:endParaRPr>
          </a:p>
          <a:p>
            <a:pPr algn="l" eaLnBrk="1" hangingPunct="1"/>
            <a:r>
              <a:rPr lang="en-US" sz="2400" dirty="0" smtClean="0">
                <a:solidFill>
                  <a:srgbClr val="66CCFF"/>
                </a:solidFill>
                <a:latin typeface="Arial" charset="0"/>
                <a:cs typeface="Arial"/>
              </a:rPr>
              <a:t>Hard </a:t>
            </a:r>
            <a:r>
              <a:rPr lang="en-US" sz="2400" dirty="0">
                <a:solidFill>
                  <a:srgbClr val="66CCFF"/>
                </a:solidFill>
                <a:latin typeface="Arial" charset="0"/>
                <a:cs typeface="Arial"/>
              </a:rPr>
              <a:t>(but not impossible) with ray tracing; </a:t>
            </a:r>
            <a:r>
              <a:rPr lang="en-US" sz="2400" dirty="0" smtClean="0">
                <a:solidFill>
                  <a:srgbClr val="66CCFF"/>
                </a:solidFill>
                <a:latin typeface="Arial" charset="0"/>
                <a:cs typeface="Arial"/>
              </a:rPr>
              <a:t>path tracing next time</a:t>
            </a:r>
            <a:endParaRPr lang="en-US" sz="2400" dirty="0">
              <a:solidFill>
                <a:srgbClr val="66CC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42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Ray-Surface </a:t>
            </a:r>
            <a:r>
              <a:rPr lang="en-US" dirty="0" smtClean="0"/>
              <a:t>Intersection</a:t>
            </a:r>
            <a:endParaRPr lang="en-US" dirty="0" smtClean="0"/>
          </a:p>
          <a:p>
            <a:r>
              <a:rPr lang="en-US" dirty="0" smtClean="0"/>
              <a:t>Shadows </a:t>
            </a:r>
            <a:r>
              <a:rPr lang="en-US" dirty="0"/>
              <a:t>/ Reflections (core algorithm)</a:t>
            </a:r>
          </a:p>
          <a:p>
            <a:r>
              <a:rPr lang="en-US" i="1" dirty="0" smtClean="0">
                <a:solidFill>
                  <a:srgbClr val="FFFF66"/>
                </a:solidFill>
              </a:rPr>
              <a:t>Optimizations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3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71587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3632230" y="6457890"/>
            <a:ext cx="5511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FFFFFF"/>
                </a:solidFill>
                <a:latin typeface="Arial" charset="0"/>
              </a:rPr>
              <a:t>We just discuss some approaches at high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level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11318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66"/>
                </a:solidFill>
                <a:latin typeface="Arial" charset="0"/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10055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1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r>
              <a:rPr lang="en-US" dirty="0"/>
              <a:t>S</a:t>
            </a:r>
            <a:r>
              <a:rPr lang="en-US" dirty="0" smtClean="0"/>
              <a:t>ome acceleration is critical for path tracing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25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Ray-Surface </a:t>
            </a:r>
            <a:r>
              <a:rPr lang="en-US" dirty="0" smtClean="0"/>
              <a:t>Intersection</a:t>
            </a:r>
            <a:endParaRPr lang="en-US" dirty="0" smtClean="0"/>
          </a:p>
          <a:p>
            <a:r>
              <a:rPr lang="en-US" dirty="0" smtClean="0"/>
              <a:t>Shadows </a:t>
            </a:r>
            <a:r>
              <a:rPr lang="en-US" dirty="0"/>
              <a:t>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i="1" dirty="0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182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 smtClean="0"/>
              <a:t>Allows many effects hard in hardware</a:t>
            </a:r>
          </a:p>
          <a:p>
            <a:r>
              <a:rPr lang="en-US" dirty="0" smtClean="0"/>
              <a:t>NVIDIA </a:t>
            </a:r>
            <a:r>
              <a:rPr lang="en-US" dirty="0" err="1"/>
              <a:t>OptiX</a:t>
            </a:r>
            <a:r>
              <a:rPr lang="en-US" dirty="0"/>
              <a:t> ray-tracing API like </a:t>
            </a:r>
            <a:r>
              <a:rPr lang="en-US" dirty="0" smtClean="0"/>
              <a:t>OpenGL</a:t>
            </a:r>
          </a:p>
          <a:p>
            <a:r>
              <a:rPr lang="en-US" dirty="0" smtClean="0"/>
              <a:t>Recent NVIDIA </a:t>
            </a:r>
            <a:r>
              <a:rPr lang="en-US" dirty="0" err="1" smtClean="0"/>
              <a:t>OptiX</a:t>
            </a:r>
            <a:r>
              <a:rPr lang="en-US" dirty="0" smtClean="0"/>
              <a:t> release major advance</a:t>
            </a:r>
          </a:p>
          <a:p>
            <a:pPr lvl="1"/>
            <a:r>
              <a:rPr lang="en-US" dirty="0" smtClean="0"/>
              <a:t>Ray tracing now practical for games </a:t>
            </a:r>
          </a:p>
          <a:p>
            <a:pPr lvl="1"/>
            <a:r>
              <a:rPr lang="en-US" dirty="0" smtClean="0"/>
              <a:t>Integration with Microsoft’s DirectX</a:t>
            </a:r>
          </a:p>
          <a:p>
            <a:pPr lvl="1"/>
            <a:r>
              <a:rPr lang="en-US" dirty="0" smtClean="0"/>
              <a:t>Dedicated Hardware</a:t>
            </a:r>
          </a:p>
          <a:p>
            <a:pPr lvl="1"/>
            <a:r>
              <a:rPr lang="en-US" dirty="0" smtClean="0"/>
              <a:t>Machine Learning for denoising (later in course)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3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95136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7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</a:t>
            </a:r>
            <a:r>
              <a:rPr lang="en-US" dirty="0" smtClean="0"/>
              <a:t>conversion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 smtClean="0"/>
              <a:t>Shadows </a:t>
            </a:r>
            <a:r>
              <a:rPr lang="en-US" dirty="0"/>
              <a:t>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0391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3092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17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66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24151</TotalTime>
  <Words>1949</Words>
  <Application>Microsoft Macintosh PowerPoint</Application>
  <PresentationFormat>Letter Paper (8.5x11 in)</PresentationFormat>
  <Paragraphs>379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MathType 6.0 Equation</vt:lpstr>
      <vt:lpstr>Sampling and Reconstruction of Visual Appearance</vt:lpstr>
      <vt:lpstr>Motivation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Outline</vt:lpstr>
      <vt:lpstr>Outline in Code</vt:lpstr>
      <vt:lpstr>Ray Casting</vt:lpstr>
      <vt:lpstr>Ray Casting</vt:lpstr>
      <vt:lpstr>Comparison to hardware scan-line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Ray/Object Intersections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Shading Model</vt:lpstr>
      <vt:lpstr>Mirror Reflections/Refractions</vt:lpstr>
      <vt:lpstr>PowerPoint Presentation</vt:lpstr>
      <vt:lpstr>Recursive Ray Tracing</vt:lpstr>
      <vt:lpstr>Recursive Shading Model</vt:lpstr>
      <vt:lpstr>Problems with Recursion</vt:lpstr>
      <vt:lpstr>Effects needed for Realism</vt:lpstr>
      <vt:lpstr>Outline</vt:lpstr>
      <vt:lpstr>Some basic add ons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623</cp:revision>
  <cp:lastPrinted>2017-12-19T18:34:40Z</cp:lastPrinted>
  <dcterms:created xsi:type="dcterms:W3CDTF">1999-02-11T00:43:51Z</dcterms:created>
  <dcterms:modified xsi:type="dcterms:W3CDTF">2018-07-17T04:46:15Z</dcterms:modified>
</cp:coreProperties>
</file>