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44"/>
  </p:notesMasterIdLst>
  <p:handoutMasterIdLst>
    <p:handoutMasterId r:id="rId45"/>
  </p:handoutMasterIdLst>
  <p:sldIdLst>
    <p:sldId id="751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  <p:sldId id="848" r:id="rId30"/>
    <p:sldId id="849" r:id="rId31"/>
    <p:sldId id="850" r:id="rId32"/>
    <p:sldId id="853" r:id="rId33"/>
    <p:sldId id="854" r:id="rId34"/>
    <p:sldId id="855" r:id="rId35"/>
    <p:sldId id="857" r:id="rId36"/>
    <p:sldId id="858" r:id="rId37"/>
    <p:sldId id="859" r:id="rId38"/>
    <p:sldId id="860" r:id="rId39"/>
    <p:sldId id="861" r:id="rId40"/>
    <p:sldId id="862" r:id="rId41"/>
    <p:sldId id="863" r:id="rId42"/>
    <p:sldId id="856" r:id="rId43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82" d="100"/>
          <a:sy n="182" d="100"/>
        </p:scale>
        <p:origin x="-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355822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65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15830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5826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710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7412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76496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56129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937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9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74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</a:t>
            </a:r>
            <a:r>
              <a:rPr lang="en-US" dirty="0" smtClean="0">
                <a:latin typeface="+mj-lt"/>
              </a:rPr>
              <a:t>[Fall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4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1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0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7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16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UCB class many years ago</a:t>
            </a:r>
            <a:endParaRPr lang="en-US" dirty="0"/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0396" y="32153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90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7762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862779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initial Pixar </a:t>
            </a:r>
            <a:r>
              <a:rPr lang="en-US" smtClean="0"/>
              <a:t>system for MU </a:t>
            </a:r>
            <a:r>
              <a:rPr lang="en-US" dirty="0" smtClean="0"/>
              <a:t>(2011).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7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 smtClean="0"/>
              <a:t>Motivation: Monte Carlo Path Tracing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5055"/>
            <a:ext cx="8229600" cy="5029200"/>
          </a:xfrm>
        </p:spPr>
        <p:txBody>
          <a:bodyPr/>
          <a:lstStyle/>
          <a:p>
            <a:r>
              <a:rPr lang="en-US" dirty="0" smtClean="0"/>
              <a:t>Key application area for sampling/reconstruction</a:t>
            </a:r>
          </a:p>
          <a:p>
            <a:r>
              <a:rPr lang="en-US" dirty="0" smtClean="0"/>
              <a:t>Core method to solve rendering equation </a:t>
            </a:r>
          </a:p>
          <a:p>
            <a:r>
              <a:rPr lang="en-US" dirty="0" smtClean="0"/>
              <a:t>Widely used in production (with sample/recon)</a:t>
            </a:r>
          </a:p>
          <a:p>
            <a:r>
              <a:rPr lang="en-US" dirty="0" smtClean="0"/>
              <a:t>General solution to rendering, global illumination</a:t>
            </a:r>
          </a:p>
          <a:p>
            <a:r>
              <a:rPr lang="en-US" dirty="0" smtClean="0"/>
              <a:t>Suitable for a variety of general scenes</a:t>
            </a:r>
          </a:p>
          <a:p>
            <a:r>
              <a:rPr lang="en-US" dirty="0" smtClean="0"/>
              <a:t>Based on Monte Carlo methods</a:t>
            </a:r>
          </a:p>
          <a:p>
            <a:r>
              <a:rPr lang="en-US" dirty="0" smtClean="0"/>
              <a:t>Enumerate all paths of light transport</a:t>
            </a:r>
          </a:p>
          <a:p>
            <a:r>
              <a:rPr lang="en-US" dirty="0" smtClean="0"/>
              <a:t>We mostly treat this as a black box, but background is still important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8737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260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65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1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531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Can never be 1 unless </a:t>
            </a:r>
          </a:p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7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318729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101624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790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96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10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15170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214138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00997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3586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15528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2026291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65138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2605222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311275" y="5635625"/>
            <a:ext cx="657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Figures courtesy Tianyu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385" y="614628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If interested, see my recent paper “A Theory of Monte Carlo Visibility Sampling”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2140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640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4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93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81446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Path Tracing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8795" cy="5029200"/>
          </a:xfrm>
        </p:spPr>
        <p:txBody>
          <a:bodyPr/>
          <a:lstStyle/>
          <a:p>
            <a:r>
              <a:rPr lang="en-US" dirty="0" smtClean="0"/>
              <a:t>A (strictly optional) path tracing assignment is provided (also covers material in CSE 168)</a:t>
            </a:r>
          </a:p>
          <a:p>
            <a:r>
              <a:rPr lang="en-US" dirty="0" smtClean="0"/>
              <a:t>Includes guide for raytracing if not already done</a:t>
            </a:r>
          </a:p>
          <a:p>
            <a:r>
              <a:rPr lang="en-US" dirty="0" smtClean="0"/>
              <a:t>For your benefit only, optional do not turn in (since many people wanted it for knowledge)</a:t>
            </a:r>
          </a:p>
          <a:p>
            <a:r>
              <a:rPr lang="en-US" dirty="0" smtClean="0"/>
              <a:t>You can use it in final project, but don’t need to, and may be better off using off-the-shelf renderer</a:t>
            </a:r>
          </a:p>
          <a:p>
            <a:r>
              <a:rPr lang="en-US" dirty="0" smtClean="0"/>
              <a:t>If you do use it in final project, document it</a:t>
            </a:r>
          </a:p>
          <a:p>
            <a:r>
              <a:rPr lang="en-US" dirty="0" smtClean="0"/>
              <a:t>Again, it is optional and not directly graded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41633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</a:t>
            </a:r>
            <a:r>
              <a:rPr lang="en-US" dirty="0" smtClean="0"/>
              <a:t>30 years</a:t>
            </a:r>
          </a:p>
          <a:p>
            <a:r>
              <a:rPr lang="en-US" dirty="0" smtClean="0"/>
              <a:t>For rest of the course, we largely take this as a black box, focusing on sampling and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5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15229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23986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236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5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</a:t>
            </a:r>
            <a:r>
              <a:rPr lang="en-US" sz="2200" i="1" dirty="0" err="1" smtClean="0"/>
              <a:t>,</a:t>
            </a:r>
            <a:r>
              <a:rPr lang="en-US" sz="2200" i="1" dirty="0" err="1" smtClean="0">
                <a:latin typeface="Symbol" charset="0"/>
              </a:rPr>
              <a:t>θ</a:t>
            </a:r>
            <a:r>
              <a:rPr lang="en-US" sz="2200" i="1" dirty="0" err="1" smtClean="0"/>
              <a:t>,ϕ</a:t>
            </a:r>
            <a:r>
              <a:rPr lang="en-US" sz="900" i="1" dirty="0" smtClean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191674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9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4031685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24343</TotalTime>
  <Words>1652</Words>
  <Application>Microsoft Macintosh PowerPoint</Application>
  <PresentationFormat>Letter Paper (8.5x11 in)</PresentationFormat>
  <Paragraphs>258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Default Design</vt:lpstr>
      <vt:lpstr>1_Default Design</vt:lpstr>
      <vt:lpstr>Equation</vt:lpstr>
      <vt:lpstr>Sampling and Reconstruction of Visual Appearance</vt:lpstr>
      <vt:lpstr>Motivation: Monte Carlo Path Tracing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class many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Irradiance Caching Example</vt:lpstr>
      <vt:lpstr>PowerPoint Presentation</vt:lpstr>
      <vt:lpstr>Comparison of simple patterns</vt:lpstr>
      <vt:lpstr>Bidirectional Path Tracing</vt:lpstr>
      <vt:lpstr>Comparison</vt:lpstr>
      <vt:lpstr>Mies House:  Swimming Pool</vt:lpstr>
      <vt:lpstr>Optional Path Tracing Assignment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629</cp:revision>
  <cp:lastPrinted>2014-09-12T19:17:48Z</cp:lastPrinted>
  <dcterms:created xsi:type="dcterms:W3CDTF">1999-02-11T00:43:51Z</dcterms:created>
  <dcterms:modified xsi:type="dcterms:W3CDTF">2018-07-18T04:17:00Z</dcterms:modified>
</cp:coreProperties>
</file>