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6" r:id="rId2"/>
    <p:sldMasterId id="2147483679" r:id="rId3"/>
    <p:sldMasterId id="2147483691" r:id="rId4"/>
    <p:sldMasterId id="2147483703" r:id="rId5"/>
  </p:sldMasterIdLst>
  <p:notesMasterIdLst>
    <p:notesMasterId r:id="rId69"/>
  </p:notesMasterIdLst>
  <p:handoutMasterIdLst>
    <p:handoutMasterId r:id="rId70"/>
  </p:handoutMasterIdLst>
  <p:sldIdLst>
    <p:sldId id="75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2" r:id="rId16"/>
    <p:sldId id="833" r:id="rId17"/>
    <p:sldId id="834" r:id="rId18"/>
    <p:sldId id="835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1" r:id="rId34"/>
    <p:sldId id="852" r:id="rId35"/>
    <p:sldId id="853" r:id="rId36"/>
    <p:sldId id="854" r:id="rId37"/>
    <p:sldId id="855" r:id="rId38"/>
    <p:sldId id="856" r:id="rId39"/>
    <p:sldId id="857" r:id="rId40"/>
    <p:sldId id="858" r:id="rId41"/>
    <p:sldId id="859" r:id="rId42"/>
    <p:sldId id="860" r:id="rId43"/>
    <p:sldId id="862" r:id="rId44"/>
    <p:sldId id="863" r:id="rId45"/>
    <p:sldId id="864" r:id="rId46"/>
    <p:sldId id="865" r:id="rId47"/>
    <p:sldId id="866" r:id="rId48"/>
    <p:sldId id="867" r:id="rId49"/>
    <p:sldId id="868" r:id="rId50"/>
    <p:sldId id="869" r:id="rId51"/>
    <p:sldId id="870" r:id="rId52"/>
    <p:sldId id="871" r:id="rId53"/>
    <p:sldId id="872" r:id="rId54"/>
    <p:sldId id="873" r:id="rId55"/>
    <p:sldId id="874" r:id="rId56"/>
    <p:sldId id="875" r:id="rId57"/>
    <p:sldId id="876" r:id="rId58"/>
    <p:sldId id="882" r:id="rId59"/>
    <p:sldId id="883" r:id="rId60"/>
    <p:sldId id="884" r:id="rId61"/>
    <p:sldId id="885" r:id="rId62"/>
    <p:sldId id="893" r:id="rId63"/>
    <p:sldId id="894" r:id="rId64"/>
    <p:sldId id="895" r:id="rId65"/>
    <p:sldId id="896" r:id="rId66"/>
    <p:sldId id="897" r:id="rId67"/>
    <p:sldId id="898" r:id="rId68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-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48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7.wmf"/><Relationship Id="rId2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0" Type="http://schemas.openxmlformats.org/officeDocument/2006/relationships/image" Target="../media/image59.wmf"/><Relationship Id="rId1" Type="http://schemas.openxmlformats.org/officeDocument/2006/relationships/image" Target="../media/image51.wmf"/><Relationship Id="rId2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1" Type="http://schemas.openxmlformats.org/officeDocument/2006/relationships/image" Target="../media/image60.wmf"/><Relationship Id="rId2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2.wmf"/><Relationship Id="rId5" Type="http://schemas.openxmlformats.org/officeDocument/2006/relationships/image" Target="../media/image65.wmf"/><Relationship Id="rId1" Type="http://schemas.openxmlformats.org/officeDocument/2006/relationships/image" Target="../media/image63.wmf"/><Relationship Id="rId2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image" Target="../media/image15.e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6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30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53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9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6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64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1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792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67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22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72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16955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913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75233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156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467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84025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41563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14891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2516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231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261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65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0604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87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993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2678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651889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10676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94751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79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9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5972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6311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6440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969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9181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57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92338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740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899328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277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473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latin typeface="Arial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478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240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746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2746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9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20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4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8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1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3.bin"/><Relationship Id="rId12" Type="http://schemas.openxmlformats.org/officeDocument/2006/relationships/image" Target="../media/image6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61.bin"/><Relationship Id="rId8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0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phics.ucsd.edu/~henrik/images/sc2.jpg" TargetMode="Externa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7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7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8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7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8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</a:t>
            </a:r>
            <a:r>
              <a:rPr lang="en-US" dirty="0" smtClean="0">
                <a:latin typeface="+mj-lt"/>
              </a:rPr>
              <a:t>[</a:t>
            </a:r>
            <a:r>
              <a:rPr lang="en-US" dirty="0" smtClean="0">
                <a:latin typeface="+mj-lt"/>
              </a:rPr>
              <a:t>Fall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3</a:t>
            </a: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8066" y="6146800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9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1813"/>
            <a:ext cx="8255000" cy="4572000"/>
          </a:xfrm>
        </p:spPr>
        <p:txBody>
          <a:bodyPr/>
          <a:lstStyle/>
          <a:p>
            <a:endParaRPr lang="en-US"/>
          </a:p>
          <a:p>
            <a:r>
              <a:rPr lang="en-US"/>
              <a:t>Computing reflectance equation requires knowing the incoming radiance from surfaces</a:t>
            </a:r>
          </a:p>
          <a:p>
            <a:endParaRPr lang="en-US"/>
          </a:p>
          <a:p>
            <a:r>
              <a:rPr lang="en-US"/>
              <a:t>But determining incoming radiance requires knowing the reflected radiance from surfaces</a:t>
            </a:r>
          </a:p>
        </p:txBody>
      </p:sp>
      <p:graphicFrame>
        <p:nvGraphicFramePr>
          <p:cNvPr id="1417220" name="Object 4"/>
          <p:cNvGraphicFramePr>
            <a:graphicFrameLocks noChangeAspect="1"/>
          </p:cNvGraphicFramePr>
          <p:nvPr/>
        </p:nvGraphicFramePr>
        <p:xfrm>
          <a:off x="242888" y="1281113"/>
          <a:ext cx="87852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96" name="Equation" r:id="rId3" imgW="3327120" imgH="368280" progId="Equation.DSMT4">
                  <p:embed/>
                </p:oleObj>
              </mc:Choice>
              <mc:Fallback>
                <p:oleObj name="Equation" r:id="rId3" imgW="332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1281113"/>
                        <a:ext cx="87852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240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Rendering Equation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8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87" name="Equation" r:id="rId5" imgW="190335" imgH="215713" progId="Equation.DSMT4">
                  <p:embed/>
                </p:oleObj>
              </mc:Choice>
              <mc:Fallback>
                <p:oleObj name="Equation" r:id="rId5" imgW="190335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88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0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8438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8552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3" name="Line 9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54" name="Line 10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55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6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57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42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290638" y="4840288"/>
          <a:ext cx="7096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89" name="Equation" r:id="rId9" imgW="3454400" imgH="381000" progId="Equation.DSMT4">
                  <p:embed/>
                </p:oleObj>
              </mc:Choice>
              <mc:Fallback>
                <p:oleObj name="Equation" r:id="rId9" imgW="3454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840288"/>
                        <a:ext cx="7096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9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8560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8561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388562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8563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8564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5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6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7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68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8453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90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70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1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8572" name="Text Box 28"/>
          <p:cNvSpPr txBox="1">
            <a:spLocks noChangeArrowheads="1"/>
          </p:cNvSpPr>
          <p:nvPr/>
        </p:nvSpPr>
        <p:spPr bwMode="auto">
          <a:xfrm>
            <a:off x="609600" y="1158064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Surfaces (</a:t>
            </a:r>
            <a:r>
              <a:rPr lang="en-US" sz="2800" dirty="0" err="1">
                <a:solidFill>
                  <a:srgbClr val="00FFFF"/>
                </a:solidFill>
                <a:latin typeface="Arial" charset="0"/>
                <a:cs typeface="Arial"/>
              </a:rPr>
              <a:t>interreflection</a:t>
            </a:r>
            <a:r>
              <a:rPr lang="en-US" sz="2800" dirty="0">
                <a:solidFill>
                  <a:srgbClr val="00FFFF"/>
                </a:solidFill>
                <a:latin typeface="Arial" charset="0"/>
                <a:cs typeface="Arial"/>
              </a:rPr>
              <a:t>)</a:t>
            </a:r>
          </a:p>
        </p:txBody>
      </p:sp>
      <p:graphicFrame>
        <p:nvGraphicFramePr>
          <p:cNvPr id="18457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91" name="Equation" r:id="rId13" imgW="215619" imgH="177569" progId="Equation.DSMT4">
                  <p:embed/>
                </p:oleObj>
              </mc:Choice>
              <mc:Fallback>
                <p:oleObj name="Equation" r:id="rId13" imgW="215619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30"/>
          <p:cNvGraphicFramePr>
            <a:graphicFrameLocks noChangeAspect="1"/>
          </p:cNvGraphicFramePr>
          <p:nvPr/>
        </p:nvGraphicFramePr>
        <p:xfrm>
          <a:off x="2274888" y="1589088"/>
          <a:ext cx="485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92" name="Equation" r:id="rId15" imgW="177800" imgH="165100" progId="Equation.DSMT4">
                  <p:embed/>
                </p:oleObj>
              </mc:Choice>
              <mc:Fallback>
                <p:oleObj name="Equation" r:id="rId15" imgW="177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1589088"/>
                        <a:ext cx="4857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9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8576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7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8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79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8580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8581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2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388583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4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388585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</p:spTree>
    <p:extLst>
      <p:ext uri="{BB962C8B-B14F-4D97-AF65-F5344CB8AC3E}">
        <p14:creationId xmlns:p14="http://schemas.microsoft.com/office/powerpoint/2010/main" val="226783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 i="1">
                <a:solidFill>
                  <a:srgbClr val="FFFF66"/>
                </a:solidFill>
              </a:rPr>
              <a:t>As a general Integral Equation and Operator</a:t>
            </a:r>
          </a:p>
          <a:p>
            <a:r>
              <a:rPr lang="en-US" i="1">
                <a:solidFill>
                  <a:srgbClr val="FFFF66"/>
                </a:solidFill>
              </a:rPr>
              <a:t>Approximations (Ray Tracing, Radiosity)</a:t>
            </a:r>
          </a:p>
          <a:p>
            <a:r>
              <a:rPr lang="en-US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02131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</p:spTree>
    <p:extLst>
      <p:ext uri="{BB962C8B-B14F-4D97-AF65-F5344CB8AC3E}">
        <p14:creationId xmlns:p14="http://schemas.microsoft.com/office/powerpoint/2010/main" val="86187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Rendering Equation as Integral Equation</a:t>
            </a:r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838200" y="2103438"/>
            <a:ext cx="1909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(Output Image</a:t>
            </a:r>
            <a:r>
              <a:rPr lang="en-US" sz="2000" dirty="0">
                <a:solidFill>
                  <a:srgbClr val="00FFFF"/>
                </a:solidFill>
                <a:cs typeface="Arial"/>
              </a:rPr>
              <a:t>)</a:t>
            </a:r>
          </a:p>
        </p:txBody>
      </p:sp>
      <p:sp>
        <p:nvSpPr>
          <p:cNvPr id="1401860" name="Text Box 4"/>
          <p:cNvSpPr txBox="1">
            <a:spLocks noChangeArrowheads="1"/>
          </p:cNvSpPr>
          <p:nvPr/>
        </p:nvSpPr>
        <p:spPr bwMode="auto">
          <a:xfrm>
            <a:off x="2971800" y="2103438"/>
            <a:ext cx="122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Emission</a:t>
            </a:r>
          </a:p>
        </p:txBody>
      </p:sp>
      <p:sp>
        <p:nvSpPr>
          <p:cNvPr id="1401861" name="Text Box 5"/>
          <p:cNvSpPr txBox="1">
            <a:spLocks noChangeArrowheads="1"/>
          </p:cNvSpPr>
          <p:nvPr/>
        </p:nvSpPr>
        <p:spPr bwMode="auto">
          <a:xfrm>
            <a:off x="4403725" y="2117725"/>
            <a:ext cx="12684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Reflected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Light</a:t>
            </a:r>
          </a:p>
        </p:txBody>
      </p:sp>
      <p:sp>
        <p:nvSpPr>
          <p:cNvPr id="1401862" name="Text Box 6"/>
          <p:cNvSpPr txBox="1">
            <a:spLocks noChangeArrowheads="1"/>
          </p:cNvSpPr>
          <p:nvPr/>
        </p:nvSpPr>
        <p:spPr bwMode="auto">
          <a:xfrm>
            <a:off x="5927725" y="2103438"/>
            <a:ext cx="882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BRDF</a:t>
            </a:r>
          </a:p>
        </p:txBody>
      </p:sp>
      <p:sp>
        <p:nvSpPr>
          <p:cNvPr id="1401863" name="Text Box 7"/>
          <p:cNvSpPr txBox="1">
            <a:spLocks noChangeArrowheads="1"/>
          </p:cNvSpPr>
          <p:nvPr/>
        </p:nvSpPr>
        <p:spPr bwMode="auto">
          <a:xfrm>
            <a:off x="7146925" y="2087563"/>
            <a:ext cx="178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Incident angle</a:t>
            </a:r>
          </a:p>
        </p:txBody>
      </p:sp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898525" y="2803525"/>
            <a:ext cx="152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4262438" y="2789238"/>
            <a:ext cx="152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00FFFF"/>
                </a:solidFill>
                <a:latin typeface="Arial"/>
                <a:cs typeface="Arial"/>
              </a:rPr>
              <a:t>UNKNOWN</a:t>
            </a:r>
          </a:p>
        </p:txBody>
      </p:sp>
      <p:sp>
        <p:nvSpPr>
          <p:cNvPr id="1401866" name="Text Box 10"/>
          <p:cNvSpPr txBox="1">
            <a:spLocks noChangeArrowheads="1"/>
          </p:cNvSpPr>
          <p:nvPr/>
        </p:nvSpPr>
        <p:spPr bwMode="auto">
          <a:xfrm>
            <a:off x="2955925" y="2803525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7" name="Text Box 11"/>
          <p:cNvSpPr txBox="1">
            <a:spLocks noChangeArrowheads="1"/>
          </p:cNvSpPr>
          <p:nvPr/>
        </p:nvSpPr>
        <p:spPr bwMode="auto">
          <a:xfrm>
            <a:off x="58499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sp>
        <p:nvSpPr>
          <p:cNvPr id="1401868" name="Text Box 12"/>
          <p:cNvSpPr txBox="1">
            <a:spLocks noChangeArrowheads="1"/>
          </p:cNvSpPr>
          <p:nvPr/>
        </p:nvSpPr>
        <p:spPr bwMode="auto">
          <a:xfrm>
            <a:off x="7297738" y="2789238"/>
            <a:ext cx="1160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</a:p>
        </p:txBody>
      </p:sp>
      <p:grpSp>
        <p:nvGrpSpPr>
          <p:cNvPr id="1401869" name="Group 13"/>
          <p:cNvGrpSpPr>
            <a:grpSpLocks/>
          </p:cNvGrpSpPr>
          <p:nvPr/>
        </p:nvGrpSpPr>
        <p:grpSpPr bwMode="auto">
          <a:xfrm>
            <a:off x="790575" y="3417888"/>
            <a:ext cx="8440738" cy="2062162"/>
            <a:chOff x="518" y="2153"/>
            <a:chExt cx="5317" cy="1299"/>
          </a:xfrm>
        </p:grpSpPr>
        <p:graphicFrame>
          <p:nvGraphicFramePr>
            <p:cNvPr id="21522" name="Object 14"/>
            <p:cNvGraphicFramePr>
              <a:graphicFrameLocks noChangeAspect="1"/>
            </p:cNvGraphicFramePr>
            <p:nvPr/>
          </p:nvGraphicFramePr>
          <p:xfrm>
            <a:off x="1043" y="2838"/>
            <a:ext cx="3714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955" name="Equation" r:id="rId3" imgW="1765300" imgH="292100" progId="Equation.DSMT4">
                    <p:embed/>
                  </p:oleObj>
                </mc:Choice>
                <mc:Fallback>
                  <p:oleObj name="Equation" r:id="rId3" imgW="1765300" imgH="292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2838"/>
                          <a:ext cx="3714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1871" name="Text Box 15"/>
            <p:cNvSpPr txBox="1">
              <a:spLocks noChangeArrowheads="1"/>
            </p:cNvSpPr>
            <p:nvPr/>
          </p:nvSpPr>
          <p:spPr bwMode="auto">
            <a:xfrm>
              <a:off x="518" y="2153"/>
              <a:ext cx="531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Is a Fredholm Integral Equation of second kind </a:t>
              </a:r>
            </a:p>
            <a:p>
              <a:pPr algn="l" eaLnBrk="1" hangingPunct="1"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/>
                </a:rPr>
                <a:t>[extensively studied numerically] with canonical form</a:t>
              </a:r>
            </a:p>
          </p:txBody>
        </p:sp>
      </p:grpSp>
      <p:graphicFrame>
        <p:nvGraphicFramePr>
          <p:cNvPr id="21517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68425" y="1412875"/>
          <a:ext cx="7245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56" name="Equation" r:id="rId5" imgW="3556000" imgH="381000" progId="Equation.DSMT4">
                  <p:embed/>
                </p:oleObj>
              </mc:Choice>
              <mc:Fallback>
                <p:oleObj name="Equation" r:id="rId5" imgW="3556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412875"/>
                        <a:ext cx="72453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1873" name="Group 17"/>
          <p:cNvGrpSpPr>
            <a:grpSpLocks/>
          </p:cNvGrpSpPr>
          <p:nvPr/>
        </p:nvGrpSpPr>
        <p:grpSpPr bwMode="auto">
          <a:xfrm>
            <a:off x="5334000" y="1371600"/>
            <a:ext cx="3352800" cy="4552950"/>
            <a:chOff x="3360" y="864"/>
            <a:chExt cx="2112" cy="2868"/>
          </a:xfrm>
        </p:grpSpPr>
        <p:sp>
          <p:nvSpPr>
            <p:cNvPr id="1401874" name="Rectangle 18"/>
            <p:cNvSpPr>
              <a:spLocks noChangeArrowheads="1"/>
            </p:cNvSpPr>
            <p:nvPr/>
          </p:nvSpPr>
          <p:spPr bwMode="auto">
            <a:xfrm>
              <a:off x="3408" y="2832"/>
              <a:ext cx="1392" cy="576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5" name="Rectangle 19"/>
            <p:cNvSpPr>
              <a:spLocks noChangeArrowheads="1"/>
            </p:cNvSpPr>
            <p:nvPr/>
          </p:nvSpPr>
          <p:spPr bwMode="auto">
            <a:xfrm>
              <a:off x="3744" y="864"/>
              <a:ext cx="1728" cy="43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01876" name="Text Box 20"/>
            <p:cNvSpPr txBox="1">
              <a:spLocks noChangeArrowheads="1"/>
            </p:cNvSpPr>
            <p:nvPr/>
          </p:nvSpPr>
          <p:spPr bwMode="auto">
            <a:xfrm>
              <a:off x="3360" y="3402"/>
              <a:ext cx="19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r>
                <a:rPr lang="en-US" sz="2800" dirty="0">
                  <a:solidFill>
                    <a:srgbClr val="FFFFFF"/>
                  </a:solidFill>
                  <a:latin typeface="Arial"/>
                  <a:cs typeface="Arial"/>
                </a:rPr>
                <a:t>Kernel of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9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 Theory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9038"/>
            <a:ext cx="8458200" cy="5387975"/>
          </a:xfrm>
        </p:spPr>
        <p:txBody>
          <a:bodyPr/>
          <a:lstStyle/>
          <a:p>
            <a:r>
              <a:rPr lang="en-US" dirty="0"/>
              <a:t>Linear operators act on functions like matrices act on vectors or discrete representations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Basic linearity relations hold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include integration and differentiation</a:t>
            </a:r>
          </a:p>
        </p:txBody>
      </p:sp>
      <p:graphicFrame>
        <p:nvGraphicFramePr>
          <p:cNvPr id="1418244" name="Object 4"/>
          <p:cNvGraphicFramePr>
            <a:graphicFrameLocks noChangeAspect="1"/>
          </p:cNvGraphicFramePr>
          <p:nvPr/>
        </p:nvGraphicFramePr>
        <p:xfrm>
          <a:off x="1300163" y="2300288"/>
          <a:ext cx="3016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90" name="Equation" r:id="rId3" imgW="1143000" imgH="253800" progId="Equation.DSMT4">
                  <p:embed/>
                </p:oleObj>
              </mc:Choice>
              <mc:Fallback>
                <p:oleObj name="Equation" r:id="rId3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00288"/>
                        <a:ext cx="30162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4989513" y="2254250"/>
            <a:ext cx="3538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M is a linear operator.</a:t>
            </a:r>
          </a:p>
          <a:p>
            <a:pPr algn="l"/>
            <a:r>
              <a:rPr lang="en-US" sz="2400">
                <a:solidFill>
                  <a:srgbClr val="FFFFFF"/>
                </a:solidFill>
                <a:latin typeface="Arial" charset="0"/>
                <a:cs typeface="Arial"/>
              </a:rPr>
              <a:t>f and h are functions of u</a:t>
            </a:r>
          </a:p>
        </p:txBody>
      </p:sp>
      <p:graphicFrame>
        <p:nvGraphicFramePr>
          <p:cNvPr id="1418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48308"/>
              </p:ext>
            </p:extLst>
          </p:nvPr>
        </p:nvGraphicFramePr>
        <p:xfrm>
          <a:off x="1114425" y="4224327"/>
          <a:ext cx="6099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91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4224327"/>
                        <a:ext cx="609917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8247" name="Text Box 7"/>
          <p:cNvSpPr txBox="1">
            <a:spLocks noChangeArrowheads="1"/>
          </p:cNvSpPr>
          <p:nvPr/>
        </p:nvSpPr>
        <p:spPr bwMode="auto">
          <a:xfrm>
            <a:off x="5594660" y="3374206"/>
            <a:ext cx="303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a and b are scalars</a:t>
            </a:r>
          </a:p>
          <a:p>
            <a:pPr algn="l"/>
            <a:r>
              <a:rPr lang="en-US" sz="2400" dirty="0">
                <a:solidFill>
                  <a:srgbClr val="FFFFFF"/>
                </a:solidFill>
                <a:latin typeface="Arial" charset="0"/>
                <a:cs typeface="Arial"/>
              </a:rPr>
              <a:t>f and g are functions </a:t>
            </a:r>
          </a:p>
        </p:txBody>
      </p:sp>
      <p:graphicFrame>
        <p:nvGraphicFramePr>
          <p:cNvPr id="1418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8766"/>
              </p:ext>
            </p:extLst>
          </p:nvPr>
        </p:nvGraphicFramePr>
        <p:xfrm>
          <a:off x="1125538" y="5181950"/>
          <a:ext cx="413702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92" name="Equation" r:id="rId7" imgW="1777680" imgH="711000" progId="Equation.DSMT4">
                  <p:embed/>
                </p:oleObj>
              </mc:Choice>
              <mc:Fallback>
                <p:oleObj name="Equation" r:id="rId7" imgW="1777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181950"/>
                        <a:ext cx="4137025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78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Linear Operator Equation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1401763"/>
          <a:ext cx="58547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03" name="Equation" r:id="rId3" imgW="1752600" imgH="279400" progId="Equation.DSMT4">
                  <p:embed/>
                </p:oleObj>
              </mc:Choice>
              <mc:Fallback>
                <p:oleObj name="Equation" r:id="rId3" imgW="175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1763"/>
                        <a:ext cx="58547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4" name="Rectangle 4"/>
          <p:cNvSpPr>
            <a:spLocks noChangeArrowheads="1"/>
          </p:cNvSpPr>
          <p:nvPr/>
        </p:nvSpPr>
        <p:spPr bwMode="auto">
          <a:xfrm>
            <a:off x="5410200" y="1371600"/>
            <a:ext cx="22098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2885" name="Text Box 5"/>
          <p:cNvSpPr txBox="1">
            <a:spLocks noChangeArrowheads="1"/>
          </p:cNvSpPr>
          <p:nvPr/>
        </p:nvSpPr>
        <p:spPr bwMode="auto">
          <a:xfrm>
            <a:off x="5019675" y="2274888"/>
            <a:ext cx="4086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Kernel of equation</a:t>
            </a:r>
          </a:p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Light Transport Operator</a:t>
            </a:r>
          </a:p>
        </p:txBody>
      </p:sp>
      <p:graphicFrame>
        <p:nvGraphicFramePr>
          <p:cNvPr id="1402886" name="Object 6"/>
          <p:cNvGraphicFramePr>
            <a:graphicFrameLocks noChangeAspect="1"/>
          </p:cNvGraphicFramePr>
          <p:nvPr/>
        </p:nvGraphicFramePr>
        <p:xfrm>
          <a:off x="1828800" y="3397250"/>
          <a:ext cx="38862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04" name="Equation" r:id="rId5" imgW="736600" imgH="165100" progId="Equation.DSMT4">
                  <p:embed/>
                </p:oleObj>
              </mc:Choice>
              <mc:Fallback>
                <p:oleObj name="Equation" r:id="rId5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7250"/>
                        <a:ext cx="38862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455613" y="4495800"/>
            <a:ext cx="87455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Can be discretized to a simple matrix equation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[or system of simultaneous linear equations] </a:t>
            </a:r>
          </a:p>
          <a:p>
            <a:pPr algn="l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Arial" charset="0"/>
                <a:cs typeface="Arial"/>
              </a:rPr>
              <a:t>(L, E are vectors, K is the light transport matrix)</a:t>
            </a:r>
          </a:p>
        </p:txBody>
      </p:sp>
    </p:spTree>
    <p:extLst>
      <p:ext uri="{BB962C8B-B14F-4D97-AF65-F5344CB8AC3E}">
        <p14:creationId xmlns:p14="http://schemas.microsoft.com/office/powerpoint/2010/main" val="126440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the Rendering Equation</a:t>
            </a:r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" y="1280820"/>
            <a:ext cx="9144000" cy="4572000"/>
          </a:xfrm>
        </p:spPr>
        <p:txBody>
          <a:bodyPr/>
          <a:lstStyle/>
          <a:p>
            <a:r>
              <a:rPr lang="en-US" dirty="0"/>
              <a:t>Too hard for analytic solution, numerical methods</a:t>
            </a:r>
          </a:p>
          <a:p>
            <a:r>
              <a:rPr lang="en-US" dirty="0"/>
              <a:t>Approximations, that compute different terms, accuracies of the rendering equation</a:t>
            </a:r>
          </a:p>
          <a:p>
            <a:r>
              <a:rPr lang="en-US" dirty="0"/>
              <a:t>Two basic approaches are ray tracing, </a:t>
            </a:r>
            <a:r>
              <a:rPr lang="en-US" dirty="0" err="1"/>
              <a:t>radiosity</a:t>
            </a:r>
            <a:r>
              <a:rPr lang="en-US" dirty="0"/>
              <a:t>.  More formally, Monte Carlo and Finite </a:t>
            </a:r>
            <a:r>
              <a:rPr lang="en-US" dirty="0" smtClean="0"/>
              <a:t>Element.  Today Monte Carlo path tracing is core rendering method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Monte </a:t>
            </a:r>
            <a:r>
              <a:rPr lang="en-US" dirty="0"/>
              <a:t>Carlo techniques sample light paths, form statistical estimate (example, path tracing)</a:t>
            </a:r>
          </a:p>
          <a:p>
            <a:r>
              <a:rPr lang="en-US" dirty="0"/>
              <a:t>Finite Element methods discretize to matrix equation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97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Solving the Rendering Equation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General linear operator solution.  Within raytracing:</a:t>
            </a:r>
          </a:p>
          <a:p>
            <a:pPr lvl="1" eaLnBrk="1" hangingPunct="1">
              <a:defRPr/>
            </a:pPr>
            <a:r>
              <a:rPr lang="en-US" dirty="0" smtClean="0"/>
              <a:t>General class numerical </a:t>
            </a:r>
            <a:r>
              <a:rPr lang="en-US" b="1" i="1" dirty="0" smtClean="0"/>
              <a:t>Monte Carlo</a:t>
            </a:r>
            <a:r>
              <a:rPr lang="en-US" dirty="0" smtClean="0"/>
              <a:t> methods</a:t>
            </a:r>
          </a:p>
          <a:p>
            <a:pPr lvl="1" eaLnBrk="1" hangingPunct="1">
              <a:defRPr/>
            </a:pPr>
            <a:r>
              <a:rPr lang="en-US" dirty="0" smtClean="0"/>
              <a:t>Approximate set of all paths of light in scene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1415172" name="Object 4"/>
          <p:cNvGraphicFramePr>
            <a:graphicFrameLocks noChangeAspect="1"/>
          </p:cNvGraphicFramePr>
          <p:nvPr/>
        </p:nvGraphicFramePr>
        <p:xfrm>
          <a:off x="3124200" y="2514600"/>
          <a:ext cx="24384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71" name="Equation" r:id="rId3" imgW="736600" imgH="165100" progId="Equation.DSMT4">
                  <p:embed/>
                </p:oleObj>
              </mc:Choice>
              <mc:Fallback>
                <p:oleObj name="Equation" r:id="rId3" imgW="7366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24384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3" name="Object 5"/>
          <p:cNvGraphicFramePr>
            <a:graphicFrameLocks noChangeAspect="1"/>
          </p:cNvGraphicFramePr>
          <p:nvPr/>
        </p:nvGraphicFramePr>
        <p:xfrm>
          <a:off x="1830388" y="3122613"/>
          <a:ext cx="266541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72" name="Equation" r:id="rId5" imgW="774700" imgH="165100" progId="Equation.DSMT4">
                  <p:embed/>
                </p:oleObj>
              </mc:Choice>
              <mc:Fallback>
                <p:oleObj name="Equation" r:id="rId5" imgW="774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122613"/>
                        <a:ext cx="266541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4" name="Object 6"/>
          <p:cNvGraphicFramePr>
            <a:graphicFrameLocks noChangeAspect="1"/>
          </p:cNvGraphicFramePr>
          <p:nvPr/>
        </p:nvGraphicFramePr>
        <p:xfrm>
          <a:off x="1741488" y="3717925"/>
          <a:ext cx="26908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73" name="Equation" r:id="rId7" imgW="800100" imgH="203200" progId="Equation.DSMT4">
                  <p:embed/>
                </p:oleObj>
              </mc:Choice>
              <mc:Fallback>
                <p:oleObj name="Equation" r:id="rId7" imgW="80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717925"/>
                        <a:ext cx="269081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5" name="Object 7"/>
          <p:cNvGraphicFramePr>
            <a:graphicFrameLocks noChangeAspect="1"/>
          </p:cNvGraphicFramePr>
          <p:nvPr/>
        </p:nvGraphicFramePr>
        <p:xfrm>
          <a:off x="3262313" y="4152900"/>
          <a:ext cx="29241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74" name="Equation" r:id="rId9" imgW="901700" imgH="241300" progId="Equation.DSMT4">
                  <p:embed/>
                </p:oleObj>
              </mc:Choice>
              <mc:Fallback>
                <p:oleObj name="Equation" r:id="rId9" imgW="901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152900"/>
                        <a:ext cx="29241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2895600" y="4772025"/>
            <a:ext cx="307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/>
              </a:rPr>
              <a:t>Binomial Theorem</a:t>
            </a:r>
          </a:p>
        </p:txBody>
      </p:sp>
      <p:graphicFrame>
        <p:nvGraphicFramePr>
          <p:cNvPr id="1415177" name="Object 9"/>
          <p:cNvGraphicFramePr>
            <a:graphicFrameLocks noChangeAspect="1"/>
          </p:cNvGraphicFramePr>
          <p:nvPr/>
        </p:nvGraphicFramePr>
        <p:xfrm>
          <a:off x="3316288" y="5168900"/>
          <a:ext cx="54816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75" name="Equation" r:id="rId11" imgW="1701800" imgH="241300" progId="Equation.DSMT4">
                  <p:embed/>
                </p:oleObj>
              </mc:Choice>
              <mc:Fallback>
                <p:oleObj name="Equation" r:id="rId11" imgW="1701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5168900"/>
                        <a:ext cx="54816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5178" name="Object 10"/>
          <p:cNvGraphicFramePr>
            <a:graphicFrameLocks noChangeAspect="1"/>
          </p:cNvGraphicFramePr>
          <p:nvPr/>
        </p:nvGraphicFramePr>
        <p:xfrm>
          <a:off x="3216275" y="5773738"/>
          <a:ext cx="59721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76" name="Equation" r:id="rId13" imgW="1854200" imgH="203200" progId="Equation.DSMT4">
                  <p:embed/>
                </p:oleObj>
              </mc:Choice>
              <mc:Fallback>
                <p:oleObj name="Equation" r:id="rId1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773738"/>
                        <a:ext cx="59721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467944" y="6305899"/>
            <a:ext cx="665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rgbClr val="FFFFFF"/>
                </a:solidFill>
                <a:latin typeface="Arial" charset="0"/>
                <a:cs typeface="Arial"/>
              </a:rPr>
              <a:t>Term n corresponds to n bounces of light</a:t>
            </a:r>
          </a:p>
        </p:txBody>
      </p:sp>
    </p:spTree>
    <p:extLst>
      <p:ext uri="{BB962C8B-B14F-4D97-AF65-F5344CB8AC3E}">
        <p14:creationId xmlns:p14="http://schemas.microsoft.com/office/powerpoint/2010/main" val="243991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 smtClean="0"/>
              <a:t>Motivation: Monte Carlo Rendering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1333"/>
            <a:ext cx="8587374" cy="5029200"/>
          </a:xfrm>
        </p:spPr>
        <p:txBody>
          <a:bodyPr/>
          <a:lstStyle/>
          <a:p>
            <a:r>
              <a:rPr lang="en-US" dirty="0" smtClean="0"/>
              <a:t>Key application area for sampling/reconstruction</a:t>
            </a:r>
          </a:p>
          <a:p>
            <a:r>
              <a:rPr lang="en-US" dirty="0" smtClean="0"/>
              <a:t>Modern methods for denoising now popular </a:t>
            </a:r>
          </a:p>
          <a:p>
            <a:r>
              <a:rPr lang="en-US" dirty="0" smtClean="0"/>
              <a:t>1-3 order of magnitude speedups in mature area</a:t>
            </a:r>
          </a:p>
          <a:p>
            <a:r>
              <a:rPr lang="en-US" dirty="0" smtClean="0"/>
              <a:t>Denoising now standard in production rendering</a:t>
            </a:r>
          </a:p>
          <a:p>
            <a:r>
              <a:rPr lang="en-US" dirty="0" smtClean="0"/>
              <a:t>This week: Basic background in rendering </a:t>
            </a:r>
          </a:p>
          <a:p>
            <a:pPr lvl="1"/>
            <a:r>
              <a:rPr lang="en-US" dirty="0" smtClean="0"/>
              <a:t>Reflection and Rendering Equations </a:t>
            </a:r>
          </a:p>
          <a:p>
            <a:pPr lvl="1"/>
            <a:r>
              <a:rPr lang="en-US" dirty="0" smtClean="0"/>
              <a:t>Monte Carlo Integration </a:t>
            </a:r>
          </a:p>
          <a:p>
            <a:pPr lvl="1"/>
            <a:r>
              <a:rPr lang="en-US" dirty="0" smtClean="0"/>
              <a:t>Path Tracing (Basic Monte Carlo rendering method)</a:t>
            </a:r>
          </a:p>
          <a:p>
            <a:pPr lvl="1"/>
            <a:r>
              <a:rPr lang="en-US" dirty="0" smtClean="0"/>
              <a:t>Also the basics of </a:t>
            </a:r>
            <a:r>
              <a:rPr lang="en-US" dirty="0" smtClean="0"/>
              <a:t>CSE 168 (163)</a:t>
            </a:r>
          </a:p>
          <a:p>
            <a:r>
              <a:rPr lang="en-US" b="1" dirty="0" smtClean="0"/>
              <a:t>Please send </a:t>
            </a:r>
            <a:r>
              <a:rPr lang="en-US" b="1" dirty="0" smtClean="0"/>
              <a:t>project </a:t>
            </a:r>
            <a:r>
              <a:rPr lang="en-US" b="1" dirty="0" smtClean="0"/>
              <a:t>paragraph by end of </a:t>
            </a:r>
            <a:r>
              <a:rPr lang="en-US" b="1" dirty="0" smtClean="0"/>
              <a:t>week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040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4932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4934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4936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4938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60975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</p:spTree>
    <p:extLst>
      <p:ext uri="{BB962C8B-B14F-4D97-AF65-F5344CB8AC3E}">
        <p14:creationId xmlns:p14="http://schemas.microsoft.com/office/powerpoint/2010/main" val="390360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/>
      <p:bldP spid="1404933" grpId="1"/>
      <p:bldP spid="1404935" grpId="0"/>
      <p:bldP spid="1404937" grpId="0"/>
      <p:bldP spid="14049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Ray Tracing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14313" y="1143000"/>
          <a:ext cx="87915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64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43000"/>
                        <a:ext cx="87915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6" name="Line 4"/>
          <p:cNvSpPr>
            <a:spLocks noChangeShapeType="1"/>
          </p:cNvSpPr>
          <p:nvPr/>
        </p:nvSpPr>
        <p:spPr bwMode="auto">
          <a:xfrm>
            <a:off x="1828800" y="2057400"/>
            <a:ext cx="0" cy="533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7" name="Text Box 5"/>
          <p:cNvSpPr txBox="1">
            <a:spLocks noChangeArrowheads="1"/>
          </p:cNvSpPr>
          <p:nvPr/>
        </p:nvSpPr>
        <p:spPr bwMode="auto">
          <a:xfrm>
            <a:off x="685800" y="2528888"/>
            <a:ext cx="269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Emission directly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From light sources</a:t>
            </a:r>
          </a:p>
        </p:txBody>
      </p:sp>
      <p:sp>
        <p:nvSpPr>
          <p:cNvPr id="1405958" name="Line 6"/>
          <p:cNvSpPr>
            <a:spLocks noChangeShapeType="1"/>
          </p:cNvSpPr>
          <p:nvPr/>
        </p:nvSpPr>
        <p:spPr bwMode="auto">
          <a:xfrm>
            <a:off x="3352800" y="2057400"/>
            <a:ext cx="0" cy="144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2286000" y="3595688"/>
            <a:ext cx="260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Direct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66"/>
                </a:solidFill>
                <a:latin typeface="Arial" charset="0"/>
                <a:cs typeface="Arial"/>
              </a:rPr>
              <a:t>on surfaces</a:t>
            </a:r>
          </a:p>
        </p:txBody>
      </p:sp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5181600" y="2057400"/>
            <a:ext cx="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1" name="Text Box 9"/>
          <p:cNvSpPr txBox="1">
            <a:spLocks noChangeArrowheads="1"/>
          </p:cNvSpPr>
          <p:nvPr/>
        </p:nvSpPr>
        <p:spPr bwMode="auto">
          <a:xfrm>
            <a:off x="4038600" y="4418013"/>
            <a:ext cx="311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Global Illumination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(One bounce indirect)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[Mirrors, Refraction]</a:t>
            </a:r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>
            <a:off x="7467600" y="2057400"/>
            <a:ext cx="0" cy="3657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05963" name="Text Box 11"/>
          <p:cNvSpPr txBox="1">
            <a:spLocks noChangeArrowheads="1"/>
          </p:cNvSpPr>
          <p:nvPr/>
        </p:nvSpPr>
        <p:spPr bwMode="auto">
          <a:xfrm>
            <a:off x="6059488" y="5729288"/>
            <a:ext cx="3201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(Two bounce indirect) </a:t>
            </a:r>
          </a:p>
          <a:p>
            <a:pPr algn="l" eaLnBrk="1" hangingPunct="1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[Caustics etc]</a:t>
            </a:r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457200" y="4572000"/>
            <a:ext cx="3687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3200">
                <a:solidFill>
                  <a:srgbClr val="FFFF66"/>
                </a:solidFill>
                <a:latin typeface="Arial" charset="0"/>
                <a:cs typeface="Arial"/>
              </a:rPr>
              <a:t>OpenGL Shading</a:t>
            </a:r>
          </a:p>
        </p:txBody>
      </p:sp>
    </p:spTree>
    <p:extLst>
      <p:ext uri="{BB962C8B-B14F-4D97-AF65-F5344CB8AC3E}">
        <p14:creationId xmlns:p14="http://schemas.microsoft.com/office/powerpoint/2010/main" val="670446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1317" name="Picture 5" descr="slid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6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Reflectance Equation (review)</a:t>
            </a:r>
          </a:p>
          <a:p>
            <a:r>
              <a:rPr lang="en-US"/>
              <a:t>Global Illumination</a:t>
            </a:r>
          </a:p>
          <a:p>
            <a:r>
              <a:rPr lang="en-US"/>
              <a:t>Rendering Equation</a:t>
            </a:r>
          </a:p>
          <a:p>
            <a:r>
              <a:rPr lang="en-US"/>
              <a:t>As a general Integral Equation and Operator</a:t>
            </a:r>
          </a:p>
          <a:p>
            <a:r>
              <a:rPr lang="en-US"/>
              <a:t>Approximations (Ray Tracing, Radiosity)</a:t>
            </a:r>
          </a:p>
          <a:p>
            <a:r>
              <a:rPr lang="en-US" i="1">
                <a:solidFill>
                  <a:srgbClr val="FFFF66"/>
                </a:solidFill>
              </a:rPr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29350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65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66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67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68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69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latin typeface="Arial" charset="0"/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70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71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latin typeface="Arial" charset="0"/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72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7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</p:txBody>
      </p:sp>
      <p:graphicFrame>
        <p:nvGraphicFramePr>
          <p:cNvPr id="141210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1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1" name="Rectangle 5"/>
          <p:cNvSpPr>
            <a:spLocks noChangeArrowheads="1"/>
          </p:cNvSpPr>
          <p:nvPr/>
        </p:nvSpPr>
        <p:spPr bwMode="auto">
          <a:xfrm>
            <a:off x="7181850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2" name="AutoShape 6"/>
          <p:cNvSpPr>
            <a:spLocks noChangeArrowheads="1"/>
          </p:cNvSpPr>
          <p:nvPr/>
        </p:nvSpPr>
        <p:spPr bwMode="auto">
          <a:xfrm rot="10800000">
            <a:off x="1295400" y="5562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3" name="AutoShape 7"/>
          <p:cNvSpPr>
            <a:spLocks noChangeArrowheads="1"/>
          </p:cNvSpPr>
          <p:nvPr/>
        </p:nvSpPr>
        <p:spPr bwMode="auto">
          <a:xfrm rot="4932475">
            <a:off x="3733800" y="3657600"/>
            <a:ext cx="2057400" cy="914400"/>
          </a:xfrm>
          <a:custGeom>
            <a:avLst/>
            <a:gdLst>
              <a:gd name="G0" fmla="+- 2166 0 0"/>
              <a:gd name="G1" fmla="+- 21600 0 2166"/>
              <a:gd name="G2" fmla="*/ 2166 1 2"/>
              <a:gd name="G3" fmla="+- 21600 0 G2"/>
              <a:gd name="G4" fmla="+/ 2166 21600 2"/>
              <a:gd name="G5" fmla="+/ G1 0 2"/>
              <a:gd name="G6" fmla="*/ 21600 21600 2166"/>
              <a:gd name="G7" fmla="*/ G6 1 2"/>
              <a:gd name="G8" fmla="+- 21600 0 G7"/>
              <a:gd name="G9" fmla="*/ 21600 1 2"/>
              <a:gd name="G10" fmla="+- 2166 0 G9"/>
              <a:gd name="G11" fmla="?: G10 G8 0"/>
              <a:gd name="G12" fmla="?: G10 G7 21600"/>
              <a:gd name="T0" fmla="*/ 20517 w 21600"/>
              <a:gd name="T1" fmla="*/ 10800 h 21600"/>
              <a:gd name="T2" fmla="*/ 10800 w 21600"/>
              <a:gd name="T3" fmla="*/ 21600 h 21600"/>
              <a:gd name="T4" fmla="*/ 1083 w 21600"/>
              <a:gd name="T5" fmla="*/ 10800 h 21600"/>
              <a:gd name="T6" fmla="*/ 10800 w 21600"/>
              <a:gd name="T7" fmla="*/ 0 h 21600"/>
              <a:gd name="T8" fmla="*/ 2883 w 21600"/>
              <a:gd name="T9" fmla="*/ 2883 h 21600"/>
              <a:gd name="T10" fmla="*/ 18717 w 21600"/>
              <a:gd name="T11" fmla="*/ 1871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6" y="21600"/>
                </a:lnTo>
                <a:lnTo>
                  <a:pt x="19434" y="21600"/>
                </a:lnTo>
                <a:lnTo>
                  <a:pt x="21600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4" name="Line 8"/>
          <p:cNvSpPr>
            <a:spLocks noChangeShapeType="1"/>
          </p:cNvSpPr>
          <p:nvPr/>
        </p:nvSpPr>
        <p:spPr bwMode="auto">
          <a:xfrm flipV="1">
            <a:off x="2133600" y="47244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05" name="Line 9"/>
          <p:cNvSpPr>
            <a:spLocks noChangeShapeType="1"/>
          </p:cNvSpPr>
          <p:nvPr/>
        </p:nvSpPr>
        <p:spPr bwMode="auto">
          <a:xfrm flipH="1">
            <a:off x="3657600" y="3505200"/>
            <a:ext cx="10668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6" name="Object 10"/>
          <p:cNvGraphicFramePr>
            <a:graphicFrameLocks noChangeAspect="1"/>
          </p:cNvGraphicFramePr>
          <p:nvPr/>
        </p:nvGraphicFramePr>
        <p:xfrm>
          <a:off x="1981200" y="5943600"/>
          <a:ext cx="27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2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943600"/>
                        <a:ext cx="27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07" name="Object 11"/>
          <p:cNvGraphicFramePr>
            <a:graphicFrameLocks noChangeAspect="1"/>
          </p:cNvGraphicFramePr>
          <p:nvPr/>
        </p:nvGraphicFramePr>
        <p:xfrm>
          <a:off x="4745038" y="3276600"/>
          <a:ext cx="360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3" name="Equation" r:id="rId7" imgW="164880" imgH="177480" progId="Equation.DSMT4">
                  <p:embed/>
                </p:oleObj>
              </mc:Choice>
              <mc:Fallback>
                <p:oleObj name="Equation" r:id="rId7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3276600"/>
                        <a:ext cx="360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8" name="Line 12"/>
          <p:cNvSpPr>
            <a:spLocks noChangeShapeType="1"/>
          </p:cNvSpPr>
          <p:nvPr/>
        </p:nvSpPr>
        <p:spPr bwMode="auto">
          <a:xfrm flipV="1">
            <a:off x="2133600" y="3505200"/>
            <a:ext cx="2590800" cy="236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09" name="Object 13"/>
          <p:cNvGraphicFramePr>
            <a:graphicFrameLocks noChangeAspect="1"/>
          </p:cNvGraphicFramePr>
          <p:nvPr/>
        </p:nvGraphicFramePr>
        <p:xfrm>
          <a:off x="4464050" y="3962400"/>
          <a:ext cx="596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4" name="Equation" r:id="rId9" imgW="241200" imgH="177480" progId="Equation.DSMT4">
                  <p:embed/>
                </p:oleObj>
              </mc:Choice>
              <mc:Fallback>
                <p:oleObj name="Equation" r:id="rId9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962400"/>
                        <a:ext cx="596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0" name="Object 14"/>
          <p:cNvGraphicFramePr>
            <a:graphicFrameLocks noChangeAspect="1"/>
          </p:cNvGraphicFramePr>
          <p:nvPr/>
        </p:nvGraphicFramePr>
        <p:xfrm>
          <a:off x="2895600" y="5029200"/>
          <a:ext cx="414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5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143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1" name="Object 15"/>
          <p:cNvGraphicFramePr>
            <a:graphicFrameLocks noChangeAspect="1"/>
          </p:cNvGraphicFramePr>
          <p:nvPr/>
        </p:nvGraphicFramePr>
        <p:xfrm>
          <a:off x="3630613" y="4267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6" name="Equation" r:id="rId13" imgW="266400" imgH="228600" progId="Equation.DSMT4">
                  <p:embed/>
                </p:oleObj>
              </mc:Choice>
              <mc:Fallback>
                <p:oleObj name="Equation" r:id="rId13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4267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2" name="Object 16"/>
          <p:cNvGraphicFramePr>
            <a:graphicFrameLocks noChangeAspect="1"/>
          </p:cNvGraphicFramePr>
          <p:nvPr/>
        </p:nvGraphicFramePr>
        <p:xfrm>
          <a:off x="2239963" y="4953000"/>
          <a:ext cx="354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7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53000"/>
                        <a:ext cx="3540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3" name="Object 17"/>
          <p:cNvGraphicFramePr>
            <a:graphicFrameLocks noChangeAspect="1"/>
          </p:cNvGraphicFramePr>
          <p:nvPr/>
        </p:nvGraphicFramePr>
        <p:xfrm>
          <a:off x="3733800" y="3657600"/>
          <a:ext cx="384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8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57600"/>
                        <a:ext cx="384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14" name="Line 18"/>
          <p:cNvSpPr>
            <a:spLocks noChangeShapeType="1"/>
          </p:cNvSpPr>
          <p:nvPr/>
        </p:nvSpPr>
        <p:spPr bwMode="auto">
          <a:xfrm flipV="1">
            <a:off x="2133600" y="3352800"/>
            <a:ext cx="2057400" cy="2514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2971800" cy="2819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6" name="Line 20"/>
          <p:cNvSpPr>
            <a:spLocks noChangeShapeType="1"/>
          </p:cNvSpPr>
          <p:nvPr/>
        </p:nvSpPr>
        <p:spPr bwMode="auto">
          <a:xfrm flipV="1">
            <a:off x="2133600" y="5105400"/>
            <a:ext cx="32004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2117" name="Line 21"/>
          <p:cNvSpPr>
            <a:spLocks noChangeShapeType="1"/>
          </p:cNvSpPr>
          <p:nvPr/>
        </p:nvSpPr>
        <p:spPr bwMode="auto">
          <a:xfrm flipV="1">
            <a:off x="2133600" y="5029200"/>
            <a:ext cx="228600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2118" name="Object 22"/>
          <p:cNvGraphicFramePr>
            <a:graphicFrameLocks noChangeAspect="1"/>
          </p:cNvGraphicFramePr>
          <p:nvPr/>
        </p:nvGraphicFramePr>
        <p:xfrm>
          <a:off x="3478213" y="48006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19" name="Equation" r:id="rId19" imgW="266400" imgH="228600" progId="Equation.DSMT4">
                  <p:embed/>
                </p:oleObj>
              </mc:Choice>
              <mc:Fallback>
                <p:oleObj name="Equation" r:id="rId19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119" name="Object 23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20" name="Equation" r:id="rId21" imgW="1028520" imgH="419040" progId="Equation.DSMT4">
                  <p:embed/>
                </p:oleObj>
              </mc:Choice>
              <mc:Fallback>
                <p:oleObj name="Equation" r:id="rId21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8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102" grpId="0" animBg="1"/>
      <p:bldP spid="1412103" grpId="0" animBg="1"/>
      <p:bldP spid="1412104" grpId="0" animBg="1"/>
      <p:bldP spid="1412105" grpId="0" animBg="1"/>
      <p:bldP spid="1412108" grpId="0" animBg="1"/>
      <p:bldP spid="1412114" grpId="0" animBg="1"/>
      <p:bldP spid="1412115" grpId="0" animBg="1"/>
      <p:bldP spid="1412116" grpId="0" animBg="1"/>
      <p:bldP spid="14121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of Variables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graphicFrame>
        <p:nvGraphicFramePr>
          <p:cNvPr id="141312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69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5" name="Rectangle 5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6" name="Object 6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0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27" name="Object 7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1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28" name="Rectangle 8"/>
          <p:cNvSpPr>
            <a:spLocks noChangeArrowheads="1"/>
          </p:cNvSpPr>
          <p:nvPr/>
        </p:nvSpPr>
        <p:spPr bwMode="auto">
          <a:xfrm>
            <a:off x="6888163" y="2971800"/>
            <a:ext cx="1951037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3129" name="Object 9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2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3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ChangeArrowheads="1"/>
          </p:cNvSpPr>
          <p:nvPr/>
        </p:nvSpPr>
        <p:spPr bwMode="auto">
          <a:xfrm>
            <a:off x="533400" y="4191000"/>
            <a:ext cx="8382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179" y="381000"/>
            <a:ext cx="8968821" cy="838200"/>
          </a:xfrm>
        </p:spPr>
        <p:txBody>
          <a:bodyPr/>
          <a:lstStyle/>
          <a:p>
            <a:r>
              <a:rPr lang="en-US" dirty="0"/>
              <a:t>Rendering Equation: Standard Form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 sz="2000"/>
              <a:t>    Integral over angles sometimes insufficient.  Write integral in terms of surface radiance only (change of variables)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   Domain integral awkward.  Introduce binary visibility fn V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aphicFrame>
        <p:nvGraphicFramePr>
          <p:cNvPr id="1414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154113" y="1295400"/>
          <a:ext cx="73675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4" name="Equation" r:id="rId3" imgW="3466800" imgH="368280" progId="Equation.DSMT4">
                  <p:embed/>
                </p:oleObj>
              </mc:Choice>
              <mc:Fallback>
                <p:oleObj name="Equation" r:id="rId3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1295400"/>
                        <a:ext cx="73675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0" name="Rectangle 6"/>
          <p:cNvSpPr>
            <a:spLocks noChangeArrowheads="1"/>
          </p:cNvSpPr>
          <p:nvPr/>
        </p:nvSpPr>
        <p:spPr bwMode="auto">
          <a:xfrm>
            <a:off x="7167563" y="1295400"/>
            <a:ext cx="1371600" cy="6096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1" name="Object 7"/>
          <p:cNvGraphicFramePr>
            <a:graphicFrameLocks noChangeAspect="1"/>
          </p:cNvGraphicFramePr>
          <p:nvPr/>
        </p:nvGraphicFramePr>
        <p:xfrm>
          <a:off x="6324600" y="4800600"/>
          <a:ext cx="2362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5" name="Equation" r:id="rId5" imgW="1028520" imgH="419040" progId="Equation.DSMT4">
                  <p:embed/>
                </p:oleObj>
              </mc:Choice>
              <mc:Fallback>
                <p:oleObj name="Equation" r:id="rId5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00600"/>
                        <a:ext cx="23622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2" name="Object 8"/>
          <p:cNvGraphicFramePr>
            <a:graphicFrameLocks noChangeAspect="1"/>
          </p:cNvGraphicFramePr>
          <p:nvPr/>
        </p:nvGraphicFramePr>
        <p:xfrm>
          <a:off x="681038" y="2960688"/>
          <a:ext cx="8232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6" name="Equation" r:id="rId7" imgW="4495680" imgH="469800" progId="Equation.DSMT4">
                  <p:embed/>
                </p:oleObj>
              </mc:Choice>
              <mc:Fallback>
                <p:oleObj name="Equation" r:id="rId7" imgW="44956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2960688"/>
                        <a:ext cx="8232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6873875" y="2971800"/>
            <a:ext cx="1965325" cy="838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414154" name="Object 10"/>
          <p:cNvGraphicFramePr>
            <a:graphicFrameLocks noChangeAspect="1"/>
          </p:cNvGraphicFramePr>
          <p:nvPr/>
        </p:nvGraphicFramePr>
        <p:xfrm>
          <a:off x="4648200" y="5849938"/>
          <a:ext cx="4210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7" name="Equation" r:id="rId9" imgW="2019240" imgH="419040" progId="Equation.DSMT4">
                  <p:embed/>
                </p:oleObj>
              </mc:Choice>
              <mc:Fallback>
                <p:oleObj name="Equation" r:id="rId9" imgW="2019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9938"/>
                        <a:ext cx="4210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4155" name="Object 11"/>
          <p:cNvGraphicFramePr>
            <a:graphicFrameLocks noChangeAspect="1"/>
          </p:cNvGraphicFramePr>
          <p:nvPr/>
        </p:nvGraphicFramePr>
        <p:xfrm>
          <a:off x="582613" y="4260850"/>
          <a:ext cx="827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208" name="Equation" r:id="rId11" imgW="4520880" imgH="380880" progId="Equation.DSMT4">
                  <p:embed/>
                </p:oleObj>
              </mc:Choice>
              <mc:Fallback>
                <p:oleObj name="Equation" r:id="rId11" imgW="4520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4260850"/>
                        <a:ext cx="82788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4156" name="Text Box 12"/>
          <p:cNvSpPr txBox="1">
            <a:spLocks noChangeArrowheads="1"/>
          </p:cNvSpPr>
          <p:nvPr/>
        </p:nvSpPr>
        <p:spPr bwMode="auto">
          <a:xfrm>
            <a:off x="152400" y="5132388"/>
            <a:ext cx="5873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2.52 Cohen Wallace. It swaps primed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And unprimed, omits angular args of BRDF, - sign.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Same as equation above 19.3 in Shirley, except he has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latin typeface="Arial" charset="0"/>
                <a:cs typeface="Arial"/>
              </a:rPr>
              <a:t>no emission, slightly diff. notation</a:t>
            </a:r>
          </a:p>
        </p:txBody>
      </p:sp>
    </p:spTree>
    <p:extLst>
      <p:ext uri="{BB962C8B-B14F-4D97-AF65-F5344CB8AC3E}">
        <p14:creationId xmlns:p14="http://schemas.microsoft.com/office/powerpoint/2010/main" val="63587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path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illumination</a:t>
            </a:r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70163" y="52418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24210" y="6363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98" y="533400"/>
            <a:ext cx="8674470" cy="685800"/>
          </a:xfrm>
        </p:spPr>
        <p:txBody>
          <a:bodyPr/>
          <a:lstStyle/>
          <a:p>
            <a:r>
              <a:rPr lang="en-US" dirty="0" smtClean="0"/>
              <a:t>Motivation: Monte Carlo Integration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Rendering = integration</a:t>
            </a:r>
          </a:p>
          <a:p>
            <a:pPr lvl="1"/>
            <a:r>
              <a:rPr lang="en-US" dirty="0"/>
              <a:t>Reflectance equation: Integrate over incident illumination</a:t>
            </a:r>
          </a:p>
          <a:p>
            <a:pPr lvl="1"/>
            <a:r>
              <a:rPr lang="en-US" dirty="0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 dirty="0"/>
              <a:t>Many sophisticated shading effects involve integrals</a:t>
            </a:r>
          </a:p>
          <a:p>
            <a:pPr lvl="1"/>
            <a:r>
              <a:rPr lang="en-US" dirty="0"/>
              <a:t>Antialiasing</a:t>
            </a:r>
          </a:p>
          <a:p>
            <a:pPr lvl="1"/>
            <a:r>
              <a:rPr lang="en-US" dirty="0"/>
              <a:t>Soft shadows</a:t>
            </a:r>
          </a:p>
          <a:p>
            <a:pPr lvl="1"/>
            <a:r>
              <a:rPr lang="en-US" dirty="0"/>
              <a:t>Indirect illumination</a:t>
            </a:r>
          </a:p>
          <a:p>
            <a:pPr lvl="1"/>
            <a:r>
              <a:rPr lang="en-US" dirty="0" smtClean="0"/>
              <a:t>Caustics</a:t>
            </a:r>
          </a:p>
          <a:p>
            <a:pPr marL="0" indent="0">
              <a:buNone/>
            </a:pPr>
            <a:r>
              <a:rPr lang="en-US" dirty="0" smtClean="0"/>
              <a:t>Most Sampling/Reconstruction treats actual rendering as a black box.  But still helpful to know some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9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I</a:t>
            </a:r>
            <a:r>
              <a:rPr lang="en-US" dirty="0" smtClean="0"/>
              <a:t>llumination</a:t>
            </a:r>
            <a:endParaRPr lang="en-US" dirty="0"/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27099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9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40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4034650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77436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829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40369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6744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53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Standard integration methods like trapezoidal</a:t>
            </a: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rule and Simpsons rule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fast for </a:t>
            </a:r>
            <a:r>
              <a:rPr lang="en-US" b="1" i="1">
                <a:solidFill>
                  <a:srgbClr val="FFFFFF"/>
                </a:solidFill>
                <a:latin typeface="Arial" charset="0"/>
              </a:rPr>
              <a:t>smooth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Deterministic</a:t>
            </a: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780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132998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77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596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78198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01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6307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Monte Carlo methods (random choose samples)</a:t>
            </a:r>
          </a:p>
          <a:p>
            <a:pPr algn="l"/>
            <a:endParaRPr lang="en-US">
              <a:solidFill>
                <a:srgbClr val="FFFFFF"/>
              </a:solidFill>
              <a:latin typeface="Arial" charset="0"/>
            </a:endParaRPr>
          </a:p>
          <a:p>
            <a:pPr algn="l"/>
            <a:r>
              <a:rPr lang="en-US">
                <a:solidFill>
                  <a:srgbClr val="FFFFFF"/>
                </a:solidFill>
                <a:latin typeface="Arial" charset="0"/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Relatively simple to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228850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f &gt;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26742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25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Slide courtesy of </a:t>
            </a:r>
            <a:b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5564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49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solidFill>
                    <a:srgbClr val="FFFFFF"/>
                  </a:solidFill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02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Describes possible outcomes of an experiment</a:t>
            </a:r>
          </a:p>
          <a:p>
            <a:r>
              <a:rPr lang="en-US"/>
              <a:t>In discrete case, e.g. value of a dice roll [x = 1-6]</a:t>
            </a:r>
          </a:p>
          <a:p>
            <a:r>
              <a:rPr lang="en-US"/>
              <a:t>Probability p associated with each x (1/6 for dice)</a:t>
            </a:r>
          </a:p>
          <a:p>
            <a:r>
              <a:rPr lang="en-US"/>
              <a:t> 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1050884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6102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1" name="Equation" r:id="rId3" imgW="2311400" imgH="939800" progId="Equation.DSMT4">
                  <p:embed/>
                </p:oleObj>
              </mc:Choice>
              <mc:Fallback>
                <p:oleObj name="Equation" r:id="rId3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19835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982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875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793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7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8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7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01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Cumulative</a:t>
              </a:r>
              <a:b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04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9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/>
              <a:t>Theory</a:t>
            </a:r>
            <a:r>
              <a:rPr lang="en-US" dirty="0"/>
              <a:t> for all global illumination methods (ray tracing, </a:t>
            </a:r>
            <a:r>
              <a:rPr lang="en-US" i="1" dirty="0"/>
              <a:t>path tracing</a:t>
            </a:r>
            <a:r>
              <a:rPr lang="en-US" dirty="0"/>
              <a:t>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We derive </a:t>
            </a:r>
            <a:r>
              <a:rPr lang="en-US" b="1" i="1" dirty="0"/>
              <a:t>Rendering Equation</a:t>
            </a:r>
            <a:r>
              <a:rPr lang="en-US" dirty="0"/>
              <a:t> [</a:t>
            </a:r>
            <a:r>
              <a:rPr lang="en-US" dirty="0" err="1"/>
              <a:t>Kajiya</a:t>
            </a:r>
            <a:r>
              <a:rPr lang="en-US" dirty="0"/>
              <a:t> 86]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Major theoretical development in field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Unifying framework for all global </a:t>
            </a:r>
            <a:r>
              <a:rPr lang="en-US" sz="2800" dirty="0" smtClean="0"/>
              <a:t>illumination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Introduced Path Tracing: core rendering method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/>
              <a:t>Discuss existing approaches as special cases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    </a:t>
            </a:r>
            <a:r>
              <a:rPr lang="en-US" sz="1800" dirty="0"/>
              <a:t>Fairly theoretical lecture (but important).  Not well covered in textbooks (though see Eric </a:t>
            </a:r>
            <a:r>
              <a:rPr lang="en-US" sz="1800" dirty="0" err="1"/>
              <a:t>Veach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thesis).  </a:t>
            </a:r>
            <a:r>
              <a:rPr lang="en-US" sz="1800" dirty="0" smtClean="0"/>
              <a:t>See reading if you are interested.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92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228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24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535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22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formally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02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095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9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05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89574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7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2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44080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41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Reflectance </a:t>
            </a:r>
            <a:r>
              <a:rPr lang="en-US" i="1" dirty="0" smtClean="0">
                <a:solidFill>
                  <a:srgbClr val="FFFF66"/>
                </a:solidFill>
              </a:rPr>
              <a:t>Equation</a:t>
            </a:r>
            <a:endParaRPr lang="en-US" i="1" dirty="0">
              <a:solidFill>
                <a:srgbClr val="FFFF66"/>
              </a:solidFill>
            </a:endParaRPr>
          </a:p>
          <a:p>
            <a:r>
              <a:rPr lang="en-US" i="1" dirty="0">
                <a:solidFill>
                  <a:srgbClr val="FFFF66"/>
                </a:solidFill>
              </a:rPr>
              <a:t>Global Illumination</a:t>
            </a:r>
          </a:p>
          <a:p>
            <a:r>
              <a:rPr lang="en-US" i="1" dirty="0">
                <a:solidFill>
                  <a:srgbClr val="FFFF66"/>
                </a:solidFill>
              </a:rPr>
              <a:t>Rendering Equation</a:t>
            </a:r>
          </a:p>
          <a:p>
            <a:r>
              <a:rPr lang="en-US" dirty="0"/>
              <a:t>As a general Integral Equation and Operator</a:t>
            </a:r>
          </a:p>
          <a:p>
            <a:r>
              <a:rPr lang="en-US" dirty="0"/>
              <a:t>Approximations (Ray Tracing, </a:t>
            </a:r>
            <a:r>
              <a:rPr lang="en-US" dirty="0" err="1"/>
              <a:t>Radiosity</a:t>
            </a:r>
            <a:r>
              <a:rPr lang="en-US" dirty="0"/>
              <a:t>)</a:t>
            </a:r>
          </a:p>
          <a:p>
            <a:r>
              <a:rPr lang="en-US" dirty="0"/>
              <a:t>Surface Parameterization (Standard Form)</a:t>
            </a:r>
          </a:p>
        </p:txBody>
      </p:sp>
    </p:spTree>
    <p:extLst>
      <p:ext uri="{BB962C8B-B14F-4D97-AF65-F5344CB8AC3E}">
        <p14:creationId xmlns:p14="http://schemas.microsoft.com/office/powerpoint/2010/main" val="416260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x</a:t>
            </a:r>
            <a:r>
              <a:rPr lang="en-US" sz="2400" baseline="-25000">
                <a:solidFill>
                  <a:srgbClr val="FFFFFF"/>
                </a:solidFill>
                <a:latin typeface="Arial" charset="0"/>
              </a:rPr>
              <a:t>N</a:t>
            </a: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  <a:latin typeface="Arial" charset="0"/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Less variance with better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importance sampling</a:t>
            </a:r>
            <a:endParaRPr lang="en-US" sz="2400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56106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165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6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0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graphicFrame>
        <p:nvGraphicFramePr>
          <p:cNvPr id="177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147202"/>
              </p:ext>
            </p:extLst>
          </p:nvPr>
        </p:nvGraphicFramePr>
        <p:xfrm>
          <a:off x="4206875" y="2614613"/>
          <a:ext cx="39830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188" name="Equation" r:id="rId3" imgW="1790700" imgH="457200" progId="Equation.DSMT4">
                  <p:embed/>
                </p:oleObj>
              </mc:Choice>
              <mc:Fallback>
                <p:oleObj name="Equation" r:id="rId3" imgW="1790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2614613"/>
                        <a:ext cx="39830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325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1255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57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58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59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60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9017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81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8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83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84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81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1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1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1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19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20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5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24280</TotalTime>
  <Words>1738</Words>
  <Application>Microsoft Macintosh PowerPoint</Application>
  <PresentationFormat>Letter Paper (8.5x11 in)</PresentationFormat>
  <Paragraphs>418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Default Design</vt:lpstr>
      <vt:lpstr>1_Default Design</vt:lpstr>
      <vt:lpstr>2_Default Design</vt:lpstr>
      <vt:lpstr>3_Default Design</vt:lpstr>
      <vt:lpstr>4_Default Design</vt:lpstr>
      <vt:lpstr>Equation</vt:lpstr>
      <vt:lpstr>Sampling and Reconstruction of Visual Appearance</vt:lpstr>
      <vt:lpstr>Motivation: Monte Carlo Rendering</vt:lpstr>
      <vt:lpstr>Illumination Models</vt:lpstr>
      <vt:lpstr>Caustics</vt:lpstr>
      <vt:lpstr>Overview of lecture</vt:lpstr>
      <vt:lpstr>Outline</vt:lpstr>
      <vt:lpstr>Reflection Equation</vt:lpstr>
      <vt:lpstr>Reflection Equation</vt:lpstr>
      <vt:lpstr>Reflection Equation</vt:lpstr>
      <vt:lpstr>Environment Maps</vt:lpstr>
      <vt:lpstr>The Challenge</vt:lpstr>
      <vt:lpstr>Rendering Equation</vt:lpstr>
      <vt:lpstr>Outline</vt:lpstr>
      <vt:lpstr>Rendering Equation (Kajiya 86)</vt:lpstr>
      <vt:lpstr>Rendering Equation as Integral Equation</vt:lpstr>
      <vt:lpstr>Linear Operator Theory</vt:lpstr>
      <vt:lpstr>Linear Operator Equation</vt:lpstr>
      <vt:lpstr>Solving the Rendering Equation</vt:lpstr>
      <vt:lpstr>Solving the Rendering Equation</vt:lpstr>
      <vt:lpstr>Ray Tracing</vt:lpstr>
      <vt:lpstr>Ray Tracing</vt:lpstr>
      <vt:lpstr>PowerPoint Presentation</vt:lpstr>
      <vt:lpstr>Outline</vt:lpstr>
      <vt:lpstr>Rendering Equation</vt:lpstr>
      <vt:lpstr>Change of Variables</vt:lpstr>
      <vt:lpstr>Change of Variables</vt:lpstr>
      <vt:lpstr>Rendering Equation: Standard Form</vt:lpstr>
      <vt:lpstr>Summary</vt:lpstr>
      <vt:lpstr>Motivation: Monte Carlo Integration</vt:lpstr>
      <vt:lpstr>Example: Soft Shadows</vt:lpstr>
      <vt:lpstr>Monte Carlo</vt:lpstr>
      <vt:lpstr>Monte Carlo Algorithms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More formally</vt:lpstr>
      <vt:lpstr>PowerPoint Presentation</vt:lpstr>
      <vt:lpstr>PowerPoint Presentation</vt:lpstr>
      <vt:lpstr>PowerPoint Presentation</vt:lpstr>
      <vt:lpstr>Importance Sampling</vt:lpstr>
      <vt:lpstr>Importance Sampling</vt:lpstr>
      <vt:lpstr>Importance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623</cp:revision>
  <cp:lastPrinted>2014-09-12T19:17:48Z</cp:lastPrinted>
  <dcterms:created xsi:type="dcterms:W3CDTF">1999-02-11T00:43:51Z</dcterms:created>
  <dcterms:modified xsi:type="dcterms:W3CDTF">2018-07-17T05:01:17Z</dcterms:modified>
</cp:coreProperties>
</file>