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1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15" r:id="rId2"/>
    <p:sldMasterId id="2147483727" r:id="rId3"/>
    <p:sldMasterId id="2147483739" r:id="rId4"/>
    <p:sldMasterId id="2147483751" r:id="rId5"/>
    <p:sldMasterId id="2147483776" r:id="rId6"/>
    <p:sldMasterId id="2147483788" r:id="rId7"/>
  </p:sldMasterIdLst>
  <p:notesMasterIdLst>
    <p:notesMasterId r:id="rId49"/>
  </p:notesMasterIdLst>
  <p:handoutMasterIdLst>
    <p:handoutMasterId r:id="rId50"/>
  </p:handoutMasterIdLst>
  <p:sldIdLst>
    <p:sldId id="751" r:id="rId8"/>
    <p:sldId id="822" r:id="rId9"/>
    <p:sldId id="851" r:id="rId10"/>
    <p:sldId id="852" r:id="rId11"/>
    <p:sldId id="853" r:id="rId12"/>
    <p:sldId id="854" r:id="rId13"/>
    <p:sldId id="855" r:id="rId14"/>
    <p:sldId id="856" r:id="rId15"/>
    <p:sldId id="857" r:id="rId16"/>
    <p:sldId id="858" r:id="rId17"/>
    <p:sldId id="859" r:id="rId18"/>
    <p:sldId id="860" r:id="rId19"/>
    <p:sldId id="861" r:id="rId20"/>
    <p:sldId id="862" r:id="rId21"/>
    <p:sldId id="863" r:id="rId22"/>
    <p:sldId id="864" r:id="rId23"/>
    <p:sldId id="865" r:id="rId24"/>
    <p:sldId id="867" r:id="rId25"/>
    <p:sldId id="868" r:id="rId26"/>
    <p:sldId id="869" r:id="rId27"/>
    <p:sldId id="870" r:id="rId28"/>
    <p:sldId id="871" r:id="rId29"/>
    <p:sldId id="872" r:id="rId30"/>
    <p:sldId id="873" r:id="rId31"/>
    <p:sldId id="874" r:id="rId32"/>
    <p:sldId id="875" r:id="rId33"/>
    <p:sldId id="876" r:id="rId34"/>
    <p:sldId id="877" r:id="rId35"/>
    <p:sldId id="878" r:id="rId36"/>
    <p:sldId id="896" r:id="rId37"/>
    <p:sldId id="897" r:id="rId38"/>
    <p:sldId id="898" r:id="rId39"/>
    <p:sldId id="882" r:id="rId40"/>
    <p:sldId id="883" r:id="rId41"/>
    <p:sldId id="884" r:id="rId42"/>
    <p:sldId id="885" r:id="rId43"/>
    <p:sldId id="899" r:id="rId44"/>
    <p:sldId id="886" r:id="rId45"/>
    <p:sldId id="887" r:id="rId46"/>
    <p:sldId id="890" r:id="rId47"/>
    <p:sldId id="891" r:id="rId48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-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emf"/><Relationship Id="rId1" Type="http://schemas.openxmlformats.org/officeDocument/2006/relationships/image" Target="../media/image40.emf"/><Relationship Id="rId2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5" Type="http://schemas.openxmlformats.org/officeDocument/2006/relationships/image" Target="../media/image48.wmf"/><Relationship Id="rId1" Type="http://schemas.openxmlformats.org/officeDocument/2006/relationships/image" Target="../media/image44.emf"/><Relationship Id="rId2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A33BD-E090-EF41-B121-90FD4CCC17D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661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6B5D1-3B88-DF49-9372-DD21AFE2980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297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FD00-57DC-CD48-AE91-0EB2C7E72F93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90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9A6A-B9D0-AB49-92D7-162303AEE43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71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530A-66A6-DE42-B410-385DB4EE4D4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7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4AF42-39A8-B249-93F9-A8C8484B6B2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135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88D9-AE4D-9144-BDE2-A98246F36B8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2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A6ECB-5184-664C-A688-593529F25D9C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9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76025-47D6-044D-AEBD-027C74119DC9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89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45D4-5F75-DA4C-BD26-AF115DA751F0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17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88C9-8A52-F249-AA06-801A7D2E6D8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932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870655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354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23500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0038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088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3885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5566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08554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926625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05064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66466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57138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9264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72219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996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034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58568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70841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264568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622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4185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163817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7695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904227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8518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9341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2279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9078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53672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08899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5224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620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3683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056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1170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469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745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807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153921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017689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22126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5905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6266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781800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114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364366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749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44333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13041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201241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04223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97936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178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670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9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  <a:cs typeface="+mn-cs"/>
              </a:defRPr>
            </a:lvl1pPr>
          </a:lstStyle>
          <a:p>
            <a:fld id="{382BEC6C-0DA6-CB4C-A021-8F884930AA84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69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02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069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1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722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7221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151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333333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333333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333333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12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84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8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</a:t>
            </a:r>
            <a:r>
              <a:rPr lang="en-US" dirty="0" smtClean="0">
                <a:latin typeface="+mj-lt"/>
              </a:rPr>
              <a:t>[</a:t>
            </a:r>
            <a:r>
              <a:rPr lang="en-US" dirty="0" smtClean="0">
                <a:latin typeface="+mj-lt"/>
              </a:rPr>
              <a:t>Fall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43025"/>
            <a:ext cx="8559800" cy="4525963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Radiance constant as propagates along ray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Derived from conservation of flux </a:t>
            </a:r>
          </a:p>
          <a:p>
            <a:pPr lvl="1"/>
            <a:r>
              <a:rPr lang="en-US">
                <a:ea typeface="ＭＳ Ｐゴシック" charset="0"/>
                <a:cs typeface="Times New Roman" charset="0"/>
              </a:rPr>
              <a:t>Fundamental in Light Transport. </a:t>
            </a:r>
          </a:p>
          <a:p>
            <a:pPr lvl="1"/>
            <a:endParaRPr lang="en-US">
              <a:ea typeface="ＭＳ Ｐゴシック" charset="0"/>
              <a:cs typeface="Times New Roman" charset="0"/>
            </a:endParaRPr>
          </a:p>
          <a:p>
            <a:endParaRPr lang="en-US">
              <a:cs typeface="Times New Roman" charset="0"/>
            </a:endParaRPr>
          </a:p>
          <a:p>
            <a:endParaRPr lang="en-US" sz="2400"/>
          </a:p>
        </p:txBody>
      </p:sp>
      <p:pic>
        <p:nvPicPr>
          <p:cNvPr id="1353732" name="Picture 4" descr="sca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37338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53733" name="Object 5"/>
          <p:cNvGraphicFramePr>
            <a:graphicFrameLocks noChangeAspect="1"/>
          </p:cNvGraphicFramePr>
          <p:nvPr/>
        </p:nvGraphicFramePr>
        <p:xfrm>
          <a:off x="4648200" y="3048000"/>
          <a:ext cx="41148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0" name="Equation" r:id="rId4" imgW="2184120" imgH="241200" progId="Equation.DSMT4">
                  <p:embed/>
                </p:oleObj>
              </mc:Choice>
              <mc:Fallback>
                <p:oleObj name="Equation" r:id="rId4" imgW="2184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0"/>
                        <a:ext cx="41148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4" name="Object 6"/>
          <p:cNvGraphicFramePr>
            <a:graphicFrameLocks noChangeAspect="1"/>
          </p:cNvGraphicFramePr>
          <p:nvPr/>
        </p:nvGraphicFramePr>
        <p:xfrm>
          <a:off x="4724400" y="3803650"/>
          <a:ext cx="40386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1" name="Equation" r:id="rId6" imgW="1993680" imgH="228600" progId="Equation.DSMT4">
                  <p:embed/>
                </p:oleObj>
              </mc:Choice>
              <mc:Fallback>
                <p:oleObj name="Equation" r:id="rId6" imgW="1993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03650"/>
                        <a:ext cx="40386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5" name="Object 7"/>
          <p:cNvGraphicFramePr>
            <a:graphicFrameLocks noChangeAspect="1"/>
          </p:cNvGraphicFramePr>
          <p:nvPr/>
        </p:nvGraphicFramePr>
        <p:xfrm>
          <a:off x="4876800" y="4586288"/>
          <a:ext cx="3505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2" name="Equation" r:id="rId8" imgW="1663560" imgH="393480" progId="Equation.DSMT4">
                  <p:embed/>
                </p:oleObj>
              </mc:Choice>
              <mc:Fallback>
                <p:oleObj name="Equation" r:id="rId8" imgW="1663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86288"/>
                        <a:ext cx="3505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3736" name="Object 8"/>
          <p:cNvGraphicFramePr>
            <a:graphicFrameLocks noChangeAspect="1"/>
          </p:cNvGraphicFramePr>
          <p:nvPr/>
        </p:nvGraphicFramePr>
        <p:xfrm>
          <a:off x="5181600" y="5514975"/>
          <a:ext cx="1295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93" name="Equation" r:id="rId10" imgW="583920" imgH="215640" progId="Equation.DSMT4">
                  <p:embed/>
                </p:oleObj>
              </mc:Choice>
              <mc:Fallback>
                <p:oleObj name="Equation" r:id="rId10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514975"/>
                        <a:ext cx="1295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4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patqui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1600"/>
            <a:ext cx="89154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9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778" name="Picture 2" descr="patquiz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4300"/>
            <a:ext cx="89281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2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 properties</a:t>
            </a:r>
          </a:p>
        </p:txBody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9700"/>
            <a:ext cx="8504238" cy="4525963"/>
          </a:xfrm>
        </p:spPr>
        <p:txBody>
          <a:bodyPr/>
          <a:lstStyle/>
          <a:p>
            <a:r>
              <a:rPr lang="en-US" dirty="0">
                <a:cs typeface="Times New Roman" charset="0"/>
              </a:rPr>
              <a:t>Sensor response proportional to  radiance  (constant of proportionality is throughput)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Far away surface: See more, but subtends smaller angle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Wall equally bright across viewing distances</a:t>
            </a:r>
          </a:p>
          <a:p>
            <a:pPr>
              <a:buFontTx/>
              <a:buNone/>
            </a:pPr>
            <a:r>
              <a:rPr lang="en-US" dirty="0">
                <a:cs typeface="Times New Roman" charset="0"/>
              </a:rPr>
              <a:t>Consequences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Radiance associated with rays in a ray tracer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Other radiometric quants derived from radiance</a:t>
            </a:r>
          </a:p>
        </p:txBody>
      </p:sp>
    </p:spTree>
    <p:extLst>
      <p:ext uri="{BB962C8B-B14F-4D97-AF65-F5344CB8AC3E}">
        <p14:creationId xmlns:p14="http://schemas.microsoft.com/office/powerpoint/2010/main" val="371078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826" name="Picture 2" descr="scan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2625725"/>
            <a:ext cx="3713162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Irradiance, Radiosity</a:t>
            </a:r>
          </a:p>
        </p:txBody>
      </p:sp>
      <p:sp>
        <p:nvSpPr>
          <p:cNvPr id="1357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2540" y="1295400"/>
            <a:ext cx="8118475" cy="5105400"/>
          </a:xfrm>
        </p:spPr>
        <p:txBody>
          <a:bodyPr/>
          <a:lstStyle/>
          <a:p>
            <a:r>
              <a:rPr lang="en-US" dirty="0"/>
              <a:t>Irradiance E is radiant power per unit area</a:t>
            </a:r>
          </a:p>
          <a:p>
            <a:r>
              <a:rPr lang="en-US" dirty="0"/>
              <a:t>Integrate incoming radiance over hemisphere</a:t>
            </a:r>
          </a:p>
          <a:p>
            <a:pPr lvl="1"/>
            <a:r>
              <a:rPr lang="en-US" dirty="0"/>
              <a:t>Projected solid angle (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θ</a:t>
            </a:r>
            <a:r>
              <a:rPr lang="en-US" dirty="0">
                <a:ea typeface="ＭＳ Ｐゴシック" charset="0"/>
                <a:cs typeface="Times New Roman" charset="0"/>
              </a:rPr>
              <a:t> </a:t>
            </a:r>
            <a:r>
              <a:rPr lang="en-US" dirty="0" err="1">
                <a:ea typeface="ＭＳ Ｐゴシック" charset="0"/>
                <a:cs typeface="Times New Roman" charset="0"/>
              </a:rPr>
              <a:t>dω</a:t>
            </a:r>
            <a:r>
              <a:rPr lang="en-US" dirty="0">
                <a:ea typeface="ＭＳ Ｐゴシック" charset="0"/>
                <a:cs typeface="Times New Roman" charset="0"/>
              </a:rPr>
              <a:t>)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Uniform illumination:                                                          Irradiance = π  [CW 24,25]</a:t>
            </a:r>
          </a:p>
          <a:p>
            <a:pPr lvl="1"/>
            <a:r>
              <a:rPr lang="en-US" dirty="0">
                <a:ea typeface="ＭＳ Ｐゴシック" charset="0"/>
                <a:cs typeface="Times New Roman" charset="0"/>
              </a:rPr>
              <a:t>Units: W/</a:t>
            </a:r>
            <a:r>
              <a:rPr lang="en-US" dirty="0"/>
              <a:t>m</a:t>
            </a:r>
            <a:r>
              <a:rPr lang="en-US" baseline="30000" dirty="0"/>
              <a:t>2</a:t>
            </a:r>
          </a:p>
          <a:p>
            <a:r>
              <a:rPr lang="en-US" dirty="0"/>
              <a:t>Radiant </a:t>
            </a:r>
            <a:r>
              <a:rPr lang="en-US" dirty="0" err="1"/>
              <a:t>Exitance</a:t>
            </a:r>
            <a:r>
              <a:rPr lang="en-US" dirty="0"/>
              <a:t> (</a:t>
            </a:r>
            <a:r>
              <a:rPr lang="en-US" dirty="0" err="1"/>
              <a:t>radiosity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Power per unit area leaving                                     surface (like irradiance)</a:t>
            </a:r>
          </a:p>
        </p:txBody>
      </p:sp>
    </p:spTree>
    <p:extLst>
      <p:ext uri="{BB962C8B-B14F-4D97-AF65-F5344CB8AC3E}">
        <p14:creationId xmlns:p14="http://schemas.microsoft.com/office/powerpoint/2010/main" val="1091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8790" name="Picture 6" descr="slid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5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836" name="Picture 4" descr="slid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7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4148" name="Picture 4" descr="slid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6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Environment Maps</a:t>
            </a:r>
          </a:p>
        </p:txBody>
      </p:sp>
      <p:pic>
        <p:nvPicPr>
          <p:cNvPr id="1409027" name="Picture 3" descr="gr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787525"/>
            <a:ext cx="344646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9028" name="Picture 4" descr="grace_fil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1771650"/>
            <a:ext cx="3436937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9029" name="Text Box 5"/>
          <p:cNvSpPr txBox="1">
            <a:spLocks noChangeArrowheads="1"/>
          </p:cNvSpPr>
          <p:nvPr/>
        </p:nvSpPr>
        <p:spPr bwMode="auto">
          <a:xfrm>
            <a:off x="142875" y="5172075"/>
            <a:ext cx="4406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Incident Radiance</a:t>
            </a:r>
          </a:p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(Illumination Environment Map)</a:t>
            </a:r>
          </a:p>
        </p:txBody>
      </p:sp>
      <p:sp>
        <p:nvSpPr>
          <p:cNvPr id="1409030" name="Text Box 6"/>
          <p:cNvSpPr txBox="1">
            <a:spLocks noChangeArrowheads="1"/>
          </p:cNvSpPr>
          <p:nvPr/>
        </p:nvSpPr>
        <p:spPr bwMode="auto">
          <a:xfrm>
            <a:off x="4689475" y="5178425"/>
            <a:ext cx="423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Arial" charset="0"/>
              </a:rPr>
              <a:t>Irradiance Environment Map</a:t>
            </a:r>
          </a:p>
        </p:txBody>
      </p:sp>
      <p:sp>
        <p:nvSpPr>
          <p:cNvPr id="1409031" name="Line 7"/>
          <p:cNvSpPr>
            <a:spLocks noChangeShapeType="1"/>
          </p:cNvSpPr>
          <p:nvPr/>
        </p:nvSpPr>
        <p:spPr bwMode="auto">
          <a:xfrm>
            <a:off x="4086225" y="3536950"/>
            <a:ext cx="971550" cy="0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</a:endParaRPr>
          </a:p>
        </p:txBody>
      </p:sp>
      <p:grpSp>
        <p:nvGrpSpPr>
          <p:cNvPr id="1409032" name="Group 8"/>
          <p:cNvGrpSpPr>
            <a:grpSpLocks/>
          </p:cNvGrpSpPr>
          <p:nvPr/>
        </p:nvGrpSpPr>
        <p:grpSpPr bwMode="auto">
          <a:xfrm>
            <a:off x="2890838" y="1320800"/>
            <a:ext cx="1017587" cy="1235075"/>
            <a:chOff x="1821" y="832"/>
            <a:chExt cx="641" cy="778"/>
          </a:xfrm>
        </p:grpSpPr>
        <p:sp>
          <p:nvSpPr>
            <p:cNvPr id="1409033" name="Line 9"/>
            <p:cNvSpPr>
              <a:spLocks noChangeShapeType="1"/>
            </p:cNvSpPr>
            <p:nvPr/>
          </p:nvSpPr>
          <p:spPr bwMode="auto">
            <a:xfrm flipV="1">
              <a:off x="1821" y="953"/>
              <a:ext cx="424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4" name="Text Box 10"/>
            <p:cNvSpPr txBox="1">
              <a:spLocks noChangeArrowheads="1"/>
            </p:cNvSpPr>
            <p:nvPr/>
          </p:nvSpPr>
          <p:spPr bwMode="auto">
            <a:xfrm>
              <a:off x="2207" y="83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R</a:t>
              </a:r>
            </a:p>
          </p:txBody>
        </p:sp>
      </p:grpSp>
      <p:grpSp>
        <p:nvGrpSpPr>
          <p:cNvPr id="1409035" name="Group 11"/>
          <p:cNvGrpSpPr>
            <a:grpSpLocks/>
          </p:cNvGrpSpPr>
          <p:nvPr/>
        </p:nvGrpSpPr>
        <p:grpSpPr bwMode="auto">
          <a:xfrm>
            <a:off x="6599238" y="1327150"/>
            <a:ext cx="1722437" cy="1512888"/>
            <a:chOff x="4157" y="836"/>
            <a:chExt cx="1085" cy="953"/>
          </a:xfrm>
        </p:grpSpPr>
        <p:sp>
          <p:nvSpPr>
            <p:cNvPr id="1409036" name="Text Box 12"/>
            <p:cNvSpPr txBox="1">
              <a:spLocks noChangeArrowheads="1"/>
            </p:cNvSpPr>
            <p:nvPr/>
          </p:nvSpPr>
          <p:spPr bwMode="auto">
            <a:xfrm>
              <a:off x="4987" y="83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1409037" name="Arc 13"/>
            <p:cNvSpPr>
              <a:spLocks/>
            </p:cNvSpPr>
            <p:nvPr/>
          </p:nvSpPr>
          <p:spPr bwMode="auto">
            <a:xfrm rot="1637807">
              <a:off x="4286" y="1225"/>
              <a:ext cx="924" cy="44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0 w 43200"/>
                <a:gd name="T1" fmla="*/ 22538 h 24725"/>
                <a:gd name="T2" fmla="*/ 42973 w 43200"/>
                <a:gd name="T3" fmla="*/ 24725 h 24725"/>
                <a:gd name="T4" fmla="*/ 21600 w 43200"/>
                <a:gd name="T5" fmla="*/ 21600 h 24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725" fill="none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</a:path>
                <a:path w="43200" h="24725" stroke="0" extrusionOk="0">
                  <a:moveTo>
                    <a:pt x="20" y="22537"/>
                  </a:moveTo>
                  <a:cubicBezTo>
                    <a:pt x="6" y="22225"/>
                    <a:pt x="0" y="2191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2645"/>
                    <a:pt x="43124" y="23690"/>
                    <a:pt x="42972" y="2472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 rot="1721430" flipH="1">
              <a:off x="4157" y="1648"/>
              <a:ext cx="93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39" name="Oval 15"/>
            <p:cNvSpPr>
              <a:spLocks noChangeArrowheads="1"/>
            </p:cNvSpPr>
            <p:nvPr/>
          </p:nvSpPr>
          <p:spPr bwMode="auto">
            <a:xfrm rot="1721430">
              <a:off x="4175" y="1472"/>
              <a:ext cx="938" cy="317"/>
            </a:xfrm>
            <a:prstGeom prst="ellipse">
              <a:avLst/>
            </a:prstGeom>
            <a:solidFill>
              <a:srgbClr val="6633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 rot="1721430">
              <a:off x="4257" y="1387"/>
              <a:ext cx="460" cy="1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1" name="Line 17"/>
            <p:cNvSpPr>
              <a:spLocks noChangeShapeType="1"/>
            </p:cNvSpPr>
            <p:nvPr/>
          </p:nvSpPr>
          <p:spPr bwMode="auto">
            <a:xfrm rot="1721430">
              <a:off x="4520" y="1242"/>
              <a:ext cx="232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rot="1721430" flipH="1">
              <a:off x="4725" y="1352"/>
              <a:ext cx="251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3" name="Line 19"/>
            <p:cNvSpPr>
              <a:spLocks noChangeShapeType="1"/>
            </p:cNvSpPr>
            <p:nvPr/>
          </p:nvSpPr>
          <p:spPr bwMode="auto">
            <a:xfrm rot="1721430" flipH="1">
              <a:off x="4655" y="1607"/>
              <a:ext cx="426" cy="1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4" name="Line 20"/>
            <p:cNvSpPr>
              <a:spLocks noChangeShapeType="1"/>
            </p:cNvSpPr>
            <p:nvPr/>
          </p:nvSpPr>
          <p:spPr bwMode="auto">
            <a:xfrm>
              <a:off x="4379" y="1425"/>
              <a:ext cx="96" cy="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5" name="Line 21"/>
            <p:cNvSpPr>
              <a:spLocks noChangeShapeType="1"/>
            </p:cNvSpPr>
            <p:nvPr/>
          </p:nvSpPr>
          <p:spPr bwMode="auto">
            <a:xfrm flipV="1">
              <a:off x="4475" y="1351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6" name="Line 22"/>
            <p:cNvSpPr>
              <a:spLocks noChangeShapeType="1"/>
            </p:cNvSpPr>
            <p:nvPr/>
          </p:nvSpPr>
          <p:spPr bwMode="auto">
            <a:xfrm>
              <a:off x="4571" y="1366"/>
              <a:ext cx="67" cy="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7" name="Line 23"/>
            <p:cNvSpPr>
              <a:spLocks noChangeShapeType="1"/>
            </p:cNvSpPr>
            <p:nvPr/>
          </p:nvSpPr>
          <p:spPr bwMode="auto">
            <a:xfrm flipV="1">
              <a:off x="4638" y="1373"/>
              <a:ext cx="59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8" name="Line 24"/>
            <p:cNvSpPr>
              <a:spLocks noChangeShapeType="1"/>
            </p:cNvSpPr>
            <p:nvPr/>
          </p:nvSpPr>
          <p:spPr bwMode="auto">
            <a:xfrm flipH="1">
              <a:off x="4830" y="1461"/>
              <a:ext cx="44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49" name="Line 25"/>
            <p:cNvSpPr>
              <a:spLocks noChangeShapeType="1"/>
            </p:cNvSpPr>
            <p:nvPr/>
          </p:nvSpPr>
          <p:spPr bwMode="auto">
            <a:xfrm>
              <a:off x="4830" y="1552"/>
              <a:ext cx="103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0" name="Line 26"/>
            <p:cNvSpPr>
              <a:spLocks noChangeShapeType="1"/>
            </p:cNvSpPr>
            <p:nvPr/>
          </p:nvSpPr>
          <p:spPr bwMode="auto">
            <a:xfrm flipH="1">
              <a:off x="4889" y="1639"/>
              <a:ext cx="73" cy="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1" name="Line 27"/>
            <p:cNvSpPr>
              <a:spLocks noChangeShapeType="1"/>
            </p:cNvSpPr>
            <p:nvPr/>
          </p:nvSpPr>
          <p:spPr bwMode="auto">
            <a:xfrm>
              <a:off x="4881" y="1684"/>
              <a:ext cx="82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1409052" name="Line 28"/>
            <p:cNvSpPr>
              <a:spLocks noChangeShapeType="1"/>
            </p:cNvSpPr>
            <p:nvPr/>
          </p:nvSpPr>
          <p:spPr bwMode="auto">
            <a:xfrm flipV="1">
              <a:off x="4645" y="1001"/>
              <a:ext cx="370" cy="65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9135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i="1" dirty="0"/>
              <a:t>Reflection functions: Bi-Directional Reflectance Distribution Function or BRDF</a:t>
            </a:r>
          </a:p>
          <a:p>
            <a:pPr lvl="1"/>
            <a:r>
              <a:rPr lang="en-US" sz="2800" i="1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5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BRDFs, Radiometry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Basics of Illumination, Reflection </a:t>
            </a:r>
          </a:p>
          <a:p>
            <a:r>
              <a:rPr lang="en-US" dirty="0" smtClean="0"/>
              <a:t>Formal radiometric analysis (not ad-hoc)</a:t>
            </a:r>
          </a:p>
          <a:p>
            <a:r>
              <a:rPr lang="en-US" dirty="0" smtClean="0"/>
              <a:t>Reflection Equation </a:t>
            </a:r>
          </a:p>
          <a:p>
            <a:r>
              <a:rPr lang="en-US" dirty="0" smtClean="0"/>
              <a:t>Monte Carlo Rendering next week</a:t>
            </a:r>
          </a:p>
          <a:p>
            <a:endParaRPr lang="en-US" dirty="0"/>
          </a:p>
          <a:p>
            <a:r>
              <a:rPr lang="en-US" dirty="0" smtClean="0"/>
              <a:t>Appreciate formal analysis in a graduate course, even if not absolutely essential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316" name="Picture 4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1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2340" name="Picture 4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1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64" name="Picture 4" descr="slid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850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up the BRDF</a:t>
            </a:r>
          </a:p>
        </p:txBody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Bi-Directional Reflectance Distribution Function [Nicodemus 77]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 based on incident, view direction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Relates incoming light energy to outgoing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Unifying framework for many materials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6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6" name="Picture 4" descr="slid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50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</a:t>
            </a:r>
          </a:p>
        </p:txBody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Reflected Radiance proportional Irradiance</a:t>
            </a:r>
          </a:p>
          <a:p>
            <a:r>
              <a:rPr lang="en-US"/>
              <a:t>Constant proportionality: BRDF </a:t>
            </a:r>
          </a:p>
          <a:p>
            <a:r>
              <a:rPr lang="en-US"/>
              <a:t>Ratio of outgoing light (radiance) to incoming light (irradiance)</a:t>
            </a:r>
          </a:p>
          <a:p>
            <a:pPr lvl="1"/>
            <a:r>
              <a:rPr lang="en-US"/>
              <a:t>Bidirectional Reflection Distribution Function </a:t>
            </a:r>
          </a:p>
          <a:p>
            <a:pPr lvl="1"/>
            <a:r>
              <a:rPr lang="en-US"/>
              <a:t>(4 Vars) units 1/sr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graphicFrame>
        <p:nvGraphicFramePr>
          <p:cNvPr id="1360900" name="Object 4"/>
          <p:cNvGraphicFramePr>
            <a:graphicFrameLocks noChangeAspect="1"/>
          </p:cNvGraphicFramePr>
          <p:nvPr/>
        </p:nvGraphicFramePr>
        <p:xfrm>
          <a:off x="2749550" y="4760913"/>
          <a:ext cx="3559175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00" name="Equation" r:id="rId3" imgW="1714320" imgH="419040" progId="Equation.DSMT4">
                  <p:embed/>
                </p:oleObj>
              </mc:Choice>
              <mc:Fallback>
                <p:oleObj name="Equation" r:id="rId3" imgW="17143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760913"/>
                        <a:ext cx="3559175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0901" name="Object 5"/>
          <p:cNvGraphicFramePr>
            <a:graphicFrameLocks noChangeAspect="1"/>
          </p:cNvGraphicFramePr>
          <p:nvPr/>
        </p:nvGraphicFramePr>
        <p:xfrm>
          <a:off x="3062288" y="5754688"/>
          <a:ext cx="44084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01" name="Equation" r:id="rId5" imgW="2082600" imgH="203040" progId="Equation.DSMT4">
                  <p:embed/>
                </p:oleObj>
              </mc:Choice>
              <mc:Fallback>
                <p:oleObj name="Equation" r:id="rId5" imgW="2082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5754688"/>
                        <a:ext cx="4408487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4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24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1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948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Isotropic vs Anisotropic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1663" cy="4525963"/>
          </a:xfrm>
        </p:spPr>
        <p:txBody>
          <a:bodyPr/>
          <a:lstStyle/>
          <a:p>
            <a:r>
              <a:rPr lang="en-US"/>
              <a:t>Isotropic: Most materials (you can rotate about normal without changing reflections)</a:t>
            </a:r>
          </a:p>
          <a:p>
            <a:r>
              <a:rPr lang="en-US"/>
              <a:t>Anisotropic: brushed metal etc. preferred tangential direction</a:t>
            </a:r>
          </a:p>
        </p:txBody>
      </p:sp>
      <p:pic>
        <p:nvPicPr>
          <p:cNvPr id="1363972" name="Picture 4" descr="anis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049713"/>
            <a:ext cx="2041525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3" name="Picture 5" descr="is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076700"/>
            <a:ext cx="2043112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3974" name="Picture 6" descr="anis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038600"/>
            <a:ext cx="2054225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1060450" y="60134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Isotropic</a:t>
            </a:r>
          </a:p>
        </p:txBody>
      </p:sp>
      <p:sp>
        <p:nvSpPr>
          <p:cNvPr id="1363976" name="Text Box 8"/>
          <p:cNvSpPr txBox="1">
            <a:spLocks noChangeArrowheads="1"/>
          </p:cNvSpPr>
          <p:nvPr/>
        </p:nvSpPr>
        <p:spPr bwMode="auto">
          <a:xfrm>
            <a:off x="5368925" y="5984875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100" dir="54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333333"/>
                </a:solidFill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8690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388" name="Picture 4" descr="slid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66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596" name="Picture 4" descr="slid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1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6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7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8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9" name="Equation" r:id="rId9" imgW="2959100" imgH="254000" progId="Equation.DSMT4">
                  <p:embed/>
                </p:oleObj>
              </mc:Choice>
              <mc:Fallback>
                <p:oleObj name="Equation" r:id="rId9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265063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53" name="Equation" r:id="rId9" imgW="3200400" imgH="266700" progId="Equation.DSMT4">
                  <p:embed/>
                </p:oleObj>
              </mc:Choice>
              <mc:Fallback>
                <p:oleObj name="Equation" r:id="rId9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17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0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1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2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3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latin typeface="Arial" charset="0"/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4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30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i="1" dirty="0"/>
              <a:t>Simple BRDF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1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Viewer plots </a:t>
            </a:r>
          </a:p>
        </p:txBody>
      </p:sp>
      <p:pic>
        <p:nvPicPr>
          <p:cNvPr id="1370115" name="Picture 3" descr="brd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2286000" cy="16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6" name="Picture 4" descr="brd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2438400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0117" name="Picture 5" descr="brd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4384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0118" name="Text Box 6"/>
          <p:cNvSpPr txBox="1">
            <a:spLocks noChangeArrowheads="1"/>
          </p:cNvSpPr>
          <p:nvPr/>
        </p:nvSpPr>
        <p:spPr bwMode="auto">
          <a:xfrm>
            <a:off x="1219200" y="3352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Diffuse</a:t>
            </a:r>
          </a:p>
        </p:txBody>
      </p:sp>
      <p:sp>
        <p:nvSpPr>
          <p:cNvPr id="1370119" name="Text Box 7"/>
          <p:cNvSpPr txBox="1">
            <a:spLocks noChangeArrowheads="1"/>
          </p:cNvSpPr>
          <p:nvPr/>
        </p:nvSpPr>
        <p:spPr bwMode="auto">
          <a:xfrm>
            <a:off x="5480050" y="6324600"/>
            <a:ext cx="351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333333"/>
                </a:solidFill>
              </a:rPr>
              <a:t>bv written by Szymon Rusinkiewicz</a:t>
            </a:r>
          </a:p>
        </p:txBody>
      </p:sp>
      <p:sp>
        <p:nvSpPr>
          <p:cNvPr id="1370120" name="Text Box 8"/>
          <p:cNvSpPr txBox="1">
            <a:spLocks noChangeArrowheads="1"/>
          </p:cNvSpPr>
          <p:nvPr/>
        </p:nvSpPr>
        <p:spPr bwMode="auto">
          <a:xfrm>
            <a:off x="3352800" y="3352800"/>
            <a:ext cx="2417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Torrance-Sparrow</a:t>
            </a:r>
          </a:p>
        </p:txBody>
      </p:sp>
      <p:sp>
        <p:nvSpPr>
          <p:cNvPr id="1370121" name="Text Box 9"/>
          <p:cNvSpPr txBox="1">
            <a:spLocks noChangeArrowheads="1"/>
          </p:cNvSpPr>
          <p:nvPr/>
        </p:nvSpPr>
        <p:spPr bwMode="auto">
          <a:xfrm>
            <a:off x="6553200" y="38100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333333"/>
                </a:solidFill>
              </a:rPr>
              <a:t>Anisotropic</a:t>
            </a:r>
          </a:p>
        </p:txBody>
      </p:sp>
      <p:pic>
        <p:nvPicPr>
          <p:cNvPr id="1370122" name="Picture 10" descr="brdf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8738"/>
            <a:ext cx="2438400" cy="17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 descr="patd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7950"/>
            <a:ext cx="8902700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1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3186" name="Picture 2" descr="patph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7000"/>
            <a:ext cx="8890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7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Specular Term (Phong)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0987" name="Picture 11" descr="patph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370013"/>
            <a:ext cx="7137400" cy="532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70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4210" name="Picture 2" descr="patfres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5234" name="Picture 2" descr="patref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7000"/>
            <a:ext cx="88773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5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Radiometry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751860" cy="5029200"/>
          </a:xfrm>
        </p:spPr>
        <p:txBody>
          <a:bodyPr/>
          <a:lstStyle/>
          <a:p>
            <a:r>
              <a:rPr lang="en-US" dirty="0"/>
              <a:t>Physical measurement of electromagnetic energy</a:t>
            </a:r>
          </a:p>
          <a:p>
            <a:pPr lvl="1"/>
            <a:endParaRPr lang="en-US" dirty="0"/>
          </a:p>
          <a:p>
            <a:r>
              <a:rPr lang="en-US" i="1" dirty="0"/>
              <a:t>Measure spatial (and angular) properties of light </a:t>
            </a:r>
          </a:p>
          <a:p>
            <a:pPr lvl="1"/>
            <a:r>
              <a:rPr lang="en-US" sz="2800" i="1" dirty="0"/>
              <a:t>Radiance, Irradiance</a:t>
            </a:r>
          </a:p>
          <a:p>
            <a:pPr lvl="1"/>
            <a:r>
              <a:rPr lang="en-US" sz="2800" dirty="0"/>
              <a:t>Reflection functions: Bi-Directional Reflectance Distribution Function or BRDF</a:t>
            </a:r>
          </a:p>
          <a:p>
            <a:pPr lvl="1"/>
            <a:r>
              <a:rPr lang="en-US" sz="2800" dirty="0"/>
              <a:t>Reflection Equation</a:t>
            </a:r>
          </a:p>
          <a:p>
            <a:pPr lvl="1"/>
            <a:r>
              <a:rPr lang="en-US" sz="2800" dirty="0"/>
              <a:t>Simple BRDF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Torrance-</a:t>
            </a:r>
            <a:r>
              <a:rPr lang="en-US" dirty="0" smtClean="0"/>
              <a:t>Sparrow</a:t>
            </a:r>
            <a:endParaRPr lang="en-US" dirty="0"/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48153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289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04796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BRDF models</a:t>
            </a:r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r>
              <a:rPr lang="en-US"/>
              <a:t>Empirical: Measure and build a 4D table</a:t>
            </a:r>
          </a:p>
          <a:p>
            <a:r>
              <a:rPr lang="en-US"/>
              <a:t>Anisotropic models for hair, brushed steel</a:t>
            </a:r>
          </a:p>
          <a:p>
            <a:r>
              <a:rPr lang="en-US"/>
              <a:t>Cartoon shaders, funky BRDFs</a:t>
            </a:r>
          </a:p>
          <a:p>
            <a:r>
              <a:rPr lang="en-US"/>
              <a:t>Capturing spatial variation</a:t>
            </a:r>
          </a:p>
          <a:p>
            <a:r>
              <a:rPr lang="en-US"/>
              <a:t>Very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223955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8548" name="Picture 4" descr="slid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4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9572" name="Picture 4" descr="slid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4692" name="Picture 4" descr="slide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758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5716" name="Picture 4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706" name="Picture 2" descr="sca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401888"/>
            <a:ext cx="32226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Radiance</a:t>
            </a:r>
          </a:p>
        </p:txBody>
      </p:sp>
      <p:sp>
        <p:nvSpPr>
          <p:cNvPr id="1352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/>
              <a:t>Power per unit projected area perpendicular to the ray per unit solid angle in the direction of the ray </a:t>
            </a:r>
          </a:p>
          <a:p>
            <a:endParaRPr lang="en-US"/>
          </a:p>
          <a:p>
            <a:r>
              <a:rPr lang="en-US"/>
              <a:t>Symbol: L(x,</a:t>
            </a:r>
            <a:r>
              <a:rPr lang="en-US">
                <a:cs typeface="Times New Roman" charset="0"/>
              </a:rPr>
              <a:t>ω) </a:t>
            </a:r>
            <a:r>
              <a:rPr lang="en-US"/>
              <a:t>(W/m</a:t>
            </a:r>
            <a:r>
              <a:rPr lang="en-US" baseline="30000"/>
              <a:t>2</a:t>
            </a:r>
            <a:r>
              <a:rPr lang="en-US"/>
              <a:t> sr)</a:t>
            </a:r>
          </a:p>
          <a:p>
            <a:endParaRPr lang="en-US" sz="2400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Flux given by                                                                  dΦ = </a:t>
            </a:r>
            <a:r>
              <a:rPr lang="en-US"/>
              <a:t>L(x,</a:t>
            </a:r>
            <a:r>
              <a:rPr lang="en-US">
                <a:cs typeface="Times New Roman" charset="0"/>
              </a:rPr>
              <a:t>ω) cos θ dω dA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9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2.9|52.9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2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5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24224</TotalTime>
  <Words>633</Words>
  <Application>Microsoft Macintosh PowerPoint</Application>
  <PresentationFormat>Letter Paper (8.5x11 in)</PresentationFormat>
  <Paragraphs>148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Default Design</vt:lpstr>
      <vt:lpstr>4_Default Design</vt:lpstr>
      <vt:lpstr>5_Default Design</vt:lpstr>
      <vt:lpstr>6_Default Design</vt:lpstr>
      <vt:lpstr>7_Default Design</vt:lpstr>
      <vt:lpstr>9_Default Design</vt:lpstr>
      <vt:lpstr>10_Default Design</vt:lpstr>
      <vt:lpstr>Equation</vt:lpstr>
      <vt:lpstr>Sampling and Reconstruction of Visual Appearance</vt:lpstr>
      <vt:lpstr>Motivation: BRDFs, Radiometry</vt:lpstr>
      <vt:lpstr>PowerPoint Presentation</vt:lpstr>
      <vt:lpstr>Radiometry</vt:lpstr>
      <vt:lpstr>PowerPoint Presentation</vt:lpstr>
      <vt:lpstr>PowerPoint Presentation</vt:lpstr>
      <vt:lpstr>PowerPoint Presentation</vt:lpstr>
      <vt:lpstr>PowerPoint Presentation</vt:lpstr>
      <vt:lpstr>Radiance</vt:lpstr>
      <vt:lpstr>Radiance properties</vt:lpstr>
      <vt:lpstr>PowerPoint Presentation</vt:lpstr>
      <vt:lpstr>PowerPoint Presentation</vt:lpstr>
      <vt:lpstr>Radiance properties</vt:lpstr>
      <vt:lpstr>Irradiance, Radiosity</vt:lpstr>
      <vt:lpstr>PowerPoint Presentation</vt:lpstr>
      <vt:lpstr>PowerPoint Presentation</vt:lpstr>
      <vt:lpstr>PowerPoint Presentation</vt:lpstr>
      <vt:lpstr>Irradiance Environment Maps</vt:lpstr>
      <vt:lpstr>Radiometry</vt:lpstr>
      <vt:lpstr>PowerPoint Presentation</vt:lpstr>
      <vt:lpstr>PowerPoint Presentation</vt:lpstr>
      <vt:lpstr>PowerPoint Presentation</vt:lpstr>
      <vt:lpstr>Building up the BRDF</vt:lpstr>
      <vt:lpstr>PowerPoint Presentation</vt:lpstr>
      <vt:lpstr>BRDF</vt:lpstr>
      <vt:lpstr>PowerPoint Presentation</vt:lpstr>
      <vt:lpstr>PowerPoint Presentation</vt:lpstr>
      <vt:lpstr>Isotropic vs Anisotropic</vt:lpstr>
      <vt:lpstr>PowerPoint Presentation</vt:lpstr>
      <vt:lpstr>Reflection Equation</vt:lpstr>
      <vt:lpstr>Reflection Equation</vt:lpstr>
      <vt:lpstr>Reflection Equation</vt:lpstr>
      <vt:lpstr>Radiometry</vt:lpstr>
      <vt:lpstr>Brdf Viewer plots </vt:lpstr>
      <vt:lpstr>PowerPoint Presentation</vt:lpstr>
      <vt:lpstr>PowerPoint Presentation</vt:lpstr>
      <vt:lpstr>Specular Term (Phong)</vt:lpstr>
      <vt:lpstr>PowerPoint Presentation</vt:lpstr>
      <vt:lpstr>PowerPoint Presentation</vt:lpstr>
      <vt:lpstr>Torrance-Sparrow</vt:lpstr>
      <vt:lpstr>Other BRDF models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610</cp:revision>
  <cp:lastPrinted>2014-09-12T19:17:48Z</cp:lastPrinted>
  <dcterms:created xsi:type="dcterms:W3CDTF">1999-02-11T00:43:51Z</dcterms:created>
  <dcterms:modified xsi:type="dcterms:W3CDTF">2018-07-16T23:23:53Z</dcterms:modified>
</cp:coreProperties>
</file>