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89" r:id="rId2"/>
    <p:sldMasterId id="2147483753" r:id="rId3"/>
    <p:sldMasterId id="2147483766" r:id="rId4"/>
    <p:sldMasterId id="2147483779" r:id="rId5"/>
    <p:sldMasterId id="2147483792" r:id="rId6"/>
    <p:sldMasterId id="2147483805" r:id="rId7"/>
    <p:sldMasterId id="2147483818" r:id="rId8"/>
    <p:sldMasterId id="2147483856" r:id="rId9"/>
  </p:sldMasterIdLst>
  <p:notesMasterIdLst>
    <p:notesMasterId r:id="rId13"/>
  </p:notesMasterIdLst>
  <p:handoutMasterIdLst>
    <p:handoutMasterId r:id="rId14"/>
  </p:handoutMasterIdLst>
  <p:sldIdLst>
    <p:sldId id="751" r:id="rId10"/>
    <p:sldId id="822" r:id="rId11"/>
    <p:sldId id="832" r:id="rId12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82" d="100"/>
          <a:sy n="182" d="100"/>
        </p:scale>
        <p:origin x="-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Relationship Id="rId3" Type="http://schemas.openxmlformats.org/officeDocument/2006/relationships/image" Target="file://localhost/Volumes/eGo/S2012/PowerPoint:Keynote/S2012%20PPT:KEY/PP_Files/PP_03_Footer.jpg" TargetMode="Externa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70000"/>
            <a:ext cx="8509000" cy="5207000"/>
          </a:xfrm>
          <a:prstGeom prst="rect">
            <a:avLst/>
          </a:prstGeom>
        </p:spPr>
        <p:txBody>
          <a:bodyPr lIns="114300" tIns="57150" rIns="114300" bIns="57150"/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This subtitle is 20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Bullets are blue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Longer bullets in the form of a paragraph are harder to read if there is insufficient line spacing. This is the maximum recommended number of lines per slide (seven).</a:t>
            </a:r>
          </a:p>
          <a:p>
            <a:pPr lvl="1" eaLnBrk="1" hangingPunct="1"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1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Sub bullets look like this</a:t>
            </a:r>
            <a:endParaRPr lang="en-US" sz="23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597" y="1241968"/>
            <a:ext cx="4129485" cy="5109104"/>
          </a:xfrm>
          <a:prstGeom prst="rect">
            <a:avLst/>
          </a:prstGeom>
        </p:spPr>
        <p:txBody>
          <a:bodyPr lIns="114300" tIns="57150" rIns="114300" bIns="57150">
            <a:normAutofit/>
          </a:bodyPr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charset="0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subtitle is 21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Bullets are 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blue</a:t>
            </a:r>
            <a:endParaRPr lang="en-US" sz="26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slide is designed for text on the left and graphic on the right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54572" y="1271077"/>
            <a:ext cx="4131469" cy="5069417"/>
          </a:xfrm>
          <a:prstGeom prst="rect">
            <a:avLst/>
          </a:prstGeom>
        </p:spPr>
        <p:txBody>
          <a:bodyPr lIns="114300" tIns="57150" rIns="114300" bIns="57150"/>
          <a:lstStyle/>
          <a:p>
            <a:pPr eaLnBrk="1" hangingPunct="1"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7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lIns="114300" tIns="57150" rIns="114300" bIns="5715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83033A90-4C35-FF43-8C93-0392EFBFF655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BB6F73CC-5BCE-F64D-94A7-760829E3E70F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733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599" y="2129898"/>
            <a:ext cx="7770813" cy="1471084"/>
          </a:xfrm>
          <a:prstGeom prst="rect">
            <a:avLst/>
          </a:prstGeom>
        </p:spPr>
        <p:txBody>
          <a:bodyPr lIns="114300" tIns="57150" rIns="114300" bIns="5715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4" y="3886731"/>
            <a:ext cx="6401594" cy="1751541"/>
          </a:xfrm>
          <a:prstGeom prst="rect">
            <a:avLst/>
          </a:prstGeom>
        </p:spPr>
        <p:txBody>
          <a:bodyPr lIns="114300" tIns="57150" rIns="114300" bIns="57150"/>
          <a:lstStyle>
            <a:lvl1pPr marL="0" indent="0" algn="ctr">
              <a:buNone/>
              <a:defRPr/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943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78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4378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26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9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6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0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6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6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54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7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6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55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9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92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5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23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96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5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0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07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1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53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59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7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75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50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9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43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10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6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60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42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62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7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9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95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2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2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0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53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7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9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73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7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82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2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7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46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84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5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60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10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03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8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48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7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8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99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98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11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72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35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7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53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21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30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6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88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49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20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6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6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94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71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P_03_Footer.jpg" descr="/Volumes/eGo/S2012/PowerPoint:Keynote/S2012 PPT:KEY/PP_Files/PP_03_Foot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5715003"/>
            <a:ext cx="9144000" cy="9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40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0.xml"/><Relationship Id="rId14" Type="http://schemas.openxmlformats.org/officeDocument/2006/relationships/theme" Target="../theme/theme9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6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3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4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600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0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98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7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86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6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3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9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4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2"/>
          </a:solidFill>
          <a:effectLst/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9pPr>
    </p:titleStyle>
    <p:bodyStyle>
      <a:lvl1pPr marL="341313" indent="-341313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3100">
          <a:solidFill>
            <a:schemeClr val="tx1"/>
          </a:solidFill>
          <a:effectLst/>
          <a:latin typeface="+mn-lt"/>
          <a:ea typeface="ＭＳ Ｐゴシック" pitchFamily="-108" charset="-128"/>
          <a:cs typeface="ＭＳ Ｐゴシック" pitchFamily="-108" charset="-128"/>
        </a:defRPr>
      </a:lvl1pPr>
      <a:lvl2pPr marL="742156" indent="-285750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600">
          <a:solidFill>
            <a:schemeClr val="tx1"/>
          </a:solidFill>
          <a:effectLst/>
          <a:latin typeface="+mn-lt"/>
          <a:ea typeface="ＭＳ Ｐゴシック" pitchFamily="-108" charset="-128"/>
        </a:defRPr>
      </a:lvl2pPr>
      <a:lvl3pPr marL="1143000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2100">
          <a:solidFill>
            <a:schemeClr val="tx1"/>
          </a:solidFill>
          <a:effectLst/>
          <a:latin typeface="+mn-lt"/>
          <a:ea typeface="ＭＳ Ｐゴシック" pitchFamily="-108" charset="-128"/>
        </a:defRPr>
      </a:lvl3pPr>
      <a:lvl4pPr marL="1599406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4pPr>
      <a:lvl5pPr marL="2055813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›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9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</a:t>
            </a:r>
            <a:r>
              <a:rPr lang="en-US" dirty="0" smtClean="0">
                <a:latin typeface="+mj-lt"/>
              </a:rPr>
              <a:t>[</a:t>
            </a:r>
            <a:r>
              <a:rPr lang="en-US" dirty="0" smtClean="0">
                <a:latin typeface="+mj-lt"/>
              </a:rPr>
              <a:t>Fall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13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9" y="3744859"/>
            <a:ext cx="4198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2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400" y="4583461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6" y="4567095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7" y="4576378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5055"/>
            <a:ext cx="8686800" cy="5029200"/>
          </a:xfrm>
        </p:spPr>
        <p:txBody>
          <a:bodyPr/>
          <a:lstStyle/>
          <a:p>
            <a:r>
              <a:rPr lang="en-US" dirty="0" smtClean="0"/>
              <a:t>Monte Carlo Rendering (biggest application)</a:t>
            </a:r>
          </a:p>
          <a:p>
            <a:r>
              <a:rPr lang="en-US" dirty="0" smtClean="0"/>
              <a:t>Light Transport Acquisition / Many Light Rendering</a:t>
            </a:r>
          </a:p>
          <a:p>
            <a:r>
              <a:rPr lang="en-US" dirty="0" smtClean="0"/>
              <a:t>Light Fields and Computational Photography</a:t>
            </a:r>
          </a:p>
          <a:p>
            <a:r>
              <a:rPr lang="en-US" dirty="0" smtClean="0"/>
              <a:t>Animation/Simulation (not covered in course)</a:t>
            </a:r>
          </a:p>
          <a:p>
            <a:endParaRPr lang="en-US" dirty="0" smtClean="0"/>
          </a:p>
          <a:p>
            <a:r>
              <a:rPr lang="en-US" dirty="0" smtClean="0"/>
              <a:t>Course has covered broad range of applications</a:t>
            </a:r>
          </a:p>
          <a:p>
            <a:r>
              <a:rPr lang="en-US" dirty="0" smtClean="0"/>
              <a:t>And several approaches, mathematical models </a:t>
            </a:r>
          </a:p>
          <a:p>
            <a:r>
              <a:rPr lang="en-US" dirty="0" smtClean="0"/>
              <a:t>End with new frontiers, current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Frontiers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683"/>
            <a:ext cx="8229600" cy="5029200"/>
          </a:xfrm>
        </p:spPr>
        <p:txBody>
          <a:bodyPr/>
          <a:lstStyle/>
          <a:p>
            <a:r>
              <a:rPr lang="en-US" dirty="0" smtClean="0"/>
              <a:t>(Deep) Machine Learning, CNNs</a:t>
            </a:r>
          </a:p>
          <a:p>
            <a:r>
              <a:rPr lang="en-US" dirty="0" smtClean="0"/>
              <a:t>Applied to image synthesis, not recognition</a:t>
            </a:r>
          </a:p>
          <a:p>
            <a:r>
              <a:rPr lang="en-US" dirty="0" smtClean="0"/>
              <a:t>Have seen applications in light fields already</a:t>
            </a:r>
          </a:p>
          <a:p>
            <a:r>
              <a:rPr lang="en-US" dirty="0" smtClean="0"/>
              <a:t>New frontier in Monte Carlo Rendering</a:t>
            </a:r>
          </a:p>
          <a:p>
            <a:r>
              <a:rPr lang="en-US" dirty="0" smtClean="0"/>
              <a:t>Real-Time Path Tracing (towards 1spp)</a:t>
            </a:r>
          </a:p>
          <a:p>
            <a:r>
              <a:rPr lang="en-US" dirty="0" smtClean="0"/>
              <a:t>New applications (VR, relighting, animation, </a:t>
            </a:r>
            <a:r>
              <a:rPr lang="is-IS" dirty="0" smtClean="0"/>
              <a:t>…)</a:t>
            </a:r>
          </a:p>
          <a:p>
            <a:endParaRPr lang="is-IS" dirty="0" smtClean="0"/>
          </a:p>
          <a:p>
            <a:r>
              <a:rPr lang="is-IS" dirty="0" smtClean="0"/>
              <a:t>Thank you for hard work in course (good luck on final presentations and final project reports)</a:t>
            </a:r>
          </a:p>
        </p:txBody>
      </p:sp>
    </p:spTree>
    <p:extLst>
      <p:ext uri="{BB962C8B-B14F-4D97-AF65-F5344CB8AC3E}">
        <p14:creationId xmlns:p14="http://schemas.microsoft.com/office/powerpoint/2010/main" val="3626630805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Design">
  <a:themeElements>
    <a:clrScheme name="Custom 1">
      <a:dk1>
        <a:srgbClr val="141313"/>
      </a:dk1>
      <a:lt1>
        <a:srgbClr val="787972"/>
      </a:lt1>
      <a:dk2>
        <a:srgbClr val="FFEDD6"/>
      </a:dk2>
      <a:lt2>
        <a:srgbClr val="96714E"/>
      </a:lt2>
      <a:accent1>
        <a:srgbClr val="F5BF66"/>
      </a:accent1>
      <a:accent2>
        <a:srgbClr val="D74820"/>
      </a:accent2>
      <a:accent3>
        <a:srgbClr val="58453A"/>
      </a:accent3>
      <a:accent4>
        <a:srgbClr val="FFFFFE"/>
      </a:accent4>
      <a:accent5>
        <a:srgbClr val="F6C066"/>
      </a:accent5>
      <a:accent6>
        <a:srgbClr val="D84820"/>
      </a:accent6>
      <a:hlink>
        <a:srgbClr val="FFFFFE"/>
      </a:hlink>
      <a:folHlink>
        <a:srgbClr val="76777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24584</TotalTime>
  <Words>141</Words>
  <Application>Microsoft Macintosh PowerPoint</Application>
  <PresentationFormat>Letter Paper (8.5x11 in)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Default Design</vt:lpstr>
      <vt:lpstr>Standaardontwerp</vt:lpstr>
      <vt:lpstr>4_Default Design</vt:lpstr>
      <vt:lpstr>5_Default Design</vt:lpstr>
      <vt:lpstr>7_Default Design</vt:lpstr>
      <vt:lpstr>8_Default Design</vt:lpstr>
      <vt:lpstr>9_Default Design</vt:lpstr>
      <vt:lpstr>1_Standaardontwerp</vt:lpstr>
      <vt:lpstr>Custom Design</vt:lpstr>
      <vt:lpstr>Sampling and Reconstruction of Visual Appearance</vt:lpstr>
      <vt:lpstr>Applications</vt:lpstr>
      <vt:lpstr>Today’s Frontiers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672</cp:revision>
  <cp:lastPrinted>2014-09-12T19:17:48Z</cp:lastPrinted>
  <dcterms:created xsi:type="dcterms:W3CDTF">1999-02-11T00:43:51Z</dcterms:created>
  <dcterms:modified xsi:type="dcterms:W3CDTF">2018-07-18T04:41:04Z</dcterms:modified>
</cp:coreProperties>
</file>