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89" r:id="rId2"/>
    <p:sldMasterId id="2147483753" r:id="rId3"/>
    <p:sldMasterId id="2147483766" r:id="rId4"/>
    <p:sldMasterId id="2147483779" r:id="rId5"/>
    <p:sldMasterId id="2147483792" r:id="rId6"/>
    <p:sldMasterId id="2147483805" r:id="rId7"/>
    <p:sldMasterId id="2147483818" r:id="rId8"/>
    <p:sldMasterId id="2147483832" r:id="rId9"/>
    <p:sldMasterId id="2147483844" r:id="rId10"/>
    <p:sldMasterId id="2147483856" r:id="rId11"/>
  </p:sldMasterIdLst>
  <p:notesMasterIdLst>
    <p:notesMasterId r:id="rId22"/>
  </p:notesMasterIdLst>
  <p:handoutMasterIdLst>
    <p:handoutMasterId r:id="rId23"/>
  </p:handoutMasterIdLst>
  <p:sldIdLst>
    <p:sldId id="751" r:id="rId12"/>
    <p:sldId id="822" r:id="rId13"/>
    <p:sldId id="823" r:id="rId14"/>
    <p:sldId id="824" r:id="rId15"/>
    <p:sldId id="825" r:id="rId16"/>
    <p:sldId id="826" r:id="rId17"/>
    <p:sldId id="828" r:id="rId18"/>
    <p:sldId id="829" r:id="rId19"/>
    <p:sldId id="830" r:id="rId20"/>
    <p:sldId id="831" r:id="rId21"/>
  </p:sldIdLst>
  <p:sldSz cx="9144000" cy="6858000" type="letter"/>
  <p:notesSz cx="6985000" cy="92837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 snapToGrid="0">
      <p:cViewPr varScale="1">
        <p:scale>
          <a:sx n="182" d="100"/>
          <a:sy n="182" d="100"/>
        </p:scale>
        <p:origin x="-29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2923"/>
        <p:guide pos="21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7800" y="0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7800" y="8842375"/>
            <a:ext cx="29892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E9FA3FA0-9E4B-E547-9B4F-1413D6DF1D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9225" y="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0263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408488"/>
            <a:ext cx="512445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9225" y="8820150"/>
            <a:ext cx="30257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638" tIns="46319" rIns="92638" bIns="4631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9CDCF86C-8D4A-B842-95D3-965C3B1B79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8848BC-554E-D540-A19F-A6DDC9A34532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1650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DA6D2458-1E8B-5C49-8A61-A9877BC32CDA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3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1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51A63-B713-3347-8A19-C8C7B3D1C529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3698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6C9EBDBD-F305-7F4F-A44B-5988986195AD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4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3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AA233-CFA0-B545-A129-7C73F3BF01F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5746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EBB9A974-5007-DC44-B4C6-11841513CB69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5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5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2ED7B-8774-1C41-BF53-4DEC8526AD86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98818" name="Rectangle 7"/>
          <p:cNvSpPr txBox="1">
            <a:spLocks noGrp="1" noChangeArrowheads="1"/>
          </p:cNvSpPr>
          <p:nvPr/>
        </p:nvSpPr>
        <p:spPr bwMode="auto">
          <a:xfrm>
            <a:off x="3956348" y="8818595"/>
            <a:ext cx="3027137" cy="463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9" tIns="46480" rIns="92959" bIns="46480" anchor="b"/>
          <a:lstStyle>
            <a:lvl1pPr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fld id="{545E962D-B4BC-5943-840E-946D879E64AD}" type="slidenum">
              <a:rPr lang="en-US" sz="1200">
                <a:solidFill>
                  <a:srgbClr val="000000"/>
                </a:solidFill>
                <a:latin typeface="Arial Unicode MS" charset="0"/>
              </a:rPr>
              <a:pPr algn="r"/>
              <a:t>6</a:t>
            </a:fld>
            <a:endParaRPr lang="en-US" sz="1200">
              <a:solidFill>
                <a:srgbClr val="000000"/>
              </a:solidFill>
              <a:latin typeface="Arial Unicode MS" charset="0"/>
            </a:endParaRPr>
          </a:p>
        </p:txBody>
      </p:sp>
      <p:sp>
        <p:nvSpPr>
          <p:cNvPr id="169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89000" y="2681288"/>
            <a:ext cx="4625975" cy="3468687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98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10417" y="620142"/>
            <a:ext cx="3959379" cy="8043417"/>
          </a:xfrm>
        </p:spPr>
        <p:txBody>
          <a:bodyPr lIns="92959" tIns="46480" rIns="92959" bIns="46480"/>
          <a:lstStyle/>
          <a:p>
            <a:pPr eaLnBrk="1" hangingPunct="1">
              <a:spcBef>
                <a:spcPct val="0"/>
              </a:spcBef>
            </a:pPr>
            <a:endParaRPr lang="en-US" sz="28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B861-5C4E-4222-97FA-F586522FF19E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7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73476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4B861-5C4E-4222-97FA-F586522FF19E}" type="slidenum">
              <a:rPr kumimoji="1" lang="ja-JP" altLang="en-US" smtClean="0">
                <a:solidFill>
                  <a:prstClr val="black"/>
                </a:solidFill>
                <a:latin typeface="Calibri"/>
                <a:ea typeface="ＭＳ Ｐゴシック"/>
              </a:rPr>
              <a:pPr/>
              <a:t>9</a:t>
            </a:fld>
            <a:endParaRPr kumimoji="1" lang="ja-JP" altLang="en-US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2765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jpeg"/><Relationship Id="rId3" Type="http://schemas.openxmlformats.org/officeDocument/2006/relationships/image" Target="file://localhost/Volumes/eGo/S2012/PowerPoint:Keynote/S2012%20PPT:KEY/PP_Files/PP_03_Footer.jpg" TargetMode="Externa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19878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9A9C9B-144A-1F4C-A581-588E8E636B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323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198E11-83B3-A84C-BE29-1ACA3CB41A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324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527D98-4B0B-C949-8EB5-EF1BAE00EB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589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4AE797-8EE9-AE4A-8A71-F163403C9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968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DAAD06-80E7-634E-A594-E8DD47B5F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5182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173840-5232-DA48-9C17-844A3E3A3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1114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BABE2-9C63-6346-9776-A58991B45A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51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B59B89-EC30-4142-A637-2DBBB0DEF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520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7BE23C-203E-5A41-929A-6476EE77DE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46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6AE739-3C8A-914D-A0CF-DA6E0CB91D2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782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2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2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70535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3CA38A-8BFA-E846-9ECC-A4DEF8A1A9B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0214034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B30D5E7-4410-8E4D-948F-2D2F193DBE5A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228021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89064"/>
            <a:ext cx="4229100" cy="527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389064"/>
            <a:ext cx="4229100" cy="5278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524763-AE47-304F-AAB1-EE63CBF4A0D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012927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EA9EF8-9277-BB44-BB99-2BBC9B61511E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41124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0D9E29-6D3C-5E4B-8CF7-430EFFB7F61E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0909178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0E4158E-F07B-3540-969D-3F7F42FFF8DC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5217218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CFEA53-3EF1-214A-B1BA-02B4BE9B512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456963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418F03-4D46-574C-85D9-C5A1BD207A51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5452934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0611E2-0033-6E46-8A80-B91FF7EC86C8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636726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415926"/>
            <a:ext cx="2152650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15926"/>
            <a:ext cx="630555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24D876-EFEE-FE40-BFE9-272BFE7E9AA9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0300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12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P_03_Footer.jpg" descr="/Volumes/eGo/S2012/PowerPoint:Keynote/S2012 PPT:KEY/PP_Files/PP_03_Footer.jpg"/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5715003"/>
            <a:ext cx="9144000" cy="97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52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14300" tIns="57150" rIns="114300" bIns="5715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403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" y="1270000"/>
            <a:ext cx="8509000" cy="5207000"/>
          </a:xfrm>
          <a:prstGeom prst="rect">
            <a:avLst/>
          </a:prstGeom>
        </p:spPr>
        <p:txBody>
          <a:bodyPr lIns="114300" tIns="57150" rIns="114300" bIns="57150"/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This subtitle is 20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Bullets are blue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5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Longer bullets in the form of a paragraph are harder to read if there is insufficient line spacing. This is the maximum recommended number of lines per slide (seven).</a:t>
            </a:r>
          </a:p>
          <a:p>
            <a:pPr lvl="1" eaLnBrk="1" hangingPunct="1">
              <a:buClr>
                <a:schemeClr val="accent6"/>
              </a:buClr>
              <a:buFont typeface="Wingdings" pitchFamily="-112" charset="2"/>
              <a:buChar char="§"/>
              <a:defRPr/>
            </a:pPr>
            <a:r>
              <a:rPr lang="en-US" sz="2100" dirty="0" smtClean="0">
                <a:solidFill>
                  <a:schemeClr val="tx1"/>
                </a:solidFill>
                <a:effectLst/>
                <a:ea typeface="ＭＳ Ｐゴシック" pitchFamily="-112" charset="-128"/>
              </a:rPr>
              <a:t>Sub bullets look like this</a:t>
            </a:r>
            <a:endParaRPr lang="en-US" sz="230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4"/>
            <a:ext cx="9144000" cy="982133"/>
          </a:xfrm>
          <a:prstGeom prst="rect">
            <a:avLst/>
          </a:prstGeom>
        </p:spPr>
      </p:pic>
      <p:sp>
        <p:nvSpPr>
          <p:cNvPr id="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597" y="1241968"/>
            <a:ext cx="4129485" cy="5109104"/>
          </a:xfrm>
          <a:prstGeom prst="rect">
            <a:avLst/>
          </a:prstGeom>
        </p:spPr>
        <p:txBody>
          <a:bodyPr lIns="114300" tIns="57150" rIns="114300" bIns="57150">
            <a:normAutofit/>
          </a:bodyPr>
          <a:lstStyle>
            <a:lvl1pPr eaLnBrk="1" hangingPunct="1">
              <a:spcBef>
                <a:spcPts val="250"/>
              </a:spcBef>
              <a:spcAft>
                <a:spcPts val="250"/>
              </a:spcAft>
              <a:buClr>
                <a:schemeClr val="accent6"/>
              </a:buClr>
              <a:buFont typeface="Wingdings" charset="0"/>
              <a:buChar char="§"/>
              <a:defRPr/>
            </a:lvl1pPr>
          </a:lstStyle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subtitle is 21 points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Bullets are </a:t>
            </a:r>
            <a:r>
              <a:rPr lang="en-US" sz="26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blue</a:t>
            </a:r>
            <a:endParaRPr lang="en-US" sz="2600" dirty="0">
              <a:solidFill>
                <a:schemeClr val="tx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They have 110% line spacing, 2 points before &amp; after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chemeClr val="accent6"/>
              </a:buClr>
              <a:buFont typeface="Wingdings" charset="0"/>
              <a:buChar char="§"/>
            </a:pPr>
            <a:r>
              <a:rPr lang="en-US" sz="26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This slide is designed for text on the left and graphic on the right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4754572" y="1271077"/>
            <a:ext cx="4131469" cy="5069417"/>
          </a:xfrm>
          <a:prstGeom prst="rect">
            <a:avLst/>
          </a:prstGeom>
        </p:spPr>
        <p:txBody>
          <a:bodyPr lIns="114300" tIns="57150" rIns="114300" bIns="57150"/>
          <a:lstStyle/>
          <a:p>
            <a:pPr eaLnBrk="1" hangingPunct="1">
              <a:buFontTx/>
              <a:buNone/>
              <a:defRPr/>
            </a:pPr>
            <a:endParaRPr lang="en-U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687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75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4"/>
          </a:xfrm>
          <a:prstGeom prst="rect">
            <a:avLst/>
          </a:prstGeom>
        </p:spPr>
        <p:txBody>
          <a:bodyPr lIns="114300" tIns="57150" rIns="114300" bIns="5715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83033A90-4C35-FF43-8C93-0392EFBFF655}" type="datetimeFigureOut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114300" tIns="57150" rIns="114300" bIns="5715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BB6F73CC-5BCE-F64D-94A7-760829E3E70F}" type="slidenum">
              <a:rPr lang="en-US" sz="16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473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599" y="2129898"/>
            <a:ext cx="7770813" cy="1471084"/>
          </a:xfrm>
          <a:prstGeom prst="rect">
            <a:avLst/>
          </a:prstGeom>
        </p:spPr>
        <p:txBody>
          <a:bodyPr lIns="114300" tIns="57150" rIns="114300" bIns="5715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04" y="3886731"/>
            <a:ext cx="6401594" cy="1751541"/>
          </a:xfrm>
          <a:prstGeom prst="rect">
            <a:avLst/>
          </a:prstGeom>
        </p:spPr>
        <p:txBody>
          <a:bodyPr lIns="114300" tIns="57150" rIns="114300" bIns="57150"/>
          <a:lstStyle>
            <a:lvl1pPr marL="0" indent="0" algn="ctr">
              <a:buNone/>
              <a:defRPr/>
            </a:lvl1pPr>
            <a:lvl2pPr marL="571500" indent="0" algn="ctr">
              <a:buNone/>
              <a:defRPr/>
            </a:lvl2pPr>
            <a:lvl3pPr marL="1143000" indent="0" algn="ctr">
              <a:buNone/>
              <a:defRPr/>
            </a:lvl3pPr>
            <a:lvl4pPr marL="1714500" indent="0" algn="ctr">
              <a:buNone/>
              <a:defRPr/>
            </a:lvl4pPr>
            <a:lvl5pPr marL="2286000" indent="0" algn="ctr">
              <a:buNone/>
              <a:defRPr/>
            </a:lvl5pPr>
            <a:lvl6pPr marL="2857500" indent="0" algn="ctr">
              <a:buNone/>
              <a:defRPr/>
            </a:lvl6pPr>
            <a:lvl7pPr marL="3429000" indent="0" algn="ctr">
              <a:buNone/>
              <a:defRPr/>
            </a:lvl7pPr>
            <a:lvl8pPr marL="4000500" indent="0" algn="ctr">
              <a:buNone/>
              <a:defRPr/>
            </a:lvl8pPr>
            <a:lvl9pPr marL="45720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943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78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34378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5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5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913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7"/>
            <a:ext cx="8229600" cy="4635500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78105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0D8422DD-A41A-4E5D-8029-9F7A4091C193}" type="datetimeFigureOut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7/17/18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83" y="6356352"/>
            <a:ext cx="700087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4383" y="6356352"/>
            <a:ext cx="352425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fld id="{696E8FB5-F7ED-4E90-B5C1-958EB4BE69F1}" type="slidenum">
              <a:rPr lang="en-US" sz="1600" smtClean="0">
                <a:solidFill>
                  <a:srgbClr val="787972"/>
                </a:solidFill>
                <a:latin typeface="Arial"/>
                <a:ea typeface="+mn-ea"/>
              </a:rPr>
              <a:pPr algn="l" defTabSz="816388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60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  <a:prstGeom prst="rect">
            <a:avLst/>
          </a:prstGeom>
        </p:spPr>
        <p:txBody>
          <a:bodyPr lIns="114300" tIns="57150" rIns="114300" bIns="57150"/>
          <a:lstStyle>
            <a:lvl1pPr>
              <a:defRPr sz="3400">
                <a:effectLst>
                  <a:outerShdw blurRad="50800" dist="38100" dir="2700000" algn="tl" rotWithShape="0">
                    <a:schemeClr val="accent4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2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1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26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6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92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94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76250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06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00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6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4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54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177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16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55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129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4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9899060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165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92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771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55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223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896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5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0009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075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9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0145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318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9533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6596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376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751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02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595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3432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109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70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5557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6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06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23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1429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0628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72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992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95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26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40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10338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20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000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531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377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98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736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73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828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924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7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55232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46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849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0951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84C063-03C3-B546-8FAD-2F58684311B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763C19-4B5E-9B4F-9937-3AF1A5ABCE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C7860-DBDC-D24A-9E6C-0F90D670BCDC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F3F408-FFBE-264C-976B-242DF4AE3DA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607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03D881-DD7F-284A-BE04-6A91178060A7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DFA2D-E723-0C4D-AC0E-7EE23179A27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0104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A3BD5B-85B1-294E-AAB0-844B53911A70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97BF513-1CB7-614A-8669-1BDB28A73D6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036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6F50-8896-6240-9A9A-899DCD807CA5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0260AC53-D141-C540-83B7-B744965A5DD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20845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0B6816-FF1E-E247-8E5E-C335451DE07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EC122E-5EC1-864C-B9EA-0E05A80F702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488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0819F2-4DAC-C047-9B0E-E8059102335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3572C247-65D9-8A40-9455-262514DF034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7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454414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1FC442-51D2-194D-82A4-6E8B5FA6320E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2B4E5200-4565-EE4F-9433-360915135F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0857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1271F4-30E9-DA40-8965-2B6CB7B33892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1887D1CA-B566-374A-B1C2-6B8E7C005C0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9958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A7E020-B9C1-2B4E-BB97-85D795E3B0DA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D49B733D-335A-1345-A69A-906036E2D50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98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6"/>
            <a:ext cx="2057400" cy="60404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6"/>
            <a:ext cx="6019800" cy="60404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9B38EE-3B39-1540-A1FB-517D5423E51B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2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Matrix Row-Column Sampling for the Many Light Problem</a:t>
            </a:r>
          </a:p>
          <a:p>
            <a:pPr algn="l"/>
            <a:r>
              <a:rPr lang="en-US" smtClean="0">
                <a:solidFill>
                  <a:srgbClr val="FFFFFF"/>
                </a:solidFill>
                <a:latin typeface="Arial" charset="0"/>
              </a:rPr>
              <a:t>Hasan, Pellacini, Bala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853C7A47-B9F1-7C43-8468-88311DE3E79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9117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664D32FE-4D7E-DF40-98AA-FDB6F2AE2CF6}" type="datetime1">
              <a:rPr lang="en-US">
                <a:solidFill>
                  <a:srgbClr val="FFFFFF"/>
                </a:solidFill>
              </a:rPr>
              <a:pPr/>
              <a:t>7/17/18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6"/>
            <a:ext cx="2133600" cy="477839"/>
          </a:xfrm>
        </p:spPr>
        <p:txBody>
          <a:bodyPr/>
          <a:lstStyle>
            <a:lvl1pPr>
              <a:defRPr/>
            </a:lvl1pPr>
          </a:lstStyle>
          <a:p>
            <a:fld id="{313D437F-D556-5444-B159-43DE4607D8F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724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187718-4AB9-2D49-9552-B831739CB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35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26A960-2912-D242-9A42-091C20B016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371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FF3ABF-67E6-5A46-820E-8B2533DE8A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953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62000"/>
            <a:ext cx="44196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AC50BF-8CC8-F244-B7E3-9D636172F5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213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2209C9F-DD8A-EA41-AD14-3863E468C0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3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2203948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F8E2B1-65F6-7444-8A86-18EDFD616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30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2F26CE-0695-D545-B3E7-78662F01C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267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3B430-D16D-C84C-AE64-8BD59035A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886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2814EC-28D4-B746-A221-D6501D946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49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9CB19-E1FC-B246-AC8F-561E1DADB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0209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66676"/>
            <a:ext cx="2247900" cy="6638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66676"/>
            <a:ext cx="6591300" cy="6638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32C78F-3364-E646-AAD5-E0C015C76E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4940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561D4FBF-1EB9-7F4A-AAE7-C533505A5B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37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6676"/>
            <a:ext cx="89916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" y="762000"/>
            <a:ext cx="44196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762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4419600" cy="2895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058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fld id="{BD405553-CC40-A24A-8F20-B2B29BCD3D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9715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F03DC7-04F4-E746-B7CE-1F5828A80B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483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026A8E-811F-7744-8499-04D04584EB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2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9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8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<Relationship Id="rId14" Type="http://schemas.openxmlformats.org/officeDocument/2006/relationships/theme" Target="../theme/theme1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Relationship Id="rId9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4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73.xml"/><Relationship Id="rId2" Type="http://schemas.openxmlformats.org/officeDocument/2006/relationships/slideLayout" Target="../slideLayouts/slideLayout74.xml"/><Relationship Id="rId3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7.xml"/><Relationship Id="rId6" Type="http://schemas.openxmlformats.org/officeDocument/2006/relationships/slideLayout" Target="../slideLayouts/slideLayout78.xml"/><Relationship Id="rId7" Type="http://schemas.openxmlformats.org/officeDocument/2006/relationships/slideLayout" Target="../slideLayouts/slideLayout79.xml"/><Relationship Id="rId8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97.xml"/><Relationship Id="rId14" Type="http://schemas.openxmlformats.org/officeDocument/2006/relationships/theme" Target="../theme/theme8.xml"/><Relationship Id="rId1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5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5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38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7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89064"/>
            <a:ext cx="8610600" cy="527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96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latin typeface="Verdana"/>
              <a:ea typeface="ＭＳ Ｐゴシック"/>
            </a:endParaRPr>
          </a:p>
        </p:txBody>
      </p:sp>
      <p:sp>
        <p:nvSpPr>
          <p:cNvPr id="15964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</a:defRPr>
            </a:lvl1pPr>
          </a:lstStyle>
          <a:p>
            <a:fld id="{DA41AED0-26E3-1946-A23C-19FF19CCDCE9}" type="slidenum">
              <a:rPr lang="en-US">
                <a:latin typeface="Verdana"/>
              </a:rPr>
              <a:pPr/>
              <a:t>‹#›</a:t>
            </a:fld>
            <a:endParaRPr lang="en-US">
              <a:latin typeface="Verdana"/>
            </a:endParaRPr>
          </a:p>
        </p:txBody>
      </p:sp>
      <p:sp>
        <p:nvSpPr>
          <p:cNvPr id="15964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15926"/>
            <a:ext cx="7772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57357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000">
          <a:solidFill>
            <a:schemeClr val="tx2"/>
          </a:solidFill>
          <a:latin typeface="+mn-lt"/>
          <a:ea typeface="+mn-ea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>
          <a:solidFill>
            <a:schemeClr val="tx2"/>
          </a:solidFill>
          <a:latin typeface="+mn-lt"/>
          <a:ea typeface="+mn-ea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9144000" cy="98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4431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2"/>
          </a:solidFill>
          <a:effectLst/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36363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pitchFamily="-108" charset="0"/>
        </a:defRPr>
      </a:lvl9pPr>
    </p:titleStyle>
    <p:bodyStyle>
      <a:lvl1pPr marL="341313" indent="-341313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3100">
          <a:solidFill>
            <a:schemeClr val="tx1"/>
          </a:solidFill>
          <a:effectLst/>
          <a:latin typeface="+mn-lt"/>
          <a:ea typeface="ＭＳ Ｐゴシック" pitchFamily="-108" charset="-128"/>
          <a:cs typeface="ＭＳ Ｐゴシック" pitchFamily="-108" charset="-128"/>
        </a:defRPr>
      </a:lvl1pPr>
      <a:lvl2pPr marL="742156" indent="-285750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600">
          <a:solidFill>
            <a:schemeClr val="tx1"/>
          </a:solidFill>
          <a:effectLst/>
          <a:latin typeface="+mn-lt"/>
          <a:ea typeface="ＭＳ Ｐゴシック" pitchFamily="-108" charset="-128"/>
        </a:defRPr>
      </a:lvl2pPr>
      <a:lvl3pPr marL="1143000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Char char="•"/>
        <a:defRPr sz="2100">
          <a:solidFill>
            <a:schemeClr val="tx1"/>
          </a:solidFill>
          <a:effectLst/>
          <a:latin typeface="+mn-lt"/>
          <a:ea typeface="ＭＳ Ｐゴシック" pitchFamily="-108" charset="-128"/>
        </a:defRPr>
      </a:lvl3pPr>
      <a:lvl4pPr marL="1599406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–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4pPr>
      <a:lvl5pPr marL="2055813" indent="-228204" algn="l" rtl="0" eaLnBrk="0" fontAlgn="base" hangingPunct="0">
        <a:lnSpc>
          <a:spcPct val="110000"/>
        </a:lnSpc>
        <a:spcBef>
          <a:spcPts val="594"/>
        </a:spcBef>
        <a:spcAft>
          <a:spcPts val="594"/>
        </a:spcAft>
        <a:buClr>
          <a:schemeClr val="accent6"/>
        </a:buClr>
        <a:buSzPct val="110000"/>
        <a:buFont typeface="Arial" charset="0"/>
        <a:buChar char="›"/>
        <a:defRPr sz="2000">
          <a:solidFill>
            <a:schemeClr val="tx1"/>
          </a:solidFill>
          <a:effectLst/>
          <a:latin typeface="+mn-lt"/>
          <a:ea typeface="ＭＳ Ｐゴシック" pitchFamily="-108" charset="-128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600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1084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98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478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pPr algn="l"/>
            <a:fld id="{16B9B295-A29F-8A49-88CA-6204E6BBD8C7}" type="datetime1">
              <a:rPr lang="en-US" smtClean="0">
                <a:solidFill>
                  <a:srgbClr val="FFFFFF"/>
                </a:solidFill>
                <a:latin typeface="Arial" charset="0"/>
              </a:rPr>
              <a:pPr algn="l"/>
              <a:t>7/17/18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6"/>
            <a:ext cx="2133600" cy="477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FF307A0C-7753-9D40-8BA7-907F57FE9C2C}" type="slidenum">
              <a:rPr lang="en-US" smtClean="0">
                <a:solidFill>
                  <a:srgbClr val="FFFFFF"/>
                </a:solidFill>
                <a:latin typeface="Arial" charset="0"/>
              </a:rPr>
              <a:pPr/>
              <a:t>‹#›</a:t>
            </a:fld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7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286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83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C1BC7B"/>
                </a:solidFill>
              </a:defRPr>
            </a:lvl1pPr>
          </a:lstStyle>
          <a:p>
            <a:pPr eaLnBrk="1" hangingPunct="1"/>
            <a:fld id="{C207397B-1FDF-1D47-BDE7-5D70F8118E50}" type="slidenum">
              <a:rPr lang="en-US" smtClean="0">
                <a:latin typeface="Arial" charset="0"/>
                <a:cs typeface="ＭＳ Ｐゴシック" charset="0"/>
              </a:rPr>
              <a:pPr eaLnBrk="1" hangingPunct="1"/>
              <a:t>‹#›</a:t>
            </a:fld>
            <a:endParaRPr lang="en-US" smtClean="0">
              <a:latin typeface="Arial" charset="0"/>
              <a:cs typeface="ＭＳ Ｐゴシック" charset="0"/>
            </a:endParaRP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66676"/>
            <a:ext cx="8991600" cy="5635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33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 </a:t>
            </a:r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762000"/>
            <a:ext cx="8991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292929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om de opmaakprofielen van de modeltekst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1283" name="Rectangle 19"/>
          <p:cNvSpPr>
            <a:spLocks noChangeArrowheads="1"/>
          </p:cNvSpPr>
          <p:nvPr userDrawn="1"/>
        </p:nvSpPr>
        <p:spPr bwMode="auto">
          <a:xfrm flipH="1">
            <a:off x="0" y="681038"/>
            <a:ext cx="7315200" cy="42863"/>
          </a:xfrm>
          <a:prstGeom prst="rect">
            <a:avLst/>
          </a:prstGeom>
          <a:gradFill rotWithShape="1">
            <a:gsLst>
              <a:gs pos="0">
                <a:srgbClr val="545454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sz="4000" b="1" smtClean="0">
              <a:solidFill>
                <a:srgbClr val="545454"/>
              </a:solidFill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9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EAEAEA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969696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0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2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0000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62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0A3C26A-4CF7-B14A-A6DC-FEE5007EF78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6218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2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31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9900"/>
        </a:buClr>
        <a:buChar char="–"/>
        <a:defRPr sz="2600">
          <a:solidFill>
            <a:schemeClr val="tx2"/>
          </a:solidFill>
          <a:latin typeface="+mn-lt"/>
          <a:ea typeface="+mn-ea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•"/>
        <a:defRPr sz="2100">
          <a:solidFill>
            <a:schemeClr val="tx2"/>
          </a:solidFill>
          <a:latin typeface="+mn-lt"/>
          <a:ea typeface="+mn-ea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Arial" charset="0"/>
          <a:ea typeface="+mn-ea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26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1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26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dirty="0" smtClean="0"/>
              <a:t>Sampling and Reconstruction of Visual Appearance</a:t>
            </a:r>
            <a:endParaRPr lang="en-US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488979"/>
            <a:ext cx="8229600" cy="17526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CSE 274 </a:t>
            </a:r>
            <a:r>
              <a:rPr lang="en-US" dirty="0" smtClean="0">
                <a:latin typeface="+mj-lt"/>
              </a:rPr>
              <a:t>[</a:t>
            </a:r>
            <a:r>
              <a:rPr lang="en-US" dirty="0" smtClean="0">
                <a:latin typeface="+mj-lt"/>
              </a:rPr>
              <a:t>Fall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2018]</a:t>
            </a:r>
            <a:r>
              <a:rPr lang="en-US" dirty="0">
                <a:latin typeface="+mj-lt"/>
              </a:rPr>
              <a:t>, Lecture </a:t>
            </a:r>
            <a:r>
              <a:rPr lang="en-US" dirty="0" smtClean="0">
                <a:latin typeface="+mj-lt"/>
              </a:rPr>
              <a:t>11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Ravi </a:t>
            </a:r>
            <a:r>
              <a:rPr lang="en-US" dirty="0">
                <a:latin typeface="+mj-lt"/>
              </a:rPr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3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2390009" y="3744859"/>
            <a:ext cx="4198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>
                <a:latin typeface="+mj-lt"/>
              </a:rPr>
              <a:t>http://</a:t>
            </a:r>
            <a:r>
              <a:rPr lang="en-US" sz="2400" dirty="0" err="1" smtClean="0">
                <a:latin typeface="+mj-lt"/>
              </a:rPr>
              <a:t>www.cs.ucsd.edu</a:t>
            </a:r>
            <a:r>
              <a:rPr lang="en-US" sz="2400" dirty="0">
                <a:latin typeface="+mj-lt"/>
              </a:rPr>
              <a:t>/~</a:t>
            </a:r>
            <a:r>
              <a:rPr lang="en-US" sz="2400" dirty="0" err="1" smtClean="0">
                <a:latin typeface="+mj-lt"/>
              </a:rPr>
              <a:t>ravir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1" y="4570772"/>
            <a:ext cx="2581934" cy="1449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400" y="4583461"/>
            <a:ext cx="1925935" cy="14268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746" y="4567095"/>
            <a:ext cx="2452665" cy="14382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9237" y="4576378"/>
            <a:ext cx="2124765" cy="14121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 sz="2000" dirty="0"/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1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098" y="0"/>
            <a:ext cx="7285903" cy="68580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02183" y="-43221"/>
            <a:ext cx="2827617" cy="677108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/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chemeClr val="accent4">
                      <a:alpha val="75000"/>
                    </a:schemeClr>
                  </a:glow>
                </a:effectLst>
              </a:rPr>
              <a:t>Light Field is Redundant!</a:t>
            </a:r>
            <a:endParaRPr lang="en-US" sz="2000" dirty="0">
              <a:solidFill>
                <a:srgbClr val="000000"/>
              </a:solidFill>
              <a:effectLst>
                <a:glow rad="101600">
                  <a:schemeClr val="accent4">
                    <a:alpha val="75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8511" y="-47977"/>
            <a:ext cx="1359742" cy="984885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lvl="0"/>
            <a:r>
              <a:rPr lang="en-US" sz="2000" dirty="0">
                <a:solidFill>
                  <a:schemeClr val="accent4"/>
                </a:solidFill>
              </a:rPr>
              <a:t>Scene from</a:t>
            </a:r>
          </a:p>
          <a:p>
            <a:pPr lvl="0"/>
            <a:r>
              <a:rPr lang="en-US" sz="2000" dirty="0">
                <a:solidFill>
                  <a:schemeClr val="accent4"/>
                </a:solidFill>
              </a:rPr>
              <a:t>Above</a:t>
            </a:r>
          </a:p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758424" y="5404359"/>
            <a:ext cx="79778" cy="127584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758424" y="2921002"/>
            <a:ext cx="79778" cy="249289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45354" y="5404359"/>
            <a:ext cx="79778" cy="127584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45354" y="2921002"/>
            <a:ext cx="79778" cy="249289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587878" y="5412459"/>
            <a:ext cx="253900" cy="12677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587878" y="2921000"/>
            <a:ext cx="253900" cy="24988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440027" y="5409131"/>
            <a:ext cx="398173" cy="12710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439352" y="2921004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838877" y="5409131"/>
            <a:ext cx="398173" cy="127107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38200" y="2921004"/>
            <a:ext cx="398848" cy="248851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36993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266784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38200" y="5412459"/>
            <a:ext cx="253900" cy="126774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38200" y="2921000"/>
            <a:ext cx="253900" cy="2498853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57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85800"/>
          </a:xfrm>
        </p:spPr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65055"/>
            <a:ext cx="8686800" cy="5029200"/>
          </a:xfrm>
        </p:spPr>
        <p:txBody>
          <a:bodyPr/>
          <a:lstStyle/>
          <a:p>
            <a:r>
              <a:rPr lang="en-US" dirty="0" smtClean="0"/>
              <a:t>Monte Carlo Rendering (biggest application)</a:t>
            </a:r>
          </a:p>
          <a:p>
            <a:r>
              <a:rPr lang="en-US" dirty="0" smtClean="0"/>
              <a:t>Light Transport Acquisition / Many Light Rendering</a:t>
            </a:r>
          </a:p>
          <a:p>
            <a:r>
              <a:rPr lang="en-US" i="1" dirty="0" smtClean="0"/>
              <a:t>Light Fields and Computational Photography</a:t>
            </a:r>
          </a:p>
          <a:p>
            <a:r>
              <a:rPr lang="en-US" dirty="0" smtClean="0"/>
              <a:t>Animation/Simulation (not covered in course)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ompressive sensing for light field reconstruction</a:t>
            </a:r>
            <a:endParaRPr lang="en-US" dirty="0"/>
          </a:p>
          <a:p>
            <a:r>
              <a:rPr lang="en-US" dirty="0" smtClean="0"/>
              <a:t>Newer (deep) machine learning approaches</a:t>
            </a:r>
          </a:p>
        </p:txBody>
      </p:sp>
    </p:spTree>
    <p:extLst>
      <p:ext uri="{BB962C8B-B14F-4D97-AF65-F5344CB8AC3E}">
        <p14:creationId xmlns:p14="http://schemas.microsoft.com/office/powerpoint/2010/main" val="35610894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0626" name="Picture 3" descr="overview-c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13638" cy="24384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5595" name="Rectangle 11"/>
          <p:cNvSpPr>
            <a:spLocks noChangeArrowheads="1"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Light Field Inside a Camera</a:t>
            </a:r>
          </a:p>
        </p:txBody>
      </p:sp>
    </p:spTree>
    <p:extLst>
      <p:ext uri="{BB962C8B-B14F-4D97-AF65-F5344CB8AC3E}">
        <p14:creationId xmlns:p14="http://schemas.microsoft.com/office/powerpoint/2010/main" val="12849430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581400"/>
            <a:ext cx="4343400" cy="381000"/>
          </a:xfrm>
        </p:spPr>
        <p:txBody>
          <a:bodyPr/>
          <a:lstStyle/>
          <a:p>
            <a:r>
              <a:rPr lang="en-US" sz="1900" b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Lenslet-based Light Field camera</a:t>
            </a:r>
          </a:p>
        </p:txBody>
      </p:sp>
      <p:pic>
        <p:nvPicPr>
          <p:cNvPr id="1692675" name="Picture 3" descr="overview-co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513638" cy="2438400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2676" name="Picture 4" descr="overvi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2" y="3962401"/>
            <a:ext cx="7502525" cy="2435225"/>
          </a:xfrm>
          <a:prstGeom prst="rect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2677" name="Text Box 10"/>
          <p:cNvSpPr txBox="1">
            <a:spLocks noChangeArrowheads="1"/>
          </p:cNvSpPr>
          <p:nvPr/>
        </p:nvSpPr>
        <p:spPr bwMode="auto">
          <a:xfrm>
            <a:off x="185738" y="6369050"/>
            <a:ext cx="62468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FFFFFF"/>
                </a:solidFill>
                <a:latin typeface="Verdana" charset="0"/>
              </a:rPr>
              <a:t>[Adelson and Wang, 1992, Ng et al. 2005 ]</a:t>
            </a:r>
          </a:p>
        </p:txBody>
      </p:sp>
      <p:sp>
        <p:nvSpPr>
          <p:cNvPr id="1592331" name="Rectangle 11"/>
          <p:cNvSpPr>
            <a:spLocks noChangeArrowheads="1"/>
          </p:cNvSpPr>
          <p:nvPr/>
        </p:nvSpPr>
        <p:spPr bwMode="auto">
          <a:xfrm>
            <a:off x="228600" y="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900" b="1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Light Field Inside a Camera</a:t>
            </a:r>
          </a:p>
        </p:txBody>
      </p:sp>
      <p:sp>
        <p:nvSpPr>
          <p:cNvPr id="1692679" name="Line 12"/>
          <p:cNvSpPr>
            <a:spLocks noChangeShapeType="1"/>
          </p:cNvSpPr>
          <p:nvPr/>
        </p:nvSpPr>
        <p:spPr bwMode="auto">
          <a:xfrm>
            <a:off x="-609600" y="3629025"/>
            <a:ext cx="10668000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81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6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109538"/>
            <a:ext cx="8077200" cy="652463"/>
          </a:xfrm>
        </p:spPr>
        <p:txBody>
          <a:bodyPr/>
          <a:lstStyle/>
          <a:p>
            <a:r>
              <a:rPr lang="en-US" sz="2900">
                <a:effectLst>
                  <a:outerShdw blurRad="38100" dist="38100" dir="2700000" algn="tl">
                    <a:srgbClr val="FFFFFF"/>
                  </a:outerShdw>
                </a:effectLst>
              </a:rPr>
              <a:t>Stanford Plenoptic Camera  </a:t>
            </a:r>
            <a:r>
              <a:rPr lang="en-US" sz="1700">
                <a:effectLst>
                  <a:outerShdw blurRad="38100" dist="38100" dir="2700000" algn="tl">
                    <a:srgbClr val="FFFFFF"/>
                  </a:outerShdw>
                </a:effectLst>
              </a:rPr>
              <a:t>[Ng et al 2005]</a:t>
            </a:r>
          </a:p>
        </p:txBody>
      </p:sp>
      <p:sp>
        <p:nvSpPr>
          <p:cNvPr id="1694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9400" y="6381749"/>
            <a:ext cx="8864600" cy="476251"/>
          </a:xfrm>
        </p:spPr>
        <p:txBody>
          <a:bodyPr/>
          <a:lstStyle/>
          <a:p>
            <a:pPr marL="285750" indent="-285750">
              <a:buFontTx/>
              <a:buNone/>
            </a:pPr>
            <a:r>
              <a:rPr lang="en-US" sz="1900" i="1"/>
              <a:t>4000 </a:t>
            </a:r>
            <a:r>
              <a:rPr lang="en-US" sz="1900" i="1">
                <a:cs typeface="Times New Roman" charset="0"/>
              </a:rPr>
              <a:t>× 4000 pixels  ÷  292 × 292 lenses  =  14 × 14 pixels per lens</a:t>
            </a:r>
          </a:p>
        </p:txBody>
      </p:sp>
      <p:pic>
        <p:nvPicPr>
          <p:cNvPr id="1694724" name="Picture 4" descr="DSC_4477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5" y="831851"/>
            <a:ext cx="3267075" cy="21732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4725" name="Picture 5" descr="DSC_4458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5" y="833439"/>
            <a:ext cx="3265487" cy="21717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4726" name="Text Box 6"/>
          <p:cNvSpPr txBox="1">
            <a:spLocks noChangeArrowheads="1"/>
          </p:cNvSpPr>
          <p:nvPr/>
        </p:nvSpPr>
        <p:spPr bwMode="auto">
          <a:xfrm>
            <a:off x="915988" y="2971801"/>
            <a:ext cx="33906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Contax medium format camera</a:t>
            </a:r>
          </a:p>
        </p:txBody>
      </p:sp>
      <p:sp>
        <p:nvSpPr>
          <p:cNvPr id="1694727" name="Text Box 7"/>
          <p:cNvSpPr txBox="1">
            <a:spLocks noChangeArrowheads="1"/>
          </p:cNvSpPr>
          <p:nvPr/>
        </p:nvSpPr>
        <p:spPr bwMode="auto">
          <a:xfrm>
            <a:off x="5033964" y="2971801"/>
            <a:ext cx="3070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Kodak 16-megapixel sensor</a:t>
            </a:r>
          </a:p>
        </p:txBody>
      </p:sp>
      <p:grpSp>
        <p:nvGrpSpPr>
          <p:cNvPr id="1694728" name="Group 8"/>
          <p:cNvGrpSpPr>
            <a:grpSpLocks/>
          </p:cNvGrpSpPr>
          <p:nvPr/>
        </p:nvGrpSpPr>
        <p:grpSpPr bwMode="auto">
          <a:xfrm>
            <a:off x="844551" y="3657601"/>
            <a:ext cx="7405688" cy="2533650"/>
            <a:chOff x="532" y="2319"/>
            <a:chExt cx="4665" cy="1596"/>
          </a:xfrm>
        </p:grpSpPr>
        <p:pic>
          <p:nvPicPr>
            <p:cNvPr id="1694729" name="Picture 9" descr="MICROLENSES-closeup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9" y="2320"/>
              <a:ext cx="2056" cy="136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4730" name="Picture 10" descr="microlenses-penn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" y="2319"/>
              <a:ext cx="2057" cy="136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4731" name="Text Box 11"/>
            <p:cNvSpPr txBox="1">
              <a:spLocks noChangeArrowheads="1"/>
            </p:cNvSpPr>
            <p:nvPr/>
          </p:nvSpPr>
          <p:spPr bwMode="auto">
            <a:xfrm>
              <a:off x="532" y="3663"/>
              <a:ext cx="222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Adaptive Optics microlens array</a:t>
              </a:r>
            </a:p>
          </p:txBody>
        </p:sp>
        <p:sp>
          <p:nvSpPr>
            <p:cNvPr id="1694732" name="Text Box 12"/>
            <p:cNvSpPr txBox="1">
              <a:spLocks noChangeArrowheads="1"/>
            </p:cNvSpPr>
            <p:nvPr/>
          </p:nvSpPr>
          <p:spPr bwMode="auto">
            <a:xfrm>
              <a:off x="3083" y="3663"/>
              <a:ext cx="211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742950" indent="-28575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algn="l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2000">
                  <a:solidFill>
                    <a:srgbClr val="000000"/>
                  </a:solidFill>
                </a:rPr>
                <a:t>125</a:t>
              </a:r>
              <a:r>
                <a:rPr lang="el-GR" sz="2000">
                  <a:solidFill>
                    <a:srgbClr val="000000"/>
                  </a:solidFill>
                  <a:cs typeface="Times New Roman" charset="0"/>
                </a:rPr>
                <a:t>μ</a:t>
              </a:r>
              <a:r>
                <a:rPr lang="en-US" sz="2000">
                  <a:solidFill>
                    <a:srgbClr val="000000"/>
                  </a:solidFill>
                  <a:cs typeface="Times New Roman" charset="0"/>
                </a:rPr>
                <a:t> square-sided microlenses</a:t>
              </a:r>
              <a:endParaRPr lang="el-GR" sz="2000">
                <a:solidFill>
                  <a:srgbClr val="000000"/>
                </a:solidFill>
                <a:cs typeface="Times New Roman" charset="0"/>
              </a:endParaRPr>
            </a:p>
          </p:txBody>
        </p:sp>
      </p:grpSp>
      <p:grpSp>
        <p:nvGrpSpPr>
          <p:cNvPr id="1694733" name="Group 13"/>
          <p:cNvGrpSpPr>
            <a:grpSpLocks/>
          </p:cNvGrpSpPr>
          <p:nvPr/>
        </p:nvGrpSpPr>
        <p:grpSpPr bwMode="auto">
          <a:xfrm>
            <a:off x="5203826" y="3449639"/>
            <a:ext cx="3794125" cy="1620837"/>
            <a:chOff x="3278" y="2188"/>
            <a:chExt cx="2390" cy="1021"/>
          </a:xfrm>
        </p:grpSpPr>
        <p:pic>
          <p:nvPicPr>
            <p:cNvPr id="1694734" name="Picture 14" descr="IMG_7622-csshba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" y="2188"/>
              <a:ext cx="1332" cy="102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94735" name="Freeform 15"/>
            <p:cNvSpPr>
              <a:spLocks/>
            </p:cNvSpPr>
            <p:nvPr/>
          </p:nvSpPr>
          <p:spPr bwMode="auto">
            <a:xfrm>
              <a:off x="3278" y="2551"/>
              <a:ext cx="471" cy="278"/>
            </a:xfrm>
            <a:custGeom>
              <a:avLst/>
              <a:gdLst>
                <a:gd name="T0" fmla="*/ 293 w 471"/>
                <a:gd name="T1" fmla="*/ 278 h 278"/>
                <a:gd name="T2" fmla="*/ 0 w 471"/>
                <a:gd name="T3" fmla="*/ 120 h 278"/>
                <a:gd name="T4" fmla="*/ 188 w 471"/>
                <a:gd name="T5" fmla="*/ 0 h 278"/>
                <a:gd name="T6" fmla="*/ 471 w 471"/>
                <a:gd name="T7" fmla="*/ 152 h 278"/>
                <a:gd name="T8" fmla="*/ 293 w 471"/>
                <a:gd name="T9" fmla="*/ 278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1"/>
                <a:gd name="T16" fmla="*/ 0 h 278"/>
                <a:gd name="T17" fmla="*/ 471 w 471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1" h="278">
                  <a:moveTo>
                    <a:pt x="293" y="278"/>
                  </a:moveTo>
                  <a:lnTo>
                    <a:pt x="0" y="120"/>
                  </a:lnTo>
                  <a:lnTo>
                    <a:pt x="188" y="0"/>
                  </a:lnTo>
                  <a:lnTo>
                    <a:pt x="471" y="152"/>
                  </a:lnTo>
                  <a:lnTo>
                    <a:pt x="293" y="278"/>
                  </a:lnTo>
                  <a:close/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l"/>
              <a:endParaRPr lang="en-US" sz="2400">
                <a:solidFill>
                  <a:srgbClr val="000000"/>
                </a:solidFill>
                <a:latin typeface="Times" charset="0"/>
              </a:endParaRPr>
            </a:p>
          </p:txBody>
        </p:sp>
        <p:cxnSp>
          <p:nvCxnSpPr>
            <p:cNvPr id="1694736" name="AutoShape 16"/>
            <p:cNvCxnSpPr>
              <a:cxnSpLocks noChangeShapeType="1"/>
            </p:cNvCxnSpPr>
            <p:nvPr/>
          </p:nvCxnSpPr>
          <p:spPr bwMode="auto">
            <a:xfrm flipV="1">
              <a:off x="3648" y="2699"/>
              <a:ext cx="688" cy="85"/>
            </a:xfrm>
            <a:prstGeom prst="curvedConnector3">
              <a:avLst>
                <a:gd name="adj1" fmla="val 50000"/>
              </a:avLst>
            </a:prstGeom>
            <a:noFill/>
            <a:ln w="12700">
              <a:solidFill>
                <a:srgbClr val="FF0000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1685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415926"/>
            <a:ext cx="7772400" cy="739775"/>
          </a:xfrm>
        </p:spPr>
        <p:txBody>
          <a:bodyPr/>
          <a:lstStyle/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Digital  Refocusing</a:t>
            </a:r>
          </a:p>
        </p:txBody>
      </p:sp>
      <p:pic>
        <p:nvPicPr>
          <p:cNvPr id="1697795" name="Picture 3" descr="jacqu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4" name="Picture 4" descr="marsh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5" name="Picture 5" descr="poll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6" name="Picture 6" descr="mat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1447800"/>
            <a:ext cx="37084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6567" name="Picture 7" descr="ma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73200"/>
            <a:ext cx="3708400" cy="370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6568" name="Rectangle 8"/>
          <p:cNvSpPr>
            <a:spLocks noChangeArrowheads="1"/>
          </p:cNvSpPr>
          <p:nvPr/>
        </p:nvSpPr>
        <p:spPr bwMode="auto">
          <a:xfrm>
            <a:off x="6629400" y="3581401"/>
            <a:ext cx="2066372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7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charset="0"/>
              </a:rPr>
              <a:t>[Ng et al 2005]</a:t>
            </a:r>
          </a:p>
        </p:txBody>
      </p:sp>
    </p:spTree>
    <p:extLst>
      <p:ext uri="{BB962C8B-B14F-4D97-AF65-F5344CB8AC3E}">
        <p14:creationId xmlns:p14="http://schemas.microsoft.com/office/powerpoint/2010/main" val="132399744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439352" y="2921005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2921005"/>
            <a:ext cx="398848" cy="2488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36993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266784" y="5413307"/>
            <a:ext cx="762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1" idx="0"/>
          </p:cNvCxnSpPr>
          <p:nvPr/>
        </p:nvCxnSpPr>
        <p:spPr>
          <a:xfrm flipV="1">
            <a:off x="838205" y="5409131"/>
            <a:ext cx="398849" cy="1105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0"/>
          </p:cNvCxnSpPr>
          <p:nvPr/>
        </p:nvCxnSpPr>
        <p:spPr>
          <a:xfrm flipH="1" flipV="1">
            <a:off x="440028" y="5409131"/>
            <a:ext cx="398172" cy="11057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667003" y="4317920"/>
            <a:ext cx="1685077" cy="40011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000000"/>
                </a:solidFill>
                <a:latin typeface="Arial"/>
                <a:ea typeface="+mn-ea"/>
              </a:rPr>
              <a:t>Lenslet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+mn-ea"/>
              </a:rPr>
              <a:t> Array</a:t>
            </a:r>
            <a:endParaRPr lang="en-US" sz="1600" dirty="0">
              <a:solidFill>
                <a:srgbClr val="000000"/>
              </a:solidFill>
              <a:latin typeface="Arial"/>
              <a:ea typeface="+mn-ea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189180" y="4820613"/>
            <a:ext cx="1447800" cy="1625600"/>
          </a:xfrm>
          <a:prstGeom prst="straightConnector1">
            <a:avLst/>
          </a:prstGeom>
          <a:ln w="38100">
            <a:solidFill>
              <a:schemeClr val="tx1">
                <a:lumMod val="60000"/>
                <a:lumOff val="40000"/>
              </a:schemeClr>
            </a:solidFill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camera_blac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4419600" cy="3683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91000" y="4038600"/>
            <a:ext cx="2057400" cy="406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6489" y="4109955"/>
            <a:ext cx="1978679" cy="321176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562323" y="1882161"/>
            <a:ext cx="889419" cy="27021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96451" y="1882161"/>
            <a:ext cx="730227" cy="26947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278021" y="1871844"/>
            <a:ext cx="101618" cy="269769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995872" y="6273800"/>
            <a:ext cx="691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141313"/>
                </a:solidFill>
                <a:latin typeface="Arial"/>
                <a:ea typeface="+mn-ea"/>
              </a:rPr>
              <a:t>[</a:t>
            </a:r>
            <a:r>
              <a:rPr lang="en-US" sz="2000" dirty="0" err="1" smtClean="0">
                <a:solidFill>
                  <a:srgbClr val="141313"/>
                </a:solidFill>
                <a:latin typeface="Arial"/>
                <a:ea typeface="+mn-ea"/>
              </a:rPr>
              <a:t>Lippman</a:t>
            </a:r>
            <a:r>
              <a:rPr lang="en-US" sz="2000" dirty="0" smtClean="0">
                <a:solidFill>
                  <a:srgbClr val="141313"/>
                </a:solidFill>
                <a:latin typeface="Arial"/>
                <a:ea typeface="+mn-ea"/>
              </a:rPr>
              <a:t> 1908], [</a:t>
            </a:r>
            <a:r>
              <a:rPr lang="en-US" sz="2000" dirty="0" err="1" smtClean="0">
                <a:solidFill>
                  <a:srgbClr val="141313"/>
                </a:solidFill>
                <a:latin typeface="Arial"/>
                <a:ea typeface="+mn-ea"/>
              </a:rPr>
              <a:t>Adelson</a:t>
            </a:r>
            <a:r>
              <a:rPr lang="en-US" sz="2000" dirty="0" smtClean="0">
                <a:solidFill>
                  <a:srgbClr val="141313"/>
                </a:solidFill>
                <a:latin typeface="Arial"/>
                <a:ea typeface="+mn-ea"/>
              </a:rPr>
              <a:t> and Wang 1992], [Ng et al. 2005]</a:t>
            </a:r>
            <a:endParaRPr lang="en-US" sz="1600" dirty="0">
              <a:solidFill>
                <a:srgbClr val="141313"/>
              </a:solidFill>
              <a:latin typeface="Arial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005" y="-43220"/>
            <a:ext cx="202386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Integral Imaging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2027380" y="6676769"/>
            <a:ext cx="7086600" cy="43459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81206" y="457970"/>
            <a:ext cx="14243" cy="6191447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19600" y="6138622"/>
            <a:ext cx="2210862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X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 rot="16200000">
            <a:off x="1175847" y="3157347"/>
            <a:ext cx="2210862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Y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682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 animBg="1"/>
      <p:bldP spid="46" grpId="0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8080" y="0"/>
            <a:ext cx="2915920" cy="6858000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0576" y="0"/>
            <a:ext cx="2930245" cy="6858000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4216" y="4113804"/>
            <a:ext cx="1469082" cy="2744197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71082" y="5"/>
            <a:ext cx="1455352" cy="2749177"/>
          </a:xfrm>
          <a:prstGeom prst="rect">
            <a:avLst/>
          </a:prstGeom>
          <a:solidFill>
            <a:srgbClr val="FFFFFE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75842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36997" y="5413307"/>
            <a:ext cx="3892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58766" y="5413307"/>
            <a:ext cx="38422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4535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2" name="Straight Connector 21"/>
          <p:cNvCxnSpPr>
            <a:stCxn id="24" idx="0"/>
          </p:cNvCxnSpPr>
          <p:nvPr/>
        </p:nvCxnSpPr>
        <p:spPr>
          <a:xfrm flipH="1" flipV="1">
            <a:off x="758424" y="5404359"/>
            <a:ext cx="79776" cy="1110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4" idx="0"/>
          </p:cNvCxnSpPr>
          <p:nvPr/>
        </p:nvCxnSpPr>
        <p:spPr>
          <a:xfrm flipV="1">
            <a:off x="838200" y="5404361"/>
            <a:ext cx="86932" cy="1110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905005" y="-43220"/>
            <a:ext cx="2023861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Integral Imaging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6477001"/>
            <a:ext cx="1066800" cy="207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165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5" name="Picture 4" descr="DragonsAndBunnies_abo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9" y="0"/>
            <a:ext cx="1790700" cy="1193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25" y="-47976"/>
            <a:ext cx="1508947" cy="95410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Scene from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E"/>
                </a:solidFill>
                <a:latin typeface="Arial"/>
                <a:ea typeface="+mn-ea"/>
              </a:rPr>
              <a:t>Above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8" name="Picture 7" descr="camera_bla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915" y="5143503"/>
            <a:ext cx="2057400" cy="1714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7600" y="5945299"/>
            <a:ext cx="533400" cy="9144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02" y="0"/>
            <a:ext cx="7285903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8080" y="0"/>
            <a:ext cx="2915920" cy="68580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0576" y="0"/>
            <a:ext cx="2930245" cy="68580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2" y="4113804"/>
            <a:ext cx="2930245" cy="2744197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5" y="5"/>
            <a:ext cx="2930245" cy="2749177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4951" y="6375400"/>
            <a:ext cx="990600" cy="203200"/>
          </a:xfrm>
          <a:prstGeom prst="rect">
            <a:avLst/>
          </a:prstGeom>
          <a:solidFill>
            <a:srgbClr val="FFFF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spcCol="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75842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6997" y="5413307"/>
            <a:ext cx="38923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8766" y="5413307"/>
            <a:ext cx="384223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ragonLowR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91" y="0"/>
            <a:ext cx="7261413" cy="685800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845354" y="2921005"/>
            <a:ext cx="79778" cy="249289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6514843"/>
            <a:ext cx="914400" cy="148424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 flipH="1" flipV="1">
            <a:off x="758424" y="5404359"/>
            <a:ext cx="79776" cy="111048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38200" y="5404361"/>
            <a:ext cx="86932" cy="1110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027380" y="6676769"/>
            <a:ext cx="7086600" cy="43459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1981206" y="457970"/>
            <a:ext cx="14243" cy="6191447"/>
          </a:xfrm>
          <a:prstGeom prst="straightConnector1">
            <a:avLst/>
          </a:prstGeom>
          <a:ln w="50800">
            <a:solidFill>
              <a:schemeClr val="bg2"/>
            </a:solidFill>
            <a:headEnd type="triangle"/>
            <a:tailEnd type="triangle" w="med" len="med"/>
          </a:ln>
          <a:effectLst>
            <a:glow rad="101600">
              <a:schemeClr val="accent4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38600" y="6138622"/>
            <a:ext cx="3558486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X / # Views X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502583" y="3157347"/>
            <a:ext cx="3557384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# Sensor Pixels Y / # Views Y</a:t>
            </a:r>
            <a:endParaRPr lang="en-US" sz="2000" dirty="0">
              <a:solidFill>
                <a:srgbClr val="000000"/>
              </a:solidFill>
              <a:effectLst>
                <a:glow rad="101600">
                  <a:srgbClr val="FFFFFE">
                    <a:alpha val="75000"/>
                  </a:srgbClr>
                </a:glow>
              </a:effectLst>
              <a:latin typeface="Arial"/>
              <a:ea typeface="+mn-ea"/>
            </a:endParaRP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828800" y="0"/>
            <a:ext cx="7315200" cy="6858000"/>
          </a:xfrm>
          <a:prstGeom prst="rect">
            <a:avLst/>
          </a:prstGeom>
          <a:solidFill>
            <a:schemeClr val="accent4">
              <a:alpha val="8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787972"/>
                </a:solidFill>
                <a:latin typeface="Arial"/>
              </a:rPr>
              <a:t> </a:t>
            </a:r>
            <a:endParaRPr lang="en-US" sz="1600" dirty="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643508" y="615002"/>
            <a:ext cx="550989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u="sng" dirty="0" smtClean="0">
                <a:solidFill>
                  <a:srgbClr val="141313"/>
                </a:solidFill>
                <a:latin typeface="Arial"/>
                <a:ea typeface="+mn-ea"/>
              </a:rPr>
              <a:t>Example</a:t>
            </a: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41313"/>
              </a:solidFill>
              <a:latin typeface="Arial"/>
              <a:ea typeface="+mn-ea"/>
            </a:endParaRP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  <a:ea typeface="+mn-ea"/>
              </a:rPr>
              <a:t>Sensor with 2000 x 1000 pixels</a:t>
            </a:r>
            <a:endParaRPr lang="en-US" sz="3000" dirty="0">
              <a:solidFill>
                <a:srgbClr val="141313"/>
              </a:solidFill>
              <a:latin typeface="Arial"/>
              <a:ea typeface="+mn-ea"/>
            </a:endParaRPr>
          </a:p>
        </p:txBody>
      </p:sp>
      <p:sp>
        <p:nvSpPr>
          <p:cNvPr id="33" name="右矢印 9"/>
          <p:cNvSpPr/>
          <p:nvPr/>
        </p:nvSpPr>
        <p:spPr>
          <a:xfrm rot="5400000">
            <a:off x="4948342" y="2231066"/>
            <a:ext cx="901657" cy="960166"/>
          </a:xfrm>
          <a:prstGeom prst="rightArrow">
            <a:avLst/>
          </a:prstGeom>
          <a:solidFill>
            <a:srgbClr val="5887D4"/>
          </a:solidFill>
          <a:ln>
            <a:solidFill>
              <a:srgbClr val="14131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kumimoji="1" lang="ja-JP" altLang="en-US" sz="1600">
              <a:solidFill>
                <a:srgbClr val="787972"/>
              </a:solidFill>
              <a:latin typeface="Arial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44169" y="2987202"/>
            <a:ext cx="469724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rgbClr val="141313"/>
              </a:solidFill>
              <a:latin typeface="Arial"/>
              <a:ea typeface="+mn-ea"/>
            </a:endParaRP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  <a:ea typeface="+mn-ea"/>
              </a:rPr>
              <a:t>5 x 5 light field views, </a:t>
            </a:r>
          </a:p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000" dirty="0" smtClean="0">
                <a:solidFill>
                  <a:srgbClr val="141313"/>
                </a:solidFill>
                <a:latin typeface="Arial"/>
                <a:ea typeface="+mn-ea"/>
              </a:rPr>
              <a:t>each with 400 x 200 pixels</a:t>
            </a:r>
            <a:endParaRPr lang="en-US" sz="3000" dirty="0">
              <a:solidFill>
                <a:srgbClr val="141313"/>
              </a:solidFill>
              <a:latin typeface="Arial"/>
              <a:ea typeface="+mn-ea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069617" y="4749803"/>
            <a:ext cx="6676575" cy="1323437"/>
          </a:xfrm>
          <a:prstGeom prst="rect">
            <a:avLst/>
          </a:prstGeom>
          <a:noFill/>
        </p:spPr>
        <p:txBody>
          <a:bodyPr wrap="none" lIns="91439" tIns="45719" rIns="91439" bIns="45719">
            <a:spAutoFit/>
          </a:bodyPr>
          <a:lstStyle/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2700">
                  <a:solidFill>
                    <a:srgbClr val="14131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</a:rPr>
              <a:t>our approach: explore ways to</a:t>
            </a:r>
          </a:p>
          <a:p>
            <a:pPr defTabSz="36576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ln w="12700">
                  <a:solidFill>
                    <a:srgbClr val="141313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+mn-ea"/>
              </a:rPr>
              <a:t>overcome resolution tradeoff!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1" y="-43220"/>
            <a:ext cx="6225107" cy="646331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FFFE"/>
                </a:solidFill>
                <a:latin typeface="Arial"/>
                <a:ea typeface="+mn-ea"/>
              </a:rPr>
              <a:t>Integral Imaging: </a:t>
            </a:r>
            <a:r>
              <a:rPr lang="en-US" sz="2000" dirty="0" err="1" smtClean="0">
                <a:solidFill>
                  <a:srgbClr val="FFFFFE"/>
                </a:solidFill>
                <a:latin typeface="Arial"/>
                <a:ea typeface="+mn-ea"/>
              </a:rPr>
              <a:t>Spatio</a:t>
            </a:r>
            <a:r>
              <a:rPr lang="en-US" sz="2000" dirty="0" smtClean="0">
                <a:solidFill>
                  <a:srgbClr val="FFFFFE"/>
                </a:solidFill>
                <a:latin typeface="Arial"/>
                <a:ea typeface="+mn-ea"/>
              </a:rPr>
              <a:t>-Angular Resolution Tradeoff!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68795" y="-39172"/>
            <a:ext cx="4243394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 rtlCol="0">
            <a:spAutoFit/>
          </a:bodyPr>
          <a:lstStyle/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dirty="0" err="1" smtClean="0">
                <a:solidFill>
                  <a:srgbClr val="FF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Spatio</a:t>
            </a:r>
            <a:r>
              <a:rPr lang="en-US" sz="2000" dirty="0">
                <a:solidFill>
                  <a:srgbClr val="FF0000"/>
                </a:solidFill>
                <a:effectLst>
                  <a:glow rad="101600">
                    <a:srgbClr val="FFFFFE">
                      <a:alpha val="75000"/>
                    </a:srgbClr>
                  </a:glow>
                </a:effectLst>
                <a:latin typeface="Arial"/>
                <a:ea typeface="+mn-ea"/>
              </a:rPr>
              <a:t>-Angular Resolution Tradeoff!</a:t>
            </a:r>
          </a:p>
          <a:p>
            <a:pPr algn="l"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rgbClr val="787972"/>
              </a:solidFill>
              <a:latin typeface="Arial"/>
              <a:ea typeface="+mn-ea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67000" y="1270000"/>
            <a:ext cx="3371850" cy="4495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7" name="Rectangle 36"/>
          <p:cNvSpPr/>
          <p:nvPr/>
        </p:nvSpPr>
        <p:spPr>
          <a:xfrm>
            <a:off x="304800" y="6477001"/>
            <a:ext cx="1066800" cy="207883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816388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600">
              <a:solidFill>
                <a:srgbClr val="78797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0051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 animBg="1"/>
      <p:bldP spid="32" grpId="0"/>
      <p:bldP spid="33" grpId="0" animBg="1"/>
      <p:bldP spid="34" grpId="0"/>
      <p:bldP spid="35" grpId="0"/>
      <p:bldP spid="2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ilampsThu6pm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FF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7_ilampsThu6pm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7_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ustom Design">
  <a:themeElements>
    <a:clrScheme name="Custom 1">
      <a:dk1>
        <a:srgbClr val="141313"/>
      </a:dk1>
      <a:lt1>
        <a:srgbClr val="787972"/>
      </a:lt1>
      <a:dk2>
        <a:srgbClr val="FFEDD6"/>
      </a:dk2>
      <a:lt2>
        <a:srgbClr val="96714E"/>
      </a:lt2>
      <a:accent1>
        <a:srgbClr val="F5BF66"/>
      </a:accent1>
      <a:accent2>
        <a:srgbClr val="D74820"/>
      </a:accent2>
      <a:accent3>
        <a:srgbClr val="58453A"/>
      </a:accent3>
      <a:accent4>
        <a:srgbClr val="FFFFFE"/>
      </a:accent4>
      <a:accent5>
        <a:srgbClr val="F6C066"/>
      </a:accent5>
      <a:accent6>
        <a:srgbClr val="D84820"/>
      </a:accent6>
      <a:hlink>
        <a:srgbClr val="FFFFFE"/>
      </a:hlink>
      <a:folHlink>
        <a:srgbClr val="76777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blurRad="63500" dist="35921" dir="2700000" algn="ctr" rotWithShape="0">
            <a:srgbClr val="C0C0C0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>
            <a:ln>
              <a:noFill/>
            </a:ln>
            <a:solidFill>
              <a:srgbClr val="545454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ilampsThu6pm">
  <a:themeElements>
    <a:clrScheme name="4_ilampsThu6p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ilampsThu6pm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4_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FFFFFF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24582</TotalTime>
  <Words>269</Words>
  <Application>Microsoft Macintosh PowerPoint</Application>
  <PresentationFormat>Letter Paper (8.5x11 in)</PresentationFormat>
  <Paragraphs>62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Default Design</vt:lpstr>
      <vt:lpstr>Standaardontwerp</vt:lpstr>
      <vt:lpstr>4_Default Design</vt:lpstr>
      <vt:lpstr>5_Default Design</vt:lpstr>
      <vt:lpstr>7_Default Design</vt:lpstr>
      <vt:lpstr>8_Default Design</vt:lpstr>
      <vt:lpstr>9_Default Design</vt:lpstr>
      <vt:lpstr>1_Standaardontwerp</vt:lpstr>
      <vt:lpstr>4_ilampsThu6pm</vt:lpstr>
      <vt:lpstr>7_ilampsThu6pm</vt:lpstr>
      <vt:lpstr>Custom Design</vt:lpstr>
      <vt:lpstr>Sampling and Reconstruction of Visual Appearance</vt:lpstr>
      <vt:lpstr>Applications</vt:lpstr>
      <vt:lpstr>PowerPoint Presentation</vt:lpstr>
      <vt:lpstr>Lenslet-based Light Field camera</vt:lpstr>
      <vt:lpstr>Stanford Plenoptic Camera  [Ng et al 2005]</vt:lpstr>
      <vt:lpstr>Digital  Refocusing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671</cp:revision>
  <cp:lastPrinted>2014-09-12T19:17:48Z</cp:lastPrinted>
  <dcterms:created xsi:type="dcterms:W3CDTF">1999-02-11T00:43:51Z</dcterms:created>
  <dcterms:modified xsi:type="dcterms:W3CDTF">2018-07-18T04:39:08Z</dcterms:modified>
</cp:coreProperties>
</file>