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6" r:id="rId3"/>
    <p:sldId id="259" r:id="rId4"/>
    <p:sldId id="280" r:id="rId5"/>
    <p:sldId id="265" r:id="rId6"/>
    <p:sldId id="282" r:id="rId7"/>
    <p:sldId id="285" r:id="rId8"/>
    <p:sldId id="284" r:id="rId9"/>
    <p:sldId id="283" r:id="rId10"/>
    <p:sldId id="257" r:id="rId11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hHdlHrFQndwW9NeXtTUf+Xqxrq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F5973BA-ECC5-E21B-6EA4-E3AC73043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37ED62-42C2-48AE-D9AC-2199971413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F80FFD-67D0-415A-8E85-68147EEC208D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2F45F2-9BA5-E1B7-AC3C-337C1C537E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C253C3-8302-8338-16A0-79F840B528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4A55B5-3C79-495B-BAB1-DF9D37143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10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255052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876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205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03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25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488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87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7280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073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972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439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1" descr="Graphical user inte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>
            <a:spLocks noGrp="1"/>
          </p:cNvSpPr>
          <p:nvPr>
            <p:ph type="subTitle" idx="1"/>
          </p:nvPr>
        </p:nvSpPr>
        <p:spPr>
          <a:xfrm>
            <a:off x="834829" y="4618566"/>
            <a:ext cx="838819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cap="none">
                <a:solidFill>
                  <a:schemeClr val="accent4"/>
                </a:solidFill>
              </a:defRPr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ctrTitle"/>
          </p:nvPr>
        </p:nvSpPr>
        <p:spPr>
          <a:xfrm>
            <a:off x="834829" y="3807155"/>
            <a:ext cx="8388193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Arial"/>
              <a:buNone/>
              <a:defRPr sz="5000" b="1" i="0" cap="none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11"/>
          <p:cNvCxnSpPr/>
          <p:nvPr/>
        </p:nvCxnSpPr>
        <p:spPr>
          <a:xfrm>
            <a:off x="1524" y="831623"/>
            <a:ext cx="1218895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11"/>
          <p:cNvSpPr txBox="1"/>
          <p:nvPr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PREMIER CONFERENCE &amp; EXHIBITION ON COMPUTER GRAPHICS &amp; INTERACTIVE TECHNIQUES</a:t>
            </a:r>
            <a:endParaRPr/>
          </a:p>
        </p:txBody>
      </p:sp>
      <p:pic>
        <p:nvPicPr>
          <p:cNvPr id="24" name="Google Shape;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67" y="820335"/>
            <a:ext cx="4369784" cy="10274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© 2023 SIGGRAPH. ALL RIGHTS RESERVED.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- 1">
  <p:cSld name="Divider - 1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 txBox="1">
            <a:spLocks noGrp="1"/>
          </p:cNvSpPr>
          <p:nvPr>
            <p:ph type="subTitle" idx="1"/>
          </p:nvPr>
        </p:nvSpPr>
        <p:spPr>
          <a:xfrm>
            <a:off x="1010516" y="3683041"/>
            <a:ext cx="719650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 b="1" cap="none">
                <a:solidFill>
                  <a:schemeClr val="dk1"/>
                </a:solidFill>
              </a:defRPr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ctrTitle"/>
          </p:nvPr>
        </p:nvSpPr>
        <p:spPr>
          <a:xfrm>
            <a:off x="1010516" y="2529328"/>
            <a:ext cx="719650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Arial"/>
              <a:buNone/>
              <a:defRPr sz="6100" b="1" i="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12"/>
          <p:cNvCxnSpPr/>
          <p:nvPr/>
        </p:nvCxnSpPr>
        <p:spPr>
          <a:xfrm>
            <a:off x="1524" y="831623"/>
            <a:ext cx="1218895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12"/>
          <p:cNvSpPr txBox="1"/>
          <p:nvPr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PREMIER CONFERENCE &amp; EXHIBITION ON COMPUTER GRAPHICS &amp; INTERACTIVE TECHNIQUES</a:t>
            </a:r>
            <a:endParaRPr/>
          </a:p>
        </p:txBody>
      </p:sp>
      <p:pic>
        <p:nvPicPr>
          <p:cNvPr id="32" name="Google Shape;3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767" y="1129964"/>
            <a:ext cx="2597421" cy="6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2"/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© 2023 SIGGRAPH. ALL RIGHTS RESERVED.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1342915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1634" y="428651"/>
            <a:ext cx="1957849" cy="46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639" y="5149048"/>
            <a:ext cx="734048" cy="8433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/>
          <p:nvPr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43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2639" y="5149048"/>
            <a:ext cx="734048" cy="84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"/>
          <p:cNvSpPr/>
          <p:nvPr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31634" y="428651"/>
            <a:ext cx="1957849" cy="46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0"/>
          <p:cNvSpPr/>
          <p:nvPr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43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4774" y="498141"/>
            <a:ext cx="311032" cy="3110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834829" y="5105400"/>
            <a:ext cx="6975671" cy="82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 i="1" dirty="0">
                <a:solidFill>
                  <a:schemeClr val="bg1"/>
                </a:solidFill>
              </a:rPr>
              <a:t>Chris Wyman, Markus Kettunen, Daqi Lin, Benedikt Bitterli, Cem Yuksel, Wojciech Jarosz, and Pawel Kozlowski</a:t>
            </a:r>
          </a:p>
        </p:txBody>
      </p:sp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834829" y="3807155"/>
            <a:ext cx="8388193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Arial"/>
              <a:buNone/>
            </a:pPr>
            <a:r>
              <a:rPr lang="en-US" sz="4000" dirty="0"/>
              <a:t>A Gentle Introduction to </a:t>
            </a:r>
            <a:r>
              <a:rPr lang="en-US" sz="4000" dirty="0" err="1"/>
              <a:t>ReSTIR</a:t>
            </a:r>
            <a:r>
              <a:rPr lang="en-US" sz="4000" dirty="0"/>
              <a:t>:</a:t>
            </a:r>
            <a:br>
              <a:rPr lang="en-US" sz="4000" dirty="0"/>
            </a:br>
            <a:r>
              <a:rPr lang="en-US" sz="2800" dirty="0"/>
              <a:t>Path Reuse in Real-time</a:t>
            </a:r>
            <a:endParaRPr sz="4000" dirty="0"/>
          </a:p>
        </p:txBody>
      </p:sp>
      <p:pic>
        <p:nvPicPr>
          <p:cNvPr id="3" name="Picture 2" descr="A picture containing text, tiled&#10;&#10;Description automatically generated">
            <a:extLst>
              <a:ext uri="{FF2B5EF4-FFF2-40B4-BE49-F238E27FC236}">
                <a16:creationId xmlns:a16="http://schemas.microsoft.com/office/drawing/2014/main" xmlns="" id="{E1D05770-3369-73DC-0A81-2B35CD1D5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89" y="129308"/>
            <a:ext cx="3674533" cy="2066925"/>
          </a:xfrm>
          <a:prstGeom prst="rect">
            <a:avLst/>
          </a:prstGeom>
        </p:spPr>
      </p:pic>
      <p:pic>
        <p:nvPicPr>
          <p:cNvPr id="5" name="Picture 4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xmlns="" id="{E21333FE-652F-6995-13C0-2131ED8AE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822" y="983920"/>
            <a:ext cx="3674534" cy="2066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C32943-BF83-D89C-88E3-EB1E994D50D6}"/>
              </a:ext>
            </a:extLst>
          </p:cNvPr>
          <p:cNvSpPr txBox="1"/>
          <p:nvPr/>
        </p:nvSpPr>
        <p:spPr>
          <a:xfrm>
            <a:off x="5662788" y="1863493"/>
            <a:ext cx="2590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Tracing (1 path per pixel)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7E8252-83A5-F5A6-8FA8-A76E6BF342D4}"/>
              </a:ext>
            </a:extLst>
          </p:cNvPr>
          <p:cNvSpPr txBox="1"/>
          <p:nvPr/>
        </p:nvSpPr>
        <p:spPr>
          <a:xfrm>
            <a:off x="8434671" y="2693916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ReSTIR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PT (1 sample per pixel)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72AC8B-8442-3A49-5BCA-F9890E9AF493}"/>
              </a:ext>
            </a:extLst>
          </p:cNvPr>
          <p:cNvSpPr txBox="1"/>
          <p:nvPr/>
        </p:nvSpPr>
        <p:spPr>
          <a:xfrm>
            <a:off x="5662788" y="147928"/>
            <a:ext cx="214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2.4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(on a RTX 4090)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115485-7D5E-4FFE-155E-73EC82856AFC}"/>
              </a:ext>
            </a:extLst>
          </p:cNvPr>
          <p:cNvSpPr txBox="1"/>
          <p:nvPr/>
        </p:nvSpPr>
        <p:spPr>
          <a:xfrm>
            <a:off x="8384822" y="1008881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7.8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xmlns="" id="{BB20531E-91C2-6256-BB42-E35A52FF89E1}"/>
              </a:ext>
            </a:extLst>
          </p:cNvPr>
          <p:cNvSpPr/>
          <p:nvPr/>
        </p:nvSpPr>
        <p:spPr>
          <a:xfrm rot="6326168" flipH="1">
            <a:off x="8717239" y="-5935"/>
            <a:ext cx="1042503" cy="1478101"/>
          </a:xfrm>
          <a:prstGeom prst="arc">
            <a:avLst/>
          </a:prstGeom>
          <a:ln w="63500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Who Are We?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1734133" y="1484189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Chris Wyman</a:t>
            </a:r>
          </a:p>
          <a:p>
            <a:pPr marL="114300" indent="0">
              <a:buNone/>
            </a:pPr>
            <a:r>
              <a:rPr lang="en-US" sz="1400" dirty="0"/>
              <a:t>Distinguished Research Scientist, NVIDIA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6ED282-BEC4-B6B4-5B2D-888DBC3AF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0" y="1359649"/>
            <a:ext cx="1188065" cy="1188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F42051-942B-94EA-B6F5-D96884DF5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99" y="2566764"/>
            <a:ext cx="1188065" cy="1188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8D9684-BF81-B1C8-9501-7872F68DE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98" y="3773879"/>
            <a:ext cx="1188066" cy="1188066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A19F819E-A223-5243-5C7B-1C175174F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99" y="4980994"/>
            <a:ext cx="1188065" cy="1188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D627C3-9CF3-12EC-E179-27FB08BB8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393950"/>
            <a:ext cx="1188065" cy="1188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F23A88-DC1E-2502-F1B7-894120DCE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2601065"/>
            <a:ext cx="1188066" cy="1188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E721A9-1CBE-6918-004A-D8BA29B2B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3808180"/>
            <a:ext cx="1188066" cy="1188066"/>
          </a:xfrm>
          <a:prstGeom prst="rect">
            <a:avLst/>
          </a:prstGeom>
        </p:spPr>
      </p:pic>
      <p:sp>
        <p:nvSpPr>
          <p:cNvPr id="20" name="Google Shape;117;p4">
            <a:extLst>
              <a:ext uri="{FF2B5EF4-FFF2-40B4-BE49-F238E27FC236}">
                <a16:creationId xmlns:a16="http://schemas.microsoft.com/office/drawing/2014/main" xmlns="" id="{26337008-BCED-C3C4-34D4-3B6F69063425}"/>
              </a:ext>
            </a:extLst>
          </p:cNvPr>
          <p:cNvSpPr txBox="1">
            <a:spLocks/>
          </p:cNvSpPr>
          <p:nvPr/>
        </p:nvSpPr>
        <p:spPr>
          <a:xfrm>
            <a:off x="1734132" y="2546003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Markus Kettunen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Senior Research Scientist, NVIDIA</a:t>
            </a:r>
          </a:p>
        </p:txBody>
      </p:sp>
      <p:sp>
        <p:nvSpPr>
          <p:cNvPr id="21" name="Google Shape;117;p4">
            <a:extLst>
              <a:ext uri="{FF2B5EF4-FFF2-40B4-BE49-F238E27FC236}">
                <a16:creationId xmlns:a16="http://schemas.microsoft.com/office/drawing/2014/main" xmlns="" id="{EED0AE3D-B967-E5AE-EE03-7920FE76E512}"/>
              </a:ext>
            </a:extLst>
          </p:cNvPr>
          <p:cNvSpPr txBox="1">
            <a:spLocks/>
          </p:cNvSpPr>
          <p:nvPr/>
        </p:nvSpPr>
        <p:spPr>
          <a:xfrm>
            <a:off x="1734132" y="3773879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Daqi Lin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Research Scientist, NVIDIA</a:t>
            </a:r>
          </a:p>
        </p:txBody>
      </p:sp>
      <p:sp>
        <p:nvSpPr>
          <p:cNvPr id="22" name="Google Shape;117;p4">
            <a:extLst>
              <a:ext uri="{FF2B5EF4-FFF2-40B4-BE49-F238E27FC236}">
                <a16:creationId xmlns:a16="http://schemas.microsoft.com/office/drawing/2014/main" xmlns="" id="{BA4240F1-3629-7B61-A252-DA1DB0484811}"/>
              </a:ext>
            </a:extLst>
          </p:cNvPr>
          <p:cNvSpPr txBox="1">
            <a:spLocks/>
          </p:cNvSpPr>
          <p:nvPr/>
        </p:nvSpPr>
        <p:spPr>
          <a:xfrm>
            <a:off x="1734132" y="4961945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Benedikt Bitterli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Senior Research Scientist, NVIDIA</a:t>
            </a:r>
          </a:p>
        </p:txBody>
      </p:sp>
      <p:sp>
        <p:nvSpPr>
          <p:cNvPr id="23" name="Google Shape;117;p4">
            <a:extLst>
              <a:ext uri="{FF2B5EF4-FFF2-40B4-BE49-F238E27FC236}">
                <a16:creationId xmlns:a16="http://schemas.microsoft.com/office/drawing/2014/main" xmlns="" id="{C14F49FE-77BA-BCC8-8D4D-3FCE6CFC468B}"/>
              </a:ext>
            </a:extLst>
          </p:cNvPr>
          <p:cNvSpPr txBox="1">
            <a:spLocks/>
          </p:cNvSpPr>
          <p:nvPr/>
        </p:nvSpPr>
        <p:spPr>
          <a:xfrm>
            <a:off x="7598390" y="1393950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Cem Yuksel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Associate Professor, University of Utah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Senior Scientist, Roblox Research</a:t>
            </a:r>
          </a:p>
        </p:txBody>
      </p:sp>
      <p:sp>
        <p:nvSpPr>
          <p:cNvPr id="24" name="Google Shape;117;p4">
            <a:extLst>
              <a:ext uri="{FF2B5EF4-FFF2-40B4-BE49-F238E27FC236}">
                <a16:creationId xmlns:a16="http://schemas.microsoft.com/office/drawing/2014/main" xmlns="" id="{0C2F7FF7-4DBA-FEE8-DB11-4DC0406E3DDC}"/>
              </a:ext>
            </a:extLst>
          </p:cNvPr>
          <p:cNvSpPr txBox="1">
            <a:spLocks/>
          </p:cNvSpPr>
          <p:nvPr/>
        </p:nvSpPr>
        <p:spPr>
          <a:xfrm>
            <a:off x="7598390" y="2601065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Wojciech Jarosz **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Associate Professor, Dartmouth College</a:t>
            </a:r>
          </a:p>
          <a:p>
            <a:pPr marL="114300" indent="0">
              <a:buFont typeface="Arial"/>
              <a:buNone/>
            </a:pPr>
            <a:endParaRPr lang="en-US" sz="1400" dirty="0"/>
          </a:p>
        </p:txBody>
      </p:sp>
      <p:sp>
        <p:nvSpPr>
          <p:cNvPr id="25" name="Google Shape;117;p4">
            <a:extLst>
              <a:ext uri="{FF2B5EF4-FFF2-40B4-BE49-F238E27FC236}">
                <a16:creationId xmlns:a16="http://schemas.microsoft.com/office/drawing/2014/main" xmlns="" id="{E7AB21F3-43DA-6AB9-86D2-B28D5CEF53BF}"/>
              </a:ext>
            </a:extLst>
          </p:cNvPr>
          <p:cNvSpPr txBox="1">
            <a:spLocks/>
          </p:cNvSpPr>
          <p:nvPr/>
        </p:nvSpPr>
        <p:spPr>
          <a:xfrm>
            <a:off x="7598390" y="3808180"/>
            <a:ext cx="4047542" cy="106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Pawel Kozlowski</a:t>
            </a:r>
          </a:p>
          <a:p>
            <a:pPr marL="114300" indent="0">
              <a:buFont typeface="Arial"/>
              <a:buNone/>
            </a:pPr>
            <a:r>
              <a:rPr lang="en-US" sz="1400" dirty="0"/>
              <a:t>Principal DevTech Engineer, NVIDIA</a:t>
            </a:r>
          </a:p>
          <a:p>
            <a:pPr marL="114300" indent="0">
              <a:buFont typeface="Arial"/>
              <a:buNone/>
            </a:pP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2E5BF81-1800-70F8-33FE-52D32B02B7D3}"/>
              </a:ext>
            </a:extLst>
          </p:cNvPr>
          <p:cNvSpPr txBox="1"/>
          <p:nvPr/>
        </p:nvSpPr>
        <p:spPr>
          <a:xfrm>
            <a:off x="7466026" y="6379740"/>
            <a:ext cx="4725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** Unfortunately, could not attend SIGGRAPH</a:t>
            </a:r>
          </a:p>
        </p:txBody>
      </p:sp>
    </p:spTree>
    <p:extLst>
      <p:ext uri="{BB962C8B-B14F-4D97-AF65-F5344CB8AC3E}">
        <p14:creationId xmlns:p14="http://schemas.microsoft.com/office/powerpoint/2010/main" val="195416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se&#10;&#10;Description automatically generated">
            <a:extLst>
              <a:ext uri="{FF2B5EF4-FFF2-40B4-BE49-F238E27FC236}">
                <a16:creationId xmlns:a16="http://schemas.microsoft.com/office/drawing/2014/main" xmlns="" id="{E169F7CD-8EA9-5D7E-FC9F-64DAECEB3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020" y="3970382"/>
            <a:ext cx="3201749" cy="1800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77720C-E210-2383-2E10-92639D91B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764" y="1798514"/>
            <a:ext cx="3201748" cy="1800983"/>
          </a:xfrm>
          <a:prstGeom prst="rect">
            <a:avLst/>
          </a:prstGeom>
        </p:spPr>
      </p:pic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 </a:t>
            </a:r>
            <a:r>
              <a:rPr lang="en-US" i="1" u="sng" dirty="0"/>
              <a:t>is</a:t>
            </a:r>
            <a:r>
              <a:rPr lang="en-US" dirty="0"/>
              <a:t> </a:t>
            </a:r>
            <a:r>
              <a:rPr lang="en-US" dirty="0" err="1"/>
              <a:t>ReSTIR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07837"/>
            <a:ext cx="8595361" cy="421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lnSpcReduction="10000"/>
          </a:bodyPr>
          <a:lstStyle/>
          <a:p>
            <a:r>
              <a:rPr lang="en-US" dirty="0"/>
              <a:t>Simply:  A way to reuse samples by sharing among pixels</a:t>
            </a:r>
          </a:p>
          <a:p>
            <a:pPr lvl="1"/>
            <a:r>
              <a:rPr lang="en-US" dirty="0"/>
              <a:t>Ray tracing is expensive</a:t>
            </a:r>
          </a:p>
          <a:p>
            <a:pPr lvl="1"/>
            <a:r>
              <a:rPr lang="en-US" dirty="0"/>
              <a:t>By amortizing costs, we increase the </a:t>
            </a:r>
            <a:r>
              <a:rPr lang="en-US" b="1" i="1" dirty="0"/>
              <a:t>effective</a:t>
            </a:r>
            <a:r>
              <a:rPr lang="en-US" dirty="0"/>
              <a:t> sample count</a:t>
            </a:r>
          </a:p>
          <a:p>
            <a:pPr lvl="1"/>
            <a:r>
              <a:rPr lang="en-US" dirty="0" err="1"/>
              <a:t>ReSTIR</a:t>
            </a:r>
            <a:r>
              <a:rPr lang="en-US" dirty="0"/>
              <a:t> gives a 100x to 10,000x sample count multiplier</a:t>
            </a:r>
          </a:p>
          <a:p>
            <a:pPr lvl="2"/>
            <a:r>
              <a:rPr lang="en-US" dirty="0"/>
              <a:t>Exact multiplier is hard to measure; handwavy</a:t>
            </a:r>
          </a:p>
          <a:p>
            <a:pPr lvl="1"/>
            <a:endParaRPr lang="en-US" dirty="0"/>
          </a:p>
          <a:p>
            <a:r>
              <a:rPr lang="en-US" dirty="0"/>
              <a:t>Think: A post-process denoiser, but </a:t>
            </a:r>
            <a:r>
              <a:rPr lang="en-US" b="1" i="1" dirty="0"/>
              <a:t>inside</a:t>
            </a:r>
            <a:r>
              <a:rPr lang="en-US" dirty="0"/>
              <a:t> the renderer</a:t>
            </a:r>
          </a:p>
          <a:p>
            <a:pPr lvl="1"/>
            <a:r>
              <a:rPr lang="en-US" dirty="0"/>
              <a:t>Denoiser says:  </a:t>
            </a:r>
            <a:r>
              <a:rPr lang="en-US" sz="800" dirty="0"/>
              <a:t> </a:t>
            </a:r>
            <a:r>
              <a:rPr lang="en-US" dirty="0"/>
              <a:t>“neighbors are similar, so blur colors across pixels”</a:t>
            </a:r>
          </a:p>
          <a:p>
            <a:pPr lvl="1"/>
            <a:r>
              <a:rPr lang="en-US" dirty="0" err="1"/>
              <a:t>ReSTIR</a:t>
            </a:r>
            <a:r>
              <a:rPr lang="en-US" dirty="0"/>
              <a:t> says:    “neighbors are similar, so reuse samples (or PDFs) across pixels”</a:t>
            </a:r>
          </a:p>
          <a:p>
            <a:endParaRPr lang="en-US" dirty="0"/>
          </a:p>
          <a:p>
            <a:r>
              <a:rPr lang="en-US" dirty="0"/>
              <a:t>Unlike denoising, </a:t>
            </a:r>
            <a:r>
              <a:rPr lang="en-US" dirty="0" err="1"/>
              <a:t>ReSTIR</a:t>
            </a:r>
            <a:r>
              <a:rPr lang="en-US" dirty="0"/>
              <a:t> can be unbiased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Why?  In the renderer, we can reuse data </a:t>
            </a:r>
            <a:r>
              <a:rPr lang="en-US" b="1" i="1" dirty="0"/>
              <a:t>before</a:t>
            </a:r>
            <a:r>
              <a:rPr lang="en-US" dirty="0"/>
              <a:t> throwing important stuff away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2" name="Google Shape;116;p4">
            <a:extLst>
              <a:ext uri="{FF2B5EF4-FFF2-40B4-BE49-F238E27FC236}">
                <a16:creationId xmlns:a16="http://schemas.microsoft.com/office/drawing/2014/main" xmlns="" id="{65271F04-F387-B280-6EEC-E407C8FD58BB}"/>
              </a:ext>
            </a:extLst>
          </p:cNvPr>
          <p:cNvSpPr txBox="1">
            <a:spLocks/>
          </p:cNvSpPr>
          <p:nvPr/>
        </p:nvSpPr>
        <p:spPr>
          <a:xfrm>
            <a:off x="1248381" y="347560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(Aka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sevoir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patio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emporal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mportance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esampling)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FDDEB14-7DE7-B0B9-4F18-49EF0A619033}"/>
              </a:ext>
            </a:extLst>
          </p:cNvPr>
          <p:cNvCxnSpPr>
            <a:cxnSpLocks/>
          </p:cNvCxnSpPr>
          <p:nvPr/>
        </p:nvCxnSpPr>
        <p:spPr>
          <a:xfrm>
            <a:off x="8332717" y="3660478"/>
            <a:ext cx="451797" cy="5869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E6D731-5CD2-040E-B67F-465F9ACBBD9A}"/>
              </a:ext>
            </a:extLst>
          </p:cNvPr>
          <p:cNvSpPr txBox="1"/>
          <p:nvPr/>
        </p:nvSpPr>
        <p:spPr>
          <a:xfrm>
            <a:off x="7810764" y="3313161"/>
            <a:ext cx="2986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Path tracing with 1 path per pixel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A55E4A-0016-4592-0AB5-DB5B356A0370}"/>
              </a:ext>
            </a:extLst>
          </p:cNvPr>
          <p:cNvSpPr txBox="1"/>
          <p:nvPr/>
        </p:nvSpPr>
        <p:spPr>
          <a:xfrm>
            <a:off x="8868020" y="5463589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ReSTIR</a:t>
            </a:r>
            <a:r>
              <a:rPr lang="en-US" b="1" dirty="0">
                <a:solidFill>
                  <a:schemeClr val="bg1"/>
                </a:solidFill>
              </a:rPr>
              <a:t> with 1 sample per pixel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30DBAD-A0F9-7621-E77A-356F1F5823E0}"/>
              </a:ext>
            </a:extLst>
          </p:cNvPr>
          <p:cNvSpPr txBox="1"/>
          <p:nvPr/>
        </p:nvSpPr>
        <p:spPr>
          <a:xfrm>
            <a:off x="7828885" y="1798514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2.1 </a:t>
            </a:r>
            <a:r>
              <a:rPr lang="en-US" dirty="0" err="1">
                <a:solidFill>
                  <a:schemeClr val="bg1"/>
                </a:solidFill>
              </a:rPr>
              <a:t>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22419D-D150-C6C5-3FD0-512216850894}"/>
              </a:ext>
            </a:extLst>
          </p:cNvPr>
          <p:cNvSpPr txBox="1"/>
          <p:nvPr/>
        </p:nvSpPr>
        <p:spPr>
          <a:xfrm>
            <a:off x="8822614" y="3970382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10.0 </a:t>
            </a:r>
            <a:r>
              <a:rPr lang="en-US" dirty="0" err="1">
                <a:solidFill>
                  <a:schemeClr val="bg1"/>
                </a:solidFill>
              </a:rPr>
              <a:t>ms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Today’s Schedule:</a:t>
            </a:r>
            <a:endParaRPr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xmlns="" id="{6807B985-5F12-0F15-F0EA-EF174B156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71488"/>
              </p:ext>
            </p:extLst>
          </p:nvPr>
        </p:nvGraphicFramePr>
        <p:xfrm>
          <a:off x="266700" y="1499348"/>
          <a:ext cx="8757868" cy="4977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803">
                  <a:extLst>
                    <a:ext uri="{9D8B030D-6E8A-4147-A177-3AD203B41FA5}">
                      <a16:colId xmlns:a16="http://schemas.microsoft.com/office/drawing/2014/main" xmlns="" val="2691063531"/>
                    </a:ext>
                  </a:extLst>
                </a:gridCol>
                <a:gridCol w="5436842">
                  <a:extLst>
                    <a:ext uri="{9D8B030D-6E8A-4147-A177-3AD203B41FA5}">
                      <a16:colId xmlns:a16="http://schemas.microsoft.com/office/drawing/2014/main" xmlns="" val="263433827"/>
                    </a:ext>
                  </a:extLst>
                </a:gridCol>
                <a:gridCol w="1696223">
                  <a:extLst>
                    <a:ext uri="{9D8B030D-6E8A-4147-A177-3AD203B41FA5}">
                      <a16:colId xmlns:a16="http://schemas.microsoft.com/office/drawing/2014/main" xmlns="" val="3120677266"/>
                    </a:ext>
                  </a:extLst>
                </a:gridCol>
              </a:tblGrid>
              <a:tr h="319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0130705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2:00 – 2:05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Chris Wyman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8037242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2:05 – 2:20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Motivation</a:t>
                      </a:r>
                      <a:r>
                        <a:rPr lang="en-US" baseline="0" dirty="0" smtClean="0"/>
                        <a:t> &amp; preliminaries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Cem Yuksel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1372394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2:20 – 2:40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(Generalized) resampling importance sampling (GRIS)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Markus Kettunen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1687001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2:40 – 2:55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Spatial </a:t>
                      </a:r>
                      <a:r>
                        <a:rPr lang="en-US" dirty="0"/>
                        <a:t>and temporal </a:t>
                      </a:r>
                      <a:r>
                        <a:rPr lang="en-US" dirty="0" smtClean="0"/>
                        <a:t>reuse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Benedikt Bitterli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3972472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2:55 – 3:10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Example: </a:t>
                      </a:r>
                      <a:r>
                        <a:rPr lang="en-US" dirty="0" smtClean="0"/>
                        <a:t>Direct </a:t>
                      </a:r>
                      <a:r>
                        <a:rPr lang="en-US" dirty="0"/>
                        <a:t>lighting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Benedikt Bitterli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7430459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3:10 – 3:25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Reuse between </a:t>
                      </a:r>
                      <a:r>
                        <a:rPr lang="en-US" dirty="0"/>
                        <a:t>integration 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Markus Kettunen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0562815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3:25 – 3:45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Extending </a:t>
                      </a:r>
                      <a:r>
                        <a:rPr lang="en-US" dirty="0" smtClean="0"/>
                        <a:t>reuse </a:t>
                      </a:r>
                      <a:r>
                        <a:rPr lang="en-US" dirty="0"/>
                        <a:t>to paths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Daqi 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8819443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3:45 – 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Making </a:t>
                      </a:r>
                      <a:r>
                        <a:rPr lang="en-US" dirty="0" err="1"/>
                        <a:t>ReSTIR</a:t>
                      </a:r>
                      <a:r>
                        <a:rPr lang="en-US" dirty="0"/>
                        <a:t> fast – </a:t>
                      </a:r>
                      <a:r>
                        <a:rPr lang="en-US" dirty="0" smtClean="0"/>
                        <a:t>algorithmic</a:t>
                      </a:r>
                      <a:r>
                        <a:rPr lang="en-US" baseline="0" dirty="0" smtClean="0"/>
                        <a:t> changes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Daqi 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9816048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4:00 – 4:15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Making </a:t>
                      </a:r>
                      <a:r>
                        <a:rPr lang="en-US" dirty="0" err="1"/>
                        <a:t>ReSTIR</a:t>
                      </a:r>
                      <a:r>
                        <a:rPr lang="en-US" dirty="0"/>
                        <a:t> fast – </a:t>
                      </a:r>
                      <a:r>
                        <a:rPr lang="en-US" dirty="0" smtClean="0"/>
                        <a:t>low level</a:t>
                      </a:r>
                      <a:r>
                        <a:rPr lang="en-US" baseline="0" dirty="0" smtClean="0"/>
                        <a:t> considerations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Chris Wyman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0738717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4:15 – 4:40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 study:  </a:t>
                      </a:r>
                      <a:r>
                        <a:rPr lang="en-US" dirty="0" err="1"/>
                        <a:t>ReSTIR</a:t>
                      </a:r>
                      <a:r>
                        <a:rPr lang="en-US" dirty="0"/>
                        <a:t> </a:t>
                      </a:r>
                      <a:r>
                        <a:rPr lang="en-US" dirty="0" smtClean="0"/>
                        <a:t>in </a:t>
                      </a:r>
                      <a:r>
                        <a:rPr lang="en-US" i="1" dirty="0"/>
                        <a:t>Cyberpunk 2077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Pawel Kozlowski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3651015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4:40 – 4:50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Panel:  </a:t>
                      </a:r>
                      <a:r>
                        <a:rPr lang="en-US" dirty="0" smtClean="0"/>
                        <a:t>Future </a:t>
                      </a:r>
                      <a:r>
                        <a:rPr lang="en-US" dirty="0"/>
                        <a:t>directions </a:t>
                      </a:r>
                      <a:endParaRPr 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9263504"/>
                  </a:ext>
                </a:extLst>
              </a:tr>
              <a:tr h="3882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4:50 – 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Panel:  Audience </a:t>
                      </a:r>
                      <a:r>
                        <a:rPr lang="en-US" dirty="0"/>
                        <a:t>Q &amp;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3929080"/>
                  </a:ext>
                </a:extLst>
              </a:tr>
            </a:tbl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2C80DE32-992D-7CDF-B933-152F3F792D43}"/>
              </a:ext>
            </a:extLst>
          </p:cNvPr>
          <p:cNvSpPr/>
          <p:nvPr/>
        </p:nvSpPr>
        <p:spPr>
          <a:xfrm>
            <a:off x="9204259" y="1855589"/>
            <a:ext cx="247650" cy="657225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61F491-3FF5-E177-6289-551CE9A248D7}"/>
              </a:ext>
            </a:extLst>
          </p:cNvPr>
          <p:cNvSpPr txBox="1"/>
          <p:nvPr/>
        </p:nvSpPr>
        <p:spPr>
          <a:xfrm>
            <a:off x="9567512" y="2030312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roadmap &amp; build intuition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66CA79C2-A010-5027-CF74-17FC48335DAE}"/>
              </a:ext>
            </a:extLst>
          </p:cNvPr>
          <p:cNvSpPr/>
          <p:nvPr/>
        </p:nvSpPr>
        <p:spPr>
          <a:xfrm>
            <a:off x="9204259" y="2662507"/>
            <a:ext cx="247650" cy="657225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D37ED5-ADD4-4EDF-1167-866346959330}"/>
              </a:ext>
            </a:extLst>
          </p:cNvPr>
          <p:cNvSpPr txBox="1"/>
          <p:nvPr/>
        </p:nvSpPr>
        <p:spPr>
          <a:xfrm>
            <a:off x="9567511" y="2729509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Math for basic sample reuse;</a:t>
            </a:r>
          </a:p>
          <a:p>
            <a:r>
              <a:rPr lang="en-US" dirty="0"/>
              <a:t>why it works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xmlns="" id="{B01FC412-2076-8660-7377-535986674952}"/>
              </a:ext>
            </a:extLst>
          </p:cNvPr>
          <p:cNvSpPr/>
          <p:nvPr/>
        </p:nvSpPr>
        <p:spPr>
          <a:xfrm>
            <a:off x="9204259" y="3429000"/>
            <a:ext cx="247650" cy="1065998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447AA7-C506-CACE-5D19-DACB8B0C42F3}"/>
              </a:ext>
            </a:extLst>
          </p:cNvPr>
          <p:cNvSpPr txBox="1"/>
          <p:nvPr/>
        </p:nvSpPr>
        <p:spPr>
          <a:xfrm>
            <a:off x="9567511" y="3700389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 algorithms and</a:t>
            </a:r>
          </a:p>
          <a:p>
            <a:r>
              <a:rPr lang="en-US" dirty="0"/>
              <a:t>scaling up complexity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xmlns="" id="{68E4FB39-FEAC-FE42-A8A7-67A3A931724C}"/>
              </a:ext>
            </a:extLst>
          </p:cNvPr>
          <p:cNvSpPr/>
          <p:nvPr/>
        </p:nvSpPr>
        <p:spPr>
          <a:xfrm>
            <a:off x="9204259" y="4589209"/>
            <a:ext cx="247650" cy="637309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331952-0088-97E5-9B74-2A3B71945CC5}"/>
              </a:ext>
            </a:extLst>
          </p:cNvPr>
          <p:cNvSpPr txBox="1"/>
          <p:nvPr/>
        </p:nvSpPr>
        <p:spPr>
          <a:xfrm>
            <a:off x="9567511" y="4753974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Thinking about optimization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AEB755CC-FCDF-3467-B167-3C21877845E8}"/>
              </a:ext>
            </a:extLst>
          </p:cNvPr>
          <p:cNvSpPr/>
          <p:nvPr/>
        </p:nvSpPr>
        <p:spPr>
          <a:xfrm>
            <a:off x="9204259" y="5320730"/>
            <a:ext cx="247650" cy="310050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3F23A6-CD7E-78BC-7BED-CD68BE5D2C28}"/>
              </a:ext>
            </a:extLst>
          </p:cNvPr>
          <p:cNvSpPr txBox="1"/>
          <p:nvPr/>
        </p:nvSpPr>
        <p:spPr>
          <a:xfrm>
            <a:off x="9567511" y="5314593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Practical considerations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24602D29-0B98-A488-51CD-44A2BE23E5F7}"/>
              </a:ext>
            </a:extLst>
          </p:cNvPr>
          <p:cNvSpPr/>
          <p:nvPr/>
        </p:nvSpPr>
        <p:spPr>
          <a:xfrm>
            <a:off x="9204259" y="5743577"/>
            <a:ext cx="247650" cy="310050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2A08C37-AD28-1FF4-EDD7-27F630243447}"/>
              </a:ext>
            </a:extLst>
          </p:cNvPr>
          <p:cNvSpPr txBox="1"/>
          <p:nvPr/>
        </p:nvSpPr>
        <p:spPr>
          <a:xfrm>
            <a:off x="9567511" y="5745850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do we go next?</a:t>
            </a:r>
          </a:p>
        </p:txBody>
      </p:sp>
    </p:spTree>
    <p:extLst>
      <p:ext uri="{BB962C8B-B14F-4D97-AF65-F5344CB8AC3E}">
        <p14:creationId xmlns:p14="http://schemas.microsoft.com/office/powerpoint/2010/main" val="346369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Please, Don’t Be Intimidated!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Our papers:</a:t>
            </a:r>
          </a:p>
          <a:p>
            <a:pPr lvl="1">
              <a:spcBef>
                <a:spcPts val="0"/>
              </a:spcBef>
            </a:pPr>
            <a:r>
              <a:rPr lang="en-US" dirty="0"/>
              <a:t>More than a little math</a:t>
            </a:r>
          </a:p>
          <a:p>
            <a:pPr lvl="1">
              <a:spcBef>
                <a:spcPts val="0"/>
              </a:spcBef>
            </a:pPr>
            <a:r>
              <a:rPr lang="en-US" dirty="0"/>
              <a:t>Partly b/c we’re uncovering super interesting theory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 obscure the very simple and elegant take-aways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r>
              <a:rPr lang="en-US" dirty="0"/>
              <a:t>We’re going to try to demystify this today</a:t>
            </a:r>
          </a:p>
          <a:p>
            <a:endParaRPr lang="en-US" dirty="0"/>
          </a:p>
          <a:p>
            <a:r>
              <a:rPr lang="en-US" dirty="0"/>
              <a:t>Underlying idea is very simple</a:t>
            </a:r>
          </a:p>
          <a:p>
            <a:pPr lvl="1"/>
            <a:r>
              <a:rPr lang="en-US" dirty="0"/>
              <a:t>Discovery of </a:t>
            </a:r>
            <a:r>
              <a:rPr lang="en-US" dirty="0" err="1"/>
              <a:t>ReSTIR</a:t>
            </a:r>
            <a:r>
              <a:rPr lang="en-US" dirty="0"/>
              <a:t> was an accident   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(feel free to ask sometime)</a:t>
            </a:r>
          </a:p>
          <a:p>
            <a:pPr lvl="1"/>
            <a:r>
              <a:rPr lang="en-US" dirty="0"/>
              <a:t>Intuition can be built up in simple blocks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38BF3-CE99-47EA-0CEE-574F86A8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5853">
            <a:off x="9024569" y="1554321"/>
            <a:ext cx="2674043" cy="3354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F7967D-B035-539A-F97B-C7D64DCBB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2" b="6161"/>
          <a:stretch/>
        </p:blipFill>
        <p:spPr>
          <a:xfrm rot="21312165">
            <a:off x="7066008" y="2102169"/>
            <a:ext cx="2743200" cy="33558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83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My High-Level Course Takeaways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110455" cy="418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lvl="1"/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2" name="Google Shape;116;p4">
            <a:extLst>
              <a:ext uri="{FF2B5EF4-FFF2-40B4-BE49-F238E27FC236}">
                <a16:creationId xmlns:a16="http://schemas.microsoft.com/office/drawing/2014/main" xmlns="" id="{B5105407-3ABD-7C1E-D042-427045C4F761}"/>
              </a:ext>
            </a:extLst>
          </p:cNvPr>
          <p:cNvSpPr txBox="1">
            <a:spLocks/>
          </p:cNvSpPr>
          <p:nvPr/>
        </p:nvSpPr>
        <p:spPr>
          <a:xfrm>
            <a:off x="1248381" y="347560"/>
            <a:ext cx="6172697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Or:  If you only leave learning one thing…</a:t>
            </a:r>
          </a:p>
        </p:txBody>
      </p:sp>
    </p:spTree>
    <p:extLst>
      <p:ext uri="{BB962C8B-B14F-4D97-AF65-F5344CB8AC3E}">
        <p14:creationId xmlns:p14="http://schemas.microsoft.com/office/powerpoint/2010/main" val="82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My High-Level Course Takeaways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110455" cy="418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Resampling theory allows (unbiased) reuse of samples that many would not expect!</a:t>
            </a:r>
          </a:p>
          <a:p>
            <a:pPr lvl="1"/>
            <a:r>
              <a:rPr lang="en-US" dirty="0"/>
              <a:t>Between different integrals and even different integration domains</a:t>
            </a:r>
          </a:p>
          <a:p>
            <a:pPr lvl="1"/>
            <a:r>
              <a:rPr lang="en-US" dirty="0"/>
              <a:t>Allows amazing amortization; hugely important for real-time</a:t>
            </a:r>
          </a:p>
          <a:p>
            <a:pPr lvl="1"/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2" name="Google Shape;116;p4">
            <a:extLst>
              <a:ext uri="{FF2B5EF4-FFF2-40B4-BE49-F238E27FC236}">
                <a16:creationId xmlns:a16="http://schemas.microsoft.com/office/drawing/2014/main" xmlns="" id="{B5105407-3ABD-7C1E-D042-427045C4F761}"/>
              </a:ext>
            </a:extLst>
          </p:cNvPr>
          <p:cNvSpPr txBox="1">
            <a:spLocks/>
          </p:cNvSpPr>
          <p:nvPr/>
        </p:nvSpPr>
        <p:spPr>
          <a:xfrm>
            <a:off x="1248381" y="347560"/>
            <a:ext cx="6172697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Or:  If you only leave learning one thing…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6ED278F7-3A8D-B6BD-1C48-2CA177E6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280" y="165958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My High-Level Course Takeaways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110455" cy="418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Resampling theory allows (unbiased) reuse of samples that many would not expect!</a:t>
            </a:r>
          </a:p>
          <a:p>
            <a:pPr lvl="1"/>
            <a:r>
              <a:rPr lang="en-US" dirty="0"/>
              <a:t>Between different integrals and even different integration domains</a:t>
            </a:r>
          </a:p>
          <a:p>
            <a:pPr lvl="1"/>
            <a:r>
              <a:rPr lang="en-US" dirty="0"/>
              <a:t>Allows amazing amortization; hugely important for real-time</a:t>
            </a:r>
          </a:p>
          <a:p>
            <a:pPr lvl="1"/>
            <a:endParaRPr lang="en-US" dirty="0"/>
          </a:p>
          <a:p>
            <a:r>
              <a:rPr lang="en-US" dirty="0"/>
              <a:t>Philosophically, blurs the line between “discrete” and “continuous” </a:t>
            </a:r>
          </a:p>
          <a:p>
            <a:pPr lvl="1"/>
            <a:r>
              <a:rPr lang="en-US" dirty="0"/>
              <a:t>Using PDFs (i.e., continuous)?  PMFs (i.e., discrete)?  Nope!  </a:t>
            </a:r>
            <a:r>
              <a:rPr lang="en-US" i="1" dirty="0"/>
              <a:t>Unbiased contribution weights.</a:t>
            </a:r>
          </a:p>
          <a:p>
            <a:pPr lvl="1"/>
            <a:r>
              <a:rPr lang="en-US" dirty="0"/>
              <a:t>No longer need analytic PDFs; use better-fitting, approximate, sampled distributions</a:t>
            </a:r>
          </a:p>
          <a:p>
            <a:pPr lvl="1"/>
            <a:r>
              <a:rPr lang="en-US" dirty="0"/>
              <a:t>Better importance sampling </a:t>
            </a:r>
            <a:r>
              <a:rPr lang="en-US" dirty="0">
                <a:latin typeface="Amasis MT Pro Medium" panose="02040604050005020304" pitchFamily="18" charset="0"/>
              </a:rPr>
              <a:t>→ </a:t>
            </a:r>
            <a:r>
              <a:rPr lang="en-US" dirty="0"/>
              <a:t>fewer rays needed; hugely important for real-time</a:t>
            </a:r>
          </a:p>
          <a:p>
            <a:pPr lvl="1"/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2" name="Google Shape;116;p4">
            <a:extLst>
              <a:ext uri="{FF2B5EF4-FFF2-40B4-BE49-F238E27FC236}">
                <a16:creationId xmlns:a16="http://schemas.microsoft.com/office/drawing/2014/main" xmlns="" id="{B5105407-3ABD-7C1E-D042-427045C4F761}"/>
              </a:ext>
            </a:extLst>
          </p:cNvPr>
          <p:cNvSpPr txBox="1">
            <a:spLocks/>
          </p:cNvSpPr>
          <p:nvPr/>
        </p:nvSpPr>
        <p:spPr>
          <a:xfrm>
            <a:off x="1248381" y="347560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Or:  If you only leave learning one thing…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6ED278F7-3A8D-B6BD-1C48-2CA177E6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280" y="165958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My High-Level Course Takeaways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110455" cy="418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Resampling theory allows (unbiased) reuse of samples that many would not expect!</a:t>
            </a:r>
          </a:p>
          <a:p>
            <a:pPr lvl="1"/>
            <a:r>
              <a:rPr lang="en-US" dirty="0"/>
              <a:t>Between different integrals and even different integration domains</a:t>
            </a:r>
          </a:p>
          <a:p>
            <a:pPr lvl="1"/>
            <a:r>
              <a:rPr lang="en-US" dirty="0"/>
              <a:t>Allows amazing amortization; hugely important for real-time</a:t>
            </a:r>
          </a:p>
          <a:p>
            <a:pPr lvl="1"/>
            <a:endParaRPr lang="en-US" dirty="0"/>
          </a:p>
          <a:p>
            <a:r>
              <a:rPr lang="en-US" dirty="0"/>
              <a:t>Philosophically, blurs the line between “discrete” and “continuous” </a:t>
            </a:r>
          </a:p>
          <a:p>
            <a:pPr lvl="1"/>
            <a:r>
              <a:rPr lang="en-US" dirty="0"/>
              <a:t>Using PDFs (i.e., continuous)?  PMFs (i.e., discrete)?  Nope!  </a:t>
            </a:r>
            <a:r>
              <a:rPr lang="en-US" i="1" dirty="0"/>
              <a:t>Unbiased contribution weights.</a:t>
            </a:r>
          </a:p>
          <a:p>
            <a:pPr lvl="1"/>
            <a:r>
              <a:rPr lang="en-US" dirty="0"/>
              <a:t>No longer need analytic PDFs; use better-fitting, approximate, sampled distributions</a:t>
            </a:r>
          </a:p>
          <a:p>
            <a:pPr lvl="1"/>
            <a:r>
              <a:rPr lang="en-US" dirty="0"/>
              <a:t>Better importance sampling </a:t>
            </a:r>
            <a:r>
              <a:rPr lang="en-US" dirty="0">
                <a:latin typeface="Amasis MT Pro Medium" panose="02040604050005020304" pitchFamily="18" charset="0"/>
              </a:rPr>
              <a:t>→ </a:t>
            </a:r>
            <a:r>
              <a:rPr lang="en-US" dirty="0"/>
              <a:t>fewer rays needed; hugely important for real-time</a:t>
            </a:r>
          </a:p>
          <a:p>
            <a:pPr lvl="1"/>
            <a:endParaRPr lang="en-US" dirty="0"/>
          </a:p>
          <a:p>
            <a:r>
              <a:rPr lang="en-US" dirty="0"/>
              <a:t>Applies to many problems (in rendering &amp; maybe elsewhere)</a:t>
            </a:r>
          </a:p>
          <a:p>
            <a:pPr lvl="1"/>
            <a:r>
              <a:rPr lang="en-US" dirty="0"/>
              <a:t>Fast implementations already used in production today!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2" name="Google Shape;116;p4">
            <a:extLst>
              <a:ext uri="{FF2B5EF4-FFF2-40B4-BE49-F238E27FC236}">
                <a16:creationId xmlns:a16="http://schemas.microsoft.com/office/drawing/2014/main" xmlns="" id="{B5105407-3ABD-7C1E-D042-427045C4F761}"/>
              </a:ext>
            </a:extLst>
          </p:cNvPr>
          <p:cNvSpPr txBox="1">
            <a:spLocks/>
          </p:cNvSpPr>
          <p:nvPr/>
        </p:nvSpPr>
        <p:spPr>
          <a:xfrm>
            <a:off x="1248381" y="347560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Or:  If you only leave learning one thing…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6ED278F7-3A8D-B6BD-1C48-2CA177E6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280" y="1659583"/>
            <a:ext cx="1143000" cy="1143000"/>
          </a:xfrm>
          <a:prstGeom prst="rect">
            <a:avLst/>
          </a:prstGeom>
        </p:spPr>
      </p:pic>
      <p:pic>
        <p:nvPicPr>
          <p:cNvPr id="8" name="Picture 7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xmlns="" id="{3DBD46B8-A532-054E-0529-2E39A1C64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9" r="4058"/>
          <a:stretch/>
        </p:blipFill>
        <p:spPr>
          <a:xfrm>
            <a:off x="8198338" y="4403583"/>
            <a:ext cx="3811101" cy="23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82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GGRAPH 2023">
      <a:dk1>
        <a:srgbClr val="23150E"/>
      </a:dk1>
      <a:lt1>
        <a:srgbClr val="FFFFFF"/>
      </a:lt1>
      <a:dk2>
        <a:srgbClr val="23150E"/>
      </a:dk2>
      <a:lt2>
        <a:srgbClr val="FFFFFF"/>
      </a:lt2>
      <a:accent1>
        <a:srgbClr val="F07C46"/>
      </a:accent1>
      <a:accent2>
        <a:srgbClr val="DEA634"/>
      </a:accent2>
      <a:accent3>
        <a:srgbClr val="FFB0A3"/>
      </a:accent3>
      <a:accent4>
        <a:srgbClr val="D7B88F"/>
      </a:accent4>
      <a:accent5>
        <a:srgbClr val="F5EDE3"/>
      </a:accent5>
      <a:accent6>
        <a:srgbClr val="E0E0DF"/>
      </a:accent6>
      <a:hlink>
        <a:srgbClr val="F07C46"/>
      </a:hlink>
      <a:folHlink>
        <a:srgbClr val="F07C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753</Words>
  <Application>Microsoft Office PowerPoint</Application>
  <PresentationFormat>Widescreen</PresentationFormat>
  <Paragraphs>129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Amasis MT Pro Medium</vt:lpstr>
      <vt:lpstr>Arial</vt:lpstr>
      <vt:lpstr>Calibri</vt:lpstr>
      <vt:lpstr>NTR</vt:lpstr>
      <vt:lpstr>Trebuchet MS</vt:lpstr>
      <vt:lpstr>Office Theme</vt:lpstr>
      <vt:lpstr>A Gentle Introduction to ReSTIR: Path Reuse in Real-time</vt:lpstr>
      <vt:lpstr>Who Are We?</vt:lpstr>
      <vt:lpstr>What is ReSTIR?</vt:lpstr>
      <vt:lpstr>Today’s Schedule:</vt:lpstr>
      <vt:lpstr>Please, Don’t Be Intimidated!</vt:lpstr>
      <vt:lpstr>My High-Level Course Takeaways</vt:lpstr>
      <vt:lpstr>My High-Level Course Takeaways</vt:lpstr>
      <vt:lpstr>My High-Level Course Takeaways</vt:lpstr>
      <vt:lpstr>My High-Level Course Takeaways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cwyman</cp:lastModifiedBy>
  <cp:revision>58</cp:revision>
  <cp:lastPrinted>2023-02-22T20:09:48Z</cp:lastPrinted>
  <dcterms:created xsi:type="dcterms:W3CDTF">2020-09-03T21:14:56Z</dcterms:created>
  <dcterms:modified xsi:type="dcterms:W3CDTF">2023-08-07T17:52:26Z</dcterms:modified>
</cp:coreProperties>
</file>