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86" r:id="rId2"/>
    <p:sldId id="550145353" r:id="rId3"/>
    <p:sldId id="550145628" r:id="rId4"/>
    <p:sldId id="550145358" r:id="rId5"/>
    <p:sldId id="550145361" r:id="rId6"/>
    <p:sldId id="550145362" r:id="rId7"/>
    <p:sldId id="550145363" r:id="rId8"/>
    <p:sldId id="550145355" r:id="rId9"/>
    <p:sldId id="550145630" r:id="rId10"/>
    <p:sldId id="550145631" r:id="rId11"/>
    <p:sldId id="550145455" r:id="rId12"/>
    <p:sldId id="550145345" r:id="rId13"/>
    <p:sldId id="550145456" r:id="rId14"/>
    <p:sldId id="550145346" r:id="rId15"/>
    <p:sldId id="550145540" r:id="rId16"/>
    <p:sldId id="550145539" r:id="rId17"/>
    <p:sldId id="550145541" r:id="rId18"/>
    <p:sldId id="550145416" r:id="rId19"/>
    <p:sldId id="550145417" r:id="rId20"/>
    <p:sldId id="550145542" r:id="rId21"/>
    <p:sldId id="550145543" r:id="rId22"/>
    <p:sldId id="550145611" r:id="rId23"/>
    <p:sldId id="550145612" r:id="rId24"/>
    <p:sldId id="550145613" r:id="rId25"/>
    <p:sldId id="550145419" r:id="rId26"/>
    <p:sldId id="550145418" r:id="rId27"/>
    <p:sldId id="550145420" r:id="rId28"/>
    <p:sldId id="550145374" r:id="rId29"/>
    <p:sldId id="550145390" r:id="rId30"/>
    <p:sldId id="550145404" r:id="rId31"/>
    <p:sldId id="550145347" r:id="rId32"/>
    <p:sldId id="550145464" r:id="rId33"/>
    <p:sldId id="550145348" r:id="rId34"/>
    <p:sldId id="550145405" r:id="rId35"/>
    <p:sldId id="550145407" r:id="rId36"/>
    <p:sldId id="550145408" r:id="rId37"/>
    <p:sldId id="550145409" r:id="rId38"/>
    <p:sldId id="550145411" r:id="rId39"/>
    <p:sldId id="550145414" r:id="rId40"/>
    <p:sldId id="550145415" r:id="rId41"/>
    <p:sldId id="55014541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91D1"/>
    <a:srgbClr val="4472C4"/>
    <a:srgbClr val="F4F4F4"/>
    <a:srgbClr val="72726E"/>
    <a:srgbClr val="F2DBAE"/>
    <a:srgbClr val="D9D9D9"/>
    <a:srgbClr val="BAF5F8"/>
    <a:srgbClr val="92D050"/>
    <a:srgbClr val="B48900"/>
    <a:srgbClr val="C92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46" autoAdjust="0"/>
  </p:normalViewPr>
  <p:slideViewPr>
    <p:cSldViewPr snapToGrid="0">
      <p:cViewPr varScale="1">
        <p:scale>
          <a:sx n="179" d="100"/>
          <a:sy n="179" d="100"/>
        </p:scale>
        <p:origin x="154" y="13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BB6E9A-0785-6985-7B76-3DC51FDC39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440223-00C7-ED25-F4B7-0B57FB62F9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ED2B0C-477A-5445-BF4A-1BF455C836C9}" type="datetimeFigureOut">
              <a:rPr lang="en-US" smtClean="0"/>
              <a:t>8/14/2023</a:t>
            </a:fld>
            <a:endParaRPr lang="en-US"/>
          </a:p>
        </p:txBody>
      </p:sp>
      <p:sp>
        <p:nvSpPr>
          <p:cNvPr id="4" name="Footer Placeholder 3">
            <a:extLst>
              <a:ext uri="{FF2B5EF4-FFF2-40B4-BE49-F238E27FC236}">
                <a16:creationId xmlns:a16="http://schemas.microsoft.com/office/drawing/2014/main" id="{F0A10202-8985-CCC2-B483-816FEB9BBA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CA6700-1DDF-8245-FE5A-1FBCA3A4B5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178B08-80F2-1D48-A9B1-B12CB0F312DC}" type="slidenum">
              <a:rPr lang="en-US" smtClean="0"/>
              <a:t>‹#›</a:t>
            </a:fld>
            <a:endParaRPr lang="en-US"/>
          </a:p>
        </p:txBody>
      </p:sp>
    </p:spTree>
    <p:extLst>
      <p:ext uri="{BB962C8B-B14F-4D97-AF65-F5344CB8AC3E}">
        <p14:creationId xmlns:p14="http://schemas.microsoft.com/office/powerpoint/2010/main" val="3587220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E8192-244B-8F43-8666-29EB7EA0E329}"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C38144-C961-6348-B731-59DFA4E1CA2F}" type="slidenum">
              <a:rPr lang="en-US" smtClean="0"/>
              <a:t>‹#›</a:t>
            </a:fld>
            <a:endParaRPr lang="en-US"/>
          </a:p>
        </p:txBody>
      </p:sp>
    </p:spTree>
    <p:extLst>
      <p:ext uri="{BB962C8B-B14F-4D97-AF65-F5344CB8AC3E}">
        <p14:creationId xmlns:p14="http://schemas.microsoft.com/office/powerpoint/2010/main" val="1574786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I’m</a:t>
            </a:r>
            <a:r>
              <a:rPr lang="fi-FI" dirty="0"/>
              <a:t> Markus, and I </a:t>
            </a:r>
            <a:r>
              <a:rPr lang="fi-FI" dirty="0" err="1"/>
              <a:t>will</a:t>
            </a:r>
            <a:r>
              <a:rPr lang="fi-FI" dirty="0"/>
              <a:t> </a:t>
            </a:r>
            <a:r>
              <a:rPr lang="fi-FI" dirty="0" err="1"/>
              <a:t>try</a:t>
            </a:r>
            <a:r>
              <a:rPr lang="fi-FI" dirty="0"/>
              <a:t> to </a:t>
            </a:r>
            <a:r>
              <a:rPr lang="fi-FI" dirty="0" err="1"/>
              <a:t>explain</a:t>
            </a:r>
            <a:r>
              <a:rPr lang="fi-FI" dirty="0"/>
              <a:t> </a:t>
            </a:r>
            <a:r>
              <a:rPr lang="fi-FI" dirty="0" err="1"/>
              <a:t>how</a:t>
            </a:r>
            <a:r>
              <a:rPr lang="fi-FI" dirty="0"/>
              <a:t> to </a:t>
            </a:r>
            <a:r>
              <a:rPr lang="fi-FI" dirty="0" err="1"/>
              <a:t>apply</a:t>
            </a:r>
            <a:r>
              <a:rPr lang="fi-FI" dirty="0"/>
              <a:t> RIS </a:t>
            </a:r>
            <a:r>
              <a:rPr lang="fi-FI" dirty="0" err="1"/>
              <a:t>between</a:t>
            </a:r>
            <a:r>
              <a:rPr lang="fi-FI" dirty="0"/>
              <a:t> </a:t>
            </a:r>
            <a:r>
              <a:rPr lang="fi-FI" dirty="0" err="1"/>
              <a:t>different</a:t>
            </a:r>
            <a:r>
              <a:rPr lang="fi-FI" dirty="0"/>
              <a:t> </a:t>
            </a:r>
            <a:r>
              <a:rPr lang="fi-FI" dirty="0" err="1"/>
              <a:t>domains</a:t>
            </a:r>
            <a:r>
              <a:rPr lang="fi-FI" dirty="0"/>
              <a:t>, </a:t>
            </a:r>
            <a:r>
              <a:rPr lang="fi-FI" dirty="0" err="1"/>
              <a:t>reusing</a:t>
            </a:r>
            <a:r>
              <a:rPr lang="fi-FI" dirty="0"/>
              <a:t> </a:t>
            </a:r>
            <a:r>
              <a:rPr lang="fi-FI" dirty="0" err="1"/>
              <a:t>samples</a:t>
            </a:r>
            <a:r>
              <a:rPr lang="fi-FI" dirty="0"/>
              <a:t> </a:t>
            </a:r>
            <a:r>
              <a:rPr lang="fi-FI" dirty="0" err="1"/>
              <a:t>with</a:t>
            </a:r>
            <a:r>
              <a:rPr lang="fi-FI" dirty="0"/>
              <a:t> </a:t>
            </a:r>
            <a:r>
              <a:rPr lang="fi-FI" dirty="0" err="1"/>
              <a:t>shift</a:t>
            </a:r>
            <a:r>
              <a:rPr lang="fi-FI" dirty="0"/>
              <a:t> </a:t>
            </a:r>
            <a:r>
              <a:rPr lang="fi-FI" dirty="0" err="1"/>
              <a:t>mappings</a:t>
            </a:r>
            <a:r>
              <a:rPr lang="fi-FI" dirty="0"/>
              <a:t>.</a:t>
            </a:r>
            <a:endParaRPr lang="en-FI" dirty="0"/>
          </a:p>
        </p:txBody>
      </p:sp>
      <p:sp>
        <p:nvSpPr>
          <p:cNvPr id="4" name="Slide Number Placeholder 3"/>
          <p:cNvSpPr>
            <a:spLocks noGrp="1"/>
          </p:cNvSpPr>
          <p:nvPr>
            <p:ph type="sldNum" sz="quarter" idx="5"/>
          </p:nvPr>
        </p:nvSpPr>
        <p:spPr/>
        <p:txBody>
          <a:bodyPr/>
          <a:lstStyle/>
          <a:p>
            <a:fld id="{92C38144-C961-6348-B731-59DFA4E1CA2F}" type="slidenum">
              <a:rPr lang="en-US" smtClean="0"/>
              <a:t>1</a:t>
            </a:fld>
            <a:endParaRPr lang="en-US"/>
          </a:p>
        </p:txBody>
      </p:sp>
    </p:spTree>
    <p:extLst>
      <p:ext uri="{BB962C8B-B14F-4D97-AF65-F5344CB8AC3E}">
        <p14:creationId xmlns:p14="http://schemas.microsoft.com/office/powerpoint/2010/main" val="229467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If you want to understand ReSTIR better, first read our course notes, then go to the GRIS paper for any remaining questions.</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10</a:t>
            </a:fld>
            <a:endParaRPr lang="en-US"/>
          </a:p>
        </p:txBody>
      </p:sp>
    </p:spTree>
    <p:extLst>
      <p:ext uri="{BB962C8B-B14F-4D97-AF65-F5344CB8AC3E}">
        <p14:creationId xmlns:p14="http://schemas.microsoft.com/office/powerpoint/2010/main" val="1237688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Before</a:t>
            </a:r>
            <a:r>
              <a:rPr lang="fi-FI" dirty="0"/>
              <a:t> </a:t>
            </a:r>
            <a:r>
              <a:rPr lang="fi-FI" dirty="0" err="1"/>
              <a:t>we</a:t>
            </a:r>
            <a:r>
              <a:rPr lang="fi-FI" dirty="0"/>
              <a:t> go into </a:t>
            </a:r>
            <a:r>
              <a:rPr lang="fi-FI" dirty="0" err="1"/>
              <a:t>the</a:t>
            </a:r>
            <a:r>
              <a:rPr lang="fi-FI" dirty="0"/>
              <a:t> </a:t>
            </a:r>
            <a:r>
              <a:rPr lang="fi-FI" dirty="0" err="1"/>
              <a:t>modified</a:t>
            </a:r>
            <a:r>
              <a:rPr lang="fi-FI" dirty="0"/>
              <a:t> </a:t>
            </a:r>
            <a:r>
              <a:rPr lang="fi-FI" dirty="0" err="1"/>
              <a:t>algorithm</a:t>
            </a:r>
            <a:r>
              <a:rPr lang="fi-FI" dirty="0"/>
              <a:t>, </a:t>
            </a:r>
            <a:r>
              <a:rPr lang="fi-FI" dirty="0" err="1"/>
              <a:t>let’s</a:t>
            </a:r>
            <a:r>
              <a:rPr lang="fi-FI" dirty="0"/>
              <a:t> </a:t>
            </a:r>
            <a:r>
              <a:rPr lang="fi-FI" dirty="0" err="1"/>
              <a:t>have</a:t>
            </a:r>
            <a:r>
              <a:rPr lang="fi-FI" dirty="0"/>
              <a:t> a look at some </a:t>
            </a:r>
            <a:r>
              <a:rPr lang="fi-FI" dirty="0" err="1"/>
              <a:t>preliminaries</a:t>
            </a:r>
            <a:r>
              <a:rPr lang="fi-FI" dirty="0"/>
              <a:t>.</a:t>
            </a:r>
            <a:endParaRPr lang="en-FI" dirty="0"/>
          </a:p>
        </p:txBody>
      </p:sp>
      <p:sp>
        <p:nvSpPr>
          <p:cNvPr id="4" name="Slide Number Placeholder 3"/>
          <p:cNvSpPr>
            <a:spLocks noGrp="1"/>
          </p:cNvSpPr>
          <p:nvPr>
            <p:ph type="sldNum" sz="quarter" idx="5"/>
          </p:nvPr>
        </p:nvSpPr>
        <p:spPr/>
        <p:txBody>
          <a:bodyPr/>
          <a:lstStyle/>
          <a:p>
            <a:fld id="{92C38144-C961-6348-B731-59DFA4E1CA2F}" type="slidenum">
              <a:rPr lang="en-US" smtClean="0"/>
              <a:t>11</a:t>
            </a:fld>
            <a:endParaRPr lang="en-US"/>
          </a:p>
        </p:txBody>
      </p:sp>
    </p:spTree>
    <p:extLst>
      <p:ext uri="{BB962C8B-B14F-4D97-AF65-F5344CB8AC3E}">
        <p14:creationId xmlns:p14="http://schemas.microsoft.com/office/powerpoint/2010/main" val="3997424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First</a:t>
            </a:r>
            <a:r>
              <a:rPr lang="fi-FI" dirty="0"/>
              <a:t>, a </a:t>
            </a:r>
            <a:r>
              <a:rPr lang="fi-FI" dirty="0" err="1"/>
              <a:t>word</a:t>
            </a:r>
            <a:r>
              <a:rPr lang="fi-FI" dirty="0"/>
              <a:t> </a:t>
            </a:r>
            <a:r>
              <a:rPr lang="fi-FI" dirty="0" err="1"/>
              <a:t>about</a:t>
            </a:r>
            <a:r>
              <a:rPr lang="fi-FI" dirty="0"/>
              <a:t> </a:t>
            </a:r>
            <a:r>
              <a:rPr lang="fi-FI" dirty="0" err="1"/>
              <a:t>history</a:t>
            </a:r>
            <a:r>
              <a:rPr lang="fi-FI" dirty="0"/>
              <a:t>.</a:t>
            </a:r>
          </a:p>
          <a:p>
            <a:endParaRPr lang="fi-FI" dirty="0"/>
          </a:p>
          <a:p>
            <a:r>
              <a:rPr lang="fi-FI" i="0" dirty="0"/>
              <a:t>In </a:t>
            </a:r>
            <a:r>
              <a:rPr lang="fi-FI" i="0" dirty="0" err="1"/>
              <a:t>gradient</a:t>
            </a:r>
            <a:r>
              <a:rPr lang="fi-FI" i="0" dirty="0"/>
              <a:t>-domain </a:t>
            </a:r>
            <a:r>
              <a:rPr lang="fi-FI" i="0" dirty="0" err="1"/>
              <a:t>rendering</a:t>
            </a:r>
            <a:r>
              <a:rPr lang="fi-FI" i="0" dirty="0"/>
              <a:t>, </a:t>
            </a:r>
            <a:r>
              <a:rPr lang="fi-FI" i="0" dirty="0" err="1"/>
              <a:t>paths</a:t>
            </a:r>
            <a:r>
              <a:rPr lang="fi-FI" i="0" dirty="0"/>
              <a:t> </a:t>
            </a:r>
            <a:r>
              <a:rPr lang="fi-FI" i="0" dirty="0" err="1"/>
              <a:t>are</a:t>
            </a:r>
            <a:r>
              <a:rPr lang="fi-FI" i="0" dirty="0"/>
              <a:t> </a:t>
            </a:r>
            <a:r>
              <a:rPr lang="fi-FI" i="0" dirty="0" err="1"/>
              <a:t>moved</a:t>
            </a:r>
            <a:r>
              <a:rPr lang="fi-FI" i="0" dirty="0"/>
              <a:t> </a:t>
            </a:r>
            <a:r>
              <a:rPr lang="fi-FI" i="0" dirty="0" err="1"/>
              <a:t>between</a:t>
            </a:r>
            <a:r>
              <a:rPr lang="fi-FI" i="0" dirty="0"/>
              <a:t> </a:t>
            </a:r>
            <a:r>
              <a:rPr lang="fi-FI" i="0" dirty="0" err="1"/>
              <a:t>pixels</a:t>
            </a:r>
            <a:r>
              <a:rPr lang="fi-FI" i="0" dirty="0"/>
              <a:t>, </a:t>
            </a:r>
            <a:r>
              <a:rPr lang="fi-FI" i="0" dirty="0" err="1"/>
              <a:t>shifted</a:t>
            </a:r>
            <a:r>
              <a:rPr lang="fi-FI" i="0" dirty="0"/>
              <a:t> on </a:t>
            </a:r>
            <a:r>
              <a:rPr lang="fi-FI" i="0" dirty="0" err="1"/>
              <a:t>the</a:t>
            </a:r>
            <a:r>
              <a:rPr lang="fi-FI" i="0" dirty="0"/>
              <a:t> image </a:t>
            </a:r>
            <a:r>
              <a:rPr lang="fi-FI" i="0" dirty="0" err="1"/>
              <a:t>plane</a:t>
            </a:r>
            <a:r>
              <a:rPr lang="fi-FI" i="0" dirty="0"/>
              <a:t>, to </a:t>
            </a:r>
            <a:r>
              <a:rPr lang="fi-FI" i="0" dirty="0" err="1"/>
              <a:t>evaluate</a:t>
            </a:r>
            <a:r>
              <a:rPr lang="fi-FI" i="0" dirty="0"/>
              <a:t> </a:t>
            </a:r>
            <a:r>
              <a:rPr lang="fi-FI" i="0" dirty="0" err="1"/>
              <a:t>discrete</a:t>
            </a:r>
            <a:r>
              <a:rPr lang="fi-FI" i="0" dirty="0"/>
              <a:t> image </a:t>
            </a:r>
            <a:r>
              <a:rPr lang="fi-FI" i="0" dirty="0" err="1"/>
              <a:t>gradients</a:t>
            </a:r>
            <a:r>
              <a:rPr lang="fi-FI" i="0" dirty="0"/>
              <a:t>.</a:t>
            </a:r>
          </a:p>
          <a:p>
            <a:r>
              <a:rPr lang="fi-FI" i="0" dirty="0" err="1"/>
              <a:t>Paths</a:t>
            </a:r>
            <a:r>
              <a:rPr lang="fi-FI" i="0" dirty="0"/>
              <a:t> </a:t>
            </a:r>
            <a:r>
              <a:rPr lang="fi-FI" i="0" dirty="0" err="1"/>
              <a:t>are</a:t>
            </a:r>
            <a:r>
              <a:rPr lang="fi-FI" i="0" dirty="0"/>
              <a:t> </a:t>
            </a:r>
            <a:r>
              <a:rPr lang="fi-FI" i="0" dirty="0" err="1"/>
              <a:t>reused</a:t>
            </a:r>
            <a:r>
              <a:rPr lang="fi-FI" i="0" dirty="0"/>
              <a:t> </a:t>
            </a:r>
            <a:r>
              <a:rPr lang="fi-FI" i="0" dirty="0" err="1"/>
              <a:t>by</a:t>
            </a:r>
            <a:r>
              <a:rPr lang="fi-FI" i="0" dirty="0"/>
              <a:t> </a:t>
            </a:r>
            <a:r>
              <a:rPr lang="fi-FI" i="0" dirty="0" err="1"/>
              <a:t>slightly</a:t>
            </a:r>
            <a:r>
              <a:rPr lang="fi-FI" i="0" dirty="0"/>
              <a:t> </a:t>
            </a:r>
            <a:r>
              <a:rPr lang="fi-FI" i="0" dirty="0" err="1"/>
              <a:t>modifying</a:t>
            </a:r>
            <a:r>
              <a:rPr lang="fi-FI" i="0" dirty="0"/>
              <a:t> </a:t>
            </a:r>
            <a:r>
              <a:rPr lang="fi-FI" i="0" dirty="0" err="1"/>
              <a:t>them</a:t>
            </a:r>
            <a:r>
              <a:rPr lang="fi-FI" i="0" dirty="0"/>
              <a:t> to </a:t>
            </a:r>
            <a:r>
              <a:rPr lang="fi-FI" i="0" dirty="0" err="1"/>
              <a:t>hit</a:t>
            </a:r>
            <a:r>
              <a:rPr lang="fi-FI" i="0" dirty="0"/>
              <a:t> </a:t>
            </a:r>
            <a:r>
              <a:rPr lang="fi-FI" i="0" dirty="0" err="1"/>
              <a:t>another</a:t>
            </a:r>
            <a:r>
              <a:rPr lang="fi-FI" i="0" dirty="0"/>
              <a:t> </a:t>
            </a:r>
            <a:r>
              <a:rPr lang="fi-FI" i="0" dirty="0" err="1"/>
              <a:t>pixel</a:t>
            </a:r>
            <a:r>
              <a:rPr lang="fi-FI" i="0" dirty="0"/>
              <a:t>, </a:t>
            </a:r>
            <a:r>
              <a:rPr lang="fi-FI" i="0" dirty="0" err="1"/>
              <a:t>while</a:t>
            </a:r>
            <a:r>
              <a:rPr lang="fi-FI" i="0" dirty="0"/>
              <a:t> </a:t>
            </a:r>
            <a:r>
              <a:rPr lang="fi-FI" i="0" dirty="0" err="1"/>
              <a:t>respecting</a:t>
            </a:r>
            <a:r>
              <a:rPr lang="fi-FI" i="0" dirty="0"/>
              <a:t> </a:t>
            </a:r>
            <a:r>
              <a:rPr lang="fi-FI" i="0" dirty="0" err="1"/>
              <a:t>material</a:t>
            </a:r>
            <a:r>
              <a:rPr lang="fi-FI" i="0" dirty="0"/>
              <a:t> </a:t>
            </a:r>
            <a:r>
              <a:rPr lang="fi-FI" i="0" dirty="0" err="1"/>
              <a:t>constraints</a:t>
            </a:r>
            <a:r>
              <a:rPr lang="fi-FI" i="0" dirty="0"/>
              <a:t>.</a:t>
            </a:r>
          </a:p>
          <a:p>
            <a:endParaRPr lang="fi-FI" i="0" dirty="0"/>
          </a:p>
          <a:p>
            <a:r>
              <a:rPr lang="fi-FI" i="0" dirty="0"/>
              <a:t>On </a:t>
            </a:r>
            <a:r>
              <a:rPr lang="fi-FI" i="0" dirty="0" err="1"/>
              <a:t>the</a:t>
            </a:r>
            <a:r>
              <a:rPr lang="fi-FI" i="0" dirty="0"/>
              <a:t> </a:t>
            </a:r>
            <a:r>
              <a:rPr lang="fi-FI" i="0" dirty="0" err="1"/>
              <a:t>right</a:t>
            </a:r>
            <a:r>
              <a:rPr lang="fi-FI" i="0" dirty="0"/>
              <a:t> </a:t>
            </a:r>
            <a:r>
              <a:rPr lang="fi-FI" i="0" dirty="0" err="1"/>
              <a:t>we</a:t>
            </a:r>
            <a:r>
              <a:rPr lang="fi-FI" i="0" dirty="0"/>
              <a:t> </a:t>
            </a:r>
            <a:r>
              <a:rPr lang="fi-FI" i="0" dirty="0" err="1"/>
              <a:t>see</a:t>
            </a:r>
            <a:r>
              <a:rPr lang="fi-FI" i="0" dirty="0"/>
              <a:t> </a:t>
            </a:r>
            <a:r>
              <a:rPr lang="fi-FI" i="0" dirty="0" err="1"/>
              <a:t>what</a:t>
            </a:r>
            <a:r>
              <a:rPr lang="fi-FI" i="0" dirty="0"/>
              <a:t> </a:t>
            </a:r>
            <a:r>
              <a:rPr lang="fi-FI" i="0" dirty="0" err="1"/>
              <a:t>shifting</a:t>
            </a:r>
            <a:r>
              <a:rPr lang="fi-FI" i="0" dirty="0"/>
              <a:t> </a:t>
            </a:r>
            <a:r>
              <a:rPr lang="fi-FI" i="0" dirty="0" err="1"/>
              <a:t>looks</a:t>
            </a:r>
            <a:r>
              <a:rPr lang="fi-FI" i="0" dirty="0"/>
              <a:t> </a:t>
            </a:r>
            <a:r>
              <a:rPr lang="fi-FI" i="0" dirty="0" err="1"/>
              <a:t>like</a:t>
            </a:r>
            <a:r>
              <a:rPr lang="fi-FI" i="0" dirty="0"/>
              <a:t> in image </a:t>
            </a:r>
            <a:r>
              <a:rPr lang="fi-FI" i="0" dirty="0" err="1"/>
              <a:t>space</a:t>
            </a:r>
            <a:r>
              <a:rPr lang="fi-FI" i="0" dirty="0"/>
              <a:t>, and in </a:t>
            </a:r>
            <a:r>
              <a:rPr lang="fi-FI" i="0" dirty="0" err="1"/>
              <a:t>path</a:t>
            </a:r>
            <a:r>
              <a:rPr lang="fi-FI" i="0" dirty="0"/>
              <a:t> </a:t>
            </a:r>
            <a:r>
              <a:rPr lang="fi-FI" i="0" dirty="0" err="1"/>
              <a:t>space</a:t>
            </a:r>
            <a:r>
              <a:rPr lang="fi-FI" i="0" dirty="0"/>
              <a:t>.</a:t>
            </a:r>
          </a:p>
        </p:txBody>
      </p:sp>
      <p:sp>
        <p:nvSpPr>
          <p:cNvPr id="4" name="Slide Number Placeholder 3"/>
          <p:cNvSpPr>
            <a:spLocks noGrp="1"/>
          </p:cNvSpPr>
          <p:nvPr>
            <p:ph type="sldNum" sz="quarter" idx="5"/>
          </p:nvPr>
        </p:nvSpPr>
        <p:spPr/>
        <p:txBody>
          <a:bodyPr/>
          <a:lstStyle/>
          <a:p>
            <a:fld id="{92C38144-C961-6348-B731-59DFA4E1CA2F}" type="slidenum">
              <a:rPr lang="en-US" smtClean="0"/>
              <a:t>12</a:t>
            </a:fld>
            <a:endParaRPr lang="en-US"/>
          </a:p>
        </p:txBody>
      </p:sp>
    </p:spTree>
    <p:extLst>
      <p:ext uri="{BB962C8B-B14F-4D97-AF65-F5344CB8AC3E}">
        <p14:creationId xmlns:p14="http://schemas.microsoft.com/office/powerpoint/2010/main" val="113602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i="0"/>
              <a:t>Every pixel has its own set of </a:t>
            </a:r>
            <a:r>
              <a:rPr lang="fi-FI" i="0" err="1"/>
              <a:t>paths</a:t>
            </a:r>
            <a:r>
              <a:rPr lang="fi-FI" i="0"/>
              <a:t>, its own path space, its own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i="0"/>
          </a:p>
          <a:p>
            <a:pPr marL="0" marR="0" lvl="0" indent="0" algn="l" defTabSz="914400" rtl="0" eaLnBrk="1" fontAlgn="auto" latinLnBrk="0" hangingPunct="1">
              <a:lnSpc>
                <a:spcPct val="100000"/>
              </a:lnSpc>
              <a:spcBef>
                <a:spcPts val="0"/>
              </a:spcBef>
              <a:spcAft>
                <a:spcPts val="0"/>
              </a:spcAft>
              <a:buClrTx/>
              <a:buSzTx/>
              <a:buFontTx/>
              <a:buNone/>
              <a:tabLst/>
              <a:defRPr/>
            </a:pPr>
            <a:r>
              <a:rPr lang="fi-FI" i="1"/>
              <a:t>Shift </a:t>
            </a:r>
            <a:r>
              <a:rPr lang="fi-FI" i="1" err="1"/>
              <a:t>mappings</a:t>
            </a:r>
            <a:r>
              <a:rPr lang="fi-FI" i="1"/>
              <a:t> </a:t>
            </a:r>
            <a:r>
              <a:rPr lang="fi-FI" i="0" err="1"/>
              <a:t>move</a:t>
            </a:r>
            <a:r>
              <a:rPr lang="fi-FI" i="0"/>
              <a:t> paths between domains.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i="0"/>
          </a:p>
          <a:p>
            <a:pPr marL="0" marR="0" lvl="0" indent="0" algn="l" defTabSz="914400" rtl="0" eaLnBrk="1" fontAlgn="auto" latinLnBrk="0" hangingPunct="1">
              <a:lnSpc>
                <a:spcPct val="100000"/>
              </a:lnSpc>
              <a:spcBef>
                <a:spcPts val="0"/>
              </a:spcBef>
              <a:spcAft>
                <a:spcPts val="0"/>
              </a:spcAft>
              <a:buClrTx/>
              <a:buSzTx/>
              <a:buFontTx/>
              <a:buNone/>
              <a:tabLst/>
              <a:defRPr/>
            </a:pPr>
            <a:r>
              <a:rPr lang="fi-FI" i="0"/>
              <a:t>The input x is called the ”base path”, and the output is called the ”offset path”.</a:t>
            </a:r>
          </a:p>
          <a:p>
            <a:pPr marL="0" marR="0" lvl="0" indent="0" algn="l" defTabSz="914400" rtl="0" eaLnBrk="1" fontAlgn="auto" latinLnBrk="0" hangingPunct="1">
              <a:lnSpc>
                <a:spcPct val="100000"/>
              </a:lnSpc>
              <a:spcBef>
                <a:spcPts val="0"/>
              </a:spcBef>
              <a:spcAft>
                <a:spcPts val="0"/>
              </a:spcAft>
              <a:buClrTx/>
              <a:buSzTx/>
              <a:buFontTx/>
              <a:buNone/>
              <a:tabLst/>
              <a:defRPr/>
            </a:pPr>
            <a:r>
              <a:rPr lang="fi-FI" i="0"/>
              <a:t>The shift mapping T shifts x into y equals T of x.</a:t>
            </a:r>
          </a:p>
        </p:txBody>
      </p:sp>
      <p:sp>
        <p:nvSpPr>
          <p:cNvPr id="4" name="Slide Number Placeholder 3"/>
          <p:cNvSpPr>
            <a:spLocks noGrp="1"/>
          </p:cNvSpPr>
          <p:nvPr>
            <p:ph type="sldNum" sz="quarter" idx="5"/>
          </p:nvPr>
        </p:nvSpPr>
        <p:spPr/>
        <p:txBody>
          <a:bodyPr/>
          <a:lstStyle/>
          <a:p>
            <a:fld id="{92C38144-C961-6348-B731-59DFA4E1CA2F}" type="slidenum">
              <a:rPr lang="en-US" smtClean="0"/>
              <a:t>13</a:t>
            </a:fld>
            <a:endParaRPr lang="en-US"/>
          </a:p>
        </p:txBody>
      </p:sp>
    </p:spTree>
    <p:extLst>
      <p:ext uri="{BB962C8B-B14F-4D97-AF65-F5344CB8AC3E}">
        <p14:creationId xmlns:p14="http://schemas.microsoft.com/office/powerpoint/2010/main" val="27773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i="0"/>
              <a:t>To </a:t>
            </a:r>
            <a:r>
              <a:rPr lang="fi-FI" i="0" err="1"/>
              <a:t>begin</a:t>
            </a:r>
            <a:r>
              <a:rPr lang="fi-FI" i="0"/>
              <a:t>, </a:t>
            </a:r>
            <a:r>
              <a:rPr lang="fi-FI" i="0" err="1"/>
              <a:t>let’s</a:t>
            </a:r>
            <a:r>
              <a:rPr lang="fi-FI" i="0"/>
              <a:t> </a:t>
            </a:r>
            <a:r>
              <a:rPr lang="fi-FI" i="0" err="1"/>
              <a:t>visualize</a:t>
            </a:r>
            <a:r>
              <a:rPr lang="fi-FI" i="0"/>
              <a:t> a </a:t>
            </a:r>
            <a:r>
              <a:rPr lang="fi-FI" i="0" err="1"/>
              <a:t>path</a:t>
            </a:r>
            <a:r>
              <a:rPr lang="fi-FI" i="0"/>
              <a:t> x </a:t>
            </a:r>
            <a:r>
              <a:rPr lang="fi-FI" i="0" err="1"/>
              <a:t>from</a:t>
            </a:r>
            <a:r>
              <a:rPr lang="fi-FI" i="0"/>
              <a:t> x_0 on, </a:t>
            </a:r>
            <a:r>
              <a:rPr lang="fi-FI" i="0" err="1"/>
              <a:t>here</a:t>
            </a:r>
            <a:r>
              <a:rPr lang="fi-FI" i="0"/>
              <a:t>. It </a:t>
            </a:r>
            <a:r>
              <a:rPr lang="fi-FI" i="0" err="1"/>
              <a:t>starts</a:t>
            </a:r>
            <a:r>
              <a:rPr lang="fi-FI" i="0"/>
              <a:t> </a:t>
            </a:r>
            <a:r>
              <a:rPr lang="fi-FI" i="0" err="1"/>
              <a:t>from</a:t>
            </a:r>
            <a:r>
              <a:rPr lang="fi-FI" i="0"/>
              <a:t> </a:t>
            </a:r>
            <a:r>
              <a:rPr lang="fi-FI" i="0" err="1"/>
              <a:t>the</a:t>
            </a:r>
            <a:r>
              <a:rPr lang="fi-FI" i="0"/>
              <a:t> </a:t>
            </a:r>
            <a:r>
              <a:rPr lang="fi-FI" i="0" err="1"/>
              <a:t>sensor</a:t>
            </a:r>
            <a:r>
              <a:rPr lang="fi-FI" i="0"/>
              <a:t>, </a:t>
            </a:r>
            <a:r>
              <a:rPr lang="fi-FI" i="0" err="1"/>
              <a:t>goes</a:t>
            </a:r>
            <a:r>
              <a:rPr lang="fi-FI" i="0"/>
              <a:t> </a:t>
            </a:r>
            <a:r>
              <a:rPr lang="fi-FI" i="0" err="1"/>
              <a:t>through</a:t>
            </a:r>
            <a:r>
              <a:rPr lang="fi-FI" i="0"/>
              <a:t> a </a:t>
            </a:r>
            <a:r>
              <a:rPr lang="fi-FI" i="0" err="1"/>
              <a:t>lens</a:t>
            </a:r>
            <a:r>
              <a:rPr lang="fi-FI" i="0"/>
              <a:t>, and </a:t>
            </a:r>
            <a:r>
              <a:rPr lang="fi-FI" i="0" err="1"/>
              <a:t>then</a:t>
            </a:r>
            <a:r>
              <a:rPr lang="fi-FI" i="0"/>
              <a:t> </a:t>
            </a:r>
            <a:r>
              <a:rPr lang="fi-FI" i="0" err="1"/>
              <a:t>contains</a:t>
            </a:r>
            <a:r>
              <a:rPr lang="fi-FI" i="0"/>
              <a:t> </a:t>
            </a:r>
            <a:r>
              <a:rPr lang="fi-FI" i="0" err="1"/>
              <a:t>more</a:t>
            </a:r>
            <a:r>
              <a:rPr lang="fi-FI" i="0"/>
              <a:t> </a:t>
            </a:r>
            <a:r>
              <a:rPr lang="fi-FI" i="0" err="1"/>
              <a:t>vertices</a:t>
            </a:r>
            <a:r>
              <a:rPr lang="fi-FI" i="0"/>
              <a:t>.</a:t>
            </a:r>
          </a:p>
          <a:p>
            <a:r>
              <a:rPr lang="fi-FI" i="0"/>
              <a:t>For </a:t>
            </a:r>
            <a:r>
              <a:rPr lang="fi-FI" i="0" err="1"/>
              <a:t>our</a:t>
            </a:r>
            <a:r>
              <a:rPr lang="fi-FI" i="0"/>
              <a:t> </a:t>
            </a:r>
            <a:r>
              <a:rPr lang="fi-FI" i="0" err="1"/>
              <a:t>purposes</a:t>
            </a:r>
            <a:r>
              <a:rPr lang="fi-FI" i="0"/>
              <a:t>, </a:t>
            </a:r>
            <a:r>
              <a:rPr lang="fi-FI" i="0" err="1"/>
              <a:t>we</a:t>
            </a:r>
            <a:r>
              <a:rPr lang="fi-FI" i="0"/>
              <a:t> </a:t>
            </a:r>
            <a:r>
              <a:rPr lang="fi-FI" i="0" err="1"/>
              <a:t>treat</a:t>
            </a:r>
            <a:r>
              <a:rPr lang="fi-FI" i="0"/>
              <a:t> </a:t>
            </a:r>
            <a:r>
              <a:rPr lang="fi-FI" i="0" err="1"/>
              <a:t>the</a:t>
            </a:r>
            <a:r>
              <a:rPr lang="fi-FI" i="0"/>
              <a:t> </a:t>
            </a:r>
            <a:r>
              <a:rPr lang="fi-FI" i="0" err="1"/>
              <a:t>sensor</a:t>
            </a:r>
            <a:r>
              <a:rPr lang="fi-FI" i="0"/>
              <a:t> and </a:t>
            </a:r>
            <a:r>
              <a:rPr lang="fi-FI" i="0" err="1"/>
              <a:t>lens</a:t>
            </a:r>
            <a:r>
              <a:rPr lang="fi-FI" i="0"/>
              <a:t> </a:t>
            </a:r>
            <a:r>
              <a:rPr lang="fi-FI" i="0" err="1"/>
              <a:t>coordinates</a:t>
            </a:r>
            <a:r>
              <a:rPr lang="fi-FI" i="0"/>
              <a:t> as </a:t>
            </a:r>
            <a:r>
              <a:rPr lang="fi-FI" i="0" err="1"/>
              <a:t>essentially</a:t>
            </a:r>
            <a:r>
              <a:rPr lang="fi-FI" i="0"/>
              <a:t> </a:t>
            </a:r>
            <a:r>
              <a:rPr lang="fi-FI" i="0" err="1"/>
              <a:t>deterministic</a:t>
            </a:r>
            <a:r>
              <a:rPr lang="fi-FI" i="0"/>
              <a:t>, </a:t>
            </a:r>
            <a:r>
              <a:rPr lang="fi-FI" i="0" err="1"/>
              <a:t>or</a:t>
            </a:r>
            <a:r>
              <a:rPr lang="fi-FI" i="0"/>
              <a:t> </a:t>
            </a:r>
            <a:r>
              <a:rPr lang="fi-FI" i="0" err="1"/>
              <a:t>given</a:t>
            </a:r>
            <a:r>
              <a:rPr lang="fi-FI" i="0"/>
              <a:t>, and </a:t>
            </a:r>
            <a:r>
              <a:rPr lang="fi-FI" i="0" err="1"/>
              <a:t>run</a:t>
            </a:r>
            <a:r>
              <a:rPr lang="fi-FI" i="0"/>
              <a:t> RIS and </a:t>
            </a:r>
            <a:r>
              <a:rPr lang="fi-FI" i="0" err="1"/>
              <a:t>ReSTIR</a:t>
            </a:r>
            <a:r>
              <a:rPr lang="fi-FI" i="0"/>
              <a:t> on </a:t>
            </a:r>
            <a:r>
              <a:rPr lang="fi-FI" i="0" err="1"/>
              <a:t>the</a:t>
            </a:r>
            <a:r>
              <a:rPr lang="fi-FI" i="0"/>
              <a:t> </a:t>
            </a:r>
            <a:r>
              <a:rPr lang="fi-FI" i="0" err="1"/>
              <a:t>rest</a:t>
            </a:r>
            <a:r>
              <a:rPr lang="fi-FI" i="0"/>
              <a:t>.</a:t>
            </a:r>
            <a:endParaRPr lang="en-FI" i="1"/>
          </a:p>
        </p:txBody>
      </p:sp>
      <p:sp>
        <p:nvSpPr>
          <p:cNvPr id="4" name="Slide Number Placeholder 3"/>
          <p:cNvSpPr>
            <a:spLocks noGrp="1"/>
          </p:cNvSpPr>
          <p:nvPr>
            <p:ph type="sldNum" sz="quarter" idx="5"/>
          </p:nvPr>
        </p:nvSpPr>
        <p:spPr/>
        <p:txBody>
          <a:bodyPr/>
          <a:lstStyle/>
          <a:p>
            <a:fld id="{92C38144-C961-6348-B731-59DFA4E1CA2F}" type="slidenum">
              <a:rPr lang="en-US" smtClean="0"/>
              <a:t>14</a:t>
            </a:fld>
            <a:endParaRPr lang="en-US"/>
          </a:p>
        </p:txBody>
      </p:sp>
    </p:spTree>
    <p:extLst>
      <p:ext uri="{BB962C8B-B14F-4D97-AF65-F5344CB8AC3E}">
        <p14:creationId xmlns:p14="http://schemas.microsoft.com/office/powerpoint/2010/main" val="3649937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i="0"/>
              <a:t>A shift mapping from i to j takes such a path in pixel i, and deterministically shifts it into a path in pixel j.</a:t>
            </a:r>
            <a:endParaRPr lang="en-FI" i="0"/>
          </a:p>
        </p:txBody>
      </p:sp>
      <p:sp>
        <p:nvSpPr>
          <p:cNvPr id="4" name="Slide Number Placeholder 3"/>
          <p:cNvSpPr>
            <a:spLocks noGrp="1"/>
          </p:cNvSpPr>
          <p:nvPr>
            <p:ph type="sldNum" sz="quarter" idx="5"/>
          </p:nvPr>
        </p:nvSpPr>
        <p:spPr/>
        <p:txBody>
          <a:bodyPr/>
          <a:lstStyle/>
          <a:p>
            <a:fld id="{92C38144-C961-6348-B731-59DFA4E1CA2F}" type="slidenum">
              <a:rPr lang="en-US" smtClean="0"/>
              <a:t>15</a:t>
            </a:fld>
            <a:endParaRPr lang="en-US"/>
          </a:p>
        </p:txBody>
      </p:sp>
    </p:spTree>
    <p:extLst>
      <p:ext uri="{BB962C8B-B14F-4D97-AF65-F5344CB8AC3E}">
        <p14:creationId xmlns:p14="http://schemas.microsoft.com/office/powerpoint/2010/main" val="1417026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Let’s</a:t>
            </a:r>
            <a:r>
              <a:rPr lang="fi-FI" dirty="0"/>
              <a:t> </a:t>
            </a:r>
            <a:r>
              <a:rPr lang="fi-FI" dirty="0" err="1"/>
              <a:t>see</a:t>
            </a:r>
            <a:r>
              <a:rPr lang="fi-FI" dirty="0"/>
              <a:t> a </a:t>
            </a:r>
            <a:r>
              <a:rPr lang="fi-FI" dirty="0" err="1"/>
              <a:t>common</a:t>
            </a:r>
            <a:r>
              <a:rPr lang="fi-FI" dirty="0"/>
              <a:t> </a:t>
            </a:r>
            <a:r>
              <a:rPr lang="fi-FI" dirty="0" err="1"/>
              <a:t>example</a:t>
            </a:r>
            <a:r>
              <a:rPr lang="fi-FI" dirty="0"/>
              <a:t>, </a:t>
            </a:r>
            <a:r>
              <a:rPr lang="fi-FI" dirty="0" err="1"/>
              <a:t>the</a:t>
            </a:r>
            <a:r>
              <a:rPr lang="fi-FI" dirty="0"/>
              <a:t> </a:t>
            </a:r>
            <a:r>
              <a:rPr lang="fi-FI" i="1" dirty="0" err="1"/>
              <a:t>reconnection</a:t>
            </a:r>
            <a:r>
              <a:rPr lang="fi-FI" i="1" dirty="0"/>
              <a:t> </a:t>
            </a:r>
            <a:r>
              <a:rPr lang="fi-FI" i="1" dirty="0" err="1"/>
              <a:t>shift</a:t>
            </a:r>
            <a:r>
              <a:rPr lang="fi-FI" i="0" dirty="0"/>
              <a:t>, </a:t>
            </a:r>
            <a:r>
              <a:rPr lang="fi-FI" i="0" dirty="0" err="1"/>
              <a:t>which</a:t>
            </a:r>
            <a:r>
              <a:rPr lang="fi-FI" i="0" dirty="0"/>
              <a:t> is </a:t>
            </a:r>
            <a:r>
              <a:rPr lang="fi-FI" i="0" dirty="0" err="1"/>
              <a:t>used</a:t>
            </a:r>
            <a:r>
              <a:rPr lang="fi-FI" i="0" dirty="0"/>
              <a:t>, </a:t>
            </a:r>
            <a:r>
              <a:rPr lang="fi-FI" i="0" dirty="0" err="1"/>
              <a:t>implicitly</a:t>
            </a:r>
            <a:r>
              <a:rPr lang="fi-FI" i="0" dirty="0"/>
              <a:t>, for </a:t>
            </a:r>
            <a:r>
              <a:rPr lang="fi-FI" i="0" dirty="0" err="1"/>
              <a:t>example</a:t>
            </a:r>
            <a:r>
              <a:rPr lang="fi-FI" i="0" dirty="0"/>
              <a:t> </a:t>
            </a:r>
            <a:r>
              <a:rPr lang="fi-FI" i="0" dirty="0" err="1"/>
              <a:t>by</a:t>
            </a:r>
            <a:r>
              <a:rPr lang="fi-FI" i="0" dirty="0"/>
              <a:t> </a:t>
            </a:r>
            <a:r>
              <a:rPr lang="fi-FI" i="0" dirty="0" err="1"/>
              <a:t>ReSTIR</a:t>
            </a:r>
            <a:r>
              <a:rPr lang="fi-FI" i="0" dirty="0"/>
              <a:t> DI and GI.</a:t>
            </a:r>
          </a:p>
          <a:p>
            <a:endParaRPr lang="fi-FI" i="0" dirty="0"/>
          </a:p>
          <a:p>
            <a:r>
              <a:rPr lang="fi-FI" i="0" dirty="0" err="1"/>
              <a:t>The</a:t>
            </a:r>
            <a:r>
              <a:rPr lang="fi-FI" i="0" dirty="0"/>
              <a:t> </a:t>
            </a:r>
            <a:r>
              <a:rPr lang="fi-FI" i="0" dirty="0" err="1"/>
              <a:t>first</a:t>
            </a:r>
            <a:r>
              <a:rPr lang="fi-FI" i="0" dirty="0"/>
              <a:t> </a:t>
            </a:r>
            <a:r>
              <a:rPr lang="fi-FI" i="0" dirty="0" err="1"/>
              <a:t>two</a:t>
            </a:r>
            <a:r>
              <a:rPr lang="fi-FI" i="0" dirty="0"/>
              <a:t> </a:t>
            </a:r>
            <a:r>
              <a:rPr lang="fi-FI" i="0" dirty="0" err="1"/>
              <a:t>vertices</a:t>
            </a:r>
            <a:r>
              <a:rPr lang="fi-FI" i="0" dirty="0"/>
              <a:t> of </a:t>
            </a:r>
            <a:r>
              <a:rPr lang="fi-FI" i="0" dirty="0" err="1"/>
              <a:t>the</a:t>
            </a:r>
            <a:r>
              <a:rPr lang="fi-FI" i="0" dirty="0"/>
              <a:t> </a:t>
            </a:r>
            <a:r>
              <a:rPr lang="fi-FI" i="0" dirty="0" err="1"/>
              <a:t>result</a:t>
            </a:r>
            <a:r>
              <a:rPr lang="fi-FI" i="0" dirty="0"/>
              <a:t> y </a:t>
            </a:r>
            <a:r>
              <a:rPr lang="fi-FI" i="0" dirty="0" err="1"/>
              <a:t>are</a:t>
            </a:r>
            <a:r>
              <a:rPr lang="fi-FI" i="0" dirty="0"/>
              <a:t> </a:t>
            </a:r>
            <a:r>
              <a:rPr lang="fi-FI" i="0" dirty="0" err="1"/>
              <a:t>essentially</a:t>
            </a:r>
            <a:r>
              <a:rPr lang="fi-FI" i="0" dirty="0"/>
              <a:t> </a:t>
            </a:r>
            <a:r>
              <a:rPr lang="fi-FI" i="0" dirty="0" err="1"/>
              <a:t>deterministic</a:t>
            </a:r>
            <a:r>
              <a:rPr lang="fi-FI" i="0" dirty="0"/>
              <a:t>. </a:t>
            </a:r>
            <a:r>
              <a:rPr lang="fi-FI" i="0" dirty="0" err="1"/>
              <a:t>The</a:t>
            </a:r>
            <a:r>
              <a:rPr lang="fi-FI" i="0" dirty="0"/>
              <a:t> </a:t>
            </a:r>
            <a:r>
              <a:rPr lang="fi-FI" i="0" dirty="0" err="1"/>
              <a:t>reconnection</a:t>
            </a:r>
            <a:r>
              <a:rPr lang="fi-FI" i="0" dirty="0"/>
              <a:t> </a:t>
            </a:r>
            <a:r>
              <a:rPr lang="fi-FI" i="0" dirty="0" err="1"/>
              <a:t>shift</a:t>
            </a:r>
            <a:r>
              <a:rPr lang="fi-FI" i="0" dirty="0"/>
              <a:t> </a:t>
            </a:r>
            <a:r>
              <a:rPr lang="fi-FI" i="0" dirty="0" err="1"/>
              <a:t>copies</a:t>
            </a:r>
            <a:r>
              <a:rPr lang="fi-FI" i="0" dirty="0"/>
              <a:t> </a:t>
            </a:r>
            <a:r>
              <a:rPr lang="fi-FI" i="0" dirty="0" err="1"/>
              <a:t>the</a:t>
            </a:r>
            <a:r>
              <a:rPr lang="fi-FI" i="0" dirty="0"/>
              <a:t> </a:t>
            </a:r>
            <a:r>
              <a:rPr lang="fi-FI" i="0" dirty="0" err="1"/>
              <a:t>rest</a:t>
            </a:r>
            <a:r>
              <a:rPr lang="fi-FI" i="0" dirty="0"/>
              <a:t> of </a:t>
            </a:r>
            <a:r>
              <a:rPr lang="fi-FI" i="0" dirty="0" err="1"/>
              <a:t>the</a:t>
            </a:r>
            <a:r>
              <a:rPr lang="fi-FI" i="0" dirty="0"/>
              <a:t> </a:t>
            </a:r>
            <a:r>
              <a:rPr lang="fi-FI" i="0" dirty="0" err="1"/>
              <a:t>vertices</a:t>
            </a:r>
            <a:r>
              <a:rPr lang="fi-FI" i="0" dirty="0"/>
              <a:t> </a:t>
            </a:r>
            <a:r>
              <a:rPr lang="fi-FI" i="0" dirty="0" err="1"/>
              <a:t>from</a:t>
            </a:r>
            <a:r>
              <a:rPr lang="fi-FI" i="0" dirty="0"/>
              <a:t> </a:t>
            </a:r>
            <a:r>
              <a:rPr lang="fi-FI" i="0" dirty="0" err="1"/>
              <a:t>the</a:t>
            </a:r>
            <a:r>
              <a:rPr lang="fi-FI" i="0" dirty="0"/>
              <a:t> input, </a:t>
            </a:r>
            <a:r>
              <a:rPr lang="fi-FI" i="0" dirty="0" err="1"/>
              <a:t>reconnecting</a:t>
            </a:r>
            <a:r>
              <a:rPr lang="fi-FI" i="0" dirty="0"/>
              <a:t> </a:t>
            </a:r>
            <a:r>
              <a:rPr lang="fi-FI" i="0" dirty="0" err="1"/>
              <a:t>the</a:t>
            </a:r>
            <a:r>
              <a:rPr lang="fi-FI" i="0" dirty="0"/>
              <a:t> </a:t>
            </a:r>
            <a:r>
              <a:rPr lang="fi-FI" i="0" dirty="0" err="1"/>
              <a:t>yellow</a:t>
            </a:r>
            <a:r>
              <a:rPr lang="fi-FI" i="0" dirty="0"/>
              <a:t> </a:t>
            </a:r>
            <a:r>
              <a:rPr lang="fi-FI" i="0" dirty="0" err="1"/>
              <a:t>path</a:t>
            </a:r>
            <a:r>
              <a:rPr lang="fi-FI" i="0" dirty="0"/>
              <a:t> to </a:t>
            </a:r>
            <a:r>
              <a:rPr lang="fi-FI" i="0" dirty="0" err="1"/>
              <a:t>the</a:t>
            </a:r>
            <a:r>
              <a:rPr lang="fi-FI" i="0" dirty="0"/>
              <a:t> </a:t>
            </a:r>
            <a:r>
              <a:rPr lang="fi-FI" i="0" dirty="0" err="1"/>
              <a:t>blue</a:t>
            </a:r>
            <a:r>
              <a:rPr lang="fi-FI" i="0" dirty="0"/>
              <a:t> </a:t>
            </a:r>
            <a:r>
              <a:rPr lang="fi-FI" i="0" dirty="0" err="1"/>
              <a:t>path</a:t>
            </a:r>
            <a:r>
              <a:rPr lang="fi-FI" i="0" dirty="0"/>
              <a:t> as </a:t>
            </a:r>
            <a:r>
              <a:rPr lang="fi-FI" i="0" dirty="0" err="1"/>
              <a:t>soon</a:t>
            </a:r>
            <a:r>
              <a:rPr lang="fi-FI" i="0" dirty="0"/>
              <a:t> as </a:t>
            </a:r>
            <a:r>
              <a:rPr lang="fi-FI" i="0" dirty="0" err="1"/>
              <a:t>possible</a:t>
            </a:r>
            <a:r>
              <a:rPr lang="fi-FI" i="0" dirty="0"/>
              <a:t>.</a:t>
            </a:r>
          </a:p>
        </p:txBody>
      </p:sp>
      <p:sp>
        <p:nvSpPr>
          <p:cNvPr id="4" name="Slide Number Placeholder 3"/>
          <p:cNvSpPr>
            <a:spLocks noGrp="1"/>
          </p:cNvSpPr>
          <p:nvPr>
            <p:ph type="sldNum" sz="quarter" idx="5"/>
          </p:nvPr>
        </p:nvSpPr>
        <p:spPr/>
        <p:txBody>
          <a:bodyPr/>
          <a:lstStyle/>
          <a:p>
            <a:fld id="{92C38144-C961-6348-B731-59DFA4E1CA2F}" type="slidenum">
              <a:rPr lang="en-US" smtClean="0"/>
              <a:t>16</a:t>
            </a:fld>
            <a:endParaRPr lang="en-US"/>
          </a:p>
        </p:txBody>
      </p:sp>
    </p:spTree>
    <p:extLst>
      <p:ext uri="{BB962C8B-B14F-4D97-AF65-F5344CB8AC3E}">
        <p14:creationId xmlns:p14="http://schemas.microsoft.com/office/powerpoint/2010/main" val="1943863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Formally, a shift mapping T from domain A to B is a bijective function from a subset of A to a subset of B.</a:t>
            </a:r>
          </a:p>
        </p:txBody>
      </p:sp>
      <p:sp>
        <p:nvSpPr>
          <p:cNvPr id="4" name="Slide Number Placeholder 3"/>
          <p:cNvSpPr>
            <a:spLocks noGrp="1"/>
          </p:cNvSpPr>
          <p:nvPr>
            <p:ph type="sldNum" sz="quarter" idx="5"/>
          </p:nvPr>
        </p:nvSpPr>
        <p:spPr/>
        <p:txBody>
          <a:bodyPr/>
          <a:lstStyle/>
          <a:p>
            <a:fld id="{92C38144-C961-6348-B731-59DFA4E1CA2F}" type="slidenum">
              <a:rPr lang="en-US" smtClean="0"/>
              <a:t>17</a:t>
            </a:fld>
            <a:endParaRPr lang="en-US"/>
          </a:p>
        </p:txBody>
      </p:sp>
    </p:spTree>
    <p:extLst>
      <p:ext uri="{BB962C8B-B14F-4D97-AF65-F5344CB8AC3E}">
        <p14:creationId xmlns:p14="http://schemas.microsoft.com/office/powerpoint/2010/main" val="2117582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This</a:t>
            </a:r>
            <a:r>
              <a:rPr lang="fi-FI" dirty="0"/>
              <a:t> </a:t>
            </a:r>
            <a:r>
              <a:rPr lang="fi-FI" dirty="0" err="1"/>
              <a:t>implies</a:t>
            </a:r>
            <a:r>
              <a:rPr lang="fi-FI" dirty="0"/>
              <a:t> </a:t>
            </a:r>
            <a:r>
              <a:rPr lang="fi-FI" dirty="0" err="1"/>
              <a:t>that</a:t>
            </a:r>
            <a:r>
              <a:rPr lang="fi-FI" dirty="0"/>
              <a:t> </a:t>
            </a:r>
            <a:r>
              <a:rPr lang="fi-FI" dirty="0" err="1"/>
              <a:t>the</a:t>
            </a:r>
            <a:r>
              <a:rPr lang="fi-FI" dirty="0"/>
              <a:t> </a:t>
            </a:r>
            <a:r>
              <a:rPr lang="fi-FI" dirty="0" err="1"/>
              <a:t>shift</a:t>
            </a:r>
            <a:r>
              <a:rPr lang="fi-FI" dirty="0"/>
              <a:t> </a:t>
            </a:r>
            <a:r>
              <a:rPr lang="fi-FI" dirty="0" err="1"/>
              <a:t>mapping</a:t>
            </a:r>
            <a:r>
              <a:rPr lang="fi-FI" dirty="0"/>
              <a:t> is </a:t>
            </a:r>
            <a:r>
              <a:rPr lang="fi-FI" dirty="0" err="1"/>
              <a:t>deterministic</a:t>
            </a:r>
            <a:r>
              <a:rPr lang="fi-FI" dirty="0"/>
              <a:t>, a </a:t>
            </a:r>
            <a:r>
              <a:rPr lang="fi-FI" dirty="0" err="1"/>
              <a:t>path</a:t>
            </a:r>
            <a:r>
              <a:rPr lang="fi-FI" dirty="0"/>
              <a:t> </a:t>
            </a:r>
            <a:r>
              <a:rPr lang="fi-FI" dirty="0" err="1"/>
              <a:t>shifts</a:t>
            </a:r>
            <a:r>
              <a:rPr lang="fi-FI" dirty="0"/>
              <a:t> to at </a:t>
            </a:r>
            <a:r>
              <a:rPr lang="fi-FI" dirty="0" err="1"/>
              <a:t>most</a:t>
            </a:r>
            <a:r>
              <a:rPr lang="fi-FI" dirty="0"/>
              <a:t> </a:t>
            </a:r>
            <a:r>
              <a:rPr lang="fi-FI" dirty="0" err="1"/>
              <a:t>one</a:t>
            </a:r>
            <a:r>
              <a:rPr lang="fi-FI" dirty="0"/>
              <a:t> </a:t>
            </a:r>
            <a:r>
              <a:rPr lang="fi-FI" dirty="0" err="1"/>
              <a:t>path</a:t>
            </a:r>
            <a:r>
              <a:rPr lang="fi-FI" dirty="0"/>
              <a:t>,</a:t>
            </a:r>
          </a:p>
          <a:p>
            <a:r>
              <a:rPr lang="fi-FI" dirty="0" err="1"/>
              <a:t>two</a:t>
            </a:r>
            <a:r>
              <a:rPr lang="fi-FI" dirty="0"/>
              <a:t> </a:t>
            </a:r>
            <a:r>
              <a:rPr lang="fi-FI" dirty="0" err="1"/>
              <a:t>paths</a:t>
            </a:r>
            <a:r>
              <a:rPr lang="fi-FI" dirty="0"/>
              <a:t> </a:t>
            </a:r>
            <a:r>
              <a:rPr lang="fi-FI" dirty="0" err="1"/>
              <a:t>don’t</a:t>
            </a:r>
            <a:r>
              <a:rPr lang="fi-FI" dirty="0"/>
              <a:t> </a:t>
            </a:r>
            <a:r>
              <a:rPr lang="fi-FI" dirty="0" err="1"/>
              <a:t>shift</a:t>
            </a:r>
            <a:r>
              <a:rPr lang="fi-FI" dirty="0"/>
              <a:t> to </a:t>
            </a:r>
            <a:r>
              <a:rPr lang="fi-FI" dirty="0" err="1"/>
              <a:t>the</a:t>
            </a:r>
            <a:r>
              <a:rPr lang="fi-FI" dirty="0"/>
              <a:t> </a:t>
            </a:r>
            <a:r>
              <a:rPr lang="fi-FI" dirty="0" err="1"/>
              <a:t>same</a:t>
            </a:r>
            <a:r>
              <a:rPr lang="fi-FI" dirty="0"/>
              <a:t> </a:t>
            </a:r>
            <a:r>
              <a:rPr lang="fi-FI" dirty="0" err="1"/>
              <a:t>path</a:t>
            </a:r>
            <a:r>
              <a:rPr lang="fi-FI" dirty="0"/>
              <a:t>, a </a:t>
            </a:r>
            <a:r>
              <a:rPr lang="fi-FI" dirty="0" err="1"/>
              <a:t>path</a:t>
            </a:r>
            <a:r>
              <a:rPr lang="fi-FI" dirty="0"/>
              <a:t> </a:t>
            </a:r>
            <a:r>
              <a:rPr lang="fi-FI" dirty="0" err="1"/>
              <a:t>must</a:t>
            </a:r>
            <a:r>
              <a:rPr lang="fi-FI" dirty="0"/>
              <a:t> </a:t>
            </a:r>
            <a:r>
              <a:rPr lang="fi-FI" dirty="0" err="1"/>
              <a:t>inverse-shift</a:t>
            </a:r>
            <a:r>
              <a:rPr lang="fi-FI" dirty="0"/>
              <a:t> </a:t>
            </a:r>
            <a:r>
              <a:rPr lang="fi-FI" dirty="0" err="1"/>
              <a:t>back</a:t>
            </a:r>
            <a:r>
              <a:rPr lang="fi-FI" dirty="0"/>
              <a:t> to </a:t>
            </a:r>
            <a:r>
              <a:rPr lang="fi-FI" dirty="0" err="1"/>
              <a:t>the</a:t>
            </a:r>
            <a:r>
              <a:rPr lang="fi-FI" dirty="0"/>
              <a:t> </a:t>
            </a:r>
            <a:r>
              <a:rPr lang="fi-FI" dirty="0" err="1"/>
              <a:t>original</a:t>
            </a:r>
            <a:r>
              <a:rPr lang="fi-FI" dirty="0"/>
              <a:t>, and </a:t>
            </a:r>
            <a:r>
              <a:rPr lang="fi-FI" dirty="0" err="1"/>
              <a:t>not</a:t>
            </a:r>
            <a:r>
              <a:rPr lang="fi-FI" dirty="0"/>
              <a:t> </a:t>
            </a:r>
            <a:r>
              <a:rPr lang="fi-FI" dirty="0" err="1"/>
              <a:t>all</a:t>
            </a:r>
            <a:r>
              <a:rPr lang="fi-FI" dirty="0"/>
              <a:t> </a:t>
            </a:r>
            <a:r>
              <a:rPr lang="fi-FI" dirty="0" err="1"/>
              <a:t>paths</a:t>
            </a:r>
            <a:r>
              <a:rPr lang="fi-FI" dirty="0"/>
              <a:t> </a:t>
            </a:r>
            <a:r>
              <a:rPr lang="fi-FI" dirty="0" err="1"/>
              <a:t>need</a:t>
            </a:r>
            <a:r>
              <a:rPr lang="fi-FI" dirty="0"/>
              <a:t> to </a:t>
            </a:r>
            <a:r>
              <a:rPr lang="fi-FI" dirty="0" err="1"/>
              <a:t>be</a:t>
            </a:r>
            <a:r>
              <a:rPr lang="fi-FI" dirty="0"/>
              <a:t> </a:t>
            </a:r>
            <a:r>
              <a:rPr lang="fi-FI" dirty="0" err="1"/>
              <a:t>shiftable</a:t>
            </a:r>
            <a:r>
              <a:rPr lang="fi-FI" dirty="0"/>
              <a:t>;</a:t>
            </a:r>
          </a:p>
          <a:p>
            <a:endParaRPr lang="fi-FI" dirty="0"/>
          </a:p>
          <a:p>
            <a:r>
              <a:rPr lang="fi-FI" dirty="0"/>
              <a:t>Some </a:t>
            </a:r>
            <a:r>
              <a:rPr lang="fi-FI" dirty="0" err="1"/>
              <a:t>paths</a:t>
            </a:r>
            <a:r>
              <a:rPr lang="fi-FI" dirty="0"/>
              <a:t> in a </a:t>
            </a:r>
            <a:r>
              <a:rPr lang="fi-FI" dirty="0" err="1"/>
              <a:t>pixel</a:t>
            </a:r>
            <a:r>
              <a:rPr lang="fi-FI" dirty="0"/>
              <a:t> </a:t>
            </a:r>
            <a:r>
              <a:rPr lang="fi-FI" dirty="0" err="1"/>
              <a:t>simply</a:t>
            </a:r>
            <a:r>
              <a:rPr lang="fi-FI" dirty="0"/>
              <a:t> </a:t>
            </a:r>
            <a:r>
              <a:rPr lang="fi-FI" dirty="0" err="1"/>
              <a:t>can’t</a:t>
            </a:r>
            <a:r>
              <a:rPr lang="fi-FI" dirty="0"/>
              <a:t> </a:t>
            </a:r>
            <a:r>
              <a:rPr lang="fi-FI" dirty="0" err="1"/>
              <a:t>be</a:t>
            </a:r>
            <a:r>
              <a:rPr lang="fi-FI" dirty="0"/>
              <a:t> </a:t>
            </a:r>
            <a:r>
              <a:rPr lang="fi-FI" dirty="0" err="1"/>
              <a:t>reused</a:t>
            </a:r>
            <a:r>
              <a:rPr lang="fi-FI" dirty="0"/>
              <a:t> </a:t>
            </a:r>
            <a:r>
              <a:rPr lang="fi-FI" dirty="0" err="1"/>
              <a:t>with</a:t>
            </a:r>
            <a:r>
              <a:rPr lang="fi-FI" dirty="0"/>
              <a:t> some </a:t>
            </a:r>
            <a:r>
              <a:rPr lang="fi-FI" dirty="0" err="1"/>
              <a:t>shift</a:t>
            </a:r>
            <a:r>
              <a:rPr lang="fi-FI" dirty="0"/>
              <a:t> </a:t>
            </a:r>
            <a:r>
              <a:rPr lang="fi-FI" dirty="0" err="1"/>
              <a:t>mappings</a:t>
            </a:r>
            <a:r>
              <a:rPr lang="fi-FI" dirty="0"/>
              <a:t>.</a:t>
            </a:r>
          </a:p>
        </p:txBody>
      </p:sp>
      <p:sp>
        <p:nvSpPr>
          <p:cNvPr id="4" name="Slide Number Placeholder 3"/>
          <p:cNvSpPr>
            <a:spLocks noGrp="1"/>
          </p:cNvSpPr>
          <p:nvPr>
            <p:ph type="sldNum" sz="quarter" idx="5"/>
          </p:nvPr>
        </p:nvSpPr>
        <p:spPr/>
        <p:txBody>
          <a:bodyPr/>
          <a:lstStyle/>
          <a:p>
            <a:fld id="{92C38144-C961-6348-B731-59DFA4E1CA2F}" type="slidenum">
              <a:rPr lang="en-US" smtClean="0"/>
              <a:t>18</a:t>
            </a:fld>
            <a:endParaRPr lang="en-US"/>
          </a:p>
        </p:txBody>
      </p:sp>
    </p:spTree>
    <p:extLst>
      <p:ext uri="{BB962C8B-B14F-4D97-AF65-F5344CB8AC3E}">
        <p14:creationId xmlns:p14="http://schemas.microsoft.com/office/powerpoint/2010/main" val="4217100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In practice, shift mappings are usually defined in a symmetric way, such that the inverse of a shift from i to j is simply the shift from j to i, with the same implementation.</a:t>
            </a:r>
          </a:p>
        </p:txBody>
      </p:sp>
      <p:sp>
        <p:nvSpPr>
          <p:cNvPr id="4" name="Slide Number Placeholder 3"/>
          <p:cNvSpPr>
            <a:spLocks noGrp="1"/>
          </p:cNvSpPr>
          <p:nvPr>
            <p:ph type="sldNum" sz="quarter" idx="5"/>
          </p:nvPr>
        </p:nvSpPr>
        <p:spPr/>
        <p:txBody>
          <a:bodyPr/>
          <a:lstStyle/>
          <a:p>
            <a:fld id="{92C38144-C961-6348-B731-59DFA4E1CA2F}" type="slidenum">
              <a:rPr lang="en-US" smtClean="0"/>
              <a:t>19</a:t>
            </a:fld>
            <a:endParaRPr lang="en-US"/>
          </a:p>
        </p:txBody>
      </p:sp>
    </p:spTree>
    <p:extLst>
      <p:ext uri="{BB962C8B-B14F-4D97-AF65-F5344CB8AC3E}">
        <p14:creationId xmlns:p14="http://schemas.microsoft.com/office/powerpoint/2010/main" val="80924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In </a:t>
            </a:r>
            <a:r>
              <a:rPr lang="fi-FI" dirty="0" err="1"/>
              <a:t>the</a:t>
            </a:r>
            <a:r>
              <a:rPr lang="fi-FI" dirty="0"/>
              <a:t> </a:t>
            </a:r>
            <a:r>
              <a:rPr lang="fi-FI" dirty="0" err="1"/>
              <a:t>previous</a:t>
            </a:r>
            <a:r>
              <a:rPr lang="fi-FI" dirty="0"/>
              <a:t> </a:t>
            </a:r>
            <a:r>
              <a:rPr lang="fi-FI" dirty="0" err="1"/>
              <a:t>sections</a:t>
            </a:r>
            <a:r>
              <a:rPr lang="fi-FI" dirty="0"/>
              <a:t> </a:t>
            </a:r>
            <a:r>
              <a:rPr lang="fi-FI" dirty="0" err="1"/>
              <a:t>we</a:t>
            </a:r>
            <a:r>
              <a:rPr lang="fi-FI" dirty="0"/>
              <a:t> </a:t>
            </a:r>
            <a:r>
              <a:rPr lang="fi-FI" dirty="0" err="1"/>
              <a:t>presented</a:t>
            </a:r>
            <a:r>
              <a:rPr lang="fi-FI" dirty="0"/>
              <a:t> </a:t>
            </a:r>
            <a:r>
              <a:rPr lang="fi-FI" dirty="0" err="1"/>
              <a:t>sample</a:t>
            </a:r>
            <a:r>
              <a:rPr lang="fi-FI" dirty="0"/>
              <a:t> </a:t>
            </a:r>
            <a:r>
              <a:rPr lang="fi-FI" dirty="0" err="1"/>
              <a:t>reuse</a:t>
            </a:r>
            <a:r>
              <a:rPr lang="fi-FI" dirty="0"/>
              <a:t> </a:t>
            </a:r>
            <a:r>
              <a:rPr lang="fi-FI" dirty="0" err="1"/>
              <a:t>with</a:t>
            </a:r>
            <a:r>
              <a:rPr lang="fi-FI" dirty="0"/>
              <a:t> </a:t>
            </a:r>
            <a:r>
              <a:rPr lang="fi-FI" dirty="0" err="1"/>
              <a:t>all</a:t>
            </a:r>
            <a:r>
              <a:rPr lang="fi-FI" dirty="0"/>
              <a:t> </a:t>
            </a:r>
            <a:r>
              <a:rPr lang="fi-FI" dirty="0" err="1"/>
              <a:t>pixels</a:t>
            </a:r>
            <a:r>
              <a:rPr lang="fi-FI" dirty="0"/>
              <a:t> </a:t>
            </a:r>
            <a:r>
              <a:rPr lang="fi-FI" dirty="0" err="1"/>
              <a:t>sharing</a:t>
            </a:r>
            <a:r>
              <a:rPr lang="fi-FI" dirty="0"/>
              <a:t> </a:t>
            </a:r>
            <a:r>
              <a:rPr lang="fi-FI" dirty="0" err="1"/>
              <a:t>the</a:t>
            </a:r>
            <a:r>
              <a:rPr lang="fi-FI" dirty="0"/>
              <a:t> </a:t>
            </a:r>
            <a:r>
              <a:rPr lang="fi-FI" dirty="0" err="1"/>
              <a:t>same</a:t>
            </a:r>
            <a:r>
              <a:rPr lang="fi-FI" dirty="0"/>
              <a:t> domain.</a:t>
            </a:r>
          </a:p>
          <a:p>
            <a:r>
              <a:rPr lang="fi-FI" dirty="0" err="1"/>
              <a:t>We</a:t>
            </a:r>
            <a:r>
              <a:rPr lang="fi-FI" dirty="0"/>
              <a:t> </a:t>
            </a:r>
            <a:r>
              <a:rPr lang="fi-FI" dirty="0" err="1"/>
              <a:t>worked</a:t>
            </a:r>
            <a:r>
              <a:rPr lang="fi-FI" dirty="0"/>
              <a:t> in </a:t>
            </a:r>
            <a:r>
              <a:rPr lang="fi-FI" dirty="0" err="1"/>
              <a:t>the</a:t>
            </a:r>
            <a:r>
              <a:rPr lang="fi-FI" dirty="0"/>
              <a:t> </a:t>
            </a:r>
            <a:r>
              <a:rPr lang="fi-FI" dirty="0" err="1"/>
              <a:t>space</a:t>
            </a:r>
            <a:r>
              <a:rPr lang="fi-FI" dirty="0"/>
              <a:t> of </a:t>
            </a:r>
            <a:r>
              <a:rPr lang="fi-FI" dirty="0" err="1"/>
              <a:t>secondary</a:t>
            </a:r>
            <a:r>
              <a:rPr lang="fi-FI" dirty="0"/>
              <a:t> </a:t>
            </a:r>
            <a:r>
              <a:rPr lang="fi-FI" dirty="0" err="1"/>
              <a:t>hits</a:t>
            </a:r>
            <a:r>
              <a:rPr lang="fi-FI" dirty="0"/>
              <a:t>, </a:t>
            </a:r>
            <a:r>
              <a:rPr lang="fi-FI" dirty="0" err="1"/>
              <a:t>reusing</a:t>
            </a:r>
            <a:r>
              <a:rPr lang="fi-FI" dirty="0"/>
              <a:t> and </a:t>
            </a:r>
            <a:r>
              <a:rPr lang="fi-FI" dirty="0" err="1"/>
              <a:t>sharing</a:t>
            </a:r>
            <a:r>
              <a:rPr lang="fi-FI" dirty="0"/>
              <a:t> </a:t>
            </a:r>
            <a:r>
              <a:rPr lang="fi-FI" dirty="0" err="1"/>
              <a:t>secondary</a:t>
            </a:r>
            <a:r>
              <a:rPr lang="fi-FI" dirty="0"/>
              <a:t> </a:t>
            </a:r>
            <a:r>
              <a:rPr lang="fi-FI" dirty="0" err="1"/>
              <a:t>hits</a:t>
            </a:r>
            <a:r>
              <a:rPr lang="fi-FI" dirty="0"/>
              <a:t>, and </a:t>
            </a:r>
            <a:r>
              <a:rPr lang="fi-FI" dirty="0" err="1"/>
              <a:t>integrating</a:t>
            </a:r>
            <a:r>
              <a:rPr lang="fi-FI" dirty="0"/>
              <a:t> </a:t>
            </a:r>
            <a:r>
              <a:rPr lang="fi-FI" dirty="0" err="1"/>
              <a:t>path</a:t>
            </a:r>
            <a:r>
              <a:rPr lang="fi-FI" dirty="0"/>
              <a:t> </a:t>
            </a:r>
            <a:r>
              <a:rPr lang="fi-FI" dirty="0" err="1"/>
              <a:t>contributions</a:t>
            </a:r>
            <a:r>
              <a:rPr lang="fi-FI" dirty="0"/>
              <a:t> </a:t>
            </a:r>
            <a:r>
              <a:rPr lang="fi-FI" dirty="0" err="1"/>
              <a:t>over</a:t>
            </a:r>
            <a:r>
              <a:rPr lang="fi-FI" dirty="0"/>
              <a:t> </a:t>
            </a:r>
            <a:r>
              <a:rPr lang="fi-FI" dirty="0" err="1"/>
              <a:t>area</a:t>
            </a:r>
            <a:r>
              <a:rPr lang="fi-FI" dirty="0"/>
              <a:t>.</a:t>
            </a:r>
          </a:p>
          <a:p>
            <a:endParaRPr lang="fi-FI" dirty="0"/>
          </a:p>
          <a:p>
            <a:r>
              <a:rPr lang="fi-FI" dirty="0" err="1"/>
              <a:t>This</a:t>
            </a:r>
            <a:r>
              <a:rPr lang="fi-FI" dirty="0"/>
              <a:t> </a:t>
            </a:r>
            <a:r>
              <a:rPr lang="fi-FI" dirty="0" err="1"/>
              <a:t>corresponds</a:t>
            </a:r>
            <a:r>
              <a:rPr lang="fi-FI" dirty="0"/>
              <a:t> to </a:t>
            </a:r>
            <a:r>
              <a:rPr lang="fi-FI" dirty="0" err="1"/>
              <a:t>sharing</a:t>
            </a:r>
            <a:r>
              <a:rPr lang="fi-FI" dirty="0"/>
              <a:t> </a:t>
            </a:r>
            <a:r>
              <a:rPr lang="fi-FI" dirty="0" err="1"/>
              <a:t>light</a:t>
            </a:r>
            <a:r>
              <a:rPr lang="fi-FI" dirty="0"/>
              <a:t> </a:t>
            </a:r>
            <a:r>
              <a:rPr lang="fi-FI" dirty="0" err="1"/>
              <a:t>connections</a:t>
            </a:r>
            <a:r>
              <a:rPr lang="fi-FI" dirty="0"/>
              <a:t>, and </a:t>
            </a:r>
            <a:r>
              <a:rPr lang="fi-FI" dirty="0" err="1"/>
              <a:t>this</a:t>
            </a:r>
            <a:r>
              <a:rPr lang="fi-FI" dirty="0"/>
              <a:t> </a:t>
            </a:r>
            <a:r>
              <a:rPr lang="fi-FI" dirty="0" err="1"/>
              <a:t>method</a:t>
            </a:r>
            <a:r>
              <a:rPr lang="fi-FI" dirty="0"/>
              <a:t> is </a:t>
            </a:r>
            <a:r>
              <a:rPr lang="fi-FI" dirty="0" err="1"/>
              <a:t>ideal</a:t>
            </a:r>
            <a:r>
              <a:rPr lang="fi-FI" dirty="0"/>
              <a:t> for </a:t>
            </a:r>
            <a:r>
              <a:rPr lang="fi-FI" dirty="0" err="1"/>
              <a:t>rough</a:t>
            </a:r>
            <a:r>
              <a:rPr lang="fi-FI" dirty="0"/>
              <a:t> </a:t>
            </a:r>
            <a:r>
              <a:rPr lang="fi-FI" dirty="0" err="1"/>
              <a:t>materials</a:t>
            </a:r>
            <a:r>
              <a:rPr lang="fi-FI" dirty="0"/>
              <a:t>.</a:t>
            </a:r>
            <a:endParaRPr lang="en-FI" dirty="0"/>
          </a:p>
        </p:txBody>
      </p:sp>
      <p:sp>
        <p:nvSpPr>
          <p:cNvPr id="4" name="Slide Number Placeholder 3"/>
          <p:cNvSpPr>
            <a:spLocks noGrp="1"/>
          </p:cNvSpPr>
          <p:nvPr>
            <p:ph type="sldNum" sz="quarter" idx="5"/>
          </p:nvPr>
        </p:nvSpPr>
        <p:spPr/>
        <p:txBody>
          <a:bodyPr/>
          <a:lstStyle/>
          <a:p>
            <a:fld id="{92C38144-C961-6348-B731-59DFA4E1CA2F}" type="slidenum">
              <a:rPr lang="en-US" smtClean="0"/>
              <a:t>2</a:t>
            </a:fld>
            <a:endParaRPr lang="en-US"/>
          </a:p>
        </p:txBody>
      </p:sp>
    </p:spTree>
    <p:extLst>
      <p:ext uri="{BB962C8B-B14F-4D97-AF65-F5344CB8AC3E}">
        <p14:creationId xmlns:p14="http://schemas.microsoft.com/office/powerpoint/2010/main" val="2779890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We don’t need to know ahead of time what paths can be shifted and what can not. Just start shifting a path; if we get through, cool! If there’s a showstopper such as an occlusion, we halt and return ’undefined’.</a:t>
            </a:r>
          </a:p>
        </p:txBody>
      </p:sp>
      <p:sp>
        <p:nvSpPr>
          <p:cNvPr id="4" name="Slide Number Placeholder 3"/>
          <p:cNvSpPr>
            <a:spLocks noGrp="1"/>
          </p:cNvSpPr>
          <p:nvPr>
            <p:ph type="sldNum" sz="quarter" idx="5"/>
          </p:nvPr>
        </p:nvSpPr>
        <p:spPr/>
        <p:txBody>
          <a:bodyPr/>
          <a:lstStyle/>
          <a:p>
            <a:fld id="{92C38144-C961-6348-B731-59DFA4E1CA2F}" type="slidenum">
              <a:rPr lang="en-US" smtClean="0"/>
              <a:t>20</a:t>
            </a:fld>
            <a:endParaRPr lang="en-US"/>
          </a:p>
        </p:txBody>
      </p:sp>
    </p:spTree>
    <p:extLst>
      <p:ext uri="{BB962C8B-B14F-4D97-AF65-F5344CB8AC3E}">
        <p14:creationId xmlns:p14="http://schemas.microsoft.com/office/powerpoint/2010/main" val="3445441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We must also ensure the result would inverse shift back to the original. If it doesn’t, we must halt and return ’undefined’. If we skip this check, we get bias, but the check is usually quite easy and cheap.</a:t>
            </a:r>
            <a:endParaRPr lang="en-FI" i="0"/>
          </a:p>
        </p:txBody>
      </p:sp>
      <p:sp>
        <p:nvSpPr>
          <p:cNvPr id="4" name="Slide Number Placeholder 3"/>
          <p:cNvSpPr>
            <a:spLocks noGrp="1"/>
          </p:cNvSpPr>
          <p:nvPr>
            <p:ph type="sldNum" sz="quarter" idx="5"/>
          </p:nvPr>
        </p:nvSpPr>
        <p:spPr/>
        <p:txBody>
          <a:bodyPr/>
          <a:lstStyle/>
          <a:p>
            <a:fld id="{92C38144-C961-6348-B731-59DFA4E1CA2F}" type="slidenum">
              <a:rPr lang="en-US" smtClean="0"/>
              <a:t>21</a:t>
            </a:fld>
            <a:endParaRPr lang="en-US"/>
          </a:p>
        </p:txBody>
      </p:sp>
    </p:spTree>
    <p:extLst>
      <p:ext uri="{BB962C8B-B14F-4D97-AF65-F5344CB8AC3E}">
        <p14:creationId xmlns:p14="http://schemas.microsoft.com/office/powerpoint/2010/main" val="2280254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Let’s</a:t>
            </a:r>
            <a:r>
              <a:rPr lang="fi-FI" dirty="0"/>
              <a:t> look at an </a:t>
            </a:r>
            <a:r>
              <a:rPr lang="fi-FI" dirty="0" err="1"/>
              <a:t>example</a:t>
            </a:r>
            <a:r>
              <a:rPr lang="fi-FI" dirty="0"/>
              <a:t> of a non-</a:t>
            </a:r>
            <a:r>
              <a:rPr lang="fi-FI" dirty="0" err="1"/>
              <a:t>reusable</a:t>
            </a:r>
            <a:r>
              <a:rPr lang="fi-FI" dirty="0"/>
              <a:t> case. Here, </a:t>
            </a:r>
            <a:r>
              <a:rPr lang="fi-FI" dirty="0" err="1"/>
              <a:t>we</a:t>
            </a:r>
            <a:r>
              <a:rPr lang="fi-FI" dirty="0"/>
              <a:t> </a:t>
            </a:r>
            <a:r>
              <a:rPr lang="fi-FI" dirty="0" err="1"/>
              <a:t>shift</a:t>
            </a:r>
            <a:r>
              <a:rPr lang="fi-FI" dirty="0"/>
              <a:t> </a:t>
            </a:r>
            <a:r>
              <a:rPr lang="fi-FI" dirty="0" err="1"/>
              <a:t>the</a:t>
            </a:r>
            <a:r>
              <a:rPr lang="fi-FI" dirty="0"/>
              <a:t> </a:t>
            </a:r>
            <a:r>
              <a:rPr lang="fi-FI" dirty="0" err="1"/>
              <a:t>blue</a:t>
            </a:r>
            <a:r>
              <a:rPr lang="fi-FI" dirty="0"/>
              <a:t> </a:t>
            </a:r>
            <a:r>
              <a:rPr lang="fi-FI" dirty="0" err="1"/>
              <a:t>refracted</a:t>
            </a:r>
            <a:r>
              <a:rPr lang="fi-FI" dirty="0"/>
              <a:t> </a:t>
            </a:r>
            <a:r>
              <a:rPr lang="fi-FI" dirty="0" err="1"/>
              <a:t>path</a:t>
            </a:r>
            <a:r>
              <a:rPr lang="fi-FI" dirty="0"/>
              <a:t> into </a:t>
            </a:r>
            <a:r>
              <a:rPr lang="fi-FI" dirty="0" err="1"/>
              <a:t>the</a:t>
            </a:r>
            <a:r>
              <a:rPr lang="fi-FI" dirty="0"/>
              <a:t> </a:t>
            </a:r>
            <a:r>
              <a:rPr lang="fi-FI" dirty="0" err="1"/>
              <a:t>yellow</a:t>
            </a:r>
            <a:r>
              <a:rPr lang="fi-FI" dirty="0"/>
              <a:t> </a:t>
            </a:r>
            <a:r>
              <a:rPr lang="fi-FI" dirty="0" err="1"/>
              <a:t>path</a:t>
            </a:r>
            <a:r>
              <a:rPr lang="fi-FI" dirty="0"/>
              <a:t>. </a:t>
            </a:r>
            <a:r>
              <a:rPr lang="fi-FI" dirty="0" err="1"/>
              <a:t>Due</a:t>
            </a:r>
            <a:r>
              <a:rPr lang="fi-FI" dirty="0"/>
              <a:t> to </a:t>
            </a:r>
            <a:r>
              <a:rPr lang="fi-FI" dirty="0" err="1"/>
              <a:t>total</a:t>
            </a:r>
            <a:r>
              <a:rPr lang="fi-FI" dirty="0"/>
              <a:t> </a:t>
            </a:r>
            <a:r>
              <a:rPr lang="fi-FI" dirty="0" err="1"/>
              <a:t>internal</a:t>
            </a:r>
            <a:r>
              <a:rPr lang="fi-FI" dirty="0"/>
              <a:t> </a:t>
            </a:r>
            <a:r>
              <a:rPr lang="fi-FI" dirty="0" err="1"/>
              <a:t>reflection</a:t>
            </a:r>
            <a:r>
              <a:rPr lang="fi-FI" dirty="0"/>
              <a:t>, </a:t>
            </a:r>
            <a:r>
              <a:rPr lang="fi-FI" dirty="0" err="1"/>
              <a:t>the</a:t>
            </a:r>
            <a:r>
              <a:rPr lang="fi-FI" dirty="0"/>
              <a:t> </a:t>
            </a:r>
            <a:r>
              <a:rPr lang="fi-FI" dirty="0" err="1"/>
              <a:t>refraction</a:t>
            </a:r>
            <a:r>
              <a:rPr lang="fi-FI" dirty="0"/>
              <a:t> </a:t>
            </a:r>
            <a:r>
              <a:rPr lang="fi-FI" dirty="0" err="1"/>
              <a:t>turns</a:t>
            </a:r>
            <a:r>
              <a:rPr lang="fi-FI" dirty="0"/>
              <a:t> into a </a:t>
            </a:r>
            <a:r>
              <a:rPr lang="fi-FI" dirty="0" err="1"/>
              <a:t>reflection</a:t>
            </a:r>
            <a:r>
              <a:rPr lang="fi-FI" dirty="0"/>
              <a:t>.</a:t>
            </a:r>
            <a:endParaRPr lang="en-FI" dirty="0"/>
          </a:p>
        </p:txBody>
      </p:sp>
      <p:sp>
        <p:nvSpPr>
          <p:cNvPr id="4" name="Slide Number Placeholder 3"/>
          <p:cNvSpPr>
            <a:spLocks noGrp="1"/>
          </p:cNvSpPr>
          <p:nvPr>
            <p:ph type="sldNum" sz="quarter" idx="5"/>
          </p:nvPr>
        </p:nvSpPr>
        <p:spPr/>
        <p:txBody>
          <a:bodyPr/>
          <a:lstStyle/>
          <a:p>
            <a:fld id="{92C38144-C961-6348-B731-59DFA4E1CA2F}" type="slidenum">
              <a:rPr lang="en-US" smtClean="0"/>
              <a:t>22</a:t>
            </a:fld>
            <a:endParaRPr lang="en-US"/>
          </a:p>
        </p:txBody>
      </p:sp>
    </p:spTree>
    <p:extLst>
      <p:ext uri="{BB962C8B-B14F-4D97-AF65-F5344CB8AC3E}">
        <p14:creationId xmlns:p14="http://schemas.microsoft.com/office/powerpoint/2010/main" val="2193610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However</a:t>
            </a:r>
            <a:r>
              <a:rPr lang="fi-FI" dirty="0"/>
              <a:t>, </a:t>
            </a:r>
            <a:r>
              <a:rPr lang="fi-FI" dirty="0" err="1"/>
              <a:t>if</a:t>
            </a:r>
            <a:r>
              <a:rPr lang="fi-FI" dirty="0"/>
              <a:t> </a:t>
            </a:r>
            <a:r>
              <a:rPr lang="fi-FI" dirty="0" err="1"/>
              <a:t>we</a:t>
            </a:r>
            <a:r>
              <a:rPr lang="fi-FI" dirty="0"/>
              <a:t> </a:t>
            </a:r>
            <a:r>
              <a:rPr lang="fi-FI" dirty="0" err="1"/>
              <a:t>take</a:t>
            </a:r>
            <a:r>
              <a:rPr lang="fi-FI" dirty="0"/>
              <a:t> </a:t>
            </a:r>
            <a:r>
              <a:rPr lang="fi-FI" dirty="0" err="1"/>
              <a:t>the</a:t>
            </a:r>
            <a:r>
              <a:rPr lang="fi-FI" dirty="0"/>
              <a:t> </a:t>
            </a:r>
            <a:r>
              <a:rPr lang="fi-FI" dirty="0" err="1"/>
              <a:t>resulting</a:t>
            </a:r>
            <a:r>
              <a:rPr lang="fi-FI" dirty="0"/>
              <a:t> </a:t>
            </a:r>
            <a:r>
              <a:rPr lang="fi-FI" dirty="0" err="1"/>
              <a:t>yellow</a:t>
            </a:r>
            <a:r>
              <a:rPr lang="fi-FI" dirty="0"/>
              <a:t> </a:t>
            </a:r>
            <a:r>
              <a:rPr lang="fi-FI" dirty="0" err="1"/>
              <a:t>path</a:t>
            </a:r>
            <a:r>
              <a:rPr lang="fi-FI" dirty="0"/>
              <a:t>, and </a:t>
            </a:r>
            <a:r>
              <a:rPr lang="fi-FI" dirty="0" err="1"/>
              <a:t>shift</a:t>
            </a:r>
            <a:r>
              <a:rPr lang="fi-FI" dirty="0"/>
              <a:t> it </a:t>
            </a:r>
            <a:r>
              <a:rPr lang="fi-FI" dirty="0" err="1"/>
              <a:t>back</a:t>
            </a:r>
            <a:r>
              <a:rPr lang="fi-FI" dirty="0"/>
              <a:t> </a:t>
            </a:r>
            <a:r>
              <a:rPr lang="fi-FI" dirty="0" err="1"/>
              <a:t>with</a:t>
            </a:r>
            <a:r>
              <a:rPr lang="fi-FI" dirty="0"/>
              <a:t> </a:t>
            </a:r>
            <a:r>
              <a:rPr lang="fi-FI" dirty="0" err="1"/>
              <a:t>the</a:t>
            </a:r>
            <a:r>
              <a:rPr lang="fi-FI" dirty="0"/>
              <a:t> </a:t>
            </a:r>
            <a:r>
              <a:rPr lang="fi-FI" dirty="0" err="1"/>
              <a:t>same</a:t>
            </a:r>
            <a:r>
              <a:rPr lang="fi-FI" dirty="0"/>
              <a:t> </a:t>
            </a:r>
            <a:r>
              <a:rPr lang="fi-FI" dirty="0" err="1"/>
              <a:t>shift</a:t>
            </a:r>
            <a:r>
              <a:rPr lang="fi-FI" dirty="0"/>
              <a:t> </a:t>
            </a:r>
            <a:r>
              <a:rPr lang="fi-FI" dirty="0" err="1"/>
              <a:t>mapping</a:t>
            </a:r>
            <a:r>
              <a:rPr lang="fi-FI" dirty="0"/>
              <a:t>, </a:t>
            </a:r>
            <a:r>
              <a:rPr lang="fi-FI" dirty="0" err="1"/>
              <a:t>the</a:t>
            </a:r>
            <a:r>
              <a:rPr lang="fi-FI" dirty="0"/>
              <a:t> output is a </a:t>
            </a:r>
            <a:r>
              <a:rPr lang="fi-FI" dirty="0" err="1"/>
              <a:t>reflection</a:t>
            </a:r>
            <a:r>
              <a:rPr lang="fi-FI" dirty="0"/>
              <a:t>.</a:t>
            </a:r>
          </a:p>
        </p:txBody>
      </p:sp>
      <p:sp>
        <p:nvSpPr>
          <p:cNvPr id="4" name="Slide Number Placeholder 3"/>
          <p:cNvSpPr>
            <a:spLocks noGrp="1"/>
          </p:cNvSpPr>
          <p:nvPr>
            <p:ph type="sldNum" sz="quarter" idx="5"/>
          </p:nvPr>
        </p:nvSpPr>
        <p:spPr/>
        <p:txBody>
          <a:bodyPr/>
          <a:lstStyle/>
          <a:p>
            <a:fld id="{92C38144-C961-6348-B731-59DFA4E1CA2F}" type="slidenum">
              <a:rPr lang="en-US" smtClean="0"/>
              <a:t>23</a:t>
            </a:fld>
            <a:endParaRPr lang="en-US"/>
          </a:p>
        </p:txBody>
      </p:sp>
    </p:spTree>
    <p:extLst>
      <p:ext uri="{BB962C8B-B14F-4D97-AF65-F5344CB8AC3E}">
        <p14:creationId xmlns:p14="http://schemas.microsoft.com/office/powerpoint/2010/main" val="3001298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Since</a:t>
            </a:r>
            <a:r>
              <a:rPr lang="fi-FI" dirty="0"/>
              <a:t> </a:t>
            </a:r>
            <a:r>
              <a:rPr lang="fi-FI" dirty="0" err="1"/>
              <a:t>the</a:t>
            </a:r>
            <a:r>
              <a:rPr lang="fi-FI" dirty="0"/>
              <a:t> </a:t>
            </a:r>
            <a:r>
              <a:rPr lang="fi-FI" dirty="0" err="1"/>
              <a:t>inverse</a:t>
            </a:r>
            <a:r>
              <a:rPr lang="fi-FI" dirty="0"/>
              <a:t> </a:t>
            </a:r>
            <a:r>
              <a:rPr lang="fi-FI" dirty="0" err="1"/>
              <a:t>does</a:t>
            </a:r>
            <a:r>
              <a:rPr lang="fi-FI" dirty="0"/>
              <a:t> </a:t>
            </a:r>
            <a:r>
              <a:rPr lang="fi-FI" dirty="0" err="1"/>
              <a:t>not</a:t>
            </a:r>
            <a:r>
              <a:rPr lang="fi-FI" dirty="0"/>
              <a:t> </a:t>
            </a:r>
            <a:r>
              <a:rPr lang="fi-FI" dirty="0" err="1"/>
              <a:t>return</a:t>
            </a:r>
            <a:r>
              <a:rPr lang="fi-FI" dirty="0"/>
              <a:t> </a:t>
            </a:r>
            <a:r>
              <a:rPr lang="fi-FI" dirty="0" err="1"/>
              <a:t>the</a:t>
            </a:r>
            <a:r>
              <a:rPr lang="fi-FI" dirty="0"/>
              <a:t> </a:t>
            </a:r>
            <a:r>
              <a:rPr lang="fi-FI" dirty="0" err="1"/>
              <a:t>original</a:t>
            </a:r>
            <a:r>
              <a:rPr lang="fi-FI" dirty="0"/>
              <a:t> </a:t>
            </a:r>
            <a:r>
              <a:rPr lang="fi-FI" dirty="0" err="1"/>
              <a:t>path</a:t>
            </a:r>
            <a:r>
              <a:rPr lang="fi-FI" dirty="0"/>
              <a:t>, </a:t>
            </a:r>
            <a:r>
              <a:rPr lang="fi-FI" dirty="0" err="1"/>
              <a:t>we</a:t>
            </a:r>
            <a:r>
              <a:rPr lang="fi-FI" dirty="0"/>
              <a:t> </a:t>
            </a:r>
            <a:r>
              <a:rPr lang="fi-FI" dirty="0" err="1"/>
              <a:t>must</a:t>
            </a:r>
            <a:r>
              <a:rPr lang="fi-FI" dirty="0"/>
              <a:t> </a:t>
            </a:r>
            <a:r>
              <a:rPr lang="fi-FI" i="1" dirty="0" err="1"/>
              <a:t>undefine</a:t>
            </a:r>
            <a:r>
              <a:rPr lang="fi-FI" dirty="0"/>
              <a:t> it to </a:t>
            </a:r>
            <a:r>
              <a:rPr lang="fi-FI" dirty="0" err="1"/>
              <a:t>make</a:t>
            </a:r>
            <a:r>
              <a:rPr lang="fi-FI" dirty="0"/>
              <a:t> </a:t>
            </a:r>
            <a:r>
              <a:rPr lang="fi-FI" dirty="0" err="1"/>
              <a:t>the</a:t>
            </a:r>
            <a:r>
              <a:rPr lang="fi-FI" dirty="0"/>
              <a:t> </a:t>
            </a:r>
            <a:r>
              <a:rPr lang="fi-FI" dirty="0" err="1"/>
              <a:t>shift</a:t>
            </a:r>
            <a:r>
              <a:rPr lang="fi-FI" dirty="0"/>
              <a:t> </a:t>
            </a:r>
            <a:r>
              <a:rPr lang="fi-FI" dirty="0" err="1"/>
              <a:t>mapping</a:t>
            </a:r>
            <a:r>
              <a:rPr lang="fi-FI" dirty="0"/>
              <a:t> </a:t>
            </a:r>
            <a:r>
              <a:rPr lang="fi-FI" dirty="0" err="1"/>
              <a:t>bijective</a:t>
            </a:r>
            <a:r>
              <a:rPr lang="fi-FI" dirty="0"/>
              <a:t>; </a:t>
            </a:r>
            <a:r>
              <a:rPr lang="fi-FI" dirty="0" err="1"/>
              <a:t>the</a:t>
            </a:r>
            <a:r>
              <a:rPr lang="fi-FI" dirty="0"/>
              <a:t> </a:t>
            </a:r>
            <a:r>
              <a:rPr lang="fi-FI" dirty="0" err="1"/>
              <a:t>original</a:t>
            </a:r>
            <a:r>
              <a:rPr lang="fi-FI" dirty="0"/>
              <a:t> </a:t>
            </a:r>
            <a:r>
              <a:rPr lang="fi-FI" dirty="0" err="1"/>
              <a:t>path</a:t>
            </a:r>
            <a:r>
              <a:rPr lang="fi-FI" dirty="0"/>
              <a:t> is </a:t>
            </a:r>
            <a:r>
              <a:rPr lang="fi-FI" dirty="0" err="1"/>
              <a:t>not</a:t>
            </a:r>
            <a:r>
              <a:rPr lang="fi-FI" dirty="0"/>
              <a:t> </a:t>
            </a:r>
            <a:r>
              <a:rPr lang="fi-FI" dirty="0" err="1"/>
              <a:t>reusable</a:t>
            </a:r>
            <a:r>
              <a:rPr lang="fi-FI" dirty="0"/>
              <a:t> </a:t>
            </a:r>
            <a:r>
              <a:rPr lang="fi-FI" dirty="0" err="1"/>
              <a:t>with</a:t>
            </a:r>
            <a:r>
              <a:rPr lang="fi-FI" dirty="0"/>
              <a:t> </a:t>
            </a:r>
            <a:r>
              <a:rPr lang="fi-FI" dirty="0" err="1"/>
              <a:t>our</a:t>
            </a:r>
            <a:r>
              <a:rPr lang="fi-FI" dirty="0"/>
              <a:t> </a:t>
            </a:r>
            <a:r>
              <a:rPr lang="fi-FI" dirty="0" err="1"/>
              <a:t>shift</a:t>
            </a:r>
            <a:r>
              <a:rPr lang="fi-FI" dirty="0"/>
              <a:t> </a:t>
            </a:r>
            <a:r>
              <a:rPr lang="fi-FI" dirty="0" err="1"/>
              <a:t>mapping</a:t>
            </a:r>
            <a:r>
              <a:rPr lang="fi-FI" dirty="0"/>
              <a:t>.</a:t>
            </a:r>
            <a:endParaRPr lang="en-FI" dirty="0"/>
          </a:p>
        </p:txBody>
      </p:sp>
      <p:sp>
        <p:nvSpPr>
          <p:cNvPr id="4" name="Slide Number Placeholder 3"/>
          <p:cNvSpPr>
            <a:spLocks noGrp="1"/>
          </p:cNvSpPr>
          <p:nvPr>
            <p:ph type="sldNum" sz="quarter" idx="5"/>
          </p:nvPr>
        </p:nvSpPr>
        <p:spPr/>
        <p:txBody>
          <a:bodyPr/>
          <a:lstStyle/>
          <a:p>
            <a:fld id="{92C38144-C961-6348-B731-59DFA4E1CA2F}" type="slidenum">
              <a:rPr lang="en-US" smtClean="0"/>
              <a:t>24</a:t>
            </a:fld>
            <a:endParaRPr lang="en-US"/>
          </a:p>
        </p:txBody>
      </p:sp>
    </p:spTree>
    <p:extLst>
      <p:ext uri="{BB962C8B-B14F-4D97-AF65-F5344CB8AC3E}">
        <p14:creationId xmlns:p14="http://schemas.microsoft.com/office/powerpoint/2010/main" val="1294821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Let’s</a:t>
            </a:r>
            <a:r>
              <a:rPr lang="fi-FI" dirty="0"/>
              <a:t> </a:t>
            </a:r>
            <a:r>
              <a:rPr lang="fi-FI" dirty="0" err="1"/>
              <a:t>get</a:t>
            </a:r>
            <a:r>
              <a:rPr lang="fi-FI" dirty="0"/>
              <a:t> </a:t>
            </a:r>
            <a:r>
              <a:rPr lang="fi-FI" dirty="0" err="1"/>
              <a:t>back</a:t>
            </a:r>
            <a:r>
              <a:rPr lang="fi-FI" dirty="0"/>
              <a:t> to </a:t>
            </a:r>
            <a:r>
              <a:rPr lang="fi-FI" dirty="0" err="1"/>
              <a:t>shift</a:t>
            </a:r>
            <a:r>
              <a:rPr lang="fi-FI" dirty="0"/>
              <a:t> </a:t>
            </a:r>
            <a:r>
              <a:rPr lang="fi-FI" dirty="0" err="1"/>
              <a:t>mapping</a:t>
            </a:r>
            <a:r>
              <a:rPr lang="fi-FI" dirty="0"/>
              <a:t> </a:t>
            </a:r>
            <a:r>
              <a:rPr lang="fi-FI" dirty="0" err="1"/>
              <a:t>theory</a:t>
            </a:r>
            <a:r>
              <a:rPr lang="fi-FI" dirty="0"/>
              <a:t>.</a:t>
            </a:r>
            <a:br>
              <a:rPr lang="fi-FI" dirty="0"/>
            </a:br>
            <a:r>
              <a:rPr lang="fi-FI" dirty="0" err="1"/>
              <a:t>Imagine</a:t>
            </a:r>
            <a:r>
              <a:rPr lang="fi-FI" dirty="0"/>
              <a:t> </a:t>
            </a:r>
            <a:r>
              <a:rPr lang="fi-FI" dirty="0" err="1"/>
              <a:t>mapping</a:t>
            </a:r>
            <a:r>
              <a:rPr lang="fi-FI" dirty="0"/>
              <a:t> </a:t>
            </a:r>
            <a:r>
              <a:rPr lang="fi-FI" dirty="0" err="1"/>
              <a:t>multiple</a:t>
            </a:r>
            <a:r>
              <a:rPr lang="fi-FI" dirty="0"/>
              <a:t> </a:t>
            </a:r>
            <a:r>
              <a:rPr lang="fi-FI" dirty="0" err="1"/>
              <a:t>close-by</a:t>
            </a:r>
            <a:r>
              <a:rPr lang="fi-FI" dirty="0"/>
              <a:t> </a:t>
            </a:r>
            <a:r>
              <a:rPr lang="fi-FI" dirty="0" err="1"/>
              <a:t>values</a:t>
            </a:r>
            <a:r>
              <a:rPr lang="fi-FI" dirty="0"/>
              <a:t> </a:t>
            </a:r>
            <a:r>
              <a:rPr lang="fi-FI" dirty="0" err="1"/>
              <a:t>such</a:t>
            </a:r>
            <a:r>
              <a:rPr lang="fi-FI" dirty="0"/>
              <a:t> as </a:t>
            </a:r>
            <a:r>
              <a:rPr lang="fi-FI" dirty="0" err="1"/>
              <a:t>real</a:t>
            </a:r>
            <a:r>
              <a:rPr lang="fi-FI" dirty="0"/>
              <a:t> </a:t>
            </a:r>
            <a:r>
              <a:rPr lang="fi-FI" dirty="0" err="1"/>
              <a:t>numbers</a:t>
            </a:r>
            <a:r>
              <a:rPr lang="fi-FI" dirty="0"/>
              <a:t> </a:t>
            </a:r>
            <a:r>
              <a:rPr lang="fi-FI" dirty="0" err="1"/>
              <a:t>through</a:t>
            </a:r>
            <a:r>
              <a:rPr lang="fi-FI" dirty="0"/>
              <a:t> a </a:t>
            </a:r>
            <a:r>
              <a:rPr lang="fi-FI" dirty="0" err="1"/>
              <a:t>function</a:t>
            </a:r>
            <a:r>
              <a:rPr lang="fi-FI" dirty="0"/>
              <a:t>. </a:t>
            </a:r>
            <a:r>
              <a:rPr lang="fi-FI" dirty="0" err="1"/>
              <a:t>Usually</a:t>
            </a:r>
            <a:r>
              <a:rPr lang="fi-FI" dirty="0"/>
              <a:t>, </a:t>
            </a:r>
            <a:r>
              <a:rPr lang="fi-FI" dirty="0" err="1"/>
              <a:t>the</a:t>
            </a:r>
            <a:r>
              <a:rPr lang="fi-FI" dirty="0"/>
              <a:t> </a:t>
            </a:r>
            <a:r>
              <a:rPr lang="fi-FI" dirty="0" err="1"/>
              <a:t>samples</a:t>
            </a:r>
            <a:r>
              <a:rPr lang="fi-FI" dirty="0"/>
              <a:t> </a:t>
            </a:r>
            <a:r>
              <a:rPr lang="fi-FI" dirty="0" err="1"/>
              <a:t>spread</a:t>
            </a:r>
            <a:r>
              <a:rPr lang="fi-FI" dirty="0"/>
              <a:t> out </a:t>
            </a:r>
            <a:r>
              <a:rPr lang="fi-FI" dirty="0" err="1"/>
              <a:t>or</a:t>
            </a:r>
            <a:r>
              <a:rPr lang="fi-FI" dirty="0"/>
              <a:t> </a:t>
            </a:r>
            <a:r>
              <a:rPr lang="fi-FI" dirty="0" err="1"/>
              <a:t>clump</a:t>
            </a:r>
            <a:r>
              <a:rPr lang="fi-FI" dirty="0"/>
              <a:t> </a:t>
            </a:r>
            <a:r>
              <a:rPr lang="fi-FI" dirty="0" err="1"/>
              <a:t>closer</a:t>
            </a:r>
            <a:r>
              <a:rPr lang="fi-FI" dirty="0"/>
              <a:t> – </a:t>
            </a:r>
            <a:r>
              <a:rPr lang="fi-FI" dirty="0" err="1"/>
              <a:t>their</a:t>
            </a:r>
            <a:r>
              <a:rPr lang="fi-FI" dirty="0"/>
              <a:t> </a:t>
            </a:r>
            <a:r>
              <a:rPr lang="fi-FI" dirty="0" err="1"/>
              <a:t>density</a:t>
            </a:r>
            <a:r>
              <a:rPr lang="fi-FI" dirty="0"/>
              <a:t> </a:t>
            </a:r>
            <a:r>
              <a:rPr lang="fi-FI" dirty="0" err="1"/>
              <a:t>changes</a:t>
            </a:r>
            <a:r>
              <a:rPr lang="fi-FI" dirty="0"/>
              <a:t>.</a:t>
            </a:r>
          </a:p>
          <a:p>
            <a:endParaRPr lang="fi-FI" dirty="0"/>
          </a:p>
          <a:p>
            <a:r>
              <a:rPr lang="fi-FI" dirty="0" err="1"/>
              <a:t>Similarly</a:t>
            </a:r>
            <a:r>
              <a:rPr lang="fi-FI" dirty="0"/>
              <a:t>, as </a:t>
            </a:r>
            <a:r>
              <a:rPr lang="fi-FI" dirty="0" err="1"/>
              <a:t>we</a:t>
            </a:r>
            <a:r>
              <a:rPr lang="fi-FI" dirty="0"/>
              <a:t> </a:t>
            </a:r>
            <a:r>
              <a:rPr lang="fi-FI" dirty="0" err="1"/>
              <a:t>map</a:t>
            </a:r>
            <a:r>
              <a:rPr lang="fi-FI" dirty="0"/>
              <a:t> a random </a:t>
            </a:r>
            <a:r>
              <a:rPr lang="fi-FI" dirty="0" err="1"/>
              <a:t>variable</a:t>
            </a:r>
            <a:r>
              <a:rPr lang="fi-FI" dirty="0"/>
              <a:t> </a:t>
            </a:r>
            <a:r>
              <a:rPr lang="fi-FI" dirty="0" err="1"/>
              <a:t>with</a:t>
            </a:r>
            <a:r>
              <a:rPr lang="fi-FI" dirty="0"/>
              <a:t> a </a:t>
            </a:r>
            <a:r>
              <a:rPr lang="fi-FI" dirty="0" err="1"/>
              <a:t>shift</a:t>
            </a:r>
            <a:r>
              <a:rPr lang="fi-FI" dirty="0"/>
              <a:t> </a:t>
            </a:r>
            <a:r>
              <a:rPr lang="fi-FI" dirty="0" err="1"/>
              <a:t>mapping</a:t>
            </a:r>
            <a:r>
              <a:rPr lang="fi-FI" dirty="0"/>
              <a:t>, </a:t>
            </a:r>
            <a:r>
              <a:rPr lang="fi-FI" dirty="0" err="1"/>
              <a:t>its</a:t>
            </a:r>
            <a:r>
              <a:rPr lang="fi-FI" dirty="0"/>
              <a:t> </a:t>
            </a:r>
            <a:r>
              <a:rPr lang="fi-FI" dirty="0" err="1"/>
              <a:t>density</a:t>
            </a:r>
            <a:r>
              <a:rPr lang="fi-FI" dirty="0"/>
              <a:t> </a:t>
            </a:r>
            <a:r>
              <a:rPr lang="fi-FI" dirty="0" err="1"/>
              <a:t>changes</a:t>
            </a:r>
            <a:r>
              <a:rPr lang="fi-FI" dirty="0"/>
              <a:t>.</a:t>
            </a:r>
          </a:p>
          <a:p>
            <a:r>
              <a:rPr lang="fi-FI" dirty="0" err="1"/>
              <a:t>Because</a:t>
            </a:r>
            <a:r>
              <a:rPr lang="fi-FI" dirty="0"/>
              <a:t> </a:t>
            </a:r>
            <a:r>
              <a:rPr lang="fi-FI" dirty="0" err="1"/>
              <a:t>its</a:t>
            </a:r>
            <a:r>
              <a:rPr lang="fi-FI" dirty="0"/>
              <a:t> a random </a:t>
            </a:r>
            <a:r>
              <a:rPr lang="fi-FI" dirty="0" err="1"/>
              <a:t>variable</a:t>
            </a:r>
            <a:r>
              <a:rPr lang="fi-FI" dirty="0"/>
              <a:t>, </a:t>
            </a:r>
            <a:r>
              <a:rPr lang="fi-FI" dirty="0" err="1"/>
              <a:t>this</a:t>
            </a:r>
            <a:r>
              <a:rPr lang="fi-FI" dirty="0"/>
              <a:t> </a:t>
            </a:r>
            <a:r>
              <a:rPr lang="fi-FI" dirty="0" err="1"/>
              <a:t>means</a:t>
            </a:r>
            <a:r>
              <a:rPr lang="fi-FI" dirty="0"/>
              <a:t> </a:t>
            </a:r>
            <a:r>
              <a:rPr lang="fi-FI" dirty="0" err="1"/>
              <a:t>its</a:t>
            </a:r>
            <a:r>
              <a:rPr lang="fi-FI" dirty="0"/>
              <a:t> </a:t>
            </a:r>
            <a:r>
              <a:rPr lang="fi-FI" dirty="0" err="1"/>
              <a:t>probability</a:t>
            </a:r>
            <a:r>
              <a:rPr lang="fi-FI" dirty="0"/>
              <a:t> </a:t>
            </a:r>
            <a:r>
              <a:rPr lang="fi-FI" dirty="0" err="1"/>
              <a:t>density</a:t>
            </a:r>
            <a:r>
              <a:rPr lang="fi-FI" dirty="0"/>
              <a:t> </a:t>
            </a:r>
            <a:r>
              <a:rPr lang="fi-FI" dirty="0" err="1"/>
              <a:t>changes</a:t>
            </a:r>
            <a:r>
              <a:rPr lang="fi-FI" dirty="0"/>
              <a:t>, and </a:t>
            </a:r>
            <a:r>
              <a:rPr lang="fi-FI" dirty="0" err="1"/>
              <a:t>the</a:t>
            </a:r>
            <a:r>
              <a:rPr lang="fi-FI" dirty="0"/>
              <a:t> </a:t>
            </a:r>
            <a:r>
              <a:rPr lang="fi-FI" dirty="0" err="1"/>
              <a:t>same</a:t>
            </a:r>
            <a:r>
              <a:rPr lang="fi-FI" dirty="0"/>
              <a:t> </a:t>
            </a:r>
            <a:r>
              <a:rPr lang="fi-FI" dirty="0" err="1"/>
              <a:t>goes</a:t>
            </a:r>
            <a:r>
              <a:rPr lang="fi-FI" dirty="0"/>
              <a:t> for </a:t>
            </a:r>
            <a:r>
              <a:rPr lang="fi-FI" dirty="0" err="1"/>
              <a:t>the</a:t>
            </a:r>
            <a:r>
              <a:rPr lang="fi-FI" dirty="0"/>
              <a:t> </a:t>
            </a:r>
            <a:r>
              <a:rPr lang="fi-FI" dirty="0" err="1"/>
              <a:t>unbiased</a:t>
            </a:r>
            <a:r>
              <a:rPr lang="fi-FI" dirty="0"/>
              <a:t> </a:t>
            </a:r>
            <a:r>
              <a:rPr lang="fi-FI" dirty="0" err="1"/>
              <a:t>contribution</a:t>
            </a:r>
            <a:r>
              <a:rPr lang="fi-FI" dirty="0"/>
              <a:t> </a:t>
            </a:r>
            <a:r>
              <a:rPr lang="fi-FI" dirty="0" err="1"/>
              <a:t>weight</a:t>
            </a:r>
            <a:r>
              <a:rPr lang="fi-FI" dirty="0"/>
              <a:t>.</a:t>
            </a:r>
          </a:p>
          <a:p>
            <a:endParaRPr lang="fi-FI" dirty="0"/>
          </a:p>
          <a:p>
            <a:r>
              <a:rPr lang="fi-FI" dirty="0" err="1"/>
              <a:t>This</a:t>
            </a:r>
            <a:r>
              <a:rPr lang="fi-FI" dirty="0"/>
              <a:t> </a:t>
            </a:r>
            <a:r>
              <a:rPr lang="fi-FI" dirty="0" err="1"/>
              <a:t>means</a:t>
            </a:r>
            <a:r>
              <a:rPr lang="fi-FI" dirty="0"/>
              <a:t> </a:t>
            </a:r>
            <a:r>
              <a:rPr lang="fi-FI" dirty="0" err="1"/>
              <a:t>that</a:t>
            </a:r>
            <a:r>
              <a:rPr lang="fi-FI" dirty="0"/>
              <a:t> </a:t>
            </a:r>
            <a:r>
              <a:rPr lang="fi-FI" dirty="0" err="1"/>
              <a:t>reusing</a:t>
            </a:r>
            <a:r>
              <a:rPr lang="fi-FI" dirty="0"/>
              <a:t> </a:t>
            </a:r>
            <a:r>
              <a:rPr lang="fi-FI" dirty="0" err="1"/>
              <a:t>between</a:t>
            </a:r>
            <a:r>
              <a:rPr lang="fi-FI" dirty="0"/>
              <a:t> </a:t>
            </a:r>
            <a:r>
              <a:rPr lang="fi-FI" dirty="0" err="1"/>
              <a:t>domains</a:t>
            </a:r>
            <a:r>
              <a:rPr lang="fi-FI" dirty="0"/>
              <a:t> </a:t>
            </a:r>
            <a:r>
              <a:rPr lang="fi-FI" dirty="0" err="1"/>
              <a:t>with</a:t>
            </a:r>
            <a:r>
              <a:rPr lang="fi-FI" dirty="0"/>
              <a:t> </a:t>
            </a:r>
            <a:r>
              <a:rPr lang="fi-FI" dirty="0" err="1"/>
              <a:t>shift</a:t>
            </a:r>
            <a:r>
              <a:rPr lang="fi-FI" dirty="0"/>
              <a:t> </a:t>
            </a:r>
            <a:r>
              <a:rPr lang="fi-FI" dirty="0" err="1"/>
              <a:t>mappings</a:t>
            </a:r>
            <a:r>
              <a:rPr lang="fi-FI" dirty="0"/>
              <a:t> is </a:t>
            </a:r>
            <a:r>
              <a:rPr lang="fi-FI" dirty="0" err="1"/>
              <a:t>going</a:t>
            </a:r>
            <a:r>
              <a:rPr lang="fi-FI" dirty="0"/>
              <a:t> to </a:t>
            </a:r>
            <a:r>
              <a:rPr lang="fi-FI" dirty="0" err="1"/>
              <a:t>require</a:t>
            </a:r>
            <a:r>
              <a:rPr lang="fi-FI" dirty="0"/>
              <a:t> some </a:t>
            </a:r>
            <a:r>
              <a:rPr lang="fi-FI" dirty="0" err="1"/>
              <a:t>Jacobian</a:t>
            </a:r>
            <a:r>
              <a:rPr lang="fi-FI" dirty="0"/>
              <a:t> </a:t>
            </a:r>
            <a:r>
              <a:rPr lang="fi-FI" dirty="0" err="1"/>
              <a:t>determinants</a:t>
            </a:r>
            <a:r>
              <a:rPr lang="fi-FI" dirty="0"/>
              <a:t>.</a:t>
            </a:r>
          </a:p>
          <a:p>
            <a:endParaRPr lang="fi-FI" dirty="0"/>
          </a:p>
        </p:txBody>
      </p:sp>
      <p:sp>
        <p:nvSpPr>
          <p:cNvPr id="4" name="Slide Number Placeholder 3"/>
          <p:cNvSpPr>
            <a:spLocks noGrp="1"/>
          </p:cNvSpPr>
          <p:nvPr>
            <p:ph type="sldNum" sz="quarter" idx="5"/>
          </p:nvPr>
        </p:nvSpPr>
        <p:spPr/>
        <p:txBody>
          <a:bodyPr/>
          <a:lstStyle/>
          <a:p>
            <a:fld id="{92C38144-C961-6348-B731-59DFA4E1CA2F}" type="slidenum">
              <a:rPr lang="en-US" smtClean="0"/>
              <a:t>25</a:t>
            </a:fld>
            <a:endParaRPr lang="en-US"/>
          </a:p>
        </p:txBody>
      </p:sp>
    </p:spTree>
    <p:extLst>
      <p:ext uri="{BB962C8B-B14F-4D97-AF65-F5344CB8AC3E}">
        <p14:creationId xmlns:p14="http://schemas.microsoft.com/office/powerpoint/2010/main" val="3472833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This</a:t>
            </a:r>
            <a:r>
              <a:rPr lang="fi-FI"/>
              <a:t> </a:t>
            </a:r>
            <a:r>
              <a:rPr lang="fi-FI" err="1"/>
              <a:t>density</a:t>
            </a:r>
            <a:r>
              <a:rPr lang="fi-FI"/>
              <a:t> </a:t>
            </a:r>
            <a:r>
              <a:rPr lang="fi-FI" err="1"/>
              <a:t>change</a:t>
            </a:r>
            <a:r>
              <a:rPr lang="fi-FI"/>
              <a:t> is </a:t>
            </a:r>
            <a:r>
              <a:rPr lang="fi-FI" err="1"/>
              <a:t>governed</a:t>
            </a:r>
            <a:r>
              <a:rPr lang="fi-FI"/>
              <a:t> </a:t>
            </a:r>
            <a:r>
              <a:rPr lang="fi-FI" err="1"/>
              <a:t>by</a:t>
            </a:r>
            <a:r>
              <a:rPr lang="fi-FI"/>
              <a:t> </a:t>
            </a:r>
            <a:r>
              <a:rPr lang="fi-FI" err="1"/>
              <a:t>the</a:t>
            </a:r>
            <a:r>
              <a:rPr lang="fi-FI"/>
              <a:t> </a:t>
            </a:r>
            <a:r>
              <a:rPr lang="fi-FI" err="1"/>
              <a:t>derivative</a:t>
            </a:r>
            <a:r>
              <a:rPr lang="fi-FI"/>
              <a:t> of </a:t>
            </a:r>
            <a:r>
              <a:rPr lang="fi-FI" err="1"/>
              <a:t>the</a:t>
            </a:r>
            <a:r>
              <a:rPr lang="fi-FI"/>
              <a:t> </a:t>
            </a:r>
            <a:r>
              <a:rPr lang="fi-FI" err="1"/>
              <a:t>function</a:t>
            </a:r>
            <a:r>
              <a:rPr lang="fi-FI"/>
              <a:t>. In </a:t>
            </a:r>
            <a:r>
              <a:rPr lang="fi-FI" err="1"/>
              <a:t>multivariate</a:t>
            </a:r>
            <a:r>
              <a:rPr lang="fi-FI"/>
              <a:t> </a:t>
            </a:r>
            <a:r>
              <a:rPr lang="fi-FI" err="1"/>
              <a:t>calculus</a:t>
            </a:r>
            <a:r>
              <a:rPr lang="fi-FI"/>
              <a:t>, </a:t>
            </a:r>
            <a:r>
              <a:rPr lang="fi-FI" err="1"/>
              <a:t>the</a:t>
            </a:r>
            <a:r>
              <a:rPr lang="fi-FI"/>
              <a:t> </a:t>
            </a:r>
            <a:r>
              <a:rPr lang="fi-FI" err="1"/>
              <a:t>derivative</a:t>
            </a:r>
            <a:r>
              <a:rPr lang="fi-FI"/>
              <a:t> is </a:t>
            </a:r>
            <a:r>
              <a:rPr lang="fi-FI" err="1"/>
              <a:t>called</a:t>
            </a:r>
            <a:r>
              <a:rPr lang="fi-FI"/>
              <a:t> </a:t>
            </a:r>
            <a:r>
              <a:rPr lang="fi-FI" err="1"/>
              <a:t>the</a:t>
            </a:r>
            <a:r>
              <a:rPr lang="fi-FI"/>
              <a:t> </a:t>
            </a:r>
            <a:r>
              <a:rPr lang="fi-FI" err="1"/>
              <a:t>Jacobian</a:t>
            </a:r>
            <a:r>
              <a:rPr lang="fi-FI"/>
              <a:t> </a:t>
            </a:r>
            <a:r>
              <a:rPr lang="fi-FI" err="1"/>
              <a:t>matrix</a:t>
            </a:r>
            <a:r>
              <a:rPr lang="fi-FI"/>
              <a:t>, and </a:t>
            </a:r>
            <a:r>
              <a:rPr lang="fi-FI" err="1"/>
              <a:t>the</a:t>
            </a:r>
            <a:r>
              <a:rPr lang="fi-FI"/>
              <a:t> </a:t>
            </a:r>
            <a:r>
              <a:rPr lang="fi-FI" err="1"/>
              <a:t>scale</a:t>
            </a:r>
            <a:r>
              <a:rPr lang="fi-FI"/>
              <a:t> </a:t>
            </a:r>
            <a:r>
              <a:rPr lang="fi-FI" err="1"/>
              <a:t>factor</a:t>
            </a:r>
            <a:r>
              <a:rPr lang="fi-FI"/>
              <a:t> is </a:t>
            </a:r>
            <a:r>
              <a:rPr lang="fi-FI" err="1"/>
              <a:t>determined</a:t>
            </a:r>
            <a:r>
              <a:rPr lang="fi-FI"/>
              <a:t> </a:t>
            </a:r>
            <a:r>
              <a:rPr lang="fi-FI" err="1"/>
              <a:t>by</a:t>
            </a:r>
            <a:r>
              <a:rPr lang="fi-FI"/>
              <a:t> </a:t>
            </a:r>
            <a:r>
              <a:rPr lang="fi-FI" err="1"/>
              <a:t>its</a:t>
            </a:r>
            <a:r>
              <a:rPr lang="fi-FI"/>
              <a:t> </a:t>
            </a:r>
            <a:r>
              <a:rPr lang="fi-FI" err="1"/>
              <a:t>determinant</a:t>
            </a:r>
            <a:r>
              <a:rPr lang="fi-FI"/>
              <a:t>.</a:t>
            </a:r>
          </a:p>
          <a:p>
            <a:endParaRPr lang="fi-FI"/>
          </a:p>
          <a:p>
            <a:r>
              <a:rPr lang="fi-FI" err="1"/>
              <a:t>Jacobian</a:t>
            </a:r>
            <a:r>
              <a:rPr lang="fi-FI"/>
              <a:t> </a:t>
            </a:r>
            <a:r>
              <a:rPr lang="fi-FI" err="1"/>
              <a:t>determinants</a:t>
            </a:r>
            <a:r>
              <a:rPr lang="fi-FI"/>
              <a:t> of </a:t>
            </a:r>
            <a:r>
              <a:rPr lang="fi-FI" err="1"/>
              <a:t>most</a:t>
            </a:r>
            <a:r>
              <a:rPr lang="fi-FI"/>
              <a:t> </a:t>
            </a:r>
            <a:r>
              <a:rPr lang="fi-FI" err="1"/>
              <a:t>shift</a:t>
            </a:r>
            <a:r>
              <a:rPr lang="fi-FI"/>
              <a:t> </a:t>
            </a:r>
            <a:r>
              <a:rPr lang="fi-FI" err="1"/>
              <a:t>mappings</a:t>
            </a:r>
            <a:r>
              <a:rPr lang="fi-FI"/>
              <a:t> </a:t>
            </a:r>
            <a:r>
              <a:rPr lang="fi-FI" err="1"/>
              <a:t>have</a:t>
            </a:r>
            <a:r>
              <a:rPr lang="fi-FI"/>
              <a:t> </a:t>
            </a:r>
            <a:r>
              <a:rPr lang="fi-FI" err="1"/>
              <a:t>simple</a:t>
            </a:r>
            <a:r>
              <a:rPr lang="fi-FI"/>
              <a:t> </a:t>
            </a:r>
            <a:r>
              <a:rPr lang="fi-FI" err="1"/>
              <a:t>geometric</a:t>
            </a:r>
            <a:r>
              <a:rPr lang="fi-FI"/>
              <a:t> </a:t>
            </a:r>
            <a:r>
              <a:rPr lang="fi-FI" err="1"/>
              <a:t>formulas</a:t>
            </a:r>
            <a:r>
              <a:rPr lang="fi-FI"/>
              <a:t>, and no </a:t>
            </a:r>
            <a:r>
              <a:rPr lang="fi-FI" err="1"/>
              <a:t>complicated</a:t>
            </a:r>
            <a:r>
              <a:rPr lang="fi-FI"/>
              <a:t> </a:t>
            </a:r>
            <a:r>
              <a:rPr lang="fi-FI" err="1"/>
              <a:t>math</a:t>
            </a:r>
            <a:r>
              <a:rPr lang="fi-FI"/>
              <a:t> is </a:t>
            </a:r>
            <a:r>
              <a:rPr lang="fi-FI" err="1"/>
              <a:t>required</a:t>
            </a:r>
            <a:r>
              <a:rPr lang="fi-FI"/>
              <a:t>.</a:t>
            </a:r>
          </a:p>
          <a:p>
            <a:endParaRPr lang="fi-FI"/>
          </a:p>
        </p:txBody>
      </p:sp>
      <p:sp>
        <p:nvSpPr>
          <p:cNvPr id="4" name="Slide Number Placeholder 3"/>
          <p:cNvSpPr>
            <a:spLocks noGrp="1"/>
          </p:cNvSpPr>
          <p:nvPr>
            <p:ph type="sldNum" sz="quarter" idx="5"/>
          </p:nvPr>
        </p:nvSpPr>
        <p:spPr/>
        <p:txBody>
          <a:bodyPr/>
          <a:lstStyle/>
          <a:p>
            <a:fld id="{92C38144-C961-6348-B731-59DFA4E1CA2F}" type="slidenum">
              <a:rPr lang="en-US" smtClean="0"/>
              <a:t>26</a:t>
            </a:fld>
            <a:endParaRPr lang="en-US"/>
          </a:p>
        </p:txBody>
      </p:sp>
    </p:spTree>
    <p:extLst>
      <p:ext uri="{BB962C8B-B14F-4D97-AF65-F5344CB8AC3E}">
        <p14:creationId xmlns:p14="http://schemas.microsoft.com/office/powerpoint/2010/main" val="2299764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Next, </a:t>
            </a:r>
            <a:r>
              <a:rPr lang="fi-FI" err="1"/>
              <a:t>let’s</a:t>
            </a:r>
            <a:r>
              <a:rPr lang="fi-FI"/>
              <a:t> </a:t>
            </a:r>
            <a:r>
              <a:rPr lang="fi-FI" err="1"/>
              <a:t>see</a:t>
            </a:r>
            <a:r>
              <a:rPr lang="fi-FI"/>
              <a:t> </a:t>
            </a:r>
            <a:r>
              <a:rPr lang="fi-FI" err="1"/>
              <a:t>how</a:t>
            </a:r>
            <a:r>
              <a:rPr lang="fi-FI"/>
              <a:t> </a:t>
            </a:r>
            <a:r>
              <a:rPr lang="fi-FI" err="1"/>
              <a:t>the</a:t>
            </a:r>
            <a:r>
              <a:rPr lang="fi-FI"/>
              <a:t> </a:t>
            </a:r>
            <a:r>
              <a:rPr lang="fi-FI" err="1"/>
              <a:t>algorithm</a:t>
            </a:r>
            <a:r>
              <a:rPr lang="fi-FI"/>
              <a:t> </a:t>
            </a:r>
            <a:r>
              <a:rPr lang="fi-FI" err="1"/>
              <a:t>changes</a:t>
            </a:r>
            <a:r>
              <a:rPr lang="fi-FI"/>
              <a:t>.</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27</a:t>
            </a:fld>
            <a:endParaRPr lang="en-US"/>
          </a:p>
        </p:txBody>
      </p:sp>
    </p:spTree>
    <p:extLst>
      <p:ext uri="{BB962C8B-B14F-4D97-AF65-F5344CB8AC3E}">
        <p14:creationId xmlns:p14="http://schemas.microsoft.com/office/powerpoint/2010/main" val="3953877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Our candidate samples can be in different domains, such as in close-by pixels.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Resampling must return a sample in the target domain, for example the current pixel, so we must shift the candidates.</a:t>
            </a:r>
          </a:p>
        </p:txBody>
      </p:sp>
      <p:sp>
        <p:nvSpPr>
          <p:cNvPr id="4" name="Slide Number Placeholder 3"/>
          <p:cNvSpPr>
            <a:spLocks noGrp="1"/>
          </p:cNvSpPr>
          <p:nvPr>
            <p:ph type="sldNum" sz="quarter" idx="5"/>
          </p:nvPr>
        </p:nvSpPr>
        <p:spPr/>
        <p:txBody>
          <a:bodyPr/>
          <a:lstStyle/>
          <a:p>
            <a:fld id="{92C38144-C961-6348-B731-59DFA4E1CA2F}" type="slidenum">
              <a:rPr lang="en-US" smtClean="0"/>
              <a:t>28</a:t>
            </a:fld>
            <a:endParaRPr lang="en-US"/>
          </a:p>
        </p:txBody>
      </p:sp>
    </p:spTree>
    <p:extLst>
      <p:ext uri="{BB962C8B-B14F-4D97-AF65-F5344CB8AC3E}">
        <p14:creationId xmlns:p14="http://schemas.microsoft.com/office/powerpoint/2010/main" val="436524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denote </a:t>
            </a:r>
            <a:r>
              <a:rPr lang="en-US" dirty="0" err="1"/>
              <a:t>X_i</a:t>
            </a:r>
            <a:r>
              <a:rPr lang="en-US" dirty="0"/>
              <a:t> shifted to the target domain by </a:t>
            </a:r>
            <a:r>
              <a:rPr lang="en-US" dirty="0" err="1"/>
              <a:t>Y_i</a:t>
            </a:r>
            <a:r>
              <a:rPr lang="en-US" dirty="0"/>
              <a:t>.</a:t>
            </a:r>
          </a:p>
        </p:txBody>
      </p:sp>
      <p:sp>
        <p:nvSpPr>
          <p:cNvPr id="4" name="Slide Number Placeholder 3"/>
          <p:cNvSpPr>
            <a:spLocks noGrp="1"/>
          </p:cNvSpPr>
          <p:nvPr>
            <p:ph type="sldNum" sz="quarter" idx="5"/>
          </p:nvPr>
        </p:nvSpPr>
        <p:spPr/>
        <p:txBody>
          <a:bodyPr/>
          <a:lstStyle/>
          <a:p>
            <a:fld id="{92C38144-C961-6348-B731-59DFA4E1CA2F}" type="slidenum">
              <a:rPr lang="en-US" smtClean="0"/>
              <a:t>29</a:t>
            </a:fld>
            <a:endParaRPr lang="en-US"/>
          </a:p>
        </p:txBody>
      </p:sp>
    </p:spTree>
    <p:extLst>
      <p:ext uri="{BB962C8B-B14F-4D97-AF65-F5344CB8AC3E}">
        <p14:creationId xmlns:p14="http://schemas.microsoft.com/office/powerpoint/2010/main" val="153180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Usually</a:t>
            </a:r>
            <a:r>
              <a:rPr lang="fi-FI"/>
              <a:t> in </a:t>
            </a:r>
            <a:r>
              <a:rPr lang="fi-FI" err="1"/>
              <a:t>path</a:t>
            </a:r>
            <a:r>
              <a:rPr lang="fi-FI"/>
              <a:t> </a:t>
            </a:r>
            <a:r>
              <a:rPr lang="fi-FI" err="1"/>
              <a:t>tracing</a:t>
            </a:r>
            <a:r>
              <a:rPr lang="fi-FI"/>
              <a:t> </a:t>
            </a:r>
            <a:r>
              <a:rPr lang="fi-FI" err="1"/>
              <a:t>we</a:t>
            </a:r>
            <a:r>
              <a:rPr lang="fi-FI"/>
              <a:t> </a:t>
            </a:r>
            <a:r>
              <a:rPr lang="fi-FI" err="1"/>
              <a:t>work</a:t>
            </a:r>
            <a:r>
              <a:rPr lang="fi-FI"/>
              <a:t> </a:t>
            </a:r>
            <a:r>
              <a:rPr lang="fi-FI" err="1"/>
              <a:t>directly</a:t>
            </a:r>
            <a:r>
              <a:rPr lang="fi-FI"/>
              <a:t> </a:t>
            </a:r>
            <a:r>
              <a:rPr lang="fi-FI" err="1"/>
              <a:t>with</a:t>
            </a:r>
            <a:r>
              <a:rPr lang="fi-FI"/>
              <a:t> </a:t>
            </a:r>
            <a:r>
              <a:rPr lang="fi-FI" err="1"/>
              <a:t>directions</a:t>
            </a:r>
            <a:r>
              <a:rPr lang="fi-FI"/>
              <a:t>.</a:t>
            </a:r>
          </a:p>
          <a:p>
            <a:r>
              <a:rPr lang="fi-FI"/>
              <a:t>If </a:t>
            </a:r>
            <a:r>
              <a:rPr lang="fi-FI" err="1"/>
              <a:t>we</a:t>
            </a:r>
            <a:r>
              <a:rPr lang="fi-FI"/>
              <a:t> </a:t>
            </a:r>
            <a:r>
              <a:rPr lang="fi-FI" err="1"/>
              <a:t>apply</a:t>
            </a:r>
            <a:r>
              <a:rPr lang="fi-FI"/>
              <a:t> </a:t>
            </a:r>
            <a:r>
              <a:rPr lang="fi-FI" err="1"/>
              <a:t>ReSTIR</a:t>
            </a:r>
            <a:r>
              <a:rPr lang="fi-FI"/>
              <a:t> in </a:t>
            </a:r>
            <a:r>
              <a:rPr lang="fi-FI" err="1"/>
              <a:t>the</a:t>
            </a:r>
            <a:r>
              <a:rPr lang="fi-FI"/>
              <a:t> </a:t>
            </a:r>
            <a:r>
              <a:rPr lang="fi-FI" err="1"/>
              <a:t>directions</a:t>
            </a:r>
            <a:r>
              <a:rPr lang="fi-FI"/>
              <a:t> </a:t>
            </a:r>
            <a:r>
              <a:rPr lang="fi-FI" err="1"/>
              <a:t>space</a:t>
            </a:r>
            <a:r>
              <a:rPr lang="fi-FI"/>
              <a:t>, </a:t>
            </a:r>
            <a:r>
              <a:rPr lang="fi-FI" err="1"/>
              <a:t>sharing</a:t>
            </a:r>
            <a:r>
              <a:rPr lang="fi-FI"/>
              <a:t> </a:t>
            </a:r>
            <a:r>
              <a:rPr lang="fi-FI" err="1"/>
              <a:t>directions</a:t>
            </a:r>
            <a:r>
              <a:rPr lang="fi-FI"/>
              <a:t> </a:t>
            </a:r>
            <a:r>
              <a:rPr lang="fi-FI" err="1"/>
              <a:t>between</a:t>
            </a:r>
            <a:r>
              <a:rPr lang="fi-FI"/>
              <a:t> </a:t>
            </a:r>
            <a:r>
              <a:rPr lang="fi-FI" err="1"/>
              <a:t>pixels</a:t>
            </a:r>
            <a:r>
              <a:rPr lang="fi-FI"/>
              <a:t>, </a:t>
            </a:r>
            <a:r>
              <a:rPr lang="fi-FI" err="1"/>
              <a:t>we</a:t>
            </a:r>
            <a:r>
              <a:rPr lang="fi-FI"/>
              <a:t> </a:t>
            </a:r>
            <a:r>
              <a:rPr lang="fi-FI" err="1"/>
              <a:t>easily</a:t>
            </a:r>
            <a:r>
              <a:rPr lang="fi-FI"/>
              <a:t> miss </a:t>
            </a:r>
            <a:r>
              <a:rPr lang="fi-FI" err="1"/>
              <a:t>lights</a:t>
            </a:r>
            <a:r>
              <a:rPr lang="fi-FI"/>
              <a:t>.</a:t>
            </a:r>
          </a:p>
          <a:p>
            <a:endParaRPr lang="fi-FI"/>
          </a:p>
          <a:p>
            <a:r>
              <a:rPr lang="fi-FI" err="1"/>
              <a:t>But</a:t>
            </a:r>
            <a:r>
              <a:rPr lang="fi-FI"/>
              <a:t> </a:t>
            </a:r>
            <a:r>
              <a:rPr lang="fi-FI" err="1"/>
              <a:t>copying</a:t>
            </a:r>
            <a:r>
              <a:rPr lang="fi-FI"/>
              <a:t> </a:t>
            </a:r>
            <a:r>
              <a:rPr lang="fi-FI" err="1"/>
              <a:t>directions</a:t>
            </a:r>
            <a:r>
              <a:rPr lang="fi-FI"/>
              <a:t> is </a:t>
            </a:r>
            <a:r>
              <a:rPr lang="fi-FI" err="1"/>
              <a:t>ideal</a:t>
            </a:r>
            <a:r>
              <a:rPr lang="fi-FI"/>
              <a:t> for </a:t>
            </a:r>
            <a:r>
              <a:rPr lang="fi-FI" err="1"/>
              <a:t>environment</a:t>
            </a:r>
            <a:r>
              <a:rPr lang="fi-FI"/>
              <a:t> </a:t>
            </a:r>
            <a:r>
              <a:rPr lang="fi-FI" err="1"/>
              <a:t>maps</a:t>
            </a:r>
            <a:r>
              <a:rPr lang="fi-FI"/>
              <a:t>!</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3</a:t>
            </a:fld>
            <a:endParaRPr lang="en-US"/>
          </a:p>
        </p:txBody>
      </p:sp>
    </p:spTree>
    <p:extLst>
      <p:ext uri="{BB962C8B-B14F-4D97-AF65-F5344CB8AC3E}">
        <p14:creationId xmlns:p14="http://schemas.microsoft.com/office/powerpoint/2010/main" val="3856295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Not much changes in the RIS algorithm. We get one extra step, shifting the candidates to the target domain.</a:t>
            </a:r>
          </a:p>
          <a:p>
            <a:endParaRPr lang="fi-FI"/>
          </a:p>
          <a:p>
            <a:r>
              <a:rPr lang="fi-FI"/>
              <a:t>We take the candidates, shift them to the target domain, evaluate MIS weights and resampling weights, choose Y, and evaluate the contribution weight.</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30</a:t>
            </a:fld>
            <a:endParaRPr lang="en-US"/>
          </a:p>
        </p:txBody>
      </p:sp>
    </p:spTree>
    <p:extLst>
      <p:ext uri="{BB962C8B-B14F-4D97-AF65-F5344CB8AC3E}">
        <p14:creationId xmlns:p14="http://schemas.microsoft.com/office/powerpoint/2010/main" val="2903411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Looking at the code, not much changes here either. We add a function call to shift the candidate to the target domain, and we need the Jacobian determinant of the shift.</a:t>
            </a:r>
          </a:p>
          <a:p>
            <a:endParaRPr lang="fi-FI"/>
          </a:p>
          <a:p>
            <a:r>
              <a:rPr lang="fi-FI"/>
              <a:t>As a new addition, the shift may fail, in which case the resampling weight will be zero, and this candidate won’t be chosen.</a:t>
            </a:r>
          </a:p>
          <a:p>
            <a:endParaRPr lang="fi-FI"/>
          </a:p>
          <a:p>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31</a:t>
            </a:fld>
            <a:endParaRPr lang="en-US"/>
          </a:p>
        </p:txBody>
      </p:sp>
    </p:spTree>
    <p:extLst>
      <p:ext uri="{BB962C8B-B14F-4D97-AF65-F5344CB8AC3E}">
        <p14:creationId xmlns:p14="http://schemas.microsoft.com/office/powerpoint/2010/main" val="2584446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MIS weights computation requires a small change as well.</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32</a:t>
            </a:fld>
            <a:endParaRPr lang="en-US"/>
          </a:p>
        </p:txBody>
      </p:sp>
    </p:spTree>
    <p:extLst>
      <p:ext uri="{BB962C8B-B14F-4D97-AF65-F5344CB8AC3E}">
        <p14:creationId xmlns:p14="http://schemas.microsoft.com/office/powerpoint/2010/main" val="1617219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Imagine</a:t>
            </a:r>
            <a:r>
              <a:rPr lang="fi-FI"/>
              <a:t> </a:t>
            </a:r>
            <a:r>
              <a:rPr lang="fi-FI" err="1"/>
              <a:t>we</a:t>
            </a:r>
            <a:r>
              <a:rPr lang="fi-FI"/>
              <a:t> </a:t>
            </a:r>
            <a:r>
              <a:rPr lang="fi-FI" err="1"/>
              <a:t>shift</a:t>
            </a:r>
            <a:r>
              <a:rPr lang="fi-FI"/>
              <a:t> </a:t>
            </a:r>
            <a:r>
              <a:rPr lang="fi-FI" err="1"/>
              <a:t>this</a:t>
            </a:r>
            <a:r>
              <a:rPr lang="fi-FI"/>
              <a:t> X_2 to Y_2 in </a:t>
            </a:r>
            <a:r>
              <a:rPr lang="fi-FI" err="1"/>
              <a:t>the</a:t>
            </a:r>
            <a:r>
              <a:rPr lang="fi-FI"/>
              <a:t> </a:t>
            </a:r>
            <a:r>
              <a:rPr lang="fi-FI" err="1"/>
              <a:t>target</a:t>
            </a:r>
            <a:r>
              <a:rPr lang="fi-FI"/>
              <a:t> domain. </a:t>
            </a:r>
            <a:r>
              <a:rPr lang="fi-FI" err="1"/>
              <a:t>We</a:t>
            </a:r>
            <a:r>
              <a:rPr lang="fi-FI"/>
              <a:t> </a:t>
            </a:r>
            <a:r>
              <a:rPr lang="fi-FI" err="1"/>
              <a:t>need</a:t>
            </a:r>
            <a:r>
              <a:rPr lang="fi-FI"/>
              <a:t> an MIS </a:t>
            </a:r>
            <a:r>
              <a:rPr lang="fi-FI" err="1"/>
              <a:t>weight</a:t>
            </a:r>
            <a:r>
              <a:rPr lang="fi-FI"/>
              <a:t> for Y_2, </a:t>
            </a:r>
            <a:r>
              <a:rPr lang="fi-FI" err="1"/>
              <a:t>which</a:t>
            </a:r>
            <a:r>
              <a:rPr lang="fi-FI"/>
              <a:t> is in </a:t>
            </a:r>
            <a:r>
              <a:rPr lang="fi-FI" err="1"/>
              <a:t>the</a:t>
            </a:r>
            <a:r>
              <a:rPr lang="fi-FI"/>
              <a:t> </a:t>
            </a:r>
            <a:r>
              <a:rPr lang="fi-FI" err="1"/>
              <a:t>target</a:t>
            </a:r>
            <a:r>
              <a:rPr lang="fi-FI"/>
              <a:t> domain. How </a:t>
            </a:r>
            <a:r>
              <a:rPr lang="fi-FI" err="1"/>
              <a:t>can</a:t>
            </a:r>
            <a:r>
              <a:rPr lang="fi-FI"/>
              <a:t> </a:t>
            </a:r>
            <a:r>
              <a:rPr lang="fi-FI" err="1"/>
              <a:t>we</a:t>
            </a:r>
            <a:r>
              <a:rPr lang="fi-FI"/>
              <a:t> </a:t>
            </a:r>
            <a:r>
              <a:rPr lang="fi-FI" err="1"/>
              <a:t>get</a:t>
            </a:r>
            <a:r>
              <a:rPr lang="fi-FI"/>
              <a:t> </a:t>
            </a:r>
            <a:r>
              <a:rPr lang="fi-FI" err="1"/>
              <a:t>one</a:t>
            </a:r>
            <a:r>
              <a:rPr lang="fi-FI"/>
              <a:t>?</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33</a:t>
            </a:fld>
            <a:endParaRPr lang="en-US"/>
          </a:p>
        </p:txBody>
      </p:sp>
    </p:spTree>
    <p:extLst>
      <p:ext uri="{BB962C8B-B14F-4D97-AF65-F5344CB8AC3E}">
        <p14:creationId xmlns:p14="http://schemas.microsoft.com/office/powerpoint/2010/main" val="1654312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If </a:t>
            </a:r>
            <a:r>
              <a:rPr lang="fi-FI" err="1"/>
              <a:t>we</a:t>
            </a:r>
            <a:r>
              <a:rPr lang="fi-FI"/>
              <a:t> </a:t>
            </a:r>
            <a:r>
              <a:rPr lang="fi-FI" err="1"/>
              <a:t>have</a:t>
            </a:r>
            <a:r>
              <a:rPr lang="fi-FI"/>
              <a:t> M </a:t>
            </a:r>
            <a:r>
              <a:rPr lang="fi-FI" err="1"/>
              <a:t>candidates</a:t>
            </a:r>
            <a:r>
              <a:rPr lang="fi-FI"/>
              <a:t> </a:t>
            </a:r>
            <a:r>
              <a:rPr lang="fi-FI" err="1"/>
              <a:t>X_i</a:t>
            </a:r>
            <a:r>
              <a:rPr lang="fi-FI"/>
              <a:t>, </a:t>
            </a:r>
            <a:r>
              <a:rPr lang="fi-FI" err="1"/>
              <a:t>we</a:t>
            </a:r>
            <a:r>
              <a:rPr lang="fi-FI"/>
              <a:t> </a:t>
            </a:r>
            <a:r>
              <a:rPr lang="fi-FI" err="1"/>
              <a:t>have</a:t>
            </a:r>
            <a:r>
              <a:rPr lang="fi-FI"/>
              <a:t> M </a:t>
            </a:r>
            <a:r>
              <a:rPr lang="fi-FI" err="1"/>
              <a:t>ways</a:t>
            </a:r>
            <a:r>
              <a:rPr lang="fi-FI"/>
              <a:t> of </a:t>
            </a:r>
            <a:r>
              <a:rPr lang="fi-FI" err="1"/>
              <a:t>producing</a:t>
            </a:r>
            <a:r>
              <a:rPr lang="fi-FI"/>
              <a:t> </a:t>
            </a:r>
            <a:r>
              <a:rPr lang="fi-FI" err="1"/>
              <a:t>samples</a:t>
            </a:r>
            <a:r>
              <a:rPr lang="fi-FI"/>
              <a:t> in </a:t>
            </a:r>
            <a:r>
              <a:rPr lang="fi-FI" err="1"/>
              <a:t>the</a:t>
            </a:r>
            <a:r>
              <a:rPr lang="fi-FI"/>
              <a:t> </a:t>
            </a:r>
            <a:r>
              <a:rPr lang="fi-FI" err="1"/>
              <a:t>target</a:t>
            </a:r>
            <a:r>
              <a:rPr lang="fi-FI"/>
              <a:t> domain: </a:t>
            </a:r>
            <a:r>
              <a:rPr lang="fi-FI" err="1"/>
              <a:t>Sampling</a:t>
            </a:r>
            <a:r>
              <a:rPr lang="fi-FI"/>
              <a:t> </a:t>
            </a:r>
            <a:r>
              <a:rPr lang="fi-FI" err="1"/>
              <a:t>X_i</a:t>
            </a:r>
            <a:r>
              <a:rPr lang="fi-FI"/>
              <a:t>, and </a:t>
            </a:r>
            <a:r>
              <a:rPr lang="fi-FI" err="1"/>
              <a:t>shifting</a:t>
            </a:r>
            <a:r>
              <a:rPr lang="fi-FI"/>
              <a:t> it to </a:t>
            </a:r>
            <a:r>
              <a:rPr lang="fi-FI" err="1"/>
              <a:t>Y_i</a:t>
            </a:r>
            <a:r>
              <a:rPr lang="fi-FI"/>
              <a:t>.</a:t>
            </a:r>
          </a:p>
          <a:p>
            <a:endParaRPr lang="fi-FI"/>
          </a:p>
          <a:p>
            <a:r>
              <a:rPr lang="fi-FI" err="1"/>
              <a:t>This</a:t>
            </a:r>
            <a:r>
              <a:rPr lang="fi-FI"/>
              <a:t> </a:t>
            </a:r>
            <a:r>
              <a:rPr lang="fi-FI" err="1"/>
              <a:t>gives</a:t>
            </a:r>
            <a:r>
              <a:rPr lang="fi-FI"/>
              <a:t> us </a:t>
            </a:r>
            <a:r>
              <a:rPr lang="fi-FI" err="1"/>
              <a:t>PDFs</a:t>
            </a:r>
            <a:r>
              <a:rPr lang="fi-FI"/>
              <a:t> for </a:t>
            </a:r>
            <a:r>
              <a:rPr lang="fi-FI" err="1"/>
              <a:t>the</a:t>
            </a:r>
            <a:r>
              <a:rPr lang="fi-FI"/>
              <a:t> </a:t>
            </a:r>
            <a:r>
              <a:rPr lang="fi-FI" err="1"/>
              <a:t>Y_i</a:t>
            </a:r>
            <a:r>
              <a:rPr lang="fi-FI"/>
              <a:t>, and </a:t>
            </a:r>
            <a:r>
              <a:rPr lang="fi-FI" err="1"/>
              <a:t>we</a:t>
            </a:r>
            <a:r>
              <a:rPr lang="fi-FI"/>
              <a:t> </a:t>
            </a:r>
            <a:r>
              <a:rPr lang="fi-FI" err="1"/>
              <a:t>can</a:t>
            </a:r>
            <a:r>
              <a:rPr lang="fi-FI"/>
              <a:t> </a:t>
            </a:r>
            <a:r>
              <a:rPr lang="fi-FI" err="1"/>
              <a:t>apply</a:t>
            </a:r>
            <a:r>
              <a:rPr lang="fi-FI"/>
              <a:t> </a:t>
            </a:r>
            <a:r>
              <a:rPr lang="fi-FI" err="1"/>
              <a:t>the</a:t>
            </a:r>
            <a:r>
              <a:rPr lang="fi-FI"/>
              <a:t> </a:t>
            </a:r>
            <a:r>
              <a:rPr lang="fi-FI" err="1"/>
              <a:t>balance</a:t>
            </a:r>
            <a:r>
              <a:rPr lang="fi-FI"/>
              <a:t> </a:t>
            </a:r>
            <a:r>
              <a:rPr lang="fi-FI" err="1"/>
              <a:t>heuristic</a:t>
            </a:r>
            <a:r>
              <a:rPr lang="fi-FI"/>
              <a:t>.</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34</a:t>
            </a:fld>
            <a:endParaRPr lang="en-US"/>
          </a:p>
        </p:txBody>
      </p:sp>
    </p:spTree>
    <p:extLst>
      <p:ext uri="{BB962C8B-B14F-4D97-AF65-F5344CB8AC3E}">
        <p14:creationId xmlns:p14="http://schemas.microsoft.com/office/powerpoint/2010/main" val="2546227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Let’s</a:t>
            </a:r>
            <a:r>
              <a:rPr lang="fi-FI" dirty="0"/>
              <a:t> </a:t>
            </a:r>
            <a:r>
              <a:rPr lang="fi-FI" dirty="0" err="1"/>
              <a:t>temporarily</a:t>
            </a:r>
            <a:r>
              <a:rPr lang="fi-FI" dirty="0"/>
              <a:t> </a:t>
            </a:r>
            <a:r>
              <a:rPr lang="fi-FI" dirty="0" err="1"/>
              <a:t>forget</a:t>
            </a:r>
            <a:r>
              <a:rPr lang="fi-FI" dirty="0"/>
              <a:t> </a:t>
            </a:r>
            <a:r>
              <a:rPr lang="fi-FI" dirty="0" err="1"/>
              <a:t>about</a:t>
            </a:r>
            <a:r>
              <a:rPr lang="fi-FI" dirty="0"/>
              <a:t> </a:t>
            </a:r>
            <a:r>
              <a:rPr lang="fi-FI" dirty="0" err="1"/>
              <a:t>the</a:t>
            </a:r>
            <a:r>
              <a:rPr lang="fi-FI" dirty="0"/>
              <a:t> </a:t>
            </a:r>
            <a:r>
              <a:rPr lang="fi-FI" dirty="0" err="1"/>
              <a:t>candidate</a:t>
            </a:r>
            <a:r>
              <a:rPr lang="fi-FI" dirty="0"/>
              <a:t> </a:t>
            </a:r>
            <a:r>
              <a:rPr lang="fi-FI" dirty="0" err="1"/>
              <a:t>samples</a:t>
            </a:r>
            <a:r>
              <a:rPr lang="fi-FI" dirty="0"/>
              <a:t>, and </a:t>
            </a:r>
            <a:r>
              <a:rPr lang="fi-FI" dirty="0" err="1"/>
              <a:t>deal</a:t>
            </a:r>
            <a:r>
              <a:rPr lang="fi-FI" dirty="0"/>
              <a:t> </a:t>
            </a:r>
            <a:r>
              <a:rPr lang="fi-FI" dirty="0" err="1"/>
              <a:t>with</a:t>
            </a:r>
            <a:r>
              <a:rPr lang="fi-FI" dirty="0"/>
              <a:t> a </a:t>
            </a:r>
            <a:r>
              <a:rPr lang="fi-FI" dirty="0" err="1"/>
              <a:t>fixed</a:t>
            </a:r>
            <a:r>
              <a:rPr lang="fi-FI" dirty="0"/>
              <a:t> </a:t>
            </a:r>
            <a:r>
              <a:rPr lang="fi-FI" dirty="0" err="1"/>
              <a:t>lowercase</a:t>
            </a:r>
            <a:r>
              <a:rPr lang="fi-FI" dirty="0"/>
              <a:t> y in </a:t>
            </a:r>
            <a:r>
              <a:rPr lang="fi-FI" dirty="0" err="1"/>
              <a:t>the</a:t>
            </a:r>
            <a:r>
              <a:rPr lang="fi-FI" dirty="0"/>
              <a:t> </a:t>
            </a:r>
            <a:r>
              <a:rPr lang="fi-FI" dirty="0" err="1"/>
              <a:t>target</a:t>
            </a:r>
            <a:r>
              <a:rPr lang="fi-FI" dirty="0"/>
              <a:t> domain, on </a:t>
            </a:r>
            <a:r>
              <a:rPr lang="fi-FI" dirty="0" err="1"/>
              <a:t>the</a:t>
            </a:r>
            <a:r>
              <a:rPr lang="fi-FI" dirty="0"/>
              <a:t> </a:t>
            </a:r>
            <a:r>
              <a:rPr lang="fi-FI" dirty="0" err="1"/>
              <a:t>right</a:t>
            </a:r>
            <a:r>
              <a:rPr lang="fi-FI" dirty="0"/>
              <a:t>.</a:t>
            </a:r>
          </a:p>
          <a:p>
            <a:r>
              <a:rPr lang="fi-FI" dirty="0" err="1"/>
              <a:t>There</a:t>
            </a:r>
            <a:r>
              <a:rPr lang="fi-FI" dirty="0"/>
              <a:t> </a:t>
            </a:r>
            <a:r>
              <a:rPr lang="fi-FI" dirty="0" err="1"/>
              <a:t>are</a:t>
            </a:r>
            <a:r>
              <a:rPr lang="fi-FI" dirty="0"/>
              <a:t> at </a:t>
            </a:r>
            <a:r>
              <a:rPr lang="fi-FI" dirty="0" err="1"/>
              <a:t>most</a:t>
            </a:r>
            <a:r>
              <a:rPr lang="fi-FI" dirty="0"/>
              <a:t> M </a:t>
            </a:r>
            <a:r>
              <a:rPr lang="fi-FI" dirty="0" err="1"/>
              <a:t>ways</a:t>
            </a:r>
            <a:r>
              <a:rPr lang="fi-FI" dirty="0"/>
              <a:t> of </a:t>
            </a:r>
            <a:r>
              <a:rPr lang="fi-FI" dirty="0" err="1"/>
              <a:t>producing</a:t>
            </a:r>
            <a:r>
              <a:rPr lang="fi-FI" dirty="0"/>
              <a:t> </a:t>
            </a:r>
            <a:r>
              <a:rPr lang="fi-FI" dirty="0" err="1"/>
              <a:t>this</a:t>
            </a:r>
            <a:r>
              <a:rPr lang="fi-FI" dirty="0"/>
              <a:t> y: at </a:t>
            </a:r>
            <a:r>
              <a:rPr lang="fi-FI" dirty="0" err="1"/>
              <a:t>most</a:t>
            </a:r>
            <a:r>
              <a:rPr lang="fi-FI" dirty="0"/>
              <a:t> </a:t>
            </a:r>
            <a:r>
              <a:rPr lang="fi-FI" dirty="0" err="1"/>
              <a:t>one</a:t>
            </a:r>
            <a:r>
              <a:rPr lang="fi-FI" dirty="0"/>
              <a:t> </a:t>
            </a:r>
            <a:r>
              <a:rPr lang="fi-FI" dirty="0" err="1"/>
              <a:t>x_i</a:t>
            </a:r>
            <a:r>
              <a:rPr lang="fi-FI" dirty="0"/>
              <a:t> in </a:t>
            </a:r>
            <a:r>
              <a:rPr lang="fi-FI" dirty="0" err="1"/>
              <a:t>each</a:t>
            </a:r>
            <a:r>
              <a:rPr lang="fi-FI" dirty="0"/>
              <a:t> input domain </a:t>
            </a:r>
            <a:r>
              <a:rPr lang="fi-FI" dirty="0" err="1"/>
              <a:t>can</a:t>
            </a:r>
            <a:r>
              <a:rPr lang="fi-FI" dirty="0"/>
              <a:t> </a:t>
            </a:r>
            <a:r>
              <a:rPr lang="fi-FI" dirty="0" err="1"/>
              <a:t>map</a:t>
            </a:r>
            <a:r>
              <a:rPr lang="fi-FI" dirty="0"/>
              <a:t> to y.</a:t>
            </a:r>
          </a:p>
          <a:p>
            <a:endParaRPr lang="fi-FI" dirty="0"/>
          </a:p>
          <a:p>
            <a:r>
              <a:rPr lang="fi-FI" dirty="0" err="1"/>
              <a:t>We</a:t>
            </a:r>
            <a:r>
              <a:rPr lang="fi-FI" dirty="0"/>
              <a:t> </a:t>
            </a:r>
            <a:r>
              <a:rPr lang="fi-FI" dirty="0" err="1"/>
              <a:t>find</a:t>
            </a:r>
            <a:r>
              <a:rPr lang="fi-FI" dirty="0"/>
              <a:t> </a:t>
            </a:r>
            <a:r>
              <a:rPr lang="fi-FI" dirty="0" err="1"/>
              <a:t>these</a:t>
            </a:r>
            <a:r>
              <a:rPr lang="fi-FI" dirty="0"/>
              <a:t> </a:t>
            </a:r>
            <a:r>
              <a:rPr lang="fi-FI" dirty="0" err="1"/>
              <a:t>x_i</a:t>
            </a:r>
            <a:r>
              <a:rPr lang="fi-FI" dirty="0"/>
              <a:t> </a:t>
            </a:r>
            <a:r>
              <a:rPr lang="fi-FI" dirty="0" err="1"/>
              <a:t>by</a:t>
            </a:r>
            <a:r>
              <a:rPr lang="fi-FI" dirty="0"/>
              <a:t> </a:t>
            </a:r>
            <a:r>
              <a:rPr lang="fi-FI" dirty="0" err="1"/>
              <a:t>inverse</a:t>
            </a:r>
            <a:r>
              <a:rPr lang="fi-FI" dirty="0"/>
              <a:t> </a:t>
            </a:r>
            <a:r>
              <a:rPr lang="fi-FI" dirty="0" err="1"/>
              <a:t>shifting</a:t>
            </a:r>
            <a:r>
              <a:rPr lang="fi-FI" dirty="0"/>
              <a:t> y.</a:t>
            </a:r>
          </a:p>
          <a:p>
            <a:endParaRPr lang="fi-FI" dirty="0"/>
          </a:p>
          <a:p>
            <a:r>
              <a:rPr lang="fi-FI" dirty="0"/>
              <a:t>Some of </a:t>
            </a:r>
            <a:r>
              <a:rPr lang="fi-FI" dirty="0" err="1"/>
              <a:t>these</a:t>
            </a:r>
            <a:r>
              <a:rPr lang="fi-FI" dirty="0"/>
              <a:t> </a:t>
            </a:r>
            <a:r>
              <a:rPr lang="fi-FI" dirty="0" err="1"/>
              <a:t>inverse</a:t>
            </a:r>
            <a:r>
              <a:rPr lang="fi-FI" dirty="0"/>
              <a:t> </a:t>
            </a:r>
            <a:r>
              <a:rPr lang="fi-FI" dirty="0" err="1"/>
              <a:t>shifts</a:t>
            </a:r>
            <a:r>
              <a:rPr lang="fi-FI" dirty="0"/>
              <a:t> </a:t>
            </a:r>
            <a:r>
              <a:rPr lang="fi-FI" dirty="0" err="1"/>
              <a:t>may</a:t>
            </a:r>
            <a:r>
              <a:rPr lang="fi-FI" dirty="0"/>
              <a:t> </a:t>
            </a:r>
            <a:r>
              <a:rPr lang="fi-FI" dirty="0" err="1"/>
              <a:t>be</a:t>
            </a:r>
            <a:r>
              <a:rPr lang="fi-FI" dirty="0"/>
              <a:t> </a:t>
            </a:r>
            <a:r>
              <a:rPr lang="fi-FI" dirty="0" err="1"/>
              <a:t>undefined</a:t>
            </a:r>
            <a:r>
              <a:rPr lang="fi-FI" dirty="0"/>
              <a:t>.</a:t>
            </a:r>
          </a:p>
        </p:txBody>
      </p:sp>
      <p:sp>
        <p:nvSpPr>
          <p:cNvPr id="4" name="Slide Number Placeholder 3"/>
          <p:cNvSpPr>
            <a:spLocks noGrp="1"/>
          </p:cNvSpPr>
          <p:nvPr>
            <p:ph type="sldNum" sz="quarter" idx="5"/>
          </p:nvPr>
        </p:nvSpPr>
        <p:spPr/>
        <p:txBody>
          <a:bodyPr/>
          <a:lstStyle/>
          <a:p>
            <a:fld id="{92C38144-C961-6348-B731-59DFA4E1CA2F}" type="slidenum">
              <a:rPr lang="en-US" smtClean="0"/>
              <a:t>35</a:t>
            </a:fld>
            <a:endParaRPr lang="en-US"/>
          </a:p>
        </p:txBody>
      </p:sp>
    </p:spTree>
    <p:extLst>
      <p:ext uri="{BB962C8B-B14F-4D97-AF65-F5344CB8AC3E}">
        <p14:creationId xmlns:p14="http://schemas.microsoft.com/office/powerpoint/2010/main" val="245598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Next, </a:t>
            </a:r>
            <a:r>
              <a:rPr lang="fi-FI" dirty="0" err="1"/>
              <a:t>evaluate</a:t>
            </a:r>
            <a:r>
              <a:rPr lang="fi-FI" dirty="0"/>
              <a:t> </a:t>
            </a:r>
            <a:r>
              <a:rPr lang="fi-FI" dirty="0" err="1"/>
              <a:t>the</a:t>
            </a:r>
            <a:r>
              <a:rPr lang="fi-FI" dirty="0"/>
              <a:t> input </a:t>
            </a:r>
            <a:r>
              <a:rPr lang="fi-FI" dirty="0" err="1"/>
              <a:t>PDFs</a:t>
            </a:r>
            <a:r>
              <a:rPr lang="fi-FI" dirty="0"/>
              <a:t> at </a:t>
            </a:r>
            <a:r>
              <a:rPr lang="fi-FI" dirty="0" err="1"/>
              <a:t>the</a:t>
            </a:r>
            <a:r>
              <a:rPr lang="fi-FI" dirty="0"/>
              <a:t> </a:t>
            </a:r>
            <a:r>
              <a:rPr lang="fi-FI" dirty="0" err="1"/>
              <a:t>x_i</a:t>
            </a:r>
            <a:r>
              <a:rPr lang="fi-FI" dirty="0"/>
              <a:t>.</a:t>
            </a:r>
          </a:p>
          <a:p>
            <a:endParaRPr lang="fi-FI" dirty="0"/>
          </a:p>
          <a:p>
            <a:r>
              <a:rPr lang="fi-FI" dirty="0" err="1"/>
              <a:t>We</a:t>
            </a:r>
            <a:r>
              <a:rPr lang="fi-FI" dirty="0"/>
              <a:t> </a:t>
            </a:r>
            <a:r>
              <a:rPr lang="fi-FI" dirty="0" err="1"/>
              <a:t>know</a:t>
            </a:r>
            <a:r>
              <a:rPr lang="fi-FI" dirty="0"/>
              <a:t> </a:t>
            </a:r>
            <a:r>
              <a:rPr lang="fi-FI" dirty="0" err="1"/>
              <a:t>exactly</a:t>
            </a:r>
            <a:r>
              <a:rPr lang="fi-FI" dirty="0"/>
              <a:t> </a:t>
            </a:r>
            <a:r>
              <a:rPr lang="fi-FI" dirty="0" err="1"/>
              <a:t>how</a:t>
            </a:r>
            <a:r>
              <a:rPr lang="fi-FI" dirty="0"/>
              <a:t> </a:t>
            </a:r>
            <a:r>
              <a:rPr lang="fi-FI" dirty="0" err="1"/>
              <a:t>the</a:t>
            </a:r>
            <a:r>
              <a:rPr lang="fi-FI" dirty="0"/>
              <a:t> PDF </a:t>
            </a:r>
            <a:r>
              <a:rPr lang="fi-FI" dirty="0" err="1"/>
              <a:t>transforms</a:t>
            </a:r>
            <a:r>
              <a:rPr lang="fi-FI" dirty="0"/>
              <a:t> </a:t>
            </a:r>
            <a:r>
              <a:rPr lang="fi-FI" dirty="0" err="1"/>
              <a:t>when</a:t>
            </a:r>
            <a:r>
              <a:rPr lang="fi-FI" dirty="0"/>
              <a:t> </a:t>
            </a:r>
            <a:r>
              <a:rPr lang="fi-FI" dirty="0" err="1"/>
              <a:t>we</a:t>
            </a:r>
            <a:r>
              <a:rPr lang="fi-FI" dirty="0"/>
              <a:t> </a:t>
            </a:r>
            <a:r>
              <a:rPr lang="fi-FI" dirty="0" err="1"/>
              <a:t>shift</a:t>
            </a:r>
            <a:r>
              <a:rPr lang="fi-FI" dirty="0"/>
              <a:t> </a:t>
            </a:r>
            <a:r>
              <a:rPr lang="fi-FI" dirty="0" err="1"/>
              <a:t>between</a:t>
            </a:r>
            <a:r>
              <a:rPr lang="fi-FI" dirty="0"/>
              <a:t> </a:t>
            </a:r>
            <a:r>
              <a:rPr lang="fi-FI" dirty="0" err="1"/>
              <a:t>x_i</a:t>
            </a:r>
            <a:r>
              <a:rPr lang="fi-FI" dirty="0"/>
              <a:t> and y: </a:t>
            </a:r>
            <a:r>
              <a:rPr lang="fi-FI" dirty="0" err="1"/>
              <a:t>by</a:t>
            </a:r>
            <a:r>
              <a:rPr lang="fi-FI" dirty="0"/>
              <a:t> </a:t>
            </a:r>
            <a:r>
              <a:rPr lang="fi-FI" dirty="0" err="1"/>
              <a:t>the</a:t>
            </a:r>
            <a:r>
              <a:rPr lang="fi-FI" dirty="0"/>
              <a:t> </a:t>
            </a:r>
            <a:r>
              <a:rPr lang="fi-FI" dirty="0" err="1"/>
              <a:t>shift’s</a:t>
            </a:r>
            <a:r>
              <a:rPr lang="fi-FI" dirty="0"/>
              <a:t> </a:t>
            </a:r>
            <a:r>
              <a:rPr lang="fi-FI" dirty="0" err="1"/>
              <a:t>Jacobian</a:t>
            </a:r>
            <a:r>
              <a:rPr lang="fi-FI" dirty="0"/>
              <a:t> </a:t>
            </a:r>
            <a:r>
              <a:rPr lang="fi-FI" dirty="0" err="1"/>
              <a:t>determinant</a:t>
            </a:r>
            <a:r>
              <a:rPr lang="fi-FI" dirty="0"/>
              <a:t>.</a:t>
            </a:r>
          </a:p>
          <a:p>
            <a:r>
              <a:rPr lang="fi-FI" dirty="0"/>
              <a:t>If </a:t>
            </a:r>
            <a:r>
              <a:rPr lang="fi-FI" dirty="0" err="1"/>
              <a:t>one</a:t>
            </a:r>
            <a:r>
              <a:rPr lang="fi-FI" dirty="0"/>
              <a:t> of </a:t>
            </a:r>
            <a:r>
              <a:rPr lang="fi-FI" dirty="0" err="1"/>
              <a:t>the</a:t>
            </a:r>
            <a:r>
              <a:rPr lang="fi-FI" dirty="0"/>
              <a:t> </a:t>
            </a:r>
            <a:r>
              <a:rPr lang="fi-FI" dirty="0" err="1"/>
              <a:t>domains</a:t>
            </a:r>
            <a:r>
              <a:rPr lang="fi-FI" dirty="0"/>
              <a:t> </a:t>
            </a:r>
            <a:r>
              <a:rPr lang="fi-FI" dirty="0" err="1"/>
              <a:t>doesn’t</a:t>
            </a:r>
            <a:r>
              <a:rPr lang="fi-FI" dirty="0"/>
              <a:t> </a:t>
            </a:r>
            <a:r>
              <a:rPr lang="fi-FI" dirty="0" err="1"/>
              <a:t>have</a:t>
            </a:r>
            <a:r>
              <a:rPr lang="fi-FI" dirty="0"/>
              <a:t> a </a:t>
            </a:r>
            <a:r>
              <a:rPr lang="fi-FI" dirty="0" err="1"/>
              <a:t>path</a:t>
            </a:r>
            <a:r>
              <a:rPr lang="fi-FI" dirty="0"/>
              <a:t> </a:t>
            </a:r>
            <a:r>
              <a:rPr lang="fi-FI" dirty="0" err="1"/>
              <a:t>corresponding</a:t>
            </a:r>
            <a:r>
              <a:rPr lang="fi-FI" dirty="0"/>
              <a:t> to y, </a:t>
            </a:r>
            <a:r>
              <a:rPr lang="fi-FI" dirty="0" err="1"/>
              <a:t>then</a:t>
            </a:r>
            <a:r>
              <a:rPr lang="fi-FI" dirty="0"/>
              <a:t> y </a:t>
            </a:r>
            <a:r>
              <a:rPr lang="fi-FI" dirty="0" err="1"/>
              <a:t>can’t</a:t>
            </a:r>
            <a:r>
              <a:rPr lang="fi-FI" dirty="0"/>
              <a:t> </a:t>
            </a:r>
            <a:r>
              <a:rPr lang="fi-FI" dirty="0" err="1"/>
              <a:t>be</a:t>
            </a:r>
            <a:r>
              <a:rPr lang="fi-FI" dirty="0"/>
              <a:t> </a:t>
            </a:r>
            <a:r>
              <a:rPr lang="fi-FI" dirty="0" err="1"/>
              <a:t>generated</a:t>
            </a:r>
            <a:r>
              <a:rPr lang="fi-FI" dirty="0"/>
              <a:t> </a:t>
            </a:r>
            <a:r>
              <a:rPr lang="fi-FI" dirty="0" err="1"/>
              <a:t>by</a:t>
            </a:r>
            <a:r>
              <a:rPr lang="fi-FI" dirty="0"/>
              <a:t> </a:t>
            </a:r>
            <a:r>
              <a:rPr lang="fi-FI" dirty="0" err="1"/>
              <a:t>shifting</a:t>
            </a:r>
            <a:r>
              <a:rPr lang="fi-FI" dirty="0"/>
              <a:t> </a:t>
            </a:r>
            <a:r>
              <a:rPr lang="fi-FI" dirty="0" err="1"/>
              <a:t>from</a:t>
            </a:r>
            <a:r>
              <a:rPr lang="fi-FI" dirty="0"/>
              <a:t> </a:t>
            </a:r>
            <a:r>
              <a:rPr lang="fi-FI" dirty="0" err="1"/>
              <a:t>that</a:t>
            </a:r>
            <a:r>
              <a:rPr lang="fi-FI" dirty="0"/>
              <a:t> domain, and </a:t>
            </a:r>
            <a:r>
              <a:rPr lang="fi-FI" dirty="0" err="1"/>
              <a:t>the</a:t>
            </a:r>
            <a:r>
              <a:rPr lang="fi-FI" dirty="0"/>
              <a:t> PDF is </a:t>
            </a:r>
            <a:r>
              <a:rPr lang="fi-FI" dirty="0" err="1"/>
              <a:t>zero</a:t>
            </a:r>
            <a:r>
              <a:rPr lang="fi-FI" dirty="0"/>
              <a:t>.</a:t>
            </a:r>
          </a:p>
          <a:p>
            <a:endParaRPr lang="fi-FI" dirty="0"/>
          </a:p>
          <a:p>
            <a:r>
              <a:rPr lang="fi-FI" dirty="0" err="1"/>
              <a:t>Now</a:t>
            </a:r>
            <a:r>
              <a:rPr lang="fi-FI" dirty="0"/>
              <a:t>, </a:t>
            </a:r>
            <a:r>
              <a:rPr lang="fi-FI" dirty="0" err="1"/>
              <a:t>we</a:t>
            </a:r>
            <a:r>
              <a:rPr lang="fi-FI" dirty="0"/>
              <a:t> </a:t>
            </a:r>
            <a:r>
              <a:rPr lang="fi-FI" dirty="0" err="1"/>
              <a:t>can</a:t>
            </a:r>
            <a:r>
              <a:rPr lang="fi-FI" dirty="0"/>
              <a:t> </a:t>
            </a:r>
            <a:r>
              <a:rPr lang="fi-FI" dirty="0" err="1"/>
              <a:t>apply</a:t>
            </a:r>
            <a:r>
              <a:rPr lang="fi-FI" dirty="0"/>
              <a:t> </a:t>
            </a:r>
            <a:r>
              <a:rPr lang="fi-FI" dirty="0" err="1"/>
              <a:t>the</a:t>
            </a:r>
            <a:r>
              <a:rPr lang="fi-FI" dirty="0"/>
              <a:t> </a:t>
            </a:r>
            <a:r>
              <a:rPr lang="fi-FI" dirty="0" err="1"/>
              <a:t>balance</a:t>
            </a:r>
            <a:r>
              <a:rPr lang="fi-FI" dirty="0"/>
              <a:t> </a:t>
            </a:r>
            <a:r>
              <a:rPr lang="fi-FI" dirty="0" err="1"/>
              <a:t>heuristic</a:t>
            </a:r>
            <a:r>
              <a:rPr lang="fi-FI" dirty="0"/>
              <a:t>, </a:t>
            </a:r>
            <a:r>
              <a:rPr lang="fi-FI" dirty="0" err="1"/>
              <a:t>assuming</a:t>
            </a:r>
            <a:r>
              <a:rPr lang="fi-FI" dirty="0"/>
              <a:t> </a:t>
            </a:r>
            <a:r>
              <a:rPr lang="fi-FI" dirty="0" err="1"/>
              <a:t>we</a:t>
            </a:r>
            <a:r>
              <a:rPr lang="fi-FI" dirty="0"/>
              <a:t> </a:t>
            </a:r>
            <a:r>
              <a:rPr lang="fi-FI" dirty="0" err="1"/>
              <a:t>know</a:t>
            </a:r>
            <a:r>
              <a:rPr lang="fi-FI" dirty="0"/>
              <a:t> </a:t>
            </a:r>
            <a:r>
              <a:rPr lang="fi-FI" dirty="0" err="1"/>
              <a:t>the</a:t>
            </a:r>
            <a:r>
              <a:rPr lang="fi-FI" dirty="0"/>
              <a:t> </a:t>
            </a:r>
            <a:r>
              <a:rPr lang="fi-FI" dirty="0" err="1"/>
              <a:t>PDFs</a:t>
            </a:r>
            <a:r>
              <a:rPr lang="fi-FI" dirty="0"/>
              <a:t> of </a:t>
            </a:r>
            <a:r>
              <a:rPr lang="fi-FI" dirty="0" err="1"/>
              <a:t>the</a:t>
            </a:r>
            <a:r>
              <a:rPr lang="fi-FI" dirty="0"/>
              <a:t> </a:t>
            </a:r>
            <a:r>
              <a:rPr lang="fi-FI" dirty="0" err="1"/>
              <a:t>x_i</a:t>
            </a:r>
            <a:r>
              <a:rPr lang="fi-FI" dirty="0"/>
              <a:t>.</a:t>
            </a:r>
            <a:endParaRPr lang="en-FI" dirty="0"/>
          </a:p>
        </p:txBody>
      </p:sp>
      <p:sp>
        <p:nvSpPr>
          <p:cNvPr id="4" name="Slide Number Placeholder 3"/>
          <p:cNvSpPr>
            <a:spLocks noGrp="1"/>
          </p:cNvSpPr>
          <p:nvPr>
            <p:ph type="sldNum" sz="quarter" idx="5"/>
          </p:nvPr>
        </p:nvSpPr>
        <p:spPr/>
        <p:txBody>
          <a:bodyPr/>
          <a:lstStyle/>
          <a:p>
            <a:fld id="{92C38144-C961-6348-B731-59DFA4E1CA2F}" type="slidenum">
              <a:rPr lang="en-US" smtClean="0"/>
              <a:t>36</a:t>
            </a:fld>
            <a:endParaRPr lang="en-US"/>
          </a:p>
        </p:txBody>
      </p:sp>
    </p:spTree>
    <p:extLst>
      <p:ext uri="{BB962C8B-B14F-4D97-AF65-F5344CB8AC3E}">
        <p14:creationId xmlns:p14="http://schemas.microsoft.com/office/powerpoint/2010/main" val="1516419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But</a:t>
            </a:r>
            <a:r>
              <a:rPr lang="fi-FI" dirty="0"/>
              <a:t>, </a:t>
            </a:r>
            <a:r>
              <a:rPr lang="fi-FI" dirty="0" err="1"/>
              <a:t>like</a:t>
            </a:r>
            <a:r>
              <a:rPr lang="fi-FI" dirty="0"/>
              <a:t> </a:t>
            </a:r>
            <a:r>
              <a:rPr lang="fi-FI" dirty="0" err="1"/>
              <a:t>before</a:t>
            </a:r>
            <a:r>
              <a:rPr lang="fi-FI" dirty="0"/>
              <a:t>, in </a:t>
            </a:r>
            <a:r>
              <a:rPr lang="fi-FI" dirty="0" err="1"/>
              <a:t>ReSTIR</a:t>
            </a:r>
            <a:r>
              <a:rPr lang="fi-FI" dirty="0"/>
              <a:t>, </a:t>
            </a:r>
            <a:r>
              <a:rPr lang="fi-FI" dirty="0" err="1"/>
              <a:t>we</a:t>
            </a:r>
            <a:r>
              <a:rPr lang="fi-FI" dirty="0"/>
              <a:t> </a:t>
            </a:r>
            <a:r>
              <a:rPr lang="fi-FI" dirty="0" err="1"/>
              <a:t>don’t</a:t>
            </a:r>
            <a:r>
              <a:rPr lang="fi-FI" dirty="0"/>
              <a:t> </a:t>
            </a:r>
            <a:r>
              <a:rPr lang="fi-FI" dirty="0" err="1"/>
              <a:t>usually</a:t>
            </a:r>
            <a:r>
              <a:rPr lang="fi-FI" dirty="0"/>
              <a:t> </a:t>
            </a:r>
            <a:r>
              <a:rPr lang="fi-FI" dirty="0" err="1"/>
              <a:t>know</a:t>
            </a:r>
            <a:r>
              <a:rPr lang="fi-FI" dirty="0"/>
              <a:t> </a:t>
            </a:r>
            <a:r>
              <a:rPr lang="fi-FI" dirty="0" err="1"/>
              <a:t>these</a:t>
            </a:r>
            <a:r>
              <a:rPr lang="fi-FI" dirty="0"/>
              <a:t> </a:t>
            </a:r>
            <a:r>
              <a:rPr lang="fi-FI" dirty="0" err="1"/>
              <a:t>PDFs</a:t>
            </a:r>
            <a:r>
              <a:rPr lang="fi-FI" dirty="0"/>
              <a:t>. </a:t>
            </a:r>
            <a:r>
              <a:rPr lang="fi-FI" dirty="0" err="1"/>
              <a:t>Instead</a:t>
            </a:r>
            <a:r>
              <a:rPr lang="fi-FI" dirty="0"/>
              <a:t>, </a:t>
            </a:r>
            <a:r>
              <a:rPr lang="fi-FI" dirty="0" err="1"/>
              <a:t>we</a:t>
            </a:r>
            <a:r>
              <a:rPr lang="fi-FI" dirty="0"/>
              <a:t> </a:t>
            </a:r>
            <a:r>
              <a:rPr lang="fi-FI" dirty="0" err="1"/>
              <a:t>use</a:t>
            </a:r>
            <a:r>
              <a:rPr lang="fi-FI" dirty="0"/>
              <a:t> p-</a:t>
            </a:r>
            <a:r>
              <a:rPr lang="fi-FI" dirty="0" err="1"/>
              <a:t>hats</a:t>
            </a:r>
            <a:r>
              <a:rPr lang="fi-FI" dirty="0"/>
              <a:t> as </a:t>
            </a:r>
            <a:r>
              <a:rPr lang="fi-FI" dirty="0" err="1"/>
              <a:t>proxies</a:t>
            </a:r>
            <a:r>
              <a:rPr lang="fi-FI" dirty="0"/>
              <a:t>.</a:t>
            </a:r>
          </a:p>
          <a:p>
            <a:endParaRPr lang="fi-FI" dirty="0"/>
          </a:p>
          <a:p>
            <a:r>
              <a:rPr lang="fi-FI" dirty="0" err="1"/>
              <a:t>We</a:t>
            </a:r>
            <a:r>
              <a:rPr lang="fi-FI" dirty="0"/>
              <a:t> </a:t>
            </a:r>
            <a:r>
              <a:rPr lang="fi-FI" dirty="0" err="1"/>
              <a:t>know</a:t>
            </a:r>
            <a:r>
              <a:rPr lang="fi-FI" dirty="0"/>
              <a:t> </a:t>
            </a:r>
            <a:r>
              <a:rPr lang="fi-FI" dirty="0" err="1"/>
              <a:t>the</a:t>
            </a:r>
            <a:r>
              <a:rPr lang="fi-FI" dirty="0"/>
              <a:t> </a:t>
            </a:r>
            <a:r>
              <a:rPr lang="fi-FI" dirty="0" err="1"/>
              <a:t>proxy</a:t>
            </a:r>
            <a:r>
              <a:rPr lang="fi-FI" dirty="0"/>
              <a:t> for PDF of </a:t>
            </a:r>
            <a:r>
              <a:rPr lang="fi-FI" dirty="0" err="1"/>
              <a:t>X_i</a:t>
            </a:r>
            <a:r>
              <a:rPr lang="fi-FI" dirty="0"/>
              <a:t> is </a:t>
            </a:r>
            <a:r>
              <a:rPr lang="fi-FI" dirty="0" err="1"/>
              <a:t>its</a:t>
            </a:r>
            <a:r>
              <a:rPr lang="fi-FI" dirty="0"/>
              <a:t> </a:t>
            </a:r>
            <a:r>
              <a:rPr lang="fi-FI" dirty="0" err="1"/>
              <a:t>corresponding</a:t>
            </a:r>
            <a:r>
              <a:rPr lang="fi-FI" dirty="0"/>
              <a:t> </a:t>
            </a:r>
            <a:r>
              <a:rPr lang="fi-FI" dirty="0" err="1"/>
              <a:t>target</a:t>
            </a:r>
            <a:r>
              <a:rPr lang="fi-FI" dirty="0"/>
              <a:t> </a:t>
            </a:r>
            <a:r>
              <a:rPr lang="fi-FI" dirty="0" err="1"/>
              <a:t>function</a:t>
            </a:r>
            <a:r>
              <a:rPr lang="fi-FI" dirty="0"/>
              <a:t> </a:t>
            </a:r>
            <a:r>
              <a:rPr lang="fi-FI" dirty="0" err="1"/>
              <a:t>pHat</a:t>
            </a:r>
            <a:r>
              <a:rPr lang="fi-FI" dirty="0"/>
              <a:t>-i.</a:t>
            </a:r>
          </a:p>
          <a:p>
            <a:r>
              <a:rPr lang="fi-FI" dirty="0" err="1"/>
              <a:t>But</a:t>
            </a:r>
            <a:r>
              <a:rPr lang="fi-FI" dirty="0"/>
              <a:t> </a:t>
            </a:r>
            <a:r>
              <a:rPr lang="fi-FI" dirty="0" err="1"/>
              <a:t>we</a:t>
            </a:r>
            <a:r>
              <a:rPr lang="fi-FI" dirty="0"/>
              <a:t> </a:t>
            </a:r>
            <a:r>
              <a:rPr lang="fi-FI" dirty="0" err="1"/>
              <a:t>need</a:t>
            </a:r>
            <a:r>
              <a:rPr lang="fi-FI" dirty="0"/>
              <a:t> a </a:t>
            </a:r>
            <a:r>
              <a:rPr lang="fi-FI" dirty="0" err="1"/>
              <a:t>proxy</a:t>
            </a:r>
            <a:r>
              <a:rPr lang="fi-FI" dirty="0"/>
              <a:t> for </a:t>
            </a:r>
            <a:r>
              <a:rPr lang="fi-FI" dirty="0" err="1"/>
              <a:t>the</a:t>
            </a:r>
            <a:r>
              <a:rPr lang="fi-FI" dirty="0"/>
              <a:t> PDF of </a:t>
            </a:r>
            <a:r>
              <a:rPr lang="fi-FI" dirty="0" err="1"/>
              <a:t>Y_i</a:t>
            </a:r>
            <a:r>
              <a:rPr lang="fi-FI" dirty="0"/>
              <a:t> in </a:t>
            </a:r>
            <a:r>
              <a:rPr lang="fi-FI" dirty="0" err="1"/>
              <a:t>the</a:t>
            </a:r>
            <a:r>
              <a:rPr lang="fi-FI" dirty="0"/>
              <a:t> </a:t>
            </a:r>
            <a:r>
              <a:rPr lang="fi-FI" dirty="0" err="1"/>
              <a:t>target</a:t>
            </a:r>
            <a:r>
              <a:rPr lang="fi-FI" dirty="0"/>
              <a:t> domain.</a:t>
            </a:r>
          </a:p>
          <a:p>
            <a:endParaRPr lang="fi-FI" dirty="0"/>
          </a:p>
          <a:p>
            <a:r>
              <a:rPr lang="fi-FI" dirty="0" err="1"/>
              <a:t>The</a:t>
            </a:r>
            <a:r>
              <a:rPr lang="fi-FI" dirty="0"/>
              <a:t> </a:t>
            </a:r>
            <a:r>
              <a:rPr lang="fi-FI" dirty="0" err="1"/>
              <a:t>solution</a:t>
            </a:r>
            <a:r>
              <a:rPr lang="fi-FI" dirty="0"/>
              <a:t> is </a:t>
            </a:r>
            <a:r>
              <a:rPr lang="fi-FI" dirty="0" err="1"/>
              <a:t>rather</a:t>
            </a:r>
            <a:r>
              <a:rPr lang="fi-FI" dirty="0"/>
              <a:t> </a:t>
            </a:r>
            <a:r>
              <a:rPr lang="fi-FI" dirty="0" err="1"/>
              <a:t>simple</a:t>
            </a:r>
            <a:r>
              <a:rPr lang="fi-FI" dirty="0"/>
              <a:t>: </a:t>
            </a:r>
            <a:r>
              <a:rPr lang="fi-FI" dirty="0" err="1"/>
              <a:t>We</a:t>
            </a:r>
            <a:r>
              <a:rPr lang="fi-FI" dirty="0"/>
              <a:t> </a:t>
            </a:r>
            <a:r>
              <a:rPr lang="fi-FI" dirty="0" err="1"/>
              <a:t>use</a:t>
            </a:r>
            <a:r>
              <a:rPr lang="fi-FI" dirty="0"/>
              <a:t> </a:t>
            </a:r>
            <a:r>
              <a:rPr lang="fi-FI" dirty="0" err="1"/>
              <a:t>the</a:t>
            </a:r>
            <a:r>
              <a:rPr lang="fi-FI" dirty="0"/>
              <a:t> </a:t>
            </a:r>
            <a:r>
              <a:rPr lang="fi-FI" dirty="0" err="1"/>
              <a:t>previous</a:t>
            </a:r>
            <a:r>
              <a:rPr lang="fi-FI" dirty="0"/>
              <a:t> formula of </a:t>
            </a:r>
            <a:r>
              <a:rPr lang="fi-FI" dirty="0" err="1"/>
              <a:t>p_Yi</a:t>
            </a:r>
            <a:r>
              <a:rPr lang="fi-FI" dirty="0"/>
              <a:t>, </a:t>
            </a:r>
            <a:r>
              <a:rPr lang="fi-FI" dirty="0" err="1"/>
              <a:t>but</a:t>
            </a:r>
            <a:r>
              <a:rPr lang="fi-FI" dirty="0"/>
              <a:t> </a:t>
            </a:r>
            <a:r>
              <a:rPr lang="fi-FI" dirty="0" err="1"/>
              <a:t>replace</a:t>
            </a:r>
            <a:r>
              <a:rPr lang="fi-FI" dirty="0"/>
              <a:t> </a:t>
            </a:r>
            <a:r>
              <a:rPr lang="fi-FI" dirty="0" err="1"/>
              <a:t>p_Xi</a:t>
            </a:r>
            <a:r>
              <a:rPr lang="fi-FI" dirty="0"/>
              <a:t> in </a:t>
            </a:r>
            <a:r>
              <a:rPr lang="fi-FI" dirty="0" err="1"/>
              <a:t>the</a:t>
            </a:r>
            <a:r>
              <a:rPr lang="fi-FI" dirty="0"/>
              <a:t> </a:t>
            </a:r>
            <a:r>
              <a:rPr lang="fi-FI" dirty="0" err="1"/>
              <a:t>red</a:t>
            </a:r>
            <a:r>
              <a:rPr lang="fi-FI" dirty="0"/>
              <a:t> </a:t>
            </a:r>
            <a:r>
              <a:rPr lang="fi-FI" dirty="0" err="1"/>
              <a:t>rectangle</a:t>
            </a:r>
            <a:r>
              <a:rPr lang="fi-FI" dirty="0"/>
              <a:t> </a:t>
            </a:r>
            <a:r>
              <a:rPr lang="fi-FI" dirty="0" err="1"/>
              <a:t>with</a:t>
            </a:r>
            <a:r>
              <a:rPr lang="fi-FI" dirty="0"/>
              <a:t> </a:t>
            </a:r>
            <a:r>
              <a:rPr lang="fi-FI" dirty="0" err="1"/>
              <a:t>its</a:t>
            </a:r>
            <a:r>
              <a:rPr lang="fi-FI" dirty="0"/>
              <a:t> </a:t>
            </a:r>
            <a:r>
              <a:rPr lang="fi-FI" dirty="0" err="1"/>
              <a:t>pHat</a:t>
            </a:r>
            <a:r>
              <a:rPr lang="fi-FI" dirty="0"/>
              <a:t>. </a:t>
            </a:r>
            <a:r>
              <a:rPr lang="fi-FI" dirty="0" err="1"/>
              <a:t>We</a:t>
            </a:r>
            <a:r>
              <a:rPr lang="fi-FI" dirty="0"/>
              <a:t> </a:t>
            </a:r>
            <a:r>
              <a:rPr lang="fi-FI" dirty="0" err="1"/>
              <a:t>call</a:t>
            </a:r>
            <a:r>
              <a:rPr lang="fi-FI" dirty="0"/>
              <a:t> </a:t>
            </a:r>
            <a:r>
              <a:rPr lang="fi-FI" dirty="0" err="1"/>
              <a:t>this</a:t>
            </a:r>
            <a:r>
              <a:rPr lang="fi-FI" dirty="0"/>
              <a:t> </a:t>
            </a:r>
            <a:r>
              <a:rPr lang="fi-FI" dirty="0" err="1"/>
              <a:t>proxy</a:t>
            </a:r>
            <a:r>
              <a:rPr lang="fi-FI" dirty="0"/>
              <a:t> ”</a:t>
            </a:r>
            <a:r>
              <a:rPr lang="fi-FI" dirty="0" err="1"/>
              <a:t>pHat-from</a:t>
            </a:r>
            <a:r>
              <a:rPr lang="fi-FI" dirty="0"/>
              <a:t> i”</a:t>
            </a:r>
          </a:p>
        </p:txBody>
      </p:sp>
      <p:sp>
        <p:nvSpPr>
          <p:cNvPr id="4" name="Slide Number Placeholder 3"/>
          <p:cNvSpPr>
            <a:spLocks noGrp="1"/>
          </p:cNvSpPr>
          <p:nvPr>
            <p:ph type="sldNum" sz="quarter" idx="5"/>
          </p:nvPr>
        </p:nvSpPr>
        <p:spPr/>
        <p:txBody>
          <a:bodyPr/>
          <a:lstStyle/>
          <a:p>
            <a:fld id="{92C38144-C961-6348-B731-59DFA4E1CA2F}" type="slidenum">
              <a:rPr lang="en-US" smtClean="0"/>
              <a:t>37</a:t>
            </a:fld>
            <a:endParaRPr lang="en-US"/>
          </a:p>
        </p:txBody>
      </p:sp>
    </p:spTree>
    <p:extLst>
      <p:ext uri="{BB962C8B-B14F-4D97-AF65-F5344CB8AC3E}">
        <p14:creationId xmlns:p14="http://schemas.microsoft.com/office/powerpoint/2010/main" val="355952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This</a:t>
            </a:r>
            <a:r>
              <a:rPr lang="fi-FI" dirty="0"/>
              <a:t> </a:t>
            </a:r>
            <a:r>
              <a:rPr lang="fi-FI" dirty="0" err="1"/>
              <a:t>gives</a:t>
            </a:r>
            <a:r>
              <a:rPr lang="fi-FI" dirty="0"/>
              <a:t> us </a:t>
            </a:r>
            <a:r>
              <a:rPr lang="fi-FI" dirty="0" err="1"/>
              <a:t>the</a:t>
            </a:r>
            <a:r>
              <a:rPr lang="fi-FI" dirty="0"/>
              <a:t> </a:t>
            </a:r>
            <a:r>
              <a:rPr lang="fi-FI" dirty="0" err="1"/>
              <a:t>generalized</a:t>
            </a:r>
            <a:r>
              <a:rPr lang="fi-FI" dirty="0"/>
              <a:t> </a:t>
            </a:r>
            <a:r>
              <a:rPr lang="fi-FI" dirty="0" err="1"/>
              <a:t>balance</a:t>
            </a:r>
            <a:r>
              <a:rPr lang="fi-FI" dirty="0"/>
              <a:t> </a:t>
            </a:r>
            <a:r>
              <a:rPr lang="fi-FI" dirty="0" err="1"/>
              <a:t>heuristic</a:t>
            </a:r>
            <a:r>
              <a:rPr lang="fi-FI" dirty="0"/>
              <a:t> for </a:t>
            </a:r>
            <a:r>
              <a:rPr lang="fi-FI" dirty="0" err="1"/>
              <a:t>reuse</a:t>
            </a:r>
            <a:r>
              <a:rPr lang="fi-FI" dirty="0"/>
              <a:t> </a:t>
            </a:r>
            <a:r>
              <a:rPr lang="fi-FI" dirty="0" err="1"/>
              <a:t>between</a:t>
            </a:r>
            <a:r>
              <a:rPr lang="fi-FI" dirty="0"/>
              <a:t> </a:t>
            </a:r>
            <a:r>
              <a:rPr lang="fi-FI" dirty="0" err="1"/>
              <a:t>domains</a:t>
            </a:r>
            <a:r>
              <a:rPr lang="fi-FI" dirty="0"/>
              <a:t>.</a:t>
            </a:r>
          </a:p>
          <a:p>
            <a:endParaRPr lang="fi-FI" dirty="0"/>
          </a:p>
          <a:p>
            <a:r>
              <a:rPr lang="fi-FI" dirty="0" err="1"/>
              <a:t>It’s</a:t>
            </a:r>
            <a:r>
              <a:rPr lang="fi-FI" dirty="0"/>
              <a:t> </a:t>
            </a:r>
            <a:r>
              <a:rPr lang="fi-FI" dirty="0" err="1"/>
              <a:t>the</a:t>
            </a:r>
            <a:r>
              <a:rPr lang="fi-FI" dirty="0"/>
              <a:t> </a:t>
            </a:r>
            <a:r>
              <a:rPr lang="fi-FI" dirty="0" err="1"/>
              <a:t>same</a:t>
            </a:r>
            <a:r>
              <a:rPr lang="fi-FI" dirty="0"/>
              <a:t> as </a:t>
            </a:r>
            <a:r>
              <a:rPr lang="fi-FI" dirty="0" err="1"/>
              <a:t>the</a:t>
            </a:r>
            <a:r>
              <a:rPr lang="fi-FI" dirty="0"/>
              <a:t> </a:t>
            </a:r>
            <a:r>
              <a:rPr lang="fi-FI" dirty="0" err="1"/>
              <a:t>normal</a:t>
            </a:r>
            <a:r>
              <a:rPr lang="fi-FI" dirty="0"/>
              <a:t> </a:t>
            </a:r>
            <a:r>
              <a:rPr lang="fi-FI" dirty="0" err="1"/>
              <a:t>balance</a:t>
            </a:r>
            <a:r>
              <a:rPr lang="fi-FI" dirty="0"/>
              <a:t> </a:t>
            </a:r>
            <a:r>
              <a:rPr lang="fi-FI" dirty="0" err="1"/>
              <a:t>heuristic</a:t>
            </a:r>
            <a:r>
              <a:rPr lang="fi-FI" dirty="0"/>
              <a:t>, </a:t>
            </a:r>
            <a:r>
              <a:rPr lang="fi-FI" dirty="0" err="1"/>
              <a:t>but</a:t>
            </a:r>
            <a:r>
              <a:rPr lang="fi-FI" dirty="0"/>
              <a:t> </a:t>
            </a:r>
            <a:r>
              <a:rPr lang="fi-FI" dirty="0" err="1"/>
              <a:t>uses</a:t>
            </a:r>
            <a:r>
              <a:rPr lang="fi-FI" dirty="0"/>
              <a:t> </a:t>
            </a:r>
            <a:r>
              <a:rPr lang="fi-FI" dirty="0" err="1"/>
              <a:t>the</a:t>
            </a:r>
            <a:r>
              <a:rPr lang="fi-FI" dirty="0"/>
              <a:t> </a:t>
            </a:r>
            <a:r>
              <a:rPr lang="fi-FI" dirty="0" err="1"/>
              <a:t>new</a:t>
            </a:r>
            <a:r>
              <a:rPr lang="fi-FI" dirty="0"/>
              <a:t> PDF </a:t>
            </a:r>
            <a:r>
              <a:rPr lang="fi-FI" dirty="0" err="1"/>
              <a:t>proxy</a:t>
            </a:r>
            <a:r>
              <a:rPr lang="fi-FI" dirty="0"/>
              <a:t> </a:t>
            </a:r>
            <a:r>
              <a:rPr lang="fi-FI" dirty="0" err="1"/>
              <a:t>pHat-from</a:t>
            </a:r>
            <a:r>
              <a:rPr lang="fi-FI" dirty="0"/>
              <a:t>.</a:t>
            </a:r>
          </a:p>
          <a:p>
            <a:endParaRPr lang="fi-FI" dirty="0"/>
          </a:p>
          <a:p>
            <a:r>
              <a:rPr lang="fi-FI" dirty="0" err="1"/>
              <a:t>Please</a:t>
            </a:r>
            <a:r>
              <a:rPr lang="fi-FI" dirty="0"/>
              <a:t> </a:t>
            </a:r>
            <a:r>
              <a:rPr lang="fi-FI" dirty="0" err="1"/>
              <a:t>see</a:t>
            </a:r>
            <a:r>
              <a:rPr lang="fi-FI" dirty="0"/>
              <a:t> </a:t>
            </a:r>
            <a:r>
              <a:rPr lang="fi-FI" dirty="0" err="1"/>
              <a:t>our</a:t>
            </a:r>
            <a:r>
              <a:rPr lang="fi-FI" dirty="0"/>
              <a:t> </a:t>
            </a:r>
            <a:r>
              <a:rPr lang="fi-FI" dirty="0" err="1"/>
              <a:t>course</a:t>
            </a:r>
            <a:r>
              <a:rPr lang="fi-FI" dirty="0"/>
              <a:t> </a:t>
            </a:r>
            <a:r>
              <a:rPr lang="fi-FI" dirty="0" err="1"/>
              <a:t>notes</a:t>
            </a:r>
            <a:r>
              <a:rPr lang="fi-FI" dirty="0"/>
              <a:t> for </a:t>
            </a:r>
            <a:r>
              <a:rPr lang="fi-FI" dirty="0" err="1"/>
              <a:t>pseudocode</a:t>
            </a:r>
            <a:r>
              <a:rPr lang="fi-FI" dirty="0"/>
              <a:t> and </a:t>
            </a:r>
            <a:r>
              <a:rPr lang="fi-FI" dirty="0" err="1"/>
              <a:t>more</a:t>
            </a:r>
            <a:r>
              <a:rPr lang="fi-FI" dirty="0"/>
              <a:t> </a:t>
            </a:r>
            <a:r>
              <a:rPr lang="fi-FI" dirty="0" err="1"/>
              <a:t>insights</a:t>
            </a:r>
            <a:r>
              <a:rPr lang="fi-FI" dirty="0"/>
              <a:t>.</a:t>
            </a:r>
            <a:endParaRPr lang="en-FI" dirty="0"/>
          </a:p>
        </p:txBody>
      </p:sp>
      <p:sp>
        <p:nvSpPr>
          <p:cNvPr id="4" name="Slide Number Placeholder 3"/>
          <p:cNvSpPr>
            <a:spLocks noGrp="1"/>
          </p:cNvSpPr>
          <p:nvPr>
            <p:ph type="sldNum" sz="quarter" idx="5"/>
          </p:nvPr>
        </p:nvSpPr>
        <p:spPr/>
        <p:txBody>
          <a:bodyPr/>
          <a:lstStyle/>
          <a:p>
            <a:fld id="{92C38144-C961-6348-B731-59DFA4E1CA2F}" type="slidenum">
              <a:rPr lang="en-US" smtClean="0"/>
              <a:t>38</a:t>
            </a:fld>
            <a:endParaRPr lang="en-US"/>
          </a:p>
        </p:txBody>
      </p:sp>
    </p:spTree>
    <p:extLst>
      <p:ext uri="{BB962C8B-B14F-4D97-AF65-F5344CB8AC3E}">
        <p14:creationId xmlns:p14="http://schemas.microsoft.com/office/powerpoint/2010/main" val="4125340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As </a:t>
            </a:r>
            <a:r>
              <a:rPr lang="fi-FI" err="1"/>
              <a:t>before</a:t>
            </a:r>
            <a:r>
              <a:rPr lang="fi-FI"/>
              <a:t>, </a:t>
            </a:r>
            <a:r>
              <a:rPr lang="fi-FI" err="1"/>
              <a:t>we</a:t>
            </a:r>
            <a:r>
              <a:rPr lang="fi-FI"/>
              <a:t> </a:t>
            </a:r>
            <a:r>
              <a:rPr lang="fi-FI" err="1"/>
              <a:t>likely</a:t>
            </a:r>
            <a:r>
              <a:rPr lang="fi-FI"/>
              <a:t> </a:t>
            </a:r>
            <a:r>
              <a:rPr lang="fi-FI" err="1"/>
              <a:t>want</a:t>
            </a:r>
            <a:r>
              <a:rPr lang="fi-FI"/>
              <a:t> to </a:t>
            </a:r>
            <a:r>
              <a:rPr lang="fi-FI" err="1"/>
              <a:t>apply</a:t>
            </a:r>
            <a:r>
              <a:rPr lang="fi-FI"/>
              <a:t> </a:t>
            </a:r>
            <a:r>
              <a:rPr lang="fi-FI" err="1"/>
              <a:t>the</a:t>
            </a:r>
            <a:r>
              <a:rPr lang="fi-FI"/>
              <a:t> </a:t>
            </a:r>
            <a:r>
              <a:rPr lang="fi-FI" err="1"/>
              <a:t>confidence</a:t>
            </a:r>
            <a:r>
              <a:rPr lang="fi-FI"/>
              <a:t> </a:t>
            </a:r>
            <a:r>
              <a:rPr lang="fi-FI" err="1"/>
              <a:t>weights</a:t>
            </a:r>
            <a:r>
              <a:rPr lang="fi-FI"/>
              <a:t> </a:t>
            </a:r>
            <a:r>
              <a:rPr lang="fi-FI" err="1"/>
              <a:t>if</a:t>
            </a:r>
            <a:r>
              <a:rPr lang="fi-FI"/>
              <a:t> </a:t>
            </a:r>
            <a:r>
              <a:rPr lang="fi-FI" err="1"/>
              <a:t>we</a:t>
            </a:r>
            <a:r>
              <a:rPr lang="fi-FI"/>
              <a:t> </a:t>
            </a:r>
            <a:r>
              <a:rPr lang="fi-FI" err="1"/>
              <a:t>use</a:t>
            </a:r>
            <a:r>
              <a:rPr lang="fi-FI"/>
              <a:t> </a:t>
            </a:r>
            <a:r>
              <a:rPr lang="fi-FI" err="1"/>
              <a:t>this</a:t>
            </a:r>
            <a:r>
              <a:rPr lang="fi-FI"/>
              <a:t> </a:t>
            </a:r>
            <a:r>
              <a:rPr lang="fi-FI" err="1"/>
              <a:t>with</a:t>
            </a:r>
            <a:r>
              <a:rPr lang="fi-FI"/>
              <a:t> </a:t>
            </a:r>
            <a:r>
              <a:rPr lang="fi-FI" err="1"/>
              <a:t>ReSTIR</a:t>
            </a:r>
            <a:r>
              <a:rPr lang="fi-FI"/>
              <a:t>, to </a:t>
            </a:r>
            <a:r>
              <a:rPr lang="fi-FI" err="1"/>
              <a:t>give</a:t>
            </a:r>
            <a:r>
              <a:rPr lang="fi-FI"/>
              <a:t> </a:t>
            </a:r>
            <a:r>
              <a:rPr lang="fi-FI" err="1"/>
              <a:t>more</a:t>
            </a:r>
            <a:r>
              <a:rPr lang="fi-FI"/>
              <a:t> </a:t>
            </a:r>
            <a:r>
              <a:rPr lang="fi-FI" err="1"/>
              <a:t>weight</a:t>
            </a:r>
            <a:r>
              <a:rPr lang="fi-FI"/>
              <a:t> to </a:t>
            </a:r>
            <a:r>
              <a:rPr lang="fi-FI" err="1"/>
              <a:t>samples</a:t>
            </a:r>
            <a:r>
              <a:rPr lang="fi-FI"/>
              <a:t> </a:t>
            </a:r>
            <a:r>
              <a:rPr lang="fi-FI" err="1"/>
              <a:t>that</a:t>
            </a:r>
            <a:r>
              <a:rPr lang="fi-FI"/>
              <a:t> </a:t>
            </a:r>
            <a:r>
              <a:rPr lang="fi-FI" err="1"/>
              <a:t>we</a:t>
            </a:r>
            <a:r>
              <a:rPr lang="fi-FI"/>
              <a:t> </a:t>
            </a:r>
            <a:r>
              <a:rPr lang="fi-FI" err="1"/>
              <a:t>trust</a:t>
            </a:r>
            <a:r>
              <a:rPr lang="fi-FI"/>
              <a:t> </a:t>
            </a:r>
            <a:r>
              <a:rPr lang="fi-FI" err="1"/>
              <a:t>more</a:t>
            </a:r>
            <a:r>
              <a:rPr lang="fi-FI"/>
              <a:t>, and </a:t>
            </a:r>
            <a:r>
              <a:rPr lang="fi-FI" err="1"/>
              <a:t>enable</a:t>
            </a:r>
            <a:r>
              <a:rPr lang="fi-FI"/>
              <a:t> </a:t>
            </a:r>
            <a:r>
              <a:rPr lang="fi-FI" err="1"/>
              <a:t>benefitting</a:t>
            </a:r>
            <a:r>
              <a:rPr lang="fi-FI"/>
              <a:t> </a:t>
            </a:r>
            <a:r>
              <a:rPr lang="fi-FI" err="1"/>
              <a:t>from</a:t>
            </a:r>
            <a:r>
              <a:rPr lang="fi-FI"/>
              <a:t> </a:t>
            </a:r>
            <a:r>
              <a:rPr lang="fi-FI" err="1"/>
              <a:t>temporal</a:t>
            </a:r>
            <a:r>
              <a:rPr lang="fi-FI"/>
              <a:t> </a:t>
            </a:r>
            <a:r>
              <a:rPr lang="fi-FI" err="1"/>
              <a:t>history</a:t>
            </a:r>
            <a:r>
              <a:rPr lang="fi-FI"/>
              <a:t>. Just </a:t>
            </a:r>
            <a:r>
              <a:rPr lang="fi-FI" err="1"/>
              <a:t>multiply</a:t>
            </a:r>
            <a:r>
              <a:rPr lang="fi-FI"/>
              <a:t> </a:t>
            </a:r>
            <a:r>
              <a:rPr lang="fi-FI" err="1"/>
              <a:t>the</a:t>
            </a:r>
            <a:r>
              <a:rPr lang="fi-FI"/>
              <a:t> </a:t>
            </a:r>
            <a:r>
              <a:rPr lang="fi-FI" err="1"/>
              <a:t>pHat-froms</a:t>
            </a:r>
            <a:r>
              <a:rPr lang="fi-FI"/>
              <a:t> </a:t>
            </a:r>
            <a:r>
              <a:rPr lang="fi-FI" err="1"/>
              <a:t>with</a:t>
            </a:r>
            <a:r>
              <a:rPr lang="fi-FI"/>
              <a:t> </a:t>
            </a:r>
            <a:r>
              <a:rPr lang="fi-FI" err="1"/>
              <a:t>the</a:t>
            </a:r>
            <a:r>
              <a:rPr lang="fi-FI"/>
              <a:t> </a:t>
            </a:r>
            <a:r>
              <a:rPr lang="fi-FI" err="1"/>
              <a:t>confidence</a:t>
            </a:r>
            <a:r>
              <a:rPr lang="fi-FI"/>
              <a:t> </a:t>
            </a:r>
            <a:r>
              <a:rPr lang="fi-FI" err="1"/>
              <a:t>weights</a:t>
            </a:r>
            <a:r>
              <a:rPr lang="fi-FI"/>
              <a:t> </a:t>
            </a:r>
            <a:r>
              <a:rPr lang="fi-FI" err="1"/>
              <a:t>from</a:t>
            </a:r>
            <a:r>
              <a:rPr lang="fi-FI"/>
              <a:t> </a:t>
            </a:r>
            <a:r>
              <a:rPr lang="fi-FI" err="1"/>
              <a:t>the</a:t>
            </a:r>
            <a:r>
              <a:rPr lang="fi-FI"/>
              <a:t> </a:t>
            </a:r>
            <a:r>
              <a:rPr lang="fi-FI" err="1"/>
              <a:t>reservoirs</a:t>
            </a:r>
            <a:r>
              <a:rPr lang="fi-FI"/>
              <a:t>.</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39</a:t>
            </a:fld>
            <a:endParaRPr lang="en-US"/>
          </a:p>
        </p:txBody>
      </p:sp>
    </p:spTree>
    <p:extLst>
      <p:ext uri="{BB962C8B-B14F-4D97-AF65-F5344CB8AC3E}">
        <p14:creationId xmlns:p14="http://schemas.microsoft.com/office/powerpoint/2010/main" val="2473944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What if the primary hit is at a glossy surface such as a mirror, and we reconnect?</a:t>
            </a:r>
          </a:p>
          <a:p>
            <a:r>
              <a:rPr lang="fi-FI"/>
              <a:t>Then we may change the direction far from ideal reflection, and we get zero BSDF. Reuse yields nothing.</a:t>
            </a:r>
          </a:p>
        </p:txBody>
      </p:sp>
      <p:sp>
        <p:nvSpPr>
          <p:cNvPr id="4" name="Slide Number Placeholder 3"/>
          <p:cNvSpPr>
            <a:spLocks noGrp="1"/>
          </p:cNvSpPr>
          <p:nvPr>
            <p:ph type="sldNum" sz="quarter" idx="5"/>
          </p:nvPr>
        </p:nvSpPr>
        <p:spPr/>
        <p:txBody>
          <a:bodyPr/>
          <a:lstStyle/>
          <a:p>
            <a:fld id="{92C38144-C961-6348-B731-59DFA4E1CA2F}" type="slidenum">
              <a:rPr lang="en-US" smtClean="0"/>
              <a:t>4</a:t>
            </a:fld>
            <a:endParaRPr lang="en-US"/>
          </a:p>
        </p:txBody>
      </p:sp>
    </p:spTree>
    <p:extLst>
      <p:ext uri="{BB962C8B-B14F-4D97-AF65-F5344CB8AC3E}">
        <p14:creationId xmlns:p14="http://schemas.microsoft.com/office/powerpoint/2010/main" val="1787628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The</a:t>
            </a:r>
            <a:r>
              <a:rPr lang="fi-FI" dirty="0"/>
              <a:t> </a:t>
            </a:r>
            <a:r>
              <a:rPr lang="fi-FI" dirty="0" err="1"/>
              <a:t>shift</a:t>
            </a:r>
            <a:r>
              <a:rPr lang="fi-FI" dirty="0"/>
              <a:t> </a:t>
            </a:r>
            <a:r>
              <a:rPr lang="fi-FI" dirty="0" err="1"/>
              <a:t>mappings</a:t>
            </a:r>
            <a:r>
              <a:rPr lang="fi-FI" dirty="0"/>
              <a:t> </a:t>
            </a:r>
            <a:r>
              <a:rPr lang="fi-FI" dirty="0" err="1"/>
              <a:t>not</a:t>
            </a:r>
            <a:r>
              <a:rPr lang="fi-FI" dirty="0"/>
              <a:t> </a:t>
            </a:r>
            <a:r>
              <a:rPr lang="fi-FI" dirty="0" err="1"/>
              <a:t>only</a:t>
            </a:r>
            <a:r>
              <a:rPr lang="fi-FI" dirty="0"/>
              <a:t> </a:t>
            </a:r>
            <a:r>
              <a:rPr lang="fi-FI" dirty="0" err="1"/>
              <a:t>move</a:t>
            </a:r>
            <a:r>
              <a:rPr lang="fi-FI" dirty="0"/>
              <a:t> </a:t>
            </a:r>
            <a:r>
              <a:rPr lang="fi-FI" dirty="0" err="1"/>
              <a:t>the</a:t>
            </a:r>
            <a:r>
              <a:rPr lang="fi-FI" dirty="0"/>
              <a:t> </a:t>
            </a:r>
            <a:r>
              <a:rPr lang="fi-FI" dirty="0" err="1"/>
              <a:t>candidates</a:t>
            </a:r>
            <a:r>
              <a:rPr lang="fi-FI" dirty="0"/>
              <a:t> into </a:t>
            </a:r>
            <a:r>
              <a:rPr lang="fi-FI" dirty="0" err="1"/>
              <a:t>the</a:t>
            </a:r>
            <a:r>
              <a:rPr lang="fi-FI" dirty="0"/>
              <a:t> </a:t>
            </a:r>
            <a:r>
              <a:rPr lang="fi-FI" dirty="0" err="1"/>
              <a:t>target</a:t>
            </a:r>
            <a:r>
              <a:rPr lang="fi-FI" dirty="0"/>
              <a:t> domain. </a:t>
            </a:r>
            <a:r>
              <a:rPr lang="fi-FI" dirty="0" err="1"/>
              <a:t>They</a:t>
            </a:r>
            <a:r>
              <a:rPr lang="fi-FI" dirty="0"/>
              <a:t> </a:t>
            </a:r>
            <a:r>
              <a:rPr lang="fi-FI" dirty="0" err="1"/>
              <a:t>also</a:t>
            </a:r>
            <a:r>
              <a:rPr lang="fi-FI" dirty="0"/>
              <a:t> </a:t>
            </a:r>
            <a:r>
              <a:rPr lang="fi-FI" dirty="0" err="1"/>
              <a:t>align</a:t>
            </a:r>
            <a:r>
              <a:rPr lang="fi-FI" dirty="0"/>
              <a:t> </a:t>
            </a:r>
            <a:r>
              <a:rPr lang="fi-FI" dirty="0" err="1"/>
              <a:t>the</a:t>
            </a:r>
            <a:r>
              <a:rPr lang="fi-FI" dirty="0"/>
              <a:t> </a:t>
            </a:r>
            <a:r>
              <a:rPr lang="fi-FI" dirty="0" err="1"/>
              <a:t>PDFs</a:t>
            </a:r>
            <a:r>
              <a:rPr lang="fi-FI" dirty="0"/>
              <a:t> </a:t>
            </a:r>
            <a:r>
              <a:rPr lang="fi-FI" dirty="0" err="1"/>
              <a:t>by</a:t>
            </a:r>
            <a:r>
              <a:rPr lang="fi-FI" dirty="0"/>
              <a:t> </a:t>
            </a:r>
            <a:r>
              <a:rPr lang="fi-FI" dirty="0" err="1"/>
              <a:t>taking</a:t>
            </a:r>
            <a:r>
              <a:rPr lang="fi-FI" dirty="0"/>
              <a:t> into </a:t>
            </a:r>
            <a:r>
              <a:rPr lang="fi-FI" dirty="0" err="1"/>
              <a:t>account</a:t>
            </a:r>
            <a:r>
              <a:rPr lang="fi-FI" dirty="0"/>
              <a:t> </a:t>
            </a:r>
            <a:r>
              <a:rPr lang="fi-FI" dirty="0" err="1"/>
              <a:t>material</a:t>
            </a:r>
            <a:r>
              <a:rPr lang="fi-FI" dirty="0"/>
              <a:t> </a:t>
            </a:r>
            <a:r>
              <a:rPr lang="fi-FI" dirty="0" err="1"/>
              <a:t>constraints</a:t>
            </a:r>
            <a:r>
              <a:rPr lang="fi-FI" dirty="0"/>
              <a:t>, </a:t>
            </a:r>
            <a:r>
              <a:rPr lang="fi-FI" dirty="0" err="1"/>
              <a:t>which</a:t>
            </a:r>
            <a:r>
              <a:rPr lang="fi-FI" dirty="0"/>
              <a:t> </a:t>
            </a:r>
            <a:r>
              <a:rPr lang="fi-FI" dirty="0" err="1"/>
              <a:t>makes</a:t>
            </a:r>
            <a:r>
              <a:rPr lang="fi-FI" dirty="0"/>
              <a:t> </a:t>
            </a:r>
            <a:r>
              <a:rPr lang="fi-FI" dirty="0" err="1"/>
              <a:t>reuse</a:t>
            </a:r>
            <a:r>
              <a:rPr lang="fi-FI" dirty="0"/>
              <a:t> </a:t>
            </a:r>
            <a:r>
              <a:rPr lang="fi-FI" dirty="0" err="1"/>
              <a:t>more</a:t>
            </a:r>
            <a:r>
              <a:rPr lang="fi-FI" dirty="0"/>
              <a:t> </a:t>
            </a:r>
            <a:r>
              <a:rPr lang="fi-FI" dirty="0" err="1"/>
              <a:t>effective</a:t>
            </a:r>
            <a:r>
              <a:rPr lang="fi-FI" dirty="0"/>
              <a:t>.</a:t>
            </a:r>
            <a:endParaRPr lang="en-FI" dirty="0"/>
          </a:p>
        </p:txBody>
      </p:sp>
      <p:sp>
        <p:nvSpPr>
          <p:cNvPr id="4" name="Slide Number Placeholder 3"/>
          <p:cNvSpPr>
            <a:spLocks noGrp="1"/>
          </p:cNvSpPr>
          <p:nvPr>
            <p:ph type="sldNum" sz="quarter" idx="5"/>
          </p:nvPr>
        </p:nvSpPr>
        <p:spPr/>
        <p:txBody>
          <a:bodyPr/>
          <a:lstStyle/>
          <a:p>
            <a:fld id="{92C38144-C961-6348-B731-59DFA4E1CA2F}" type="slidenum">
              <a:rPr lang="en-US" smtClean="0"/>
              <a:t>40</a:t>
            </a:fld>
            <a:endParaRPr lang="en-US"/>
          </a:p>
        </p:txBody>
      </p:sp>
    </p:spTree>
    <p:extLst>
      <p:ext uri="{BB962C8B-B14F-4D97-AF65-F5344CB8AC3E}">
        <p14:creationId xmlns:p14="http://schemas.microsoft.com/office/powerpoint/2010/main" val="4085595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A </a:t>
            </a:r>
            <a:r>
              <a:rPr lang="fi-FI" dirty="0" err="1"/>
              <a:t>ReSTIR</a:t>
            </a:r>
            <a:r>
              <a:rPr lang="fi-FI" dirty="0"/>
              <a:t> </a:t>
            </a:r>
            <a:r>
              <a:rPr lang="fi-FI" dirty="0" err="1"/>
              <a:t>path</a:t>
            </a:r>
            <a:r>
              <a:rPr lang="fi-FI" dirty="0"/>
              <a:t> </a:t>
            </a:r>
            <a:r>
              <a:rPr lang="fi-FI" dirty="0" err="1"/>
              <a:t>tracer</a:t>
            </a:r>
            <a:r>
              <a:rPr lang="fi-FI" dirty="0"/>
              <a:t> </a:t>
            </a:r>
            <a:r>
              <a:rPr lang="fi-FI" dirty="0" err="1"/>
              <a:t>using</a:t>
            </a:r>
            <a:r>
              <a:rPr lang="fi-FI" dirty="0"/>
              <a:t> </a:t>
            </a:r>
            <a:r>
              <a:rPr lang="fi-FI" dirty="0" err="1"/>
              <a:t>shift</a:t>
            </a:r>
            <a:r>
              <a:rPr lang="fi-FI" dirty="0"/>
              <a:t> </a:t>
            </a:r>
            <a:r>
              <a:rPr lang="fi-FI" dirty="0" err="1"/>
              <a:t>mappings</a:t>
            </a:r>
            <a:r>
              <a:rPr lang="fi-FI" dirty="0"/>
              <a:t> and MIS </a:t>
            </a:r>
            <a:r>
              <a:rPr lang="fi-FI" dirty="0" err="1"/>
              <a:t>weights</a:t>
            </a:r>
            <a:r>
              <a:rPr lang="fi-FI" dirty="0"/>
              <a:t> </a:t>
            </a:r>
            <a:r>
              <a:rPr lang="fi-FI" dirty="0" err="1"/>
              <a:t>can</a:t>
            </a:r>
            <a:r>
              <a:rPr lang="fi-FI" dirty="0"/>
              <a:t> </a:t>
            </a:r>
            <a:r>
              <a:rPr lang="fi-FI" dirty="0" err="1"/>
              <a:t>quite</a:t>
            </a:r>
            <a:r>
              <a:rPr lang="fi-FI" dirty="0"/>
              <a:t> </a:t>
            </a:r>
            <a:r>
              <a:rPr lang="fi-FI" dirty="0" err="1"/>
              <a:t>significantly</a:t>
            </a:r>
            <a:r>
              <a:rPr lang="fi-FI" dirty="0"/>
              <a:t> </a:t>
            </a:r>
            <a:r>
              <a:rPr lang="fi-FI" dirty="0" err="1"/>
              <a:t>improve</a:t>
            </a:r>
            <a:r>
              <a:rPr lang="fi-FI" dirty="0"/>
              <a:t> </a:t>
            </a:r>
            <a:r>
              <a:rPr lang="fi-FI" dirty="0" err="1"/>
              <a:t>over</a:t>
            </a:r>
            <a:r>
              <a:rPr lang="fi-FI" dirty="0"/>
              <a:t> </a:t>
            </a:r>
            <a:r>
              <a:rPr lang="fi-FI" dirty="0" err="1"/>
              <a:t>standard</a:t>
            </a:r>
            <a:r>
              <a:rPr lang="fi-FI" dirty="0"/>
              <a:t> </a:t>
            </a:r>
            <a:r>
              <a:rPr lang="fi-FI" dirty="0" err="1"/>
              <a:t>path</a:t>
            </a:r>
            <a:r>
              <a:rPr lang="fi-FI" dirty="0"/>
              <a:t> </a:t>
            </a:r>
            <a:r>
              <a:rPr lang="fi-FI" dirty="0" err="1"/>
              <a:t>tracing</a:t>
            </a:r>
            <a:r>
              <a:rPr lang="fi-FI" dirty="0"/>
              <a:t>, </a:t>
            </a:r>
            <a:r>
              <a:rPr lang="fi-FI" dirty="0" err="1"/>
              <a:t>even</a:t>
            </a:r>
            <a:r>
              <a:rPr lang="fi-FI" dirty="0"/>
              <a:t> in </a:t>
            </a:r>
            <a:r>
              <a:rPr lang="fi-FI" dirty="0" err="1"/>
              <a:t>scenes</a:t>
            </a:r>
            <a:r>
              <a:rPr lang="fi-FI" dirty="0"/>
              <a:t> </a:t>
            </a:r>
            <a:r>
              <a:rPr lang="fi-FI" dirty="0" err="1"/>
              <a:t>with</a:t>
            </a:r>
            <a:r>
              <a:rPr lang="fi-FI" dirty="0"/>
              <a:t> </a:t>
            </a:r>
            <a:r>
              <a:rPr lang="fi-FI" dirty="0" err="1"/>
              <a:t>complicated</a:t>
            </a:r>
            <a:r>
              <a:rPr lang="fi-FI" dirty="0"/>
              <a:t> </a:t>
            </a:r>
            <a:r>
              <a:rPr lang="fi-FI" dirty="0" err="1"/>
              <a:t>light</a:t>
            </a:r>
            <a:r>
              <a:rPr lang="fi-FI" dirty="0"/>
              <a:t> transport, </a:t>
            </a:r>
            <a:r>
              <a:rPr lang="fi-FI" dirty="0" err="1"/>
              <a:t>such</a:t>
            </a:r>
            <a:r>
              <a:rPr lang="fi-FI" dirty="0"/>
              <a:t> as </a:t>
            </a:r>
            <a:r>
              <a:rPr lang="fi-FI" dirty="0" err="1"/>
              <a:t>here</a:t>
            </a:r>
            <a:r>
              <a:rPr lang="fi-FI" dirty="0"/>
              <a:t> </a:t>
            </a:r>
            <a:r>
              <a:rPr lang="fi-FI" dirty="0" err="1"/>
              <a:t>with</a:t>
            </a:r>
            <a:r>
              <a:rPr lang="fi-FI" dirty="0"/>
              <a:t> </a:t>
            </a:r>
            <a:r>
              <a:rPr lang="fi-FI" dirty="0" err="1"/>
              <a:t>glass</a:t>
            </a:r>
            <a:r>
              <a:rPr lang="fi-FI" dirty="0"/>
              <a:t> and </a:t>
            </a:r>
            <a:r>
              <a:rPr lang="fi-FI" dirty="0" err="1"/>
              <a:t>metal</a:t>
            </a:r>
            <a:r>
              <a:rPr lang="fi-FI" dirty="0"/>
              <a:t> </a:t>
            </a:r>
            <a:r>
              <a:rPr lang="fi-FI" dirty="0" err="1"/>
              <a:t>objects</a:t>
            </a:r>
            <a:r>
              <a:rPr lang="fi-FI" dirty="0"/>
              <a:t> and </a:t>
            </a:r>
            <a:r>
              <a:rPr lang="fi-FI" dirty="0" err="1"/>
              <a:t>all</a:t>
            </a:r>
            <a:r>
              <a:rPr lang="fi-FI" dirty="0"/>
              <a:t> </a:t>
            </a:r>
            <a:r>
              <a:rPr lang="fi-FI" dirty="0" err="1"/>
              <a:t>light</a:t>
            </a:r>
            <a:r>
              <a:rPr lang="fi-FI" dirty="0"/>
              <a:t> </a:t>
            </a:r>
            <a:r>
              <a:rPr lang="fi-FI" dirty="0" err="1"/>
              <a:t>arriving</a:t>
            </a:r>
            <a:r>
              <a:rPr lang="fi-FI" dirty="0"/>
              <a:t> </a:t>
            </a:r>
            <a:r>
              <a:rPr lang="fi-FI" dirty="0" err="1"/>
              <a:t>from</a:t>
            </a:r>
            <a:r>
              <a:rPr lang="fi-FI" dirty="0"/>
              <a:t> </a:t>
            </a:r>
            <a:r>
              <a:rPr lang="fi-FI" dirty="0" err="1"/>
              <a:t>another</a:t>
            </a:r>
            <a:r>
              <a:rPr lang="fi-FI" dirty="0"/>
              <a:t> </a:t>
            </a:r>
            <a:r>
              <a:rPr lang="fi-FI" dirty="0" err="1"/>
              <a:t>room</a:t>
            </a:r>
            <a:r>
              <a:rPr lang="fi-FI" dirty="0"/>
              <a:t> </a:t>
            </a:r>
            <a:r>
              <a:rPr lang="fi-FI" dirty="0" err="1"/>
              <a:t>through</a:t>
            </a:r>
            <a:r>
              <a:rPr lang="fi-FI" dirty="0"/>
              <a:t> a </a:t>
            </a:r>
            <a:r>
              <a:rPr lang="fi-FI" dirty="0" err="1"/>
              <a:t>barely</a:t>
            </a:r>
            <a:r>
              <a:rPr lang="fi-FI" dirty="0"/>
              <a:t> </a:t>
            </a:r>
            <a:r>
              <a:rPr lang="fi-FI" dirty="0" err="1"/>
              <a:t>opened</a:t>
            </a:r>
            <a:r>
              <a:rPr lang="fi-FI" dirty="0"/>
              <a:t> </a:t>
            </a:r>
            <a:r>
              <a:rPr lang="fi-FI" dirty="0" err="1"/>
              <a:t>door</a:t>
            </a:r>
            <a:r>
              <a:rPr lang="fi-FI" dirty="0"/>
              <a:t>.</a:t>
            </a:r>
          </a:p>
          <a:p>
            <a:endParaRPr lang="fi-FI" dirty="0"/>
          </a:p>
          <a:p>
            <a:r>
              <a:rPr lang="fi-FI" dirty="0" err="1"/>
              <a:t>That</a:t>
            </a:r>
            <a:r>
              <a:rPr lang="fi-FI" dirty="0"/>
              <a:t> </a:t>
            </a:r>
            <a:r>
              <a:rPr lang="fi-FI" dirty="0" err="1"/>
              <a:t>will</a:t>
            </a:r>
            <a:r>
              <a:rPr lang="fi-FI" dirty="0"/>
              <a:t> </a:t>
            </a:r>
            <a:r>
              <a:rPr lang="fi-FI" dirty="0" err="1"/>
              <a:t>be</a:t>
            </a:r>
            <a:r>
              <a:rPr lang="fi-FI" dirty="0"/>
              <a:t> </a:t>
            </a:r>
            <a:r>
              <a:rPr lang="fi-FI" dirty="0" err="1"/>
              <a:t>our</a:t>
            </a:r>
            <a:r>
              <a:rPr lang="fi-FI" dirty="0"/>
              <a:t> </a:t>
            </a:r>
            <a:r>
              <a:rPr lang="fi-FI" dirty="0" err="1"/>
              <a:t>next</a:t>
            </a:r>
            <a:r>
              <a:rPr lang="fi-FI" dirty="0"/>
              <a:t> </a:t>
            </a:r>
            <a:r>
              <a:rPr lang="fi-FI" dirty="0" err="1"/>
              <a:t>topic</a:t>
            </a:r>
            <a:r>
              <a:rPr lang="fi-FI" dirty="0"/>
              <a:t>.</a:t>
            </a:r>
            <a:endParaRPr lang="en-FI" dirty="0"/>
          </a:p>
        </p:txBody>
      </p:sp>
      <p:sp>
        <p:nvSpPr>
          <p:cNvPr id="4" name="Slide Number Placeholder 3"/>
          <p:cNvSpPr>
            <a:spLocks noGrp="1"/>
          </p:cNvSpPr>
          <p:nvPr>
            <p:ph type="sldNum" sz="quarter" idx="5"/>
          </p:nvPr>
        </p:nvSpPr>
        <p:spPr/>
        <p:txBody>
          <a:bodyPr/>
          <a:lstStyle/>
          <a:p>
            <a:fld id="{92C38144-C961-6348-B731-59DFA4E1CA2F}" type="slidenum">
              <a:rPr lang="en-US" smtClean="0"/>
              <a:t>41</a:t>
            </a:fld>
            <a:endParaRPr lang="en-US"/>
          </a:p>
        </p:txBody>
      </p:sp>
    </p:spTree>
    <p:extLst>
      <p:ext uri="{BB962C8B-B14F-4D97-AF65-F5344CB8AC3E}">
        <p14:creationId xmlns:p14="http://schemas.microsoft.com/office/powerpoint/2010/main" val="1568005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If it’s a perfect mirror, the only option to reuse is to apply the ideal reflection.</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5</a:t>
            </a:fld>
            <a:endParaRPr lang="en-US"/>
          </a:p>
        </p:txBody>
      </p:sp>
    </p:spTree>
    <p:extLst>
      <p:ext uri="{BB962C8B-B14F-4D97-AF65-F5344CB8AC3E}">
        <p14:creationId xmlns:p14="http://schemas.microsoft.com/office/powerpoint/2010/main" val="1131846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If the material is not perfectly specular, but a little rough, we can reflect with respect to the half-vector</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6</a:t>
            </a:fld>
            <a:endParaRPr lang="en-US"/>
          </a:p>
        </p:txBody>
      </p:sp>
    </p:spTree>
    <p:extLst>
      <p:ext uri="{BB962C8B-B14F-4D97-AF65-F5344CB8AC3E}">
        <p14:creationId xmlns:p14="http://schemas.microsoft.com/office/powerpoint/2010/main" val="1025830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So if we want to deal properly with glossy materials, we need to run ReSTIR in the half-vector space???</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7</a:t>
            </a:fld>
            <a:endParaRPr lang="en-US"/>
          </a:p>
        </p:txBody>
      </p:sp>
    </p:spTree>
    <p:extLst>
      <p:ext uri="{BB962C8B-B14F-4D97-AF65-F5344CB8AC3E}">
        <p14:creationId xmlns:p14="http://schemas.microsoft.com/office/powerpoint/2010/main" val="1338546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What’s</a:t>
            </a:r>
            <a:r>
              <a:rPr lang="fi-FI"/>
              <a:t> </a:t>
            </a:r>
            <a:r>
              <a:rPr lang="fi-FI" err="1"/>
              <a:t>with</a:t>
            </a:r>
            <a:r>
              <a:rPr lang="fi-FI"/>
              <a:t> </a:t>
            </a:r>
            <a:r>
              <a:rPr lang="fi-FI" err="1"/>
              <a:t>all</a:t>
            </a:r>
            <a:r>
              <a:rPr lang="fi-FI"/>
              <a:t> </a:t>
            </a:r>
            <a:r>
              <a:rPr lang="fi-FI" err="1"/>
              <a:t>these</a:t>
            </a:r>
            <a:r>
              <a:rPr lang="fi-FI"/>
              <a:t> </a:t>
            </a:r>
            <a:r>
              <a:rPr lang="fi-FI" err="1"/>
              <a:t>spaces</a:t>
            </a:r>
            <a:r>
              <a:rPr lang="fi-FI"/>
              <a:t>? </a:t>
            </a:r>
          </a:p>
          <a:p>
            <a:r>
              <a:rPr lang="fi-FI" err="1"/>
              <a:t>Why</a:t>
            </a:r>
            <a:r>
              <a:rPr lang="fi-FI"/>
              <a:t> </a:t>
            </a:r>
            <a:r>
              <a:rPr lang="fi-FI" err="1"/>
              <a:t>do</a:t>
            </a:r>
            <a:r>
              <a:rPr lang="fi-FI"/>
              <a:t> </a:t>
            </a:r>
            <a:r>
              <a:rPr lang="fi-FI" err="1"/>
              <a:t>we</a:t>
            </a:r>
            <a:r>
              <a:rPr lang="fi-FI"/>
              <a:t> </a:t>
            </a:r>
            <a:r>
              <a:rPr lang="fi-FI" err="1"/>
              <a:t>have</a:t>
            </a:r>
            <a:r>
              <a:rPr lang="fi-FI"/>
              <a:t> to </a:t>
            </a:r>
            <a:r>
              <a:rPr lang="fi-FI" err="1"/>
              <a:t>pick</a:t>
            </a:r>
            <a:r>
              <a:rPr lang="fi-FI"/>
              <a:t> </a:t>
            </a:r>
            <a:r>
              <a:rPr lang="fi-FI" err="1"/>
              <a:t>only</a:t>
            </a:r>
            <a:r>
              <a:rPr lang="fi-FI"/>
              <a:t> a single domain?</a:t>
            </a:r>
          </a:p>
          <a:p>
            <a:r>
              <a:rPr lang="fi-FI" err="1"/>
              <a:t>Why</a:t>
            </a:r>
            <a:r>
              <a:rPr lang="fi-FI"/>
              <a:t> </a:t>
            </a:r>
            <a:r>
              <a:rPr lang="fi-FI" err="1"/>
              <a:t>can’t</a:t>
            </a:r>
            <a:r>
              <a:rPr lang="fi-FI"/>
              <a:t> </a:t>
            </a:r>
            <a:r>
              <a:rPr lang="fi-FI" err="1"/>
              <a:t>we</a:t>
            </a:r>
            <a:r>
              <a:rPr lang="fi-FI"/>
              <a:t> </a:t>
            </a:r>
            <a:r>
              <a:rPr lang="fi-FI" err="1"/>
              <a:t>reuse</a:t>
            </a:r>
            <a:r>
              <a:rPr lang="fi-FI"/>
              <a:t> </a:t>
            </a:r>
            <a:r>
              <a:rPr lang="fi-FI" err="1"/>
              <a:t>the</a:t>
            </a:r>
            <a:r>
              <a:rPr lang="fi-FI"/>
              <a:t> </a:t>
            </a:r>
            <a:r>
              <a:rPr lang="fi-FI" err="1"/>
              <a:t>way</a:t>
            </a:r>
            <a:r>
              <a:rPr lang="fi-FI"/>
              <a:t> </a:t>
            </a:r>
            <a:r>
              <a:rPr lang="fi-FI" err="1"/>
              <a:t>we</a:t>
            </a:r>
            <a:r>
              <a:rPr lang="fi-FI"/>
              <a:t> </a:t>
            </a:r>
            <a:r>
              <a:rPr lang="fi-FI" err="1"/>
              <a:t>want</a:t>
            </a:r>
            <a:r>
              <a:rPr lang="fi-FI"/>
              <a:t>?</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8</a:t>
            </a:fld>
            <a:endParaRPr lang="en-US"/>
          </a:p>
        </p:txBody>
      </p:sp>
    </p:spTree>
    <p:extLst>
      <p:ext uri="{BB962C8B-B14F-4D97-AF65-F5344CB8AC3E}">
        <p14:creationId xmlns:p14="http://schemas.microsoft.com/office/powerpoint/2010/main" val="1692685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This</a:t>
            </a:r>
            <a:r>
              <a:rPr lang="fi-FI" dirty="0"/>
              <a:t> made us </a:t>
            </a:r>
            <a:r>
              <a:rPr lang="fi-FI" dirty="0" err="1"/>
              <a:t>write</a:t>
            </a:r>
            <a:r>
              <a:rPr lang="fi-FI" dirty="0"/>
              <a:t> </a:t>
            </a:r>
            <a:r>
              <a:rPr lang="fi-FI" dirty="0" err="1"/>
              <a:t>the</a:t>
            </a:r>
            <a:r>
              <a:rPr lang="fi-FI" dirty="0"/>
              <a:t> GRIS </a:t>
            </a:r>
            <a:r>
              <a:rPr lang="fi-FI" dirty="0" err="1"/>
              <a:t>paper</a:t>
            </a:r>
            <a:r>
              <a:rPr lang="fi-FI" dirty="0"/>
              <a:t>, </a:t>
            </a:r>
            <a:r>
              <a:rPr lang="fi-FI" dirty="0" err="1"/>
              <a:t>Generalized</a:t>
            </a:r>
            <a:r>
              <a:rPr lang="fi-FI" dirty="0"/>
              <a:t> </a:t>
            </a:r>
            <a:r>
              <a:rPr lang="fi-FI" dirty="0" err="1"/>
              <a:t>Resampled</a:t>
            </a:r>
            <a:r>
              <a:rPr lang="fi-FI" dirty="0"/>
              <a:t> </a:t>
            </a:r>
            <a:r>
              <a:rPr lang="fi-FI" dirty="0" err="1"/>
              <a:t>Importance</a:t>
            </a:r>
            <a:r>
              <a:rPr lang="fi-FI" dirty="0"/>
              <a:t> </a:t>
            </a:r>
            <a:r>
              <a:rPr lang="fi-FI" dirty="0" err="1"/>
              <a:t>Sampling</a:t>
            </a:r>
            <a:r>
              <a:rPr lang="fi-FI" dirty="0"/>
              <a:t>: </a:t>
            </a:r>
            <a:r>
              <a:rPr lang="fi-FI" dirty="0" err="1"/>
              <a:t>Foundations</a:t>
            </a:r>
            <a:r>
              <a:rPr lang="fi-FI" dirty="0"/>
              <a:t> of </a:t>
            </a:r>
            <a:r>
              <a:rPr lang="fi-FI" dirty="0" err="1"/>
              <a:t>ReSTIR</a:t>
            </a:r>
            <a:r>
              <a:rPr lang="fi-FI" dirty="0"/>
              <a:t>.</a:t>
            </a:r>
          </a:p>
          <a:p>
            <a:endParaRPr lang="fi-FI" dirty="0"/>
          </a:p>
          <a:p>
            <a:r>
              <a:rPr lang="fi-FI" dirty="0" err="1"/>
              <a:t>We</a:t>
            </a:r>
            <a:r>
              <a:rPr lang="fi-FI" dirty="0"/>
              <a:t> </a:t>
            </a:r>
            <a:r>
              <a:rPr lang="fi-FI" dirty="0" err="1"/>
              <a:t>modified</a:t>
            </a:r>
            <a:r>
              <a:rPr lang="fi-FI" dirty="0"/>
              <a:t> RIS to </a:t>
            </a:r>
            <a:r>
              <a:rPr lang="fi-FI" dirty="0" err="1"/>
              <a:t>reuse</a:t>
            </a:r>
            <a:r>
              <a:rPr lang="fi-FI" dirty="0"/>
              <a:t> </a:t>
            </a:r>
            <a:r>
              <a:rPr lang="fi-FI" dirty="0" err="1"/>
              <a:t>samples</a:t>
            </a:r>
            <a:r>
              <a:rPr lang="fi-FI" dirty="0"/>
              <a:t> </a:t>
            </a:r>
            <a:r>
              <a:rPr lang="fi-FI" dirty="0" err="1"/>
              <a:t>between</a:t>
            </a:r>
            <a:r>
              <a:rPr lang="fi-FI" dirty="0"/>
              <a:t> </a:t>
            </a:r>
            <a:r>
              <a:rPr lang="fi-FI" dirty="0" err="1"/>
              <a:t>different</a:t>
            </a:r>
            <a:r>
              <a:rPr lang="fi-FI" dirty="0"/>
              <a:t> </a:t>
            </a:r>
            <a:r>
              <a:rPr lang="fi-FI" dirty="0" err="1"/>
              <a:t>domains</a:t>
            </a:r>
            <a:r>
              <a:rPr lang="fi-FI" dirty="0"/>
              <a:t>. </a:t>
            </a:r>
            <a:r>
              <a:rPr lang="fi-FI" dirty="0" err="1"/>
              <a:t>We</a:t>
            </a:r>
            <a:r>
              <a:rPr lang="fi-FI" dirty="0"/>
              <a:t> </a:t>
            </a:r>
            <a:r>
              <a:rPr lang="fi-FI" dirty="0" err="1"/>
              <a:t>allow</a:t>
            </a:r>
            <a:r>
              <a:rPr lang="fi-FI" dirty="0"/>
              <a:t> </a:t>
            </a:r>
            <a:r>
              <a:rPr lang="fi-FI" dirty="0" err="1"/>
              <a:t>material-specific</a:t>
            </a:r>
            <a:r>
              <a:rPr lang="fi-FI" dirty="0"/>
              <a:t> </a:t>
            </a:r>
            <a:r>
              <a:rPr lang="fi-FI" dirty="0" err="1"/>
              <a:t>reuse</a:t>
            </a:r>
            <a:r>
              <a:rPr lang="fi-FI" dirty="0"/>
              <a:t> </a:t>
            </a:r>
            <a:r>
              <a:rPr lang="fi-FI" dirty="0" err="1"/>
              <a:t>techniques</a:t>
            </a:r>
            <a:r>
              <a:rPr lang="fi-FI" dirty="0"/>
              <a:t> for </a:t>
            </a:r>
            <a:r>
              <a:rPr lang="fi-FI" dirty="0" err="1"/>
              <a:t>maximum</a:t>
            </a:r>
            <a:r>
              <a:rPr lang="fi-FI" dirty="0"/>
              <a:t> </a:t>
            </a:r>
            <a:r>
              <a:rPr lang="fi-FI" dirty="0" err="1"/>
              <a:t>freedom</a:t>
            </a:r>
            <a:r>
              <a:rPr lang="fi-FI" dirty="0"/>
              <a:t> and </a:t>
            </a:r>
            <a:r>
              <a:rPr lang="fi-FI" dirty="0" err="1"/>
              <a:t>efficiency</a:t>
            </a:r>
            <a:r>
              <a:rPr lang="fi-FI" dirty="0"/>
              <a:t>.</a:t>
            </a:r>
          </a:p>
          <a:p>
            <a:endParaRPr lang="fi-FI" dirty="0"/>
          </a:p>
          <a:p>
            <a:r>
              <a:rPr lang="fi-FI" dirty="0" err="1"/>
              <a:t>This</a:t>
            </a:r>
            <a:r>
              <a:rPr lang="fi-FI" dirty="0"/>
              <a:t> </a:t>
            </a:r>
            <a:r>
              <a:rPr lang="fi-FI" dirty="0" err="1"/>
              <a:t>paper</a:t>
            </a:r>
            <a:r>
              <a:rPr lang="fi-FI" dirty="0"/>
              <a:t> </a:t>
            </a:r>
            <a:r>
              <a:rPr lang="fi-FI" dirty="0" err="1"/>
              <a:t>also</a:t>
            </a:r>
            <a:r>
              <a:rPr lang="fi-FI" dirty="0"/>
              <a:t> </a:t>
            </a:r>
            <a:r>
              <a:rPr lang="fi-FI" dirty="0" err="1"/>
              <a:t>lays</a:t>
            </a:r>
            <a:r>
              <a:rPr lang="fi-FI" dirty="0"/>
              <a:t> out </a:t>
            </a:r>
            <a:r>
              <a:rPr lang="fi-FI" dirty="0" err="1"/>
              <a:t>the</a:t>
            </a:r>
            <a:r>
              <a:rPr lang="fi-FI" dirty="0"/>
              <a:t> </a:t>
            </a:r>
            <a:r>
              <a:rPr lang="fi-FI" dirty="0" err="1"/>
              <a:t>ReSTIR</a:t>
            </a:r>
            <a:r>
              <a:rPr lang="fi-FI" dirty="0"/>
              <a:t> </a:t>
            </a:r>
            <a:r>
              <a:rPr lang="fi-FI" dirty="0" err="1"/>
              <a:t>math</a:t>
            </a:r>
            <a:r>
              <a:rPr lang="fi-FI" dirty="0"/>
              <a:t> </a:t>
            </a:r>
            <a:r>
              <a:rPr lang="fi-FI" dirty="0" err="1"/>
              <a:t>framework</a:t>
            </a:r>
            <a:r>
              <a:rPr lang="fi-FI" dirty="0"/>
              <a:t> and </a:t>
            </a:r>
            <a:r>
              <a:rPr lang="fi-FI" dirty="0" err="1"/>
              <a:t>the</a:t>
            </a:r>
            <a:r>
              <a:rPr lang="fi-FI" dirty="0"/>
              <a:t> </a:t>
            </a:r>
            <a:r>
              <a:rPr lang="fi-FI" dirty="0" err="1"/>
              <a:t>foundations</a:t>
            </a:r>
            <a:r>
              <a:rPr lang="fi-FI" dirty="0"/>
              <a:t> of </a:t>
            </a:r>
            <a:r>
              <a:rPr lang="fi-FI" dirty="0" err="1"/>
              <a:t>ReSTIR</a:t>
            </a:r>
            <a:r>
              <a:rPr lang="fi-FI" dirty="0"/>
              <a:t>.</a:t>
            </a:r>
          </a:p>
        </p:txBody>
      </p:sp>
      <p:sp>
        <p:nvSpPr>
          <p:cNvPr id="4" name="Slide Number Placeholder 3"/>
          <p:cNvSpPr>
            <a:spLocks noGrp="1"/>
          </p:cNvSpPr>
          <p:nvPr>
            <p:ph type="sldNum" sz="quarter" idx="5"/>
          </p:nvPr>
        </p:nvSpPr>
        <p:spPr/>
        <p:txBody>
          <a:bodyPr/>
          <a:lstStyle/>
          <a:p>
            <a:fld id="{92C38144-C961-6348-B731-59DFA4E1CA2F}" type="slidenum">
              <a:rPr lang="en-US" smtClean="0"/>
              <a:t>9</a:t>
            </a:fld>
            <a:endParaRPr lang="en-US"/>
          </a:p>
        </p:txBody>
      </p:sp>
    </p:spTree>
    <p:extLst>
      <p:ext uri="{BB962C8B-B14F-4D97-AF65-F5344CB8AC3E}">
        <p14:creationId xmlns:p14="http://schemas.microsoft.com/office/powerpoint/2010/main" val="1567553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E8AE2CBE-313A-956A-4E0C-F917CC545722}"/>
              </a:ext>
            </a:extLst>
          </p:cNvPr>
          <p:cNvPicPr>
            <a:picLocks noChangeAspect="1"/>
          </p:cNvPicPr>
          <p:nvPr userDrawn="1"/>
        </p:nvPicPr>
        <p:blipFill>
          <a:blip r:embed="rId2"/>
          <a:stretch>
            <a:fillRect/>
          </a:stretch>
        </p:blipFill>
        <p:spPr>
          <a:xfrm>
            <a:off x="-1524" y="1"/>
            <a:ext cx="12192000" cy="6858000"/>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834829" y="4618566"/>
            <a:ext cx="8388193" cy="553998"/>
          </a:xfrm>
          <a:noFill/>
        </p:spPr>
        <p:txBody>
          <a:bodyPr wrap="square" lIns="182880" tIns="0" rIns="182880" bIns="91440" anchor="t" anchorCtr="0">
            <a:noAutofit/>
          </a:bodyPr>
          <a:lstStyle>
            <a:lvl1pPr marL="0" indent="0" algn="l">
              <a:lnSpc>
                <a:spcPct val="100000"/>
              </a:lnSpc>
              <a:spcBef>
                <a:spcPts val="0"/>
              </a:spcBef>
              <a:spcAft>
                <a:spcPts val="0"/>
              </a:spcAft>
              <a:buNone/>
              <a:defRPr sz="3000" b="1" cap="all" baseline="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834829" y="3807155"/>
            <a:ext cx="8388193" cy="661720"/>
          </a:xfrm>
          <a:noFill/>
        </p:spPr>
        <p:txBody>
          <a:bodyPr wrap="square" lIns="182880" tIns="45720" rIns="182880" bIns="0" anchor="b" anchorCtr="0">
            <a:noAutofit/>
          </a:bodyPr>
          <a:lstStyle>
            <a:lvl1pPr algn="l">
              <a:lnSpc>
                <a:spcPct val="100000"/>
              </a:lnSpc>
              <a:defRPr sz="5000" b="1" i="0" cap="all" baseline="0">
                <a:solidFill>
                  <a:schemeClr val="accent4"/>
                </a:solidFill>
              </a:defRPr>
            </a:lvl1pPr>
          </a:lstStyle>
          <a:p>
            <a:r>
              <a:rPr lang="en-US"/>
              <a:t>Presentation title</a:t>
            </a:r>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831623"/>
            <a:ext cx="12188952"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059A77-E601-2645-8CD4-1869E96E276E}"/>
              </a:ext>
            </a:extLst>
          </p:cNvPr>
          <p:cNvSpPr txBox="1"/>
          <p:nvPr userDrawn="1"/>
        </p:nvSpPr>
        <p:spPr>
          <a:xfrm>
            <a:off x="6761069" y="1118619"/>
            <a:ext cx="4369784" cy="430887"/>
          </a:xfrm>
          <a:prstGeom prst="rect">
            <a:avLst/>
          </a:prstGeom>
          <a:noFill/>
        </p:spPr>
        <p:txBody>
          <a:bodyPr wrap="square" rIns="0" rtlCol="0">
            <a:spAutoFit/>
          </a:bodyPr>
          <a:lstStyle/>
          <a:p>
            <a:pPr algn="r"/>
            <a:r>
              <a:rPr lang="en-US" sz="1100" b="0" spc="50" baseline="0">
                <a:solidFill>
                  <a:schemeClr val="tx1"/>
                </a:solidFill>
                <a:latin typeface="+mn-lt"/>
              </a:rPr>
              <a:t>THE PREMIER CONFERENCE &amp; EXHIBITION ON COMPUTER GRAPHICS &amp; INTERACTIVE TECHNIQUES</a:t>
            </a:r>
          </a:p>
        </p:txBody>
      </p:sp>
      <p:pic>
        <p:nvPicPr>
          <p:cNvPr id="11" name="Picture 10">
            <a:extLst>
              <a:ext uri="{FF2B5EF4-FFF2-40B4-BE49-F238E27FC236}">
                <a16:creationId xmlns:a16="http://schemas.microsoft.com/office/drawing/2014/main" id="{30FC6D89-217A-91B4-088A-09DF8501DC58}"/>
              </a:ext>
            </a:extLst>
          </p:cNvPr>
          <p:cNvPicPr>
            <a:picLocks noChangeAspect="1"/>
          </p:cNvPicPr>
          <p:nvPr userDrawn="1"/>
        </p:nvPicPr>
        <p:blipFill>
          <a:blip r:embed="rId3"/>
          <a:stretch>
            <a:fillRect/>
          </a:stretch>
        </p:blipFill>
        <p:spPr>
          <a:xfrm>
            <a:off x="1060167" y="820335"/>
            <a:ext cx="4369784" cy="1027456"/>
          </a:xfrm>
          <a:prstGeom prst="rect">
            <a:avLst/>
          </a:prstGeom>
        </p:spPr>
      </p:pic>
      <p:sp>
        <p:nvSpPr>
          <p:cNvPr id="5" name="TextBox 4">
            <a:extLst>
              <a:ext uri="{FF2B5EF4-FFF2-40B4-BE49-F238E27FC236}">
                <a16:creationId xmlns:a16="http://schemas.microsoft.com/office/drawing/2014/main" id="{3DFF1510-9A5B-B74B-0748-E512233827CA}"/>
              </a:ext>
            </a:extLst>
          </p:cNvPr>
          <p:cNvSpPr txBox="1"/>
          <p:nvPr userDrawn="1"/>
        </p:nvSpPr>
        <p:spPr>
          <a:xfrm>
            <a:off x="434849" y="6382110"/>
            <a:ext cx="6380539" cy="271549"/>
          </a:xfrm>
          <a:prstGeom prst="rect">
            <a:avLst/>
          </a:prstGeom>
          <a:noFill/>
        </p:spPr>
        <p:txBody>
          <a:bodyPr wrap="square" lIns="0" rtlCol="0">
            <a:spAutoFit/>
          </a:bodyPr>
          <a:lstStyle/>
          <a:p>
            <a:pPr marL="0" marR="0" lvl="0" indent="0" algn="l" defTabSz="914400" rtl="0" eaLnBrk="1" fontAlgn="auto" latinLnBrk="0" hangingPunct="1">
              <a:lnSpc>
                <a:spcPct val="130000"/>
              </a:lnSpc>
              <a:spcBef>
                <a:spcPts val="0"/>
              </a:spcBef>
              <a:spcAft>
                <a:spcPts val="600"/>
              </a:spcAft>
              <a:buClr>
                <a:schemeClr val="accent2"/>
              </a:buClr>
              <a:buSzTx/>
              <a:buFont typeface="Arial" panose="020B0604020202020204" pitchFamily="34" charset="0"/>
              <a:buNone/>
              <a:tabLst/>
              <a:defRPr/>
            </a:pPr>
            <a:r>
              <a:rPr lang="en-US" sz="1000" spc="20" baseline="0">
                <a:solidFill>
                  <a:schemeClr val="accent4"/>
                </a:solidFill>
              </a:rPr>
              <a:t>© 2023 SIGGRAPH. ALL RIGHTS RESERVED.</a:t>
            </a:r>
          </a:p>
        </p:txBody>
      </p:sp>
    </p:spTree>
    <p:extLst>
      <p:ext uri="{BB962C8B-B14F-4D97-AF65-F5344CB8AC3E}">
        <p14:creationId xmlns:p14="http://schemas.microsoft.com/office/powerpoint/2010/main" val="135695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356611-E258-0344-9650-18FA15857A2F}"/>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3" name="Title 1">
            <a:extLst>
              <a:ext uri="{FF2B5EF4-FFF2-40B4-BE49-F238E27FC236}">
                <a16:creationId xmlns:a16="http://schemas.microsoft.com/office/drawing/2014/main" id="{2CC0DEEE-7914-9BE3-1104-4DB0C49EF9CF}"/>
              </a:ext>
            </a:extLst>
          </p:cNvPr>
          <p:cNvSpPr>
            <a:spLocks noGrp="1"/>
          </p:cNvSpPr>
          <p:nvPr>
            <p:ph type="title"/>
          </p:nvPr>
        </p:nvSpPr>
        <p:spPr>
          <a:xfrm>
            <a:off x="968829" y="1"/>
            <a:ext cx="8055740" cy="1312023"/>
          </a:xfrm>
        </p:spPr>
        <p:txBody>
          <a:bodyPr/>
          <a:lstStyle/>
          <a:p>
            <a:r>
              <a:rPr lang="en-US"/>
              <a:t>Click to edit Master title style</a:t>
            </a:r>
          </a:p>
        </p:txBody>
      </p:sp>
    </p:spTree>
    <p:extLst>
      <p:ext uri="{BB962C8B-B14F-4D97-AF65-F5344CB8AC3E}">
        <p14:creationId xmlns:p14="http://schemas.microsoft.com/office/powerpoint/2010/main" val="239652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56AAD1-AF05-1B6F-7083-231AE3393D44}"/>
              </a:ext>
            </a:extLst>
          </p:cNvPr>
          <p:cNvSpPr/>
          <p:nvPr userDrawn="1"/>
        </p:nvSpPr>
        <p:spPr>
          <a:xfrm>
            <a:off x="1" y="-4712"/>
            <a:ext cx="12191999" cy="13167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BFF872-DEC3-9608-DAA1-416E846544FB}"/>
              </a:ext>
            </a:extLst>
          </p:cNvPr>
          <p:cNvPicPr>
            <a:picLocks noChangeAspect="1"/>
          </p:cNvPicPr>
          <p:nvPr userDrawn="1"/>
        </p:nvPicPr>
        <p:blipFill>
          <a:blip r:embed="rId2"/>
          <a:stretch>
            <a:fillRect/>
          </a:stretch>
        </p:blipFill>
        <p:spPr>
          <a:xfrm>
            <a:off x="9831634" y="428651"/>
            <a:ext cx="1957849" cy="460344"/>
          </a:xfrm>
          <a:prstGeom prst="rect">
            <a:avLst/>
          </a:prstGeom>
        </p:spPr>
      </p:pic>
      <p:pic>
        <p:nvPicPr>
          <p:cNvPr id="6" name="Picture 5">
            <a:extLst>
              <a:ext uri="{FF2B5EF4-FFF2-40B4-BE49-F238E27FC236}">
                <a16:creationId xmlns:a16="http://schemas.microsoft.com/office/drawing/2014/main" id="{8C94A434-DC17-FD48-E960-AD24699A0BD8}"/>
              </a:ext>
            </a:extLst>
          </p:cNvPr>
          <p:cNvPicPr>
            <a:picLocks noChangeAspect="1"/>
          </p:cNvPicPr>
          <p:nvPr userDrawn="1"/>
        </p:nvPicPr>
        <p:blipFill>
          <a:blip r:embed="rId3"/>
          <a:stretch>
            <a:fillRect/>
          </a:stretch>
        </p:blipFill>
        <p:spPr>
          <a:xfrm>
            <a:off x="11032639" y="5149048"/>
            <a:ext cx="734048" cy="843374"/>
          </a:xfrm>
          <a:prstGeom prst="rect">
            <a:avLst/>
          </a:prstGeom>
        </p:spPr>
      </p:pic>
      <p:sp>
        <p:nvSpPr>
          <p:cNvPr id="7" name="Rectangle 6">
            <a:extLst>
              <a:ext uri="{FF2B5EF4-FFF2-40B4-BE49-F238E27FC236}">
                <a16:creationId xmlns:a16="http://schemas.microsoft.com/office/drawing/2014/main" id="{EDF554CE-D75D-6B4D-E949-1161F64CA54B}"/>
              </a:ext>
            </a:extLst>
          </p:cNvPr>
          <p:cNvSpPr/>
          <p:nvPr userDrawn="1"/>
        </p:nvSpPr>
        <p:spPr>
          <a:xfrm>
            <a:off x="0" y="6205491"/>
            <a:ext cx="12192000" cy="6525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8" name="Slide Number Placeholder 5">
            <a:extLst>
              <a:ext uri="{FF2B5EF4-FFF2-40B4-BE49-F238E27FC236}">
                <a16:creationId xmlns:a16="http://schemas.microsoft.com/office/drawing/2014/main" id="{B3331EA5-143E-8640-CF63-E4E86F6D5D36}"/>
              </a:ext>
            </a:extLst>
          </p:cNvPr>
          <p:cNvSpPr>
            <a:spLocks noGrp="1"/>
          </p:cNvSpPr>
          <p:nvPr>
            <p:ph type="sldNum" sz="quarter" idx="4"/>
          </p:nvPr>
        </p:nvSpPr>
        <p:spPr>
          <a:xfrm>
            <a:off x="11115753" y="6369813"/>
            <a:ext cx="673360" cy="301752"/>
          </a:xfrm>
          <a:prstGeom prst="rect">
            <a:avLst/>
          </a:prstGeom>
        </p:spPr>
        <p:txBody>
          <a:bodyPr vert="horz" lIns="91440" tIns="45720" rIns="0" bIns="45720" rtlCol="0" anchor="ctr"/>
          <a:lstStyle>
            <a:lvl1pPr algn="r">
              <a:defRPr sz="900" spc="0">
                <a:solidFill>
                  <a:schemeClr val="accent4"/>
                </a:solidFill>
              </a:defRPr>
            </a:lvl1pPr>
          </a:lstStyle>
          <a:p>
            <a:fld id="{897AE9FA-3F8D-0D45-ABEA-B1C7A7244A19}" type="slidenum">
              <a:rPr lang="en-US" smtClean="0"/>
              <a:pPr/>
              <a:t>‹#›</a:t>
            </a:fld>
            <a:endParaRPr lang="en-US"/>
          </a:p>
        </p:txBody>
      </p:sp>
    </p:spTree>
    <p:extLst>
      <p:ext uri="{BB962C8B-B14F-4D97-AF65-F5344CB8AC3E}">
        <p14:creationId xmlns:p14="http://schemas.microsoft.com/office/powerpoint/2010/main" val="396322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AE2CBE-313A-956A-4E0C-F917CC545722}"/>
              </a:ext>
            </a:extLst>
          </p:cNvPr>
          <p:cNvPicPr>
            <a:picLocks noChangeAspect="1"/>
          </p:cNvPicPr>
          <p:nvPr userDrawn="1"/>
        </p:nvPicPr>
        <p:blipFill>
          <a:blip r:embed="rId2"/>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1010516" y="3683041"/>
            <a:ext cx="7196506" cy="553998"/>
          </a:xfrm>
          <a:noFill/>
        </p:spPr>
        <p:txBody>
          <a:bodyPr wrap="square" lIns="182880" tIns="0" rIns="182880" bIns="91440" anchor="t" anchorCtr="0">
            <a:noAutofit/>
          </a:bodyPr>
          <a:lstStyle>
            <a:lvl1pPr marL="0" indent="0" algn="l">
              <a:lnSpc>
                <a:spcPct val="100000"/>
              </a:lnSpc>
              <a:spcBef>
                <a:spcPts val="0"/>
              </a:spcBef>
              <a:spcAft>
                <a:spcPts val="0"/>
              </a:spcAft>
              <a:buNone/>
              <a:defRPr sz="37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SAMPLE DIVIDER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1010516" y="2529328"/>
            <a:ext cx="7196505" cy="984885"/>
          </a:xfrm>
          <a:noFill/>
        </p:spPr>
        <p:txBody>
          <a:bodyPr wrap="square" lIns="182880" tIns="45720" rIns="182880" bIns="0" anchor="b" anchorCtr="0">
            <a:normAutofit/>
          </a:bodyPr>
          <a:lstStyle>
            <a:lvl1pPr algn="l">
              <a:lnSpc>
                <a:spcPct val="100000"/>
              </a:lnSpc>
              <a:defRPr sz="6100" b="1" i="0" cap="all" baseline="0">
                <a:solidFill>
                  <a:schemeClr val="tx1"/>
                </a:solidFill>
              </a:defRPr>
            </a:lvl1pPr>
          </a:lstStyle>
          <a:p>
            <a:r>
              <a:rPr lang="en-US"/>
              <a:t>DIVIDER title</a:t>
            </a:r>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831623"/>
            <a:ext cx="12188952"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059A77-E601-2645-8CD4-1869E96E276E}"/>
              </a:ext>
            </a:extLst>
          </p:cNvPr>
          <p:cNvSpPr txBox="1"/>
          <p:nvPr userDrawn="1"/>
        </p:nvSpPr>
        <p:spPr>
          <a:xfrm>
            <a:off x="8302465" y="223966"/>
            <a:ext cx="3499563" cy="369332"/>
          </a:xfrm>
          <a:prstGeom prst="rect">
            <a:avLst/>
          </a:prstGeom>
          <a:noFill/>
        </p:spPr>
        <p:txBody>
          <a:bodyPr wrap="square" rIns="0" rtlCol="0">
            <a:spAutoFit/>
          </a:bodyPr>
          <a:lstStyle/>
          <a:p>
            <a:pPr algn="r"/>
            <a:r>
              <a:rPr lang="en-US" sz="900" b="0" spc="50" baseline="0">
                <a:solidFill>
                  <a:schemeClr val="tx1"/>
                </a:solidFill>
                <a:latin typeface="+mn-lt"/>
              </a:rPr>
              <a:t>THE PREMIER CONFERENCE &amp; EXHIBITION ON COMPUTER GRAPHICS &amp; INTERACTIVE TECHNIQUES</a:t>
            </a:r>
          </a:p>
        </p:txBody>
      </p:sp>
      <p:pic>
        <p:nvPicPr>
          <p:cNvPr id="11" name="Picture 10">
            <a:extLst>
              <a:ext uri="{FF2B5EF4-FFF2-40B4-BE49-F238E27FC236}">
                <a16:creationId xmlns:a16="http://schemas.microsoft.com/office/drawing/2014/main" id="{30FC6D89-217A-91B4-088A-09DF8501DC58}"/>
              </a:ext>
            </a:extLst>
          </p:cNvPr>
          <p:cNvPicPr>
            <a:picLocks noChangeAspect="1"/>
          </p:cNvPicPr>
          <p:nvPr userDrawn="1"/>
        </p:nvPicPr>
        <p:blipFill>
          <a:blip r:embed="rId3"/>
          <a:stretch>
            <a:fillRect/>
          </a:stretch>
        </p:blipFill>
        <p:spPr>
          <a:xfrm>
            <a:off x="1161767" y="1129964"/>
            <a:ext cx="2597421" cy="610725"/>
          </a:xfrm>
          <a:prstGeom prst="rect">
            <a:avLst/>
          </a:prstGeom>
        </p:spPr>
      </p:pic>
      <p:sp>
        <p:nvSpPr>
          <p:cNvPr id="4" name="TextBox 3">
            <a:extLst>
              <a:ext uri="{FF2B5EF4-FFF2-40B4-BE49-F238E27FC236}">
                <a16:creationId xmlns:a16="http://schemas.microsoft.com/office/drawing/2014/main" id="{C85B2328-643C-7641-0D07-872AD2DA567A}"/>
              </a:ext>
            </a:extLst>
          </p:cNvPr>
          <p:cNvSpPr txBox="1"/>
          <p:nvPr userDrawn="1"/>
        </p:nvSpPr>
        <p:spPr>
          <a:xfrm>
            <a:off x="434849" y="6382110"/>
            <a:ext cx="6380539" cy="271549"/>
          </a:xfrm>
          <a:prstGeom prst="rect">
            <a:avLst/>
          </a:prstGeom>
          <a:noFill/>
        </p:spPr>
        <p:txBody>
          <a:bodyPr wrap="square" lIns="0" rtlCol="0">
            <a:spAutoFit/>
          </a:bodyPr>
          <a:lstStyle/>
          <a:p>
            <a:pPr marL="0" marR="0" lvl="0" indent="0" algn="l" defTabSz="914400" rtl="0" eaLnBrk="1" fontAlgn="auto" latinLnBrk="0" hangingPunct="1">
              <a:lnSpc>
                <a:spcPct val="130000"/>
              </a:lnSpc>
              <a:spcBef>
                <a:spcPts val="0"/>
              </a:spcBef>
              <a:spcAft>
                <a:spcPts val="600"/>
              </a:spcAft>
              <a:buClr>
                <a:schemeClr val="accent2"/>
              </a:buClr>
              <a:buSzTx/>
              <a:buFont typeface="Arial" panose="020B0604020202020204" pitchFamily="34" charset="0"/>
              <a:buNone/>
              <a:tabLst/>
              <a:defRPr/>
            </a:pPr>
            <a:r>
              <a:rPr lang="en-US" sz="1000" spc="20" baseline="0">
                <a:solidFill>
                  <a:schemeClr val="accent4"/>
                </a:solidFill>
              </a:rPr>
              <a:t>© 2023 SIGGRAPH. ALL RIGHTS RESERVED.</a:t>
            </a:r>
          </a:p>
        </p:txBody>
      </p:sp>
    </p:spTree>
    <p:extLst>
      <p:ext uri="{BB962C8B-B14F-4D97-AF65-F5344CB8AC3E}">
        <p14:creationId xmlns:p14="http://schemas.microsoft.com/office/powerpoint/2010/main" val="3498146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A4EDCD-EC5C-1462-3695-64B82B8C5B62}"/>
              </a:ext>
            </a:extLst>
          </p:cNvPr>
          <p:cNvPicPr>
            <a:picLocks noChangeAspect="1"/>
          </p:cNvPicPr>
          <p:nvPr userDrawn="1"/>
        </p:nvPicPr>
        <p:blipFill>
          <a:blip r:embed="rId2"/>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5232561" y="3804384"/>
            <a:ext cx="6541757" cy="553998"/>
          </a:xfrm>
          <a:noFill/>
        </p:spPr>
        <p:txBody>
          <a:bodyPr wrap="square" lIns="182880" tIns="0" rIns="182880" bIns="91440" anchor="t" anchorCtr="0">
            <a:noAutofit/>
          </a:bodyPr>
          <a:lstStyle>
            <a:lvl1pPr marL="0" indent="0" algn="l">
              <a:lnSpc>
                <a:spcPct val="100000"/>
              </a:lnSpc>
              <a:spcBef>
                <a:spcPts val="0"/>
              </a:spcBef>
              <a:spcAft>
                <a:spcPts val="0"/>
              </a:spcAft>
              <a:buNone/>
              <a:defRPr sz="30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SAMPLE DIVIDER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5232561" y="2863657"/>
            <a:ext cx="6541757" cy="822498"/>
          </a:xfrm>
          <a:noFill/>
        </p:spPr>
        <p:txBody>
          <a:bodyPr wrap="square" lIns="182880" tIns="45720" rIns="182880" bIns="0" anchor="b" anchorCtr="0">
            <a:normAutofit/>
          </a:bodyPr>
          <a:lstStyle>
            <a:lvl1pPr algn="l">
              <a:lnSpc>
                <a:spcPct val="100000"/>
              </a:lnSpc>
              <a:defRPr sz="5000" b="1" i="0" cap="all" baseline="0">
                <a:solidFill>
                  <a:schemeClr val="tx1"/>
                </a:solidFill>
              </a:defRPr>
            </a:lvl1pPr>
          </a:lstStyle>
          <a:p>
            <a:r>
              <a:rPr lang="en-US"/>
              <a:t>DIVIDER title</a:t>
            </a:r>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831623"/>
            <a:ext cx="12188952"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059A77-E601-2645-8CD4-1869E96E276E}"/>
              </a:ext>
            </a:extLst>
          </p:cNvPr>
          <p:cNvSpPr txBox="1"/>
          <p:nvPr userDrawn="1"/>
        </p:nvSpPr>
        <p:spPr>
          <a:xfrm>
            <a:off x="8302465" y="223966"/>
            <a:ext cx="3499563" cy="369332"/>
          </a:xfrm>
          <a:prstGeom prst="rect">
            <a:avLst/>
          </a:prstGeom>
          <a:noFill/>
        </p:spPr>
        <p:txBody>
          <a:bodyPr wrap="square" rIns="0" rtlCol="0">
            <a:spAutoFit/>
          </a:bodyPr>
          <a:lstStyle/>
          <a:p>
            <a:pPr algn="r"/>
            <a:r>
              <a:rPr lang="en-US" sz="900" b="0" spc="50" baseline="0">
                <a:solidFill>
                  <a:schemeClr val="tx1"/>
                </a:solidFill>
                <a:latin typeface="+mn-lt"/>
              </a:rPr>
              <a:t>THE PREMIER CONFERENCE &amp; EXHIBITION ON COMPUTER GRAPHICS &amp; INTERACTIVE TECHNIQUES</a:t>
            </a:r>
          </a:p>
        </p:txBody>
      </p:sp>
      <p:pic>
        <p:nvPicPr>
          <p:cNvPr id="11" name="Picture 10">
            <a:extLst>
              <a:ext uri="{FF2B5EF4-FFF2-40B4-BE49-F238E27FC236}">
                <a16:creationId xmlns:a16="http://schemas.microsoft.com/office/drawing/2014/main" id="{30FC6D89-217A-91B4-088A-09DF8501DC58}"/>
              </a:ext>
            </a:extLst>
          </p:cNvPr>
          <p:cNvPicPr>
            <a:picLocks noChangeAspect="1"/>
          </p:cNvPicPr>
          <p:nvPr userDrawn="1"/>
        </p:nvPicPr>
        <p:blipFill>
          <a:blip r:embed="rId3"/>
          <a:stretch>
            <a:fillRect/>
          </a:stretch>
        </p:blipFill>
        <p:spPr>
          <a:xfrm>
            <a:off x="5451545" y="1707278"/>
            <a:ext cx="2597421" cy="610725"/>
          </a:xfrm>
          <a:prstGeom prst="rect">
            <a:avLst/>
          </a:prstGeom>
        </p:spPr>
      </p:pic>
      <p:sp>
        <p:nvSpPr>
          <p:cNvPr id="4" name="TextBox 3">
            <a:extLst>
              <a:ext uri="{FF2B5EF4-FFF2-40B4-BE49-F238E27FC236}">
                <a16:creationId xmlns:a16="http://schemas.microsoft.com/office/drawing/2014/main" id="{C9EB93FE-D496-8E7D-353E-3EF021FE5CB8}"/>
              </a:ext>
            </a:extLst>
          </p:cNvPr>
          <p:cNvSpPr txBox="1"/>
          <p:nvPr userDrawn="1"/>
        </p:nvSpPr>
        <p:spPr>
          <a:xfrm>
            <a:off x="434849" y="6382110"/>
            <a:ext cx="6380539" cy="271549"/>
          </a:xfrm>
          <a:prstGeom prst="rect">
            <a:avLst/>
          </a:prstGeom>
          <a:noFill/>
        </p:spPr>
        <p:txBody>
          <a:bodyPr wrap="square" lIns="0" rtlCol="0">
            <a:spAutoFit/>
          </a:bodyPr>
          <a:lstStyle/>
          <a:p>
            <a:pPr marL="0" marR="0" lvl="0" indent="0" algn="l" defTabSz="914400" rtl="0" eaLnBrk="1" fontAlgn="auto" latinLnBrk="0" hangingPunct="1">
              <a:lnSpc>
                <a:spcPct val="130000"/>
              </a:lnSpc>
              <a:spcBef>
                <a:spcPts val="0"/>
              </a:spcBef>
              <a:spcAft>
                <a:spcPts val="600"/>
              </a:spcAft>
              <a:buClr>
                <a:schemeClr val="accent2"/>
              </a:buClr>
              <a:buSzTx/>
              <a:buFont typeface="Arial" panose="020B0604020202020204" pitchFamily="34" charset="0"/>
              <a:buNone/>
              <a:tabLst/>
              <a:defRPr/>
            </a:pPr>
            <a:r>
              <a:rPr lang="en-US" sz="1000" spc="20" baseline="0">
                <a:solidFill>
                  <a:schemeClr val="accent4"/>
                </a:solidFill>
              </a:rPr>
              <a:t>© 2023 SIGGRAPH. ALL RIGHTS RESERVED.</a:t>
            </a:r>
          </a:p>
        </p:txBody>
      </p:sp>
    </p:spTree>
    <p:extLst>
      <p:ext uri="{BB962C8B-B14F-4D97-AF65-F5344CB8AC3E}">
        <p14:creationId xmlns:p14="http://schemas.microsoft.com/office/powerpoint/2010/main" val="415347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E2E2-D167-EA48-A3B7-E8457B84FC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p:nvPr>
        </p:nvSpPr>
        <p:spPr>
          <a:xfrm>
            <a:off x="429208" y="1875213"/>
            <a:ext cx="11342915" cy="3897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15ECD1-D3E2-7D4C-8462-4E2F57C186B7}"/>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330734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9C391D-E75D-DE45-BB38-022E867E70D3}"/>
              </a:ext>
            </a:extLst>
          </p:cNvPr>
          <p:cNvSpPr>
            <a:spLocks noGrp="1"/>
          </p:cNvSpPr>
          <p:nvPr>
            <p:ph type="body" sz="quarter" idx="3"/>
          </p:nvPr>
        </p:nvSpPr>
        <p:spPr>
          <a:xfrm>
            <a:off x="6329682" y="1875213"/>
            <a:ext cx="5440680" cy="369332"/>
          </a:xfrm>
          <a:noFill/>
        </p:spPr>
        <p:txBody>
          <a:bodyPr wrap="square" lIns="0" anchor="t" anchorCtr="0">
            <a:spAutoFit/>
          </a:bodyPr>
          <a:lstStyle>
            <a:lvl1pPr marL="0" indent="0">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2">
            <a:extLst>
              <a:ext uri="{FF2B5EF4-FFF2-40B4-BE49-F238E27FC236}">
                <a16:creationId xmlns:a16="http://schemas.microsoft.com/office/drawing/2014/main" id="{6A37EDB7-7A9A-C047-B20A-95D1C96A3FDB}"/>
              </a:ext>
            </a:extLst>
          </p:cNvPr>
          <p:cNvSpPr>
            <a:spLocks noGrp="1"/>
          </p:cNvSpPr>
          <p:nvPr>
            <p:ph type="body" idx="1"/>
          </p:nvPr>
        </p:nvSpPr>
        <p:spPr>
          <a:xfrm>
            <a:off x="429208" y="1875213"/>
            <a:ext cx="5440680" cy="369332"/>
          </a:xfrm>
          <a:noFill/>
        </p:spPr>
        <p:txBody>
          <a:bodyPr wrap="square" lIns="0" anchor="t" anchorCtr="0">
            <a:spAutoFit/>
          </a:bodyPr>
          <a:lstStyle>
            <a:lvl1pPr marL="0" indent="0" algn="l">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E906AF-FA12-D142-9F73-F1D171262B23}"/>
              </a:ext>
            </a:extLst>
          </p:cNvPr>
          <p:cNvSpPr>
            <a:spLocks noGrp="1"/>
          </p:cNvSpPr>
          <p:nvPr>
            <p:ph sz="half" idx="2"/>
          </p:nvPr>
        </p:nvSpPr>
        <p:spPr>
          <a:xfrm>
            <a:off x="429207" y="2381541"/>
            <a:ext cx="5443273"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DE9817D-092A-D44D-B961-988D454C0A86}"/>
              </a:ext>
            </a:extLst>
          </p:cNvPr>
          <p:cNvSpPr>
            <a:spLocks noGrp="1"/>
          </p:cNvSpPr>
          <p:nvPr>
            <p:ph sz="quarter" idx="4"/>
          </p:nvPr>
        </p:nvSpPr>
        <p:spPr>
          <a:xfrm>
            <a:off x="6329682" y="2381541"/>
            <a:ext cx="544068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1" name="Title 1">
            <a:extLst>
              <a:ext uri="{FF2B5EF4-FFF2-40B4-BE49-F238E27FC236}">
                <a16:creationId xmlns:a16="http://schemas.microsoft.com/office/drawing/2014/main" id="{21CD0383-3D66-4F2A-E3D6-D56B04BF614A}"/>
              </a:ext>
            </a:extLst>
          </p:cNvPr>
          <p:cNvSpPr>
            <a:spLocks noGrp="1"/>
          </p:cNvSpPr>
          <p:nvPr>
            <p:ph type="title"/>
          </p:nvPr>
        </p:nvSpPr>
        <p:spPr>
          <a:xfrm>
            <a:off x="968829" y="1"/>
            <a:ext cx="8055740" cy="1312023"/>
          </a:xfrm>
        </p:spPr>
        <p:txBody>
          <a:bodyPr/>
          <a:lstStyle/>
          <a:p>
            <a:r>
              <a:rPr lang="en-US"/>
              <a:t>Click to edit Master title style</a:t>
            </a:r>
          </a:p>
        </p:txBody>
      </p:sp>
    </p:spTree>
    <p:extLst>
      <p:ext uri="{BB962C8B-B14F-4D97-AF65-F5344CB8AC3E}">
        <p14:creationId xmlns:p14="http://schemas.microsoft.com/office/powerpoint/2010/main" val="5121870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with Copy">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429207" y="1875213"/>
            <a:ext cx="5440680" cy="3905249"/>
          </a:xfrm>
          <a:prstGeom prst="roundRect">
            <a:avLst>
              <a:gd name="adj" fmla="val 4237"/>
            </a:avLst>
          </a:prstGeom>
          <a:solidFill>
            <a:schemeClr val="bg1">
              <a:lumMod val="95000"/>
            </a:schemeClr>
          </a:solidFill>
        </p:spPr>
        <p:txBody>
          <a:bodyPr anchor="ctr" anchorCtr="0"/>
          <a:lstStyle>
            <a:lvl1pPr marL="0" indent="0" algn="ctr">
              <a:buNone/>
              <a:defRPr/>
            </a:lvl1pPr>
          </a:lstStyle>
          <a:p>
            <a:endParaRPr lang="en-US"/>
          </a:p>
        </p:txBody>
      </p:sp>
      <p:sp>
        <p:nvSpPr>
          <p:cNvPr id="14" name="Text Placeholder 4">
            <a:extLst>
              <a:ext uri="{FF2B5EF4-FFF2-40B4-BE49-F238E27FC236}">
                <a16:creationId xmlns:a16="http://schemas.microsoft.com/office/drawing/2014/main" id="{D7DAE450-45DB-C040-9EDB-19F5751A4723}"/>
              </a:ext>
            </a:extLst>
          </p:cNvPr>
          <p:cNvSpPr>
            <a:spLocks noGrp="1"/>
          </p:cNvSpPr>
          <p:nvPr>
            <p:ph type="body" sz="quarter" idx="3"/>
          </p:nvPr>
        </p:nvSpPr>
        <p:spPr>
          <a:xfrm>
            <a:off x="6329682" y="1875213"/>
            <a:ext cx="5440680" cy="369332"/>
          </a:xfrm>
          <a:noFill/>
        </p:spPr>
        <p:txBody>
          <a:bodyPr wrap="square" lIns="0" anchor="t" anchorCtr="0">
            <a:spAutoFit/>
          </a:bodyPr>
          <a:lstStyle>
            <a:lvl1pPr marL="0" indent="0">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C2757DB2-FA19-6246-8101-7CD3EF637BC2}"/>
              </a:ext>
            </a:extLst>
          </p:cNvPr>
          <p:cNvSpPr>
            <a:spLocks noGrp="1"/>
          </p:cNvSpPr>
          <p:nvPr>
            <p:ph sz="quarter" idx="4"/>
          </p:nvPr>
        </p:nvSpPr>
        <p:spPr>
          <a:xfrm>
            <a:off x="6329682" y="2381541"/>
            <a:ext cx="544068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49033B7E-8358-6202-9183-0828259BDFE6}"/>
              </a:ext>
            </a:extLst>
          </p:cNvPr>
          <p:cNvSpPr>
            <a:spLocks noGrp="1"/>
          </p:cNvSpPr>
          <p:nvPr>
            <p:ph type="title"/>
          </p:nvPr>
        </p:nvSpPr>
        <p:spPr>
          <a:xfrm>
            <a:off x="968829" y="1"/>
            <a:ext cx="8055740" cy="1312023"/>
          </a:xfrm>
        </p:spPr>
        <p:txBody>
          <a:bodyPr/>
          <a:lstStyle/>
          <a:p>
            <a:r>
              <a:rPr lang="en-US"/>
              <a:t>Click to edit Master title style</a:t>
            </a:r>
          </a:p>
        </p:txBody>
      </p:sp>
    </p:spTree>
    <p:extLst>
      <p:ext uri="{BB962C8B-B14F-4D97-AF65-F5344CB8AC3E}">
        <p14:creationId xmlns:p14="http://schemas.microsoft.com/office/powerpoint/2010/main" val="59209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Collage with Copy">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429207" y="1875214"/>
            <a:ext cx="3044208" cy="3905250"/>
          </a:xfrm>
          <a:prstGeom prst="roundRect">
            <a:avLst>
              <a:gd name="adj" fmla="val 5542"/>
            </a:avLst>
          </a:prstGeom>
          <a:solidFill>
            <a:schemeClr val="bg1">
              <a:lumMod val="95000"/>
            </a:schemeClr>
          </a:solidFill>
        </p:spPr>
        <p:txBody>
          <a:bodyPr anchor="ctr" anchorCtr="0"/>
          <a:lstStyle>
            <a:lvl1pPr marL="0" indent="0" algn="ctr">
              <a:buNone/>
              <a:defRPr/>
            </a:lvl1pPr>
          </a:lstStyle>
          <a:p>
            <a:endParaRPr lang="en-US"/>
          </a:p>
        </p:txBody>
      </p:sp>
      <p:sp>
        <p:nvSpPr>
          <p:cNvPr id="11" name="Picture Placeholder 9">
            <a:extLst>
              <a:ext uri="{FF2B5EF4-FFF2-40B4-BE49-F238E27FC236}">
                <a16:creationId xmlns:a16="http://schemas.microsoft.com/office/drawing/2014/main" id="{962247E0-BC89-794C-A967-5D37D571B7EE}"/>
              </a:ext>
            </a:extLst>
          </p:cNvPr>
          <p:cNvSpPr>
            <a:spLocks noGrp="1"/>
          </p:cNvSpPr>
          <p:nvPr>
            <p:ph type="pic" sz="quarter" idx="16"/>
          </p:nvPr>
        </p:nvSpPr>
        <p:spPr>
          <a:xfrm>
            <a:off x="3701731" y="1875213"/>
            <a:ext cx="2170748" cy="1850722"/>
          </a:xfrm>
          <a:prstGeom prst="roundRect">
            <a:avLst>
              <a:gd name="adj" fmla="val 6297"/>
            </a:avLst>
          </a:prstGeom>
          <a:solidFill>
            <a:schemeClr val="bg1">
              <a:lumMod val="95000"/>
            </a:schemeClr>
          </a:solidFill>
        </p:spPr>
        <p:txBody>
          <a:bodyPr anchor="ctr" anchorCtr="0"/>
          <a:lstStyle>
            <a:lvl1pPr marL="0" indent="0" algn="ctr">
              <a:buNone/>
              <a:defRPr/>
            </a:lvl1pPr>
          </a:lstStyle>
          <a:p>
            <a:endParaRPr lang="en-US"/>
          </a:p>
        </p:txBody>
      </p:sp>
      <p:sp>
        <p:nvSpPr>
          <p:cNvPr id="13" name="Picture Placeholder 9">
            <a:extLst>
              <a:ext uri="{FF2B5EF4-FFF2-40B4-BE49-F238E27FC236}">
                <a16:creationId xmlns:a16="http://schemas.microsoft.com/office/drawing/2014/main" id="{3CB143D2-2473-3E45-A248-15CE8B3C99DB}"/>
              </a:ext>
            </a:extLst>
          </p:cNvPr>
          <p:cNvSpPr>
            <a:spLocks noGrp="1"/>
          </p:cNvSpPr>
          <p:nvPr>
            <p:ph type="pic" sz="quarter" idx="17"/>
          </p:nvPr>
        </p:nvSpPr>
        <p:spPr>
          <a:xfrm>
            <a:off x="3701731" y="3949069"/>
            <a:ext cx="2170748" cy="1831394"/>
          </a:xfrm>
          <a:prstGeom prst="roundRect">
            <a:avLst>
              <a:gd name="adj" fmla="val 6804"/>
            </a:avLst>
          </a:prstGeom>
          <a:solidFill>
            <a:schemeClr val="bg1">
              <a:lumMod val="95000"/>
            </a:schemeClr>
          </a:solidFill>
        </p:spPr>
        <p:txBody>
          <a:bodyPr anchor="ctr" anchorCtr="0"/>
          <a:lstStyle>
            <a:lvl1pPr marL="0" indent="0" algn="ctr">
              <a:buNone/>
              <a:defRPr/>
            </a:lvl1pPr>
          </a:lstStyle>
          <a:p>
            <a:endParaRPr lang="en-US"/>
          </a:p>
        </p:txBody>
      </p:sp>
      <p:sp>
        <p:nvSpPr>
          <p:cNvPr id="12" name="Text Placeholder 4">
            <a:extLst>
              <a:ext uri="{FF2B5EF4-FFF2-40B4-BE49-F238E27FC236}">
                <a16:creationId xmlns:a16="http://schemas.microsoft.com/office/drawing/2014/main" id="{D5895EC3-B274-E949-A866-C2D2C90FFE0D}"/>
              </a:ext>
            </a:extLst>
          </p:cNvPr>
          <p:cNvSpPr>
            <a:spLocks noGrp="1"/>
          </p:cNvSpPr>
          <p:nvPr>
            <p:ph type="body" sz="quarter" idx="3"/>
          </p:nvPr>
        </p:nvSpPr>
        <p:spPr>
          <a:xfrm>
            <a:off x="6329682" y="1875213"/>
            <a:ext cx="5440680" cy="369332"/>
          </a:xfrm>
          <a:noFill/>
        </p:spPr>
        <p:txBody>
          <a:bodyPr wrap="square" lIns="0" anchor="t" anchorCtr="0">
            <a:spAutoFit/>
          </a:bodyPr>
          <a:lstStyle>
            <a:lvl1pPr marL="0" indent="0">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25A4AC91-4E0A-A942-A707-B569DE658B34}"/>
              </a:ext>
            </a:extLst>
          </p:cNvPr>
          <p:cNvSpPr>
            <a:spLocks noGrp="1"/>
          </p:cNvSpPr>
          <p:nvPr>
            <p:ph sz="quarter" idx="4"/>
          </p:nvPr>
        </p:nvSpPr>
        <p:spPr>
          <a:xfrm>
            <a:off x="6329682" y="2381541"/>
            <a:ext cx="544068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ECC9CE3F-997E-A9D6-9821-21A12C25CFC5}"/>
              </a:ext>
            </a:extLst>
          </p:cNvPr>
          <p:cNvSpPr>
            <a:spLocks noGrp="1"/>
          </p:cNvSpPr>
          <p:nvPr>
            <p:ph type="title"/>
          </p:nvPr>
        </p:nvSpPr>
        <p:spPr>
          <a:xfrm>
            <a:off x="968829" y="1"/>
            <a:ext cx="8055740" cy="1312023"/>
          </a:xfrm>
        </p:spPr>
        <p:txBody>
          <a:bodyPr/>
          <a:lstStyle/>
          <a:p>
            <a:r>
              <a:rPr lang="en-US"/>
              <a:t>Click to edit Master title style</a:t>
            </a:r>
          </a:p>
        </p:txBody>
      </p:sp>
    </p:spTree>
    <p:extLst>
      <p:ext uri="{BB962C8B-B14F-4D97-AF65-F5344CB8AC3E}">
        <p14:creationId xmlns:p14="http://schemas.microsoft.com/office/powerpoint/2010/main" val="237528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 - Sing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5568949" y="1871321"/>
            <a:ext cx="6186975" cy="446276"/>
          </a:xfrm>
          <a:noFill/>
        </p:spPr>
        <p:txBody>
          <a:bodyPr wrap="square" lIns="0" bIns="0" anchor="ctr" anchorCtr="0">
            <a:normAutofit/>
          </a:bodyPr>
          <a:lstStyle>
            <a:lvl1pPr>
              <a:lnSpc>
                <a:spcPct val="100000"/>
              </a:lnSpc>
              <a:defRPr>
                <a:solidFill>
                  <a:schemeClr val="tx1"/>
                </a:solidFill>
              </a:defRPr>
            </a:lvl1pPr>
          </a:lstStyle>
          <a:p>
            <a:r>
              <a:rPr lang="en-US"/>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5568950" y="2330197"/>
            <a:ext cx="6186975" cy="292388"/>
          </a:xfrm>
          <a:noFill/>
        </p:spPr>
        <p:txBody>
          <a:bodyPr wrap="square" lIns="0" tIns="0" anchor="ctr">
            <a:normAutofit/>
          </a:bodyPr>
          <a:lstStyle>
            <a:lvl1pPr marL="0" indent="0">
              <a:lnSpc>
                <a:spcPct val="100000"/>
              </a:lnSpc>
              <a:spcBef>
                <a:spcPts val="0"/>
              </a:spcBef>
              <a:spcAft>
                <a:spcPts val="0"/>
              </a:spcAft>
              <a:buNone/>
              <a:defRPr sz="1600" b="1" cap="all" baseline="0">
                <a:solidFill>
                  <a:schemeClr val="accent2"/>
                </a:solidFill>
              </a:defRPr>
            </a:lvl1pPr>
          </a:lstStyle>
          <a:p>
            <a:pPr lvl="0"/>
            <a:r>
              <a:rPr lang="en-US"/>
              <a:t>Position Name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5568950" y="2864504"/>
            <a:ext cx="6186975" cy="2907646"/>
          </a:xfrm>
        </p:spPr>
        <p:txBody>
          <a:bodyPr>
            <a:norm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7" name="Picture Placeholder 16">
            <a:extLst>
              <a:ext uri="{FF2B5EF4-FFF2-40B4-BE49-F238E27FC236}">
                <a16:creationId xmlns:a16="http://schemas.microsoft.com/office/drawing/2014/main" id="{144B1538-5A7F-8546-8036-708910616CE2}"/>
              </a:ext>
            </a:extLst>
          </p:cNvPr>
          <p:cNvSpPr>
            <a:spLocks noGrp="1"/>
          </p:cNvSpPr>
          <p:nvPr>
            <p:ph type="pic" sz="quarter" idx="13"/>
          </p:nvPr>
        </p:nvSpPr>
        <p:spPr>
          <a:xfrm>
            <a:off x="774440" y="1871091"/>
            <a:ext cx="3901058" cy="3901058"/>
          </a:xfrm>
          <a:custGeom>
            <a:avLst/>
            <a:gdLst>
              <a:gd name="connsiteX0" fmla="*/ 1996751 w 3993502"/>
              <a:gd name="connsiteY0" fmla="*/ 0 h 3993502"/>
              <a:gd name="connsiteX1" fmla="*/ 3993502 w 3993502"/>
              <a:gd name="connsiteY1" fmla="*/ 1996751 h 3993502"/>
              <a:gd name="connsiteX2" fmla="*/ 1996751 w 3993502"/>
              <a:gd name="connsiteY2" fmla="*/ 3993502 h 3993502"/>
              <a:gd name="connsiteX3" fmla="*/ 0 w 3993502"/>
              <a:gd name="connsiteY3" fmla="*/ 1996751 h 3993502"/>
              <a:gd name="connsiteX4" fmla="*/ 1996751 w 3993502"/>
              <a:gd name="connsiteY4" fmla="*/ 0 h 399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502" h="3993502">
                <a:moveTo>
                  <a:pt x="1996751" y="0"/>
                </a:moveTo>
                <a:cubicBezTo>
                  <a:pt x="3099526" y="0"/>
                  <a:pt x="3993502" y="893976"/>
                  <a:pt x="3993502" y="1996751"/>
                </a:cubicBezTo>
                <a:cubicBezTo>
                  <a:pt x="3993502" y="3099526"/>
                  <a:pt x="3099526" y="3993502"/>
                  <a:pt x="1996751" y="3993502"/>
                </a:cubicBezTo>
                <a:cubicBezTo>
                  <a:pt x="893976" y="3993502"/>
                  <a:pt x="0" y="3099526"/>
                  <a:pt x="0" y="1996751"/>
                </a:cubicBezTo>
                <a:cubicBezTo>
                  <a:pt x="0" y="893976"/>
                  <a:pt x="893976" y="0"/>
                  <a:pt x="1996751" y="0"/>
                </a:cubicBezTo>
                <a:close/>
              </a:path>
            </a:pathLst>
          </a:custGeom>
          <a:solidFill>
            <a:schemeClr val="bg2">
              <a:lumMod val="95000"/>
            </a:schemeClr>
          </a:solidFill>
        </p:spPr>
        <p:txBody>
          <a:bodyPr wrap="square" tIns="0" rIns="0" bIns="0" anchor="ctr">
            <a:noAutofit/>
          </a:bodyPr>
          <a:lstStyle>
            <a:lvl1pPr marL="0" indent="0" algn="ctr">
              <a:buNone/>
              <a:defRPr/>
            </a:lvl1pPr>
          </a:lstStyle>
          <a:p>
            <a:endParaRPr lang="en-US"/>
          </a:p>
        </p:txBody>
      </p:sp>
      <p:sp>
        <p:nvSpPr>
          <p:cNvPr id="2" name="Rectangle 1">
            <a:extLst>
              <a:ext uri="{FF2B5EF4-FFF2-40B4-BE49-F238E27FC236}">
                <a16:creationId xmlns:a16="http://schemas.microsoft.com/office/drawing/2014/main" id="{7498590D-715B-71B7-95C4-2A43A60C2330}"/>
              </a:ext>
            </a:extLst>
          </p:cNvPr>
          <p:cNvSpPr/>
          <p:nvPr userDrawn="1"/>
        </p:nvSpPr>
        <p:spPr>
          <a:xfrm>
            <a:off x="2" y="-4712"/>
            <a:ext cx="5568948" cy="13167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432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aker - Double">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2C1D4EF6-AC32-1959-9FFE-1909B16381D5}"/>
              </a:ext>
            </a:extLst>
          </p:cNvPr>
          <p:cNvSpPr>
            <a:spLocks noGrp="1"/>
          </p:cNvSpPr>
          <p:nvPr>
            <p:ph type="body" sz="quarter" idx="22" hasCustomPrompt="1"/>
          </p:nvPr>
        </p:nvSpPr>
        <p:spPr>
          <a:xfrm>
            <a:off x="8669164" y="2498223"/>
            <a:ext cx="3089630" cy="628800"/>
          </a:xfrm>
          <a:noFill/>
        </p:spPr>
        <p:txBody>
          <a:bodyPr wrap="square" lIns="0" tIns="0" bIns="0" anchor="b" anchorCtr="0">
            <a:normAutofit/>
          </a:bodyPr>
          <a:lstStyle>
            <a:lvl1pPr marL="0" indent="0">
              <a:lnSpc>
                <a:spcPct val="100000"/>
              </a:lnSpc>
              <a:spcBef>
                <a:spcPts val="0"/>
              </a:spcBef>
              <a:spcAft>
                <a:spcPts val="0"/>
              </a:spcAft>
              <a:buNone/>
              <a:defRPr sz="2100" b="1" cap="all" baseline="0">
                <a:solidFill>
                  <a:schemeClr val="tx1"/>
                </a:solidFill>
              </a:defRPr>
            </a:lvl1pPr>
          </a:lstStyle>
          <a:p>
            <a:pPr lvl="0"/>
            <a:r>
              <a:rPr lang="en-US"/>
              <a:t>SPEAKER NAME</a:t>
            </a:r>
          </a:p>
        </p:txBody>
      </p:sp>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2859617" y="2494845"/>
            <a:ext cx="3067050" cy="632177"/>
          </a:xfrm>
          <a:noFill/>
        </p:spPr>
        <p:txBody>
          <a:bodyPr wrap="square" lIns="0" bIns="0" anchor="b" anchorCtr="0">
            <a:normAutofit/>
          </a:bodyPr>
          <a:lstStyle>
            <a:lvl1pPr>
              <a:lnSpc>
                <a:spcPct val="100000"/>
              </a:lnSpc>
              <a:defRPr sz="2100">
                <a:solidFill>
                  <a:schemeClr val="tx1"/>
                </a:solidFill>
              </a:defRPr>
            </a:lvl1pPr>
          </a:lstStyle>
          <a:p>
            <a:r>
              <a:rPr lang="en-US"/>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2859618" y="3184455"/>
            <a:ext cx="3067050" cy="439277"/>
          </a:xfrm>
          <a:noFill/>
        </p:spPr>
        <p:txBody>
          <a:bodyPr wrap="square" lIns="0" tIns="0" anchor="t" anchorCtr="0">
            <a:normAutofit/>
          </a:bodyPr>
          <a:lstStyle>
            <a:lvl1pPr marL="0" indent="0">
              <a:lnSpc>
                <a:spcPct val="100000"/>
              </a:lnSpc>
              <a:spcBef>
                <a:spcPts val="0"/>
              </a:spcBef>
              <a:spcAft>
                <a:spcPts val="0"/>
              </a:spcAft>
              <a:buNone/>
              <a:defRPr sz="1400" b="1" cap="all" baseline="0">
                <a:solidFill>
                  <a:schemeClr val="accent2"/>
                </a:solidFill>
              </a:defRPr>
            </a:lvl1pPr>
          </a:lstStyle>
          <a:p>
            <a:pPr lvl="0"/>
            <a:r>
              <a:rPr lang="en-US"/>
              <a:t>Position Name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2859618" y="3756403"/>
            <a:ext cx="3067050" cy="1154263"/>
          </a:xfrm>
        </p:spPr>
        <p:txBody>
          <a:bodyPr>
            <a:normAutofit/>
          </a:bodyPr>
          <a:lstStyle>
            <a:lvl1pPr marL="0" indent="0">
              <a:buNone/>
              <a:defRPr sz="16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7" name="Picture Placeholder 16">
            <a:extLst>
              <a:ext uri="{FF2B5EF4-FFF2-40B4-BE49-F238E27FC236}">
                <a16:creationId xmlns:a16="http://schemas.microsoft.com/office/drawing/2014/main" id="{144B1538-5A7F-8546-8036-708910616CE2}"/>
              </a:ext>
            </a:extLst>
          </p:cNvPr>
          <p:cNvSpPr>
            <a:spLocks noGrp="1"/>
          </p:cNvSpPr>
          <p:nvPr>
            <p:ph type="pic" sz="quarter" idx="13"/>
          </p:nvPr>
        </p:nvSpPr>
        <p:spPr>
          <a:xfrm>
            <a:off x="435771" y="2224413"/>
            <a:ext cx="2171962" cy="2171962"/>
          </a:xfrm>
          <a:custGeom>
            <a:avLst/>
            <a:gdLst>
              <a:gd name="connsiteX0" fmla="*/ 1996751 w 3993502"/>
              <a:gd name="connsiteY0" fmla="*/ 0 h 3993502"/>
              <a:gd name="connsiteX1" fmla="*/ 3993502 w 3993502"/>
              <a:gd name="connsiteY1" fmla="*/ 1996751 h 3993502"/>
              <a:gd name="connsiteX2" fmla="*/ 1996751 w 3993502"/>
              <a:gd name="connsiteY2" fmla="*/ 3993502 h 3993502"/>
              <a:gd name="connsiteX3" fmla="*/ 0 w 3993502"/>
              <a:gd name="connsiteY3" fmla="*/ 1996751 h 3993502"/>
              <a:gd name="connsiteX4" fmla="*/ 1996751 w 3993502"/>
              <a:gd name="connsiteY4" fmla="*/ 0 h 399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502" h="3993502">
                <a:moveTo>
                  <a:pt x="1996751" y="0"/>
                </a:moveTo>
                <a:cubicBezTo>
                  <a:pt x="3099526" y="0"/>
                  <a:pt x="3993502" y="893976"/>
                  <a:pt x="3993502" y="1996751"/>
                </a:cubicBezTo>
                <a:cubicBezTo>
                  <a:pt x="3993502" y="3099526"/>
                  <a:pt x="3099526" y="3993502"/>
                  <a:pt x="1996751" y="3993502"/>
                </a:cubicBezTo>
                <a:cubicBezTo>
                  <a:pt x="893976" y="3993502"/>
                  <a:pt x="0" y="3099526"/>
                  <a:pt x="0" y="1996751"/>
                </a:cubicBezTo>
                <a:cubicBezTo>
                  <a:pt x="0" y="893976"/>
                  <a:pt x="893976" y="0"/>
                  <a:pt x="1996751" y="0"/>
                </a:cubicBezTo>
                <a:close/>
              </a:path>
            </a:pathLst>
          </a:custGeom>
          <a:solidFill>
            <a:schemeClr val="bg2">
              <a:lumMod val="95000"/>
            </a:schemeClr>
          </a:solidFill>
        </p:spPr>
        <p:txBody>
          <a:bodyPr wrap="square" tIns="0" rIns="0" bIns="0" anchor="ctr">
            <a:noAutofit/>
          </a:bodyPr>
          <a:lstStyle>
            <a:lvl1pPr marL="0" indent="0" algn="ctr">
              <a:buNone/>
              <a:defRPr/>
            </a:lvl1pPr>
          </a:lstStyle>
          <a:p>
            <a:endParaRPr lang="en-US"/>
          </a:p>
        </p:txBody>
      </p:sp>
      <p:sp>
        <p:nvSpPr>
          <p:cNvPr id="2" name="Rectangle 1">
            <a:extLst>
              <a:ext uri="{FF2B5EF4-FFF2-40B4-BE49-F238E27FC236}">
                <a16:creationId xmlns:a16="http://schemas.microsoft.com/office/drawing/2014/main" id="{DC5A56A5-61CD-54B3-ED58-C475D08EC583}"/>
              </a:ext>
            </a:extLst>
          </p:cNvPr>
          <p:cNvSpPr/>
          <p:nvPr userDrawn="1"/>
        </p:nvSpPr>
        <p:spPr>
          <a:xfrm>
            <a:off x="2" y="-4712"/>
            <a:ext cx="5568948" cy="13167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4">
            <a:extLst>
              <a:ext uri="{FF2B5EF4-FFF2-40B4-BE49-F238E27FC236}">
                <a16:creationId xmlns:a16="http://schemas.microsoft.com/office/drawing/2014/main" id="{1C38DB41-C66E-498B-89A2-9DF9F009713B}"/>
              </a:ext>
            </a:extLst>
          </p:cNvPr>
          <p:cNvSpPr>
            <a:spLocks noGrp="1"/>
          </p:cNvSpPr>
          <p:nvPr>
            <p:ph type="body" sz="quarter" idx="19" hasCustomPrompt="1"/>
          </p:nvPr>
        </p:nvSpPr>
        <p:spPr>
          <a:xfrm>
            <a:off x="8680456" y="3185444"/>
            <a:ext cx="3078338" cy="438287"/>
          </a:xfrm>
          <a:noFill/>
        </p:spPr>
        <p:txBody>
          <a:bodyPr wrap="square" lIns="0" tIns="0" anchor="t" anchorCtr="0">
            <a:normAutofit/>
          </a:bodyPr>
          <a:lstStyle>
            <a:lvl1pPr marL="0" indent="0">
              <a:lnSpc>
                <a:spcPct val="100000"/>
              </a:lnSpc>
              <a:spcBef>
                <a:spcPts val="0"/>
              </a:spcBef>
              <a:spcAft>
                <a:spcPts val="0"/>
              </a:spcAft>
              <a:buNone/>
              <a:defRPr sz="1400" b="1" cap="all" baseline="0">
                <a:solidFill>
                  <a:schemeClr val="accent2"/>
                </a:solidFill>
              </a:defRPr>
            </a:lvl1pPr>
          </a:lstStyle>
          <a:p>
            <a:pPr lvl="0"/>
            <a:r>
              <a:rPr lang="en-US"/>
              <a:t>Position Name</a:t>
            </a:r>
          </a:p>
        </p:txBody>
      </p:sp>
      <p:sp>
        <p:nvSpPr>
          <p:cNvPr id="9" name="Text Placeholder 23">
            <a:extLst>
              <a:ext uri="{FF2B5EF4-FFF2-40B4-BE49-F238E27FC236}">
                <a16:creationId xmlns:a16="http://schemas.microsoft.com/office/drawing/2014/main" id="{5661D2E1-14B6-AD6E-55D3-CC3203457D87}"/>
              </a:ext>
            </a:extLst>
          </p:cNvPr>
          <p:cNvSpPr>
            <a:spLocks noGrp="1"/>
          </p:cNvSpPr>
          <p:nvPr>
            <p:ph type="body" sz="quarter" idx="20"/>
          </p:nvPr>
        </p:nvSpPr>
        <p:spPr>
          <a:xfrm>
            <a:off x="8680456" y="3757392"/>
            <a:ext cx="3078338" cy="1154263"/>
          </a:xfrm>
        </p:spPr>
        <p:txBody>
          <a:bodyPr>
            <a:normAutofit/>
          </a:bodyPr>
          <a:lstStyle>
            <a:lvl1pPr marL="0" indent="0">
              <a:buNone/>
              <a:defRPr sz="16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0" name="Picture Placeholder 16">
            <a:extLst>
              <a:ext uri="{FF2B5EF4-FFF2-40B4-BE49-F238E27FC236}">
                <a16:creationId xmlns:a16="http://schemas.microsoft.com/office/drawing/2014/main" id="{B7E55C33-867F-9FD5-1883-3CE6871A32B0}"/>
              </a:ext>
            </a:extLst>
          </p:cNvPr>
          <p:cNvSpPr>
            <a:spLocks noGrp="1"/>
          </p:cNvSpPr>
          <p:nvPr>
            <p:ph type="pic" sz="quarter" idx="21"/>
          </p:nvPr>
        </p:nvSpPr>
        <p:spPr>
          <a:xfrm>
            <a:off x="6256609" y="2225402"/>
            <a:ext cx="2171962" cy="2171962"/>
          </a:xfrm>
          <a:custGeom>
            <a:avLst/>
            <a:gdLst>
              <a:gd name="connsiteX0" fmla="*/ 1996751 w 3993502"/>
              <a:gd name="connsiteY0" fmla="*/ 0 h 3993502"/>
              <a:gd name="connsiteX1" fmla="*/ 3993502 w 3993502"/>
              <a:gd name="connsiteY1" fmla="*/ 1996751 h 3993502"/>
              <a:gd name="connsiteX2" fmla="*/ 1996751 w 3993502"/>
              <a:gd name="connsiteY2" fmla="*/ 3993502 h 3993502"/>
              <a:gd name="connsiteX3" fmla="*/ 0 w 3993502"/>
              <a:gd name="connsiteY3" fmla="*/ 1996751 h 3993502"/>
              <a:gd name="connsiteX4" fmla="*/ 1996751 w 3993502"/>
              <a:gd name="connsiteY4" fmla="*/ 0 h 399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502" h="3993502">
                <a:moveTo>
                  <a:pt x="1996751" y="0"/>
                </a:moveTo>
                <a:cubicBezTo>
                  <a:pt x="3099526" y="0"/>
                  <a:pt x="3993502" y="893976"/>
                  <a:pt x="3993502" y="1996751"/>
                </a:cubicBezTo>
                <a:cubicBezTo>
                  <a:pt x="3993502" y="3099526"/>
                  <a:pt x="3099526" y="3993502"/>
                  <a:pt x="1996751" y="3993502"/>
                </a:cubicBezTo>
                <a:cubicBezTo>
                  <a:pt x="893976" y="3993502"/>
                  <a:pt x="0" y="3099526"/>
                  <a:pt x="0" y="1996751"/>
                </a:cubicBezTo>
                <a:cubicBezTo>
                  <a:pt x="0" y="893976"/>
                  <a:pt x="893976" y="0"/>
                  <a:pt x="1996751" y="0"/>
                </a:cubicBezTo>
                <a:close/>
              </a:path>
            </a:pathLst>
          </a:custGeom>
          <a:solidFill>
            <a:schemeClr val="bg2">
              <a:lumMod val="95000"/>
            </a:schemeClr>
          </a:solidFill>
        </p:spPr>
        <p:txBody>
          <a:bodyPr wrap="square" tIns="0" rIns="0" bIns="0" anchor="ctr">
            <a:noAutofit/>
          </a:bodyPr>
          <a:lstStyle>
            <a:lvl1pPr marL="0" indent="0" algn="ctr">
              <a:buNone/>
              <a:defRPr/>
            </a:lvl1pPr>
          </a:lstStyle>
          <a:p>
            <a:endParaRPr lang="en-US"/>
          </a:p>
        </p:txBody>
      </p:sp>
    </p:spTree>
    <p:extLst>
      <p:ext uri="{BB962C8B-B14F-4D97-AF65-F5344CB8AC3E}">
        <p14:creationId xmlns:p14="http://schemas.microsoft.com/office/powerpoint/2010/main" val="2628198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7ED438-D08F-E6F2-ADEE-3F02933E3531}"/>
              </a:ext>
            </a:extLst>
          </p:cNvPr>
          <p:cNvPicPr>
            <a:picLocks noChangeAspect="1"/>
          </p:cNvPicPr>
          <p:nvPr userDrawn="1"/>
        </p:nvPicPr>
        <p:blipFill>
          <a:blip r:embed="rId13"/>
          <a:stretch>
            <a:fillRect/>
          </a:stretch>
        </p:blipFill>
        <p:spPr>
          <a:xfrm>
            <a:off x="11032639" y="5149048"/>
            <a:ext cx="734048" cy="843374"/>
          </a:xfrm>
          <a:prstGeom prst="rect">
            <a:avLst/>
          </a:prstGeom>
        </p:spPr>
      </p:pic>
      <p:sp>
        <p:nvSpPr>
          <p:cNvPr id="11" name="Rectangle 10">
            <a:extLst>
              <a:ext uri="{FF2B5EF4-FFF2-40B4-BE49-F238E27FC236}">
                <a16:creationId xmlns:a16="http://schemas.microsoft.com/office/drawing/2014/main" id="{C772DAEB-25A9-894E-8436-908981D9B3F5}"/>
              </a:ext>
            </a:extLst>
          </p:cNvPr>
          <p:cNvSpPr/>
          <p:nvPr userDrawn="1"/>
        </p:nvSpPr>
        <p:spPr>
          <a:xfrm>
            <a:off x="1" y="-4712"/>
            <a:ext cx="12191999" cy="13167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0073F7C-4A5D-47DA-2774-00F4C1AB5F59}"/>
              </a:ext>
            </a:extLst>
          </p:cNvPr>
          <p:cNvPicPr>
            <a:picLocks noChangeAspect="1"/>
          </p:cNvPicPr>
          <p:nvPr userDrawn="1"/>
        </p:nvPicPr>
        <p:blipFill>
          <a:blip r:embed="rId14"/>
          <a:stretch>
            <a:fillRect/>
          </a:stretch>
        </p:blipFill>
        <p:spPr>
          <a:xfrm>
            <a:off x="9831634" y="428651"/>
            <a:ext cx="1957849" cy="460344"/>
          </a:xfrm>
          <a:prstGeom prst="rect">
            <a:avLst/>
          </a:prstGeom>
        </p:spPr>
      </p:pic>
      <p:sp>
        <p:nvSpPr>
          <p:cNvPr id="15" name="Rectangle 14">
            <a:extLst>
              <a:ext uri="{FF2B5EF4-FFF2-40B4-BE49-F238E27FC236}">
                <a16:creationId xmlns:a16="http://schemas.microsoft.com/office/drawing/2014/main" id="{54562899-BFA3-2B47-AAAB-ECAA859007AD}"/>
              </a:ext>
            </a:extLst>
          </p:cNvPr>
          <p:cNvSpPr/>
          <p:nvPr userDrawn="1"/>
        </p:nvSpPr>
        <p:spPr>
          <a:xfrm>
            <a:off x="0" y="6205491"/>
            <a:ext cx="12192000" cy="6525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2" name="Title Placeholder 1">
            <a:extLst>
              <a:ext uri="{FF2B5EF4-FFF2-40B4-BE49-F238E27FC236}">
                <a16:creationId xmlns:a16="http://schemas.microsoft.com/office/drawing/2014/main" id="{D91EF482-C442-DA4A-B72D-FDCE0967DB4F}"/>
              </a:ext>
            </a:extLst>
          </p:cNvPr>
          <p:cNvSpPr>
            <a:spLocks noGrp="1"/>
          </p:cNvSpPr>
          <p:nvPr>
            <p:ph type="title"/>
          </p:nvPr>
        </p:nvSpPr>
        <p:spPr>
          <a:xfrm>
            <a:off x="968829" y="1"/>
            <a:ext cx="8055740" cy="1312023"/>
          </a:xfrm>
          <a:prstGeom prst="rect">
            <a:avLst/>
          </a:prstGeom>
        </p:spPr>
        <p:txBody>
          <a:bodyPr vert="horz" lIns="0" tIns="45720" rIns="91440" bIns="45720" rtlCol="0" anchor="ctr">
            <a:noAutofit/>
          </a:bodyPr>
          <a:lstStyle/>
          <a:p>
            <a:endParaRPr lang="en-US"/>
          </a:p>
        </p:txBody>
      </p:sp>
      <p:sp>
        <p:nvSpPr>
          <p:cNvPr id="3" name="Text Placeholder 2">
            <a:extLst>
              <a:ext uri="{FF2B5EF4-FFF2-40B4-BE49-F238E27FC236}">
                <a16:creationId xmlns:a16="http://schemas.microsoft.com/office/drawing/2014/main" id="{625238F4-37D4-7E45-A5F1-BF2062B0532C}"/>
              </a:ext>
            </a:extLst>
          </p:cNvPr>
          <p:cNvSpPr>
            <a:spLocks noGrp="1"/>
          </p:cNvSpPr>
          <p:nvPr>
            <p:ph type="body" idx="1"/>
          </p:nvPr>
        </p:nvSpPr>
        <p:spPr>
          <a:xfrm>
            <a:off x="429208" y="1866900"/>
            <a:ext cx="11342915" cy="3897179"/>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EDC962D-0F5D-F744-8FE0-60D8B5D82521}"/>
              </a:ext>
            </a:extLst>
          </p:cNvPr>
          <p:cNvSpPr>
            <a:spLocks noGrp="1"/>
          </p:cNvSpPr>
          <p:nvPr>
            <p:ph type="sldNum" sz="quarter" idx="4"/>
          </p:nvPr>
        </p:nvSpPr>
        <p:spPr>
          <a:xfrm>
            <a:off x="11115753" y="6369813"/>
            <a:ext cx="673360" cy="301752"/>
          </a:xfrm>
          <a:prstGeom prst="rect">
            <a:avLst/>
          </a:prstGeom>
        </p:spPr>
        <p:txBody>
          <a:bodyPr vert="horz" lIns="91440" tIns="45720" rIns="0" bIns="45720" rtlCol="0" anchor="ctr"/>
          <a:lstStyle>
            <a:lvl1pPr algn="r">
              <a:defRPr sz="900" spc="0">
                <a:solidFill>
                  <a:schemeClr val="accent4"/>
                </a:solidFill>
              </a:defRPr>
            </a:lvl1pPr>
          </a:lstStyle>
          <a:p>
            <a:fld id="{897AE9FA-3F8D-0D45-ABEA-B1C7A7244A19}" type="slidenum">
              <a:rPr lang="en-US" smtClean="0"/>
              <a:pPr/>
              <a:t>‹#›</a:t>
            </a:fld>
            <a:endParaRPr lang="en-US"/>
          </a:p>
        </p:txBody>
      </p:sp>
      <p:pic>
        <p:nvPicPr>
          <p:cNvPr id="10" name="Picture 9">
            <a:extLst>
              <a:ext uri="{FF2B5EF4-FFF2-40B4-BE49-F238E27FC236}">
                <a16:creationId xmlns:a16="http://schemas.microsoft.com/office/drawing/2014/main" id="{C376119B-B55B-8597-212E-7FB8F680B1B9}"/>
              </a:ext>
            </a:extLst>
          </p:cNvPr>
          <p:cNvPicPr>
            <a:picLocks noChangeAspect="1"/>
          </p:cNvPicPr>
          <p:nvPr userDrawn="1"/>
        </p:nvPicPr>
        <p:blipFill>
          <a:blip r:embed="rId15"/>
          <a:stretch>
            <a:fillRect/>
          </a:stretch>
        </p:blipFill>
        <p:spPr>
          <a:xfrm>
            <a:off x="424774" y="498141"/>
            <a:ext cx="311032" cy="311032"/>
          </a:xfrm>
          <a:prstGeom prst="rect">
            <a:avLst/>
          </a:prstGeom>
        </p:spPr>
      </p:pic>
    </p:spTree>
    <p:extLst>
      <p:ext uri="{BB962C8B-B14F-4D97-AF65-F5344CB8AC3E}">
        <p14:creationId xmlns:p14="http://schemas.microsoft.com/office/powerpoint/2010/main" val="24921540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0" r:id="rId4"/>
    <p:sldLayoutId id="2147483653" r:id="rId5"/>
    <p:sldLayoutId id="2147483661" r:id="rId6"/>
    <p:sldLayoutId id="2147483662" r:id="rId7"/>
    <p:sldLayoutId id="2147483664" r:id="rId8"/>
    <p:sldLayoutId id="2147483663" r:id="rId9"/>
    <p:sldLayoutId id="2147483654" r:id="rId10"/>
    <p:sldLayoutId id="2147483655" r:id="rId11"/>
  </p:sldLayoutIdLst>
  <p:hf hdr="0" ftr="0" dt="0"/>
  <p:txStyles>
    <p:titleStyle>
      <a:lvl1pPr algn="l" defTabSz="914400" rtl="0" eaLnBrk="1" latinLnBrk="0" hangingPunct="1">
        <a:lnSpc>
          <a:spcPct val="100000"/>
        </a:lnSpc>
        <a:spcBef>
          <a:spcPct val="0"/>
        </a:spcBef>
        <a:buNone/>
        <a:defRPr sz="2600" b="1" kern="1200" cap="all"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2"/>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2"/>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p15:clr>
            <a:srgbClr val="F26B43"/>
          </p15:clr>
        </p15:guide>
        <p15:guide id="2" pos="3840">
          <p15:clr>
            <a:srgbClr val="F26B43"/>
          </p15:clr>
        </p15:guide>
        <p15:guide id="3" orient="horz" pos="3636">
          <p15:clr>
            <a:srgbClr val="F26B43"/>
          </p15:clr>
        </p15:guide>
        <p15:guide id="4" pos="264">
          <p15:clr>
            <a:srgbClr val="F26B43"/>
          </p15:clr>
        </p15:guide>
        <p15:guide id="5" pos="74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intro-to-restir.cwyman.or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3.png"/></Relationships>
</file>

<file path=ppt/slides/_rels/slide13.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 Id="rId9" Type="http://schemas.openxmlformats.org/officeDocument/2006/relationships/image" Target="../media/image270.png"/></Relationships>
</file>

<file path=ppt/slides/_rels/slide14.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s>
</file>

<file path=ppt/slides/_rels/slide15.xml.rels><?xml version="1.0" encoding="UTF-8" standalone="yes"?>
<Relationships xmlns="http://schemas.openxmlformats.org/package/2006/relationships"><Relationship Id="rId8" Type="http://schemas.openxmlformats.org/officeDocument/2006/relationships/image" Target="../media/image275.png"/><Relationship Id="rId13" Type="http://schemas.openxmlformats.org/officeDocument/2006/relationships/image" Target="../media/image282.png"/><Relationship Id="rId3" Type="http://schemas.openxmlformats.org/officeDocument/2006/relationships/image" Target="../media/image277.png"/><Relationship Id="rId7" Type="http://schemas.openxmlformats.org/officeDocument/2006/relationships/image" Target="../media/image274.png"/><Relationship Id="rId12" Type="http://schemas.openxmlformats.org/officeDocument/2006/relationships/image" Target="../media/image28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73.png"/><Relationship Id="rId11" Type="http://schemas.openxmlformats.org/officeDocument/2006/relationships/image" Target="../media/image280.png"/><Relationship Id="rId5" Type="http://schemas.openxmlformats.org/officeDocument/2006/relationships/image" Target="../media/image272.png"/><Relationship Id="rId10" Type="http://schemas.openxmlformats.org/officeDocument/2006/relationships/image" Target="../media/image279.png"/><Relationship Id="rId4" Type="http://schemas.openxmlformats.org/officeDocument/2006/relationships/image" Target="../media/image271.png"/><Relationship Id="rId9" Type="http://schemas.openxmlformats.org/officeDocument/2006/relationships/image" Target="../media/image278.png"/></Relationships>
</file>

<file path=ppt/slides/_rels/slide16.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83.png"/><Relationship Id="rId7" Type="http://schemas.openxmlformats.org/officeDocument/2006/relationships/image" Target="../media/image27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73.png"/><Relationship Id="rId5" Type="http://schemas.openxmlformats.org/officeDocument/2006/relationships/image" Target="../media/image272.png"/><Relationship Id="rId10" Type="http://schemas.openxmlformats.org/officeDocument/2006/relationships/image" Target="../media/image284.png"/><Relationship Id="rId4" Type="http://schemas.openxmlformats.org/officeDocument/2006/relationships/image" Target="../media/image271.png"/><Relationship Id="rId9" Type="http://schemas.openxmlformats.org/officeDocument/2006/relationships/image" Target="../media/image278.png"/></Relationships>
</file>

<file path=ppt/slides/_rels/slide17.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87.png"/><Relationship Id="rId4" Type="http://schemas.openxmlformats.org/officeDocument/2006/relationships/image" Target="../media/image286.png"/></Relationships>
</file>

<file path=ppt/slides/_rels/slide1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87.png"/><Relationship Id="rId4" Type="http://schemas.openxmlformats.org/officeDocument/2006/relationships/image" Target="../media/image286.png"/></Relationships>
</file>

<file path=ppt/slides/_rels/slide19.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87.png"/><Relationship Id="rId4" Type="http://schemas.openxmlformats.org/officeDocument/2006/relationships/image" Target="../media/image286.png"/></Relationships>
</file>

<file path=ppt/slides/_rels/slide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20.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87.png"/><Relationship Id="rId4" Type="http://schemas.openxmlformats.org/officeDocument/2006/relationships/image" Target="../media/image286.png"/></Relationships>
</file>

<file path=ppt/slides/_rels/slide21.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87.png"/><Relationship Id="rId4" Type="http://schemas.openxmlformats.org/officeDocument/2006/relationships/image" Target="../media/image286.png"/></Relationships>
</file>

<file path=ppt/slides/_rels/slide22.xml.rels><?xml version="1.0" encoding="UTF-8" standalone="yes"?>
<Relationships xmlns="http://schemas.openxmlformats.org/package/2006/relationships"><Relationship Id="rId8" Type="http://schemas.openxmlformats.org/officeDocument/2006/relationships/image" Target="../media/image294.png"/><Relationship Id="rId13" Type="http://schemas.openxmlformats.org/officeDocument/2006/relationships/image" Target="../media/image299.png"/><Relationship Id="rId3" Type="http://schemas.openxmlformats.org/officeDocument/2006/relationships/image" Target="../media/image289.png"/><Relationship Id="rId7" Type="http://schemas.openxmlformats.org/officeDocument/2006/relationships/image" Target="../media/image293.png"/><Relationship Id="rId12" Type="http://schemas.openxmlformats.org/officeDocument/2006/relationships/image" Target="../media/image298.png"/><Relationship Id="rId2" Type="http://schemas.openxmlformats.org/officeDocument/2006/relationships/notesSlide" Target="../notesSlides/notesSlide22.xml"/><Relationship Id="rId16" Type="http://schemas.openxmlformats.org/officeDocument/2006/relationships/image" Target="../media/image302.png"/><Relationship Id="rId1" Type="http://schemas.openxmlformats.org/officeDocument/2006/relationships/slideLayout" Target="../slideLayouts/slideLayout4.xml"/><Relationship Id="rId6" Type="http://schemas.openxmlformats.org/officeDocument/2006/relationships/image" Target="../media/image292.png"/><Relationship Id="rId11" Type="http://schemas.openxmlformats.org/officeDocument/2006/relationships/image" Target="../media/image297.png"/><Relationship Id="rId5" Type="http://schemas.openxmlformats.org/officeDocument/2006/relationships/image" Target="../media/image291.png"/><Relationship Id="rId15" Type="http://schemas.openxmlformats.org/officeDocument/2006/relationships/image" Target="../media/image30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 Id="rId14" Type="http://schemas.openxmlformats.org/officeDocument/2006/relationships/image" Target="../media/image300.png"/></Relationships>
</file>

<file path=ppt/slides/_rels/slide23.xml.rels><?xml version="1.0" encoding="UTF-8" standalone="yes"?>
<Relationships xmlns="http://schemas.openxmlformats.org/package/2006/relationships"><Relationship Id="rId8" Type="http://schemas.openxmlformats.org/officeDocument/2006/relationships/image" Target="../media/image294.png"/><Relationship Id="rId13" Type="http://schemas.openxmlformats.org/officeDocument/2006/relationships/image" Target="../media/image299.png"/><Relationship Id="rId3" Type="http://schemas.openxmlformats.org/officeDocument/2006/relationships/image" Target="../media/image289.png"/><Relationship Id="rId7" Type="http://schemas.openxmlformats.org/officeDocument/2006/relationships/image" Target="../media/image293.png"/><Relationship Id="rId12" Type="http://schemas.openxmlformats.org/officeDocument/2006/relationships/image" Target="../media/image298.png"/><Relationship Id="rId2" Type="http://schemas.openxmlformats.org/officeDocument/2006/relationships/notesSlide" Target="../notesSlides/notesSlide23.xml"/><Relationship Id="rId16" Type="http://schemas.openxmlformats.org/officeDocument/2006/relationships/image" Target="../media/image302.png"/><Relationship Id="rId1" Type="http://schemas.openxmlformats.org/officeDocument/2006/relationships/slideLayout" Target="../slideLayouts/slideLayout4.xml"/><Relationship Id="rId6" Type="http://schemas.openxmlformats.org/officeDocument/2006/relationships/image" Target="../media/image292.png"/><Relationship Id="rId11" Type="http://schemas.openxmlformats.org/officeDocument/2006/relationships/image" Target="../media/image297.png"/><Relationship Id="rId5" Type="http://schemas.openxmlformats.org/officeDocument/2006/relationships/image" Target="../media/image291.png"/><Relationship Id="rId15" Type="http://schemas.openxmlformats.org/officeDocument/2006/relationships/image" Target="../media/image30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 Id="rId14" Type="http://schemas.openxmlformats.org/officeDocument/2006/relationships/image" Target="../media/image300.png"/></Relationships>
</file>

<file path=ppt/slides/_rels/slide24.xml.rels><?xml version="1.0" encoding="UTF-8" standalone="yes"?>
<Relationships xmlns="http://schemas.openxmlformats.org/package/2006/relationships"><Relationship Id="rId8" Type="http://schemas.openxmlformats.org/officeDocument/2006/relationships/image" Target="../media/image294.png"/><Relationship Id="rId13" Type="http://schemas.openxmlformats.org/officeDocument/2006/relationships/image" Target="../media/image299.png"/><Relationship Id="rId3" Type="http://schemas.openxmlformats.org/officeDocument/2006/relationships/image" Target="../media/image289.png"/><Relationship Id="rId7" Type="http://schemas.openxmlformats.org/officeDocument/2006/relationships/image" Target="../media/image293.png"/><Relationship Id="rId12" Type="http://schemas.openxmlformats.org/officeDocument/2006/relationships/image" Target="../media/image298.png"/><Relationship Id="rId2" Type="http://schemas.openxmlformats.org/officeDocument/2006/relationships/notesSlide" Target="../notesSlides/notesSlide24.xml"/><Relationship Id="rId16" Type="http://schemas.openxmlformats.org/officeDocument/2006/relationships/image" Target="../media/image302.png"/><Relationship Id="rId1" Type="http://schemas.openxmlformats.org/officeDocument/2006/relationships/slideLayout" Target="../slideLayouts/slideLayout4.xml"/><Relationship Id="rId6" Type="http://schemas.openxmlformats.org/officeDocument/2006/relationships/image" Target="../media/image292.png"/><Relationship Id="rId11" Type="http://schemas.openxmlformats.org/officeDocument/2006/relationships/image" Target="../media/image297.png"/><Relationship Id="rId5" Type="http://schemas.openxmlformats.org/officeDocument/2006/relationships/image" Target="../media/image291.png"/><Relationship Id="rId15" Type="http://schemas.openxmlformats.org/officeDocument/2006/relationships/image" Target="../media/image30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 Id="rId14" Type="http://schemas.openxmlformats.org/officeDocument/2006/relationships/image" Target="../media/image300.png"/></Relationships>
</file>

<file path=ppt/slides/_rels/slide25.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04.png"/></Relationships>
</file>

<file path=ppt/slides/_rels/slide26.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0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311.png"/><Relationship Id="rId3" Type="http://schemas.openxmlformats.org/officeDocument/2006/relationships/image" Target="../media/image306.png"/><Relationship Id="rId7" Type="http://schemas.openxmlformats.org/officeDocument/2006/relationships/image" Target="../media/image310.png"/><Relationship Id="rId12" Type="http://schemas.openxmlformats.org/officeDocument/2006/relationships/image" Target="../media/image315.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309.png"/><Relationship Id="rId11" Type="http://schemas.openxmlformats.org/officeDocument/2006/relationships/image" Target="../media/image314.png"/><Relationship Id="rId5" Type="http://schemas.openxmlformats.org/officeDocument/2006/relationships/image" Target="../media/image308.png"/><Relationship Id="rId10" Type="http://schemas.openxmlformats.org/officeDocument/2006/relationships/image" Target="../media/image313.png"/><Relationship Id="rId4" Type="http://schemas.openxmlformats.org/officeDocument/2006/relationships/image" Target="../media/image307.png"/><Relationship Id="rId9" Type="http://schemas.openxmlformats.org/officeDocument/2006/relationships/image" Target="../media/image312.png"/></Relationships>
</file>

<file path=ppt/slides/_rels/slide29.xml.rels><?xml version="1.0" encoding="UTF-8" standalone="yes"?>
<Relationships xmlns="http://schemas.openxmlformats.org/package/2006/relationships"><Relationship Id="rId8" Type="http://schemas.openxmlformats.org/officeDocument/2006/relationships/image" Target="../media/image314.png"/><Relationship Id="rId13" Type="http://schemas.openxmlformats.org/officeDocument/2006/relationships/image" Target="../media/image319.png"/><Relationship Id="rId3" Type="http://schemas.openxmlformats.org/officeDocument/2006/relationships/notesSlide" Target="../notesSlides/notesSlide29.xml"/><Relationship Id="rId7" Type="http://schemas.openxmlformats.org/officeDocument/2006/relationships/image" Target="../media/image313.png"/><Relationship Id="rId12" Type="http://schemas.openxmlformats.org/officeDocument/2006/relationships/image" Target="../media/image318.png"/><Relationship Id="rId17" Type="http://schemas.openxmlformats.org/officeDocument/2006/relationships/image" Target="../media/image323.png"/><Relationship Id="rId2" Type="http://schemas.openxmlformats.org/officeDocument/2006/relationships/slideLayout" Target="../slideLayouts/slideLayout10.xml"/><Relationship Id="rId16" Type="http://schemas.openxmlformats.org/officeDocument/2006/relationships/image" Target="../media/image322.png"/><Relationship Id="rId1" Type="http://schemas.openxmlformats.org/officeDocument/2006/relationships/tags" Target="../tags/tag1.xml"/><Relationship Id="rId6" Type="http://schemas.openxmlformats.org/officeDocument/2006/relationships/image" Target="../media/image312.png"/><Relationship Id="rId11" Type="http://schemas.openxmlformats.org/officeDocument/2006/relationships/image" Target="../media/image317.png"/><Relationship Id="rId5" Type="http://schemas.openxmlformats.org/officeDocument/2006/relationships/image" Target="../media/image307.png"/><Relationship Id="rId15" Type="http://schemas.openxmlformats.org/officeDocument/2006/relationships/image" Target="../media/image321.png"/><Relationship Id="rId10" Type="http://schemas.openxmlformats.org/officeDocument/2006/relationships/image" Target="../media/image316.png"/><Relationship Id="rId4" Type="http://schemas.openxmlformats.org/officeDocument/2006/relationships/image" Target="../media/image306.png"/><Relationship Id="rId9" Type="http://schemas.openxmlformats.org/officeDocument/2006/relationships/image" Target="../media/image315.png"/><Relationship Id="rId14" Type="http://schemas.openxmlformats.org/officeDocument/2006/relationships/image" Target="../media/image320.png"/></Relationships>
</file>

<file path=ppt/slides/_rels/slide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30.xml.rels><?xml version="1.0" encoding="UTF-8" standalone="yes"?>
<Relationships xmlns="http://schemas.openxmlformats.org/package/2006/relationships"><Relationship Id="rId3" Type="http://schemas.openxmlformats.org/officeDocument/2006/relationships/image" Target="../media/image324.png"/><Relationship Id="rId7" Type="http://schemas.openxmlformats.org/officeDocument/2006/relationships/image" Target="../media/image32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336.png"/><Relationship Id="rId3" Type="http://schemas.openxmlformats.org/officeDocument/2006/relationships/image" Target="../media/image331.png"/><Relationship Id="rId7" Type="http://schemas.openxmlformats.org/officeDocument/2006/relationships/image" Target="../media/image335.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34.png"/><Relationship Id="rId11" Type="http://schemas.openxmlformats.org/officeDocument/2006/relationships/image" Target="../media/image338.png"/><Relationship Id="rId5" Type="http://schemas.openxmlformats.org/officeDocument/2006/relationships/image" Target="../media/image333.png"/><Relationship Id="rId10" Type="http://schemas.openxmlformats.org/officeDocument/2006/relationships/image" Target="../media/image337.png"/><Relationship Id="rId4" Type="http://schemas.openxmlformats.org/officeDocument/2006/relationships/image" Target="../media/image332.png"/><Relationship Id="rId9" Type="http://schemas.openxmlformats.org/officeDocument/2006/relationships/image" Target="../media/image317.png"/></Relationships>
</file>

<file path=ppt/slides/_rels/slide34.xml.rels><?xml version="1.0" encoding="UTF-8" standalone="yes"?>
<Relationships xmlns="http://schemas.openxmlformats.org/package/2006/relationships"><Relationship Id="rId8" Type="http://schemas.openxmlformats.org/officeDocument/2006/relationships/image" Target="../media/image342.png"/><Relationship Id="rId3" Type="http://schemas.openxmlformats.org/officeDocument/2006/relationships/image" Target="../media/image332.png"/><Relationship Id="rId7" Type="http://schemas.openxmlformats.org/officeDocument/2006/relationships/image" Target="../media/image34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40.png"/><Relationship Id="rId5" Type="http://schemas.openxmlformats.org/officeDocument/2006/relationships/image" Target="../media/image339.png"/><Relationship Id="rId4" Type="http://schemas.openxmlformats.org/officeDocument/2006/relationships/image" Target="../media/image307.png"/></Relationships>
</file>

<file path=ppt/slides/_rels/slide35.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image" Target="../media/image332.png"/><Relationship Id="rId7" Type="http://schemas.openxmlformats.org/officeDocument/2006/relationships/image" Target="../media/image344.png"/><Relationship Id="rId12" Type="http://schemas.openxmlformats.org/officeDocument/2006/relationships/image" Target="../media/image349.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343.png"/><Relationship Id="rId11" Type="http://schemas.openxmlformats.org/officeDocument/2006/relationships/image" Target="../media/image348.png"/><Relationship Id="rId5" Type="http://schemas.openxmlformats.org/officeDocument/2006/relationships/image" Target="../media/image339.png"/><Relationship Id="rId10" Type="http://schemas.openxmlformats.org/officeDocument/2006/relationships/image" Target="../media/image347.png"/><Relationship Id="rId4" Type="http://schemas.openxmlformats.org/officeDocument/2006/relationships/image" Target="../media/image307.png"/><Relationship Id="rId9" Type="http://schemas.openxmlformats.org/officeDocument/2006/relationships/image" Target="../media/image346.png"/></Relationships>
</file>

<file path=ppt/slides/_rels/slide36.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image" Target="../media/image332.png"/><Relationship Id="rId7" Type="http://schemas.openxmlformats.org/officeDocument/2006/relationships/image" Target="../media/image351.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50.png"/><Relationship Id="rId11" Type="http://schemas.openxmlformats.org/officeDocument/2006/relationships/image" Target="../media/image355.png"/><Relationship Id="rId5" Type="http://schemas.openxmlformats.org/officeDocument/2006/relationships/image" Target="../media/image339.png"/><Relationship Id="rId10" Type="http://schemas.openxmlformats.org/officeDocument/2006/relationships/image" Target="../media/image354.png"/><Relationship Id="rId4" Type="http://schemas.openxmlformats.org/officeDocument/2006/relationships/image" Target="../media/image307.png"/><Relationship Id="rId9" Type="http://schemas.openxmlformats.org/officeDocument/2006/relationships/image" Target="../media/image353.png"/></Relationships>
</file>

<file path=ppt/slides/_rels/slide37.xml.rels><?xml version="1.0" encoding="UTF-8" standalone="yes"?>
<Relationships xmlns="http://schemas.openxmlformats.org/package/2006/relationships"><Relationship Id="rId8" Type="http://schemas.openxmlformats.org/officeDocument/2006/relationships/image" Target="../media/image361.png"/><Relationship Id="rId3" Type="http://schemas.openxmlformats.org/officeDocument/2006/relationships/image" Target="../media/image356.png"/><Relationship Id="rId7" Type="http://schemas.openxmlformats.org/officeDocument/2006/relationships/image" Target="../media/image360.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59.png"/><Relationship Id="rId5" Type="http://schemas.openxmlformats.org/officeDocument/2006/relationships/image" Target="../media/image358.png"/><Relationship Id="rId10" Type="http://schemas.openxmlformats.org/officeDocument/2006/relationships/image" Target="../media/image363.png"/><Relationship Id="rId4" Type="http://schemas.openxmlformats.org/officeDocument/2006/relationships/image" Target="../media/image357.png"/><Relationship Id="rId9" Type="http://schemas.openxmlformats.org/officeDocument/2006/relationships/image" Target="../media/image362.png"/></Relationships>
</file>

<file path=ppt/slides/_rels/slide38.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67.png"/><Relationship Id="rId5" Type="http://schemas.openxmlformats.org/officeDocument/2006/relationships/image" Target="../media/image366.png"/><Relationship Id="rId4" Type="http://schemas.openxmlformats.org/officeDocument/2006/relationships/image" Target="../media/image365.png"/></Relationships>
</file>

<file path=ppt/slides/_rels/slide39.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243674F6-3EA4-191A-5EF7-5ADFD9284946}"/>
              </a:ext>
            </a:extLst>
          </p:cNvPr>
          <p:cNvSpPr>
            <a:spLocks noGrp="1"/>
          </p:cNvSpPr>
          <p:nvPr>
            <p:ph type="subTitle" idx="1"/>
          </p:nvPr>
        </p:nvSpPr>
        <p:spPr/>
        <p:txBody>
          <a:bodyPr/>
          <a:lstStyle/>
          <a:p>
            <a:r>
              <a:rPr lang="en-US"/>
              <a:t>Reusing between domains</a:t>
            </a:r>
          </a:p>
        </p:txBody>
      </p:sp>
      <p:sp>
        <p:nvSpPr>
          <p:cNvPr id="4" name="Title 3">
            <a:extLst>
              <a:ext uri="{FF2B5EF4-FFF2-40B4-BE49-F238E27FC236}">
                <a16:creationId xmlns:a16="http://schemas.microsoft.com/office/drawing/2014/main" id="{63B5F886-6526-1EC8-43D6-075CD554B8CD}"/>
              </a:ext>
            </a:extLst>
          </p:cNvPr>
          <p:cNvSpPr>
            <a:spLocks noGrp="1"/>
          </p:cNvSpPr>
          <p:nvPr>
            <p:ph type="ctrTitle"/>
          </p:nvPr>
        </p:nvSpPr>
        <p:spPr/>
        <p:txBody>
          <a:bodyPr/>
          <a:lstStyle/>
          <a:p>
            <a:r>
              <a:rPr lang="en-US"/>
              <a:t>Restir course</a:t>
            </a:r>
          </a:p>
        </p:txBody>
      </p:sp>
    </p:spTree>
    <p:extLst>
      <p:ext uri="{BB962C8B-B14F-4D97-AF65-F5344CB8AC3E}">
        <p14:creationId xmlns:p14="http://schemas.microsoft.com/office/powerpoint/2010/main" val="2238424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a:xfrm>
            <a:off x="968829" y="1"/>
            <a:ext cx="8055740" cy="1312023"/>
          </a:xfrm>
        </p:spPr>
        <p:txBody>
          <a:bodyPr/>
          <a:lstStyle/>
          <a:p>
            <a:r>
              <a:rPr lang="fi-FI"/>
              <a:t>reuse freely (generalized ris)</a:t>
            </a:r>
            <a:endParaRPr lang="en-FI"/>
          </a:p>
        </p:txBody>
      </p:sp>
      <p:pic>
        <p:nvPicPr>
          <p:cNvPr id="6" name="Content Placeholder 5" descr="Jump Cat">
            <a:extLst>
              <a:ext uri="{FF2B5EF4-FFF2-40B4-BE49-F238E27FC236}">
                <a16:creationId xmlns:a16="http://schemas.microsoft.com/office/drawing/2014/main" id="{7417E071-DFC5-40FC-0A94-842687FCFCA8}"/>
              </a:ext>
            </a:extLst>
          </p:cNvPr>
          <p:cNvPicPr>
            <a:picLocks noGrp="1" noChangeAspect="1"/>
          </p:cNvPicPr>
          <p:nvPr>
            <p:ph idx="1"/>
          </p:nvPr>
        </p:nvPicPr>
        <p:blipFill>
          <a:blip r:embed="rId3"/>
          <a:stretch>
            <a:fillRect/>
          </a:stretch>
        </p:blipFill>
        <p:spPr>
          <a:xfrm>
            <a:off x="8405135" y="2246453"/>
            <a:ext cx="2619375" cy="2619375"/>
          </a:xfrm>
        </p:spPr>
      </p:pic>
      <p:sp>
        <p:nvSpPr>
          <p:cNvPr id="62" name="TextBox 61">
            <a:extLst>
              <a:ext uri="{FF2B5EF4-FFF2-40B4-BE49-F238E27FC236}">
                <a16:creationId xmlns:a16="http://schemas.microsoft.com/office/drawing/2014/main" id="{2F57FC37-A49B-93E9-CA33-48AE13AB4C9A}"/>
              </a:ext>
            </a:extLst>
          </p:cNvPr>
          <p:cNvSpPr txBox="1"/>
          <p:nvPr/>
        </p:nvSpPr>
        <p:spPr>
          <a:xfrm>
            <a:off x="5554638" y="1364039"/>
            <a:ext cx="6624810" cy="369332"/>
          </a:xfrm>
          <a:prstGeom prst="rect">
            <a:avLst/>
          </a:prstGeom>
          <a:noFill/>
        </p:spPr>
        <p:txBody>
          <a:bodyPr wrap="square">
            <a:spAutoFit/>
          </a:bodyPr>
          <a:lstStyle/>
          <a:p>
            <a:pPr algn="l"/>
            <a:r>
              <a:rPr lang="en-US">
                <a:latin typeface="TeXGyrePagellaX-Regular"/>
              </a:rPr>
              <a:t>Generalized Resampled Importance Sampling: Foundations of </a:t>
            </a:r>
            <a:r>
              <a:rPr lang="en-US" err="1">
                <a:latin typeface="TeXGyrePagellaX-Regular"/>
              </a:rPr>
              <a:t>ReSTIR</a:t>
            </a:r>
            <a:endParaRPr lang="en-US">
              <a:latin typeface="TeXGyrePagellaX-Regular"/>
            </a:endParaRPr>
          </a:p>
        </p:txBody>
      </p:sp>
      <p:sp>
        <p:nvSpPr>
          <p:cNvPr id="9" name="TextBox 8">
            <a:extLst>
              <a:ext uri="{FF2B5EF4-FFF2-40B4-BE49-F238E27FC236}">
                <a16:creationId xmlns:a16="http://schemas.microsoft.com/office/drawing/2014/main" id="{B8E704F4-F0D4-69C2-D836-5C317852C0BC}"/>
              </a:ext>
            </a:extLst>
          </p:cNvPr>
          <p:cNvSpPr txBox="1"/>
          <p:nvPr/>
        </p:nvSpPr>
        <p:spPr>
          <a:xfrm>
            <a:off x="10631916" y="1663110"/>
            <a:ext cx="1721094" cy="307777"/>
          </a:xfrm>
          <a:prstGeom prst="rect">
            <a:avLst/>
          </a:prstGeom>
          <a:noFill/>
        </p:spPr>
        <p:txBody>
          <a:bodyPr wrap="square">
            <a:spAutoFit/>
          </a:bodyPr>
          <a:lstStyle/>
          <a:p>
            <a:pPr algn="ctr"/>
            <a:r>
              <a:rPr lang="en-US" sz="1400">
                <a:latin typeface="TeXGyrePagellaX-Regular"/>
              </a:rPr>
              <a:t>[Lin et al. 2022]</a:t>
            </a:r>
          </a:p>
        </p:txBody>
      </p:sp>
      <p:sp>
        <p:nvSpPr>
          <p:cNvPr id="31" name="Content Placeholder 4">
            <a:extLst>
              <a:ext uri="{FF2B5EF4-FFF2-40B4-BE49-F238E27FC236}">
                <a16:creationId xmlns:a16="http://schemas.microsoft.com/office/drawing/2014/main" id="{F28CAD45-9D99-6C62-D1E5-21E25B2A722F}"/>
              </a:ext>
            </a:extLst>
          </p:cNvPr>
          <p:cNvSpPr txBox="1">
            <a:spLocks/>
          </p:cNvSpPr>
          <p:nvPr/>
        </p:nvSpPr>
        <p:spPr>
          <a:xfrm>
            <a:off x="1360530" y="2511307"/>
            <a:ext cx="6259470" cy="2557721"/>
          </a:xfrm>
          <a:prstGeom prst="rect">
            <a:avLst/>
          </a:prstGeom>
        </p:spPr>
        <p:txBody>
          <a:bodyPr vert="horz" lIns="0" tIns="45720" rIns="91440" bIns="45720" rtlCol="0">
            <a:normAutofit/>
          </a:bodyPr>
          <a:lstStyle>
            <a:lvl1pPr marL="2286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2"/>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2"/>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latin typeface="TeXGyrePagellaX-Regular"/>
              </a:rPr>
              <a:t>Generalized Resampled Importance Sampling</a:t>
            </a:r>
          </a:p>
          <a:p>
            <a:pPr lvl="1"/>
            <a:r>
              <a:rPr lang="en-US" sz="1800">
                <a:latin typeface="TeXGyrePagellaX-Regular"/>
              </a:rPr>
              <a:t>Reuse samples between domains</a:t>
            </a:r>
          </a:p>
          <a:p>
            <a:pPr lvl="1"/>
            <a:r>
              <a:rPr lang="en-US" sz="1800">
                <a:latin typeface="TeXGyrePagellaX-Regular"/>
              </a:rPr>
              <a:t>Allows material-specific reuse techniques</a:t>
            </a:r>
          </a:p>
          <a:p>
            <a:pPr lvl="1"/>
            <a:r>
              <a:rPr lang="en-US" sz="1800">
                <a:latin typeface="TeXGyrePagellaX-Regular"/>
              </a:rPr>
              <a:t>Math framework and foundations for </a:t>
            </a:r>
            <a:r>
              <a:rPr lang="en-US" sz="1800" err="1">
                <a:latin typeface="TeXGyrePagellaX-Regular"/>
              </a:rPr>
              <a:t>ReSTIR</a:t>
            </a:r>
            <a:endParaRPr lang="en-US" sz="1800">
              <a:latin typeface="TeXGyrePagellaX-Regular"/>
            </a:endParaRPr>
          </a:p>
        </p:txBody>
      </p:sp>
      <p:sp>
        <p:nvSpPr>
          <p:cNvPr id="32" name="TextBox 31">
            <a:extLst>
              <a:ext uri="{FF2B5EF4-FFF2-40B4-BE49-F238E27FC236}">
                <a16:creationId xmlns:a16="http://schemas.microsoft.com/office/drawing/2014/main" id="{F7F1CBBE-01EE-CC47-BA4E-21E2C5C4DA36}"/>
              </a:ext>
            </a:extLst>
          </p:cNvPr>
          <p:cNvSpPr txBox="1"/>
          <p:nvPr/>
        </p:nvSpPr>
        <p:spPr>
          <a:xfrm>
            <a:off x="7040880" y="2656561"/>
            <a:ext cx="1445576" cy="307777"/>
          </a:xfrm>
          <a:prstGeom prst="rect">
            <a:avLst/>
          </a:prstGeom>
          <a:noFill/>
        </p:spPr>
        <p:txBody>
          <a:bodyPr wrap="square">
            <a:spAutoFit/>
          </a:bodyPr>
          <a:lstStyle/>
          <a:p>
            <a:pPr algn="r"/>
            <a:r>
              <a:rPr lang="en-US" sz="1400">
                <a:latin typeface="TeXGyrePagellaX-Regular"/>
              </a:rPr>
              <a:t>[Lin et al. 2022]</a:t>
            </a:r>
          </a:p>
        </p:txBody>
      </p:sp>
      <p:grpSp>
        <p:nvGrpSpPr>
          <p:cNvPr id="2" name="Group 1">
            <a:extLst>
              <a:ext uri="{FF2B5EF4-FFF2-40B4-BE49-F238E27FC236}">
                <a16:creationId xmlns:a16="http://schemas.microsoft.com/office/drawing/2014/main" id="{F53332DD-7DE7-6D31-D222-F3BA70F3F7A7}"/>
              </a:ext>
            </a:extLst>
          </p:cNvPr>
          <p:cNvGrpSpPr/>
          <p:nvPr/>
        </p:nvGrpSpPr>
        <p:grpSpPr>
          <a:xfrm>
            <a:off x="4176118" y="4628312"/>
            <a:ext cx="3261947" cy="1392000"/>
            <a:chOff x="120164" y="2523338"/>
            <a:chExt cx="3261947" cy="1392000"/>
          </a:xfrm>
        </p:grpSpPr>
        <p:sp>
          <p:nvSpPr>
            <p:cNvPr id="3" name="TextBox 2">
              <a:extLst>
                <a:ext uri="{FF2B5EF4-FFF2-40B4-BE49-F238E27FC236}">
                  <a16:creationId xmlns:a16="http://schemas.microsoft.com/office/drawing/2014/main" id="{628045AD-C714-66EE-DC46-E1613E57480F}"/>
                </a:ext>
              </a:extLst>
            </p:cNvPr>
            <p:cNvSpPr txBox="1"/>
            <p:nvPr/>
          </p:nvSpPr>
          <p:spPr>
            <a:xfrm>
              <a:off x="120164" y="2523338"/>
              <a:ext cx="3261946" cy="1392000"/>
            </a:xfrm>
            <a:prstGeom prst="rect">
              <a:avLst/>
            </a:prstGeom>
            <a:solidFill>
              <a:srgbClr val="D6EDBD"/>
            </a:solidFill>
            <a:ln w="12700">
              <a:solidFill>
                <a:schemeClr val="tx1"/>
              </a:solidFill>
            </a:ln>
            <a:effectLst>
              <a:outerShdw blurRad="50800" dist="38100" dir="2700000" algn="tl" rotWithShape="0">
                <a:prstClr val="black">
                  <a:alpha val="40000"/>
                </a:prstClr>
              </a:outerShdw>
            </a:effectLst>
          </p:spPr>
          <p:txBody>
            <a:bodyPr wrap="square" lIns="0" rtlCol="0">
              <a:spAutoFit/>
            </a:bodyPr>
            <a:lstStyle/>
            <a:p>
              <a:pPr marL="236538" indent="-236538" algn="l">
                <a:lnSpc>
                  <a:spcPct val="130000"/>
                </a:lnSpc>
                <a:spcAft>
                  <a:spcPts val="600"/>
                </a:spcAft>
                <a:buClr>
                  <a:schemeClr val="accent2"/>
                </a:buClr>
                <a:buFont typeface="Arial" panose="020B0604020202020204" pitchFamily="34" charset="0"/>
                <a:buChar char="•"/>
              </a:pPr>
              <a:endParaRPr lang="en-FI"/>
            </a:p>
          </p:txBody>
        </p:sp>
        <p:sp>
          <p:nvSpPr>
            <p:cNvPr id="5" name="TextBox 4">
              <a:extLst>
                <a:ext uri="{FF2B5EF4-FFF2-40B4-BE49-F238E27FC236}">
                  <a16:creationId xmlns:a16="http://schemas.microsoft.com/office/drawing/2014/main" id="{43F1F6CD-0CAE-7177-0D8F-F4D30440FE77}"/>
                </a:ext>
              </a:extLst>
            </p:cNvPr>
            <p:cNvSpPr txBox="1"/>
            <p:nvPr/>
          </p:nvSpPr>
          <p:spPr>
            <a:xfrm>
              <a:off x="120165" y="2541827"/>
              <a:ext cx="3261946" cy="1289135"/>
            </a:xfrm>
            <a:prstGeom prst="rect">
              <a:avLst/>
            </a:prstGeom>
            <a:noFill/>
          </p:spPr>
          <p:txBody>
            <a:bodyPr wrap="square" lIns="0" rtlCol="0">
              <a:spAutoFit/>
            </a:bodyPr>
            <a:lstStyle/>
            <a:p>
              <a:pPr algn="ctr">
                <a:lnSpc>
                  <a:spcPct val="130000"/>
                </a:lnSpc>
                <a:spcAft>
                  <a:spcPts val="600"/>
                </a:spcAft>
                <a:buClr>
                  <a:schemeClr val="accent2"/>
                </a:buClr>
              </a:pPr>
              <a:r>
                <a:rPr lang="fi-FI" b="1" err="1"/>
                <a:t>Want</a:t>
              </a:r>
              <a:r>
                <a:rPr lang="fi-FI" b="1"/>
                <a:t> to </a:t>
              </a:r>
              <a:r>
                <a:rPr lang="fi-FI" b="1" err="1"/>
                <a:t>understand</a:t>
              </a:r>
              <a:r>
                <a:rPr lang="fi-FI" b="1"/>
                <a:t> </a:t>
              </a:r>
              <a:r>
                <a:rPr lang="fi-FI" b="1" err="1"/>
                <a:t>better</a:t>
              </a:r>
              <a:r>
                <a:rPr lang="fi-FI" b="1"/>
                <a:t>?</a:t>
              </a:r>
            </a:p>
            <a:p>
              <a:pPr>
                <a:lnSpc>
                  <a:spcPct val="130000"/>
                </a:lnSpc>
                <a:spcAft>
                  <a:spcPts val="600"/>
                </a:spcAft>
                <a:buClr>
                  <a:schemeClr val="accent2"/>
                </a:buClr>
              </a:pPr>
              <a:r>
                <a:rPr lang="fi-FI"/>
                <a:t>    1. Read </a:t>
              </a:r>
              <a:r>
                <a:rPr lang="fi-FI" err="1"/>
                <a:t>the</a:t>
              </a:r>
              <a:r>
                <a:rPr lang="fi-FI"/>
                <a:t> </a:t>
              </a:r>
              <a:r>
                <a:rPr lang="fi-FI" err="1">
                  <a:hlinkClick r:id="rId4"/>
                </a:rPr>
                <a:t>course</a:t>
              </a:r>
              <a:r>
                <a:rPr lang="fi-FI">
                  <a:hlinkClick r:id="rId4"/>
                </a:rPr>
                <a:t> </a:t>
              </a:r>
              <a:r>
                <a:rPr lang="fi-FI" err="1">
                  <a:hlinkClick r:id="rId4"/>
                </a:rPr>
                <a:t>notes</a:t>
              </a:r>
              <a:endParaRPr lang="fi-FI"/>
            </a:p>
            <a:p>
              <a:pPr>
                <a:lnSpc>
                  <a:spcPct val="130000"/>
                </a:lnSpc>
                <a:spcAft>
                  <a:spcPts val="600"/>
                </a:spcAft>
                <a:buClr>
                  <a:schemeClr val="accent2"/>
                </a:buClr>
              </a:pPr>
              <a:r>
                <a:rPr lang="fi-FI"/>
                <a:t>    2. Read </a:t>
              </a:r>
              <a:r>
                <a:rPr lang="fi-FI" err="1"/>
                <a:t>the</a:t>
              </a:r>
              <a:r>
                <a:rPr lang="fi-FI"/>
                <a:t> GRIS </a:t>
              </a:r>
              <a:r>
                <a:rPr lang="fi-FI" err="1"/>
                <a:t>paper</a:t>
              </a:r>
              <a:endParaRPr lang="en-FI"/>
            </a:p>
          </p:txBody>
        </p:sp>
      </p:grpSp>
      <p:sp>
        <p:nvSpPr>
          <p:cNvPr id="7" name="Slide Number Placeholder 6">
            <a:extLst>
              <a:ext uri="{FF2B5EF4-FFF2-40B4-BE49-F238E27FC236}">
                <a16:creationId xmlns:a16="http://schemas.microsoft.com/office/drawing/2014/main" id="{BBAEB73D-B24E-222D-1385-5C16EE6C588E}"/>
              </a:ext>
            </a:extLst>
          </p:cNvPr>
          <p:cNvSpPr>
            <a:spLocks noGrp="1"/>
          </p:cNvSpPr>
          <p:nvPr>
            <p:ph type="sldNum" sz="quarter" idx="12"/>
          </p:nvPr>
        </p:nvSpPr>
        <p:spPr/>
        <p:txBody>
          <a:bodyPr/>
          <a:lstStyle/>
          <a:p>
            <a:fld id="{897AE9FA-3F8D-0D45-ABEA-B1C7A7244A19}" type="slidenum">
              <a:rPr lang="en-US" smtClean="0"/>
              <a:t>10</a:t>
            </a:fld>
            <a:endParaRPr lang="en-US"/>
          </a:p>
        </p:txBody>
      </p:sp>
    </p:spTree>
    <p:extLst>
      <p:ext uri="{BB962C8B-B14F-4D97-AF65-F5344CB8AC3E}">
        <p14:creationId xmlns:p14="http://schemas.microsoft.com/office/powerpoint/2010/main" val="2667137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D2908249-DA2C-EDD1-239F-1BDE5047AFB8}"/>
              </a:ext>
            </a:extLst>
          </p:cNvPr>
          <p:cNvSpPr>
            <a:spLocks noGrp="1"/>
          </p:cNvSpPr>
          <p:nvPr>
            <p:ph type="subTitle" idx="1"/>
          </p:nvPr>
        </p:nvSpPr>
        <p:spPr/>
        <p:txBody>
          <a:bodyPr/>
          <a:lstStyle/>
          <a:p>
            <a:r>
              <a:rPr lang="fi-FI"/>
              <a:t>preliminaries</a:t>
            </a:r>
            <a:endParaRPr lang="en-FI"/>
          </a:p>
        </p:txBody>
      </p:sp>
      <p:sp>
        <p:nvSpPr>
          <p:cNvPr id="5" name="Title 4">
            <a:extLst>
              <a:ext uri="{FF2B5EF4-FFF2-40B4-BE49-F238E27FC236}">
                <a16:creationId xmlns:a16="http://schemas.microsoft.com/office/drawing/2014/main" id="{2C9AD049-9A01-50FD-CDAA-6C9BC4390616}"/>
              </a:ext>
            </a:extLst>
          </p:cNvPr>
          <p:cNvSpPr>
            <a:spLocks noGrp="1"/>
          </p:cNvSpPr>
          <p:nvPr>
            <p:ph type="ctrTitle"/>
          </p:nvPr>
        </p:nvSpPr>
        <p:spPr/>
        <p:txBody>
          <a:bodyPr>
            <a:normAutofit fontScale="90000"/>
          </a:bodyPr>
          <a:lstStyle/>
          <a:p>
            <a:r>
              <a:rPr lang="fi-FI"/>
              <a:t>Between domains</a:t>
            </a:r>
            <a:endParaRPr lang="en-FI"/>
          </a:p>
        </p:txBody>
      </p:sp>
      <p:sp>
        <p:nvSpPr>
          <p:cNvPr id="4" name="Slide Number Placeholder 3">
            <a:extLst>
              <a:ext uri="{FF2B5EF4-FFF2-40B4-BE49-F238E27FC236}">
                <a16:creationId xmlns:a16="http://schemas.microsoft.com/office/drawing/2014/main" id="{136EE0EF-BBDA-2459-2675-E4D5C341F967}"/>
              </a:ext>
            </a:extLst>
          </p:cNvPr>
          <p:cNvSpPr>
            <a:spLocks noGrp="1"/>
          </p:cNvSpPr>
          <p:nvPr>
            <p:ph type="sldNum" sz="quarter" idx="4294967295"/>
          </p:nvPr>
        </p:nvSpPr>
        <p:spPr>
          <a:xfrm>
            <a:off x="11518900" y="6369050"/>
            <a:ext cx="673100" cy="303213"/>
          </a:xfrm>
        </p:spPr>
        <p:txBody>
          <a:bodyPr/>
          <a:lstStyle/>
          <a:p>
            <a:fld id="{897AE9FA-3F8D-0D45-ABEA-B1C7A7244A19}" type="slidenum">
              <a:rPr lang="en-US" smtClean="0"/>
              <a:t>11</a:t>
            </a:fld>
            <a:endParaRPr lang="en-US"/>
          </a:p>
        </p:txBody>
      </p:sp>
    </p:spTree>
    <p:extLst>
      <p:ext uri="{BB962C8B-B14F-4D97-AF65-F5344CB8AC3E}">
        <p14:creationId xmlns:p14="http://schemas.microsoft.com/office/powerpoint/2010/main" val="2802036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err="1"/>
              <a:t>preliminaries</a:t>
            </a:r>
            <a:endParaRPr lang="en-FI"/>
          </a:p>
        </p:txBody>
      </p:sp>
      <p:sp>
        <p:nvSpPr>
          <p:cNvPr id="5" name="Content Placeholder 4">
            <a:extLst>
              <a:ext uri="{FF2B5EF4-FFF2-40B4-BE49-F238E27FC236}">
                <a16:creationId xmlns:a16="http://schemas.microsoft.com/office/drawing/2014/main" id="{2160D791-C44A-39B7-F789-FB113C431EB0}"/>
              </a:ext>
            </a:extLst>
          </p:cNvPr>
          <p:cNvSpPr>
            <a:spLocks noGrp="1"/>
          </p:cNvSpPr>
          <p:nvPr>
            <p:ph idx="1"/>
          </p:nvPr>
        </p:nvSpPr>
        <p:spPr>
          <a:xfrm>
            <a:off x="429209" y="2615099"/>
            <a:ext cx="6938460" cy="2717375"/>
          </a:xfrm>
        </p:spPr>
        <p:txBody>
          <a:bodyPr>
            <a:normAutofit/>
          </a:bodyPr>
          <a:lstStyle/>
          <a:p>
            <a:r>
              <a:rPr lang="en-US">
                <a:latin typeface="Arial" panose="020B0604020202020204" pitchFamily="34" charset="0"/>
              </a:rPr>
              <a:t>In gradient-domain rendering, </a:t>
            </a:r>
            <a:r>
              <a:rPr lang="en-US">
                <a:effectLst/>
                <a:latin typeface="Arial" panose="020B0604020202020204" pitchFamily="34" charset="0"/>
              </a:rPr>
              <a:t>paths are moved between pixels, shifted, to evaluate image gradients (Δ𝐼/Δ𝑥, Δ𝐼/Δ𝑦)</a:t>
            </a:r>
          </a:p>
          <a:p>
            <a:endParaRPr lang="en-US">
              <a:effectLst/>
              <a:latin typeface="Arial" panose="020B0604020202020204" pitchFamily="34" charset="0"/>
            </a:endParaRPr>
          </a:p>
          <a:p>
            <a:r>
              <a:rPr lang="en-US">
                <a:effectLst/>
                <a:latin typeface="Arial" panose="020B0604020202020204" pitchFamily="34" charset="0"/>
              </a:rPr>
              <a:t>Paths are reused by modifying them to hit another pixel, while respecting material constraints</a:t>
            </a:r>
            <a:endParaRPr lang="en-FI"/>
          </a:p>
        </p:txBody>
      </p:sp>
      <p:grpSp>
        <p:nvGrpSpPr>
          <p:cNvPr id="6" name="Group 5">
            <a:extLst>
              <a:ext uri="{FF2B5EF4-FFF2-40B4-BE49-F238E27FC236}">
                <a16:creationId xmlns:a16="http://schemas.microsoft.com/office/drawing/2014/main" id="{5BC9C415-6ACE-38F7-9EB4-45922F38F5FE}"/>
              </a:ext>
            </a:extLst>
          </p:cNvPr>
          <p:cNvGrpSpPr/>
          <p:nvPr/>
        </p:nvGrpSpPr>
        <p:grpSpPr>
          <a:xfrm rot="20555049">
            <a:off x="7209321" y="4555766"/>
            <a:ext cx="374709" cy="636988"/>
            <a:chOff x="7193747" y="2565842"/>
            <a:chExt cx="374709" cy="636988"/>
          </a:xfrm>
        </p:grpSpPr>
        <p:cxnSp>
          <p:nvCxnSpPr>
            <p:cNvPr id="7" name="Straight Connector 6">
              <a:extLst>
                <a:ext uri="{FF2B5EF4-FFF2-40B4-BE49-F238E27FC236}">
                  <a16:creationId xmlns:a16="http://schemas.microsoft.com/office/drawing/2014/main" id="{98EF45D7-417C-CCB6-C169-96C415991ED7}"/>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94FD8E1-8C8F-BAE9-B8AB-006B4F1C57A1}"/>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01B6AD-12FE-D014-4642-B6E8E0A363A4}"/>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9A3623-71F8-7081-5CF2-6CE8AC3F2F57}"/>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E75288-FA7E-D6B0-FCF1-3B45B98101E4}"/>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468932FD-3402-0EBB-092B-450029E1CE0D}"/>
              </a:ext>
            </a:extLst>
          </p:cNvPr>
          <p:cNvCxnSpPr>
            <a:cxnSpLocks/>
          </p:cNvCxnSpPr>
          <p:nvPr/>
        </p:nvCxnSpPr>
        <p:spPr>
          <a:xfrm flipH="1" flipV="1">
            <a:off x="6447225" y="4861736"/>
            <a:ext cx="1611082" cy="385810"/>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B1BA615-BD79-FBBE-1789-252270CD2062}"/>
              </a:ext>
            </a:extLst>
          </p:cNvPr>
          <p:cNvCxnSpPr>
            <a:cxnSpLocks/>
          </p:cNvCxnSpPr>
          <p:nvPr/>
        </p:nvCxnSpPr>
        <p:spPr>
          <a:xfrm flipH="1">
            <a:off x="8072881" y="4605335"/>
            <a:ext cx="915578" cy="652028"/>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AC6B4619-F181-9E18-4AD8-B54529F9C3EE}"/>
              </a:ext>
            </a:extLst>
          </p:cNvPr>
          <p:cNvSpPr/>
          <p:nvPr/>
        </p:nvSpPr>
        <p:spPr>
          <a:xfrm rot="1526391">
            <a:off x="8021156" y="5200439"/>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cxnSp>
        <p:nvCxnSpPr>
          <p:cNvPr id="47" name="Straight Connector 46">
            <a:extLst>
              <a:ext uri="{FF2B5EF4-FFF2-40B4-BE49-F238E27FC236}">
                <a16:creationId xmlns:a16="http://schemas.microsoft.com/office/drawing/2014/main" id="{27113F24-5F63-2CA9-BB71-973A67464C82}"/>
              </a:ext>
            </a:extLst>
          </p:cNvPr>
          <p:cNvCxnSpPr>
            <a:cxnSpLocks/>
          </p:cNvCxnSpPr>
          <p:nvPr/>
        </p:nvCxnSpPr>
        <p:spPr>
          <a:xfrm flipH="1" flipV="1">
            <a:off x="8995203" y="4598288"/>
            <a:ext cx="858038" cy="659075"/>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22E4867-1A49-3C1E-2608-80FE71CA1C3D}"/>
              </a:ext>
            </a:extLst>
          </p:cNvPr>
          <p:cNvCxnSpPr>
            <a:cxnSpLocks/>
          </p:cNvCxnSpPr>
          <p:nvPr/>
        </p:nvCxnSpPr>
        <p:spPr>
          <a:xfrm flipH="1">
            <a:off x="9853241" y="4537491"/>
            <a:ext cx="667931" cy="688075"/>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38249A6-FCB8-A41B-28A7-CC429C5A3361}"/>
              </a:ext>
            </a:extLst>
          </p:cNvPr>
          <p:cNvCxnSpPr>
            <a:cxnSpLocks/>
          </p:cNvCxnSpPr>
          <p:nvPr/>
        </p:nvCxnSpPr>
        <p:spPr>
          <a:xfrm flipH="1" flipV="1">
            <a:off x="6447225" y="4860423"/>
            <a:ext cx="1622284" cy="12240"/>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1632921-B28A-CB9D-0C28-3FF15E5F8B07}"/>
              </a:ext>
            </a:extLst>
          </p:cNvPr>
          <p:cNvCxnSpPr>
            <a:cxnSpLocks/>
          </p:cNvCxnSpPr>
          <p:nvPr/>
        </p:nvCxnSpPr>
        <p:spPr>
          <a:xfrm flipH="1">
            <a:off x="8065492" y="4364966"/>
            <a:ext cx="922967" cy="502719"/>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B9FBFCA-AC95-B517-5A5F-BAED77C18808}"/>
              </a:ext>
            </a:extLst>
          </p:cNvPr>
          <p:cNvSpPr/>
          <p:nvPr/>
        </p:nvSpPr>
        <p:spPr>
          <a:xfrm rot="1526391">
            <a:off x="8954442" y="4559553"/>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39" name="Oval 38">
            <a:extLst>
              <a:ext uri="{FF2B5EF4-FFF2-40B4-BE49-F238E27FC236}">
                <a16:creationId xmlns:a16="http://schemas.microsoft.com/office/drawing/2014/main" id="{20B7113A-96F9-A313-446F-2D04F535A561}"/>
              </a:ext>
            </a:extLst>
          </p:cNvPr>
          <p:cNvSpPr/>
          <p:nvPr/>
        </p:nvSpPr>
        <p:spPr>
          <a:xfrm rot="1526391">
            <a:off x="8019069" y="4825759"/>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cxnSp>
        <p:nvCxnSpPr>
          <p:cNvPr id="63" name="Straight Connector 62">
            <a:extLst>
              <a:ext uri="{FF2B5EF4-FFF2-40B4-BE49-F238E27FC236}">
                <a16:creationId xmlns:a16="http://schemas.microsoft.com/office/drawing/2014/main" id="{0683ECB1-0873-A1B8-E637-E8CEF1140D21}"/>
              </a:ext>
            </a:extLst>
          </p:cNvPr>
          <p:cNvCxnSpPr>
            <a:cxnSpLocks/>
          </p:cNvCxnSpPr>
          <p:nvPr/>
        </p:nvCxnSpPr>
        <p:spPr>
          <a:xfrm flipH="1" flipV="1">
            <a:off x="8995203" y="4364966"/>
            <a:ext cx="856165" cy="866043"/>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9D75131F-66DE-64CC-AB76-5C912381F234}"/>
              </a:ext>
            </a:extLst>
          </p:cNvPr>
          <p:cNvSpPr/>
          <p:nvPr/>
        </p:nvSpPr>
        <p:spPr>
          <a:xfrm rot="1526391">
            <a:off x="8927341" y="4310496"/>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grpSp>
        <p:nvGrpSpPr>
          <p:cNvPr id="12" name="Group 11">
            <a:extLst>
              <a:ext uri="{FF2B5EF4-FFF2-40B4-BE49-F238E27FC236}">
                <a16:creationId xmlns:a16="http://schemas.microsoft.com/office/drawing/2014/main" id="{DCA32268-2C39-BE3B-50A8-7494ED9B446E}"/>
              </a:ext>
            </a:extLst>
          </p:cNvPr>
          <p:cNvGrpSpPr/>
          <p:nvPr/>
        </p:nvGrpSpPr>
        <p:grpSpPr>
          <a:xfrm rot="18900000">
            <a:off x="6446875" y="4619329"/>
            <a:ext cx="611518" cy="493431"/>
            <a:chOff x="6209772" y="2661160"/>
            <a:chExt cx="611518" cy="493431"/>
          </a:xfrm>
        </p:grpSpPr>
        <p:sp>
          <p:nvSpPr>
            <p:cNvPr id="13" name="Isosceles Triangle 12">
              <a:extLst>
                <a:ext uri="{FF2B5EF4-FFF2-40B4-BE49-F238E27FC236}">
                  <a16:creationId xmlns:a16="http://schemas.microsoft.com/office/drawing/2014/main" id="{70A213B6-4F6C-82B5-67E1-1D595BC99A8C}"/>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14" name="Group 13">
              <a:extLst>
                <a:ext uri="{FF2B5EF4-FFF2-40B4-BE49-F238E27FC236}">
                  <a16:creationId xmlns:a16="http://schemas.microsoft.com/office/drawing/2014/main" id="{EDF435D1-F4FB-4FC7-C6F7-FCE42F5062EB}"/>
                </a:ext>
              </a:extLst>
            </p:cNvPr>
            <p:cNvGrpSpPr/>
            <p:nvPr/>
          </p:nvGrpSpPr>
          <p:grpSpPr>
            <a:xfrm>
              <a:off x="6474763" y="3001212"/>
              <a:ext cx="346527" cy="115066"/>
              <a:chOff x="6474763" y="3001212"/>
              <a:chExt cx="346527" cy="115066"/>
            </a:xfrm>
          </p:grpSpPr>
          <p:sp>
            <p:nvSpPr>
              <p:cNvPr id="15" name="Oval 14">
                <a:extLst>
                  <a:ext uri="{FF2B5EF4-FFF2-40B4-BE49-F238E27FC236}">
                    <a16:creationId xmlns:a16="http://schemas.microsoft.com/office/drawing/2014/main" id="{2E298FC7-4273-21BD-DD9D-3E57558D0969}"/>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6" name="Oval 15">
                <a:extLst>
                  <a:ext uri="{FF2B5EF4-FFF2-40B4-BE49-F238E27FC236}">
                    <a16:creationId xmlns:a16="http://schemas.microsoft.com/office/drawing/2014/main" id="{C73F3BF4-444E-22E6-A140-5C8E1DFF2821}"/>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p:cxnSp>
        <p:nvCxnSpPr>
          <p:cNvPr id="72" name="Straight Connector 71">
            <a:extLst>
              <a:ext uri="{FF2B5EF4-FFF2-40B4-BE49-F238E27FC236}">
                <a16:creationId xmlns:a16="http://schemas.microsoft.com/office/drawing/2014/main" id="{2A657FB2-ED5C-9557-AD56-C3AF0BAD9A38}"/>
              </a:ext>
            </a:extLst>
          </p:cNvPr>
          <p:cNvCxnSpPr>
            <a:cxnSpLocks/>
          </p:cNvCxnSpPr>
          <p:nvPr/>
        </p:nvCxnSpPr>
        <p:spPr>
          <a:xfrm flipH="1">
            <a:off x="9853241" y="4577055"/>
            <a:ext cx="667931" cy="688075"/>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EF40857D-4A94-F68B-FBA2-BB2F77CB6B94}"/>
              </a:ext>
            </a:extLst>
          </p:cNvPr>
          <p:cNvSpPr/>
          <p:nvPr/>
        </p:nvSpPr>
        <p:spPr>
          <a:xfrm rot="1526391">
            <a:off x="9801578" y="5195310"/>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74" name="Freeform: Shape 73">
            <a:extLst>
              <a:ext uri="{FF2B5EF4-FFF2-40B4-BE49-F238E27FC236}">
                <a16:creationId xmlns:a16="http://schemas.microsoft.com/office/drawing/2014/main" id="{7BA7009D-6A0B-DC5A-3070-E1D55531E666}"/>
              </a:ext>
            </a:extLst>
          </p:cNvPr>
          <p:cNvSpPr/>
          <p:nvPr/>
        </p:nvSpPr>
        <p:spPr>
          <a:xfrm rot="17798254">
            <a:off x="10463824" y="4303515"/>
            <a:ext cx="564688" cy="586054"/>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689234"/>
              <a:gd name="connsiteY0" fmla="*/ 3104532 h 3567360"/>
              <a:gd name="connsiteX1" fmla="*/ 836644 w 2689234"/>
              <a:gd name="connsiteY1" fmla="*/ 3567360 h 3567360"/>
              <a:gd name="connsiteX2" fmla="*/ 1729680 w 2689234"/>
              <a:gd name="connsiteY2" fmla="*/ 3262725 h 3567360"/>
              <a:gd name="connsiteX3" fmla="*/ 2405674 w 2689234"/>
              <a:gd name="connsiteY3" fmla="*/ 2550177 h 3567360"/>
              <a:gd name="connsiteX4" fmla="*/ 2677268 w 2689234"/>
              <a:gd name="connsiteY4" fmla="*/ 1451181 h 3567360"/>
              <a:gd name="connsiteX5" fmla="*/ 2202913 w 2689234"/>
              <a:gd name="connsiteY5" fmla="*/ 0 h 3567360"/>
              <a:gd name="connsiteX6" fmla="*/ 1768057 w 2689234"/>
              <a:gd name="connsiteY6" fmla="*/ 204402 h 3567360"/>
              <a:gd name="connsiteX7" fmla="*/ 2102325 w 2689234"/>
              <a:gd name="connsiteY7" fmla="*/ 947128 h 3567360"/>
              <a:gd name="connsiteX8" fmla="*/ 2191003 w 2689234"/>
              <a:gd name="connsiteY8" fmla="*/ 1602518 h 3567360"/>
              <a:gd name="connsiteX9" fmla="*/ 2014784 w 2689234"/>
              <a:gd name="connsiteY9" fmla="*/ 2153993 h 3567360"/>
              <a:gd name="connsiteX10" fmla="*/ 1461941 w 2689234"/>
              <a:gd name="connsiteY10" fmla="*/ 2851848 h 3567360"/>
              <a:gd name="connsiteX11" fmla="*/ 0 w 2689234"/>
              <a:gd name="connsiteY11" fmla="*/ 3104532 h 3567360"/>
              <a:gd name="connsiteX0" fmla="*/ 628246 w 1855539"/>
              <a:gd name="connsiteY0" fmla="*/ 2851848 h 3582547"/>
              <a:gd name="connsiteX1" fmla="*/ 2949 w 1855539"/>
              <a:gd name="connsiteY1" fmla="*/ 3567360 h 3582547"/>
              <a:gd name="connsiteX2" fmla="*/ 895985 w 1855539"/>
              <a:gd name="connsiteY2" fmla="*/ 3262725 h 3582547"/>
              <a:gd name="connsiteX3" fmla="*/ 1571979 w 1855539"/>
              <a:gd name="connsiteY3" fmla="*/ 2550177 h 3582547"/>
              <a:gd name="connsiteX4" fmla="*/ 1843573 w 1855539"/>
              <a:gd name="connsiteY4" fmla="*/ 1451181 h 3582547"/>
              <a:gd name="connsiteX5" fmla="*/ 1369218 w 1855539"/>
              <a:gd name="connsiteY5" fmla="*/ 0 h 3582547"/>
              <a:gd name="connsiteX6" fmla="*/ 934362 w 1855539"/>
              <a:gd name="connsiteY6" fmla="*/ 204402 h 3582547"/>
              <a:gd name="connsiteX7" fmla="*/ 1268630 w 1855539"/>
              <a:gd name="connsiteY7" fmla="*/ 947128 h 3582547"/>
              <a:gd name="connsiteX8" fmla="*/ 1357308 w 1855539"/>
              <a:gd name="connsiteY8" fmla="*/ 1602518 h 3582547"/>
              <a:gd name="connsiteX9" fmla="*/ 1181089 w 1855539"/>
              <a:gd name="connsiteY9" fmla="*/ 2153993 h 3582547"/>
              <a:gd name="connsiteX10" fmla="*/ 628246 w 1855539"/>
              <a:gd name="connsiteY10" fmla="*/ 2851848 h 3582547"/>
              <a:gd name="connsiteX0" fmla="*/ 8592 w 1235885"/>
              <a:gd name="connsiteY0" fmla="*/ 2851848 h 3268735"/>
              <a:gd name="connsiteX1" fmla="*/ 276331 w 1235885"/>
              <a:gd name="connsiteY1" fmla="*/ 3262725 h 3268735"/>
              <a:gd name="connsiteX2" fmla="*/ 952325 w 1235885"/>
              <a:gd name="connsiteY2" fmla="*/ 2550177 h 3268735"/>
              <a:gd name="connsiteX3" fmla="*/ 1223919 w 1235885"/>
              <a:gd name="connsiteY3" fmla="*/ 1451181 h 3268735"/>
              <a:gd name="connsiteX4" fmla="*/ 749564 w 1235885"/>
              <a:gd name="connsiteY4" fmla="*/ 0 h 3268735"/>
              <a:gd name="connsiteX5" fmla="*/ 314708 w 1235885"/>
              <a:gd name="connsiteY5" fmla="*/ 204402 h 3268735"/>
              <a:gd name="connsiteX6" fmla="*/ 648976 w 1235885"/>
              <a:gd name="connsiteY6" fmla="*/ 947128 h 3268735"/>
              <a:gd name="connsiteX7" fmla="*/ 737654 w 1235885"/>
              <a:gd name="connsiteY7" fmla="*/ 1602518 h 3268735"/>
              <a:gd name="connsiteX8" fmla="*/ 561435 w 1235885"/>
              <a:gd name="connsiteY8" fmla="*/ 2153993 h 3268735"/>
              <a:gd name="connsiteX9" fmla="*/ 8592 w 1235885"/>
              <a:gd name="connsiteY9" fmla="*/ 2851848 h 3268735"/>
              <a:gd name="connsiteX0" fmla="*/ 295049 w 969499"/>
              <a:gd name="connsiteY0" fmla="*/ 2153993 h 3268922"/>
              <a:gd name="connsiteX1" fmla="*/ 9945 w 969499"/>
              <a:gd name="connsiteY1" fmla="*/ 3262725 h 3268922"/>
              <a:gd name="connsiteX2" fmla="*/ 685939 w 969499"/>
              <a:gd name="connsiteY2" fmla="*/ 2550177 h 3268922"/>
              <a:gd name="connsiteX3" fmla="*/ 957533 w 969499"/>
              <a:gd name="connsiteY3" fmla="*/ 1451181 h 3268922"/>
              <a:gd name="connsiteX4" fmla="*/ 483178 w 969499"/>
              <a:gd name="connsiteY4" fmla="*/ 0 h 3268922"/>
              <a:gd name="connsiteX5" fmla="*/ 48322 w 969499"/>
              <a:gd name="connsiteY5" fmla="*/ 204402 h 3268922"/>
              <a:gd name="connsiteX6" fmla="*/ 382590 w 969499"/>
              <a:gd name="connsiteY6" fmla="*/ 947128 h 3268922"/>
              <a:gd name="connsiteX7" fmla="*/ 471268 w 969499"/>
              <a:gd name="connsiteY7" fmla="*/ 1602518 h 3268922"/>
              <a:gd name="connsiteX8" fmla="*/ 295049 w 969499"/>
              <a:gd name="connsiteY8" fmla="*/ 2153993 h 3268922"/>
              <a:gd name="connsiteX0" fmla="*/ 246909 w 919375"/>
              <a:gd name="connsiteY0" fmla="*/ 2153993 h 2573436"/>
              <a:gd name="connsiteX1" fmla="*/ 637799 w 919375"/>
              <a:gd name="connsiteY1" fmla="*/ 2550177 h 2573436"/>
              <a:gd name="connsiteX2" fmla="*/ 909393 w 919375"/>
              <a:gd name="connsiteY2" fmla="*/ 1451181 h 2573436"/>
              <a:gd name="connsiteX3" fmla="*/ 435038 w 919375"/>
              <a:gd name="connsiteY3" fmla="*/ 0 h 2573436"/>
              <a:gd name="connsiteX4" fmla="*/ 182 w 919375"/>
              <a:gd name="connsiteY4" fmla="*/ 204402 h 2573436"/>
              <a:gd name="connsiteX5" fmla="*/ 334450 w 919375"/>
              <a:gd name="connsiteY5" fmla="*/ 947128 h 2573436"/>
              <a:gd name="connsiteX6" fmla="*/ 423128 w 919375"/>
              <a:gd name="connsiteY6" fmla="*/ 1602518 h 2573436"/>
              <a:gd name="connsiteX7" fmla="*/ 246909 w 919375"/>
              <a:gd name="connsiteY7" fmla="*/ 2153993 h 2573436"/>
              <a:gd name="connsiteX0" fmla="*/ 423128 w 918430"/>
              <a:gd name="connsiteY0" fmla="*/ 1602518 h 2550835"/>
              <a:gd name="connsiteX1" fmla="*/ 637799 w 918430"/>
              <a:gd name="connsiteY1" fmla="*/ 2550177 h 2550835"/>
              <a:gd name="connsiteX2" fmla="*/ 909393 w 918430"/>
              <a:gd name="connsiteY2" fmla="*/ 1451181 h 2550835"/>
              <a:gd name="connsiteX3" fmla="*/ 435038 w 918430"/>
              <a:gd name="connsiteY3" fmla="*/ 0 h 2550835"/>
              <a:gd name="connsiteX4" fmla="*/ 182 w 918430"/>
              <a:gd name="connsiteY4" fmla="*/ 204402 h 2550835"/>
              <a:gd name="connsiteX5" fmla="*/ 334450 w 918430"/>
              <a:gd name="connsiteY5" fmla="*/ 947128 h 2550835"/>
              <a:gd name="connsiteX6" fmla="*/ 423128 w 918430"/>
              <a:gd name="connsiteY6" fmla="*/ 1602518 h 2550835"/>
              <a:gd name="connsiteX0" fmla="*/ 423128 w 909393"/>
              <a:gd name="connsiteY0" fmla="*/ 1602518 h 1662497"/>
              <a:gd name="connsiteX1" fmla="*/ 909393 w 909393"/>
              <a:gd name="connsiteY1" fmla="*/ 1451181 h 1662497"/>
              <a:gd name="connsiteX2" fmla="*/ 435038 w 909393"/>
              <a:gd name="connsiteY2" fmla="*/ 0 h 1662497"/>
              <a:gd name="connsiteX3" fmla="*/ 182 w 909393"/>
              <a:gd name="connsiteY3" fmla="*/ 204402 h 1662497"/>
              <a:gd name="connsiteX4" fmla="*/ 334450 w 909393"/>
              <a:gd name="connsiteY4" fmla="*/ 947128 h 1662497"/>
              <a:gd name="connsiteX5" fmla="*/ 423128 w 909393"/>
              <a:gd name="connsiteY5" fmla="*/ 1602518 h 1662497"/>
              <a:gd name="connsiteX0" fmla="*/ 334522 w 909465"/>
              <a:gd name="connsiteY0" fmla="*/ 947128 h 1483868"/>
              <a:gd name="connsiteX1" fmla="*/ 909465 w 909465"/>
              <a:gd name="connsiteY1" fmla="*/ 1451181 h 1483868"/>
              <a:gd name="connsiteX2" fmla="*/ 435110 w 909465"/>
              <a:gd name="connsiteY2" fmla="*/ 0 h 1483868"/>
              <a:gd name="connsiteX3" fmla="*/ 254 w 909465"/>
              <a:gd name="connsiteY3" fmla="*/ 204402 h 1483868"/>
              <a:gd name="connsiteX4" fmla="*/ 334522 w 909465"/>
              <a:gd name="connsiteY4" fmla="*/ 947128 h 1483868"/>
              <a:gd name="connsiteX0" fmla="*/ 334489 w 722092"/>
              <a:gd name="connsiteY0" fmla="*/ 947128 h 982715"/>
              <a:gd name="connsiteX1" fmla="*/ 722092 w 722092"/>
              <a:gd name="connsiteY1" fmla="*/ 775560 h 982715"/>
              <a:gd name="connsiteX2" fmla="*/ 435077 w 722092"/>
              <a:gd name="connsiteY2" fmla="*/ 0 h 982715"/>
              <a:gd name="connsiteX3" fmla="*/ 221 w 722092"/>
              <a:gd name="connsiteY3" fmla="*/ 204402 h 982715"/>
              <a:gd name="connsiteX4" fmla="*/ 334489 w 722092"/>
              <a:gd name="connsiteY4" fmla="*/ 947128 h 982715"/>
              <a:gd name="connsiteX0" fmla="*/ 334489 w 722092"/>
              <a:gd name="connsiteY0" fmla="*/ 947128 h 947128"/>
              <a:gd name="connsiteX1" fmla="*/ 722092 w 722092"/>
              <a:gd name="connsiteY1" fmla="*/ 775560 h 947128"/>
              <a:gd name="connsiteX2" fmla="*/ 435077 w 722092"/>
              <a:gd name="connsiteY2" fmla="*/ 0 h 947128"/>
              <a:gd name="connsiteX3" fmla="*/ 221 w 722092"/>
              <a:gd name="connsiteY3" fmla="*/ 204402 h 947128"/>
              <a:gd name="connsiteX4" fmla="*/ 334489 w 722092"/>
              <a:gd name="connsiteY4" fmla="*/ 947128 h 947128"/>
              <a:gd name="connsiteX0" fmla="*/ 334489 w 722092"/>
              <a:gd name="connsiteY0" fmla="*/ 947128 h 947128"/>
              <a:gd name="connsiteX1" fmla="*/ 722092 w 722092"/>
              <a:gd name="connsiteY1" fmla="*/ 775560 h 947128"/>
              <a:gd name="connsiteX2" fmla="*/ 435077 w 722092"/>
              <a:gd name="connsiteY2" fmla="*/ 0 h 947128"/>
              <a:gd name="connsiteX3" fmla="*/ 221 w 722092"/>
              <a:gd name="connsiteY3" fmla="*/ 204402 h 947128"/>
              <a:gd name="connsiteX4" fmla="*/ 334489 w 722092"/>
              <a:gd name="connsiteY4" fmla="*/ 947128 h 947128"/>
              <a:gd name="connsiteX0" fmla="*/ 334268 w 721871"/>
              <a:gd name="connsiteY0" fmla="*/ 947128 h 947128"/>
              <a:gd name="connsiteX1" fmla="*/ 721871 w 721871"/>
              <a:gd name="connsiteY1" fmla="*/ 775560 h 947128"/>
              <a:gd name="connsiteX2" fmla="*/ 434856 w 721871"/>
              <a:gd name="connsiteY2" fmla="*/ 0 h 947128"/>
              <a:gd name="connsiteX3" fmla="*/ 0 w 721871"/>
              <a:gd name="connsiteY3" fmla="*/ 204402 h 947128"/>
              <a:gd name="connsiteX4" fmla="*/ 334268 w 721871"/>
              <a:gd name="connsiteY4" fmla="*/ 947128 h 947128"/>
              <a:gd name="connsiteX0" fmla="*/ 334268 w 727571"/>
              <a:gd name="connsiteY0" fmla="*/ 742726 h 742726"/>
              <a:gd name="connsiteX1" fmla="*/ 721871 w 727571"/>
              <a:gd name="connsiteY1" fmla="*/ 571158 h 742726"/>
              <a:gd name="connsiteX2" fmla="*/ 553450 w 727571"/>
              <a:gd name="connsiteY2" fmla="*/ 156672 h 742726"/>
              <a:gd name="connsiteX3" fmla="*/ 0 w 727571"/>
              <a:gd name="connsiteY3" fmla="*/ 0 h 742726"/>
              <a:gd name="connsiteX4" fmla="*/ 334268 w 727571"/>
              <a:gd name="connsiteY4" fmla="*/ 742726 h 742726"/>
              <a:gd name="connsiteX0" fmla="*/ 177085 w 570388"/>
              <a:gd name="connsiteY0" fmla="*/ 586054 h 594019"/>
              <a:gd name="connsiteX1" fmla="*/ 564688 w 570388"/>
              <a:gd name="connsiteY1" fmla="*/ 414486 h 594019"/>
              <a:gd name="connsiteX2" fmla="*/ 396267 w 570388"/>
              <a:gd name="connsiteY2" fmla="*/ 0 h 594019"/>
              <a:gd name="connsiteX3" fmla="*/ 0 w 570388"/>
              <a:gd name="connsiteY3" fmla="*/ 179362 h 594019"/>
              <a:gd name="connsiteX4" fmla="*/ 177085 w 570388"/>
              <a:gd name="connsiteY4" fmla="*/ 586054 h 594019"/>
              <a:gd name="connsiteX0" fmla="*/ 177085 w 570388"/>
              <a:gd name="connsiteY0" fmla="*/ 586054 h 594019"/>
              <a:gd name="connsiteX1" fmla="*/ 564688 w 570388"/>
              <a:gd name="connsiteY1" fmla="*/ 414486 h 594019"/>
              <a:gd name="connsiteX2" fmla="*/ 396267 w 570388"/>
              <a:gd name="connsiteY2" fmla="*/ 0 h 594019"/>
              <a:gd name="connsiteX3" fmla="*/ 0 w 570388"/>
              <a:gd name="connsiteY3" fmla="*/ 179362 h 594019"/>
              <a:gd name="connsiteX4" fmla="*/ 177085 w 570388"/>
              <a:gd name="connsiteY4" fmla="*/ 586054 h 594019"/>
              <a:gd name="connsiteX0" fmla="*/ 177085 w 570388"/>
              <a:gd name="connsiteY0" fmla="*/ 586054 h 586054"/>
              <a:gd name="connsiteX1" fmla="*/ 564688 w 570388"/>
              <a:gd name="connsiteY1" fmla="*/ 414486 h 586054"/>
              <a:gd name="connsiteX2" fmla="*/ 396267 w 570388"/>
              <a:gd name="connsiteY2" fmla="*/ 0 h 586054"/>
              <a:gd name="connsiteX3" fmla="*/ 0 w 570388"/>
              <a:gd name="connsiteY3" fmla="*/ 179362 h 586054"/>
              <a:gd name="connsiteX4" fmla="*/ 177085 w 570388"/>
              <a:gd name="connsiteY4" fmla="*/ 586054 h 586054"/>
              <a:gd name="connsiteX0" fmla="*/ 177085 w 564688"/>
              <a:gd name="connsiteY0" fmla="*/ 586054 h 586054"/>
              <a:gd name="connsiteX1" fmla="*/ 564688 w 564688"/>
              <a:gd name="connsiteY1" fmla="*/ 414486 h 586054"/>
              <a:gd name="connsiteX2" fmla="*/ 396267 w 564688"/>
              <a:gd name="connsiteY2" fmla="*/ 0 h 586054"/>
              <a:gd name="connsiteX3" fmla="*/ 0 w 564688"/>
              <a:gd name="connsiteY3" fmla="*/ 179362 h 586054"/>
              <a:gd name="connsiteX4" fmla="*/ 177085 w 564688"/>
              <a:gd name="connsiteY4" fmla="*/ 586054 h 58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88" h="586054">
                <a:moveTo>
                  <a:pt x="177085" y="586054"/>
                </a:moveTo>
                <a:lnTo>
                  <a:pt x="564688" y="414486"/>
                </a:lnTo>
                <a:lnTo>
                  <a:pt x="396267" y="0"/>
                </a:lnTo>
                <a:lnTo>
                  <a:pt x="0" y="179362"/>
                </a:lnTo>
                <a:lnTo>
                  <a:pt x="177085" y="586054"/>
                </a:lnTo>
                <a:close/>
              </a:path>
            </a:pathLst>
          </a:custGeom>
          <a:solidFill>
            <a:srgbClr val="FFFF00"/>
          </a:solidFill>
          <a:ln w="3175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59" name="Oval 58">
            <a:extLst>
              <a:ext uri="{FF2B5EF4-FFF2-40B4-BE49-F238E27FC236}">
                <a16:creationId xmlns:a16="http://schemas.microsoft.com/office/drawing/2014/main" id="{A1D79299-CAEB-6906-EDA6-EDE9D3C09622}"/>
              </a:ext>
            </a:extLst>
          </p:cNvPr>
          <p:cNvSpPr/>
          <p:nvPr/>
        </p:nvSpPr>
        <p:spPr>
          <a:xfrm rot="1526391">
            <a:off x="10465689" y="4524015"/>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82" name="Rectangle 81">
            <a:extLst>
              <a:ext uri="{FF2B5EF4-FFF2-40B4-BE49-F238E27FC236}">
                <a16:creationId xmlns:a16="http://schemas.microsoft.com/office/drawing/2014/main" id="{50E06174-CAA6-5B31-B1AB-48019ED6A09D}"/>
              </a:ext>
            </a:extLst>
          </p:cNvPr>
          <p:cNvSpPr/>
          <p:nvPr/>
        </p:nvSpPr>
        <p:spPr>
          <a:xfrm>
            <a:off x="8423032" y="2254871"/>
            <a:ext cx="1397977" cy="1397977"/>
          </a:xfrm>
          <a:prstGeom prst="rect">
            <a:avLst/>
          </a:prstGeom>
          <a:no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104" name="Straight Connector 103">
            <a:extLst>
              <a:ext uri="{FF2B5EF4-FFF2-40B4-BE49-F238E27FC236}">
                <a16:creationId xmlns:a16="http://schemas.microsoft.com/office/drawing/2014/main" id="{58CEBFB3-B9AB-6D6E-4BD3-AEC91AF04ACD}"/>
              </a:ext>
            </a:extLst>
          </p:cNvPr>
          <p:cNvCxnSpPr>
            <a:cxnSpLocks/>
          </p:cNvCxnSpPr>
          <p:nvPr/>
        </p:nvCxnSpPr>
        <p:spPr>
          <a:xfrm>
            <a:off x="9471514" y="2254871"/>
            <a:ext cx="0" cy="1397977"/>
          </a:xfrm>
          <a:prstGeom prst="line">
            <a:avLst/>
          </a:prstGeom>
          <a:ln w="9525">
            <a:solidFill>
              <a:schemeClr val="accent1">
                <a:alpha val="38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203E5EC-72BA-5E70-3830-A63460E6CB09}"/>
              </a:ext>
            </a:extLst>
          </p:cNvPr>
          <p:cNvCxnSpPr>
            <a:cxnSpLocks/>
          </p:cNvCxnSpPr>
          <p:nvPr/>
        </p:nvCxnSpPr>
        <p:spPr>
          <a:xfrm>
            <a:off x="9122020" y="2254871"/>
            <a:ext cx="0" cy="1397977"/>
          </a:xfrm>
          <a:prstGeom prst="line">
            <a:avLst/>
          </a:prstGeom>
          <a:ln w="9525">
            <a:solidFill>
              <a:schemeClr val="accent1">
                <a:alpha val="38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44DDD6B-5724-29CF-0B14-8A86B43EAB60}"/>
              </a:ext>
            </a:extLst>
          </p:cNvPr>
          <p:cNvCxnSpPr>
            <a:cxnSpLocks/>
          </p:cNvCxnSpPr>
          <p:nvPr/>
        </p:nvCxnSpPr>
        <p:spPr>
          <a:xfrm>
            <a:off x="8772526" y="2254871"/>
            <a:ext cx="0" cy="1397977"/>
          </a:xfrm>
          <a:prstGeom prst="line">
            <a:avLst/>
          </a:prstGeom>
          <a:ln w="9525">
            <a:solidFill>
              <a:schemeClr val="accent1">
                <a:alpha val="38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D277366-D538-2BBA-24DF-932ECB0B98B2}"/>
              </a:ext>
            </a:extLst>
          </p:cNvPr>
          <p:cNvCxnSpPr>
            <a:cxnSpLocks/>
          </p:cNvCxnSpPr>
          <p:nvPr/>
        </p:nvCxnSpPr>
        <p:spPr>
          <a:xfrm rot="5400000">
            <a:off x="9122021" y="2604365"/>
            <a:ext cx="0" cy="1397977"/>
          </a:xfrm>
          <a:prstGeom prst="line">
            <a:avLst/>
          </a:prstGeom>
          <a:ln w="9525">
            <a:solidFill>
              <a:schemeClr val="accent1">
                <a:alpha val="38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315F9B4-C10B-F3D5-3FEC-7BECD272D8E3}"/>
              </a:ext>
            </a:extLst>
          </p:cNvPr>
          <p:cNvCxnSpPr>
            <a:cxnSpLocks/>
          </p:cNvCxnSpPr>
          <p:nvPr/>
        </p:nvCxnSpPr>
        <p:spPr>
          <a:xfrm rot="5400000">
            <a:off x="9122021" y="2254871"/>
            <a:ext cx="0" cy="1397977"/>
          </a:xfrm>
          <a:prstGeom prst="line">
            <a:avLst/>
          </a:prstGeom>
          <a:ln w="9525">
            <a:solidFill>
              <a:schemeClr val="accent1">
                <a:alpha val="38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DE14483-EC7A-3B5E-D3A4-4A34B4830674}"/>
              </a:ext>
            </a:extLst>
          </p:cNvPr>
          <p:cNvCxnSpPr>
            <a:cxnSpLocks/>
          </p:cNvCxnSpPr>
          <p:nvPr/>
        </p:nvCxnSpPr>
        <p:spPr>
          <a:xfrm rot="5400000">
            <a:off x="9122021" y="1905377"/>
            <a:ext cx="0" cy="1397977"/>
          </a:xfrm>
          <a:prstGeom prst="line">
            <a:avLst/>
          </a:prstGeom>
          <a:ln w="9525">
            <a:solidFill>
              <a:schemeClr val="accent1">
                <a:alpha val="38000"/>
              </a:schemeClr>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CF4B6C25-C440-6A84-27D3-AC009942AAF6}"/>
              </a:ext>
            </a:extLst>
          </p:cNvPr>
          <p:cNvSpPr/>
          <p:nvPr/>
        </p:nvSpPr>
        <p:spPr>
          <a:xfrm>
            <a:off x="8885533" y="3087903"/>
            <a:ext cx="146223" cy="146223"/>
          </a:xfrm>
          <a:prstGeom prst="ellipse">
            <a:avLst/>
          </a:prstGeom>
          <a:solidFill>
            <a:srgbClr val="0B9EC7"/>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22" name="Oval 121">
            <a:extLst>
              <a:ext uri="{FF2B5EF4-FFF2-40B4-BE49-F238E27FC236}">
                <a16:creationId xmlns:a16="http://schemas.microsoft.com/office/drawing/2014/main" id="{71BC568D-2E24-C488-9839-6D1FA301CCD8}"/>
              </a:ext>
            </a:extLst>
          </p:cNvPr>
          <p:cNvSpPr/>
          <p:nvPr/>
        </p:nvSpPr>
        <p:spPr>
          <a:xfrm>
            <a:off x="8885533" y="2664943"/>
            <a:ext cx="146222" cy="146222"/>
          </a:xfrm>
          <a:prstGeom prst="ellipse">
            <a:avLst/>
          </a:prstGeom>
          <a:solidFill>
            <a:srgbClr val="FFC000"/>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95EC3B59-26D9-FB42-BF3D-27CD3554CBC8}"/>
                  </a:ext>
                </a:extLst>
              </p:cNvPr>
              <p:cNvSpPr txBox="1"/>
              <p:nvPr/>
            </p:nvSpPr>
            <p:spPr>
              <a:xfrm>
                <a:off x="8972940" y="2437207"/>
                <a:ext cx="2335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B48900"/>
                          </a:solidFill>
                          <a:latin typeface="Cambria Math" panose="02040503050406030204" pitchFamily="18" charset="0"/>
                        </a:rPr>
                        <m:t>𝑻</m:t>
                      </m:r>
                      <m:r>
                        <a:rPr lang="fi-FI" b="1" i="1" dirty="0" smtClean="0">
                          <a:solidFill>
                            <a:srgbClr val="B48900"/>
                          </a:solidFill>
                          <a:latin typeface="Cambria Math" panose="02040503050406030204" pitchFamily="18" charset="0"/>
                        </a:rPr>
                        <m:t>(</m:t>
                      </m:r>
                      <m:r>
                        <a:rPr lang="fi-FI" b="1" i="1" dirty="0" smtClean="0">
                          <a:solidFill>
                            <a:srgbClr val="B48900"/>
                          </a:solidFill>
                          <a:latin typeface="Cambria Math" panose="02040503050406030204" pitchFamily="18" charset="0"/>
                        </a:rPr>
                        <m:t>𝒙</m:t>
                      </m:r>
                      <m:r>
                        <a:rPr lang="fi-FI" b="1" i="1" dirty="0" smtClean="0">
                          <a:solidFill>
                            <a:srgbClr val="B48900"/>
                          </a:solidFill>
                          <a:latin typeface="Cambria Math" panose="02040503050406030204" pitchFamily="18" charset="0"/>
                        </a:rPr>
                        <m:t>)</m:t>
                      </m:r>
                    </m:oMath>
                  </m:oMathPara>
                </a14:m>
                <a:endParaRPr lang="en-US" b="1" i="1">
                  <a:solidFill>
                    <a:srgbClr val="B48900"/>
                  </a:solidFill>
                  <a:latin typeface="Cambria Math" panose="02040503050406030204" pitchFamily="18" charset="0"/>
                </a:endParaRPr>
              </a:p>
            </p:txBody>
          </p:sp>
        </mc:Choice>
        <mc:Fallback xmlns="">
          <p:sp>
            <p:nvSpPr>
              <p:cNvPr id="126" name="TextBox 125">
                <a:extLst>
                  <a:ext uri="{FF2B5EF4-FFF2-40B4-BE49-F238E27FC236}">
                    <a16:creationId xmlns:a16="http://schemas.microsoft.com/office/drawing/2014/main" id="{95EC3B59-26D9-FB42-BF3D-27CD3554CBC8}"/>
                  </a:ext>
                </a:extLst>
              </p:cNvPr>
              <p:cNvSpPr txBox="1">
                <a:spLocks noRot="1" noChangeAspect="1" noMove="1" noResize="1" noEditPoints="1" noAdjustHandles="1" noChangeArrowheads="1" noChangeShapeType="1" noTextEdit="1"/>
              </p:cNvSpPr>
              <p:nvPr/>
            </p:nvSpPr>
            <p:spPr>
              <a:xfrm>
                <a:off x="8972940" y="2437207"/>
                <a:ext cx="233561" cy="369332"/>
              </a:xfrm>
              <a:prstGeom prst="rect">
                <a:avLst/>
              </a:prstGeom>
              <a:blipFill>
                <a:blip r:embed="rId3"/>
                <a:stretch>
                  <a:fillRect r="-18947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FB8A652B-EFC6-1A2A-D55F-F3A643A1F816}"/>
                  </a:ext>
                </a:extLst>
              </p:cNvPr>
              <p:cNvSpPr txBox="1"/>
              <p:nvPr/>
            </p:nvSpPr>
            <p:spPr>
              <a:xfrm>
                <a:off x="8988111" y="2890717"/>
                <a:ext cx="2335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075F77"/>
                          </a:solidFill>
                          <a:latin typeface="Cambria Math" panose="02040503050406030204" pitchFamily="18" charset="0"/>
                        </a:rPr>
                        <m:t>𝒙</m:t>
                      </m:r>
                    </m:oMath>
                  </m:oMathPara>
                </a14:m>
                <a:endParaRPr lang="en-US" b="1" i="1">
                  <a:solidFill>
                    <a:srgbClr val="075F77"/>
                  </a:solidFill>
                  <a:latin typeface="Cambria Math" panose="02040503050406030204" pitchFamily="18" charset="0"/>
                </a:endParaRPr>
              </a:p>
            </p:txBody>
          </p:sp>
        </mc:Choice>
        <mc:Fallback xmlns="">
          <p:sp>
            <p:nvSpPr>
              <p:cNvPr id="127" name="TextBox 126">
                <a:extLst>
                  <a:ext uri="{FF2B5EF4-FFF2-40B4-BE49-F238E27FC236}">
                    <a16:creationId xmlns:a16="http://schemas.microsoft.com/office/drawing/2014/main" id="{FB8A652B-EFC6-1A2A-D55F-F3A643A1F816}"/>
                  </a:ext>
                </a:extLst>
              </p:cNvPr>
              <p:cNvSpPr txBox="1">
                <a:spLocks noRot="1" noChangeAspect="1" noMove="1" noResize="1" noEditPoints="1" noAdjustHandles="1" noChangeArrowheads="1" noChangeShapeType="1" noTextEdit="1"/>
              </p:cNvSpPr>
              <p:nvPr/>
            </p:nvSpPr>
            <p:spPr>
              <a:xfrm>
                <a:off x="8988111" y="2890717"/>
                <a:ext cx="233561" cy="369332"/>
              </a:xfrm>
              <a:prstGeom prst="rect">
                <a:avLst/>
              </a:prstGeom>
              <a:blipFill>
                <a:blip r:embed="rId4"/>
                <a:stretch>
                  <a:fillRect r="-20513"/>
                </a:stretch>
              </a:blipFill>
            </p:spPr>
            <p:txBody>
              <a:bodyPr/>
              <a:lstStyle/>
              <a:p>
                <a:r>
                  <a:rPr lang="en-US">
                    <a:noFill/>
                  </a:rPr>
                  <a:t> </a:t>
                </a:r>
              </a:p>
            </p:txBody>
          </p:sp>
        </mc:Fallback>
      </mc:AlternateContent>
      <p:sp>
        <p:nvSpPr>
          <p:cNvPr id="143" name="Arrow: Down 142">
            <a:extLst>
              <a:ext uri="{FF2B5EF4-FFF2-40B4-BE49-F238E27FC236}">
                <a16:creationId xmlns:a16="http://schemas.microsoft.com/office/drawing/2014/main" id="{EDF077E4-D55C-F390-F27E-307F1D96C366}"/>
              </a:ext>
            </a:extLst>
          </p:cNvPr>
          <p:cNvSpPr/>
          <p:nvPr/>
        </p:nvSpPr>
        <p:spPr>
          <a:xfrm rot="10800000">
            <a:off x="8870355" y="2848953"/>
            <a:ext cx="176571" cy="204326"/>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E8F78BCF-776E-12EE-1532-8772ABFB4732}"/>
                  </a:ext>
                </a:extLst>
              </p:cNvPr>
              <p:cNvSpPr txBox="1"/>
              <p:nvPr/>
            </p:nvSpPr>
            <p:spPr>
              <a:xfrm>
                <a:off x="8085220" y="4191864"/>
                <a:ext cx="59635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B48900"/>
                          </a:solidFill>
                          <a:latin typeface="Cambria Math" panose="02040503050406030204" pitchFamily="18" charset="0"/>
                        </a:rPr>
                        <m:t>𝑻</m:t>
                      </m:r>
                      <m:r>
                        <a:rPr lang="fi-FI" b="1" i="1" dirty="0" smtClean="0">
                          <a:solidFill>
                            <a:srgbClr val="B48900"/>
                          </a:solidFill>
                          <a:latin typeface="Cambria Math" panose="02040503050406030204" pitchFamily="18" charset="0"/>
                        </a:rPr>
                        <m:t>(</m:t>
                      </m:r>
                      <m:r>
                        <a:rPr lang="fi-FI" b="1" i="1" dirty="0" smtClean="0">
                          <a:solidFill>
                            <a:srgbClr val="B48900"/>
                          </a:solidFill>
                          <a:latin typeface="Cambria Math" panose="02040503050406030204" pitchFamily="18" charset="0"/>
                        </a:rPr>
                        <m:t>𝒙</m:t>
                      </m:r>
                      <m:r>
                        <a:rPr lang="fi-FI" b="1" i="1" dirty="0" smtClean="0">
                          <a:solidFill>
                            <a:srgbClr val="B48900"/>
                          </a:solidFill>
                          <a:latin typeface="Cambria Math" panose="02040503050406030204" pitchFamily="18" charset="0"/>
                        </a:rPr>
                        <m:t>)</m:t>
                      </m:r>
                    </m:oMath>
                  </m:oMathPara>
                </a14:m>
                <a:endParaRPr lang="en-US" b="1" i="1">
                  <a:solidFill>
                    <a:srgbClr val="B48900"/>
                  </a:solidFill>
                  <a:latin typeface="Cambria Math" panose="02040503050406030204" pitchFamily="18" charset="0"/>
                </a:endParaRPr>
              </a:p>
            </p:txBody>
          </p:sp>
        </mc:Choice>
        <mc:Fallback xmlns="">
          <p:sp>
            <p:nvSpPr>
              <p:cNvPr id="144" name="TextBox 143">
                <a:extLst>
                  <a:ext uri="{FF2B5EF4-FFF2-40B4-BE49-F238E27FC236}">
                    <a16:creationId xmlns:a16="http://schemas.microsoft.com/office/drawing/2014/main" id="{E8F78BCF-776E-12EE-1532-8772ABFB4732}"/>
                  </a:ext>
                </a:extLst>
              </p:cNvPr>
              <p:cNvSpPr txBox="1">
                <a:spLocks noRot="1" noChangeAspect="1" noMove="1" noResize="1" noEditPoints="1" noAdjustHandles="1" noChangeArrowheads="1" noChangeShapeType="1" noTextEdit="1"/>
              </p:cNvSpPr>
              <p:nvPr/>
            </p:nvSpPr>
            <p:spPr>
              <a:xfrm>
                <a:off x="8085220" y="4191864"/>
                <a:ext cx="596351" cy="369332"/>
              </a:xfrm>
              <a:prstGeom prst="rect">
                <a:avLst/>
              </a:prstGeom>
              <a:blipFill>
                <a:blip r:embed="rId3"/>
                <a:stretch>
                  <a:fillRect r="-1224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AC19767D-F626-CF35-E30F-1115778BCBA9}"/>
                  </a:ext>
                </a:extLst>
              </p:cNvPr>
              <p:cNvSpPr txBox="1"/>
              <p:nvPr/>
            </p:nvSpPr>
            <p:spPr>
              <a:xfrm>
                <a:off x="8285678" y="5012106"/>
                <a:ext cx="2335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075F77"/>
                          </a:solidFill>
                          <a:latin typeface="Cambria Math" panose="02040503050406030204" pitchFamily="18" charset="0"/>
                        </a:rPr>
                        <m:t>𝒙</m:t>
                      </m:r>
                    </m:oMath>
                  </m:oMathPara>
                </a14:m>
                <a:endParaRPr lang="en-US" b="1" i="1">
                  <a:solidFill>
                    <a:srgbClr val="075F77"/>
                  </a:solidFill>
                  <a:latin typeface="Cambria Math" panose="02040503050406030204" pitchFamily="18" charset="0"/>
                </a:endParaRPr>
              </a:p>
            </p:txBody>
          </p:sp>
        </mc:Choice>
        <mc:Fallback xmlns="">
          <p:sp>
            <p:nvSpPr>
              <p:cNvPr id="145" name="TextBox 144">
                <a:extLst>
                  <a:ext uri="{FF2B5EF4-FFF2-40B4-BE49-F238E27FC236}">
                    <a16:creationId xmlns:a16="http://schemas.microsoft.com/office/drawing/2014/main" id="{AC19767D-F626-CF35-E30F-1115778BCBA9}"/>
                  </a:ext>
                </a:extLst>
              </p:cNvPr>
              <p:cNvSpPr txBox="1">
                <a:spLocks noRot="1" noChangeAspect="1" noMove="1" noResize="1" noEditPoints="1" noAdjustHandles="1" noChangeArrowheads="1" noChangeShapeType="1" noTextEdit="1"/>
              </p:cNvSpPr>
              <p:nvPr/>
            </p:nvSpPr>
            <p:spPr>
              <a:xfrm>
                <a:off x="8285678" y="5012106"/>
                <a:ext cx="233561" cy="369332"/>
              </a:xfrm>
              <a:prstGeom prst="rect">
                <a:avLst/>
              </a:prstGeom>
              <a:blipFill>
                <a:blip r:embed="rId4"/>
                <a:stretch>
                  <a:fillRect r="-20513"/>
                </a:stretch>
              </a:blipFill>
            </p:spPr>
            <p:txBody>
              <a:bodyPr/>
              <a:lstStyle/>
              <a:p>
                <a:r>
                  <a:rPr lang="en-US">
                    <a:noFill/>
                  </a:rPr>
                  <a:t> </a:t>
                </a:r>
              </a:p>
            </p:txBody>
          </p:sp>
        </mc:Fallback>
      </mc:AlternateContent>
      <p:sp>
        <p:nvSpPr>
          <p:cNvPr id="146" name="Arrow: Down 145">
            <a:extLst>
              <a:ext uri="{FF2B5EF4-FFF2-40B4-BE49-F238E27FC236}">
                <a16:creationId xmlns:a16="http://schemas.microsoft.com/office/drawing/2014/main" id="{9E842BC5-D879-DBDB-7A48-8ED535BCD722}"/>
              </a:ext>
            </a:extLst>
          </p:cNvPr>
          <p:cNvSpPr/>
          <p:nvPr/>
        </p:nvSpPr>
        <p:spPr>
          <a:xfrm rot="10800000">
            <a:off x="8350997" y="4719531"/>
            <a:ext cx="176571" cy="204326"/>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47" name="TextBox 146">
            <a:extLst>
              <a:ext uri="{FF2B5EF4-FFF2-40B4-BE49-F238E27FC236}">
                <a16:creationId xmlns:a16="http://schemas.microsoft.com/office/drawing/2014/main" id="{EE6613D1-7494-1BCA-3212-BE4A1F884406}"/>
              </a:ext>
            </a:extLst>
          </p:cNvPr>
          <p:cNvSpPr txBox="1"/>
          <p:nvPr/>
        </p:nvSpPr>
        <p:spPr>
          <a:xfrm>
            <a:off x="7427778" y="1712380"/>
            <a:ext cx="3150034" cy="414985"/>
          </a:xfrm>
          <a:prstGeom prst="rect">
            <a:avLst/>
          </a:prstGeom>
          <a:noFill/>
        </p:spPr>
        <p:txBody>
          <a:bodyPr wrap="square" lIns="0" rtlCol="0">
            <a:spAutoFit/>
          </a:bodyPr>
          <a:lstStyle/>
          <a:p>
            <a:pPr algn="ctr">
              <a:lnSpc>
                <a:spcPct val="130000"/>
              </a:lnSpc>
              <a:spcAft>
                <a:spcPts val="600"/>
              </a:spcAft>
              <a:buClr>
                <a:schemeClr val="accent2"/>
              </a:buClr>
            </a:pPr>
            <a:r>
              <a:rPr lang="fi-FI"/>
              <a:t>Shifting (image space)</a:t>
            </a:r>
            <a:endParaRPr lang="en-FI"/>
          </a:p>
        </p:txBody>
      </p:sp>
      <p:sp>
        <p:nvSpPr>
          <p:cNvPr id="148" name="TextBox 147">
            <a:extLst>
              <a:ext uri="{FF2B5EF4-FFF2-40B4-BE49-F238E27FC236}">
                <a16:creationId xmlns:a16="http://schemas.microsoft.com/office/drawing/2014/main" id="{4DBFFD2D-CB10-9A28-FE9E-BC2D35FFC30F}"/>
              </a:ext>
            </a:extLst>
          </p:cNvPr>
          <p:cNvSpPr txBox="1"/>
          <p:nvPr/>
        </p:nvSpPr>
        <p:spPr>
          <a:xfrm>
            <a:off x="7220794" y="5431084"/>
            <a:ext cx="3150034" cy="414985"/>
          </a:xfrm>
          <a:prstGeom prst="rect">
            <a:avLst/>
          </a:prstGeom>
          <a:noFill/>
        </p:spPr>
        <p:txBody>
          <a:bodyPr wrap="square" lIns="0" rtlCol="0">
            <a:spAutoFit/>
          </a:bodyPr>
          <a:lstStyle/>
          <a:p>
            <a:pPr algn="ctr">
              <a:lnSpc>
                <a:spcPct val="130000"/>
              </a:lnSpc>
              <a:spcAft>
                <a:spcPts val="600"/>
              </a:spcAft>
              <a:buClr>
                <a:schemeClr val="accent2"/>
              </a:buClr>
            </a:pPr>
            <a:r>
              <a:rPr lang="fi-FI"/>
              <a:t>Shifting (path space)</a:t>
            </a:r>
            <a:endParaRPr lang="en-FI"/>
          </a:p>
        </p:txBody>
      </p:sp>
      <p:sp>
        <p:nvSpPr>
          <p:cNvPr id="149" name="TextBox 148">
            <a:extLst>
              <a:ext uri="{FF2B5EF4-FFF2-40B4-BE49-F238E27FC236}">
                <a16:creationId xmlns:a16="http://schemas.microsoft.com/office/drawing/2014/main" id="{58397112-F5ED-4429-1D95-252B0C31D3D2}"/>
              </a:ext>
            </a:extLst>
          </p:cNvPr>
          <p:cNvSpPr txBox="1"/>
          <p:nvPr/>
        </p:nvSpPr>
        <p:spPr>
          <a:xfrm>
            <a:off x="425474" y="1892775"/>
            <a:ext cx="3732331" cy="522451"/>
          </a:xfrm>
          <a:prstGeom prst="rect">
            <a:avLst/>
          </a:prstGeom>
          <a:noFill/>
        </p:spPr>
        <p:txBody>
          <a:bodyPr wrap="square" lIns="0" rtlCol="0">
            <a:spAutoFit/>
          </a:bodyPr>
          <a:lstStyle/>
          <a:p>
            <a:pPr algn="l">
              <a:lnSpc>
                <a:spcPct val="130000"/>
              </a:lnSpc>
              <a:spcAft>
                <a:spcPts val="600"/>
              </a:spcAft>
              <a:buClr>
                <a:schemeClr val="accent2"/>
              </a:buClr>
            </a:pPr>
            <a:r>
              <a:rPr lang="fi-FI" sz="2400" b="1"/>
              <a:t>History:</a:t>
            </a:r>
            <a:endParaRPr lang="en-FI" sz="2400" b="1"/>
          </a:p>
        </p:txBody>
      </p:sp>
      <p:sp>
        <p:nvSpPr>
          <p:cNvPr id="2" name="Slide Number Placeholder 1">
            <a:extLst>
              <a:ext uri="{FF2B5EF4-FFF2-40B4-BE49-F238E27FC236}">
                <a16:creationId xmlns:a16="http://schemas.microsoft.com/office/drawing/2014/main" id="{9C71F034-53F6-D4AC-5A6D-23DCD54C29C9}"/>
              </a:ext>
            </a:extLst>
          </p:cNvPr>
          <p:cNvSpPr>
            <a:spLocks noGrp="1"/>
          </p:cNvSpPr>
          <p:nvPr>
            <p:ph type="sldNum" sz="quarter" idx="12"/>
          </p:nvPr>
        </p:nvSpPr>
        <p:spPr/>
        <p:txBody>
          <a:bodyPr/>
          <a:lstStyle/>
          <a:p>
            <a:fld id="{897AE9FA-3F8D-0D45-ABEA-B1C7A7244A19}" type="slidenum">
              <a:rPr lang="en-US" smtClean="0"/>
              <a:t>12</a:t>
            </a:fld>
            <a:endParaRPr lang="en-US"/>
          </a:p>
        </p:txBody>
      </p:sp>
    </p:spTree>
    <p:extLst>
      <p:ext uri="{BB962C8B-B14F-4D97-AF65-F5344CB8AC3E}">
        <p14:creationId xmlns:p14="http://schemas.microsoft.com/office/powerpoint/2010/main" val="278678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a:t>Shift mappings: concepts</a:t>
            </a:r>
            <a:endParaRPr lang="en-FI"/>
          </a:p>
        </p:txBody>
      </p:sp>
      <p:grpSp>
        <p:nvGrpSpPr>
          <p:cNvPr id="82" name="Group 81">
            <a:extLst>
              <a:ext uri="{FF2B5EF4-FFF2-40B4-BE49-F238E27FC236}">
                <a16:creationId xmlns:a16="http://schemas.microsoft.com/office/drawing/2014/main" id="{70EB1D8C-2E43-AE01-2EE4-A82EAAAFA1DA}"/>
              </a:ext>
            </a:extLst>
          </p:cNvPr>
          <p:cNvGrpSpPr/>
          <p:nvPr/>
        </p:nvGrpSpPr>
        <p:grpSpPr>
          <a:xfrm>
            <a:off x="859020" y="1873943"/>
            <a:ext cx="4085835" cy="2472502"/>
            <a:chOff x="890910" y="1591408"/>
            <a:chExt cx="4085835" cy="2472502"/>
          </a:xfrm>
        </p:grpSpPr>
        <p:sp>
          <p:nvSpPr>
            <p:cNvPr id="21" name="Oval 20">
              <a:extLst>
                <a:ext uri="{FF2B5EF4-FFF2-40B4-BE49-F238E27FC236}">
                  <a16:creationId xmlns:a16="http://schemas.microsoft.com/office/drawing/2014/main" id="{2144CF40-E7A8-6588-6430-E97EDCC7AA78}"/>
                </a:ext>
              </a:extLst>
            </p:cNvPr>
            <p:cNvSpPr/>
            <p:nvPr/>
          </p:nvSpPr>
          <p:spPr>
            <a:xfrm>
              <a:off x="3727414" y="1890538"/>
              <a:ext cx="1097872" cy="52058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22" name="Oval 21">
              <a:extLst>
                <a:ext uri="{FF2B5EF4-FFF2-40B4-BE49-F238E27FC236}">
                  <a16:creationId xmlns:a16="http://schemas.microsoft.com/office/drawing/2014/main" id="{73CEE7D0-52D0-7AB2-84F0-3947735C0C2A}"/>
                </a:ext>
              </a:extLst>
            </p:cNvPr>
            <p:cNvSpPr/>
            <p:nvPr/>
          </p:nvSpPr>
          <p:spPr>
            <a:xfrm>
              <a:off x="3769929" y="2580844"/>
              <a:ext cx="1097872" cy="52058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23" name="Oval 22">
              <a:extLst>
                <a:ext uri="{FF2B5EF4-FFF2-40B4-BE49-F238E27FC236}">
                  <a16:creationId xmlns:a16="http://schemas.microsoft.com/office/drawing/2014/main" id="{398845D2-D63D-3E43-05F8-AB3B7640EEC9}"/>
                </a:ext>
              </a:extLst>
            </p:cNvPr>
            <p:cNvSpPr/>
            <p:nvPr/>
          </p:nvSpPr>
          <p:spPr>
            <a:xfrm>
              <a:off x="3760814" y="3259629"/>
              <a:ext cx="1097872" cy="52058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26" name="Oval 25">
              <a:extLst>
                <a:ext uri="{FF2B5EF4-FFF2-40B4-BE49-F238E27FC236}">
                  <a16:creationId xmlns:a16="http://schemas.microsoft.com/office/drawing/2014/main" id="{77F23697-B2CE-DAD2-A07C-4773AEEB0796}"/>
                </a:ext>
              </a:extLst>
            </p:cNvPr>
            <p:cNvSpPr/>
            <p:nvPr/>
          </p:nvSpPr>
          <p:spPr>
            <a:xfrm>
              <a:off x="4214954" y="3531643"/>
              <a:ext cx="146223" cy="146223"/>
            </a:xfrm>
            <a:prstGeom prst="ellipse">
              <a:avLst/>
            </a:prstGeom>
            <a:solidFill>
              <a:srgbClr val="0B9EC7"/>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7" name="Oval 26">
              <a:extLst>
                <a:ext uri="{FF2B5EF4-FFF2-40B4-BE49-F238E27FC236}">
                  <a16:creationId xmlns:a16="http://schemas.microsoft.com/office/drawing/2014/main" id="{DBE87FBD-9FAA-8613-35AE-FE473EDE3F73}"/>
                </a:ext>
              </a:extLst>
            </p:cNvPr>
            <p:cNvSpPr/>
            <p:nvPr/>
          </p:nvSpPr>
          <p:spPr>
            <a:xfrm>
              <a:off x="4125944" y="2736320"/>
              <a:ext cx="146222" cy="146222"/>
            </a:xfrm>
            <a:prstGeom prst="ellipse">
              <a:avLst/>
            </a:prstGeom>
            <a:solidFill>
              <a:srgbClr val="FFC000"/>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2FCAE4E-ECFF-2A0A-7424-401607C06652}"/>
                    </a:ext>
                  </a:extLst>
                </p:cNvPr>
                <p:cNvSpPr txBox="1"/>
                <p:nvPr/>
              </p:nvSpPr>
              <p:spPr>
                <a:xfrm>
                  <a:off x="3379025" y="2038932"/>
                  <a:ext cx="34502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800" i="1" smtClean="0">
                                <a:solidFill>
                                  <a:srgbClr val="000000"/>
                                </a:solidFill>
                                <a:latin typeface="Cambria Math" panose="02040503050406030204" pitchFamily="18" charset="0"/>
                              </a:rPr>
                            </m:ctrlPr>
                          </m:sSubPr>
                          <m:e>
                            <m:r>
                              <m:rPr>
                                <m:sty m:val="p"/>
                              </m:rPr>
                              <a:rPr lang="fi-FI" sz="1800">
                                <a:solidFill>
                                  <a:srgbClr val="000000"/>
                                </a:solidFill>
                                <a:latin typeface="Cambria Math" panose="02040503050406030204" pitchFamily="18" charset="0"/>
                              </a:rPr>
                              <m:t>Ω</m:t>
                            </m:r>
                          </m:e>
                          <m:sub>
                            <m:r>
                              <a:rPr lang="fi-FI" sz="1800" b="0" i="0" smtClean="0">
                                <a:solidFill>
                                  <a:srgbClr val="000000"/>
                                </a:solidFill>
                                <a:latin typeface="Cambria Math" panose="02040503050406030204" pitchFamily="18" charset="0"/>
                              </a:rPr>
                              <m:t>1</m:t>
                            </m:r>
                          </m:sub>
                        </m:sSub>
                      </m:oMath>
                    </m:oMathPara>
                  </a14:m>
                  <a:endParaRPr lang="en-FI"/>
                </a:p>
              </p:txBody>
            </p:sp>
          </mc:Choice>
          <mc:Fallback xmlns="">
            <p:sp>
              <p:nvSpPr>
                <p:cNvPr id="29" name="TextBox 28">
                  <a:extLst>
                    <a:ext uri="{FF2B5EF4-FFF2-40B4-BE49-F238E27FC236}">
                      <a16:creationId xmlns:a16="http://schemas.microsoft.com/office/drawing/2014/main" id="{D2FCAE4E-ECFF-2A0A-7424-401607C06652}"/>
                    </a:ext>
                  </a:extLst>
                </p:cNvPr>
                <p:cNvSpPr txBox="1">
                  <a:spLocks noRot="1" noChangeAspect="1" noMove="1" noResize="1" noEditPoints="1" noAdjustHandles="1" noChangeArrowheads="1" noChangeShapeType="1" noTextEdit="1"/>
                </p:cNvSpPr>
                <p:nvPr/>
              </p:nvSpPr>
              <p:spPr>
                <a:xfrm>
                  <a:off x="3379025" y="2038932"/>
                  <a:ext cx="345026" cy="369332"/>
                </a:xfrm>
                <a:prstGeom prst="rect">
                  <a:avLst/>
                </a:prstGeom>
                <a:blipFill>
                  <a:blip r:embed="rId3"/>
                  <a:stretch>
                    <a:fillRect r="-15789"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027A492-B734-BAA0-D00D-3F892B3F7C52}"/>
                    </a:ext>
                  </a:extLst>
                </p:cNvPr>
                <p:cNvSpPr txBox="1"/>
                <p:nvPr/>
              </p:nvSpPr>
              <p:spPr>
                <a:xfrm>
                  <a:off x="3370112" y="2613101"/>
                  <a:ext cx="34502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800" i="1" smtClean="0">
                                <a:solidFill>
                                  <a:srgbClr val="000000"/>
                                </a:solidFill>
                                <a:latin typeface="Cambria Math" panose="02040503050406030204" pitchFamily="18" charset="0"/>
                              </a:rPr>
                            </m:ctrlPr>
                          </m:sSubPr>
                          <m:e>
                            <m:r>
                              <m:rPr>
                                <m:sty m:val="p"/>
                              </m:rPr>
                              <a:rPr lang="fi-FI" sz="1800">
                                <a:solidFill>
                                  <a:srgbClr val="000000"/>
                                </a:solidFill>
                                <a:latin typeface="Cambria Math" panose="02040503050406030204" pitchFamily="18" charset="0"/>
                              </a:rPr>
                              <m:t>Ω</m:t>
                            </m:r>
                          </m:e>
                          <m:sub>
                            <m:r>
                              <a:rPr lang="fi-FI" sz="1800" b="0" i="0" smtClean="0">
                                <a:solidFill>
                                  <a:srgbClr val="000000"/>
                                </a:solidFill>
                                <a:latin typeface="Cambria Math" panose="02040503050406030204" pitchFamily="18" charset="0"/>
                              </a:rPr>
                              <m:t>2</m:t>
                            </m:r>
                          </m:sub>
                        </m:sSub>
                      </m:oMath>
                    </m:oMathPara>
                  </a14:m>
                  <a:endParaRPr lang="en-FI"/>
                </a:p>
              </p:txBody>
            </p:sp>
          </mc:Choice>
          <mc:Fallback xmlns="">
            <p:sp>
              <p:nvSpPr>
                <p:cNvPr id="30" name="TextBox 29">
                  <a:extLst>
                    <a:ext uri="{FF2B5EF4-FFF2-40B4-BE49-F238E27FC236}">
                      <a16:creationId xmlns:a16="http://schemas.microsoft.com/office/drawing/2014/main" id="{7027A492-B734-BAA0-D00D-3F892B3F7C52}"/>
                    </a:ext>
                  </a:extLst>
                </p:cNvPr>
                <p:cNvSpPr txBox="1">
                  <a:spLocks noRot="1" noChangeAspect="1" noMove="1" noResize="1" noEditPoints="1" noAdjustHandles="1" noChangeArrowheads="1" noChangeShapeType="1" noTextEdit="1"/>
                </p:cNvSpPr>
                <p:nvPr/>
              </p:nvSpPr>
              <p:spPr>
                <a:xfrm>
                  <a:off x="3370112" y="2613101"/>
                  <a:ext cx="345026" cy="369332"/>
                </a:xfrm>
                <a:prstGeom prst="rect">
                  <a:avLst/>
                </a:prstGeom>
                <a:blipFill>
                  <a:blip r:embed="rId4"/>
                  <a:stretch>
                    <a:fillRect r="-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D06FF65-8E50-28A9-A5E9-E8C783D0F109}"/>
                    </a:ext>
                  </a:extLst>
                </p:cNvPr>
                <p:cNvSpPr txBox="1"/>
                <p:nvPr/>
              </p:nvSpPr>
              <p:spPr>
                <a:xfrm>
                  <a:off x="3322712" y="3204121"/>
                  <a:ext cx="34502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800" i="1" smtClean="0">
                                <a:solidFill>
                                  <a:srgbClr val="000000"/>
                                </a:solidFill>
                                <a:latin typeface="Cambria Math" panose="02040503050406030204" pitchFamily="18" charset="0"/>
                              </a:rPr>
                            </m:ctrlPr>
                          </m:sSubPr>
                          <m:e>
                            <m:r>
                              <m:rPr>
                                <m:sty m:val="p"/>
                              </m:rPr>
                              <a:rPr lang="fi-FI" sz="1800">
                                <a:solidFill>
                                  <a:srgbClr val="000000"/>
                                </a:solidFill>
                                <a:latin typeface="Cambria Math" panose="02040503050406030204" pitchFamily="18" charset="0"/>
                              </a:rPr>
                              <m:t>Ω</m:t>
                            </m:r>
                          </m:e>
                          <m:sub>
                            <m:r>
                              <a:rPr lang="fi-FI" sz="1800" b="0" i="1" smtClean="0">
                                <a:solidFill>
                                  <a:srgbClr val="000000"/>
                                </a:solidFill>
                                <a:latin typeface="Cambria Math" panose="02040503050406030204" pitchFamily="18" charset="0"/>
                              </a:rPr>
                              <m:t>3</m:t>
                            </m:r>
                          </m:sub>
                        </m:sSub>
                      </m:oMath>
                    </m:oMathPara>
                  </a14:m>
                  <a:endParaRPr lang="en-FI"/>
                </a:p>
              </p:txBody>
            </p:sp>
          </mc:Choice>
          <mc:Fallback xmlns="">
            <p:sp>
              <p:nvSpPr>
                <p:cNvPr id="31" name="TextBox 30">
                  <a:extLst>
                    <a:ext uri="{FF2B5EF4-FFF2-40B4-BE49-F238E27FC236}">
                      <a16:creationId xmlns:a16="http://schemas.microsoft.com/office/drawing/2014/main" id="{9D06FF65-8E50-28A9-A5E9-E8C783D0F109}"/>
                    </a:ext>
                  </a:extLst>
                </p:cNvPr>
                <p:cNvSpPr txBox="1">
                  <a:spLocks noRot="1" noChangeAspect="1" noMove="1" noResize="1" noEditPoints="1" noAdjustHandles="1" noChangeArrowheads="1" noChangeShapeType="1" noTextEdit="1"/>
                </p:cNvSpPr>
                <p:nvPr/>
              </p:nvSpPr>
              <p:spPr>
                <a:xfrm>
                  <a:off x="3322712" y="3204121"/>
                  <a:ext cx="345026" cy="369332"/>
                </a:xfrm>
                <a:prstGeom prst="rect">
                  <a:avLst/>
                </a:prstGeom>
                <a:blipFill>
                  <a:blip r:embed="rId5"/>
                  <a:stretch>
                    <a:fillRect r="-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9B2631A-80D5-5780-AB61-33EC91B97488}"/>
                    </a:ext>
                  </a:extLst>
                </p:cNvPr>
                <p:cNvSpPr txBox="1"/>
                <p:nvPr/>
              </p:nvSpPr>
              <p:spPr>
                <a:xfrm>
                  <a:off x="4235526" y="2560592"/>
                  <a:ext cx="2335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FFC000"/>
                            </a:solidFill>
                            <a:latin typeface="Cambria Math" panose="02040503050406030204" pitchFamily="18" charset="0"/>
                          </a:rPr>
                          <m:t>𝑻</m:t>
                        </m:r>
                        <m:r>
                          <a:rPr lang="fi-FI" b="1" i="1" dirty="0" smtClean="0">
                            <a:solidFill>
                              <a:srgbClr val="FFC000"/>
                            </a:solidFill>
                            <a:latin typeface="Cambria Math" panose="02040503050406030204" pitchFamily="18" charset="0"/>
                          </a:rPr>
                          <m:t>(</m:t>
                        </m:r>
                        <m:r>
                          <a:rPr lang="fi-FI" b="1" i="1" dirty="0" smtClean="0">
                            <a:solidFill>
                              <a:srgbClr val="FFC000"/>
                            </a:solidFill>
                            <a:latin typeface="Cambria Math" panose="02040503050406030204" pitchFamily="18" charset="0"/>
                          </a:rPr>
                          <m:t>𝒙</m:t>
                        </m:r>
                        <m:r>
                          <a:rPr lang="fi-FI" b="1" i="1" dirty="0" smtClean="0">
                            <a:solidFill>
                              <a:srgbClr val="FFC000"/>
                            </a:solidFill>
                            <a:latin typeface="Cambria Math" panose="02040503050406030204" pitchFamily="18" charset="0"/>
                          </a:rPr>
                          <m:t>)</m:t>
                        </m:r>
                      </m:oMath>
                    </m:oMathPara>
                  </a14:m>
                  <a:endParaRPr lang="en-US" b="1" i="1">
                    <a:solidFill>
                      <a:srgbClr val="FFC000"/>
                    </a:solidFill>
                    <a:latin typeface="Cambria Math" panose="02040503050406030204" pitchFamily="18" charset="0"/>
                  </a:endParaRPr>
                </a:p>
              </p:txBody>
            </p:sp>
          </mc:Choice>
          <mc:Fallback xmlns="">
            <p:sp>
              <p:nvSpPr>
                <p:cNvPr id="34" name="TextBox 33">
                  <a:extLst>
                    <a:ext uri="{FF2B5EF4-FFF2-40B4-BE49-F238E27FC236}">
                      <a16:creationId xmlns:a16="http://schemas.microsoft.com/office/drawing/2014/main" id="{29B2631A-80D5-5780-AB61-33EC91B97488}"/>
                    </a:ext>
                  </a:extLst>
                </p:cNvPr>
                <p:cNvSpPr txBox="1">
                  <a:spLocks noRot="1" noChangeAspect="1" noMove="1" noResize="1" noEditPoints="1" noAdjustHandles="1" noChangeArrowheads="1" noChangeShapeType="1" noTextEdit="1"/>
                </p:cNvSpPr>
                <p:nvPr/>
              </p:nvSpPr>
              <p:spPr>
                <a:xfrm>
                  <a:off x="4235526" y="2560592"/>
                  <a:ext cx="233561" cy="369332"/>
                </a:xfrm>
                <a:prstGeom prst="rect">
                  <a:avLst/>
                </a:prstGeom>
                <a:blipFill>
                  <a:blip r:embed="rId6"/>
                  <a:stretch>
                    <a:fillRect r="-189474"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53AF9F9-906D-1D37-2864-FE3D868B9FE6}"/>
                    </a:ext>
                  </a:extLst>
                </p:cNvPr>
                <p:cNvSpPr txBox="1"/>
                <p:nvPr/>
              </p:nvSpPr>
              <p:spPr>
                <a:xfrm>
                  <a:off x="4286201" y="3245313"/>
                  <a:ext cx="2335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075F77"/>
                            </a:solidFill>
                            <a:latin typeface="Cambria Math" panose="02040503050406030204" pitchFamily="18" charset="0"/>
                          </a:rPr>
                          <m:t>𝒙</m:t>
                        </m:r>
                      </m:oMath>
                    </m:oMathPara>
                  </a14:m>
                  <a:endParaRPr lang="en-US" b="1" i="1">
                    <a:solidFill>
                      <a:srgbClr val="075F77"/>
                    </a:solidFill>
                    <a:latin typeface="Cambria Math" panose="02040503050406030204" pitchFamily="18" charset="0"/>
                  </a:endParaRPr>
                </a:p>
              </p:txBody>
            </p:sp>
          </mc:Choice>
          <mc:Fallback xmlns="">
            <p:sp>
              <p:nvSpPr>
                <p:cNvPr id="35" name="TextBox 34">
                  <a:extLst>
                    <a:ext uri="{FF2B5EF4-FFF2-40B4-BE49-F238E27FC236}">
                      <a16:creationId xmlns:a16="http://schemas.microsoft.com/office/drawing/2014/main" id="{253AF9F9-906D-1D37-2864-FE3D868B9FE6}"/>
                    </a:ext>
                  </a:extLst>
                </p:cNvPr>
                <p:cNvSpPr txBox="1">
                  <a:spLocks noRot="1" noChangeAspect="1" noMove="1" noResize="1" noEditPoints="1" noAdjustHandles="1" noChangeArrowheads="1" noChangeShapeType="1" noTextEdit="1"/>
                </p:cNvSpPr>
                <p:nvPr/>
              </p:nvSpPr>
              <p:spPr>
                <a:xfrm>
                  <a:off x="4286201" y="3245313"/>
                  <a:ext cx="233561" cy="369332"/>
                </a:xfrm>
                <a:prstGeom prst="rect">
                  <a:avLst/>
                </a:prstGeom>
                <a:blipFill>
                  <a:blip r:embed="rId7"/>
                  <a:stretch>
                    <a:fillRect r="-23684"/>
                  </a:stretch>
                </a:blipFill>
              </p:spPr>
              <p:txBody>
                <a:bodyPr/>
                <a:lstStyle/>
                <a:p>
                  <a:r>
                    <a:rPr lang="en-US">
                      <a:noFill/>
                    </a:rPr>
                    <a:t> </a:t>
                  </a:r>
                </a:p>
              </p:txBody>
            </p:sp>
          </mc:Fallback>
        </mc:AlternateContent>
        <p:grpSp>
          <p:nvGrpSpPr>
            <p:cNvPr id="46" name="Group 45">
              <a:extLst>
                <a:ext uri="{FF2B5EF4-FFF2-40B4-BE49-F238E27FC236}">
                  <a16:creationId xmlns:a16="http://schemas.microsoft.com/office/drawing/2014/main" id="{25EB85CF-C7D1-013B-5B4D-95A7CEB926B2}"/>
                </a:ext>
              </a:extLst>
            </p:cNvPr>
            <p:cNvGrpSpPr/>
            <p:nvPr/>
          </p:nvGrpSpPr>
          <p:grpSpPr>
            <a:xfrm rot="20555049">
              <a:off x="1653356" y="2514434"/>
              <a:ext cx="374709" cy="636988"/>
              <a:chOff x="7193747" y="2565842"/>
              <a:chExt cx="374709" cy="636988"/>
            </a:xfrm>
          </p:grpSpPr>
          <p:cxnSp>
            <p:nvCxnSpPr>
              <p:cNvPr id="48" name="Straight Connector 47">
                <a:extLst>
                  <a:ext uri="{FF2B5EF4-FFF2-40B4-BE49-F238E27FC236}">
                    <a16:creationId xmlns:a16="http://schemas.microsoft.com/office/drawing/2014/main" id="{3FAF430F-D760-D167-D695-A3487095F65D}"/>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9719715-A8F6-942F-3093-0DCFFEC6B73B}"/>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21B7B0F-1D31-E64C-840B-5590707C5E16}"/>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F7953DE-8076-DC0E-3364-258343DC7F68}"/>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F3FB336-A6A1-5D21-5850-2392AEF0C836}"/>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D5A0E60B-1C80-AF04-187D-6A58A396F257}"/>
                </a:ext>
              </a:extLst>
            </p:cNvPr>
            <p:cNvCxnSpPr>
              <a:stCxn id="57" idx="0"/>
            </p:cNvCxnSpPr>
            <p:nvPr/>
          </p:nvCxnSpPr>
          <p:spPr>
            <a:xfrm flipV="1">
              <a:off x="894793" y="1591408"/>
              <a:ext cx="3963893" cy="12433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32860C9-B11F-6D39-05DF-8C67174E7DE0}"/>
                </a:ext>
              </a:extLst>
            </p:cNvPr>
            <p:cNvCxnSpPr>
              <a:cxnSpLocks/>
              <a:stCxn id="57" idx="0"/>
            </p:cNvCxnSpPr>
            <p:nvPr/>
          </p:nvCxnSpPr>
          <p:spPr>
            <a:xfrm flipV="1">
              <a:off x="894793" y="2374263"/>
              <a:ext cx="4050459" cy="4605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C92CD28-A2C6-E80F-259C-371E7382D903}"/>
                </a:ext>
              </a:extLst>
            </p:cNvPr>
            <p:cNvCxnSpPr>
              <a:cxnSpLocks/>
              <a:stCxn id="57" idx="0"/>
            </p:cNvCxnSpPr>
            <p:nvPr/>
          </p:nvCxnSpPr>
          <p:spPr>
            <a:xfrm>
              <a:off x="894793" y="2834789"/>
              <a:ext cx="4081952" cy="404995"/>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4BA4794-D8E0-9013-B2CC-974B7286E482}"/>
                </a:ext>
              </a:extLst>
            </p:cNvPr>
            <p:cNvCxnSpPr>
              <a:cxnSpLocks/>
              <a:stCxn id="57" idx="0"/>
            </p:cNvCxnSpPr>
            <p:nvPr/>
          </p:nvCxnSpPr>
          <p:spPr>
            <a:xfrm>
              <a:off x="894793" y="2834789"/>
              <a:ext cx="3910203" cy="1229121"/>
            </a:xfrm>
            <a:prstGeom prst="line">
              <a:avLst/>
            </a:prstGeom>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EFBD0D7-124D-F4BE-5404-6BE049DE60BA}"/>
                </a:ext>
              </a:extLst>
            </p:cNvPr>
            <p:cNvGrpSpPr/>
            <p:nvPr/>
          </p:nvGrpSpPr>
          <p:grpSpPr>
            <a:xfrm rot="18900000">
              <a:off x="890910" y="2577998"/>
              <a:ext cx="611518" cy="493431"/>
              <a:chOff x="6209772" y="2661160"/>
              <a:chExt cx="611518" cy="493431"/>
            </a:xfrm>
          </p:grpSpPr>
          <p:sp>
            <p:nvSpPr>
              <p:cNvPr id="57" name="Isosceles Triangle 56">
                <a:extLst>
                  <a:ext uri="{FF2B5EF4-FFF2-40B4-BE49-F238E27FC236}">
                    <a16:creationId xmlns:a16="http://schemas.microsoft.com/office/drawing/2014/main" id="{4D5DB0D6-38E3-44A5-A968-2A968D293D9A}"/>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60" name="Group 59">
                <a:extLst>
                  <a:ext uri="{FF2B5EF4-FFF2-40B4-BE49-F238E27FC236}">
                    <a16:creationId xmlns:a16="http://schemas.microsoft.com/office/drawing/2014/main" id="{FCD440DE-9EFB-4511-18C0-820F8F120D2A}"/>
                  </a:ext>
                </a:extLst>
              </p:cNvPr>
              <p:cNvGrpSpPr/>
              <p:nvPr/>
            </p:nvGrpSpPr>
            <p:grpSpPr>
              <a:xfrm>
                <a:off x="6474763" y="3001212"/>
                <a:ext cx="346527" cy="115066"/>
                <a:chOff x="6474763" y="3001212"/>
                <a:chExt cx="346527" cy="115066"/>
              </a:xfrm>
            </p:grpSpPr>
            <p:sp>
              <p:nvSpPr>
                <p:cNvPr id="61" name="Oval 60">
                  <a:extLst>
                    <a:ext uri="{FF2B5EF4-FFF2-40B4-BE49-F238E27FC236}">
                      <a16:creationId xmlns:a16="http://schemas.microsoft.com/office/drawing/2014/main" id="{40DBC324-36AB-7A8A-B26A-C99DC2D83EB3}"/>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62" name="Oval 61">
                  <a:extLst>
                    <a:ext uri="{FF2B5EF4-FFF2-40B4-BE49-F238E27FC236}">
                      <a16:creationId xmlns:a16="http://schemas.microsoft.com/office/drawing/2014/main" id="{CE791DBC-E067-952F-12BF-2F8A30119871}"/>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p:grpSp>
      <p:sp>
        <p:nvSpPr>
          <p:cNvPr id="80" name="Content Placeholder 4">
            <a:extLst>
              <a:ext uri="{FF2B5EF4-FFF2-40B4-BE49-F238E27FC236}">
                <a16:creationId xmlns:a16="http://schemas.microsoft.com/office/drawing/2014/main" id="{A675DEDD-8E9E-3DDB-BE37-C1446E83AEB4}"/>
              </a:ext>
            </a:extLst>
          </p:cNvPr>
          <p:cNvSpPr>
            <a:spLocks noGrp="1"/>
          </p:cNvSpPr>
          <p:nvPr>
            <p:ph idx="1"/>
          </p:nvPr>
        </p:nvSpPr>
        <p:spPr>
          <a:xfrm>
            <a:off x="406240" y="4723124"/>
            <a:ext cx="6285215" cy="1008240"/>
          </a:xfrm>
        </p:spPr>
        <p:txBody>
          <a:bodyPr>
            <a:normAutofit/>
          </a:bodyPr>
          <a:lstStyle/>
          <a:p>
            <a:r>
              <a:rPr lang="fi-FI"/>
              <a:t>Every pixel has its own path space, a domain</a:t>
            </a:r>
          </a:p>
          <a:p>
            <a:r>
              <a:rPr lang="fi-FI" i="1"/>
              <a:t>Shift mappings</a:t>
            </a:r>
            <a:r>
              <a:rPr lang="fi-FI"/>
              <a:t> move paths between domains</a:t>
            </a:r>
          </a:p>
          <a:p>
            <a:endParaRPr lang="fi-FI"/>
          </a:p>
          <a:p>
            <a:endParaRPr lang="fi-FI"/>
          </a:p>
          <a:p>
            <a:endParaRPr lang="fi-FI"/>
          </a:p>
          <a:p>
            <a:endParaRPr lang="fi-FI"/>
          </a:p>
          <a:p>
            <a:endParaRPr lang="fi-FI"/>
          </a:p>
        </p:txBody>
      </p:sp>
      <p:sp>
        <p:nvSpPr>
          <p:cNvPr id="84" name="Arrow: Down 83">
            <a:extLst>
              <a:ext uri="{FF2B5EF4-FFF2-40B4-BE49-F238E27FC236}">
                <a16:creationId xmlns:a16="http://schemas.microsoft.com/office/drawing/2014/main" id="{2C487183-1EC1-E082-CC5E-DE982EE27DE9}"/>
              </a:ext>
            </a:extLst>
          </p:cNvPr>
          <p:cNvSpPr/>
          <p:nvPr/>
        </p:nvSpPr>
        <p:spPr>
          <a:xfrm rot="10453662">
            <a:off x="4122373" y="3258209"/>
            <a:ext cx="176571" cy="425399"/>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126" name="Group 125">
            <a:extLst>
              <a:ext uri="{FF2B5EF4-FFF2-40B4-BE49-F238E27FC236}">
                <a16:creationId xmlns:a16="http://schemas.microsoft.com/office/drawing/2014/main" id="{4F762266-BBE0-4601-9A4F-CBE0C36F2030}"/>
              </a:ext>
            </a:extLst>
          </p:cNvPr>
          <p:cNvGrpSpPr/>
          <p:nvPr/>
        </p:nvGrpSpPr>
        <p:grpSpPr>
          <a:xfrm>
            <a:off x="1495806" y="2402183"/>
            <a:ext cx="10159917" cy="1759793"/>
            <a:chOff x="-4695279" y="4007292"/>
            <a:chExt cx="10159917" cy="1759793"/>
          </a:xfrm>
        </p:grpSpPr>
        <p:sp>
          <p:nvSpPr>
            <p:cNvPr id="77" name="TextBox 76">
              <a:extLst>
                <a:ext uri="{FF2B5EF4-FFF2-40B4-BE49-F238E27FC236}">
                  <a16:creationId xmlns:a16="http://schemas.microsoft.com/office/drawing/2014/main" id="{44785F5C-FE10-4F38-2977-5515F8EB5F59}"/>
                </a:ext>
              </a:extLst>
            </p:cNvPr>
            <p:cNvSpPr txBox="1"/>
            <p:nvPr/>
          </p:nvSpPr>
          <p:spPr>
            <a:xfrm>
              <a:off x="2801561" y="5352100"/>
              <a:ext cx="1331697" cy="414985"/>
            </a:xfrm>
            <a:prstGeom prst="rect">
              <a:avLst/>
            </a:prstGeom>
            <a:noFill/>
          </p:spPr>
          <p:txBody>
            <a:bodyPr wrap="square" lIns="0" rtlCol="0">
              <a:spAutoFit/>
            </a:bodyPr>
            <a:lstStyle/>
            <a:p>
              <a:pPr algn="l">
                <a:lnSpc>
                  <a:spcPct val="130000"/>
                </a:lnSpc>
                <a:spcAft>
                  <a:spcPts val="600"/>
                </a:spcAft>
                <a:buClr>
                  <a:schemeClr val="accent2"/>
                </a:buClr>
              </a:pPr>
              <a:r>
                <a:rPr lang="fi-FI">
                  <a:solidFill>
                    <a:srgbClr val="075F77"/>
                  </a:solidFill>
                </a:rPr>
                <a:t>base</a:t>
              </a:r>
              <a:r>
                <a:rPr lang="fi-FI">
                  <a:solidFill>
                    <a:srgbClr val="0B9EC7"/>
                  </a:solidFill>
                </a:rPr>
                <a:t> </a:t>
              </a:r>
              <a:r>
                <a:rPr lang="fi-FI">
                  <a:solidFill>
                    <a:srgbClr val="075F77"/>
                  </a:solidFill>
                </a:rPr>
                <a:t>path</a:t>
              </a:r>
              <a:endParaRPr lang="en-FI">
                <a:solidFill>
                  <a:srgbClr val="075F77"/>
                </a:solidFill>
              </a:endParaRPr>
            </a:p>
          </p:txBody>
        </p:sp>
        <p:sp>
          <p:nvSpPr>
            <p:cNvPr id="79" name="TextBox 78">
              <a:extLst>
                <a:ext uri="{FF2B5EF4-FFF2-40B4-BE49-F238E27FC236}">
                  <a16:creationId xmlns:a16="http://schemas.microsoft.com/office/drawing/2014/main" id="{63C05A61-7F00-F8FB-0705-3A84C2C98C32}"/>
                </a:ext>
              </a:extLst>
            </p:cNvPr>
            <p:cNvSpPr txBox="1"/>
            <p:nvPr/>
          </p:nvSpPr>
          <p:spPr>
            <a:xfrm>
              <a:off x="1894032" y="4007292"/>
              <a:ext cx="1326539" cy="414985"/>
            </a:xfrm>
            <a:prstGeom prst="rect">
              <a:avLst/>
            </a:prstGeom>
            <a:noFill/>
          </p:spPr>
          <p:txBody>
            <a:bodyPr wrap="square">
              <a:spAutoFit/>
            </a:bodyPr>
            <a:lstStyle/>
            <a:p>
              <a:pPr>
                <a:lnSpc>
                  <a:spcPct val="130000"/>
                </a:lnSpc>
                <a:spcAft>
                  <a:spcPts val="600"/>
                </a:spcAft>
                <a:buClr>
                  <a:schemeClr val="accent2"/>
                </a:buClr>
              </a:pPr>
              <a:r>
                <a:rPr lang="fi-FI">
                  <a:solidFill>
                    <a:srgbClr val="B48900"/>
                  </a:solidFill>
                </a:rPr>
                <a:t>offset path</a:t>
              </a:r>
              <a:endParaRPr lang="en-FI">
                <a:solidFill>
                  <a:srgbClr val="B48900"/>
                </a:solidFill>
              </a:endParaRPr>
            </a:p>
          </p:txBody>
        </p:sp>
        <p:grpSp>
          <p:nvGrpSpPr>
            <p:cNvPr id="91" name="Group 90">
              <a:extLst>
                <a:ext uri="{FF2B5EF4-FFF2-40B4-BE49-F238E27FC236}">
                  <a16:creationId xmlns:a16="http://schemas.microsoft.com/office/drawing/2014/main" id="{54BCC1AD-8E53-6FF0-0C61-DB6E58205E4F}"/>
                </a:ext>
              </a:extLst>
            </p:cNvPr>
            <p:cNvGrpSpPr/>
            <p:nvPr/>
          </p:nvGrpSpPr>
          <p:grpSpPr>
            <a:xfrm rot="20555049">
              <a:off x="1634764" y="4707994"/>
              <a:ext cx="374709" cy="636988"/>
              <a:chOff x="7193747" y="2565842"/>
              <a:chExt cx="374709" cy="636988"/>
            </a:xfrm>
          </p:grpSpPr>
          <p:cxnSp>
            <p:nvCxnSpPr>
              <p:cNvPr id="92" name="Straight Connector 91">
                <a:extLst>
                  <a:ext uri="{FF2B5EF4-FFF2-40B4-BE49-F238E27FC236}">
                    <a16:creationId xmlns:a16="http://schemas.microsoft.com/office/drawing/2014/main" id="{9EA32375-BE97-DE9A-C709-069CF72AC0B0}"/>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03ED52F-FA3A-6991-055D-15A3C7922F34}"/>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DB49D7F-43A7-D5DB-4325-BEDB963D4A31}"/>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D196D79-8E29-D0CA-9247-835281C09F94}"/>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E7D9573-8F1A-1734-97A3-AB8AB6EFCBE4}"/>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4D0757A4-4057-854F-3241-8C954F81FACD}"/>
                </a:ext>
              </a:extLst>
            </p:cNvPr>
            <p:cNvCxnSpPr>
              <a:cxnSpLocks/>
            </p:cNvCxnSpPr>
            <p:nvPr/>
          </p:nvCxnSpPr>
          <p:spPr>
            <a:xfrm flipH="1" flipV="1">
              <a:off x="872668" y="5013965"/>
              <a:ext cx="1611082" cy="385810"/>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19B879B-5601-10D2-C0FA-308A5464D551}"/>
                </a:ext>
              </a:extLst>
            </p:cNvPr>
            <p:cNvCxnSpPr>
              <a:cxnSpLocks/>
            </p:cNvCxnSpPr>
            <p:nvPr/>
          </p:nvCxnSpPr>
          <p:spPr>
            <a:xfrm flipH="1">
              <a:off x="2498324" y="4757564"/>
              <a:ext cx="915578" cy="652028"/>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42417565-BE26-776E-7F70-D989D7B43655}"/>
                </a:ext>
              </a:extLst>
            </p:cNvPr>
            <p:cNvSpPr/>
            <p:nvPr/>
          </p:nvSpPr>
          <p:spPr>
            <a:xfrm rot="1526391">
              <a:off x="2446599" y="5352668"/>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cxnSp>
          <p:nvCxnSpPr>
            <p:cNvPr id="100" name="Straight Connector 99">
              <a:extLst>
                <a:ext uri="{FF2B5EF4-FFF2-40B4-BE49-F238E27FC236}">
                  <a16:creationId xmlns:a16="http://schemas.microsoft.com/office/drawing/2014/main" id="{456AA4BE-ADCD-6D0F-DC35-F2C63AA92F0C}"/>
                </a:ext>
              </a:extLst>
            </p:cNvPr>
            <p:cNvCxnSpPr>
              <a:cxnSpLocks/>
            </p:cNvCxnSpPr>
            <p:nvPr/>
          </p:nvCxnSpPr>
          <p:spPr>
            <a:xfrm flipH="1" flipV="1">
              <a:off x="3420646" y="4750517"/>
              <a:ext cx="858038" cy="659075"/>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7CC4B28-C050-AC6D-F032-CAB83CADA813}"/>
                </a:ext>
              </a:extLst>
            </p:cNvPr>
            <p:cNvCxnSpPr>
              <a:cxnSpLocks/>
            </p:cNvCxnSpPr>
            <p:nvPr/>
          </p:nvCxnSpPr>
          <p:spPr>
            <a:xfrm flipH="1">
              <a:off x="4278684" y="4689720"/>
              <a:ext cx="667931" cy="688075"/>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3C73640-0CAF-32F8-8E5B-BECFB62DBC68}"/>
                </a:ext>
              </a:extLst>
            </p:cNvPr>
            <p:cNvCxnSpPr>
              <a:cxnSpLocks/>
            </p:cNvCxnSpPr>
            <p:nvPr/>
          </p:nvCxnSpPr>
          <p:spPr>
            <a:xfrm flipH="1" flipV="1">
              <a:off x="872668" y="5012652"/>
              <a:ext cx="1622284" cy="12240"/>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FC8EE5F-1AA2-ABEA-00C3-E17828A82A33}"/>
                </a:ext>
              </a:extLst>
            </p:cNvPr>
            <p:cNvCxnSpPr>
              <a:cxnSpLocks/>
            </p:cNvCxnSpPr>
            <p:nvPr/>
          </p:nvCxnSpPr>
          <p:spPr>
            <a:xfrm flipH="1">
              <a:off x="2490935" y="4517195"/>
              <a:ext cx="922967" cy="502719"/>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5824DAB2-F27A-7A2C-AFDD-4854B4B7A430}"/>
                </a:ext>
              </a:extLst>
            </p:cNvPr>
            <p:cNvSpPr/>
            <p:nvPr/>
          </p:nvSpPr>
          <p:spPr>
            <a:xfrm rot="1526391">
              <a:off x="3379885" y="4711782"/>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105" name="Oval 104">
              <a:extLst>
                <a:ext uri="{FF2B5EF4-FFF2-40B4-BE49-F238E27FC236}">
                  <a16:creationId xmlns:a16="http://schemas.microsoft.com/office/drawing/2014/main" id="{CA14BBDF-AD77-2E0D-19A9-20B92E2763A5}"/>
                </a:ext>
              </a:extLst>
            </p:cNvPr>
            <p:cNvSpPr/>
            <p:nvPr/>
          </p:nvSpPr>
          <p:spPr>
            <a:xfrm rot="1526391">
              <a:off x="2444512" y="4977988"/>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cxnSp>
          <p:nvCxnSpPr>
            <p:cNvPr id="106" name="Straight Connector 105">
              <a:extLst>
                <a:ext uri="{FF2B5EF4-FFF2-40B4-BE49-F238E27FC236}">
                  <a16:creationId xmlns:a16="http://schemas.microsoft.com/office/drawing/2014/main" id="{C03F1733-F0ED-9FCA-666E-544C581772DC}"/>
                </a:ext>
              </a:extLst>
            </p:cNvPr>
            <p:cNvCxnSpPr>
              <a:cxnSpLocks/>
            </p:cNvCxnSpPr>
            <p:nvPr/>
          </p:nvCxnSpPr>
          <p:spPr>
            <a:xfrm flipH="1" flipV="1">
              <a:off x="3420646" y="4517195"/>
              <a:ext cx="856165" cy="866043"/>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585F719D-769B-F600-6449-9DCA6B4AD536}"/>
                </a:ext>
              </a:extLst>
            </p:cNvPr>
            <p:cNvSpPr/>
            <p:nvPr/>
          </p:nvSpPr>
          <p:spPr>
            <a:xfrm rot="1526391">
              <a:off x="3352784" y="4462725"/>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grpSp>
          <p:nvGrpSpPr>
            <p:cNvPr id="108" name="Group 107">
              <a:extLst>
                <a:ext uri="{FF2B5EF4-FFF2-40B4-BE49-F238E27FC236}">
                  <a16:creationId xmlns:a16="http://schemas.microsoft.com/office/drawing/2014/main" id="{67FD0875-FA03-D0BB-AC84-56358AAFB646}"/>
                </a:ext>
              </a:extLst>
            </p:cNvPr>
            <p:cNvGrpSpPr/>
            <p:nvPr/>
          </p:nvGrpSpPr>
          <p:grpSpPr>
            <a:xfrm rot="18900000">
              <a:off x="872318" y="4771558"/>
              <a:ext cx="611518" cy="493431"/>
              <a:chOff x="6209772" y="2661160"/>
              <a:chExt cx="611518" cy="493431"/>
            </a:xfrm>
          </p:grpSpPr>
          <p:sp>
            <p:nvSpPr>
              <p:cNvPr id="109" name="Isosceles Triangle 108">
                <a:extLst>
                  <a:ext uri="{FF2B5EF4-FFF2-40B4-BE49-F238E27FC236}">
                    <a16:creationId xmlns:a16="http://schemas.microsoft.com/office/drawing/2014/main" id="{9F97A780-0183-8052-6C0F-FC4B6122F6D6}"/>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110" name="Group 109">
                <a:extLst>
                  <a:ext uri="{FF2B5EF4-FFF2-40B4-BE49-F238E27FC236}">
                    <a16:creationId xmlns:a16="http://schemas.microsoft.com/office/drawing/2014/main" id="{D2448B34-6F92-49A9-A192-432806A6DF62}"/>
                  </a:ext>
                </a:extLst>
              </p:cNvPr>
              <p:cNvGrpSpPr/>
              <p:nvPr/>
            </p:nvGrpSpPr>
            <p:grpSpPr>
              <a:xfrm>
                <a:off x="6474763" y="3001212"/>
                <a:ext cx="346527" cy="115066"/>
                <a:chOff x="6474763" y="3001212"/>
                <a:chExt cx="346527" cy="115066"/>
              </a:xfrm>
            </p:grpSpPr>
            <p:sp>
              <p:nvSpPr>
                <p:cNvPr id="111" name="Oval 110">
                  <a:extLst>
                    <a:ext uri="{FF2B5EF4-FFF2-40B4-BE49-F238E27FC236}">
                      <a16:creationId xmlns:a16="http://schemas.microsoft.com/office/drawing/2014/main" id="{8ADCE553-26C7-2178-6CCE-6BEE7D48DD4F}"/>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12" name="Oval 111">
                  <a:extLst>
                    <a:ext uri="{FF2B5EF4-FFF2-40B4-BE49-F238E27FC236}">
                      <a16:creationId xmlns:a16="http://schemas.microsoft.com/office/drawing/2014/main" id="{FF9EA837-0FBF-F723-DBC6-592229C03873}"/>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p:cxnSp>
          <p:nvCxnSpPr>
            <p:cNvPr id="113" name="Straight Connector 112">
              <a:extLst>
                <a:ext uri="{FF2B5EF4-FFF2-40B4-BE49-F238E27FC236}">
                  <a16:creationId xmlns:a16="http://schemas.microsoft.com/office/drawing/2014/main" id="{16809858-59F2-FBF3-ACD7-1247EB92B663}"/>
                </a:ext>
              </a:extLst>
            </p:cNvPr>
            <p:cNvCxnSpPr>
              <a:cxnSpLocks/>
            </p:cNvCxnSpPr>
            <p:nvPr/>
          </p:nvCxnSpPr>
          <p:spPr>
            <a:xfrm flipH="1">
              <a:off x="4278684" y="4729284"/>
              <a:ext cx="667931" cy="688075"/>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9A8E1887-C9FD-D727-F719-E9804DB83D60}"/>
                </a:ext>
              </a:extLst>
            </p:cNvPr>
            <p:cNvSpPr/>
            <p:nvPr/>
          </p:nvSpPr>
          <p:spPr>
            <a:xfrm rot="1526391">
              <a:off x="4227021" y="5347539"/>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115" name="Freeform: Shape 114">
              <a:extLst>
                <a:ext uri="{FF2B5EF4-FFF2-40B4-BE49-F238E27FC236}">
                  <a16:creationId xmlns:a16="http://schemas.microsoft.com/office/drawing/2014/main" id="{F2437A47-1FEA-0A91-CCD7-4C4063BC7FAA}"/>
                </a:ext>
              </a:extLst>
            </p:cNvPr>
            <p:cNvSpPr/>
            <p:nvPr/>
          </p:nvSpPr>
          <p:spPr>
            <a:xfrm rot="17798254">
              <a:off x="4889267" y="4455744"/>
              <a:ext cx="564688" cy="586054"/>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689234"/>
                <a:gd name="connsiteY0" fmla="*/ 3104532 h 3567360"/>
                <a:gd name="connsiteX1" fmla="*/ 836644 w 2689234"/>
                <a:gd name="connsiteY1" fmla="*/ 3567360 h 3567360"/>
                <a:gd name="connsiteX2" fmla="*/ 1729680 w 2689234"/>
                <a:gd name="connsiteY2" fmla="*/ 3262725 h 3567360"/>
                <a:gd name="connsiteX3" fmla="*/ 2405674 w 2689234"/>
                <a:gd name="connsiteY3" fmla="*/ 2550177 h 3567360"/>
                <a:gd name="connsiteX4" fmla="*/ 2677268 w 2689234"/>
                <a:gd name="connsiteY4" fmla="*/ 1451181 h 3567360"/>
                <a:gd name="connsiteX5" fmla="*/ 2202913 w 2689234"/>
                <a:gd name="connsiteY5" fmla="*/ 0 h 3567360"/>
                <a:gd name="connsiteX6" fmla="*/ 1768057 w 2689234"/>
                <a:gd name="connsiteY6" fmla="*/ 204402 h 3567360"/>
                <a:gd name="connsiteX7" fmla="*/ 2102325 w 2689234"/>
                <a:gd name="connsiteY7" fmla="*/ 947128 h 3567360"/>
                <a:gd name="connsiteX8" fmla="*/ 2191003 w 2689234"/>
                <a:gd name="connsiteY8" fmla="*/ 1602518 h 3567360"/>
                <a:gd name="connsiteX9" fmla="*/ 2014784 w 2689234"/>
                <a:gd name="connsiteY9" fmla="*/ 2153993 h 3567360"/>
                <a:gd name="connsiteX10" fmla="*/ 1461941 w 2689234"/>
                <a:gd name="connsiteY10" fmla="*/ 2851848 h 3567360"/>
                <a:gd name="connsiteX11" fmla="*/ 0 w 2689234"/>
                <a:gd name="connsiteY11" fmla="*/ 3104532 h 3567360"/>
                <a:gd name="connsiteX0" fmla="*/ 628246 w 1855539"/>
                <a:gd name="connsiteY0" fmla="*/ 2851848 h 3582547"/>
                <a:gd name="connsiteX1" fmla="*/ 2949 w 1855539"/>
                <a:gd name="connsiteY1" fmla="*/ 3567360 h 3582547"/>
                <a:gd name="connsiteX2" fmla="*/ 895985 w 1855539"/>
                <a:gd name="connsiteY2" fmla="*/ 3262725 h 3582547"/>
                <a:gd name="connsiteX3" fmla="*/ 1571979 w 1855539"/>
                <a:gd name="connsiteY3" fmla="*/ 2550177 h 3582547"/>
                <a:gd name="connsiteX4" fmla="*/ 1843573 w 1855539"/>
                <a:gd name="connsiteY4" fmla="*/ 1451181 h 3582547"/>
                <a:gd name="connsiteX5" fmla="*/ 1369218 w 1855539"/>
                <a:gd name="connsiteY5" fmla="*/ 0 h 3582547"/>
                <a:gd name="connsiteX6" fmla="*/ 934362 w 1855539"/>
                <a:gd name="connsiteY6" fmla="*/ 204402 h 3582547"/>
                <a:gd name="connsiteX7" fmla="*/ 1268630 w 1855539"/>
                <a:gd name="connsiteY7" fmla="*/ 947128 h 3582547"/>
                <a:gd name="connsiteX8" fmla="*/ 1357308 w 1855539"/>
                <a:gd name="connsiteY8" fmla="*/ 1602518 h 3582547"/>
                <a:gd name="connsiteX9" fmla="*/ 1181089 w 1855539"/>
                <a:gd name="connsiteY9" fmla="*/ 2153993 h 3582547"/>
                <a:gd name="connsiteX10" fmla="*/ 628246 w 1855539"/>
                <a:gd name="connsiteY10" fmla="*/ 2851848 h 3582547"/>
                <a:gd name="connsiteX0" fmla="*/ 8592 w 1235885"/>
                <a:gd name="connsiteY0" fmla="*/ 2851848 h 3268735"/>
                <a:gd name="connsiteX1" fmla="*/ 276331 w 1235885"/>
                <a:gd name="connsiteY1" fmla="*/ 3262725 h 3268735"/>
                <a:gd name="connsiteX2" fmla="*/ 952325 w 1235885"/>
                <a:gd name="connsiteY2" fmla="*/ 2550177 h 3268735"/>
                <a:gd name="connsiteX3" fmla="*/ 1223919 w 1235885"/>
                <a:gd name="connsiteY3" fmla="*/ 1451181 h 3268735"/>
                <a:gd name="connsiteX4" fmla="*/ 749564 w 1235885"/>
                <a:gd name="connsiteY4" fmla="*/ 0 h 3268735"/>
                <a:gd name="connsiteX5" fmla="*/ 314708 w 1235885"/>
                <a:gd name="connsiteY5" fmla="*/ 204402 h 3268735"/>
                <a:gd name="connsiteX6" fmla="*/ 648976 w 1235885"/>
                <a:gd name="connsiteY6" fmla="*/ 947128 h 3268735"/>
                <a:gd name="connsiteX7" fmla="*/ 737654 w 1235885"/>
                <a:gd name="connsiteY7" fmla="*/ 1602518 h 3268735"/>
                <a:gd name="connsiteX8" fmla="*/ 561435 w 1235885"/>
                <a:gd name="connsiteY8" fmla="*/ 2153993 h 3268735"/>
                <a:gd name="connsiteX9" fmla="*/ 8592 w 1235885"/>
                <a:gd name="connsiteY9" fmla="*/ 2851848 h 3268735"/>
                <a:gd name="connsiteX0" fmla="*/ 295049 w 969499"/>
                <a:gd name="connsiteY0" fmla="*/ 2153993 h 3268922"/>
                <a:gd name="connsiteX1" fmla="*/ 9945 w 969499"/>
                <a:gd name="connsiteY1" fmla="*/ 3262725 h 3268922"/>
                <a:gd name="connsiteX2" fmla="*/ 685939 w 969499"/>
                <a:gd name="connsiteY2" fmla="*/ 2550177 h 3268922"/>
                <a:gd name="connsiteX3" fmla="*/ 957533 w 969499"/>
                <a:gd name="connsiteY3" fmla="*/ 1451181 h 3268922"/>
                <a:gd name="connsiteX4" fmla="*/ 483178 w 969499"/>
                <a:gd name="connsiteY4" fmla="*/ 0 h 3268922"/>
                <a:gd name="connsiteX5" fmla="*/ 48322 w 969499"/>
                <a:gd name="connsiteY5" fmla="*/ 204402 h 3268922"/>
                <a:gd name="connsiteX6" fmla="*/ 382590 w 969499"/>
                <a:gd name="connsiteY6" fmla="*/ 947128 h 3268922"/>
                <a:gd name="connsiteX7" fmla="*/ 471268 w 969499"/>
                <a:gd name="connsiteY7" fmla="*/ 1602518 h 3268922"/>
                <a:gd name="connsiteX8" fmla="*/ 295049 w 969499"/>
                <a:gd name="connsiteY8" fmla="*/ 2153993 h 3268922"/>
                <a:gd name="connsiteX0" fmla="*/ 246909 w 919375"/>
                <a:gd name="connsiteY0" fmla="*/ 2153993 h 2573436"/>
                <a:gd name="connsiteX1" fmla="*/ 637799 w 919375"/>
                <a:gd name="connsiteY1" fmla="*/ 2550177 h 2573436"/>
                <a:gd name="connsiteX2" fmla="*/ 909393 w 919375"/>
                <a:gd name="connsiteY2" fmla="*/ 1451181 h 2573436"/>
                <a:gd name="connsiteX3" fmla="*/ 435038 w 919375"/>
                <a:gd name="connsiteY3" fmla="*/ 0 h 2573436"/>
                <a:gd name="connsiteX4" fmla="*/ 182 w 919375"/>
                <a:gd name="connsiteY4" fmla="*/ 204402 h 2573436"/>
                <a:gd name="connsiteX5" fmla="*/ 334450 w 919375"/>
                <a:gd name="connsiteY5" fmla="*/ 947128 h 2573436"/>
                <a:gd name="connsiteX6" fmla="*/ 423128 w 919375"/>
                <a:gd name="connsiteY6" fmla="*/ 1602518 h 2573436"/>
                <a:gd name="connsiteX7" fmla="*/ 246909 w 919375"/>
                <a:gd name="connsiteY7" fmla="*/ 2153993 h 2573436"/>
                <a:gd name="connsiteX0" fmla="*/ 423128 w 918430"/>
                <a:gd name="connsiteY0" fmla="*/ 1602518 h 2550835"/>
                <a:gd name="connsiteX1" fmla="*/ 637799 w 918430"/>
                <a:gd name="connsiteY1" fmla="*/ 2550177 h 2550835"/>
                <a:gd name="connsiteX2" fmla="*/ 909393 w 918430"/>
                <a:gd name="connsiteY2" fmla="*/ 1451181 h 2550835"/>
                <a:gd name="connsiteX3" fmla="*/ 435038 w 918430"/>
                <a:gd name="connsiteY3" fmla="*/ 0 h 2550835"/>
                <a:gd name="connsiteX4" fmla="*/ 182 w 918430"/>
                <a:gd name="connsiteY4" fmla="*/ 204402 h 2550835"/>
                <a:gd name="connsiteX5" fmla="*/ 334450 w 918430"/>
                <a:gd name="connsiteY5" fmla="*/ 947128 h 2550835"/>
                <a:gd name="connsiteX6" fmla="*/ 423128 w 918430"/>
                <a:gd name="connsiteY6" fmla="*/ 1602518 h 2550835"/>
                <a:gd name="connsiteX0" fmla="*/ 423128 w 909393"/>
                <a:gd name="connsiteY0" fmla="*/ 1602518 h 1662497"/>
                <a:gd name="connsiteX1" fmla="*/ 909393 w 909393"/>
                <a:gd name="connsiteY1" fmla="*/ 1451181 h 1662497"/>
                <a:gd name="connsiteX2" fmla="*/ 435038 w 909393"/>
                <a:gd name="connsiteY2" fmla="*/ 0 h 1662497"/>
                <a:gd name="connsiteX3" fmla="*/ 182 w 909393"/>
                <a:gd name="connsiteY3" fmla="*/ 204402 h 1662497"/>
                <a:gd name="connsiteX4" fmla="*/ 334450 w 909393"/>
                <a:gd name="connsiteY4" fmla="*/ 947128 h 1662497"/>
                <a:gd name="connsiteX5" fmla="*/ 423128 w 909393"/>
                <a:gd name="connsiteY5" fmla="*/ 1602518 h 1662497"/>
                <a:gd name="connsiteX0" fmla="*/ 334522 w 909465"/>
                <a:gd name="connsiteY0" fmla="*/ 947128 h 1483868"/>
                <a:gd name="connsiteX1" fmla="*/ 909465 w 909465"/>
                <a:gd name="connsiteY1" fmla="*/ 1451181 h 1483868"/>
                <a:gd name="connsiteX2" fmla="*/ 435110 w 909465"/>
                <a:gd name="connsiteY2" fmla="*/ 0 h 1483868"/>
                <a:gd name="connsiteX3" fmla="*/ 254 w 909465"/>
                <a:gd name="connsiteY3" fmla="*/ 204402 h 1483868"/>
                <a:gd name="connsiteX4" fmla="*/ 334522 w 909465"/>
                <a:gd name="connsiteY4" fmla="*/ 947128 h 1483868"/>
                <a:gd name="connsiteX0" fmla="*/ 334489 w 722092"/>
                <a:gd name="connsiteY0" fmla="*/ 947128 h 982715"/>
                <a:gd name="connsiteX1" fmla="*/ 722092 w 722092"/>
                <a:gd name="connsiteY1" fmla="*/ 775560 h 982715"/>
                <a:gd name="connsiteX2" fmla="*/ 435077 w 722092"/>
                <a:gd name="connsiteY2" fmla="*/ 0 h 982715"/>
                <a:gd name="connsiteX3" fmla="*/ 221 w 722092"/>
                <a:gd name="connsiteY3" fmla="*/ 204402 h 982715"/>
                <a:gd name="connsiteX4" fmla="*/ 334489 w 722092"/>
                <a:gd name="connsiteY4" fmla="*/ 947128 h 982715"/>
                <a:gd name="connsiteX0" fmla="*/ 334489 w 722092"/>
                <a:gd name="connsiteY0" fmla="*/ 947128 h 947128"/>
                <a:gd name="connsiteX1" fmla="*/ 722092 w 722092"/>
                <a:gd name="connsiteY1" fmla="*/ 775560 h 947128"/>
                <a:gd name="connsiteX2" fmla="*/ 435077 w 722092"/>
                <a:gd name="connsiteY2" fmla="*/ 0 h 947128"/>
                <a:gd name="connsiteX3" fmla="*/ 221 w 722092"/>
                <a:gd name="connsiteY3" fmla="*/ 204402 h 947128"/>
                <a:gd name="connsiteX4" fmla="*/ 334489 w 722092"/>
                <a:gd name="connsiteY4" fmla="*/ 947128 h 947128"/>
                <a:gd name="connsiteX0" fmla="*/ 334489 w 722092"/>
                <a:gd name="connsiteY0" fmla="*/ 947128 h 947128"/>
                <a:gd name="connsiteX1" fmla="*/ 722092 w 722092"/>
                <a:gd name="connsiteY1" fmla="*/ 775560 h 947128"/>
                <a:gd name="connsiteX2" fmla="*/ 435077 w 722092"/>
                <a:gd name="connsiteY2" fmla="*/ 0 h 947128"/>
                <a:gd name="connsiteX3" fmla="*/ 221 w 722092"/>
                <a:gd name="connsiteY3" fmla="*/ 204402 h 947128"/>
                <a:gd name="connsiteX4" fmla="*/ 334489 w 722092"/>
                <a:gd name="connsiteY4" fmla="*/ 947128 h 947128"/>
                <a:gd name="connsiteX0" fmla="*/ 334268 w 721871"/>
                <a:gd name="connsiteY0" fmla="*/ 947128 h 947128"/>
                <a:gd name="connsiteX1" fmla="*/ 721871 w 721871"/>
                <a:gd name="connsiteY1" fmla="*/ 775560 h 947128"/>
                <a:gd name="connsiteX2" fmla="*/ 434856 w 721871"/>
                <a:gd name="connsiteY2" fmla="*/ 0 h 947128"/>
                <a:gd name="connsiteX3" fmla="*/ 0 w 721871"/>
                <a:gd name="connsiteY3" fmla="*/ 204402 h 947128"/>
                <a:gd name="connsiteX4" fmla="*/ 334268 w 721871"/>
                <a:gd name="connsiteY4" fmla="*/ 947128 h 947128"/>
                <a:gd name="connsiteX0" fmla="*/ 334268 w 727571"/>
                <a:gd name="connsiteY0" fmla="*/ 742726 h 742726"/>
                <a:gd name="connsiteX1" fmla="*/ 721871 w 727571"/>
                <a:gd name="connsiteY1" fmla="*/ 571158 h 742726"/>
                <a:gd name="connsiteX2" fmla="*/ 553450 w 727571"/>
                <a:gd name="connsiteY2" fmla="*/ 156672 h 742726"/>
                <a:gd name="connsiteX3" fmla="*/ 0 w 727571"/>
                <a:gd name="connsiteY3" fmla="*/ 0 h 742726"/>
                <a:gd name="connsiteX4" fmla="*/ 334268 w 727571"/>
                <a:gd name="connsiteY4" fmla="*/ 742726 h 742726"/>
                <a:gd name="connsiteX0" fmla="*/ 177085 w 570388"/>
                <a:gd name="connsiteY0" fmla="*/ 586054 h 594019"/>
                <a:gd name="connsiteX1" fmla="*/ 564688 w 570388"/>
                <a:gd name="connsiteY1" fmla="*/ 414486 h 594019"/>
                <a:gd name="connsiteX2" fmla="*/ 396267 w 570388"/>
                <a:gd name="connsiteY2" fmla="*/ 0 h 594019"/>
                <a:gd name="connsiteX3" fmla="*/ 0 w 570388"/>
                <a:gd name="connsiteY3" fmla="*/ 179362 h 594019"/>
                <a:gd name="connsiteX4" fmla="*/ 177085 w 570388"/>
                <a:gd name="connsiteY4" fmla="*/ 586054 h 594019"/>
                <a:gd name="connsiteX0" fmla="*/ 177085 w 570388"/>
                <a:gd name="connsiteY0" fmla="*/ 586054 h 594019"/>
                <a:gd name="connsiteX1" fmla="*/ 564688 w 570388"/>
                <a:gd name="connsiteY1" fmla="*/ 414486 h 594019"/>
                <a:gd name="connsiteX2" fmla="*/ 396267 w 570388"/>
                <a:gd name="connsiteY2" fmla="*/ 0 h 594019"/>
                <a:gd name="connsiteX3" fmla="*/ 0 w 570388"/>
                <a:gd name="connsiteY3" fmla="*/ 179362 h 594019"/>
                <a:gd name="connsiteX4" fmla="*/ 177085 w 570388"/>
                <a:gd name="connsiteY4" fmla="*/ 586054 h 594019"/>
                <a:gd name="connsiteX0" fmla="*/ 177085 w 570388"/>
                <a:gd name="connsiteY0" fmla="*/ 586054 h 586054"/>
                <a:gd name="connsiteX1" fmla="*/ 564688 w 570388"/>
                <a:gd name="connsiteY1" fmla="*/ 414486 h 586054"/>
                <a:gd name="connsiteX2" fmla="*/ 396267 w 570388"/>
                <a:gd name="connsiteY2" fmla="*/ 0 h 586054"/>
                <a:gd name="connsiteX3" fmla="*/ 0 w 570388"/>
                <a:gd name="connsiteY3" fmla="*/ 179362 h 586054"/>
                <a:gd name="connsiteX4" fmla="*/ 177085 w 570388"/>
                <a:gd name="connsiteY4" fmla="*/ 586054 h 586054"/>
                <a:gd name="connsiteX0" fmla="*/ 177085 w 564688"/>
                <a:gd name="connsiteY0" fmla="*/ 586054 h 586054"/>
                <a:gd name="connsiteX1" fmla="*/ 564688 w 564688"/>
                <a:gd name="connsiteY1" fmla="*/ 414486 h 586054"/>
                <a:gd name="connsiteX2" fmla="*/ 396267 w 564688"/>
                <a:gd name="connsiteY2" fmla="*/ 0 h 586054"/>
                <a:gd name="connsiteX3" fmla="*/ 0 w 564688"/>
                <a:gd name="connsiteY3" fmla="*/ 179362 h 586054"/>
                <a:gd name="connsiteX4" fmla="*/ 177085 w 564688"/>
                <a:gd name="connsiteY4" fmla="*/ 586054 h 58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88" h="586054">
                  <a:moveTo>
                    <a:pt x="177085" y="586054"/>
                  </a:moveTo>
                  <a:lnTo>
                    <a:pt x="564688" y="414486"/>
                  </a:lnTo>
                  <a:lnTo>
                    <a:pt x="396267" y="0"/>
                  </a:lnTo>
                  <a:lnTo>
                    <a:pt x="0" y="179362"/>
                  </a:lnTo>
                  <a:lnTo>
                    <a:pt x="177085" y="586054"/>
                  </a:lnTo>
                  <a:close/>
                </a:path>
              </a:pathLst>
            </a:custGeom>
            <a:solidFill>
              <a:srgbClr val="FFFF00"/>
            </a:solidFill>
            <a:ln w="3175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16" name="Oval 115">
              <a:extLst>
                <a:ext uri="{FF2B5EF4-FFF2-40B4-BE49-F238E27FC236}">
                  <a16:creationId xmlns:a16="http://schemas.microsoft.com/office/drawing/2014/main" id="{6F498C1F-75A5-67A6-8AF1-4BFE1E491DED}"/>
                </a:ext>
              </a:extLst>
            </p:cNvPr>
            <p:cNvSpPr/>
            <p:nvPr/>
          </p:nvSpPr>
          <p:spPr>
            <a:xfrm rot="1526391">
              <a:off x="4891132" y="4676244"/>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439CDF44-5B10-6A34-1A46-9817FA977700}"/>
                    </a:ext>
                  </a:extLst>
                </p:cNvPr>
                <p:cNvSpPr txBox="1"/>
                <p:nvPr/>
              </p:nvSpPr>
              <p:spPr>
                <a:xfrm>
                  <a:off x="2510663" y="4344093"/>
                  <a:ext cx="59635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B48900"/>
                            </a:solidFill>
                            <a:latin typeface="Cambria Math" panose="02040503050406030204" pitchFamily="18" charset="0"/>
                          </a:rPr>
                          <m:t>𝑻</m:t>
                        </m:r>
                        <m:r>
                          <a:rPr lang="fi-FI" b="1" i="1" dirty="0" smtClean="0">
                            <a:solidFill>
                              <a:srgbClr val="B48900"/>
                            </a:solidFill>
                            <a:latin typeface="Cambria Math" panose="02040503050406030204" pitchFamily="18" charset="0"/>
                          </a:rPr>
                          <m:t>(</m:t>
                        </m:r>
                        <m:r>
                          <a:rPr lang="fi-FI" b="1" i="1" dirty="0" smtClean="0">
                            <a:solidFill>
                              <a:srgbClr val="B48900"/>
                            </a:solidFill>
                            <a:latin typeface="Cambria Math" panose="02040503050406030204" pitchFamily="18" charset="0"/>
                          </a:rPr>
                          <m:t>𝒙</m:t>
                        </m:r>
                        <m:r>
                          <a:rPr lang="fi-FI" b="1" i="1" dirty="0" smtClean="0">
                            <a:solidFill>
                              <a:srgbClr val="B48900"/>
                            </a:solidFill>
                            <a:latin typeface="Cambria Math" panose="02040503050406030204" pitchFamily="18" charset="0"/>
                          </a:rPr>
                          <m:t>)</m:t>
                        </m:r>
                      </m:oMath>
                    </m:oMathPara>
                  </a14:m>
                  <a:endParaRPr lang="en-US" b="1" i="1">
                    <a:solidFill>
                      <a:srgbClr val="B48900"/>
                    </a:solidFill>
                    <a:latin typeface="Cambria Math" panose="02040503050406030204" pitchFamily="18" charset="0"/>
                  </a:endParaRPr>
                </a:p>
              </p:txBody>
            </p:sp>
          </mc:Choice>
          <mc:Fallback xmlns="">
            <p:sp>
              <p:nvSpPr>
                <p:cNvPr id="117" name="TextBox 116">
                  <a:extLst>
                    <a:ext uri="{FF2B5EF4-FFF2-40B4-BE49-F238E27FC236}">
                      <a16:creationId xmlns:a16="http://schemas.microsoft.com/office/drawing/2014/main" id="{439CDF44-5B10-6A34-1A46-9817FA977700}"/>
                    </a:ext>
                  </a:extLst>
                </p:cNvPr>
                <p:cNvSpPr txBox="1">
                  <a:spLocks noRot="1" noChangeAspect="1" noMove="1" noResize="1" noEditPoints="1" noAdjustHandles="1" noChangeArrowheads="1" noChangeShapeType="1" noTextEdit="1"/>
                </p:cNvSpPr>
                <p:nvPr/>
              </p:nvSpPr>
              <p:spPr>
                <a:xfrm>
                  <a:off x="2510663" y="4344093"/>
                  <a:ext cx="596351" cy="369332"/>
                </a:xfrm>
                <a:prstGeom prst="rect">
                  <a:avLst/>
                </a:prstGeom>
                <a:blipFill>
                  <a:blip r:embed="rId8"/>
                  <a:stretch>
                    <a:fillRect r="-12245"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6FE2C86A-6608-6082-94AB-39741AC51748}"/>
                    </a:ext>
                  </a:extLst>
                </p:cNvPr>
                <p:cNvSpPr txBox="1"/>
                <p:nvPr/>
              </p:nvSpPr>
              <p:spPr>
                <a:xfrm>
                  <a:off x="2711121" y="5164335"/>
                  <a:ext cx="2335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075F77"/>
                            </a:solidFill>
                            <a:latin typeface="Cambria Math" panose="02040503050406030204" pitchFamily="18" charset="0"/>
                          </a:rPr>
                          <m:t>𝒙</m:t>
                        </m:r>
                      </m:oMath>
                    </m:oMathPara>
                  </a14:m>
                  <a:endParaRPr lang="en-US" b="1" i="1">
                    <a:solidFill>
                      <a:srgbClr val="075F77"/>
                    </a:solidFill>
                    <a:latin typeface="Cambria Math" panose="02040503050406030204" pitchFamily="18" charset="0"/>
                  </a:endParaRPr>
                </a:p>
              </p:txBody>
            </p:sp>
          </mc:Choice>
          <mc:Fallback xmlns="">
            <p:sp>
              <p:nvSpPr>
                <p:cNvPr id="118" name="TextBox 117">
                  <a:extLst>
                    <a:ext uri="{FF2B5EF4-FFF2-40B4-BE49-F238E27FC236}">
                      <a16:creationId xmlns:a16="http://schemas.microsoft.com/office/drawing/2014/main" id="{6FE2C86A-6608-6082-94AB-39741AC51748}"/>
                    </a:ext>
                  </a:extLst>
                </p:cNvPr>
                <p:cNvSpPr txBox="1">
                  <a:spLocks noRot="1" noChangeAspect="1" noMove="1" noResize="1" noEditPoints="1" noAdjustHandles="1" noChangeArrowheads="1" noChangeShapeType="1" noTextEdit="1"/>
                </p:cNvSpPr>
                <p:nvPr/>
              </p:nvSpPr>
              <p:spPr>
                <a:xfrm>
                  <a:off x="2711121" y="5164335"/>
                  <a:ext cx="233561" cy="369332"/>
                </a:xfrm>
                <a:prstGeom prst="rect">
                  <a:avLst/>
                </a:prstGeom>
                <a:blipFill>
                  <a:blip r:embed="rId7"/>
                  <a:stretch>
                    <a:fillRect r="-20513"/>
                  </a:stretch>
                </a:blipFill>
              </p:spPr>
              <p:txBody>
                <a:bodyPr/>
                <a:lstStyle/>
                <a:p>
                  <a:r>
                    <a:rPr lang="en-US">
                      <a:noFill/>
                    </a:rPr>
                    <a:t> </a:t>
                  </a:r>
                </a:p>
              </p:txBody>
            </p:sp>
          </mc:Fallback>
        </mc:AlternateContent>
        <p:sp>
          <p:nvSpPr>
            <p:cNvPr id="119" name="Arrow: Down 118">
              <a:extLst>
                <a:ext uri="{FF2B5EF4-FFF2-40B4-BE49-F238E27FC236}">
                  <a16:creationId xmlns:a16="http://schemas.microsoft.com/office/drawing/2014/main" id="{02285270-E3CB-DEDF-5340-F02DED98D095}"/>
                </a:ext>
              </a:extLst>
            </p:cNvPr>
            <p:cNvSpPr/>
            <p:nvPr/>
          </p:nvSpPr>
          <p:spPr>
            <a:xfrm rot="10800000">
              <a:off x="2408187" y="5122278"/>
              <a:ext cx="176571" cy="185442"/>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28" name="Arrow: Down 127">
              <a:extLst>
                <a:ext uri="{FF2B5EF4-FFF2-40B4-BE49-F238E27FC236}">
                  <a16:creationId xmlns:a16="http://schemas.microsoft.com/office/drawing/2014/main" id="{E095A96B-F8E4-8055-BFA4-C6E633EE021C}"/>
                </a:ext>
              </a:extLst>
            </p:cNvPr>
            <p:cNvSpPr/>
            <p:nvPr/>
          </p:nvSpPr>
          <p:spPr>
            <a:xfrm rot="10800000">
              <a:off x="3321086" y="4587330"/>
              <a:ext cx="176571" cy="100258"/>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29" name="Arrow: Down 128">
              <a:extLst>
                <a:ext uri="{FF2B5EF4-FFF2-40B4-BE49-F238E27FC236}">
                  <a16:creationId xmlns:a16="http://schemas.microsoft.com/office/drawing/2014/main" id="{C31BCF09-97A3-3516-F294-BE3E95FBA845}"/>
                </a:ext>
              </a:extLst>
            </p:cNvPr>
            <p:cNvSpPr/>
            <p:nvPr/>
          </p:nvSpPr>
          <p:spPr>
            <a:xfrm rot="10800000">
              <a:off x="4187088" y="5490112"/>
              <a:ext cx="176571" cy="178281"/>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32" name="Arrow: Down 131">
              <a:extLst>
                <a:ext uri="{FF2B5EF4-FFF2-40B4-BE49-F238E27FC236}">
                  <a16:creationId xmlns:a16="http://schemas.microsoft.com/office/drawing/2014/main" id="{8AB3B666-569F-A5A3-0BD3-227C12B1C46C}"/>
                </a:ext>
              </a:extLst>
            </p:cNvPr>
            <p:cNvSpPr/>
            <p:nvPr/>
          </p:nvSpPr>
          <p:spPr>
            <a:xfrm rot="10800000">
              <a:off x="4858329" y="4837647"/>
              <a:ext cx="176571" cy="178281"/>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36" name="TextBox 135">
              <a:extLst>
                <a:ext uri="{FF2B5EF4-FFF2-40B4-BE49-F238E27FC236}">
                  <a16:creationId xmlns:a16="http://schemas.microsoft.com/office/drawing/2014/main" id="{A7B3B0C1-99E1-1A61-4AF2-611ECBD12BB9}"/>
                </a:ext>
              </a:extLst>
            </p:cNvPr>
            <p:cNvSpPr txBox="1"/>
            <p:nvPr/>
          </p:nvSpPr>
          <p:spPr>
            <a:xfrm>
              <a:off x="-4695279" y="5012652"/>
              <a:ext cx="900000" cy="414985"/>
            </a:xfrm>
            <a:prstGeom prst="rect">
              <a:avLst/>
            </a:prstGeom>
            <a:noFill/>
          </p:spPr>
          <p:txBody>
            <a:bodyPr wrap="square" lIns="0" rtlCol="0">
              <a:spAutoFit/>
            </a:bodyPr>
            <a:lstStyle/>
            <a:p>
              <a:pPr algn="l">
                <a:lnSpc>
                  <a:spcPct val="130000"/>
                </a:lnSpc>
                <a:spcAft>
                  <a:spcPts val="600"/>
                </a:spcAft>
                <a:buClr>
                  <a:schemeClr val="accent2"/>
                </a:buClr>
              </a:pPr>
              <a:r>
                <a:rPr lang="fi-FI"/>
                <a:t>pixels</a:t>
              </a:r>
              <a:endParaRPr lang="en-FI"/>
            </a:p>
          </p:txBody>
        </p:sp>
      </p:grpSp>
      <p:sp>
        <p:nvSpPr>
          <p:cNvPr id="121" name="TextBox 120">
            <a:extLst>
              <a:ext uri="{FF2B5EF4-FFF2-40B4-BE49-F238E27FC236}">
                <a16:creationId xmlns:a16="http://schemas.microsoft.com/office/drawing/2014/main" id="{33BF27A6-915C-1425-D01B-364332986102}"/>
              </a:ext>
            </a:extLst>
          </p:cNvPr>
          <p:cNvSpPr txBox="1"/>
          <p:nvPr/>
        </p:nvSpPr>
        <p:spPr>
          <a:xfrm>
            <a:off x="4802972" y="2724650"/>
            <a:ext cx="1502757" cy="646331"/>
          </a:xfrm>
          <a:prstGeom prst="rect">
            <a:avLst/>
          </a:prstGeom>
          <a:noFill/>
        </p:spPr>
        <p:txBody>
          <a:bodyPr wrap="square">
            <a:spAutoFit/>
          </a:bodyPr>
          <a:lstStyle/>
          <a:p>
            <a:pPr algn="ctr"/>
            <a:r>
              <a:rPr lang="fi-FI"/>
              <a:t>Output:</a:t>
            </a:r>
            <a:br>
              <a:rPr lang="fi-FI"/>
            </a:br>
            <a:r>
              <a:rPr lang="fi-FI">
                <a:solidFill>
                  <a:srgbClr val="B48900"/>
                </a:solidFill>
              </a:rPr>
              <a:t>”offset</a:t>
            </a:r>
            <a:r>
              <a:rPr lang="fi-FI">
                <a:solidFill>
                  <a:srgbClr val="FFC000"/>
                </a:solidFill>
              </a:rPr>
              <a:t> </a:t>
            </a:r>
            <a:r>
              <a:rPr lang="fi-FI">
                <a:solidFill>
                  <a:srgbClr val="B48900"/>
                </a:solidFill>
              </a:rPr>
              <a:t>path”</a:t>
            </a:r>
          </a:p>
        </p:txBody>
      </p:sp>
      <p:sp>
        <p:nvSpPr>
          <p:cNvPr id="123" name="TextBox 122">
            <a:extLst>
              <a:ext uri="{FF2B5EF4-FFF2-40B4-BE49-F238E27FC236}">
                <a16:creationId xmlns:a16="http://schemas.microsoft.com/office/drawing/2014/main" id="{F7DA30C8-DF2A-0F30-4DB3-747C131A8739}"/>
              </a:ext>
            </a:extLst>
          </p:cNvPr>
          <p:cNvSpPr txBox="1"/>
          <p:nvPr/>
        </p:nvSpPr>
        <p:spPr>
          <a:xfrm>
            <a:off x="4866182" y="3529578"/>
            <a:ext cx="1373804" cy="646331"/>
          </a:xfrm>
          <a:prstGeom prst="rect">
            <a:avLst/>
          </a:prstGeom>
          <a:noFill/>
        </p:spPr>
        <p:txBody>
          <a:bodyPr wrap="square">
            <a:spAutoFit/>
          </a:bodyPr>
          <a:lstStyle/>
          <a:p>
            <a:pPr algn="ctr"/>
            <a:r>
              <a:rPr lang="fi-FI"/>
              <a:t>Input:</a:t>
            </a:r>
            <a:br>
              <a:rPr lang="fi-FI"/>
            </a:br>
            <a:r>
              <a:rPr lang="fi-FI">
                <a:solidFill>
                  <a:srgbClr val="0B9EC7"/>
                </a:solidFill>
              </a:rPr>
              <a:t>”base path”</a:t>
            </a:r>
          </a:p>
        </p:txBody>
      </p: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F34A80C5-977B-6479-67DD-30C61877095E}"/>
                  </a:ext>
                </a:extLst>
              </p:cNvPr>
              <p:cNvSpPr txBox="1"/>
              <p:nvPr/>
            </p:nvSpPr>
            <p:spPr>
              <a:xfrm>
                <a:off x="7063753" y="4628559"/>
                <a:ext cx="4920645" cy="646331"/>
              </a:xfrm>
              <a:prstGeom prst="rect">
                <a:avLst/>
              </a:prstGeom>
              <a:noFill/>
            </p:spPr>
            <p:txBody>
              <a:bodyPr wrap="square">
                <a:spAutoFit/>
              </a:bodyPr>
              <a:lstStyle/>
              <a:p>
                <a14:m>
                  <m:oMath xmlns:m="http://schemas.openxmlformats.org/officeDocument/2006/math">
                    <m:r>
                      <a:rPr lang="fi-FI" b="0" i="1" smtClean="0">
                        <a:latin typeface="Cambria Math" panose="02040503050406030204" pitchFamily="18" charset="0"/>
                      </a:rPr>
                      <m:t>𝑇</m:t>
                    </m:r>
                  </m:oMath>
                </a14:m>
                <a:r>
                  <a:rPr lang="fi-FI"/>
                  <a:t>  </a:t>
                </a:r>
                <a:r>
                  <a:rPr lang="fi-FI" i="1"/>
                  <a:t>shifts</a:t>
                </a:r>
                <a:r>
                  <a:rPr lang="fi-FI"/>
                  <a:t>  </a:t>
                </a:r>
                <a14:m>
                  <m:oMath xmlns:m="http://schemas.openxmlformats.org/officeDocument/2006/math">
                    <m:r>
                      <a:rPr lang="fi-FI" b="0" i="1" smtClean="0">
                        <a:solidFill>
                          <a:srgbClr val="0B9EC7"/>
                        </a:solidFill>
                        <a:latin typeface="Cambria Math" panose="02040503050406030204" pitchFamily="18" charset="0"/>
                      </a:rPr>
                      <m:t>𝑥</m:t>
                    </m:r>
                  </m:oMath>
                </a14:m>
                <a:r>
                  <a:rPr lang="fi-FI"/>
                  <a:t>  into  </a:t>
                </a:r>
                <a14:m>
                  <m:oMath xmlns:m="http://schemas.openxmlformats.org/officeDocument/2006/math">
                    <m:r>
                      <a:rPr lang="fi-FI" b="1" i="1" dirty="0">
                        <a:solidFill>
                          <a:srgbClr val="B48900"/>
                        </a:solidFill>
                        <a:latin typeface="Cambria Math" panose="02040503050406030204" pitchFamily="18" charset="0"/>
                      </a:rPr>
                      <m:t>𝑻</m:t>
                    </m:r>
                    <m:r>
                      <a:rPr lang="fi-FI" b="1" i="1" dirty="0">
                        <a:solidFill>
                          <a:srgbClr val="B48900"/>
                        </a:solidFill>
                        <a:latin typeface="Cambria Math" panose="02040503050406030204" pitchFamily="18" charset="0"/>
                      </a:rPr>
                      <m:t>(</m:t>
                    </m:r>
                    <m:r>
                      <a:rPr lang="fi-FI" b="1" i="1" dirty="0">
                        <a:solidFill>
                          <a:srgbClr val="B48900"/>
                        </a:solidFill>
                        <a:latin typeface="Cambria Math" panose="02040503050406030204" pitchFamily="18" charset="0"/>
                      </a:rPr>
                      <m:t>𝒙</m:t>
                    </m:r>
                    <m:r>
                      <a:rPr lang="fi-FI" b="1" i="1" dirty="0">
                        <a:solidFill>
                          <a:srgbClr val="B48900"/>
                        </a:solidFill>
                        <a:latin typeface="Cambria Math" panose="02040503050406030204" pitchFamily="18" charset="0"/>
                      </a:rPr>
                      <m:t>)</m:t>
                    </m:r>
                  </m:oMath>
                </a14:m>
                <a:r>
                  <a:rPr lang="en-US" b="1" i="1">
                    <a:solidFill>
                      <a:srgbClr val="B48900"/>
                    </a:solidFill>
                    <a:latin typeface="Cambria Math" panose="02040503050406030204" pitchFamily="18" charset="0"/>
                  </a:rPr>
                  <a:t>  </a:t>
                </a:r>
                <a:r>
                  <a:rPr lang="fi-FI"/>
                  <a:t>by modifying the vertices</a:t>
                </a:r>
                <a:endParaRPr lang="en-US" b="1">
                  <a:solidFill>
                    <a:srgbClr val="B48900"/>
                  </a:solidFill>
                  <a:latin typeface="Cambria Math" panose="02040503050406030204" pitchFamily="18" charset="0"/>
                </a:endParaRPr>
              </a:p>
            </p:txBody>
          </p:sp>
        </mc:Choice>
        <mc:Fallback xmlns="">
          <p:sp>
            <p:nvSpPr>
              <p:cNvPr id="125" name="TextBox 124">
                <a:extLst>
                  <a:ext uri="{FF2B5EF4-FFF2-40B4-BE49-F238E27FC236}">
                    <a16:creationId xmlns:a16="http://schemas.microsoft.com/office/drawing/2014/main" id="{F34A80C5-977B-6479-67DD-30C61877095E}"/>
                  </a:ext>
                </a:extLst>
              </p:cNvPr>
              <p:cNvSpPr txBox="1">
                <a:spLocks noRot="1" noChangeAspect="1" noMove="1" noResize="1" noEditPoints="1" noAdjustHandles="1" noChangeArrowheads="1" noChangeShapeType="1" noTextEdit="1"/>
              </p:cNvSpPr>
              <p:nvPr/>
            </p:nvSpPr>
            <p:spPr>
              <a:xfrm>
                <a:off x="7063753" y="4628559"/>
                <a:ext cx="4920645" cy="646331"/>
              </a:xfrm>
              <a:prstGeom prst="rect">
                <a:avLst/>
              </a:prstGeom>
              <a:blipFill>
                <a:blip r:embed="rId9"/>
                <a:stretch>
                  <a:fillRect l="-1115" t="-4717" b="-14151"/>
                </a:stretch>
              </a:blipFill>
            </p:spPr>
            <p:txBody>
              <a:bodyPr/>
              <a:lstStyle/>
              <a:p>
                <a:r>
                  <a:rPr lang="en-US">
                    <a:noFill/>
                  </a:rPr>
                  <a:t> </a:t>
                </a:r>
              </a:p>
            </p:txBody>
          </p:sp>
        </mc:Fallback>
      </mc:AlternateContent>
      <p:cxnSp>
        <p:nvCxnSpPr>
          <p:cNvPr id="134" name="Straight Connector 133">
            <a:extLst>
              <a:ext uri="{FF2B5EF4-FFF2-40B4-BE49-F238E27FC236}">
                <a16:creationId xmlns:a16="http://schemas.microsoft.com/office/drawing/2014/main" id="{249814CE-4FAA-4DF6-90C4-57F886116E79}"/>
              </a:ext>
            </a:extLst>
          </p:cNvPr>
          <p:cNvCxnSpPr>
            <a:cxnSpLocks/>
          </p:cNvCxnSpPr>
          <p:nvPr/>
        </p:nvCxnSpPr>
        <p:spPr>
          <a:xfrm>
            <a:off x="6444761" y="2104396"/>
            <a:ext cx="0" cy="4031274"/>
          </a:xfrm>
          <a:prstGeom prst="line">
            <a:avLst/>
          </a:prstGeom>
        </p:spPr>
        <p:style>
          <a:lnRef idx="3">
            <a:schemeClr val="dk1"/>
          </a:lnRef>
          <a:fillRef idx="0">
            <a:schemeClr val="dk1"/>
          </a:fillRef>
          <a:effectRef idx="2">
            <a:schemeClr val="dk1"/>
          </a:effectRef>
          <a:fontRef idx="minor">
            <a:schemeClr val="tx1"/>
          </a:fontRef>
        </p:style>
      </p:cxnSp>
      <p:sp>
        <p:nvSpPr>
          <p:cNvPr id="2" name="Slide Number Placeholder 1">
            <a:extLst>
              <a:ext uri="{FF2B5EF4-FFF2-40B4-BE49-F238E27FC236}">
                <a16:creationId xmlns:a16="http://schemas.microsoft.com/office/drawing/2014/main" id="{24A14398-8AC5-02AD-1F7F-12097611DE09}"/>
              </a:ext>
            </a:extLst>
          </p:cNvPr>
          <p:cNvSpPr>
            <a:spLocks noGrp="1"/>
          </p:cNvSpPr>
          <p:nvPr>
            <p:ph type="sldNum" sz="quarter" idx="12"/>
          </p:nvPr>
        </p:nvSpPr>
        <p:spPr/>
        <p:txBody>
          <a:bodyPr/>
          <a:lstStyle/>
          <a:p>
            <a:fld id="{897AE9FA-3F8D-0D45-ABEA-B1C7A7244A19}" type="slidenum">
              <a:rPr lang="en-US" smtClean="0"/>
              <a:t>13</a:t>
            </a:fld>
            <a:endParaRPr lang="en-US"/>
          </a:p>
        </p:txBody>
      </p:sp>
    </p:spTree>
    <p:extLst>
      <p:ext uri="{BB962C8B-B14F-4D97-AF65-F5344CB8AC3E}">
        <p14:creationId xmlns:p14="http://schemas.microsoft.com/office/powerpoint/2010/main" val="1908030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err="1"/>
              <a:t>Preliminaries</a:t>
            </a:r>
            <a:r>
              <a:rPr lang="fi-FI"/>
              <a:t>: </a:t>
            </a:r>
            <a:r>
              <a:rPr lang="fi-FI" err="1"/>
              <a:t>shift</a:t>
            </a:r>
            <a:r>
              <a:rPr lang="fi-FI"/>
              <a:t> </a:t>
            </a:r>
            <a:r>
              <a:rPr lang="fi-FI" err="1"/>
              <a:t>mappings</a:t>
            </a:r>
            <a:endParaRPr lang="en-FI"/>
          </a:p>
        </p:txBody>
      </p:sp>
      <p:cxnSp>
        <p:nvCxnSpPr>
          <p:cNvPr id="47" name="Straight Connector 46">
            <a:extLst>
              <a:ext uri="{FF2B5EF4-FFF2-40B4-BE49-F238E27FC236}">
                <a16:creationId xmlns:a16="http://schemas.microsoft.com/office/drawing/2014/main" id="{5BA1FA1F-A394-15F0-1AC1-25BDE9512979}"/>
              </a:ext>
            </a:extLst>
          </p:cNvPr>
          <p:cNvCxnSpPr>
            <a:cxnSpLocks/>
          </p:cNvCxnSpPr>
          <p:nvPr/>
        </p:nvCxnSpPr>
        <p:spPr>
          <a:xfrm rot="1526391">
            <a:off x="6364793" y="3339156"/>
            <a:ext cx="2384378" cy="1255178"/>
          </a:xfrm>
          <a:prstGeom prst="line">
            <a:avLst/>
          </a:prstGeom>
          <a:ln w="31750">
            <a:solidFill>
              <a:srgbClr val="81DEFF"/>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1AFFA97-5479-5760-C4EA-9F56F8EDCC89}"/>
              </a:ext>
            </a:extLst>
          </p:cNvPr>
          <p:cNvCxnSpPr>
            <a:cxnSpLocks/>
          </p:cNvCxnSpPr>
          <p:nvPr/>
        </p:nvCxnSpPr>
        <p:spPr>
          <a:xfrm flipH="1">
            <a:off x="9909548" y="4074453"/>
            <a:ext cx="1135380" cy="965835"/>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1B12FF7-CA62-51B1-74D9-7725F0F19ACE}"/>
              </a:ext>
            </a:extLst>
          </p:cNvPr>
          <p:cNvCxnSpPr>
            <a:cxnSpLocks/>
          </p:cNvCxnSpPr>
          <p:nvPr/>
        </p:nvCxnSpPr>
        <p:spPr>
          <a:xfrm flipV="1">
            <a:off x="8819253" y="2512988"/>
            <a:ext cx="1493520" cy="2377440"/>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0F3929C-110B-2DC5-9CAB-63922F67850F}"/>
              </a:ext>
            </a:extLst>
          </p:cNvPr>
          <p:cNvCxnSpPr>
            <a:cxnSpLocks/>
          </p:cNvCxnSpPr>
          <p:nvPr/>
        </p:nvCxnSpPr>
        <p:spPr>
          <a:xfrm flipV="1">
            <a:off x="8379833" y="2330108"/>
            <a:ext cx="792480" cy="2733040"/>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1E4EEC4E-36B0-1ADD-A4D5-2C04E4CED0B0}"/>
              </a:ext>
            </a:extLst>
          </p:cNvPr>
          <p:cNvSpPr/>
          <p:nvPr/>
        </p:nvSpPr>
        <p:spPr>
          <a:xfrm rot="17080056">
            <a:off x="8618751" y="1483769"/>
            <a:ext cx="2788737" cy="3612455"/>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8737" h="3612455">
                <a:moveTo>
                  <a:pt x="0" y="3599980"/>
                </a:moveTo>
                <a:cubicBezTo>
                  <a:pt x="280178" y="3617964"/>
                  <a:pt x="631283" y="3623569"/>
                  <a:pt x="936147" y="3567360"/>
                </a:cubicBezTo>
                <a:cubicBezTo>
                  <a:pt x="1241011" y="3511151"/>
                  <a:pt x="1559687" y="3461915"/>
                  <a:pt x="1829183" y="3262725"/>
                </a:cubicBezTo>
                <a:cubicBezTo>
                  <a:pt x="2098679" y="3063535"/>
                  <a:pt x="2347246" y="2852101"/>
                  <a:pt x="2505177" y="2550177"/>
                </a:cubicBezTo>
                <a:cubicBezTo>
                  <a:pt x="2663108" y="2248253"/>
                  <a:pt x="2836188" y="1881319"/>
                  <a:pt x="2776771" y="1451181"/>
                </a:cubicBezTo>
                <a:cubicBezTo>
                  <a:pt x="2717354" y="1021043"/>
                  <a:pt x="2411713" y="204412"/>
                  <a:pt x="2302416" y="0"/>
                </a:cubicBezTo>
                <a:lnTo>
                  <a:pt x="1867560" y="204402"/>
                </a:lnTo>
                <a:cubicBezTo>
                  <a:pt x="1859367" y="357387"/>
                  <a:pt x="2131337" y="714109"/>
                  <a:pt x="2201828" y="947128"/>
                </a:cubicBezTo>
                <a:cubicBezTo>
                  <a:pt x="2272319" y="1180147"/>
                  <a:pt x="2305096" y="1401374"/>
                  <a:pt x="2290506" y="1602518"/>
                </a:cubicBezTo>
                <a:cubicBezTo>
                  <a:pt x="2275916" y="1803662"/>
                  <a:pt x="2235797" y="1945771"/>
                  <a:pt x="2114287" y="2153993"/>
                </a:cubicBezTo>
                <a:cubicBezTo>
                  <a:pt x="1992777" y="2362215"/>
                  <a:pt x="1897241" y="2693425"/>
                  <a:pt x="1561444" y="2851848"/>
                </a:cubicBezTo>
                <a:cubicBezTo>
                  <a:pt x="1225647" y="3010271"/>
                  <a:pt x="623204" y="3023908"/>
                  <a:pt x="99503" y="3104532"/>
                </a:cubicBezTo>
                <a:lnTo>
                  <a:pt x="0" y="3599980"/>
                </a:lnTo>
                <a:close/>
              </a:path>
            </a:pathLst>
          </a:custGeom>
          <a:solidFill>
            <a:srgbClr val="D9D9D9"/>
          </a:solidFill>
          <a:ln w="31750">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56" name="TextBox 55">
            <a:extLst>
              <a:ext uri="{FF2B5EF4-FFF2-40B4-BE49-F238E27FC236}">
                <a16:creationId xmlns:a16="http://schemas.microsoft.com/office/drawing/2014/main" id="{5172C065-0B2C-3AB8-EF0A-AF8995ED92D5}"/>
              </a:ext>
            </a:extLst>
          </p:cNvPr>
          <p:cNvSpPr txBox="1"/>
          <p:nvPr/>
        </p:nvSpPr>
        <p:spPr>
          <a:xfrm>
            <a:off x="6385988" y="2452111"/>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err="1"/>
              <a:t>sensor</a:t>
            </a:r>
            <a:endParaRPr lang="en-FI"/>
          </a:p>
        </p:txBody>
      </p:sp>
      <p:sp>
        <p:nvSpPr>
          <p:cNvPr id="57" name="Freeform: Shape 56">
            <a:extLst>
              <a:ext uri="{FF2B5EF4-FFF2-40B4-BE49-F238E27FC236}">
                <a16:creationId xmlns:a16="http://schemas.microsoft.com/office/drawing/2014/main" id="{BA6752F1-67B7-BC65-2578-6DC9CF89A6FC}"/>
              </a:ext>
            </a:extLst>
          </p:cNvPr>
          <p:cNvSpPr/>
          <p:nvPr/>
        </p:nvSpPr>
        <p:spPr>
          <a:xfrm rot="17080056">
            <a:off x="8792758" y="1723665"/>
            <a:ext cx="2302416" cy="3599980"/>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2776771 w 2868211"/>
              <a:gd name="connsiteY0" fmla="*/ 1451181 h 3612455"/>
              <a:gd name="connsiteX1" fmla="*/ 2302416 w 2868211"/>
              <a:gd name="connsiteY1" fmla="*/ 0 h 3612455"/>
              <a:gd name="connsiteX2" fmla="*/ 1867560 w 2868211"/>
              <a:gd name="connsiteY2" fmla="*/ 204402 h 3612455"/>
              <a:gd name="connsiteX3" fmla="*/ 2201828 w 2868211"/>
              <a:gd name="connsiteY3" fmla="*/ 947128 h 3612455"/>
              <a:gd name="connsiteX4" fmla="*/ 2290506 w 2868211"/>
              <a:gd name="connsiteY4" fmla="*/ 1602518 h 3612455"/>
              <a:gd name="connsiteX5" fmla="*/ 2114287 w 2868211"/>
              <a:gd name="connsiteY5" fmla="*/ 2153993 h 3612455"/>
              <a:gd name="connsiteX6" fmla="*/ 1561444 w 2868211"/>
              <a:gd name="connsiteY6" fmla="*/ 2851848 h 3612455"/>
              <a:gd name="connsiteX7" fmla="*/ 99503 w 2868211"/>
              <a:gd name="connsiteY7" fmla="*/ 3104532 h 3612455"/>
              <a:gd name="connsiteX8" fmla="*/ 0 w 2868211"/>
              <a:gd name="connsiteY8" fmla="*/ 3599980 h 3612455"/>
              <a:gd name="connsiteX9" fmla="*/ 936147 w 2868211"/>
              <a:gd name="connsiteY9" fmla="*/ 3567360 h 3612455"/>
              <a:gd name="connsiteX10" fmla="*/ 1829183 w 2868211"/>
              <a:gd name="connsiteY10" fmla="*/ 3262725 h 3612455"/>
              <a:gd name="connsiteX11" fmla="*/ 2505177 w 2868211"/>
              <a:gd name="connsiteY11" fmla="*/ 2550177 h 3612455"/>
              <a:gd name="connsiteX12" fmla="*/ 2868211 w 2868211"/>
              <a:gd name="connsiteY12" fmla="*/ 1542621 h 3612455"/>
              <a:gd name="connsiteX0" fmla="*/ 2776771 w 2776771"/>
              <a:gd name="connsiteY0" fmla="*/ 1451181 h 3612455"/>
              <a:gd name="connsiteX1" fmla="*/ 2302416 w 2776771"/>
              <a:gd name="connsiteY1" fmla="*/ 0 h 3612455"/>
              <a:gd name="connsiteX2" fmla="*/ 1867560 w 2776771"/>
              <a:gd name="connsiteY2" fmla="*/ 204402 h 3612455"/>
              <a:gd name="connsiteX3" fmla="*/ 2201828 w 2776771"/>
              <a:gd name="connsiteY3" fmla="*/ 947128 h 3612455"/>
              <a:gd name="connsiteX4" fmla="*/ 2290506 w 2776771"/>
              <a:gd name="connsiteY4" fmla="*/ 1602518 h 3612455"/>
              <a:gd name="connsiteX5" fmla="*/ 2114287 w 2776771"/>
              <a:gd name="connsiteY5" fmla="*/ 2153993 h 3612455"/>
              <a:gd name="connsiteX6" fmla="*/ 1561444 w 2776771"/>
              <a:gd name="connsiteY6" fmla="*/ 2851848 h 3612455"/>
              <a:gd name="connsiteX7" fmla="*/ 99503 w 2776771"/>
              <a:gd name="connsiteY7" fmla="*/ 3104532 h 3612455"/>
              <a:gd name="connsiteX8" fmla="*/ 0 w 2776771"/>
              <a:gd name="connsiteY8" fmla="*/ 3599980 h 3612455"/>
              <a:gd name="connsiteX9" fmla="*/ 936147 w 2776771"/>
              <a:gd name="connsiteY9" fmla="*/ 3567360 h 3612455"/>
              <a:gd name="connsiteX10" fmla="*/ 1829183 w 2776771"/>
              <a:gd name="connsiteY10" fmla="*/ 3262725 h 3612455"/>
              <a:gd name="connsiteX11" fmla="*/ 2505177 w 2776771"/>
              <a:gd name="connsiteY11" fmla="*/ 2550177 h 3612455"/>
              <a:gd name="connsiteX0" fmla="*/ 2302416 w 2505177"/>
              <a:gd name="connsiteY0" fmla="*/ 0 h 3612455"/>
              <a:gd name="connsiteX1" fmla="*/ 1867560 w 2505177"/>
              <a:gd name="connsiteY1" fmla="*/ 204402 h 3612455"/>
              <a:gd name="connsiteX2" fmla="*/ 2201828 w 2505177"/>
              <a:gd name="connsiteY2" fmla="*/ 947128 h 3612455"/>
              <a:gd name="connsiteX3" fmla="*/ 2290506 w 2505177"/>
              <a:gd name="connsiteY3" fmla="*/ 1602518 h 3612455"/>
              <a:gd name="connsiteX4" fmla="*/ 2114287 w 2505177"/>
              <a:gd name="connsiteY4" fmla="*/ 2153993 h 3612455"/>
              <a:gd name="connsiteX5" fmla="*/ 1561444 w 2505177"/>
              <a:gd name="connsiteY5" fmla="*/ 2851848 h 3612455"/>
              <a:gd name="connsiteX6" fmla="*/ 99503 w 2505177"/>
              <a:gd name="connsiteY6" fmla="*/ 3104532 h 3612455"/>
              <a:gd name="connsiteX7" fmla="*/ 0 w 2505177"/>
              <a:gd name="connsiteY7" fmla="*/ 3599980 h 3612455"/>
              <a:gd name="connsiteX8" fmla="*/ 936147 w 2505177"/>
              <a:gd name="connsiteY8" fmla="*/ 3567360 h 3612455"/>
              <a:gd name="connsiteX9" fmla="*/ 1829183 w 2505177"/>
              <a:gd name="connsiteY9" fmla="*/ 3262725 h 3612455"/>
              <a:gd name="connsiteX10" fmla="*/ 2505177 w 2505177"/>
              <a:gd name="connsiteY10" fmla="*/ 2550177 h 3612455"/>
              <a:gd name="connsiteX0" fmla="*/ 2302416 w 2302416"/>
              <a:gd name="connsiteY0" fmla="*/ 0 h 3612455"/>
              <a:gd name="connsiteX1" fmla="*/ 1867560 w 2302416"/>
              <a:gd name="connsiteY1" fmla="*/ 204402 h 3612455"/>
              <a:gd name="connsiteX2" fmla="*/ 2201828 w 2302416"/>
              <a:gd name="connsiteY2" fmla="*/ 947128 h 3612455"/>
              <a:gd name="connsiteX3" fmla="*/ 2290506 w 2302416"/>
              <a:gd name="connsiteY3" fmla="*/ 1602518 h 3612455"/>
              <a:gd name="connsiteX4" fmla="*/ 2114287 w 2302416"/>
              <a:gd name="connsiteY4" fmla="*/ 2153993 h 3612455"/>
              <a:gd name="connsiteX5" fmla="*/ 1561444 w 2302416"/>
              <a:gd name="connsiteY5" fmla="*/ 2851848 h 3612455"/>
              <a:gd name="connsiteX6" fmla="*/ 99503 w 2302416"/>
              <a:gd name="connsiteY6" fmla="*/ 3104532 h 3612455"/>
              <a:gd name="connsiteX7" fmla="*/ 0 w 2302416"/>
              <a:gd name="connsiteY7" fmla="*/ 3599980 h 3612455"/>
              <a:gd name="connsiteX8" fmla="*/ 936147 w 2302416"/>
              <a:gd name="connsiteY8" fmla="*/ 3567360 h 3612455"/>
              <a:gd name="connsiteX9" fmla="*/ 1829183 w 2302416"/>
              <a:gd name="connsiteY9" fmla="*/ 3262725 h 3612455"/>
              <a:gd name="connsiteX0" fmla="*/ 2302416 w 2302416"/>
              <a:gd name="connsiteY0" fmla="*/ 0 h 3612455"/>
              <a:gd name="connsiteX1" fmla="*/ 1867560 w 2302416"/>
              <a:gd name="connsiteY1" fmla="*/ 204402 h 3612455"/>
              <a:gd name="connsiteX2" fmla="*/ 2201828 w 2302416"/>
              <a:gd name="connsiteY2" fmla="*/ 947128 h 3612455"/>
              <a:gd name="connsiteX3" fmla="*/ 2290506 w 2302416"/>
              <a:gd name="connsiteY3" fmla="*/ 1602518 h 3612455"/>
              <a:gd name="connsiteX4" fmla="*/ 2114287 w 2302416"/>
              <a:gd name="connsiteY4" fmla="*/ 2153993 h 3612455"/>
              <a:gd name="connsiteX5" fmla="*/ 1561444 w 2302416"/>
              <a:gd name="connsiteY5" fmla="*/ 2851848 h 3612455"/>
              <a:gd name="connsiteX6" fmla="*/ 99503 w 2302416"/>
              <a:gd name="connsiteY6" fmla="*/ 3104532 h 3612455"/>
              <a:gd name="connsiteX7" fmla="*/ 0 w 2302416"/>
              <a:gd name="connsiteY7" fmla="*/ 3599980 h 3612455"/>
              <a:gd name="connsiteX8" fmla="*/ 936147 w 2302416"/>
              <a:gd name="connsiteY8" fmla="*/ 3567360 h 3612455"/>
              <a:gd name="connsiteX0" fmla="*/ 2302416 w 2302416"/>
              <a:gd name="connsiteY0" fmla="*/ 0 h 3599980"/>
              <a:gd name="connsiteX1" fmla="*/ 1867560 w 2302416"/>
              <a:gd name="connsiteY1" fmla="*/ 204402 h 3599980"/>
              <a:gd name="connsiteX2" fmla="*/ 2201828 w 2302416"/>
              <a:gd name="connsiteY2" fmla="*/ 947128 h 3599980"/>
              <a:gd name="connsiteX3" fmla="*/ 2290506 w 2302416"/>
              <a:gd name="connsiteY3" fmla="*/ 1602518 h 3599980"/>
              <a:gd name="connsiteX4" fmla="*/ 2114287 w 2302416"/>
              <a:gd name="connsiteY4" fmla="*/ 2153993 h 3599980"/>
              <a:gd name="connsiteX5" fmla="*/ 1561444 w 2302416"/>
              <a:gd name="connsiteY5" fmla="*/ 2851848 h 3599980"/>
              <a:gd name="connsiteX6" fmla="*/ 99503 w 2302416"/>
              <a:gd name="connsiteY6" fmla="*/ 3104532 h 3599980"/>
              <a:gd name="connsiteX7" fmla="*/ 0 w 2302416"/>
              <a:gd name="connsiteY7" fmla="*/ 3599980 h 359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416" h="3599980">
                <a:moveTo>
                  <a:pt x="2302416" y="0"/>
                </a:moveTo>
                <a:lnTo>
                  <a:pt x="1867560" y="204402"/>
                </a:lnTo>
                <a:cubicBezTo>
                  <a:pt x="1859367" y="357387"/>
                  <a:pt x="2131337" y="714109"/>
                  <a:pt x="2201828" y="947128"/>
                </a:cubicBezTo>
                <a:cubicBezTo>
                  <a:pt x="2272319" y="1180147"/>
                  <a:pt x="2305096" y="1401374"/>
                  <a:pt x="2290506" y="1602518"/>
                </a:cubicBezTo>
                <a:cubicBezTo>
                  <a:pt x="2275916" y="1803662"/>
                  <a:pt x="2235797" y="1945771"/>
                  <a:pt x="2114287" y="2153993"/>
                </a:cubicBezTo>
                <a:cubicBezTo>
                  <a:pt x="1992777" y="2362215"/>
                  <a:pt x="1897241" y="2693425"/>
                  <a:pt x="1561444" y="2851848"/>
                </a:cubicBezTo>
                <a:cubicBezTo>
                  <a:pt x="1225647" y="3010271"/>
                  <a:pt x="623204" y="3023908"/>
                  <a:pt x="99503" y="3104532"/>
                </a:cubicBezTo>
                <a:lnTo>
                  <a:pt x="0" y="3599980"/>
                </a:lnTo>
              </a:path>
            </a:pathLst>
          </a:custGeom>
          <a:no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59" name="TextBox 58">
            <a:extLst>
              <a:ext uri="{FF2B5EF4-FFF2-40B4-BE49-F238E27FC236}">
                <a16:creationId xmlns:a16="http://schemas.microsoft.com/office/drawing/2014/main" id="{3251BE09-3274-3491-383A-880B5D360A0E}"/>
              </a:ext>
            </a:extLst>
          </p:cNvPr>
          <p:cNvSpPr txBox="1"/>
          <p:nvPr/>
        </p:nvSpPr>
        <p:spPr>
          <a:xfrm>
            <a:off x="7727136" y="2973215"/>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grpSp>
        <p:nvGrpSpPr>
          <p:cNvPr id="60" name="Group 59">
            <a:extLst>
              <a:ext uri="{FF2B5EF4-FFF2-40B4-BE49-F238E27FC236}">
                <a16:creationId xmlns:a16="http://schemas.microsoft.com/office/drawing/2014/main" id="{11B0FD78-C024-BC17-BEE5-FDE3679F7D84}"/>
              </a:ext>
            </a:extLst>
          </p:cNvPr>
          <p:cNvGrpSpPr/>
          <p:nvPr/>
        </p:nvGrpSpPr>
        <p:grpSpPr>
          <a:xfrm rot="1526391">
            <a:off x="7379493" y="3345488"/>
            <a:ext cx="374709" cy="636988"/>
            <a:chOff x="7193747" y="2565842"/>
            <a:chExt cx="374709" cy="636988"/>
          </a:xfrm>
        </p:grpSpPr>
        <p:cxnSp>
          <p:nvCxnSpPr>
            <p:cNvPr id="61" name="Straight Connector 60">
              <a:extLst>
                <a:ext uri="{FF2B5EF4-FFF2-40B4-BE49-F238E27FC236}">
                  <a16:creationId xmlns:a16="http://schemas.microsoft.com/office/drawing/2014/main" id="{83B7DB16-8C1B-F8EA-6C26-A15E5E58814F}"/>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53B6632-9AB7-4E84-75DA-9B1389CECEF9}"/>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7AD352A-FB58-DEB7-D4D0-CAB723ECD88B}"/>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E62D51F-F6FD-69FD-20FE-D32B005D1AB6}"/>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491934D-F048-A0B2-44BF-9D1C700C818C}"/>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66" name="Freeform: Shape 65">
            <a:extLst>
              <a:ext uri="{FF2B5EF4-FFF2-40B4-BE49-F238E27FC236}">
                <a16:creationId xmlns:a16="http://schemas.microsoft.com/office/drawing/2014/main" id="{C3DA7751-4A5B-9A5B-67E3-B386990138E1}"/>
              </a:ext>
            </a:extLst>
          </p:cNvPr>
          <p:cNvSpPr/>
          <p:nvPr/>
        </p:nvSpPr>
        <p:spPr>
          <a:xfrm>
            <a:off x="8169694" y="4784537"/>
            <a:ext cx="2198957" cy="583411"/>
          </a:xfrm>
          <a:custGeom>
            <a:avLst/>
            <a:gdLst>
              <a:gd name="connsiteX0" fmla="*/ 0 w 2065020"/>
              <a:gd name="connsiteY0" fmla="*/ 725699 h 725699"/>
              <a:gd name="connsiteX1" fmla="*/ 491490 w 2065020"/>
              <a:gd name="connsiteY1" fmla="*/ 455189 h 725699"/>
              <a:gd name="connsiteX2" fmla="*/ 1089660 w 2065020"/>
              <a:gd name="connsiteY2" fmla="*/ 318029 h 725699"/>
              <a:gd name="connsiteX3" fmla="*/ 1360170 w 2065020"/>
              <a:gd name="connsiteY3" fmla="*/ 51329 h 725699"/>
              <a:gd name="connsiteX4" fmla="*/ 1684020 w 2065020"/>
              <a:gd name="connsiteY4" fmla="*/ 43709 h 725699"/>
              <a:gd name="connsiteX5" fmla="*/ 2065020 w 2065020"/>
              <a:gd name="connsiteY5" fmla="*/ 512339 h 725699"/>
              <a:gd name="connsiteX0" fmla="*/ 9136 w 2074156"/>
              <a:gd name="connsiteY0" fmla="*/ 725699 h 725699"/>
              <a:gd name="connsiteX1" fmla="*/ 39616 w 2074156"/>
              <a:gd name="connsiteY1" fmla="*/ 565679 h 725699"/>
              <a:gd name="connsiteX2" fmla="*/ 500626 w 2074156"/>
              <a:gd name="connsiteY2" fmla="*/ 455189 h 725699"/>
              <a:gd name="connsiteX3" fmla="*/ 1098796 w 2074156"/>
              <a:gd name="connsiteY3" fmla="*/ 318029 h 725699"/>
              <a:gd name="connsiteX4" fmla="*/ 1369306 w 2074156"/>
              <a:gd name="connsiteY4" fmla="*/ 51329 h 725699"/>
              <a:gd name="connsiteX5" fmla="*/ 1693156 w 2074156"/>
              <a:gd name="connsiteY5" fmla="*/ 43709 h 725699"/>
              <a:gd name="connsiteX6" fmla="*/ 2074156 w 2074156"/>
              <a:gd name="connsiteY6" fmla="*/ 512339 h 725699"/>
              <a:gd name="connsiteX0" fmla="*/ 0 w 2065020"/>
              <a:gd name="connsiteY0" fmla="*/ 725699 h 725699"/>
              <a:gd name="connsiteX1" fmla="*/ 121920 w 2065020"/>
              <a:gd name="connsiteY1" fmla="*/ 615209 h 725699"/>
              <a:gd name="connsiteX2" fmla="*/ 491490 w 2065020"/>
              <a:gd name="connsiteY2" fmla="*/ 455189 h 725699"/>
              <a:gd name="connsiteX3" fmla="*/ 1089660 w 2065020"/>
              <a:gd name="connsiteY3" fmla="*/ 318029 h 725699"/>
              <a:gd name="connsiteX4" fmla="*/ 1360170 w 2065020"/>
              <a:gd name="connsiteY4" fmla="*/ 51329 h 725699"/>
              <a:gd name="connsiteX5" fmla="*/ 1684020 w 2065020"/>
              <a:gd name="connsiteY5" fmla="*/ 43709 h 725699"/>
              <a:gd name="connsiteX6" fmla="*/ 2065020 w 2065020"/>
              <a:gd name="connsiteY6" fmla="*/ 512339 h 725699"/>
              <a:gd name="connsiteX0" fmla="*/ 0 w 2000250"/>
              <a:gd name="connsiteY0" fmla="*/ 908579 h 908579"/>
              <a:gd name="connsiteX1" fmla="*/ 57150 w 2000250"/>
              <a:gd name="connsiteY1" fmla="*/ 615209 h 908579"/>
              <a:gd name="connsiteX2" fmla="*/ 426720 w 2000250"/>
              <a:gd name="connsiteY2" fmla="*/ 455189 h 908579"/>
              <a:gd name="connsiteX3" fmla="*/ 1024890 w 2000250"/>
              <a:gd name="connsiteY3" fmla="*/ 318029 h 908579"/>
              <a:gd name="connsiteX4" fmla="*/ 1295400 w 2000250"/>
              <a:gd name="connsiteY4" fmla="*/ 51329 h 908579"/>
              <a:gd name="connsiteX5" fmla="*/ 1619250 w 2000250"/>
              <a:gd name="connsiteY5" fmla="*/ 43709 h 908579"/>
              <a:gd name="connsiteX6" fmla="*/ 2000250 w 2000250"/>
              <a:gd name="connsiteY6" fmla="*/ 512339 h 908579"/>
              <a:gd name="connsiteX0" fmla="*/ 0 w 1863090"/>
              <a:gd name="connsiteY0" fmla="*/ 908579 h 908579"/>
              <a:gd name="connsiteX1" fmla="*/ 57150 w 1863090"/>
              <a:gd name="connsiteY1" fmla="*/ 615209 h 908579"/>
              <a:gd name="connsiteX2" fmla="*/ 426720 w 1863090"/>
              <a:gd name="connsiteY2" fmla="*/ 455189 h 908579"/>
              <a:gd name="connsiteX3" fmla="*/ 1024890 w 1863090"/>
              <a:gd name="connsiteY3" fmla="*/ 318029 h 908579"/>
              <a:gd name="connsiteX4" fmla="*/ 1295400 w 1863090"/>
              <a:gd name="connsiteY4" fmla="*/ 51329 h 908579"/>
              <a:gd name="connsiteX5" fmla="*/ 1619250 w 1863090"/>
              <a:gd name="connsiteY5" fmla="*/ 43709 h 908579"/>
              <a:gd name="connsiteX6" fmla="*/ 1863090 w 1863090"/>
              <a:gd name="connsiteY6" fmla="*/ 302789 h 908579"/>
              <a:gd name="connsiteX0" fmla="*/ 0 w 1828800"/>
              <a:gd name="connsiteY0" fmla="*/ 908579 h 908579"/>
              <a:gd name="connsiteX1" fmla="*/ 57150 w 1828800"/>
              <a:gd name="connsiteY1" fmla="*/ 615209 h 908579"/>
              <a:gd name="connsiteX2" fmla="*/ 426720 w 1828800"/>
              <a:gd name="connsiteY2" fmla="*/ 455189 h 908579"/>
              <a:gd name="connsiteX3" fmla="*/ 1024890 w 1828800"/>
              <a:gd name="connsiteY3" fmla="*/ 318029 h 908579"/>
              <a:gd name="connsiteX4" fmla="*/ 1295400 w 1828800"/>
              <a:gd name="connsiteY4" fmla="*/ 51329 h 908579"/>
              <a:gd name="connsiteX5" fmla="*/ 1619250 w 1828800"/>
              <a:gd name="connsiteY5" fmla="*/ 43709 h 908579"/>
              <a:gd name="connsiteX6" fmla="*/ 1828800 w 1828800"/>
              <a:gd name="connsiteY6" fmla="*/ 348509 h 908579"/>
              <a:gd name="connsiteX0" fmla="*/ 70362 w 1796292"/>
              <a:gd name="connsiteY0" fmla="*/ 980969 h 980969"/>
              <a:gd name="connsiteX1" fmla="*/ 24642 w 1796292"/>
              <a:gd name="connsiteY1" fmla="*/ 615209 h 980969"/>
              <a:gd name="connsiteX2" fmla="*/ 394212 w 1796292"/>
              <a:gd name="connsiteY2" fmla="*/ 455189 h 980969"/>
              <a:gd name="connsiteX3" fmla="*/ 992382 w 1796292"/>
              <a:gd name="connsiteY3" fmla="*/ 318029 h 980969"/>
              <a:gd name="connsiteX4" fmla="*/ 1262892 w 1796292"/>
              <a:gd name="connsiteY4" fmla="*/ 51329 h 980969"/>
              <a:gd name="connsiteX5" fmla="*/ 1586742 w 1796292"/>
              <a:gd name="connsiteY5" fmla="*/ 43709 h 980969"/>
              <a:gd name="connsiteX6" fmla="*/ 1796292 w 1796292"/>
              <a:gd name="connsiteY6" fmla="*/ 348509 h 980969"/>
              <a:gd name="connsiteX0" fmla="*/ 89353 w 1815283"/>
              <a:gd name="connsiteY0" fmla="*/ 980969 h 980969"/>
              <a:gd name="connsiteX1" fmla="*/ 43633 w 1815283"/>
              <a:gd name="connsiteY1" fmla="*/ 615209 h 980969"/>
              <a:gd name="connsiteX2" fmla="*/ 413203 w 1815283"/>
              <a:gd name="connsiteY2" fmla="*/ 455189 h 980969"/>
              <a:gd name="connsiteX3" fmla="*/ 1011373 w 1815283"/>
              <a:gd name="connsiteY3" fmla="*/ 318029 h 980969"/>
              <a:gd name="connsiteX4" fmla="*/ 1281883 w 1815283"/>
              <a:gd name="connsiteY4" fmla="*/ 51329 h 980969"/>
              <a:gd name="connsiteX5" fmla="*/ 1605733 w 1815283"/>
              <a:gd name="connsiteY5" fmla="*/ 43709 h 980969"/>
              <a:gd name="connsiteX6" fmla="*/ 1815283 w 1815283"/>
              <a:gd name="connsiteY6" fmla="*/ 348509 h 980969"/>
              <a:gd name="connsiteX0" fmla="*/ 66061 w 1830091"/>
              <a:gd name="connsiteY0" fmla="*/ 969539 h 969539"/>
              <a:gd name="connsiteX1" fmla="*/ 58441 w 1830091"/>
              <a:gd name="connsiteY1" fmla="*/ 615209 h 969539"/>
              <a:gd name="connsiteX2" fmla="*/ 428011 w 1830091"/>
              <a:gd name="connsiteY2" fmla="*/ 455189 h 969539"/>
              <a:gd name="connsiteX3" fmla="*/ 1026181 w 1830091"/>
              <a:gd name="connsiteY3" fmla="*/ 318029 h 969539"/>
              <a:gd name="connsiteX4" fmla="*/ 1296691 w 1830091"/>
              <a:gd name="connsiteY4" fmla="*/ 51329 h 969539"/>
              <a:gd name="connsiteX5" fmla="*/ 1620541 w 1830091"/>
              <a:gd name="connsiteY5" fmla="*/ 43709 h 969539"/>
              <a:gd name="connsiteX6" fmla="*/ 1830091 w 1830091"/>
              <a:gd name="connsiteY6" fmla="*/ 348509 h 969539"/>
              <a:gd name="connsiteX0" fmla="*/ 66061 w 1830091"/>
              <a:gd name="connsiteY0" fmla="*/ 969539 h 969539"/>
              <a:gd name="connsiteX1" fmla="*/ 58441 w 1830091"/>
              <a:gd name="connsiteY1" fmla="*/ 615209 h 969539"/>
              <a:gd name="connsiteX2" fmla="*/ 473731 w 1830091"/>
              <a:gd name="connsiteY2" fmla="*/ 424709 h 969539"/>
              <a:gd name="connsiteX3" fmla="*/ 1026181 w 1830091"/>
              <a:gd name="connsiteY3" fmla="*/ 318029 h 969539"/>
              <a:gd name="connsiteX4" fmla="*/ 1296691 w 1830091"/>
              <a:gd name="connsiteY4" fmla="*/ 51329 h 969539"/>
              <a:gd name="connsiteX5" fmla="*/ 1620541 w 1830091"/>
              <a:gd name="connsiteY5" fmla="*/ 43709 h 969539"/>
              <a:gd name="connsiteX6" fmla="*/ 1830091 w 1830091"/>
              <a:gd name="connsiteY6" fmla="*/ 348509 h 969539"/>
              <a:gd name="connsiteX0" fmla="*/ 56782 w 1820812"/>
              <a:gd name="connsiteY0" fmla="*/ 969539 h 969539"/>
              <a:gd name="connsiteX1" fmla="*/ 68212 w 1820812"/>
              <a:gd name="connsiteY1" fmla="*/ 626639 h 969539"/>
              <a:gd name="connsiteX2" fmla="*/ 464452 w 1820812"/>
              <a:gd name="connsiteY2" fmla="*/ 424709 h 969539"/>
              <a:gd name="connsiteX3" fmla="*/ 1016902 w 1820812"/>
              <a:gd name="connsiteY3" fmla="*/ 318029 h 969539"/>
              <a:gd name="connsiteX4" fmla="*/ 1287412 w 1820812"/>
              <a:gd name="connsiteY4" fmla="*/ 51329 h 969539"/>
              <a:gd name="connsiteX5" fmla="*/ 1611262 w 1820812"/>
              <a:gd name="connsiteY5" fmla="*/ 43709 h 969539"/>
              <a:gd name="connsiteX6" fmla="*/ 1820812 w 1820812"/>
              <a:gd name="connsiteY6" fmla="*/ 348509 h 969539"/>
              <a:gd name="connsiteX0" fmla="*/ 56782 w 1820812"/>
              <a:gd name="connsiteY0" fmla="*/ 969539 h 969539"/>
              <a:gd name="connsiteX1" fmla="*/ 68212 w 1820812"/>
              <a:gd name="connsiteY1" fmla="*/ 626639 h 969539"/>
              <a:gd name="connsiteX2" fmla="*/ 464452 w 1820812"/>
              <a:gd name="connsiteY2" fmla="*/ 424709 h 969539"/>
              <a:gd name="connsiteX3" fmla="*/ 1016902 w 1820812"/>
              <a:gd name="connsiteY3" fmla="*/ 318029 h 969539"/>
              <a:gd name="connsiteX4" fmla="*/ 1287412 w 1820812"/>
              <a:gd name="connsiteY4" fmla="*/ 51329 h 969539"/>
              <a:gd name="connsiteX5" fmla="*/ 1611262 w 1820812"/>
              <a:gd name="connsiteY5" fmla="*/ 43709 h 969539"/>
              <a:gd name="connsiteX6" fmla="*/ 1820812 w 1820812"/>
              <a:gd name="connsiteY6" fmla="*/ 3485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40666 w 1747546"/>
              <a:gd name="connsiteY0" fmla="*/ 839999 h 839999"/>
              <a:gd name="connsiteX1" fmla="*/ 97816 w 1747546"/>
              <a:gd name="connsiteY1" fmla="*/ 626639 h 839999"/>
              <a:gd name="connsiteX2" fmla="*/ 494056 w 1747546"/>
              <a:gd name="connsiteY2" fmla="*/ 424709 h 839999"/>
              <a:gd name="connsiteX3" fmla="*/ 1046506 w 1747546"/>
              <a:gd name="connsiteY3" fmla="*/ 318029 h 839999"/>
              <a:gd name="connsiteX4" fmla="*/ 1317016 w 1747546"/>
              <a:gd name="connsiteY4" fmla="*/ 51329 h 839999"/>
              <a:gd name="connsiteX5" fmla="*/ 1640866 w 1747546"/>
              <a:gd name="connsiteY5" fmla="*/ 43709 h 839999"/>
              <a:gd name="connsiteX6" fmla="*/ 1747546 w 1747546"/>
              <a:gd name="connsiteY6" fmla="*/ 158009 h 839999"/>
              <a:gd name="connsiteX0" fmla="*/ 0 w 1706880"/>
              <a:gd name="connsiteY0" fmla="*/ 839999 h 839999"/>
              <a:gd name="connsiteX1" fmla="*/ 57150 w 1706880"/>
              <a:gd name="connsiteY1" fmla="*/ 626639 h 839999"/>
              <a:gd name="connsiteX2" fmla="*/ 453390 w 1706880"/>
              <a:gd name="connsiteY2" fmla="*/ 424709 h 839999"/>
              <a:gd name="connsiteX3" fmla="*/ 1005840 w 1706880"/>
              <a:gd name="connsiteY3" fmla="*/ 318029 h 839999"/>
              <a:gd name="connsiteX4" fmla="*/ 1276350 w 1706880"/>
              <a:gd name="connsiteY4" fmla="*/ 51329 h 839999"/>
              <a:gd name="connsiteX5" fmla="*/ 1600200 w 1706880"/>
              <a:gd name="connsiteY5" fmla="*/ 43709 h 839999"/>
              <a:gd name="connsiteX6" fmla="*/ 1706880 w 1706880"/>
              <a:gd name="connsiteY6" fmla="*/ 158009 h 839999"/>
              <a:gd name="connsiteX0" fmla="*/ 5191 w 1712071"/>
              <a:gd name="connsiteY0" fmla="*/ 839999 h 839999"/>
              <a:gd name="connsiteX1" fmla="*/ 62341 w 1712071"/>
              <a:gd name="connsiteY1" fmla="*/ 626639 h 839999"/>
              <a:gd name="connsiteX2" fmla="*/ 458581 w 1712071"/>
              <a:gd name="connsiteY2" fmla="*/ 424709 h 839999"/>
              <a:gd name="connsiteX3" fmla="*/ 1011031 w 1712071"/>
              <a:gd name="connsiteY3" fmla="*/ 318029 h 839999"/>
              <a:gd name="connsiteX4" fmla="*/ 1281541 w 1712071"/>
              <a:gd name="connsiteY4" fmla="*/ 51329 h 839999"/>
              <a:gd name="connsiteX5" fmla="*/ 1605391 w 1712071"/>
              <a:gd name="connsiteY5" fmla="*/ 43709 h 839999"/>
              <a:gd name="connsiteX6" fmla="*/ 1712071 w 1712071"/>
              <a:gd name="connsiteY6" fmla="*/ 158009 h 83999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5917 h 845917"/>
              <a:gd name="connsiteX1" fmla="*/ 62341 w 1712071"/>
              <a:gd name="connsiteY1" fmla="*/ 632557 h 845917"/>
              <a:gd name="connsiteX2" fmla="*/ 458581 w 1712071"/>
              <a:gd name="connsiteY2" fmla="*/ 430627 h 845917"/>
              <a:gd name="connsiteX3" fmla="*/ 1011031 w 1712071"/>
              <a:gd name="connsiteY3" fmla="*/ 323947 h 845917"/>
              <a:gd name="connsiteX4" fmla="*/ 1281541 w 1712071"/>
              <a:gd name="connsiteY4" fmla="*/ 57247 h 845917"/>
              <a:gd name="connsiteX5" fmla="*/ 1582531 w 1712071"/>
              <a:gd name="connsiteY5" fmla="*/ 45817 h 845917"/>
              <a:gd name="connsiteX6" fmla="*/ 1712071 w 1712071"/>
              <a:gd name="connsiteY6" fmla="*/ 163927 h 845917"/>
              <a:gd name="connsiteX0" fmla="*/ 5191 w 1712071"/>
              <a:gd name="connsiteY0" fmla="*/ 845917 h 845917"/>
              <a:gd name="connsiteX1" fmla="*/ 62341 w 1712071"/>
              <a:gd name="connsiteY1" fmla="*/ 626842 h 845917"/>
              <a:gd name="connsiteX2" fmla="*/ 458581 w 1712071"/>
              <a:gd name="connsiteY2" fmla="*/ 430627 h 845917"/>
              <a:gd name="connsiteX3" fmla="*/ 1011031 w 1712071"/>
              <a:gd name="connsiteY3" fmla="*/ 323947 h 845917"/>
              <a:gd name="connsiteX4" fmla="*/ 1281541 w 1712071"/>
              <a:gd name="connsiteY4" fmla="*/ 57247 h 845917"/>
              <a:gd name="connsiteX5" fmla="*/ 1582531 w 1712071"/>
              <a:gd name="connsiteY5" fmla="*/ 45817 h 845917"/>
              <a:gd name="connsiteX6" fmla="*/ 1712071 w 1712071"/>
              <a:gd name="connsiteY6" fmla="*/ 163927 h 845917"/>
              <a:gd name="connsiteX0" fmla="*/ 1569 w 1708449"/>
              <a:gd name="connsiteY0" fmla="*/ 845917 h 845917"/>
              <a:gd name="connsiteX1" fmla="*/ 58719 w 1708449"/>
              <a:gd name="connsiteY1" fmla="*/ 626842 h 845917"/>
              <a:gd name="connsiteX2" fmla="*/ 454959 w 1708449"/>
              <a:gd name="connsiteY2" fmla="*/ 430627 h 845917"/>
              <a:gd name="connsiteX3" fmla="*/ 1007409 w 1708449"/>
              <a:gd name="connsiteY3" fmla="*/ 323947 h 845917"/>
              <a:gd name="connsiteX4" fmla="*/ 1277919 w 1708449"/>
              <a:gd name="connsiteY4" fmla="*/ 57247 h 845917"/>
              <a:gd name="connsiteX5" fmla="*/ 1578909 w 1708449"/>
              <a:gd name="connsiteY5" fmla="*/ 45817 h 845917"/>
              <a:gd name="connsiteX6" fmla="*/ 1708449 w 1708449"/>
              <a:gd name="connsiteY6" fmla="*/ 163927 h 845917"/>
              <a:gd name="connsiteX0" fmla="*/ 2344 w 1709224"/>
              <a:gd name="connsiteY0" fmla="*/ 845917 h 845917"/>
              <a:gd name="connsiteX1" fmla="*/ 59494 w 1709224"/>
              <a:gd name="connsiteY1" fmla="*/ 626842 h 845917"/>
              <a:gd name="connsiteX2" fmla="*/ 455734 w 1709224"/>
              <a:gd name="connsiteY2" fmla="*/ 430627 h 845917"/>
              <a:gd name="connsiteX3" fmla="*/ 1008184 w 1709224"/>
              <a:gd name="connsiteY3" fmla="*/ 323947 h 845917"/>
              <a:gd name="connsiteX4" fmla="*/ 1278694 w 1709224"/>
              <a:gd name="connsiteY4" fmla="*/ 57247 h 845917"/>
              <a:gd name="connsiteX5" fmla="*/ 1579684 w 1709224"/>
              <a:gd name="connsiteY5" fmla="*/ 45817 h 845917"/>
              <a:gd name="connsiteX6" fmla="*/ 1709224 w 1709224"/>
              <a:gd name="connsiteY6" fmla="*/ 163927 h 845917"/>
              <a:gd name="connsiteX0" fmla="*/ 2344 w 1709224"/>
              <a:gd name="connsiteY0" fmla="*/ 814295 h 814295"/>
              <a:gd name="connsiteX1" fmla="*/ 59494 w 1709224"/>
              <a:gd name="connsiteY1" fmla="*/ 595220 h 814295"/>
              <a:gd name="connsiteX2" fmla="*/ 455734 w 1709224"/>
              <a:gd name="connsiteY2" fmla="*/ 399005 h 814295"/>
              <a:gd name="connsiteX3" fmla="*/ 1008184 w 1709224"/>
              <a:gd name="connsiteY3" fmla="*/ 292325 h 814295"/>
              <a:gd name="connsiteX4" fmla="*/ 1423474 w 1709224"/>
              <a:gd name="connsiteY4" fmla="*/ 448535 h 814295"/>
              <a:gd name="connsiteX5" fmla="*/ 1579684 w 1709224"/>
              <a:gd name="connsiteY5" fmla="*/ 14195 h 814295"/>
              <a:gd name="connsiteX6" fmla="*/ 1709224 w 1709224"/>
              <a:gd name="connsiteY6" fmla="*/ 132305 h 814295"/>
              <a:gd name="connsiteX0" fmla="*/ 2344 w 1752996"/>
              <a:gd name="connsiteY0" fmla="*/ 690607 h 690607"/>
              <a:gd name="connsiteX1" fmla="*/ 59494 w 1752996"/>
              <a:gd name="connsiteY1" fmla="*/ 471532 h 690607"/>
              <a:gd name="connsiteX2" fmla="*/ 455734 w 1752996"/>
              <a:gd name="connsiteY2" fmla="*/ 275317 h 690607"/>
              <a:gd name="connsiteX3" fmla="*/ 1008184 w 1752996"/>
              <a:gd name="connsiteY3" fmla="*/ 16863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4671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89974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86926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60291"/>
              <a:gd name="connsiteY0" fmla="*/ 690353 h 690353"/>
              <a:gd name="connsiteX1" fmla="*/ 61547 w 1760291"/>
              <a:gd name="connsiteY1" fmla="*/ 471278 h 690353"/>
              <a:gd name="connsiteX2" fmla="*/ 476837 w 1760291"/>
              <a:gd name="connsiteY2" fmla="*/ 309353 h 690353"/>
              <a:gd name="connsiteX3" fmla="*/ 869267 w 1760291"/>
              <a:gd name="connsiteY3" fmla="*/ 6932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60291"/>
              <a:gd name="connsiteY0" fmla="*/ 690353 h 690353"/>
              <a:gd name="connsiteX1" fmla="*/ 61547 w 1760291"/>
              <a:gd name="connsiteY1" fmla="*/ 471278 h 690353"/>
              <a:gd name="connsiteX2" fmla="*/ 476837 w 1760291"/>
              <a:gd name="connsiteY2" fmla="*/ 309353 h 690353"/>
              <a:gd name="connsiteX3" fmla="*/ 922607 w 1760291"/>
              <a:gd name="connsiteY3" fmla="*/ 8837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60291"/>
              <a:gd name="connsiteY0" fmla="*/ 690353 h 690353"/>
              <a:gd name="connsiteX1" fmla="*/ 61547 w 1760291"/>
              <a:gd name="connsiteY1" fmla="*/ 471278 h 690353"/>
              <a:gd name="connsiteX2" fmla="*/ 476837 w 1760291"/>
              <a:gd name="connsiteY2" fmla="*/ 309353 h 690353"/>
              <a:gd name="connsiteX3" fmla="*/ 922607 w 1760291"/>
              <a:gd name="connsiteY3" fmla="*/ 10742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12355"/>
              <a:gd name="connsiteY0" fmla="*/ 690993 h 690993"/>
              <a:gd name="connsiteX1" fmla="*/ 61547 w 1712355"/>
              <a:gd name="connsiteY1" fmla="*/ 471918 h 690993"/>
              <a:gd name="connsiteX2" fmla="*/ 476837 w 1712355"/>
              <a:gd name="connsiteY2" fmla="*/ 309993 h 690993"/>
              <a:gd name="connsiteX3" fmla="*/ 922607 w 1712355"/>
              <a:gd name="connsiteY3" fmla="*/ 108063 h 690993"/>
              <a:gd name="connsiteX4" fmla="*/ 1330277 w 1712355"/>
              <a:gd name="connsiteY4" fmla="*/ 256653 h 690993"/>
              <a:gd name="connsiteX5" fmla="*/ 1692227 w 1712355"/>
              <a:gd name="connsiteY5" fmla="*/ 287133 h 690993"/>
              <a:gd name="connsiteX6" fmla="*/ 1711277 w 1712355"/>
              <a:gd name="connsiteY6" fmla="*/ 9003 h 690993"/>
              <a:gd name="connsiteX0" fmla="*/ 4397 w 1920827"/>
              <a:gd name="connsiteY0" fmla="*/ 583373 h 583373"/>
              <a:gd name="connsiteX1" fmla="*/ 61547 w 1920827"/>
              <a:gd name="connsiteY1" fmla="*/ 364298 h 583373"/>
              <a:gd name="connsiteX2" fmla="*/ 476837 w 1920827"/>
              <a:gd name="connsiteY2" fmla="*/ 202373 h 583373"/>
              <a:gd name="connsiteX3" fmla="*/ 922607 w 1920827"/>
              <a:gd name="connsiteY3" fmla="*/ 443 h 583373"/>
              <a:gd name="connsiteX4" fmla="*/ 1330277 w 1920827"/>
              <a:gd name="connsiteY4" fmla="*/ 149033 h 583373"/>
              <a:gd name="connsiteX5" fmla="*/ 1692227 w 1920827"/>
              <a:gd name="connsiteY5" fmla="*/ 179513 h 583373"/>
              <a:gd name="connsiteX6" fmla="*/ 1920827 w 1920827"/>
              <a:gd name="connsiteY6" fmla="*/ 129983 h 583373"/>
              <a:gd name="connsiteX0" fmla="*/ 4397 w 2031317"/>
              <a:gd name="connsiteY0" fmla="*/ 583373 h 583373"/>
              <a:gd name="connsiteX1" fmla="*/ 61547 w 2031317"/>
              <a:gd name="connsiteY1" fmla="*/ 364298 h 583373"/>
              <a:gd name="connsiteX2" fmla="*/ 476837 w 2031317"/>
              <a:gd name="connsiteY2" fmla="*/ 202373 h 583373"/>
              <a:gd name="connsiteX3" fmla="*/ 922607 w 2031317"/>
              <a:gd name="connsiteY3" fmla="*/ 443 h 583373"/>
              <a:gd name="connsiteX4" fmla="*/ 1330277 w 2031317"/>
              <a:gd name="connsiteY4" fmla="*/ 149033 h 583373"/>
              <a:gd name="connsiteX5" fmla="*/ 1692227 w 2031317"/>
              <a:gd name="connsiteY5" fmla="*/ 179513 h 583373"/>
              <a:gd name="connsiteX6" fmla="*/ 2031317 w 2031317"/>
              <a:gd name="connsiteY6" fmla="*/ 19094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2115137"/>
              <a:gd name="connsiteY0" fmla="*/ 583373 h 583373"/>
              <a:gd name="connsiteX1" fmla="*/ 61547 w 2115137"/>
              <a:gd name="connsiteY1" fmla="*/ 364298 h 583373"/>
              <a:gd name="connsiteX2" fmla="*/ 476837 w 2115137"/>
              <a:gd name="connsiteY2" fmla="*/ 202373 h 583373"/>
              <a:gd name="connsiteX3" fmla="*/ 922607 w 2115137"/>
              <a:gd name="connsiteY3" fmla="*/ 443 h 583373"/>
              <a:gd name="connsiteX4" fmla="*/ 1330277 w 2115137"/>
              <a:gd name="connsiteY4" fmla="*/ 149033 h 583373"/>
              <a:gd name="connsiteX5" fmla="*/ 1692227 w 2115137"/>
              <a:gd name="connsiteY5" fmla="*/ 179513 h 583373"/>
              <a:gd name="connsiteX6" fmla="*/ 2115137 w 2115137"/>
              <a:gd name="connsiteY6" fmla="*/ 267143 h 583373"/>
              <a:gd name="connsiteX0" fmla="*/ 4397 w 2115137"/>
              <a:gd name="connsiteY0" fmla="*/ 583373 h 583373"/>
              <a:gd name="connsiteX1" fmla="*/ 61547 w 2115137"/>
              <a:gd name="connsiteY1" fmla="*/ 364298 h 583373"/>
              <a:gd name="connsiteX2" fmla="*/ 476837 w 2115137"/>
              <a:gd name="connsiteY2" fmla="*/ 202373 h 583373"/>
              <a:gd name="connsiteX3" fmla="*/ 922607 w 2115137"/>
              <a:gd name="connsiteY3" fmla="*/ 443 h 583373"/>
              <a:gd name="connsiteX4" fmla="*/ 1330277 w 2115137"/>
              <a:gd name="connsiteY4" fmla="*/ 149033 h 583373"/>
              <a:gd name="connsiteX5" fmla="*/ 1692227 w 2115137"/>
              <a:gd name="connsiteY5" fmla="*/ 179513 h 583373"/>
              <a:gd name="connsiteX6" fmla="*/ 2115137 w 2115137"/>
              <a:gd name="connsiteY6" fmla="*/ 26714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547 h 583547"/>
              <a:gd name="connsiteX1" fmla="*/ 61547 w 2198957"/>
              <a:gd name="connsiteY1" fmla="*/ 364472 h 583547"/>
              <a:gd name="connsiteX2" fmla="*/ 476837 w 2198957"/>
              <a:gd name="connsiteY2" fmla="*/ 202547 h 583547"/>
              <a:gd name="connsiteX3" fmla="*/ 922607 w 2198957"/>
              <a:gd name="connsiteY3" fmla="*/ 617 h 583547"/>
              <a:gd name="connsiteX4" fmla="*/ 1330277 w 2198957"/>
              <a:gd name="connsiteY4" fmla="*/ 149207 h 583547"/>
              <a:gd name="connsiteX5" fmla="*/ 1574117 w 2198957"/>
              <a:gd name="connsiteY5" fmla="*/ 229217 h 583547"/>
              <a:gd name="connsiteX6" fmla="*/ 2198957 w 2198957"/>
              <a:gd name="connsiteY6" fmla="*/ 556877 h 583547"/>
              <a:gd name="connsiteX0" fmla="*/ 4397 w 2198957"/>
              <a:gd name="connsiteY0" fmla="*/ 583411 h 583411"/>
              <a:gd name="connsiteX1" fmla="*/ 61547 w 2198957"/>
              <a:gd name="connsiteY1" fmla="*/ 364336 h 583411"/>
              <a:gd name="connsiteX2" fmla="*/ 476837 w 2198957"/>
              <a:gd name="connsiteY2" fmla="*/ 202411 h 583411"/>
              <a:gd name="connsiteX3" fmla="*/ 922607 w 2198957"/>
              <a:gd name="connsiteY3" fmla="*/ 481 h 583411"/>
              <a:gd name="connsiteX4" fmla="*/ 1330277 w 2198957"/>
              <a:gd name="connsiteY4" fmla="*/ 149071 h 583411"/>
              <a:gd name="connsiteX5" fmla="*/ 1676987 w 2198957"/>
              <a:gd name="connsiteY5" fmla="*/ 244321 h 583411"/>
              <a:gd name="connsiteX6" fmla="*/ 2198957 w 2198957"/>
              <a:gd name="connsiteY6" fmla="*/ 556741 h 58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957" h="583411">
                <a:moveTo>
                  <a:pt x="4397" y="583411"/>
                </a:moveTo>
                <a:cubicBezTo>
                  <a:pt x="587" y="497686"/>
                  <a:pt x="-17193" y="427836"/>
                  <a:pt x="61547" y="364336"/>
                </a:cubicBezTo>
                <a:cubicBezTo>
                  <a:pt x="140287" y="300836"/>
                  <a:pt x="333327" y="263053"/>
                  <a:pt x="476837" y="202411"/>
                </a:cubicBezTo>
                <a:cubicBezTo>
                  <a:pt x="620347" y="141769"/>
                  <a:pt x="780367" y="9371"/>
                  <a:pt x="922607" y="481"/>
                </a:cubicBezTo>
                <a:cubicBezTo>
                  <a:pt x="1064847" y="-8409"/>
                  <a:pt x="1204547" y="108431"/>
                  <a:pt x="1330277" y="149071"/>
                </a:cubicBezTo>
                <a:cubicBezTo>
                  <a:pt x="1456007" y="189711"/>
                  <a:pt x="1414097" y="187806"/>
                  <a:pt x="1676987" y="244321"/>
                </a:cubicBezTo>
                <a:cubicBezTo>
                  <a:pt x="1939877" y="300836"/>
                  <a:pt x="2072909" y="195108"/>
                  <a:pt x="2198957" y="556741"/>
                </a:cubicBezTo>
              </a:path>
            </a:pathLst>
          </a:custGeom>
          <a:solidFill>
            <a:srgbClr val="D9D9D9"/>
          </a:solid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71" name="Group 70">
            <a:extLst>
              <a:ext uri="{FF2B5EF4-FFF2-40B4-BE49-F238E27FC236}">
                <a16:creationId xmlns:a16="http://schemas.microsoft.com/office/drawing/2014/main" id="{BC349C01-0CE8-B060-ACC2-39AC4E96FEF7}"/>
              </a:ext>
            </a:extLst>
          </p:cNvPr>
          <p:cNvGrpSpPr/>
          <p:nvPr/>
        </p:nvGrpSpPr>
        <p:grpSpPr>
          <a:xfrm>
            <a:off x="6664805" y="2847508"/>
            <a:ext cx="611518" cy="493431"/>
            <a:chOff x="6209772" y="2661160"/>
            <a:chExt cx="611518" cy="493431"/>
          </a:xfrm>
        </p:grpSpPr>
        <p:sp>
          <p:nvSpPr>
            <p:cNvPr id="72" name="Isosceles Triangle 71">
              <a:extLst>
                <a:ext uri="{FF2B5EF4-FFF2-40B4-BE49-F238E27FC236}">
                  <a16:creationId xmlns:a16="http://schemas.microsoft.com/office/drawing/2014/main" id="{2F0F07C7-F54F-5E42-B972-C4D5C3D1A000}"/>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73" name="Group 72">
              <a:extLst>
                <a:ext uri="{FF2B5EF4-FFF2-40B4-BE49-F238E27FC236}">
                  <a16:creationId xmlns:a16="http://schemas.microsoft.com/office/drawing/2014/main" id="{29B3433D-E13D-0467-1789-3A9BB9715CA7}"/>
                </a:ext>
              </a:extLst>
            </p:cNvPr>
            <p:cNvGrpSpPr/>
            <p:nvPr/>
          </p:nvGrpSpPr>
          <p:grpSpPr>
            <a:xfrm>
              <a:off x="6474763" y="3001212"/>
              <a:ext cx="346527" cy="115066"/>
              <a:chOff x="6474763" y="3001212"/>
              <a:chExt cx="346527" cy="115066"/>
            </a:xfrm>
          </p:grpSpPr>
          <p:sp>
            <p:nvSpPr>
              <p:cNvPr id="74" name="Oval 73">
                <a:extLst>
                  <a:ext uri="{FF2B5EF4-FFF2-40B4-BE49-F238E27FC236}">
                    <a16:creationId xmlns:a16="http://schemas.microsoft.com/office/drawing/2014/main" id="{A94663DB-FC29-BF41-9DFE-EEC2DD87585F}"/>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75" name="Oval 74">
                <a:extLst>
                  <a:ext uri="{FF2B5EF4-FFF2-40B4-BE49-F238E27FC236}">
                    <a16:creationId xmlns:a16="http://schemas.microsoft.com/office/drawing/2014/main" id="{45CEEF12-6668-7332-1243-B5F736DDAA19}"/>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4F0D7FE4-D66F-15EB-1A6A-7D49F0839F10}"/>
                  </a:ext>
                </a:extLst>
              </p:cNvPr>
              <p:cNvSpPr txBox="1"/>
              <p:nvPr/>
            </p:nvSpPr>
            <p:spPr>
              <a:xfrm>
                <a:off x="8861183" y="1862748"/>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oMath>
                  </m:oMathPara>
                </a14:m>
                <a:endParaRPr lang="en-FI" b="1" i="1">
                  <a:solidFill>
                    <a:srgbClr val="009AD0"/>
                  </a:solidFill>
                  <a:latin typeface="Cambria Math" panose="02040503050406030204" pitchFamily="18" charset="0"/>
                </a:endParaRPr>
              </a:p>
            </p:txBody>
          </p:sp>
        </mc:Choice>
        <mc:Fallback xmlns="">
          <p:sp>
            <p:nvSpPr>
              <p:cNvPr id="79" name="TextBox 78">
                <a:extLst>
                  <a:ext uri="{FF2B5EF4-FFF2-40B4-BE49-F238E27FC236}">
                    <a16:creationId xmlns:a16="http://schemas.microsoft.com/office/drawing/2014/main" id="{4F0D7FE4-D66F-15EB-1A6A-7D49F0839F10}"/>
                  </a:ext>
                </a:extLst>
              </p:cNvPr>
              <p:cNvSpPr txBox="1">
                <a:spLocks noRot="1" noChangeAspect="1" noMove="1" noResize="1" noEditPoints="1" noAdjustHandles="1" noChangeArrowheads="1" noChangeShapeType="1" noTextEdit="1"/>
              </p:cNvSpPr>
              <p:nvPr/>
            </p:nvSpPr>
            <p:spPr>
              <a:xfrm>
                <a:off x="8861183" y="1862748"/>
                <a:ext cx="526028" cy="52937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4B5A6FC2-DCD0-C576-99B3-85B6DEB0D515}"/>
                  </a:ext>
                </a:extLst>
              </p:cNvPr>
              <p:cNvSpPr txBox="1"/>
              <p:nvPr/>
            </p:nvSpPr>
            <p:spPr>
              <a:xfrm>
                <a:off x="9862465" y="4656632"/>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𝟑</m:t>
                          </m:r>
                        </m:sub>
                      </m:sSub>
                    </m:oMath>
                  </m:oMathPara>
                </a14:m>
                <a:endParaRPr lang="en-FI" b="1" i="1">
                  <a:solidFill>
                    <a:srgbClr val="009AD0"/>
                  </a:solidFill>
                  <a:latin typeface="Cambria Math" panose="02040503050406030204" pitchFamily="18" charset="0"/>
                </a:endParaRPr>
              </a:p>
            </p:txBody>
          </p:sp>
        </mc:Choice>
        <mc:Fallback xmlns="">
          <p:sp>
            <p:nvSpPr>
              <p:cNvPr id="80" name="TextBox 79">
                <a:extLst>
                  <a:ext uri="{FF2B5EF4-FFF2-40B4-BE49-F238E27FC236}">
                    <a16:creationId xmlns:a16="http://schemas.microsoft.com/office/drawing/2014/main" id="{4B5A6FC2-DCD0-C576-99B3-85B6DEB0D515}"/>
                  </a:ext>
                </a:extLst>
              </p:cNvPr>
              <p:cNvSpPr txBox="1">
                <a:spLocks noRot="1" noChangeAspect="1" noMove="1" noResize="1" noEditPoints="1" noAdjustHandles="1" noChangeArrowheads="1" noChangeShapeType="1" noTextEdit="1"/>
              </p:cNvSpPr>
              <p:nvPr/>
            </p:nvSpPr>
            <p:spPr>
              <a:xfrm>
                <a:off x="9862465" y="4656632"/>
                <a:ext cx="526028" cy="52937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8B01D5FE-9725-1C82-4D9C-B2739703B58C}"/>
                  </a:ext>
                </a:extLst>
              </p:cNvPr>
              <p:cNvSpPr txBox="1"/>
              <p:nvPr/>
            </p:nvSpPr>
            <p:spPr>
              <a:xfrm>
                <a:off x="10984834" y="2749632"/>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𝟒</m:t>
                          </m:r>
                        </m:sub>
                      </m:sSub>
                    </m:oMath>
                  </m:oMathPara>
                </a14:m>
                <a:endParaRPr lang="en-FI" b="1" i="1">
                  <a:solidFill>
                    <a:srgbClr val="009AD0"/>
                  </a:solidFill>
                  <a:latin typeface="Cambria Math" panose="02040503050406030204" pitchFamily="18" charset="0"/>
                </a:endParaRPr>
              </a:p>
            </p:txBody>
          </p:sp>
        </mc:Choice>
        <mc:Fallback xmlns="">
          <p:sp>
            <p:nvSpPr>
              <p:cNvPr id="87" name="TextBox 86">
                <a:extLst>
                  <a:ext uri="{FF2B5EF4-FFF2-40B4-BE49-F238E27FC236}">
                    <a16:creationId xmlns:a16="http://schemas.microsoft.com/office/drawing/2014/main" id="{8B01D5FE-9725-1C82-4D9C-B2739703B58C}"/>
                  </a:ext>
                </a:extLst>
              </p:cNvPr>
              <p:cNvSpPr txBox="1">
                <a:spLocks noRot="1" noChangeAspect="1" noMove="1" noResize="1" noEditPoints="1" noAdjustHandles="1" noChangeArrowheads="1" noChangeShapeType="1" noTextEdit="1"/>
              </p:cNvSpPr>
              <p:nvPr/>
            </p:nvSpPr>
            <p:spPr>
              <a:xfrm>
                <a:off x="10984834" y="2749632"/>
                <a:ext cx="526028" cy="529376"/>
              </a:xfrm>
              <a:prstGeom prst="rect">
                <a:avLst/>
              </a:prstGeom>
              <a:blipFill>
                <a:blip r:embed="rId5"/>
                <a:stretch>
                  <a:fillRect/>
                </a:stretch>
              </a:blipFill>
            </p:spPr>
            <p:txBody>
              <a:bodyPr/>
              <a:lstStyle/>
              <a:p>
                <a:r>
                  <a:rPr lang="en-US">
                    <a:noFill/>
                  </a:rPr>
                  <a:t> </a:t>
                </a:r>
              </a:p>
            </p:txBody>
          </p:sp>
        </mc:Fallback>
      </mc:AlternateContent>
      <p:cxnSp>
        <p:nvCxnSpPr>
          <p:cNvPr id="88" name="Straight Connector 87">
            <a:extLst>
              <a:ext uri="{FF2B5EF4-FFF2-40B4-BE49-F238E27FC236}">
                <a16:creationId xmlns:a16="http://schemas.microsoft.com/office/drawing/2014/main" id="{853E4849-4C21-31D1-1F81-E4B73D6385FC}"/>
              </a:ext>
            </a:extLst>
          </p:cNvPr>
          <p:cNvCxnSpPr>
            <a:cxnSpLocks/>
          </p:cNvCxnSpPr>
          <p:nvPr/>
        </p:nvCxnSpPr>
        <p:spPr>
          <a:xfrm flipH="1" flipV="1">
            <a:off x="9196006" y="2353172"/>
            <a:ext cx="572041" cy="2643526"/>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C85D6043-4ACF-D4D0-451A-884CF4EAB412}"/>
                  </a:ext>
                </a:extLst>
              </p:cNvPr>
              <p:cNvSpPr txBox="1"/>
              <p:nvPr/>
            </p:nvSpPr>
            <p:spPr>
              <a:xfrm>
                <a:off x="7905906" y="4640517"/>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1</m:t>
                          </m:r>
                        </m:sub>
                      </m:sSub>
                    </m:oMath>
                  </m:oMathPara>
                </a14:m>
                <a:endParaRPr lang="en-FI" i="1">
                  <a:solidFill>
                    <a:srgbClr val="81DEFF"/>
                  </a:solidFill>
                  <a:latin typeface="Cambria Math" panose="02040503050406030204" pitchFamily="18" charset="0"/>
                </a:endParaRPr>
              </a:p>
            </p:txBody>
          </p:sp>
        </mc:Choice>
        <mc:Fallback xmlns="">
          <p:sp>
            <p:nvSpPr>
              <p:cNvPr id="94" name="TextBox 93">
                <a:extLst>
                  <a:ext uri="{FF2B5EF4-FFF2-40B4-BE49-F238E27FC236}">
                    <a16:creationId xmlns:a16="http://schemas.microsoft.com/office/drawing/2014/main" id="{C85D6043-4ACF-D4D0-451A-884CF4EAB412}"/>
                  </a:ext>
                </a:extLst>
              </p:cNvPr>
              <p:cNvSpPr txBox="1">
                <a:spLocks noRot="1" noChangeAspect="1" noMove="1" noResize="1" noEditPoints="1" noAdjustHandles="1" noChangeArrowheads="1" noChangeShapeType="1" noTextEdit="1"/>
              </p:cNvSpPr>
              <p:nvPr/>
            </p:nvSpPr>
            <p:spPr>
              <a:xfrm>
                <a:off x="7905906" y="4640517"/>
                <a:ext cx="526028" cy="54521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669BD70A-DEEF-D315-4914-36DB84F72478}"/>
                  </a:ext>
                </a:extLst>
              </p:cNvPr>
              <p:cNvSpPr txBox="1"/>
              <p:nvPr/>
            </p:nvSpPr>
            <p:spPr>
              <a:xfrm>
                <a:off x="6741441" y="3312361"/>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0</m:t>
                          </m:r>
                        </m:sub>
                      </m:sSub>
                    </m:oMath>
                  </m:oMathPara>
                </a14:m>
                <a:endParaRPr lang="en-FI" i="1">
                  <a:solidFill>
                    <a:srgbClr val="81DEFF"/>
                  </a:solidFill>
                  <a:latin typeface="Cambria Math" panose="02040503050406030204" pitchFamily="18" charset="0"/>
                </a:endParaRPr>
              </a:p>
            </p:txBody>
          </p:sp>
        </mc:Choice>
        <mc:Fallback xmlns="">
          <p:sp>
            <p:nvSpPr>
              <p:cNvPr id="95" name="TextBox 94">
                <a:extLst>
                  <a:ext uri="{FF2B5EF4-FFF2-40B4-BE49-F238E27FC236}">
                    <a16:creationId xmlns:a16="http://schemas.microsoft.com/office/drawing/2014/main" id="{669BD70A-DEEF-D315-4914-36DB84F72478}"/>
                  </a:ext>
                </a:extLst>
              </p:cNvPr>
              <p:cNvSpPr txBox="1">
                <a:spLocks noRot="1" noChangeAspect="1" noMove="1" noResize="1" noEditPoints="1" noAdjustHandles="1" noChangeArrowheads="1" noChangeShapeType="1" noTextEdit="1"/>
              </p:cNvSpPr>
              <p:nvPr/>
            </p:nvSpPr>
            <p:spPr>
              <a:xfrm>
                <a:off x="6741441" y="3312361"/>
                <a:ext cx="526028" cy="545214"/>
              </a:xfrm>
              <a:prstGeom prst="rect">
                <a:avLst/>
              </a:prstGeom>
              <a:blipFill>
                <a:blip r:embed="rId7"/>
                <a:stretch>
                  <a:fillRect/>
                </a:stretch>
              </a:blipFill>
            </p:spPr>
            <p:txBody>
              <a:bodyPr/>
              <a:lstStyle/>
              <a:p>
                <a:r>
                  <a:rPr lang="en-US">
                    <a:noFill/>
                  </a:rPr>
                  <a:t> </a:t>
                </a:r>
              </a:p>
            </p:txBody>
          </p:sp>
        </mc:Fallback>
      </mc:AlternateContent>
      <p:cxnSp>
        <p:nvCxnSpPr>
          <p:cNvPr id="96" name="Straight Connector 95">
            <a:extLst>
              <a:ext uri="{FF2B5EF4-FFF2-40B4-BE49-F238E27FC236}">
                <a16:creationId xmlns:a16="http://schemas.microsoft.com/office/drawing/2014/main" id="{051E2961-9729-CFDE-F4C5-6AF9EEA11DC1}"/>
              </a:ext>
            </a:extLst>
          </p:cNvPr>
          <p:cNvCxnSpPr>
            <a:cxnSpLocks/>
          </p:cNvCxnSpPr>
          <p:nvPr/>
        </p:nvCxnSpPr>
        <p:spPr>
          <a:xfrm flipH="1">
            <a:off x="10929058" y="3180899"/>
            <a:ext cx="69745" cy="773709"/>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5B7A056-3AC4-81B1-C25A-DD49F744BFB8}"/>
              </a:ext>
            </a:extLst>
          </p:cNvPr>
          <p:cNvCxnSpPr>
            <a:cxnSpLocks/>
          </p:cNvCxnSpPr>
          <p:nvPr/>
        </p:nvCxnSpPr>
        <p:spPr>
          <a:xfrm flipV="1">
            <a:off x="8377293" y="2330108"/>
            <a:ext cx="792480" cy="2733040"/>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4DD1C66-DB30-DA91-634A-42F02AA3714B}"/>
              </a:ext>
            </a:extLst>
          </p:cNvPr>
          <p:cNvCxnSpPr>
            <a:cxnSpLocks/>
          </p:cNvCxnSpPr>
          <p:nvPr/>
        </p:nvCxnSpPr>
        <p:spPr>
          <a:xfrm flipV="1">
            <a:off x="9750710" y="3180899"/>
            <a:ext cx="1217756" cy="1820132"/>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8F21BFE1-6D88-081B-CF70-87D2F08FC1AF}"/>
              </a:ext>
            </a:extLst>
          </p:cNvPr>
          <p:cNvSpPr/>
          <p:nvPr/>
        </p:nvSpPr>
        <p:spPr>
          <a:xfrm rot="1526391">
            <a:off x="10932139" y="3121427"/>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77" name="Oval 76">
            <a:extLst>
              <a:ext uri="{FF2B5EF4-FFF2-40B4-BE49-F238E27FC236}">
                <a16:creationId xmlns:a16="http://schemas.microsoft.com/office/drawing/2014/main" id="{5E06709C-7F9F-BE57-EA3B-5A847F721744}"/>
              </a:ext>
            </a:extLst>
          </p:cNvPr>
          <p:cNvSpPr/>
          <p:nvPr/>
        </p:nvSpPr>
        <p:spPr>
          <a:xfrm rot="1526391">
            <a:off x="9125355" y="2281290"/>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76" name="Oval 75">
            <a:extLst>
              <a:ext uri="{FF2B5EF4-FFF2-40B4-BE49-F238E27FC236}">
                <a16:creationId xmlns:a16="http://schemas.microsoft.com/office/drawing/2014/main" id="{23912879-5206-AEA6-A70F-5FE29B65B689}"/>
              </a:ext>
            </a:extLst>
          </p:cNvPr>
          <p:cNvSpPr/>
          <p:nvPr/>
        </p:nvSpPr>
        <p:spPr>
          <a:xfrm rot="1526391">
            <a:off x="9711387" y="4960982"/>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69" name="Oval 68">
            <a:extLst>
              <a:ext uri="{FF2B5EF4-FFF2-40B4-BE49-F238E27FC236}">
                <a16:creationId xmlns:a16="http://schemas.microsoft.com/office/drawing/2014/main" id="{6424AB99-E205-5817-908A-72E239FC95F5}"/>
              </a:ext>
            </a:extLst>
          </p:cNvPr>
          <p:cNvSpPr/>
          <p:nvPr/>
        </p:nvSpPr>
        <p:spPr>
          <a:xfrm rot="1526391">
            <a:off x="8328859" y="5016307"/>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2" name="Rectangle 1">
            <a:extLst>
              <a:ext uri="{FF2B5EF4-FFF2-40B4-BE49-F238E27FC236}">
                <a16:creationId xmlns:a16="http://schemas.microsoft.com/office/drawing/2014/main" id="{0BE91F60-8D6B-E8DA-B937-89EAABA617F1}"/>
              </a:ext>
            </a:extLst>
          </p:cNvPr>
          <p:cNvSpPr/>
          <p:nvPr/>
        </p:nvSpPr>
        <p:spPr>
          <a:xfrm>
            <a:off x="2121465" y="3110374"/>
            <a:ext cx="549519" cy="44780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3" name="Rectangle 2">
            <a:extLst>
              <a:ext uri="{FF2B5EF4-FFF2-40B4-BE49-F238E27FC236}">
                <a16:creationId xmlns:a16="http://schemas.microsoft.com/office/drawing/2014/main" id="{FEA78CE5-0AF4-9291-F7B5-862636ADD94E}"/>
              </a:ext>
            </a:extLst>
          </p:cNvPr>
          <p:cNvSpPr/>
          <p:nvPr/>
        </p:nvSpPr>
        <p:spPr>
          <a:xfrm>
            <a:off x="3592683" y="2265207"/>
            <a:ext cx="1911302" cy="44780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DC2E28D-5C28-5E07-2D92-C4C03D53AF6B}"/>
                  </a:ext>
                </a:extLst>
              </p:cNvPr>
              <p:cNvSpPr txBox="1"/>
              <p:nvPr/>
            </p:nvSpPr>
            <p:spPr>
              <a:xfrm>
                <a:off x="1048163" y="2790312"/>
                <a:ext cx="4122347" cy="1289071"/>
              </a:xfrm>
              <a:prstGeom prst="rect">
                <a:avLst/>
              </a:prstGeom>
              <a:noFill/>
            </p:spPr>
            <p:txBody>
              <a:bodyPr wrap="square" lIns="0" rtlCol="0">
                <a:spAutoFit/>
              </a:bodyPr>
              <a:lstStyle/>
              <a:p>
                <a:pPr>
                  <a:lnSpc>
                    <a:spcPct val="130000"/>
                  </a:lnSpc>
                  <a:spcAft>
                    <a:spcPts val="600"/>
                  </a:spcAft>
                  <a:buClr>
                    <a:schemeClr val="accent2"/>
                  </a:buClr>
                </a:pPr>
                <a:r>
                  <a:rPr lang="fi-FI"/>
                  <a:t>Visualize path </a:t>
                </a:r>
                <a14:m>
                  <m:oMath xmlns:m="http://schemas.openxmlformats.org/officeDocument/2006/math">
                    <m:d>
                      <m:dPr>
                        <m:begChr m:val="["/>
                        <m:endChr m:val="]"/>
                        <m:ctrlPr>
                          <a:rPr lang="fi-FI" b="0" i="1" smtClean="0">
                            <a:solidFill>
                              <a:srgbClr val="009AD0"/>
                            </a:solidFill>
                            <a:latin typeface="Cambria Math" panose="02040503050406030204" pitchFamily="18" charset="0"/>
                          </a:rPr>
                        </m:ctrlPr>
                      </m:dPr>
                      <m:e>
                        <m:sSub>
                          <m:sSubPr>
                            <m:ctrlPr>
                              <a:rPr lang="fi-FI" b="0" i="1" smtClean="0">
                                <a:solidFill>
                                  <a:srgbClr val="81DEFF"/>
                                </a:solidFill>
                                <a:latin typeface="Cambria Math" panose="02040503050406030204" pitchFamily="18" charset="0"/>
                              </a:rPr>
                            </m:ctrlPr>
                          </m:sSubPr>
                          <m:e>
                            <m:r>
                              <a:rPr lang="fi-FI" b="0" i="1" smtClean="0">
                                <a:solidFill>
                                  <a:srgbClr val="81DEFF"/>
                                </a:solidFill>
                                <a:latin typeface="Cambria Math" panose="02040503050406030204" pitchFamily="18" charset="0"/>
                              </a:rPr>
                              <m:t>𝑥</m:t>
                            </m:r>
                          </m:e>
                          <m:sub>
                            <m:r>
                              <a:rPr lang="fi-FI" b="0" i="1" smtClean="0">
                                <a:solidFill>
                                  <a:srgbClr val="81DEFF"/>
                                </a:solidFill>
                                <a:latin typeface="Cambria Math" panose="02040503050406030204" pitchFamily="18" charset="0"/>
                              </a:rPr>
                              <m:t>0</m:t>
                            </m:r>
                          </m:sub>
                        </m:sSub>
                        <m:r>
                          <a:rPr lang="fi-FI" b="0" i="1" smtClean="0">
                            <a:solidFill>
                              <a:srgbClr val="81DEFF"/>
                            </a:solidFill>
                            <a:latin typeface="Cambria Math" panose="02040503050406030204" pitchFamily="18" charset="0"/>
                          </a:rPr>
                          <m:t>, </m:t>
                        </m:r>
                        <m:sSub>
                          <m:sSubPr>
                            <m:ctrlPr>
                              <a:rPr lang="fi-FI" b="0" i="1" smtClean="0">
                                <a:solidFill>
                                  <a:srgbClr val="81DEFF"/>
                                </a:solidFill>
                                <a:latin typeface="Cambria Math" panose="02040503050406030204" pitchFamily="18" charset="0"/>
                              </a:rPr>
                            </m:ctrlPr>
                          </m:sSubPr>
                          <m:e>
                            <m:r>
                              <a:rPr lang="fi-FI" b="0" i="1" smtClean="0">
                                <a:solidFill>
                                  <a:srgbClr val="81DEFF"/>
                                </a:solidFill>
                                <a:latin typeface="Cambria Math" panose="02040503050406030204" pitchFamily="18" charset="0"/>
                              </a:rPr>
                              <m:t>𝑥</m:t>
                            </m:r>
                          </m:e>
                          <m:sub>
                            <m:r>
                              <a:rPr lang="fi-FI" b="0" i="1" smtClean="0">
                                <a:solidFill>
                                  <a:srgbClr val="81DEFF"/>
                                </a:solidFill>
                                <a:latin typeface="Cambria Math" panose="02040503050406030204" pitchFamily="18" charset="0"/>
                              </a:rPr>
                              <m:t>1</m:t>
                            </m:r>
                          </m:sub>
                        </m:sSub>
                        <m:r>
                          <a:rPr lang="fi-FI" b="0" i="1" smtClean="0">
                            <a:solidFill>
                              <a:srgbClr val="81DEFF"/>
                            </a:solidFill>
                            <a:latin typeface="Cambria Math" panose="02040503050406030204" pitchFamily="18" charset="0"/>
                          </a:rPr>
                          <m:t>, </m:t>
                        </m:r>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r>
                          <a:rPr lang="fi-FI" b="1" i="1" smtClean="0">
                            <a:solidFill>
                              <a:srgbClr val="009AD0"/>
                            </a:solidFill>
                            <a:latin typeface="Cambria Math" panose="02040503050406030204" pitchFamily="18" charset="0"/>
                          </a:rPr>
                          <m:t>, </m:t>
                        </m:r>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𝟑</m:t>
                            </m:r>
                          </m:sub>
                        </m:sSub>
                        <m:r>
                          <a:rPr lang="fi-FI" b="1" i="1" smtClean="0">
                            <a:solidFill>
                              <a:srgbClr val="009AD0"/>
                            </a:solidFill>
                            <a:latin typeface="Cambria Math" panose="02040503050406030204" pitchFamily="18" charset="0"/>
                          </a:rPr>
                          <m:t>,…</m:t>
                        </m:r>
                      </m:e>
                    </m:d>
                    <m:r>
                      <m:rPr>
                        <m:nor/>
                      </m:rPr>
                      <a:rPr lang="fi-FI" dirty="0"/>
                      <m:t>:</m:t>
                    </m:r>
                  </m:oMath>
                </a14:m>
                <a:endParaRPr lang="en-FI"/>
              </a:p>
              <a:p>
                <a:pPr>
                  <a:lnSpc>
                    <a:spcPct val="130000"/>
                  </a:lnSpc>
                  <a:spcAft>
                    <a:spcPts val="600"/>
                  </a:spcAft>
                  <a:buClr>
                    <a:schemeClr val="accent2"/>
                  </a:buClr>
                </a:pPr>
                <a:endParaRPr lang="fi-FI" i="1">
                  <a:solidFill>
                    <a:srgbClr val="FFC5C5"/>
                  </a:solidFill>
                  <a:latin typeface="Cambria Math" panose="02040503050406030204" pitchFamily="18" charset="0"/>
                </a:endParaRPr>
              </a:p>
              <a:p>
                <a:pPr algn="l">
                  <a:lnSpc>
                    <a:spcPct val="130000"/>
                  </a:lnSpc>
                  <a:spcAft>
                    <a:spcPts val="600"/>
                  </a:spcAft>
                  <a:buClr>
                    <a:schemeClr val="accent2"/>
                  </a:buClr>
                </a:pPr>
                <a:endParaRPr lang="en-FI"/>
              </a:p>
            </p:txBody>
          </p:sp>
        </mc:Choice>
        <mc:Fallback xmlns="">
          <p:sp>
            <p:nvSpPr>
              <p:cNvPr id="7" name="TextBox 6">
                <a:extLst>
                  <a:ext uri="{FF2B5EF4-FFF2-40B4-BE49-F238E27FC236}">
                    <a16:creationId xmlns:a16="http://schemas.microsoft.com/office/drawing/2014/main" id="{EDC2E28D-5C28-5E07-2D92-C4C03D53AF6B}"/>
                  </a:ext>
                </a:extLst>
              </p:cNvPr>
              <p:cNvSpPr txBox="1">
                <a:spLocks noRot="1" noChangeAspect="1" noMove="1" noResize="1" noEditPoints="1" noAdjustHandles="1" noChangeArrowheads="1" noChangeShapeType="1" noTextEdit="1"/>
              </p:cNvSpPr>
              <p:nvPr/>
            </p:nvSpPr>
            <p:spPr>
              <a:xfrm>
                <a:off x="1048163" y="2790312"/>
                <a:ext cx="4122347" cy="1289071"/>
              </a:xfrm>
              <a:prstGeom prst="rect">
                <a:avLst/>
              </a:prstGeom>
              <a:blipFill>
                <a:blip r:embed="rId8"/>
                <a:stretch>
                  <a:fillRect l="-355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E499717-5F29-0B91-7E76-8EA3F26F61EC}"/>
              </a:ext>
            </a:extLst>
          </p:cNvPr>
          <p:cNvSpPr txBox="1"/>
          <p:nvPr/>
        </p:nvSpPr>
        <p:spPr>
          <a:xfrm>
            <a:off x="2217666" y="4245317"/>
            <a:ext cx="2746822" cy="414985"/>
          </a:xfrm>
          <a:prstGeom prst="rect">
            <a:avLst/>
          </a:prstGeom>
          <a:noFill/>
        </p:spPr>
        <p:txBody>
          <a:bodyPr wrap="square" lIns="0" rtlCol="0">
            <a:spAutoFit/>
          </a:bodyPr>
          <a:lstStyle/>
          <a:p>
            <a:pPr algn="ctr">
              <a:lnSpc>
                <a:spcPct val="130000"/>
              </a:lnSpc>
              <a:spcAft>
                <a:spcPts val="600"/>
              </a:spcAft>
              <a:buClr>
                <a:schemeClr val="accent2"/>
              </a:buClr>
            </a:pPr>
            <a:r>
              <a:rPr lang="fi-FI"/>
              <a:t>Treat as deterministic</a:t>
            </a:r>
            <a:endParaRPr lang="en-FI"/>
          </a:p>
        </p:txBody>
      </p:sp>
      <p:cxnSp>
        <p:nvCxnSpPr>
          <p:cNvPr id="10" name="Straight Arrow Connector 9">
            <a:extLst>
              <a:ext uri="{FF2B5EF4-FFF2-40B4-BE49-F238E27FC236}">
                <a16:creationId xmlns:a16="http://schemas.microsoft.com/office/drawing/2014/main" id="{888021A1-142B-CFCA-3477-C3AACE8EA46F}"/>
              </a:ext>
            </a:extLst>
          </p:cNvPr>
          <p:cNvCxnSpPr>
            <a:cxnSpLocks/>
          </p:cNvCxnSpPr>
          <p:nvPr/>
        </p:nvCxnSpPr>
        <p:spPr>
          <a:xfrm flipH="1" flipV="1">
            <a:off x="2749389" y="3249754"/>
            <a:ext cx="462639" cy="983613"/>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4CAA5CE-E2DD-9752-B8D9-1C02D1734149}"/>
              </a:ext>
            </a:extLst>
          </p:cNvPr>
          <p:cNvCxnSpPr>
            <a:cxnSpLocks/>
          </p:cNvCxnSpPr>
          <p:nvPr/>
        </p:nvCxnSpPr>
        <p:spPr>
          <a:xfrm flipH="1" flipV="1">
            <a:off x="3057120" y="3249754"/>
            <a:ext cx="393759" cy="983613"/>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406BC1C-3CB7-0E4D-43FA-DAC0B9C88A55}"/>
              </a:ext>
            </a:extLst>
          </p:cNvPr>
          <p:cNvSpPr>
            <a:spLocks noGrp="1"/>
          </p:cNvSpPr>
          <p:nvPr>
            <p:ph type="sldNum" sz="quarter" idx="12"/>
          </p:nvPr>
        </p:nvSpPr>
        <p:spPr/>
        <p:txBody>
          <a:bodyPr/>
          <a:lstStyle/>
          <a:p>
            <a:fld id="{897AE9FA-3F8D-0D45-ABEA-B1C7A7244A19}" type="slidenum">
              <a:rPr lang="en-US" smtClean="0"/>
              <a:t>14</a:t>
            </a:fld>
            <a:endParaRPr lang="en-US"/>
          </a:p>
        </p:txBody>
      </p:sp>
    </p:spTree>
    <p:extLst>
      <p:ext uri="{BB962C8B-B14F-4D97-AF65-F5344CB8AC3E}">
        <p14:creationId xmlns:p14="http://schemas.microsoft.com/office/powerpoint/2010/main" val="704499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4" name="Straight Connector 113">
            <a:extLst>
              <a:ext uri="{FF2B5EF4-FFF2-40B4-BE49-F238E27FC236}">
                <a16:creationId xmlns:a16="http://schemas.microsoft.com/office/drawing/2014/main" id="{877ABD21-937B-2284-F160-BD7196E9F185}"/>
              </a:ext>
            </a:extLst>
          </p:cNvPr>
          <p:cNvCxnSpPr>
            <a:cxnSpLocks/>
          </p:cNvCxnSpPr>
          <p:nvPr/>
        </p:nvCxnSpPr>
        <p:spPr>
          <a:xfrm flipH="1">
            <a:off x="10641385" y="2785110"/>
            <a:ext cx="30425" cy="708226"/>
          </a:xfrm>
          <a:prstGeom prst="line">
            <a:avLst/>
          </a:prstGeom>
          <a:ln w="31750">
            <a:solidFill>
              <a:srgbClr val="B48900"/>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B93CA0B-AA2E-54D5-5627-9B69C8D4F053}"/>
              </a:ext>
            </a:extLst>
          </p:cNvPr>
          <p:cNvCxnSpPr>
            <a:cxnSpLocks/>
          </p:cNvCxnSpPr>
          <p:nvPr/>
        </p:nvCxnSpPr>
        <p:spPr>
          <a:xfrm flipH="1">
            <a:off x="9581681" y="2780614"/>
            <a:ext cx="1070600" cy="2164766"/>
          </a:xfrm>
          <a:prstGeom prst="line">
            <a:avLst/>
          </a:prstGeom>
          <a:ln w="31750">
            <a:solidFill>
              <a:srgbClr val="B48900"/>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62206DB-48E6-49D6-A129-39572D9F7BB1}"/>
              </a:ext>
            </a:extLst>
          </p:cNvPr>
          <p:cNvCxnSpPr>
            <a:cxnSpLocks/>
          </p:cNvCxnSpPr>
          <p:nvPr/>
        </p:nvCxnSpPr>
        <p:spPr>
          <a:xfrm flipH="1">
            <a:off x="8823960" y="2353172"/>
            <a:ext cx="1028790" cy="2544583"/>
          </a:xfrm>
          <a:prstGeom prst="line">
            <a:avLst/>
          </a:prstGeom>
          <a:ln w="31750">
            <a:solidFill>
              <a:srgbClr val="B48900"/>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030A400-CB79-284E-2393-993465ED6504}"/>
              </a:ext>
            </a:extLst>
          </p:cNvPr>
          <p:cNvCxnSpPr>
            <a:cxnSpLocks/>
          </p:cNvCxnSpPr>
          <p:nvPr/>
        </p:nvCxnSpPr>
        <p:spPr>
          <a:xfrm flipH="1">
            <a:off x="9578340" y="2324100"/>
            <a:ext cx="274320" cy="2621280"/>
          </a:xfrm>
          <a:prstGeom prst="line">
            <a:avLst/>
          </a:prstGeom>
          <a:ln w="31750">
            <a:solidFill>
              <a:srgbClr val="B48900"/>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60E6C9D-4B46-37C0-9E4D-FFB777155AC3}"/>
              </a:ext>
            </a:extLst>
          </p:cNvPr>
          <p:cNvCxnSpPr>
            <a:cxnSpLocks/>
          </p:cNvCxnSpPr>
          <p:nvPr/>
        </p:nvCxnSpPr>
        <p:spPr>
          <a:xfrm flipH="1" flipV="1">
            <a:off x="9196006" y="2353172"/>
            <a:ext cx="572041" cy="2643526"/>
          </a:xfrm>
          <a:prstGeom prst="line">
            <a:avLst/>
          </a:prstGeom>
          <a:ln w="889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err="1"/>
              <a:t>Preliminaries</a:t>
            </a:r>
            <a:r>
              <a:rPr lang="fi-FI"/>
              <a:t>: </a:t>
            </a:r>
            <a:r>
              <a:rPr lang="fi-FI" err="1"/>
              <a:t>shift</a:t>
            </a:r>
            <a:r>
              <a:rPr lang="fi-FI"/>
              <a:t> </a:t>
            </a:r>
            <a:r>
              <a:rPr lang="fi-FI" err="1"/>
              <a:t>mappings</a:t>
            </a:r>
            <a:endParaRPr lang="en-FI"/>
          </a:p>
        </p:txBody>
      </p:sp>
      <mc:AlternateContent xmlns:mc="http://schemas.openxmlformats.org/markup-compatibility/2006" xmlns:a14="http://schemas.microsoft.com/office/drawing/2010/main">
        <mc:Choice Requires="a14">
          <p:sp>
            <p:nvSpPr>
              <p:cNvPr id="19" name="Content Placeholder 18">
                <a:extLst>
                  <a:ext uri="{FF2B5EF4-FFF2-40B4-BE49-F238E27FC236}">
                    <a16:creationId xmlns:a16="http://schemas.microsoft.com/office/drawing/2014/main" id="{7A69EAE4-8B06-016A-4FDF-8F067ACFE664}"/>
                  </a:ext>
                </a:extLst>
              </p:cNvPr>
              <p:cNvSpPr>
                <a:spLocks noGrp="1"/>
              </p:cNvSpPr>
              <p:nvPr>
                <p:ph idx="1"/>
              </p:nvPr>
            </p:nvSpPr>
            <p:spPr>
              <a:xfrm>
                <a:off x="467736" y="2590057"/>
                <a:ext cx="6326951" cy="2406641"/>
              </a:xfrm>
            </p:spPr>
            <p:txBody>
              <a:bodyPr>
                <a:normAutofit/>
              </a:bodyPr>
              <a:lstStyle/>
              <a:p>
                <a:pPr marL="0" indent="0">
                  <a:buNone/>
                </a:pPr>
                <a:r>
                  <a:rPr lang="fi-FI"/>
                  <a:t>Shift mapping from pixel </a:t>
                </a:r>
                <a14:m>
                  <m:oMath xmlns:m="http://schemas.openxmlformats.org/officeDocument/2006/math">
                    <m:r>
                      <a:rPr lang="fi-FI" b="0" i="1" smtClean="0">
                        <a:latin typeface="Cambria Math" panose="02040503050406030204" pitchFamily="18" charset="0"/>
                      </a:rPr>
                      <m:t>𝑖</m:t>
                    </m:r>
                  </m:oMath>
                </a14:m>
                <a:r>
                  <a:rPr lang="fi-FI"/>
                  <a:t> to </a:t>
                </a:r>
                <a14:m>
                  <m:oMath xmlns:m="http://schemas.openxmlformats.org/officeDocument/2006/math">
                    <m:r>
                      <a:rPr lang="fi-FI" b="0" i="1" smtClean="0">
                        <a:latin typeface="Cambria Math" panose="02040503050406030204" pitchFamily="18" charset="0"/>
                      </a:rPr>
                      <m:t>𝑗</m:t>
                    </m:r>
                  </m:oMath>
                </a14:m>
                <a:r>
                  <a:rPr lang="fi-FI"/>
                  <a:t>:</a:t>
                </a:r>
              </a:p>
              <a:p>
                <a:pPr marL="0" indent="0">
                  <a:buNone/>
                </a:pP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r>
                            <a:rPr lang="fi-FI" b="0" i="1" smtClean="0">
                              <a:latin typeface="Cambria Math" panose="02040503050406030204" pitchFamily="18" charset="0"/>
                            </a:rPr>
                            <m:t>→</m:t>
                          </m:r>
                          <m:r>
                            <a:rPr lang="fi-FI" b="0" i="1" smtClean="0">
                              <a:latin typeface="Cambria Math" panose="02040503050406030204" pitchFamily="18" charset="0"/>
                            </a:rPr>
                            <m:t>𝑗</m:t>
                          </m:r>
                        </m:sub>
                      </m:sSub>
                      <m:d>
                        <m:dPr>
                          <m:ctrlPr>
                            <a:rPr lang="fi-FI" b="0" i="1" smtClean="0">
                              <a:latin typeface="Cambria Math" panose="02040503050406030204" pitchFamily="18" charset="0"/>
                            </a:rPr>
                          </m:ctrlPr>
                        </m:dPr>
                        <m:e>
                          <m:d>
                            <m:dPr>
                              <m:begChr m:val="["/>
                              <m:endChr m:val="]"/>
                              <m:ctrlPr>
                                <a:rPr lang="fi-FI" b="0" i="1" smtClean="0">
                                  <a:solidFill>
                                    <a:srgbClr val="009AD0"/>
                                  </a:solidFill>
                                  <a:latin typeface="Cambria Math" panose="02040503050406030204" pitchFamily="18" charset="0"/>
                                </a:rPr>
                              </m:ctrlPr>
                            </m:dPr>
                            <m:e>
                              <m:sSub>
                                <m:sSubPr>
                                  <m:ctrlPr>
                                    <a:rPr lang="fi-FI" b="0" i="1" smtClean="0">
                                      <a:solidFill>
                                        <a:srgbClr val="81DEFF"/>
                                      </a:solidFill>
                                      <a:latin typeface="Cambria Math" panose="02040503050406030204" pitchFamily="18" charset="0"/>
                                    </a:rPr>
                                  </m:ctrlPr>
                                </m:sSubPr>
                                <m:e>
                                  <m:r>
                                    <a:rPr lang="fi-FI" b="0" i="1" smtClean="0">
                                      <a:solidFill>
                                        <a:srgbClr val="81DEFF"/>
                                      </a:solidFill>
                                      <a:latin typeface="Cambria Math" panose="02040503050406030204" pitchFamily="18" charset="0"/>
                                    </a:rPr>
                                    <m:t>𝑥</m:t>
                                  </m:r>
                                </m:e>
                                <m:sub>
                                  <m:r>
                                    <a:rPr lang="fi-FI" b="0" i="1" smtClean="0">
                                      <a:solidFill>
                                        <a:srgbClr val="81DEFF"/>
                                      </a:solidFill>
                                      <a:latin typeface="Cambria Math" panose="02040503050406030204" pitchFamily="18" charset="0"/>
                                    </a:rPr>
                                    <m:t>0</m:t>
                                  </m:r>
                                </m:sub>
                              </m:sSub>
                              <m:r>
                                <a:rPr lang="fi-FI" b="0" i="1" smtClean="0">
                                  <a:solidFill>
                                    <a:srgbClr val="81DEFF"/>
                                  </a:solidFill>
                                  <a:latin typeface="Cambria Math" panose="02040503050406030204" pitchFamily="18" charset="0"/>
                                </a:rPr>
                                <m:t>, </m:t>
                              </m:r>
                              <m:sSub>
                                <m:sSubPr>
                                  <m:ctrlPr>
                                    <a:rPr lang="fi-FI" b="0" i="1" smtClean="0">
                                      <a:solidFill>
                                        <a:srgbClr val="81DEFF"/>
                                      </a:solidFill>
                                      <a:latin typeface="Cambria Math" panose="02040503050406030204" pitchFamily="18" charset="0"/>
                                    </a:rPr>
                                  </m:ctrlPr>
                                </m:sSubPr>
                                <m:e>
                                  <m:r>
                                    <a:rPr lang="fi-FI" b="0" i="1" smtClean="0">
                                      <a:solidFill>
                                        <a:srgbClr val="81DEFF"/>
                                      </a:solidFill>
                                      <a:latin typeface="Cambria Math" panose="02040503050406030204" pitchFamily="18" charset="0"/>
                                    </a:rPr>
                                    <m:t>𝑥</m:t>
                                  </m:r>
                                </m:e>
                                <m:sub>
                                  <m:r>
                                    <a:rPr lang="fi-FI" b="0" i="1" smtClean="0">
                                      <a:solidFill>
                                        <a:srgbClr val="81DEFF"/>
                                      </a:solidFill>
                                      <a:latin typeface="Cambria Math" panose="02040503050406030204" pitchFamily="18" charset="0"/>
                                    </a:rPr>
                                    <m:t>1</m:t>
                                  </m:r>
                                </m:sub>
                              </m:sSub>
                              <m:r>
                                <a:rPr lang="fi-FI" b="0" i="1" smtClean="0">
                                  <a:solidFill>
                                    <a:srgbClr val="81DEFF"/>
                                  </a:solidFill>
                                  <a:latin typeface="Cambria Math" panose="02040503050406030204" pitchFamily="18" charset="0"/>
                                </a:rPr>
                                <m:t>, </m:t>
                              </m:r>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r>
                                <a:rPr lang="fi-FI" b="1" i="1" smtClean="0">
                                  <a:solidFill>
                                    <a:srgbClr val="009AD0"/>
                                  </a:solidFill>
                                  <a:latin typeface="Cambria Math" panose="02040503050406030204" pitchFamily="18" charset="0"/>
                                </a:rPr>
                                <m:t>, </m:t>
                              </m:r>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𝟑</m:t>
                                  </m:r>
                                </m:sub>
                              </m:sSub>
                              <m:r>
                                <a:rPr lang="fi-FI" b="1" i="1" smtClean="0">
                                  <a:solidFill>
                                    <a:srgbClr val="009AD0"/>
                                  </a:solidFill>
                                  <a:latin typeface="Cambria Math" panose="02040503050406030204" pitchFamily="18" charset="0"/>
                                </a:rPr>
                                <m:t>,…</m:t>
                              </m:r>
                            </m:e>
                          </m:d>
                        </m:e>
                      </m:d>
                      <m:r>
                        <a:rPr lang="fi-FI" b="0" i="1" smtClean="0">
                          <a:latin typeface="Cambria Math" panose="02040503050406030204" pitchFamily="18" charset="0"/>
                        </a:rPr>
                        <m:t>=</m:t>
                      </m:r>
                      <m:r>
                        <a:rPr lang="fi-FI" b="0" i="1" smtClean="0">
                          <a:solidFill>
                            <a:srgbClr val="B48900"/>
                          </a:solidFill>
                          <a:latin typeface="Cambria Math" panose="02040503050406030204" pitchFamily="18" charset="0"/>
                        </a:rPr>
                        <m:t>[</m:t>
                      </m:r>
                      <m:sSub>
                        <m:sSubPr>
                          <m:ctrlPr>
                            <a:rPr lang="fi-FI" b="0"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0</m:t>
                          </m:r>
                        </m:sub>
                      </m:sSub>
                      <m:r>
                        <a:rPr lang="fi-FI" b="0" i="1" smtClean="0">
                          <a:solidFill>
                            <a:srgbClr val="FFC000"/>
                          </a:solidFill>
                          <a:latin typeface="Cambria Math" panose="02040503050406030204" pitchFamily="18" charset="0"/>
                        </a:rPr>
                        <m:t>,</m:t>
                      </m:r>
                      <m:sSub>
                        <m:sSubPr>
                          <m:ctrlPr>
                            <a:rPr lang="fi-FI" b="0"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1</m:t>
                          </m:r>
                        </m:sub>
                      </m:sSub>
                      <m:r>
                        <a:rPr lang="fi-FI" b="0" i="1" smtClean="0">
                          <a:solidFill>
                            <a:srgbClr val="B48900"/>
                          </a:solidFill>
                          <a:latin typeface="Cambria Math" panose="02040503050406030204" pitchFamily="18" charset="0"/>
                        </a:rPr>
                        <m:t>,</m:t>
                      </m:r>
                      <m:sSub>
                        <m:sSubPr>
                          <m:ctrlPr>
                            <a:rPr lang="fi-FI" b="1" i="1" smtClean="0">
                              <a:solidFill>
                                <a:srgbClr val="B48900"/>
                              </a:solidFill>
                              <a:latin typeface="Cambria Math" panose="02040503050406030204" pitchFamily="18" charset="0"/>
                            </a:rPr>
                          </m:ctrlPr>
                        </m:sSubPr>
                        <m:e>
                          <m:r>
                            <a:rPr lang="fi-FI" b="1" i="1" smtClean="0">
                              <a:solidFill>
                                <a:srgbClr val="B48900"/>
                              </a:solidFill>
                              <a:latin typeface="Cambria Math" panose="02040503050406030204" pitchFamily="18" charset="0"/>
                            </a:rPr>
                            <m:t>𝒚</m:t>
                          </m:r>
                        </m:e>
                        <m:sub>
                          <m:r>
                            <a:rPr lang="fi-FI" b="1" i="1" smtClean="0">
                              <a:solidFill>
                                <a:srgbClr val="B48900"/>
                              </a:solidFill>
                              <a:latin typeface="Cambria Math" panose="02040503050406030204" pitchFamily="18" charset="0"/>
                            </a:rPr>
                            <m:t>𝟐</m:t>
                          </m:r>
                        </m:sub>
                      </m:sSub>
                      <m:r>
                        <a:rPr lang="fi-FI" b="1" i="1" smtClean="0">
                          <a:solidFill>
                            <a:srgbClr val="B48900"/>
                          </a:solidFill>
                          <a:latin typeface="Cambria Math" panose="02040503050406030204" pitchFamily="18" charset="0"/>
                        </a:rPr>
                        <m:t>, </m:t>
                      </m:r>
                      <m:sSub>
                        <m:sSubPr>
                          <m:ctrlPr>
                            <a:rPr lang="fi-FI" b="1" i="1" smtClean="0">
                              <a:solidFill>
                                <a:srgbClr val="B48900"/>
                              </a:solidFill>
                              <a:latin typeface="Cambria Math" panose="02040503050406030204" pitchFamily="18" charset="0"/>
                            </a:rPr>
                          </m:ctrlPr>
                        </m:sSubPr>
                        <m:e>
                          <m:r>
                            <a:rPr lang="fi-FI" b="1" i="1" smtClean="0">
                              <a:solidFill>
                                <a:srgbClr val="B48900"/>
                              </a:solidFill>
                              <a:latin typeface="Cambria Math" panose="02040503050406030204" pitchFamily="18" charset="0"/>
                            </a:rPr>
                            <m:t>𝒚</m:t>
                          </m:r>
                        </m:e>
                        <m:sub>
                          <m:r>
                            <a:rPr lang="fi-FI" b="1" i="1" smtClean="0">
                              <a:solidFill>
                                <a:srgbClr val="B48900"/>
                              </a:solidFill>
                              <a:latin typeface="Cambria Math" panose="02040503050406030204" pitchFamily="18" charset="0"/>
                            </a:rPr>
                            <m:t>𝟑</m:t>
                          </m:r>
                        </m:sub>
                      </m:sSub>
                      <m:r>
                        <a:rPr lang="fi-FI" b="1" i="1" smtClean="0">
                          <a:solidFill>
                            <a:srgbClr val="B48900"/>
                          </a:solidFill>
                          <a:latin typeface="Cambria Math" panose="02040503050406030204" pitchFamily="18" charset="0"/>
                        </a:rPr>
                        <m:t>, …]</m:t>
                      </m:r>
                    </m:oMath>
                  </m:oMathPara>
                </a14:m>
                <a:endParaRPr lang="fi-FI" b="1">
                  <a:solidFill>
                    <a:srgbClr val="B48900"/>
                  </a:solidFill>
                </a:endParaRPr>
              </a:p>
              <a:p>
                <a:pPr marL="0" indent="0">
                  <a:buNone/>
                </a:pPr>
                <a:endParaRPr lang="fi-FI" i="1">
                  <a:solidFill>
                    <a:srgbClr val="FFC5C5"/>
                  </a:solidFill>
                  <a:latin typeface="Cambria Math" panose="02040503050406030204" pitchFamily="18" charset="0"/>
                </a:endParaRPr>
              </a:p>
              <a:p>
                <a:pPr marL="0" indent="0">
                  <a:buNone/>
                </a:pPr>
                <a:endParaRPr lang="fi-FI" i="1">
                  <a:solidFill>
                    <a:srgbClr val="FFC5C5"/>
                  </a:solidFill>
                  <a:latin typeface="Cambria Math" panose="02040503050406030204" pitchFamily="18" charset="0"/>
                </a:endParaRPr>
              </a:p>
              <a:p>
                <a:pPr marL="0" indent="0">
                  <a:buNone/>
                </a:pPr>
                <a:endParaRPr lang="fi-FI" i="1">
                  <a:solidFill>
                    <a:srgbClr val="FFC5C5"/>
                  </a:solidFill>
                  <a:latin typeface="Cambria Math" panose="02040503050406030204" pitchFamily="18" charset="0"/>
                </a:endParaRPr>
              </a:p>
              <a:p>
                <a:pPr marL="0" indent="0">
                  <a:buNone/>
                </a:pPr>
                <a:endParaRPr lang="fi-FI" b="1"/>
              </a:p>
            </p:txBody>
          </p:sp>
        </mc:Choice>
        <mc:Fallback xmlns="">
          <p:sp>
            <p:nvSpPr>
              <p:cNvPr id="19" name="Content Placeholder 18">
                <a:extLst>
                  <a:ext uri="{FF2B5EF4-FFF2-40B4-BE49-F238E27FC236}">
                    <a16:creationId xmlns:a16="http://schemas.microsoft.com/office/drawing/2014/main" id="{7A69EAE4-8B06-016A-4FDF-8F067ACFE664}"/>
                  </a:ext>
                </a:extLst>
              </p:cNvPr>
              <p:cNvSpPr>
                <a:spLocks noGrp="1" noRot="1" noChangeAspect="1" noMove="1" noResize="1" noEditPoints="1" noAdjustHandles="1" noChangeArrowheads="1" noChangeShapeType="1" noTextEdit="1"/>
              </p:cNvSpPr>
              <p:nvPr>
                <p:ph idx="1"/>
              </p:nvPr>
            </p:nvSpPr>
            <p:spPr>
              <a:xfrm>
                <a:off x="467736" y="2590057"/>
                <a:ext cx="6326951" cy="2406641"/>
              </a:xfrm>
              <a:blipFill>
                <a:blip r:embed="rId3"/>
                <a:stretch>
                  <a:fillRect l="-231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E499717-5F29-0B91-7E76-8EA3F26F61EC}"/>
              </a:ext>
            </a:extLst>
          </p:cNvPr>
          <p:cNvSpPr txBox="1"/>
          <p:nvPr/>
        </p:nvSpPr>
        <p:spPr>
          <a:xfrm>
            <a:off x="2484151" y="4411472"/>
            <a:ext cx="1451772" cy="414985"/>
          </a:xfrm>
          <a:prstGeom prst="rect">
            <a:avLst/>
          </a:prstGeom>
          <a:noFill/>
        </p:spPr>
        <p:txBody>
          <a:bodyPr wrap="square" lIns="0" rtlCol="0">
            <a:spAutoFit/>
          </a:bodyPr>
          <a:lstStyle/>
          <a:p>
            <a:pPr algn="l">
              <a:lnSpc>
                <a:spcPct val="130000"/>
              </a:lnSpc>
              <a:spcAft>
                <a:spcPts val="600"/>
              </a:spcAft>
              <a:buClr>
                <a:schemeClr val="accent2"/>
              </a:buClr>
            </a:pPr>
            <a:r>
              <a:rPr lang="fi-FI"/>
              <a:t>Deterministic</a:t>
            </a:r>
            <a:endParaRPr lang="en-FI"/>
          </a:p>
        </p:txBody>
      </p:sp>
      <p:cxnSp>
        <p:nvCxnSpPr>
          <p:cNvPr id="10" name="Straight Arrow Connector 9">
            <a:extLst>
              <a:ext uri="{FF2B5EF4-FFF2-40B4-BE49-F238E27FC236}">
                <a16:creationId xmlns:a16="http://schemas.microsoft.com/office/drawing/2014/main" id="{888021A1-142B-CFCA-3477-C3AACE8EA46F}"/>
              </a:ext>
            </a:extLst>
          </p:cNvPr>
          <p:cNvCxnSpPr>
            <a:cxnSpLocks/>
          </p:cNvCxnSpPr>
          <p:nvPr/>
        </p:nvCxnSpPr>
        <p:spPr>
          <a:xfrm flipH="1" flipV="1">
            <a:off x="2293755" y="3427859"/>
            <a:ext cx="462639" cy="983613"/>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4CAA5CE-E2DD-9752-B8D9-1C02D1734149}"/>
              </a:ext>
            </a:extLst>
          </p:cNvPr>
          <p:cNvCxnSpPr>
            <a:cxnSpLocks/>
          </p:cNvCxnSpPr>
          <p:nvPr/>
        </p:nvCxnSpPr>
        <p:spPr>
          <a:xfrm flipH="1" flipV="1">
            <a:off x="2601486" y="3427859"/>
            <a:ext cx="393759" cy="983613"/>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AE7523-390C-F649-0B4C-2B59A348B59D}"/>
              </a:ext>
            </a:extLst>
          </p:cNvPr>
          <p:cNvCxnSpPr>
            <a:cxnSpLocks/>
          </p:cNvCxnSpPr>
          <p:nvPr/>
        </p:nvCxnSpPr>
        <p:spPr>
          <a:xfrm flipV="1">
            <a:off x="3398946" y="3427859"/>
            <a:ext cx="763174" cy="983613"/>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CBC2613-A742-DCE4-B5EB-7F27FD00C05D}"/>
              </a:ext>
            </a:extLst>
          </p:cNvPr>
          <p:cNvCxnSpPr>
            <a:cxnSpLocks/>
          </p:cNvCxnSpPr>
          <p:nvPr/>
        </p:nvCxnSpPr>
        <p:spPr>
          <a:xfrm flipV="1">
            <a:off x="3631211" y="3427859"/>
            <a:ext cx="825452" cy="983613"/>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977680E-7566-4286-1F1A-10364ACB830D}"/>
              </a:ext>
            </a:extLst>
          </p:cNvPr>
          <p:cNvCxnSpPr>
            <a:cxnSpLocks/>
          </p:cNvCxnSpPr>
          <p:nvPr/>
        </p:nvCxnSpPr>
        <p:spPr>
          <a:xfrm rot="1526391">
            <a:off x="6421561" y="3426489"/>
            <a:ext cx="2714509" cy="91635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7B0271-DE29-D808-C398-6A93CA3FE5E3}"/>
              </a:ext>
            </a:extLst>
          </p:cNvPr>
          <p:cNvCxnSpPr>
            <a:cxnSpLocks/>
          </p:cNvCxnSpPr>
          <p:nvPr/>
        </p:nvCxnSpPr>
        <p:spPr>
          <a:xfrm rot="1526391">
            <a:off x="6364793" y="3339156"/>
            <a:ext cx="2384378" cy="1255178"/>
          </a:xfrm>
          <a:prstGeom prst="line">
            <a:avLst/>
          </a:prstGeom>
          <a:ln w="31750">
            <a:solidFill>
              <a:srgbClr val="81DEFF"/>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3BCDBA-FE63-6EA2-31D4-60B78081E40F}"/>
              </a:ext>
            </a:extLst>
          </p:cNvPr>
          <p:cNvCxnSpPr>
            <a:cxnSpLocks/>
          </p:cNvCxnSpPr>
          <p:nvPr/>
        </p:nvCxnSpPr>
        <p:spPr>
          <a:xfrm flipV="1">
            <a:off x="8379833" y="2330108"/>
            <a:ext cx="792480" cy="2733040"/>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D681460B-4B16-0803-44A3-D7083C593E36}"/>
              </a:ext>
            </a:extLst>
          </p:cNvPr>
          <p:cNvSpPr/>
          <p:nvPr/>
        </p:nvSpPr>
        <p:spPr>
          <a:xfrm rot="17080056">
            <a:off x="8618751" y="1483769"/>
            <a:ext cx="2788737" cy="3612455"/>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8737" h="3612455">
                <a:moveTo>
                  <a:pt x="0" y="3599980"/>
                </a:moveTo>
                <a:cubicBezTo>
                  <a:pt x="280178" y="3617964"/>
                  <a:pt x="631283" y="3623569"/>
                  <a:pt x="936147" y="3567360"/>
                </a:cubicBezTo>
                <a:cubicBezTo>
                  <a:pt x="1241011" y="3511151"/>
                  <a:pt x="1559687" y="3461915"/>
                  <a:pt x="1829183" y="3262725"/>
                </a:cubicBezTo>
                <a:cubicBezTo>
                  <a:pt x="2098679" y="3063535"/>
                  <a:pt x="2347246" y="2852101"/>
                  <a:pt x="2505177" y="2550177"/>
                </a:cubicBezTo>
                <a:cubicBezTo>
                  <a:pt x="2663108" y="2248253"/>
                  <a:pt x="2836188" y="1881319"/>
                  <a:pt x="2776771" y="1451181"/>
                </a:cubicBezTo>
                <a:cubicBezTo>
                  <a:pt x="2717354" y="1021043"/>
                  <a:pt x="2411713" y="204412"/>
                  <a:pt x="2302416" y="0"/>
                </a:cubicBezTo>
                <a:lnTo>
                  <a:pt x="1867560" y="204402"/>
                </a:lnTo>
                <a:cubicBezTo>
                  <a:pt x="1859367" y="357387"/>
                  <a:pt x="2131337" y="714109"/>
                  <a:pt x="2201828" y="947128"/>
                </a:cubicBezTo>
                <a:cubicBezTo>
                  <a:pt x="2272319" y="1180147"/>
                  <a:pt x="2305096" y="1401374"/>
                  <a:pt x="2290506" y="1602518"/>
                </a:cubicBezTo>
                <a:cubicBezTo>
                  <a:pt x="2275916" y="1803662"/>
                  <a:pt x="2235797" y="1945771"/>
                  <a:pt x="2114287" y="2153993"/>
                </a:cubicBezTo>
                <a:cubicBezTo>
                  <a:pt x="1992777" y="2362215"/>
                  <a:pt x="1897241" y="2693425"/>
                  <a:pt x="1561444" y="2851848"/>
                </a:cubicBezTo>
                <a:cubicBezTo>
                  <a:pt x="1225647" y="3010271"/>
                  <a:pt x="623204" y="3023908"/>
                  <a:pt x="99503" y="3104532"/>
                </a:cubicBezTo>
                <a:lnTo>
                  <a:pt x="0" y="3599980"/>
                </a:lnTo>
                <a:close/>
              </a:path>
            </a:pathLst>
          </a:custGeom>
          <a:solidFill>
            <a:srgbClr val="D9D9D9"/>
          </a:solidFill>
          <a:ln w="31750">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1" name="TextBox 20">
            <a:extLst>
              <a:ext uri="{FF2B5EF4-FFF2-40B4-BE49-F238E27FC236}">
                <a16:creationId xmlns:a16="http://schemas.microsoft.com/office/drawing/2014/main" id="{1F0CD6EF-AC11-223F-463D-63366D2F5D75}"/>
              </a:ext>
            </a:extLst>
          </p:cNvPr>
          <p:cNvSpPr txBox="1"/>
          <p:nvPr/>
        </p:nvSpPr>
        <p:spPr>
          <a:xfrm>
            <a:off x="6385988" y="2452111"/>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err="1"/>
              <a:t>sensor</a:t>
            </a:r>
            <a:endParaRPr lang="en-FI"/>
          </a:p>
        </p:txBody>
      </p:sp>
      <p:sp>
        <p:nvSpPr>
          <p:cNvPr id="22" name="Freeform: Shape 21">
            <a:extLst>
              <a:ext uri="{FF2B5EF4-FFF2-40B4-BE49-F238E27FC236}">
                <a16:creationId xmlns:a16="http://schemas.microsoft.com/office/drawing/2014/main" id="{C8C75353-2642-F6AA-2924-15D1A2DD6291}"/>
              </a:ext>
            </a:extLst>
          </p:cNvPr>
          <p:cNvSpPr/>
          <p:nvPr/>
        </p:nvSpPr>
        <p:spPr>
          <a:xfrm rot="17080056">
            <a:off x="8792758" y="1723665"/>
            <a:ext cx="2302416" cy="3599980"/>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2776771 w 2868211"/>
              <a:gd name="connsiteY0" fmla="*/ 1451181 h 3612455"/>
              <a:gd name="connsiteX1" fmla="*/ 2302416 w 2868211"/>
              <a:gd name="connsiteY1" fmla="*/ 0 h 3612455"/>
              <a:gd name="connsiteX2" fmla="*/ 1867560 w 2868211"/>
              <a:gd name="connsiteY2" fmla="*/ 204402 h 3612455"/>
              <a:gd name="connsiteX3" fmla="*/ 2201828 w 2868211"/>
              <a:gd name="connsiteY3" fmla="*/ 947128 h 3612455"/>
              <a:gd name="connsiteX4" fmla="*/ 2290506 w 2868211"/>
              <a:gd name="connsiteY4" fmla="*/ 1602518 h 3612455"/>
              <a:gd name="connsiteX5" fmla="*/ 2114287 w 2868211"/>
              <a:gd name="connsiteY5" fmla="*/ 2153993 h 3612455"/>
              <a:gd name="connsiteX6" fmla="*/ 1561444 w 2868211"/>
              <a:gd name="connsiteY6" fmla="*/ 2851848 h 3612455"/>
              <a:gd name="connsiteX7" fmla="*/ 99503 w 2868211"/>
              <a:gd name="connsiteY7" fmla="*/ 3104532 h 3612455"/>
              <a:gd name="connsiteX8" fmla="*/ 0 w 2868211"/>
              <a:gd name="connsiteY8" fmla="*/ 3599980 h 3612455"/>
              <a:gd name="connsiteX9" fmla="*/ 936147 w 2868211"/>
              <a:gd name="connsiteY9" fmla="*/ 3567360 h 3612455"/>
              <a:gd name="connsiteX10" fmla="*/ 1829183 w 2868211"/>
              <a:gd name="connsiteY10" fmla="*/ 3262725 h 3612455"/>
              <a:gd name="connsiteX11" fmla="*/ 2505177 w 2868211"/>
              <a:gd name="connsiteY11" fmla="*/ 2550177 h 3612455"/>
              <a:gd name="connsiteX12" fmla="*/ 2868211 w 2868211"/>
              <a:gd name="connsiteY12" fmla="*/ 1542621 h 3612455"/>
              <a:gd name="connsiteX0" fmla="*/ 2776771 w 2776771"/>
              <a:gd name="connsiteY0" fmla="*/ 1451181 h 3612455"/>
              <a:gd name="connsiteX1" fmla="*/ 2302416 w 2776771"/>
              <a:gd name="connsiteY1" fmla="*/ 0 h 3612455"/>
              <a:gd name="connsiteX2" fmla="*/ 1867560 w 2776771"/>
              <a:gd name="connsiteY2" fmla="*/ 204402 h 3612455"/>
              <a:gd name="connsiteX3" fmla="*/ 2201828 w 2776771"/>
              <a:gd name="connsiteY3" fmla="*/ 947128 h 3612455"/>
              <a:gd name="connsiteX4" fmla="*/ 2290506 w 2776771"/>
              <a:gd name="connsiteY4" fmla="*/ 1602518 h 3612455"/>
              <a:gd name="connsiteX5" fmla="*/ 2114287 w 2776771"/>
              <a:gd name="connsiteY5" fmla="*/ 2153993 h 3612455"/>
              <a:gd name="connsiteX6" fmla="*/ 1561444 w 2776771"/>
              <a:gd name="connsiteY6" fmla="*/ 2851848 h 3612455"/>
              <a:gd name="connsiteX7" fmla="*/ 99503 w 2776771"/>
              <a:gd name="connsiteY7" fmla="*/ 3104532 h 3612455"/>
              <a:gd name="connsiteX8" fmla="*/ 0 w 2776771"/>
              <a:gd name="connsiteY8" fmla="*/ 3599980 h 3612455"/>
              <a:gd name="connsiteX9" fmla="*/ 936147 w 2776771"/>
              <a:gd name="connsiteY9" fmla="*/ 3567360 h 3612455"/>
              <a:gd name="connsiteX10" fmla="*/ 1829183 w 2776771"/>
              <a:gd name="connsiteY10" fmla="*/ 3262725 h 3612455"/>
              <a:gd name="connsiteX11" fmla="*/ 2505177 w 2776771"/>
              <a:gd name="connsiteY11" fmla="*/ 2550177 h 3612455"/>
              <a:gd name="connsiteX0" fmla="*/ 2302416 w 2505177"/>
              <a:gd name="connsiteY0" fmla="*/ 0 h 3612455"/>
              <a:gd name="connsiteX1" fmla="*/ 1867560 w 2505177"/>
              <a:gd name="connsiteY1" fmla="*/ 204402 h 3612455"/>
              <a:gd name="connsiteX2" fmla="*/ 2201828 w 2505177"/>
              <a:gd name="connsiteY2" fmla="*/ 947128 h 3612455"/>
              <a:gd name="connsiteX3" fmla="*/ 2290506 w 2505177"/>
              <a:gd name="connsiteY3" fmla="*/ 1602518 h 3612455"/>
              <a:gd name="connsiteX4" fmla="*/ 2114287 w 2505177"/>
              <a:gd name="connsiteY4" fmla="*/ 2153993 h 3612455"/>
              <a:gd name="connsiteX5" fmla="*/ 1561444 w 2505177"/>
              <a:gd name="connsiteY5" fmla="*/ 2851848 h 3612455"/>
              <a:gd name="connsiteX6" fmla="*/ 99503 w 2505177"/>
              <a:gd name="connsiteY6" fmla="*/ 3104532 h 3612455"/>
              <a:gd name="connsiteX7" fmla="*/ 0 w 2505177"/>
              <a:gd name="connsiteY7" fmla="*/ 3599980 h 3612455"/>
              <a:gd name="connsiteX8" fmla="*/ 936147 w 2505177"/>
              <a:gd name="connsiteY8" fmla="*/ 3567360 h 3612455"/>
              <a:gd name="connsiteX9" fmla="*/ 1829183 w 2505177"/>
              <a:gd name="connsiteY9" fmla="*/ 3262725 h 3612455"/>
              <a:gd name="connsiteX10" fmla="*/ 2505177 w 2505177"/>
              <a:gd name="connsiteY10" fmla="*/ 2550177 h 3612455"/>
              <a:gd name="connsiteX0" fmla="*/ 2302416 w 2302416"/>
              <a:gd name="connsiteY0" fmla="*/ 0 h 3612455"/>
              <a:gd name="connsiteX1" fmla="*/ 1867560 w 2302416"/>
              <a:gd name="connsiteY1" fmla="*/ 204402 h 3612455"/>
              <a:gd name="connsiteX2" fmla="*/ 2201828 w 2302416"/>
              <a:gd name="connsiteY2" fmla="*/ 947128 h 3612455"/>
              <a:gd name="connsiteX3" fmla="*/ 2290506 w 2302416"/>
              <a:gd name="connsiteY3" fmla="*/ 1602518 h 3612455"/>
              <a:gd name="connsiteX4" fmla="*/ 2114287 w 2302416"/>
              <a:gd name="connsiteY4" fmla="*/ 2153993 h 3612455"/>
              <a:gd name="connsiteX5" fmla="*/ 1561444 w 2302416"/>
              <a:gd name="connsiteY5" fmla="*/ 2851848 h 3612455"/>
              <a:gd name="connsiteX6" fmla="*/ 99503 w 2302416"/>
              <a:gd name="connsiteY6" fmla="*/ 3104532 h 3612455"/>
              <a:gd name="connsiteX7" fmla="*/ 0 w 2302416"/>
              <a:gd name="connsiteY7" fmla="*/ 3599980 h 3612455"/>
              <a:gd name="connsiteX8" fmla="*/ 936147 w 2302416"/>
              <a:gd name="connsiteY8" fmla="*/ 3567360 h 3612455"/>
              <a:gd name="connsiteX9" fmla="*/ 1829183 w 2302416"/>
              <a:gd name="connsiteY9" fmla="*/ 3262725 h 3612455"/>
              <a:gd name="connsiteX0" fmla="*/ 2302416 w 2302416"/>
              <a:gd name="connsiteY0" fmla="*/ 0 h 3612455"/>
              <a:gd name="connsiteX1" fmla="*/ 1867560 w 2302416"/>
              <a:gd name="connsiteY1" fmla="*/ 204402 h 3612455"/>
              <a:gd name="connsiteX2" fmla="*/ 2201828 w 2302416"/>
              <a:gd name="connsiteY2" fmla="*/ 947128 h 3612455"/>
              <a:gd name="connsiteX3" fmla="*/ 2290506 w 2302416"/>
              <a:gd name="connsiteY3" fmla="*/ 1602518 h 3612455"/>
              <a:gd name="connsiteX4" fmla="*/ 2114287 w 2302416"/>
              <a:gd name="connsiteY4" fmla="*/ 2153993 h 3612455"/>
              <a:gd name="connsiteX5" fmla="*/ 1561444 w 2302416"/>
              <a:gd name="connsiteY5" fmla="*/ 2851848 h 3612455"/>
              <a:gd name="connsiteX6" fmla="*/ 99503 w 2302416"/>
              <a:gd name="connsiteY6" fmla="*/ 3104532 h 3612455"/>
              <a:gd name="connsiteX7" fmla="*/ 0 w 2302416"/>
              <a:gd name="connsiteY7" fmla="*/ 3599980 h 3612455"/>
              <a:gd name="connsiteX8" fmla="*/ 936147 w 2302416"/>
              <a:gd name="connsiteY8" fmla="*/ 3567360 h 3612455"/>
              <a:gd name="connsiteX0" fmla="*/ 2302416 w 2302416"/>
              <a:gd name="connsiteY0" fmla="*/ 0 h 3599980"/>
              <a:gd name="connsiteX1" fmla="*/ 1867560 w 2302416"/>
              <a:gd name="connsiteY1" fmla="*/ 204402 h 3599980"/>
              <a:gd name="connsiteX2" fmla="*/ 2201828 w 2302416"/>
              <a:gd name="connsiteY2" fmla="*/ 947128 h 3599980"/>
              <a:gd name="connsiteX3" fmla="*/ 2290506 w 2302416"/>
              <a:gd name="connsiteY3" fmla="*/ 1602518 h 3599980"/>
              <a:gd name="connsiteX4" fmla="*/ 2114287 w 2302416"/>
              <a:gd name="connsiteY4" fmla="*/ 2153993 h 3599980"/>
              <a:gd name="connsiteX5" fmla="*/ 1561444 w 2302416"/>
              <a:gd name="connsiteY5" fmla="*/ 2851848 h 3599980"/>
              <a:gd name="connsiteX6" fmla="*/ 99503 w 2302416"/>
              <a:gd name="connsiteY6" fmla="*/ 3104532 h 3599980"/>
              <a:gd name="connsiteX7" fmla="*/ 0 w 2302416"/>
              <a:gd name="connsiteY7" fmla="*/ 3599980 h 359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416" h="3599980">
                <a:moveTo>
                  <a:pt x="2302416" y="0"/>
                </a:moveTo>
                <a:lnTo>
                  <a:pt x="1867560" y="204402"/>
                </a:lnTo>
                <a:cubicBezTo>
                  <a:pt x="1859367" y="357387"/>
                  <a:pt x="2131337" y="714109"/>
                  <a:pt x="2201828" y="947128"/>
                </a:cubicBezTo>
                <a:cubicBezTo>
                  <a:pt x="2272319" y="1180147"/>
                  <a:pt x="2305096" y="1401374"/>
                  <a:pt x="2290506" y="1602518"/>
                </a:cubicBezTo>
                <a:cubicBezTo>
                  <a:pt x="2275916" y="1803662"/>
                  <a:pt x="2235797" y="1945771"/>
                  <a:pt x="2114287" y="2153993"/>
                </a:cubicBezTo>
                <a:cubicBezTo>
                  <a:pt x="1992777" y="2362215"/>
                  <a:pt x="1897241" y="2693425"/>
                  <a:pt x="1561444" y="2851848"/>
                </a:cubicBezTo>
                <a:cubicBezTo>
                  <a:pt x="1225647" y="3010271"/>
                  <a:pt x="623204" y="3023908"/>
                  <a:pt x="99503" y="3104532"/>
                </a:cubicBezTo>
                <a:lnTo>
                  <a:pt x="0" y="3599980"/>
                </a:lnTo>
              </a:path>
            </a:pathLst>
          </a:custGeom>
          <a:no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3" name="TextBox 22">
            <a:extLst>
              <a:ext uri="{FF2B5EF4-FFF2-40B4-BE49-F238E27FC236}">
                <a16:creationId xmlns:a16="http://schemas.microsoft.com/office/drawing/2014/main" id="{1855491E-E5B1-A043-98C8-3104D3C50D77}"/>
              </a:ext>
            </a:extLst>
          </p:cNvPr>
          <p:cNvSpPr txBox="1"/>
          <p:nvPr/>
        </p:nvSpPr>
        <p:spPr>
          <a:xfrm>
            <a:off x="7727136" y="2973215"/>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grpSp>
        <p:nvGrpSpPr>
          <p:cNvPr id="24" name="Group 23">
            <a:extLst>
              <a:ext uri="{FF2B5EF4-FFF2-40B4-BE49-F238E27FC236}">
                <a16:creationId xmlns:a16="http://schemas.microsoft.com/office/drawing/2014/main" id="{6D7CF753-98C0-FE7A-CF10-234D1AA7F074}"/>
              </a:ext>
            </a:extLst>
          </p:cNvPr>
          <p:cNvGrpSpPr/>
          <p:nvPr/>
        </p:nvGrpSpPr>
        <p:grpSpPr>
          <a:xfrm rot="1526391">
            <a:off x="7379493" y="3345488"/>
            <a:ext cx="374709" cy="636988"/>
            <a:chOff x="7193747" y="2565842"/>
            <a:chExt cx="374709" cy="636988"/>
          </a:xfrm>
        </p:grpSpPr>
        <p:cxnSp>
          <p:nvCxnSpPr>
            <p:cNvPr id="25" name="Straight Connector 24">
              <a:extLst>
                <a:ext uri="{FF2B5EF4-FFF2-40B4-BE49-F238E27FC236}">
                  <a16:creationId xmlns:a16="http://schemas.microsoft.com/office/drawing/2014/main" id="{399ACCE0-7290-99AE-42D4-A9CAF105BB63}"/>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5A9E9F-4C32-07D8-3628-DFF40D268F74}"/>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88DDAA4-A09B-2753-D9EB-4430BFECD36D}"/>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41B307D-393C-606D-2567-057D9A39290B}"/>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8A85067-9D57-45AA-87B2-139C9B39E005}"/>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30" name="Freeform: Shape 29">
            <a:extLst>
              <a:ext uri="{FF2B5EF4-FFF2-40B4-BE49-F238E27FC236}">
                <a16:creationId xmlns:a16="http://schemas.microsoft.com/office/drawing/2014/main" id="{9E2397BD-285D-C0CD-AAD9-847B9059F360}"/>
              </a:ext>
            </a:extLst>
          </p:cNvPr>
          <p:cNvSpPr/>
          <p:nvPr/>
        </p:nvSpPr>
        <p:spPr>
          <a:xfrm>
            <a:off x="8169694" y="4784537"/>
            <a:ext cx="2198957" cy="583411"/>
          </a:xfrm>
          <a:custGeom>
            <a:avLst/>
            <a:gdLst>
              <a:gd name="connsiteX0" fmla="*/ 0 w 2065020"/>
              <a:gd name="connsiteY0" fmla="*/ 725699 h 725699"/>
              <a:gd name="connsiteX1" fmla="*/ 491490 w 2065020"/>
              <a:gd name="connsiteY1" fmla="*/ 455189 h 725699"/>
              <a:gd name="connsiteX2" fmla="*/ 1089660 w 2065020"/>
              <a:gd name="connsiteY2" fmla="*/ 318029 h 725699"/>
              <a:gd name="connsiteX3" fmla="*/ 1360170 w 2065020"/>
              <a:gd name="connsiteY3" fmla="*/ 51329 h 725699"/>
              <a:gd name="connsiteX4" fmla="*/ 1684020 w 2065020"/>
              <a:gd name="connsiteY4" fmla="*/ 43709 h 725699"/>
              <a:gd name="connsiteX5" fmla="*/ 2065020 w 2065020"/>
              <a:gd name="connsiteY5" fmla="*/ 512339 h 725699"/>
              <a:gd name="connsiteX0" fmla="*/ 9136 w 2074156"/>
              <a:gd name="connsiteY0" fmla="*/ 725699 h 725699"/>
              <a:gd name="connsiteX1" fmla="*/ 39616 w 2074156"/>
              <a:gd name="connsiteY1" fmla="*/ 565679 h 725699"/>
              <a:gd name="connsiteX2" fmla="*/ 500626 w 2074156"/>
              <a:gd name="connsiteY2" fmla="*/ 455189 h 725699"/>
              <a:gd name="connsiteX3" fmla="*/ 1098796 w 2074156"/>
              <a:gd name="connsiteY3" fmla="*/ 318029 h 725699"/>
              <a:gd name="connsiteX4" fmla="*/ 1369306 w 2074156"/>
              <a:gd name="connsiteY4" fmla="*/ 51329 h 725699"/>
              <a:gd name="connsiteX5" fmla="*/ 1693156 w 2074156"/>
              <a:gd name="connsiteY5" fmla="*/ 43709 h 725699"/>
              <a:gd name="connsiteX6" fmla="*/ 2074156 w 2074156"/>
              <a:gd name="connsiteY6" fmla="*/ 512339 h 725699"/>
              <a:gd name="connsiteX0" fmla="*/ 0 w 2065020"/>
              <a:gd name="connsiteY0" fmla="*/ 725699 h 725699"/>
              <a:gd name="connsiteX1" fmla="*/ 121920 w 2065020"/>
              <a:gd name="connsiteY1" fmla="*/ 615209 h 725699"/>
              <a:gd name="connsiteX2" fmla="*/ 491490 w 2065020"/>
              <a:gd name="connsiteY2" fmla="*/ 455189 h 725699"/>
              <a:gd name="connsiteX3" fmla="*/ 1089660 w 2065020"/>
              <a:gd name="connsiteY3" fmla="*/ 318029 h 725699"/>
              <a:gd name="connsiteX4" fmla="*/ 1360170 w 2065020"/>
              <a:gd name="connsiteY4" fmla="*/ 51329 h 725699"/>
              <a:gd name="connsiteX5" fmla="*/ 1684020 w 2065020"/>
              <a:gd name="connsiteY5" fmla="*/ 43709 h 725699"/>
              <a:gd name="connsiteX6" fmla="*/ 2065020 w 2065020"/>
              <a:gd name="connsiteY6" fmla="*/ 512339 h 725699"/>
              <a:gd name="connsiteX0" fmla="*/ 0 w 2000250"/>
              <a:gd name="connsiteY0" fmla="*/ 908579 h 908579"/>
              <a:gd name="connsiteX1" fmla="*/ 57150 w 2000250"/>
              <a:gd name="connsiteY1" fmla="*/ 615209 h 908579"/>
              <a:gd name="connsiteX2" fmla="*/ 426720 w 2000250"/>
              <a:gd name="connsiteY2" fmla="*/ 455189 h 908579"/>
              <a:gd name="connsiteX3" fmla="*/ 1024890 w 2000250"/>
              <a:gd name="connsiteY3" fmla="*/ 318029 h 908579"/>
              <a:gd name="connsiteX4" fmla="*/ 1295400 w 2000250"/>
              <a:gd name="connsiteY4" fmla="*/ 51329 h 908579"/>
              <a:gd name="connsiteX5" fmla="*/ 1619250 w 2000250"/>
              <a:gd name="connsiteY5" fmla="*/ 43709 h 908579"/>
              <a:gd name="connsiteX6" fmla="*/ 2000250 w 2000250"/>
              <a:gd name="connsiteY6" fmla="*/ 512339 h 908579"/>
              <a:gd name="connsiteX0" fmla="*/ 0 w 1863090"/>
              <a:gd name="connsiteY0" fmla="*/ 908579 h 908579"/>
              <a:gd name="connsiteX1" fmla="*/ 57150 w 1863090"/>
              <a:gd name="connsiteY1" fmla="*/ 615209 h 908579"/>
              <a:gd name="connsiteX2" fmla="*/ 426720 w 1863090"/>
              <a:gd name="connsiteY2" fmla="*/ 455189 h 908579"/>
              <a:gd name="connsiteX3" fmla="*/ 1024890 w 1863090"/>
              <a:gd name="connsiteY3" fmla="*/ 318029 h 908579"/>
              <a:gd name="connsiteX4" fmla="*/ 1295400 w 1863090"/>
              <a:gd name="connsiteY4" fmla="*/ 51329 h 908579"/>
              <a:gd name="connsiteX5" fmla="*/ 1619250 w 1863090"/>
              <a:gd name="connsiteY5" fmla="*/ 43709 h 908579"/>
              <a:gd name="connsiteX6" fmla="*/ 1863090 w 1863090"/>
              <a:gd name="connsiteY6" fmla="*/ 302789 h 908579"/>
              <a:gd name="connsiteX0" fmla="*/ 0 w 1828800"/>
              <a:gd name="connsiteY0" fmla="*/ 908579 h 908579"/>
              <a:gd name="connsiteX1" fmla="*/ 57150 w 1828800"/>
              <a:gd name="connsiteY1" fmla="*/ 615209 h 908579"/>
              <a:gd name="connsiteX2" fmla="*/ 426720 w 1828800"/>
              <a:gd name="connsiteY2" fmla="*/ 455189 h 908579"/>
              <a:gd name="connsiteX3" fmla="*/ 1024890 w 1828800"/>
              <a:gd name="connsiteY3" fmla="*/ 318029 h 908579"/>
              <a:gd name="connsiteX4" fmla="*/ 1295400 w 1828800"/>
              <a:gd name="connsiteY4" fmla="*/ 51329 h 908579"/>
              <a:gd name="connsiteX5" fmla="*/ 1619250 w 1828800"/>
              <a:gd name="connsiteY5" fmla="*/ 43709 h 908579"/>
              <a:gd name="connsiteX6" fmla="*/ 1828800 w 1828800"/>
              <a:gd name="connsiteY6" fmla="*/ 348509 h 908579"/>
              <a:gd name="connsiteX0" fmla="*/ 70362 w 1796292"/>
              <a:gd name="connsiteY0" fmla="*/ 980969 h 980969"/>
              <a:gd name="connsiteX1" fmla="*/ 24642 w 1796292"/>
              <a:gd name="connsiteY1" fmla="*/ 615209 h 980969"/>
              <a:gd name="connsiteX2" fmla="*/ 394212 w 1796292"/>
              <a:gd name="connsiteY2" fmla="*/ 455189 h 980969"/>
              <a:gd name="connsiteX3" fmla="*/ 992382 w 1796292"/>
              <a:gd name="connsiteY3" fmla="*/ 318029 h 980969"/>
              <a:gd name="connsiteX4" fmla="*/ 1262892 w 1796292"/>
              <a:gd name="connsiteY4" fmla="*/ 51329 h 980969"/>
              <a:gd name="connsiteX5" fmla="*/ 1586742 w 1796292"/>
              <a:gd name="connsiteY5" fmla="*/ 43709 h 980969"/>
              <a:gd name="connsiteX6" fmla="*/ 1796292 w 1796292"/>
              <a:gd name="connsiteY6" fmla="*/ 348509 h 980969"/>
              <a:gd name="connsiteX0" fmla="*/ 89353 w 1815283"/>
              <a:gd name="connsiteY0" fmla="*/ 980969 h 980969"/>
              <a:gd name="connsiteX1" fmla="*/ 43633 w 1815283"/>
              <a:gd name="connsiteY1" fmla="*/ 615209 h 980969"/>
              <a:gd name="connsiteX2" fmla="*/ 413203 w 1815283"/>
              <a:gd name="connsiteY2" fmla="*/ 455189 h 980969"/>
              <a:gd name="connsiteX3" fmla="*/ 1011373 w 1815283"/>
              <a:gd name="connsiteY3" fmla="*/ 318029 h 980969"/>
              <a:gd name="connsiteX4" fmla="*/ 1281883 w 1815283"/>
              <a:gd name="connsiteY4" fmla="*/ 51329 h 980969"/>
              <a:gd name="connsiteX5" fmla="*/ 1605733 w 1815283"/>
              <a:gd name="connsiteY5" fmla="*/ 43709 h 980969"/>
              <a:gd name="connsiteX6" fmla="*/ 1815283 w 1815283"/>
              <a:gd name="connsiteY6" fmla="*/ 348509 h 980969"/>
              <a:gd name="connsiteX0" fmla="*/ 66061 w 1830091"/>
              <a:gd name="connsiteY0" fmla="*/ 969539 h 969539"/>
              <a:gd name="connsiteX1" fmla="*/ 58441 w 1830091"/>
              <a:gd name="connsiteY1" fmla="*/ 615209 h 969539"/>
              <a:gd name="connsiteX2" fmla="*/ 428011 w 1830091"/>
              <a:gd name="connsiteY2" fmla="*/ 455189 h 969539"/>
              <a:gd name="connsiteX3" fmla="*/ 1026181 w 1830091"/>
              <a:gd name="connsiteY3" fmla="*/ 318029 h 969539"/>
              <a:gd name="connsiteX4" fmla="*/ 1296691 w 1830091"/>
              <a:gd name="connsiteY4" fmla="*/ 51329 h 969539"/>
              <a:gd name="connsiteX5" fmla="*/ 1620541 w 1830091"/>
              <a:gd name="connsiteY5" fmla="*/ 43709 h 969539"/>
              <a:gd name="connsiteX6" fmla="*/ 1830091 w 1830091"/>
              <a:gd name="connsiteY6" fmla="*/ 348509 h 969539"/>
              <a:gd name="connsiteX0" fmla="*/ 66061 w 1830091"/>
              <a:gd name="connsiteY0" fmla="*/ 969539 h 969539"/>
              <a:gd name="connsiteX1" fmla="*/ 58441 w 1830091"/>
              <a:gd name="connsiteY1" fmla="*/ 615209 h 969539"/>
              <a:gd name="connsiteX2" fmla="*/ 473731 w 1830091"/>
              <a:gd name="connsiteY2" fmla="*/ 424709 h 969539"/>
              <a:gd name="connsiteX3" fmla="*/ 1026181 w 1830091"/>
              <a:gd name="connsiteY3" fmla="*/ 318029 h 969539"/>
              <a:gd name="connsiteX4" fmla="*/ 1296691 w 1830091"/>
              <a:gd name="connsiteY4" fmla="*/ 51329 h 969539"/>
              <a:gd name="connsiteX5" fmla="*/ 1620541 w 1830091"/>
              <a:gd name="connsiteY5" fmla="*/ 43709 h 969539"/>
              <a:gd name="connsiteX6" fmla="*/ 1830091 w 1830091"/>
              <a:gd name="connsiteY6" fmla="*/ 348509 h 969539"/>
              <a:gd name="connsiteX0" fmla="*/ 56782 w 1820812"/>
              <a:gd name="connsiteY0" fmla="*/ 969539 h 969539"/>
              <a:gd name="connsiteX1" fmla="*/ 68212 w 1820812"/>
              <a:gd name="connsiteY1" fmla="*/ 626639 h 969539"/>
              <a:gd name="connsiteX2" fmla="*/ 464452 w 1820812"/>
              <a:gd name="connsiteY2" fmla="*/ 424709 h 969539"/>
              <a:gd name="connsiteX3" fmla="*/ 1016902 w 1820812"/>
              <a:gd name="connsiteY3" fmla="*/ 318029 h 969539"/>
              <a:gd name="connsiteX4" fmla="*/ 1287412 w 1820812"/>
              <a:gd name="connsiteY4" fmla="*/ 51329 h 969539"/>
              <a:gd name="connsiteX5" fmla="*/ 1611262 w 1820812"/>
              <a:gd name="connsiteY5" fmla="*/ 43709 h 969539"/>
              <a:gd name="connsiteX6" fmla="*/ 1820812 w 1820812"/>
              <a:gd name="connsiteY6" fmla="*/ 348509 h 969539"/>
              <a:gd name="connsiteX0" fmla="*/ 56782 w 1820812"/>
              <a:gd name="connsiteY0" fmla="*/ 969539 h 969539"/>
              <a:gd name="connsiteX1" fmla="*/ 68212 w 1820812"/>
              <a:gd name="connsiteY1" fmla="*/ 626639 h 969539"/>
              <a:gd name="connsiteX2" fmla="*/ 464452 w 1820812"/>
              <a:gd name="connsiteY2" fmla="*/ 424709 h 969539"/>
              <a:gd name="connsiteX3" fmla="*/ 1016902 w 1820812"/>
              <a:gd name="connsiteY3" fmla="*/ 318029 h 969539"/>
              <a:gd name="connsiteX4" fmla="*/ 1287412 w 1820812"/>
              <a:gd name="connsiteY4" fmla="*/ 51329 h 969539"/>
              <a:gd name="connsiteX5" fmla="*/ 1611262 w 1820812"/>
              <a:gd name="connsiteY5" fmla="*/ 43709 h 969539"/>
              <a:gd name="connsiteX6" fmla="*/ 1820812 w 1820812"/>
              <a:gd name="connsiteY6" fmla="*/ 3485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40666 w 1747546"/>
              <a:gd name="connsiteY0" fmla="*/ 839999 h 839999"/>
              <a:gd name="connsiteX1" fmla="*/ 97816 w 1747546"/>
              <a:gd name="connsiteY1" fmla="*/ 626639 h 839999"/>
              <a:gd name="connsiteX2" fmla="*/ 494056 w 1747546"/>
              <a:gd name="connsiteY2" fmla="*/ 424709 h 839999"/>
              <a:gd name="connsiteX3" fmla="*/ 1046506 w 1747546"/>
              <a:gd name="connsiteY3" fmla="*/ 318029 h 839999"/>
              <a:gd name="connsiteX4" fmla="*/ 1317016 w 1747546"/>
              <a:gd name="connsiteY4" fmla="*/ 51329 h 839999"/>
              <a:gd name="connsiteX5" fmla="*/ 1640866 w 1747546"/>
              <a:gd name="connsiteY5" fmla="*/ 43709 h 839999"/>
              <a:gd name="connsiteX6" fmla="*/ 1747546 w 1747546"/>
              <a:gd name="connsiteY6" fmla="*/ 158009 h 839999"/>
              <a:gd name="connsiteX0" fmla="*/ 0 w 1706880"/>
              <a:gd name="connsiteY0" fmla="*/ 839999 h 839999"/>
              <a:gd name="connsiteX1" fmla="*/ 57150 w 1706880"/>
              <a:gd name="connsiteY1" fmla="*/ 626639 h 839999"/>
              <a:gd name="connsiteX2" fmla="*/ 453390 w 1706880"/>
              <a:gd name="connsiteY2" fmla="*/ 424709 h 839999"/>
              <a:gd name="connsiteX3" fmla="*/ 1005840 w 1706880"/>
              <a:gd name="connsiteY3" fmla="*/ 318029 h 839999"/>
              <a:gd name="connsiteX4" fmla="*/ 1276350 w 1706880"/>
              <a:gd name="connsiteY4" fmla="*/ 51329 h 839999"/>
              <a:gd name="connsiteX5" fmla="*/ 1600200 w 1706880"/>
              <a:gd name="connsiteY5" fmla="*/ 43709 h 839999"/>
              <a:gd name="connsiteX6" fmla="*/ 1706880 w 1706880"/>
              <a:gd name="connsiteY6" fmla="*/ 158009 h 839999"/>
              <a:gd name="connsiteX0" fmla="*/ 5191 w 1712071"/>
              <a:gd name="connsiteY0" fmla="*/ 839999 h 839999"/>
              <a:gd name="connsiteX1" fmla="*/ 62341 w 1712071"/>
              <a:gd name="connsiteY1" fmla="*/ 626639 h 839999"/>
              <a:gd name="connsiteX2" fmla="*/ 458581 w 1712071"/>
              <a:gd name="connsiteY2" fmla="*/ 424709 h 839999"/>
              <a:gd name="connsiteX3" fmla="*/ 1011031 w 1712071"/>
              <a:gd name="connsiteY3" fmla="*/ 318029 h 839999"/>
              <a:gd name="connsiteX4" fmla="*/ 1281541 w 1712071"/>
              <a:gd name="connsiteY4" fmla="*/ 51329 h 839999"/>
              <a:gd name="connsiteX5" fmla="*/ 1605391 w 1712071"/>
              <a:gd name="connsiteY5" fmla="*/ 43709 h 839999"/>
              <a:gd name="connsiteX6" fmla="*/ 1712071 w 1712071"/>
              <a:gd name="connsiteY6" fmla="*/ 158009 h 83999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5917 h 845917"/>
              <a:gd name="connsiteX1" fmla="*/ 62341 w 1712071"/>
              <a:gd name="connsiteY1" fmla="*/ 632557 h 845917"/>
              <a:gd name="connsiteX2" fmla="*/ 458581 w 1712071"/>
              <a:gd name="connsiteY2" fmla="*/ 430627 h 845917"/>
              <a:gd name="connsiteX3" fmla="*/ 1011031 w 1712071"/>
              <a:gd name="connsiteY3" fmla="*/ 323947 h 845917"/>
              <a:gd name="connsiteX4" fmla="*/ 1281541 w 1712071"/>
              <a:gd name="connsiteY4" fmla="*/ 57247 h 845917"/>
              <a:gd name="connsiteX5" fmla="*/ 1582531 w 1712071"/>
              <a:gd name="connsiteY5" fmla="*/ 45817 h 845917"/>
              <a:gd name="connsiteX6" fmla="*/ 1712071 w 1712071"/>
              <a:gd name="connsiteY6" fmla="*/ 163927 h 845917"/>
              <a:gd name="connsiteX0" fmla="*/ 5191 w 1712071"/>
              <a:gd name="connsiteY0" fmla="*/ 845917 h 845917"/>
              <a:gd name="connsiteX1" fmla="*/ 62341 w 1712071"/>
              <a:gd name="connsiteY1" fmla="*/ 626842 h 845917"/>
              <a:gd name="connsiteX2" fmla="*/ 458581 w 1712071"/>
              <a:gd name="connsiteY2" fmla="*/ 430627 h 845917"/>
              <a:gd name="connsiteX3" fmla="*/ 1011031 w 1712071"/>
              <a:gd name="connsiteY3" fmla="*/ 323947 h 845917"/>
              <a:gd name="connsiteX4" fmla="*/ 1281541 w 1712071"/>
              <a:gd name="connsiteY4" fmla="*/ 57247 h 845917"/>
              <a:gd name="connsiteX5" fmla="*/ 1582531 w 1712071"/>
              <a:gd name="connsiteY5" fmla="*/ 45817 h 845917"/>
              <a:gd name="connsiteX6" fmla="*/ 1712071 w 1712071"/>
              <a:gd name="connsiteY6" fmla="*/ 163927 h 845917"/>
              <a:gd name="connsiteX0" fmla="*/ 1569 w 1708449"/>
              <a:gd name="connsiteY0" fmla="*/ 845917 h 845917"/>
              <a:gd name="connsiteX1" fmla="*/ 58719 w 1708449"/>
              <a:gd name="connsiteY1" fmla="*/ 626842 h 845917"/>
              <a:gd name="connsiteX2" fmla="*/ 454959 w 1708449"/>
              <a:gd name="connsiteY2" fmla="*/ 430627 h 845917"/>
              <a:gd name="connsiteX3" fmla="*/ 1007409 w 1708449"/>
              <a:gd name="connsiteY3" fmla="*/ 323947 h 845917"/>
              <a:gd name="connsiteX4" fmla="*/ 1277919 w 1708449"/>
              <a:gd name="connsiteY4" fmla="*/ 57247 h 845917"/>
              <a:gd name="connsiteX5" fmla="*/ 1578909 w 1708449"/>
              <a:gd name="connsiteY5" fmla="*/ 45817 h 845917"/>
              <a:gd name="connsiteX6" fmla="*/ 1708449 w 1708449"/>
              <a:gd name="connsiteY6" fmla="*/ 163927 h 845917"/>
              <a:gd name="connsiteX0" fmla="*/ 2344 w 1709224"/>
              <a:gd name="connsiteY0" fmla="*/ 845917 h 845917"/>
              <a:gd name="connsiteX1" fmla="*/ 59494 w 1709224"/>
              <a:gd name="connsiteY1" fmla="*/ 626842 h 845917"/>
              <a:gd name="connsiteX2" fmla="*/ 455734 w 1709224"/>
              <a:gd name="connsiteY2" fmla="*/ 430627 h 845917"/>
              <a:gd name="connsiteX3" fmla="*/ 1008184 w 1709224"/>
              <a:gd name="connsiteY3" fmla="*/ 323947 h 845917"/>
              <a:gd name="connsiteX4" fmla="*/ 1278694 w 1709224"/>
              <a:gd name="connsiteY4" fmla="*/ 57247 h 845917"/>
              <a:gd name="connsiteX5" fmla="*/ 1579684 w 1709224"/>
              <a:gd name="connsiteY5" fmla="*/ 45817 h 845917"/>
              <a:gd name="connsiteX6" fmla="*/ 1709224 w 1709224"/>
              <a:gd name="connsiteY6" fmla="*/ 163927 h 845917"/>
              <a:gd name="connsiteX0" fmla="*/ 2344 w 1709224"/>
              <a:gd name="connsiteY0" fmla="*/ 814295 h 814295"/>
              <a:gd name="connsiteX1" fmla="*/ 59494 w 1709224"/>
              <a:gd name="connsiteY1" fmla="*/ 595220 h 814295"/>
              <a:gd name="connsiteX2" fmla="*/ 455734 w 1709224"/>
              <a:gd name="connsiteY2" fmla="*/ 399005 h 814295"/>
              <a:gd name="connsiteX3" fmla="*/ 1008184 w 1709224"/>
              <a:gd name="connsiteY3" fmla="*/ 292325 h 814295"/>
              <a:gd name="connsiteX4" fmla="*/ 1423474 w 1709224"/>
              <a:gd name="connsiteY4" fmla="*/ 448535 h 814295"/>
              <a:gd name="connsiteX5" fmla="*/ 1579684 w 1709224"/>
              <a:gd name="connsiteY5" fmla="*/ 14195 h 814295"/>
              <a:gd name="connsiteX6" fmla="*/ 1709224 w 1709224"/>
              <a:gd name="connsiteY6" fmla="*/ 132305 h 814295"/>
              <a:gd name="connsiteX0" fmla="*/ 2344 w 1752996"/>
              <a:gd name="connsiteY0" fmla="*/ 690607 h 690607"/>
              <a:gd name="connsiteX1" fmla="*/ 59494 w 1752996"/>
              <a:gd name="connsiteY1" fmla="*/ 471532 h 690607"/>
              <a:gd name="connsiteX2" fmla="*/ 455734 w 1752996"/>
              <a:gd name="connsiteY2" fmla="*/ 275317 h 690607"/>
              <a:gd name="connsiteX3" fmla="*/ 1008184 w 1752996"/>
              <a:gd name="connsiteY3" fmla="*/ 16863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4671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89974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86926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60291"/>
              <a:gd name="connsiteY0" fmla="*/ 690353 h 690353"/>
              <a:gd name="connsiteX1" fmla="*/ 61547 w 1760291"/>
              <a:gd name="connsiteY1" fmla="*/ 471278 h 690353"/>
              <a:gd name="connsiteX2" fmla="*/ 476837 w 1760291"/>
              <a:gd name="connsiteY2" fmla="*/ 309353 h 690353"/>
              <a:gd name="connsiteX3" fmla="*/ 869267 w 1760291"/>
              <a:gd name="connsiteY3" fmla="*/ 6932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60291"/>
              <a:gd name="connsiteY0" fmla="*/ 690353 h 690353"/>
              <a:gd name="connsiteX1" fmla="*/ 61547 w 1760291"/>
              <a:gd name="connsiteY1" fmla="*/ 471278 h 690353"/>
              <a:gd name="connsiteX2" fmla="*/ 476837 w 1760291"/>
              <a:gd name="connsiteY2" fmla="*/ 309353 h 690353"/>
              <a:gd name="connsiteX3" fmla="*/ 922607 w 1760291"/>
              <a:gd name="connsiteY3" fmla="*/ 8837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60291"/>
              <a:gd name="connsiteY0" fmla="*/ 690353 h 690353"/>
              <a:gd name="connsiteX1" fmla="*/ 61547 w 1760291"/>
              <a:gd name="connsiteY1" fmla="*/ 471278 h 690353"/>
              <a:gd name="connsiteX2" fmla="*/ 476837 w 1760291"/>
              <a:gd name="connsiteY2" fmla="*/ 309353 h 690353"/>
              <a:gd name="connsiteX3" fmla="*/ 922607 w 1760291"/>
              <a:gd name="connsiteY3" fmla="*/ 10742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12355"/>
              <a:gd name="connsiteY0" fmla="*/ 690993 h 690993"/>
              <a:gd name="connsiteX1" fmla="*/ 61547 w 1712355"/>
              <a:gd name="connsiteY1" fmla="*/ 471918 h 690993"/>
              <a:gd name="connsiteX2" fmla="*/ 476837 w 1712355"/>
              <a:gd name="connsiteY2" fmla="*/ 309993 h 690993"/>
              <a:gd name="connsiteX3" fmla="*/ 922607 w 1712355"/>
              <a:gd name="connsiteY3" fmla="*/ 108063 h 690993"/>
              <a:gd name="connsiteX4" fmla="*/ 1330277 w 1712355"/>
              <a:gd name="connsiteY4" fmla="*/ 256653 h 690993"/>
              <a:gd name="connsiteX5" fmla="*/ 1692227 w 1712355"/>
              <a:gd name="connsiteY5" fmla="*/ 287133 h 690993"/>
              <a:gd name="connsiteX6" fmla="*/ 1711277 w 1712355"/>
              <a:gd name="connsiteY6" fmla="*/ 9003 h 690993"/>
              <a:gd name="connsiteX0" fmla="*/ 4397 w 1920827"/>
              <a:gd name="connsiteY0" fmla="*/ 583373 h 583373"/>
              <a:gd name="connsiteX1" fmla="*/ 61547 w 1920827"/>
              <a:gd name="connsiteY1" fmla="*/ 364298 h 583373"/>
              <a:gd name="connsiteX2" fmla="*/ 476837 w 1920827"/>
              <a:gd name="connsiteY2" fmla="*/ 202373 h 583373"/>
              <a:gd name="connsiteX3" fmla="*/ 922607 w 1920827"/>
              <a:gd name="connsiteY3" fmla="*/ 443 h 583373"/>
              <a:gd name="connsiteX4" fmla="*/ 1330277 w 1920827"/>
              <a:gd name="connsiteY4" fmla="*/ 149033 h 583373"/>
              <a:gd name="connsiteX5" fmla="*/ 1692227 w 1920827"/>
              <a:gd name="connsiteY5" fmla="*/ 179513 h 583373"/>
              <a:gd name="connsiteX6" fmla="*/ 1920827 w 1920827"/>
              <a:gd name="connsiteY6" fmla="*/ 129983 h 583373"/>
              <a:gd name="connsiteX0" fmla="*/ 4397 w 2031317"/>
              <a:gd name="connsiteY0" fmla="*/ 583373 h 583373"/>
              <a:gd name="connsiteX1" fmla="*/ 61547 w 2031317"/>
              <a:gd name="connsiteY1" fmla="*/ 364298 h 583373"/>
              <a:gd name="connsiteX2" fmla="*/ 476837 w 2031317"/>
              <a:gd name="connsiteY2" fmla="*/ 202373 h 583373"/>
              <a:gd name="connsiteX3" fmla="*/ 922607 w 2031317"/>
              <a:gd name="connsiteY3" fmla="*/ 443 h 583373"/>
              <a:gd name="connsiteX4" fmla="*/ 1330277 w 2031317"/>
              <a:gd name="connsiteY4" fmla="*/ 149033 h 583373"/>
              <a:gd name="connsiteX5" fmla="*/ 1692227 w 2031317"/>
              <a:gd name="connsiteY5" fmla="*/ 179513 h 583373"/>
              <a:gd name="connsiteX6" fmla="*/ 2031317 w 2031317"/>
              <a:gd name="connsiteY6" fmla="*/ 19094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2115137"/>
              <a:gd name="connsiteY0" fmla="*/ 583373 h 583373"/>
              <a:gd name="connsiteX1" fmla="*/ 61547 w 2115137"/>
              <a:gd name="connsiteY1" fmla="*/ 364298 h 583373"/>
              <a:gd name="connsiteX2" fmla="*/ 476837 w 2115137"/>
              <a:gd name="connsiteY2" fmla="*/ 202373 h 583373"/>
              <a:gd name="connsiteX3" fmla="*/ 922607 w 2115137"/>
              <a:gd name="connsiteY3" fmla="*/ 443 h 583373"/>
              <a:gd name="connsiteX4" fmla="*/ 1330277 w 2115137"/>
              <a:gd name="connsiteY4" fmla="*/ 149033 h 583373"/>
              <a:gd name="connsiteX5" fmla="*/ 1692227 w 2115137"/>
              <a:gd name="connsiteY5" fmla="*/ 179513 h 583373"/>
              <a:gd name="connsiteX6" fmla="*/ 2115137 w 2115137"/>
              <a:gd name="connsiteY6" fmla="*/ 267143 h 583373"/>
              <a:gd name="connsiteX0" fmla="*/ 4397 w 2115137"/>
              <a:gd name="connsiteY0" fmla="*/ 583373 h 583373"/>
              <a:gd name="connsiteX1" fmla="*/ 61547 w 2115137"/>
              <a:gd name="connsiteY1" fmla="*/ 364298 h 583373"/>
              <a:gd name="connsiteX2" fmla="*/ 476837 w 2115137"/>
              <a:gd name="connsiteY2" fmla="*/ 202373 h 583373"/>
              <a:gd name="connsiteX3" fmla="*/ 922607 w 2115137"/>
              <a:gd name="connsiteY3" fmla="*/ 443 h 583373"/>
              <a:gd name="connsiteX4" fmla="*/ 1330277 w 2115137"/>
              <a:gd name="connsiteY4" fmla="*/ 149033 h 583373"/>
              <a:gd name="connsiteX5" fmla="*/ 1692227 w 2115137"/>
              <a:gd name="connsiteY5" fmla="*/ 179513 h 583373"/>
              <a:gd name="connsiteX6" fmla="*/ 2115137 w 2115137"/>
              <a:gd name="connsiteY6" fmla="*/ 26714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547 h 583547"/>
              <a:gd name="connsiteX1" fmla="*/ 61547 w 2198957"/>
              <a:gd name="connsiteY1" fmla="*/ 364472 h 583547"/>
              <a:gd name="connsiteX2" fmla="*/ 476837 w 2198957"/>
              <a:gd name="connsiteY2" fmla="*/ 202547 h 583547"/>
              <a:gd name="connsiteX3" fmla="*/ 922607 w 2198957"/>
              <a:gd name="connsiteY3" fmla="*/ 617 h 583547"/>
              <a:gd name="connsiteX4" fmla="*/ 1330277 w 2198957"/>
              <a:gd name="connsiteY4" fmla="*/ 149207 h 583547"/>
              <a:gd name="connsiteX5" fmla="*/ 1574117 w 2198957"/>
              <a:gd name="connsiteY5" fmla="*/ 229217 h 583547"/>
              <a:gd name="connsiteX6" fmla="*/ 2198957 w 2198957"/>
              <a:gd name="connsiteY6" fmla="*/ 556877 h 583547"/>
              <a:gd name="connsiteX0" fmla="*/ 4397 w 2198957"/>
              <a:gd name="connsiteY0" fmla="*/ 583411 h 583411"/>
              <a:gd name="connsiteX1" fmla="*/ 61547 w 2198957"/>
              <a:gd name="connsiteY1" fmla="*/ 364336 h 583411"/>
              <a:gd name="connsiteX2" fmla="*/ 476837 w 2198957"/>
              <a:gd name="connsiteY2" fmla="*/ 202411 h 583411"/>
              <a:gd name="connsiteX3" fmla="*/ 922607 w 2198957"/>
              <a:gd name="connsiteY3" fmla="*/ 481 h 583411"/>
              <a:gd name="connsiteX4" fmla="*/ 1330277 w 2198957"/>
              <a:gd name="connsiteY4" fmla="*/ 149071 h 583411"/>
              <a:gd name="connsiteX5" fmla="*/ 1676987 w 2198957"/>
              <a:gd name="connsiteY5" fmla="*/ 244321 h 583411"/>
              <a:gd name="connsiteX6" fmla="*/ 2198957 w 2198957"/>
              <a:gd name="connsiteY6" fmla="*/ 556741 h 58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957" h="583411">
                <a:moveTo>
                  <a:pt x="4397" y="583411"/>
                </a:moveTo>
                <a:cubicBezTo>
                  <a:pt x="587" y="497686"/>
                  <a:pt x="-17193" y="427836"/>
                  <a:pt x="61547" y="364336"/>
                </a:cubicBezTo>
                <a:cubicBezTo>
                  <a:pt x="140287" y="300836"/>
                  <a:pt x="333327" y="263053"/>
                  <a:pt x="476837" y="202411"/>
                </a:cubicBezTo>
                <a:cubicBezTo>
                  <a:pt x="620347" y="141769"/>
                  <a:pt x="780367" y="9371"/>
                  <a:pt x="922607" y="481"/>
                </a:cubicBezTo>
                <a:cubicBezTo>
                  <a:pt x="1064847" y="-8409"/>
                  <a:pt x="1204547" y="108431"/>
                  <a:pt x="1330277" y="149071"/>
                </a:cubicBezTo>
                <a:cubicBezTo>
                  <a:pt x="1456007" y="189711"/>
                  <a:pt x="1414097" y="187806"/>
                  <a:pt x="1676987" y="244321"/>
                </a:cubicBezTo>
                <a:cubicBezTo>
                  <a:pt x="1939877" y="300836"/>
                  <a:pt x="2072909" y="195108"/>
                  <a:pt x="2198957" y="556741"/>
                </a:cubicBezTo>
              </a:path>
            </a:pathLst>
          </a:custGeom>
          <a:solidFill>
            <a:srgbClr val="D9D9D9"/>
          </a:solid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31" name="Group 30">
            <a:extLst>
              <a:ext uri="{FF2B5EF4-FFF2-40B4-BE49-F238E27FC236}">
                <a16:creationId xmlns:a16="http://schemas.microsoft.com/office/drawing/2014/main" id="{38C8118F-8D23-8783-55FC-C83D10C86BF5}"/>
              </a:ext>
            </a:extLst>
          </p:cNvPr>
          <p:cNvGrpSpPr/>
          <p:nvPr/>
        </p:nvGrpSpPr>
        <p:grpSpPr>
          <a:xfrm>
            <a:off x="6664805" y="2847508"/>
            <a:ext cx="611518" cy="493431"/>
            <a:chOff x="6209772" y="2661160"/>
            <a:chExt cx="611518" cy="493431"/>
          </a:xfrm>
        </p:grpSpPr>
        <p:sp>
          <p:nvSpPr>
            <p:cNvPr id="32" name="Isosceles Triangle 31">
              <a:extLst>
                <a:ext uri="{FF2B5EF4-FFF2-40B4-BE49-F238E27FC236}">
                  <a16:creationId xmlns:a16="http://schemas.microsoft.com/office/drawing/2014/main" id="{F303EC31-D40E-86B9-934F-F9EC6BF1AEA8}"/>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33" name="Group 32">
              <a:extLst>
                <a:ext uri="{FF2B5EF4-FFF2-40B4-BE49-F238E27FC236}">
                  <a16:creationId xmlns:a16="http://schemas.microsoft.com/office/drawing/2014/main" id="{01976A65-4E9C-730F-52BE-E360CDD815E7}"/>
                </a:ext>
              </a:extLst>
            </p:cNvPr>
            <p:cNvGrpSpPr/>
            <p:nvPr/>
          </p:nvGrpSpPr>
          <p:grpSpPr>
            <a:xfrm>
              <a:off x="6474763" y="3001212"/>
              <a:ext cx="346527" cy="115066"/>
              <a:chOff x="6474763" y="3001212"/>
              <a:chExt cx="346527" cy="115066"/>
            </a:xfrm>
          </p:grpSpPr>
          <p:sp>
            <p:nvSpPr>
              <p:cNvPr id="34" name="Oval 33">
                <a:extLst>
                  <a:ext uri="{FF2B5EF4-FFF2-40B4-BE49-F238E27FC236}">
                    <a16:creationId xmlns:a16="http://schemas.microsoft.com/office/drawing/2014/main" id="{D490E5B2-9350-9E9A-9A91-05DBD735CACA}"/>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35" name="Oval 34">
                <a:extLst>
                  <a:ext uri="{FF2B5EF4-FFF2-40B4-BE49-F238E27FC236}">
                    <a16:creationId xmlns:a16="http://schemas.microsoft.com/office/drawing/2014/main" id="{F6161DEF-6FC8-8289-B299-069AF6EDB44F}"/>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BA4D116-75BD-9749-2BE7-87CA9A5D0B59}"/>
                  </a:ext>
                </a:extLst>
              </p:cNvPr>
              <p:cNvSpPr txBox="1"/>
              <p:nvPr/>
            </p:nvSpPr>
            <p:spPr>
              <a:xfrm>
                <a:off x="8861183" y="1862748"/>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oMath>
                  </m:oMathPara>
                </a14:m>
                <a:endParaRPr lang="en-FI" b="1" i="1">
                  <a:solidFill>
                    <a:srgbClr val="009AD0"/>
                  </a:solidFill>
                  <a:latin typeface="Cambria Math" panose="02040503050406030204" pitchFamily="18" charset="0"/>
                </a:endParaRPr>
              </a:p>
            </p:txBody>
          </p:sp>
        </mc:Choice>
        <mc:Fallback xmlns="">
          <p:sp>
            <p:nvSpPr>
              <p:cNvPr id="36" name="TextBox 35">
                <a:extLst>
                  <a:ext uri="{FF2B5EF4-FFF2-40B4-BE49-F238E27FC236}">
                    <a16:creationId xmlns:a16="http://schemas.microsoft.com/office/drawing/2014/main" id="{EBA4D116-75BD-9749-2BE7-87CA9A5D0B59}"/>
                  </a:ext>
                </a:extLst>
              </p:cNvPr>
              <p:cNvSpPr txBox="1">
                <a:spLocks noRot="1" noChangeAspect="1" noMove="1" noResize="1" noEditPoints="1" noAdjustHandles="1" noChangeArrowheads="1" noChangeShapeType="1" noTextEdit="1"/>
              </p:cNvSpPr>
              <p:nvPr/>
            </p:nvSpPr>
            <p:spPr>
              <a:xfrm>
                <a:off x="8861183" y="1862748"/>
                <a:ext cx="526028" cy="52937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82F6452-2A38-CEA1-04F8-BF0CE027A8F8}"/>
                  </a:ext>
                </a:extLst>
              </p:cNvPr>
              <p:cNvSpPr txBox="1"/>
              <p:nvPr/>
            </p:nvSpPr>
            <p:spPr>
              <a:xfrm>
                <a:off x="9862465" y="4656632"/>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𝟑</m:t>
                          </m:r>
                        </m:sub>
                      </m:sSub>
                    </m:oMath>
                  </m:oMathPara>
                </a14:m>
                <a:endParaRPr lang="en-FI" b="1" i="1">
                  <a:solidFill>
                    <a:srgbClr val="009AD0"/>
                  </a:solidFill>
                  <a:latin typeface="Cambria Math" panose="02040503050406030204" pitchFamily="18" charset="0"/>
                </a:endParaRPr>
              </a:p>
            </p:txBody>
          </p:sp>
        </mc:Choice>
        <mc:Fallback xmlns="">
          <p:sp>
            <p:nvSpPr>
              <p:cNvPr id="37" name="TextBox 36">
                <a:extLst>
                  <a:ext uri="{FF2B5EF4-FFF2-40B4-BE49-F238E27FC236}">
                    <a16:creationId xmlns:a16="http://schemas.microsoft.com/office/drawing/2014/main" id="{282F6452-2A38-CEA1-04F8-BF0CE027A8F8}"/>
                  </a:ext>
                </a:extLst>
              </p:cNvPr>
              <p:cNvSpPr txBox="1">
                <a:spLocks noRot="1" noChangeAspect="1" noMove="1" noResize="1" noEditPoints="1" noAdjustHandles="1" noChangeArrowheads="1" noChangeShapeType="1" noTextEdit="1"/>
              </p:cNvSpPr>
              <p:nvPr/>
            </p:nvSpPr>
            <p:spPr>
              <a:xfrm>
                <a:off x="9862465" y="4656632"/>
                <a:ext cx="526028" cy="52937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79F3EC0-81E0-7688-C62B-DAF6C2F30800}"/>
                  </a:ext>
                </a:extLst>
              </p:cNvPr>
              <p:cNvSpPr txBox="1"/>
              <p:nvPr/>
            </p:nvSpPr>
            <p:spPr>
              <a:xfrm>
                <a:off x="10984834" y="2749632"/>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𝟒</m:t>
                          </m:r>
                        </m:sub>
                      </m:sSub>
                    </m:oMath>
                  </m:oMathPara>
                </a14:m>
                <a:endParaRPr lang="en-FI" b="1" i="1">
                  <a:solidFill>
                    <a:srgbClr val="009AD0"/>
                  </a:solidFill>
                  <a:latin typeface="Cambria Math" panose="02040503050406030204" pitchFamily="18" charset="0"/>
                </a:endParaRPr>
              </a:p>
            </p:txBody>
          </p:sp>
        </mc:Choice>
        <mc:Fallback xmlns="">
          <p:sp>
            <p:nvSpPr>
              <p:cNvPr id="38" name="TextBox 37">
                <a:extLst>
                  <a:ext uri="{FF2B5EF4-FFF2-40B4-BE49-F238E27FC236}">
                    <a16:creationId xmlns:a16="http://schemas.microsoft.com/office/drawing/2014/main" id="{479F3EC0-81E0-7688-C62B-DAF6C2F30800}"/>
                  </a:ext>
                </a:extLst>
              </p:cNvPr>
              <p:cNvSpPr txBox="1">
                <a:spLocks noRot="1" noChangeAspect="1" noMove="1" noResize="1" noEditPoints="1" noAdjustHandles="1" noChangeArrowheads="1" noChangeShapeType="1" noTextEdit="1"/>
              </p:cNvSpPr>
              <p:nvPr/>
            </p:nvSpPr>
            <p:spPr>
              <a:xfrm>
                <a:off x="10984834" y="2749632"/>
                <a:ext cx="526028" cy="529376"/>
              </a:xfrm>
              <a:prstGeom prst="rect">
                <a:avLst/>
              </a:prstGeom>
              <a:blipFill>
                <a:blip r:embed="rId6"/>
                <a:stretch>
                  <a:fillRect/>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0EE31413-BAA5-E2D4-81EE-58955C62AA9E}"/>
              </a:ext>
            </a:extLst>
          </p:cNvPr>
          <p:cNvCxnSpPr>
            <a:cxnSpLocks/>
          </p:cNvCxnSpPr>
          <p:nvPr/>
        </p:nvCxnSpPr>
        <p:spPr>
          <a:xfrm flipH="1" flipV="1">
            <a:off x="9192196" y="2353172"/>
            <a:ext cx="572041" cy="2643526"/>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953D07F-BAC1-B2A0-03D7-4CD3A016D69F}"/>
                  </a:ext>
                </a:extLst>
              </p:cNvPr>
              <p:cNvSpPr txBox="1"/>
              <p:nvPr/>
            </p:nvSpPr>
            <p:spPr>
              <a:xfrm>
                <a:off x="7905906" y="4640517"/>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1</m:t>
                          </m:r>
                        </m:sub>
                      </m:sSub>
                    </m:oMath>
                  </m:oMathPara>
                </a14:m>
                <a:endParaRPr lang="en-FI" i="1">
                  <a:solidFill>
                    <a:srgbClr val="81DEFF"/>
                  </a:solidFill>
                  <a:latin typeface="Cambria Math" panose="02040503050406030204" pitchFamily="18" charset="0"/>
                </a:endParaRPr>
              </a:p>
            </p:txBody>
          </p:sp>
        </mc:Choice>
        <mc:Fallback xmlns="">
          <p:sp>
            <p:nvSpPr>
              <p:cNvPr id="41" name="TextBox 40">
                <a:extLst>
                  <a:ext uri="{FF2B5EF4-FFF2-40B4-BE49-F238E27FC236}">
                    <a16:creationId xmlns:a16="http://schemas.microsoft.com/office/drawing/2014/main" id="{F953D07F-BAC1-B2A0-03D7-4CD3A016D69F}"/>
                  </a:ext>
                </a:extLst>
              </p:cNvPr>
              <p:cNvSpPr txBox="1">
                <a:spLocks noRot="1" noChangeAspect="1" noMove="1" noResize="1" noEditPoints="1" noAdjustHandles="1" noChangeArrowheads="1" noChangeShapeType="1" noTextEdit="1"/>
              </p:cNvSpPr>
              <p:nvPr/>
            </p:nvSpPr>
            <p:spPr>
              <a:xfrm>
                <a:off x="7905906" y="4640517"/>
                <a:ext cx="526028" cy="54521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A5E8B9C-9D4C-C81A-5353-18852DCF4CBB}"/>
                  </a:ext>
                </a:extLst>
              </p:cNvPr>
              <p:cNvSpPr txBox="1"/>
              <p:nvPr/>
            </p:nvSpPr>
            <p:spPr>
              <a:xfrm>
                <a:off x="6741441" y="3312361"/>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0</m:t>
                          </m:r>
                        </m:sub>
                      </m:sSub>
                    </m:oMath>
                  </m:oMathPara>
                </a14:m>
                <a:endParaRPr lang="en-FI" i="1">
                  <a:solidFill>
                    <a:srgbClr val="81DEFF"/>
                  </a:solidFill>
                  <a:latin typeface="Cambria Math" panose="02040503050406030204" pitchFamily="18" charset="0"/>
                </a:endParaRPr>
              </a:p>
            </p:txBody>
          </p:sp>
        </mc:Choice>
        <mc:Fallback xmlns="">
          <p:sp>
            <p:nvSpPr>
              <p:cNvPr id="42" name="TextBox 41">
                <a:extLst>
                  <a:ext uri="{FF2B5EF4-FFF2-40B4-BE49-F238E27FC236}">
                    <a16:creationId xmlns:a16="http://schemas.microsoft.com/office/drawing/2014/main" id="{AA5E8B9C-9D4C-C81A-5353-18852DCF4CBB}"/>
                  </a:ext>
                </a:extLst>
              </p:cNvPr>
              <p:cNvSpPr txBox="1">
                <a:spLocks noRot="1" noChangeAspect="1" noMove="1" noResize="1" noEditPoints="1" noAdjustHandles="1" noChangeArrowheads="1" noChangeShapeType="1" noTextEdit="1"/>
              </p:cNvSpPr>
              <p:nvPr/>
            </p:nvSpPr>
            <p:spPr>
              <a:xfrm>
                <a:off x="6741441" y="3312361"/>
                <a:ext cx="526028" cy="545214"/>
              </a:xfrm>
              <a:prstGeom prst="rect">
                <a:avLst/>
              </a:prstGeom>
              <a:blipFill>
                <a:blip r:embed="rId8"/>
                <a:stretch>
                  <a:fillRect/>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52DD6B6E-19DC-C083-701C-2CA616606F08}"/>
              </a:ext>
            </a:extLst>
          </p:cNvPr>
          <p:cNvCxnSpPr>
            <a:cxnSpLocks/>
          </p:cNvCxnSpPr>
          <p:nvPr/>
        </p:nvCxnSpPr>
        <p:spPr>
          <a:xfrm flipH="1">
            <a:off x="10929058" y="3180899"/>
            <a:ext cx="69745" cy="773709"/>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CFC7FFC-C743-F117-6E94-FF378DA1BE39}"/>
                  </a:ext>
                </a:extLst>
              </p:cNvPr>
              <p:cNvSpPr txBox="1"/>
              <p:nvPr/>
            </p:nvSpPr>
            <p:spPr>
              <a:xfrm>
                <a:off x="7302231" y="2992006"/>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i="1">
                              <a:solidFill>
                                <a:srgbClr val="FFC000"/>
                              </a:solidFill>
                              <a:latin typeface="Cambria Math" panose="02040503050406030204" pitchFamily="18" charset="0"/>
                            </a:rPr>
                            <m:t>0</m:t>
                          </m:r>
                        </m:sub>
                      </m:sSub>
                    </m:oMath>
                  </m:oMathPara>
                </a14:m>
                <a:endParaRPr lang="en-FI" i="1">
                  <a:solidFill>
                    <a:srgbClr val="FFC000"/>
                  </a:solidFill>
                  <a:latin typeface="Cambria Math" panose="02040503050406030204" pitchFamily="18" charset="0"/>
                </a:endParaRPr>
              </a:p>
            </p:txBody>
          </p:sp>
        </mc:Choice>
        <mc:Fallback xmlns="">
          <p:sp>
            <p:nvSpPr>
              <p:cNvPr id="44" name="TextBox 43">
                <a:extLst>
                  <a:ext uri="{FF2B5EF4-FFF2-40B4-BE49-F238E27FC236}">
                    <a16:creationId xmlns:a16="http://schemas.microsoft.com/office/drawing/2014/main" id="{4CFC7FFC-C743-F117-6E94-FF378DA1BE39}"/>
                  </a:ext>
                </a:extLst>
              </p:cNvPr>
              <p:cNvSpPr txBox="1">
                <a:spLocks noRot="1" noChangeAspect="1" noMove="1" noResize="1" noEditPoints="1" noAdjustHandles="1" noChangeArrowheads="1" noChangeShapeType="1" noTextEdit="1"/>
              </p:cNvSpPr>
              <p:nvPr/>
            </p:nvSpPr>
            <p:spPr>
              <a:xfrm>
                <a:off x="7302231" y="2992006"/>
                <a:ext cx="526028" cy="529376"/>
              </a:xfrm>
              <a:prstGeom prst="rect">
                <a:avLst/>
              </a:prstGeom>
              <a:blipFill>
                <a:blip r:embed="rId9"/>
                <a:stretch>
                  <a:fillRect/>
                </a:stretch>
              </a:blipFill>
            </p:spPr>
            <p:txBody>
              <a:bodyPr/>
              <a:lstStyle/>
              <a:p>
                <a:r>
                  <a:rPr lang="en-US">
                    <a:noFill/>
                  </a:rPr>
                  <a:t> </a:t>
                </a:r>
              </a:p>
            </p:txBody>
          </p:sp>
        </mc:Fallback>
      </mc:AlternateContent>
      <p:cxnSp>
        <p:nvCxnSpPr>
          <p:cNvPr id="48" name="Straight Connector 47">
            <a:extLst>
              <a:ext uri="{FF2B5EF4-FFF2-40B4-BE49-F238E27FC236}">
                <a16:creationId xmlns:a16="http://schemas.microsoft.com/office/drawing/2014/main" id="{0BB68804-D96F-8CC5-0FE2-0E931EB85D08}"/>
              </a:ext>
            </a:extLst>
          </p:cNvPr>
          <p:cNvCxnSpPr>
            <a:cxnSpLocks/>
          </p:cNvCxnSpPr>
          <p:nvPr/>
        </p:nvCxnSpPr>
        <p:spPr>
          <a:xfrm flipV="1">
            <a:off x="8377293" y="2330108"/>
            <a:ext cx="792480" cy="2733040"/>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D74C2FD-40D2-7413-1736-789E29ACC759}"/>
              </a:ext>
            </a:extLst>
          </p:cNvPr>
          <p:cNvCxnSpPr>
            <a:cxnSpLocks/>
          </p:cNvCxnSpPr>
          <p:nvPr/>
        </p:nvCxnSpPr>
        <p:spPr>
          <a:xfrm flipV="1">
            <a:off x="9750710" y="3180899"/>
            <a:ext cx="1217756" cy="1820132"/>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06529FE3-21A3-AD99-2BCB-2300429A492F}"/>
              </a:ext>
            </a:extLst>
          </p:cNvPr>
          <p:cNvSpPr/>
          <p:nvPr/>
        </p:nvSpPr>
        <p:spPr>
          <a:xfrm rot="1526391">
            <a:off x="10932139" y="3121427"/>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68" name="Oval 67">
            <a:extLst>
              <a:ext uri="{FF2B5EF4-FFF2-40B4-BE49-F238E27FC236}">
                <a16:creationId xmlns:a16="http://schemas.microsoft.com/office/drawing/2014/main" id="{CF19D802-46AF-7835-7917-1F1A6015C98A}"/>
              </a:ext>
            </a:extLst>
          </p:cNvPr>
          <p:cNvSpPr/>
          <p:nvPr/>
        </p:nvSpPr>
        <p:spPr>
          <a:xfrm rot="1526391">
            <a:off x="9125355" y="2281290"/>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70" name="Oval 69">
            <a:extLst>
              <a:ext uri="{FF2B5EF4-FFF2-40B4-BE49-F238E27FC236}">
                <a16:creationId xmlns:a16="http://schemas.microsoft.com/office/drawing/2014/main" id="{20FCE0A7-9992-8520-623E-E86ABAFA39A2}"/>
              </a:ext>
            </a:extLst>
          </p:cNvPr>
          <p:cNvSpPr/>
          <p:nvPr/>
        </p:nvSpPr>
        <p:spPr>
          <a:xfrm rot="1526391">
            <a:off x="9711387" y="4960982"/>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grpSp>
        <p:nvGrpSpPr>
          <p:cNvPr id="78" name="Group 77">
            <a:extLst>
              <a:ext uri="{FF2B5EF4-FFF2-40B4-BE49-F238E27FC236}">
                <a16:creationId xmlns:a16="http://schemas.microsoft.com/office/drawing/2014/main" id="{AB72F2D6-E787-39E5-F9BE-61A47BAAB9DD}"/>
              </a:ext>
            </a:extLst>
          </p:cNvPr>
          <p:cNvGrpSpPr/>
          <p:nvPr/>
        </p:nvGrpSpPr>
        <p:grpSpPr>
          <a:xfrm>
            <a:off x="8328859" y="4851498"/>
            <a:ext cx="539007" cy="261516"/>
            <a:chOff x="7873826" y="4665150"/>
            <a:chExt cx="539007" cy="261516"/>
          </a:xfrm>
        </p:grpSpPr>
        <p:sp>
          <p:nvSpPr>
            <p:cNvPr id="82" name="Oval 81">
              <a:extLst>
                <a:ext uri="{FF2B5EF4-FFF2-40B4-BE49-F238E27FC236}">
                  <a16:creationId xmlns:a16="http://schemas.microsoft.com/office/drawing/2014/main" id="{FDEC7312-3535-08AA-91FA-1FD220B35CFE}"/>
                </a:ext>
              </a:extLst>
            </p:cNvPr>
            <p:cNvSpPr/>
            <p:nvPr/>
          </p:nvSpPr>
          <p:spPr>
            <a:xfrm rot="1526391">
              <a:off x="7873826" y="4829959"/>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81" name="Oval 80">
              <a:extLst>
                <a:ext uri="{FF2B5EF4-FFF2-40B4-BE49-F238E27FC236}">
                  <a16:creationId xmlns:a16="http://schemas.microsoft.com/office/drawing/2014/main" id="{B68B4DDE-1473-2685-D2CB-F661BA49334C}"/>
                </a:ext>
              </a:extLst>
            </p:cNvPr>
            <p:cNvSpPr/>
            <p:nvPr/>
          </p:nvSpPr>
          <p:spPr>
            <a:xfrm rot="1526391">
              <a:off x="8316126" y="4665150"/>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gr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00ECC4F8-709A-63C1-D8B5-99F97E25F77D}"/>
                  </a:ext>
                </a:extLst>
              </p:cNvPr>
              <p:cNvSpPr txBox="1"/>
              <p:nvPr/>
            </p:nvSpPr>
            <p:spPr>
              <a:xfrm>
                <a:off x="9717247" y="1893115"/>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B48900"/>
                              </a:solidFill>
                              <a:latin typeface="Cambria Math" panose="02040503050406030204" pitchFamily="18" charset="0"/>
                            </a:rPr>
                          </m:ctrlPr>
                        </m:sSubPr>
                        <m:e>
                          <m:r>
                            <a:rPr lang="fi-FI" b="1" i="1" smtClean="0">
                              <a:solidFill>
                                <a:srgbClr val="B48900"/>
                              </a:solidFill>
                              <a:latin typeface="Cambria Math" panose="02040503050406030204" pitchFamily="18" charset="0"/>
                            </a:rPr>
                            <m:t>𝒚</m:t>
                          </m:r>
                        </m:e>
                        <m:sub>
                          <m:r>
                            <a:rPr lang="fi-FI" b="1" i="1" smtClean="0">
                              <a:solidFill>
                                <a:srgbClr val="B48900"/>
                              </a:solidFill>
                              <a:latin typeface="Cambria Math" panose="02040503050406030204" pitchFamily="18" charset="0"/>
                            </a:rPr>
                            <m:t>𝟐</m:t>
                          </m:r>
                        </m:sub>
                      </m:sSub>
                    </m:oMath>
                  </m:oMathPara>
                </a14:m>
                <a:endParaRPr lang="en-FI" b="1" i="1">
                  <a:solidFill>
                    <a:srgbClr val="B48900"/>
                  </a:solidFill>
                  <a:latin typeface="Cambria Math" panose="02040503050406030204" pitchFamily="18" charset="0"/>
                </a:endParaRPr>
              </a:p>
            </p:txBody>
          </p:sp>
        </mc:Choice>
        <mc:Fallback xmlns="">
          <p:sp>
            <p:nvSpPr>
              <p:cNvPr id="93" name="TextBox 92">
                <a:extLst>
                  <a:ext uri="{FF2B5EF4-FFF2-40B4-BE49-F238E27FC236}">
                    <a16:creationId xmlns:a16="http://schemas.microsoft.com/office/drawing/2014/main" id="{00ECC4F8-709A-63C1-D8B5-99F97E25F77D}"/>
                  </a:ext>
                </a:extLst>
              </p:cNvPr>
              <p:cNvSpPr txBox="1">
                <a:spLocks noRot="1" noChangeAspect="1" noMove="1" noResize="1" noEditPoints="1" noAdjustHandles="1" noChangeArrowheads="1" noChangeShapeType="1" noTextEdit="1"/>
              </p:cNvSpPr>
              <p:nvPr/>
            </p:nvSpPr>
            <p:spPr>
              <a:xfrm>
                <a:off x="9717247" y="1893115"/>
                <a:ext cx="526028" cy="52937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13E407AE-8131-3D4E-1557-8F34716B9342}"/>
                  </a:ext>
                </a:extLst>
              </p:cNvPr>
              <p:cNvSpPr txBox="1"/>
              <p:nvPr/>
            </p:nvSpPr>
            <p:spPr>
              <a:xfrm>
                <a:off x="9216856" y="4784537"/>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B48900"/>
                              </a:solidFill>
                              <a:latin typeface="Cambria Math" panose="02040503050406030204" pitchFamily="18" charset="0"/>
                            </a:rPr>
                          </m:ctrlPr>
                        </m:sSubPr>
                        <m:e>
                          <m:r>
                            <a:rPr lang="fi-FI" b="1" i="1" smtClean="0">
                              <a:solidFill>
                                <a:srgbClr val="B48900"/>
                              </a:solidFill>
                              <a:latin typeface="Cambria Math" panose="02040503050406030204" pitchFamily="18" charset="0"/>
                            </a:rPr>
                            <m:t>𝒚</m:t>
                          </m:r>
                        </m:e>
                        <m:sub>
                          <m:r>
                            <a:rPr lang="fi-FI" b="1" i="1" smtClean="0">
                              <a:solidFill>
                                <a:srgbClr val="B48900"/>
                              </a:solidFill>
                              <a:latin typeface="Cambria Math" panose="02040503050406030204" pitchFamily="18" charset="0"/>
                            </a:rPr>
                            <m:t>𝟑</m:t>
                          </m:r>
                        </m:sub>
                      </m:sSub>
                    </m:oMath>
                  </m:oMathPara>
                </a14:m>
                <a:endParaRPr lang="en-FI" b="1" i="1">
                  <a:solidFill>
                    <a:srgbClr val="B48900"/>
                  </a:solidFill>
                  <a:latin typeface="Cambria Math" panose="02040503050406030204" pitchFamily="18" charset="0"/>
                </a:endParaRPr>
              </a:p>
            </p:txBody>
          </p:sp>
        </mc:Choice>
        <mc:Fallback xmlns="">
          <p:sp>
            <p:nvSpPr>
              <p:cNvPr id="98" name="TextBox 97">
                <a:extLst>
                  <a:ext uri="{FF2B5EF4-FFF2-40B4-BE49-F238E27FC236}">
                    <a16:creationId xmlns:a16="http://schemas.microsoft.com/office/drawing/2014/main" id="{13E407AE-8131-3D4E-1557-8F34716B9342}"/>
                  </a:ext>
                </a:extLst>
              </p:cNvPr>
              <p:cNvSpPr txBox="1">
                <a:spLocks noRot="1" noChangeAspect="1" noMove="1" noResize="1" noEditPoints="1" noAdjustHandles="1" noChangeArrowheads="1" noChangeShapeType="1" noTextEdit="1"/>
              </p:cNvSpPr>
              <p:nvPr/>
            </p:nvSpPr>
            <p:spPr>
              <a:xfrm>
                <a:off x="9216856" y="4784537"/>
                <a:ext cx="526028" cy="529376"/>
              </a:xfrm>
              <a:prstGeom prst="rect">
                <a:avLst/>
              </a:prstGeom>
              <a:blipFill>
                <a:blip r:embed="rId11"/>
                <a:stretch>
                  <a:fillRect/>
                </a:stretch>
              </a:blipFill>
            </p:spPr>
            <p:txBody>
              <a:bodyPr/>
              <a:lstStyle/>
              <a:p>
                <a:r>
                  <a:rPr lang="en-US">
                    <a:noFill/>
                  </a:rPr>
                  <a:t> </a:t>
                </a:r>
              </a:p>
            </p:txBody>
          </p:sp>
        </mc:Fallback>
      </mc:AlternateContent>
      <p:sp>
        <p:nvSpPr>
          <p:cNvPr id="97" name="Oval 96">
            <a:extLst>
              <a:ext uri="{FF2B5EF4-FFF2-40B4-BE49-F238E27FC236}">
                <a16:creationId xmlns:a16="http://schemas.microsoft.com/office/drawing/2014/main" id="{A4BC3E55-828C-CA0C-B512-F2CA37F7ACEF}"/>
              </a:ext>
            </a:extLst>
          </p:cNvPr>
          <p:cNvSpPr/>
          <p:nvPr/>
        </p:nvSpPr>
        <p:spPr>
          <a:xfrm rot="1526391">
            <a:off x="9812119" y="2268838"/>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99" name="Oval 98">
            <a:extLst>
              <a:ext uri="{FF2B5EF4-FFF2-40B4-BE49-F238E27FC236}">
                <a16:creationId xmlns:a16="http://schemas.microsoft.com/office/drawing/2014/main" id="{E8D3B0CC-5507-CF49-2BFE-EC880532156C}"/>
              </a:ext>
            </a:extLst>
          </p:cNvPr>
          <p:cNvSpPr/>
          <p:nvPr/>
        </p:nvSpPr>
        <p:spPr>
          <a:xfrm rot="1526391">
            <a:off x="9533328" y="4901674"/>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112" name="Oval 111">
            <a:extLst>
              <a:ext uri="{FF2B5EF4-FFF2-40B4-BE49-F238E27FC236}">
                <a16:creationId xmlns:a16="http://schemas.microsoft.com/office/drawing/2014/main" id="{37E70C0F-EF0E-B2E0-5C40-457D1B350A54}"/>
              </a:ext>
            </a:extLst>
          </p:cNvPr>
          <p:cNvSpPr/>
          <p:nvPr/>
        </p:nvSpPr>
        <p:spPr>
          <a:xfrm rot="1526391">
            <a:off x="10622369" y="2730764"/>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065B9AE0-30F8-0682-0E00-3A6D75B3B91C}"/>
                  </a:ext>
                </a:extLst>
              </p:cNvPr>
              <p:cNvSpPr txBox="1"/>
              <p:nvPr/>
            </p:nvSpPr>
            <p:spPr>
              <a:xfrm>
                <a:off x="10596983" y="2299081"/>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B48900"/>
                              </a:solidFill>
                              <a:latin typeface="Cambria Math" panose="02040503050406030204" pitchFamily="18" charset="0"/>
                            </a:rPr>
                          </m:ctrlPr>
                        </m:sSubPr>
                        <m:e>
                          <m:r>
                            <a:rPr lang="fi-FI" b="1" i="1" smtClean="0">
                              <a:solidFill>
                                <a:srgbClr val="B48900"/>
                              </a:solidFill>
                              <a:latin typeface="Cambria Math" panose="02040503050406030204" pitchFamily="18" charset="0"/>
                            </a:rPr>
                            <m:t>𝒚</m:t>
                          </m:r>
                        </m:e>
                        <m:sub>
                          <m:r>
                            <a:rPr lang="fi-FI" b="1" i="1" smtClean="0">
                              <a:solidFill>
                                <a:srgbClr val="B48900"/>
                              </a:solidFill>
                              <a:latin typeface="Cambria Math" panose="02040503050406030204" pitchFamily="18" charset="0"/>
                            </a:rPr>
                            <m:t>𝟒</m:t>
                          </m:r>
                        </m:sub>
                      </m:sSub>
                    </m:oMath>
                  </m:oMathPara>
                </a14:m>
                <a:endParaRPr lang="en-FI" b="1" i="1">
                  <a:solidFill>
                    <a:srgbClr val="B48900"/>
                  </a:solidFill>
                  <a:latin typeface="Cambria Math" panose="02040503050406030204" pitchFamily="18" charset="0"/>
                </a:endParaRPr>
              </a:p>
            </p:txBody>
          </p:sp>
        </mc:Choice>
        <mc:Fallback xmlns="">
          <p:sp>
            <p:nvSpPr>
              <p:cNvPr id="113" name="TextBox 112">
                <a:extLst>
                  <a:ext uri="{FF2B5EF4-FFF2-40B4-BE49-F238E27FC236}">
                    <a16:creationId xmlns:a16="http://schemas.microsoft.com/office/drawing/2014/main" id="{065B9AE0-30F8-0682-0E00-3A6D75B3B91C}"/>
                  </a:ext>
                </a:extLst>
              </p:cNvPr>
              <p:cNvSpPr txBox="1">
                <a:spLocks noRot="1" noChangeAspect="1" noMove="1" noResize="1" noEditPoints="1" noAdjustHandles="1" noChangeArrowheads="1" noChangeShapeType="1" noTextEdit="1"/>
              </p:cNvSpPr>
              <p:nvPr/>
            </p:nvSpPr>
            <p:spPr>
              <a:xfrm>
                <a:off x="10596983" y="2299081"/>
                <a:ext cx="526028" cy="52937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0C408368-D1AE-48FF-6AE4-87A2F8BB2436}"/>
                  </a:ext>
                </a:extLst>
              </p:cNvPr>
              <p:cNvSpPr txBox="1"/>
              <p:nvPr/>
            </p:nvSpPr>
            <p:spPr>
              <a:xfrm>
                <a:off x="8434513" y="4578541"/>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1</m:t>
                          </m:r>
                        </m:sub>
                      </m:sSub>
                    </m:oMath>
                  </m:oMathPara>
                </a14:m>
                <a:endParaRPr lang="en-FI" i="1">
                  <a:solidFill>
                    <a:srgbClr val="FFC000"/>
                  </a:solidFill>
                  <a:latin typeface="Cambria Math" panose="02040503050406030204" pitchFamily="18" charset="0"/>
                </a:endParaRPr>
              </a:p>
            </p:txBody>
          </p:sp>
        </mc:Choice>
        <mc:Fallback xmlns="">
          <p:sp>
            <p:nvSpPr>
              <p:cNvPr id="119" name="TextBox 118">
                <a:extLst>
                  <a:ext uri="{FF2B5EF4-FFF2-40B4-BE49-F238E27FC236}">
                    <a16:creationId xmlns:a16="http://schemas.microsoft.com/office/drawing/2014/main" id="{0C408368-D1AE-48FF-6AE4-87A2F8BB2436}"/>
                  </a:ext>
                </a:extLst>
              </p:cNvPr>
              <p:cNvSpPr txBox="1">
                <a:spLocks noRot="1" noChangeAspect="1" noMove="1" noResize="1" noEditPoints="1" noAdjustHandles="1" noChangeArrowheads="1" noChangeShapeType="1" noTextEdit="1"/>
              </p:cNvSpPr>
              <p:nvPr/>
            </p:nvSpPr>
            <p:spPr>
              <a:xfrm>
                <a:off x="8434513" y="4578541"/>
                <a:ext cx="526028" cy="529376"/>
              </a:xfrm>
              <a:prstGeom prst="rect">
                <a:avLst/>
              </a:prstGeom>
              <a:blipFill>
                <a:blip r:embed="rId13"/>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F3CEA683-7C1F-5AD3-B654-121DC53E747A}"/>
              </a:ext>
            </a:extLst>
          </p:cNvPr>
          <p:cNvSpPr>
            <a:spLocks noGrp="1"/>
          </p:cNvSpPr>
          <p:nvPr>
            <p:ph type="sldNum" sz="quarter" idx="12"/>
          </p:nvPr>
        </p:nvSpPr>
        <p:spPr/>
        <p:txBody>
          <a:bodyPr/>
          <a:lstStyle/>
          <a:p>
            <a:fld id="{897AE9FA-3F8D-0D45-ABEA-B1C7A7244A19}" type="slidenum">
              <a:rPr lang="en-US" smtClean="0"/>
              <a:t>15</a:t>
            </a:fld>
            <a:endParaRPr lang="en-US"/>
          </a:p>
        </p:txBody>
      </p:sp>
    </p:spTree>
    <p:extLst>
      <p:ext uri="{BB962C8B-B14F-4D97-AF65-F5344CB8AC3E}">
        <p14:creationId xmlns:p14="http://schemas.microsoft.com/office/powerpoint/2010/main" val="1016948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err="1"/>
              <a:t>Preliminaries</a:t>
            </a:r>
            <a:r>
              <a:rPr lang="fi-FI"/>
              <a:t>: </a:t>
            </a:r>
            <a:r>
              <a:rPr lang="fi-FI" err="1"/>
              <a:t>shift</a:t>
            </a:r>
            <a:r>
              <a:rPr lang="fi-FI"/>
              <a:t> </a:t>
            </a:r>
            <a:r>
              <a:rPr lang="fi-FI" err="1"/>
              <a:t>mappings</a:t>
            </a:r>
            <a:endParaRPr lang="en-FI"/>
          </a:p>
        </p:txBody>
      </p:sp>
      <mc:AlternateContent xmlns:mc="http://schemas.openxmlformats.org/markup-compatibility/2006" xmlns:a14="http://schemas.microsoft.com/office/drawing/2010/main">
        <mc:Choice Requires="a14">
          <p:sp>
            <p:nvSpPr>
              <p:cNvPr id="19" name="Content Placeholder 18">
                <a:extLst>
                  <a:ext uri="{FF2B5EF4-FFF2-40B4-BE49-F238E27FC236}">
                    <a16:creationId xmlns:a16="http://schemas.microsoft.com/office/drawing/2014/main" id="{7A69EAE4-8B06-016A-4FDF-8F067ACFE664}"/>
                  </a:ext>
                </a:extLst>
              </p:cNvPr>
              <p:cNvSpPr>
                <a:spLocks noGrp="1"/>
              </p:cNvSpPr>
              <p:nvPr>
                <p:ph idx="1"/>
              </p:nvPr>
            </p:nvSpPr>
            <p:spPr>
              <a:xfrm>
                <a:off x="429208" y="1875213"/>
                <a:ext cx="6733764" cy="3897179"/>
              </a:xfrm>
            </p:spPr>
            <p:txBody>
              <a:bodyPr>
                <a:normAutofit/>
              </a:bodyPr>
              <a:lstStyle/>
              <a:p>
                <a:pPr marL="0" indent="0">
                  <a:buNone/>
                </a:pPr>
                <a:r>
                  <a:rPr lang="fi-FI" b="1"/>
                  <a:t>Common Example:</a:t>
                </a:r>
                <a:r>
                  <a:rPr lang="fi-FI"/>
                  <a:t> Reconnection shift</a:t>
                </a:r>
                <a:br>
                  <a:rPr lang="fi-FI"/>
                </a:br>
                <a:endParaRPr lang="fi-FI"/>
              </a:p>
              <a:p>
                <a:pPr marL="0" indent="0">
                  <a:buNone/>
                </a:pPr>
                <a:br>
                  <a:rPr lang="fi-FI" b="0" i="1">
                    <a:latin typeface="Cambria Math" panose="02040503050406030204" pitchFamily="18" charset="0"/>
                  </a:rPr>
                </a:b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r>
                            <a:rPr lang="fi-FI" b="0" i="1" smtClean="0">
                              <a:latin typeface="Cambria Math" panose="02040503050406030204" pitchFamily="18" charset="0"/>
                            </a:rPr>
                            <m:t>→</m:t>
                          </m:r>
                          <m:r>
                            <a:rPr lang="fi-FI" b="0" i="1" smtClean="0">
                              <a:latin typeface="Cambria Math" panose="02040503050406030204" pitchFamily="18" charset="0"/>
                            </a:rPr>
                            <m:t>𝑗</m:t>
                          </m:r>
                        </m:sub>
                      </m:sSub>
                      <m:d>
                        <m:dPr>
                          <m:ctrlPr>
                            <a:rPr lang="fi-FI" b="0" i="1" smtClean="0">
                              <a:latin typeface="Cambria Math" panose="02040503050406030204" pitchFamily="18" charset="0"/>
                            </a:rPr>
                          </m:ctrlPr>
                        </m:dPr>
                        <m:e>
                          <m:d>
                            <m:dPr>
                              <m:begChr m:val="["/>
                              <m:endChr m:val="]"/>
                              <m:ctrlPr>
                                <a:rPr lang="fi-FI" b="0" i="1" smtClean="0">
                                  <a:solidFill>
                                    <a:srgbClr val="009AD0"/>
                                  </a:solidFill>
                                  <a:latin typeface="Cambria Math" panose="02040503050406030204" pitchFamily="18" charset="0"/>
                                </a:rPr>
                              </m:ctrlPr>
                            </m:dPr>
                            <m:e>
                              <m:sSub>
                                <m:sSubPr>
                                  <m:ctrlPr>
                                    <a:rPr lang="fi-FI" b="0" i="1" smtClean="0">
                                      <a:solidFill>
                                        <a:srgbClr val="81DEFF"/>
                                      </a:solidFill>
                                      <a:latin typeface="Cambria Math" panose="02040503050406030204" pitchFamily="18" charset="0"/>
                                    </a:rPr>
                                  </m:ctrlPr>
                                </m:sSubPr>
                                <m:e>
                                  <m:r>
                                    <a:rPr lang="fi-FI" b="0" i="1" smtClean="0">
                                      <a:solidFill>
                                        <a:srgbClr val="81DEFF"/>
                                      </a:solidFill>
                                      <a:latin typeface="Cambria Math" panose="02040503050406030204" pitchFamily="18" charset="0"/>
                                    </a:rPr>
                                    <m:t>𝑥</m:t>
                                  </m:r>
                                </m:e>
                                <m:sub>
                                  <m:r>
                                    <a:rPr lang="fi-FI" b="0" i="1" smtClean="0">
                                      <a:solidFill>
                                        <a:srgbClr val="81DEFF"/>
                                      </a:solidFill>
                                      <a:latin typeface="Cambria Math" panose="02040503050406030204" pitchFamily="18" charset="0"/>
                                    </a:rPr>
                                    <m:t>0</m:t>
                                  </m:r>
                                </m:sub>
                              </m:sSub>
                              <m:r>
                                <a:rPr lang="fi-FI" b="0" i="1" smtClean="0">
                                  <a:solidFill>
                                    <a:srgbClr val="81DEFF"/>
                                  </a:solidFill>
                                  <a:latin typeface="Cambria Math" panose="02040503050406030204" pitchFamily="18" charset="0"/>
                                </a:rPr>
                                <m:t>, </m:t>
                              </m:r>
                              <m:sSub>
                                <m:sSubPr>
                                  <m:ctrlPr>
                                    <a:rPr lang="fi-FI" b="0" i="1" smtClean="0">
                                      <a:solidFill>
                                        <a:srgbClr val="81DEFF"/>
                                      </a:solidFill>
                                      <a:latin typeface="Cambria Math" panose="02040503050406030204" pitchFamily="18" charset="0"/>
                                    </a:rPr>
                                  </m:ctrlPr>
                                </m:sSubPr>
                                <m:e>
                                  <m:r>
                                    <a:rPr lang="fi-FI" b="0" i="1" smtClean="0">
                                      <a:solidFill>
                                        <a:srgbClr val="81DEFF"/>
                                      </a:solidFill>
                                      <a:latin typeface="Cambria Math" panose="02040503050406030204" pitchFamily="18" charset="0"/>
                                    </a:rPr>
                                    <m:t>𝑥</m:t>
                                  </m:r>
                                </m:e>
                                <m:sub>
                                  <m:r>
                                    <a:rPr lang="fi-FI" b="0" i="1" smtClean="0">
                                      <a:solidFill>
                                        <a:srgbClr val="81DEFF"/>
                                      </a:solidFill>
                                      <a:latin typeface="Cambria Math" panose="02040503050406030204" pitchFamily="18" charset="0"/>
                                    </a:rPr>
                                    <m:t>1</m:t>
                                  </m:r>
                                </m:sub>
                              </m:sSub>
                              <m:r>
                                <a:rPr lang="fi-FI" b="0" i="1" smtClean="0">
                                  <a:solidFill>
                                    <a:srgbClr val="81DEFF"/>
                                  </a:solidFill>
                                  <a:latin typeface="Cambria Math" panose="02040503050406030204" pitchFamily="18" charset="0"/>
                                </a:rPr>
                                <m:t>, </m:t>
                              </m:r>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r>
                                <a:rPr lang="fi-FI" b="1" i="1" smtClean="0">
                                  <a:solidFill>
                                    <a:srgbClr val="009AD0"/>
                                  </a:solidFill>
                                  <a:latin typeface="Cambria Math" panose="02040503050406030204" pitchFamily="18" charset="0"/>
                                </a:rPr>
                                <m:t>, </m:t>
                              </m:r>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𝟑</m:t>
                                  </m:r>
                                </m:sub>
                              </m:sSub>
                              <m:r>
                                <a:rPr lang="fi-FI" b="1" i="1" smtClean="0">
                                  <a:solidFill>
                                    <a:srgbClr val="009AD0"/>
                                  </a:solidFill>
                                  <a:latin typeface="Cambria Math" panose="02040503050406030204" pitchFamily="18" charset="0"/>
                                </a:rPr>
                                <m:t>,…</m:t>
                              </m:r>
                            </m:e>
                          </m:d>
                        </m:e>
                      </m:d>
                      <m:r>
                        <a:rPr lang="fi-FI" b="0" i="1" smtClean="0">
                          <a:latin typeface="Cambria Math" panose="02040503050406030204" pitchFamily="18" charset="0"/>
                        </a:rPr>
                        <m:t>=</m:t>
                      </m:r>
                      <m:r>
                        <a:rPr lang="fi-FI" b="0" i="1" smtClean="0">
                          <a:solidFill>
                            <a:srgbClr val="B48900"/>
                          </a:solidFill>
                          <a:latin typeface="Cambria Math" panose="02040503050406030204" pitchFamily="18" charset="0"/>
                        </a:rPr>
                        <m:t>[</m:t>
                      </m:r>
                      <m:sSub>
                        <m:sSubPr>
                          <m:ctrlPr>
                            <a:rPr lang="fi-FI" b="0"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0</m:t>
                          </m:r>
                        </m:sub>
                      </m:sSub>
                      <m:r>
                        <a:rPr lang="fi-FI" b="0" i="1" smtClean="0">
                          <a:solidFill>
                            <a:srgbClr val="FFC000"/>
                          </a:solidFill>
                          <a:latin typeface="Cambria Math" panose="02040503050406030204" pitchFamily="18" charset="0"/>
                        </a:rPr>
                        <m:t>,</m:t>
                      </m:r>
                      <m:sSub>
                        <m:sSubPr>
                          <m:ctrlPr>
                            <a:rPr lang="fi-FI" b="0"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1</m:t>
                          </m:r>
                        </m:sub>
                      </m:sSub>
                      <m:r>
                        <a:rPr lang="fi-FI" b="0" i="1" smtClean="0">
                          <a:solidFill>
                            <a:srgbClr val="009AD0"/>
                          </a:solidFill>
                          <a:latin typeface="Cambria Math" panose="02040503050406030204" pitchFamily="18" charset="0"/>
                        </a:rPr>
                        <m:t>,</m:t>
                      </m:r>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r>
                        <a:rPr lang="fi-FI" b="1" i="1" smtClean="0">
                          <a:solidFill>
                            <a:srgbClr val="009AD0"/>
                          </a:solidFill>
                          <a:latin typeface="Cambria Math" panose="02040503050406030204" pitchFamily="18" charset="0"/>
                        </a:rPr>
                        <m:t>, </m:t>
                      </m:r>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𝟑</m:t>
                          </m:r>
                        </m:sub>
                      </m:sSub>
                      <m:r>
                        <a:rPr lang="fi-FI" b="1" i="1" smtClean="0">
                          <a:solidFill>
                            <a:srgbClr val="009AD0"/>
                          </a:solidFill>
                          <a:latin typeface="Cambria Math" panose="02040503050406030204" pitchFamily="18" charset="0"/>
                        </a:rPr>
                        <m:t>, …</m:t>
                      </m:r>
                      <m:r>
                        <a:rPr lang="fi-FI" b="1" i="1" smtClean="0">
                          <a:solidFill>
                            <a:srgbClr val="B48900"/>
                          </a:solidFill>
                          <a:latin typeface="Cambria Math" panose="02040503050406030204" pitchFamily="18" charset="0"/>
                        </a:rPr>
                        <m:t>]</m:t>
                      </m:r>
                    </m:oMath>
                  </m:oMathPara>
                </a14:m>
                <a:endParaRPr lang="fi-FI" b="1"/>
              </a:p>
              <a:p>
                <a:pPr marL="0" indent="0">
                  <a:buNone/>
                </a:pPr>
                <a:endParaRPr lang="fi-FI" b="1"/>
              </a:p>
              <a:p>
                <a:pPr marL="0" indent="0">
                  <a:buNone/>
                </a:pPr>
                <a:r>
                  <a:rPr lang="fi-FI"/>
                  <a:t>Reconnects immediately to </a:t>
                </a:r>
                <a14:m>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oMath>
                </a14:m>
                <a:r>
                  <a:rPr lang="fi-FI"/>
                  <a:t>, reuses the rest.</a:t>
                </a:r>
              </a:p>
              <a:p>
                <a:pPr marL="0" indent="0">
                  <a:buNone/>
                </a:pPr>
                <a:endParaRPr lang="fi-FI"/>
              </a:p>
              <a:p>
                <a:pPr marL="0" indent="0">
                  <a:buNone/>
                </a:pPr>
                <a:endParaRPr lang="fi-FI"/>
              </a:p>
            </p:txBody>
          </p:sp>
        </mc:Choice>
        <mc:Fallback xmlns="">
          <p:sp>
            <p:nvSpPr>
              <p:cNvPr id="19" name="Content Placeholder 18">
                <a:extLst>
                  <a:ext uri="{FF2B5EF4-FFF2-40B4-BE49-F238E27FC236}">
                    <a16:creationId xmlns:a16="http://schemas.microsoft.com/office/drawing/2014/main" id="{7A69EAE4-8B06-016A-4FDF-8F067ACFE664}"/>
                  </a:ext>
                </a:extLst>
              </p:cNvPr>
              <p:cNvSpPr>
                <a:spLocks noGrp="1" noRot="1" noChangeAspect="1" noMove="1" noResize="1" noEditPoints="1" noAdjustHandles="1" noChangeArrowheads="1" noChangeShapeType="1" noTextEdit="1"/>
              </p:cNvSpPr>
              <p:nvPr>
                <p:ph idx="1"/>
              </p:nvPr>
            </p:nvSpPr>
            <p:spPr>
              <a:xfrm>
                <a:off x="429208" y="1875213"/>
                <a:ext cx="6733764" cy="3897179"/>
              </a:xfrm>
              <a:blipFill>
                <a:blip r:embed="rId3"/>
                <a:stretch>
                  <a:fillRect l="-2081"/>
                </a:stretch>
              </a:blipFill>
            </p:spPr>
            <p:txBody>
              <a:bodyPr/>
              <a:lstStyle/>
              <a:p>
                <a:r>
                  <a:rPr lang="en-US">
                    <a:noFill/>
                  </a:rPr>
                  <a:t> </a:t>
                </a:r>
              </a:p>
            </p:txBody>
          </p:sp>
        </mc:Fallback>
      </mc:AlternateContent>
      <p:cxnSp>
        <p:nvCxnSpPr>
          <p:cNvPr id="46" name="Straight Connector 45">
            <a:extLst>
              <a:ext uri="{FF2B5EF4-FFF2-40B4-BE49-F238E27FC236}">
                <a16:creationId xmlns:a16="http://schemas.microsoft.com/office/drawing/2014/main" id="{F82DE458-E8CC-5A87-1BBF-8659190C2E4B}"/>
              </a:ext>
            </a:extLst>
          </p:cNvPr>
          <p:cNvCxnSpPr>
            <a:cxnSpLocks/>
          </p:cNvCxnSpPr>
          <p:nvPr/>
        </p:nvCxnSpPr>
        <p:spPr>
          <a:xfrm rot="1526391">
            <a:off x="6421561" y="3426489"/>
            <a:ext cx="2714509" cy="91635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BA1FA1F-A394-15F0-1AC1-25BDE9512979}"/>
              </a:ext>
            </a:extLst>
          </p:cNvPr>
          <p:cNvCxnSpPr>
            <a:cxnSpLocks/>
          </p:cNvCxnSpPr>
          <p:nvPr/>
        </p:nvCxnSpPr>
        <p:spPr>
          <a:xfrm rot="1526391">
            <a:off x="6364793" y="3339156"/>
            <a:ext cx="2384378" cy="1255178"/>
          </a:xfrm>
          <a:prstGeom prst="line">
            <a:avLst/>
          </a:prstGeom>
          <a:ln w="31750">
            <a:solidFill>
              <a:srgbClr val="81DEFF"/>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1AFFA97-5479-5760-C4EA-9F56F8EDCC89}"/>
              </a:ext>
            </a:extLst>
          </p:cNvPr>
          <p:cNvCxnSpPr>
            <a:cxnSpLocks/>
          </p:cNvCxnSpPr>
          <p:nvPr/>
        </p:nvCxnSpPr>
        <p:spPr>
          <a:xfrm flipH="1">
            <a:off x="9909548" y="4074453"/>
            <a:ext cx="1135380" cy="965835"/>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1B12FF7-CA62-51B1-74D9-7725F0F19ACE}"/>
              </a:ext>
            </a:extLst>
          </p:cNvPr>
          <p:cNvCxnSpPr>
            <a:cxnSpLocks/>
          </p:cNvCxnSpPr>
          <p:nvPr/>
        </p:nvCxnSpPr>
        <p:spPr>
          <a:xfrm flipV="1">
            <a:off x="8819253" y="2512988"/>
            <a:ext cx="1493520" cy="2377440"/>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0F3929C-110B-2DC5-9CAB-63922F67850F}"/>
              </a:ext>
            </a:extLst>
          </p:cNvPr>
          <p:cNvCxnSpPr>
            <a:cxnSpLocks/>
          </p:cNvCxnSpPr>
          <p:nvPr/>
        </p:nvCxnSpPr>
        <p:spPr>
          <a:xfrm flipV="1">
            <a:off x="8379833" y="2330108"/>
            <a:ext cx="792480" cy="2733040"/>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1E4EEC4E-36B0-1ADD-A4D5-2C04E4CED0B0}"/>
              </a:ext>
            </a:extLst>
          </p:cNvPr>
          <p:cNvSpPr/>
          <p:nvPr/>
        </p:nvSpPr>
        <p:spPr>
          <a:xfrm rot="17080056">
            <a:off x="8618751" y="1483769"/>
            <a:ext cx="2788737" cy="3612455"/>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8737" h="3612455">
                <a:moveTo>
                  <a:pt x="0" y="3599980"/>
                </a:moveTo>
                <a:cubicBezTo>
                  <a:pt x="280178" y="3617964"/>
                  <a:pt x="631283" y="3623569"/>
                  <a:pt x="936147" y="3567360"/>
                </a:cubicBezTo>
                <a:cubicBezTo>
                  <a:pt x="1241011" y="3511151"/>
                  <a:pt x="1559687" y="3461915"/>
                  <a:pt x="1829183" y="3262725"/>
                </a:cubicBezTo>
                <a:cubicBezTo>
                  <a:pt x="2098679" y="3063535"/>
                  <a:pt x="2347246" y="2852101"/>
                  <a:pt x="2505177" y="2550177"/>
                </a:cubicBezTo>
                <a:cubicBezTo>
                  <a:pt x="2663108" y="2248253"/>
                  <a:pt x="2836188" y="1881319"/>
                  <a:pt x="2776771" y="1451181"/>
                </a:cubicBezTo>
                <a:cubicBezTo>
                  <a:pt x="2717354" y="1021043"/>
                  <a:pt x="2411713" y="204412"/>
                  <a:pt x="2302416" y="0"/>
                </a:cubicBezTo>
                <a:lnTo>
                  <a:pt x="1867560" y="204402"/>
                </a:lnTo>
                <a:cubicBezTo>
                  <a:pt x="1859367" y="357387"/>
                  <a:pt x="2131337" y="714109"/>
                  <a:pt x="2201828" y="947128"/>
                </a:cubicBezTo>
                <a:cubicBezTo>
                  <a:pt x="2272319" y="1180147"/>
                  <a:pt x="2305096" y="1401374"/>
                  <a:pt x="2290506" y="1602518"/>
                </a:cubicBezTo>
                <a:cubicBezTo>
                  <a:pt x="2275916" y="1803662"/>
                  <a:pt x="2235797" y="1945771"/>
                  <a:pt x="2114287" y="2153993"/>
                </a:cubicBezTo>
                <a:cubicBezTo>
                  <a:pt x="1992777" y="2362215"/>
                  <a:pt x="1897241" y="2693425"/>
                  <a:pt x="1561444" y="2851848"/>
                </a:cubicBezTo>
                <a:cubicBezTo>
                  <a:pt x="1225647" y="3010271"/>
                  <a:pt x="623204" y="3023908"/>
                  <a:pt x="99503" y="3104532"/>
                </a:cubicBezTo>
                <a:lnTo>
                  <a:pt x="0" y="3599980"/>
                </a:lnTo>
                <a:close/>
              </a:path>
            </a:pathLst>
          </a:custGeom>
          <a:solidFill>
            <a:srgbClr val="D9D9D9"/>
          </a:solidFill>
          <a:ln w="31750">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56" name="TextBox 55">
            <a:extLst>
              <a:ext uri="{FF2B5EF4-FFF2-40B4-BE49-F238E27FC236}">
                <a16:creationId xmlns:a16="http://schemas.microsoft.com/office/drawing/2014/main" id="{5172C065-0B2C-3AB8-EF0A-AF8995ED92D5}"/>
              </a:ext>
            </a:extLst>
          </p:cNvPr>
          <p:cNvSpPr txBox="1"/>
          <p:nvPr/>
        </p:nvSpPr>
        <p:spPr>
          <a:xfrm>
            <a:off x="6385988" y="2452111"/>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err="1"/>
              <a:t>sensor</a:t>
            </a:r>
            <a:endParaRPr lang="en-FI"/>
          </a:p>
        </p:txBody>
      </p:sp>
      <p:sp>
        <p:nvSpPr>
          <p:cNvPr id="57" name="Freeform: Shape 56">
            <a:extLst>
              <a:ext uri="{FF2B5EF4-FFF2-40B4-BE49-F238E27FC236}">
                <a16:creationId xmlns:a16="http://schemas.microsoft.com/office/drawing/2014/main" id="{BA6752F1-67B7-BC65-2578-6DC9CF89A6FC}"/>
              </a:ext>
            </a:extLst>
          </p:cNvPr>
          <p:cNvSpPr/>
          <p:nvPr/>
        </p:nvSpPr>
        <p:spPr>
          <a:xfrm rot="17080056">
            <a:off x="8792758" y="1723665"/>
            <a:ext cx="2302416" cy="3599980"/>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2776771 w 2868211"/>
              <a:gd name="connsiteY0" fmla="*/ 1451181 h 3612455"/>
              <a:gd name="connsiteX1" fmla="*/ 2302416 w 2868211"/>
              <a:gd name="connsiteY1" fmla="*/ 0 h 3612455"/>
              <a:gd name="connsiteX2" fmla="*/ 1867560 w 2868211"/>
              <a:gd name="connsiteY2" fmla="*/ 204402 h 3612455"/>
              <a:gd name="connsiteX3" fmla="*/ 2201828 w 2868211"/>
              <a:gd name="connsiteY3" fmla="*/ 947128 h 3612455"/>
              <a:gd name="connsiteX4" fmla="*/ 2290506 w 2868211"/>
              <a:gd name="connsiteY4" fmla="*/ 1602518 h 3612455"/>
              <a:gd name="connsiteX5" fmla="*/ 2114287 w 2868211"/>
              <a:gd name="connsiteY5" fmla="*/ 2153993 h 3612455"/>
              <a:gd name="connsiteX6" fmla="*/ 1561444 w 2868211"/>
              <a:gd name="connsiteY6" fmla="*/ 2851848 h 3612455"/>
              <a:gd name="connsiteX7" fmla="*/ 99503 w 2868211"/>
              <a:gd name="connsiteY7" fmla="*/ 3104532 h 3612455"/>
              <a:gd name="connsiteX8" fmla="*/ 0 w 2868211"/>
              <a:gd name="connsiteY8" fmla="*/ 3599980 h 3612455"/>
              <a:gd name="connsiteX9" fmla="*/ 936147 w 2868211"/>
              <a:gd name="connsiteY9" fmla="*/ 3567360 h 3612455"/>
              <a:gd name="connsiteX10" fmla="*/ 1829183 w 2868211"/>
              <a:gd name="connsiteY10" fmla="*/ 3262725 h 3612455"/>
              <a:gd name="connsiteX11" fmla="*/ 2505177 w 2868211"/>
              <a:gd name="connsiteY11" fmla="*/ 2550177 h 3612455"/>
              <a:gd name="connsiteX12" fmla="*/ 2868211 w 2868211"/>
              <a:gd name="connsiteY12" fmla="*/ 1542621 h 3612455"/>
              <a:gd name="connsiteX0" fmla="*/ 2776771 w 2776771"/>
              <a:gd name="connsiteY0" fmla="*/ 1451181 h 3612455"/>
              <a:gd name="connsiteX1" fmla="*/ 2302416 w 2776771"/>
              <a:gd name="connsiteY1" fmla="*/ 0 h 3612455"/>
              <a:gd name="connsiteX2" fmla="*/ 1867560 w 2776771"/>
              <a:gd name="connsiteY2" fmla="*/ 204402 h 3612455"/>
              <a:gd name="connsiteX3" fmla="*/ 2201828 w 2776771"/>
              <a:gd name="connsiteY3" fmla="*/ 947128 h 3612455"/>
              <a:gd name="connsiteX4" fmla="*/ 2290506 w 2776771"/>
              <a:gd name="connsiteY4" fmla="*/ 1602518 h 3612455"/>
              <a:gd name="connsiteX5" fmla="*/ 2114287 w 2776771"/>
              <a:gd name="connsiteY5" fmla="*/ 2153993 h 3612455"/>
              <a:gd name="connsiteX6" fmla="*/ 1561444 w 2776771"/>
              <a:gd name="connsiteY6" fmla="*/ 2851848 h 3612455"/>
              <a:gd name="connsiteX7" fmla="*/ 99503 w 2776771"/>
              <a:gd name="connsiteY7" fmla="*/ 3104532 h 3612455"/>
              <a:gd name="connsiteX8" fmla="*/ 0 w 2776771"/>
              <a:gd name="connsiteY8" fmla="*/ 3599980 h 3612455"/>
              <a:gd name="connsiteX9" fmla="*/ 936147 w 2776771"/>
              <a:gd name="connsiteY9" fmla="*/ 3567360 h 3612455"/>
              <a:gd name="connsiteX10" fmla="*/ 1829183 w 2776771"/>
              <a:gd name="connsiteY10" fmla="*/ 3262725 h 3612455"/>
              <a:gd name="connsiteX11" fmla="*/ 2505177 w 2776771"/>
              <a:gd name="connsiteY11" fmla="*/ 2550177 h 3612455"/>
              <a:gd name="connsiteX0" fmla="*/ 2302416 w 2505177"/>
              <a:gd name="connsiteY0" fmla="*/ 0 h 3612455"/>
              <a:gd name="connsiteX1" fmla="*/ 1867560 w 2505177"/>
              <a:gd name="connsiteY1" fmla="*/ 204402 h 3612455"/>
              <a:gd name="connsiteX2" fmla="*/ 2201828 w 2505177"/>
              <a:gd name="connsiteY2" fmla="*/ 947128 h 3612455"/>
              <a:gd name="connsiteX3" fmla="*/ 2290506 w 2505177"/>
              <a:gd name="connsiteY3" fmla="*/ 1602518 h 3612455"/>
              <a:gd name="connsiteX4" fmla="*/ 2114287 w 2505177"/>
              <a:gd name="connsiteY4" fmla="*/ 2153993 h 3612455"/>
              <a:gd name="connsiteX5" fmla="*/ 1561444 w 2505177"/>
              <a:gd name="connsiteY5" fmla="*/ 2851848 h 3612455"/>
              <a:gd name="connsiteX6" fmla="*/ 99503 w 2505177"/>
              <a:gd name="connsiteY6" fmla="*/ 3104532 h 3612455"/>
              <a:gd name="connsiteX7" fmla="*/ 0 w 2505177"/>
              <a:gd name="connsiteY7" fmla="*/ 3599980 h 3612455"/>
              <a:gd name="connsiteX8" fmla="*/ 936147 w 2505177"/>
              <a:gd name="connsiteY8" fmla="*/ 3567360 h 3612455"/>
              <a:gd name="connsiteX9" fmla="*/ 1829183 w 2505177"/>
              <a:gd name="connsiteY9" fmla="*/ 3262725 h 3612455"/>
              <a:gd name="connsiteX10" fmla="*/ 2505177 w 2505177"/>
              <a:gd name="connsiteY10" fmla="*/ 2550177 h 3612455"/>
              <a:gd name="connsiteX0" fmla="*/ 2302416 w 2302416"/>
              <a:gd name="connsiteY0" fmla="*/ 0 h 3612455"/>
              <a:gd name="connsiteX1" fmla="*/ 1867560 w 2302416"/>
              <a:gd name="connsiteY1" fmla="*/ 204402 h 3612455"/>
              <a:gd name="connsiteX2" fmla="*/ 2201828 w 2302416"/>
              <a:gd name="connsiteY2" fmla="*/ 947128 h 3612455"/>
              <a:gd name="connsiteX3" fmla="*/ 2290506 w 2302416"/>
              <a:gd name="connsiteY3" fmla="*/ 1602518 h 3612455"/>
              <a:gd name="connsiteX4" fmla="*/ 2114287 w 2302416"/>
              <a:gd name="connsiteY4" fmla="*/ 2153993 h 3612455"/>
              <a:gd name="connsiteX5" fmla="*/ 1561444 w 2302416"/>
              <a:gd name="connsiteY5" fmla="*/ 2851848 h 3612455"/>
              <a:gd name="connsiteX6" fmla="*/ 99503 w 2302416"/>
              <a:gd name="connsiteY6" fmla="*/ 3104532 h 3612455"/>
              <a:gd name="connsiteX7" fmla="*/ 0 w 2302416"/>
              <a:gd name="connsiteY7" fmla="*/ 3599980 h 3612455"/>
              <a:gd name="connsiteX8" fmla="*/ 936147 w 2302416"/>
              <a:gd name="connsiteY8" fmla="*/ 3567360 h 3612455"/>
              <a:gd name="connsiteX9" fmla="*/ 1829183 w 2302416"/>
              <a:gd name="connsiteY9" fmla="*/ 3262725 h 3612455"/>
              <a:gd name="connsiteX0" fmla="*/ 2302416 w 2302416"/>
              <a:gd name="connsiteY0" fmla="*/ 0 h 3612455"/>
              <a:gd name="connsiteX1" fmla="*/ 1867560 w 2302416"/>
              <a:gd name="connsiteY1" fmla="*/ 204402 h 3612455"/>
              <a:gd name="connsiteX2" fmla="*/ 2201828 w 2302416"/>
              <a:gd name="connsiteY2" fmla="*/ 947128 h 3612455"/>
              <a:gd name="connsiteX3" fmla="*/ 2290506 w 2302416"/>
              <a:gd name="connsiteY3" fmla="*/ 1602518 h 3612455"/>
              <a:gd name="connsiteX4" fmla="*/ 2114287 w 2302416"/>
              <a:gd name="connsiteY4" fmla="*/ 2153993 h 3612455"/>
              <a:gd name="connsiteX5" fmla="*/ 1561444 w 2302416"/>
              <a:gd name="connsiteY5" fmla="*/ 2851848 h 3612455"/>
              <a:gd name="connsiteX6" fmla="*/ 99503 w 2302416"/>
              <a:gd name="connsiteY6" fmla="*/ 3104532 h 3612455"/>
              <a:gd name="connsiteX7" fmla="*/ 0 w 2302416"/>
              <a:gd name="connsiteY7" fmla="*/ 3599980 h 3612455"/>
              <a:gd name="connsiteX8" fmla="*/ 936147 w 2302416"/>
              <a:gd name="connsiteY8" fmla="*/ 3567360 h 3612455"/>
              <a:gd name="connsiteX0" fmla="*/ 2302416 w 2302416"/>
              <a:gd name="connsiteY0" fmla="*/ 0 h 3599980"/>
              <a:gd name="connsiteX1" fmla="*/ 1867560 w 2302416"/>
              <a:gd name="connsiteY1" fmla="*/ 204402 h 3599980"/>
              <a:gd name="connsiteX2" fmla="*/ 2201828 w 2302416"/>
              <a:gd name="connsiteY2" fmla="*/ 947128 h 3599980"/>
              <a:gd name="connsiteX3" fmla="*/ 2290506 w 2302416"/>
              <a:gd name="connsiteY3" fmla="*/ 1602518 h 3599980"/>
              <a:gd name="connsiteX4" fmla="*/ 2114287 w 2302416"/>
              <a:gd name="connsiteY4" fmla="*/ 2153993 h 3599980"/>
              <a:gd name="connsiteX5" fmla="*/ 1561444 w 2302416"/>
              <a:gd name="connsiteY5" fmla="*/ 2851848 h 3599980"/>
              <a:gd name="connsiteX6" fmla="*/ 99503 w 2302416"/>
              <a:gd name="connsiteY6" fmla="*/ 3104532 h 3599980"/>
              <a:gd name="connsiteX7" fmla="*/ 0 w 2302416"/>
              <a:gd name="connsiteY7" fmla="*/ 3599980 h 359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416" h="3599980">
                <a:moveTo>
                  <a:pt x="2302416" y="0"/>
                </a:moveTo>
                <a:lnTo>
                  <a:pt x="1867560" y="204402"/>
                </a:lnTo>
                <a:cubicBezTo>
                  <a:pt x="1859367" y="357387"/>
                  <a:pt x="2131337" y="714109"/>
                  <a:pt x="2201828" y="947128"/>
                </a:cubicBezTo>
                <a:cubicBezTo>
                  <a:pt x="2272319" y="1180147"/>
                  <a:pt x="2305096" y="1401374"/>
                  <a:pt x="2290506" y="1602518"/>
                </a:cubicBezTo>
                <a:cubicBezTo>
                  <a:pt x="2275916" y="1803662"/>
                  <a:pt x="2235797" y="1945771"/>
                  <a:pt x="2114287" y="2153993"/>
                </a:cubicBezTo>
                <a:cubicBezTo>
                  <a:pt x="1992777" y="2362215"/>
                  <a:pt x="1897241" y="2693425"/>
                  <a:pt x="1561444" y="2851848"/>
                </a:cubicBezTo>
                <a:cubicBezTo>
                  <a:pt x="1225647" y="3010271"/>
                  <a:pt x="623204" y="3023908"/>
                  <a:pt x="99503" y="3104532"/>
                </a:cubicBezTo>
                <a:lnTo>
                  <a:pt x="0" y="3599980"/>
                </a:lnTo>
              </a:path>
            </a:pathLst>
          </a:custGeom>
          <a:no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59" name="TextBox 58">
            <a:extLst>
              <a:ext uri="{FF2B5EF4-FFF2-40B4-BE49-F238E27FC236}">
                <a16:creationId xmlns:a16="http://schemas.microsoft.com/office/drawing/2014/main" id="{3251BE09-3274-3491-383A-880B5D360A0E}"/>
              </a:ext>
            </a:extLst>
          </p:cNvPr>
          <p:cNvSpPr txBox="1"/>
          <p:nvPr/>
        </p:nvSpPr>
        <p:spPr>
          <a:xfrm>
            <a:off x="7727136" y="2973215"/>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grpSp>
        <p:nvGrpSpPr>
          <p:cNvPr id="60" name="Group 59">
            <a:extLst>
              <a:ext uri="{FF2B5EF4-FFF2-40B4-BE49-F238E27FC236}">
                <a16:creationId xmlns:a16="http://schemas.microsoft.com/office/drawing/2014/main" id="{11B0FD78-C024-BC17-BEE5-FDE3679F7D84}"/>
              </a:ext>
            </a:extLst>
          </p:cNvPr>
          <p:cNvGrpSpPr/>
          <p:nvPr/>
        </p:nvGrpSpPr>
        <p:grpSpPr>
          <a:xfrm rot="1526391">
            <a:off x="7379493" y="3345488"/>
            <a:ext cx="374709" cy="636988"/>
            <a:chOff x="7193747" y="2565842"/>
            <a:chExt cx="374709" cy="636988"/>
          </a:xfrm>
        </p:grpSpPr>
        <p:cxnSp>
          <p:nvCxnSpPr>
            <p:cNvPr id="61" name="Straight Connector 60">
              <a:extLst>
                <a:ext uri="{FF2B5EF4-FFF2-40B4-BE49-F238E27FC236}">
                  <a16:creationId xmlns:a16="http://schemas.microsoft.com/office/drawing/2014/main" id="{83B7DB16-8C1B-F8EA-6C26-A15E5E58814F}"/>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53B6632-9AB7-4E84-75DA-9B1389CECEF9}"/>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7AD352A-FB58-DEB7-D4D0-CAB723ECD88B}"/>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E62D51F-F6FD-69FD-20FE-D32B005D1AB6}"/>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491934D-F048-A0B2-44BF-9D1C700C818C}"/>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66" name="Freeform: Shape 65">
            <a:extLst>
              <a:ext uri="{FF2B5EF4-FFF2-40B4-BE49-F238E27FC236}">
                <a16:creationId xmlns:a16="http://schemas.microsoft.com/office/drawing/2014/main" id="{C3DA7751-4A5B-9A5B-67E3-B386990138E1}"/>
              </a:ext>
            </a:extLst>
          </p:cNvPr>
          <p:cNvSpPr/>
          <p:nvPr/>
        </p:nvSpPr>
        <p:spPr>
          <a:xfrm>
            <a:off x="8169694" y="4784537"/>
            <a:ext cx="2198957" cy="583411"/>
          </a:xfrm>
          <a:custGeom>
            <a:avLst/>
            <a:gdLst>
              <a:gd name="connsiteX0" fmla="*/ 0 w 2065020"/>
              <a:gd name="connsiteY0" fmla="*/ 725699 h 725699"/>
              <a:gd name="connsiteX1" fmla="*/ 491490 w 2065020"/>
              <a:gd name="connsiteY1" fmla="*/ 455189 h 725699"/>
              <a:gd name="connsiteX2" fmla="*/ 1089660 w 2065020"/>
              <a:gd name="connsiteY2" fmla="*/ 318029 h 725699"/>
              <a:gd name="connsiteX3" fmla="*/ 1360170 w 2065020"/>
              <a:gd name="connsiteY3" fmla="*/ 51329 h 725699"/>
              <a:gd name="connsiteX4" fmla="*/ 1684020 w 2065020"/>
              <a:gd name="connsiteY4" fmla="*/ 43709 h 725699"/>
              <a:gd name="connsiteX5" fmla="*/ 2065020 w 2065020"/>
              <a:gd name="connsiteY5" fmla="*/ 512339 h 725699"/>
              <a:gd name="connsiteX0" fmla="*/ 9136 w 2074156"/>
              <a:gd name="connsiteY0" fmla="*/ 725699 h 725699"/>
              <a:gd name="connsiteX1" fmla="*/ 39616 w 2074156"/>
              <a:gd name="connsiteY1" fmla="*/ 565679 h 725699"/>
              <a:gd name="connsiteX2" fmla="*/ 500626 w 2074156"/>
              <a:gd name="connsiteY2" fmla="*/ 455189 h 725699"/>
              <a:gd name="connsiteX3" fmla="*/ 1098796 w 2074156"/>
              <a:gd name="connsiteY3" fmla="*/ 318029 h 725699"/>
              <a:gd name="connsiteX4" fmla="*/ 1369306 w 2074156"/>
              <a:gd name="connsiteY4" fmla="*/ 51329 h 725699"/>
              <a:gd name="connsiteX5" fmla="*/ 1693156 w 2074156"/>
              <a:gd name="connsiteY5" fmla="*/ 43709 h 725699"/>
              <a:gd name="connsiteX6" fmla="*/ 2074156 w 2074156"/>
              <a:gd name="connsiteY6" fmla="*/ 512339 h 725699"/>
              <a:gd name="connsiteX0" fmla="*/ 0 w 2065020"/>
              <a:gd name="connsiteY0" fmla="*/ 725699 h 725699"/>
              <a:gd name="connsiteX1" fmla="*/ 121920 w 2065020"/>
              <a:gd name="connsiteY1" fmla="*/ 615209 h 725699"/>
              <a:gd name="connsiteX2" fmla="*/ 491490 w 2065020"/>
              <a:gd name="connsiteY2" fmla="*/ 455189 h 725699"/>
              <a:gd name="connsiteX3" fmla="*/ 1089660 w 2065020"/>
              <a:gd name="connsiteY3" fmla="*/ 318029 h 725699"/>
              <a:gd name="connsiteX4" fmla="*/ 1360170 w 2065020"/>
              <a:gd name="connsiteY4" fmla="*/ 51329 h 725699"/>
              <a:gd name="connsiteX5" fmla="*/ 1684020 w 2065020"/>
              <a:gd name="connsiteY5" fmla="*/ 43709 h 725699"/>
              <a:gd name="connsiteX6" fmla="*/ 2065020 w 2065020"/>
              <a:gd name="connsiteY6" fmla="*/ 512339 h 725699"/>
              <a:gd name="connsiteX0" fmla="*/ 0 w 2000250"/>
              <a:gd name="connsiteY0" fmla="*/ 908579 h 908579"/>
              <a:gd name="connsiteX1" fmla="*/ 57150 w 2000250"/>
              <a:gd name="connsiteY1" fmla="*/ 615209 h 908579"/>
              <a:gd name="connsiteX2" fmla="*/ 426720 w 2000250"/>
              <a:gd name="connsiteY2" fmla="*/ 455189 h 908579"/>
              <a:gd name="connsiteX3" fmla="*/ 1024890 w 2000250"/>
              <a:gd name="connsiteY3" fmla="*/ 318029 h 908579"/>
              <a:gd name="connsiteX4" fmla="*/ 1295400 w 2000250"/>
              <a:gd name="connsiteY4" fmla="*/ 51329 h 908579"/>
              <a:gd name="connsiteX5" fmla="*/ 1619250 w 2000250"/>
              <a:gd name="connsiteY5" fmla="*/ 43709 h 908579"/>
              <a:gd name="connsiteX6" fmla="*/ 2000250 w 2000250"/>
              <a:gd name="connsiteY6" fmla="*/ 512339 h 908579"/>
              <a:gd name="connsiteX0" fmla="*/ 0 w 1863090"/>
              <a:gd name="connsiteY0" fmla="*/ 908579 h 908579"/>
              <a:gd name="connsiteX1" fmla="*/ 57150 w 1863090"/>
              <a:gd name="connsiteY1" fmla="*/ 615209 h 908579"/>
              <a:gd name="connsiteX2" fmla="*/ 426720 w 1863090"/>
              <a:gd name="connsiteY2" fmla="*/ 455189 h 908579"/>
              <a:gd name="connsiteX3" fmla="*/ 1024890 w 1863090"/>
              <a:gd name="connsiteY3" fmla="*/ 318029 h 908579"/>
              <a:gd name="connsiteX4" fmla="*/ 1295400 w 1863090"/>
              <a:gd name="connsiteY4" fmla="*/ 51329 h 908579"/>
              <a:gd name="connsiteX5" fmla="*/ 1619250 w 1863090"/>
              <a:gd name="connsiteY5" fmla="*/ 43709 h 908579"/>
              <a:gd name="connsiteX6" fmla="*/ 1863090 w 1863090"/>
              <a:gd name="connsiteY6" fmla="*/ 302789 h 908579"/>
              <a:gd name="connsiteX0" fmla="*/ 0 w 1828800"/>
              <a:gd name="connsiteY0" fmla="*/ 908579 h 908579"/>
              <a:gd name="connsiteX1" fmla="*/ 57150 w 1828800"/>
              <a:gd name="connsiteY1" fmla="*/ 615209 h 908579"/>
              <a:gd name="connsiteX2" fmla="*/ 426720 w 1828800"/>
              <a:gd name="connsiteY2" fmla="*/ 455189 h 908579"/>
              <a:gd name="connsiteX3" fmla="*/ 1024890 w 1828800"/>
              <a:gd name="connsiteY3" fmla="*/ 318029 h 908579"/>
              <a:gd name="connsiteX4" fmla="*/ 1295400 w 1828800"/>
              <a:gd name="connsiteY4" fmla="*/ 51329 h 908579"/>
              <a:gd name="connsiteX5" fmla="*/ 1619250 w 1828800"/>
              <a:gd name="connsiteY5" fmla="*/ 43709 h 908579"/>
              <a:gd name="connsiteX6" fmla="*/ 1828800 w 1828800"/>
              <a:gd name="connsiteY6" fmla="*/ 348509 h 908579"/>
              <a:gd name="connsiteX0" fmla="*/ 70362 w 1796292"/>
              <a:gd name="connsiteY0" fmla="*/ 980969 h 980969"/>
              <a:gd name="connsiteX1" fmla="*/ 24642 w 1796292"/>
              <a:gd name="connsiteY1" fmla="*/ 615209 h 980969"/>
              <a:gd name="connsiteX2" fmla="*/ 394212 w 1796292"/>
              <a:gd name="connsiteY2" fmla="*/ 455189 h 980969"/>
              <a:gd name="connsiteX3" fmla="*/ 992382 w 1796292"/>
              <a:gd name="connsiteY3" fmla="*/ 318029 h 980969"/>
              <a:gd name="connsiteX4" fmla="*/ 1262892 w 1796292"/>
              <a:gd name="connsiteY4" fmla="*/ 51329 h 980969"/>
              <a:gd name="connsiteX5" fmla="*/ 1586742 w 1796292"/>
              <a:gd name="connsiteY5" fmla="*/ 43709 h 980969"/>
              <a:gd name="connsiteX6" fmla="*/ 1796292 w 1796292"/>
              <a:gd name="connsiteY6" fmla="*/ 348509 h 980969"/>
              <a:gd name="connsiteX0" fmla="*/ 89353 w 1815283"/>
              <a:gd name="connsiteY0" fmla="*/ 980969 h 980969"/>
              <a:gd name="connsiteX1" fmla="*/ 43633 w 1815283"/>
              <a:gd name="connsiteY1" fmla="*/ 615209 h 980969"/>
              <a:gd name="connsiteX2" fmla="*/ 413203 w 1815283"/>
              <a:gd name="connsiteY2" fmla="*/ 455189 h 980969"/>
              <a:gd name="connsiteX3" fmla="*/ 1011373 w 1815283"/>
              <a:gd name="connsiteY3" fmla="*/ 318029 h 980969"/>
              <a:gd name="connsiteX4" fmla="*/ 1281883 w 1815283"/>
              <a:gd name="connsiteY4" fmla="*/ 51329 h 980969"/>
              <a:gd name="connsiteX5" fmla="*/ 1605733 w 1815283"/>
              <a:gd name="connsiteY5" fmla="*/ 43709 h 980969"/>
              <a:gd name="connsiteX6" fmla="*/ 1815283 w 1815283"/>
              <a:gd name="connsiteY6" fmla="*/ 348509 h 980969"/>
              <a:gd name="connsiteX0" fmla="*/ 66061 w 1830091"/>
              <a:gd name="connsiteY0" fmla="*/ 969539 h 969539"/>
              <a:gd name="connsiteX1" fmla="*/ 58441 w 1830091"/>
              <a:gd name="connsiteY1" fmla="*/ 615209 h 969539"/>
              <a:gd name="connsiteX2" fmla="*/ 428011 w 1830091"/>
              <a:gd name="connsiteY2" fmla="*/ 455189 h 969539"/>
              <a:gd name="connsiteX3" fmla="*/ 1026181 w 1830091"/>
              <a:gd name="connsiteY3" fmla="*/ 318029 h 969539"/>
              <a:gd name="connsiteX4" fmla="*/ 1296691 w 1830091"/>
              <a:gd name="connsiteY4" fmla="*/ 51329 h 969539"/>
              <a:gd name="connsiteX5" fmla="*/ 1620541 w 1830091"/>
              <a:gd name="connsiteY5" fmla="*/ 43709 h 969539"/>
              <a:gd name="connsiteX6" fmla="*/ 1830091 w 1830091"/>
              <a:gd name="connsiteY6" fmla="*/ 348509 h 969539"/>
              <a:gd name="connsiteX0" fmla="*/ 66061 w 1830091"/>
              <a:gd name="connsiteY0" fmla="*/ 969539 h 969539"/>
              <a:gd name="connsiteX1" fmla="*/ 58441 w 1830091"/>
              <a:gd name="connsiteY1" fmla="*/ 615209 h 969539"/>
              <a:gd name="connsiteX2" fmla="*/ 473731 w 1830091"/>
              <a:gd name="connsiteY2" fmla="*/ 424709 h 969539"/>
              <a:gd name="connsiteX3" fmla="*/ 1026181 w 1830091"/>
              <a:gd name="connsiteY3" fmla="*/ 318029 h 969539"/>
              <a:gd name="connsiteX4" fmla="*/ 1296691 w 1830091"/>
              <a:gd name="connsiteY4" fmla="*/ 51329 h 969539"/>
              <a:gd name="connsiteX5" fmla="*/ 1620541 w 1830091"/>
              <a:gd name="connsiteY5" fmla="*/ 43709 h 969539"/>
              <a:gd name="connsiteX6" fmla="*/ 1830091 w 1830091"/>
              <a:gd name="connsiteY6" fmla="*/ 348509 h 969539"/>
              <a:gd name="connsiteX0" fmla="*/ 56782 w 1820812"/>
              <a:gd name="connsiteY0" fmla="*/ 969539 h 969539"/>
              <a:gd name="connsiteX1" fmla="*/ 68212 w 1820812"/>
              <a:gd name="connsiteY1" fmla="*/ 626639 h 969539"/>
              <a:gd name="connsiteX2" fmla="*/ 464452 w 1820812"/>
              <a:gd name="connsiteY2" fmla="*/ 424709 h 969539"/>
              <a:gd name="connsiteX3" fmla="*/ 1016902 w 1820812"/>
              <a:gd name="connsiteY3" fmla="*/ 318029 h 969539"/>
              <a:gd name="connsiteX4" fmla="*/ 1287412 w 1820812"/>
              <a:gd name="connsiteY4" fmla="*/ 51329 h 969539"/>
              <a:gd name="connsiteX5" fmla="*/ 1611262 w 1820812"/>
              <a:gd name="connsiteY5" fmla="*/ 43709 h 969539"/>
              <a:gd name="connsiteX6" fmla="*/ 1820812 w 1820812"/>
              <a:gd name="connsiteY6" fmla="*/ 348509 h 969539"/>
              <a:gd name="connsiteX0" fmla="*/ 56782 w 1820812"/>
              <a:gd name="connsiteY0" fmla="*/ 969539 h 969539"/>
              <a:gd name="connsiteX1" fmla="*/ 68212 w 1820812"/>
              <a:gd name="connsiteY1" fmla="*/ 626639 h 969539"/>
              <a:gd name="connsiteX2" fmla="*/ 464452 w 1820812"/>
              <a:gd name="connsiteY2" fmla="*/ 424709 h 969539"/>
              <a:gd name="connsiteX3" fmla="*/ 1016902 w 1820812"/>
              <a:gd name="connsiteY3" fmla="*/ 318029 h 969539"/>
              <a:gd name="connsiteX4" fmla="*/ 1287412 w 1820812"/>
              <a:gd name="connsiteY4" fmla="*/ 51329 h 969539"/>
              <a:gd name="connsiteX5" fmla="*/ 1611262 w 1820812"/>
              <a:gd name="connsiteY5" fmla="*/ 43709 h 969539"/>
              <a:gd name="connsiteX6" fmla="*/ 1820812 w 1820812"/>
              <a:gd name="connsiteY6" fmla="*/ 3485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40666 w 1747546"/>
              <a:gd name="connsiteY0" fmla="*/ 839999 h 839999"/>
              <a:gd name="connsiteX1" fmla="*/ 97816 w 1747546"/>
              <a:gd name="connsiteY1" fmla="*/ 626639 h 839999"/>
              <a:gd name="connsiteX2" fmla="*/ 494056 w 1747546"/>
              <a:gd name="connsiteY2" fmla="*/ 424709 h 839999"/>
              <a:gd name="connsiteX3" fmla="*/ 1046506 w 1747546"/>
              <a:gd name="connsiteY3" fmla="*/ 318029 h 839999"/>
              <a:gd name="connsiteX4" fmla="*/ 1317016 w 1747546"/>
              <a:gd name="connsiteY4" fmla="*/ 51329 h 839999"/>
              <a:gd name="connsiteX5" fmla="*/ 1640866 w 1747546"/>
              <a:gd name="connsiteY5" fmla="*/ 43709 h 839999"/>
              <a:gd name="connsiteX6" fmla="*/ 1747546 w 1747546"/>
              <a:gd name="connsiteY6" fmla="*/ 158009 h 839999"/>
              <a:gd name="connsiteX0" fmla="*/ 0 w 1706880"/>
              <a:gd name="connsiteY0" fmla="*/ 839999 h 839999"/>
              <a:gd name="connsiteX1" fmla="*/ 57150 w 1706880"/>
              <a:gd name="connsiteY1" fmla="*/ 626639 h 839999"/>
              <a:gd name="connsiteX2" fmla="*/ 453390 w 1706880"/>
              <a:gd name="connsiteY2" fmla="*/ 424709 h 839999"/>
              <a:gd name="connsiteX3" fmla="*/ 1005840 w 1706880"/>
              <a:gd name="connsiteY3" fmla="*/ 318029 h 839999"/>
              <a:gd name="connsiteX4" fmla="*/ 1276350 w 1706880"/>
              <a:gd name="connsiteY4" fmla="*/ 51329 h 839999"/>
              <a:gd name="connsiteX5" fmla="*/ 1600200 w 1706880"/>
              <a:gd name="connsiteY5" fmla="*/ 43709 h 839999"/>
              <a:gd name="connsiteX6" fmla="*/ 1706880 w 1706880"/>
              <a:gd name="connsiteY6" fmla="*/ 158009 h 839999"/>
              <a:gd name="connsiteX0" fmla="*/ 5191 w 1712071"/>
              <a:gd name="connsiteY0" fmla="*/ 839999 h 839999"/>
              <a:gd name="connsiteX1" fmla="*/ 62341 w 1712071"/>
              <a:gd name="connsiteY1" fmla="*/ 626639 h 839999"/>
              <a:gd name="connsiteX2" fmla="*/ 458581 w 1712071"/>
              <a:gd name="connsiteY2" fmla="*/ 424709 h 839999"/>
              <a:gd name="connsiteX3" fmla="*/ 1011031 w 1712071"/>
              <a:gd name="connsiteY3" fmla="*/ 318029 h 839999"/>
              <a:gd name="connsiteX4" fmla="*/ 1281541 w 1712071"/>
              <a:gd name="connsiteY4" fmla="*/ 51329 h 839999"/>
              <a:gd name="connsiteX5" fmla="*/ 1605391 w 1712071"/>
              <a:gd name="connsiteY5" fmla="*/ 43709 h 839999"/>
              <a:gd name="connsiteX6" fmla="*/ 1712071 w 1712071"/>
              <a:gd name="connsiteY6" fmla="*/ 158009 h 83999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5917 h 845917"/>
              <a:gd name="connsiteX1" fmla="*/ 62341 w 1712071"/>
              <a:gd name="connsiteY1" fmla="*/ 632557 h 845917"/>
              <a:gd name="connsiteX2" fmla="*/ 458581 w 1712071"/>
              <a:gd name="connsiteY2" fmla="*/ 430627 h 845917"/>
              <a:gd name="connsiteX3" fmla="*/ 1011031 w 1712071"/>
              <a:gd name="connsiteY3" fmla="*/ 323947 h 845917"/>
              <a:gd name="connsiteX4" fmla="*/ 1281541 w 1712071"/>
              <a:gd name="connsiteY4" fmla="*/ 57247 h 845917"/>
              <a:gd name="connsiteX5" fmla="*/ 1582531 w 1712071"/>
              <a:gd name="connsiteY5" fmla="*/ 45817 h 845917"/>
              <a:gd name="connsiteX6" fmla="*/ 1712071 w 1712071"/>
              <a:gd name="connsiteY6" fmla="*/ 163927 h 845917"/>
              <a:gd name="connsiteX0" fmla="*/ 5191 w 1712071"/>
              <a:gd name="connsiteY0" fmla="*/ 845917 h 845917"/>
              <a:gd name="connsiteX1" fmla="*/ 62341 w 1712071"/>
              <a:gd name="connsiteY1" fmla="*/ 626842 h 845917"/>
              <a:gd name="connsiteX2" fmla="*/ 458581 w 1712071"/>
              <a:gd name="connsiteY2" fmla="*/ 430627 h 845917"/>
              <a:gd name="connsiteX3" fmla="*/ 1011031 w 1712071"/>
              <a:gd name="connsiteY3" fmla="*/ 323947 h 845917"/>
              <a:gd name="connsiteX4" fmla="*/ 1281541 w 1712071"/>
              <a:gd name="connsiteY4" fmla="*/ 57247 h 845917"/>
              <a:gd name="connsiteX5" fmla="*/ 1582531 w 1712071"/>
              <a:gd name="connsiteY5" fmla="*/ 45817 h 845917"/>
              <a:gd name="connsiteX6" fmla="*/ 1712071 w 1712071"/>
              <a:gd name="connsiteY6" fmla="*/ 163927 h 845917"/>
              <a:gd name="connsiteX0" fmla="*/ 1569 w 1708449"/>
              <a:gd name="connsiteY0" fmla="*/ 845917 h 845917"/>
              <a:gd name="connsiteX1" fmla="*/ 58719 w 1708449"/>
              <a:gd name="connsiteY1" fmla="*/ 626842 h 845917"/>
              <a:gd name="connsiteX2" fmla="*/ 454959 w 1708449"/>
              <a:gd name="connsiteY2" fmla="*/ 430627 h 845917"/>
              <a:gd name="connsiteX3" fmla="*/ 1007409 w 1708449"/>
              <a:gd name="connsiteY3" fmla="*/ 323947 h 845917"/>
              <a:gd name="connsiteX4" fmla="*/ 1277919 w 1708449"/>
              <a:gd name="connsiteY4" fmla="*/ 57247 h 845917"/>
              <a:gd name="connsiteX5" fmla="*/ 1578909 w 1708449"/>
              <a:gd name="connsiteY5" fmla="*/ 45817 h 845917"/>
              <a:gd name="connsiteX6" fmla="*/ 1708449 w 1708449"/>
              <a:gd name="connsiteY6" fmla="*/ 163927 h 845917"/>
              <a:gd name="connsiteX0" fmla="*/ 2344 w 1709224"/>
              <a:gd name="connsiteY0" fmla="*/ 845917 h 845917"/>
              <a:gd name="connsiteX1" fmla="*/ 59494 w 1709224"/>
              <a:gd name="connsiteY1" fmla="*/ 626842 h 845917"/>
              <a:gd name="connsiteX2" fmla="*/ 455734 w 1709224"/>
              <a:gd name="connsiteY2" fmla="*/ 430627 h 845917"/>
              <a:gd name="connsiteX3" fmla="*/ 1008184 w 1709224"/>
              <a:gd name="connsiteY3" fmla="*/ 323947 h 845917"/>
              <a:gd name="connsiteX4" fmla="*/ 1278694 w 1709224"/>
              <a:gd name="connsiteY4" fmla="*/ 57247 h 845917"/>
              <a:gd name="connsiteX5" fmla="*/ 1579684 w 1709224"/>
              <a:gd name="connsiteY5" fmla="*/ 45817 h 845917"/>
              <a:gd name="connsiteX6" fmla="*/ 1709224 w 1709224"/>
              <a:gd name="connsiteY6" fmla="*/ 163927 h 845917"/>
              <a:gd name="connsiteX0" fmla="*/ 2344 w 1709224"/>
              <a:gd name="connsiteY0" fmla="*/ 814295 h 814295"/>
              <a:gd name="connsiteX1" fmla="*/ 59494 w 1709224"/>
              <a:gd name="connsiteY1" fmla="*/ 595220 h 814295"/>
              <a:gd name="connsiteX2" fmla="*/ 455734 w 1709224"/>
              <a:gd name="connsiteY2" fmla="*/ 399005 h 814295"/>
              <a:gd name="connsiteX3" fmla="*/ 1008184 w 1709224"/>
              <a:gd name="connsiteY3" fmla="*/ 292325 h 814295"/>
              <a:gd name="connsiteX4" fmla="*/ 1423474 w 1709224"/>
              <a:gd name="connsiteY4" fmla="*/ 448535 h 814295"/>
              <a:gd name="connsiteX5" fmla="*/ 1579684 w 1709224"/>
              <a:gd name="connsiteY5" fmla="*/ 14195 h 814295"/>
              <a:gd name="connsiteX6" fmla="*/ 1709224 w 1709224"/>
              <a:gd name="connsiteY6" fmla="*/ 132305 h 814295"/>
              <a:gd name="connsiteX0" fmla="*/ 2344 w 1752996"/>
              <a:gd name="connsiteY0" fmla="*/ 690607 h 690607"/>
              <a:gd name="connsiteX1" fmla="*/ 59494 w 1752996"/>
              <a:gd name="connsiteY1" fmla="*/ 471532 h 690607"/>
              <a:gd name="connsiteX2" fmla="*/ 455734 w 1752996"/>
              <a:gd name="connsiteY2" fmla="*/ 275317 h 690607"/>
              <a:gd name="connsiteX3" fmla="*/ 1008184 w 1752996"/>
              <a:gd name="connsiteY3" fmla="*/ 16863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4671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89974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86926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60291"/>
              <a:gd name="connsiteY0" fmla="*/ 690353 h 690353"/>
              <a:gd name="connsiteX1" fmla="*/ 61547 w 1760291"/>
              <a:gd name="connsiteY1" fmla="*/ 471278 h 690353"/>
              <a:gd name="connsiteX2" fmla="*/ 476837 w 1760291"/>
              <a:gd name="connsiteY2" fmla="*/ 309353 h 690353"/>
              <a:gd name="connsiteX3" fmla="*/ 869267 w 1760291"/>
              <a:gd name="connsiteY3" fmla="*/ 6932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60291"/>
              <a:gd name="connsiteY0" fmla="*/ 690353 h 690353"/>
              <a:gd name="connsiteX1" fmla="*/ 61547 w 1760291"/>
              <a:gd name="connsiteY1" fmla="*/ 471278 h 690353"/>
              <a:gd name="connsiteX2" fmla="*/ 476837 w 1760291"/>
              <a:gd name="connsiteY2" fmla="*/ 309353 h 690353"/>
              <a:gd name="connsiteX3" fmla="*/ 922607 w 1760291"/>
              <a:gd name="connsiteY3" fmla="*/ 8837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60291"/>
              <a:gd name="connsiteY0" fmla="*/ 690353 h 690353"/>
              <a:gd name="connsiteX1" fmla="*/ 61547 w 1760291"/>
              <a:gd name="connsiteY1" fmla="*/ 471278 h 690353"/>
              <a:gd name="connsiteX2" fmla="*/ 476837 w 1760291"/>
              <a:gd name="connsiteY2" fmla="*/ 309353 h 690353"/>
              <a:gd name="connsiteX3" fmla="*/ 922607 w 1760291"/>
              <a:gd name="connsiteY3" fmla="*/ 10742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12355"/>
              <a:gd name="connsiteY0" fmla="*/ 690993 h 690993"/>
              <a:gd name="connsiteX1" fmla="*/ 61547 w 1712355"/>
              <a:gd name="connsiteY1" fmla="*/ 471918 h 690993"/>
              <a:gd name="connsiteX2" fmla="*/ 476837 w 1712355"/>
              <a:gd name="connsiteY2" fmla="*/ 309993 h 690993"/>
              <a:gd name="connsiteX3" fmla="*/ 922607 w 1712355"/>
              <a:gd name="connsiteY3" fmla="*/ 108063 h 690993"/>
              <a:gd name="connsiteX4" fmla="*/ 1330277 w 1712355"/>
              <a:gd name="connsiteY4" fmla="*/ 256653 h 690993"/>
              <a:gd name="connsiteX5" fmla="*/ 1692227 w 1712355"/>
              <a:gd name="connsiteY5" fmla="*/ 287133 h 690993"/>
              <a:gd name="connsiteX6" fmla="*/ 1711277 w 1712355"/>
              <a:gd name="connsiteY6" fmla="*/ 9003 h 690993"/>
              <a:gd name="connsiteX0" fmla="*/ 4397 w 1920827"/>
              <a:gd name="connsiteY0" fmla="*/ 583373 h 583373"/>
              <a:gd name="connsiteX1" fmla="*/ 61547 w 1920827"/>
              <a:gd name="connsiteY1" fmla="*/ 364298 h 583373"/>
              <a:gd name="connsiteX2" fmla="*/ 476837 w 1920827"/>
              <a:gd name="connsiteY2" fmla="*/ 202373 h 583373"/>
              <a:gd name="connsiteX3" fmla="*/ 922607 w 1920827"/>
              <a:gd name="connsiteY3" fmla="*/ 443 h 583373"/>
              <a:gd name="connsiteX4" fmla="*/ 1330277 w 1920827"/>
              <a:gd name="connsiteY4" fmla="*/ 149033 h 583373"/>
              <a:gd name="connsiteX5" fmla="*/ 1692227 w 1920827"/>
              <a:gd name="connsiteY5" fmla="*/ 179513 h 583373"/>
              <a:gd name="connsiteX6" fmla="*/ 1920827 w 1920827"/>
              <a:gd name="connsiteY6" fmla="*/ 129983 h 583373"/>
              <a:gd name="connsiteX0" fmla="*/ 4397 w 2031317"/>
              <a:gd name="connsiteY0" fmla="*/ 583373 h 583373"/>
              <a:gd name="connsiteX1" fmla="*/ 61547 w 2031317"/>
              <a:gd name="connsiteY1" fmla="*/ 364298 h 583373"/>
              <a:gd name="connsiteX2" fmla="*/ 476837 w 2031317"/>
              <a:gd name="connsiteY2" fmla="*/ 202373 h 583373"/>
              <a:gd name="connsiteX3" fmla="*/ 922607 w 2031317"/>
              <a:gd name="connsiteY3" fmla="*/ 443 h 583373"/>
              <a:gd name="connsiteX4" fmla="*/ 1330277 w 2031317"/>
              <a:gd name="connsiteY4" fmla="*/ 149033 h 583373"/>
              <a:gd name="connsiteX5" fmla="*/ 1692227 w 2031317"/>
              <a:gd name="connsiteY5" fmla="*/ 179513 h 583373"/>
              <a:gd name="connsiteX6" fmla="*/ 2031317 w 2031317"/>
              <a:gd name="connsiteY6" fmla="*/ 19094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2115137"/>
              <a:gd name="connsiteY0" fmla="*/ 583373 h 583373"/>
              <a:gd name="connsiteX1" fmla="*/ 61547 w 2115137"/>
              <a:gd name="connsiteY1" fmla="*/ 364298 h 583373"/>
              <a:gd name="connsiteX2" fmla="*/ 476837 w 2115137"/>
              <a:gd name="connsiteY2" fmla="*/ 202373 h 583373"/>
              <a:gd name="connsiteX3" fmla="*/ 922607 w 2115137"/>
              <a:gd name="connsiteY3" fmla="*/ 443 h 583373"/>
              <a:gd name="connsiteX4" fmla="*/ 1330277 w 2115137"/>
              <a:gd name="connsiteY4" fmla="*/ 149033 h 583373"/>
              <a:gd name="connsiteX5" fmla="*/ 1692227 w 2115137"/>
              <a:gd name="connsiteY5" fmla="*/ 179513 h 583373"/>
              <a:gd name="connsiteX6" fmla="*/ 2115137 w 2115137"/>
              <a:gd name="connsiteY6" fmla="*/ 267143 h 583373"/>
              <a:gd name="connsiteX0" fmla="*/ 4397 w 2115137"/>
              <a:gd name="connsiteY0" fmla="*/ 583373 h 583373"/>
              <a:gd name="connsiteX1" fmla="*/ 61547 w 2115137"/>
              <a:gd name="connsiteY1" fmla="*/ 364298 h 583373"/>
              <a:gd name="connsiteX2" fmla="*/ 476837 w 2115137"/>
              <a:gd name="connsiteY2" fmla="*/ 202373 h 583373"/>
              <a:gd name="connsiteX3" fmla="*/ 922607 w 2115137"/>
              <a:gd name="connsiteY3" fmla="*/ 443 h 583373"/>
              <a:gd name="connsiteX4" fmla="*/ 1330277 w 2115137"/>
              <a:gd name="connsiteY4" fmla="*/ 149033 h 583373"/>
              <a:gd name="connsiteX5" fmla="*/ 1692227 w 2115137"/>
              <a:gd name="connsiteY5" fmla="*/ 179513 h 583373"/>
              <a:gd name="connsiteX6" fmla="*/ 2115137 w 2115137"/>
              <a:gd name="connsiteY6" fmla="*/ 26714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547 h 583547"/>
              <a:gd name="connsiteX1" fmla="*/ 61547 w 2198957"/>
              <a:gd name="connsiteY1" fmla="*/ 364472 h 583547"/>
              <a:gd name="connsiteX2" fmla="*/ 476837 w 2198957"/>
              <a:gd name="connsiteY2" fmla="*/ 202547 h 583547"/>
              <a:gd name="connsiteX3" fmla="*/ 922607 w 2198957"/>
              <a:gd name="connsiteY3" fmla="*/ 617 h 583547"/>
              <a:gd name="connsiteX4" fmla="*/ 1330277 w 2198957"/>
              <a:gd name="connsiteY4" fmla="*/ 149207 h 583547"/>
              <a:gd name="connsiteX5" fmla="*/ 1574117 w 2198957"/>
              <a:gd name="connsiteY5" fmla="*/ 229217 h 583547"/>
              <a:gd name="connsiteX6" fmla="*/ 2198957 w 2198957"/>
              <a:gd name="connsiteY6" fmla="*/ 556877 h 583547"/>
              <a:gd name="connsiteX0" fmla="*/ 4397 w 2198957"/>
              <a:gd name="connsiteY0" fmla="*/ 583411 h 583411"/>
              <a:gd name="connsiteX1" fmla="*/ 61547 w 2198957"/>
              <a:gd name="connsiteY1" fmla="*/ 364336 h 583411"/>
              <a:gd name="connsiteX2" fmla="*/ 476837 w 2198957"/>
              <a:gd name="connsiteY2" fmla="*/ 202411 h 583411"/>
              <a:gd name="connsiteX3" fmla="*/ 922607 w 2198957"/>
              <a:gd name="connsiteY3" fmla="*/ 481 h 583411"/>
              <a:gd name="connsiteX4" fmla="*/ 1330277 w 2198957"/>
              <a:gd name="connsiteY4" fmla="*/ 149071 h 583411"/>
              <a:gd name="connsiteX5" fmla="*/ 1676987 w 2198957"/>
              <a:gd name="connsiteY5" fmla="*/ 244321 h 583411"/>
              <a:gd name="connsiteX6" fmla="*/ 2198957 w 2198957"/>
              <a:gd name="connsiteY6" fmla="*/ 556741 h 58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957" h="583411">
                <a:moveTo>
                  <a:pt x="4397" y="583411"/>
                </a:moveTo>
                <a:cubicBezTo>
                  <a:pt x="587" y="497686"/>
                  <a:pt x="-17193" y="427836"/>
                  <a:pt x="61547" y="364336"/>
                </a:cubicBezTo>
                <a:cubicBezTo>
                  <a:pt x="140287" y="300836"/>
                  <a:pt x="333327" y="263053"/>
                  <a:pt x="476837" y="202411"/>
                </a:cubicBezTo>
                <a:cubicBezTo>
                  <a:pt x="620347" y="141769"/>
                  <a:pt x="780367" y="9371"/>
                  <a:pt x="922607" y="481"/>
                </a:cubicBezTo>
                <a:cubicBezTo>
                  <a:pt x="1064847" y="-8409"/>
                  <a:pt x="1204547" y="108431"/>
                  <a:pt x="1330277" y="149071"/>
                </a:cubicBezTo>
                <a:cubicBezTo>
                  <a:pt x="1456007" y="189711"/>
                  <a:pt x="1414097" y="187806"/>
                  <a:pt x="1676987" y="244321"/>
                </a:cubicBezTo>
                <a:cubicBezTo>
                  <a:pt x="1939877" y="300836"/>
                  <a:pt x="2072909" y="195108"/>
                  <a:pt x="2198957" y="556741"/>
                </a:cubicBezTo>
              </a:path>
            </a:pathLst>
          </a:custGeom>
          <a:solidFill>
            <a:srgbClr val="D9D9D9"/>
          </a:solid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71" name="Group 70">
            <a:extLst>
              <a:ext uri="{FF2B5EF4-FFF2-40B4-BE49-F238E27FC236}">
                <a16:creationId xmlns:a16="http://schemas.microsoft.com/office/drawing/2014/main" id="{BC349C01-0CE8-B060-ACC2-39AC4E96FEF7}"/>
              </a:ext>
            </a:extLst>
          </p:cNvPr>
          <p:cNvGrpSpPr/>
          <p:nvPr/>
        </p:nvGrpSpPr>
        <p:grpSpPr>
          <a:xfrm>
            <a:off x="6664805" y="2847508"/>
            <a:ext cx="611518" cy="493431"/>
            <a:chOff x="6209772" y="2661160"/>
            <a:chExt cx="611518" cy="493431"/>
          </a:xfrm>
        </p:grpSpPr>
        <p:sp>
          <p:nvSpPr>
            <p:cNvPr id="72" name="Isosceles Triangle 71">
              <a:extLst>
                <a:ext uri="{FF2B5EF4-FFF2-40B4-BE49-F238E27FC236}">
                  <a16:creationId xmlns:a16="http://schemas.microsoft.com/office/drawing/2014/main" id="{2F0F07C7-F54F-5E42-B972-C4D5C3D1A000}"/>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73" name="Group 72">
              <a:extLst>
                <a:ext uri="{FF2B5EF4-FFF2-40B4-BE49-F238E27FC236}">
                  <a16:creationId xmlns:a16="http://schemas.microsoft.com/office/drawing/2014/main" id="{29B3433D-E13D-0467-1789-3A9BB9715CA7}"/>
                </a:ext>
              </a:extLst>
            </p:cNvPr>
            <p:cNvGrpSpPr/>
            <p:nvPr/>
          </p:nvGrpSpPr>
          <p:grpSpPr>
            <a:xfrm>
              <a:off x="6474763" y="3001212"/>
              <a:ext cx="346527" cy="115066"/>
              <a:chOff x="6474763" y="3001212"/>
              <a:chExt cx="346527" cy="115066"/>
            </a:xfrm>
          </p:grpSpPr>
          <p:sp>
            <p:nvSpPr>
              <p:cNvPr id="74" name="Oval 73">
                <a:extLst>
                  <a:ext uri="{FF2B5EF4-FFF2-40B4-BE49-F238E27FC236}">
                    <a16:creationId xmlns:a16="http://schemas.microsoft.com/office/drawing/2014/main" id="{A94663DB-FC29-BF41-9DFE-EEC2DD87585F}"/>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75" name="Oval 74">
                <a:extLst>
                  <a:ext uri="{FF2B5EF4-FFF2-40B4-BE49-F238E27FC236}">
                    <a16:creationId xmlns:a16="http://schemas.microsoft.com/office/drawing/2014/main" id="{45CEEF12-6668-7332-1243-B5F736DDAA19}"/>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4F0D7FE4-D66F-15EB-1A6A-7D49F0839F10}"/>
                  </a:ext>
                </a:extLst>
              </p:cNvPr>
              <p:cNvSpPr txBox="1"/>
              <p:nvPr/>
            </p:nvSpPr>
            <p:spPr>
              <a:xfrm>
                <a:off x="8861183" y="1862748"/>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oMath>
                  </m:oMathPara>
                </a14:m>
                <a:endParaRPr lang="en-FI" b="1" i="1">
                  <a:solidFill>
                    <a:srgbClr val="009AD0"/>
                  </a:solidFill>
                  <a:latin typeface="Cambria Math" panose="02040503050406030204" pitchFamily="18" charset="0"/>
                </a:endParaRPr>
              </a:p>
            </p:txBody>
          </p:sp>
        </mc:Choice>
        <mc:Fallback xmlns="">
          <p:sp>
            <p:nvSpPr>
              <p:cNvPr id="79" name="TextBox 78">
                <a:extLst>
                  <a:ext uri="{FF2B5EF4-FFF2-40B4-BE49-F238E27FC236}">
                    <a16:creationId xmlns:a16="http://schemas.microsoft.com/office/drawing/2014/main" id="{4F0D7FE4-D66F-15EB-1A6A-7D49F0839F10}"/>
                  </a:ext>
                </a:extLst>
              </p:cNvPr>
              <p:cNvSpPr txBox="1">
                <a:spLocks noRot="1" noChangeAspect="1" noMove="1" noResize="1" noEditPoints="1" noAdjustHandles="1" noChangeArrowheads="1" noChangeShapeType="1" noTextEdit="1"/>
              </p:cNvSpPr>
              <p:nvPr/>
            </p:nvSpPr>
            <p:spPr>
              <a:xfrm>
                <a:off x="8861183" y="1862748"/>
                <a:ext cx="526028" cy="52937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4B5A6FC2-DCD0-C576-99B3-85B6DEB0D515}"/>
                  </a:ext>
                </a:extLst>
              </p:cNvPr>
              <p:cNvSpPr txBox="1"/>
              <p:nvPr/>
            </p:nvSpPr>
            <p:spPr>
              <a:xfrm>
                <a:off x="9862465" y="4656632"/>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𝟑</m:t>
                          </m:r>
                        </m:sub>
                      </m:sSub>
                    </m:oMath>
                  </m:oMathPara>
                </a14:m>
                <a:endParaRPr lang="en-FI" b="1" i="1">
                  <a:solidFill>
                    <a:srgbClr val="009AD0"/>
                  </a:solidFill>
                  <a:latin typeface="Cambria Math" panose="02040503050406030204" pitchFamily="18" charset="0"/>
                </a:endParaRPr>
              </a:p>
            </p:txBody>
          </p:sp>
        </mc:Choice>
        <mc:Fallback xmlns="">
          <p:sp>
            <p:nvSpPr>
              <p:cNvPr id="80" name="TextBox 79">
                <a:extLst>
                  <a:ext uri="{FF2B5EF4-FFF2-40B4-BE49-F238E27FC236}">
                    <a16:creationId xmlns:a16="http://schemas.microsoft.com/office/drawing/2014/main" id="{4B5A6FC2-DCD0-C576-99B3-85B6DEB0D515}"/>
                  </a:ext>
                </a:extLst>
              </p:cNvPr>
              <p:cNvSpPr txBox="1">
                <a:spLocks noRot="1" noChangeAspect="1" noMove="1" noResize="1" noEditPoints="1" noAdjustHandles="1" noChangeArrowheads="1" noChangeShapeType="1" noTextEdit="1"/>
              </p:cNvSpPr>
              <p:nvPr/>
            </p:nvSpPr>
            <p:spPr>
              <a:xfrm>
                <a:off x="9862465" y="4656632"/>
                <a:ext cx="526028" cy="52937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8B01D5FE-9725-1C82-4D9C-B2739703B58C}"/>
                  </a:ext>
                </a:extLst>
              </p:cNvPr>
              <p:cNvSpPr txBox="1"/>
              <p:nvPr/>
            </p:nvSpPr>
            <p:spPr>
              <a:xfrm>
                <a:off x="10984834" y="2749632"/>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𝟒</m:t>
                          </m:r>
                        </m:sub>
                      </m:sSub>
                    </m:oMath>
                  </m:oMathPara>
                </a14:m>
                <a:endParaRPr lang="en-FI" b="1" i="1">
                  <a:solidFill>
                    <a:srgbClr val="009AD0"/>
                  </a:solidFill>
                  <a:latin typeface="Cambria Math" panose="02040503050406030204" pitchFamily="18" charset="0"/>
                </a:endParaRPr>
              </a:p>
            </p:txBody>
          </p:sp>
        </mc:Choice>
        <mc:Fallback xmlns="">
          <p:sp>
            <p:nvSpPr>
              <p:cNvPr id="87" name="TextBox 86">
                <a:extLst>
                  <a:ext uri="{FF2B5EF4-FFF2-40B4-BE49-F238E27FC236}">
                    <a16:creationId xmlns:a16="http://schemas.microsoft.com/office/drawing/2014/main" id="{8B01D5FE-9725-1C82-4D9C-B2739703B58C}"/>
                  </a:ext>
                </a:extLst>
              </p:cNvPr>
              <p:cNvSpPr txBox="1">
                <a:spLocks noRot="1" noChangeAspect="1" noMove="1" noResize="1" noEditPoints="1" noAdjustHandles="1" noChangeArrowheads="1" noChangeShapeType="1" noTextEdit="1"/>
              </p:cNvSpPr>
              <p:nvPr/>
            </p:nvSpPr>
            <p:spPr>
              <a:xfrm>
                <a:off x="10984834" y="2749632"/>
                <a:ext cx="526028" cy="529376"/>
              </a:xfrm>
              <a:prstGeom prst="rect">
                <a:avLst/>
              </a:prstGeom>
              <a:blipFill>
                <a:blip r:embed="rId6"/>
                <a:stretch>
                  <a:fillRect/>
                </a:stretch>
              </a:blipFill>
            </p:spPr>
            <p:txBody>
              <a:bodyPr/>
              <a:lstStyle/>
              <a:p>
                <a:r>
                  <a:rPr lang="en-US">
                    <a:noFill/>
                  </a:rPr>
                  <a:t> </a:t>
                </a:r>
              </a:p>
            </p:txBody>
          </p:sp>
        </mc:Fallback>
      </mc:AlternateContent>
      <p:cxnSp>
        <p:nvCxnSpPr>
          <p:cNvPr id="88" name="Straight Connector 87">
            <a:extLst>
              <a:ext uri="{FF2B5EF4-FFF2-40B4-BE49-F238E27FC236}">
                <a16:creationId xmlns:a16="http://schemas.microsoft.com/office/drawing/2014/main" id="{853E4849-4C21-31D1-1F81-E4B73D6385FC}"/>
              </a:ext>
            </a:extLst>
          </p:cNvPr>
          <p:cNvCxnSpPr>
            <a:cxnSpLocks/>
          </p:cNvCxnSpPr>
          <p:nvPr/>
        </p:nvCxnSpPr>
        <p:spPr>
          <a:xfrm flipH="1" flipV="1">
            <a:off x="9196006" y="2353172"/>
            <a:ext cx="572041" cy="2643526"/>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98D77BD-3E85-FA55-8E8E-83F1710ED616}"/>
              </a:ext>
            </a:extLst>
          </p:cNvPr>
          <p:cNvCxnSpPr>
            <a:cxnSpLocks/>
          </p:cNvCxnSpPr>
          <p:nvPr/>
        </p:nvCxnSpPr>
        <p:spPr>
          <a:xfrm flipV="1">
            <a:off x="9785382" y="3180899"/>
            <a:ext cx="1217756" cy="1820132"/>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C85D6043-4ACF-D4D0-451A-884CF4EAB412}"/>
                  </a:ext>
                </a:extLst>
              </p:cNvPr>
              <p:cNvSpPr txBox="1"/>
              <p:nvPr/>
            </p:nvSpPr>
            <p:spPr>
              <a:xfrm>
                <a:off x="7905906" y="4640517"/>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1</m:t>
                          </m:r>
                        </m:sub>
                      </m:sSub>
                    </m:oMath>
                  </m:oMathPara>
                </a14:m>
                <a:endParaRPr lang="en-FI" i="1">
                  <a:solidFill>
                    <a:srgbClr val="81DEFF"/>
                  </a:solidFill>
                  <a:latin typeface="Cambria Math" panose="02040503050406030204" pitchFamily="18" charset="0"/>
                </a:endParaRPr>
              </a:p>
            </p:txBody>
          </p:sp>
        </mc:Choice>
        <mc:Fallback xmlns="">
          <p:sp>
            <p:nvSpPr>
              <p:cNvPr id="94" name="TextBox 93">
                <a:extLst>
                  <a:ext uri="{FF2B5EF4-FFF2-40B4-BE49-F238E27FC236}">
                    <a16:creationId xmlns:a16="http://schemas.microsoft.com/office/drawing/2014/main" id="{C85D6043-4ACF-D4D0-451A-884CF4EAB412}"/>
                  </a:ext>
                </a:extLst>
              </p:cNvPr>
              <p:cNvSpPr txBox="1">
                <a:spLocks noRot="1" noChangeAspect="1" noMove="1" noResize="1" noEditPoints="1" noAdjustHandles="1" noChangeArrowheads="1" noChangeShapeType="1" noTextEdit="1"/>
              </p:cNvSpPr>
              <p:nvPr/>
            </p:nvSpPr>
            <p:spPr>
              <a:xfrm>
                <a:off x="7905906" y="4640517"/>
                <a:ext cx="526028" cy="54521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669BD70A-DEEF-D315-4914-36DB84F72478}"/>
                  </a:ext>
                </a:extLst>
              </p:cNvPr>
              <p:cNvSpPr txBox="1"/>
              <p:nvPr/>
            </p:nvSpPr>
            <p:spPr>
              <a:xfrm>
                <a:off x="6741441" y="3312361"/>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0</m:t>
                          </m:r>
                        </m:sub>
                      </m:sSub>
                    </m:oMath>
                  </m:oMathPara>
                </a14:m>
                <a:endParaRPr lang="en-FI" i="1">
                  <a:solidFill>
                    <a:srgbClr val="81DEFF"/>
                  </a:solidFill>
                  <a:latin typeface="Cambria Math" panose="02040503050406030204" pitchFamily="18" charset="0"/>
                </a:endParaRPr>
              </a:p>
            </p:txBody>
          </p:sp>
        </mc:Choice>
        <mc:Fallback xmlns="">
          <p:sp>
            <p:nvSpPr>
              <p:cNvPr id="95" name="TextBox 94">
                <a:extLst>
                  <a:ext uri="{FF2B5EF4-FFF2-40B4-BE49-F238E27FC236}">
                    <a16:creationId xmlns:a16="http://schemas.microsoft.com/office/drawing/2014/main" id="{669BD70A-DEEF-D315-4914-36DB84F72478}"/>
                  </a:ext>
                </a:extLst>
              </p:cNvPr>
              <p:cNvSpPr txBox="1">
                <a:spLocks noRot="1" noChangeAspect="1" noMove="1" noResize="1" noEditPoints="1" noAdjustHandles="1" noChangeArrowheads="1" noChangeShapeType="1" noTextEdit="1"/>
              </p:cNvSpPr>
              <p:nvPr/>
            </p:nvSpPr>
            <p:spPr>
              <a:xfrm>
                <a:off x="6741441" y="3312361"/>
                <a:ext cx="526028" cy="545214"/>
              </a:xfrm>
              <a:prstGeom prst="rect">
                <a:avLst/>
              </a:prstGeom>
              <a:blipFill>
                <a:blip r:embed="rId8"/>
                <a:stretch>
                  <a:fillRect/>
                </a:stretch>
              </a:blipFill>
            </p:spPr>
            <p:txBody>
              <a:bodyPr/>
              <a:lstStyle/>
              <a:p>
                <a:r>
                  <a:rPr lang="en-US">
                    <a:noFill/>
                  </a:rPr>
                  <a:t> </a:t>
                </a:r>
              </a:p>
            </p:txBody>
          </p:sp>
        </mc:Fallback>
      </mc:AlternateContent>
      <p:cxnSp>
        <p:nvCxnSpPr>
          <p:cNvPr id="96" name="Straight Connector 95">
            <a:extLst>
              <a:ext uri="{FF2B5EF4-FFF2-40B4-BE49-F238E27FC236}">
                <a16:creationId xmlns:a16="http://schemas.microsoft.com/office/drawing/2014/main" id="{051E2961-9729-CFDE-F4C5-6AF9EEA11DC1}"/>
              </a:ext>
            </a:extLst>
          </p:cNvPr>
          <p:cNvCxnSpPr>
            <a:cxnSpLocks/>
          </p:cNvCxnSpPr>
          <p:nvPr/>
        </p:nvCxnSpPr>
        <p:spPr>
          <a:xfrm flipH="1">
            <a:off x="10929058" y="3180899"/>
            <a:ext cx="69745" cy="773709"/>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2CA39144-E187-6A82-36B1-21A3219BEE15}"/>
                  </a:ext>
                </a:extLst>
              </p:cNvPr>
              <p:cNvSpPr txBox="1"/>
              <p:nvPr/>
            </p:nvSpPr>
            <p:spPr>
              <a:xfrm>
                <a:off x="7302231" y="2992006"/>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i="1">
                              <a:solidFill>
                                <a:srgbClr val="FFC000"/>
                              </a:solidFill>
                              <a:latin typeface="Cambria Math" panose="02040503050406030204" pitchFamily="18" charset="0"/>
                            </a:rPr>
                            <m:t>0</m:t>
                          </m:r>
                        </m:sub>
                      </m:sSub>
                    </m:oMath>
                  </m:oMathPara>
                </a14:m>
                <a:endParaRPr lang="en-FI" i="1">
                  <a:solidFill>
                    <a:srgbClr val="FFC000"/>
                  </a:solidFill>
                  <a:latin typeface="Cambria Math" panose="02040503050406030204" pitchFamily="18" charset="0"/>
                </a:endParaRPr>
              </a:p>
            </p:txBody>
          </p:sp>
        </mc:Choice>
        <mc:Fallback xmlns="">
          <p:sp>
            <p:nvSpPr>
              <p:cNvPr id="99" name="TextBox 98">
                <a:extLst>
                  <a:ext uri="{FF2B5EF4-FFF2-40B4-BE49-F238E27FC236}">
                    <a16:creationId xmlns:a16="http://schemas.microsoft.com/office/drawing/2014/main" id="{2CA39144-E187-6A82-36B1-21A3219BEE15}"/>
                  </a:ext>
                </a:extLst>
              </p:cNvPr>
              <p:cNvSpPr txBox="1">
                <a:spLocks noRot="1" noChangeAspect="1" noMove="1" noResize="1" noEditPoints="1" noAdjustHandles="1" noChangeArrowheads="1" noChangeShapeType="1" noTextEdit="1"/>
              </p:cNvSpPr>
              <p:nvPr/>
            </p:nvSpPr>
            <p:spPr>
              <a:xfrm>
                <a:off x="7302231" y="2992006"/>
                <a:ext cx="526028" cy="52937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AE9106E-2BBB-E132-934F-A8DD7A9AECFB}"/>
                  </a:ext>
                </a:extLst>
              </p:cNvPr>
              <p:cNvSpPr txBox="1"/>
              <p:nvPr/>
            </p:nvSpPr>
            <p:spPr>
              <a:xfrm>
                <a:off x="8928342" y="4339342"/>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1</m:t>
                          </m:r>
                        </m:sub>
                      </m:sSub>
                    </m:oMath>
                  </m:oMathPara>
                </a14:m>
                <a:endParaRPr lang="en-FI" i="1">
                  <a:solidFill>
                    <a:srgbClr val="FFC000"/>
                  </a:solidFill>
                  <a:latin typeface="Cambria Math" panose="02040503050406030204" pitchFamily="18" charset="0"/>
                </a:endParaRPr>
              </a:p>
            </p:txBody>
          </p:sp>
        </mc:Choice>
        <mc:Fallback xmlns="">
          <p:sp>
            <p:nvSpPr>
              <p:cNvPr id="100" name="TextBox 99">
                <a:extLst>
                  <a:ext uri="{FF2B5EF4-FFF2-40B4-BE49-F238E27FC236}">
                    <a16:creationId xmlns:a16="http://schemas.microsoft.com/office/drawing/2014/main" id="{CAE9106E-2BBB-E132-934F-A8DD7A9AECFB}"/>
                  </a:ext>
                </a:extLst>
              </p:cNvPr>
              <p:cNvSpPr txBox="1">
                <a:spLocks noRot="1" noChangeAspect="1" noMove="1" noResize="1" noEditPoints="1" noAdjustHandles="1" noChangeArrowheads="1" noChangeShapeType="1" noTextEdit="1"/>
              </p:cNvSpPr>
              <p:nvPr/>
            </p:nvSpPr>
            <p:spPr>
              <a:xfrm>
                <a:off x="8928342" y="4339342"/>
                <a:ext cx="526028" cy="529376"/>
              </a:xfrm>
              <a:prstGeom prst="rect">
                <a:avLst/>
              </a:prstGeom>
              <a:blipFill>
                <a:blip r:embed="rId10"/>
                <a:stretch>
                  <a:fillRect/>
                </a:stretch>
              </a:blipFill>
            </p:spPr>
            <p:txBody>
              <a:bodyPr/>
              <a:lstStyle/>
              <a:p>
                <a:r>
                  <a:rPr lang="en-US">
                    <a:noFill/>
                  </a:rPr>
                  <a:t> </a:t>
                </a:r>
              </a:p>
            </p:txBody>
          </p:sp>
        </mc:Fallback>
      </mc:AlternateContent>
      <p:cxnSp>
        <p:nvCxnSpPr>
          <p:cNvPr id="126" name="Straight Connector 125">
            <a:extLst>
              <a:ext uri="{FF2B5EF4-FFF2-40B4-BE49-F238E27FC236}">
                <a16:creationId xmlns:a16="http://schemas.microsoft.com/office/drawing/2014/main" id="{63952C5E-4B06-D43F-DECF-0C7786365D57}"/>
              </a:ext>
            </a:extLst>
          </p:cNvPr>
          <p:cNvCxnSpPr>
            <a:cxnSpLocks/>
          </p:cNvCxnSpPr>
          <p:nvPr/>
        </p:nvCxnSpPr>
        <p:spPr>
          <a:xfrm flipV="1">
            <a:off x="8818976" y="2322836"/>
            <a:ext cx="355360" cy="2561187"/>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5B7A056-3AC4-81B1-C25A-DD49F744BFB8}"/>
              </a:ext>
            </a:extLst>
          </p:cNvPr>
          <p:cNvCxnSpPr>
            <a:cxnSpLocks/>
          </p:cNvCxnSpPr>
          <p:nvPr/>
        </p:nvCxnSpPr>
        <p:spPr>
          <a:xfrm flipV="1">
            <a:off x="8377293" y="2330108"/>
            <a:ext cx="792480" cy="2733040"/>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0B54346-E673-9D7C-F129-A54995C377E6}"/>
              </a:ext>
            </a:extLst>
          </p:cNvPr>
          <p:cNvCxnSpPr>
            <a:cxnSpLocks/>
          </p:cNvCxnSpPr>
          <p:nvPr/>
        </p:nvCxnSpPr>
        <p:spPr>
          <a:xfrm flipH="1" flipV="1">
            <a:off x="9170002" y="2353172"/>
            <a:ext cx="572041" cy="2643526"/>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4DD1C66-DB30-DA91-634A-42F02AA3714B}"/>
              </a:ext>
            </a:extLst>
          </p:cNvPr>
          <p:cNvCxnSpPr>
            <a:cxnSpLocks/>
          </p:cNvCxnSpPr>
          <p:nvPr/>
        </p:nvCxnSpPr>
        <p:spPr>
          <a:xfrm flipV="1">
            <a:off x="9750710" y="3180899"/>
            <a:ext cx="1217756" cy="1820132"/>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977C1B-555E-4DCE-B809-47A8DD17513C}"/>
              </a:ext>
            </a:extLst>
          </p:cNvPr>
          <p:cNvCxnSpPr>
            <a:cxnSpLocks/>
          </p:cNvCxnSpPr>
          <p:nvPr/>
        </p:nvCxnSpPr>
        <p:spPr>
          <a:xfrm flipH="1">
            <a:off x="10903054" y="3180899"/>
            <a:ext cx="69745" cy="773709"/>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8F21BFE1-6D88-081B-CF70-87D2F08FC1AF}"/>
              </a:ext>
            </a:extLst>
          </p:cNvPr>
          <p:cNvSpPr/>
          <p:nvPr/>
        </p:nvSpPr>
        <p:spPr>
          <a:xfrm rot="1526391">
            <a:off x="10932139" y="3121427"/>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77" name="Oval 76">
            <a:extLst>
              <a:ext uri="{FF2B5EF4-FFF2-40B4-BE49-F238E27FC236}">
                <a16:creationId xmlns:a16="http://schemas.microsoft.com/office/drawing/2014/main" id="{5E06709C-7F9F-BE57-EA3B-5A847F721744}"/>
              </a:ext>
            </a:extLst>
          </p:cNvPr>
          <p:cNvSpPr/>
          <p:nvPr/>
        </p:nvSpPr>
        <p:spPr>
          <a:xfrm rot="1526391">
            <a:off x="9125355" y="2281290"/>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76" name="Oval 75">
            <a:extLst>
              <a:ext uri="{FF2B5EF4-FFF2-40B4-BE49-F238E27FC236}">
                <a16:creationId xmlns:a16="http://schemas.microsoft.com/office/drawing/2014/main" id="{23912879-5206-AEA6-A70F-5FE29B65B689}"/>
              </a:ext>
            </a:extLst>
          </p:cNvPr>
          <p:cNvSpPr/>
          <p:nvPr/>
        </p:nvSpPr>
        <p:spPr>
          <a:xfrm rot="1526391">
            <a:off x="9711387" y="4960982"/>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grpSp>
        <p:nvGrpSpPr>
          <p:cNvPr id="67" name="Group 66">
            <a:extLst>
              <a:ext uri="{FF2B5EF4-FFF2-40B4-BE49-F238E27FC236}">
                <a16:creationId xmlns:a16="http://schemas.microsoft.com/office/drawing/2014/main" id="{E78E0D1F-813A-1AAF-3D16-22868A74A9F9}"/>
              </a:ext>
            </a:extLst>
          </p:cNvPr>
          <p:cNvGrpSpPr/>
          <p:nvPr/>
        </p:nvGrpSpPr>
        <p:grpSpPr>
          <a:xfrm>
            <a:off x="8328859" y="4851498"/>
            <a:ext cx="539007" cy="261516"/>
            <a:chOff x="7873826" y="4665150"/>
            <a:chExt cx="539007" cy="261516"/>
          </a:xfrm>
        </p:grpSpPr>
        <p:sp>
          <p:nvSpPr>
            <p:cNvPr id="68" name="Oval 67">
              <a:extLst>
                <a:ext uri="{FF2B5EF4-FFF2-40B4-BE49-F238E27FC236}">
                  <a16:creationId xmlns:a16="http://schemas.microsoft.com/office/drawing/2014/main" id="{4DEC9C02-2E19-DA56-8194-E216898CE6BA}"/>
                </a:ext>
              </a:extLst>
            </p:cNvPr>
            <p:cNvSpPr/>
            <p:nvPr/>
          </p:nvSpPr>
          <p:spPr>
            <a:xfrm rot="1526391">
              <a:off x="8316126" y="4665150"/>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69" name="Oval 68">
              <a:extLst>
                <a:ext uri="{FF2B5EF4-FFF2-40B4-BE49-F238E27FC236}">
                  <a16:creationId xmlns:a16="http://schemas.microsoft.com/office/drawing/2014/main" id="{6424AB99-E205-5817-908A-72E239FC95F5}"/>
                </a:ext>
              </a:extLst>
            </p:cNvPr>
            <p:cNvSpPr/>
            <p:nvPr/>
          </p:nvSpPr>
          <p:spPr>
            <a:xfrm rot="1526391">
              <a:off x="7873826" y="4829959"/>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grpSp>
      <p:sp>
        <p:nvSpPr>
          <p:cNvPr id="3" name="TextBox 2">
            <a:extLst>
              <a:ext uri="{FF2B5EF4-FFF2-40B4-BE49-F238E27FC236}">
                <a16:creationId xmlns:a16="http://schemas.microsoft.com/office/drawing/2014/main" id="{8B4C590F-CA77-A4F6-B0B3-3A080E65D0FB}"/>
              </a:ext>
            </a:extLst>
          </p:cNvPr>
          <p:cNvSpPr txBox="1"/>
          <p:nvPr/>
        </p:nvSpPr>
        <p:spPr>
          <a:xfrm>
            <a:off x="2464130" y="2329643"/>
            <a:ext cx="3635627" cy="369332"/>
          </a:xfrm>
          <a:prstGeom prst="rect">
            <a:avLst/>
          </a:prstGeom>
          <a:noFill/>
        </p:spPr>
        <p:txBody>
          <a:bodyPr wrap="square">
            <a:spAutoFit/>
          </a:bodyPr>
          <a:lstStyle/>
          <a:p>
            <a:pPr marL="0" indent="0">
              <a:buNone/>
            </a:pPr>
            <a:r>
              <a:rPr lang="fi-FI"/>
              <a:t>(Used by ReSTIR DI and GI)</a:t>
            </a:r>
          </a:p>
        </p:txBody>
      </p:sp>
      <p:sp>
        <p:nvSpPr>
          <p:cNvPr id="2" name="Slide Number Placeholder 1">
            <a:extLst>
              <a:ext uri="{FF2B5EF4-FFF2-40B4-BE49-F238E27FC236}">
                <a16:creationId xmlns:a16="http://schemas.microsoft.com/office/drawing/2014/main" id="{47E2C2B9-BDBF-9502-AD95-B1A1AE34B13F}"/>
              </a:ext>
            </a:extLst>
          </p:cNvPr>
          <p:cNvSpPr>
            <a:spLocks noGrp="1"/>
          </p:cNvSpPr>
          <p:nvPr>
            <p:ph type="sldNum" sz="quarter" idx="12"/>
          </p:nvPr>
        </p:nvSpPr>
        <p:spPr/>
        <p:txBody>
          <a:bodyPr/>
          <a:lstStyle/>
          <a:p>
            <a:fld id="{897AE9FA-3F8D-0D45-ABEA-B1C7A7244A19}" type="slidenum">
              <a:rPr lang="en-US" smtClean="0"/>
              <a:t>16</a:t>
            </a:fld>
            <a:endParaRPr lang="en-US"/>
          </a:p>
        </p:txBody>
      </p:sp>
    </p:spTree>
    <p:extLst>
      <p:ext uri="{BB962C8B-B14F-4D97-AF65-F5344CB8AC3E}">
        <p14:creationId xmlns:p14="http://schemas.microsoft.com/office/powerpoint/2010/main" val="2592855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37DD4D8B-4678-5450-D0A7-CECC7A7983A5}"/>
              </a:ext>
            </a:extLst>
          </p:cNvPr>
          <p:cNvSpPr/>
          <p:nvPr/>
        </p:nvSpPr>
        <p:spPr>
          <a:xfrm>
            <a:off x="7177332" y="4437559"/>
            <a:ext cx="4248312" cy="795024"/>
          </a:xfrm>
          <a:prstGeom prst="ellipse">
            <a:avLst/>
          </a:prstGeom>
          <a:solidFill>
            <a:srgbClr val="D9A289"/>
          </a:solidFill>
          <a:ln w="25400" cap="flat" cmpd="sng" algn="ctr">
            <a:no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6" name="Oval 5">
            <a:extLst>
              <a:ext uri="{FF2B5EF4-FFF2-40B4-BE49-F238E27FC236}">
                <a16:creationId xmlns:a16="http://schemas.microsoft.com/office/drawing/2014/main" id="{1622100E-5FEF-7EED-FB97-980FB1E408BB}"/>
              </a:ext>
            </a:extLst>
          </p:cNvPr>
          <p:cNvSpPr/>
          <p:nvPr/>
        </p:nvSpPr>
        <p:spPr>
          <a:xfrm>
            <a:off x="7552288" y="4503446"/>
            <a:ext cx="2508724" cy="674447"/>
          </a:xfrm>
          <a:prstGeom prst="ellipse">
            <a:avLst/>
          </a:prstGeom>
          <a:solidFill>
            <a:schemeClr val="accent5">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1" name="Oval 20">
            <a:extLst>
              <a:ext uri="{FF2B5EF4-FFF2-40B4-BE49-F238E27FC236}">
                <a16:creationId xmlns:a16="http://schemas.microsoft.com/office/drawing/2014/main" id="{8C8856BB-FF54-BDD3-82BC-98C96A1A7B6B}"/>
              </a:ext>
            </a:extLst>
          </p:cNvPr>
          <p:cNvSpPr/>
          <p:nvPr/>
        </p:nvSpPr>
        <p:spPr>
          <a:xfrm>
            <a:off x="7221391" y="2007104"/>
            <a:ext cx="4248312" cy="795024"/>
          </a:xfrm>
          <a:prstGeom prst="ellipse">
            <a:avLst/>
          </a:prstGeom>
          <a:solidFill>
            <a:srgbClr val="D9A289"/>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5" name="Oval 4">
            <a:extLst>
              <a:ext uri="{FF2B5EF4-FFF2-40B4-BE49-F238E27FC236}">
                <a16:creationId xmlns:a16="http://schemas.microsoft.com/office/drawing/2014/main" id="{ABFDF5DF-13B2-1860-74BE-1C421C3342B7}"/>
              </a:ext>
            </a:extLst>
          </p:cNvPr>
          <p:cNvSpPr/>
          <p:nvPr/>
        </p:nvSpPr>
        <p:spPr>
          <a:xfrm>
            <a:off x="7537496" y="2047134"/>
            <a:ext cx="2523516" cy="712383"/>
          </a:xfrm>
          <a:prstGeom prst="ellipse">
            <a:avLst/>
          </a:prstGeom>
          <a:solidFill>
            <a:schemeClr val="accent5">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56319A57-DC87-AE4B-2DFF-6AF34A79D627}"/>
              </a:ext>
            </a:extLst>
          </p:cNvPr>
          <p:cNvSpPr>
            <a:spLocks noGrp="1"/>
          </p:cNvSpPr>
          <p:nvPr>
            <p:ph type="title"/>
          </p:nvPr>
        </p:nvSpPr>
        <p:spPr/>
        <p:txBody>
          <a:bodyPr/>
          <a:lstStyle/>
          <a:p>
            <a:r>
              <a:rPr lang="fi-FI"/>
              <a:t>Shift </a:t>
            </a:r>
            <a:r>
              <a:rPr lang="fi-FI" err="1"/>
              <a:t>mapping</a:t>
            </a:r>
            <a:r>
              <a:rPr lang="fi-FI"/>
              <a:t>: definition</a:t>
            </a:r>
            <a:endParaRPr lang="en-FI"/>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B69EAE-3A39-0F0F-F230-9BE89EF2B052}"/>
                  </a:ext>
                </a:extLst>
              </p:cNvPr>
              <p:cNvSpPr>
                <a:spLocks noGrp="1"/>
              </p:cNvSpPr>
              <p:nvPr>
                <p:ph idx="1"/>
              </p:nvPr>
            </p:nvSpPr>
            <p:spPr>
              <a:xfrm>
                <a:off x="429208" y="1875213"/>
                <a:ext cx="5538227" cy="3897179"/>
              </a:xfrm>
            </p:spPr>
            <p:txBody>
              <a:bodyPr>
                <a:normAutofit/>
              </a:bodyPr>
              <a:lstStyle/>
              <a:p>
                <a:r>
                  <a:rPr lang="en-US">
                    <a:effectLst/>
                    <a:latin typeface="Arial" panose="020B0604020202020204" pitchFamily="34" charset="0"/>
                  </a:rPr>
                  <a:t>Formal definition:</a:t>
                </a:r>
              </a:p>
              <a:p>
                <a:pPr lvl="1"/>
                <a:r>
                  <a:rPr lang="en-US">
                    <a:effectLst/>
                    <a:latin typeface="Arial" panose="020B0604020202020204" pitchFamily="34" charset="0"/>
                  </a:rPr>
                  <a:t>A shift mapping </a:t>
                </a:r>
                <a14:m>
                  <m:oMath xmlns:m="http://schemas.openxmlformats.org/officeDocument/2006/math">
                    <m:r>
                      <a:rPr lang="en-US" i="1" dirty="0" smtClean="0">
                        <a:effectLst/>
                        <a:latin typeface="Cambria Math" panose="02040503050406030204" pitchFamily="18" charset="0"/>
                      </a:rPr>
                      <m:t>𝑇</m:t>
                    </m:r>
                  </m:oMath>
                </a14:m>
                <a:r>
                  <a:rPr lang="en-US">
                    <a:effectLst/>
                    <a:latin typeface="Arial" panose="020B0604020202020204" pitchFamily="34" charset="0"/>
                  </a:rPr>
                  <a:t> from </a:t>
                </a:r>
                <a14:m>
                  <m:oMath xmlns:m="http://schemas.openxmlformats.org/officeDocument/2006/math">
                    <m:r>
                      <a:rPr lang="en-US" i="1" dirty="0" smtClean="0">
                        <a:effectLst/>
                        <a:latin typeface="Cambria Math" panose="02040503050406030204" pitchFamily="18" charset="0"/>
                      </a:rPr>
                      <m:t>𝐴</m:t>
                    </m:r>
                  </m:oMath>
                </a14:m>
                <a:r>
                  <a:rPr lang="en-US">
                    <a:effectLst/>
                    <a:latin typeface="Arial" panose="020B0604020202020204" pitchFamily="34" charset="0"/>
                  </a:rPr>
                  <a:t> to </a:t>
                </a:r>
                <a14:m>
                  <m:oMath xmlns:m="http://schemas.openxmlformats.org/officeDocument/2006/math">
                    <m:r>
                      <a:rPr lang="en-US" i="1" dirty="0" smtClean="0">
                        <a:effectLst/>
                        <a:latin typeface="Cambria Math" panose="02040503050406030204" pitchFamily="18" charset="0"/>
                      </a:rPr>
                      <m:t>𝐵</m:t>
                    </m:r>
                  </m:oMath>
                </a14:m>
                <a:r>
                  <a:rPr lang="en-US">
                    <a:effectLst/>
                    <a:latin typeface="Arial" panose="020B0604020202020204" pitchFamily="34" charset="0"/>
                  </a:rPr>
                  <a:t> is a bijective</a:t>
                </a:r>
                <a:r>
                  <a:rPr lang="en-US"/>
                  <a:t> </a:t>
                </a:r>
                <a:r>
                  <a:rPr lang="en-US">
                    <a:effectLst/>
                    <a:latin typeface="Arial" panose="020B0604020202020204" pitchFamily="34" charset="0"/>
                  </a:rPr>
                  <a:t>function</a:t>
                </a:r>
                <a:br>
                  <a:rPr lang="en-US">
                    <a:effectLst/>
                    <a:latin typeface="Arial" panose="020B0604020202020204" pitchFamily="34" charset="0"/>
                  </a:rPr>
                </a:br>
                <a:r>
                  <a:rPr lang="en-US">
                    <a:effectLst/>
                    <a:latin typeface="Arial" panose="020B0604020202020204" pitchFamily="34" charset="0"/>
                  </a:rPr>
                  <a:t>from a subset of 𝐴 to a subset of </a:t>
                </a:r>
                <a14:m>
                  <m:oMath xmlns:m="http://schemas.openxmlformats.org/officeDocument/2006/math">
                    <m:r>
                      <a:rPr lang="fi-FI" b="0" i="1" smtClean="0">
                        <a:effectLst/>
                        <a:latin typeface="Cambria Math" panose="02040503050406030204" pitchFamily="18" charset="0"/>
                      </a:rPr>
                      <m:t>𝐵</m:t>
                    </m:r>
                  </m:oMath>
                </a14:m>
                <a:endParaRPr lang="en-FI"/>
              </a:p>
              <a:p>
                <a:endParaRPr lang="en-US">
                  <a:effectLst/>
                  <a:latin typeface="Arial" panose="020B0604020202020204" pitchFamily="34" charset="0"/>
                </a:endParaRPr>
              </a:p>
              <a:p>
                <a:r>
                  <a:rPr lang="en-US">
                    <a:effectLst/>
                    <a:latin typeface="Arial" panose="020B0604020202020204" pitchFamily="34" charset="0"/>
                  </a:rPr>
                  <a:t>Shift mapping from A to B:</a:t>
                </a:r>
                <a:endParaRPr lang="en-US">
                  <a:latin typeface="Arial" panose="020B0604020202020204" pitchFamily="34" charset="0"/>
                </a:endParaRPr>
              </a:p>
              <a:p>
                <a:pPr lvl="1"/>
                <a:r>
                  <a:rPr lang="en-US">
                    <a:latin typeface="Arial" panose="020B0604020202020204" pitchFamily="34" charset="0"/>
                  </a:rPr>
                  <a:t>Deterministic.</a:t>
                </a:r>
              </a:p>
              <a:p>
                <a:pPr lvl="1"/>
                <a:r>
                  <a:rPr lang="en-US">
                    <a:latin typeface="Arial" panose="020B0604020202020204" pitchFamily="34" charset="0"/>
                  </a:rPr>
                  <a:t>A path shifts to at most one.  (</a:t>
                </a:r>
                <a14:m>
                  <m:oMath xmlns:m="http://schemas.openxmlformats.org/officeDocument/2006/math">
                    <m:r>
                      <a:rPr lang="en-US" i="1" dirty="0" smtClean="0">
                        <a:latin typeface="Cambria Math" panose="02040503050406030204" pitchFamily="18" charset="0"/>
                      </a:rPr>
                      <m:t>𝑇</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i="1">
                    <a:latin typeface="Arial" panose="020B0604020202020204" pitchFamily="34" charset="0"/>
                  </a:rPr>
                  <a:t> is a function</a:t>
                </a:r>
                <a:r>
                  <a:rPr lang="en-US">
                    <a:latin typeface="Arial" panose="020B0604020202020204" pitchFamily="34" charset="0"/>
                  </a:rPr>
                  <a:t>)</a:t>
                </a:r>
              </a:p>
              <a:p>
                <a:pPr lvl="1"/>
                <a:r>
                  <a:rPr lang="en-US">
                    <a:latin typeface="Arial" panose="020B0604020202020204" pitchFamily="34" charset="0"/>
                  </a:rPr>
                  <a:t>Two paths do not shift to same path.  (</a:t>
                </a:r>
                <a:r>
                  <a:rPr lang="en-US" i="1">
                    <a:latin typeface="Arial" panose="020B0604020202020204" pitchFamily="34" charset="0"/>
                  </a:rPr>
                  <a:t>Inverse </a:t>
                </a:r>
                <a14:m>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a14:m>
                <a:r>
                  <a:rPr lang="en-US" i="1">
                    <a:latin typeface="Arial" panose="020B0604020202020204" pitchFamily="34" charset="0"/>
                  </a:rPr>
                  <a:t> must exist</a:t>
                </a:r>
                <a:r>
                  <a:rPr lang="en-US">
                    <a:latin typeface="Arial" panose="020B0604020202020204" pitchFamily="34" charset="0"/>
                  </a:rPr>
                  <a:t>)</a:t>
                </a:r>
              </a:p>
              <a:p>
                <a:pPr lvl="1"/>
                <a:r>
                  <a:rPr lang="en-US">
                    <a:latin typeface="Arial" panose="020B0604020202020204" pitchFamily="34" charset="0"/>
                  </a:rPr>
                  <a:t>Inverse must shift back to original.  (</a:t>
                </a:r>
                <a14:m>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d>
                      <m:dPr>
                        <m:ctrlPr>
                          <a:rPr lang="fi-FI" b="0" i="1" smtClean="0">
                            <a:latin typeface="Cambria Math" panose="02040503050406030204" pitchFamily="18" charset="0"/>
                          </a:rPr>
                        </m:ctrlPr>
                      </m:dPr>
                      <m:e>
                        <m:r>
                          <a:rPr lang="fi-FI" b="0" i="1" smtClean="0">
                            <a:latin typeface="Cambria Math" panose="02040503050406030204" pitchFamily="18" charset="0"/>
                          </a:rPr>
                          <m:t>𝑇</m:t>
                        </m:r>
                        <m:d>
                          <m:dPr>
                            <m:ctrlPr>
                              <a:rPr lang="fi-FI" b="0" i="1" smtClean="0">
                                <a:latin typeface="Cambria Math" panose="02040503050406030204" pitchFamily="18" charset="0"/>
                              </a:rPr>
                            </m:ctrlPr>
                          </m:dPr>
                          <m:e>
                            <m:r>
                              <a:rPr lang="fi-FI" b="0" i="1" smtClean="0">
                                <a:latin typeface="Cambria Math" panose="02040503050406030204" pitchFamily="18" charset="0"/>
                              </a:rPr>
                              <m:t>𝑥</m:t>
                            </m:r>
                          </m:e>
                        </m:d>
                      </m:e>
                    </m:d>
                    <m:r>
                      <a:rPr lang="fi-FI" b="0" i="1" smtClean="0">
                        <a:latin typeface="Cambria Math" panose="02040503050406030204" pitchFamily="18" charset="0"/>
                      </a:rPr>
                      <m:t>=</m:t>
                    </m:r>
                    <m:r>
                      <a:rPr lang="fi-FI" b="0" i="1" smtClean="0">
                        <a:latin typeface="Cambria Math" panose="02040503050406030204" pitchFamily="18" charset="0"/>
                      </a:rPr>
                      <m:t>𝑥</m:t>
                    </m:r>
                  </m:oMath>
                </a14:m>
                <a:r>
                  <a:rPr lang="fi-FI"/>
                  <a:t>)</a:t>
                </a:r>
              </a:p>
              <a:p>
                <a:pPr lvl="1"/>
                <a:r>
                  <a:rPr lang="fi-FI"/>
                  <a:t>Not all paths need to be shiftable</a:t>
                </a:r>
              </a:p>
              <a:p>
                <a:pPr lvl="1"/>
                <a:endParaRPr lang="fi-FI">
                  <a:effectLst/>
                  <a:latin typeface="Arial" panose="020B0604020202020204" pitchFamily="34" charset="0"/>
                </a:endParaRPr>
              </a:p>
              <a:p>
                <a:pPr lvl="1"/>
                <a:endParaRPr lang="en-US">
                  <a:effectLst/>
                  <a:latin typeface="Arial" panose="020B0604020202020204" pitchFamily="34" charset="0"/>
                </a:endParaRPr>
              </a:p>
              <a:p>
                <a:pPr lvl="1"/>
                <a:endParaRPr lang="en-FI"/>
              </a:p>
            </p:txBody>
          </p:sp>
        </mc:Choice>
        <mc:Fallback xmlns="">
          <p:sp>
            <p:nvSpPr>
              <p:cNvPr id="3" name="Content Placeholder 2">
                <a:extLst>
                  <a:ext uri="{FF2B5EF4-FFF2-40B4-BE49-F238E27FC236}">
                    <a16:creationId xmlns:a16="http://schemas.microsoft.com/office/drawing/2014/main" id="{7DB69EAE-3A39-0F0F-F230-9BE89EF2B052}"/>
                  </a:ext>
                </a:extLst>
              </p:cNvPr>
              <p:cNvSpPr>
                <a:spLocks noGrp="1" noRot="1" noChangeAspect="1" noMove="1" noResize="1" noEditPoints="1" noAdjustHandles="1" noChangeArrowheads="1" noChangeShapeType="1" noTextEdit="1"/>
              </p:cNvSpPr>
              <p:nvPr>
                <p:ph idx="1"/>
              </p:nvPr>
            </p:nvSpPr>
            <p:spPr>
              <a:xfrm>
                <a:off x="429208" y="1875213"/>
                <a:ext cx="5538227" cy="3897179"/>
              </a:xfrm>
              <a:blipFill>
                <a:blip r:embed="rId3"/>
                <a:stretch>
                  <a:fillRect l="-231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5E86189-5BE7-2D96-0E4D-D81E74753EC3}"/>
              </a:ext>
            </a:extLst>
          </p:cNvPr>
          <p:cNvSpPr>
            <a:spLocks noGrp="1"/>
          </p:cNvSpPr>
          <p:nvPr>
            <p:ph type="sldNum" sz="quarter" idx="12"/>
          </p:nvPr>
        </p:nvSpPr>
        <p:spPr/>
        <p:txBody>
          <a:bodyPr/>
          <a:lstStyle/>
          <a:p>
            <a:fld id="{897AE9FA-3F8D-0D45-ABEA-B1C7A7244A19}" type="slidenum">
              <a:rPr lang="en-US" smtClean="0"/>
              <a:t>17</a:t>
            </a:fld>
            <a:endParaRPr lang="en-US"/>
          </a:p>
        </p:txBody>
      </p:sp>
      <p:sp>
        <p:nvSpPr>
          <p:cNvPr id="12" name="TextBox 11">
            <a:extLst>
              <a:ext uri="{FF2B5EF4-FFF2-40B4-BE49-F238E27FC236}">
                <a16:creationId xmlns:a16="http://schemas.microsoft.com/office/drawing/2014/main" id="{FE9BA8BD-72F4-FBF9-BB4B-B908C0CD8ABA}"/>
              </a:ext>
            </a:extLst>
          </p:cNvPr>
          <p:cNvSpPr txBox="1"/>
          <p:nvPr/>
        </p:nvSpPr>
        <p:spPr>
          <a:xfrm>
            <a:off x="7820026"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B</a:t>
            </a:r>
            <a:endParaRPr lang="en-US" sz="1600">
              <a:solidFill>
                <a:srgbClr val="000000"/>
              </a:solidFill>
              <a:latin typeface="Trebuchet MS" panose="020B0603020202020204" pitchFamily="34" charset="0"/>
            </a:endParaRPr>
          </a:p>
        </p:txBody>
      </p:sp>
      <p:sp>
        <p:nvSpPr>
          <p:cNvPr id="15" name="Oval 14">
            <a:extLst>
              <a:ext uri="{FF2B5EF4-FFF2-40B4-BE49-F238E27FC236}">
                <a16:creationId xmlns:a16="http://schemas.microsoft.com/office/drawing/2014/main" id="{716F06E9-B906-791B-32BF-9FA0CB43E1BB}"/>
              </a:ext>
            </a:extLst>
          </p:cNvPr>
          <p:cNvSpPr/>
          <p:nvPr/>
        </p:nvSpPr>
        <p:spPr>
          <a:xfrm>
            <a:off x="7687221" y="474318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6" name="Oval 15">
            <a:extLst>
              <a:ext uri="{FF2B5EF4-FFF2-40B4-BE49-F238E27FC236}">
                <a16:creationId xmlns:a16="http://schemas.microsoft.com/office/drawing/2014/main" id="{9FA5A843-7654-92EE-36FB-7410AE72AEA0}"/>
              </a:ext>
            </a:extLst>
          </p:cNvPr>
          <p:cNvSpPr/>
          <p:nvPr/>
        </p:nvSpPr>
        <p:spPr>
          <a:xfrm>
            <a:off x="9654024" y="4853558"/>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7" name="Oval 16">
            <a:extLst>
              <a:ext uri="{FF2B5EF4-FFF2-40B4-BE49-F238E27FC236}">
                <a16:creationId xmlns:a16="http://schemas.microsoft.com/office/drawing/2014/main" id="{578E1E5C-A224-3966-AF34-B232855E51A7}"/>
              </a:ext>
            </a:extLst>
          </p:cNvPr>
          <p:cNvSpPr/>
          <p:nvPr/>
        </p:nvSpPr>
        <p:spPr>
          <a:xfrm>
            <a:off x="10466720" y="462524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8" name="Oval 17">
            <a:extLst>
              <a:ext uri="{FF2B5EF4-FFF2-40B4-BE49-F238E27FC236}">
                <a16:creationId xmlns:a16="http://schemas.microsoft.com/office/drawing/2014/main" id="{E9756AE1-95CD-052D-590C-D7ED36B0850C}"/>
              </a:ext>
            </a:extLst>
          </p:cNvPr>
          <p:cNvSpPr/>
          <p:nvPr/>
        </p:nvSpPr>
        <p:spPr>
          <a:xfrm>
            <a:off x="8663927" y="4615737"/>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9" name="TextBox 18">
            <a:extLst>
              <a:ext uri="{FF2B5EF4-FFF2-40B4-BE49-F238E27FC236}">
                <a16:creationId xmlns:a16="http://schemas.microsoft.com/office/drawing/2014/main" id="{299A610E-6FDD-1BBA-32A9-1370DD559CCB}"/>
              </a:ext>
            </a:extLst>
          </p:cNvPr>
          <p:cNvSpPr txBox="1"/>
          <p:nvPr/>
        </p:nvSpPr>
        <p:spPr>
          <a:xfrm>
            <a:off x="7864085" y="1680107"/>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A</a:t>
            </a:r>
            <a:endParaRPr lang="en-US" sz="1600">
              <a:solidFill>
                <a:srgbClr val="000000"/>
              </a:solidFill>
              <a:latin typeface="Trebuchet MS" panose="020B0603020202020204" pitchFamily="34" charset="0"/>
            </a:endParaRPr>
          </a:p>
        </p:txBody>
      </p:sp>
      <p:sp>
        <p:nvSpPr>
          <p:cNvPr id="22" name="Oval 21">
            <a:extLst>
              <a:ext uri="{FF2B5EF4-FFF2-40B4-BE49-F238E27FC236}">
                <a16:creationId xmlns:a16="http://schemas.microsoft.com/office/drawing/2014/main" id="{6A100739-D907-3EC7-4BCE-088F2F12B81A}"/>
              </a:ext>
            </a:extLst>
          </p:cNvPr>
          <p:cNvSpPr/>
          <p:nvPr/>
        </p:nvSpPr>
        <p:spPr>
          <a:xfrm>
            <a:off x="7852293" y="239294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3" name="Oval 22">
            <a:extLst>
              <a:ext uri="{FF2B5EF4-FFF2-40B4-BE49-F238E27FC236}">
                <a16:creationId xmlns:a16="http://schemas.microsoft.com/office/drawing/2014/main" id="{2FC5CF35-FE1C-9052-D243-03AC429BDA49}"/>
              </a:ext>
            </a:extLst>
          </p:cNvPr>
          <p:cNvSpPr/>
          <p:nvPr/>
        </p:nvSpPr>
        <p:spPr>
          <a:xfrm>
            <a:off x="9775749" y="234871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4" name="Oval 23">
            <a:extLst>
              <a:ext uri="{FF2B5EF4-FFF2-40B4-BE49-F238E27FC236}">
                <a16:creationId xmlns:a16="http://schemas.microsoft.com/office/drawing/2014/main" id="{C6958223-06EB-F27B-96E9-6AF2B10B20FB}"/>
              </a:ext>
            </a:extLst>
          </p:cNvPr>
          <p:cNvSpPr/>
          <p:nvPr/>
        </p:nvSpPr>
        <p:spPr>
          <a:xfrm>
            <a:off x="10576827" y="248471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5" name="Oval 24">
            <a:extLst>
              <a:ext uri="{FF2B5EF4-FFF2-40B4-BE49-F238E27FC236}">
                <a16:creationId xmlns:a16="http://schemas.microsoft.com/office/drawing/2014/main" id="{E2F83829-3721-9269-4451-4D7876D7A9CD}"/>
              </a:ext>
            </a:extLst>
          </p:cNvPr>
          <p:cNvSpPr/>
          <p:nvPr/>
        </p:nvSpPr>
        <p:spPr>
          <a:xfrm>
            <a:off x="8729725" y="2568969"/>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cxnSp>
        <p:nvCxnSpPr>
          <p:cNvPr id="27" name="Straight Arrow Connector 26">
            <a:extLst>
              <a:ext uri="{FF2B5EF4-FFF2-40B4-BE49-F238E27FC236}">
                <a16:creationId xmlns:a16="http://schemas.microsoft.com/office/drawing/2014/main" id="{54F86EBF-16FA-8697-0AD4-5BF4FEF94ED5}"/>
              </a:ext>
            </a:extLst>
          </p:cNvPr>
          <p:cNvCxnSpPr>
            <a:cxnSpLocks/>
          </p:cNvCxnSpPr>
          <p:nvPr/>
        </p:nvCxnSpPr>
        <p:spPr>
          <a:xfrm flipH="1">
            <a:off x="7700211" y="2520121"/>
            <a:ext cx="158261" cy="2264020"/>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4E33DB5-4DA2-EEEC-2FF5-CA5393053EC1}"/>
              </a:ext>
            </a:extLst>
          </p:cNvPr>
          <p:cNvCxnSpPr>
            <a:cxnSpLocks/>
          </p:cNvCxnSpPr>
          <p:nvPr/>
        </p:nvCxnSpPr>
        <p:spPr>
          <a:xfrm flipH="1">
            <a:off x="9674084" y="2493744"/>
            <a:ext cx="105507" cy="2409093"/>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28B7FB9-4833-7EE7-8A11-3A625197BA77}"/>
                  </a:ext>
                </a:extLst>
              </p:cNvPr>
              <p:cNvSpPr txBox="1"/>
              <p:nvPr/>
            </p:nvSpPr>
            <p:spPr>
              <a:xfrm>
                <a:off x="7405656" y="3956279"/>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30" name="TextBox 29">
                <a:extLst>
                  <a:ext uri="{FF2B5EF4-FFF2-40B4-BE49-F238E27FC236}">
                    <a16:creationId xmlns:a16="http://schemas.microsoft.com/office/drawing/2014/main" id="{A28B7FB9-4833-7EE7-8A11-3A625197BA77}"/>
                  </a:ext>
                </a:extLst>
              </p:cNvPr>
              <p:cNvSpPr txBox="1">
                <a:spLocks noRot="1" noChangeAspect="1" noMove="1" noResize="1" noEditPoints="1" noAdjustHandles="1" noChangeArrowheads="1" noChangeShapeType="1" noTextEdit="1"/>
              </p:cNvSpPr>
              <p:nvPr/>
            </p:nvSpPr>
            <p:spPr>
              <a:xfrm>
                <a:off x="7405656" y="3956279"/>
                <a:ext cx="375944" cy="369332"/>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40FA0E6-CB82-B97D-399A-DC29273C782A}"/>
              </a:ext>
            </a:extLst>
          </p:cNvPr>
          <p:cNvSpPr txBox="1"/>
          <p:nvPr/>
        </p:nvSpPr>
        <p:spPr>
          <a:xfrm>
            <a:off x="8359510" y="2049145"/>
            <a:ext cx="1070424" cy="379078"/>
          </a:xfrm>
          <a:prstGeom prst="rect">
            <a:avLst/>
          </a:prstGeom>
          <a:noFill/>
        </p:spPr>
        <p:txBody>
          <a:bodyPr wrap="square" lIns="0" rtlCol="0">
            <a:spAutoFit/>
          </a:bodyPr>
          <a:lstStyle/>
          <a:p>
            <a:pPr algn="ctr">
              <a:lnSpc>
                <a:spcPct val="130000"/>
              </a:lnSpc>
              <a:spcAft>
                <a:spcPts val="600"/>
              </a:spcAft>
              <a:buClr>
                <a:schemeClr val="accent2"/>
              </a:buClr>
            </a:pPr>
            <a:r>
              <a:rPr lang="fi-FI" sz="1600"/>
              <a:t>reusable</a:t>
            </a:r>
            <a:endParaRPr lang="en-FI" sz="1600"/>
          </a:p>
        </p:txBody>
      </p:sp>
      <p:sp>
        <p:nvSpPr>
          <p:cNvPr id="10" name="TextBox 9">
            <a:extLst>
              <a:ext uri="{FF2B5EF4-FFF2-40B4-BE49-F238E27FC236}">
                <a16:creationId xmlns:a16="http://schemas.microsoft.com/office/drawing/2014/main" id="{EDAA7E05-E022-CD97-02CD-7E14E4ED789B}"/>
              </a:ext>
            </a:extLst>
          </p:cNvPr>
          <p:cNvSpPr txBox="1"/>
          <p:nvPr/>
        </p:nvSpPr>
        <p:spPr>
          <a:xfrm>
            <a:off x="10067880" y="2095788"/>
            <a:ext cx="1343965" cy="338554"/>
          </a:xfrm>
          <a:prstGeom prst="rect">
            <a:avLst/>
          </a:prstGeom>
          <a:noFill/>
        </p:spPr>
        <p:txBody>
          <a:bodyPr wrap="square" lIns="0" rtlCol="0">
            <a:spAutoFit/>
          </a:bodyPr>
          <a:lstStyle/>
          <a:p>
            <a:pPr algn="ctr">
              <a:spcAft>
                <a:spcPts val="600"/>
              </a:spcAft>
              <a:buClr>
                <a:schemeClr val="accent2"/>
              </a:buClr>
            </a:pPr>
            <a:r>
              <a:rPr lang="fi-FI" sz="1600"/>
              <a:t>non-reusable</a:t>
            </a:r>
            <a:endParaRPr lang="en-FI" sz="1600"/>
          </a:p>
        </p:txBody>
      </p:sp>
      <p:sp>
        <p:nvSpPr>
          <p:cNvPr id="32" name="TextBox 31">
            <a:extLst>
              <a:ext uri="{FF2B5EF4-FFF2-40B4-BE49-F238E27FC236}">
                <a16:creationId xmlns:a16="http://schemas.microsoft.com/office/drawing/2014/main" id="{60500D9B-4E0B-382B-629E-B3BA40437B5C}"/>
              </a:ext>
            </a:extLst>
          </p:cNvPr>
          <p:cNvSpPr txBox="1"/>
          <p:nvPr/>
        </p:nvSpPr>
        <p:spPr>
          <a:xfrm>
            <a:off x="8283380" y="4762265"/>
            <a:ext cx="1070424" cy="379078"/>
          </a:xfrm>
          <a:prstGeom prst="rect">
            <a:avLst/>
          </a:prstGeom>
          <a:noFill/>
        </p:spPr>
        <p:txBody>
          <a:bodyPr wrap="square" lIns="0" rtlCol="0">
            <a:spAutoFit/>
          </a:bodyPr>
          <a:lstStyle/>
          <a:p>
            <a:pPr algn="ctr">
              <a:lnSpc>
                <a:spcPct val="130000"/>
              </a:lnSpc>
              <a:spcAft>
                <a:spcPts val="600"/>
              </a:spcAft>
              <a:buClr>
                <a:schemeClr val="accent2"/>
              </a:buClr>
            </a:pPr>
            <a:r>
              <a:rPr lang="fi-FI" sz="1600"/>
              <a:t>reusable</a:t>
            </a:r>
            <a:endParaRPr lang="en-FI" sz="1600"/>
          </a:p>
        </p:txBody>
      </p:sp>
      <p:sp>
        <p:nvSpPr>
          <p:cNvPr id="33" name="TextBox 32">
            <a:extLst>
              <a:ext uri="{FF2B5EF4-FFF2-40B4-BE49-F238E27FC236}">
                <a16:creationId xmlns:a16="http://schemas.microsoft.com/office/drawing/2014/main" id="{806027BF-43A2-8A12-30D4-3D444D2C427D}"/>
              </a:ext>
            </a:extLst>
          </p:cNvPr>
          <p:cNvSpPr txBox="1"/>
          <p:nvPr/>
        </p:nvSpPr>
        <p:spPr>
          <a:xfrm>
            <a:off x="10014609" y="4761959"/>
            <a:ext cx="1343965" cy="338554"/>
          </a:xfrm>
          <a:prstGeom prst="rect">
            <a:avLst/>
          </a:prstGeom>
          <a:noFill/>
        </p:spPr>
        <p:txBody>
          <a:bodyPr wrap="square" lIns="0" rtlCol="0">
            <a:spAutoFit/>
          </a:bodyPr>
          <a:lstStyle/>
          <a:p>
            <a:pPr algn="ctr">
              <a:spcAft>
                <a:spcPts val="600"/>
              </a:spcAft>
              <a:buClr>
                <a:schemeClr val="accent2"/>
              </a:buClr>
            </a:pPr>
            <a:r>
              <a:rPr lang="fi-FI" sz="1600"/>
              <a:t>non-reusable</a:t>
            </a:r>
            <a:endParaRPr lang="en-FI" sz="1600"/>
          </a:p>
        </p:txBody>
      </p:sp>
      <p:cxnSp>
        <p:nvCxnSpPr>
          <p:cNvPr id="36" name="Straight Arrow Connector 35">
            <a:extLst>
              <a:ext uri="{FF2B5EF4-FFF2-40B4-BE49-F238E27FC236}">
                <a16:creationId xmlns:a16="http://schemas.microsoft.com/office/drawing/2014/main" id="{17F2CCE8-5126-35E5-EEE0-659E2B038A41}"/>
              </a:ext>
            </a:extLst>
          </p:cNvPr>
          <p:cNvCxnSpPr>
            <a:cxnSpLocks/>
          </p:cNvCxnSpPr>
          <p:nvPr/>
        </p:nvCxnSpPr>
        <p:spPr>
          <a:xfrm flipH="1">
            <a:off x="8684949" y="2729484"/>
            <a:ext cx="70431" cy="1915429"/>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2E2D3F3-4598-ABE1-82A4-7537BB1453B4}"/>
                  </a:ext>
                </a:extLst>
              </p:cNvPr>
              <p:cNvSpPr txBox="1"/>
              <p:nvPr/>
            </p:nvSpPr>
            <p:spPr>
              <a:xfrm>
                <a:off x="8352116" y="3956279"/>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1" name="TextBox 40">
                <a:extLst>
                  <a:ext uri="{FF2B5EF4-FFF2-40B4-BE49-F238E27FC236}">
                    <a16:creationId xmlns:a16="http://schemas.microsoft.com/office/drawing/2014/main" id="{F2E2D3F3-4598-ABE1-82A4-7537BB1453B4}"/>
                  </a:ext>
                </a:extLst>
              </p:cNvPr>
              <p:cNvSpPr txBox="1">
                <a:spLocks noRot="1" noChangeAspect="1" noMove="1" noResize="1" noEditPoints="1" noAdjustHandles="1" noChangeArrowheads="1" noChangeShapeType="1" noTextEdit="1"/>
              </p:cNvSpPr>
              <p:nvPr/>
            </p:nvSpPr>
            <p:spPr>
              <a:xfrm>
                <a:off x="8352116" y="3956279"/>
                <a:ext cx="37594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7E7C8DB-A7DF-0770-DBB6-C488C230E825}"/>
                  </a:ext>
                </a:extLst>
              </p:cNvPr>
              <p:cNvSpPr txBox="1"/>
              <p:nvPr/>
            </p:nvSpPr>
            <p:spPr>
              <a:xfrm>
                <a:off x="9344472" y="39331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2" name="TextBox 41">
                <a:extLst>
                  <a:ext uri="{FF2B5EF4-FFF2-40B4-BE49-F238E27FC236}">
                    <a16:creationId xmlns:a16="http://schemas.microsoft.com/office/drawing/2014/main" id="{37E7C8DB-A7DF-0770-DBB6-C488C230E825}"/>
                  </a:ext>
                </a:extLst>
              </p:cNvPr>
              <p:cNvSpPr txBox="1">
                <a:spLocks noRot="1" noChangeAspect="1" noMove="1" noResize="1" noEditPoints="1" noAdjustHandles="1" noChangeArrowheads="1" noChangeShapeType="1" noTextEdit="1"/>
              </p:cNvSpPr>
              <p:nvPr/>
            </p:nvSpPr>
            <p:spPr>
              <a:xfrm>
                <a:off x="9344472" y="3933116"/>
                <a:ext cx="375944" cy="369332"/>
              </a:xfrm>
              <a:prstGeom prst="rect">
                <a:avLst/>
              </a:prstGeom>
              <a:blipFill>
                <a:blip r:embed="rId4"/>
                <a:stretch>
                  <a:fillRect/>
                </a:stretch>
              </a:blipFill>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8AC09FA2-BD18-FEE7-4D49-FE7F208678F3}"/>
              </a:ext>
            </a:extLst>
          </p:cNvPr>
          <p:cNvCxnSpPr>
            <a:cxnSpLocks/>
          </p:cNvCxnSpPr>
          <p:nvPr/>
        </p:nvCxnSpPr>
        <p:spPr>
          <a:xfrm flipH="1">
            <a:off x="7830564" y="2483311"/>
            <a:ext cx="158261" cy="2264020"/>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E1FA646-D0EC-0601-23D4-B9C92FB6C53A}"/>
              </a:ext>
            </a:extLst>
          </p:cNvPr>
          <p:cNvCxnSpPr>
            <a:cxnSpLocks/>
          </p:cNvCxnSpPr>
          <p:nvPr/>
        </p:nvCxnSpPr>
        <p:spPr>
          <a:xfrm flipH="1">
            <a:off x="8815302" y="2715768"/>
            <a:ext cx="54378" cy="1892335"/>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BD6A4E4-5A1D-43DF-C0F3-1F9D5D819817}"/>
              </a:ext>
            </a:extLst>
          </p:cNvPr>
          <p:cNvCxnSpPr>
            <a:cxnSpLocks/>
          </p:cNvCxnSpPr>
          <p:nvPr/>
        </p:nvCxnSpPr>
        <p:spPr>
          <a:xfrm flipH="1">
            <a:off x="9804437" y="2456934"/>
            <a:ext cx="105507" cy="2409093"/>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C944FA7-040A-70C5-919F-044665AB3F94}"/>
                  </a:ext>
                </a:extLst>
              </p:cNvPr>
              <p:cNvSpPr txBox="1"/>
              <p:nvPr/>
            </p:nvSpPr>
            <p:spPr>
              <a:xfrm>
                <a:off x="7907436" y="31698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46" name="TextBox 45">
                <a:extLst>
                  <a:ext uri="{FF2B5EF4-FFF2-40B4-BE49-F238E27FC236}">
                    <a16:creationId xmlns:a16="http://schemas.microsoft.com/office/drawing/2014/main" id="{BC944FA7-040A-70C5-919F-044665AB3F94}"/>
                  </a:ext>
                </a:extLst>
              </p:cNvPr>
              <p:cNvSpPr txBox="1">
                <a:spLocks noRot="1" noChangeAspect="1" noMove="1" noResize="1" noEditPoints="1" noAdjustHandles="1" noChangeArrowheads="1" noChangeShapeType="1" noTextEdit="1"/>
              </p:cNvSpPr>
              <p:nvPr/>
            </p:nvSpPr>
            <p:spPr>
              <a:xfrm>
                <a:off x="7907436" y="3169816"/>
                <a:ext cx="375944" cy="369332"/>
              </a:xfrm>
              <a:prstGeom prst="rect">
                <a:avLst/>
              </a:prstGeom>
              <a:blipFill>
                <a:blip r:embed="rId5"/>
                <a:stretch>
                  <a:fillRect r="-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B74B6DA5-6481-F1B4-B2DE-2BC8636906C1}"/>
                  </a:ext>
                </a:extLst>
              </p:cNvPr>
              <p:cNvSpPr txBox="1"/>
              <p:nvPr/>
            </p:nvSpPr>
            <p:spPr>
              <a:xfrm>
                <a:off x="8853896" y="31698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47" name="TextBox 46">
                <a:extLst>
                  <a:ext uri="{FF2B5EF4-FFF2-40B4-BE49-F238E27FC236}">
                    <a16:creationId xmlns:a16="http://schemas.microsoft.com/office/drawing/2014/main" id="{B74B6DA5-6481-F1B4-B2DE-2BC8636906C1}"/>
                  </a:ext>
                </a:extLst>
              </p:cNvPr>
              <p:cNvSpPr txBox="1">
                <a:spLocks noRot="1" noChangeAspect="1" noMove="1" noResize="1" noEditPoints="1" noAdjustHandles="1" noChangeArrowheads="1" noChangeShapeType="1" noTextEdit="1"/>
              </p:cNvSpPr>
              <p:nvPr/>
            </p:nvSpPr>
            <p:spPr>
              <a:xfrm>
                <a:off x="8853896" y="3169816"/>
                <a:ext cx="375944" cy="369332"/>
              </a:xfrm>
              <a:prstGeom prst="rect">
                <a:avLst/>
              </a:prstGeom>
              <a:blipFill>
                <a:blip r:embed="rId5"/>
                <a:stretch>
                  <a:fillRect r="-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B56C283-A92B-62B1-35DB-B316FAF8E4DC}"/>
                  </a:ext>
                </a:extLst>
              </p:cNvPr>
              <p:cNvSpPr txBox="1"/>
              <p:nvPr/>
            </p:nvSpPr>
            <p:spPr>
              <a:xfrm>
                <a:off x="9846252" y="3146653"/>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48" name="TextBox 47">
                <a:extLst>
                  <a:ext uri="{FF2B5EF4-FFF2-40B4-BE49-F238E27FC236}">
                    <a16:creationId xmlns:a16="http://schemas.microsoft.com/office/drawing/2014/main" id="{EB56C283-A92B-62B1-35DB-B316FAF8E4DC}"/>
                  </a:ext>
                </a:extLst>
              </p:cNvPr>
              <p:cNvSpPr txBox="1">
                <a:spLocks noRot="1" noChangeAspect="1" noMove="1" noResize="1" noEditPoints="1" noAdjustHandles="1" noChangeArrowheads="1" noChangeShapeType="1" noTextEdit="1"/>
              </p:cNvSpPr>
              <p:nvPr/>
            </p:nvSpPr>
            <p:spPr>
              <a:xfrm>
                <a:off x="9846252" y="3146653"/>
                <a:ext cx="375944" cy="369332"/>
              </a:xfrm>
              <a:prstGeom prst="rect">
                <a:avLst/>
              </a:prstGeom>
              <a:blipFill>
                <a:blip r:embed="rId5"/>
                <a:stretch>
                  <a:fillRect r="-38710"/>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DFED6E86-0993-C377-9353-27F248E479FF}"/>
              </a:ext>
            </a:extLst>
          </p:cNvPr>
          <p:cNvSpPr/>
          <p:nvPr/>
        </p:nvSpPr>
        <p:spPr>
          <a:xfrm>
            <a:off x="334108" y="3279531"/>
            <a:ext cx="5811197" cy="26289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525650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37DD4D8B-4678-5450-D0A7-CECC7A7983A5}"/>
              </a:ext>
            </a:extLst>
          </p:cNvPr>
          <p:cNvSpPr/>
          <p:nvPr/>
        </p:nvSpPr>
        <p:spPr>
          <a:xfrm>
            <a:off x="7177332" y="4437559"/>
            <a:ext cx="4248312" cy="795024"/>
          </a:xfrm>
          <a:prstGeom prst="ellipse">
            <a:avLst/>
          </a:prstGeom>
          <a:solidFill>
            <a:srgbClr val="D9A289"/>
          </a:solidFill>
          <a:ln w="25400" cap="flat" cmpd="sng" algn="ctr">
            <a:no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6" name="Oval 5">
            <a:extLst>
              <a:ext uri="{FF2B5EF4-FFF2-40B4-BE49-F238E27FC236}">
                <a16:creationId xmlns:a16="http://schemas.microsoft.com/office/drawing/2014/main" id="{1622100E-5FEF-7EED-FB97-980FB1E408BB}"/>
              </a:ext>
            </a:extLst>
          </p:cNvPr>
          <p:cNvSpPr/>
          <p:nvPr/>
        </p:nvSpPr>
        <p:spPr>
          <a:xfrm>
            <a:off x="7552288" y="4503446"/>
            <a:ext cx="2508724" cy="674447"/>
          </a:xfrm>
          <a:prstGeom prst="ellipse">
            <a:avLst/>
          </a:prstGeom>
          <a:solidFill>
            <a:schemeClr val="accent5">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1" name="Oval 20">
            <a:extLst>
              <a:ext uri="{FF2B5EF4-FFF2-40B4-BE49-F238E27FC236}">
                <a16:creationId xmlns:a16="http://schemas.microsoft.com/office/drawing/2014/main" id="{8C8856BB-FF54-BDD3-82BC-98C96A1A7B6B}"/>
              </a:ext>
            </a:extLst>
          </p:cNvPr>
          <p:cNvSpPr/>
          <p:nvPr/>
        </p:nvSpPr>
        <p:spPr>
          <a:xfrm>
            <a:off x="7221391" y="2007104"/>
            <a:ext cx="4248312" cy="795024"/>
          </a:xfrm>
          <a:prstGeom prst="ellipse">
            <a:avLst/>
          </a:prstGeom>
          <a:solidFill>
            <a:srgbClr val="D9A289"/>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5" name="Oval 4">
            <a:extLst>
              <a:ext uri="{FF2B5EF4-FFF2-40B4-BE49-F238E27FC236}">
                <a16:creationId xmlns:a16="http://schemas.microsoft.com/office/drawing/2014/main" id="{ABFDF5DF-13B2-1860-74BE-1C421C3342B7}"/>
              </a:ext>
            </a:extLst>
          </p:cNvPr>
          <p:cNvSpPr/>
          <p:nvPr/>
        </p:nvSpPr>
        <p:spPr>
          <a:xfrm>
            <a:off x="7537496" y="2047134"/>
            <a:ext cx="2523516" cy="712383"/>
          </a:xfrm>
          <a:prstGeom prst="ellipse">
            <a:avLst/>
          </a:prstGeom>
          <a:solidFill>
            <a:schemeClr val="accent5">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56319A57-DC87-AE4B-2DFF-6AF34A79D627}"/>
              </a:ext>
            </a:extLst>
          </p:cNvPr>
          <p:cNvSpPr>
            <a:spLocks noGrp="1"/>
          </p:cNvSpPr>
          <p:nvPr>
            <p:ph type="title"/>
          </p:nvPr>
        </p:nvSpPr>
        <p:spPr/>
        <p:txBody>
          <a:bodyPr/>
          <a:lstStyle/>
          <a:p>
            <a:r>
              <a:rPr lang="fi-FI"/>
              <a:t>Shift </a:t>
            </a:r>
            <a:r>
              <a:rPr lang="fi-FI" err="1"/>
              <a:t>mapping</a:t>
            </a:r>
            <a:r>
              <a:rPr lang="fi-FI"/>
              <a:t>: definition</a:t>
            </a:r>
            <a:endParaRPr lang="en-FI"/>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B69EAE-3A39-0F0F-F230-9BE89EF2B052}"/>
                  </a:ext>
                </a:extLst>
              </p:cNvPr>
              <p:cNvSpPr>
                <a:spLocks noGrp="1"/>
              </p:cNvSpPr>
              <p:nvPr>
                <p:ph idx="1"/>
              </p:nvPr>
            </p:nvSpPr>
            <p:spPr>
              <a:xfrm>
                <a:off x="429208" y="1875213"/>
                <a:ext cx="5538227" cy="3897179"/>
              </a:xfrm>
            </p:spPr>
            <p:txBody>
              <a:bodyPr>
                <a:normAutofit/>
              </a:bodyPr>
              <a:lstStyle/>
              <a:p>
                <a:r>
                  <a:rPr lang="en-US">
                    <a:effectLst/>
                    <a:latin typeface="Arial" panose="020B0604020202020204" pitchFamily="34" charset="0"/>
                  </a:rPr>
                  <a:t>Formal definition:</a:t>
                </a:r>
              </a:p>
              <a:p>
                <a:pPr lvl="1"/>
                <a:r>
                  <a:rPr lang="en-US">
                    <a:effectLst/>
                    <a:latin typeface="Arial" panose="020B0604020202020204" pitchFamily="34" charset="0"/>
                  </a:rPr>
                  <a:t>A shift mapping </a:t>
                </a:r>
                <a14:m>
                  <m:oMath xmlns:m="http://schemas.openxmlformats.org/officeDocument/2006/math">
                    <m:r>
                      <a:rPr lang="en-US" i="1" dirty="0" smtClean="0">
                        <a:effectLst/>
                        <a:latin typeface="Cambria Math" panose="02040503050406030204" pitchFamily="18" charset="0"/>
                      </a:rPr>
                      <m:t>𝑇</m:t>
                    </m:r>
                  </m:oMath>
                </a14:m>
                <a:r>
                  <a:rPr lang="en-US">
                    <a:effectLst/>
                    <a:latin typeface="Arial" panose="020B0604020202020204" pitchFamily="34" charset="0"/>
                  </a:rPr>
                  <a:t> from </a:t>
                </a:r>
                <a14:m>
                  <m:oMath xmlns:m="http://schemas.openxmlformats.org/officeDocument/2006/math">
                    <m:r>
                      <a:rPr lang="en-US" i="1" dirty="0" smtClean="0">
                        <a:effectLst/>
                        <a:latin typeface="Cambria Math" panose="02040503050406030204" pitchFamily="18" charset="0"/>
                      </a:rPr>
                      <m:t>𝐴</m:t>
                    </m:r>
                  </m:oMath>
                </a14:m>
                <a:r>
                  <a:rPr lang="en-US">
                    <a:effectLst/>
                    <a:latin typeface="Arial" panose="020B0604020202020204" pitchFamily="34" charset="0"/>
                  </a:rPr>
                  <a:t> to </a:t>
                </a:r>
                <a14:m>
                  <m:oMath xmlns:m="http://schemas.openxmlformats.org/officeDocument/2006/math">
                    <m:r>
                      <a:rPr lang="en-US" i="1" dirty="0" smtClean="0">
                        <a:effectLst/>
                        <a:latin typeface="Cambria Math" panose="02040503050406030204" pitchFamily="18" charset="0"/>
                      </a:rPr>
                      <m:t>𝐵</m:t>
                    </m:r>
                  </m:oMath>
                </a14:m>
                <a:r>
                  <a:rPr lang="en-US">
                    <a:effectLst/>
                    <a:latin typeface="Arial" panose="020B0604020202020204" pitchFamily="34" charset="0"/>
                  </a:rPr>
                  <a:t> is a bijective</a:t>
                </a:r>
                <a:r>
                  <a:rPr lang="en-US"/>
                  <a:t> </a:t>
                </a:r>
                <a:r>
                  <a:rPr lang="en-US">
                    <a:effectLst/>
                    <a:latin typeface="Arial" panose="020B0604020202020204" pitchFamily="34" charset="0"/>
                  </a:rPr>
                  <a:t>function</a:t>
                </a:r>
                <a:br>
                  <a:rPr lang="en-US">
                    <a:effectLst/>
                    <a:latin typeface="Arial" panose="020B0604020202020204" pitchFamily="34" charset="0"/>
                  </a:rPr>
                </a:br>
                <a:r>
                  <a:rPr lang="en-US">
                    <a:effectLst/>
                    <a:latin typeface="Arial" panose="020B0604020202020204" pitchFamily="34" charset="0"/>
                  </a:rPr>
                  <a:t>from a subset of 𝐴 to a subset of </a:t>
                </a:r>
                <a14:m>
                  <m:oMath xmlns:m="http://schemas.openxmlformats.org/officeDocument/2006/math">
                    <m:r>
                      <a:rPr lang="fi-FI" b="0" i="1" smtClean="0">
                        <a:effectLst/>
                        <a:latin typeface="Cambria Math" panose="02040503050406030204" pitchFamily="18" charset="0"/>
                      </a:rPr>
                      <m:t>𝐵</m:t>
                    </m:r>
                  </m:oMath>
                </a14:m>
                <a:endParaRPr lang="en-FI"/>
              </a:p>
              <a:p>
                <a:endParaRPr lang="en-US">
                  <a:effectLst/>
                  <a:latin typeface="Arial" panose="020B0604020202020204" pitchFamily="34" charset="0"/>
                </a:endParaRPr>
              </a:p>
              <a:p>
                <a:r>
                  <a:rPr lang="en-US">
                    <a:effectLst/>
                    <a:latin typeface="Arial" panose="020B0604020202020204" pitchFamily="34" charset="0"/>
                  </a:rPr>
                  <a:t>Shift mapping from A to B:</a:t>
                </a:r>
                <a:endParaRPr lang="en-US">
                  <a:latin typeface="Arial" panose="020B0604020202020204" pitchFamily="34" charset="0"/>
                </a:endParaRPr>
              </a:p>
              <a:p>
                <a:pPr lvl="1"/>
                <a:r>
                  <a:rPr lang="en-US">
                    <a:latin typeface="Arial" panose="020B0604020202020204" pitchFamily="34" charset="0"/>
                  </a:rPr>
                  <a:t>Deterministic.</a:t>
                </a:r>
              </a:p>
              <a:p>
                <a:pPr lvl="1"/>
                <a:r>
                  <a:rPr lang="en-US">
                    <a:latin typeface="Arial" panose="020B0604020202020204" pitchFamily="34" charset="0"/>
                  </a:rPr>
                  <a:t>A path shifts to at most one.  (</a:t>
                </a:r>
                <a14:m>
                  <m:oMath xmlns:m="http://schemas.openxmlformats.org/officeDocument/2006/math">
                    <m:r>
                      <a:rPr lang="en-US" i="1" dirty="0" smtClean="0">
                        <a:latin typeface="Cambria Math" panose="02040503050406030204" pitchFamily="18" charset="0"/>
                      </a:rPr>
                      <m:t>𝑇</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i="1">
                    <a:latin typeface="Arial" panose="020B0604020202020204" pitchFamily="34" charset="0"/>
                  </a:rPr>
                  <a:t> is a function</a:t>
                </a:r>
                <a:r>
                  <a:rPr lang="en-US">
                    <a:latin typeface="Arial" panose="020B0604020202020204" pitchFamily="34" charset="0"/>
                  </a:rPr>
                  <a:t>)</a:t>
                </a:r>
              </a:p>
              <a:p>
                <a:pPr lvl="1"/>
                <a:r>
                  <a:rPr lang="en-US">
                    <a:latin typeface="Arial" panose="020B0604020202020204" pitchFamily="34" charset="0"/>
                  </a:rPr>
                  <a:t>Two paths do not shift to same path.  (</a:t>
                </a:r>
                <a:r>
                  <a:rPr lang="en-US" i="1">
                    <a:latin typeface="Arial" panose="020B0604020202020204" pitchFamily="34" charset="0"/>
                  </a:rPr>
                  <a:t>Inverse </a:t>
                </a:r>
                <a14:m>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a14:m>
                <a:r>
                  <a:rPr lang="en-US" i="1">
                    <a:latin typeface="Arial" panose="020B0604020202020204" pitchFamily="34" charset="0"/>
                  </a:rPr>
                  <a:t> must exist</a:t>
                </a:r>
                <a:r>
                  <a:rPr lang="en-US">
                    <a:latin typeface="Arial" panose="020B0604020202020204" pitchFamily="34" charset="0"/>
                  </a:rPr>
                  <a:t>)</a:t>
                </a:r>
              </a:p>
              <a:p>
                <a:pPr lvl="1"/>
                <a:r>
                  <a:rPr lang="en-US">
                    <a:latin typeface="Arial" panose="020B0604020202020204" pitchFamily="34" charset="0"/>
                  </a:rPr>
                  <a:t>Inverse must shift back to original.  (</a:t>
                </a:r>
                <a14:m>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d>
                      <m:dPr>
                        <m:ctrlPr>
                          <a:rPr lang="fi-FI" b="0" i="1" smtClean="0">
                            <a:latin typeface="Cambria Math" panose="02040503050406030204" pitchFamily="18" charset="0"/>
                          </a:rPr>
                        </m:ctrlPr>
                      </m:dPr>
                      <m:e>
                        <m:r>
                          <a:rPr lang="fi-FI" b="0" i="1" smtClean="0">
                            <a:latin typeface="Cambria Math" panose="02040503050406030204" pitchFamily="18" charset="0"/>
                          </a:rPr>
                          <m:t>𝑇</m:t>
                        </m:r>
                        <m:d>
                          <m:dPr>
                            <m:ctrlPr>
                              <a:rPr lang="fi-FI" b="0" i="1" smtClean="0">
                                <a:latin typeface="Cambria Math" panose="02040503050406030204" pitchFamily="18" charset="0"/>
                              </a:rPr>
                            </m:ctrlPr>
                          </m:dPr>
                          <m:e>
                            <m:r>
                              <a:rPr lang="fi-FI" b="0" i="1" smtClean="0">
                                <a:latin typeface="Cambria Math" panose="02040503050406030204" pitchFamily="18" charset="0"/>
                              </a:rPr>
                              <m:t>𝑥</m:t>
                            </m:r>
                          </m:e>
                        </m:d>
                      </m:e>
                    </m:d>
                    <m:r>
                      <a:rPr lang="fi-FI" b="0" i="1" smtClean="0">
                        <a:latin typeface="Cambria Math" panose="02040503050406030204" pitchFamily="18" charset="0"/>
                      </a:rPr>
                      <m:t>=</m:t>
                    </m:r>
                    <m:r>
                      <a:rPr lang="fi-FI" b="0" i="1" smtClean="0">
                        <a:latin typeface="Cambria Math" panose="02040503050406030204" pitchFamily="18" charset="0"/>
                      </a:rPr>
                      <m:t>𝑥</m:t>
                    </m:r>
                  </m:oMath>
                </a14:m>
                <a:r>
                  <a:rPr lang="fi-FI"/>
                  <a:t>)</a:t>
                </a:r>
              </a:p>
              <a:p>
                <a:pPr lvl="1"/>
                <a:r>
                  <a:rPr lang="fi-FI"/>
                  <a:t>Not all paths need to be shiftable</a:t>
                </a:r>
              </a:p>
              <a:p>
                <a:pPr lvl="1"/>
                <a:endParaRPr lang="fi-FI">
                  <a:effectLst/>
                  <a:latin typeface="Arial" panose="020B0604020202020204" pitchFamily="34" charset="0"/>
                </a:endParaRPr>
              </a:p>
              <a:p>
                <a:pPr lvl="1"/>
                <a:endParaRPr lang="en-US">
                  <a:effectLst/>
                  <a:latin typeface="Arial" panose="020B0604020202020204" pitchFamily="34" charset="0"/>
                </a:endParaRPr>
              </a:p>
              <a:p>
                <a:pPr lvl="1"/>
                <a:endParaRPr lang="en-FI"/>
              </a:p>
            </p:txBody>
          </p:sp>
        </mc:Choice>
        <mc:Fallback xmlns="">
          <p:sp>
            <p:nvSpPr>
              <p:cNvPr id="3" name="Content Placeholder 2">
                <a:extLst>
                  <a:ext uri="{FF2B5EF4-FFF2-40B4-BE49-F238E27FC236}">
                    <a16:creationId xmlns:a16="http://schemas.microsoft.com/office/drawing/2014/main" id="{7DB69EAE-3A39-0F0F-F230-9BE89EF2B052}"/>
                  </a:ext>
                </a:extLst>
              </p:cNvPr>
              <p:cNvSpPr>
                <a:spLocks noGrp="1" noRot="1" noChangeAspect="1" noMove="1" noResize="1" noEditPoints="1" noAdjustHandles="1" noChangeArrowheads="1" noChangeShapeType="1" noTextEdit="1"/>
              </p:cNvSpPr>
              <p:nvPr>
                <p:ph idx="1"/>
              </p:nvPr>
            </p:nvSpPr>
            <p:spPr>
              <a:xfrm>
                <a:off x="429208" y="1875213"/>
                <a:ext cx="5538227" cy="3897179"/>
              </a:xfrm>
              <a:blipFill>
                <a:blip r:embed="rId3"/>
                <a:stretch>
                  <a:fillRect l="-231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5E86189-5BE7-2D96-0E4D-D81E74753EC3}"/>
              </a:ext>
            </a:extLst>
          </p:cNvPr>
          <p:cNvSpPr>
            <a:spLocks noGrp="1"/>
          </p:cNvSpPr>
          <p:nvPr>
            <p:ph type="sldNum" sz="quarter" idx="12"/>
          </p:nvPr>
        </p:nvSpPr>
        <p:spPr/>
        <p:txBody>
          <a:bodyPr/>
          <a:lstStyle/>
          <a:p>
            <a:fld id="{897AE9FA-3F8D-0D45-ABEA-B1C7A7244A19}" type="slidenum">
              <a:rPr lang="en-US" smtClean="0"/>
              <a:t>18</a:t>
            </a:fld>
            <a:endParaRPr lang="en-US"/>
          </a:p>
        </p:txBody>
      </p:sp>
      <p:sp>
        <p:nvSpPr>
          <p:cNvPr id="12" name="TextBox 11">
            <a:extLst>
              <a:ext uri="{FF2B5EF4-FFF2-40B4-BE49-F238E27FC236}">
                <a16:creationId xmlns:a16="http://schemas.microsoft.com/office/drawing/2014/main" id="{FE9BA8BD-72F4-FBF9-BB4B-B908C0CD8ABA}"/>
              </a:ext>
            </a:extLst>
          </p:cNvPr>
          <p:cNvSpPr txBox="1"/>
          <p:nvPr/>
        </p:nvSpPr>
        <p:spPr>
          <a:xfrm>
            <a:off x="7820026"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B</a:t>
            </a:r>
            <a:endParaRPr lang="en-US" sz="1600">
              <a:solidFill>
                <a:srgbClr val="000000"/>
              </a:solidFill>
              <a:latin typeface="Trebuchet MS" panose="020B0603020202020204" pitchFamily="34" charset="0"/>
            </a:endParaRPr>
          </a:p>
        </p:txBody>
      </p:sp>
      <p:sp>
        <p:nvSpPr>
          <p:cNvPr id="15" name="Oval 14">
            <a:extLst>
              <a:ext uri="{FF2B5EF4-FFF2-40B4-BE49-F238E27FC236}">
                <a16:creationId xmlns:a16="http://schemas.microsoft.com/office/drawing/2014/main" id="{716F06E9-B906-791B-32BF-9FA0CB43E1BB}"/>
              </a:ext>
            </a:extLst>
          </p:cNvPr>
          <p:cNvSpPr/>
          <p:nvPr/>
        </p:nvSpPr>
        <p:spPr>
          <a:xfrm>
            <a:off x="7687221" y="474318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6" name="Oval 15">
            <a:extLst>
              <a:ext uri="{FF2B5EF4-FFF2-40B4-BE49-F238E27FC236}">
                <a16:creationId xmlns:a16="http://schemas.microsoft.com/office/drawing/2014/main" id="{9FA5A843-7654-92EE-36FB-7410AE72AEA0}"/>
              </a:ext>
            </a:extLst>
          </p:cNvPr>
          <p:cNvSpPr/>
          <p:nvPr/>
        </p:nvSpPr>
        <p:spPr>
          <a:xfrm>
            <a:off x="9654024" y="4853558"/>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7" name="Oval 16">
            <a:extLst>
              <a:ext uri="{FF2B5EF4-FFF2-40B4-BE49-F238E27FC236}">
                <a16:creationId xmlns:a16="http://schemas.microsoft.com/office/drawing/2014/main" id="{578E1E5C-A224-3966-AF34-B232855E51A7}"/>
              </a:ext>
            </a:extLst>
          </p:cNvPr>
          <p:cNvSpPr/>
          <p:nvPr/>
        </p:nvSpPr>
        <p:spPr>
          <a:xfrm>
            <a:off x="10466720" y="462524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8" name="Oval 17">
            <a:extLst>
              <a:ext uri="{FF2B5EF4-FFF2-40B4-BE49-F238E27FC236}">
                <a16:creationId xmlns:a16="http://schemas.microsoft.com/office/drawing/2014/main" id="{E9756AE1-95CD-052D-590C-D7ED36B0850C}"/>
              </a:ext>
            </a:extLst>
          </p:cNvPr>
          <p:cNvSpPr/>
          <p:nvPr/>
        </p:nvSpPr>
        <p:spPr>
          <a:xfrm>
            <a:off x="8663927" y="4615737"/>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9" name="TextBox 18">
            <a:extLst>
              <a:ext uri="{FF2B5EF4-FFF2-40B4-BE49-F238E27FC236}">
                <a16:creationId xmlns:a16="http://schemas.microsoft.com/office/drawing/2014/main" id="{299A610E-6FDD-1BBA-32A9-1370DD559CCB}"/>
              </a:ext>
            </a:extLst>
          </p:cNvPr>
          <p:cNvSpPr txBox="1"/>
          <p:nvPr/>
        </p:nvSpPr>
        <p:spPr>
          <a:xfrm>
            <a:off x="7864085" y="1680107"/>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A</a:t>
            </a:r>
            <a:endParaRPr lang="en-US" sz="1600">
              <a:solidFill>
                <a:srgbClr val="000000"/>
              </a:solidFill>
              <a:latin typeface="Trebuchet MS" panose="020B0603020202020204" pitchFamily="34" charset="0"/>
            </a:endParaRPr>
          </a:p>
        </p:txBody>
      </p:sp>
      <p:sp>
        <p:nvSpPr>
          <p:cNvPr id="22" name="Oval 21">
            <a:extLst>
              <a:ext uri="{FF2B5EF4-FFF2-40B4-BE49-F238E27FC236}">
                <a16:creationId xmlns:a16="http://schemas.microsoft.com/office/drawing/2014/main" id="{6A100739-D907-3EC7-4BCE-088F2F12B81A}"/>
              </a:ext>
            </a:extLst>
          </p:cNvPr>
          <p:cNvSpPr/>
          <p:nvPr/>
        </p:nvSpPr>
        <p:spPr>
          <a:xfrm>
            <a:off x="7852293" y="239294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3" name="Oval 22">
            <a:extLst>
              <a:ext uri="{FF2B5EF4-FFF2-40B4-BE49-F238E27FC236}">
                <a16:creationId xmlns:a16="http://schemas.microsoft.com/office/drawing/2014/main" id="{2FC5CF35-FE1C-9052-D243-03AC429BDA49}"/>
              </a:ext>
            </a:extLst>
          </p:cNvPr>
          <p:cNvSpPr/>
          <p:nvPr/>
        </p:nvSpPr>
        <p:spPr>
          <a:xfrm>
            <a:off x="9775749" y="234871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4" name="Oval 23">
            <a:extLst>
              <a:ext uri="{FF2B5EF4-FFF2-40B4-BE49-F238E27FC236}">
                <a16:creationId xmlns:a16="http://schemas.microsoft.com/office/drawing/2014/main" id="{C6958223-06EB-F27B-96E9-6AF2B10B20FB}"/>
              </a:ext>
            </a:extLst>
          </p:cNvPr>
          <p:cNvSpPr/>
          <p:nvPr/>
        </p:nvSpPr>
        <p:spPr>
          <a:xfrm>
            <a:off x="10576827" y="248471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5" name="Oval 24">
            <a:extLst>
              <a:ext uri="{FF2B5EF4-FFF2-40B4-BE49-F238E27FC236}">
                <a16:creationId xmlns:a16="http://schemas.microsoft.com/office/drawing/2014/main" id="{E2F83829-3721-9269-4451-4D7876D7A9CD}"/>
              </a:ext>
            </a:extLst>
          </p:cNvPr>
          <p:cNvSpPr/>
          <p:nvPr/>
        </p:nvSpPr>
        <p:spPr>
          <a:xfrm>
            <a:off x="8729725" y="2568969"/>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cxnSp>
        <p:nvCxnSpPr>
          <p:cNvPr id="27" name="Straight Arrow Connector 26">
            <a:extLst>
              <a:ext uri="{FF2B5EF4-FFF2-40B4-BE49-F238E27FC236}">
                <a16:creationId xmlns:a16="http://schemas.microsoft.com/office/drawing/2014/main" id="{54F86EBF-16FA-8697-0AD4-5BF4FEF94ED5}"/>
              </a:ext>
            </a:extLst>
          </p:cNvPr>
          <p:cNvCxnSpPr>
            <a:cxnSpLocks/>
          </p:cNvCxnSpPr>
          <p:nvPr/>
        </p:nvCxnSpPr>
        <p:spPr>
          <a:xfrm flipH="1">
            <a:off x="7700211" y="2520121"/>
            <a:ext cx="158261" cy="2264020"/>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4E33DB5-4DA2-EEEC-2FF5-CA5393053EC1}"/>
              </a:ext>
            </a:extLst>
          </p:cNvPr>
          <p:cNvCxnSpPr>
            <a:cxnSpLocks/>
          </p:cNvCxnSpPr>
          <p:nvPr/>
        </p:nvCxnSpPr>
        <p:spPr>
          <a:xfrm flipH="1">
            <a:off x="9674084" y="2493744"/>
            <a:ext cx="105507" cy="2409093"/>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28B7FB9-4833-7EE7-8A11-3A625197BA77}"/>
                  </a:ext>
                </a:extLst>
              </p:cNvPr>
              <p:cNvSpPr txBox="1"/>
              <p:nvPr/>
            </p:nvSpPr>
            <p:spPr>
              <a:xfrm>
                <a:off x="7405656" y="3956279"/>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30" name="TextBox 29">
                <a:extLst>
                  <a:ext uri="{FF2B5EF4-FFF2-40B4-BE49-F238E27FC236}">
                    <a16:creationId xmlns:a16="http://schemas.microsoft.com/office/drawing/2014/main" id="{A28B7FB9-4833-7EE7-8A11-3A625197BA77}"/>
                  </a:ext>
                </a:extLst>
              </p:cNvPr>
              <p:cNvSpPr txBox="1">
                <a:spLocks noRot="1" noChangeAspect="1" noMove="1" noResize="1" noEditPoints="1" noAdjustHandles="1" noChangeArrowheads="1" noChangeShapeType="1" noTextEdit="1"/>
              </p:cNvSpPr>
              <p:nvPr/>
            </p:nvSpPr>
            <p:spPr>
              <a:xfrm>
                <a:off x="7405656" y="3956279"/>
                <a:ext cx="375944" cy="369332"/>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40FA0E6-CB82-B97D-399A-DC29273C782A}"/>
              </a:ext>
            </a:extLst>
          </p:cNvPr>
          <p:cNvSpPr txBox="1"/>
          <p:nvPr/>
        </p:nvSpPr>
        <p:spPr>
          <a:xfrm>
            <a:off x="8359510" y="2049145"/>
            <a:ext cx="1070424" cy="379078"/>
          </a:xfrm>
          <a:prstGeom prst="rect">
            <a:avLst/>
          </a:prstGeom>
          <a:noFill/>
        </p:spPr>
        <p:txBody>
          <a:bodyPr wrap="square" lIns="0" rtlCol="0">
            <a:spAutoFit/>
          </a:bodyPr>
          <a:lstStyle/>
          <a:p>
            <a:pPr algn="ctr">
              <a:lnSpc>
                <a:spcPct val="130000"/>
              </a:lnSpc>
              <a:spcAft>
                <a:spcPts val="600"/>
              </a:spcAft>
              <a:buClr>
                <a:schemeClr val="accent2"/>
              </a:buClr>
            </a:pPr>
            <a:r>
              <a:rPr lang="fi-FI" sz="1600"/>
              <a:t>reusable</a:t>
            </a:r>
            <a:endParaRPr lang="en-FI" sz="1600"/>
          </a:p>
        </p:txBody>
      </p:sp>
      <p:sp>
        <p:nvSpPr>
          <p:cNvPr id="10" name="TextBox 9">
            <a:extLst>
              <a:ext uri="{FF2B5EF4-FFF2-40B4-BE49-F238E27FC236}">
                <a16:creationId xmlns:a16="http://schemas.microsoft.com/office/drawing/2014/main" id="{EDAA7E05-E022-CD97-02CD-7E14E4ED789B}"/>
              </a:ext>
            </a:extLst>
          </p:cNvPr>
          <p:cNvSpPr txBox="1"/>
          <p:nvPr/>
        </p:nvSpPr>
        <p:spPr>
          <a:xfrm>
            <a:off x="10067880" y="2095788"/>
            <a:ext cx="1343965" cy="338554"/>
          </a:xfrm>
          <a:prstGeom prst="rect">
            <a:avLst/>
          </a:prstGeom>
          <a:noFill/>
        </p:spPr>
        <p:txBody>
          <a:bodyPr wrap="square" lIns="0" rtlCol="0">
            <a:spAutoFit/>
          </a:bodyPr>
          <a:lstStyle/>
          <a:p>
            <a:pPr algn="ctr">
              <a:spcAft>
                <a:spcPts val="600"/>
              </a:spcAft>
              <a:buClr>
                <a:schemeClr val="accent2"/>
              </a:buClr>
            </a:pPr>
            <a:r>
              <a:rPr lang="fi-FI" sz="1600"/>
              <a:t>non-reusable</a:t>
            </a:r>
            <a:endParaRPr lang="en-FI" sz="1600"/>
          </a:p>
        </p:txBody>
      </p:sp>
      <p:sp>
        <p:nvSpPr>
          <p:cNvPr id="32" name="TextBox 31">
            <a:extLst>
              <a:ext uri="{FF2B5EF4-FFF2-40B4-BE49-F238E27FC236}">
                <a16:creationId xmlns:a16="http://schemas.microsoft.com/office/drawing/2014/main" id="{60500D9B-4E0B-382B-629E-B3BA40437B5C}"/>
              </a:ext>
            </a:extLst>
          </p:cNvPr>
          <p:cNvSpPr txBox="1"/>
          <p:nvPr/>
        </p:nvSpPr>
        <p:spPr>
          <a:xfrm>
            <a:off x="8283380" y="4762265"/>
            <a:ext cx="1070424" cy="379078"/>
          </a:xfrm>
          <a:prstGeom prst="rect">
            <a:avLst/>
          </a:prstGeom>
          <a:noFill/>
        </p:spPr>
        <p:txBody>
          <a:bodyPr wrap="square" lIns="0" rtlCol="0">
            <a:spAutoFit/>
          </a:bodyPr>
          <a:lstStyle/>
          <a:p>
            <a:pPr algn="ctr">
              <a:lnSpc>
                <a:spcPct val="130000"/>
              </a:lnSpc>
              <a:spcAft>
                <a:spcPts val="600"/>
              </a:spcAft>
              <a:buClr>
                <a:schemeClr val="accent2"/>
              </a:buClr>
            </a:pPr>
            <a:r>
              <a:rPr lang="fi-FI" sz="1600"/>
              <a:t>reusable</a:t>
            </a:r>
            <a:endParaRPr lang="en-FI" sz="1600"/>
          </a:p>
        </p:txBody>
      </p:sp>
      <p:sp>
        <p:nvSpPr>
          <p:cNvPr id="33" name="TextBox 32">
            <a:extLst>
              <a:ext uri="{FF2B5EF4-FFF2-40B4-BE49-F238E27FC236}">
                <a16:creationId xmlns:a16="http://schemas.microsoft.com/office/drawing/2014/main" id="{806027BF-43A2-8A12-30D4-3D444D2C427D}"/>
              </a:ext>
            </a:extLst>
          </p:cNvPr>
          <p:cNvSpPr txBox="1"/>
          <p:nvPr/>
        </p:nvSpPr>
        <p:spPr>
          <a:xfrm>
            <a:off x="10014609" y="4761959"/>
            <a:ext cx="1343965" cy="338554"/>
          </a:xfrm>
          <a:prstGeom prst="rect">
            <a:avLst/>
          </a:prstGeom>
          <a:noFill/>
        </p:spPr>
        <p:txBody>
          <a:bodyPr wrap="square" lIns="0" rtlCol="0">
            <a:spAutoFit/>
          </a:bodyPr>
          <a:lstStyle/>
          <a:p>
            <a:pPr algn="ctr">
              <a:spcAft>
                <a:spcPts val="600"/>
              </a:spcAft>
              <a:buClr>
                <a:schemeClr val="accent2"/>
              </a:buClr>
            </a:pPr>
            <a:r>
              <a:rPr lang="fi-FI" sz="1600"/>
              <a:t>non-reusable</a:t>
            </a:r>
            <a:endParaRPr lang="en-FI" sz="1600"/>
          </a:p>
        </p:txBody>
      </p:sp>
      <p:cxnSp>
        <p:nvCxnSpPr>
          <p:cNvPr id="36" name="Straight Arrow Connector 35">
            <a:extLst>
              <a:ext uri="{FF2B5EF4-FFF2-40B4-BE49-F238E27FC236}">
                <a16:creationId xmlns:a16="http://schemas.microsoft.com/office/drawing/2014/main" id="{17F2CCE8-5126-35E5-EEE0-659E2B038A41}"/>
              </a:ext>
            </a:extLst>
          </p:cNvPr>
          <p:cNvCxnSpPr>
            <a:cxnSpLocks/>
          </p:cNvCxnSpPr>
          <p:nvPr/>
        </p:nvCxnSpPr>
        <p:spPr>
          <a:xfrm flipH="1">
            <a:off x="8684949" y="2729484"/>
            <a:ext cx="70431" cy="1915429"/>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2E2D3F3-4598-ABE1-82A4-7537BB1453B4}"/>
                  </a:ext>
                </a:extLst>
              </p:cNvPr>
              <p:cNvSpPr txBox="1"/>
              <p:nvPr/>
            </p:nvSpPr>
            <p:spPr>
              <a:xfrm>
                <a:off x="8352116" y="3956279"/>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1" name="TextBox 40">
                <a:extLst>
                  <a:ext uri="{FF2B5EF4-FFF2-40B4-BE49-F238E27FC236}">
                    <a16:creationId xmlns:a16="http://schemas.microsoft.com/office/drawing/2014/main" id="{F2E2D3F3-4598-ABE1-82A4-7537BB1453B4}"/>
                  </a:ext>
                </a:extLst>
              </p:cNvPr>
              <p:cNvSpPr txBox="1">
                <a:spLocks noRot="1" noChangeAspect="1" noMove="1" noResize="1" noEditPoints="1" noAdjustHandles="1" noChangeArrowheads="1" noChangeShapeType="1" noTextEdit="1"/>
              </p:cNvSpPr>
              <p:nvPr/>
            </p:nvSpPr>
            <p:spPr>
              <a:xfrm>
                <a:off x="8352116" y="3956279"/>
                <a:ext cx="37594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7E7C8DB-A7DF-0770-DBB6-C488C230E825}"/>
                  </a:ext>
                </a:extLst>
              </p:cNvPr>
              <p:cNvSpPr txBox="1"/>
              <p:nvPr/>
            </p:nvSpPr>
            <p:spPr>
              <a:xfrm>
                <a:off x="9344472" y="39331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2" name="TextBox 41">
                <a:extLst>
                  <a:ext uri="{FF2B5EF4-FFF2-40B4-BE49-F238E27FC236}">
                    <a16:creationId xmlns:a16="http://schemas.microsoft.com/office/drawing/2014/main" id="{37E7C8DB-A7DF-0770-DBB6-C488C230E825}"/>
                  </a:ext>
                </a:extLst>
              </p:cNvPr>
              <p:cNvSpPr txBox="1">
                <a:spLocks noRot="1" noChangeAspect="1" noMove="1" noResize="1" noEditPoints="1" noAdjustHandles="1" noChangeArrowheads="1" noChangeShapeType="1" noTextEdit="1"/>
              </p:cNvSpPr>
              <p:nvPr/>
            </p:nvSpPr>
            <p:spPr>
              <a:xfrm>
                <a:off x="9344472" y="3933116"/>
                <a:ext cx="375944" cy="369332"/>
              </a:xfrm>
              <a:prstGeom prst="rect">
                <a:avLst/>
              </a:prstGeom>
              <a:blipFill>
                <a:blip r:embed="rId4"/>
                <a:stretch>
                  <a:fillRect/>
                </a:stretch>
              </a:blipFill>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8AC09FA2-BD18-FEE7-4D49-FE7F208678F3}"/>
              </a:ext>
            </a:extLst>
          </p:cNvPr>
          <p:cNvCxnSpPr>
            <a:cxnSpLocks/>
          </p:cNvCxnSpPr>
          <p:nvPr/>
        </p:nvCxnSpPr>
        <p:spPr>
          <a:xfrm flipH="1">
            <a:off x="7830564" y="2483311"/>
            <a:ext cx="158261" cy="2264020"/>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E1FA646-D0EC-0601-23D4-B9C92FB6C53A}"/>
              </a:ext>
            </a:extLst>
          </p:cNvPr>
          <p:cNvCxnSpPr>
            <a:cxnSpLocks/>
          </p:cNvCxnSpPr>
          <p:nvPr/>
        </p:nvCxnSpPr>
        <p:spPr>
          <a:xfrm flipH="1">
            <a:off x="8815302" y="2715768"/>
            <a:ext cx="54378" cy="1892335"/>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BD6A4E4-5A1D-43DF-C0F3-1F9D5D819817}"/>
              </a:ext>
            </a:extLst>
          </p:cNvPr>
          <p:cNvCxnSpPr>
            <a:cxnSpLocks/>
          </p:cNvCxnSpPr>
          <p:nvPr/>
        </p:nvCxnSpPr>
        <p:spPr>
          <a:xfrm flipH="1">
            <a:off x="9804437" y="2456934"/>
            <a:ext cx="105507" cy="2409093"/>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C944FA7-040A-70C5-919F-044665AB3F94}"/>
                  </a:ext>
                </a:extLst>
              </p:cNvPr>
              <p:cNvSpPr txBox="1"/>
              <p:nvPr/>
            </p:nvSpPr>
            <p:spPr>
              <a:xfrm>
                <a:off x="7907436" y="31698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46" name="TextBox 45">
                <a:extLst>
                  <a:ext uri="{FF2B5EF4-FFF2-40B4-BE49-F238E27FC236}">
                    <a16:creationId xmlns:a16="http://schemas.microsoft.com/office/drawing/2014/main" id="{BC944FA7-040A-70C5-919F-044665AB3F94}"/>
                  </a:ext>
                </a:extLst>
              </p:cNvPr>
              <p:cNvSpPr txBox="1">
                <a:spLocks noRot="1" noChangeAspect="1" noMove="1" noResize="1" noEditPoints="1" noAdjustHandles="1" noChangeArrowheads="1" noChangeShapeType="1" noTextEdit="1"/>
              </p:cNvSpPr>
              <p:nvPr/>
            </p:nvSpPr>
            <p:spPr>
              <a:xfrm>
                <a:off x="7907436" y="3169816"/>
                <a:ext cx="375944" cy="369332"/>
              </a:xfrm>
              <a:prstGeom prst="rect">
                <a:avLst/>
              </a:prstGeom>
              <a:blipFill>
                <a:blip r:embed="rId5"/>
                <a:stretch>
                  <a:fillRect r="-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B74B6DA5-6481-F1B4-B2DE-2BC8636906C1}"/>
                  </a:ext>
                </a:extLst>
              </p:cNvPr>
              <p:cNvSpPr txBox="1"/>
              <p:nvPr/>
            </p:nvSpPr>
            <p:spPr>
              <a:xfrm>
                <a:off x="8853896" y="31698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47" name="TextBox 46">
                <a:extLst>
                  <a:ext uri="{FF2B5EF4-FFF2-40B4-BE49-F238E27FC236}">
                    <a16:creationId xmlns:a16="http://schemas.microsoft.com/office/drawing/2014/main" id="{B74B6DA5-6481-F1B4-B2DE-2BC8636906C1}"/>
                  </a:ext>
                </a:extLst>
              </p:cNvPr>
              <p:cNvSpPr txBox="1">
                <a:spLocks noRot="1" noChangeAspect="1" noMove="1" noResize="1" noEditPoints="1" noAdjustHandles="1" noChangeArrowheads="1" noChangeShapeType="1" noTextEdit="1"/>
              </p:cNvSpPr>
              <p:nvPr/>
            </p:nvSpPr>
            <p:spPr>
              <a:xfrm>
                <a:off x="8853896" y="3169816"/>
                <a:ext cx="375944" cy="369332"/>
              </a:xfrm>
              <a:prstGeom prst="rect">
                <a:avLst/>
              </a:prstGeom>
              <a:blipFill>
                <a:blip r:embed="rId5"/>
                <a:stretch>
                  <a:fillRect r="-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B56C283-A92B-62B1-35DB-B316FAF8E4DC}"/>
                  </a:ext>
                </a:extLst>
              </p:cNvPr>
              <p:cNvSpPr txBox="1"/>
              <p:nvPr/>
            </p:nvSpPr>
            <p:spPr>
              <a:xfrm>
                <a:off x="9846252" y="3146653"/>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48" name="TextBox 47">
                <a:extLst>
                  <a:ext uri="{FF2B5EF4-FFF2-40B4-BE49-F238E27FC236}">
                    <a16:creationId xmlns:a16="http://schemas.microsoft.com/office/drawing/2014/main" id="{EB56C283-A92B-62B1-35DB-B316FAF8E4DC}"/>
                  </a:ext>
                </a:extLst>
              </p:cNvPr>
              <p:cNvSpPr txBox="1">
                <a:spLocks noRot="1" noChangeAspect="1" noMove="1" noResize="1" noEditPoints="1" noAdjustHandles="1" noChangeArrowheads="1" noChangeShapeType="1" noTextEdit="1"/>
              </p:cNvSpPr>
              <p:nvPr/>
            </p:nvSpPr>
            <p:spPr>
              <a:xfrm>
                <a:off x="9846252" y="3146653"/>
                <a:ext cx="375944" cy="369332"/>
              </a:xfrm>
              <a:prstGeom prst="rect">
                <a:avLst/>
              </a:prstGeom>
              <a:blipFill>
                <a:blip r:embed="rId5"/>
                <a:stretch>
                  <a:fillRect r="-38710"/>
                </a:stretch>
              </a:blipFill>
            </p:spPr>
            <p:txBody>
              <a:bodyPr/>
              <a:lstStyle/>
              <a:p>
                <a:r>
                  <a:rPr lang="en-US">
                    <a:noFill/>
                  </a:rPr>
                  <a:t> </a:t>
                </a:r>
              </a:p>
            </p:txBody>
          </p:sp>
        </mc:Fallback>
      </mc:AlternateContent>
    </p:spTree>
    <p:extLst>
      <p:ext uri="{BB962C8B-B14F-4D97-AF65-F5344CB8AC3E}">
        <p14:creationId xmlns:p14="http://schemas.microsoft.com/office/powerpoint/2010/main" val="98955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A57-DC87-AE4B-2DFF-6AF34A79D627}"/>
              </a:ext>
            </a:extLst>
          </p:cNvPr>
          <p:cNvSpPr>
            <a:spLocks noGrp="1"/>
          </p:cNvSpPr>
          <p:nvPr>
            <p:ph type="title"/>
          </p:nvPr>
        </p:nvSpPr>
        <p:spPr/>
        <p:txBody>
          <a:bodyPr/>
          <a:lstStyle/>
          <a:p>
            <a:r>
              <a:rPr lang="fi-FI"/>
              <a:t>Shift </a:t>
            </a:r>
            <a:r>
              <a:rPr lang="fi-FI" err="1"/>
              <a:t>mapping</a:t>
            </a:r>
            <a:r>
              <a:rPr lang="fi-FI"/>
              <a:t>: </a:t>
            </a:r>
            <a:r>
              <a:rPr lang="fi-FI" err="1"/>
              <a:t>invertibility</a:t>
            </a:r>
            <a:endParaRPr lang="en-FI"/>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B69EAE-3A39-0F0F-F230-9BE89EF2B052}"/>
                  </a:ext>
                </a:extLst>
              </p:cNvPr>
              <p:cNvSpPr>
                <a:spLocks noGrp="1"/>
              </p:cNvSpPr>
              <p:nvPr>
                <p:ph idx="1"/>
              </p:nvPr>
            </p:nvSpPr>
            <p:spPr>
              <a:xfrm>
                <a:off x="429208" y="1630973"/>
                <a:ext cx="5538227" cy="4466492"/>
              </a:xfrm>
            </p:spPr>
            <p:txBody>
              <a:bodyPr>
                <a:normAutofit/>
              </a:bodyPr>
              <a:lstStyle/>
              <a:p>
                <a:r>
                  <a:rPr lang="fi-FI"/>
                  <a:t>In practice: symmetric shift mappings</a:t>
                </a:r>
                <a:br>
                  <a:rPr lang="fi-FI"/>
                </a:br>
                <a14:m>
                  <m:oMath xmlns:m="http://schemas.openxmlformats.org/officeDocument/2006/math">
                    <m:sSup>
                      <m:sSupPr>
                        <m:ctrlPr>
                          <a:rPr lang="fi-FI" b="0" i="1" smtClean="0">
                            <a:latin typeface="Cambria Math" panose="02040503050406030204" pitchFamily="18" charset="0"/>
                          </a:rPr>
                        </m:ctrlPr>
                      </m:sSupPr>
                      <m:e>
                        <m:d>
                          <m:dPr>
                            <m:ctrlPr>
                              <a:rPr lang="fi-FI" b="0" i="1" smtClean="0">
                                <a:latin typeface="Cambria Math" panose="02040503050406030204" pitchFamily="18" charset="0"/>
                              </a:rPr>
                            </m:ctrlPr>
                          </m:dPr>
                          <m:e>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r>
                                  <a:rPr lang="fi-FI" b="0" i="1" smtClean="0">
                                    <a:latin typeface="Cambria Math" panose="02040503050406030204" pitchFamily="18" charset="0"/>
                                  </a:rPr>
                                  <m:t>→</m:t>
                                </m:r>
                                <m:r>
                                  <a:rPr lang="fi-FI" b="0" i="1" smtClean="0">
                                    <a:latin typeface="Cambria Math" panose="02040503050406030204" pitchFamily="18" charset="0"/>
                                  </a:rPr>
                                  <m:t>𝑗</m:t>
                                </m:r>
                              </m:sub>
                            </m:sSub>
                          </m:e>
                        </m:d>
                      </m:e>
                      <m:sup>
                        <m:r>
                          <a:rPr lang="fi-FI" i="1">
                            <a:latin typeface="Cambria Math" panose="02040503050406030204" pitchFamily="18" charset="0"/>
                          </a:rPr>
                          <m:t>−1</m:t>
                        </m:r>
                      </m:sup>
                    </m:sSup>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𝑗</m:t>
                        </m:r>
                        <m:r>
                          <a:rPr lang="fi-FI" b="0" i="1" smtClean="0">
                            <a:latin typeface="Cambria Math" panose="02040503050406030204" pitchFamily="18" charset="0"/>
                          </a:rPr>
                          <m:t>→</m:t>
                        </m:r>
                        <m:r>
                          <a:rPr lang="fi-FI" b="0" i="1" smtClean="0">
                            <a:latin typeface="Cambria Math" panose="02040503050406030204" pitchFamily="18" charset="0"/>
                          </a:rPr>
                          <m:t>𝑖</m:t>
                        </m:r>
                      </m:sub>
                    </m:sSub>
                  </m:oMath>
                </a14:m>
                <a:br>
                  <a:rPr lang="fi-FI"/>
                </a:br>
                <a:r>
                  <a:rPr lang="fi-FI"/>
                  <a:t>with the same implementation.</a:t>
                </a:r>
              </a:p>
              <a:p>
                <a:endParaRPr lang="fi-FI"/>
              </a:p>
              <a:p>
                <a:r>
                  <a:rPr lang="fi-FI"/>
                  <a:t>Implementation is free to halt and return ”</a:t>
                </a:r>
                <a:r>
                  <a:rPr lang="fi-FI" i="1"/>
                  <a:t>undefined</a:t>
                </a:r>
                <a:r>
                  <a:rPr lang="fi-FI"/>
                  <a:t>” if it encounters a problem such as an occlusion.</a:t>
                </a:r>
                <a:br>
                  <a:rPr lang="fi-FI"/>
                </a:br>
                <a:endParaRPr lang="fi-FI"/>
              </a:p>
              <a:p>
                <a:r>
                  <a:rPr lang="fi-FI"/>
                  <a:t>If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r>
                          <a:rPr lang="fi-FI" b="0" i="1" smtClean="0">
                            <a:latin typeface="Cambria Math" panose="02040503050406030204" pitchFamily="18" charset="0"/>
                          </a:rPr>
                          <m:t>→</m:t>
                        </m:r>
                        <m:r>
                          <a:rPr lang="fi-FI" b="0" i="1" smtClean="0">
                            <a:latin typeface="Cambria Math" panose="02040503050406030204" pitchFamily="18" charset="0"/>
                          </a:rPr>
                          <m:t>𝑗</m:t>
                        </m:r>
                      </m:sub>
                    </m:sSub>
                    <m:r>
                      <a:rPr lang="fi-FI" b="0" i="1" smtClean="0">
                        <a:latin typeface="Cambria Math" panose="02040503050406030204" pitchFamily="18" charset="0"/>
                      </a:rPr>
                      <m:t>(</m:t>
                    </m:r>
                    <m:r>
                      <a:rPr lang="fi-FI" b="0" i="1" smtClean="0">
                        <a:latin typeface="Cambria Math" panose="02040503050406030204" pitchFamily="18" charset="0"/>
                      </a:rPr>
                      <m:t>𝑥</m:t>
                    </m:r>
                    <m:r>
                      <a:rPr lang="fi-FI" b="0" i="1" smtClean="0">
                        <a:latin typeface="Cambria Math" panose="02040503050406030204" pitchFamily="18" charset="0"/>
                      </a:rPr>
                      <m:t>)</m:t>
                    </m:r>
                  </m:oMath>
                </a14:m>
                <a:r>
                  <a:rPr lang="fi-FI"/>
                  <a:t> is </a:t>
                </a:r>
                <a:r>
                  <a:rPr lang="fi-FI" i="1"/>
                  <a:t>defined</a:t>
                </a:r>
                <a:r>
                  <a:rPr lang="fi-FI"/>
                  <a:t>, ensure the inverse is defined and shifts to </a:t>
                </a:r>
                <a14:m>
                  <m:oMath xmlns:m="http://schemas.openxmlformats.org/officeDocument/2006/math">
                    <m:r>
                      <a:rPr lang="fi-FI" b="0" i="1" smtClean="0">
                        <a:latin typeface="Cambria Math" panose="02040503050406030204" pitchFamily="18" charset="0"/>
                      </a:rPr>
                      <m:t>𝑥</m:t>
                    </m:r>
                  </m:oMath>
                </a14:m>
                <a:r>
                  <a:rPr lang="fi-FI"/>
                  <a:t>. If not, must </a:t>
                </a:r>
                <a:r>
                  <a:rPr lang="fi-FI" i="1"/>
                  <a:t>undefine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r>
                          <a:rPr lang="fi-FI" b="0" i="1" smtClean="0">
                            <a:latin typeface="Cambria Math" panose="02040503050406030204" pitchFamily="18" charset="0"/>
                          </a:rPr>
                          <m:t>→</m:t>
                        </m:r>
                        <m:r>
                          <a:rPr lang="fi-FI" b="0" i="1" smtClean="0">
                            <a:latin typeface="Cambria Math" panose="02040503050406030204" pitchFamily="18" charset="0"/>
                          </a:rPr>
                          <m:t>𝑗</m:t>
                        </m:r>
                      </m:sub>
                    </m:sSub>
                    <m:r>
                      <a:rPr lang="fi-FI" b="0" i="1" smtClean="0">
                        <a:latin typeface="Cambria Math" panose="02040503050406030204" pitchFamily="18" charset="0"/>
                      </a:rPr>
                      <m:t>(</m:t>
                    </m:r>
                    <m:r>
                      <a:rPr lang="fi-FI" b="0" i="1" smtClean="0">
                        <a:latin typeface="Cambria Math" panose="02040503050406030204" pitchFamily="18" charset="0"/>
                      </a:rPr>
                      <m:t>𝑥</m:t>
                    </m:r>
                    <m:r>
                      <a:rPr lang="fi-FI" b="0" i="1" smtClean="0">
                        <a:latin typeface="Cambria Math" panose="02040503050406030204" pitchFamily="18" charset="0"/>
                      </a:rPr>
                      <m:t>)</m:t>
                    </m:r>
                  </m:oMath>
                </a14:m>
                <a:r>
                  <a:rPr lang="fi-FI"/>
                  <a:t>. Otherwise: bias.</a:t>
                </a:r>
              </a:p>
            </p:txBody>
          </p:sp>
        </mc:Choice>
        <mc:Fallback xmlns="">
          <p:sp>
            <p:nvSpPr>
              <p:cNvPr id="3" name="Content Placeholder 2">
                <a:extLst>
                  <a:ext uri="{FF2B5EF4-FFF2-40B4-BE49-F238E27FC236}">
                    <a16:creationId xmlns:a16="http://schemas.microsoft.com/office/drawing/2014/main" id="{7DB69EAE-3A39-0F0F-F230-9BE89EF2B052}"/>
                  </a:ext>
                </a:extLst>
              </p:cNvPr>
              <p:cNvSpPr>
                <a:spLocks noGrp="1" noRot="1" noChangeAspect="1" noMove="1" noResize="1" noEditPoints="1" noAdjustHandles="1" noChangeArrowheads="1" noChangeShapeType="1" noTextEdit="1"/>
              </p:cNvSpPr>
              <p:nvPr>
                <p:ph idx="1"/>
              </p:nvPr>
            </p:nvSpPr>
            <p:spPr>
              <a:xfrm>
                <a:off x="429208" y="1630973"/>
                <a:ext cx="5538227" cy="4466492"/>
              </a:xfrm>
              <a:blipFill>
                <a:blip r:embed="rId3"/>
                <a:stretch>
                  <a:fillRect l="-2310" b="-54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5E86189-5BE7-2D96-0E4D-D81E74753EC3}"/>
              </a:ext>
            </a:extLst>
          </p:cNvPr>
          <p:cNvSpPr>
            <a:spLocks noGrp="1"/>
          </p:cNvSpPr>
          <p:nvPr>
            <p:ph type="sldNum" sz="quarter" idx="12"/>
          </p:nvPr>
        </p:nvSpPr>
        <p:spPr/>
        <p:txBody>
          <a:bodyPr/>
          <a:lstStyle/>
          <a:p>
            <a:fld id="{897AE9FA-3F8D-0D45-ABEA-B1C7A7244A19}" type="slidenum">
              <a:rPr lang="en-US" smtClean="0"/>
              <a:t>19</a:t>
            </a:fld>
            <a:endParaRPr lang="en-US"/>
          </a:p>
        </p:txBody>
      </p:sp>
      <p:sp>
        <p:nvSpPr>
          <p:cNvPr id="5" name="Oval 4">
            <a:extLst>
              <a:ext uri="{FF2B5EF4-FFF2-40B4-BE49-F238E27FC236}">
                <a16:creationId xmlns:a16="http://schemas.microsoft.com/office/drawing/2014/main" id="{6D95886E-3BD0-4EAF-D4E8-93616A5C5CCE}"/>
              </a:ext>
            </a:extLst>
          </p:cNvPr>
          <p:cNvSpPr/>
          <p:nvPr/>
        </p:nvSpPr>
        <p:spPr>
          <a:xfrm>
            <a:off x="7177332" y="4437559"/>
            <a:ext cx="4248312" cy="795024"/>
          </a:xfrm>
          <a:prstGeom prst="ellipse">
            <a:avLst/>
          </a:prstGeom>
          <a:solidFill>
            <a:srgbClr val="D9A289"/>
          </a:solidFill>
          <a:ln w="25400" cap="flat" cmpd="sng" algn="ctr">
            <a:no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6" name="Oval 5">
            <a:extLst>
              <a:ext uri="{FF2B5EF4-FFF2-40B4-BE49-F238E27FC236}">
                <a16:creationId xmlns:a16="http://schemas.microsoft.com/office/drawing/2014/main" id="{C4523E0B-8863-2649-254C-FC6074F2F00A}"/>
              </a:ext>
            </a:extLst>
          </p:cNvPr>
          <p:cNvSpPr/>
          <p:nvPr/>
        </p:nvSpPr>
        <p:spPr>
          <a:xfrm>
            <a:off x="7552288" y="4503446"/>
            <a:ext cx="2508724" cy="674447"/>
          </a:xfrm>
          <a:prstGeom prst="ellipse">
            <a:avLst/>
          </a:prstGeom>
          <a:solidFill>
            <a:schemeClr val="accent5">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740F853B-F62C-878A-E849-5350087A81C3}"/>
              </a:ext>
            </a:extLst>
          </p:cNvPr>
          <p:cNvSpPr/>
          <p:nvPr/>
        </p:nvSpPr>
        <p:spPr>
          <a:xfrm>
            <a:off x="7221391" y="2007104"/>
            <a:ext cx="4248312" cy="795024"/>
          </a:xfrm>
          <a:prstGeom prst="ellipse">
            <a:avLst/>
          </a:prstGeom>
          <a:solidFill>
            <a:srgbClr val="D9A289"/>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8" name="Oval 7">
            <a:extLst>
              <a:ext uri="{FF2B5EF4-FFF2-40B4-BE49-F238E27FC236}">
                <a16:creationId xmlns:a16="http://schemas.microsoft.com/office/drawing/2014/main" id="{7AB75FF3-9DB5-8FF9-1F9B-7DADC3A2C2DC}"/>
              </a:ext>
            </a:extLst>
          </p:cNvPr>
          <p:cNvSpPr/>
          <p:nvPr/>
        </p:nvSpPr>
        <p:spPr>
          <a:xfrm>
            <a:off x="7537496" y="2047134"/>
            <a:ext cx="2523516" cy="712383"/>
          </a:xfrm>
          <a:prstGeom prst="ellipse">
            <a:avLst/>
          </a:prstGeom>
          <a:solidFill>
            <a:schemeClr val="accent5">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9" name="TextBox 8">
            <a:extLst>
              <a:ext uri="{FF2B5EF4-FFF2-40B4-BE49-F238E27FC236}">
                <a16:creationId xmlns:a16="http://schemas.microsoft.com/office/drawing/2014/main" id="{3FAFCB6B-4532-1A0D-AF4F-84E48384EA04}"/>
              </a:ext>
            </a:extLst>
          </p:cNvPr>
          <p:cNvSpPr txBox="1"/>
          <p:nvPr/>
        </p:nvSpPr>
        <p:spPr>
          <a:xfrm>
            <a:off x="7820026"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B</a:t>
            </a:r>
            <a:endParaRPr lang="en-US" sz="1600">
              <a:solidFill>
                <a:srgbClr val="000000"/>
              </a:solidFill>
              <a:latin typeface="Trebuchet MS" panose="020B0603020202020204" pitchFamily="34" charset="0"/>
            </a:endParaRPr>
          </a:p>
        </p:txBody>
      </p:sp>
      <p:sp>
        <p:nvSpPr>
          <p:cNvPr id="10" name="Oval 9">
            <a:extLst>
              <a:ext uri="{FF2B5EF4-FFF2-40B4-BE49-F238E27FC236}">
                <a16:creationId xmlns:a16="http://schemas.microsoft.com/office/drawing/2014/main" id="{ADA4DF57-AE23-46FC-B8F8-4561B63947C0}"/>
              </a:ext>
            </a:extLst>
          </p:cNvPr>
          <p:cNvSpPr/>
          <p:nvPr/>
        </p:nvSpPr>
        <p:spPr>
          <a:xfrm>
            <a:off x="7687221" y="474318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1" name="Oval 10">
            <a:extLst>
              <a:ext uri="{FF2B5EF4-FFF2-40B4-BE49-F238E27FC236}">
                <a16:creationId xmlns:a16="http://schemas.microsoft.com/office/drawing/2014/main" id="{1A177AA6-3DD6-0FB0-3185-1794CDBE4622}"/>
              </a:ext>
            </a:extLst>
          </p:cNvPr>
          <p:cNvSpPr/>
          <p:nvPr/>
        </p:nvSpPr>
        <p:spPr>
          <a:xfrm>
            <a:off x="9654024" y="4853558"/>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1" name="Oval 30">
            <a:extLst>
              <a:ext uri="{FF2B5EF4-FFF2-40B4-BE49-F238E27FC236}">
                <a16:creationId xmlns:a16="http://schemas.microsoft.com/office/drawing/2014/main" id="{47B3CC1D-2018-A316-E81A-447B440977D8}"/>
              </a:ext>
            </a:extLst>
          </p:cNvPr>
          <p:cNvSpPr/>
          <p:nvPr/>
        </p:nvSpPr>
        <p:spPr>
          <a:xfrm>
            <a:off x="10466720" y="462524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2" name="Oval 31">
            <a:extLst>
              <a:ext uri="{FF2B5EF4-FFF2-40B4-BE49-F238E27FC236}">
                <a16:creationId xmlns:a16="http://schemas.microsoft.com/office/drawing/2014/main" id="{5429A71F-FC19-B923-E5DD-32B8A2756856}"/>
              </a:ext>
            </a:extLst>
          </p:cNvPr>
          <p:cNvSpPr/>
          <p:nvPr/>
        </p:nvSpPr>
        <p:spPr>
          <a:xfrm>
            <a:off x="8663927" y="4615737"/>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3" name="TextBox 32">
            <a:extLst>
              <a:ext uri="{FF2B5EF4-FFF2-40B4-BE49-F238E27FC236}">
                <a16:creationId xmlns:a16="http://schemas.microsoft.com/office/drawing/2014/main" id="{6BE52210-E2D4-C94A-E6FC-1AF825D4B9BB}"/>
              </a:ext>
            </a:extLst>
          </p:cNvPr>
          <p:cNvSpPr txBox="1"/>
          <p:nvPr/>
        </p:nvSpPr>
        <p:spPr>
          <a:xfrm>
            <a:off x="7864085" y="1680107"/>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A</a:t>
            </a:r>
            <a:endParaRPr lang="en-US" sz="1600">
              <a:solidFill>
                <a:srgbClr val="000000"/>
              </a:solidFill>
              <a:latin typeface="Trebuchet MS" panose="020B0603020202020204" pitchFamily="34" charset="0"/>
            </a:endParaRPr>
          </a:p>
        </p:txBody>
      </p:sp>
      <p:sp>
        <p:nvSpPr>
          <p:cNvPr id="34" name="Oval 33">
            <a:extLst>
              <a:ext uri="{FF2B5EF4-FFF2-40B4-BE49-F238E27FC236}">
                <a16:creationId xmlns:a16="http://schemas.microsoft.com/office/drawing/2014/main" id="{9A7A447D-787F-C0CC-8434-F43A3E4FCA20}"/>
              </a:ext>
            </a:extLst>
          </p:cNvPr>
          <p:cNvSpPr/>
          <p:nvPr/>
        </p:nvSpPr>
        <p:spPr>
          <a:xfrm>
            <a:off x="7852293" y="239294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5" name="Oval 34">
            <a:extLst>
              <a:ext uri="{FF2B5EF4-FFF2-40B4-BE49-F238E27FC236}">
                <a16:creationId xmlns:a16="http://schemas.microsoft.com/office/drawing/2014/main" id="{61913BA9-4EF9-E912-4DBC-CA500404BCF2}"/>
              </a:ext>
            </a:extLst>
          </p:cNvPr>
          <p:cNvSpPr/>
          <p:nvPr/>
        </p:nvSpPr>
        <p:spPr>
          <a:xfrm>
            <a:off x="9775749" y="234871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6" name="Oval 35">
            <a:extLst>
              <a:ext uri="{FF2B5EF4-FFF2-40B4-BE49-F238E27FC236}">
                <a16:creationId xmlns:a16="http://schemas.microsoft.com/office/drawing/2014/main" id="{03080551-80E3-6AA4-1E18-8ACA6D05172E}"/>
              </a:ext>
            </a:extLst>
          </p:cNvPr>
          <p:cNvSpPr/>
          <p:nvPr/>
        </p:nvSpPr>
        <p:spPr>
          <a:xfrm>
            <a:off x="10576827" y="248471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7" name="Oval 36">
            <a:extLst>
              <a:ext uri="{FF2B5EF4-FFF2-40B4-BE49-F238E27FC236}">
                <a16:creationId xmlns:a16="http://schemas.microsoft.com/office/drawing/2014/main" id="{9EE4C7FE-1971-7698-26F7-836BD48E78C4}"/>
              </a:ext>
            </a:extLst>
          </p:cNvPr>
          <p:cNvSpPr/>
          <p:nvPr/>
        </p:nvSpPr>
        <p:spPr>
          <a:xfrm>
            <a:off x="8729725" y="2568969"/>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cxnSp>
        <p:nvCxnSpPr>
          <p:cNvPr id="38" name="Straight Arrow Connector 37">
            <a:extLst>
              <a:ext uri="{FF2B5EF4-FFF2-40B4-BE49-F238E27FC236}">
                <a16:creationId xmlns:a16="http://schemas.microsoft.com/office/drawing/2014/main" id="{E0CBB83E-DABC-6C9C-AC35-A1AB61C1AC66}"/>
              </a:ext>
            </a:extLst>
          </p:cNvPr>
          <p:cNvCxnSpPr>
            <a:cxnSpLocks/>
          </p:cNvCxnSpPr>
          <p:nvPr/>
        </p:nvCxnSpPr>
        <p:spPr>
          <a:xfrm flipH="1">
            <a:off x="7700211" y="2520121"/>
            <a:ext cx="158261" cy="2264020"/>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B2AD91C-56BC-B2E5-90E4-C9039E6F8B83}"/>
              </a:ext>
            </a:extLst>
          </p:cNvPr>
          <p:cNvCxnSpPr>
            <a:cxnSpLocks/>
          </p:cNvCxnSpPr>
          <p:nvPr/>
        </p:nvCxnSpPr>
        <p:spPr>
          <a:xfrm flipH="1">
            <a:off x="9674084" y="2493744"/>
            <a:ext cx="105507" cy="2409093"/>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9BD26AB-C533-2E59-0BC3-7CF38D1BB32F}"/>
                  </a:ext>
                </a:extLst>
              </p:cNvPr>
              <p:cNvSpPr txBox="1"/>
              <p:nvPr/>
            </p:nvSpPr>
            <p:spPr>
              <a:xfrm>
                <a:off x="7405656" y="3956279"/>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0" name="TextBox 39">
                <a:extLst>
                  <a:ext uri="{FF2B5EF4-FFF2-40B4-BE49-F238E27FC236}">
                    <a16:creationId xmlns:a16="http://schemas.microsoft.com/office/drawing/2014/main" id="{79BD26AB-C533-2E59-0BC3-7CF38D1BB32F}"/>
                  </a:ext>
                </a:extLst>
              </p:cNvPr>
              <p:cNvSpPr txBox="1">
                <a:spLocks noRot="1" noChangeAspect="1" noMove="1" noResize="1" noEditPoints="1" noAdjustHandles="1" noChangeArrowheads="1" noChangeShapeType="1" noTextEdit="1"/>
              </p:cNvSpPr>
              <p:nvPr/>
            </p:nvSpPr>
            <p:spPr>
              <a:xfrm>
                <a:off x="7405656" y="3956279"/>
                <a:ext cx="375944" cy="369332"/>
              </a:xfrm>
              <a:prstGeom prst="rect">
                <a:avLst/>
              </a:prstGeom>
              <a:blipFill>
                <a:blip r:embed="rId4"/>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A34712D8-353F-A97A-0612-DE730E7DE924}"/>
              </a:ext>
            </a:extLst>
          </p:cNvPr>
          <p:cNvSpPr txBox="1"/>
          <p:nvPr/>
        </p:nvSpPr>
        <p:spPr>
          <a:xfrm>
            <a:off x="8359510" y="2049145"/>
            <a:ext cx="1070424" cy="379078"/>
          </a:xfrm>
          <a:prstGeom prst="rect">
            <a:avLst/>
          </a:prstGeom>
          <a:noFill/>
        </p:spPr>
        <p:txBody>
          <a:bodyPr wrap="square" lIns="0" rtlCol="0">
            <a:spAutoFit/>
          </a:bodyPr>
          <a:lstStyle/>
          <a:p>
            <a:pPr algn="ctr">
              <a:lnSpc>
                <a:spcPct val="130000"/>
              </a:lnSpc>
              <a:spcAft>
                <a:spcPts val="600"/>
              </a:spcAft>
              <a:buClr>
                <a:schemeClr val="accent2"/>
              </a:buClr>
            </a:pPr>
            <a:r>
              <a:rPr lang="fi-FI" sz="1600"/>
              <a:t>reusable</a:t>
            </a:r>
            <a:endParaRPr lang="en-FI" sz="1600"/>
          </a:p>
        </p:txBody>
      </p:sp>
      <p:sp>
        <p:nvSpPr>
          <p:cNvPr id="42" name="TextBox 41">
            <a:extLst>
              <a:ext uri="{FF2B5EF4-FFF2-40B4-BE49-F238E27FC236}">
                <a16:creationId xmlns:a16="http://schemas.microsoft.com/office/drawing/2014/main" id="{07DE6353-43D3-3A5F-D7CC-E930CE50ABEC}"/>
              </a:ext>
            </a:extLst>
          </p:cNvPr>
          <p:cNvSpPr txBox="1"/>
          <p:nvPr/>
        </p:nvSpPr>
        <p:spPr>
          <a:xfrm>
            <a:off x="10067880" y="2095788"/>
            <a:ext cx="1343965" cy="338554"/>
          </a:xfrm>
          <a:prstGeom prst="rect">
            <a:avLst/>
          </a:prstGeom>
          <a:noFill/>
        </p:spPr>
        <p:txBody>
          <a:bodyPr wrap="square" lIns="0" rtlCol="0">
            <a:spAutoFit/>
          </a:bodyPr>
          <a:lstStyle/>
          <a:p>
            <a:pPr algn="ctr">
              <a:spcAft>
                <a:spcPts val="600"/>
              </a:spcAft>
              <a:buClr>
                <a:schemeClr val="accent2"/>
              </a:buClr>
            </a:pPr>
            <a:r>
              <a:rPr lang="fi-FI" sz="1600"/>
              <a:t>non-reusable</a:t>
            </a:r>
            <a:endParaRPr lang="en-FI" sz="1600"/>
          </a:p>
        </p:txBody>
      </p:sp>
      <p:sp>
        <p:nvSpPr>
          <p:cNvPr id="43" name="TextBox 42">
            <a:extLst>
              <a:ext uri="{FF2B5EF4-FFF2-40B4-BE49-F238E27FC236}">
                <a16:creationId xmlns:a16="http://schemas.microsoft.com/office/drawing/2014/main" id="{201014AD-3D2B-49B7-28B9-FE4E25199605}"/>
              </a:ext>
            </a:extLst>
          </p:cNvPr>
          <p:cNvSpPr txBox="1"/>
          <p:nvPr/>
        </p:nvSpPr>
        <p:spPr>
          <a:xfrm>
            <a:off x="8283380" y="4762265"/>
            <a:ext cx="1070424" cy="379078"/>
          </a:xfrm>
          <a:prstGeom prst="rect">
            <a:avLst/>
          </a:prstGeom>
          <a:noFill/>
        </p:spPr>
        <p:txBody>
          <a:bodyPr wrap="square" lIns="0" rtlCol="0">
            <a:spAutoFit/>
          </a:bodyPr>
          <a:lstStyle/>
          <a:p>
            <a:pPr algn="ctr">
              <a:lnSpc>
                <a:spcPct val="130000"/>
              </a:lnSpc>
              <a:spcAft>
                <a:spcPts val="600"/>
              </a:spcAft>
              <a:buClr>
                <a:schemeClr val="accent2"/>
              </a:buClr>
            </a:pPr>
            <a:r>
              <a:rPr lang="fi-FI" sz="1600"/>
              <a:t>reusable</a:t>
            </a:r>
            <a:endParaRPr lang="en-FI" sz="1600"/>
          </a:p>
        </p:txBody>
      </p:sp>
      <p:sp>
        <p:nvSpPr>
          <p:cNvPr id="44" name="TextBox 43">
            <a:extLst>
              <a:ext uri="{FF2B5EF4-FFF2-40B4-BE49-F238E27FC236}">
                <a16:creationId xmlns:a16="http://schemas.microsoft.com/office/drawing/2014/main" id="{69F008E1-A17A-6B8B-27C8-ABF09D2C3066}"/>
              </a:ext>
            </a:extLst>
          </p:cNvPr>
          <p:cNvSpPr txBox="1"/>
          <p:nvPr/>
        </p:nvSpPr>
        <p:spPr>
          <a:xfrm>
            <a:off x="10014609" y="4761959"/>
            <a:ext cx="1343965" cy="338554"/>
          </a:xfrm>
          <a:prstGeom prst="rect">
            <a:avLst/>
          </a:prstGeom>
          <a:noFill/>
        </p:spPr>
        <p:txBody>
          <a:bodyPr wrap="square" lIns="0" rtlCol="0">
            <a:spAutoFit/>
          </a:bodyPr>
          <a:lstStyle/>
          <a:p>
            <a:pPr algn="ctr">
              <a:spcAft>
                <a:spcPts val="600"/>
              </a:spcAft>
              <a:buClr>
                <a:schemeClr val="accent2"/>
              </a:buClr>
            </a:pPr>
            <a:r>
              <a:rPr lang="fi-FI" sz="1600"/>
              <a:t>non-reusable</a:t>
            </a:r>
            <a:endParaRPr lang="en-FI" sz="1600"/>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13C28A5-8395-E6CC-0AD1-726AAFE20574}"/>
                  </a:ext>
                </a:extLst>
              </p:cNvPr>
              <p:cNvSpPr txBox="1"/>
              <p:nvPr/>
            </p:nvSpPr>
            <p:spPr>
              <a:xfrm>
                <a:off x="8352116" y="3956279"/>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6" name="TextBox 45">
                <a:extLst>
                  <a:ext uri="{FF2B5EF4-FFF2-40B4-BE49-F238E27FC236}">
                    <a16:creationId xmlns:a16="http://schemas.microsoft.com/office/drawing/2014/main" id="{B13C28A5-8395-E6CC-0AD1-726AAFE20574}"/>
                  </a:ext>
                </a:extLst>
              </p:cNvPr>
              <p:cNvSpPr txBox="1">
                <a:spLocks noRot="1" noChangeAspect="1" noMove="1" noResize="1" noEditPoints="1" noAdjustHandles="1" noChangeArrowheads="1" noChangeShapeType="1" noTextEdit="1"/>
              </p:cNvSpPr>
              <p:nvPr/>
            </p:nvSpPr>
            <p:spPr>
              <a:xfrm>
                <a:off x="8352116" y="3956279"/>
                <a:ext cx="37594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E537C87-5A5F-CEB3-83CE-492A07A95581}"/>
                  </a:ext>
                </a:extLst>
              </p:cNvPr>
              <p:cNvSpPr txBox="1"/>
              <p:nvPr/>
            </p:nvSpPr>
            <p:spPr>
              <a:xfrm>
                <a:off x="9344472" y="39331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7" name="TextBox 46">
                <a:extLst>
                  <a:ext uri="{FF2B5EF4-FFF2-40B4-BE49-F238E27FC236}">
                    <a16:creationId xmlns:a16="http://schemas.microsoft.com/office/drawing/2014/main" id="{6E537C87-5A5F-CEB3-83CE-492A07A95581}"/>
                  </a:ext>
                </a:extLst>
              </p:cNvPr>
              <p:cNvSpPr txBox="1">
                <a:spLocks noRot="1" noChangeAspect="1" noMove="1" noResize="1" noEditPoints="1" noAdjustHandles="1" noChangeArrowheads="1" noChangeShapeType="1" noTextEdit="1"/>
              </p:cNvSpPr>
              <p:nvPr/>
            </p:nvSpPr>
            <p:spPr>
              <a:xfrm>
                <a:off x="9344472" y="3933116"/>
                <a:ext cx="375944" cy="369332"/>
              </a:xfrm>
              <a:prstGeom prst="rect">
                <a:avLst/>
              </a:prstGeom>
              <a:blipFill>
                <a:blip r:embed="rId4"/>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B73DFA6A-7347-757F-3E1C-15E85211A01A}"/>
              </a:ext>
            </a:extLst>
          </p:cNvPr>
          <p:cNvCxnSpPr>
            <a:cxnSpLocks/>
          </p:cNvCxnSpPr>
          <p:nvPr/>
        </p:nvCxnSpPr>
        <p:spPr>
          <a:xfrm flipH="1">
            <a:off x="7830564" y="2483311"/>
            <a:ext cx="158261" cy="2264020"/>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B9C1C7D-40BA-F054-F7DB-8C0DC15A7684}"/>
              </a:ext>
            </a:extLst>
          </p:cNvPr>
          <p:cNvCxnSpPr>
            <a:cxnSpLocks/>
          </p:cNvCxnSpPr>
          <p:nvPr/>
        </p:nvCxnSpPr>
        <p:spPr>
          <a:xfrm flipH="1">
            <a:off x="9804437" y="2456934"/>
            <a:ext cx="105507" cy="2409093"/>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F879DB2-1BE1-D204-E668-2FDB247E70CE}"/>
                  </a:ext>
                </a:extLst>
              </p:cNvPr>
              <p:cNvSpPr txBox="1"/>
              <p:nvPr/>
            </p:nvSpPr>
            <p:spPr>
              <a:xfrm>
                <a:off x="7907436" y="31698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51" name="TextBox 50">
                <a:extLst>
                  <a:ext uri="{FF2B5EF4-FFF2-40B4-BE49-F238E27FC236}">
                    <a16:creationId xmlns:a16="http://schemas.microsoft.com/office/drawing/2014/main" id="{6F879DB2-1BE1-D204-E668-2FDB247E70CE}"/>
                  </a:ext>
                </a:extLst>
              </p:cNvPr>
              <p:cNvSpPr txBox="1">
                <a:spLocks noRot="1" noChangeAspect="1" noMove="1" noResize="1" noEditPoints="1" noAdjustHandles="1" noChangeArrowheads="1" noChangeShapeType="1" noTextEdit="1"/>
              </p:cNvSpPr>
              <p:nvPr/>
            </p:nvSpPr>
            <p:spPr>
              <a:xfrm>
                <a:off x="7907436" y="3169816"/>
                <a:ext cx="375944" cy="369332"/>
              </a:xfrm>
              <a:prstGeom prst="rect">
                <a:avLst/>
              </a:prstGeom>
              <a:blipFill>
                <a:blip r:embed="rId5"/>
                <a:stretch>
                  <a:fillRect r="-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C908AF2-2989-69D7-BAF7-1F8550E30628}"/>
                  </a:ext>
                </a:extLst>
              </p:cNvPr>
              <p:cNvSpPr txBox="1"/>
              <p:nvPr/>
            </p:nvSpPr>
            <p:spPr>
              <a:xfrm>
                <a:off x="8853896" y="31698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52" name="TextBox 51">
                <a:extLst>
                  <a:ext uri="{FF2B5EF4-FFF2-40B4-BE49-F238E27FC236}">
                    <a16:creationId xmlns:a16="http://schemas.microsoft.com/office/drawing/2014/main" id="{2C908AF2-2989-69D7-BAF7-1F8550E30628}"/>
                  </a:ext>
                </a:extLst>
              </p:cNvPr>
              <p:cNvSpPr txBox="1">
                <a:spLocks noRot="1" noChangeAspect="1" noMove="1" noResize="1" noEditPoints="1" noAdjustHandles="1" noChangeArrowheads="1" noChangeShapeType="1" noTextEdit="1"/>
              </p:cNvSpPr>
              <p:nvPr/>
            </p:nvSpPr>
            <p:spPr>
              <a:xfrm>
                <a:off x="8853896" y="3169816"/>
                <a:ext cx="375944" cy="369332"/>
              </a:xfrm>
              <a:prstGeom prst="rect">
                <a:avLst/>
              </a:prstGeom>
              <a:blipFill>
                <a:blip r:embed="rId5"/>
                <a:stretch>
                  <a:fillRect r="-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827092C-E0D8-66B1-F760-4A8DD4E8E98A}"/>
                  </a:ext>
                </a:extLst>
              </p:cNvPr>
              <p:cNvSpPr txBox="1"/>
              <p:nvPr/>
            </p:nvSpPr>
            <p:spPr>
              <a:xfrm>
                <a:off x="9846252" y="3146653"/>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53" name="TextBox 52">
                <a:extLst>
                  <a:ext uri="{FF2B5EF4-FFF2-40B4-BE49-F238E27FC236}">
                    <a16:creationId xmlns:a16="http://schemas.microsoft.com/office/drawing/2014/main" id="{1827092C-E0D8-66B1-F760-4A8DD4E8E98A}"/>
                  </a:ext>
                </a:extLst>
              </p:cNvPr>
              <p:cNvSpPr txBox="1">
                <a:spLocks noRot="1" noChangeAspect="1" noMove="1" noResize="1" noEditPoints="1" noAdjustHandles="1" noChangeArrowheads="1" noChangeShapeType="1" noTextEdit="1"/>
              </p:cNvSpPr>
              <p:nvPr/>
            </p:nvSpPr>
            <p:spPr>
              <a:xfrm>
                <a:off x="9846252" y="3146653"/>
                <a:ext cx="375944" cy="369332"/>
              </a:xfrm>
              <a:prstGeom prst="rect">
                <a:avLst/>
              </a:prstGeom>
              <a:blipFill>
                <a:blip r:embed="rId5"/>
                <a:stretch>
                  <a:fillRect r="-38710"/>
                </a:stretch>
              </a:blipFill>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D4873AFB-F5E6-7801-5D8B-C549C115D54E}"/>
              </a:ext>
            </a:extLst>
          </p:cNvPr>
          <p:cNvCxnSpPr>
            <a:cxnSpLocks/>
          </p:cNvCxnSpPr>
          <p:nvPr/>
        </p:nvCxnSpPr>
        <p:spPr>
          <a:xfrm flipH="1">
            <a:off x="8684949" y="2729484"/>
            <a:ext cx="70431" cy="1915429"/>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BB2BEDA-9127-31C0-C2CA-21596D377AC9}"/>
              </a:ext>
            </a:extLst>
          </p:cNvPr>
          <p:cNvCxnSpPr>
            <a:cxnSpLocks/>
          </p:cNvCxnSpPr>
          <p:nvPr/>
        </p:nvCxnSpPr>
        <p:spPr>
          <a:xfrm flipH="1">
            <a:off x="8815302" y="2715768"/>
            <a:ext cx="54378" cy="1892335"/>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8D247017-F016-5003-A155-96F3F6517F46}"/>
              </a:ext>
            </a:extLst>
          </p:cNvPr>
          <p:cNvSpPr/>
          <p:nvPr/>
        </p:nvSpPr>
        <p:spPr>
          <a:xfrm>
            <a:off x="334108" y="3279531"/>
            <a:ext cx="5811197" cy="2694842"/>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1550456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1CFD7C2-977D-E533-123A-441076CEDA9E}"/>
              </a:ext>
            </a:extLst>
          </p:cNvPr>
          <p:cNvGrpSpPr/>
          <p:nvPr/>
        </p:nvGrpSpPr>
        <p:grpSpPr>
          <a:xfrm>
            <a:off x="7948718" y="1958664"/>
            <a:ext cx="3675371" cy="2788737"/>
            <a:chOff x="7948718" y="1958664"/>
            <a:chExt cx="3675371" cy="2788737"/>
          </a:xfrm>
        </p:grpSpPr>
        <p:grpSp>
          <p:nvGrpSpPr>
            <p:cNvPr id="10" name="Group 9">
              <a:extLst>
                <a:ext uri="{FF2B5EF4-FFF2-40B4-BE49-F238E27FC236}">
                  <a16:creationId xmlns:a16="http://schemas.microsoft.com/office/drawing/2014/main" id="{1755D49C-1C9F-0103-953C-BA9D25EB8138}"/>
                </a:ext>
              </a:extLst>
            </p:cNvPr>
            <p:cNvGrpSpPr/>
            <p:nvPr/>
          </p:nvGrpSpPr>
          <p:grpSpPr>
            <a:xfrm>
              <a:off x="7948718" y="1958664"/>
              <a:ext cx="3675371" cy="2788737"/>
              <a:chOff x="7948718" y="1958664"/>
              <a:chExt cx="3675371" cy="2788737"/>
            </a:xfrm>
          </p:grpSpPr>
          <p:sp>
            <p:nvSpPr>
              <p:cNvPr id="114" name="Freeform: Shape 113">
                <a:extLst>
                  <a:ext uri="{FF2B5EF4-FFF2-40B4-BE49-F238E27FC236}">
                    <a16:creationId xmlns:a16="http://schemas.microsoft.com/office/drawing/2014/main" id="{D8CF4B1C-2551-70A6-3DD4-E3E09638DA37}"/>
                  </a:ext>
                </a:extLst>
              </p:cNvPr>
              <p:cNvSpPr/>
              <p:nvPr/>
            </p:nvSpPr>
            <p:spPr>
              <a:xfrm rot="17080056">
                <a:off x="8423493" y="1546805"/>
                <a:ext cx="2788737" cy="3612455"/>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8737" h="3612455">
                    <a:moveTo>
                      <a:pt x="0" y="3599980"/>
                    </a:moveTo>
                    <a:cubicBezTo>
                      <a:pt x="280178" y="3617964"/>
                      <a:pt x="631283" y="3623569"/>
                      <a:pt x="936147" y="3567360"/>
                    </a:cubicBezTo>
                    <a:cubicBezTo>
                      <a:pt x="1241011" y="3511151"/>
                      <a:pt x="1559687" y="3461915"/>
                      <a:pt x="1829183" y="3262725"/>
                    </a:cubicBezTo>
                    <a:cubicBezTo>
                      <a:pt x="2098679" y="3063535"/>
                      <a:pt x="2347246" y="2852101"/>
                      <a:pt x="2505177" y="2550177"/>
                    </a:cubicBezTo>
                    <a:cubicBezTo>
                      <a:pt x="2663108" y="2248253"/>
                      <a:pt x="2836188" y="1881319"/>
                      <a:pt x="2776771" y="1451181"/>
                    </a:cubicBezTo>
                    <a:cubicBezTo>
                      <a:pt x="2717354" y="1021043"/>
                      <a:pt x="2411713" y="204412"/>
                      <a:pt x="2302416" y="0"/>
                    </a:cubicBezTo>
                    <a:lnTo>
                      <a:pt x="1867560" y="204402"/>
                    </a:lnTo>
                    <a:cubicBezTo>
                      <a:pt x="1859367" y="357387"/>
                      <a:pt x="2131337" y="714109"/>
                      <a:pt x="2201828" y="947128"/>
                    </a:cubicBezTo>
                    <a:cubicBezTo>
                      <a:pt x="2272319" y="1180147"/>
                      <a:pt x="2305096" y="1401374"/>
                      <a:pt x="2290506" y="1602518"/>
                    </a:cubicBezTo>
                    <a:cubicBezTo>
                      <a:pt x="2275916" y="1803662"/>
                      <a:pt x="2235797" y="1945771"/>
                      <a:pt x="2114287" y="2153993"/>
                    </a:cubicBezTo>
                    <a:cubicBezTo>
                      <a:pt x="1992777" y="2362215"/>
                      <a:pt x="1897241" y="2693425"/>
                      <a:pt x="1561444" y="2851848"/>
                    </a:cubicBezTo>
                    <a:cubicBezTo>
                      <a:pt x="1225647" y="3010271"/>
                      <a:pt x="623204" y="3023908"/>
                      <a:pt x="99503" y="3104532"/>
                    </a:cubicBezTo>
                    <a:lnTo>
                      <a:pt x="0" y="3599980"/>
                    </a:lnTo>
                    <a:close/>
                  </a:path>
                </a:pathLst>
              </a:custGeom>
              <a:solidFill>
                <a:srgbClr val="D9D9D9"/>
              </a:solidFill>
              <a:ln w="31750">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3" name="Freeform: Shape 12">
                <a:extLst>
                  <a:ext uri="{FF2B5EF4-FFF2-40B4-BE49-F238E27FC236}">
                    <a16:creationId xmlns:a16="http://schemas.microsoft.com/office/drawing/2014/main" id="{74417953-4B7D-0999-BF54-0DF0705DAD67}"/>
                  </a:ext>
                </a:extLst>
              </p:cNvPr>
              <p:cNvSpPr/>
              <p:nvPr/>
            </p:nvSpPr>
            <p:spPr>
              <a:xfrm rot="17080056">
                <a:off x="8597500" y="1786701"/>
                <a:ext cx="2302416" cy="3599980"/>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2776771 w 2868211"/>
                  <a:gd name="connsiteY0" fmla="*/ 1451181 h 3612455"/>
                  <a:gd name="connsiteX1" fmla="*/ 2302416 w 2868211"/>
                  <a:gd name="connsiteY1" fmla="*/ 0 h 3612455"/>
                  <a:gd name="connsiteX2" fmla="*/ 1867560 w 2868211"/>
                  <a:gd name="connsiteY2" fmla="*/ 204402 h 3612455"/>
                  <a:gd name="connsiteX3" fmla="*/ 2201828 w 2868211"/>
                  <a:gd name="connsiteY3" fmla="*/ 947128 h 3612455"/>
                  <a:gd name="connsiteX4" fmla="*/ 2290506 w 2868211"/>
                  <a:gd name="connsiteY4" fmla="*/ 1602518 h 3612455"/>
                  <a:gd name="connsiteX5" fmla="*/ 2114287 w 2868211"/>
                  <a:gd name="connsiteY5" fmla="*/ 2153993 h 3612455"/>
                  <a:gd name="connsiteX6" fmla="*/ 1561444 w 2868211"/>
                  <a:gd name="connsiteY6" fmla="*/ 2851848 h 3612455"/>
                  <a:gd name="connsiteX7" fmla="*/ 99503 w 2868211"/>
                  <a:gd name="connsiteY7" fmla="*/ 3104532 h 3612455"/>
                  <a:gd name="connsiteX8" fmla="*/ 0 w 2868211"/>
                  <a:gd name="connsiteY8" fmla="*/ 3599980 h 3612455"/>
                  <a:gd name="connsiteX9" fmla="*/ 936147 w 2868211"/>
                  <a:gd name="connsiteY9" fmla="*/ 3567360 h 3612455"/>
                  <a:gd name="connsiteX10" fmla="*/ 1829183 w 2868211"/>
                  <a:gd name="connsiteY10" fmla="*/ 3262725 h 3612455"/>
                  <a:gd name="connsiteX11" fmla="*/ 2505177 w 2868211"/>
                  <a:gd name="connsiteY11" fmla="*/ 2550177 h 3612455"/>
                  <a:gd name="connsiteX12" fmla="*/ 2868211 w 2868211"/>
                  <a:gd name="connsiteY12" fmla="*/ 1542621 h 3612455"/>
                  <a:gd name="connsiteX0" fmla="*/ 2776771 w 2776771"/>
                  <a:gd name="connsiteY0" fmla="*/ 1451181 h 3612455"/>
                  <a:gd name="connsiteX1" fmla="*/ 2302416 w 2776771"/>
                  <a:gd name="connsiteY1" fmla="*/ 0 h 3612455"/>
                  <a:gd name="connsiteX2" fmla="*/ 1867560 w 2776771"/>
                  <a:gd name="connsiteY2" fmla="*/ 204402 h 3612455"/>
                  <a:gd name="connsiteX3" fmla="*/ 2201828 w 2776771"/>
                  <a:gd name="connsiteY3" fmla="*/ 947128 h 3612455"/>
                  <a:gd name="connsiteX4" fmla="*/ 2290506 w 2776771"/>
                  <a:gd name="connsiteY4" fmla="*/ 1602518 h 3612455"/>
                  <a:gd name="connsiteX5" fmla="*/ 2114287 w 2776771"/>
                  <a:gd name="connsiteY5" fmla="*/ 2153993 h 3612455"/>
                  <a:gd name="connsiteX6" fmla="*/ 1561444 w 2776771"/>
                  <a:gd name="connsiteY6" fmla="*/ 2851848 h 3612455"/>
                  <a:gd name="connsiteX7" fmla="*/ 99503 w 2776771"/>
                  <a:gd name="connsiteY7" fmla="*/ 3104532 h 3612455"/>
                  <a:gd name="connsiteX8" fmla="*/ 0 w 2776771"/>
                  <a:gd name="connsiteY8" fmla="*/ 3599980 h 3612455"/>
                  <a:gd name="connsiteX9" fmla="*/ 936147 w 2776771"/>
                  <a:gd name="connsiteY9" fmla="*/ 3567360 h 3612455"/>
                  <a:gd name="connsiteX10" fmla="*/ 1829183 w 2776771"/>
                  <a:gd name="connsiteY10" fmla="*/ 3262725 h 3612455"/>
                  <a:gd name="connsiteX11" fmla="*/ 2505177 w 2776771"/>
                  <a:gd name="connsiteY11" fmla="*/ 2550177 h 3612455"/>
                  <a:gd name="connsiteX0" fmla="*/ 2302416 w 2505177"/>
                  <a:gd name="connsiteY0" fmla="*/ 0 h 3612455"/>
                  <a:gd name="connsiteX1" fmla="*/ 1867560 w 2505177"/>
                  <a:gd name="connsiteY1" fmla="*/ 204402 h 3612455"/>
                  <a:gd name="connsiteX2" fmla="*/ 2201828 w 2505177"/>
                  <a:gd name="connsiteY2" fmla="*/ 947128 h 3612455"/>
                  <a:gd name="connsiteX3" fmla="*/ 2290506 w 2505177"/>
                  <a:gd name="connsiteY3" fmla="*/ 1602518 h 3612455"/>
                  <a:gd name="connsiteX4" fmla="*/ 2114287 w 2505177"/>
                  <a:gd name="connsiteY4" fmla="*/ 2153993 h 3612455"/>
                  <a:gd name="connsiteX5" fmla="*/ 1561444 w 2505177"/>
                  <a:gd name="connsiteY5" fmla="*/ 2851848 h 3612455"/>
                  <a:gd name="connsiteX6" fmla="*/ 99503 w 2505177"/>
                  <a:gd name="connsiteY6" fmla="*/ 3104532 h 3612455"/>
                  <a:gd name="connsiteX7" fmla="*/ 0 w 2505177"/>
                  <a:gd name="connsiteY7" fmla="*/ 3599980 h 3612455"/>
                  <a:gd name="connsiteX8" fmla="*/ 936147 w 2505177"/>
                  <a:gd name="connsiteY8" fmla="*/ 3567360 h 3612455"/>
                  <a:gd name="connsiteX9" fmla="*/ 1829183 w 2505177"/>
                  <a:gd name="connsiteY9" fmla="*/ 3262725 h 3612455"/>
                  <a:gd name="connsiteX10" fmla="*/ 2505177 w 2505177"/>
                  <a:gd name="connsiteY10" fmla="*/ 2550177 h 3612455"/>
                  <a:gd name="connsiteX0" fmla="*/ 2302416 w 2302416"/>
                  <a:gd name="connsiteY0" fmla="*/ 0 h 3612455"/>
                  <a:gd name="connsiteX1" fmla="*/ 1867560 w 2302416"/>
                  <a:gd name="connsiteY1" fmla="*/ 204402 h 3612455"/>
                  <a:gd name="connsiteX2" fmla="*/ 2201828 w 2302416"/>
                  <a:gd name="connsiteY2" fmla="*/ 947128 h 3612455"/>
                  <a:gd name="connsiteX3" fmla="*/ 2290506 w 2302416"/>
                  <a:gd name="connsiteY3" fmla="*/ 1602518 h 3612455"/>
                  <a:gd name="connsiteX4" fmla="*/ 2114287 w 2302416"/>
                  <a:gd name="connsiteY4" fmla="*/ 2153993 h 3612455"/>
                  <a:gd name="connsiteX5" fmla="*/ 1561444 w 2302416"/>
                  <a:gd name="connsiteY5" fmla="*/ 2851848 h 3612455"/>
                  <a:gd name="connsiteX6" fmla="*/ 99503 w 2302416"/>
                  <a:gd name="connsiteY6" fmla="*/ 3104532 h 3612455"/>
                  <a:gd name="connsiteX7" fmla="*/ 0 w 2302416"/>
                  <a:gd name="connsiteY7" fmla="*/ 3599980 h 3612455"/>
                  <a:gd name="connsiteX8" fmla="*/ 936147 w 2302416"/>
                  <a:gd name="connsiteY8" fmla="*/ 3567360 h 3612455"/>
                  <a:gd name="connsiteX9" fmla="*/ 1829183 w 2302416"/>
                  <a:gd name="connsiteY9" fmla="*/ 3262725 h 3612455"/>
                  <a:gd name="connsiteX0" fmla="*/ 2302416 w 2302416"/>
                  <a:gd name="connsiteY0" fmla="*/ 0 h 3612455"/>
                  <a:gd name="connsiteX1" fmla="*/ 1867560 w 2302416"/>
                  <a:gd name="connsiteY1" fmla="*/ 204402 h 3612455"/>
                  <a:gd name="connsiteX2" fmla="*/ 2201828 w 2302416"/>
                  <a:gd name="connsiteY2" fmla="*/ 947128 h 3612455"/>
                  <a:gd name="connsiteX3" fmla="*/ 2290506 w 2302416"/>
                  <a:gd name="connsiteY3" fmla="*/ 1602518 h 3612455"/>
                  <a:gd name="connsiteX4" fmla="*/ 2114287 w 2302416"/>
                  <a:gd name="connsiteY4" fmla="*/ 2153993 h 3612455"/>
                  <a:gd name="connsiteX5" fmla="*/ 1561444 w 2302416"/>
                  <a:gd name="connsiteY5" fmla="*/ 2851848 h 3612455"/>
                  <a:gd name="connsiteX6" fmla="*/ 99503 w 2302416"/>
                  <a:gd name="connsiteY6" fmla="*/ 3104532 h 3612455"/>
                  <a:gd name="connsiteX7" fmla="*/ 0 w 2302416"/>
                  <a:gd name="connsiteY7" fmla="*/ 3599980 h 3612455"/>
                  <a:gd name="connsiteX8" fmla="*/ 936147 w 2302416"/>
                  <a:gd name="connsiteY8" fmla="*/ 3567360 h 3612455"/>
                  <a:gd name="connsiteX0" fmla="*/ 2302416 w 2302416"/>
                  <a:gd name="connsiteY0" fmla="*/ 0 h 3599980"/>
                  <a:gd name="connsiteX1" fmla="*/ 1867560 w 2302416"/>
                  <a:gd name="connsiteY1" fmla="*/ 204402 h 3599980"/>
                  <a:gd name="connsiteX2" fmla="*/ 2201828 w 2302416"/>
                  <a:gd name="connsiteY2" fmla="*/ 947128 h 3599980"/>
                  <a:gd name="connsiteX3" fmla="*/ 2290506 w 2302416"/>
                  <a:gd name="connsiteY3" fmla="*/ 1602518 h 3599980"/>
                  <a:gd name="connsiteX4" fmla="*/ 2114287 w 2302416"/>
                  <a:gd name="connsiteY4" fmla="*/ 2153993 h 3599980"/>
                  <a:gd name="connsiteX5" fmla="*/ 1561444 w 2302416"/>
                  <a:gd name="connsiteY5" fmla="*/ 2851848 h 3599980"/>
                  <a:gd name="connsiteX6" fmla="*/ 99503 w 2302416"/>
                  <a:gd name="connsiteY6" fmla="*/ 3104532 h 3599980"/>
                  <a:gd name="connsiteX7" fmla="*/ 0 w 2302416"/>
                  <a:gd name="connsiteY7" fmla="*/ 3599980 h 359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416" h="3599980">
                    <a:moveTo>
                      <a:pt x="2302416" y="0"/>
                    </a:moveTo>
                    <a:lnTo>
                      <a:pt x="1867560" y="204402"/>
                    </a:lnTo>
                    <a:cubicBezTo>
                      <a:pt x="1859367" y="357387"/>
                      <a:pt x="2131337" y="714109"/>
                      <a:pt x="2201828" y="947128"/>
                    </a:cubicBezTo>
                    <a:cubicBezTo>
                      <a:pt x="2272319" y="1180147"/>
                      <a:pt x="2305096" y="1401374"/>
                      <a:pt x="2290506" y="1602518"/>
                    </a:cubicBezTo>
                    <a:cubicBezTo>
                      <a:pt x="2275916" y="1803662"/>
                      <a:pt x="2235797" y="1945771"/>
                      <a:pt x="2114287" y="2153993"/>
                    </a:cubicBezTo>
                    <a:cubicBezTo>
                      <a:pt x="1992777" y="2362215"/>
                      <a:pt x="1897241" y="2693425"/>
                      <a:pt x="1561444" y="2851848"/>
                    </a:cubicBezTo>
                    <a:cubicBezTo>
                      <a:pt x="1225647" y="3010271"/>
                      <a:pt x="623204" y="3023908"/>
                      <a:pt x="99503" y="3104532"/>
                    </a:cubicBezTo>
                    <a:lnTo>
                      <a:pt x="0" y="3599980"/>
                    </a:lnTo>
                  </a:path>
                </a:pathLst>
              </a:custGeom>
              <a:no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sp>
          <p:nvSpPr>
            <p:cNvPr id="9" name="Freeform: Shape 8">
              <a:extLst>
                <a:ext uri="{FF2B5EF4-FFF2-40B4-BE49-F238E27FC236}">
                  <a16:creationId xmlns:a16="http://schemas.microsoft.com/office/drawing/2014/main" id="{87527500-73F0-D2A1-BF27-A16D98F84AFF}"/>
                </a:ext>
              </a:extLst>
            </p:cNvPr>
            <p:cNvSpPr/>
            <p:nvPr/>
          </p:nvSpPr>
          <p:spPr>
            <a:xfrm rot="19065791">
              <a:off x="9957732" y="2299148"/>
              <a:ext cx="315361" cy="532955"/>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689234"/>
                <a:gd name="connsiteY0" fmla="*/ 3104532 h 3567360"/>
                <a:gd name="connsiteX1" fmla="*/ 836644 w 2689234"/>
                <a:gd name="connsiteY1" fmla="*/ 3567360 h 3567360"/>
                <a:gd name="connsiteX2" fmla="*/ 1729680 w 2689234"/>
                <a:gd name="connsiteY2" fmla="*/ 3262725 h 3567360"/>
                <a:gd name="connsiteX3" fmla="*/ 2405674 w 2689234"/>
                <a:gd name="connsiteY3" fmla="*/ 2550177 h 3567360"/>
                <a:gd name="connsiteX4" fmla="*/ 2677268 w 2689234"/>
                <a:gd name="connsiteY4" fmla="*/ 1451181 h 3567360"/>
                <a:gd name="connsiteX5" fmla="*/ 2202913 w 2689234"/>
                <a:gd name="connsiteY5" fmla="*/ 0 h 3567360"/>
                <a:gd name="connsiteX6" fmla="*/ 1768057 w 2689234"/>
                <a:gd name="connsiteY6" fmla="*/ 204402 h 3567360"/>
                <a:gd name="connsiteX7" fmla="*/ 2102325 w 2689234"/>
                <a:gd name="connsiteY7" fmla="*/ 947128 h 3567360"/>
                <a:gd name="connsiteX8" fmla="*/ 2191003 w 2689234"/>
                <a:gd name="connsiteY8" fmla="*/ 1602518 h 3567360"/>
                <a:gd name="connsiteX9" fmla="*/ 2014784 w 2689234"/>
                <a:gd name="connsiteY9" fmla="*/ 2153993 h 3567360"/>
                <a:gd name="connsiteX10" fmla="*/ 1461941 w 2689234"/>
                <a:gd name="connsiteY10" fmla="*/ 2851848 h 3567360"/>
                <a:gd name="connsiteX11" fmla="*/ 0 w 2689234"/>
                <a:gd name="connsiteY11" fmla="*/ 3104532 h 3567360"/>
                <a:gd name="connsiteX0" fmla="*/ 628246 w 1855539"/>
                <a:gd name="connsiteY0" fmla="*/ 2851848 h 3582547"/>
                <a:gd name="connsiteX1" fmla="*/ 2949 w 1855539"/>
                <a:gd name="connsiteY1" fmla="*/ 3567360 h 3582547"/>
                <a:gd name="connsiteX2" fmla="*/ 895985 w 1855539"/>
                <a:gd name="connsiteY2" fmla="*/ 3262725 h 3582547"/>
                <a:gd name="connsiteX3" fmla="*/ 1571979 w 1855539"/>
                <a:gd name="connsiteY3" fmla="*/ 2550177 h 3582547"/>
                <a:gd name="connsiteX4" fmla="*/ 1843573 w 1855539"/>
                <a:gd name="connsiteY4" fmla="*/ 1451181 h 3582547"/>
                <a:gd name="connsiteX5" fmla="*/ 1369218 w 1855539"/>
                <a:gd name="connsiteY5" fmla="*/ 0 h 3582547"/>
                <a:gd name="connsiteX6" fmla="*/ 934362 w 1855539"/>
                <a:gd name="connsiteY6" fmla="*/ 204402 h 3582547"/>
                <a:gd name="connsiteX7" fmla="*/ 1268630 w 1855539"/>
                <a:gd name="connsiteY7" fmla="*/ 947128 h 3582547"/>
                <a:gd name="connsiteX8" fmla="*/ 1357308 w 1855539"/>
                <a:gd name="connsiteY8" fmla="*/ 1602518 h 3582547"/>
                <a:gd name="connsiteX9" fmla="*/ 1181089 w 1855539"/>
                <a:gd name="connsiteY9" fmla="*/ 2153993 h 3582547"/>
                <a:gd name="connsiteX10" fmla="*/ 628246 w 1855539"/>
                <a:gd name="connsiteY10" fmla="*/ 2851848 h 3582547"/>
                <a:gd name="connsiteX0" fmla="*/ 8592 w 1235885"/>
                <a:gd name="connsiteY0" fmla="*/ 2851848 h 3268735"/>
                <a:gd name="connsiteX1" fmla="*/ 276331 w 1235885"/>
                <a:gd name="connsiteY1" fmla="*/ 3262725 h 3268735"/>
                <a:gd name="connsiteX2" fmla="*/ 952325 w 1235885"/>
                <a:gd name="connsiteY2" fmla="*/ 2550177 h 3268735"/>
                <a:gd name="connsiteX3" fmla="*/ 1223919 w 1235885"/>
                <a:gd name="connsiteY3" fmla="*/ 1451181 h 3268735"/>
                <a:gd name="connsiteX4" fmla="*/ 749564 w 1235885"/>
                <a:gd name="connsiteY4" fmla="*/ 0 h 3268735"/>
                <a:gd name="connsiteX5" fmla="*/ 314708 w 1235885"/>
                <a:gd name="connsiteY5" fmla="*/ 204402 h 3268735"/>
                <a:gd name="connsiteX6" fmla="*/ 648976 w 1235885"/>
                <a:gd name="connsiteY6" fmla="*/ 947128 h 3268735"/>
                <a:gd name="connsiteX7" fmla="*/ 737654 w 1235885"/>
                <a:gd name="connsiteY7" fmla="*/ 1602518 h 3268735"/>
                <a:gd name="connsiteX8" fmla="*/ 561435 w 1235885"/>
                <a:gd name="connsiteY8" fmla="*/ 2153993 h 3268735"/>
                <a:gd name="connsiteX9" fmla="*/ 8592 w 1235885"/>
                <a:gd name="connsiteY9" fmla="*/ 2851848 h 3268735"/>
                <a:gd name="connsiteX0" fmla="*/ 295049 w 969499"/>
                <a:gd name="connsiteY0" fmla="*/ 2153993 h 3268922"/>
                <a:gd name="connsiteX1" fmla="*/ 9945 w 969499"/>
                <a:gd name="connsiteY1" fmla="*/ 3262725 h 3268922"/>
                <a:gd name="connsiteX2" fmla="*/ 685939 w 969499"/>
                <a:gd name="connsiteY2" fmla="*/ 2550177 h 3268922"/>
                <a:gd name="connsiteX3" fmla="*/ 957533 w 969499"/>
                <a:gd name="connsiteY3" fmla="*/ 1451181 h 3268922"/>
                <a:gd name="connsiteX4" fmla="*/ 483178 w 969499"/>
                <a:gd name="connsiteY4" fmla="*/ 0 h 3268922"/>
                <a:gd name="connsiteX5" fmla="*/ 48322 w 969499"/>
                <a:gd name="connsiteY5" fmla="*/ 204402 h 3268922"/>
                <a:gd name="connsiteX6" fmla="*/ 382590 w 969499"/>
                <a:gd name="connsiteY6" fmla="*/ 947128 h 3268922"/>
                <a:gd name="connsiteX7" fmla="*/ 471268 w 969499"/>
                <a:gd name="connsiteY7" fmla="*/ 1602518 h 3268922"/>
                <a:gd name="connsiteX8" fmla="*/ 295049 w 969499"/>
                <a:gd name="connsiteY8" fmla="*/ 2153993 h 3268922"/>
                <a:gd name="connsiteX0" fmla="*/ 246909 w 919375"/>
                <a:gd name="connsiteY0" fmla="*/ 2153993 h 2573436"/>
                <a:gd name="connsiteX1" fmla="*/ 637799 w 919375"/>
                <a:gd name="connsiteY1" fmla="*/ 2550177 h 2573436"/>
                <a:gd name="connsiteX2" fmla="*/ 909393 w 919375"/>
                <a:gd name="connsiteY2" fmla="*/ 1451181 h 2573436"/>
                <a:gd name="connsiteX3" fmla="*/ 435038 w 919375"/>
                <a:gd name="connsiteY3" fmla="*/ 0 h 2573436"/>
                <a:gd name="connsiteX4" fmla="*/ 182 w 919375"/>
                <a:gd name="connsiteY4" fmla="*/ 204402 h 2573436"/>
                <a:gd name="connsiteX5" fmla="*/ 334450 w 919375"/>
                <a:gd name="connsiteY5" fmla="*/ 947128 h 2573436"/>
                <a:gd name="connsiteX6" fmla="*/ 423128 w 919375"/>
                <a:gd name="connsiteY6" fmla="*/ 1602518 h 2573436"/>
                <a:gd name="connsiteX7" fmla="*/ 246909 w 919375"/>
                <a:gd name="connsiteY7" fmla="*/ 2153993 h 2573436"/>
                <a:gd name="connsiteX0" fmla="*/ 423128 w 918430"/>
                <a:gd name="connsiteY0" fmla="*/ 1602518 h 2550835"/>
                <a:gd name="connsiteX1" fmla="*/ 637799 w 918430"/>
                <a:gd name="connsiteY1" fmla="*/ 2550177 h 2550835"/>
                <a:gd name="connsiteX2" fmla="*/ 909393 w 918430"/>
                <a:gd name="connsiteY2" fmla="*/ 1451181 h 2550835"/>
                <a:gd name="connsiteX3" fmla="*/ 435038 w 918430"/>
                <a:gd name="connsiteY3" fmla="*/ 0 h 2550835"/>
                <a:gd name="connsiteX4" fmla="*/ 182 w 918430"/>
                <a:gd name="connsiteY4" fmla="*/ 204402 h 2550835"/>
                <a:gd name="connsiteX5" fmla="*/ 334450 w 918430"/>
                <a:gd name="connsiteY5" fmla="*/ 947128 h 2550835"/>
                <a:gd name="connsiteX6" fmla="*/ 423128 w 918430"/>
                <a:gd name="connsiteY6" fmla="*/ 1602518 h 2550835"/>
                <a:gd name="connsiteX0" fmla="*/ 423128 w 909393"/>
                <a:gd name="connsiteY0" fmla="*/ 1602518 h 1662497"/>
                <a:gd name="connsiteX1" fmla="*/ 909393 w 909393"/>
                <a:gd name="connsiteY1" fmla="*/ 1451181 h 1662497"/>
                <a:gd name="connsiteX2" fmla="*/ 435038 w 909393"/>
                <a:gd name="connsiteY2" fmla="*/ 0 h 1662497"/>
                <a:gd name="connsiteX3" fmla="*/ 182 w 909393"/>
                <a:gd name="connsiteY3" fmla="*/ 204402 h 1662497"/>
                <a:gd name="connsiteX4" fmla="*/ 334450 w 909393"/>
                <a:gd name="connsiteY4" fmla="*/ 947128 h 1662497"/>
                <a:gd name="connsiteX5" fmla="*/ 423128 w 909393"/>
                <a:gd name="connsiteY5" fmla="*/ 1602518 h 1662497"/>
                <a:gd name="connsiteX0" fmla="*/ 334522 w 909465"/>
                <a:gd name="connsiteY0" fmla="*/ 947128 h 1483868"/>
                <a:gd name="connsiteX1" fmla="*/ 909465 w 909465"/>
                <a:gd name="connsiteY1" fmla="*/ 1451181 h 1483868"/>
                <a:gd name="connsiteX2" fmla="*/ 435110 w 909465"/>
                <a:gd name="connsiteY2" fmla="*/ 0 h 1483868"/>
                <a:gd name="connsiteX3" fmla="*/ 254 w 909465"/>
                <a:gd name="connsiteY3" fmla="*/ 204402 h 1483868"/>
                <a:gd name="connsiteX4" fmla="*/ 334522 w 909465"/>
                <a:gd name="connsiteY4" fmla="*/ 947128 h 1483868"/>
                <a:gd name="connsiteX0" fmla="*/ 334489 w 722092"/>
                <a:gd name="connsiteY0" fmla="*/ 947128 h 982715"/>
                <a:gd name="connsiteX1" fmla="*/ 722092 w 722092"/>
                <a:gd name="connsiteY1" fmla="*/ 775560 h 982715"/>
                <a:gd name="connsiteX2" fmla="*/ 435077 w 722092"/>
                <a:gd name="connsiteY2" fmla="*/ 0 h 982715"/>
                <a:gd name="connsiteX3" fmla="*/ 221 w 722092"/>
                <a:gd name="connsiteY3" fmla="*/ 204402 h 982715"/>
                <a:gd name="connsiteX4" fmla="*/ 334489 w 722092"/>
                <a:gd name="connsiteY4" fmla="*/ 947128 h 982715"/>
                <a:gd name="connsiteX0" fmla="*/ 334489 w 722092"/>
                <a:gd name="connsiteY0" fmla="*/ 947128 h 947128"/>
                <a:gd name="connsiteX1" fmla="*/ 722092 w 722092"/>
                <a:gd name="connsiteY1" fmla="*/ 775560 h 947128"/>
                <a:gd name="connsiteX2" fmla="*/ 435077 w 722092"/>
                <a:gd name="connsiteY2" fmla="*/ 0 h 947128"/>
                <a:gd name="connsiteX3" fmla="*/ 221 w 722092"/>
                <a:gd name="connsiteY3" fmla="*/ 204402 h 947128"/>
                <a:gd name="connsiteX4" fmla="*/ 334489 w 722092"/>
                <a:gd name="connsiteY4" fmla="*/ 947128 h 947128"/>
                <a:gd name="connsiteX0" fmla="*/ 334489 w 722092"/>
                <a:gd name="connsiteY0" fmla="*/ 947128 h 947128"/>
                <a:gd name="connsiteX1" fmla="*/ 722092 w 722092"/>
                <a:gd name="connsiteY1" fmla="*/ 775560 h 947128"/>
                <a:gd name="connsiteX2" fmla="*/ 435077 w 722092"/>
                <a:gd name="connsiteY2" fmla="*/ 0 h 947128"/>
                <a:gd name="connsiteX3" fmla="*/ 221 w 722092"/>
                <a:gd name="connsiteY3" fmla="*/ 204402 h 947128"/>
                <a:gd name="connsiteX4" fmla="*/ 334489 w 722092"/>
                <a:gd name="connsiteY4" fmla="*/ 947128 h 947128"/>
                <a:gd name="connsiteX0" fmla="*/ 334268 w 721871"/>
                <a:gd name="connsiteY0" fmla="*/ 947128 h 947128"/>
                <a:gd name="connsiteX1" fmla="*/ 721871 w 721871"/>
                <a:gd name="connsiteY1" fmla="*/ 775560 h 947128"/>
                <a:gd name="connsiteX2" fmla="*/ 434856 w 721871"/>
                <a:gd name="connsiteY2" fmla="*/ 0 h 947128"/>
                <a:gd name="connsiteX3" fmla="*/ 0 w 721871"/>
                <a:gd name="connsiteY3" fmla="*/ 204402 h 947128"/>
                <a:gd name="connsiteX4" fmla="*/ 334268 w 721871"/>
                <a:gd name="connsiteY4" fmla="*/ 947128 h 947128"/>
                <a:gd name="connsiteX0" fmla="*/ 334268 w 727571"/>
                <a:gd name="connsiteY0" fmla="*/ 742726 h 742726"/>
                <a:gd name="connsiteX1" fmla="*/ 721871 w 727571"/>
                <a:gd name="connsiteY1" fmla="*/ 571158 h 742726"/>
                <a:gd name="connsiteX2" fmla="*/ 553450 w 727571"/>
                <a:gd name="connsiteY2" fmla="*/ 156672 h 742726"/>
                <a:gd name="connsiteX3" fmla="*/ 0 w 727571"/>
                <a:gd name="connsiteY3" fmla="*/ 0 h 742726"/>
                <a:gd name="connsiteX4" fmla="*/ 334268 w 727571"/>
                <a:gd name="connsiteY4" fmla="*/ 742726 h 742726"/>
                <a:gd name="connsiteX0" fmla="*/ 177085 w 570388"/>
                <a:gd name="connsiteY0" fmla="*/ 586054 h 594019"/>
                <a:gd name="connsiteX1" fmla="*/ 564688 w 570388"/>
                <a:gd name="connsiteY1" fmla="*/ 414486 h 594019"/>
                <a:gd name="connsiteX2" fmla="*/ 396267 w 570388"/>
                <a:gd name="connsiteY2" fmla="*/ 0 h 594019"/>
                <a:gd name="connsiteX3" fmla="*/ 0 w 570388"/>
                <a:gd name="connsiteY3" fmla="*/ 179362 h 594019"/>
                <a:gd name="connsiteX4" fmla="*/ 177085 w 570388"/>
                <a:gd name="connsiteY4" fmla="*/ 586054 h 594019"/>
                <a:gd name="connsiteX0" fmla="*/ 177085 w 570388"/>
                <a:gd name="connsiteY0" fmla="*/ 586054 h 594019"/>
                <a:gd name="connsiteX1" fmla="*/ 564688 w 570388"/>
                <a:gd name="connsiteY1" fmla="*/ 414486 h 594019"/>
                <a:gd name="connsiteX2" fmla="*/ 396267 w 570388"/>
                <a:gd name="connsiteY2" fmla="*/ 0 h 594019"/>
                <a:gd name="connsiteX3" fmla="*/ 0 w 570388"/>
                <a:gd name="connsiteY3" fmla="*/ 179362 h 594019"/>
                <a:gd name="connsiteX4" fmla="*/ 177085 w 570388"/>
                <a:gd name="connsiteY4" fmla="*/ 586054 h 594019"/>
                <a:gd name="connsiteX0" fmla="*/ 177085 w 570388"/>
                <a:gd name="connsiteY0" fmla="*/ 586054 h 586054"/>
                <a:gd name="connsiteX1" fmla="*/ 564688 w 570388"/>
                <a:gd name="connsiteY1" fmla="*/ 414486 h 586054"/>
                <a:gd name="connsiteX2" fmla="*/ 396267 w 570388"/>
                <a:gd name="connsiteY2" fmla="*/ 0 h 586054"/>
                <a:gd name="connsiteX3" fmla="*/ 0 w 570388"/>
                <a:gd name="connsiteY3" fmla="*/ 179362 h 586054"/>
                <a:gd name="connsiteX4" fmla="*/ 177085 w 570388"/>
                <a:gd name="connsiteY4" fmla="*/ 586054 h 586054"/>
                <a:gd name="connsiteX0" fmla="*/ 177085 w 564688"/>
                <a:gd name="connsiteY0" fmla="*/ 586054 h 586054"/>
                <a:gd name="connsiteX1" fmla="*/ 564688 w 564688"/>
                <a:gd name="connsiteY1" fmla="*/ 414486 h 586054"/>
                <a:gd name="connsiteX2" fmla="*/ 396267 w 564688"/>
                <a:gd name="connsiteY2" fmla="*/ 0 h 586054"/>
                <a:gd name="connsiteX3" fmla="*/ 0 w 564688"/>
                <a:gd name="connsiteY3" fmla="*/ 179362 h 586054"/>
                <a:gd name="connsiteX4" fmla="*/ 177085 w 564688"/>
                <a:gd name="connsiteY4" fmla="*/ 586054 h 586054"/>
                <a:gd name="connsiteX0" fmla="*/ 177085 w 564688"/>
                <a:gd name="connsiteY0" fmla="*/ 477924 h 477924"/>
                <a:gd name="connsiteX1" fmla="*/ 564688 w 564688"/>
                <a:gd name="connsiteY1" fmla="*/ 306356 h 477924"/>
                <a:gd name="connsiteX2" fmla="*/ 167728 w 564688"/>
                <a:gd name="connsiteY2" fmla="*/ 0 h 477924"/>
                <a:gd name="connsiteX3" fmla="*/ 0 w 564688"/>
                <a:gd name="connsiteY3" fmla="*/ 71232 h 477924"/>
                <a:gd name="connsiteX4" fmla="*/ 177085 w 564688"/>
                <a:gd name="connsiteY4" fmla="*/ 477924 h 477924"/>
                <a:gd name="connsiteX0" fmla="*/ 177085 w 301308"/>
                <a:gd name="connsiteY0" fmla="*/ 477924 h 477924"/>
                <a:gd name="connsiteX1" fmla="*/ 301308 w 301308"/>
                <a:gd name="connsiteY1" fmla="*/ 437745 h 477924"/>
                <a:gd name="connsiteX2" fmla="*/ 167728 w 301308"/>
                <a:gd name="connsiteY2" fmla="*/ 0 h 477924"/>
                <a:gd name="connsiteX3" fmla="*/ 0 w 301308"/>
                <a:gd name="connsiteY3" fmla="*/ 71232 h 477924"/>
                <a:gd name="connsiteX4" fmla="*/ 177085 w 301308"/>
                <a:gd name="connsiteY4" fmla="*/ 477924 h 477924"/>
                <a:gd name="connsiteX0" fmla="*/ 134376 w 301308"/>
                <a:gd name="connsiteY0" fmla="*/ 487178 h 487178"/>
                <a:gd name="connsiteX1" fmla="*/ 301308 w 301308"/>
                <a:gd name="connsiteY1" fmla="*/ 437745 h 487178"/>
                <a:gd name="connsiteX2" fmla="*/ 167728 w 301308"/>
                <a:gd name="connsiteY2" fmla="*/ 0 h 487178"/>
                <a:gd name="connsiteX3" fmla="*/ 0 w 301308"/>
                <a:gd name="connsiteY3" fmla="*/ 71232 h 487178"/>
                <a:gd name="connsiteX4" fmla="*/ 134376 w 301308"/>
                <a:gd name="connsiteY4" fmla="*/ 487178 h 487178"/>
                <a:gd name="connsiteX0" fmla="*/ 134376 w 301308"/>
                <a:gd name="connsiteY0" fmla="*/ 532955 h 532955"/>
                <a:gd name="connsiteX1" fmla="*/ 301308 w 301308"/>
                <a:gd name="connsiteY1" fmla="*/ 483522 h 532955"/>
                <a:gd name="connsiteX2" fmla="*/ 147536 w 301308"/>
                <a:gd name="connsiteY2" fmla="*/ 0 h 532955"/>
                <a:gd name="connsiteX3" fmla="*/ 0 w 301308"/>
                <a:gd name="connsiteY3" fmla="*/ 117009 h 532955"/>
                <a:gd name="connsiteX4" fmla="*/ 134376 w 301308"/>
                <a:gd name="connsiteY4" fmla="*/ 532955 h 532955"/>
                <a:gd name="connsiteX0" fmla="*/ 136800 w 303732"/>
                <a:gd name="connsiteY0" fmla="*/ 532955 h 532955"/>
                <a:gd name="connsiteX1" fmla="*/ 303732 w 303732"/>
                <a:gd name="connsiteY1" fmla="*/ 483522 h 532955"/>
                <a:gd name="connsiteX2" fmla="*/ 149960 w 303732"/>
                <a:gd name="connsiteY2" fmla="*/ 0 h 532955"/>
                <a:gd name="connsiteX3" fmla="*/ 0 w 303732"/>
                <a:gd name="connsiteY3" fmla="*/ 66778 h 532955"/>
                <a:gd name="connsiteX4" fmla="*/ 136800 w 303732"/>
                <a:gd name="connsiteY4" fmla="*/ 532955 h 532955"/>
                <a:gd name="connsiteX0" fmla="*/ 148429 w 315361"/>
                <a:gd name="connsiteY0" fmla="*/ 532955 h 532955"/>
                <a:gd name="connsiteX1" fmla="*/ 315361 w 315361"/>
                <a:gd name="connsiteY1" fmla="*/ 483522 h 532955"/>
                <a:gd name="connsiteX2" fmla="*/ 161589 w 315361"/>
                <a:gd name="connsiteY2" fmla="*/ 0 h 532955"/>
                <a:gd name="connsiteX3" fmla="*/ 0 w 315361"/>
                <a:gd name="connsiteY3" fmla="*/ 49358 h 532955"/>
                <a:gd name="connsiteX4" fmla="*/ 148429 w 315361"/>
                <a:gd name="connsiteY4" fmla="*/ 532955 h 53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361" h="532955">
                  <a:moveTo>
                    <a:pt x="148429" y="532955"/>
                  </a:moveTo>
                  <a:lnTo>
                    <a:pt x="315361" y="483522"/>
                  </a:lnTo>
                  <a:lnTo>
                    <a:pt x="161589" y="0"/>
                  </a:lnTo>
                  <a:lnTo>
                    <a:pt x="0" y="49358"/>
                  </a:lnTo>
                  <a:lnTo>
                    <a:pt x="148429" y="532955"/>
                  </a:lnTo>
                  <a:close/>
                </a:path>
              </a:pathLst>
            </a:custGeom>
            <a:solidFill>
              <a:srgbClr val="FFFF00"/>
            </a:solidFill>
            <a:ln w="3175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cxnSp>
        <p:nvCxnSpPr>
          <p:cNvPr id="98" name="Straight Connector 97">
            <a:extLst>
              <a:ext uri="{FF2B5EF4-FFF2-40B4-BE49-F238E27FC236}">
                <a16:creationId xmlns:a16="http://schemas.microsoft.com/office/drawing/2014/main" id="{5EB6D743-98B0-0BFC-21B0-12F955E35701}"/>
              </a:ext>
            </a:extLst>
          </p:cNvPr>
          <p:cNvCxnSpPr>
            <a:cxnSpLocks/>
          </p:cNvCxnSpPr>
          <p:nvPr/>
        </p:nvCxnSpPr>
        <p:spPr>
          <a:xfrm rot="1526391">
            <a:off x="6226303" y="3489525"/>
            <a:ext cx="2714509" cy="916354"/>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7BEE909-560B-AC60-0544-4ACDD91DC190}"/>
              </a:ext>
            </a:extLst>
          </p:cNvPr>
          <p:cNvCxnSpPr>
            <a:cxnSpLocks/>
          </p:cNvCxnSpPr>
          <p:nvPr/>
        </p:nvCxnSpPr>
        <p:spPr>
          <a:xfrm rot="1526391">
            <a:off x="6169535" y="3402192"/>
            <a:ext cx="2384378" cy="1255178"/>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D5B72A-8D1F-C159-3002-9FDBE93A9B3E}"/>
              </a:ext>
            </a:extLst>
          </p:cNvPr>
          <p:cNvCxnSpPr>
            <a:cxnSpLocks/>
          </p:cNvCxnSpPr>
          <p:nvPr/>
        </p:nvCxnSpPr>
        <p:spPr>
          <a:xfrm flipV="1">
            <a:off x="8623995" y="2576024"/>
            <a:ext cx="1493520" cy="2377440"/>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B705B3-E4C8-2B47-B690-2DD42476083D}"/>
              </a:ext>
            </a:extLst>
          </p:cNvPr>
          <p:cNvCxnSpPr>
            <a:cxnSpLocks/>
          </p:cNvCxnSpPr>
          <p:nvPr/>
        </p:nvCxnSpPr>
        <p:spPr>
          <a:xfrm flipV="1">
            <a:off x="8621455" y="2669879"/>
            <a:ext cx="1424756" cy="2283585"/>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DAB8287-9B12-9A94-99D5-3567EC4001BF}"/>
              </a:ext>
            </a:extLst>
          </p:cNvPr>
          <p:cNvCxnSpPr>
            <a:cxnSpLocks/>
          </p:cNvCxnSpPr>
          <p:nvPr/>
        </p:nvCxnSpPr>
        <p:spPr>
          <a:xfrm flipV="1">
            <a:off x="8182035" y="2629510"/>
            <a:ext cx="1896626" cy="2496674"/>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a:t>ReSTIR – in vertex space</a:t>
            </a:r>
            <a:endParaRPr lang="en-FI"/>
          </a:p>
        </p:txBody>
      </p:sp>
      <p:sp>
        <p:nvSpPr>
          <p:cNvPr id="5" name="Content Placeholder 4">
            <a:extLst>
              <a:ext uri="{FF2B5EF4-FFF2-40B4-BE49-F238E27FC236}">
                <a16:creationId xmlns:a16="http://schemas.microsoft.com/office/drawing/2014/main" id="{2160D791-C44A-39B7-F789-FB113C431EB0}"/>
              </a:ext>
            </a:extLst>
          </p:cNvPr>
          <p:cNvSpPr>
            <a:spLocks noGrp="1"/>
          </p:cNvSpPr>
          <p:nvPr>
            <p:ph idx="1"/>
          </p:nvPr>
        </p:nvSpPr>
        <p:spPr>
          <a:xfrm>
            <a:off x="476199" y="1879406"/>
            <a:ext cx="11342915" cy="3897179"/>
          </a:xfrm>
        </p:spPr>
        <p:txBody>
          <a:bodyPr>
            <a:normAutofit/>
          </a:bodyPr>
          <a:lstStyle/>
          <a:p>
            <a:pPr algn="l"/>
            <a:r>
              <a:rPr lang="en-US" sz="2400">
                <a:latin typeface="TeXGyrePagellaX-Regular"/>
              </a:rPr>
              <a:t>We presented sample reuse in a </a:t>
            </a:r>
            <a:r>
              <a:rPr lang="en-US" sz="2400" b="1">
                <a:latin typeface="TeXGyrePagellaX-Regular"/>
              </a:rPr>
              <a:t>single domain</a:t>
            </a:r>
          </a:p>
          <a:p>
            <a:pPr lvl="1"/>
            <a:r>
              <a:rPr lang="fi-FI" sz="1800" b="1">
                <a:latin typeface="TeXGyrePagellaX-Regular"/>
              </a:rPr>
              <a:t>Domain: </a:t>
            </a:r>
            <a:r>
              <a:rPr lang="fi-FI" sz="1800">
                <a:latin typeface="TeXGyrePagellaX-Regular"/>
              </a:rPr>
              <a:t>secondary hits</a:t>
            </a:r>
            <a:endParaRPr lang="fi-FI" sz="1800" b="1">
              <a:latin typeface="TeXGyrePagellaX-Regular"/>
            </a:endParaRPr>
          </a:p>
          <a:p>
            <a:pPr lvl="1"/>
            <a:r>
              <a:rPr lang="fi-FI" sz="1800" b="1">
                <a:latin typeface="TeXGyrePagellaX-Regular"/>
              </a:rPr>
              <a:t>Reused variable:</a:t>
            </a:r>
            <a:r>
              <a:rPr lang="fi-FI" sz="1800" b="0">
                <a:latin typeface="TeXGyrePagellaX-Regular"/>
              </a:rPr>
              <a:t> secondary hit</a:t>
            </a:r>
          </a:p>
          <a:p>
            <a:pPr lvl="1"/>
            <a:r>
              <a:rPr lang="fi-FI" sz="1800" b="0">
                <a:latin typeface="TeXGyrePagellaX-Regular"/>
              </a:rPr>
              <a:t>Integrate path contribution </a:t>
            </a:r>
            <a:r>
              <a:rPr lang="fi-FI" sz="1800" b="1">
                <a:latin typeface="TeXGyrePagellaX-Regular"/>
              </a:rPr>
              <a:t>over area</a:t>
            </a:r>
          </a:p>
          <a:p>
            <a:pPr lvl="1"/>
            <a:endParaRPr lang="fi-FI" sz="1800" b="1">
              <a:latin typeface="TeXGyrePagellaX-Regular"/>
            </a:endParaRPr>
          </a:p>
          <a:p>
            <a:pPr lvl="1"/>
            <a:r>
              <a:rPr lang="fi-FI" sz="1800">
                <a:latin typeface="TeXGyrePagellaX-Regular"/>
              </a:rPr>
              <a:t>Sharing light connections</a:t>
            </a:r>
          </a:p>
          <a:p>
            <a:pPr lvl="1"/>
            <a:r>
              <a:rPr lang="fi-FI" sz="1800" b="1">
                <a:latin typeface="TeXGyrePagellaX-Regular"/>
              </a:rPr>
              <a:t>Rough surfaces need ReSTIR in vertex space!</a:t>
            </a:r>
          </a:p>
        </p:txBody>
      </p:sp>
      <p:sp>
        <p:nvSpPr>
          <p:cNvPr id="49" name="TextBox 48">
            <a:extLst>
              <a:ext uri="{FF2B5EF4-FFF2-40B4-BE49-F238E27FC236}">
                <a16:creationId xmlns:a16="http://schemas.microsoft.com/office/drawing/2014/main" id="{1483E058-D40F-D3DF-79B6-771B96872794}"/>
              </a:ext>
            </a:extLst>
          </p:cNvPr>
          <p:cNvSpPr txBox="1"/>
          <p:nvPr/>
        </p:nvSpPr>
        <p:spPr>
          <a:xfrm>
            <a:off x="6190730" y="2515147"/>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err="1"/>
              <a:t>sensor</a:t>
            </a:r>
            <a:endParaRPr lang="en-FI"/>
          </a:p>
        </p:txBody>
      </p:sp>
      <p:sp>
        <p:nvSpPr>
          <p:cNvPr id="61" name="TextBox 60">
            <a:extLst>
              <a:ext uri="{FF2B5EF4-FFF2-40B4-BE49-F238E27FC236}">
                <a16:creationId xmlns:a16="http://schemas.microsoft.com/office/drawing/2014/main" id="{6E18F1A3-7001-F711-6CBE-E882FF28705E}"/>
              </a:ext>
            </a:extLst>
          </p:cNvPr>
          <p:cNvSpPr txBox="1"/>
          <p:nvPr/>
        </p:nvSpPr>
        <p:spPr>
          <a:xfrm>
            <a:off x="10532436" y="2560643"/>
            <a:ext cx="1593459" cy="414985"/>
          </a:xfrm>
          <a:prstGeom prst="rect">
            <a:avLst/>
          </a:prstGeom>
          <a:noFill/>
        </p:spPr>
        <p:txBody>
          <a:bodyPr wrap="square" lIns="0" rtlCol="0">
            <a:spAutoFit/>
          </a:bodyPr>
          <a:lstStyle/>
          <a:p>
            <a:pPr algn="l">
              <a:lnSpc>
                <a:spcPct val="130000"/>
              </a:lnSpc>
              <a:spcAft>
                <a:spcPts val="600"/>
              </a:spcAft>
              <a:buClr>
                <a:schemeClr val="accent2"/>
              </a:buClr>
            </a:pPr>
            <a:r>
              <a:rPr lang="fi-FI"/>
              <a:t>secondary hits</a:t>
            </a:r>
            <a:endParaRPr lang="en-FI"/>
          </a:p>
        </p:txBody>
      </p:sp>
      <p:sp>
        <p:nvSpPr>
          <p:cNvPr id="74" name="TextBox 73">
            <a:extLst>
              <a:ext uri="{FF2B5EF4-FFF2-40B4-BE49-F238E27FC236}">
                <a16:creationId xmlns:a16="http://schemas.microsoft.com/office/drawing/2014/main" id="{9EB2B208-217E-282F-DDE4-5E39FA7257C5}"/>
              </a:ext>
            </a:extLst>
          </p:cNvPr>
          <p:cNvSpPr txBox="1"/>
          <p:nvPr/>
        </p:nvSpPr>
        <p:spPr>
          <a:xfrm>
            <a:off x="7531878" y="3036251"/>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grpSp>
        <p:nvGrpSpPr>
          <p:cNvPr id="83" name="Group 82">
            <a:extLst>
              <a:ext uri="{FF2B5EF4-FFF2-40B4-BE49-F238E27FC236}">
                <a16:creationId xmlns:a16="http://schemas.microsoft.com/office/drawing/2014/main" id="{213A706D-0E55-FF4F-272E-F56332F68B31}"/>
              </a:ext>
            </a:extLst>
          </p:cNvPr>
          <p:cNvGrpSpPr/>
          <p:nvPr/>
        </p:nvGrpSpPr>
        <p:grpSpPr>
          <a:xfrm rot="1526391">
            <a:off x="7184235" y="3408522"/>
            <a:ext cx="374709" cy="636988"/>
            <a:chOff x="7193747" y="2565842"/>
            <a:chExt cx="374709" cy="636988"/>
          </a:xfrm>
        </p:grpSpPr>
        <p:cxnSp>
          <p:nvCxnSpPr>
            <p:cNvPr id="64" name="Straight Connector 63">
              <a:extLst>
                <a:ext uri="{FF2B5EF4-FFF2-40B4-BE49-F238E27FC236}">
                  <a16:creationId xmlns:a16="http://schemas.microsoft.com/office/drawing/2014/main" id="{47DFC58D-95C9-0764-2284-3D6D0F3B2D2B}"/>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005C358-ED10-4F19-8B15-F52630747513}"/>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DC73A66-07AE-76F9-3237-6BA149A163B2}"/>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4C8507B-8424-74D8-2700-90C042E675B1}"/>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CCA7A7B-23CA-0ED1-D27D-4D5A5BF0AA1B}"/>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05" name="Freeform: Shape 104">
            <a:extLst>
              <a:ext uri="{FF2B5EF4-FFF2-40B4-BE49-F238E27FC236}">
                <a16:creationId xmlns:a16="http://schemas.microsoft.com/office/drawing/2014/main" id="{B2440E57-4B66-8DD2-485F-CE0EF5C0D132}"/>
              </a:ext>
            </a:extLst>
          </p:cNvPr>
          <p:cNvSpPr/>
          <p:nvPr/>
        </p:nvSpPr>
        <p:spPr>
          <a:xfrm>
            <a:off x="7974436" y="4847573"/>
            <a:ext cx="2198957" cy="583411"/>
          </a:xfrm>
          <a:custGeom>
            <a:avLst/>
            <a:gdLst>
              <a:gd name="connsiteX0" fmla="*/ 0 w 2065020"/>
              <a:gd name="connsiteY0" fmla="*/ 725699 h 725699"/>
              <a:gd name="connsiteX1" fmla="*/ 491490 w 2065020"/>
              <a:gd name="connsiteY1" fmla="*/ 455189 h 725699"/>
              <a:gd name="connsiteX2" fmla="*/ 1089660 w 2065020"/>
              <a:gd name="connsiteY2" fmla="*/ 318029 h 725699"/>
              <a:gd name="connsiteX3" fmla="*/ 1360170 w 2065020"/>
              <a:gd name="connsiteY3" fmla="*/ 51329 h 725699"/>
              <a:gd name="connsiteX4" fmla="*/ 1684020 w 2065020"/>
              <a:gd name="connsiteY4" fmla="*/ 43709 h 725699"/>
              <a:gd name="connsiteX5" fmla="*/ 2065020 w 2065020"/>
              <a:gd name="connsiteY5" fmla="*/ 512339 h 725699"/>
              <a:gd name="connsiteX0" fmla="*/ 9136 w 2074156"/>
              <a:gd name="connsiteY0" fmla="*/ 725699 h 725699"/>
              <a:gd name="connsiteX1" fmla="*/ 39616 w 2074156"/>
              <a:gd name="connsiteY1" fmla="*/ 565679 h 725699"/>
              <a:gd name="connsiteX2" fmla="*/ 500626 w 2074156"/>
              <a:gd name="connsiteY2" fmla="*/ 455189 h 725699"/>
              <a:gd name="connsiteX3" fmla="*/ 1098796 w 2074156"/>
              <a:gd name="connsiteY3" fmla="*/ 318029 h 725699"/>
              <a:gd name="connsiteX4" fmla="*/ 1369306 w 2074156"/>
              <a:gd name="connsiteY4" fmla="*/ 51329 h 725699"/>
              <a:gd name="connsiteX5" fmla="*/ 1693156 w 2074156"/>
              <a:gd name="connsiteY5" fmla="*/ 43709 h 725699"/>
              <a:gd name="connsiteX6" fmla="*/ 2074156 w 2074156"/>
              <a:gd name="connsiteY6" fmla="*/ 512339 h 725699"/>
              <a:gd name="connsiteX0" fmla="*/ 0 w 2065020"/>
              <a:gd name="connsiteY0" fmla="*/ 725699 h 725699"/>
              <a:gd name="connsiteX1" fmla="*/ 121920 w 2065020"/>
              <a:gd name="connsiteY1" fmla="*/ 615209 h 725699"/>
              <a:gd name="connsiteX2" fmla="*/ 491490 w 2065020"/>
              <a:gd name="connsiteY2" fmla="*/ 455189 h 725699"/>
              <a:gd name="connsiteX3" fmla="*/ 1089660 w 2065020"/>
              <a:gd name="connsiteY3" fmla="*/ 318029 h 725699"/>
              <a:gd name="connsiteX4" fmla="*/ 1360170 w 2065020"/>
              <a:gd name="connsiteY4" fmla="*/ 51329 h 725699"/>
              <a:gd name="connsiteX5" fmla="*/ 1684020 w 2065020"/>
              <a:gd name="connsiteY5" fmla="*/ 43709 h 725699"/>
              <a:gd name="connsiteX6" fmla="*/ 2065020 w 2065020"/>
              <a:gd name="connsiteY6" fmla="*/ 512339 h 725699"/>
              <a:gd name="connsiteX0" fmla="*/ 0 w 2000250"/>
              <a:gd name="connsiteY0" fmla="*/ 908579 h 908579"/>
              <a:gd name="connsiteX1" fmla="*/ 57150 w 2000250"/>
              <a:gd name="connsiteY1" fmla="*/ 615209 h 908579"/>
              <a:gd name="connsiteX2" fmla="*/ 426720 w 2000250"/>
              <a:gd name="connsiteY2" fmla="*/ 455189 h 908579"/>
              <a:gd name="connsiteX3" fmla="*/ 1024890 w 2000250"/>
              <a:gd name="connsiteY3" fmla="*/ 318029 h 908579"/>
              <a:gd name="connsiteX4" fmla="*/ 1295400 w 2000250"/>
              <a:gd name="connsiteY4" fmla="*/ 51329 h 908579"/>
              <a:gd name="connsiteX5" fmla="*/ 1619250 w 2000250"/>
              <a:gd name="connsiteY5" fmla="*/ 43709 h 908579"/>
              <a:gd name="connsiteX6" fmla="*/ 2000250 w 2000250"/>
              <a:gd name="connsiteY6" fmla="*/ 512339 h 908579"/>
              <a:gd name="connsiteX0" fmla="*/ 0 w 1863090"/>
              <a:gd name="connsiteY0" fmla="*/ 908579 h 908579"/>
              <a:gd name="connsiteX1" fmla="*/ 57150 w 1863090"/>
              <a:gd name="connsiteY1" fmla="*/ 615209 h 908579"/>
              <a:gd name="connsiteX2" fmla="*/ 426720 w 1863090"/>
              <a:gd name="connsiteY2" fmla="*/ 455189 h 908579"/>
              <a:gd name="connsiteX3" fmla="*/ 1024890 w 1863090"/>
              <a:gd name="connsiteY3" fmla="*/ 318029 h 908579"/>
              <a:gd name="connsiteX4" fmla="*/ 1295400 w 1863090"/>
              <a:gd name="connsiteY4" fmla="*/ 51329 h 908579"/>
              <a:gd name="connsiteX5" fmla="*/ 1619250 w 1863090"/>
              <a:gd name="connsiteY5" fmla="*/ 43709 h 908579"/>
              <a:gd name="connsiteX6" fmla="*/ 1863090 w 1863090"/>
              <a:gd name="connsiteY6" fmla="*/ 302789 h 908579"/>
              <a:gd name="connsiteX0" fmla="*/ 0 w 1828800"/>
              <a:gd name="connsiteY0" fmla="*/ 908579 h 908579"/>
              <a:gd name="connsiteX1" fmla="*/ 57150 w 1828800"/>
              <a:gd name="connsiteY1" fmla="*/ 615209 h 908579"/>
              <a:gd name="connsiteX2" fmla="*/ 426720 w 1828800"/>
              <a:gd name="connsiteY2" fmla="*/ 455189 h 908579"/>
              <a:gd name="connsiteX3" fmla="*/ 1024890 w 1828800"/>
              <a:gd name="connsiteY3" fmla="*/ 318029 h 908579"/>
              <a:gd name="connsiteX4" fmla="*/ 1295400 w 1828800"/>
              <a:gd name="connsiteY4" fmla="*/ 51329 h 908579"/>
              <a:gd name="connsiteX5" fmla="*/ 1619250 w 1828800"/>
              <a:gd name="connsiteY5" fmla="*/ 43709 h 908579"/>
              <a:gd name="connsiteX6" fmla="*/ 1828800 w 1828800"/>
              <a:gd name="connsiteY6" fmla="*/ 348509 h 908579"/>
              <a:gd name="connsiteX0" fmla="*/ 70362 w 1796292"/>
              <a:gd name="connsiteY0" fmla="*/ 980969 h 980969"/>
              <a:gd name="connsiteX1" fmla="*/ 24642 w 1796292"/>
              <a:gd name="connsiteY1" fmla="*/ 615209 h 980969"/>
              <a:gd name="connsiteX2" fmla="*/ 394212 w 1796292"/>
              <a:gd name="connsiteY2" fmla="*/ 455189 h 980969"/>
              <a:gd name="connsiteX3" fmla="*/ 992382 w 1796292"/>
              <a:gd name="connsiteY3" fmla="*/ 318029 h 980969"/>
              <a:gd name="connsiteX4" fmla="*/ 1262892 w 1796292"/>
              <a:gd name="connsiteY4" fmla="*/ 51329 h 980969"/>
              <a:gd name="connsiteX5" fmla="*/ 1586742 w 1796292"/>
              <a:gd name="connsiteY5" fmla="*/ 43709 h 980969"/>
              <a:gd name="connsiteX6" fmla="*/ 1796292 w 1796292"/>
              <a:gd name="connsiteY6" fmla="*/ 348509 h 980969"/>
              <a:gd name="connsiteX0" fmla="*/ 89353 w 1815283"/>
              <a:gd name="connsiteY0" fmla="*/ 980969 h 980969"/>
              <a:gd name="connsiteX1" fmla="*/ 43633 w 1815283"/>
              <a:gd name="connsiteY1" fmla="*/ 615209 h 980969"/>
              <a:gd name="connsiteX2" fmla="*/ 413203 w 1815283"/>
              <a:gd name="connsiteY2" fmla="*/ 455189 h 980969"/>
              <a:gd name="connsiteX3" fmla="*/ 1011373 w 1815283"/>
              <a:gd name="connsiteY3" fmla="*/ 318029 h 980969"/>
              <a:gd name="connsiteX4" fmla="*/ 1281883 w 1815283"/>
              <a:gd name="connsiteY4" fmla="*/ 51329 h 980969"/>
              <a:gd name="connsiteX5" fmla="*/ 1605733 w 1815283"/>
              <a:gd name="connsiteY5" fmla="*/ 43709 h 980969"/>
              <a:gd name="connsiteX6" fmla="*/ 1815283 w 1815283"/>
              <a:gd name="connsiteY6" fmla="*/ 348509 h 980969"/>
              <a:gd name="connsiteX0" fmla="*/ 66061 w 1830091"/>
              <a:gd name="connsiteY0" fmla="*/ 969539 h 969539"/>
              <a:gd name="connsiteX1" fmla="*/ 58441 w 1830091"/>
              <a:gd name="connsiteY1" fmla="*/ 615209 h 969539"/>
              <a:gd name="connsiteX2" fmla="*/ 428011 w 1830091"/>
              <a:gd name="connsiteY2" fmla="*/ 455189 h 969539"/>
              <a:gd name="connsiteX3" fmla="*/ 1026181 w 1830091"/>
              <a:gd name="connsiteY3" fmla="*/ 318029 h 969539"/>
              <a:gd name="connsiteX4" fmla="*/ 1296691 w 1830091"/>
              <a:gd name="connsiteY4" fmla="*/ 51329 h 969539"/>
              <a:gd name="connsiteX5" fmla="*/ 1620541 w 1830091"/>
              <a:gd name="connsiteY5" fmla="*/ 43709 h 969539"/>
              <a:gd name="connsiteX6" fmla="*/ 1830091 w 1830091"/>
              <a:gd name="connsiteY6" fmla="*/ 348509 h 969539"/>
              <a:gd name="connsiteX0" fmla="*/ 66061 w 1830091"/>
              <a:gd name="connsiteY0" fmla="*/ 969539 h 969539"/>
              <a:gd name="connsiteX1" fmla="*/ 58441 w 1830091"/>
              <a:gd name="connsiteY1" fmla="*/ 615209 h 969539"/>
              <a:gd name="connsiteX2" fmla="*/ 473731 w 1830091"/>
              <a:gd name="connsiteY2" fmla="*/ 424709 h 969539"/>
              <a:gd name="connsiteX3" fmla="*/ 1026181 w 1830091"/>
              <a:gd name="connsiteY3" fmla="*/ 318029 h 969539"/>
              <a:gd name="connsiteX4" fmla="*/ 1296691 w 1830091"/>
              <a:gd name="connsiteY4" fmla="*/ 51329 h 969539"/>
              <a:gd name="connsiteX5" fmla="*/ 1620541 w 1830091"/>
              <a:gd name="connsiteY5" fmla="*/ 43709 h 969539"/>
              <a:gd name="connsiteX6" fmla="*/ 1830091 w 1830091"/>
              <a:gd name="connsiteY6" fmla="*/ 348509 h 969539"/>
              <a:gd name="connsiteX0" fmla="*/ 56782 w 1820812"/>
              <a:gd name="connsiteY0" fmla="*/ 969539 h 969539"/>
              <a:gd name="connsiteX1" fmla="*/ 68212 w 1820812"/>
              <a:gd name="connsiteY1" fmla="*/ 626639 h 969539"/>
              <a:gd name="connsiteX2" fmla="*/ 464452 w 1820812"/>
              <a:gd name="connsiteY2" fmla="*/ 424709 h 969539"/>
              <a:gd name="connsiteX3" fmla="*/ 1016902 w 1820812"/>
              <a:gd name="connsiteY3" fmla="*/ 318029 h 969539"/>
              <a:gd name="connsiteX4" fmla="*/ 1287412 w 1820812"/>
              <a:gd name="connsiteY4" fmla="*/ 51329 h 969539"/>
              <a:gd name="connsiteX5" fmla="*/ 1611262 w 1820812"/>
              <a:gd name="connsiteY5" fmla="*/ 43709 h 969539"/>
              <a:gd name="connsiteX6" fmla="*/ 1820812 w 1820812"/>
              <a:gd name="connsiteY6" fmla="*/ 348509 h 969539"/>
              <a:gd name="connsiteX0" fmla="*/ 56782 w 1820812"/>
              <a:gd name="connsiteY0" fmla="*/ 969539 h 969539"/>
              <a:gd name="connsiteX1" fmla="*/ 68212 w 1820812"/>
              <a:gd name="connsiteY1" fmla="*/ 626639 h 969539"/>
              <a:gd name="connsiteX2" fmla="*/ 464452 w 1820812"/>
              <a:gd name="connsiteY2" fmla="*/ 424709 h 969539"/>
              <a:gd name="connsiteX3" fmla="*/ 1016902 w 1820812"/>
              <a:gd name="connsiteY3" fmla="*/ 318029 h 969539"/>
              <a:gd name="connsiteX4" fmla="*/ 1287412 w 1820812"/>
              <a:gd name="connsiteY4" fmla="*/ 51329 h 969539"/>
              <a:gd name="connsiteX5" fmla="*/ 1611262 w 1820812"/>
              <a:gd name="connsiteY5" fmla="*/ 43709 h 969539"/>
              <a:gd name="connsiteX6" fmla="*/ 1820812 w 1820812"/>
              <a:gd name="connsiteY6" fmla="*/ 3485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40666 w 1747546"/>
              <a:gd name="connsiteY0" fmla="*/ 839999 h 839999"/>
              <a:gd name="connsiteX1" fmla="*/ 97816 w 1747546"/>
              <a:gd name="connsiteY1" fmla="*/ 626639 h 839999"/>
              <a:gd name="connsiteX2" fmla="*/ 494056 w 1747546"/>
              <a:gd name="connsiteY2" fmla="*/ 424709 h 839999"/>
              <a:gd name="connsiteX3" fmla="*/ 1046506 w 1747546"/>
              <a:gd name="connsiteY3" fmla="*/ 318029 h 839999"/>
              <a:gd name="connsiteX4" fmla="*/ 1317016 w 1747546"/>
              <a:gd name="connsiteY4" fmla="*/ 51329 h 839999"/>
              <a:gd name="connsiteX5" fmla="*/ 1640866 w 1747546"/>
              <a:gd name="connsiteY5" fmla="*/ 43709 h 839999"/>
              <a:gd name="connsiteX6" fmla="*/ 1747546 w 1747546"/>
              <a:gd name="connsiteY6" fmla="*/ 158009 h 839999"/>
              <a:gd name="connsiteX0" fmla="*/ 0 w 1706880"/>
              <a:gd name="connsiteY0" fmla="*/ 839999 h 839999"/>
              <a:gd name="connsiteX1" fmla="*/ 57150 w 1706880"/>
              <a:gd name="connsiteY1" fmla="*/ 626639 h 839999"/>
              <a:gd name="connsiteX2" fmla="*/ 453390 w 1706880"/>
              <a:gd name="connsiteY2" fmla="*/ 424709 h 839999"/>
              <a:gd name="connsiteX3" fmla="*/ 1005840 w 1706880"/>
              <a:gd name="connsiteY3" fmla="*/ 318029 h 839999"/>
              <a:gd name="connsiteX4" fmla="*/ 1276350 w 1706880"/>
              <a:gd name="connsiteY4" fmla="*/ 51329 h 839999"/>
              <a:gd name="connsiteX5" fmla="*/ 1600200 w 1706880"/>
              <a:gd name="connsiteY5" fmla="*/ 43709 h 839999"/>
              <a:gd name="connsiteX6" fmla="*/ 1706880 w 1706880"/>
              <a:gd name="connsiteY6" fmla="*/ 158009 h 839999"/>
              <a:gd name="connsiteX0" fmla="*/ 5191 w 1712071"/>
              <a:gd name="connsiteY0" fmla="*/ 839999 h 839999"/>
              <a:gd name="connsiteX1" fmla="*/ 62341 w 1712071"/>
              <a:gd name="connsiteY1" fmla="*/ 626639 h 839999"/>
              <a:gd name="connsiteX2" fmla="*/ 458581 w 1712071"/>
              <a:gd name="connsiteY2" fmla="*/ 424709 h 839999"/>
              <a:gd name="connsiteX3" fmla="*/ 1011031 w 1712071"/>
              <a:gd name="connsiteY3" fmla="*/ 318029 h 839999"/>
              <a:gd name="connsiteX4" fmla="*/ 1281541 w 1712071"/>
              <a:gd name="connsiteY4" fmla="*/ 51329 h 839999"/>
              <a:gd name="connsiteX5" fmla="*/ 1605391 w 1712071"/>
              <a:gd name="connsiteY5" fmla="*/ 43709 h 839999"/>
              <a:gd name="connsiteX6" fmla="*/ 1712071 w 1712071"/>
              <a:gd name="connsiteY6" fmla="*/ 158009 h 83999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5917 h 845917"/>
              <a:gd name="connsiteX1" fmla="*/ 62341 w 1712071"/>
              <a:gd name="connsiteY1" fmla="*/ 632557 h 845917"/>
              <a:gd name="connsiteX2" fmla="*/ 458581 w 1712071"/>
              <a:gd name="connsiteY2" fmla="*/ 430627 h 845917"/>
              <a:gd name="connsiteX3" fmla="*/ 1011031 w 1712071"/>
              <a:gd name="connsiteY3" fmla="*/ 323947 h 845917"/>
              <a:gd name="connsiteX4" fmla="*/ 1281541 w 1712071"/>
              <a:gd name="connsiteY4" fmla="*/ 57247 h 845917"/>
              <a:gd name="connsiteX5" fmla="*/ 1582531 w 1712071"/>
              <a:gd name="connsiteY5" fmla="*/ 45817 h 845917"/>
              <a:gd name="connsiteX6" fmla="*/ 1712071 w 1712071"/>
              <a:gd name="connsiteY6" fmla="*/ 163927 h 845917"/>
              <a:gd name="connsiteX0" fmla="*/ 5191 w 1712071"/>
              <a:gd name="connsiteY0" fmla="*/ 845917 h 845917"/>
              <a:gd name="connsiteX1" fmla="*/ 62341 w 1712071"/>
              <a:gd name="connsiteY1" fmla="*/ 626842 h 845917"/>
              <a:gd name="connsiteX2" fmla="*/ 458581 w 1712071"/>
              <a:gd name="connsiteY2" fmla="*/ 430627 h 845917"/>
              <a:gd name="connsiteX3" fmla="*/ 1011031 w 1712071"/>
              <a:gd name="connsiteY3" fmla="*/ 323947 h 845917"/>
              <a:gd name="connsiteX4" fmla="*/ 1281541 w 1712071"/>
              <a:gd name="connsiteY4" fmla="*/ 57247 h 845917"/>
              <a:gd name="connsiteX5" fmla="*/ 1582531 w 1712071"/>
              <a:gd name="connsiteY5" fmla="*/ 45817 h 845917"/>
              <a:gd name="connsiteX6" fmla="*/ 1712071 w 1712071"/>
              <a:gd name="connsiteY6" fmla="*/ 163927 h 845917"/>
              <a:gd name="connsiteX0" fmla="*/ 1569 w 1708449"/>
              <a:gd name="connsiteY0" fmla="*/ 845917 h 845917"/>
              <a:gd name="connsiteX1" fmla="*/ 58719 w 1708449"/>
              <a:gd name="connsiteY1" fmla="*/ 626842 h 845917"/>
              <a:gd name="connsiteX2" fmla="*/ 454959 w 1708449"/>
              <a:gd name="connsiteY2" fmla="*/ 430627 h 845917"/>
              <a:gd name="connsiteX3" fmla="*/ 1007409 w 1708449"/>
              <a:gd name="connsiteY3" fmla="*/ 323947 h 845917"/>
              <a:gd name="connsiteX4" fmla="*/ 1277919 w 1708449"/>
              <a:gd name="connsiteY4" fmla="*/ 57247 h 845917"/>
              <a:gd name="connsiteX5" fmla="*/ 1578909 w 1708449"/>
              <a:gd name="connsiteY5" fmla="*/ 45817 h 845917"/>
              <a:gd name="connsiteX6" fmla="*/ 1708449 w 1708449"/>
              <a:gd name="connsiteY6" fmla="*/ 163927 h 845917"/>
              <a:gd name="connsiteX0" fmla="*/ 2344 w 1709224"/>
              <a:gd name="connsiteY0" fmla="*/ 845917 h 845917"/>
              <a:gd name="connsiteX1" fmla="*/ 59494 w 1709224"/>
              <a:gd name="connsiteY1" fmla="*/ 626842 h 845917"/>
              <a:gd name="connsiteX2" fmla="*/ 455734 w 1709224"/>
              <a:gd name="connsiteY2" fmla="*/ 430627 h 845917"/>
              <a:gd name="connsiteX3" fmla="*/ 1008184 w 1709224"/>
              <a:gd name="connsiteY3" fmla="*/ 323947 h 845917"/>
              <a:gd name="connsiteX4" fmla="*/ 1278694 w 1709224"/>
              <a:gd name="connsiteY4" fmla="*/ 57247 h 845917"/>
              <a:gd name="connsiteX5" fmla="*/ 1579684 w 1709224"/>
              <a:gd name="connsiteY5" fmla="*/ 45817 h 845917"/>
              <a:gd name="connsiteX6" fmla="*/ 1709224 w 1709224"/>
              <a:gd name="connsiteY6" fmla="*/ 163927 h 845917"/>
              <a:gd name="connsiteX0" fmla="*/ 2344 w 1709224"/>
              <a:gd name="connsiteY0" fmla="*/ 814295 h 814295"/>
              <a:gd name="connsiteX1" fmla="*/ 59494 w 1709224"/>
              <a:gd name="connsiteY1" fmla="*/ 595220 h 814295"/>
              <a:gd name="connsiteX2" fmla="*/ 455734 w 1709224"/>
              <a:gd name="connsiteY2" fmla="*/ 399005 h 814295"/>
              <a:gd name="connsiteX3" fmla="*/ 1008184 w 1709224"/>
              <a:gd name="connsiteY3" fmla="*/ 292325 h 814295"/>
              <a:gd name="connsiteX4" fmla="*/ 1423474 w 1709224"/>
              <a:gd name="connsiteY4" fmla="*/ 448535 h 814295"/>
              <a:gd name="connsiteX5" fmla="*/ 1579684 w 1709224"/>
              <a:gd name="connsiteY5" fmla="*/ 14195 h 814295"/>
              <a:gd name="connsiteX6" fmla="*/ 1709224 w 1709224"/>
              <a:gd name="connsiteY6" fmla="*/ 132305 h 814295"/>
              <a:gd name="connsiteX0" fmla="*/ 2344 w 1752996"/>
              <a:gd name="connsiteY0" fmla="*/ 690607 h 690607"/>
              <a:gd name="connsiteX1" fmla="*/ 59494 w 1752996"/>
              <a:gd name="connsiteY1" fmla="*/ 471532 h 690607"/>
              <a:gd name="connsiteX2" fmla="*/ 455734 w 1752996"/>
              <a:gd name="connsiteY2" fmla="*/ 275317 h 690607"/>
              <a:gd name="connsiteX3" fmla="*/ 1008184 w 1752996"/>
              <a:gd name="connsiteY3" fmla="*/ 16863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4671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89974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86926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60291"/>
              <a:gd name="connsiteY0" fmla="*/ 690353 h 690353"/>
              <a:gd name="connsiteX1" fmla="*/ 61547 w 1760291"/>
              <a:gd name="connsiteY1" fmla="*/ 471278 h 690353"/>
              <a:gd name="connsiteX2" fmla="*/ 476837 w 1760291"/>
              <a:gd name="connsiteY2" fmla="*/ 309353 h 690353"/>
              <a:gd name="connsiteX3" fmla="*/ 869267 w 1760291"/>
              <a:gd name="connsiteY3" fmla="*/ 6932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60291"/>
              <a:gd name="connsiteY0" fmla="*/ 690353 h 690353"/>
              <a:gd name="connsiteX1" fmla="*/ 61547 w 1760291"/>
              <a:gd name="connsiteY1" fmla="*/ 471278 h 690353"/>
              <a:gd name="connsiteX2" fmla="*/ 476837 w 1760291"/>
              <a:gd name="connsiteY2" fmla="*/ 309353 h 690353"/>
              <a:gd name="connsiteX3" fmla="*/ 922607 w 1760291"/>
              <a:gd name="connsiteY3" fmla="*/ 8837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60291"/>
              <a:gd name="connsiteY0" fmla="*/ 690353 h 690353"/>
              <a:gd name="connsiteX1" fmla="*/ 61547 w 1760291"/>
              <a:gd name="connsiteY1" fmla="*/ 471278 h 690353"/>
              <a:gd name="connsiteX2" fmla="*/ 476837 w 1760291"/>
              <a:gd name="connsiteY2" fmla="*/ 309353 h 690353"/>
              <a:gd name="connsiteX3" fmla="*/ 922607 w 1760291"/>
              <a:gd name="connsiteY3" fmla="*/ 10742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12355"/>
              <a:gd name="connsiteY0" fmla="*/ 690993 h 690993"/>
              <a:gd name="connsiteX1" fmla="*/ 61547 w 1712355"/>
              <a:gd name="connsiteY1" fmla="*/ 471918 h 690993"/>
              <a:gd name="connsiteX2" fmla="*/ 476837 w 1712355"/>
              <a:gd name="connsiteY2" fmla="*/ 309993 h 690993"/>
              <a:gd name="connsiteX3" fmla="*/ 922607 w 1712355"/>
              <a:gd name="connsiteY3" fmla="*/ 108063 h 690993"/>
              <a:gd name="connsiteX4" fmla="*/ 1330277 w 1712355"/>
              <a:gd name="connsiteY4" fmla="*/ 256653 h 690993"/>
              <a:gd name="connsiteX5" fmla="*/ 1692227 w 1712355"/>
              <a:gd name="connsiteY5" fmla="*/ 287133 h 690993"/>
              <a:gd name="connsiteX6" fmla="*/ 1711277 w 1712355"/>
              <a:gd name="connsiteY6" fmla="*/ 9003 h 690993"/>
              <a:gd name="connsiteX0" fmla="*/ 4397 w 1920827"/>
              <a:gd name="connsiteY0" fmla="*/ 583373 h 583373"/>
              <a:gd name="connsiteX1" fmla="*/ 61547 w 1920827"/>
              <a:gd name="connsiteY1" fmla="*/ 364298 h 583373"/>
              <a:gd name="connsiteX2" fmla="*/ 476837 w 1920827"/>
              <a:gd name="connsiteY2" fmla="*/ 202373 h 583373"/>
              <a:gd name="connsiteX3" fmla="*/ 922607 w 1920827"/>
              <a:gd name="connsiteY3" fmla="*/ 443 h 583373"/>
              <a:gd name="connsiteX4" fmla="*/ 1330277 w 1920827"/>
              <a:gd name="connsiteY4" fmla="*/ 149033 h 583373"/>
              <a:gd name="connsiteX5" fmla="*/ 1692227 w 1920827"/>
              <a:gd name="connsiteY5" fmla="*/ 179513 h 583373"/>
              <a:gd name="connsiteX6" fmla="*/ 1920827 w 1920827"/>
              <a:gd name="connsiteY6" fmla="*/ 129983 h 583373"/>
              <a:gd name="connsiteX0" fmla="*/ 4397 w 2031317"/>
              <a:gd name="connsiteY0" fmla="*/ 583373 h 583373"/>
              <a:gd name="connsiteX1" fmla="*/ 61547 w 2031317"/>
              <a:gd name="connsiteY1" fmla="*/ 364298 h 583373"/>
              <a:gd name="connsiteX2" fmla="*/ 476837 w 2031317"/>
              <a:gd name="connsiteY2" fmla="*/ 202373 h 583373"/>
              <a:gd name="connsiteX3" fmla="*/ 922607 w 2031317"/>
              <a:gd name="connsiteY3" fmla="*/ 443 h 583373"/>
              <a:gd name="connsiteX4" fmla="*/ 1330277 w 2031317"/>
              <a:gd name="connsiteY4" fmla="*/ 149033 h 583373"/>
              <a:gd name="connsiteX5" fmla="*/ 1692227 w 2031317"/>
              <a:gd name="connsiteY5" fmla="*/ 179513 h 583373"/>
              <a:gd name="connsiteX6" fmla="*/ 2031317 w 2031317"/>
              <a:gd name="connsiteY6" fmla="*/ 19094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2115137"/>
              <a:gd name="connsiteY0" fmla="*/ 583373 h 583373"/>
              <a:gd name="connsiteX1" fmla="*/ 61547 w 2115137"/>
              <a:gd name="connsiteY1" fmla="*/ 364298 h 583373"/>
              <a:gd name="connsiteX2" fmla="*/ 476837 w 2115137"/>
              <a:gd name="connsiteY2" fmla="*/ 202373 h 583373"/>
              <a:gd name="connsiteX3" fmla="*/ 922607 w 2115137"/>
              <a:gd name="connsiteY3" fmla="*/ 443 h 583373"/>
              <a:gd name="connsiteX4" fmla="*/ 1330277 w 2115137"/>
              <a:gd name="connsiteY4" fmla="*/ 149033 h 583373"/>
              <a:gd name="connsiteX5" fmla="*/ 1692227 w 2115137"/>
              <a:gd name="connsiteY5" fmla="*/ 179513 h 583373"/>
              <a:gd name="connsiteX6" fmla="*/ 2115137 w 2115137"/>
              <a:gd name="connsiteY6" fmla="*/ 267143 h 583373"/>
              <a:gd name="connsiteX0" fmla="*/ 4397 w 2115137"/>
              <a:gd name="connsiteY0" fmla="*/ 583373 h 583373"/>
              <a:gd name="connsiteX1" fmla="*/ 61547 w 2115137"/>
              <a:gd name="connsiteY1" fmla="*/ 364298 h 583373"/>
              <a:gd name="connsiteX2" fmla="*/ 476837 w 2115137"/>
              <a:gd name="connsiteY2" fmla="*/ 202373 h 583373"/>
              <a:gd name="connsiteX3" fmla="*/ 922607 w 2115137"/>
              <a:gd name="connsiteY3" fmla="*/ 443 h 583373"/>
              <a:gd name="connsiteX4" fmla="*/ 1330277 w 2115137"/>
              <a:gd name="connsiteY4" fmla="*/ 149033 h 583373"/>
              <a:gd name="connsiteX5" fmla="*/ 1692227 w 2115137"/>
              <a:gd name="connsiteY5" fmla="*/ 179513 h 583373"/>
              <a:gd name="connsiteX6" fmla="*/ 2115137 w 2115137"/>
              <a:gd name="connsiteY6" fmla="*/ 26714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547 h 583547"/>
              <a:gd name="connsiteX1" fmla="*/ 61547 w 2198957"/>
              <a:gd name="connsiteY1" fmla="*/ 364472 h 583547"/>
              <a:gd name="connsiteX2" fmla="*/ 476837 w 2198957"/>
              <a:gd name="connsiteY2" fmla="*/ 202547 h 583547"/>
              <a:gd name="connsiteX3" fmla="*/ 922607 w 2198957"/>
              <a:gd name="connsiteY3" fmla="*/ 617 h 583547"/>
              <a:gd name="connsiteX4" fmla="*/ 1330277 w 2198957"/>
              <a:gd name="connsiteY4" fmla="*/ 149207 h 583547"/>
              <a:gd name="connsiteX5" fmla="*/ 1574117 w 2198957"/>
              <a:gd name="connsiteY5" fmla="*/ 229217 h 583547"/>
              <a:gd name="connsiteX6" fmla="*/ 2198957 w 2198957"/>
              <a:gd name="connsiteY6" fmla="*/ 556877 h 583547"/>
              <a:gd name="connsiteX0" fmla="*/ 4397 w 2198957"/>
              <a:gd name="connsiteY0" fmla="*/ 583411 h 583411"/>
              <a:gd name="connsiteX1" fmla="*/ 61547 w 2198957"/>
              <a:gd name="connsiteY1" fmla="*/ 364336 h 583411"/>
              <a:gd name="connsiteX2" fmla="*/ 476837 w 2198957"/>
              <a:gd name="connsiteY2" fmla="*/ 202411 h 583411"/>
              <a:gd name="connsiteX3" fmla="*/ 922607 w 2198957"/>
              <a:gd name="connsiteY3" fmla="*/ 481 h 583411"/>
              <a:gd name="connsiteX4" fmla="*/ 1330277 w 2198957"/>
              <a:gd name="connsiteY4" fmla="*/ 149071 h 583411"/>
              <a:gd name="connsiteX5" fmla="*/ 1676987 w 2198957"/>
              <a:gd name="connsiteY5" fmla="*/ 244321 h 583411"/>
              <a:gd name="connsiteX6" fmla="*/ 2198957 w 2198957"/>
              <a:gd name="connsiteY6" fmla="*/ 556741 h 58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957" h="583411">
                <a:moveTo>
                  <a:pt x="4397" y="583411"/>
                </a:moveTo>
                <a:cubicBezTo>
                  <a:pt x="587" y="497686"/>
                  <a:pt x="-17193" y="427836"/>
                  <a:pt x="61547" y="364336"/>
                </a:cubicBezTo>
                <a:cubicBezTo>
                  <a:pt x="140287" y="300836"/>
                  <a:pt x="333327" y="263053"/>
                  <a:pt x="476837" y="202411"/>
                </a:cubicBezTo>
                <a:cubicBezTo>
                  <a:pt x="620347" y="141769"/>
                  <a:pt x="780367" y="9371"/>
                  <a:pt x="922607" y="481"/>
                </a:cubicBezTo>
                <a:cubicBezTo>
                  <a:pt x="1064847" y="-8409"/>
                  <a:pt x="1204547" y="108431"/>
                  <a:pt x="1330277" y="149071"/>
                </a:cubicBezTo>
                <a:cubicBezTo>
                  <a:pt x="1456007" y="189711"/>
                  <a:pt x="1414097" y="187806"/>
                  <a:pt x="1676987" y="244321"/>
                </a:cubicBezTo>
                <a:cubicBezTo>
                  <a:pt x="1939877" y="300836"/>
                  <a:pt x="2072909" y="195108"/>
                  <a:pt x="2198957" y="556741"/>
                </a:cubicBezTo>
              </a:path>
            </a:pathLst>
          </a:custGeom>
          <a:solidFill>
            <a:srgbClr val="D9D9D9"/>
          </a:solid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103" name="Group 102">
            <a:extLst>
              <a:ext uri="{FF2B5EF4-FFF2-40B4-BE49-F238E27FC236}">
                <a16:creationId xmlns:a16="http://schemas.microsoft.com/office/drawing/2014/main" id="{E46430F7-38DD-CECB-EBE9-3D4DCCEFBE24}"/>
              </a:ext>
            </a:extLst>
          </p:cNvPr>
          <p:cNvGrpSpPr/>
          <p:nvPr/>
        </p:nvGrpSpPr>
        <p:grpSpPr>
          <a:xfrm>
            <a:off x="8133601" y="4914534"/>
            <a:ext cx="539007" cy="261516"/>
            <a:chOff x="7873826" y="4665150"/>
            <a:chExt cx="539007" cy="261516"/>
          </a:xfrm>
        </p:grpSpPr>
        <p:sp>
          <p:nvSpPr>
            <p:cNvPr id="89" name="Oval 88">
              <a:extLst>
                <a:ext uri="{FF2B5EF4-FFF2-40B4-BE49-F238E27FC236}">
                  <a16:creationId xmlns:a16="http://schemas.microsoft.com/office/drawing/2014/main" id="{F088C197-E48C-CCFC-AAE1-7B46DCB44A1C}"/>
                </a:ext>
              </a:extLst>
            </p:cNvPr>
            <p:cNvSpPr/>
            <p:nvPr/>
          </p:nvSpPr>
          <p:spPr>
            <a:xfrm rot="1526391">
              <a:off x="8316126" y="4665150"/>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90" name="Oval 89">
              <a:extLst>
                <a:ext uri="{FF2B5EF4-FFF2-40B4-BE49-F238E27FC236}">
                  <a16:creationId xmlns:a16="http://schemas.microsoft.com/office/drawing/2014/main" id="{B69A42DE-C930-81BA-96D6-974AB8B66B9F}"/>
                </a:ext>
              </a:extLst>
            </p:cNvPr>
            <p:cNvSpPr/>
            <p:nvPr/>
          </p:nvSpPr>
          <p:spPr>
            <a:xfrm rot="1526391">
              <a:off x="7873826" y="4829959"/>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grpSp>
      <p:grpSp>
        <p:nvGrpSpPr>
          <p:cNvPr id="102" name="Group 101">
            <a:extLst>
              <a:ext uri="{FF2B5EF4-FFF2-40B4-BE49-F238E27FC236}">
                <a16:creationId xmlns:a16="http://schemas.microsoft.com/office/drawing/2014/main" id="{6E7C9572-FE53-0380-2882-52D0D2424108}"/>
              </a:ext>
            </a:extLst>
          </p:cNvPr>
          <p:cNvGrpSpPr/>
          <p:nvPr/>
        </p:nvGrpSpPr>
        <p:grpSpPr>
          <a:xfrm>
            <a:off x="6469547" y="2910544"/>
            <a:ext cx="611518" cy="493431"/>
            <a:chOff x="6209772" y="2661160"/>
            <a:chExt cx="611518" cy="493431"/>
          </a:xfrm>
        </p:grpSpPr>
        <p:sp>
          <p:nvSpPr>
            <p:cNvPr id="51" name="Isosceles Triangle 50">
              <a:extLst>
                <a:ext uri="{FF2B5EF4-FFF2-40B4-BE49-F238E27FC236}">
                  <a16:creationId xmlns:a16="http://schemas.microsoft.com/office/drawing/2014/main" id="{034BDA01-DAF1-BB3D-759F-A19F53C7707A}"/>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97" name="Group 96">
              <a:extLst>
                <a:ext uri="{FF2B5EF4-FFF2-40B4-BE49-F238E27FC236}">
                  <a16:creationId xmlns:a16="http://schemas.microsoft.com/office/drawing/2014/main" id="{AD8A6F04-ACCB-082E-78A0-0E733AC61E46}"/>
                </a:ext>
              </a:extLst>
            </p:cNvPr>
            <p:cNvGrpSpPr/>
            <p:nvPr/>
          </p:nvGrpSpPr>
          <p:grpSpPr>
            <a:xfrm>
              <a:off x="6474763" y="3001212"/>
              <a:ext cx="346527" cy="115066"/>
              <a:chOff x="6474763" y="3001212"/>
              <a:chExt cx="346527" cy="115066"/>
            </a:xfrm>
          </p:grpSpPr>
          <p:sp>
            <p:nvSpPr>
              <p:cNvPr id="52" name="Oval 51">
                <a:extLst>
                  <a:ext uri="{FF2B5EF4-FFF2-40B4-BE49-F238E27FC236}">
                    <a16:creationId xmlns:a16="http://schemas.microsoft.com/office/drawing/2014/main" id="{3E851ECC-879C-7103-3FED-453D99BF3DAF}"/>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53" name="Oval 52">
                <a:extLst>
                  <a:ext uri="{FF2B5EF4-FFF2-40B4-BE49-F238E27FC236}">
                    <a16:creationId xmlns:a16="http://schemas.microsoft.com/office/drawing/2014/main" id="{1C0CE887-AD0D-D17C-F70C-DB7A62548D9C}"/>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p:sp>
        <p:nvSpPr>
          <p:cNvPr id="116" name="Oval 115">
            <a:extLst>
              <a:ext uri="{FF2B5EF4-FFF2-40B4-BE49-F238E27FC236}">
                <a16:creationId xmlns:a16="http://schemas.microsoft.com/office/drawing/2014/main" id="{ED1F3C83-C011-9180-F9AD-ED22CEB288BC}"/>
              </a:ext>
            </a:extLst>
          </p:cNvPr>
          <p:cNvSpPr/>
          <p:nvPr/>
        </p:nvSpPr>
        <p:spPr>
          <a:xfrm rot="1526391">
            <a:off x="10023937" y="2581157"/>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116E898-1D53-D482-29A5-60B3A50D3EF5}"/>
                  </a:ext>
                </a:extLst>
              </p:cNvPr>
              <p:cNvSpPr txBox="1"/>
              <p:nvPr/>
            </p:nvSpPr>
            <p:spPr>
              <a:xfrm>
                <a:off x="10047759" y="2231359"/>
                <a:ext cx="947690"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r>
                        <a:rPr lang="fi-FI" b="1" i="1" smtClean="0">
                          <a:solidFill>
                            <a:srgbClr val="009AD0"/>
                          </a:solidFill>
                          <a:latin typeface="Cambria Math" panose="02040503050406030204" pitchFamily="18" charset="0"/>
                        </a:rPr>
                        <m:t>, </m:t>
                      </m:r>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𝒚</m:t>
                          </m:r>
                        </m:e>
                        <m:sub>
                          <m:r>
                            <a:rPr lang="fi-FI" b="1" i="1" smtClean="0">
                              <a:solidFill>
                                <a:srgbClr val="009AD0"/>
                              </a:solidFill>
                              <a:latin typeface="Cambria Math" panose="02040503050406030204" pitchFamily="18" charset="0"/>
                            </a:rPr>
                            <m:t>𝟐</m:t>
                          </m:r>
                        </m:sub>
                      </m:sSub>
                    </m:oMath>
                  </m:oMathPara>
                </a14:m>
                <a:endParaRPr lang="en-FI" b="1" i="1">
                  <a:solidFill>
                    <a:srgbClr val="009AD0"/>
                  </a:solidFill>
                  <a:latin typeface="Cambria Math" panose="02040503050406030204" pitchFamily="18" charset="0"/>
                </a:endParaRPr>
              </a:p>
            </p:txBody>
          </p:sp>
        </mc:Choice>
        <mc:Fallback xmlns="">
          <p:sp>
            <p:nvSpPr>
              <p:cNvPr id="2" name="TextBox 1">
                <a:extLst>
                  <a:ext uri="{FF2B5EF4-FFF2-40B4-BE49-F238E27FC236}">
                    <a16:creationId xmlns:a16="http://schemas.microsoft.com/office/drawing/2014/main" id="{C116E898-1D53-D482-29A5-60B3A50D3EF5}"/>
                  </a:ext>
                </a:extLst>
              </p:cNvPr>
              <p:cNvSpPr txBox="1">
                <a:spLocks noRot="1" noChangeAspect="1" noMove="1" noResize="1" noEditPoints="1" noAdjustHandles="1" noChangeArrowheads="1" noChangeShapeType="1" noTextEdit="1"/>
              </p:cNvSpPr>
              <p:nvPr/>
            </p:nvSpPr>
            <p:spPr>
              <a:xfrm>
                <a:off x="10047759" y="2231359"/>
                <a:ext cx="947690" cy="52937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959EBFD-FFAE-0992-F4B9-EDEE3DB82CD2}"/>
                  </a:ext>
                </a:extLst>
              </p:cNvPr>
              <p:cNvSpPr txBox="1"/>
              <p:nvPr/>
            </p:nvSpPr>
            <p:spPr>
              <a:xfrm>
                <a:off x="7765681" y="4769609"/>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1</m:t>
                          </m:r>
                        </m:sub>
                      </m:sSub>
                    </m:oMath>
                  </m:oMathPara>
                </a14:m>
                <a:endParaRPr lang="en-FI" i="1">
                  <a:solidFill>
                    <a:srgbClr val="81DEFF"/>
                  </a:solidFill>
                  <a:latin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B959EBFD-FFAE-0992-F4B9-EDEE3DB82CD2}"/>
                  </a:ext>
                </a:extLst>
              </p:cNvPr>
              <p:cNvSpPr txBox="1">
                <a:spLocks noRot="1" noChangeAspect="1" noMove="1" noResize="1" noEditPoints="1" noAdjustHandles="1" noChangeArrowheads="1" noChangeShapeType="1" noTextEdit="1"/>
              </p:cNvSpPr>
              <p:nvPr/>
            </p:nvSpPr>
            <p:spPr>
              <a:xfrm>
                <a:off x="7765681" y="4769609"/>
                <a:ext cx="526028" cy="52937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A9DD7D6-0A0B-0A94-03ED-6B837BCB5758}"/>
                  </a:ext>
                </a:extLst>
              </p:cNvPr>
              <p:cNvSpPr txBox="1"/>
              <p:nvPr/>
            </p:nvSpPr>
            <p:spPr>
              <a:xfrm>
                <a:off x="8861244" y="4379714"/>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𝑦</m:t>
                          </m:r>
                        </m:e>
                        <m:sub>
                          <m:r>
                            <a:rPr lang="fi-FI" i="1">
                              <a:solidFill>
                                <a:srgbClr val="81DEFF"/>
                              </a:solidFill>
                              <a:latin typeface="Cambria Math" panose="02040503050406030204" pitchFamily="18" charset="0"/>
                            </a:rPr>
                            <m:t>1</m:t>
                          </m:r>
                        </m:sub>
                      </m:sSub>
                    </m:oMath>
                  </m:oMathPara>
                </a14:m>
                <a:endParaRPr lang="en-FI" i="1">
                  <a:solidFill>
                    <a:srgbClr val="81DEFF"/>
                  </a:solidFill>
                  <a:latin typeface="Cambria Math" panose="02040503050406030204" pitchFamily="18" charset="0"/>
                </a:endParaRPr>
              </a:p>
            </p:txBody>
          </p:sp>
        </mc:Choice>
        <mc:Fallback xmlns="">
          <p:sp>
            <p:nvSpPr>
              <p:cNvPr id="27" name="TextBox 26">
                <a:extLst>
                  <a:ext uri="{FF2B5EF4-FFF2-40B4-BE49-F238E27FC236}">
                    <a16:creationId xmlns:a16="http://schemas.microsoft.com/office/drawing/2014/main" id="{CA9DD7D6-0A0B-0A94-03ED-6B837BCB5758}"/>
                  </a:ext>
                </a:extLst>
              </p:cNvPr>
              <p:cNvSpPr txBox="1">
                <a:spLocks noRot="1" noChangeAspect="1" noMove="1" noResize="1" noEditPoints="1" noAdjustHandles="1" noChangeArrowheads="1" noChangeShapeType="1" noTextEdit="1"/>
              </p:cNvSpPr>
              <p:nvPr/>
            </p:nvSpPr>
            <p:spPr>
              <a:xfrm>
                <a:off x="8861244" y="4379714"/>
                <a:ext cx="526028" cy="52937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30CF56C-6AF9-F580-FDF6-BC1BC8321D3D}"/>
                  </a:ext>
                </a:extLst>
              </p:cNvPr>
              <p:cNvSpPr txBox="1"/>
              <p:nvPr/>
            </p:nvSpPr>
            <p:spPr>
              <a:xfrm rot="18432982">
                <a:off x="8374000" y="3619607"/>
                <a:ext cx="988186" cy="414985"/>
              </a:xfrm>
              <a:prstGeom prst="rect">
                <a:avLst/>
              </a:prstGeom>
              <a:noFill/>
            </p:spPr>
            <p:txBody>
              <a:bodyPr wrap="square" lIns="0" rtlCol="0">
                <a:spAutoFit/>
              </a:bodyPr>
              <a:lstStyle/>
              <a:p>
                <a:pPr algn="l">
                  <a:lnSpc>
                    <a:spcPct val="130000"/>
                  </a:lnSpc>
                  <a:spcAft>
                    <a:spcPts val="600"/>
                  </a:spcAft>
                  <a:buClr>
                    <a:schemeClr val="accent2"/>
                  </a:buClr>
                </a:pPr>
                <a:r>
                  <a:rPr lang="fi-FI"/>
                  <a:t>reuse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𝑦</m:t>
                        </m:r>
                      </m:e>
                      <m:sub>
                        <m:r>
                          <a:rPr lang="fi-FI" b="0" i="1" smtClean="0">
                            <a:latin typeface="Cambria Math" panose="02040503050406030204" pitchFamily="18" charset="0"/>
                          </a:rPr>
                          <m:t>2</m:t>
                        </m:r>
                      </m:sub>
                    </m:sSub>
                  </m:oMath>
                </a14:m>
                <a:endParaRPr lang="en-FI"/>
              </a:p>
            </p:txBody>
          </p:sp>
        </mc:Choice>
        <mc:Fallback xmlns="">
          <p:sp>
            <p:nvSpPr>
              <p:cNvPr id="16" name="TextBox 15">
                <a:extLst>
                  <a:ext uri="{FF2B5EF4-FFF2-40B4-BE49-F238E27FC236}">
                    <a16:creationId xmlns:a16="http://schemas.microsoft.com/office/drawing/2014/main" id="{030CF56C-6AF9-F580-FDF6-BC1BC8321D3D}"/>
                  </a:ext>
                </a:extLst>
              </p:cNvPr>
              <p:cNvSpPr txBox="1">
                <a:spLocks noRot="1" noChangeAspect="1" noMove="1" noResize="1" noEditPoints="1" noAdjustHandles="1" noChangeArrowheads="1" noChangeShapeType="1" noTextEdit="1"/>
              </p:cNvSpPr>
              <p:nvPr/>
            </p:nvSpPr>
            <p:spPr>
              <a:xfrm rot="18432982">
                <a:off x="8374000" y="3619607"/>
                <a:ext cx="988186" cy="414985"/>
              </a:xfrm>
              <a:prstGeom prst="rect">
                <a:avLst/>
              </a:prstGeom>
              <a:blipFill>
                <a:blip r:embed="rId6"/>
                <a:stretch>
                  <a:fillRect l="-7190" b="-16374"/>
                </a:stretch>
              </a:blipFill>
            </p:spPr>
            <p:txBody>
              <a:bodyPr/>
              <a:lstStyle/>
              <a:p>
                <a:r>
                  <a:rPr lang="en-US">
                    <a:noFill/>
                  </a:rPr>
                  <a:t> </a:t>
                </a:r>
              </a:p>
            </p:txBody>
          </p:sp>
        </mc:Fallback>
      </mc:AlternateContent>
      <p:sp>
        <p:nvSpPr>
          <p:cNvPr id="20" name="Slide Number Placeholder 19">
            <a:extLst>
              <a:ext uri="{FF2B5EF4-FFF2-40B4-BE49-F238E27FC236}">
                <a16:creationId xmlns:a16="http://schemas.microsoft.com/office/drawing/2014/main" id="{0E045BBA-1D49-583F-2925-AD6242B446B2}"/>
              </a:ext>
            </a:extLst>
          </p:cNvPr>
          <p:cNvSpPr>
            <a:spLocks noGrp="1"/>
          </p:cNvSpPr>
          <p:nvPr>
            <p:ph type="sldNum" sz="quarter" idx="12"/>
          </p:nvPr>
        </p:nvSpPr>
        <p:spPr/>
        <p:txBody>
          <a:bodyPr/>
          <a:lstStyle/>
          <a:p>
            <a:fld id="{897AE9FA-3F8D-0D45-ABEA-B1C7A7244A19}" type="slidenum">
              <a:rPr lang="en-US" smtClean="0"/>
              <a:t>2</a:t>
            </a:fld>
            <a:endParaRPr lang="en-US"/>
          </a:p>
        </p:txBody>
      </p:sp>
    </p:spTree>
    <p:extLst>
      <p:ext uri="{BB962C8B-B14F-4D97-AF65-F5344CB8AC3E}">
        <p14:creationId xmlns:p14="http://schemas.microsoft.com/office/powerpoint/2010/main" val="295037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A57-DC87-AE4B-2DFF-6AF34A79D627}"/>
              </a:ext>
            </a:extLst>
          </p:cNvPr>
          <p:cNvSpPr>
            <a:spLocks noGrp="1"/>
          </p:cNvSpPr>
          <p:nvPr>
            <p:ph type="title"/>
          </p:nvPr>
        </p:nvSpPr>
        <p:spPr/>
        <p:txBody>
          <a:bodyPr/>
          <a:lstStyle/>
          <a:p>
            <a:r>
              <a:rPr lang="fi-FI"/>
              <a:t>Shift </a:t>
            </a:r>
            <a:r>
              <a:rPr lang="fi-FI" err="1"/>
              <a:t>mapping</a:t>
            </a:r>
            <a:r>
              <a:rPr lang="fi-FI"/>
              <a:t>: </a:t>
            </a:r>
            <a:r>
              <a:rPr lang="fi-FI" err="1"/>
              <a:t>invertibility</a:t>
            </a:r>
            <a:endParaRPr lang="en-FI"/>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B69EAE-3A39-0F0F-F230-9BE89EF2B052}"/>
                  </a:ext>
                </a:extLst>
              </p:cNvPr>
              <p:cNvSpPr>
                <a:spLocks noGrp="1"/>
              </p:cNvSpPr>
              <p:nvPr>
                <p:ph idx="1"/>
              </p:nvPr>
            </p:nvSpPr>
            <p:spPr>
              <a:xfrm>
                <a:off x="429208" y="1630973"/>
                <a:ext cx="5538227" cy="4466492"/>
              </a:xfrm>
            </p:spPr>
            <p:txBody>
              <a:bodyPr>
                <a:normAutofit/>
              </a:bodyPr>
              <a:lstStyle/>
              <a:p>
                <a:r>
                  <a:rPr lang="fi-FI"/>
                  <a:t>In practice: symmetric shift mappings</a:t>
                </a:r>
                <a:br>
                  <a:rPr lang="fi-FI"/>
                </a:br>
                <a14:m>
                  <m:oMath xmlns:m="http://schemas.openxmlformats.org/officeDocument/2006/math">
                    <m:sSup>
                      <m:sSupPr>
                        <m:ctrlPr>
                          <a:rPr lang="fi-FI" b="0" i="1" smtClean="0">
                            <a:latin typeface="Cambria Math" panose="02040503050406030204" pitchFamily="18" charset="0"/>
                          </a:rPr>
                        </m:ctrlPr>
                      </m:sSupPr>
                      <m:e>
                        <m:d>
                          <m:dPr>
                            <m:ctrlPr>
                              <a:rPr lang="fi-FI" b="0" i="1" smtClean="0">
                                <a:latin typeface="Cambria Math" panose="02040503050406030204" pitchFamily="18" charset="0"/>
                              </a:rPr>
                            </m:ctrlPr>
                          </m:dPr>
                          <m:e>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r>
                                  <a:rPr lang="fi-FI" b="0" i="1" smtClean="0">
                                    <a:latin typeface="Cambria Math" panose="02040503050406030204" pitchFamily="18" charset="0"/>
                                  </a:rPr>
                                  <m:t>→</m:t>
                                </m:r>
                                <m:r>
                                  <a:rPr lang="fi-FI" b="0" i="1" smtClean="0">
                                    <a:latin typeface="Cambria Math" panose="02040503050406030204" pitchFamily="18" charset="0"/>
                                  </a:rPr>
                                  <m:t>𝑗</m:t>
                                </m:r>
                              </m:sub>
                            </m:sSub>
                          </m:e>
                        </m:d>
                      </m:e>
                      <m:sup>
                        <m:r>
                          <a:rPr lang="fi-FI" i="1">
                            <a:latin typeface="Cambria Math" panose="02040503050406030204" pitchFamily="18" charset="0"/>
                          </a:rPr>
                          <m:t>−1</m:t>
                        </m:r>
                      </m:sup>
                    </m:sSup>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𝑗</m:t>
                        </m:r>
                        <m:r>
                          <a:rPr lang="fi-FI" b="0" i="1" smtClean="0">
                            <a:latin typeface="Cambria Math" panose="02040503050406030204" pitchFamily="18" charset="0"/>
                          </a:rPr>
                          <m:t>→</m:t>
                        </m:r>
                        <m:r>
                          <a:rPr lang="fi-FI" b="0" i="1" smtClean="0">
                            <a:latin typeface="Cambria Math" panose="02040503050406030204" pitchFamily="18" charset="0"/>
                          </a:rPr>
                          <m:t>𝑖</m:t>
                        </m:r>
                      </m:sub>
                    </m:sSub>
                  </m:oMath>
                </a14:m>
                <a:br>
                  <a:rPr lang="fi-FI"/>
                </a:br>
                <a:r>
                  <a:rPr lang="fi-FI"/>
                  <a:t>with the same implementation.</a:t>
                </a:r>
              </a:p>
              <a:p>
                <a:endParaRPr lang="fi-FI"/>
              </a:p>
              <a:p>
                <a:r>
                  <a:rPr lang="fi-FI"/>
                  <a:t>Implementation is free to halt and return ”</a:t>
                </a:r>
                <a:r>
                  <a:rPr lang="fi-FI" i="1"/>
                  <a:t>undefined</a:t>
                </a:r>
                <a:r>
                  <a:rPr lang="fi-FI"/>
                  <a:t>” if it encounters a problem such as an occlusion.</a:t>
                </a:r>
                <a:br>
                  <a:rPr lang="fi-FI"/>
                </a:br>
                <a:endParaRPr lang="fi-FI"/>
              </a:p>
              <a:p>
                <a:r>
                  <a:rPr lang="fi-FI"/>
                  <a:t>If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r>
                          <a:rPr lang="fi-FI" b="0" i="1" smtClean="0">
                            <a:latin typeface="Cambria Math" panose="02040503050406030204" pitchFamily="18" charset="0"/>
                          </a:rPr>
                          <m:t>→</m:t>
                        </m:r>
                        <m:r>
                          <a:rPr lang="fi-FI" b="0" i="1" smtClean="0">
                            <a:latin typeface="Cambria Math" panose="02040503050406030204" pitchFamily="18" charset="0"/>
                          </a:rPr>
                          <m:t>𝑗</m:t>
                        </m:r>
                      </m:sub>
                    </m:sSub>
                    <m:r>
                      <a:rPr lang="fi-FI" b="0" i="1" smtClean="0">
                        <a:latin typeface="Cambria Math" panose="02040503050406030204" pitchFamily="18" charset="0"/>
                      </a:rPr>
                      <m:t>(</m:t>
                    </m:r>
                    <m:r>
                      <a:rPr lang="fi-FI" b="0" i="1" smtClean="0">
                        <a:latin typeface="Cambria Math" panose="02040503050406030204" pitchFamily="18" charset="0"/>
                      </a:rPr>
                      <m:t>𝑥</m:t>
                    </m:r>
                    <m:r>
                      <a:rPr lang="fi-FI" b="0" i="1" smtClean="0">
                        <a:latin typeface="Cambria Math" panose="02040503050406030204" pitchFamily="18" charset="0"/>
                      </a:rPr>
                      <m:t>)</m:t>
                    </m:r>
                  </m:oMath>
                </a14:m>
                <a:r>
                  <a:rPr lang="fi-FI"/>
                  <a:t> is </a:t>
                </a:r>
                <a:r>
                  <a:rPr lang="fi-FI" i="1"/>
                  <a:t>defined</a:t>
                </a:r>
                <a:r>
                  <a:rPr lang="fi-FI"/>
                  <a:t>, ensure the inverse is defined and shifts to </a:t>
                </a:r>
                <a14:m>
                  <m:oMath xmlns:m="http://schemas.openxmlformats.org/officeDocument/2006/math">
                    <m:r>
                      <a:rPr lang="fi-FI" b="0" i="1" smtClean="0">
                        <a:latin typeface="Cambria Math" panose="02040503050406030204" pitchFamily="18" charset="0"/>
                      </a:rPr>
                      <m:t>𝑥</m:t>
                    </m:r>
                  </m:oMath>
                </a14:m>
                <a:r>
                  <a:rPr lang="fi-FI"/>
                  <a:t>. If not, must </a:t>
                </a:r>
                <a:r>
                  <a:rPr lang="fi-FI" i="1"/>
                  <a:t>undefine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r>
                          <a:rPr lang="fi-FI" b="0" i="1" smtClean="0">
                            <a:latin typeface="Cambria Math" panose="02040503050406030204" pitchFamily="18" charset="0"/>
                          </a:rPr>
                          <m:t>→</m:t>
                        </m:r>
                        <m:r>
                          <a:rPr lang="fi-FI" b="0" i="1" smtClean="0">
                            <a:latin typeface="Cambria Math" panose="02040503050406030204" pitchFamily="18" charset="0"/>
                          </a:rPr>
                          <m:t>𝑗</m:t>
                        </m:r>
                      </m:sub>
                    </m:sSub>
                    <m:r>
                      <a:rPr lang="fi-FI" b="0" i="1" smtClean="0">
                        <a:latin typeface="Cambria Math" panose="02040503050406030204" pitchFamily="18" charset="0"/>
                      </a:rPr>
                      <m:t>(</m:t>
                    </m:r>
                    <m:r>
                      <a:rPr lang="fi-FI" b="0" i="1" smtClean="0">
                        <a:latin typeface="Cambria Math" panose="02040503050406030204" pitchFamily="18" charset="0"/>
                      </a:rPr>
                      <m:t>𝑥</m:t>
                    </m:r>
                    <m:r>
                      <a:rPr lang="fi-FI" b="0" i="1" smtClean="0">
                        <a:latin typeface="Cambria Math" panose="02040503050406030204" pitchFamily="18" charset="0"/>
                      </a:rPr>
                      <m:t>)</m:t>
                    </m:r>
                  </m:oMath>
                </a14:m>
                <a:r>
                  <a:rPr lang="fi-FI"/>
                  <a:t>. Otherwise: bias.</a:t>
                </a:r>
              </a:p>
            </p:txBody>
          </p:sp>
        </mc:Choice>
        <mc:Fallback xmlns="">
          <p:sp>
            <p:nvSpPr>
              <p:cNvPr id="3" name="Content Placeholder 2">
                <a:extLst>
                  <a:ext uri="{FF2B5EF4-FFF2-40B4-BE49-F238E27FC236}">
                    <a16:creationId xmlns:a16="http://schemas.microsoft.com/office/drawing/2014/main" id="{7DB69EAE-3A39-0F0F-F230-9BE89EF2B052}"/>
                  </a:ext>
                </a:extLst>
              </p:cNvPr>
              <p:cNvSpPr>
                <a:spLocks noGrp="1" noRot="1" noChangeAspect="1" noMove="1" noResize="1" noEditPoints="1" noAdjustHandles="1" noChangeArrowheads="1" noChangeShapeType="1" noTextEdit="1"/>
              </p:cNvSpPr>
              <p:nvPr>
                <p:ph idx="1"/>
              </p:nvPr>
            </p:nvSpPr>
            <p:spPr>
              <a:xfrm>
                <a:off x="429208" y="1630973"/>
                <a:ext cx="5538227" cy="4466492"/>
              </a:xfrm>
              <a:blipFill>
                <a:blip r:embed="rId3"/>
                <a:stretch>
                  <a:fillRect l="-2310" b="-54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5E86189-5BE7-2D96-0E4D-D81E74753EC3}"/>
              </a:ext>
            </a:extLst>
          </p:cNvPr>
          <p:cNvSpPr>
            <a:spLocks noGrp="1"/>
          </p:cNvSpPr>
          <p:nvPr>
            <p:ph type="sldNum" sz="quarter" idx="12"/>
          </p:nvPr>
        </p:nvSpPr>
        <p:spPr/>
        <p:txBody>
          <a:bodyPr/>
          <a:lstStyle/>
          <a:p>
            <a:fld id="{897AE9FA-3F8D-0D45-ABEA-B1C7A7244A19}" type="slidenum">
              <a:rPr lang="en-US" smtClean="0"/>
              <a:t>20</a:t>
            </a:fld>
            <a:endParaRPr lang="en-US"/>
          </a:p>
        </p:txBody>
      </p:sp>
      <p:sp>
        <p:nvSpPr>
          <p:cNvPr id="5" name="Oval 4">
            <a:extLst>
              <a:ext uri="{FF2B5EF4-FFF2-40B4-BE49-F238E27FC236}">
                <a16:creationId xmlns:a16="http://schemas.microsoft.com/office/drawing/2014/main" id="{6D95886E-3BD0-4EAF-D4E8-93616A5C5CCE}"/>
              </a:ext>
            </a:extLst>
          </p:cNvPr>
          <p:cNvSpPr/>
          <p:nvPr/>
        </p:nvSpPr>
        <p:spPr>
          <a:xfrm>
            <a:off x="7177332" y="4437559"/>
            <a:ext cx="4248312" cy="795024"/>
          </a:xfrm>
          <a:prstGeom prst="ellipse">
            <a:avLst/>
          </a:prstGeom>
          <a:solidFill>
            <a:srgbClr val="D9A289"/>
          </a:solidFill>
          <a:ln w="25400" cap="flat" cmpd="sng" algn="ctr">
            <a:no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6" name="Oval 5">
            <a:extLst>
              <a:ext uri="{FF2B5EF4-FFF2-40B4-BE49-F238E27FC236}">
                <a16:creationId xmlns:a16="http://schemas.microsoft.com/office/drawing/2014/main" id="{C4523E0B-8863-2649-254C-FC6074F2F00A}"/>
              </a:ext>
            </a:extLst>
          </p:cNvPr>
          <p:cNvSpPr/>
          <p:nvPr/>
        </p:nvSpPr>
        <p:spPr>
          <a:xfrm>
            <a:off x="7552288" y="4503446"/>
            <a:ext cx="2508724" cy="674447"/>
          </a:xfrm>
          <a:prstGeom prst="ellipse">
            <a:avLst/>
          </a:prstGeom>
          <a:solidFill>
            <a:schemeClr val="accent5">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740F853B-F62C-878A-E849-5350087A81C3}"/>
              </a:ext>
            </a:extLst>
          </p:cNvPr>
          <p:cNvSpPr/>
          <p:nvPr/>
        </p:nvSpPr>
        <p:spPr>
          <a:xfrm>
            <a:off x="7221391" y="2007104"/>
            <a:ext cx="4248312" cy="795024"/>
          </a:xfrm>
          <a:prstGeom prst="ellipse">
            <a:avLst/>
          </a:prstGeom>
          <a:solidFill>
            <a:srgbClr val="D9A289"/>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8" name="Oval 7">
            <a:extLst>
              <a:ext uri="{FF2B5EF4-FFF2-40B4-BE49-F238E27FC236}">
                <a16:creationId xmlns:a16="http://schemas.microsoft.com/office/drawing/2014/main" id="{7AB75FF3-9DB5-8FF9-1F9B-7DADC3A2C2DC}"/>
              </a:ext>
            </a:extLst>
          </p:cNvPr>
          <p:cNvSpPr/>
          <p:nvPr/>
        </p:nvSpPr>
        <p:spPr>
          <a:xfrm>
            <a:off x="7537496" y="2047134"/>
            <a:ext cx="2523516" cy="712383"/>
          </a:xfrm>
          <a:prstGeom prst="ellipse">
            <a:avLst/>
          </a:prstGeom>
          <a:solidFill>
            <a:schemeClr val="accent5">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9" name="TextBox 8">
            <a:extLst>
              <a:ext uri="{FF2B5EF4-FFF2-40B4-BE49-F238E27FC236}">
                <a16:creationId xmlns:a16="http://schemas.microsoft.com/office/drawing/2014/main" id="{3FAFCB6B-4532-1A0D-AF4F-84E48384EA04}"/>
              </a:ext>
            </a:extLst>
          </p:cNvPr>
          <p:cNvSpPr txBox="1"/>
          <p:nvPr/>
        </p:nvSpPr>
        <p:spPr>
          <a:xfrm>
            <a:off x="7820026"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B</a:t>
            </a:r>
            <a:endParaRPr lang="en-US" sz="1600">
              <a:solidFill>
                <a:srgbClr val="000000"/>
              </a:solidFill>
              <a:latin typeface="Trebuchet MS" panose="020B0603020202020204" pitchFamily="34" charset="0"/>
            </a:endParaRPr>
          </a:p>
        </p:txBody>
      </p:sp>
      <p:sp>
        <p:nvSpPr>
          <p:cNvPr id="10" name="Oval 9">
            <a:extLst>
              <a:ext uri="{FF2B5EF4-FFF2-40B4-BE49-F238E27FC236}">
                <a16:creationId xmlns:a16="http://schemas.microsoft.com/office/drawing/2014/main" id="{ADA4DF57-AE23-46FC-B8F8-4561B63947C0}"/>
              </a:ext>
            </a:extLst>
          </p:cNvPr>
          <p:cNvSpPr/>
          <p:nvPr/>
        </p:nvSpPr>
        <p:spPr>
          <a:xfrm>
            <a:off x="7687221" y="474318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1" name="Oval 10">
            <a:extLst>
              <a:ext uri="{FF2B5EF4-FFF2-40B4-BE49-F238E27FC236}">
                <a16:creationId xmlns:a16="http://schemas.microsoft.com/office/drawing/2014/main" id="{1A177AA6-3DD6-0FB0-3185-1794CDBE4622}"/>
              </a:ext>
            </a:extLst>
          </p:cNvPr>
          <p:cNvSpPr/>
          <p:nvPr/>
        </p:nvSpPr>
        <p:spPr>
          <a:xfrm>
            <a:off x="9654024" y="4853558"/>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1" name="Oval 30">
            <a:extLst>
              <a:ext uri="{FF2B5EF4-FFF2-40B4-BE49-F238E27FC236}">
                <a16:creationId xmlns:a16="http://schemas.microsoft.com/office/drawing/2014/main" id="{47B3CC1D-2018-A316-E81A-447B440977D8}"/>
              </a:ext>
            </a:extLst>
          </p:cNvPr>
          <p:cNvSpPr/>
          <p:nvPr/>
        </p:nvSpPr>
        <p:spPr>
          <a:xfrm>
            <a:off x="10466720" y="462524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2" name="Oval 31">
            <a:extLst>
              <a:ext uri="{FF2B5EF4-FFF2-40B4-BE49-F238E27FC236}">
                <a16:creationId xmlns:a16="http://schemas.microsoft.com/office/drawing/2014/main" id="{5429A71F-FC19-B923-E5DD-32B8A2756856}"/>
              </a:ext>
            </a:extLst>
          </p:cNvPr>
          <p:cNvSpPr/>
          <p:nvPr/>
        </p:nvSpPr>
        <p:spPr>
          <a:xfrm>
            <a:off x="8663927" y="4615737"/>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3" name="TextBox 32">
            <a:extLst>
              <a:ext uri="{FF2B5EF4-FFF2-40B4-BE49-F238E27FC236}">
                <a16:creationId xmlns:a16="http://schemas.microsoft.com/office/drawing/2014/main" id="{6BE52210-E2D4-C94A-E6FC-1AF825D4B9BB}"/>
              </a:ext>
            </a:extLst>
          </p:cNvPr>
          <p:cNvSpPr txBox="1"/>
          <p:nvPr/>
        </p:nvSpPr>
        <p:spPr>
          <a:xfrm>
            <a:off x="7864085" y="1680107"/>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A</a:t>
            </a:r>
            <a:endParaRPr lang="en-US" sz="1600">
              <a:solidFill>
                <a:srgbClr val="000000"/>
              </a:solidFill>
              <a:latin typeface="Trebuchet MS" panose="020B0603020202020204" pitchFamily="34" charset="0"/>
            </a:endParaRPr>
          </a:p>
        </p:txBody>
      </p:sp>
      <p:sp>
        <p:nvSpPr>
          <p:cNvPr id="34" name="Oval 33">
            <a:extLst>
              <a:ext uri="{FF2B5EF4-FFF2-40B4-BE49-F238E27FC236}">
                <a16:creationId xmlns:a16="http://schemas.microsoft.com/office/drawing/2014/main" id="{9A7A447D-787F-C0CC-8434-F43A3E4FCA20}"/>
              </a:ext>
            </a:extLst>
          </p:cNvPr>
          <p:cNvSpPr/>
          <p:nvPr/>
        </p:nvSpPr>
        <p:spPr>
          <a:xfrm>
            <a:off x="7852293" y="239294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5" name="Oval 34">
            <a:extLst>
              <a:ext uri="{FF2B5EF4-FFF2-40B4-BE49-F238E27FC236}">
                <a16:creationId xmlns:a16="http://schemas.microsoft.com/office/drawing/2014/main" id="{61913BA9-4EF9-E912-4DBC-CA500404BCF2}"/>
              </a:ext>
            </a:extLst>
          </p:cNvPr>
          <p:cNvSpPr/>
          <p:nvPr/>
        </p:nvSpPr>
        <p:spPr>
          <a:xfrm>
            <a:off x="9775749" y="234871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6" name="Oval 35">
            <a:extLst>
              <a:ext uri="{FF2B5EF4-FFF2-40B4-BE49-F238E27FC236}">
                <a16:creationId xmlns:a16="http://schemas.microsoft.com/office/drawing/2014/main" id="{03080551-80E3-6AA4-1E18-8ACA6D05172E}"/>
              </a:ext>
            </a:extLst>
          </p:cNvPr>
          <p:cNvSpPr/>
          <p:nvPr/>
        </p:nvSpPr>
        <p:spPr>
          <a:xfrm>
            <a:off x="10576827" y="248471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7" name="Oval 36">
            <a:extLst>
              <a:ext uri="{FF2B5EF4-FFF2-40B4-BE49-F238E27FC236}">
                <a16:creationId xmlns:a16="http://schemas.microsoft.com/office/drawing/2014/main" id="{9EE4C7FE-1971-7698-26F7-836BD48E78C4}"/>
              </a:ext>
            </a:extLst>
          </p:cNvPr>
          <p:cNvSpPr/>
          <p:nvPr/>
        </p:nvSpPr>
        <p:spPr>
          <a:xfrm>
            <a:off x="8729725" y="2568969"/>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cxnSp>
        <p:nvCxnSpPr>
          <p:cNvPr id="38" name="Straight Arrow Connector 37">
            <a:extLst>
              <a:ext uri="{FF2B5EF4-FFF2-40B4-BE49-F238E27FC236}">
                <a16:creationId xmlns:a16="http://schemas.microsoft.com/office/drawing/2014/main" id="{E0CBB83E-DABC-6C9C-AC35-A1AB61C1AC66}"/>
              </a:ext>
            </a:extLst>
          </p:cNvPr>
          <p:cNvCxnSpPr>
            <a:cxnSpLocks/>
          </p:cNvCxnSpPr>
          <p:nvPr/>
        </p:nvCxnSpPr>
        <p:spPr>
          <a:xfrm flipH="1">
            <a:off x="7700211" y="2520121"/>
            <a:ext cx="158261" cy="2264020"/>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B2AD91C-56BC-B2E5-90E4-C9039E6F8B83}"/>
              </a:ext>
            </a:extLst>
          </p:cNvPr>
          <p:cNvCxnSpPr>
            <a:cxnSpLocks/>
          </p:cNvCxnSpPr>
          <p:nvPr/>
        </p:nvCxnSpPr>
        <p:spPr>
          <a:xfrm flipH="1">
            <a:off x="9674084" y="2493744"/>
            <a:ext cx="105507" cy="2409093"/>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9BD26AB-C533-2E59-0BC3-7CF38D1BB32F}"/>
                  </a:ext>
                </a:extLst>
              </p:cNvPr>
              <p:cNvSpPr txBox="1"/>
              <p:nvPr/>
            </p:nvSpPr>
            <p:spPr>
              <a:xfrm>
                <a:off x="7405656" y="3956279"/>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0" name="TextBox 39">
                <a:extLst>
                  <a:ext uri="{FF2B5EF4-FFF2-40B4-BE49-F238E27FC236}">
                    <a16:creationId xmlns:a16="http://schemas.microsoft.com/office/drawing/2014/main" id="{79BD26AB-C533-2E59-0BC3-7CF38D1BB32F}"/>
                  </a:ext>
                </a:extLst>
              </p:cNvPr>
              <p:cNvSpPr txBox="1">
                <a:spLocks noRot="1" noChangeAspect="1" noMove="1" noResize="1" noEditPoints="1" noAdjustHandles="1" noChangeArrowheads="1" noChangeShapeType="1" noTextEdit="1"/>
              </p:cNvSpPr>
              <p:nvPr/>
            </p:nvSpPr>
            <p:spPr>
              <a:xfrm>
                <a:off x="7405656" y="3956279"/>
                <a:ext cx="375944" cy="369332"/>
              </a:xfrm>
              <a:prstGeom prst="rect">
                <a:avLst/>
              </a:prstGeom>
              <a:blipFill>
                <a:blip r:embed="rId4"/>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A34712D8-353F-A97A-0612-DE730E7DE924}"/>
              </a:ext>
            </a:extLst>
          </p:cNvPr>
          <p:cNvSpPr txBox="1"/>
          <p:nvPr/>
        </p:nvSpPr>
        <p:spPr>
          <a:xfrm>
            <a:off x="8359510" y="2049145"/>
            <a:ext cx="1070424" cy="379078"/>
          </a:xfrm>
          <a:prstGeom prst="rect">
            <a:avLst/>
          </a:prstGeom>
          <a:noFill/>
        </p:spPr>
        <p:txBody>
          <a:bodyPr wrap="square" lIns="0" rtlCol="0">
            <a:spAutoFit/>
          </a:bodyPr>
          <a:lstStyle/>
          <a:p>
            <a:pPr algn="ctr">
              <a:lnSpc>
                <a:spcPct val="130000"/>
              </a:lnSpc>
              <a:spcAft>
                <a:spcPts val="600"/>
              </a:spcAft>
              <a:buClr>
                <a:schemeClr val="accent2"/>
              </a:buClr>
            </a:pPr>
            <a:r>
              <a:rPr lang="fi-FI" sz="1600"/>
              <a:t>reusable</a:t>
            </a:r>
            <a:endParaRPr lang="en-FI" sz="1600"/>
          </a:p>
        </p:txBody>
      </p:sp>
      <p:sp>
        <p:nvSpPr>
          <p:cNvPr id="42" name="TextBox 41">
            <a:extLst>
              <a:ext uri="{FF2B5EF4-FFF2-40B4-BE49-F238E27FC236}">
                <a16:creationId xmlns:a16="http://schemas.microsoft.com/office/drawing/2014/main" id="{07DE6353-43D3-3A5F-D7CC-E930CE50ABEC}"/>
              </a:ext>
            </a:extLst>
          </p:cNvPr>
          <p:cNvSpPr txBox="1"/>
          <p:nvPr/>
        </p:nvSpPr>
        <p:spPr>
          <a:xfrm>
            <a:off x="10067880" y="2095788"/>
            <a:ext cx="1343965" cy="338554"/>
          </a:xfrm>
          <a:prstGeom prst="rect">
            <a:avLst/>
          </a:prstGeom>
          <a:noFill/>
        </p:spPr>
        <p:txBody>
          <a:bodyPr wrap="square" lIns="0" rtlCol="0">
            <a:spAutoFit/>
          </a:bodyPr>
          <a:lstStyle/>
          <a:p>
            <a:pPr algn="ctr">
              <a:spcAft>
                <a:spcPts val="600"/>
              </a:spcAft>
              <a:buClr>
                <a:schemeClr val="accent2"/>
              </a:buClr>
            </a:pPr>
            <a:r>
              <a:rPr lang="fi-FI" sz="1600"/>
              <a:t>non-reusable</a:t>
            </a:r>
            <a:endParaRPr lang="en-FI" sz="1600"/>
          </a:p>
        </p:txBody>
      </p:sp>
      <p:sp>
        <p:nvSpPr>
          <p:cNvPr id="43" name="TextBox 42">
            <a:extLst>
              <a:ext uri="{FF2B5EF4-FFF2-40B4-BE49-F238E27FC236}">
                <a16:creationId xmlns:a16="http://schemas.microsoft.com/office/drawing/2014/main" id="{201014AD-3D2B-49B7-28B9-FE4E25199605}"/>
              </a:ext>
            </a:extLst>
          </p:cNvPr>
          <p:cNvSpPr txBox="1"/>
          <p:nvPr/>
        </p:nvSpPr>
        <p:spPr>
          <a:xfrm>
            <a:off x="8283380" y="4762265"/>
            <a:ext cx="1070424" cy="379078"/>
          </a:xfrm>
          <a:prstGeom prst="rect">
            <a:avLst/>
          </a:prstGeom>
          <a:noFill/>
        </p:spPr>
        <p:txBody>
          <a:bodyPr wrap="square" lIns="0" rtlCol="0">
            <a:spAutoFit/>
          </a:bodyPr>
          <a:lstStyle/>
          <a:p>
            <a:pPr algn="ctr">
              <a:lnSpc>
                <a:spcPct val="130000"/>
              </a:lnSpc>
              <a:spcAft>
                <a:spcPts val="600"/>
              </a:spcAft>
              <a:buClr>
                <a:schemeClr val="accent2"/>
              </a:buClr>
            </a:pPr>
            <a:r>
              <a:rPr lang="fi-FI" sz="1600"/>
              <a:t>reusable</a:t>
            </a:r>
            <a:endParaRPr lang="en-FI" sz="1600"/>
          </a:p>
        </p:txBody>
      </p:sp>
      <p:sp>
        <p:nvSpPr>
          <p:cNvPr id="44" name="TextBox 43">
            <a:extLst>
              <a:ext uri="{FF2B5EF4-FFF2-40B4-BE49-F238E27FC236}">
                <a16:creationId xmlns:a16="http://schemas.microsoft.com/office/drawing/2014/main" id="{69F008E1-A17A-6B8B-27C8-ABF09D2C3066}"/>
              </a:ext>
            </a:extLst>
          </p:cNvPr>
          <p:cNvSpPr txBox="1"/>
          <p:nvPr/>
        </p:nvSpPr>
        <p:spPr>
          <a:xfrm>
            <a:off x="10014609" y="4761959"/>
            <a:ext cx="1343965" cy="338554"/>
          </a:xfrm>
          <a:prstGeom prst="rect">
            <a:avLst/>
          </a:prstGeom>
          <a:noFill/>
        </p:spPr>
        <p:txBody>
          <a:bodyPr wrap="square" lIns="0" rtlCol="0">
            <a:spAutoFit/>
          </a:bodyPr>
          <a:lstStyle/>
          <a:p>
            <a:pPr algn="ctr">
              <a:spcAft>
                <a:spcPts val="600"/>
              </a:spcAft>
              <a:buClr>
                <a:schemeClr val="accent2"/>
              </a:buClr>
            </a:pPr>
            <a:r>
              <a:rPr lang="fi-FI" sz="1600"/>
              <a:t>non-reusable</a:t>
            </a:r>
            <a:endParaRPr lang="en-FI" sz="1600"/>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13C28A5-8395-E6CC-0AD1-726AAFE20574}"/>
                  </a:ext>
                </a:extLst>
              </p:cNvPr>
              <p:cNvSpPr txBox="1"/>
              <p:nvPr/>
            </p:nvSpPr>
            <p:spPr>
              <a:xfrm>
                <a:off x="8352116" y="3956279"/>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6" name="TextBox 45">
                <a:extLst>
                  <a:ext uri="{FF2B5EF4-FFF2-40B4-BE49-F238E27FC236}">
                    <a16:creationId xmlns:a16="http://schemas.microsoft.com/office/drawing/2014/main" id="{B13C28A5-8395-E6CC-0AD1-726AAFE20574}"/>
                  </a:ext>
                </a:extLst>
              </p:cNvPr>
              <p:cNvSpPr txBox="1">
                <a:spLocks noRot="1" noChangeAspect="1" noMove="1" noResize="1" noEditPoints="1" noAdjustHandles="1" noChangeArrowheads="1" noChangeShapeType="1" noTextEdit="1"/>
              </p:cNvSpPr>
              <p:nvPr/>
            </p:nvSpPr>
            <p:spPr>
              <a:xfrm>
                <a:off x="8352116" y="3956279"/>
                <a:ext cx="37594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E537C87-5A5F-CEB3-83CE-492A07A95581}"/>
                  </a:ext>
                </a:extLst>
              </p:cNvPr>
              <p:cNvSpPr txBox="1"/>
              <p:nvPr/>
            </p:nvSpPr>
            <p:spPr>
              <a:xfrm>
                <a:off x="9344472" y="39331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7" name="TextBox 46">
                <a:extLst>
                  <a:ext uri="{FF2B5EF4-FFF2-40B4-BE49-F238E27FC236}">
                    <a16:creationId xmlns:a16="http://schemas.microsoft.com/office/drawing/2014/main" id="{6E537C87-5A5F-CEB3-83CE-492A07A95581}"/>
                  </a:ext>
                </a:extLst>
              </p:cNvPr>
              <p:cNvSpPr txBox="1">
                <a:spLocks noRot="1" noChangeAspect="1" noMove="1" noResize="1" noEditPoints="1" noAdjustHandles="1" noChangeArrowheads="1" noChangeShapeType="1" noTextEdit="1"/>
              </p:cNvSpPr>
              <p:nvPr/>
            </p:nvSpPr>
            <p:spPr>
              <a:xfrm>
                <a:off x="9344472" y="3933116"/>
                <a:ext cx="375944" cy="369332"/>
              </a:xfrm>
              <a:prstGeom prst="rect">
                <a:avLst/>
              </a:prstGeom>
              <a:blipFill>
                <a:blip r:embed="rId4"/>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B73DFA6A-7347-757F-3E1C-15E85211A01A}"/>
              </a:ext>
            </a:extLst>
          </p:cNvPr>
          <p:cNvCxnSpPr>
            <a:cxnSpLocks/>
          </p:cNvCxnSpPr>
          <p:nvPr/>
        </p:nvCxnSpPr>
        <p:spPr>
          <a:xfrm flipH="1">
            <a:off x="7830564" y="2483311"/>
            <a:ext cx="158261" cy="2264020"/>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B9C1C7D-40BA-F054-F7DB-8C0DC15A7684}"/>
              </a:ext>
            </a:extLst>
          </p:cNvPr>
          <p:cNvCxnSpPr>
            <a:cxnSpLocks/>
          </p:cNvCxnSpPr>
          <p:nvPr/>
        </p:nvCxnSpPr>
        <p:spPr>
          <a:xfrm flipH="1">
            <a:off x="9804437" y="2456934"/>
            <a:ext cx="105507" cy="2409093"/>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F879DB2-1BE1-D204-E668-2FDB247E70CE}"/>
                  </a:ext>
                </a:extLst>
              </p:cNvPr>
              <p:cNvSpPr txBox="1"/>
              <p:nvPr/>
            </p:nvSpPr>
            <p:spPr>
              <a:xfrm>
                <a:off x="7907436" y="31698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51" name="TextBox 50">
                <a:extLst>
                  <a:ext uri="{FF2B5EF4-FFF2-40B4-BE49-F238E27FC236}">
                    <a16:creationId xmlns:a16="http://schemas.microsoft.com/office/drawing/2014/main" id="{6F879DB2-1BE1-D204-E668-2FDB247E70CE}"/>
                  </a:ext>
                </a:extLst>
              </p:cNvPr>
              <p:cNvSpPr txBox="1">
                <a:spLocks noRot="1" noChangeAspect="1" noMove="1" noResize="1" noEditPoints="1" noAdjustHandles="1" noChangeArrowheads="1" noChangeShapeType="1" noTextEdit="1"/>
              </p:cNvSpPr>
              <p:nvPr/>
            </p:nvSpPr>
            <p:spPr>
              <a:xfrm>
                <a:off x="7907436" y="3169816"/>
                <a:ext cx="375944" cy="369332"/>
              </a:xfrm>
              <a:prstGeom prst="rect">
                <a:avLst/>
              </a:prstGeom>
              <a:blipFill>
                <a:blip r:embed="rId5"/>
                <a:stretch>
                  <a:fillRect r="-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C908AF2-2989-69D7-BAF7-1F8550E30628}"/>
                  </a:ext>
                </a:extLst>
              </p:cNvPr>
              <p:cNvSpPr txBox="1"/>
              <p:nvPr/>
            </p:nvSpPr>
            <p:spPr>
              <a:xfrm>
                <a:off x="8853896" y="31698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52" name="TextBox 51">
                <a:extLst>
                  <a:ext uri="{FF2B5EF4-FFF2-40B4-BE49-F238E27FC236}">
                    <a16:creationId xmlns:a16="http://schemas.microsoft.com/office/drawing/2014/main" id="{2C908AF2-2989-69D7-BAF7-1F8550E30628}"/>
                  </a:ext>
                </a:extLst>
              </p:cNvPr>
              <p:cNvSpPr txBox="1">
                <a:spLocks noRot="1" noChangeAspect="1" noMove="1" noResize="1" noEditPoints="1" noAdjustHandles="1" noChangeArrowheads="1" noChangeShapeType="1" noTextEdit="1"/>
              </p:cNvSpPr>
              <p:nvPr/>
            </p:nvSpPr>
            <p:spPr>
              <a:xfrm>
                <a:off x="8853896" y="3169816"/>
                <a:ext cx="375944" cy="369332"/>
              </a:xfrm>
              <a:prstGeom prst="rect">
                <a:avLst/>
              </a:prstGeom>
              <a:blipFill>
                <a:blip r:embed="rId5"/>
                <a:stretch>
                  <a:fillRect r="-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827092C-E0D8-66B1-F760-4A8DD4E8E98A}"/>
                  </a:ext>
                </a:extLst>
              </p:cNvPr>
              <p:cNvSpPr txBox="1"/>
              <p:nvPr/>
            </p:nvSpPr>
            <p:spPr>
              <a:xfrm>
                <a:off x="9846252" y="3146653"/>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53" name="TextBox 52">
                <a:extLst>
                  <a:ext uri="{FF2B5EF4-FFF2-40B4-BE49-F238E27FC236}">
                    <a16:creationId xmlns:a16="http://schemas.microsoft.com/office/drawing/2014/main" id="{1827092C-E0D8-66B1-F760-4A8DD4E8E98A}"/>
                  </a:ext>
                </a:extLst>
              </p:cNvPr>
              <p:cNvSpPr txBox="1">
                <a:spLocks noRot="1" noChangeAspect="1" noMove="1" noResize="1" noEditPoints="1" noAdjustHandles="1" noChangeArrowheads="1" noChangeShapeType="1" noTextEdit="1"/>
              </p:cNvSpPr>
              <p:nvPr/>
            </p:nvSpPr>
            <p:spPr>
              <a:xfrm>
                <a:off x="9846252" y="3146653"/>
                <a:ext cx="375944" cy="369332"/>
              </a:xfrm>
              <a:prstGeom prst="rect">
                <a:avLst/>
              </a:prstGeom>
              <a:blipFill>
                <a:blip r:embed="rId5"/>
                <a:stretch>
                  <a:fillRect r="-38710"/>
                </a:stretch>
              </a:blipFill>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D4873AFB-F5E6-7801-5D8B-C549C115D54E}"/>
              </a:ext>
            </a:extLst>
          </p:cNvPr>
          <p:cNvCxnSpPr>
            <a:cxnSpLocks/>
          </p:cNvCxnSpPr>
          <p:nvPr/>
        </p:nvCxnSpPr>
        <p:spPr>
          <a:xfrm flipH="1">
            <a:off x="8684949" y="2729484"/>
            <a:ext cx="70431" cy="1915429"/>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BB2BEDA-9127-31C0-C2CA-21596D377AC9}"/>
              </a:ext>
            </a:extLst>
          </p:cNvPr>
          <p:cNvCxnSpPr>
            <a:cxnSpLocks/>
          </p:cNvCxnSpPr>
          <p:nvPr/>
        </p:nvCxnSpPr>
        <p:spPr>
          <a:xfrm flipH="1">
            <a:off x="8815302" y="2715768"/>
            <a:ext cx="54378" cy="1892335"/>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BF0EE83-BF72-83BC-74A7-242DAA473377}"/>
              </a:ext>
            </a:extLst>
          </p:cNvPr>
          <p:cNvSpPr/>
          <p:nvPr/>
        </p:nvSpPr>
        <p:spPr>
          <a:xfrm>
            <a:off x="334108" y="4644913"/>
            <a:ext cx="5811197" cy="1373422"/>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4281008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A57-DC87-AE4B-2DFF-6AF34A79D627}"/>
              </a:ext>
            </a:extLst>
          </p:cNvPr>
          <p:cNvSpPr>
            <a:spLocks noGrp="1"/>
          </p:cNvSpPr>
          <p:nvPr>
            <p:ph type="title"/>
          </p:nvPr>
        </p:nvSpPr>
        <p:spPr/>
        <p:txBody>
          <a:bodyPr/>
          <a:lstStyle/>
          <a:p>
            <a:r>
              <a:rPr lang="fi-FI"/>
              <a:t>Shift </a:t>
            </a:r>
            <a:r>
              <a:rPr lang="fi-FI" err="1"/>
              <a:t>mapping</a:t>
            </a:r>
            <a:r>
              <a:rPr lang="fi-FI"/>
              <a:t>: </a:t>
            </a:r>
            <a:r>
              <a:rPr lang="fi-FI" err="1"/>
              <a:t>invertibility</a:t>
            </a:r>
            <a:endParaRPr lang="en-FI"/>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B69EAE-3A39-0F0F-F230-9BE89EF2B052}"/>
                  </a:ext>
                </a:extLst>
              </p:cNvPr>
              <p:cNvSpPr>
                <a:spLocks noGrp="1"/>
              </p:cNvSpPr>
              <p:nvPr>
                <p:ph idx="1"/>
              </p:nvPr>
            </p:nvSpPr>
            <p:spPr>
              <a:xfrm>
                <a:off x="429208" y="1630973"/>
                <a:ext cx="5538227" cy="4466492"/>
              </a:xfrm>
            </p:spPr>
            <p:txBody>
              <a:bodyPr>
                <a:normAutofit/>
              </a:bodyPr>
              <a:lstStyle/>
              <a:p>
                <a:r>
                  <a:rPr lang="fi-FI"/>
                  <a:t>In practice: symmetric shift mappings</a:t>
                </a:r>
                <a:br>
                  <a:rPr lang="fi-FI"/>
                </a:br>
                <a14:m>
                  <m:oMath xmlns:m="http://schemas.openxmlformats.org/officeDocument/2006/math">
                    <m:sSup>
                      <m:sSupPr>
                        <m:ctrlPr>
                          <a:rPr lang="fi-FI" b="0" i="1" smtClean="0">
                            <a:latin typeface="Cambria Math" panose="02040503050406030204" pitchFamily="18" charset="0"/>
                          </a:rPr>
                        </m:ctrlPr>
                      </m:sSupPr>
                      <m:e>
                        <m:d>
                          <m:dPr>
                            <m:ctrlPr>
                              <a:rPr lang="fi-FI" b="0" i="1" smtClean="0">
                                <a:latin typeface="Cambria Math" panose="02040503050406030204" pitchFamily="18" charset="0"/>
                              </a:rPr>
                            </m:ctrlPr>
                          </m:dPr>
                          <m:e>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r>
                                  <a:rPr lang="fi-FI" b="0" i="1" smtClean="0">
                                    <a:latin typeface="Cambria Math" panose="02040503050406030204" pitchFamily="18" charset="0"/>
                                  </a:rPr>
                                  <m:t>→</m:t>
                                </m:r>
                                <m:r>
                                  <a:rPr lang="fi-FI" b="0" i="1" smtClean="0">
                                    <a:latin typeface="Cambria Math" panose="02040503050406030204" pitchFamily="18" charset="0"/>
                                  </a:rPr>
                                  <m:t>𝑗</m:t>
                                </m:r>
                              </m:sub>
                            </m:sSub>
                          </m:e>
                        </m:d>
                      </m:e>
                      <m:sup>
                        <m:r>
                          <a:rPr lang="fi-FI" i="1">
                            <a:latin typeface="Cambria Math" panose="02040503050406030204" pitchFamily="18" charset="0"/>
                          </a:rPr>
                          <m:t>−1</m:t>
                        </m:r>
                      </m:sup>
                    </m:sSup>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𝑗</m:t>
                        </m:r>
                        <m:r>
                          <a:rPr lang="fi-FI" b="0" i="1" smtClean="0">
                            <a:latin typeface="Cambria Math" panose="02040503050406030204" pitchFamily="18" charset="0"/>
                          </a:rPr>
                          <m:t>→</m:t>
                        </m:r>
                        <m:r>
                          <a:rPr lang="fi-FI" b="0" i="1" smtClean="0">
                            <a:latin typeface="Cambria Math" panose="02040503050406030204" pitchFamily="18" charset="0"/>
                          </a:rPr>
                          <m:t>𝑖</m:t>
                        </m:r>
                      </m:sub>
                    </m:sSub>
                  </m:oMath>
                </a14:m>
                <a:br>
                  <a:rPr lang="fi-FI"/>
                </a:br>
                <a:r>
                  <a:rPr lang="fi-FI"/>
                  <a:t>with the same implementation.</a:t>
                </a:r>
              </a:p>
              <a:p>
                <a:endParaRPr lang="fi-FI"/>
              </a:p>
              <a:p>
                <a:r>
                  <a:rPr lang="fi-FI"/>
                  <a:t>Implementation is free to halt and return ”</a:t>
                </a:r>
                <a:r>
                  <a:rPr lang="fi-FI" i="1"/>
                  <a:t>undefined</a:t>
                </a:r>
                <a:r>
                  <a:rPr lang="fi-FI"/>
                  <a:t>” if it encounters a problem such as an occlusion.</a:t>
                </a:r>
                <a:br>
                  <a:rPr lang="fi-FI"/>
                </a:br>
                <a:endParaRPr lang="fi-FI"/>
              </a:p>
              <a:p>
                <a:r>
                  <a:rPr lang="fi-FI"/>
                  <a:t>If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r>
                          <a:rPr lang="fi-FI" b="0" i="1" smtClean="0">
                            <a:latin typeface="Cambria Math" panose="02040503050406030204" pitchFamily="18" charset="0"/>
                          </a:rPr>
                          <m:t>→</m:t>
                        </m:r>
                        <m:r>
                          <a:rPr lang="fi-FI" b="0" i="1" smtClean="0">
                            <a:latin typeface="Cambria Math" panose="02040503050406030204" pitchFamily="18" charset="0"/>
                          </a:rPr>
                          <m:t>𝑗</m:t>
                        </m:r>
                      </m:sub>
                    </m:sSub>
                    <m:r>
                      <a:rPr lang="fi-FI" b="0" i="1" smtClean="0">
                        <a:latin typeface="Cambria Math" panose="02040503050406030204" pitchFamily="18" charset="0"/>
                      </a:rPr>
                      <m:t>(</m:t>
                    </m:r>
                    <m:r>
                      <a:rPr lang="fi-FI" b="0" i="1" smtClean="0">
                        <a:latin typeface="Cambria Math" panose="02040503050406030204" pitchFamily="18" charset="0"/>
                      </a:rPr>
                      <m:t>𝑥</m:t>
                    </m:r>
                    <m:r>
                      <a:rPr lang="fi-FI" b="0" i="1" smtClean="0">
                        <a:latin typeface="Cambria Math" panose="02040503050406030204" pitchFamily="18" charset="0"/>
                      </a:rPr>
                      <m:t>)</m:t>
                    </m:r>
                  </m:oMath>
                </a14:m>
                <a:r>
                  <a:rPr lang="fi-FI"/>
                  <a:t> is </a:t>
                </a:r>
                <a:r>
                  <a:rPr lang="fi-FI" i="1"/>
                  <a:t>defined</a:t>
                </a:r>
                <a:r>
                  <a:rPr lang="fi-FI"/>
                  <a:t>, ensure the inverse is defined and shifts to </a:t>
                </a:r>
                <a14:m>
                  <m:oMath xmlns:m="http://schemas.openxmlformats.org/officeDocument/2006/math">
                    <m:r>
                      <a:rPr lang="fi-FI" b="0" i="1" smtClean="0">
                        <a:latin typeface="Cambria Math" panose="02040503050406030204" pitchFamily="18" charset="0"/>
                      </a:rPr>
                      <m:t>𝑥</m:t>
                    </m:r>
                  </m:oMath>
                </a14:m>
                <a:r>
                  <a:rPr lang="fi-FI"/>
                  <a:t>. If not, must </a:t>
                </a:r>
                <a:r>
                  <a:rPr lang="fi-FI" i="1"/>
                  <a:t>undefine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r>
                          <a:rPr lang="fi-FI" b="0" i="1" smtClean="0">
                            <a:latin typeface="Cambria Math" panose="02040503050406030204" pitchFamily="18" charset="0"/>
                          </a:rPr>
                          <m:t>→</m:t>
                        </m:r>
                        <m:r>
                          <a:rPr lang="fi-FI" b="0" i="1" smtClean="0">
                            <a:latin typeface="Cambria Math" panose="02040503050406030204" pitchFamily="18" charset="0"/>
                          </a:rPr>
                          <m:t>𝑗</m:t>
                        </m:r>
                      </m:sub>
                    </m:sSub>
                    <m:r>
                      <a:rPr lang="fi-FI" b="0" i="1" smtClean="0">
                        <a:latin typeface="Cambria Math" panose="02040503050406030204" pitchFamily="18" charset="0"/>
                      </a:rPr>
                      <m:t>(</m:t>
                    </m:r>
                    <m:r>
                      <a:rPr lang="fi-FI" b="0" i="1" smtClean="0">
                        <a:latin typeface="Cambria Math" panose="02040503050406030204" pitchFamily="18" charset="0"/>
                      </a:rPr>
                      <m:t>𝑥</m:t>
                    </m:r>
                    <m:r>
                      <a:rPr lang="fi-FI" b="0" i="1" smtClean="0">
                        <a:latin typeface="Cambria Math" panose="02040503050406030204" pitchFamily="18" charset="0"/>
                      </a:rPr>
                      <m:t>)</m:t>
                    </m:r>
                  </m:oMath>
                </a14:m>
                <a:r>
                  <a:rPr lang="fi-FI"/>
                  <a:t>. Otherwise: bias.</a:t>
                </a:r>
              </a:p>
            </p:txBody>
          </p:sp>
        </mc:Choice>
        <mc:Fallback xmlns="">
          <p:sp>
            <p:nvSpPr>
              <p:cNvPr id="3" name="Content Placeholder 2">
                <a:extLst>
                  <a:ext uri="{FF2B5EF4-FFF2-40B4-BE49-F238E27FC236}">
                    <a16:creationId xmlns:a16="http://schemas.microsoft.com/office/drawing/2014/main" id="{7DB69EAE-3A39-0F0F-F230-9BE89EF2B052}"/>
                  </a:ext>
                </a:extLst>
              </p:cNvPr>
              <p:cNvSpPr>
                <a:spLocks noGrp="1" noRot="1" noChangeAspect="1" noMove="1" noResize="1" noEditPoints="1" noAdjustHandles="1" noChangeArrowheads="1" noChangeShapeType="1" noTextEdit="1"/>
              </p:cNvSpPr>
              <p:nvPr>
                <p:ph idx="1"/>
              </p:nvPr>
            </p:nvSpPr>
            <p:spPr>
              <a:xfrm>
                <a:off x="429208" y="1630973"/>
                <a:ext cx="5538227" cy="4466492"/>
              </a:xfrm>
              <a:blipFill>
                <a:blip r:embed="rId3"/>
                <a:stretch>
                  <a:fillRect l="-2310" b="-54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5E86189-5BE7-2D96-0E4D-D81E74753EC3}"/>
              </a:ext>
            </a:extLst>
          </p:cNvPr>
          <p:cNvSpPr>
            <a:spLocks noGrp="1"/>
          </p:cNvSpPr>
          <p:nvPr>
            <p:ph type="sldNum" sz="quarter" idx="12"/>
          </p:nvPr>
        </p:nvSpPr>
        <p:spPr/>
        <p:txBody>
          <a:bodyPr/>
          <a:lstStyle/>
          <a:p>
            <a:fld id="{897AE9FA-3F8D-0D45-ABEA-B1C7A7244A19}" type="slidenum">
              <a:rPr lang="en-US" smtClean="0"/>
              <a:t>21</a:t>
            </a:fld>
            <a:endParaRPr lang="en-US"/>
          </a:p>
        </p:txBody>
      </p:sp>
      <p:sp>
        <p:nvSpPr>
          <p:cNvPr id="5" name="Oval 4">
            <a:extLst>
              <a:ext uri="{FF2B5EF4-FFF2-40B4-BE49-F238E27FC236}">
                <a16:creationId xmlns:a16="http://schemas.microsoft.com/office/drawing/2014/main" id="{6D95886E-3BD0-4EAF-D4E8-93616A5C5CCE}"/>
              </a:ext>
            </a:extLst>
          </p:cNvPr>
          <p:cNvSpPr/>
          <p:nvPr/>
        </p:nvSpPr>
        <p:spPr>
          <a:xfrm>
            <a:off x="7177332" y="4437559"/>
            <a:ext cx="4248312" cy="795024"/>
          </a:xfrm>
          <a:prstGeom prst="ellipse">
            <a:avLst/>
          </a:prstGeom>
          <a:solidFill>
            <a:srgbClr val="D9A289"/>
          </a:solidFill>
          <a:ln w="25400" cap="flat" cmpd="sng" algn="ctr">
            <a:no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6" name="Oval 5">
            <a:extLst>
              <a:ext uri="{FF2B5EF4-FFF2-40B4-BE49-F238E27FC236}">
                <a16:creationId xmlns:a16="http://schemas.microsoft.com/office/drawing/2014/main" id="{C4523E0B-8863-2649-254C-FC6074F2F00A}"/>
              </a:ext>
            </a:extLst>
          </p:cNvPr>
          <p:cNvSpPr/>
          <p:nvPr/>
        </p:nvSpPr>
        <p:spPr>
          <a:xfrm>
            <a:off x="7552288" y="4503446"/>
            <a:ext cx="2508724" cy="674447"/>
          </a:xfrm>
          <a:prstGeom prst="ellipse">
            <a:avLst/>
          </a:prstGeom>
          <a:solidFill>
            <a:schemeClr val="accent5">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740F853B-F62C-878A-E849-5350087A81C3}"/>
              </a:ext>
            </a:extLst>
          </p:cNvPr>
          <p:cNvSpPr/>
          <p:nvPr/>
        </p:nvSpPr>
        <p:spPr>
          <a:xfrm>
            <a:off x="7221391" y="2007104"/>
            <a:ext cx="4248312" cy="795024"/>
          </a:xfrm>
          <a:prstGeom prst="ellipse">
            <a:avLst/>
          </a:prstGeom>
          <a:solidFill>
            <a:srgbClr val="D9A289"/>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8" name="Oval 7">
            <a:extLst>
              <a:ext uri="{FF2B5EF4-FFF2-40B4-BE49-F238E27FC236}">
                <a16:creationId xmlns:a16="http://schemas.microsoft.com/office/drawing/2014/main" id="{7AB75FF3-9DB5-8FF9-1F9B-7DADC3A2C2DC}"/>
              </a:ext>
            </a:extLst>
          </p:cNvPr>
          <p:cNvSpPr/>
          <p:nvPr/>
        </p:nvSpPr>
        <p:spPr>
          <a:xfrm>
            <a:off x="7537496" y="2047134"/>
            <a:ext cx="2523516" cy="712383"/>
          </a:xfrm>
          <a:prstGeom prst="ellipse">
            <a:avLst/>
          </a:prstGeom>
          <a:solidFill>
            <a:schemeClr val="accent5">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9" name="TextBox 8">
            <a:extLst>
              <a:ext uri="{FF2B5EF4-FFF2-40B4-BE49-F238E27FC236}">
                <a16:creationId xmlns:a16="http://schemas.microsoft.com/office/drawing/2014/main" id="{3FAFCB6B-4532-1A0D-AF4F-84E48384EA04}"/>
              </a:ext>
            </a:extLst>
          </p:cNvPr>
          <p:cNvSpPr txBox="1"/>
          <p:nvPr/>
        </p:nvSpPr>
        <p:spPr>
          <a:xfrm>
            <a:off x="7820026"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B</a:t>
            </a:r>
            <a:endParaRPr lang="en-US" sz="1600">
              <a:solidFill>
                <a:srgbClr val="000000"/>
              </a:solidFill>
              <a:latin typeface="Trebuchet MS" panose="020B0603020202020204" pitchFamily="34" charset="0"/>
            </a:endParaRPr>
          </a:p>
        </p:txBody>
      </p:sp>
      <p:sp>
        <p:nvSpPr>
          <p:cNvPr id="10" name="Oval 9">
            <a:extLst>
              <a:ext uri="{FF2B5EF4-FFF2-40B4-BE49-F238E27FC236}">
                <a16:creationId xmlns:a16="http://schemas.microsoft.com/office/drawing/2014/main" id="{ADA4DF57-AE23-46FC-B8F8-4561B63947C0}"/>
              </a:ext>
            </a:extLst>
          </p:cNvPr>
          <p:cNvSpPr/>
          <p:nvPr/>
        </p:nvSpPr>
        <p:spPr>
          <a:xfrm>
            <a:off x="7687221" y="474318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1" name="Oval 10">
            <a:extLst>
              <a:ext uri="{FF2B5EF4-FFF2-40B4-BE49-F238E27FC236}">
                <a16:creationId xmlns:a16="http://schemas.microsoft.com/office/drawing/2014/main" id="{1A177AA6-3DD6-0FB0-3185-1794CDBE4622}"/>
              </a:ext>
            </a:extLst>
          </p:cNvPr>
          <p:cNvSpPr/>
          <p:nvPr/>
        </p:nvSpPr>
        <p:spPr>
          <a:xfrm>
            <a:off x="9654024" y="4853558"/>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1" name="Oval 30">
            <a:extLst>
              <a:ext uri="{FF2B5EF4-FFF2-40B4-BE49-F238E27FC236}">
                <a16:creationId xmlns:a16="http://schemas.microsoft.com/office/drawing/2014/main" id="{47B3CC1D-2018-A316-E81A-447B440977D8}"/>
              </a:ext>
            </a:extLst>
          </p:cNvPr>
          <p:cNvSpPr/>
          <p:nvPr/>
        </p:nvSpPr>
        <p:spPr>
          <a:xfrm>
            <a:off x="10466720" y="462524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2" name="Oval 31">
            <a:extLst>
              <a:ext uri="{FF2B5EF4-FFF2-40B4-BE49-F238E27FC236}">
                <a16:creationId xmlns:a16="http://schemas.microsoft.com/office/drawing/2014/main" id="{5429A71F-FC19-B923-E5DD-32B8A2756856}"/>
              </a:ext>
            </a:extLst>
          </p:cNvPr>
          <p:cNvSpPr/>
          <p:nvPr/>
        </p:nvSpPr>
        <p:spPr>
          <a:xfrm>
            <a:off x="8663927" y="4615737"/>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3" name="TextBox 32">
            <a:extLst>
              <a:ext uri="{FF2B5EF4-FFF2-40B4-BE49-F238E27FC236}">
                <a16:creationId xmlns:a16="http://schemas.microsoft.com/office/drawing/2014/main" id="{6BE52210-E2D4-C94A-E6FC-1AF825D4B9BB}"/>
              </a:ext>
            </a:extLst>
          </p:cNvPr>
          <p:cNvSpPr txBox="1"/>
          <p:nvPr/>
        </p:nvSpPr>
        <p:spPr>
          <a:xfrm>
            <a:off x="7864085" y="1680107"/>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A</a:t>
            </a:r>
            <a:endParaRPr lang="en-US" sz="1600">
              <a:solidFill>
                <a:srgbClr val="000000"/>
              </a:solidFill>
              <a:latin typeface="Trebuchet MS" panose="020B0603020202020204" pitchFamily="34" charset="0"/>
            </a:endParaRPr>
          </a:p>
        </p:txBody>
      </p:sp>
      <p:sp>
        <p:nvSpPr>
          <p:cNvPr id="34" name="Oval 33">
            <a:extLst>
              <a:ext uri="{FF2B5EF4-FFF2-40B4-BE49-F238E27FC236}">
                <a16:creationId xmlns:a16="http://schemas.microsoft.com/office/drawing/2014/main" id="{9A7A447D-787F-C0CC-8434-F43A3E4FCA20}"/>
              </a:ext>
            </a:extLst>
          </p:cNvPr>
          <p:cNvSpPr/>
          <p:nvPr/>
        </p:nvSpPr>
        <p:spPr>
          <a:xfrm>
            <a:off x="7852293" y="239294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5" name="Oval 34">
            <a:extLst>
              <a:ext uri="{FF2B5EF4-FFF2-40B4-BE49-F238E27FC236}">
                <a16:creationId xmlns:a16="http://schemas.microsoft.com/office/drawing/2014/main" id="{61913BA9-4EF9-E912-4DBC-CA500404BCF2}"/>
              </a:ext>
            </a:extLst>
          </p:cNvPr>
          <p:cNvSpPr/>
          <p:nvPr/>
        </p:nvSpPr>
        <p:spPr>
          <a:xfrm>
            <a:off x="9775749" y="234871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6" name="Oval 35">
            <a:extLst>
              <a:ext uri="{FF2B5EF4-FFF2-40B4-BE49-F238E27FC236}">
                <a16:creationId xmlns:a16="http://schemas.microsoft.com/office/drawing/2014/main" id="{03080551-80E3-6AA4-1E18-8ACA6D05172E}"/>
              </a:ext>
            </a:extLst>
          </p:cNvPr>
          <p:cNvSpPr/>
          <p:nvPr/>
        </p:nvSpPr>
        <p:spPr>
          <a:xfrm>
            <a:off x="10576827" y="248471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7" name="Oval 36">
            <a:extLst>
              <a:ext uri="{FF2B5EF4-FFF2-40B4-BE49-F238E27FC236}">
                <a16:creationId xmlns:a16="http://schemas.microsoft.com/office/drawing/2014/main" id="{9EE4C7FE-1971-7698-26F7-836BD48E78C4}"/>
              </a:ext>
            </a:extLst>
          </p:cNvPr>
          <p:cNvSpPr/>
          <p:nvPr/>
        </p:nvSpPr>
        <p:spPr>
          <a:xfrm>
            <a:off x="8729725" y="2568969"/>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cxnSp>
        <p:nvCxnSpPr>
          <p:cNvPr id="38" name="Straight Arrow Connector 37">
            <a:extLst>
              <a:ext uri="{FF2B5EF4-FFF2-40B4-BE49-F238E27FC236}">
                <a16:creationId xmlns:a16="http://schemas.microsoft.com/office/drawing/2014/main" id="{E0CBB83E-DABC-6C9C-AC35-A1AB61C1AC66}"/>
              </a:ext>
            </a:extLst>
          </p:cNvPr>
          <p:cNvCxnSpPr>
            <a:cxnSpLocks/>
          </p:cNvCxnSpPr>
          <p:nvPr/>
        </p:nvCxnSpPr>
        <p:spPr>
          <a:xfrm flipH="1">
            <a:off x="7700211" y="2520121"/>
            <a:ext cx="158261" cy="2264020"/>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B2AD91C-56BC-B2E5-90E4-C9039E6F8B83}"/>
              </a:ext>
            </a:extLst>
          </p:cNvPr>
          <p:cNvCxnSpPr>
            <a:cxnSpLocks/>
          </p:cNvCxnSpPr>
          <p:nvPr/>
        </p:nvCxnSpPr>
        <p:spPr>
          <a:xfrm flipH="1">
            <a:off x="9674084" y="2493744"/>
            <a:ext cx="105507" cy="2409093"/>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9BD26AB-C533-2E59-0BC3-7CF38D1BB32F}"/>
                  </a:ext>
                </a:extLst>
              </p:cNvPr>
              <p:cNvSpPr txBox="1"/>
              <p:nvPr/>
            </p:nvSpPr>
            <p:spPr>
              <a:xfrm>
                <a:off x="7405656" y="3956279"/>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0" name="TextBox 39">
                <a:extLst>
                  <a:ext uri="{FF2B5EF4-FFF2-40B4-BE49-F238E27FC236}">
                    <a16:creationId xmlns:a16="http://schemas.microsoft.com/office/drawing/2014/main" id="{79BD26AB-C533-2E59-0BC3-7CF38D1BB32F}"/>
                  </a:ext>
                </a:extLst>
              </p:cNvPr>
              <p:cNvSpPr txBox="1">
                <a:spLocks noRot="1" noChangeAspect="1" noMove="1" noResize="1" noEditPoints="1" noAdjustHandles="1" noChangeArrowheads="1" noChangeShapeType="1" noTextEdit="1"/>
              </p:cNvSpPr>
              <p:nvPr/>
            </p:nvSpPr>
            <p:spPr>
              <a:xfrm>
                <a:off x="7405656" y="3956279"/>
                <a:ext cx="375944" cy="369332"/>
              </a:xfrm>
              <a:prstGeom prst="rect">
                <a:avLst/>
              </a:prstGeom>
              <a:blipFill>
                <a:blip r:embed="rId4"/>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A34712D8-353F-A97A-0612-DE730E7DE924}"/>
              </a:ext>
            </a:extLst>
          </p:cNvPr>
          <p:cNvSpPr txBox="1"/>
          <p:nvPr/>
        </p:nvSpPr>
        <p:spPr>
          <a:xfrm>
            <a:off x="8359510" y="2049145"/>
            <a:ext cx="1070424" cy="379078"/>
          </a:xfrm>
          <a:prstGeom prst="rect">
            <a:avLst/>
          </a:prstGeom>
          <a:noFill/>
        </p:spPr>
        <p:txBody>
          <a:bodyPr wrap="square" lIns="0" rtlCol="0">
            <a:spAutoFit/>
          </a:bodyPr>
          <a:lstStyle/>
          <a:p>
            <a:pPr algn="ctr">
              <a:lnSpc>
                <a:spcPct val="130000"/>
              </a:lnSpc>
              <a:spcAft>
                <a:spcPts val="600"/>
              </a:spcAft>
              <a:buClr>
                <a:schemeClr val="accent2"/>
              </a:buClr>
            </a:pPr>
            <a:r>
              <a:rPr lang="fi-FI" sz="1600"/>
              <a:t>reusable</a:t>
            </a:r>
            <a:endParaRPr lang="en-FI" sz="1600"/>
          </a:p>
        </p:txBody>
      </p:sp>
      <p:sp>
        <p:nvSpPr>
          <p:cNvPr id="42" name="TextBox 41">
            <a:extLst>
              <a:ext uri="{FF2B5EF4-FFF2-40B4-BE49-F238E27FC236}">
                <a16:creationId xmlns:a16="http://schemas.microsoft.com/office/drawing/2014/main" id="{07DE6353-43D3-3A5F-D7CC-E930CE50ABEC}"/>
              </a:ext>
            </a:extLst>
          </p:cNvPr>
          <p:cNvSpPr txBox="1"/>
          <p:nvPr/>
        </p:nvSpPr>
        <p:spPr>
          <a:xfrm>
            <a:off x="10067880" y="2095788"/>
            <a:ext cx="1343965" cy="338554"/>
          </a:xfrm>
          <a:prstGeom prst="rect">
            <a:avLst/>
          </a:prstGeom>
          <a:noFill/>
        </p:spPr>
        <p:txBody>
          <a:bodyPr wrap="square" lIns="0" rtlCol="0">
            <a:spAutoFit/>
          </a:bodyPr>
          <a:lstStyle/>
          <a:p>
            <a:pPr algn="ctr">
              <a:spcAft>
                <a:spcPts val="600"/>
              </a:spcAft>
              <a:buClr>
                <a:schemeClr val="accent2"/>
              </a:buClr>
            </a:pPr>
            <a:r>
              <a:rPr lang="fi-FI" sz="1600"/>
              <a:t>non-reusable</a:t>
            </a:r>
            <a:endParaRPr lang="en-FI" sz="1600"/>
          </a:p>
        </p:txBody>
      </p:sp>
      <p:sp>
        <p:nvSpPr>
          <p:cNvPr id="43" name="TextBox 42">
            <a:extLst>
              <a:ext uri="{FF2B5EF4-FFF2-40B4-BE49-F238E27FC236}">
                <a16:creationId xmlns:a16="http://schemas.microsoft.com/office/drawing/2014/main" id="{201014AD-3D2B-49B7-28B9-FE4E25199605}"/>
              </a:ext>
            </a:extLst>
          </p:cNvPr>
          <p:cNvSpPr txBox="1"/>
          <p:nvPr/>
        </p:nvSpPr>
        <p:spPr>
          <a:xfrm>
            <a:off x="8283380" y="4762265"/>
            <a:ext cx="1070424" cy="379078"/>
          </a:xfrm>
          <a:prstGeom prst="rect">
            <a:avLst/>
          </a:prstGeom>
          <a:noFill/>
        </p:spPr>
        <p:txBody>
          <a:bodyPr wrap="square" lIns="0" rtlCol="0">
            <a:spAutoFit/>
          </a:bodyPr>
          <a:lstStyle/>
          <a:p>
            <a:pPr algn="ctr">
              <a:lnSpc>
                <a:spcPct val="130000"/>
              </a:lnSpc>
              <a:spcAft>
                <a:spcPts val="600"/>
              </a:spcAft>
              <a:buClr>
                <a:schemeClr val="accent2"/>
              </a:buClr>
            </a:pPr>
            <a:r>
              <a:rPr lang="fi-FI" sz="1600"/>
              <a:t>reusable</a:t>
            </a:r>
            <a:endParaRPr lang="en-FI" sz="1600"/>
          </a:p>
        </p:txBody>
      </p:sp>
      <p:sp>
        <p:nvSpPr>
          <p:cNvPr id="44" name="TextBox 43">
            <a:extLst>
              <a:ext uri="{FF2B5EF4-FFF2-40B4-BE49-F238E27FC236}">
                <a16:creationId xmlns:a16="http://schemas.microsoft.com/office/drawing/2014/main" id="{69F008E1-A17A-6B8B-27C8-ABF09D2C3066}"/>
              </a:ext>
            </a:extLst>
          </p:cNvPr>
          <p:cNvSpPr txBox="1"/>
          <p:nvPr/>
        </p:nvSpPr>
        <p:spPr>
          <a:xfrm>
            <a:off x="10014609" y="4761959"/>
            <a:ext cx="1343965" cy="338554"/>
          </a:xfrm>
          <a:prstGeom prst="rect">
            <a:avLst/>
          </a:prstGeom>
          <a:noFill/>
        </p:spPr>
        <p:txBody>
          <a:bodyPr wrap="square" lIns="0" rtlCol="0">
            <a:spAutoFit/>
          </a:bodyPr>
          <a:lstStyle/>
          <a:p>
            <a:pPr algn="ctr">
              <a:spcAft>
                <a:spcPts val="600"/>
              </a:spcAft>
              <a:buClr>
                <a:schemeClr val="accent2"/>
              </a:buClr>
            </a:pPr>
            <a:r>
              <a:rPr lang="fi-FI" sz="1600"/>
              <a:t>non-reusable</a:t>
            </a:r>
            <a:endParaRPr lang="en-FI" sz="1600"/>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13C28A5-8395-E6CC-0AD1-726AAFE20574}"/>
                  </a:ext>
                </a:extLst>
              </p:cNvPr>
              <p:cNvSpPr txBox="1"/>
              <p:nvPr/>
            </p:nvSpPr>
            <p:spPr>
              <a:xfrm>
                <a:off x="8352116" y="3956279"/>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6" name="TextBox 45">
                <a:extLst>
                  <a:ext uri="{FF2B5EF4-FFF2-40B4-BE49-F238E27FC236}">
                    <a16:creationId xmlns:a16="http://schemas.microsoft.com/office/drawing/2014/main" id="{B13C28A5-8395-E6CC-0AD1-726AAFE20574}"/>
                  </a:ext>
                </a:extLst>
              </p:cNvPr>
              <p:cNvSpPr txBox="1">
                <a:spLocks noRot="1" noChangeAspect="1" noMove="1" noResize="1" noEditPoints="1" noAdjustHandles="1" noChangeArrowheads="1" noChangeShapeType="1" noTextEdit="1"/>
              </p:cNvSpPr>
              <p:nvPr/>
            </p:nvSpPr>
            <p:spPr>
              <a:xfrm>
                <a:off x="8352116" y="3956279"/>
                <a:ext cx="37594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E537C87-5A5F-CEB3-83CE-492A07A95581}"/>
                  </a:ext>
                </a:extLst>
              </p:cNvPr>
              <p:cNvSpPr txBox="1"/>
              <p:nvPr/>
            </p:nvSpPr>
            <p:spPr>
              <a:xfrm>
                <a:off x="9344472" y="39331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47" name="TextBox 46">
                <a:extLst>
                  <a:ext uri="{FF2B5EF4-FFF2-40B4-BE49-F238E27FC236}">
                    <a16:creationId xmlns:a16="http://schemas.microsoft.com/office/drawing/2014/main" id="{6E537C87-5A5F-CEB3-83CE-492A07A95581}"/>
                  </a:ext>
                </a:extLst>
              </p:cNvPr>
              <p:cNvSpPr txBox="1">
                <a:spLocks noRot="1" noChangeAspect="1" noMove="1" noResize="1" noEditPoints="1" noAdjustHandles="1" noChangeArrowheads="1" noChangeShapeType="1" noTextEdit="1"/>
              </p:cNvSpPr>
              <p:nvPr/>
            </p:nvSpPr>
            <p:spPr>
              <a:xfrm>
                <a:off x="9344472" y="3933116"/>
                <a:ext cx="375944" cy="369332"/>
              </a:xfrm>
              <a:prstGeom prst="rect">
                <a:avLst/>
              </a:prstGeom>
              <a:blipFill>
                <a:blip r:embed="rId4"/>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B73DFA6A-7347-757F-3E1C-15E85211A01A}"/>
              </a:ext>
            </a:extLst>
          </p:cNvPr>
          <p:cNvCxnSpPr>
            <a:cxnSpLocks/>
          </p:cNvCxnSpPr>
          <p:nvPr/>
        </p:nvCxnSpPr>
        <p:spPr>
          <a:xfrm flipH="1">
            <a:off x="7830564" y="2483311"/>
            <a:ext cx="158261" cy="2264020"/>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B9C1C7D-40BA-F054-F7DB-8C0DC15A7684}"/>
              </a:ext>
            </a:extLst>
          </p:cNvPr>
          <p:cNvCxnSpPr>
            <a:cxnSpLocks/>
          </p:cNvCxnSpPr>
          <p:nvPr/>
        </p:nvCxnSpPr>
        <p:spPr>
          <a:xfrm flipH="1">
            <a:off x="9804437" y="2456934"/>
            <a:ext cx="105507" cy="2409093"/>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F879DB2-1BE1-D204-E668-2FDB247E70CE}"/>
                  </a:ext>
                </a:extLst>
              </p:cNvPr>
              <p:cNvSpPr txBox="1"/>
              <p:nvPr/>
            </p:nvSpPr>
            <p:spPr>
              <a:xfrm>
                <a:off x="7907436" y="31698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51" name="TextBox 50">
                <a:extLst>
                  <a:ext uri="{FF2B5EF4-FFF2-40B4-BE49-F238E27FC236}">
                    <a16:creationId xmlns:a16="http://schemas.microsoft.com/office/drawing/2014/main" id="{6F879DB2-1BE1-D204-E668-2FDB247E70CE}"/>
                  </a:ext>
                </a:extLst>
              </p:cNvPr>
              <p:cNvSpPr txBox="1">
                <a:spLocks noRot="1" noChangeAspect="1" noMove="1" noResize="1" noEditPoints="1" noAdjustHandles="1" noChangeArrowheads="1" noChangeShapeType="1" noTextEdit="1"/>
              </p:cNvSpPr>
              <p:nvPr/>
            </p:nvSpPr>
            <p:spPr>
              <a:xfrm>
                <a:off x="7907436" y="3169816"/>
                <a:ext cx="375944" cy="369332"/>
              </a:xfrm>
              <a:prstGeom prst="rect">
                <a:avLst/>
              </a:prstGeom>
              <a:blipFill>
                <a:blip r:embed="rId5"/>
                <a:stretch>
                  <a:fillRect r="-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C908AF2-2989-69D7-BAF7-1F8550E30628}"/>
                  </a:ext>
                </a:extLst>
              </p:cNvPr>
              <p:cNvSpPr txBox="1"/>
              <p:nvPr/>
            </p:nvSpPr>
            <p:spPr>
              <a:xfrm>
                <a:off x="8853896" y="3169816"/>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52" name="TextBox 51">
                <a:extLst>
                  <a:ext uri="{FF2B5EF4-FFF2-40B4-BE49-F238E27FC236}">
                    <a16:creationId xmlns:a16="http://schemas.microsoft.com/office/drawing/2014/main" id="{2C908AF2-2989-69D7-BAF7-1F8550E30628}"/>
                  </a:ext>
                </a:extLst>
              </p:cNvPr>
              <p:cNvSpPr txBox="1">
                <a:spLocks noRot="1" noChangeAspect="1" noMove="1" noResize="1" noEditPoints="1" noAdjustHandles="1" noChangeArrowheads="1" noChangeShapeType="1" noTextEdit="1"/>
              </p:cNvSpPr>
              <p:nvPr/>
            </p:nvSpPr>
            <p:spPr>
              <a:xfrm>
                <a:off x="8853896" y="3169816"/>
                <a:ext cx="375944" cy="369332"/>
              </a:xfrm>
              <a:prstGeom prst="rect">
                <a:avLst/>
              </a:prstGeom>
              <a:blipFill>
                <a:blip r:embed="rId5"/>
                <a:stretch>
                  <a:fillRect r="-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827092C-E0D8-66B1-F760-4A8DD4E8E98A}"/>
                  </a:ext>
                </a:extLst>
              </p:cNvPr>
              <p:cNvSpPr txBox="1"/>
              <p:nvPr/>
            </p:nvSpPr>
            <p:spPr>
              <a:xfrm>
                <a:off x="9846252" y="3146653"/>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−1</m:t>
                          </m:r>
                        </m:sup>
                      </m:sSup>
                    </m:oMath>
                  </m:oMathPara>
                </a14:m>
                <a:endParaRPr lang="en-FI"/>
              </a:p>
            </p:txBody>
          </p:sp>
        </mc:Choice>
        <mc:Fallback xmlns="">
          <p:sp>
            <p:nvSpPr>
              <p:cNvPr id="53" name="TextBox 52">
                <a:extLst>
                  <a:ext uri="{FF2B5EF4-FFF2-40B4-BE49-F238E27FC236}">
                    <a16:creationId xmlns:a16="http://schemas.microsoft.com/office/drawing/2014/main" id="{1827092C-E0D8-66B1-F760-4A8DD4E8E98A}"/>
                  </a:ext>
                </a:extLst>
              </p:cNvPr>
              <p:cNvSpPr txBox="1">
                <a:spLocks noRot="1" noChangeAspect="1" noMove="1" noResize="1" noEditPoints="1" noAdjustHandles="1" noChangeArrowheads="1" noChangeShapeType="1" noTextEdit="1"/>
              </p:cNvSpPr>
              <p:nvPr/>
            </p:nvSpPr>
            <p:spPr>
              <a:xfrm>
                <a:off x="9846252" y="3146653"/>
                <a:ext cx="375944" cy="369332"/>
              </a:xfrm>
              <a:prstGeom prst="rect">
                <a:avLst/>
              </a:prstGeom>
              <a:blipFill>
                <a:blip r:embed="rId5"/>
                <a:stretch>
                  <a:fillRect r="-38710"/>
                </a:stretch>
              </a:blipFill>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D4873AFB-F5E6-7801-5D8B-C549C115D54E}"/>
              </a:ext>
            </a:extLst>
          </p:cNvPr>
          <p:cNvCxnSpPr>
            <a:cxnSpLocks/>
          </p:cNvCxnSpPr>
          <p:nvPr/>
        </p:nvCxnSpPr>
        <p:spPr>
          <a:xfrm flipH="1">
            <a:off x="8684949" y="2729484"/>
            <a:ext cx="70431" cy="1915429"/>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BB2BEDA-9127-31C0-C2CA-21596D377AC9}"/>
              </a:ext>
            </a:extLst>
          </p:cNvPr>
          <p:cNvCxnSpPr>
            <a:cxnSpLocks/>
          </p:cNvCxnSpPr>
          <p:nvPr/>
        </p:nvCxnSpPr>
        <p:spPr>
          <a:xfrm flipH="1">
            <a:off x="8815302" y="2715768"/>
            <a:ext cx="54378" cy="1892335"/>
          </a:xfrm>
          <a:prstGeom prst="straightConnector1">
            <a:avLst/>
          </a:prstGeom>
          <a:ln w="2222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147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9981-794B-9097-942C-0F23D94B3BAB}"/>
              </a:ext>
            </a:extLst>
          </p:cNvPr>
          <p:cNvSpPr>
            <a:spLocks noGrp="1"/>
          </p:cNvSpPr>
          <p:nvPr>
            <p:ph type="title"/>
          </p:nvPr>
        </p:nvSpPr>
        <p:spPr/>
        <p:txBody>
          <a:bodyPr/>
          <a:lstStyle/>
          <a:p>
            <a:r>
              <a:rPr lang="fi-FI"/>
              <a:t>Example: non-reusable path</a:t>
            </a:r>
            <a:endParaRPr lang="en-FI"/>
          </a:p>
        </p:txBody>
      </p:sp>
      <p:sp>
        <p:nvSpPr>
          <p:cNvPr id="4" name="Slide Number Placeholder 3">
            <a:extLst>
              <a:ext uri="{FF2B5EF4-FFF2-40B4-BE49-F238E27FC236}">
                <a16:creationId xmlns:a16="http://schemas.microsoft.com/office/drawing/2014/main" id="{309FF8FC-8245-520D-1FDD-589148A0A14D}"/>
              </a:ext>
            </a:extLst>
          </p:cNvPr>
          <p:cNvSpPr>
            <a:spLocks noGrp="1"/>
          </p:cNvSpPr>
          <p:nvPr>
            <p:ph type="sldNum" sz="quarter" idx="12"/>
          </p:nvPr>
        </p:nvSpPr>
        <p:spPr/>
        <p:txBody>
          <a:bodyPr/>
          <a:lstStyle/>
          <a:p>
            <a:fld id="{897AE9FA-3F8D-0D45-ABEA-B1C7A7244A19}" type="slidenum">
              <a:rPr lang="en-US" smtClean="0"/>
              <a:t>22</a:t>
            </a:fld>
            <a:endParaRPr lang="en-US"/>
          </a:p>
        </p:txBody>
      </p:sp>
      <p:sp>
        <p:nvSpPr>
          <p:cNvPr id="87" name="TextBox 86">
            <a:extLst>
              <a:ext uri="{FF2B5EF4-FFF2-40B4-BE49-F238E27FC236}">
                <a16:creationId xmlns:a16="http://schemas.microsoft.com/office/drawing/2014/main" id="{067E5040-C603-EEB4-9E3A-E78102B4CE44}"/>
              </a:ext>
            </a:extLst>
          </p:cNvPr>
          <p:cNvSpPr txBox="1"/>
          <p:nvPr/>
        </p:nvSpPr>
        <p:spPr>
          <a:xfrm>
            <a:off x="1226743" y="5271976"/>
            <a:ext cx="2766719" cy="775084"/>
          </a:xfrm>
          <a:prstGeom prst="rect">
            <a:avLst/>
          </a:prstGeom>
          <a:noFill/>
        </p:spPr>
        <p:txBody>
          <a:bodyPr wrap="square" lIns="0" rtlCol="0">
            <a:spAutoFit/>
          </a:bodyPr>
          <a:lstStyle/>
          <a:p>
            <a:pPr algn="ctr">
              <a:lnSpc>
                <a:spcPct val="130000"/>
              </a:lnSpc>
              <a:spcAft>
                <a:spcPts val="600"/>
              </a:spcAft>
              <a:buClr>
                <a:schemeClr val="accent2"/>
              </a:buClr>
            </a:pPr>
            <a:r>
              <a:rPr lang="fi-FI" b="1"/>
              <a:t>Refraction → reflection</a:t>
            </a:r>
            <a:br>
              <a:rPr lang="fi-FI"/>
            </a:br>
            <a:r>
              <a:rPr lang="fi-FI"/>
              <a:t>(</a:t>
            </a:r>
            <a:r>
              <a:rPr lang="fi-FI" i="1"/>
              <a:t>total internal reflection)</a:t>
            </a:r>
            <a:endParaRPr lang="en-FI" i="1"/>
          </a:p>
        </p:txBody>
      </p:sp>
      <p:cxnSp>
        <p:nvCxnSpPr>
          <p:cNvPr id="7" name="Straight Connector 6">
            <a:extLst>
              <a:ext uri="{FF2B5EF4-FFF2-40B4-BE49-F238E27FC236}">
                <a16:creationId xmlns:a16="http://schemas.microsoft.com/office/drawing/2014/main" id="{FED19385-DBE1-D78E-9A20-A0AD73CFFE74}"/>
              </a:ext>
            </a:extLst>
          </p:cNvPr>
          <p:cNvCxnSpPr>
            <a:cxnSpLocks/>
          </p:cNvCxnSpPr>
          <p:nvPr/>
        </p:nvCxnSpPr>
        <p:spPr>
          <a:xfrm flipH="1">
            <a:off x="785358" y="3940612"/>
            <a:ext cx="1135380" cy="965835"/>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E2998446-1B09-20C2-12A0-A822495506EB}"/>
              </a:ext>
            </a:extLst>
          </p:cNvPr>
          <p:cNvGrpSpPr/>
          <p:nvPr/>
        </p:nvGrpSpPr>
        <p:grpSpPr>
          <a:xfrm>
            <a:off x="792906" y="1999647"/>
            <a:ext cx="3634393" cy="3189344"/>
            <a:chOff x="792906" y="1542490"/>
            <a:chExt cx="3634393" cy="3189344"/>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BC67773-A1A2-57B0-3286-C7676A336181}"/>
                    </a:ext>
                  </a:extLst>
                </p:cNvPr>
                <p:cNvSpPr txBox="1"/>
                <p:nvPr/>
              </p:nvSpPr>
              <p:spPr>
                <a:xfrm>
                  <a:off x="2141879" y="3562787"/>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1</m:t>
                            </m:r>
                          </m:sub>
                        </m:sSub>
                      </m:oMath>
                    </m:oMathPara>
                  </a14:m>
                  <a:endParaRPr lang="en-FI" i="1">
                    <a:solidFill>
                      <a:srgbClr val="81DEFF"/>
                    </a:solidFill>
                    <a:latin typeface="Cambria Math" panose="02040503050406030204" pitchFamily="18" charset="0"/>
                  </a:endParaRPr>
                </a:p>
              </p:txBody>
            </p:sp>
          </mc:Choice>
          <mc:Fallback xmlns="">
            <p:sp>
              <p:nvSpPr>
                <p:cNvPr id="30" name="TextBox 29">
                  <a:extLst>
                    <a:ext uri="{FF2B5EF4-FFF2-40B4-BE49-F238E27FC236}">
                      <a16:creationId xmlns:a16="http://schemas.microsoft.com/office/drawing/2014/main" id="{6BC67773-A1A2-57B0-3286-C7676A336181}"/>
                    </a:ext>
                  </a:extLst>
                </p:cNvPr>
                <p:cNvSpPr txBox="1">
                  <a:spLocks noRot="1" noChangeAspect="1" noMove="1" noResize="1" noEditPoints="1" noAdjustHandles="1" noChangeArrowheads="1" noChangeShapeType="1" noTextEdit="1"/>
                </p:cNvSpPr>
                <p:nvPr/>
              </p:nvSpPr>
              <p:spPr>
                <a:xfrm>
                  <a:off x="2141879" y="3562787"/>
                  <a:ext cx="526028" cy="5452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8FD4079-EF90-EC12-6ED2-EC697CBCDAA6}"/>
                    </a:ext>
                  </a:extLst>
                </p:cNvPr>
                <p:cNvSpPr txBox="1"/>
                <p:nvPr/>
              </p:nvSpPr>
              <p:spPr>
                <a:xfrm>
                  <a:off x="3046773" y="3457608"/>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1</m:t>
                            </m:r>
                          </m:sub>
                        </m:sSub>
                      </m:oMath>
                    </m:oMathPara>
                  </a14:m>
                  <a:endParaRPr lang="en-FI" i="1">
                    <a:solidFill>
                      <a:srgbClr val="FFC000"/>
                    </a:solidFill>
                    <a:latin typeface="Cambria Math" panose="02040503050406030204" pitchFamily="18" charset="0"/>
                  </a:endParaRPr>
                </a:p>
              </p:txBody>
            </p:sp>
          </mc:Choice>
          <mc:Fallback xmlns="">
            <p:sp>
              <p:nvSpPr>
                <p:cNvPr id="34" name="TextBox 33">
                  <a:extLst>
                    <a:ext uri="{FF2B5EF4-FFF2-40B4-BE49-F238E27FC236}">
                      <a16:creationId xmlns:a16="http://schemas.microsoft.com/office/drawing/2014/main" id="{D8FD4079-EF90-EC12-6ED2-EC697CBCDAA6}"/>
                    </a:ext>
                  </a:extLst>
                </p:cNvPr>
                <p:cNvSpPr txBox="1">
                  <a:spLocks noRot="1" noChangeAspect="1" noMove="1" noResize="1" noEditPoints="1" noAdjustHandles="1" noChangeArrowheads="1" noChangeShapeType="1" noTextEdit="1"/>
                </p:cNvSpPr>
                <p:nvPr/>
              </p:nvSpPr>
              <p:spPr>
                <a:xfrm>
                  <a:off x="3046773" y="3457608"/>
                  <a:ext cx="526028" cy="529376"/>
                </a:xfrm>
                <a:prstGeom prst="rect">
                  <a:avLst/>
                </a:prstGeom>
                <a:blipFill>
                  <a:blip r:embed="rId4"/>
                  <a:stretch>
                    <a:fillRect/>
                  </a:stretch>
                </a:blipFill>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508EC6B7-90FF-ECF1-669A-B24C4A1926E3}"/>
                </a:ext>
              </a:extLst>
            </p:cNvPr>
            <p:cNvGrpSpPr/>
            <p:nvPr/>
          </p:nvGrpSpPr>
          <p:grpSpPr>
            <a:xfrm>
              <a:off x="2336628" y="3994610"/>
              <a:ext cx="1946319" cy="671281"/>
              <a:chOff x="7477753" y="4831690"/>
              <a:chExt cx="1946319" cy="671281"/>
            </a:xfrm>
          </p:grpSpPr>
          <p:sp>
            <p:nvSpPr>
              <p:cNvPr id="49" name="Rectangle 48">
                <a:extLst>
                  <a:ext uri="{FF2B5EF4-FFF2-40B4-BE49-F238E27FC236}">
                    <a16:creationId xmlns:a16="http://schemas.microsoft.com/office/drawing/2014/main" id="{E682029D-4F74-F5A9-7627-459184C319D4}"/>
                  </a:ext>
                </a:extLst>
              </p:cNvPr>
              <p:cNvSpPr/>
              <p:nvPr/>
            </p:nvSpPr>
            <p:spPr>
              <a:xfrm>
                <a:off x="7477753" y="4831691"/>
                <a:ext cx="1946319" cy="671280"/>
              </a:xfrm>
              <a:prstGeom prst="rect">
                <a:avLst/>
              </a:prstGeom>
              <a:solidFill>
                <a:srgbClr val="BAF5F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48" name="Straight Connector 47">
                <a:extLst>
                  <a:ext uri="{FF2B5EF4-FFF2-40B4-BE49-F238E27FC236}">
                    <a16:creationId xmlns:a16="http://schemas.microsoft.com/office/drawing/2014/main" id="{72AF8228-AC26-0C3F-3718-D594E3D466B3}"/>
                  </a:ext>
                </a:extLst>
              </p:cNvPr>
              <p:cNvCxnSpPr/>
              <p:nvPr/>
            </p:nvCxnSpPr>
            <p:spPr>
              <a:xfrm>
                <a:off x="7477753" y="4831690"/>
                <a:ext cx="19463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034D2BBC-2565-323D-7D96-6AEE4519BE1B}"/>
                </a:ext>
              </a:extLst>
            </p:cNvPr>
            <p:cNvCxnSpPr>
              <a:cxnSpLocks/>
            </p:cNvCxnSpPr>
            <p:nvPr/>
          </p:nvCxnSpPr>
          <p:spPr>
            <a:xfrm rot="1526391">
              <a:off x="1944889" y="264973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DE6E76A-2B1B-DCA1-42E6-3797B8545CC2}"/>
                </a:ext>
              </a:extLst>
            </p:cNvPr>
            <p:cNvCxnSpPr>
              <a:cxnSpLocks/>
            </p:cNvCxnSpPr>
            <p:nvPr/>
          </p:nvCxnSpPr>
          <p:spPr>
            <a:xfrm rot="1526391">
              <a:off x="828479" y="2516868"/>
              <a:ext cx="2714509" cy="91635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9B371A0-93E8-18F8-85E5-4693DEF55CFA}"/>
                </a:ext>
              </a:extLst>
            </p:cNvPr>
            <p:cNvCxnSpPr>
              <a:cxnSpLocks/>
            </p:cNvCxnSpPr>
            <p:nvPr/>
          </p:nvCxnSpPr>
          <p:spPr>
            <a:xfrm>
              <a:off x="1156899" y="1978267"/>
              <a:ext cx="1458132" cy="1991358"/>
            </a:xfrm>
            <a:prstGeom prst="line">
              <a:avLst/>
            </a:prstGeom>
            <a:ln w="31750">
              <a:solidFill>
                <a:srgbClr val="81DEFF"/>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B4763D-4AAD-893D-866D-CD879C665C2F}"/>
                </a:ext>
              </a:extLst>
            </p:cNvPr>
            <p:cNvSpPr txBox="1"/>
            <p:nvPr/>
          </p:nvSpPr>
          <p:spPr>
            <a:xfrm>
              <a:off x="792906" y="1542490"/>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a:t>sensor</a:t>
              </a:r>
              <a:endParaRPr lang="en-FI"/>
            </a:p>
          </p:txBody>
        </p:sp>
        <p:sp>
          <p:nvSpPr>
            <p:cNvPr id="12" name="TextBox 11">
              <a:extLst>
                <a:ext uri="{FF2B5EF4-FFF2-40B4-BE49-F238E27FC236}">
                  <a16:creationId xmlns:a16="http://schemas.microsoft.com/office/drawing/2014/main" id="{48EC41EB-36B5-E194-B42D-29603160282B}"/>
                </a:ext>
              </a:extLst>
            </p:cNvPr>
            <p:cNvSpPr txBox="1"/>
            <p:nvPr/>
          </p:nvSpPr>
          <p:spPr>
            <a:xfrm>
              <a:off x="2134054" y="2063594"/>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cxnSp>
          <p:nvCxnSpPr>
            <p:cNvPr id="14" name="Straight Connector 13">
              <a:extLst>
                <a:ext uri="{FF2B5EF4-FFF2-40B4-BE49-F238E27FC236}">
                  <a16:creationId xmlns:a16="http://schemas.microsoft.com/office/drawing/2014/main" id="{91FC6344-2955-B1F3-9B4E-595E6E5A89C3}"/>
                </a:ext>
              </a:extLst>
            </p:cNvPr>
            <p:cNvCxnSpPr>
              <a:cxnSpLocks/>
            </p:cNvCxnSpPr>
            <p:nvPr/>
          </p:nvCxnSpPr>
          <p:spPr>
            <a:xfrm rot="1526391" flipH="1">
              <a:off x="1885553" y="2457064"/>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F81D12-92A4-FAA2-03CB-37F32D363056}"/>
                </a:ext>
              </a:extLst>
            </p:cNvPr>
            <p:cNvCxnSpPr>
              <a:cxnSpLocks/>
            </p:cNvCxnSpPr>
            <p:nvPr/>
          </p:nvCxnSpPr>
          <p:spPr>
            <a:xfrm rot="1526391">
              <a:off x="2081505" y="250247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E3AAB0-5327-910C-73C9-0523D0C2EAA1}"/>
                </a:ext>
              </a:extLst>
            </p:cNvPr>
            <p:cNvCxnSpPr>
              <a:cxnSpLocks/>
            </p:cNvCxnSpPr>
            <p:nvPr/>
          </p:nvCxnSpPr>
          <p:spPr>
            <a:xfrm rot="1526391">
              <a:off x="1808272" y="2796996"/>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FE293B-8F0D-EB31-D1DA-2257CE6AC21D}"/>
                </a:ext>
              </a:extLst>
            </p:cNvPr>
            <p:cNvCxnSpPr>
              <a:cxnSpLocks/>
            </p:cNvCxnSpPr>
            <p:nvPr/>
          </p:nvCxnSpPr>
          <p:spPr>
            <a:xfrm rot="1526391">
              <a:off x="1671655" y="2944256"/>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21B4C5A1-223F-4895-41FE-1BBA2DBF06D7}"/>
                </a:ext>
              </a:extLst>
            </p:cNvPr>
            <p:cNvSpPr/>
            <p:nvPr/>
          </p:nvSpPr>
          <p:spPr>
            <a:xfrm rot="18891726">
              <a:off x="1117513" y="1892097"/>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3" name="Oval 22">
              <a:extLst>
                <a:ext uri="{FF2B5EF4-FFF2-40B4-BE49-F238E27FC236}">
                  <a16:creationId xmlns:a16="http://schemas.microsoft.com/office/drawing/2014/main" id="{E7C337A1-592E-662C-05B3-F006F8C4B3D6}"/>
                </a:ext>
              </a:extLst>
            </p:cNvPr>
            <p:cNvSpPr/>
            <p:nvPr/>
          </p:nvSpPr>
          <p:spPr>
            <a:xfrm rot="2763126">
              <a:off x="1452445" y="2162208"/>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4" name="Oval 23">
              <a:extLst>
                <a:ext uri="{FF2B5EF4-FFF2-40B4-BE49-F238E27FC236}">
                  <a16:creationId xmlns:a16="http://schemas.microsoft.com/office/drawing/2014/main" id="{E21B1E1F-2484-252F-B8C3-9B75E21F8812}"/>
                </a:ext>
              </a:extLst>
            </p:cNvPr>
            <p:cNvSpPr/>
            <p:nvPr/>
          </p:nvSpPr>
          <p:spPr>
            <a:xfrm rot="2763126">
              <a:off x="1476311" y="2233741"/>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26C7590-6824-410F-E731-BA0582F7ACCA}"/>
                    </a:ext>
                  </a:extLst>
                </p:cNvPr>
                <p:cNvSpPr txBox="1"/>
                <p:nvPr/>
              </p:nvSpPr>
              <p:spPr>
                <a:xfrm>
                  <a:off x="1148359" y="2402740"/>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0</m:t>
                            </m:r>
                          </m:sub>
                        </m:sSub>
                      </m:oMath>
                    </m:oMathPara>
                  </a14:m>
                  <a:endParaRPr lang="en-FI" i="1">
                    <a:solidFill>
                      <a:srgbClr val="81DEFF"/>
                    </a:solidFill>
                    <a:latin typeface="Cambria Math" panose="02040503050406030204" pitchFamily="18" charset="0"/>
                  </a:endParaRPr>
                </a:p>
              </p:txBody>
            </p:sp>
          </mc:Choice>
          <mc:Fallback xmlns="">
            <p:sp>
              <p:nvSpPr>
                <p:cNvPr id="31" name="TextBox 30">
                  <a:extLst>
                    <a:ext uri="{FF2B5EF4-FFF2-40B4-BE49-F238E27FC236}">
                      <a16:creationId xmlns:a16="http://schemas.microsoft.com/office/drawing/2014/main" id="{926C7590-6824-410F-E731-BA0582F7ACCA}"/>
                    </a:ext>
                  </a:extLst>
                </p:cNvPr>
                <p:cNvSpPr txBox="1">
                  <a:spLocks noRot="1" noChangeAspect="1" noMove="1" noResize="1" noEditPoints="1" noAdjustHandles="1" noChangeArrowheads="1" noChangeShapeType="1" noTextEdit="1"/>
                </p:cNvSpPr>
                <p:nvPr/>
              </p:nvSpPr>
              <p:spPr>
                <a:xfrm>
                  <a:off x="1148359" y="2402740"/>
                  <a:ext cx="526028" cy="54521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3B1147B-7756-4392-BA05-83744C6AE6BC}"/>
                    </a:ext>
                  </a:extLst>
                </p:cNvPr>
                <p:cNvSpPr txBox="1"/>
                <p:nvPr/>
              </p:nvSpPr>
              <p:spPr>
                <a:xfrm>
                  <a:off x="1709149" y="2082385"/>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i="1">
                                <a:solidFill>
                                  <a:srgbClr val="FFC000"/>
                                </a:solidFill>
                                <a:latin typeface="Cambria Math" panose="02040503050406030204" pitchFamily="18" charset="0"/>
                              </a:rPr>
                              <m:t>0</m:t>
                            </m:r>
                          </m:sub>
                        </m:sSub>
                      </m:oMath>
                    </m:oMathPara>
                  </a14:m>
                  <a:endParaRPr lang="en-FI" i="1">
                    <a:solidFill>
                      <a:srgbClr val="FFC000"/>
                    </a:solidFill>
                    <a:latin typeface="Cambria Math" panose="02040503050406030204" pitchFamily="18" charset="0"/>
                  </a:endParaRPr>
                </a:p>
              </p:txBody>
            </p:sp>
          </mc:Choice>
          <mc:Fallback xmlns="">
            <p:sp>
              <p:nvSpPr>
                <p:cNvPr id="33" name="TextBox 32">
                  <a:extLst>
                    <a:ext uri="{FF2B5EF4-FFF2-40B4-BE49-F238E27FC236}">
                      <a16:creationId xmlns:a16="http://schemas.microsoft.com/office/drawing/2014/main" id="{43B1147B-7756-4392-BA05-83744C6AE6BC}"/>
                    </a:ext>
                  </a:extLst>
                </p:cNvPr>
                <p:cNvSpPr txBox="1">
                  <a:spLocks noRot="1" noChangeAspect="1" noMove="1" noResize="1" noEditPoints="1" noAdjustHandles="1" noChangeArrowheads="1" noChangeShapeType="1" noTextEdit="1"/>
                </p:cNvSpPr>
                <p:nvPr/>
              </p:nvSpPr>
              <p:spPr>
                <a:xfrm>
                  <a:off x="1709149" y="2082385"/>
                  <a:ext cx="526028" cy="529376"/>
                </a:xfrm>
                <a:prstGeom prst="rect">
                  <a:avLst/>
                </a:prstGeom>
                <a:blipFill>
                  <a:blip r:embed="rId6"/>
                  <a:stretch>
                    <a:fillRect/>
                  </a:stretch>
                </a:blipFill>
              </p:spPr>
              <p:txBody>
                <a:bodyPr/>
                <a:lstStyle/>
                <a:p>
                  <a:r>
                    <a:rPr lang="en-US">
                      <a:noFill/>
                    </a:rPr>
                    <a:t> </a:t>
                  </a:r>
                </a:p>
              </p:txBody>
            </p:sp>
          </mc:Fallback>
        </mc:AlternateContent>
        <p:cxnSp>
          <p:nvCxnSpPr>
            <p:cNvPr id="63" name="Straight Connector 62">
              <a:extLst>
                <a:ext uri="{FF2B5EF4-FFF2-40B4-BE49-F238E27FC236}">
                  <a16:creationId xmlns:a16="http://schemas.microsoft.com/office/drawing/2014/main" id="{8E986719-BDE1-19E8-ACA1-34FE0B548FF8}"/>
                </a:ext>
              </a:extLst>
            </p:cNvPr>
            <p:cNvCxnSpPr>
              <a:cxnSpLocks/>
            </p:cNvCxnSpPr>
            <p:nvPr/>
          </p:nvCxnSpPr>
          <p:spPr>
            <a:xfrm flipH="1">
              <a:off x="3229652" y="3322079"/>
              <a:ext cx="691425" cy="668151"/>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204D4B08-7FB8-16CF-A1CF-445B5F2EAAB6}"/>
                </a:ext>
              </a:extLst>
            </p:cNvPr>
            <p:cNvSpPr/>
            <p:nvPr/>
          </p:nvSpPr>
          <p:spPr>
            <a:xfrm rot="1526391">
              <a:off x="3178077" y="3941877"/>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C511C24-E1F6-74BD-DADE-117147D9A3F1}"/>
                    </a:ext>
                  </a:extLst>
                </p:cNvPr>
                <p:cNvSpPr txBox="1"/>
                <p:nvPr/>
              </p:nvSpPr>
              <p:spPr>
                <a:xfrm>
                  <a:off x="3771526" y="2698466"/>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B48900"/>
                                </a:solidFill>
                                <a:latin typeface="Cambria Math" panose="02040503050406030204" pitchFamily="18" charset="0"/>
                              </a:rPr>
                            </m:ctrlPr>
                          </m:sSubPr>
                          <m:e>
                            <m:r>
                              <a:rPr lang="fi-FI" b="1" i="1" smtClean="0">
                                <a:solidFill>
                                  <a:srgbClr val="B48900"/>
                                </a:solidFill>
                                <a:latin typeface="Cambria Math" panose="02040503050406030204" pitchFamily="18" charset="0"/>
                              </a:rPr>
                              <m:t>𝒚</m:t>
                            </m:r>
                          </m:e>
                          <m:sub>
                            <m:r>
                              <a:rPr lang="fi-FI" b="1" i="1" smtClean="0">
                                <a:solidFill>
                                  <a:srgbClr val="B48900"/>
                                </a:solidFill>
                                <a:latin typeface="Cambria Math" panose="02040503050406030204" pitchFamily="18" charset="0"/>
                              </a:rPr>
                              <m:t>𝟐</m:t>
                            </m:r>
                          </m:sub>
                        </m:sSub>
                      </m:oMath>
                    </m:oMathPara>
                  </a14:m>
                  <a:endParaRPr lang="en-FI" b="1" i="1">
                    <a:solidFill>
                      <a:srgbClr val="B48900"/>
                    </a:solidFill>
                    <a:latin typeface="Cambria Math" panose="02040503050406030204" pitchFamily="18" charset="0"/>
                  </a:endParaRPr>
                </a:p>
              </p:txBody>
            </p:sp>
          </mc:Choice>
          <mc:Fallback xmlns="">
            <p:sp>
              <p:nvSpPr>
                <p:cNvPr id="66" name="TextBox 65">
                  <a:extLst>
                    <a:ext uri="{FF2B5EF4-FFF2-40B4-BE49-F238E27FC236}">
                      <a16:creationId xmlns:a16="http://schemas.microsoft.com/office/drawing/2014/main" id="{3C511C24-E1F6-74BD-DADE-117147D9A3F1}"/>
                    </a:ext>
                  </a:extLst>
                </p:cNvPr>
                <p:cNvSpPr txBox="1">
                  <a:spLocks noRot="1" noChangeAspect="1" noMove="1" noResize="1" noEditPoints="1" noAdjustHandles="1" noChangeArrowheads="1" noChangeShapeType="1" noTextEdit="1"/>
                </p:cNvSpPr>
                <p:nvPr/>
              </p:nvSpPr>
              <p:spPr>
                <a:xfrm>
                  <a:off x="3771526" y="2698466"/>
                  <a:ext cx="526028" cy="529376"/>
                </a:xfrm>
                <a:prstGeom prst="rect">
                  <a:avLst/>
                </a:prstGeom>
                <a:blipFill>
                  <a:blip r:embed="rId7"/>
                  <a:stretch>
                    <a:fillRect/>
                  </a:stretch>
                </a:blipFill>
              </p:spPr>
              <p:txBody>
                <a:bodyPr/>
                <a:lstStyle/>
                <a:p>
                  <a:r>
                    <a:rPr lang="en-US">
                      <a:noFill/>
                    </a:rPr>
                    <a:t> </a:t>
                  </a:r>
                </a:p>
              </p:txBody>
            </p:sp>
          </mc:Fallback>
        </mc:AlternateContent>
        <p:cxnSp>
          <p:nvCxnSpPr>
            <p:cNvPr id="67" name="Straight Connector 66">
              <a:extLst>
                <a:ext uri="{FF2B5EF4-FFF2-40B4-BE49-F238E27FC236}">
                  <a16:creationId xmlns:a16="http://schemas.microsoft.com/office/drawing/2014/main" id="{0BF52764-7164-AF97-CEB6-6C53B6044D70}"/>
                </a:ext>
              </a:extLst>
            </p:cNvPr>
            <p:cNvCxnSpPr>
              <a:cxnSpLocks/>
            </p:cNvCxnSpPr>
            <p:nvPr/>
          </p:nvCxnSpPr>
          <p:spPr>
            <a:xfrm flipH="1">
              <a:off x="3921077" y="2963155"/>
              <a:ext cx="358924" cy="35892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AE9D59-A1BA-5E2D-B038-FBEE8BE127A2}"/>
                </a:ext>
              </a:extLst>
            </p:cNvPr>
            <p:cNvCxnSpPr>
              <a:cxnSpLocks/>
            </p:cNvCxnSpPr>
            <p:nvPr/>
          </p:nvCxnSpPr>
          <p:spPr>
            <a:xfrm flipH="1" flipV="1">
              <a:off x="3771526" y="4223660"/>
              <a:ext cx="508475" cy="105444"/>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EF9DF1E-26E5-A81F-A882-926BD7789AF4}"/>
                </a:ext>
              </a:extLst>
            </p:cNvPr>
            <p:cNvCxnSpPr>
              <a:cxnSpLocks/>
            </p:cNvCxnSpPr>
            <p:nvPr/>
          </p:nvCxnSpPr>
          <p:spPr>
            <a:xfrm>
              <a:off x="2626389" y="3984378"/>
              <a:ext cx="1222049" cy="256374"/>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F6F1CFA-118B-30DB-BAE5-AAC7E292CFB9}"/>
                    </a:ext>
                  </a:extLst>
                </p:cNvPr>
                <p:cNvSpPr txBox="1"/>
                <p:nvPr/>
              </p:nvSpPr>
              <p:spPr>
                <a:xfrm>
                  <a:off x="3918824" y="4202458"/>
                  <a:ext cx="508475"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oMath>
                    </m:oMathPara>
                  </a14:m>
                  <a:endParaRPr lang="en-FI" b="1" i="1">
                    <a:solidFill>
                      <a:srgbClr val="009AD0"/>
                    </a:solidFill>
                    <a:latin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9F6F1CFA-118B-30DB-BAE5-AAC7E292CFB9}"/>
                    </a:ext>
                  </a:extLst>
                </p:cNvPr>
                <p:cNvSpPr txBox="1">
                  <a:spLocks noRot="1" noChangeAspect="1" noMove="1" noResize="1" noEditPoints="1" noAdjustHandles="1" noChangeArrowheads="1" noChangeShapeType="1" noTextEdit="1"/>
                </p:cNvSpPr>
                <p:nvPr/>
              </p:nvSpPr>
              <p:spPr>
                <a:xfrm>
                  <a:off x="3918824" y="4202458"/>
                  <a:ext cx="508475" cy="529376"/>
                </a:xfrm>
                <a:prstGeom prst="rect">
                  <a:avLst/>
                </a:prstGeom>
                <a:blipFill>
                  <a:blip r:embed="rId8"/>
                  <a:stretch>
                    <a:fillRect/>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A2A3E5AC-C09A-8C5C-BAD6-F3F5030DE021}"/>
                </a:ext>
              </a:extLst>
            </p:cNvPr>
            <p:cNvSpPr/>
            <p:nvPr/>
          </p:nvSpPr>
          <p:spPr>
            <a:xfrm rot="1526391">
              <a:off x="2572086" y="3934864"/>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89" name="Arrow: Down 88">
              <a:extLst>
                <a:ext uri="{FF2B5EF4-FFF2-40B4-BE49-F238E27FC236}">
                  <a16:creationId xmlns:a16="http://schemas.microsoft.com/office/drawing/2014/main" id="{3BA6C4C5-DB9A-6078-4E45-748F5E695B87}"/>
                </a:ext>
              </a:extLst>
            </p:cNvPr>
            <p:cNvSpPr/>
            <p:nvPr/>
          </p:nvSpPr>
          <p:spPr>
            <a:xfrm rot="13615547">
              <a:off x="2559026" y="3556194"/>
              <a:ext cx="176571" cy="281513"/>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90" name="Arrow: Down 89">
              <a:extLst>
                <a:ext uri="{FF2B5EF4-FFF2-40B4-BE49-F238E27FC236}">
                  <a16:creationId xmlns:a16="http://schemas.microsoft.com/office/drawing/2014/main" id="{8E442455-7E5E-8D1C-081F-309D7059C3BF}"/>
                </a:ext>
              </a:extLst>
            </p:cNvPr>
            <p:cNvSpPr/>
            <p:nvPr/>
          </p:nvSpPr>
          <p:spPr>
            <a:xfrm rot="10302022">
              <a:off x="3668282" y="3710520"/>
              <a:ext cx="176571" cy="429182"/>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91" name="Arrow: Down 90">
              <a:extLst>
                <a:ext uri="{FF2B5EF4-FFF2-40B4-BE49-F238E27FC236}">
                  <a16:creationId xmlns:a16="http://schemas.microsoft.com/office/drawing/2014/main" id="{B9118CA6-1D0F-571D-7A45-2A16929359EF}"/>
                </a:ext>
              </a:extLst>
            </p:cNvPr>
            <p:cNvSpPr/>
            <p:nvPr/>
          </p:nvSpPr>
          <p:spPr>
            <a:xfrm rot="13276947">
              <a:off x="1812808" y="2773814"/>
              <a:ext cx="176571" cy="137260"/>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cxnSp>
        <p:nvCxnSpPr>
          <p:cNvPr id="97" name="Straight Connector 96">
            <a:extLst>
              <a:ext uri="{FF2B5EF4-FFF2-40B4-BE49-F238E27FC236}">
                <a16:creationId xmlns:a16="http://schemas.microsoft.com/office/drawing/2014/main" id="{2DA77DCD-23A0-140A-B402-D81D578AFAF7}"/>
              </a:ext>
            </a:extLst>
          </p:cNvPr>
          <p:cNvCxnSpPr>
            <a:cxnSpLocks/>
          </p:cNvCxnSpPr>
          <p:nvPr/>
        </p:nvCxnSpPr>
        <p:spPr>
          <a:xfrm flipH="1">
            <a:off x="6537925" y="3871723"/>
            <a:ext cx="1135380" cy="965835"/>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A5C95F30-071F-0ABB-F1F1-A2222C3E0A86}"/>
              </a:ext>
            </a:extLst>
          </p:cNvPr>
          <p:cNvSpPr txBox="1"/>
          <p:nvPr/>
        </p:nvSpPr>
        <p:spPr>
          <a:xfrm>
            <a:off x="6914438" y="5271976"/>
            <a:ext cx="2766719" cy="414985"/>
          </a:xfrm>
          <a:prstGeom prst="rect">
            <a:avLst/>
          </a:prstGeom>
          <a:noFill/>
        </p:spPr>
        <p:txBody>
          <a:bodyPr wrap="square" lIns="0" rtlCol="0">
            <a:spAutoFit/>
          </a:bodyPr>
          <a:lstStyle/>
          <a:p>
            <a:pPr algn="ctr">
              <a:lnSpc>
                <a:spcPct val="130000"/>
              </a:lnSpc>
              <a:spcAft>
                <a:spcPts val="600"/>
              </a:spcAft>
              <a:buClr>
                <a:schemeClr val="accent2"/>
              </a:buClr>
            </a:pPr>
            <a:r>
              <a:rPr lang="fi-FI" b="1"/>
              <a:t>Reflection → reflection</a:t>
            </a:r>
            <a:endParaRPr lang="en-FI" i="1"/>
          </a:p>
        </p:txBody>
      </p:sp>
      <p:grpSp>
        <p:nvGrpSpPr>
          <p:cNvPr id="143" name="Group 142">
            <a:extLst>
              <a:ext uri="{FF2B5EF4-FFF2-40B4-BE49-F238E27FC236}">
                <a16:creationId xmlns:a16="http://schemas.microsoft.com/office/drawing/2014/main" id="{A72BBE1E-D712-2134-5407-45787942B0DD}"/>
              </a:ext>
            </a:extLst>
          </p:cNvPr>
          <p:cNvGrpSpPr/>
          <p:nvPr/>
        </p:nvGrpSpPr>
        <p:grpSpPr>
          <a:xfrm>
            <a:off x="6545473" y="2014033"/>
            <a:ext cx="3504648" cy="3109482"/>
            <a:chOff x="6545473" y="1473601"/>
            <a:chExt cx="3504648" cy="3109482"/>
          </a:xfrm>
        </p:grpSpPr>
        <p:grpSp>
          <p:nvGrpSpPr>
            <p:cNvPr id="142" name="Group 141">
              <a:extLst>
                <a:ext uri="{FF2B5EF4-FFF2-40B4-BE49-F238E27FC236}">
                  <a16:creationId xmlns:a16="http://schemas.microsoft.com/office/drawing/2014/main" id="{660DA60D-6318-533B-8F6D-59A6E6E50AB1}"/>
                </a:ext>
              </a:extLst>
            </p:cNvPr>
            <p:cNvGrpSpPr/>
            <p:nvPr/>
          </p:nvGrpSpPr>
          <p:grpSpPr>
            <a:xfrm>
              <a:off x="8088879" y="3911802"/>
              <a:ext cx="1946319" cy="671281"/>
              <a:chOff x="8345435" y="4171657"/>
              <a:chExt cx="1946319" cy="671281"/>
            </a:xfrm>
          </p:grpSpPr>
          <p:sp>
            <p:nvSpPr>
              <p:cNvPr id="140" name="Rectangle 139">
                <a:extLst>
                  <a:ext uri="{FF2B5EF4-FFF2-40B4-BE49-F238E27FC236}">
                    <a16:creationId xmlns:a16="http://schemas.microsoft.com/office/drawing/2014/main" id="{77E54045-D2C0-472F-2873-34D764795590}"/>
                  </a:ext>
                </a:extLst>
              </p:cNvPr>
              <p:cNvSpPr/>
              <p:nvPr/>
            </p:nvSpPr>
            <p:spPr>
              <a:xfrm>
                <a:off x="8345435" y="4171658"/>
                <a:ext cx="1946319" cy="671280"/>
              </a:xfrm>
              <a:prstGeom prst="rect">
                <a:avLst/>
              </a:prstGeom>
              <a:solidFill>
                <a:srgbClr val="BAF5F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141" name="Straight Connector 140">
                <a:extLst>
                  <a:ext uri="{FF2B5EF4-FFF2-40B4-BE49-F238E27FC236}">
                    <a16:creationId xmlns:a16="http://schemas.microsoft.com/office/drawing/2014/main" id="{A0532F37-0C62-C667-CFED-F8E5C9FCA9B5}"/>
                  </a:ext>
                </a:extLst>
              </p:cNvPr>
              <p:cNvCxnSpPr/>
              <p:nvPr/>
            </p:nvCxnSpPr>
            <p:spPr>
              <a:xfrm>
                <a:off x="8345435" y="4171657"/>
                <a:ext cx="19463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DA54D441-90C6-C4AD-D77B-C8D70D7B36D4}"/>
                    </a:ext>
                  </a:extLst>
                </p:cNvPr>
                <p:cNvSpPr txBox="1"/>
                <p:nvPr/>
              </p:nvSpPr>
              <p:spPr>
                <a:xfrm>
                  <a:off x="7894446" y="3493898"/>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1</m:t>
                            </m:r>
                          </m:sub>
                        </m:sSub>
                      </m:oMath>
                    </m:oMathPara>
                  </a14:m>
                  <a:endParaRPr lang="en-FI" i="1">
                    <a:solidFill>
                      <a:srgbClr val="81DEFF"/>
                    </a:solidFill>
                    <a:latin typeface="Cambria Math" panose="02040503050406030204" pitchFamily="18" charset="0"/>
                  </a:endParaRPr>
                </a:p>
              </p:txBody>
            </p:sp>
          </mc:Choice>
          <mc:Fallback xmlns="">
            <p:sp>
              <p:nvSpPr>
                <p:cNvPr id="98" name="TextBox 97">
                  <a:extLst>
                    <a:ext uri="{FF2B5EF4-FFF2-40B4-BE49-F238E27FC236}">
                      <a16:creationId xmlns:a16="http://schemas.microsoft.com/office/drawing/2014/main" id="{DA54D441-90C6-C4AD-D77B-C8D70D7B36D4}"/>
                    </a:ext>
                  </a:extLst>
                </p:cNvPr>
                <p:cNvSpPr txBox="1">
                  <a:spLocks noRot="1" noChangeAspect="1" noMove="1" noResize="1" noEditPoints="1" noAdjustHandles="1" noChangeArrowheads="1" noChangeShapeType="1" noTextEdit="1"/>
                </p:cNvSpPr>
                <p:nvPr/>
              </p:nvSpPr>
              <p:spPr>
                <a:xfrm>
                  <a:off x="7894446" y="3493898"/>
                  <a:ext cx="526028" cy="54521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CADDDDB5-89AA-4DB1-7364-FA7157B8D98C}"/>
                    </a:ext>
                  </a:extLst>
                </p:cNvPr>
                <p:cNvSpPr txBox="1"/>
                <p:nvPr/>
              </p:nvSpPr>
              <p:spPr>
                <a:xfrm>
                  <a:off x="8799340" y="3388719"/>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1</m:t>
                            </m:r>
                          </m:sub>
                        </m:sSub>
                      </m:oMath>
                    </m:oMathPara>
                  </a14:m>
                  <a:endParaRPr lang="en-FI" i="1">
                    <a:solidFill>
                      <a:srgbClr val="FFC000"/>
                    </a:solidFill>
                    <a:latin typeface="Cambria Math" panose="02040503050406030204" pitchFamily="18" charset="0"/>
                  </a:endParaRPr>
                </a:p>
              </p:txBody>
            </p:sp>
          </mc:Choice>
          <mc:Fallback xmlns="">
            <p:sp>
              <p:nvSpPr>
                <p:cNvPr id="99" name="TextBox 98">
                  <a:extLst>
                    <a:ext uri="{FF2B5EF4-FFF2-40B4-BE49-F238E27FC236}">
                      <a16:creationId xmlns:a16="http://schemas.microsoft.com/office/drawing/2014/main" id="{CADDDDB5-89AA-4DB1-7364-FA7157B8D98C}"/>
                    </a:ext>
                  </a:extLst>
                </p:cNvPr>
                <p:cNvSpPr txBox="1">
                  <a:spLocks noRot="1" noChangeAspect="1" noMove="1" noResize="1" noEditPoints="1" noAdjustHandles="1" noChangeArrowheads="1" noChangeShapeType="1" noTextEdit="1"/>
                </p:cNvSpPr>
                <p:nvPr/>
              </p:nvSpPr>
              <p:spPr>
                <a:xfrm>
                  <a:off x="8799340" y="3388719"/>
                  <a:ext cx="526028" cy="529376"/>
                </a:xfrm>
                <a:prstGeom prst="rect">
                  <a:avLst/>
                </a:prstGeom>
                <a:blipFill>
                  <a:blip r:embed="rId10"/>
                  <a:stretch>
                    <a:fillRect/>
                  </a:stretch>
                </a:blipFill>
              </p:spPr>
              <p:txBody>
                <a:bodyPr/>
                <a:lstStyle/>
                <a:p>
                  <a:r>
                    <a:rPr lang="en-US">
                      <a:noFill/>
                    </a:rPr>
                    <a:t> </a:t>
                  </a:r>
                </a:p>
              </p:txBody>
            </p:sp>
          </mc:Fallback>
        </mc:AlternateContent>
        <p:cxnSp>
          <p:nvCxnSpPr>
            <p:cNvPr id="101" name="Straight Connector 100">
              <a:extLst>
                <a:ext uri="{FF2B5EF4-FFF2-40B4-BE49-F238E27FC236}">
                  <a16:creationId xmlns:a16="http://schemas.microsoft.com/office/drawing/2014/main" id="{EC62D1EA-A106-5E3E-2438-1BD19803D371}"/>
                </a:ext>
              </a:extLst>
            </p:cNvPr>
            <p:cNvCxnSpPr>
              <a:cxnSpLocks/>
            </p:cNvCxnSpPr>
            <p:nvPr/>
          </p:nvCxnSpPr>
          <p:spPr>
            <a:xfrm rot="1526391">
              <a:off x="7697456" y="258084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89C5073-BB60-95FD-4CE8-6001F967338F}"/>
                </a:ext>
              </a:extLst>
            </p:cNvPr>
            <p:cNvCxnSpPr>
              <a:cxnSpLocks/>
            </p:cNvCxnSpPr>
            <p:nvPr/>
          </p:nvCxnSpPr>
          <p:spPr>
            <a:xfrm rot="1526391">
              <a:off x="6581046" y="2447979"/>
              <a:ext cx="2714509" cy="91635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26E2563-D1A0-6EB2-9C33-2E7E8B4E68B3}"/>
                </a:ext>
              </a:extLst>
            </p:cNvPr>
            <p:cNvCxnSpPr>
              <a:cxnSpLocks/>
            </p:cNvCxnSpPr>
            <p:nvPr/>
          </p:nvCxnSpPr>
          <p:spPr>
            <a:xfrm>
              <a:off x="6909466" y="1909378"/>
              <a:ext cx="1458132" cy="1991358"/>
            </a:xfrm>
            <a:prstGeom prst="line">
              <a:avLst/>
            </a:prstGeom>
            <a:ln w="31750">
              <a:solidFill>
                <a:srgbClr val="81DEFF"/>
              </a:solidFill>
              <a:prstDash val="sysDot"/>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9708208-256B-3670-50C4-0AB420762213}"/>
                </a:ext>
              </a:extLst>
            </p:cNvPr>
            <p:cNvSpPr txBox="1"/>
            <p:nvPr/>
          </p:nvSpPr>
          <p:spPr>
            <a:xfrm>
              <a:off x="6545473" y="1473601"/>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a:t>sensor</a:t>
              </a:r>
              <a:endParaRPr lang="en-FI"/>
            </a:p>
          </p:txBody>
        </p:sp>
        <p:sp>
          <p:nvSpPr>
            <p:cNvPr id="105" name="TextBox 104">
              <a:extLst>
                <a:ext uri="{FF2B5EF4-FFF2-40B4-BE49-F238E27FC236}">
                  <a16:creationId xmlns:a16="http://schemas.microsoft.com/office/drawing/2014/main" id="{BB35DC31-BC80-80B3-7D48-81EE84C5F8DE}"/>
                </a:ext>
              </a:extLst>
            </p:cNvPr>
            <p:cNvSpPr txBox="1"/>
            <p:nvPr/>
          </p:nvSpPr>
          <p:spPr>
            <a:xfrm>
              <a:off x="7886621" y="1994705"/>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cxnSp>
          <p:nvCxnSpPr>
            <p:cNvPr id="106" name="Straight Connector 105">
              <a:extLst>
                <a:ext uri="{FF2B5EF4-FFF2-40B4-BE49-F238E27FC236}">
                  <a16:creationId xmlns:a16="http://schemas.microsoft.com/office/drawing/2014/main" id="{F1EA6A30-07F8-D082-AE08-73BEF14AD393}"/>
                </a:ext>
              </a:extLst>
            </p:cNvPr>
            <p:cNvCxnSpPr>
              <a:cxnSpLocks/>
            </p:cNvCxnSpPr>
            <p:nvPr/>
          </p:nvCxnSpPr>
          <p:spPr>
            <a:xfrm rot="1526391" flipH="1">
              <a:off x="7638120" y="2388175"/>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FC89CDD-4C03-5BE5-D6D8-7B847C7A2C8B}"/>
                </a:ext>
              </a:extLst>
            </p:cNvPr>
            <p:cNvCxnSpPr>
              <a:cxnSpLocks/>
            </p:cNvCxnSpPr>
            <p:nvPr/>
          </p:nvCxnSpPr>
          <p:spPr>
            <a:xfrm rot="1526391">
              <a:off x="7834072" y="243358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BFFA0C7-D7FA-4A9A-E998-D4B57E42B1F0}"/>
                </a:ext>
              </a:extLst>
            </p:cNvPr>
            <p:cNvCxnSpPr>
              <a:cxnSpLocks/>
            </p:cNvCxnSpPr>
            <p:nvPr/>
          </p:nvCxnSpPr>
          <p:spPr>
            <a:xfrm rot="1526391">
              <a:off x="7560839" y="272810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053A2AA-AC36-E8DB-C6C2-3FC54172F948}"/>
                </a:ext>
              </a:extLst>
            </p:cNvPr>
            <p:cNvCxnSpPr>
              <a:cxnSpLocks/>
            </p:cNvCxnSpPr>
            <p:nvPr/>
          </p:nvCxnSpPr>
          <p:spPr>
            <a:xfrm rot="1526391">
              <a:off x="7424222" y="287536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0" name="Isosceles Triangle 109">
              <a:extLst>
                <a:ext uri="{FF2B5EF4-FFF2-40B4-BE49-F238E27FC236}">
                  <a16:creationId xmlns:a16="http://schemas.microsoft.com/office/drawing/2014/main" id="{83CDAAEE-0216-1701-E91B-D99E8A1E85F7}"/>
                </a:ext>
              </a:extLst>
            </p:cNvPr>
            <p:cNvSpPr/>
            <p:nvPr/>
          </p:nvSpPr>
          <p:spPr>
            <a:xfrm rot="18891726">
              <a:off x="6870080" y="1823208"/>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11" name="Oval 110">
              <a:extLst>
                <a:ext uri="{FF2B5EF4-FFF2-40B4-BE49-F238E27FC236}">
                  <a16:creationId xmlns:a16="http://schemas.microsoft.com/office/drawing/2014/main" id="{9BA56F9A-968D-EC9C-B4E6-A3C828289D4E}"/>
                </a:ext>
              </a:extLst>
            </p:cNvPr>
            <p:cNvSpPr/>
            <p:nvPr/>
          </p:nvSpPr>
          <p:spPr>
            <a:xfrm rot="2763126">
              <a:off x="7205012" y="2093319"/>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12" name="Oval 111">
              <a:extLst>
                <a:ext uri="{FF2B5EF4-FFF2-40B4-BE49-F238E27FC236}">
                  <a16:creationId xmlns:a16="http://schemas.microsoft.com/office/drawing/2014/main" id="{8288C4D1-F319-2760-30C0-798DDDFD50F8}"/>
                </a:ext>
              </a:extLst>
            </p:cNvPr>
            <p:cNvSpPr/>
            <p:nvPr/>
          </p:nvSpPr>
          <p:spPr>
            <a:xfrm rot="2763126">
              <a:off x="7228878" y="2164852"/>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36A02A38-8325-761D-6DE5-31D53C866C2B}"/>
                    </a:ext>
                  </a:extLst>
                </p:cNvPr>
                <p:cNvSpPr txBox="1"/>
                <p:nvPr/>
              </p:nvSpPr>
              <p:spPr>
                <a:xfrm>
                  <a:off x="6900926" y="2333851"/>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0</m:t>
                            </m:r>
                          </m:sub>
                        </m:sSub>
                      </m:oMath>
                    </m:oMathPara>
                  </a14:m>
                  <a:endParaRPr lang="en-FI" i="1">
                    <a:solidFill>
                      <a:srgbClr val="81DEFF"/>
                    </a:solidFill>
                    <a:latin typeface="Cambria Math" panose="02040503050406030204" pitchFamily="18" charset="0"/>
                  </a:endParaRPr>
                </a:p>
              </p:txBody>
            </p:sp>
          </mc:Choice>
          <mc:Fallback xmlns="">
            <p:sp>
              <p:nvSpPr>
                <p:cNvPr id="113" name="TextBox 112">
                  <a:extLst>
                    <a:ext uri="{FF2B5EF4-FFF2-40B4-BE49-F238E27FC236}">
                      <a16:creationId xmlns:a16="http://schemas.microsoft.com/office/drawing/2014/main" id="{36A02A38-8325-761D-6DE5-31D53C866C2B}"/>
                    </a:ext>
                  </a:extLst>
                </p:cNvPr>
                <p:cNvSpPr txBox="1">
                  <a:spLocks noRot="1" noChangeAspect="1" noMove="1" noResize="1" noEditPoints="1" noAdjustHandles="1" noChangeArrowheads="1" noChangeShapeType="1" noTextEdit="1"/>
                </p:cNvSpPr>
                <p:nvPr/>
              </p:nvSpPr>
              <p:spPr>
                <a:xfrm>
                  <a:off x="6900926" y="2333851"/>
                  <a:ext cx="526028" cy="54521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9D5F2D24-6978-CAEE-0A11-B0903130DF2E}"/>
                    </a:ext>
                  </a:extLst>
                </p:cNvPr>
                <p:cNvSpPr txBox="1"/>
                <p:nvPr/>
              </p:nvSpPr>
              <p:spPr>
                <a:xfrm>
                  <a:off x="7461716" y="2013496"/>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i="1">
                                <a:solidFill>
                                  <a:srgbClr val="FFC000"/>
                                </a:solidFill>
                                <a:latin typeface="Cambria Math" panose="02040503050406030204" pitchFamily="18" charset="0"/>
                              </a:rPr>
                              <m:t>0</m:t>
                            </m:r>
                          </m:sub>
                        </m:sSub>
                      </m:oMath>
                    </m:oMathPara>
                  </a14:m>
                  <a:endParaRPr lang="en-FI" i="1">
                    <a:solidFill>
                      <a:srgbClr val="FFC000"/>
                    </a:solidFill>
                    <a:latin typeface="Cambria Math" panose="02040503050406030204" pitchFamily="18" charset="0"/>
                  </a:endParaRPr>
                </a:p>
              </p:txBody>
            </p:sp>
          </mc:Choice>
          <mc:Fallback xmlns="">
            <p:sp>
              <p:nvSpPr>
                <p:cNvPr id="114" name="TextBox 113">
                  <a:extLst>
                    <a:ext uri="{FF2B5EF4-FFF2-40B4-BE49-F238E27FC236}">
                      <a16:creationId xmlns:a16="http://schemas.microsoft.com/office/drawing/2014/main" id="{9D5F2D24-6978-CAEE-0A11-B0903130DF2E}"/>
                    </a:ext>
                  </a:extLst>
                </p:cNvPr>
                <p:cNvSpPr txBox="1">
                  <a:spLocks noRot="1" noChangeAspect="1" noMove="1" noResize="1" noEditPoints="1" noAdjustHandles="1" noChangeArrowheads="1" noChangeShapeType="1" noTextEdit="1"/>
                </p:cNvSpPr>
                <p:nvPr/>
              </p:nvSpPr>
              <p:spPr>
                <a:xfrm>
                  <a:off x="7461716" y="2013496"/>
                  <a:ext cx="526028" cy="529376"/>
                </a:xfrm>
                <a:prstGeom prst="rect">
                  <a:avLst/>
                </a:prstGeom>
                <a:blipFill>
                  <a:blip r:embed="rId12"/>
                  <a:stretch>
                    <a:fillRect/>
                  </a:stretch>
                </a:blipFill>
              </p:spPr>
              <p:txBody>
                <a:bodyPr/>
                <a:lstStyle/>
                <a:p>
                  <a:r>
                    <a:rPr lang="en-US">
                      <a:noFill/>
                    </a:rPr>
                    <a:t> </a:t>
                  </a:r>
                </a:p>
              </p:txBody>
            </p:sp>
          </mc:Fallback>
        </mc:AlternateContent>
        <p:cxnSp>
          <p:nvCxnSpPr>
            <p:cNvPr id="115" name="Straight Connector 114">
              <a:extLst>
                <a:ext uri="{FF2B5EF4-FFF2-40B4-BE49-F238E27FC236}">
                  <a16:creationId xmlns:a16="http://schemas.microsoft.com/office/drawing/2014/main" id="{6F6D70D4-3CD8-EAFA-9BB5-722848ED56C1}"/>
                </a:ext>
              </a:extLst>
            </p:cNvPr>
            <p:cNvCxnSpPr>
              <a:cxnSpLocks/>
            </p:cNvCxnSpPr>
            <p:nvPr/>
          </p:nvCxnSpPr>
          <p:spPr>
            <a:xfrm flipH="1">
              <a:off x="8982219" y="3253190"/>
              <a:ext cx="691425" cy="668151"/>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CB24A8BA-0B77-7BDD-A344-B72A94D1D157}"/>
                </a:ext>
              </a:extLst>
            </p:cNvPr>
            <p:cNvSpPr/>
            <p:nvPr/>
          </p:nvSpPr>
          <p:spPr>
            <a:xfrm rot="1526391">
              <a:off x="8930644" y="3872988"/>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A14F712F-B7B1-CF1C-875B-F56E9D897064}"/>
                    </a:ext>
                  </a:extLst>
                </p:cNvPr>
                <p:cNvSpPr txBox="1"/>
                <p:nvPr/>
              </p:nvSpPr>
              <p:spPr>
                <a:xfrm>
                  <a:off x="9524093" y="2629577"/>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B48900"/>
                                </a:solidFill>
                                <a:latin typeface="Cambria Math" panose="02040503050406030204" pitchFamily="18" charset="0"/>
                              </a:rPr>
                            </m:ctrlPr>
                          </m:sSubPr>
                          <m:e>
                            <m:r>
                              <a:rPr lang="fi-FI" b="1" i="1" smtClean="0">
                                <a:solidFill>
                                  <a:srgbClr val="B48900"/>
                                </a:solidFill>
                                <a:latin typeface="Cambria Math" panose="02040503050406030204" pitchFamily="18" charset="0"/>
                              </a:rPr>
                              <m:t>𝒚</m:t>
                            </m:r>
                          </m:e>
                          <m:sub>
                            <m:r>
                              <a:rPr lang="fi-FI" b="1" i="1" smtClean="0">
                                <a:solidFill>
                                  <a:srgbClr val="B48900"/>
                                </a:solidFill>
                                <a:latin typeface="Cambria Math" panose="02040503050406030204" pitchFamily="18" charset="0"/>
                              </a:rPr>
                              <m:t>𝟐</m:t>
                            </m:r>
                          </m:sub>
                        </m:sSub>
                      </m:oMath>
                    </m:oMathPara>
                  </a14:m>
                  <a:endParaRPr lang="en-FI" b="1" i="1">
                    <a:solidFill>
                      <a:srgbClr val="B48900"/>
                    </a:solidFill>
                    <a:latin typeface="Cambria Math" panose="02040503050406030204" pitchFamily="18" charset="0"/>
                  </a:endParaRPr>
                </a:p>
              </p:txBody>
            </p:sp>
          </mc:Choice>
          <mc:Fallback xmlns="">
            <p:sp>
              <p:nvSpPr>
                <p:cNvPr id="117" name="TextBox 116">
                  <a:extLst>
                    <a:ext uri="{FF2B5EF4-FFF2-40B4-BE49-F238E27FC236}">
                      <a16:creationId xmlns:a16="http://schemas.microsoft.com/office/drawing/2014/main" id="{A14F712F-B7B1-CF1C-875B-F56E9D897064}"/>
                    </a:ext>
                  </a:extLst>
                </p:cNvPr>
                <p:cNvSpPr txBox="1">
                  <a:spLocks noRot="1" noChangeAspect="1" noMove="1" noResize="1" noEditPoints="1" noAdjustHandles="1" noChangeArrowheads="1" noChangeShapeType="1" noTextEdit="1"/>
                </p:cNvSpPr>
                <p:nvPr/>
              </p:nvSpPr>
              <p:spPr>
                <a:xfrm>
                  <a:off x="9524093" y="2629577"/>
                  <a:ext cx="526028" cy="529376"/>
                </a:xfrm>
                <a:prstGeom prst="rect">
                  <a:avLst/>
                </a:prstGeom>
                <a:blipFill>
                  <a:blip r:embed="rId13"/>
                  <a:stretch>
                    <a:fillRect/>
                  </a:stretch>
                </a:blipFill>
              </p:spPr>
              <p:txBody>
                <a:bodyPr/>
                <a:lstStyle/>
                <a:p>
                  <a:r>
                    <a:rPr lang="en-US">
                      <a:noFill/>
                    </a:rPr>
                    <a:t> </a:t>
                  </a:r>
                </a:p>
              </p:txBody>
            </p:sp>
          </mc:Fallback>
        </mc:AlternateContent>
        <p:cxnSp>
          <p:nvCxnSpPr>
            <p:cNvPr id="118" name="Straight Connector 117">
              <a:extLst>
                <a:ext uri="{FF2B5EF4-FFF2-40B4-BE49-F238E27FC236}">
                  <a16:creationId xmlns:a16="http://schemas.microsoft.com/office/drawing/2014/main" id="{AD4EAA30-7F10-06B0-01B6-4240834A9665}"/>
                </a:ext>
              </a:extLst>
            </p:cNvPr>
            <p:cNvCxnSpPr>
              <a:cxnSpLocks/>
            </p:cNvCxnSpPr>
            <p:nvPr/>
          </p:nvCxnSpPr>
          <p:spPr>
            <a:xfrm flipH="1">
              <a:off x="9673644" y="2894266"/>
              <a:ext cx="358924" cy="35892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98D12C6-E175-7395-30E2-167118FCA9C1}"/>
                </a:ext>
              </a:extLst>
            </p:cNvPr>
            <p:cNvCxnSpPr>
              <a:cxnSpLocks/>
            </p:cNvCxnSpPr>
            <p:nvPr/>
          </p:nvCxnSpPr>
          <p:spPr>
            <a:xfrm flipH="1">
              <a:off x="8813386" y="2320182"/>
              <a:ext cx="192280" cy="470019"/>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28EA3E2-9DB2-07A7-2930-6187F0200095}"/>
                </a:ext>
              </a:extLst>
            </p:cNvPr>
            <p:cNvCxnSpPr>
              <a:cxnSpLocks/>
            </p:cNvCxnSpPr>
            <p:nvPr/>
          </p:nvCxnSpPr>
          <p:spPr>
            <a:xfrm flipV="1">
              <a:off x="8377550" y="2781656"/>
              <a:ext cx="440109" cy="1123772"/>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3DD02971-3B1C-1809-C210-43119DD6C7C6}"/>
                    </a:ext>
                  </a:extLst>
                </p:cNvPr>
                <p:cNvSpPr txBox="1"/>
                <p:nvPr/>
              </p:nvSpPr>
              <p:spPr>
                <a:xfrm>
                  <a:off x="8909526" y="2318343"/>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oMath>
                    </m:oMathPara>
                  </a14:m>
                  <a:endParaRPr lang="en-FI" b="1" i="1">
                    <a:solidFill>
                      <a:srgbClr val="009AD0"/>
                    </a:solidFill>
                    <a:latin typeface="Cambria Math" panose="02040503050406030204" pitchFamily="18" charset="0"/>
                  </a:endParaRPr>
                </a:p>
              </p:txBody>
            </p:sp>
          </mc:Choice>
          <mc:Fallback xmlns="">
            <p:sp>
              <p:nvSpPr>
                <p:cNvPr id="121" name="TextBox 120">
                  <a:extLst>
                    <a:ext uri="{FF2B5EF4-FFF2-40B4-BE49-F238E27FC236}">
                      <a16:creationId xmlns:a16="http://schemas.microsoft.com/office/drawing/2014/main" id="{3DD02971-3B1C-1809-C210-43119DD6C7C6}"/>
                    </a:ext>
                  </a:extLst>
                </p:cNvPr>
                <p:cNvSpPr txBox="1">
                  <a:spLocks noRot="1" noChangeAspect="1" noMove="1" noResize="1" noEditPoints="1" noAdjustHandles="1" noChangeArrowheads="1" noChangeShapeType="1" noTextEdit="1"/>
                </p:cNvSpPr>
                <p:nvPr/>
              </p:nvSpPr>
              <p:spPr>
                <a:xfrm>
                  <a:off x="8909526" y="2318343"/>
                  <a:ext cx="526028" cy="529376"/>
                </a:xfrm>
                <a:prstGeom prst="rect">
                  <a:avLst/>
                </a:prstGeom>
                <a:blipFill>
                  <a:blip r:embed="rId14"/>
                  <a:stretch>
                    <a:fillRect/>
                  </a:stretch>
                </a:blipFill>
              </p:spPr>
              <p:txBody>
                <a:bodyPr/>
                <a:lstStyle/>
                <a:p>
                  <a:r>
                    <a:rPr lang="en-US">
                      <a:noFill/>
                    </a:rPr>
                    <a:t> </a:t>
                  </a:r>
                </a:p>
              </p:txBody>
            </p:sp>
          </mc:Fallback>
        </mc:AlternateContent>
        <p:sp>
          <p:nvSpPr>
            <p:cNvPr id="122" name="Oval 121">
              <a:extLst>
                <a:ext uri="{FF2B5EF4-FFF2-40B4-BE49-F238E27FC236}">
                  <a16:creationId xmlns:a16="http://schemas.microsoft.com/office/drawing/2014/main" id="{3FCE9D0B-B665-8FE8-43E0-4DC1336CBAF0}"/>
                </a:ext>
              </a:extLst>
            </p:cNvPr>
            <p:cNvSpPr/>
            <p:nvPr/>
          </p:nvSpPr>
          <p:spPr>
            <a:xfrm rot="1526391">
              <a:off x="8324653" y="3865975"/>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126" name="Arrow: Down 125">
              <a:extLst>
                <a:ext uri="{FF2B5EF4-FFF2-40B4-BE49-F238E27FC236}">
                  <a16:creationId xmlns:a16="http://schemas.microsoft.com/office/drawing/2014/main" id="{6D8C2089-F29E-E51A-71A0-D47D2BDD7047}"/>
                </a:ext>
              </a:extLst>
            </p:cNvPr>
            <p:cNvSpPr/>
            <p:nvPr/>
          </p:nvSpPr>
          <p:spPr>
            <a:xfrm rot="2778885">
              <a:off x="8117071" y="3223146"/>
              <a:ext cx="176571" cy="281513"/>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27" name="Arrow: Down 126">
              <a:extLst>
                <a:ext uri="{FF2B5EF4-FFF2-40B4-BE49-F238E27FC236}">
                  <a16:creationId xmlns:a16="http://schemas.microsoft.com/office/drawing/2014/main" id="{6198CD22-7189-C79A-B9DA-1A52BCF61CDE}"/>
                </a:ext>
              </a:extLst>
            </p:cNvPr>
            <p:cNvSpPr/>
            <p:nvPr/>
          </p:nvSpPr>
          <p:spPr>
            <a:xfrm rot="8084616">
              <a:off x="9059246" y="2927314"/>
              <a:ext cx="176571" cy="528094"/>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28" name="Arrow: Down 127">
              <a:extLst>
                <a:ext uri="{FF2B5EF4-FFF2-40B4-BE49-F238E27FC236}">
                  <a16:creationId xmlns:a16="http://schemas.microsoft.com/office/drawing/2014/main" id="{81ACC278-CD93-08F8-4AB8-4CFE106D4130}"/>
                </a:ext>
              </a:extLst>
            </p:cNvPr>
            <p:cNvSpPr/>
            <p:nvPr/>
          </p:nvSpPr>
          <p:spPr>
            <a:xfrm rot="2700000">
              <a:off x="7562703" y="2713471"/>
              <a:ext cx="176571" cy="137260"/>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7192CF33-02B1-BA19-A389-3FF8E35E51FE}"/>
                  </a:ext>
                </a:extLst>
              </p:cNvPr>
              <p:cNvSpPr txBox="1"/>
              <p:nvPr/>
            </p:nvSpPr>
            <p:spPr>
              <a:xfrm>
                <a:off x="1328767" y="1483173"/>
                <a:ext cx="2562670" cy="369332"/>
              </a:xfrm>
              <a:prstGeom prst="rect">
                <a:avLst/>
              </a:prstGeom>
              <a:noFill/>
            </p:spPr>
            <p:txBody>
              <a:bodyPr wrap="square">
                <a:spAutoFit/>
              </a:bodyPr>
              <a:lstStyle/>
              <a:p>
                <a:pPr algn="ctr"/>
                <a:r>
                  <a:rPr lang="fi-FI" b="1"/>
                  <a:t>Forward shift (</a:t>
                </a:r>
                <a14:m>
                  <m:oMath xmlns:m="http://schemas.openxmlformats.org/officeDocument/2006/math">
                    <m:r>
                      <a:rPr lang="fi-FI" b="1" i="1" dirty="0" smtClean="0">
                        <a:latin typeface="Cambria Math" panose="02040503050406030204" pitchFamily="18" charset="0"/>
                      </a:rPr>
                      <m:t>𝒙</m:t>
                    </m:r>
                    <m:r>
                      <a:rPr lang="fi-FI" b="1" i="1" dirty="0" smtClean="0">
                        <a:latin typeface="Cambria Math" panose="02040503050406030204" pitchFamily="18" charset="0"/>
                      </a:rPr>
                      <m:t> → </m:t>
                    </m:r>
                    <m:r>
                      <a:rPr lang="fi-FI" b="1" i="1" dirty="0" smtClean="0">
                        <a:latin typeface="Cambria Math" panose="02040503050406030204" pitchFamily="18" charset="0"/>
                      </a:rPr>
                      <m:t>𝒚</m:t>
                    </m:r>
                  </m:oMath>
                </a14:m>
                <a:r>
                  <a:rPr lang="fi-FI" b="1"/>
                  <a:t>)</a:t>
                </a:r>
                <a:endParaRPr lang="en-FI"/>
              </a:p>
            </p:txBody>
          </p:sp>
        </mc:Choice>
        <mc:Fallback xmlns="">
          <p:sp>
            <p:nvSpPr>
              <p:cNvPr id="130" name="TextBox 129">
                <a:extLst>
                  <a:ext uri="{FF2B5EF4-FFF2-40B4-BE49-F238E27FC236}">
                    <a16:creationId xmlns:a16="http://schemas.microsoft.com/office/drawing/2014/main" id="{7192CF33-02B1-BA19-A389-3FF8E35E51FE}"/>
                  </a:ext>
                </a:extLst>
              </p:cNvPr>
              <p:cNvSpPr txBox="1">
                <a:spLocks noRot="1" noChangeAspect="1" noMove="1" noResize="1" noEditPoints="1" noAdjustHandles="1" noChangeArrowheads="1" noChangeShapeType="1" noTextEdit="1"/>
              </p:cNvSpPr>
              <p:nvPr/>
            </p:nvSpPr>
            <p:spPr>
              <a:xfrm>
                <a:off x="1328767" y="1483173"/>
                <a:ext cx="2562670" cy="369332"/>
              </a:xfrm>
              <a:prstGeom prst="rect">
                <a:avLst/>
              </a:prstGeom>
              <a:blipFill>
                <a:blip r:embed="rId15"/>
                <a:stretch>
                  <a:fillRect l="-1905" t="-8197" r="-1429"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B0D09E30-96F0-2383-CC6D-3F405F826FAF}"/>
                  </a:ext>
                </a:extLst>
              </p:cNvPr>
              <p:cNvSpPr txBox="1"/>
              <p:nvPr/>
            </p:nvSpPr>
            <p:spPr>
              <a:xfrm>
                <a:off x="7016462" y="1562797"/>
                <a:ext cx="2562670" cy="369332"/>
              </a:xfrm>
              <a:prstGeom prst="rect">
                <a:avLst/>
              </a:prstGeom>
              <a:noFill/>
            </p:spPr>
            <p:txBody>
              <a:bodyPr wrap="square">
                <a:spAutoFit/>
              </a:bodyPr>
              <a:lstStyle/>
              <a:p>
                <a:pPr algn="ctr"/>
                <a:r>
                  <a:rPr lang="fi-FI" b="1"/>
                  <a:t>Inverse shift (</a:t>
                </a:r>
                <a14:m>
                  <m:oMath xmlns:m="http://schemas.openxmlformats.org/officeDocument/2006/math">
                    <m:r>
                      <a:rPr lang="fi-FI" b="1" i="1" dirty="0" smtClean="0">
                        <a:latin typeface="Cambria Math" panose="02040503050406030204" pitchFamily="18" charset="0"/>
                      </a:rPr>
                      <m:t>𝒚</m:t>
                    </m:r>
                    <m:r>
                      <a:rPr lang="fi-FI" b="1" i="1" dirty="0" smtClean="0">
                        <a:latin typeface="Cambria Math" panose="02040503050406030204" pitchFamily="18" charset="0"/>
                      </a:rPr>
                      <m:t> →</m:t>
                    </m:r>
                    <m:r>
                      <a:rPr lang="fi-FI" b="1" i="1" dirty="0" smtClean="0">
                        <a:latin typeface="Cambria Math" panose="02040503050406030204" pitchFamily="18" charset="0"/>
                      </a:rPr>
                      <m:t>𝒙</m:t>
                    </m:r>
                  </m:oMath>
                </a14:m>
                <a:r>
                  <a:rPr lang="fi-FI" b="1"/>
                  <a:t>)</a:t>
                </a:r>
                <a:endParaRPr lang="en-FI"/>
              </a:p>
            </p:txBody>
          </p:sp>
        </mc:Choice>
        <mc:Fallback xmlns="">
          <p:sp>
            <p:nvSpPr>
              <p:cNvPr id="131" name="TextBox 130">
                <a:extLst>
                  <a:ext uri="{FF2B5EF4-FFF2-40B4-BE49-F238E27FC236}">
                    <a16:creationId xmlns:a16="http://schemas.microsoft.com/office/drawing/2014/main" id="{B0D09E30-96F0-2383-CC6D-3F405F826FAF}"/>
                  </a:ext>
                </a:extLst>
              </p:cNvPr>
              <p:cNvSpPr txBox="1">
                <a:spLocks noRot="1" noChangeAspect="1" noMove="1" noResize="1" noEditPoints="1" noAdjustHandles="1" noChangeArrowheads="1" noChangeShapeType="1" noTextEdit="1"/>
              </p:cNvSpPr>
              <p:nvPr/>
            </p:nvSpPr>
            <p:spPr>
              <a:xfrm>
                <a:off x="7016462" y="1562797"/>
                <a:ext cx="2562670" cy="369332"/>
              </a:xfrm>
              <a:prstGeom prst="rect">
                <a:avLst/>
              </a:prstGeom>
              <a:blipFill>
                <a:blip r:embed="rId16"/>
                <a:stretch>
                  <a:fillRect t="-8197" b="-24590"/>
                </a:stretch>
              </a:blipFill>
            </p:spPr>
            <p:txBody>
              <a:bodyPr/>
              <a:lstStyle/>
              <a:p>
                <a:r>
                  <a:rPr lang="en-US">
                    <a:noFill/>
                  </a:rPr>
                  <a:t> </a:t>
                </a:r>
              </a:p>
            </p:txBody>
          </p:sp>
        </mc:Fallback>
      </mc:AlternateContent>
      <p:sp>
        <p:nvSpPr>
          <p:cNvPr id="148" name="Rectangle 147">
            <a:extLst>
              <a:ext uri="{FF2B5EF4-FFF2-40B4-BE49-F238E27FC236}">
                <a16:creationId xmlns:a16="http://schemas.microsoft.com/office/drawing/2014/main" id="{92E3AEDB-A932-AEA2-C4A6-25D38E4FE140}"/>
              </a:ext>
            </a:extLst>
          </p:cNvPr>
          <p:cNvSpPr/>
          <p:nvPr/>
        </p:nvSpPr>
        <p:spPr>
          <a:xfrm>
            <a:off x="6131607" y="1483173"/>
            <a:ext cx="4392629" cy="4460424"/>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79255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9981-794B-9097-942C-0F23D94B3BAB}"/>
              </a:ext>
            </a:extLst>
          </p:cNvPr>
          <p:cNvSpPr>
            <a:spLocks noGrp="1"/>
          </p:cNvSpPr>
          <p:nvPr>
            <p:ph type="title"/>
          </p:nvPr>
        </p:nvSpPr>
        <p:spPr/>
        <p:txBody>
          <a:bodyPr/>
          <a:lstStyle/>
          <a:p>
            <a:r>
              <a:rPr lang="fi-FI"/>
              <a:t>Example: non-reusable path</a:t>
            </a:r>
            <a:endParaRPr lang="en-FI"/>
          </a:p>
        </p:txBody>
      </p:sp>
      <p:sp>
        <p:nvSpPr>
          <p:cNvPr id="4" name="Slide Number Placeholder 3">
            <a:extLst>
              <a:ext uri="{FF2B5EF4-FFF2-40B4-BE49-F238E27FC236}">
                <a16:creationId xmlns:a16="http://schemas.microsoft.com/office/drawing/2014/main" id="{309FF8FC-8245-520D-1FDD-589148A0A14D}"/>
              </a:ext>
            </a:extLst>
          </p:cNvPr>
          <p:cNvSpPr>
            <a:spLocks noGrp="1"/>
          </p:cNvSpPr>
          <p:nvPr>
            <p:ph type="sldNum" sz="quarter" idx="12"/>
          </p:nvPr>
        </p:nvSpPr>
        <p:spPr/>
        <p:txBody>
          <a:bodyPr/>
          <a:lstStyle/>
          <a:p>
            <a:fld id="{897AE9FA-3F8D-0D45-ABEA-B1C7A7244A19}" type="slidenum">
              <a:rPr lang="en-US" smtClean="0"/>
              <a:t>23</a:t>
            </a:fld>
            <a:endParaRPr lang="en-US"/>
          </a:p>
        </p:txBody>
      </p:sp>
      <p:sp>
        <p:nvSpPr>
          <p:cNvPr id="87" name="TextBox 86">
            <a:extLst>
              <a:ext uri="{FF2B5EF4-FFF2-40B4-BE49-F238E27FC236}">
                <a16:creationId xmlns:a16="http://schemas.microsoft.com/office/drawing/2014/main" id="{067E5040-C603-EEB4-9E3A-E78102B4CE44}"/>
              </a:ext>
            </a:extLst>
          </p:cNvPr>
          <p:cNvSpPr txBox="1"/>
          <p:nvPr/>
        </p:nvSpPr>
        <p:spPr>
          <a:xfrm>
            <a:off x="1226743" y="5271976"/>
            <a:ext cx="2766719" cy="775084"/>
          </a:xfrm>
          <a:prstGeom prst="rect">
            <a:avLst/>
          </a:prstGeom>
          <a:noFill/>
        </p:spPr>
        <p:txBody>
          <a:bodyPr wrap="square" lIns="0" rtlCol="0">
            <a:spAutoFit/>
          </a:bodyPr>
          <a:lstStyle/>
          <a:p>
            <a:pPr algn="ctr">
              <a:lnSpc>
                <a:spcPct val="130000"/>
              </a:lnSpc>
              <a:spcAft>
                <a:spcPts val="600"/>
              </a:spcAft>
              <a:buClr>
                <a:schemeClr val="accent2"/>
              </a:buClr>
            </a:pPr>
            <a:r>
              <a:rPr lang="fi-FI" b="1"/>
              <a:t>Refraction → reflection</a:t>
            </a:r>
            <a:br>
              <a:rPr lang="fi-FI"/>
            </a:br>
            <a:r>
              <a:rPr lang="fi-FI"/>
              <a:t>(</a:t>
            </a:r>
            <a:r>
              <a:rPr lang="fi-FI" i="1"/>
              <a:t>total internal reflection)</a:t>
            </a:r>
            <a:endParaRPr lang="en-FI" i="1"/>
          </a:p>
        </p:txBody>
      </p:sp>
      <p:cxnSp>
        <p:nvCxnSpPr>
          <p:cNvPr id="7" name="Straight Connector 6">
            <a:extLst>
              <a:ext uri="{FF2B5EF4-FFF2-40B4-BE49-F238E27FC236}">
                <a16:creationId xmlns:a16="http://schemas.microsoft.com/office/drawing/2014/main" id="{FED19385-DBE1-D78E-9A20-A0AD73CFFE74}"/>
              </a:ext>
            </a:extLst>
          </p:cNvPr>
          <p:cNvCxnSpPr>
            <a:cxnSpLocks/>
          </p:cNvCxnSpPr>
          <p:nvPr/>
        </p:nvCxnSpPr>
        <p:spPr>
          <a:xfrm flipH="1">
            <a:off x="785358" y="3940612"/>
            <a:ext cx="1135380" cy="965835"/>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E2998446-1B09-20C2-12A0-A822495506EB}"/>
              </a:ext>
            </a:extLst>
          </p:cNvPr>
          <p:cNvGrpSpPr/>
          <p:nvPr/>
        </p:nvGrpSpPr>
        <p:grpSpPr>
          <a:xfrm>
            <a:off x="792906" y="1999647"/>
            <a:ext cx="3634393" cy="3189344"/>
            <a:chOff x="792906" y="1542490"/>
            <a:chExt cx="3634393" cy="3189344"/>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BC67773-A1A2-57B0-3286-C7676A336181}"/>
                    </a:ext>
                  </a:extLst>
                </p:cNvPr>
                <p:cNvSpPr txBox="1"/>
                <p:nvPr/>
              </p:nvSpPr>
              <p:spPr>
                <a:xfrm>
                  <a:off x="2141879" y="3562787"/>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1</m:t>
                            </m:r>
                          </m:sub>
                        </m:sSub>
                      </m:oMath>
                    </m:oMathPara>
                  </a14:m>
                  <a:endParaRPr lang="en-FI" i="1">
                    <a:solidFill>
                      <a:srgbClr val="81DEFF"/>
                    </a:solidFill>
                    <a:latin typeface="Cambria Math" panose="02040503050406030204" pitchFamily="18" charset="0"/>
                  </a:endParaRPr>
                </a:p>
              </p:txBody>
            </p:sp>
          </mc:Choice>
          <mc:Fallback xmlns="">
            <p:sp>
              <p:nvSpPr>
                <p:cNvPr id="30" name="TextBox 29">
                  <a:extLst>
                    <a:ext uri="{FF2B5EF4-FFF2-40B4-BE49-F238E27FC236}">
                      <a16:creationId xmlns:a16="http://schemas.microsoft.com/office/drawing/2014/main" id="{6BC67773-A1A2-57B0-3286-C7676A336181}"/>
                    </a:ext>
                  </a:extLst>
                </p:cNvPr>
                <p:cNvSpPr txBox="1">
                  <a:spLocks noRot="1" noChangeAspect="1" noMove="1" noResize="1" noEditPoints="1" noAdjustHandles="1" noChangeArrowheads="1" noChangeShapeType="1" noTextEdit="1"/>
                </p:cNvSpPr>
                <p:nvPr/>
              </p:nvSpPr>
              <p:spPr>
                <a:xfrm>
                  <a:off x="2141879" y="3562787"/>
                  <a:ext cx="526028" cy="5452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8FD4079-EF90-EC12-6ED2-EC697CBCDAA6}"/>
                    </a:ext>
                  </a:extLst>
                </p:cNvPr>
                <p:cNvSpPr txBox="1"/>
                <p:nvPr/>
              </p:nvSpPr>
              <p:spPr>
                <a:xfrm>
                  <a:off x="3046773" y="3457608"/>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1</m:t>
                            </m:r>
                          </m:sub>
                        </m:sSub>
                      </m:oMath>
                    </m:oMathPara>
                  </a14:m>
                  <a:endParaRPr lang="en-FI" i="1">
                    <a:solidFill>
                      <a:srgbClr val="FFC000"/>
                    </a:solidFill>
                    <a:latin typeface="Cambria Math" panose="02040503050406030204" pitchFamily="18" charset="0"/>
                  </a:endParaRPr>
                </a:p>
              </p:txBody>
            </p:sp>
          </mc:Choice>
          <mc:Fallback xmlns="">
            <p:sp>
              <p:nvSpPr>
                <p:cNvPr id="34" name="TextBox 33">
                  <a:extLst>
                    <a:ext uri="{FF2B5EF4-FFF2-40B4-BE49-F238E27FC236}">
                      <a16:creationId xmlns:a16="http://schemas.microsoft.com/office/drawing/2014/main" id="{D8FD4079-EF90-EC12-6ED2-EC697CBCDAA6}"/>
                    </a:ext>
                  </a:extLst>
                </p:cNvPr>
                <p:cNvSpPr txBox="1">
                  <a:spLocks noRot="1" noChangeAspect="1" noMove="1" noResize="1" noEditPoints="1" noAdjustHandles="1" noChangeArrowheads="1" noChangeShapeType="1" noTextEdit="1"/>
                </p:cNvSpPr>
                <p:nvPr/>
              </p:nvSpPr>
              <p:spPr>
                <a:xfrm>
                  <a:off x="3046773" y="3457608"/>
                  <a:ext cx="526028" cy="529376"/>
                </a:xfrm>
                <a:prstGeom prst="rect">
                  <a:avLst/>
                </a:prstGeom>
                <a:blipFill>
                  <a:blip r:embed="rId4"/>
                  <a:stretch>
                    <a:fillRect/>
                  </a:stretch>
                </a:blipFill>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508EC6B7-90FF-ECF1-669A-B24C4A1926E3}"/>
                </a:ext>
              </a:extLst>
            </p:cNvPr>
            <p:cNvGrpSpPr/>
            <p:nvPr/>
          </p:nvGrpSpPr>
          <p:grpSpPr>
            <a:xfrm>
              <a:off x="2336628" y="3994610"/>
              <a:ext cx="1946319" cy="671281"/>
              <a:chOff x="7477753" y="4831690"/>
              <a:chExt cx="1946319" cy="671281"/>
            </a:xfrm>
          </p:grpSpPr>
          <p:sp>
            <p:nvSpPr>
              <p:cNvPr id="49" name="Rectangle 48">
                <a:extLst>
                  <a:ext uri="{FF2B5EF4-FFF2-40B4-BE49-F238E27FC236}">
                    <a16:creationId xmlns:a16="http://schemas.microsoft.com/office/drawing/2014/main" id="{E682029D-4F74-F5A9-7627-459184C319D4}"/>
                  </a:ext>
                </a:extLst>
              </p:cNvPr>
              <p:cNvSpPr/>
              <p:nvPr/>
            </p:nvSpPr>
            <p:spPr>
              <a:xfrm>
                <a:off x="7477753" y="4831691"/>
                <a:ext cx="1946319" cy="671280"/>
              </a:xfrm>
              <a:prstGeom prst="rect">
                <a:avLst/>
              </a:prstGeom>
              <a:solidFill>
                <a:srgbClr val="BAF5F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48" name="Straight Connector 47">
                <a:extLst>
                  <a:ext uri="{FF2B5EF4-FFF2-40B4-BE49-F238E27FC236}">
                    <a16:creationId xmlns:a16="http://schemas.microsoft.com/office/drawing/2014/main" id="{72AF8228-AC26-0C3F-3718-D594E3D466B3}"/>
                  </a:ext>
                </a:extLst>
              </p:cNvPr>
              <p:cNvCxnSpPr/>
              <p:nvPr/>
            </p:nvCxnSpPr>
            <p:spPr>
              <a:xfrm>
                <a:off x="7477753" y="4831690"/>
                <a:ext cx="19463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034D2BBC-2565-323D-7D96-6AEE4519BE1B}"/>
                </a:ext>
              </a:extLst>
            </p:cNvPr>
            <p:cNvCxnSpPr>
              <a:cxnSpLocks/>
            </p:cNvCxnSpPr>
            <p:nvPr/>
          </p:nvCxnSpPr>
          <p:spPr>
            <a:xfrm rot="1526391">
              <a:off x="1944889" y="264973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DE6E76A-2B1B-DCA1-42E6-3797B8545CC2}"/>
                </a:ext>
              </a:extLst>
            </p:cNvPr>
            <p:cNvCxnSpPr>
              <a:cxnSpLocks/>
            </p:cNvCxnSpPr>
            <p:nvPr/>
          </p:nvCxnSpPr>
          <p:spPr>
            <a:xfrm rot="1526391">
              <a:off x="828479" y="2516868"/>
              <a:ext cx="2714509" cy="91635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9B371A0-93E8-18F8-85E5-4693DEF55CFA}"/>
                </a:ext>
              </a:extLst>
            </p:cNvPr>
            <p:cNvCxnSpPr>
              <a:cxnSpLocks/>
            </p:cNvCxnSpPr>
            <p:nvPr/>
          </p:nvCxnSpPr>
          <p:spPr>
            <a:xfrm>
              <a:off x="1156899" y="1978267"/>
              <a:ext cx="1458132" cy="1991358"/>
            </a:xfrm>
            <a:prstGeom prst="line">
              <a:avLst/>
            </a:prstGeom>
            <a:ln w="31750">
              <a:solidFill>
                <a:srgbClr val="81DEFF"/>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B4763D-4AAD-893D-866D-CD879C665C2F}"/>
                </a:ext>
              </a:extLst>
            </p:cNvPr>
            <p:cNvSpPr txBox="1"/>
            <p:nvPr/>
          </p:nvSpPr>
          <p:spPr>
            <a:xfrm>
              <a:off x="792906" y="1542490"/>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a:t>sensor</a:t>
              </a:r>
              <a:endParaRPr lang="en-FI"/>
            </a:p>
          </p:txBody>
        </p:sp>
        <p:sp>
          <p:nvSpPr>
            <p:cNvPr id="12" name="TextBox 11">
              <a:extLst>
                <a:ext uri="{FF2B5EF4-FFF2-40B4-BE49-F238E27FC236}">
                  <a16:creationId xmlns:a16="http://schemas.microsoft.com/office/drawing/2014/main" id="{48EC41EB-36B5-E194-B42D-29603160282B}"/>
                </a:ext>
              </a:extLst>
            </p:cNvPr>
            <p:cNvSpPr txBox="1"/>
            <p:nvPr/>
          </p:nvSpPr>
          <p:spPr>
            <a:xfrm>
              <a:off x="2134054" y="2063594"/>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cxnSp>
          <p:nvCxnSpPr>
            <p:cNvPr id="14" name="Straight Connector 13">
              <a:extLst>
                <a:ext uri="{FF2B5EF4-FFF2-40B4-BE49-F238E27FC236}">
                  <a16:creationId xmlns:a16="http://schemas.microsoft.com/office/drawing/2014/main" id="{91FC6344-2955-B1F3-9B4E-595E6E5A89C3}"/>
                </a:ext>
              </a:extLst>
            </p:cNvPr>
            <p:cNvCxnSpPr>
              <a:cxnSpLocks/>
            </p:cNvCxnSpPr>
            <p:nvPr/>
          </p:nvCxnSpPr>
          <p:spPr>
            <a:xfrm rot="1526391" flipH="1">
              <a:off x="1885553" y="2457064"/>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F81D12-92A4-FAA2-03CB-37F32D363056}"/>
                </a:ext>
              </a:extLst>
            </p:cNvPr>
            <p:cNvCxnSpPr>
              <a:cxnSpLocks/>
            </p:cNvCxnSpPr>
            <p:nvPr/>
          </p:nvCxnSpPr>
          <p:spPr>
            <a:xfrm rot="1526391">
              <a:off x="2081505" y="250247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E3AAB0-5327-910C-73C9-0523D0C2EAA1}"/>
                </a:ext>
              </a:extLst>
            </p:cNvPr>
            <p:cNvCxnSpPr>
              <a:cxnSpLocks/>
            </p:cNvCxnSpPr>
            <p:nvPr/>
          </p:nvCxnSpPr>
          <p:spPr>
            <a:xfrm rot="1526391">
              <a:off x="1808272" y="2796996"/>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FE293B-8F0D-EB31-D1DA-2257CE6AC21D}"/>
                </a:ext>
              </a:extLst>
            </p:cNvPr>
            <p:cNvCxnSpPr>
              <a:cxnSpLocks/>
            </p:cNvCxnSpPr>
            <p:nvPr/>
          </p:nvCxnSpPr>
          <p:spPr>
            <a:xfrm rot="1526391">
              <a:off x="1671655" y="2944256"/>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21B4C5A1-223F-4895-41FE-1BBA2DBF06D7}"/>
                </a:ext>
              </a:extLst>
            </p:cNvPr>
            <p:cNvSpPr/>
            <p:nvPr/>
          </p:nvSpPr>
          <p:spPr>
            <a:xfrm rot="18891726">
              <a:off x="1117513" y="1892097"/>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3" name="Oval 22">
              <a:extLst>
                <a:ext uri="{FF2B5EF4-FFF2-40B4-BE49-F238E27FC236}">
                  <a16:creationId xmlns:a16="http://schemas.microsoft.com/office/drawing/2014/main" id="{E7C337A1-592E-662C-05B3-F006F8C4B3D6}"/>
                </a:ext>
              </a:extLst>
            </p:cNvPr>
            <p:cNvSpPr/>
            <p:nvPr/>
          </p:nvSpPr>
          <p:spPr>
            <a:xfrm rot="2763126">
              <a:off x="1452445" y="2162208"/>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4" name="Oval 23">
              <a:extLst>
                <a:ext uri="{FF2B5EF4-FFF2-40B4-BE49-F238E27FC236}">
                  <a16:creationId xmlns:a16="http://schemas.microsoft.com/office/drawing/2014/main" id="{E21B1E1F-2484-252F-B8C3-9B75E21F8812}"/>
                </a:ext>
              </a:extLst>
            </p:cNvPr>
            <p:cNvSpPr/>
            <p:nvPr/>
          </p:nvSpPr>
          <p:spPr>
            <a:xfrm rot="2763126">
              <a:off x="1476311" y="2233741"/>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26C7590-6824-410F-E731-BA0582F7ACCA}"/>
                    </a:ext>
                  </a:extLst>
                </p:cNvPr>
                <p:cNvSpPr txBox="1"/>
                <p:nvPr/>
              </p:nvSpPr>
              <p:spPr>
                <a:xfrm>
                  <a:off x="1148359" y="2402740"/>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0</m:t>
                            </m:r>
                          </m:sub>
                        </m:sSub>
                      </m:oMath>
                    </m:oMathPara>
                  </a14:m>
                  <a:endParaRPr lang="en-FI" i="1">
                    <a:solidFill>
                      <a:srgbClr val="81DEFF"/>
                    </a:solidFill>
                    <a:latin typeface="Cambria Math" panose="02040503050406030204" pitchFamily="18" charset="0"/>
                  </a:endParaRPr>
                </a:p>
              </p:txBody>
            </p:sp>
          </mc:Choice>
          <mc:Fallback xmlns="">
            <p:sp>
              <p:nvSpPr>
                <p:cNvPr id="31" name="TextBox 30">
                  <a:extLst>
                    <a:ext uri="{FF2B5EF4-FFF2-40B4-BE49-F238E27FC236}">
                      <a16:creationId xmlns:a16="http://schemas.microsoft.com/office/drawing/2014/main" id="{926C7590-6824-410F-E731-BA0582F7ACCA}"/>
                    </a:ext>
                  </a:extLst>
                </p:cNvPr>
                <p:cNvSpPr txBox="1">
                  <a:spLocks noRot="1" noChangeAspect="1" noMove="1" noResize="1" noEditPoints="1" noAdjustHandles="1" noChangeArrowheads="1" noChangeShapeType="1" noTextEdit="1"/>
                </p:cNvSpPr>
                <p:nvPr/>
              </p:nvSpPr>
              <p:spPr>
                <a:xfrm>
                  <a:off x="1148359" y="2402740"/>
                  <a:ext cx="526028" cy="54521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3B1147B-7756-4392-BA05-83744C6AE6BC}"/>
                    </a:ext>
                  </a:extLst>
                </p:cNvPr>
                <p:cNvSpPr txBox="1"/>
                <p:nvPr/>
              </p:nvSpPr>
              <p:spPr>
                <a:xfrm>
                  <a:off x="1709149" y="2082385"/>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i="1">
                                <a:solidFill>
                                  <a:srgbClr val="FFC000"/>
                                </a:solidFill>
                                <a:latin typeface="Cambria Math" panose="02040503050406030204" pitchFamily="18" charset="0"/>
                              </a:rPr>
                              <m:t>0</m:t>
                            </m:r>
                          </m:sub>
                        </m:sSub>
                      </m:oMath>
                    </m:oMathPara>
                  </a14:m>
                  <a:endParaRPr lang="en-FI" i="1">
                    <a:solidFill>
                      <a:srgbClr val="FFC000"/>
                    </a:solidFill>
                    <a:latin typeface="Cambria Math" panose="02040503050406030204" pitchFamily="18" charset="0"/>
                  </a:endParaRPr>
                </a:p>
              </p:txBody>
            </p:sp>
          </mc:Choice>
          <mc:Fallback xmlns="">
            <p:sp>
              <p:nvSpPr>
                <p:cNvPr id="33" name="TextBox 32">
                  <a:extLst>
                    <a:ext uri="{FF2B5EF4-FFF2-40B4-BE49-F238E27FC236}">
                      <a16:creationId xmlns:a16="http://schemas.microsoft.com/office/drawing/2014/main" id="{43B1147B-7756-4392-BA05-83744C6AE6BC}"/>
                    </a:ext>
                  </a:extLst>
                </p:cNvPr>
                <p:cNvSpPr txBox="1">
                  <a:spLocks noRot="1" noChangeAspect="1" noMove="1" noResize="1" noEditPoints="1" noAdjustHandles="1" noChangeArrowheads="1" noChangeShapeType="1" noTextEdit="1"/>
                </p:cNvSpPr>
                <p:nvPr/>
              </p:nvSpPr>
              <p:spPr>
                <a:xfrm>
                  <a:off x="1709149" y="2082385"/>
                  <a:ext cx="526028" cy="529376"/>
                </a:xfrm>
                <a:prstGeom prst="rect">
                  <a:avLst/>
                </a:prstGeom>
                <a:blipFill>
                  <a:blip r:embed="rId6"/>
                  <a:stretch>
                    <a:fillRect/>
                  </a:stretch>
                </a:blipFill>
              </p:spPr>
              <p:txBody>
                <a:bodyPr/>
                <a:lstStyle/>
                <a:p>
                  <a:r>
                    <a:rPr lang="en-US">
                      <a:noFill/>
                    </a:rPr>
                    <a:t> </a:t>
                  </a:r>
                </a:p>
              </p:txBody>
            </p:sp>
          </mc:Fallback>
        </mc:AlternateContent>
        <p:cxnSp>
          <p:nvCxnSpPr>
            <p:cNvPr id="63" name="Straight Connector 62">
              <a:extLst>
                <a:ext uri="{FF2B5EF4-FFF2-40B4-BE49-F238E27FC236}">
                  <a16:creationId xmlns:a16="http://schemas.microsoft.com/office/drawing/2014/main" id="{8E986719-BDE1-19E8-ACA1-34FE0B548FF8}"/>
                </a:ext>
              </a:extLst>
            </p:cNvPr>
            <p:cNvCxnSpPr>
              <a:cxnSpLocks/>
            </p:cNvCxnSpPr>
            <p:nvPr/>
          </p:nvCxnSpPr>
          <p:spPr>
            <a:xfrm flipH="1">
              <a:off x="3229652" y="3322079"/>
              <a:ext cx="691425" cy="668151"/>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204D4B08-7FB8-16CF-A1CF-445B5F2EAAB6}"/>
                </a:ext>
              </a:extLst>
            </p:cNvPr>
            <p:cNvSpPr/>
            <p:nvPr/>
          </p:nvSpPr>
          <p:spPr>
            <a:xfrm rot="1526391">
              <a:off x="3178077" y="3941877"/>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C511C24-E1F6-74BD-DADE-117147D9A3F1}"/>
                    </a:ext>
                  </a:extLst>
                </p:cNvPr>
                <p:cNvSpPr txBox="1"/>
                <p:nvPr/>
              </p:nvSpPr>
              <p:spPr>
                <a:xfrm>
                  <a:off x="3771526" y="2698466"/>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B48900"/>
                                </a:solidFill>
                                <a:latin typeface="Cambria Math" panose="02040503050406030204" pitchFamily="18" charset="0"/>
                              </a:rPr>
                            </m:ctrlPr>
                          </m:sSubPr>
                          <m:e>
                            <m:r>
                              <a:rPr lang="fi-FI" b="1" i="1" smtClean="0">
                                <a:solidFill>
                                  <a:srgbClr val="B48900"/>
                                </a:solidFill>
                                <a:latin typeface="Cambria Math" panose="02040503050406030204" pitchFamily="18" charset="0"/>
                              </a:rPr>
                              <m:t>𝒚</m:t>
                            </m:r>
                          </m:e>
                          <m:sub>
                            <m:r>
                              <a:rPr lang="fi-FI" b="1" i="1" smtClean="0">
                                <a:solidFill>
                                  <a:srgbClr val="B48900"/>
                                </a:solidFill>
                                <a:latin typeface="Cambria Math" panose="02040503050406030204" pitchFamily="18" charset="0"/>
                              </a:rPr>
                              <m:t>𝟐</m:t>
                            </m:r>
                          </m:sub>
                        </m:sSub>
                      </m:oMath>
                    </m:oMathPara>
                  </a14:m>
                  <a:endParaRPr lang="en-FI" b="1" i="1">
                    <a:solidFill>
                      <a:srgbClr val="B48900"/>
                    </a:solidFill>
                    <a:latin typeface="Cambria Math" panose="02040503050406030204" pitchFamily="18" charset="0"/>
                  </a:endParaRPr>
                </a:p>
              </p:txBody>
            </p:sp>
          </mc:Choice>
          <mc:Fallback xmlns="">
            <p:sp>
              <p:nvSpPr>
                <p:cNvPr id="66" name="TextBox 65">
                  <a:extLst>
                    <a:ext uri="{FF2B5EF4-FFF2-40B4-BE49-F238E27FC236}">
                      <a16:creationId xmlns:a16="http://schemas.microsoft.com/office/drawing/2014/main" id="{3C511C24-E1F6-74BD-DADE-117147D9A3F1}"/>
                    </a:ext>
                  </a:extLst>
                </p:cNvPr>
                <p:cNvSpPr txBox="1">
                  <a:spLocks noRot="1" noChangeAspect="1" noMove="1" noResize="1" noEditPoints="1" noAdjustHandles="1" noChangeArrowheads="1" noChangeShapeType="1" noTextEdit="1"/>
                </p:cNvSpPr>
                <p:nvPr/>
              </p:nvSpPr>
              <p:spPr>
                <a:xfrm>
                  <a:off x="3771526" y="2698466"/>
                  <a:ext cx="526028" cy="529376"/>
                </a:xfrm>
                <a:prstGeom prst="rect">
                  <a:avLst/>
                </a:prstGeom>
                <a:blipFill>
                  <a:blip r:embed="rId7"/>
                  <a:stretch>
                    <a:fillRect/>
                  </a:stretch>
                </a:blipFill>
              </p:spPr>
              <p:txBody>
                <a:bodyPr/>
                <a:lstStyle/>
                <a:p>
                  <a:r>
                    <a:rPr lang="en-US">
                      <a:noFill/>
                    </a:rPr>
                    <a:t> </a:t>
                  </a:r>
                </a:p>
              </p:txBody>
            </p:sp>
          </mc:Fallback>
        </mc:AlternateContent>
        <p:cxnSp>
          <p:nvCxnSpPr>
            <p:cNvPr id="67" name="Straight Connector 66">
              <a:extLst>
                <a:ext uri="{FF2B5EF4-FFF2-40B4-BE49-F238E27FC236}">
                  <a16:creationId xmlns:a16="http://schemas.microsoft.com/office/drawing/2014/main" id="{0BF52764-7164-AF97-CEB6-6C53B6044D70}"/>
                </a:ext>
              </a:extLst>
            </p:cNvPr>
            <p:cNvCxnSpPr>
              <a:cxnSpLocks/>
            </p:cNvCxnSpPr>
            <p:nvPr/>
          </p:nvCxnSpPr>
          <p:spPr>
            <a:xfrm flipH="1">
              <a:off x="3921077" y="2963155"/>
              <a:ext cx="358924" cy="35892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AE9D59-A1BA-5E2D-B038-FBEE8BE127A2}"/>
                </a:ext>
              </a:extLst>
            </p:cNvPr>
            <p:cNvCxnSpPr>
              <a:cxnSpLocks/>
            </p:cNvCxnSpPr>
            <p:nvPr/>
          </p:nvCxnSpPr>
          <p:spPr>
            <a:xfrm flipH="1" flipV="1">
              <a:off x="3771526" y="4223660"/>
              <a:ext cx="508475" cy="105444"/>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EF9DF1E-26E5-A81F-A882-926BD7789AF4}"/>
                </a:ext>
              </a:extLst>
            </p:cNvPr>
            <p:cNvCxnSpPr>
              <a:cxnSpLocks/>
            </p:cNvCxnSpPr>
            <p:nvPr/>
          </p:nvCxnSpPr>
          <p:spPr>
            <a:xfrm>
              <a:off x="2626389" y="3984378"/>
              <a:ext cx="1222049" cy="256374"/>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F6F1CFA-118B-30DB-BAE5-AAC7E292CFB9}"/>
                    </a:ext>
                  </a:extLst>
                </p:cNvPr>
                <p:cNvSpPr txBox="1"/>
                <p:nvPr/>
              </p:nvSpPr>
              <p:spPr>
                <a:xfrm>
                  <a:off x="3918824" y="4202458"/>
                  <a:ext cx="508475"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oMath>
                    </m:oMathPara>
                  </a14:m>
                  <a:endParaRPr lang="en-FI" b="1" i="1">
                    <a:solidFill>
                      <a:srgbClr val="009AD0"/>
                    </a:solidFill>
                    <a:latin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9F6F1CFA-118B-30DB-BAE5-AAC7E292CFB9}"/>
                    </a:ext>
                  </a:extLst>
                </p:cNvPr>
                <p:cNvSpPr txBox="1">
                  <a:spLocks noRot="1" noChangeAspect="1" noMove="1" noResize="1" noEditPoints="1" noAdjustHandles="1" noChangeArrowheads="1" noChangeShapeType="1" noTextEdit="1"/>
                </p:cNvSpPr>
                <p:nvPr/>
              </p:nvSpPr>
              <p:spPr>
                <a:xfrm>
                  <a:off x="3918824" y="4202458"/>
                  <a:ext cx="508475" cy="529376"/>
                </a:xfrm>
                <a:prstGeom prst="rect">
                  <a:avLst/>
                </a:prstGeom>
                <a:blipFill>
                  <a:blip r:embed="rId8"/>
                  <a:stretch>
                    <a:fillRect/>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A2A3E5AC-C09A-8C5C-BAD6-F3F5030DE021}"/>
                </a:ext>
              </a:extLst>
            </p:cNvPr>
            <p:cNvSpPr/>
            <p:nvPr/>
          </p:nvSpPr>
          <p:spPr>
            <a:xfrm rot="1526391">
              <a:off x="2572086" y="3934864"/>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89" name="Arrow: Down 88">
              <a:extLst>
                <a:ext uri="{FF2B5EF4-FFF2-40B4-BE49-F238E27FC236}">
                  <a16:creationId xmlns:a16="http://schemas.microsoft.com/office/drawing/2014/main" id="{3BA6C4C5-DB9A-6078-4E45-748F5E695B87}"/>
                </a:ext>
              </a:extLst>
            </p:cNvPr>
            <p:cNvSpPr/>
            <p:nvPr/>
          </p:nvSpPr>
          <p:spPr>
            <a:xfrm rot="13615547">
              <a:off x="2559026" y="3556194"/>
              <a:ext cx="176571" cy="281513"/>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90" name="Arrow: Down 89">
              <a:extLst>
                <a:ext uri="{FF2B5EF4-FFF2-40B4-BE49-F238E27FC236}">
                  <a16:creationId xmlns:a16="http://schemas.microsoft.com/office/drawing/2014/main" id="{8E442455-7E5E-8D1C-081F-309D7059C3BF}"/>
                </a:ext>
              </a:extLst>
            </p:cNvPr>
            <p:cNvSpPr/>
            <p:nvPr/>
          </p:nvSpPr>
          <p:spPr>
            <a:xfrm rot="10302022">
              <a:off x="3668282" y="3710520"/>
              <a:ext cx="176571" cy="429182"/>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91" name="Arrow: Down 90">
              <a:extLst>
                <a:ext uri="{FF2B5EF4-FFF2-40B4-BE49-F238E27FC236}">
                  <a16:creationId xmlns:a16="http://schemas.microsoft.com/office/drawing/2014/main" id="{B9118CA6-1D0F-571D-7A45-2A16929359EF}"/>
                </a:ext>
              </a:extLst>
            </p:cNvPr>
            <p:cNvSpPr/>
            <p:nvPr/>
          </p:nvSpPr>
          <p:spPr>
            <a:xfrm rot="13276947">
              <a:off x="1812808" y="2773814"/>
              <a:ext cx="176571" cy="137260"/>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cxnSp>
        <p:nvCxnSpPr>
          <p:cNvPr id="97" name="Straight Connector 96">
            <a:extLst>
              <a:ext uri="{FF2B5EF4-FFF2-40B4-BE49-F238E27FC236}">
                <a16:creationId xmlns:a16="http://schemas.microsoft.com/office/drawing/2014/main" id="{2DA77DCD-23A0-140A-B402-D81D578AFAF7}"/>
              </a:ext>
            </a:extLst>
          </p:cNvPr>
          <p:cNvCxnSpPr>
            <a:cxnSpLocks/>
          </p:cNvCxnSpPr>
          <p:nvPr/>
        </p:nvCxnSpPr>
        <p:spPr>
          <a:xfrm flipH="1">
            <a:off x="6537925" y="3871723"/>
            <a:ext cx="1135380" cy="965835"/>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A5C95F30-071F-0ABB-F1F1-A2222C3E0A86}"/>
              </a:ext>
            </a:extLst>
          </p:cNvPr>
          <p:cNvSpPr txBox="1"/>
          <p:nvPr/>
        </p:nvSpPr>
        <p:spPr>
          <a:xfrm>
            <a:off x="6914438" y="5271976"/>
            <a:ext cx="2766719" cy="414985"/>
          </a:xfrm>
          <a:prstGeom prst="rect">
            <a:avLst/>
          </a:prstGeom>
          <a:noFill/>
        </p:spPr>
        <p:txBody>
          <a:bodyPr wrap="square" lIns="0" rtlCol="0">
            <a:spAutoFit/>
          </a:bodyPr>
          <a:lstStyle/>
          <a:p>
            <a:pPr algn="ctr">
              <a:lnSpc>
                <a:spcPct val="130000"/>
              </a:lnSpc>
              <a:spcAft>
                <a:spcPts val="600"/>
              </a:spcAft>
              <a:buClr>
                <a:schemeClr val="accent2"/>
              </a:buClr>
            </a:pPr>
            <a:r>
              <a:rPr lang="fi-FI" b="1"/>
              <a:t>Reflection → reflection</a:t>
            </a:r>
            <a:endParaRPr lang="en-FI" i="1"/>
          </a:p>
        </p:txBody>
      </p:sp>
      <p:grpSp>
        <p:nvGrpSpPr>
          <p:cNvPr id="143" name="Group 142">
            <a:extLst>
              <a:ext uri="{FF2B5EF4-FFF2-40B4-BE49-F238E27FC236}">
                <a16:creationId xmlns:a16="http://schemas.microsoft.com/office/drawing/2014/main" id="{A72BBE1E-D712-2134-5407-45787942B0DD}"/>
              </a:ext>
            </a:extLst>
          </p:cNvPr>
          <p:cNvGrpSpPr/>
          <p:nvPr/>
        </p:nvGrpSpPr>
        <p:grpSpPr>
          <a:xfrm>
            <a:off x="6545473" y="2014033"/>
            <a:ext cx="3504648" cy="3109482"/>
            <a:chOff x="6545473" y="1473601"/>
            <a:chExt cx="3504648" cy="3109482"/>
          </a:xfrm>
        </p:grpSpPr>
        <p:grpSp>
          <p:nvGrpSpPr>
            <p:cNvPr id="142" name="Group 141">
              <a:extLst>
                <a:ext uri="{FF2B5EF4-FFF2-40B4-BE49-F238E27FC236}">
                  <a16:creationId xmlns:a16="http://schemas.microsoft.com/office/drawing/2014/main" id="{660DA60D-6318-533B-8F6D-59A6E6E50AB1}"/>
                </a:ext>
              </a:extLst>
            </p:cNvPr>
            <p:cNvGrpSpPr/>
            <p:nvPr/>
          </p:nvGrpSpPr>
          <p:grpSpPr>
            <a:xfrm>
              <a:off x="8088879" y="3911802"/>
              <a:ext cx="1946319" cy="671281"/>
              <a:chOff x="8345435" y="4171657"/>
              <a:chExt cx="1946319" cy="671281"/>
            </a:xfrm>
          </p:grpSpPr>
          <p:sp>
            <p:nvSpPr>
              <p:cNvPr id="140" name="Rectangle 139">
                <a:extLst>
                  <a:ext uri="{FF2B5EF4-FFF2-40B4-BE49-F238E27FC236}">
                    <a16:creationId xmlns:a16="http://schemas.microsoft.com/office/drawing/2014/main" id="{77E54045-D2C0-472F-2873-34D764795590}"/>
                  </a:ext>
                </a:extLst>
              </p:cNvPr>
              <p:cNvSpPr/>
              <p:nvPr/>
            </p:nvSpPr>
            <p:spPr>
              <a:xfrm>
                <a:off x="8345435" y="4171658"/>
                <a:ext cx="1946319" cy="671280"/>
              </a:xfrm>
              <a:prstGeom prst="rect">
                <a:avLst/>
              </a:prstGeom>
              <a:solidFill>
                <a:srgbClr val="BAF5F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141" name="Straight Connector 140">
                <a:extLst>
                  <a:ext uri="{FF2B5EF4-FFF2-40B4-BE49-F238E27FC236}">
                    <a16:creationId xmlns:a16="http://schemas.microsoft.com/office/drawing/2014/main" id="{A0532F37-0C62-C667-CFED-F8E5C9FCA9B5}"/>
                  </a:ext>
                </a:extLst>
              </p:cNvPr>
              <p:cNvCxnSpPr/>
              <p:nvPr/>
            </p:nvCxnSpPr>
            <p:spPr>
              <a:xfrm>
                <a:off x="8345435" y="4171657"/>
                <a:ext cx="19463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DA54D441-90C6-C4AD-D77B-C8D70D7B36D4}"/>
                    </a:ext>
                  </a:extLst>
                </p:cNvPr>
                <p:cNvSpPr txBox="1"/>
                <p:nvPr/>
              </p:nvSpPr>
              <p:spPr>
                <a:xfrm>
                  <a:off x="7894446" y="3493898"/>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1</m:t>
                            </m:r>
                          </m:sub>
                        </m:sSub>
                      </m:oMath>
                    </m:oMathPara>
                  </a14:m>
                  <a:endParaRPr lang="en-FI" i="1">
                    <a:solidFill>
                      <a:srgbClr val="81DEFF"/>
                    </a:solidFill>
                    <a:latin typeface="Cambria Math" panose="02040503050406030204" pitchFamily="18" charset="0"/>
                  </a:endParaRPr>
                </a:p>
              </p:txBody>
            </p:sp>
          </mc:Choice>
          <mc:Fallback xmlns="">
            <p:sp>
              <p:nvSpPr>
                <p:cNvPr id="98" name="TextBox 97">
                  <a:extLst>
                    <a:ext uri="{FF2B5EF4-FFF2-40B4-BE49-F238E27FC236}">
                      <a16:creationId xmlns:a16="http://schemas.microsoft.com/office/drawing/2014/main" id="{DA54D441-90C6-C4AD-D77B-C8D70D7B36D4}"/>
                    </a:ext>
                  </a:extLst>
                </p:cNvPr>
                <p:cNvSpPr txBox="1">
                  <a:spLocks noRot="1" noChangeAspect="1" noMove="1" noResize="1" noEditPoints="1" noAdjustHandles="1" noChangeArrowheads="1" noChangeShapeType="1" noTextEdit="1"/>
                </p:cNvSpPr>
                <p:nvPr/>
              </p:nvSpPr>
              <p:spPr>
                <a:xfrm>
                  <a:off x="7894446" y="3493898"/>
                  <a:ext cx="526028" cy="54521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CADDDDB5-89AA-4DB1-7364-FA7157B8D98C}"/>
                    </a:ext>
                  </a:extLst>
                </p:cNvPr>
                <p:cNvSpPr txBox="1"/>
                <p:nvPr/>
              </p:nvSpPr>
              <p:spPr>
                <a:xfrm>
                  <a:off x="8799340" y="3388719"/>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1</m:t>
                            </m:r>
                          </m:sub>
                        </m:sSub>
                      </m:oMath>
                    </m:oMathPara>
                  </a14:m>
                  <a:endParaRPr lang="en-FI" i="1">
                    <a:solidFill>
                      <a:srgbClr val="FFC000"/>
                    </a:solidFill>
                    <a:latin typeface="Cambria Math" panose="02040503050406030204" pitchFamily="18" charset="0"/>
                  </a:endParaRPr>
                </a:p>
              </p:txBody>
            </p:sp>
          </mc:Choice>
          <mc:Fallback xmlns="">
            <p:sp>
              <p:nvSpPr>
                <p:cNvPr id="99" name="TextBox 98">
                  <a:extLst>
                    <a:ext uri="{FF2B5EF4-FFF2-40B4-BE49-F238E27FC236}">
                      <a16:creationId xmlns:a16="http://schemas.microsoft.com/office/drawing/2014/main" id="{CADDDDB5-89AA-4DB1-7364-FA7157B8D98C}"/>
                    </a:ext>
                  </a:extLst>
                </p:cNvPr>
                <p:cNvSpPr txBox="1">
                  <a:spLocks noRot="1" noChangeAspect="1" noMove="1" noResize="1" noEditPoints="1" noAdjustHandles="1" noChangeArrowheads="1" noChangeShapeType="1" noTextEdit="1"/>
                </p:cNvSpPr>
                <p:nvPr/>
              </p:nvSpPr>
              <p:spPr>
                <a:xfrm>
                  <a:off x="8799340" y="3388719"/>
                  <a:ext cx="526028" cy="529376"/>
                </a:xfrm>
                <a:prstGeom prst="rect">
                  <a:avLst/>
                </a:prstGeom>
                <a:blipFill>
                  <a:blip r:embed="rId10"/>
                  <a:stretch>
                    <a:fillRect/>
                  </a:stretch>
                </a:blipFill>
              </p:spPr>
              <p:txBody>
                <a:bodyPr/>
                <a:lstStyle/>
                <a:p>
                  <a:r>
                    <a:rPr lang="en-US">
                      <a:noFill/>
                    </a:rPr>
                    <a:t> </a:t>
                  </a:r>
                </a:p>
              </p:txBody>
            </p:sp>
          </mc:Fallback>
        </mc:AlternateContent>
        <p:cxnSp>
          <p:nvCxnSpPr>
            <p:cNvPr id="101" name="Straight Connector 100">
              <a:extLst>
                <a:ext uri="{FF2B5EF4-FFF2-40B4-BE49-F238E27FC236}">
                  <a16:creationId xmlns:a16="http://schemas.microsoft.com/office/drawing/2014/main" id="{EC62D1EA-A106-5E3E-2438-1BD19803D371}"/>
                </a:ext>
              </a:extLst>
            </p:cNvPr>
            <p:cNvCxnSpPr>
              <a:cxnSpLocks/>
            </p:cNvCxnSpPr>
            <p:nvPr/>
          </p:nvCxnSpPr>
          <p:spPr>
            <a:xfrm rot="1526391">
              <a:off x="7697456" y="258084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89C5073-BB60-95FD-4CE8-6001F967338F}"/>
                </a:ext>
              </a:extLst>
            </p:cNvPr>
            <p:cNvCxnSpPr>
              <a:cxnSpLocks/>
            </p:cNvCxnSpPr>
            <p:nvPr/>
          </p:nvCxnSpPr>
          <p:spPr>
            <a:xfrm rot="1526391">
              <a:off x="6581046" y="2447979"/>
              <a:ext cx="2714509" cy="91635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26E2563-D1A0-6EB2-9C33-2E7E8B4E68B3}"/>
                </a:ext>
              </a:extLst>
            </p:cNvPr>
            <p:cNvCxnSpPr>
              <a:cxnSpLocks/>
            </p:cNvCxnSpPr>
            <p:nvPr/>
          </p:nvCxnSpPr>
          <p:spPr>
            <a:xfrm>
              <a:off x="6909466" y="1909378"/>
              <a:ext cx="1458132" cy="1991358"/>
            </a:xfrm>
            <a:prstGeom prst="line">
              <a:avLst/>
            </a:prstGeom>
            <a:ln w="31750">
              <a:solidFill>
                <a:srgbClr val="81DEFF"/>
              </a:solidFill>
              <a:prstDash val="sysDot"/>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9708208-256B-3670-50C4-0AB420762213}"/>
                </a:ext>
              </a:extLst>
            </p:cNvPr>
            <p:cNvSpPr txBox="1"/>
            <p:nvPr/>
          </p:nvSpPr>
          <p:spPr>
            <a:xfrm>
              <a:off x="6545473" y="1473601"/>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a:t>sensor</a:t>
              </a:r>
              <a:endParaRPr lang="en-FI"/>
            </a:p>
          </p:txBody>
        </p:sp>
        <p:sp>
          <p:nvSpPr>
            <p:cNvPr id="105" name="TextBox 104">
              <a:extLst>
                <a:ext uri="{FF2B5EF4-FFF2-40B4-BE49-F238E27FC236}">
                  <a16:creationId xmlns:a16="http://schemas.microsoft.com/office/drawing/2014/main" id="{BB35DC31-BC80-80B3-7D48-81EE84C5F8DE}"/>
                </a:ext>
              </a:extLst>
            </p:cNvPr>
            <p:cNvSpPr txBox="1"/>
            <p:nvPr/>
          </p:nvSpPr>
          <p:spPr>
            <a:xfrm>
              <a:off x="7886621" y="1994705"/>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cxnSp>
          <p:nvCxnSpPr>
            <p:cNvPr id="106" name="Straight Connector 105">
              <a:extLst>
                <a:ext uri="{FF2B5EF4-FFF2-40B4-BE49-F238E27FC236}">
                  <a16:creationId xmlns:a16="http://schemas.microsoft.com/office/drawing/2014/main" id="{F1EA6A30-07F8-D082-AE08-73BEF14AD393}"/>
                </a:ext>
              </a:extLst>
            </p:cNvPr>
            <p:cNvCxnSpPr>
              <a:cxnSpLocks/>
            </p:cNvCxnSpPr>
            <p:nvPr/>
          </p:nvCxnSpPr>
          <p:spPr>
            <a:xfrm rot="1526391" flipH="1">
              <a:off x="7638120" y="2388175"/>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FC89CDD-4C03-5BE5-D6D8-7B847C7A2C8B}"/>
                </a:ext>
              </a:extLst>
            </p:cNvPr>
            <p:cNvCxnSpPr>
              <a:cxnSpLocks/>
            </p:cNvCxnSpPr>
            <p:nvPr/>
          </p:nvCxnSpPr>
          <p:spPr>
            <a:xfrm rot="1526391">
              <a:off x="7834072" y="243358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BFFA0C7-D7FA-4A9A-E998-D4B57E42B1F0}"/>
                </a:ext>
              </a:extLst>
            </p:cNvPr>
            <p:cNvCxnSpPr>
              <a:cxnSpLocks/>
            </p:cNvCxnSpPr>
            <p:nvPr/>
          </p:nvCxnSpPr>
          <p:spPr>
            <a:xfrm rot="1526391">
              <a:off x="7560839" y="272810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053A2AA-AC36-E8DB-C6C2-3FC54172F948}"/>
                </a:ext>
              </a:extLst>
            </p:cNvPr>
            <p:cNvCxnSpPr>
              <a:cxnSpLocks/>
            </p:cNvCxnSpPr>
            <p:nvPr/>
          </p:nvCxnSpPr>
          <p:spPr>
            <a:xfrm rot="1526391">
              <a:off x="7424222" y="287536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0" name="Isosceles Triangle 109">
              <a:extLst>
                <a:ext uri="{FF2B5EF4-FFF2-40B4-BE49-F238E27FC236}">
                  <a16:creationId xmlns:a16="http://schemas.microsoft.com/office/drawing/2014/main" id="{83CDAAEE-0216-1701-E91B-D99E8A1E85F7}"/>
                </a:ext>
              </a:extLst>
            </p:cNvPr>
            <p:cNvSpPr/>
            <p:nvPr/>
          </p:nvSpPr>
          <p:spPr>
            <a:xfrm rot="18891726">
              <a:off x="6870080" y="1823208"/>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11" name="Oval 110">
              <a:extLst>
                <a:ext uri="{FF2B5EF4-FFF2-40B4-BE49-F238E27FC236}">
                  <a16:creationId xmlns:a16="http://schemas.microsoft.com/office/drawing/2014/main" id="{9BA56F9A-968D-EC9C-B4E6-A3C828289D4E}"/>
                </a:ext>
              </a:extLst>
            </p:cNvPr>
            <p:cNvSpPr/>
            <p:nvPr/>
          </p:nvSpPr>
          <p:spPr>
            <a:xfrm rot="2763126">
              <a:off x="7205012" y="2093319"/>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12" name="Oval 111">
              <a:extLst>
                <a:ext uri="{FF2B5EF4-FFF2-40B4-BE49-F238E27FC236}">
                  <a16:creationId xmlns:a16="http://schemas.microsoft.com/office/drawing/2014/main" id="{8288C4D1-F319-2760-30C0-798DDDFD50F8}"/>
                </a:ext>
              </a:extLst>
            </p:cNvPr>
            <p:cNvSpPr/>
            <p:nvPr/>
          </p:nvSpPr>
          <p:spPr>
            <a:xfrm rot="2763126">
              <a:off x="7228878" y="2164852"/>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36A02A38-8325-761D-6DE5-31D53C866C2B}"/>
                    </a:ext>
                  </a:extLst>
                </p:cNvPr>
                <p:cNvSpPr txBox="1"/>
                <p:nvPr/>
              </p:nvSpPr>
              <p:spPr>
                <a:xfrm>
                  <a:off x="6900926" y="2333851"/>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0</m:t>
                            </m:r>
                          </m:sub>
                        </m:sSub>
                      </m:oMath>
                    </m:oMathPara>
                  </a14:m>
                  <a:endParaRPr lang="en-FI" i="1">
                    <a:solidFill>
                      <a:srgbClr val="81DEFF"/>
                    </a:solidFill>
                    <a:latin typeface="Cambria Math" panose="02040503050406030204" pitchFamily="18" charset="0"/>
                  </a:endParaRPr>
                </a:p>
              </p:txBody>
            </p:sp>
          </mc:Choice>
          <mc:Fallback xmlns="">
            <p:sp>
              <p:nvSpPr>
                <p:cNvPr id="113" name="TextBox 112">
                  <a:extLst>
                    <a:ext uri="{FF2B5EF4-FFF2-40B4-BE49-F238E27FC236}">
                      <a16:creationId xmlns:a16="http://schemas.microsoft.com/office/drawing/2014/main" id="{36A02A38-8325-761D-6DE5-31D53C866C2B}"/>
                    </a:ext>
                  </a:extLst>
                </p:cNvPr>
                <p:cNvSpPr txBox="1">
                  <a:spLocks noRot="1" noChangeAspect="1" noMove="1" noResize="1" noEditPoints="1" noAdjustHandles="1" noChangeArrowheads="1" noChangeShapeType="1" noTextEdit="1"/>
                </p:cNvSpPr>
                <p:nvPr/>
              </p:nvSpPr>
              <p:spPr>
                <a:xfrm>
                  <a:off x="6900926" y="2333851"/>
                  <a:ext cx="526028" cy="54521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9D5F2D24-6978-CAEE-0A11-B0903130DF2E}"/>
                    </a:ext>
                  </a:extLst>
                </p:cNvPr>
                <p:cNvSpPr txBox="1"/>
                <p:nvPr/>
              </p:nvSpPr>
              <p:spPr>
                <a:xfrm>
                  <a:off x="7461716" y="2013496"/>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i="1">
                                <a:solidFill>
                                  <a:srgbClr val="FFC000"/>
                                </a:solidFill>
                                <a:latin typeface="Cambria Math" panose="02040503050406030204" pitchFamily="18" charset="0"/>
                              </a:rPr>
                              <m:t>0</m:t>
                            </m:r>
                          </m:sub>
                        </m:sSub>
                      </m:oMath>
                    </m:oMathPara>
                  </a14:m>
                  <a:endParaRPr lang="en-FI" i="1">
                    <a:solidFill>
                      <a:srgbClr val="FFC000"/>
                    </a:solidFill>
                    <a:latin typeface="Cambria Math" panose="02040503050406030204" pitchFamily="18" charset="0"/>
                  </a:endParaRPr>
                </a:p>
              </p:txBody>
            </p:sp>
          </mc:Choice>
          <mc:Fallback xmlns="">
            <p:sp>
              <p:nvSpPr>
                <p:cNvPr id="114" name="TextBox 113">
                  <a:extLst>
                    <a:ext uri="{FF2B5EF4-FFF2-40B4-BE49-F238E27FC236}">
                      <a16:creationId xmlns:a16="http://schemas.microsoft.com/office/drawing/2014/main" id="{9D5F2D24-6978-CAEE-0A11-B0903130DF2E}"/>
                    </a:ext>
                  </a:extLst>
                </p:cNvPr>
                <p:cNvSpPr txBox="1">
                  <a:spLocks noRot="1" noChangeAspect="1" noMove="1" noResize="1" noEditPoints="1" noAdjustHandles="1" noChangeArrowheads="1" noChangeShapeType="1" noTextEdit="1"/>
                </p:cNvSpPr>
                <p:nvPr/>
              </p:nvSpPr>
              <p:spPr>
                <a:xfrm>
                  <a:off x="7461716" y="2013496"/>
                  <a:ext cx="526028" cy="529376"/>
                </a:xfrm>
                <a:prstGeom prst="rect">
                  <a:avLst/>
                </a:prstGeom>
                <a:blipFill>
                  <a:blip r:embed="rId12"/>
                  <a:stretch>
                    <a:fillRect/>
                  </a:stretch>
                </a:blipFill>
              </p:spPr>
              <p:txBody>
                <a:bodyPr/>
                <a:lstStyle/>
                <a:p>
                  <a:r>
                    <a:rPr lang="en-US">
                      <a:noFill/>
                    </a:rPr>
                    <a:t> </a:t>
                  </a:r>
                </a:p>
              </p:txBody>
            </p:sp>
          </mc:Fallback>
        </mc:AlternateContent>
        <p:cxnSp>
          <p:nvCxnSpPr>
            <p:cNvPr id="115" name="Straight Connector 114">
              <a:extLst>
                <a:ext uri="{FF2B5EF4-FFF2-40B4-BE49-F238E27FC236}">
                  <a16:creationId xmlns:a16="http://schemas.microsoft.com/office/drawing/2014/main" id="{6F6D70D4-3CD8-EAFA-9BB5-722848ED56C1}"/>
                </a:ext>
              </a:extLst>
            </p:cNvPr>
            <p:cNvCxnSpPr>
              <a:cxnSpLocks/>
            </p:cNvCxnSpPr>
            <p:nvPr/>
          </p:nvCxnSpPr>
          <p:spPr>
            <a:xfrm flipH="1">
              <a:off x="8982219" y="3253190"/>
              <a:ext cx="691425" cy="668151"/>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CB24A8BA-0B77-7BDD-A344-B72A94D1D157}"/>
                </a:ext>
              </a:extLst>
            </p:cNvPr>
            <p:cNvSpPr/>
            <p:nvPr/>
          </p:nvSpPr>
          <p:spPr>
            <a:xfrm rot="1526391">
              <a:off x="8930644" y="3872988"/>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A14F712F-B7B1-CF1C-875B-F56E9D897064}"/>
                    </a:ext>
                  </a:extLst>
                </p:cNvPr>
                <p:cNvSpPr txBox="1"/>
                <p:nvPr/>
              </p:nvSpPr>
              <p:spPr>
                <a:xfrm>
                  <a:off x="9524093" y="2629577"/>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B48900"/>
                                </a:solidFill>
                                <a:latin typeface="Cambria Math" panose="02040503050406030204" pitchFamily="18" charset="0"/>
                              </a:rPr>
                            </m:ctrlPr>
                          </m:sSubPr>
                          <m:e>
                            <m:r>
                              <a:rPr lang="fi-FI" b="1" i="1" smtClean="0">
                                <a:solidFill>
                                  <a:srgbClr val="B48900"/>
                                </a:solidFill>
                                <a:latin typeface="Cambria Math" panose="02040503050406030204" pitchFamily="18" charset="0"/>
                              </a:rPr>
                              <m:t>𝒚</m:t>
                            </m:r>
                          </m:e>
                          <m:sub>
                            <m:r>
                              <a:rPr lang="fi-FI" b="1" i="1" smtClean="0">
                                <a:solidFill>
                                  <a:srgbClr val="B48900"/>
                                </a:solidFill>
                                <a:latin typeface="Cambria Math" panose="02040503050406030204" pitchFamily="18" charset="0"/>
                              </a:rPr>
                              <m:t>𝟐</m:t>
                            </m:r>
                          </m:sub>
                        </m:sSub>
                      </m:oMath>
                    </m:oMathPara>
                  </a14:m>
                  <a:endParaRPr lang="en-FI" b="1" i="1">
                    <a:solidFill>
                      <a:srgbClr val="B48900"/>
                    </a:solidFill>
                    <a:latin typeface="Cambria Math" panose="02040503050406030204" pitchFamily="18" charset="0"/>
                  </a:endParaRPr>
                </a:p>
              </p:txBody>
            </p:sp>
          </mc:Choice>
          <mc:Fallback xmlns="">
            <p:sp>
              <p:nvSpPr>
                <p:cNvPr id="117" name="TextBox 116">
                  <a:extLst>
                    <a:ext uri="{FF2B5EF4-FFF2-40B4-BE49-F238E27FC236}">
                      <a16:creationId xmlns:a16="http://schemas.microsoft.com/office/drawing/2014/main" id="{A14F712F-B7B1-CF1C-875B-F56E9D897064}"/>
                    </a:ext>
                  </a:extLst>
                </p:cNvPr>
                <p:cNvSpPr txBox="1">
                  <a:spLocks noRot="1" noChangeAspect="1" noMove="1" noResize="1" noEditPoints="1" noAdjustHandles="1" noChangeArrowheads="1" noChangeShapeType="1" noTextEdit="1"/>
                </p:cNvSpPr>
                <p:nvPr/>
              </p:nvSpPr>
              <p:spPr>
                <a:xfrm>
                  <a:off x="9524093" y="2629577"/>
                  <a:ext cx="526028" cy="529376"/>
                </a:xfrm>
                <a:prstGeom prst="rect">
                  <a:avLst/>
                </a:prstGeom>
                <a:blipFill>
                  <a:blip r:embed="rId13"/>
                  <a:stretch>
                    <a:fillRect/>
                  </a:stretch>
                </a:blipFill>
              </p:spPr>
              <p:txBody>
                <a:bodyPr/>
                <a:lstStyle/>
                <a:p>
                  <a:r>
                    <a:rPr lang="en-US">
                      <a:noFill/>
                    </a:rPr>
                    <a:t> </a:t>
                  </a:r>
                </a:p>
              </p:txBody>
            </p:sp>
          </mc:Fallback>
        </mc:AlternateContent>
        <p:cxnSp>
          <p:nvCxnSpPr>
            <p:cNvPr id="118" name="Straight Connector 117">
              <a:extLst>
                <a:ext uri="{FF2B5EF4-FFF2-40B4-BE49-F238E27FC236}">
                  <a16:creationId xmlns:a16="http://schemas.microsoft.com/office/drawing/2014/main" id="{AD4EAA30-7F10-06B0-01B6-4240834A9665}"/>
                </a:ext>
              </a:extLst>
            </p:cNvPr>
            <p:cNvCxnSpPr>
              <a:cxnSpLocks/>
            </p:cNvCxnSpPr>
            <p:nvPr/>
          </p:nvCxnSpPr>
          <p:spPr>
            <a:xfrm flipH="1">
              <a:off x="9673644" y="2894266"/>
              <a:ext cx="358924" cy="35892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98D12C6-E175-7395-30E2-167118FCA9C1}"/>
                </a:ext>
              </a:extLst>
            </p:cNvPr>
            <p:cNvCxnSpPr>
              <a:cxnSpLocks/>
            </p:cNvCxnSpPr>
            <p:nvPr/>
          </p:nvCxnSpPr>
          <p:spPr>
            <a:xfrm flipH="1">
              <a:off x="8813386" y="2320182"/>
              <a:ext cx="192280" cy="470019"/>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28EA3E2-9DB2-07A7-2930-6187F0200095}"/>
                </a:ext>
              </a:extLst>
            </p:cNvPr>
            <p:cNvCxnSpPr>
              <a:cxnSpLocks/>
            </p:cNvCxnSpPr>
            <p:nvPr/>
          </p:nvCxnSpPr>
          <p:spPr>
            <a:xfrm flipV="1">
              <a:off x="8377550" y="2781656"/>
              <a:ext cx="440109" cy="1123772"/>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3DD02971-3B1C-1809-C210-43119DD6C7C6}"/>
                    </a:ext>
                  </a:extLst>
                </p:cNvPr>
                <p:cNvSpPr txBox="1"/>
                <p:nvPr/>
              </p:nvSpPr>
              <p:spPr>
                <a:xfrm>
                  <a:off x="8909526" y="2318343"/>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oMath>
                    </m:oMathPara>
                  </a14:m>
                  <a:endParaRPr lang="en-FI" b="1" i="1">
                    <a:solidFill>
                      <a:srgbClr val="009AD0"/>
                    </a:solidFill>
                    <a:latin typeface="Cambria Math" panose="02040503050406030204" pitchFamily="18" charset="0"/>
                  </a:endParaRPr>
                </a:p>
              </p:txBody>
            </p:sp>
          </mc:Choice>
          <mc:Fallback xmlns="">
            <p:sp>
              <p:nvSpPr>
                <p:cNvPr id="121" name="TextBox 120">
                  <a:extLst>
                    <a:ext uri="{FF2B5EF4-FFF2-40B4-BE49-F238E27FC236}">
                      <a16:creationId xmlns:a16="http://schemas.microsoft.com/office/drawing/2014/main" id="{3DD02971-3B1C-1809-C210-43119DD6C7C6}"/>
                    </a:ext>
                  </a:extLst>
                </p:cNvPr>
                <p:cNvSpPr txBox="1">
                  <a:spLocks noRot="1" noChangeAspect="1" noMove="1" noResize="1" noEditPoints="1" noAdjustHandles="1" noChangeArrowheads="1" noChangeShapeType="1" noTextEdit="1"/>
                </p:cNvSpPr>
                <p:nvPr/>
              </p:nvSpPr>
              <p:spPr>
                <a:xfrm>
                  <a:off x="8909526" y="2318343"/>
                  <a:ext cx="526028" cy="529376"/>
                </a:xfrm>
                <a:prstGeom prst="rect">
                  <a:avLst/>
                </a:prstGeom>
                <a:blipFill>
                  <a:blip r:embed="rId14"/>
                  <a:stretch>
                    <a:fillRect/>
                  </a:stretch>
                </a:blipFill>
              </p:spPr>
              <p:txBody>
                <a:bodyPr/>
                <a:lstStyle/>
                <a:p>
                  <a:r>
                    <a:rPr lang="en-US">
                      <a:noFill/>
                    </a:rPr>
                    <a:t> </a:t>
                  </a:r>
                </a:p>
              </p:txBody>
            </p:sp>
          </mc:Fallback>
        </mc:AlternateContent>
        <p:sp>
          <p:nvSpPr>
            <p:cNvPr id="122" name="Oval 121">
              <a:extLst>
                <a:ext uri="{FF2B5EF4-FFF2-40B4-BE49-F238E27FC236}">
                  <a16:creationId xmlns:a16="http://schemas.microsoft.com/office/drawing/2014/main" id="{3FCE9D0B-B665-8FE8-43E0-4DC1336CBAF0}"/>
                </a:ext>
              </a:extLst>
            </p:cNvPr>
            <p:cNvSpPr/>
            <p:nvPr/>
          </p:nvSpPr>
          <p:spPr>
            <a:xfrm rot="1526391">
              <a:off x="8324653" y="3865975"/>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126" name="Arrow: Down 125">
              <a:extLst>
                <a:ext uri="{FF2B5EF4-FFF2-40B4-BE49-F238E27FC236}">
                  <a16:creationId xmlns:a16="http://schemas.microsoft.com/office/drawing/2014/main" id="{6D8C2089-F29E-E51A-71A0-D47D2BDD7047}"/>
                </a:ext>
              </a:extLst>
            </p:cNvPr>
            <p:cNvSpPr/>
            <p:nvPr/>
          </p:nvSpPr>
          <p:spPr>
            <a:xfrm rot="2778885">
              <a:off x="8117071" y="3223146"/>
              <a:ext cx="176571" cy="281513"/>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27" name="Arrow: Down 126">
              <a:extLst>
                <a:ext uri="{FF2B5EF4-FFF2-40B4-BE49-F238E27FC236}">
                  <a16:creationId xmlns:a16="http://schemas.microsoft.com/office/drawing/2014/main" id="{6198CD22-7189-C79A-B9DA-1A52BCF61CDE}"/>
                </a:ext>
              </a:extLst>
            </p:cNvPr>
            <p:cNvSpPr/>
            <p:nvPr/>
          </p:nvSpPr>
          <p:spPr>
            <a:xfrm rot="8084616">
              <a:off x="9059246" y="2927314"/>
              <a:ext cx="176571" cy="528094"/>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28" name="Arrow: Down 127">
              <a:extLst>
                <a:ext uri="{FF2B5EF4-FFF2-40B4-BE49-F238E27FC236}">
                  <a16:creationId xmlns:a16="http://schemas.microsoft.com/office/drawing/2014/main" id="{81ACC278-CD93-08F8-4AB8-4CFE106D4130}"/>
                </a:ext>
              </a:extLst>
            </p:cNvPr>
            <p:cNvSpPr/>
            <p:nvPr/>
          </p:nvSpPr>
          <p:spPr>
            <a:xfrm rot="2700000">
              <a:off x="7562703" y="2713471"/>
              <a:ext cx="176571" cy="137260"/>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7192CF33-02B1-BA19-A389-3FF8E35E51FE}"/>
                  </a:ext>
                </a:extLst>
              </p:cNvPr>
              <p:cNvSpPr txBox="1"/>
              <p:nvPr/>
            </p:nvSpPr>
            <p:spPr>
              <a:xfrm>
                <a:off x="1328767" y="1483173"/>
                <a:ext cx="2562670" cy="369332"/>
              </a:xfrm>
              <a:prstGeom prst="rect">
                <a:avLst/>
              </a:prstGeom>
              <a:noFill/>
            </p:spPr>
            <p:txBody>
              <a:bodyPr wrap="square">
                <a:spAutoFit/>
              </a:bodyPr>
              <a:lstStyle/>
              <a:p>
                <a:pPr algn="ctr"/>
                <a:r>
                  <a:rPr lang="fi-FI" b="1"/>
                  <a:t>Forward shift (</a:t>
                </a:r>
                <a14:m>
                  <m:oMath xmlns:m="http://schemas.openxmlformats.org/officeDocument/2006/math">
                    <m:r>
                      <a:rPr lang="fi-FI" b="1" i="1" dirty="0" smtClean="0">
                        <a:latin typeface="Cambria Math" panose="02040503050406030204" pitchFamily="18" charset="0"/>
                      </a:rPr>
                      <m:t>𝒙</m:t>
                    </m:r>
                    <m:r>
                      <a:rPr lang="fi-FI" b="1" i="1" dirty="0" smtClean="0">
                        <a:latin typeface="Cambria Math" panose="02040503050406030204" pitchFamily="18" charset="0"/>
                      </a:rPr>
                      <m:t> → </m:t>
                    </m:r>
                    <m:r>
                      <a:rPr lang="fi-FI" b="1" i="1" dirty="0" smtClean="0">
                        <a:latin typeface="Cambria Math" panose="02040503050406030204" pitchFamily="18" charset="0"/>
                      </a:rPr>
                      <m:t>𝒚</m:t>
                    </m:r>
                  </m:oMath>
                </a14:m>
                <a:r>
                  <a:rPr lang="fi-FI" b="1"/>
                  <a:t>)</a:t>
                </a:r>
                <a:endParaRPr lang="en-FI"/>
              </a:p>
            </p:txBody>
          </p:sp>
        </mc:Choice>
        <mc:Fallback xmlns="">
          <p:sp>
            <p:nvSpPr>
              <p:cNvPr id="130" name="TextBox 129">
                <a:extLst>
                  <a:ext uri="{FF2B5EF4-FFF2-40B4-BE49-F238E27FC236}">
                    <a16:creationId xmlns:a16="http://schemas.microsoft.com/office/drawing/2014/main" id="{7192CF33-02B1-BA19-A389-3FF8E35E51FE}"/>
                  </a:ext>
                </a:extLst>
              </p:cNvPr>
              <p:cNvSpPr txBox="1">
                <a:spLocks noRot="1" noChangeAspect="1" noMove="1" noResize="1" noEditPoints="1" noAdjustHandles="1" noChangeArrowheads="1" noChangeShapeType="1" noTextEdit="1"/>
              </p:cNvSpPr>
              <p:nvPr/>
            </p:nvSpPr>
            <p:spPr>
              <a:xfrm>
                <a:off x="1328767" y="1483173"/>
                <a:ext cx="2562670" cy="369332"/>
              </a:xfrm>
              <a:prstGeom prst="rect">
                <a:avLst/>
              </a:prstGeom>
              <a:blipFill>
                <a:blip r:embed="rId15"/>
                <a:stretch>
                  <a:fillRect l="-1905" t="-8197" r="-1429"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B0D09E30-96F0-2383-CC6D-3F405F826FAF}"/>
                  </a:ext>
                </a:extLst>
              </p:cNvPr>
              <p:cNvSpPr txBox="1"/>
              <p:nvPr/>
            </p:nvSpPr>
            <p:spPr>
              <a:xfrm>
                <a:off x="7016462" y="1562797"/>
                <a:ext cx="2562670" cy="369332"/>
              </a:xfrm>
              <a:prstGeom prst="rect">
                <a:avLst/>
              </a:prstGeom>
              <a:noFill/>
            </p:spPr>
            <p:txBody>
              <a:bodyPr wrap="square">
                <a:spAutoFit/>
              </a:bodyPr>
              <a:lstStyle/>
              <a:p>
                <a:pPr algn="ctr"/>
                <a:r>
                  <a:rPr lang="fi-FI" b="1"/>
                  <a:t>Inverse shift (</a:t>
                </a:r>
                <a14:m>
                  <m:oMath xmlns:m="http://schemas.openxmlformats.org/officeDocument/2006/math">
                    <m:r>
                      <a:rPr lang="fi-FI" b="1" i="1" dirty="0" smtClean="0">
                        <a:latin typeface="Cambria Math" panose="02040503050406030204" pitchFamily="18" charset="0"/>
                      </a:rPr>
                      <m:t>𝒚</m:t>
                    </m:r>
                    <m:r>
                      <a:rPr lang="fi-FI" b="1" i="1" dirty="0" smtClean="0">
                        <a:latin typeface="Cambria Math" panose="02040503050406030204" pitchFamily="18" charset="0"/>
                      </a:rPr>
                      <m:t> →</m:t>
                    </m:r>
                    <m:r>
                      <a:rPr lang="fi-FI" b="1" i="1" dirty="0" smtClean="0">
                        <a:latin typeface="Cambria Math" panose="02040503050406030204" pitchFamily="18" charset="0"/>
                      </a:rPr>
                      <m:t>𝒙</m:t>
                    </m:r>
                  </m:oMath>
                </a14:m>
                <a:r>
                  <a:rPr lang="fi-FI" b="1"/>
                  <a:t>)</a:t>
                </a:r>
                <a:endParaRPr lang="en-FI"/>
              </a:p>
            </p:txBody>
          </p:sp>
        </mc:Choice>
        <mc:Fallback xmlns="">
          <p:sp>
            <p:nvSpPr>
              <p:cNvPr id="131" name="TextBox 130">
                <a:extLst>
                  <a:ext uri="{FF2B5EF4-FFF2-40B4-BE49-F238E27FC236}">
                    <a16:creationId xmlns:a16="http://schemas.microsoft.com/office/drawing/2014/main" id="{B0D09E30-96F0-2383-CC6D-3F405F826FAF}"/>
                  </a:ext>
                </a:extLst>
              </p:cNvPr>
              <p:cNvSpPr txBox="1">
                <a:spLocks noRot="1" noChangeAspect="1" noMove="1" noResize="1" noEditPoints="1" noAdjustHandles="1" noChangeArrowheads="1" noChangeShapeType="1" noTextEdit="1"/>
              </p:cNvSpPr>
              <p:nvPr/>
            </p:nvSpPr>
            <p:spPr>
              <a:xfrm>
                <a:off x="7016462" y="1562797"/>
                <a:ext cx="2562670" cy="369332"/>
              </a:xfrm>
              <a:prstGeom prst="rect">
                <a:avLst/>
              </a:prstGeom>
              <a:blipFill>
                <a:blip r:embed="rId16"/>
                <a:stretch>
                  <a:fillRect t="-8197" b="-24590"/>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30AB45D0-CD1A-8584-4768-BFC8FDC2C6C7}"/>
              </a:ext>
            </a:extLst>
          </p:cNvPr>
          <p:cNvSpPr/>
          <p:nvPr/>
        </p:nvSpPr>
        <p:spPr>
          <a:xfrm>
            <a:off x="464659" y="1483173"/>
            <a:ext cx="4392629" cy="4605706"/>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4149169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9981-794B-9097-942C-0F23D94B3BAB}"/>
              </a:ext>
            </a:extLst>
          </p:cNvPr>
          <p:cNvSpPr>
            <a:spLocks noGrp="1"/>
          </p:cNvSpPr>
          <p:nvPr>
            <p:ph type="title"/>
          </p:nvPr>
        </p:nvSpPr>
        <p:spPr/>
        <p:txBody>
          <a:bodyPr/>
          <a:lstStyle/>
          <a:p>
            <a:r>
              <a:rPr lang="fi-FI"/>
              <a:t>Example: non-reusable path</a:t>
            </a:r>
            <a:endParaRPr lang="en-FI"/>
          </a:p>
        </p:txBody>
      </p:sp>
      <p:sp>
        <p:nvSpPr>
          <p:cNvPr id="4" name="Slide Number Placeholder 3">
            <a:extLst>
              <a:ext uri="{FF2B5EF4-FFF2-40B4-BE49-F238E27FC236}">
                <a16:creationId xmlns:a16="http://schemas.microsoft.com/office/drawing/2014/main" id="{309FF8FC-8245-520D-1FDD-589148A0A14D}"/>
              </a:ext>
            </a:extLst>
          </p:cNvPr>
          <p:cNvSpPr>
            <a:spLocks noGrp="1"/>
          </p:cNvSpPr>
          <p:nvPr>
            <p:ph type="sldNum" sz="quarter" idx="12"/>
          </p:nvPr>
        </p:nvSpPr>
        <p:spPr/>
        <p:txBody>
          <a:bodyPr/>
          <a:lstStyle/>
          <a:p>
            <a:fld id="{897AE9FA-3F8D-0D45-ABEA-B1C7A7244A19}" type="slidenum">
              <a:rPr lang="en-US" smtClean="0"/>
              <a:t>24</a:t>
            </a:fld>
            <a:endParaRPr lang="en-US"/>
          </a:p>
        </p:txBody>
      </p:sp>
      <p:sp>
        <p:nvSpPr>
          <p:cNvPr id="87" name="TextBox 86">
            <a:extLst>
              <a:ext uri="{FF2B5EF4-FFF2-40B4-BE49-F238E27FC236}">
                <a16:creationId xmlns:a16="http://schemas.microsoft.com/office/drawing/2014/main" id="{067E5040-C603-EEB4-9E3A-E78102B4CE44}"/>
              </a:ext>
            </a:extLst>
          </p:cNvPr>
          <p:cNvSpPr txBox="1"/>
          <p:nvPr/>
        </p:nvSpPr>
        <p:spPr>
          <a:xfrm>
            <a:off x="1226743" y="5271976"/>
            <a:ext cx="2766719" cy="775084"/>
          </a:xfrm>
          <a:prstGeom prst="rect">
            <a:avLst/>
          </a:prstGeom>
          <a:noFill/>
        </p:spPr>
        <p:txBody>
          <a:bodyPr wrap="square" lIns="0" rtlCol="0">
            <a:spAutoFit/>
          </a:bodyPr>
          <a:lstStyle/>
          <a:p>
            <a:pPr algn="ctr">
              <a:lnSpc>
                <a:spcPct val="130000"/>
              </a:lnSpc>
              <a:spcAft>
                <a:spcPts val="600"/>
              </a:spcAft>
              <a:buClr>
                <a:schemeClr val="accent2"/>
              </a:buClr>
            </a:pPr>
            <a:r>
              <a:rPr lang="fi-FI" b="1"/>
              <a:t>Refraction → reflection</a:t>
            </a:r>
            <a:br>
              <a:rPr lang="fi-FI"/>
            </a:br>
            <a:r>
              <a:rPr lang="fi-FI"/>
              <a:t>(</a:t>
            </a:r>
            <a:r>
              <a:rPr lang="fi-FI" i="1"/>
              <a:t>total internal reflection)</a:t>
            </a:r>
            <a:endParaRPr lang="en-FI" i="1"/>
          </a:p>
        </p:txBody>
      </p:sp>
      <p:cxnSp>
        <p:nvCxnSpPr>
          <p:cNvPr id="7" name="Straight Connector 6">
            <a:extLst>
              <a:ext uri="{FF2B5EF4-FFF2-40B4-BE49-F238E27FC236}">
                <a16:creationId xmlns:a16="http://schemas.microsoft.com/office/drawing/2014/main" id="{FED19385-DBE1-D78E-9A20-A0AD73CFFE74}"/>
              </a:ext>
            </a:extLst>
          </p:cNvPr>
          <p:cNvCxnSpPr>
            <a:cxnSpLocks/>
          </p:cNvCxnSpPr>
          <p:nvPr/>
        </p:nvCxnSpPr>
        <p:spPr>
          <a:xfrm flipH="1">
            <a:off x="785358" y="3940612"/>
            <a:ext cx="1135380" cy="965835"/>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E2998446-1B09-20C2-12A0-A822495506EB}"/>
              </a:ext>
            </a:extLst>
          </p:cNvPr>
          <p:cNvGrpSpPr/>
          <p:nvPr/>
        </p:nvGrpSpPr>
        <p:grpSpPr>
          <a:xfrm>
            <a:off x="792906" y="1999647"/>
            <a:ext cx="3634393" cy="3189344"/>
            <a:chOff x="792906" y="1542490"/>
            <a:chExt cx="3634393" cy="3189344"/>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BC67773-A1A2-57B0-3286-C7676A336181}"/>
                    </a:ext>
                  </a:extLst>
                </p:cNvPr>
                <p:cNvSpPr txBox="1"/>
                <p:nvPr/>
              </p:nvSpPr>
              <p:spPr>
                <a:xfrm>
                  <a:off x="2141879" y="3562787"/>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1</m:t>
                            </m:r>
                          </m:sub>
                        </m:sSub>
                      </m:oMath>
                    </m:oMathPara>
                  </a14:m>
                  <a:endParaRPr lang="en-FI" i="1">
                    <a:solidFill>
                      <a:srgbClr val="81DEFF"/>
                    </a:solidFill>
                    <a:latin typeface="Cambria Math" panose="02040503050406030204" pitchFamily="18" charset="0"/>
                  </a:endParaRPr>
                </a:p>
              </p:txBody>
            </p:sp>
          </mc:Choice>
          <mc:Fallback xmlns="">
            <p:sp>
              <p:nvSpPr>
                <p:cNvPr id="30" name="TextBox 29">
                  <a:extLst>
                    <a:ext uri="{FF2B5EF4-FFF2-40B4-BE49-F238E27FC236}">
                      <a16:creationId xmlns:a16="http://schemas.microsoft.com/office/drawing/2014/main" id="{6BC67773-A1A2-57B0-3286-C7676A336181}"/>
                    </a:ext>
                  </a:extLst>
                </p:cNvPr>
                <p:cNvSpPr txBox="1">
                  <a:spLocks noRot="1" noChangeAspect="1" noMove="1" noResize="1" noEditPoints="1" noAdjustHandles="1" noChangeArrowheads="1" noChangeShapeType="1" noTextEdit="1"/>
                </p:cNvSpPr>
                <p:nvPr/>
              </p:nvSpPr>
              <p:spPr>
                <a:xfrm>
                  <a:off x="2141879" y="3562787"/>
                  <a:ext cx="526028" cy="5452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8FD4079-EF90-EC12-6ED2-EC697CBCDAA6}"/>
                    </a:ext>
                  </a:extLst>
                </p:cNvPr>
                <p:cNvSpPr txBox="1"/>
                <p:nvPr/>
              </p:nvSpPr>
              <p:spPr>
                <a:xfrm>
                  <a:off x="3046773" y="3457608"/>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1</m:t>
                            </m:r>
                          </m:sub>
                        </m:sSub>
                      </m:oMath>
                    </m:oMathPara>
                  </a14:m>
                  <a:endParaRPr lang="en-FI" i="1">
                    <a:solidFill>
                      <a:srgbClr val="FFC000"/>
                    </a:solidFill>
                    <a:latin typeface="Cambria Math" panose="02040503050406030204" pitchFamily="18" charset="0"/>
                  </a:endParaRPr>
                </a:p>
              </p:txBody>
            </p:sp>
          </mc:Choice>
          <mc:Fallback xmlns="">
            <p:sp>
              <p:nvSpPr>
                <p:cNvPr id="34" name="TextBox 33">
                  <a:extLst>
                    <a:ext uri="{FF2B5EF4-FFF2-40B4-BE49-F238E27FC236}">
                      <a16:creationId xmlns:a16="http://schemas.microsoft.com/office/drawing/2014/main" id="{D8FD4079-EF90-EC12-6ED2-EC697CBCDAA6}"/>
                    </a:ext>
                  </a:extLst>
                </p:cNvPr>
                <p:cNvSpPr txBox="1">
                  <a:spLocks noRot="1" noChangeAspect="1" noMove="1" noResize="1" noEditPoints="1" noAdjustHandles="1" noChangeArrowheads="1" noChangeShapeType="1" noTextEdit="1"/>
                </p:cNvSpPr>
                <p:nvPr/>
              </p:nvSpPr>
              <p:spPr>
                <a:xfrm>
                  <a:off x="3046773" y="3457608"/>
                  <a:ext cx="526028" cy="529376"/>
                </a:xfrm>
                <a:prstGeom prst="rect">
                  <a:avLst/>
                </a:prstGeom>
                <a:blipFill>
                  <a:blip r:embed="rId4"/>
                  <a:stretch>
                    <a:fillRect/>
                  </a:stretch>
                </a:blipFill>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508EC6B7-90FF-ECF1-669A-B24C4A1926E3}"/>
                </a:ext>
              </a:extLst>
            </p:cNvPr>
            <p:cNvGrpSpPr/>
            <p:nvPr/>
          </p:nvGrpSpPr>
          <p:grpSpPr>
            <a:xfrm>
              <a:off x="2336628" y="3994610"/>
              <a:ext cx="1946319" cy="671281"/>
              <a:chOff x="7477753" y="4831690"/>
              <a:chExt cx="1946319" cy="671281"/>
            </a:xfrm>
          </p:grpSpPr>
          <p:sp>
            <p:nvSpPr>
              <p:cNvPr id="49" name="Rectangle 48">
                <a:extLst>
                  <a:ext uri="{FF2B5EF4-FFF2-40B4-BE49-F238E27FC236}">
                    <a16:creationId xmlns:a16="http://schemas.microsoft.com/office/drawing/2014/main" id="{E682029D-4F74-F5A9-7627-459184C319D4}"/>
                  </a:ext>
                </a:extLst>
              </p:cNvPr>
              <p:cNvSpPr/>
              <p:nvPr/>
            </p:nvSpPr>
            <p:spPr>
              <a:xfrm>
                <a:off x="7477753" y="4831691"/>
                <a:ext cx="1946319" cy="671280"/>
              </a:xfrm>
              <a:prstGeom prst="rect">
                <a:avLst/>
              </a:prstGeom>
              <a:solidFill>
                <a:srgbClr val="BAF5F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48" name="Straight Connector 47">
                <a:extLst>
                  <a:ext uri="{FF2B5EF4-FFF2-40B4-BE49-F238E27FC236}">
                    <a16:creationId xmlns:a16="http://schemas.microsoft.com/office/drawing/2014/main" id="{72AF8228-AC26-0C3F-3718-D594E3D466B3}"/>
                  </a:ext>
                </a:extLst>
              </p:cNvPr>
              <p:cNvCxnSpPr/>
              <p:nvPr/>
            </p:nvCxnSpPr>
            <p:spPr>
              <a:xfrm>
                <a:off x="7477753" y="4831690"/>
                <a:ext cx="19463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034D2BBC-2565-323D-7D96-6AEE4519BE1B}"/>
                </a:ext>
              </a:extLst>
            </p:cNvPr>
            <p:cNvCxnSpPr>
              <a:cxnSpLocks/>
            </p:cNvCxnSpPr>
            <p:nvPr/>
          </p:nvCxnSpPr>
          <p:spPr>
            <a:xfrm rot="1526391">
              <a:off x="1944889" y="264973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DE6E76A-2B1B-DCA1-42E6-3797B8545CC2}"/>
                </a:ext>
              </a:extLst>
            </p:cNvPr>
            <p:cNvCxnSpPr>
              <a:cxnSpLocks/>
            </p:cNvCxnSpPr>
            <p:nvPr/>
          </p:nvCxnSpPr>
          <p:spPr>
            <a:xfrm rot="1526391">
              <a:off x="828479" y="2516868"/>
              <a:ext cx="2714509" cy="91635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9B371A0-93E8-18F8-85E5-4693DEF55CFA}"/>
                </a:ext>
              </a:extLst>
            </p:cNvPr>
            <p:cNvCxnSpPr>
              <a:cxnSpLocks/>
            </p:cNvCxnSpPr>
            <p:nvPr/>
          </p:nvCxnSpPr>
          <p:spPr>
            <a:xfrm>
              <a:off x="1156899" y="1978267"/>
              <a:ext cx="1458132" cy="1991358"/>
            </a:xfrm>
            <a:prstGeom prst="line">
              <a:avLst/>
            </a:prstGeom>
            <a:ln w="31750">
              <a:solidFill>
                <a:srgbClr val="81DEFF"/>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B4763D-4AAD-893D-866D-CD879C665C2F}"/>
                </a:ext>
              </a:extLst>
            </p:cNvPr>
            <p:cNvSpPr txBox="1"/>
            <p:nvPr/>
          </p:nvSpPr>
          <p:spPr>
            <a:xfrm>
              <a:off x="792906" y="1542490"/>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a:t>sensor</a:t>
              </a:r>
              <a:endParaRPr lang="en-FI"/>
            </a:p>
          </p:txBody>
        </p:sp>
        <p:sp>
          <p:nvSpPr>
            <p:cNvPr id="12" name="TextBox 11">
              <a:extLst>
                <a:ext uri="{FF2B5EF4-FFF2-40B4-BE49-F238E27FC236}">
                  <a16:creationId xmlns:a16="http://schemas.microsoft.com/office/drawing/2014/main" id="{48EC41EB-36B5-E194-B42D-29603160282B}"/>
                </a:ext>
              </a:extLst>
            </p:cNvPr>
            <p:cNvSpPr txBox="1"/>
            <p:nvPr/>
          </p:nvSpPr>
          <p:spPr>
            <a:xfrm>
              <a:off x="2134054" y="2063594"/>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cxnSp>
          <p:nvCxnSpPr>
            <p:cNvPr id="14" name="Straight Connector 13">
              <a:extLst>
                <a:ext uri="{FF2B5EF4-FFF2-40B4-BE49-F238E27FC236}">
                  <a16:creationId xmlns:a16="http://schemas.microsoft.com/office/drawing/2014/main" id="{91FC6344-2955-B1F3-9B4E-595E6E5A89C3}"/>
                </a:ext>
              </a:extLst>
            </p:cNvPr>
            <p:cNvCxnSpPr>
              <a:cxnSpLocks/>
            </p:cNvCxnSpPr>
            <p:nvPr/>
          </p:nvCxnSpPr>
          <p:spPr>
            <a:xfrm rot="1526391" flipH="1">
              <a:off x="1885553" y="2457064"/>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F81D12-92A4-FAA2-03CB-37F32D363056}"/>
                </a:ext>
              </a:extLst>
            </p:cNvPr>
            <p:cNvCxnSpPr>
              <a:cxnSpLocks/>
            </p:cNvCxnSpPr>
            <p:nvPr/>
          </p:nvCxnSpPr>
          <p:spPr>
            <a:xfrm rot="1526391">
              <a:off x="2081505" y="250247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E3AAB0-5327-910C-73C9-0523D0C2EAA1}"/>
                </a:ext>
              </a:extLst>
            </p:cNvPr>
            <p:cNvCxnSpPr>
              <a:cxnSpLocks/>
            </p:cNvCxnSpPr>
            <p:nvPr/>
          </p:nvCxnSpPr>
          <p:spPr>
            <a:xfrm rot="1526391">
              <a:off x="1808272" y="2796996"/>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FE293B-8F0D-EB31-D1DA-2257CE6AC21D}"/>
                </a:ext>
              </a:extLst>
            </p:cNvPr>
            <p:cNvCxnSpPr>
              <a:cxnSpLocks/>
            </p:cNvCxnSpPr>
            <p:nvPr/>
          </p:nvCxnSpPr>
          <p:spPr>
            <a:xfrm rot="1526391">
              <a:off x="1671655" y="2944256"/>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21B4C5A1-223F-4895-41FE-1BBA2DBF06D7}"/>
                </a:ext>
              </a:extLst>
            </p:cNvPr>
            <p:cNvSpPr/>
            <p:nvPr/>
          </p:nvSpPr>
          <p:spPr>
            <a:xfrm rot="18891726">
              <a:off x="1117513" y="1892097"/>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3" name="Oval 22">
              <a:extLst>
                <a:ext uri="{FF2B5EF4-FFF2-40B4-BE49-F238E27FC236}">
                  <a16:creationId xmlns:a16="http://schemas.microsoft.com/office/drawing/2014/main" id="{E7C337A1-592E-662C-05B3-F006F8C4B3D6}"/>
                </a:ext>
              </a:extLst>
            </p:cNvPr>
            <p:cNvSpPr/>
            <p:nvPr/>
          </p:nvSpPr>
          <p:spPr>
            <a:xfrm rot="2763126">
              <a:off x="1452445" y="2162208"/>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4" name="Oval 23">
              <a:extLst>
                <a:ext uri="{FF2B5EF4-FFF2-40B4-BE49-F238E27FC236}">
                  <a16:creationId xmlns:a16="http://schemas.microsoft.com/office/drawing/2014/main" id="{E21B1E1F-2484-252F-B8C3-9B75E21F8812}"/>
                </a:ext>
              </a:extLst>
            </p:cNvPr>
            <p:cNvSpPr/>
            <p:nvPr/>
          </p:nvSpPr>
          <p:spPr>
            <a:xfrm rot="2763126">
              <a:off x="1476311" y="2233741"/>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26C7590-6824-410F-E731-BA0582F7ACCA}"/>
                    </a:ext>
                  </a:extLst>
                </p:cNvPr>
                <p:cNvSpPr txBox="1"/>
                <p:nvPr/>
              </p:nvSpPr>
              <p:spPr>
                <a:xfrm>
                  <a:off x="1148359" y="2402740"/>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0</m:t>
                            </m:r>
                          </m:sub>
                        </m:sSub>
                      </m:oMath>
                    </m:oMathPara>
                  </a14:m>
                  <a:endParaRPr lang="en-FI" i="1">
                    <a:solidFill>
                      <a:srgbClr val="81DEFF"/>
                    </a:solidFill>
                    <a:latin typeface="Cambria Math" panose="02040503050406030204" pitchFamily="18" charset="0"/>
                  </a:endParaRPr>
                </a:p>
              </p:txBody>
            </p:sp>
          </mc:Choice>
          <mc:Fallback xmlns="">
            <p:sp>
              <p:nvSpPr>
                <p:cNvPr id="31" name="TextBox 30">
                  <a:extLst>
                    <a:ext uri="{FF2B5EF4-FFF2-40B4-BE49-F238E27FC236}">
                      <a16:creationId xmlns:a16="http://schemas.microsoft.com/office/drawing/2014/main" id="{926C7590-6824-410F-E731-BA0582F7ACCA}"/>
                    </a:ext>
                  </a:extLst>
                </p:cNvPr>
                <p:cNvSpPr txBox="1">
                  <a:spLocks noRot="1" noChangeAspect="1" noMove="1" noResize="1" noEditPoints="1" noAdjustHandles="1" noChangeArrowheads="1" noChangeShapeType="1" noTextEdit="1"/>
                </p:cNvSpPr>
                <p:nvPr/>
              </p:nvSpPr>
              <p:spPr>
                <a:xfrm>
                  <a:off x="1148359" y="2402740"/>
                  <a:ext cx="526028" cy="54521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3B1147B-7756-4392-BA05-83744C6AE6BC}"/>
                    </a:ext>
                  </a:extLst>
                </p:cNvPr>
                <p:cNvSpPr txBox="1"/>
                <p:nvPr/>
              </p:nvSpPr>
              <p:spPr>
                <a:xfrm>
                  <a:off x="1709149" y="2082385"/>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i="1">
                                <a:solidFill>
                                  <a:srgbClr val="FFC000"/>
                                </a:solidFill>
                                <a:latin typeface="Cambria Math" panose="02040503050406030204" pitchFamily="18" charset="0"/>
                              </a:rPr>
                              <m:t>0</m:t>
                            </m:r>
                          </m:sub>
                        </m:sSub>
                      </m:oMath>
                    </m:oMathPara>
                  </a14:m>
                  <a:endParaRPr lang="en-FI" i="1">
                    <a:solidFill>
                      <a:srgbClr val="FFC000"/>
                    </a:solidFill>
                    <a:latin typeface="Cambria Math" panose="02040503050406030204" pitchFamily="18" charset="0"/>
                  </a:endParaRPr>
                </a:p>
              </p:txBody>
            </p:sp>
          </mc:Choice>
          <mc:Fallback xmlns="">
            <p:sp>
              <p:nvSpPr>
                <p:cNvPr id="33" name="TextBox 32">
                  <a:extLst>
                    <a:ext uri="{FF2B5EF4-FFF2-40B4-BE49-F238E27FC236}">
                      <a16:creationId xmlns:a16="http://schemas.microsoft.com/office/drawing/2014/main" id="{43B1147B-7756-4392-BA05-83744C6AE6BC}"/>
                    </a:ext>
                  </a:extLst>
                </p:cNvPr>
                <p:cNvSpPr txBox="1">
                  <a:spLocks noRot="1" noChangeAspect="1" noMove="1" noResize="1" noEditPoints="1" noAdjustHandles="1" noChangeArrowheads="1" noChangeShapeType="1" noTextEdit="1"/>
                </p:cNvSpPr>
                <p:nvPr/>
              </p:nvSpPr>
              <p:spPr>
                <a:xfrm>
                  <a:off x="1709149" y="2082385"/>
                  <a:ext cx="526028" cy="529376"/>
                </a:xfrm>
                <a:prstGeom prst="rect">
                  <a:avLst/>
                </a:prstGeom>
                <a:blipFill>
                  <a:blip r:embed="rId6"/>
                  <a:stretch>
                    <a:fillRect/>
                  </a:stretch>
                </a:blipFill>
              </p:spPr>
              <p:txBody>
                <a:bodyPr/>
                <a:lstStyle/>
                <a:p>
                  <a:r>
                    <a:rPr lang="en-US">
                      <a:noFill/>
                    </a:rPr>
                    <a:t> </a:t>
                  </a:r>
                </a:p>
              </p:txBody>
            </p:sp>
          </mc:Fallback>
        </mc:AlternateContent>
        <p:cxnSp>
          <p:nvCxnSpPr>
            <p:cNvPr id="63" name="Straight Connector 62">
              <a:extLst>
                <a:ext uri="{FF2B5EF4-FFF2-40B4-BE49-F238E27FC236}">
                  <a16:creationId xmlns:a16="http://schemas.microsoft.com/office/drawing/2014/main" id="{8E986719-BDE1-19E8-ACA1-34FE0B548FF8}"/>
                </a:ext>
              </a:extLst>
            </p:cNvPr>
            <p:cNvCxnSpPr>
              <a:cxnSpLocks/>
            </p:cNvCxnSpPr>
            <p:nvPr/>
          </p:nvCxnSpPr>
          <p:spPr>
            <a:xfrm flipH="1">
              <a:off x="3229652" y="3322079"/>
              <a:ext cx="691425" cy="668151"/>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204D4B08-7FB8-16CF-A1CF-445B5F2EAAB6}"/>
                </a:ext>
              </a:extLst>
            </p:cNvPr>
            <p:cNvSpPr/>
            <p:nvPr/>
          </p:nvSpPr>
          <p:spPr>
            <a:xfrm rot="1526391">
              <a:off x="3178077" y="3941877"/>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C511C24-E1F6-74BD-DADE-117147D9A3F1}"/>
                    </a:ext>
                  </a:extLst>
                </p:cNvPr>
                <p:cNvSpPr txBox="1"/>
                <p:nvPr/>
              </p:nvSpPr>
              <p:spPr>
                <a:xfrm>
                  <a:off x="3771526" y="2698466"/>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B48900"/>
                                </a:solidFill>
                                <a:latin typeface="Cambria Math" panose="02040503050406030204" pitchFamily="18" charset="0"/>
                              </a:rPr>
                            </m:ctrlPr>
                          </m:sSubPr>
                          <m:e>
                            <m:r>
                              <a:rPr lang="fi-FI" b="1" i="1" smtClean="0">
                                <a:solidFill>
                                  <a:srgbClr val="B48900"/>
                                </a:solidFill>
                                <a:latin typeface="Cambria Math" panose="02040503050406030204" pitchFamily="18" charset="0"/>
                              </a:rPr>
                              <m:t>𝒚</m:t>
                            </m:r>
                          </m:e>
                          <m:sub>
                            <m:r>
                              <a:rPr lang="fi-FI" b="1" i="1" smtClean="0">
                                <a:solidFill>
                                  <a:srgbClr val="B48900"/>
                                </a:solidFill>
                                <a:latin typeface="Cambria Math" panose="02040503050406030204" pitchFamily="18" charset="0"/>
                              </a:rPr>
                              <m:t>𝟐</m:t>
                            </m:r>
                          </m:sub>
                        </m:sSub>
                      </m:oMath>
                    </m:oMathPara>
                  </a14:m>
                  <a:endParaRPr lang="en-FI" b="1" i="1">
                    <a:solidFill>
                      <a:srgbClr val="B48900"/>
                    </a:solidFill>
                    <a:latin typeface="Cambria Math" panose="02040503050406030204" pitchFamily="18" charset="0"/>
                  </a:endParaRPr>
                </a:p>
              </p:txBody>
            </p:sp>
          </mc:Choice>
          <mc:Fallback xmlns="">
            <p:sp>
              <p:nvSpPr>
                <p:cNvPr id="66" name="TextBox 65">
                  <a:extLst>
                    <a:ext uri="{FF2B5EF4-FFF2-40B4-BE49-F238E27FC236}">
                      <a16:creationId xmlns:a16="http://schemas.microsoft.com/office/drawing/2014/main" id="{3C511C24-E1F6-74BD-DADE-117147D9A3F1}"/>
                    </a:ext>
                  </a:extLst>
                </p:cNvPr>
                <p:cNvSpPr txBox="1">
                  <a:spLocks noRot="1" noChangeAspect="1" noMove="1" noResize="1" noEditPoints="1" noAdjustHandles="1" noChangeArrowheads="1" noChangeShapeType="1" noTextEdit="1"/>
                </p:cNvSpPr>
                <p:nvPr/>
              </p:nvSpPr>
              <p:spPr>
                <a:xfrm>
                  <a:off x="3771526" y="2698466"/>
                  <a:ext cx="526028" cy="529376"/>
                </a:xfrm>
                <a:prstGeom prst="rect">
                  <a:avLst/>
                </a:prstGeom>
                <a:blipFill>
                  <a:blip r:embed="rId7"/>
                  <a:stretch>
                    <a:fillRect/>
                  </a:stretch>
                </a:blipFill>
              </p:spPr>
              <p:txBody>
                <a:bodyPr/>
                <a:lstStyle/>
                <a:p>
                  <a:r>
                    <a:rPr lang="en-US">
                      <a:noFill/>
                    </a:rPr>
                    <a:t> </a:t>
                  </a:r>
                </a:p>
              </p:txBody>
            </p:sp>
          </mc:Fallback>
        </mc:AlternateContent>
        <p:cxnSp>
          <p:nvCxnSpPr>
            <p:cNvPr id="67" name="Straight Connector 66">
              <a:extLst>
                <a:ext uri="{FF2B5EF4-FFF2-40B4-BE49-F238E27FC236}">
                  <a16:creationId xmlns:a16="http://schemas.microsoft.com/office/drawing/2014/main" id="{0BF52764-7164-AF97-CEB6-6C53B6044D70}"/>
                </a:ext>
              </a:extLst>
            </p:cNvPr>
            <p:cNvCxnSpPr>
              <a:cxnSpLocks/>
            </p:cNvCxnSpPr>
            <p:nvPr/>
          </p:nvCxnSpPr>
          <p:spPr>
            <a:xfrm flipH="1">
              <a:off x="3921077" y="2963155"/>
              <a:ext cx="358924" cy="35892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AE9D59-A1BA-5E2D-B038-FBEE8BE127A2}"/>
                </a:ext>
              </a:extLst>
            </p:cNvPr>
            <p:cNvCxnSpPr>
              <a:cxnSpLocks/>
            </p:cNvCxnSpPr>
            <p:nvPr/>
          </p:nvCxnSpPr>
          <p:spPr>
            <a:xfrm flipH="1" flipV="1">
              <a:off x="3771526" y="4223660"/>
              <a:ext cx="508475" cy="105444"/>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EF9DF1E-26E5-A81F-A882-926BD7789AF4}"/>
                </a:ext>
              </a:extLst>
            </p:cNvPr>
            <p:cNvCxnSpPr>
              <a:cxnSpLocks/>
            </p:cNvCxnSpPr>
            <p:nvPr/>
          </p:nvCxnSpPr>
          <p:spPr>
            <a:xfrm>
              <a:off x="2626389" y="3984378"/>
              <a:ext cx="1222049" cy="256374"/>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F6F1CFA-118B-30DB-BAE5-AAC7E292CFB9}"/>
                    </a:ext>
                  </a:extLst>
                </p:cNvPr>
                <p:cNvSpPr txBox="1"/>
                <p:nvPr/>
              </p:nvSpPr>
              <p:spPr>
                <a:xfrm>
                  <a:off x="3918824" y="4202458"/>
                  <a:ext cx="508475"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oMath>
                    </m:oMathPara>
                  </a14:m>
                  <a:endParaRPr lang="en-FI" b="1" i="1">
                    <a:solidFill>
                      <a:srgbClr val="009AD0"/>
                    </a:solidFill>
                    <a:latin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9F6F1CFA-118B-30DB-BAE5-AAC7E292CFB9}"/>
                    </a:ext>
                  </a:extLst>
                </p:cNvPr>
                <p:cNvSpPr txBox="1">
                  <a:spLocks noRot="1" noChangeAspect="1" noMove="1" noResize="1" noEditPoints="1" noAdjustHandles="1" noChangeArrowheads="1" noChangeShapeType="1" noTextEdit="1"/>
                </p:cNvSpPr>
                <p:nvPr/>
              </p:nvSpPr>
              <p:spPr>
                <a:xfrm>
                  <a:off x="3918824" y="4202458"/>
                  <a:ext cx="508475" cy="529376"/>
                </a:xfrm>
                <a:prstGeom prst="rect">
                  <a:avLst/>
                </a:prstGeom>
                <a:blipFill>
                  <a:blip r:embed="rId8"/>
                  <a:stretch>
                    <a:fillRect/>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A2A3E5AC-C09A-8C5C-BAD6-F3F5030DE021}"/>
                </a:ext>
              </a:extLst>
            </p:cNvPr>
            <p:cNvSpPr/>
            <p:nvPr/>
          </p:nvSpPr>
          <p:spPr>
            <a:xfrm rot="1526391">
              <a:off x="2572086" y="3934864"/>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89" name="Arrow: Down 88">
              <a:extLst>
                <a:ext uri="{FF2B5EF4-FFF2-40B4-BE49-F238E27FC236}">
                  <a16:creationId xmlns:a16="http://schemas.microsoft.com/office/drawing/2014/main" id="{3BA6C4C5-DB9A-6078-4E45-748F5E695B87}"/>
                </a:ext>
              </a:extLst>
            </p:cNvPr>
            <p:cNvSpPr/>
            <p:nvPr/>
          </p:nvSpPr>
          <p:spPr>
            <a:xfrm rot="13615547">
              <a:off x="2559026" y="3556194"/>
              <a:ext cx="176571" cy="281513"/>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90" name="Arrow: Down 89">
              <a:extLst>
                <a:ext uri="{FF2B5EF4-FFF2-40B4-BE49-F238E27FC236}">
                  <a16:creationId xmlns:a16="http://schemas.microsoft.com/office/drawing/2014/main" id="{8E442455-7E5E-8D1C-081F-309D7059C3BF}"/>
                </a:ext>
              </a:extLst>
            </p:cNvPr>
            <p:cNvSpPr/>
            <p:nvPr/>
          </p:nvSpPr>
          <p:spPr>
            <a:xfrm rot="10302022">
              <a:off x="3668282" y="3710520"/>
              <a:ext cx="176571" cy="429182"/>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91" name="Arrow: Down 90">
              <a:extLst>
                <a:ext uri="{FF2B5EF4-FFF2-40B4-BE49-F238E27FC236}">
                  <a16:creationId xmlns:a16="http://schemas.microsoft.com/office/drawing/2014/main" id="{B9118CA6-1D0F-571D-7A45-2A16929359EF}"/>
                </a:ext>
              </a:extLst>
            </p:cNvPr>
            <p:cNvSpPr/>
            <p:nvPr/>
          </p:nvSpPr>
          <p:spPr>
            <a:xfrm rot="13276947">
              <a:off x="1812808" y="2773814"/>
              <a:ext cx="176571" cy="137260"/>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sp>
        <p:nvSpPr>
          <p:cNvPr id="125" name="TextBox 124">
            <a:extLst>
              <a:ext uri="{FF2B5EF4-FFF2-40B4-BE49-F238E27FC236}">
                <a16:creationId xmlns:a16="http://schemas.microsoft.com/office/drawing/2014/main" id="{A5C95F30-071F-0ABB-F1F1-A2222C3E0A86}"/>
              </a:ext>
            </a:extLst>
          </p:cNvPr>
          <p:cNvSpPr txBox="1"/>
          <p:nvPr/>
        </p:nvSpPr>
        <p:spPr>
          <a:xfrm>
            <a:off x="6914438" y="5271976"/>
            <a:ext cx="2766719" cy="414985"/>
          </a:xfrm>
          <a:prstGeom prst="rect">
            <a:avLst/>
          </a:prstGeom>
          <a:noFill/>
        </p:spPr>
        <p:txBody>
          <a:bodyPr wrap="square" lIns="0" rtlCol="0">
            <a:spAutoFit/>
          </a:bodyPr>
          <a:lstStyle/>
          <a:p>
            <a:pPr algn="ctr">
              <a:lnSpc>
                <a:spcPct val="130000"/>
              </a:lnSpc>
              <a:spcAft>
                <a:spcPts val="600"/>
              </a:spcAft>
              <a:buClr>
                <a:schemeClr val="accent2"/>
              </a:buClr>
            </a:pPr>
            <a:r>
              <a:rPr lang="fi-FI" b="1"/>
              <a:t>Reflection → reflection</a:t>
            </a:r>
            <a:endParaRPr lang="en-FI" i="1"/>
          </a:p>
        </p:txBody>
      </p:sp>
      <p:grpSp>
        <p:nvGrpSpPr>
          <p:cNvPr id="143" name="Group 142">
            <a:extLst>
              <a:ext uri="{FF2B5EF4-FFF2-40B4-BE49-F238E27FC236}">
                <a16:creationId xmlns:a16="http://schemas.microsoft.com/office/drawing/2014/main" id="{A72BBE1E-D712-2134-5407-45787942B0DD}"/>
              </a:ext>
            </a:extLst>
          </p:cNvPr>
          <p:cNvGrpSpPr/>
          <p:nvPr/>
        </p:nvGrpSpPr>
        <p:grpSpPr>
          <a:xfrm>
            <a:off x="6545473" y="2014033"/>
            <a:ext cx="3504648" cy="3109482"/>
            <a:chOff x="6545473" y="1473601"/>
            <a:chExt cx="3504648" cy="3109482"/>
          </a:xfrm>
        </p:grpSpPr>
        <p:grpSp>
          <p:nvGrpSpPr>
            <p:cNvPr id="142" name="Group 141">
              <a:extLst>
                <a:ext uri="{FF2B5EF4-FFF2-40B4-BE49-F238E27FC236}">
                  <a16:creationId xmlns:a16="http://schemas.microsoft.com/office/drawing/2014/main" id="{660DA60D-6318-533B-8F6D-59A6E6E50AB1}"/>
                </a:ext>
              </a:extLst>
            </p:cNvPr>
            <p:cNvGrpSpPr/>
            <p:nvPr/>
          </p:nvGrpSpPr>
          <p:grpSpPr>
            <a:xfrm>
              <a:off x="8088879" y="3911802"/>
              <a:ext cx="1946319" cy="671281"/>
              <a:chOff x="8345435" y="4171657"/>
              <a:chExt cx="1946319" cy="671281"/>
            </a:xfrm>
          </p:grpSpPr>
          <p:sp>
            <p:nvSpPr>
              <p:cNvPr id="140" name="Rectangle 139">
                <a:extLst>
                  <a:ext uri="{FF2B5EF4-FFF2-40B4-BE49-F238E27FC236}">
                    <a16:creationId xmlns:a16="http://schemas.microsoft.com/office/drawing/2014/main" id="{77E54045-D2C0-472F-2873-34D764795590}"/>
                  </a:ext>
                </a:extLst>
              </p:cNvPr>
              <p:cNvSpPr/>
              <p:nvPr/>
            </p:nvSpPr>
            <p:spPr>
              <a:xfrm>
                <a:off x="8345435" y="4171658"/>
                <a:ext cx="1946319" cy="671280"/>
              </a:xfrm>
              <a:prstGeom prst="rect">
                <a:avLst/>
              </a:prstGeom>
              <a:solidFill>
                <a:srgbClr val="BAF5F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141" name="Straight Connector 140">
                <a:extLst>
                  <a:ext uri="{FF2B5EF4-FFF2-40B4-BE49-F238E27FC236}">
                    <a16:creationId xmlns:a16="http://schemas.microsoft.com/office/drawing/2014/main" id="{A0532F37-0C62-C667-CFED-F8E5C9FCA9B5}"/>
                  </a:ext>
                </a:extLst>
              </p:cNvPr>
              <p:cNvCxnSpPr/>
              <p:nvPr/>
            </p:nvCxnSpPr>
            <p:spPr>
              <a:xfrm>
                <a:off x="8345435" y="4171657"/>
                <a:ext cx="19463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DA54D441-90C6-C4AD-D77B-C8D70D7B36D4}"/>
                    </a:ext>
                  </a:extLst>
                </p:cNvPr>
                <p:cNvSpPr txBox="1"/>
                <p:nvPr/>
              </p:nvSpPr>
              <p:spPr>
                <a:xfrm>
                  <a:off x="7894446" y="3493898"/>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1</m:t>
                            </m:r>
                          </m:sub>
                        </m:sSub>
                      </m:oMath>
                    </m:oMathPara>
                  </a14:m>
                  <a:endParaRPr lang="en-FI" i="1">
                    <a:solidFill>
                      <a:srgbClr val="81DEFF"/>
                    </a:solidFill>
                    <a:latin typeface="Cambria Math" panose="02040503050406030204" pitchFamily="18" charset="0"/>
                  </a:endParaRPr>
                </a:p>
              </p:txBody>
            </p:sp>
          </mc:Choice>
          <mc:Fallback xmlns="">
            <p:sp>
              <p:nvSpPr>
                <p:cNvPr id="98" name="TextBox 97">
                  <a:extLst>
                    <a:ext uri="{FF2B5EF4-FFF2-40B4-BE49-F238E27FC236}">
                      <a16:creationId xmlns:a16="http://schemas.microsoft.com/office/drawing/2014/main" id="{DA54D441-90C6-C4AD-D77B-C8D70D7B36D4}"/>
                    </a:ext>
                  </a:extLst>
                </p:cNvPr>
                <p:cNvSpPr txBox="1">
                  <a:spLocks noRot="1" noChangeAspect="1" noMove="1" noResize="1" noEditPoints="1" noAdjustHandles="1" noChangeArrowheads="1" noChangeShapeType="1" noTextEdit="1"/>
                </p:cNvSpPr>
                <p:nvPr/>
              </p:nvSpPr>
              <p:spPr>
                <a:xfrm>
                  <a:off x="7894446" y="3493898"/>
                  <a:ext cx="526028" cy="54521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CADDDDB5-89AA-4DB1-7364-FA7157B8D98C}"/>
                    </a:ext>
                  </a:extLst>
                </p:cNvPr>
                <p:cNvSpPr txBox="1"/>
                <p:nvPr/>
              </p:nvSpPr>
              <p:spPr>
                <a:xfrm>
                  <a:off x="8799340" y="3388719"/>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b="0" i="1" smtClean="0">
                                <a:solidFill>
                                  <a:srgbClr val="FFC000"/>
                                </a:solidFill>
                                <a:latin typeface="Cambria Math" panose="02040503050406030204" pitchFamily="18" charset="0"/>
                              </a:rPr>
                              <m:t>1</m:t>
                            </m:r>
                          </m:sub>
                        </m:sSub>
                      </m:oMath>
                    </m:oMathPara>
                  </a14:m>
                  <a:endParaRPr lang="en-FI" i="1">
                    <a:solidFill>
                      <a:srgbClr val="FFC000"/>
                    </a:solidFill>
                    <a:latin typeface="Cambria Math" panose="02040503050406030204" pitchFamily="18" charset="0"/>
                  </a:endParaRPr>
                </a:p>
              </p:txBody>
            </p:sp>
          </mc:Choice>
          <mc:Fallback xmlns="">
            <p:sp>
              <p:nvSpPr>
                <p:cNvPr id="99" name="TextBox 98">
                  <a:extLst>
                    <a:ext uri="{FF2B5EF4-FFF2-40B4-BE49-F238E27FC236}">
                      <a16:creationId xmlns:a16="http://schemas.microsoft.com/office/drawing/2014/main" id="{CADDDDB5-89AA-4DB1-7364-FA7157B8D98C}"/>
                    </a:ext>
                  </a:extLst>
                </p:cNvPr>
                <p:cNvSpPr txBox="1">
                  <a:spLocks noRot="1" noChangeAspect="1" noMove="1" noResize="1" noEditPoints="1" noAdjustHandles="1" noChangeArrowheads="1" noChangeShapeType="1" noTextEdit="1"/>
                </p:cNvSpPr>
                <p:nvPr/>
              </p:nvSpPr>
              <p:spPr>
                <a:xfrm>
                  <a:off x="8799340" y="3388719"/>
                  <a:ext cx="526028" cy="529376"/>
                </a:xfrm>
                <a:prstGeom prst="rect">
                  <a:avLst/>
                </a:prstGeom>
                <a:blipFill>
                  <a:blip r:embed="rId10"/>
                  <a:stretch>
                    <a:fillRect/>
                  </a:stretch>
                </a:blipFill>
              </p:spPr>
              <p:txBody>
                <a:bodyPr/>
                <a:lstStyle/>
                <a:p>
                  <a:r>
                    <a:rPr lang="en-US">
                      <a:noFill/>
                    </a:rPr>
                    <a:t> </a:t>
                  </a:r>
                </a:p>
              </p:txBody>
            </p:sp>
          </mc:Fallback>
        </mc:AlternateContent>
        <p:cxnSp>
          <p:nvCxnSpPr>
            <p:cNvPr id="101" name="Straight Connector 100">
              <a:extLst>
                <a:ext uri="{FF2B5EF4-FFF2-40B4-BE49-F238E27FC236}">
                  <a16:creationId xmlns:a16="http://schemas.microsoft.com/office/drawing/2014/main" id="{EC62D1EA-A106-5E3E-2438-1BD19803D371}"/>
                </a:ext>
              </a:extLst>
            </p:cNvPr>
            <p:cNvCxnSpPr>
              <a:cxnSpLocks/>
            </p:cNvCxnSpPr>
            <p:nvPr/>
          </p:nvCxnSpPr>
          <p:spPr>
            <a:xfrm rot="1526391">
              <a:off x="7697456" y="258084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89C5073-BB60-95FD-4CE8-6001F967338F}"/>
                </a:ext>
              </a:extLst>
            </p:cNvPr>
            <p:cNvCxnSpPr>
              <a:cxnSpLocks/>
            </p:cNvCxnSpPr>
            <p:nvPr/>
          </p:nvCxnSpPr>
          <p:spPr>
            <a:xfrm rot="1526391">
              <a:off x="6581046" y="2447979"/>
              <a:ext cx="2714509" cy="91635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26E2563-D1A0-6EB2-9C33-2E7E8B4E68B3}"/>
                </a:ext>
              </a:extLst>
            </p:cNvPr>
            <p:cNvCxnSpPr>
              <a:cxnSpLocks/>
            </p:cNvCxnSpPr>
            <p:nvPr/>
          </p:nvCxnSpPr>
          <p:spPr>
            <a:xfrm>
              <a:off x="6909466" y="1909378"/>
              <a:ext cx="1458132" cy="1991358"/>
            </a:xfrm>
            <a:prstGeom prst="line">
              <a:avLst/>
            </a:prstGeom>
            <a:ln w="31750">
              <a:solidFill>
                <a:srgbClr val="81DEFF"/>
              </a:solidFill>
              <a:prstDash val="sysDot"/>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9708208-256B-3670-50C4-0AB420762213}"/>
                </a:ext>
              </a:extLst>
            </p:cNvPr>
            <p:cNvSpPr txBox="1"/>
            <p:nvPr/>
          </p:nvSpPr>
          <p:spPr>
            <a:xfrm>
              <a:off x="6545473" y="1473601"/>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a:t>sensor</a:t>
              </a:r>
              <a:endParaRPr lang="en-FI"/>
            </a:p>
          </p:txBody>
        </p:sp>
        <p:sp>
          <p:nvSpPr>
            <p:cNvPr id="105" name="TextBox 104">
              <a:extLst>
                <a:ext uri="{FF2B5EF4-FFF2-40B4-BE49-F238E27FC236}">
                  <a16:creationId xmlns:a16="http://schemas.microsoft.com/office/drawing/2014/main" id="{BB35DC31-BC80-80B3-7D48-81EE84C5F8DE}"/>
                </a:ext>
              </a:extLst>
            </p:cNvPr>
            <p:cNvSpPr txBox="1"/>
            <p:nvPr/>
          </p:nvSpPr>
          <p:spPr>
            <a:xfrm>
              <a:off x="7886621" y="1994705"/>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cxnSp>
          <p:nvCxnSpPr>
            <p:cNvPr id="106" name="Straight Connector 105">
              <a:extLst>
                <a:ext uri="{FF2B5EF4-FFF2-40B4-BE49-F238E27FC236}">
                  <a16:creationId xmlns:a16="http://schemas.microsoft.com/office/drawing/2014/main" id="{F1EA6A30-07F8-D082-AE08-73BEF14AD393}"/>
                </a:ext>
              </a:extLst>
            </p:cNvPr>
            <p:cNvCxnSpPr>
              <a:cxnSpLocks/>
            </p:cNvCxnSpPr>
            <p:nvPr/>
          </p:nvCxnSpPr>
          <p:spPr>
            <a:xfrm rot="1526391" flipH="1">
              <a:off x="7638120" y="2388175"/>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FC89CDD-4C03-5BE5-D6D8-7B847C7A2C8B}"/>
                </a:ext>
              </a:extLst>
            </p:cNvPr>
            <p:cNvCxnSpPr>
              <a:cxnSpLocks/>
            </p:cNvCxnSpPr>
            <p:nvPr/>
          </p:nvCxnSpPr>
          <p:spPr>
            <a:xfrm rot="1526391">
              <a:off x="7834072" y="243358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BFFA0C7-D7FA-4A9A-E998-D4B57E42B1F0}"/>
                </a:ext>
              </a:extLst>
            </p:cNvPr>
            <p:cNvCxnSpPr>
              <a:cxnSpLocks/>
            </p:cNvCxnSpPr>
            <p:nvPr/>
          </p:nvCxnSpPr>
          <p:spPr>
            <a:xfrm rot="1526391">
              <a:off x="7560839" y="272810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053A2AA-AC36-E8DB-C6C2-3FC54172F948}"/>
                </a:ext>
              </a:extLst>
            </p:cNvPr>
            <p:cNvCxnSpPr>
              <a:cxnSpLocks/>
            </p:cNvCxnSpPr>
            <p:nvPr/>
          </p:nvCxnSpPr>
          <p:spPr>
            <a:xfrm rot="1526391">
              <a:off x="7424222" y="2875367"/>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0" name="Isosceles Triangle 109">
              <a:extLst>
                <a:ext uri="{FF2B5EF4-FFF2-40B4-BE49-F238E27FC236}">
                  <a16:creationId xmlns:a16="http://schemas.microsoft.com/office/drawing/2014/main" id="{83CDAAEE-0216-1701-E91B-D99E8A1E85F7}"/>
                </a:ext>
              </a:extLst>
            </p:cNvPr>
            <p:cNvSpPr/>
            <p:nvPr/>
          </p:nvSpPr>
          <p:spPr>
            <a:xfrm rot="18891726">
              <a:off x="6870080" y="1823208"/>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11" name="Oval 110">
              <a:extLst>
                <a:ext uri="{FF2B5EF4-FFF2-40B4-BE49-F238E27FC236}">
                  <a16:creationId xmlns:a16="http://schemas.microsoft.com/office/drawing/2014/main" id="{9BA56F9A-968D-EC9C-B4E6-A3C828289D4E}"/>
                </a:ext>
              </a:extLst>
            </p:cNvPr>
            <p:cNvSpPr/>
            <p:nvPr/>
          </p:nvSpPr>
          <p:spPr>
            <a:xfrm rot="2763126">
              <a:off x="7205012" y="2093319"/>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12" name="Oval 111">
              <a:extLst>
                <a:ext uri="{FF2B5EF4-FFF2-40B4-BE49-F238E27FC236}">
                  <a16:creationId xmlns:a16="http://schemas.microsoft.com/office/drawing/2014/main" id="{8288C4D1-F319-2760-30C0-798DDDFD50F8}"/>
                </a:ext>
              </a:extLst>
            </p:cNvPr>
            <p:cNvSpPr/>
            <p:nvPr/>
          </p:nvSpPr>
          <p:spPr>
            <a:xfrm rot="2763126">
              <a:off x="7228878" y="2164852"/>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36A02A38-8325-761D-6DE5-31D53C866C2B}"/>
                    </a:ext>
                  </a:extLst>
                </p:cNvPr>
                <p:cNvSpPr txBox="1"/>
                <p:nvPr/>
              </p:nvSpPr>
              <p:spPr>
                <a:xfrm>
                  <a:off x="6900926" y="2333851"/>
                  <a:ext cx="526028" cy="545214"/>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81DEFF"/>
                                </a:solidFill>
                                <a:latin typeface="Cambria Math" panose="02040503050406030204" pitchFamily="18" charset="0"/>
                              </a:rPr>
                            </m:ctrlPr>
                          </m:sSubPr>
                          <m:e>
                            <m:r>
                              <a:rPr lang="fi-FI" i="1">
                                <a:solidFill>
                                  <a:srgbClr val="81DEFF"/>
                                </a:solidFill>
                                <a:latin typeface="Cambria Math" panose="02040503050406030204" pitchFamily="18" charset="0"/>
                              </a:rPr>
                              <m:t>𝑥</m:t>
                            </m:r>
                          </m:e>
                          <m:sub>
                            <m:r>
                              <a:rPr lang="fi-FI" i="1">
                                <a:solidFill>
                                  <a:srgbClr val="81DEFF"/>
                                </a:solidFill>
                                <a:latin typeface="Cambria Math" panose="02040503050406030204" pitchFamily="18" charset="0"/>
                              </a:rPr>
                              <m:t>0</m:t>
                            </m:r>
                          </m:sub>
                        </m:sSub>
                      </m:oMath>
                    </m:oMathPara>
                  </a14:m>
                  <a:endParaRPr lang="en-FI" i="1">
                    <a:solidFill>
                      <a:srgbClr val="81DEFF"/>
                    </a:solidFill>
                    <a:latin typeface="Cambria Math" panose="02040503050406030204" pitchFamily="18" charset="0"/>
                  </a:endParaRPr>
                </a:p>
              </p:txBody>
            </p:sp>
          </mc:Choice>
          <mc:Fallback xmlns="">
            <p:sp>
              <p:nvSpPr>
                <p:cNvPr id="113" name="TextBox 112">
                  <a:extLst>
                    <a:ext uri="{FF2B5EF4-FFF2-40B4-BE49-F238E27FC236}">
                      <a16:creationId xmlns:a16="http://schemas.microsoft.com/office/drawing/2014/main" id="{36A02A38-8325-761D-6DE5-31D53C866C2B}"/>
                    </a:ext>
                  </a:extLst>
                </p:cNvPr>
                <p:cNvSpPr txBox="1">
                  <a:spLocks noRot="1" noChangeAspect="1" noMove="1" noResize="1" noEditPoints="1" noAdjustHandles="1" noChangeArrowheads="1" noChangeShapeType="1" noTextEdit="1"/>
                </p:cNvSpPr>
                <p:nvPr/>
              </p:nvSpPr>
              <p:spPr>
                <a:xfrm>
                  <a:off x="6900926" y="2333851"/>
                  <a:ext cx="526028" cy="54521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9D5F2D24-6978-CAEE-0A11-B0903130DF2E}"/>
                    </a:ext>
                  </a:extLst>
                </p:cNvPr>
                <p:cNvSpPr txBox="1"/>
                <p:nvPr/>
              </p:nvSpPr>
              <p:spPr>
                <a:xfrm>
                  <a:off x="7461716" y="2013496"/>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i="1" smtClean="0">
                                <a:solidFill>
                                  <a:srgbClr val="FFC000"/>
                                </a:solidFill>
                                <a:latin typeface="Cambria Math" panose="02040503050406030204" pitchFamily="18" charset="0"/>
                              </a:rPr>
                            </m:ctrlPr>
                          </m:sSubPr>
                          <m:e>
                            <m:r>
                              <a:rPr lang="fi-FI" b="0" i="1" smtClean="0">
                                <a:solidFill>
                                  <a:srgbClr val="FFC000"/>
                                </a:solidFill>
                                <a:latin typeface="Cambria Math" panose="02040503050406030204" pitchFamily="18" charset="0"/>
                              </a:rPr>
                              <m:t>𝑦</m:t>
                            </m:r>
                          </m:e>
                          <m:sub>
                            <m:r>
                              <a:rPr lang="fi-FI" i="1">
                                <a:solidFill>
                                  <a:srgbClr val="FFC000"/>
                                </a:solidFill>
                                <a:latin typeface="Cambria Math" panose="02040503050406030204" pitchFamily="18" charset="0"/>
                              </a:rPr>
                              <m:t>0</m:t>
                            </m:r>
                          </m:sub>
                        </m:sSub>
                      </m:oMath>
                    </m:oMathPara>
                  </a14:m>
                  <a:endParaRPr lang="en-FI" i="1">
                    <a:solidFill>
                      <a:srgbClr val="FFC000"/>
                    </a:solidFill>
                    <a:latin typeface="Cambria Math" panose="02040503050406030204" pitchFamily="18" charset="0"/>
                  </a:endParaRPr>
                </a:p>
              </p:txBody>
            </p:sp>
          </mc:Choice>
          <mc:Fallback xmlns="">
            <p:sp>
              <p:nvSpPr>
                <p:cNvPr id="114" name="TextBox 113">
                  <a:extLst>
                    <a:ext uri="{FF2B5EF4-FFF2-40B4-BE49-F238E27FC236}">
                      <a16:creationId xmlns:a16="http://schemas.microsoft.com/office/drawing/2014/main" id="{9D5F2D24-6978-CAEE-0A11-B0903130DF2E}"/>
                    </a:ext>
                  </a:extLst>
                </p:cNvPr>
                <p:cNvSpPr txBox="1">
                  <a:spLocks noRot="1" noChangeAspect="1" noMove="1" noResize="1" noEditPoints="1" noAdjustHandles="1" noChangeArrowheads="1" noChangeShapeType="1" noTextEdit="1"/>
                </p:cNvSpPr>
                <p:nvPr/>
              </p:nvSpPr>
              <p:spPr>
                <a:xfrm>
                  <a:off x="7461716" y="2013496"/>
                  <a:ext cx="526028" cy="529376"/>
                </a:xfrm>
                <a:prstGeom prst="rect">
                  <a:avLst/>
                </a:prstGeom>
                <a:blipFill>
                  <a:blip r:embed="rId12"/>
                  <a:stretch>
                    <a:fillRect/>
                  </a:stretch>
                </a:blipFill>
              </p:spPr>
              <p:txBody>
                <a:bodyPr/>
                <a:lstStyle/>
                <a:p>
                  <a:r>
                    <a:rPr lang="en-US">
                      <a:noFill/>
                    </a:rPr>
                    <a:t> </a:t>
                  </a:r>
                </a:p>
              </p:txBody>
            </p:sp>
          </mc:Fallback>
        </mc:AlternateContent>
        <p:cxnSp>
          <p:nvCxnSpPr>
            <p:cNvPr id="115" name="Straight Connector 114">
              <a:extLst>
                <a:ext uri="{FF2B5EF4-FFF2-40B4-BE49-F238E27FC236}">
                  <a16:creationId xmlns:a16="http://schemas.microsoft.com/office/drawing/2014/main" id="{6F6D70D4-3CD8-EAFA-9BB5-722848ED56C1}"/>
                </a:ext>
              </a:extLst>
            </p:cNvPr>
            <p:cNvCxnSpPr>
              <a:cxnSpLocks/>
            </p:cNvCxnSpPr>
            <p:nvPr/>
          </p:nvCxnSpPr>
          <p:spPr>
            <a:xfrm flipH="1">
              <a:off x="8982219" y="3253190"/>
              <a:ext cx="691425" cy="668151"/>
            </a:xfrm>
            <a:prstGeom prst="line">
              <a:avLst/>
            </a:prstGeom>
            <a:ln w="317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CB24A8BA-0B77-7BDD-A344-B72A94D1D157}"/>
                </a:ext>
              </a:extLst>
            </p:cNvPr>
            <p:cNvSpPr/>
            <p:nvPr/>
          </p:nvSpPr>
          <p:spPr>
            <a:xfrm rot="1526391">
              <a:off x="8930644" y="3872988"/>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A14F712F-B7B1-CF1C-875B-F56E9D897064}"/>
                    </a:ext>
                  </a:extLst>
                </p:cNvPr>
                <p:cNvSpPr txBox="1"/>
                <p:nvPr/>
              </p:nvSpPr>
              <p:spPr>
                <a:xfrm>
                  <a:off x="9524093" y="2629577"/>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B48900"/>
                                </a:solidFill>
                                <a:latin typeface="Cambria Math" panose="02040503050406030204" pitchFamily="18" charset="0"/>
                              </a:rPr>
                            </m:ctrlPr>
                          </m:sSubPr>
                          <m:e>
                            <m:r>
                              <a:rPr lang="fi-FI" b="1" i="1" smtClean="0">
                                <a:solidFill>
                                  <a:srgbClr val="B48900"/>
                                </a:solidFill>
                                <a:latin typeface="Cambria Math" panose="02040503050406030204" pitchFamily="18" charset="0"/>
                              </a:rPr>
                              <m:t>𝒚</m:t>
                            </m:r>
                          </m:e>
                          <m:sub>
                            <m:r>
                              <a:rPr lang="fi-FI" b="1" i="1" smtClean="0">
                                <a:solidFill>
                                  <a:srgbClr val="B48900"/>
                                </a:solidFill>
                                <a:latin typeface="Cambria Math" panose="02040503050406030204" pitchFamily="18" charset="0"/>
                              </a:rPr>
                              <m:t>𝟐</m:t>
                            </m:r>
                          </m:sub>
                        </m:sSub>
                      </m:oMath>
                    </m:oMathPara>
                  </a14:m>
                  <a:endParaRPr lang="en-FI" b="1" i="1">
                    <a:solidFill>
                      <a:srgbClr val="B48900"/>
                    </a:solidFill>
                    <a:latin typeface="Cambria Math" panose="02040503050406030204" pitchFamily="18" charset="0"/>
                  </a:endParaRPr>
                </a:p>
              </p:txBody>
            </p:sp>
          </mc:Choice>
          <mc:Fallback xmlns="">
            <p:sp>
              <p:nvSpPr>
                <p:cNvPr id="117" name="TextBox 116">
                  <a:extLst>
                    <a:ext uri="{FF2B5EF4-FFF2-40B4-BE49-F238E27FC236}">
                      <a16:creationId xmlns:a16="http://schemas.microsoft.com/office/drawing/2014/main" id="{A14F712F-B7B1-CF1C-875B-F56E9D897064}"/>
                    </a:ext>
                  </a:extLst>
                </p:cNvPr>
                <p:cNvSpPr txBox="1">
                  <a:spLocks noRot="1" noChangeAspect="1" noMove="1" noResize="1" noEditPoints="1" noAdjustHandles="1" noChangeArrowheads="1" noChangeShapeType="1" noTextEdit="1"/>
                </p:cNvSpPr>
                <p:nvPr/>
              </p:nvSpPr>
              <p:spPr>
                <a:xfrm>
                  <a:off x="9524093" y="2629577"/>
                  <a:ext cx="526028" cy="529376"/>
                </a:xfrm>
                <a:prstGeom prst="rect">
                  <a:avLst/>
                </a:prstGeom>
                <a:blipFill>
                  <a:blip r:embed="rId13"/>
                  <a:stretch>
                    <a:fillRect/>
                  </a:stretch>
                </a:blipFill>
              </p:spPr>
              <p:txBody>
                <a:bodyPr/>
                <a:lstStyle/>
                <a:p>
                  <a:r>
                    <a:rPr lang="en-US">
                      <a:noFill/>
                    </a:rPr>
                    <a:t> </a:t>
                  </a:r>
                </a:p>
              </p:txBody>
            </p:sp>
          </mc:Fallback>
        </mc:AlternateContent>
        <p:cxnSp>
          <p:nvCxnSpPr>
            <p:cNvPr id="118" name="Straight Connector 117">
              <a:extLst>
                <a:ext uri="{FF2B5EF4-FFF2-40B4-BE49-F238E27FC236}">
                  <a16:creationId xmlns:a16="http://schemas.microsoft.com/office/drawing/2014/main" id="{AD4EAA30-7F10-06B0-01B6-4240834A9665}"/>
                </a:ext>
              </a:extLst>
            </p:cNvPr>
            <p:cNvCxnSpPr>
              <a:cxnSpLocks/>
            </p:cNvCxnSpPr>
            <p:nvPr/>
          </p:nvCxnSpPr>
          <p:spPr>
            <a:xfrm flipH="1">
              <a:off x="9673644" y="2894266"/>
              <a:ext cx="358924" cy="358924"/>
            </a:xfrm>
            <a:prstGeom prst="line">
              <a:avLst/>
            </a:prstGeom>
            <a:ln w="317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98D12C6-E175-7395-30E2-167118FCA9C1}"/>
                </a:ext>
              </a:extLst>
            </p:cNvPr>
            <p:cNvCxnSpPr>
              <a:cxnSpLocks/>
            </p:cNvCxnSpPr>
            <p:nvPr/>
          </p:nvCxnSpPr>
          <p:spPr>
            <a:xfrm flipH="1">
              <a:off x="8813386" y="2320182"/>
              <a:ext cx="192280" cy="470019"/>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28EA3E2-9DB2-07A7-2930-6187F0200095}"/>
                </a:ext>
              </a:extLst>
            </p:cNvPr>
            <p:cNvCxnSpPr>
              <a:cxnSpLocks/>
            </p:cNvCxnSpPr>
            <p:nvPr/>
          </p:nvCxnSpPr>
          <p:spPr>
            <a:xfrm flipV="1">
              <a:off x="8377550" y="2781656"/>
              <a:ext cx="440109" cy="1123772"/>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3DD02971-3B1C-1809-C210-43119DD6C7C6}"/>
                    </a:ext>
                  </a:extLst>
                </p:cNvPr>
                <p:cNvSpPr txBox="1"/>
                <p:nvPr/>
              </p:nvSpPr>
              <p:spPr>
                <a:xfrm>
                  <a:off x="8909526" y="2318343"/>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1" i="1" smtClean="0">
                                <a:solidFill>
                                  <a:srgbClr val="009AD0"/>
                                </a:solidFill>
                                <a:latin typeface="Cambria Math" panose="02040503050406030204" pitchFamily="18" charset="0"/>
                              </a:rPr>
                            </m:ctrlPr>
                          </m:sSubPr>
                          <m:e>
                            <m:r>
                              <a:rPr lang="fi-FI" b="1" i="1" smtClean="0">
                                <a:solidFill>
                                  <a:srgbClr val="009AD0"/>
                                </a:solidFill>
                                <a:latin typeface="Cambria Math" panose="02040503050406030204" pitchFamily="18" charset="0"/>
                              </a:rPr>
                              <m:t>𝒙</m:t>
                            </m:r>
                          </m:e>
                          <m:sub>
                            <m:r>
                              <a:rPr lang="fi-FI" b="1" i="1" smtClean="0">
                                <a:solidFill>
                                  <a:srgbClr val="009AD0"/>
                                </a:solidFill>
                                <a:latin typeface="Cambria Math" panose="02040503050406030204" pitchFamily="18" charset="0"/>
                              </a:rPr>
                              <m:t>𝟐</m:t>
                            </m:r>
                          </m:sub>
                        </m:sSub>
                      </m:oMath>
                    </m:oMathPara>
                  </a14:m>
                  <a:endParaRPr lang="en-FI" b="1" i="1">
                    <a:solidFill>
                      <a:srgbClr val="009AD0"/>
                    </a:solidFill>
                    <a:latin typeface="Cambria Math" panose="02040503050406030204" pitchFamily="18" charset="0"/>
                  </a:endParaRPr>
                </a:p>
              </p:txBody>
            </p:sp>
          </mc:Choice>
          <mc:Fallback xmlns="">
            <p:sp>
              <p:nvSpPr>
                <p:cNvPr id="121" name="TextBox 120">
                  <a:extLst>
                    <a:ext uri="{FF2B5EF4-FFF2-40B4-BE49-F238E27FC236}">
                      <a16:creationId xmlns:a16="http://schemas.microsoft.com/office/drawing/2014/main" id="{3DD02971-3B1C-1809-C210-43119DD6C7C6}"/>
                    </a:ext>
                  </a:extLst>
                </p:cNvPr>
                <p:cNvSpPr txBox="1">
                  <a:spLocks noRot="1" noChangeAspect="1" noMove="1" noResize="1" noEditPoints="1" noAdjustHandles="1" noChangeArrowheads="1" noChangeShapeType="1" noTextEdit="1"/>
                </p:cNvSpPr>
                <p:nvPr/>
              </p:nvSpPr>
              <p:spPr>
                <a:xfrm>
                  <a:off x="8909526" y="2318343"/>
                  <a:ext cx="526028" cy="529376"/>
                </a:xfrm>
                <a:prstGeom prst="rect">
                  <a:avLst/>
                </a:prstGeom>
                <a:blipFill>
                  <a:blip r:embed="rId14"/>
                  <a:stretch>
                    <a:fillRect/>
                  </a:stretch>
                </a:blipFill>
              </p:spPr>
              <p:txBody>
                <a:bodyPr/>
                <a:lstStyle/>
                <a:p>
                  <a:r>
                    <a:rPr lang="en-US">
                      <a:noFill/>
                    </a:rPr>
                    <a:t> </a:t>
                  </a:r>
                </a:p>
              </p:txBody>
            </p:sp>
          </mc:Fallback>
        </mc:AlternateContent>
        <p:sp>
          <p:nvSpPr>
            <p:cNvPr id="122" name="Oval 121">
              <a:extLst>
                <a:ext uri="{FF2B5EF4-FFF2-40B4-BE49-F238E27FC236}">
                  <a16:creationId xmlns:a16="http://schemas.microsoft.com/office/drawing/2014/main" id="{3FCE9D0B-B665-8FE8-43E0-4DC1336CBAF0}"/>
                </a:ext>
              </a:extLst>
            </p:cNvPr>
            <p:cNvSpPr/>
            <p:nvPr/>
          </p:nvSpPr>
          <p:spPr>
            <a:xfrm rot="1526391">
              <a:off x="8324653" y="3865975"/>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126" name="Arrow: Down 125">
              <a:extLst>
                <a:ext uri="{FF2B5EF4-FFF2-40B4-BE49-F238E27FC236}">
                  <a16:creationId xmlns:a16="http://schemas.microsoft.com/office/drawing/2014/main" id="{6D8C2089-F29E-E51A-71A0-D47D2BDD7047}"/>
                </a:ext>
              </a:extLst>
            </p:cNvPr>
            <p:cNvSpPr/>
            <p:nvPr/>
          </p:nvSpPr>
          <p:spPr>
            <a:xfrm rot="2778885">
              <a:off x="8117071" y="3223146"/>
              <a:ext cx="176571" cy="281513"/>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27" name="Arrow: Down 126">
              <a:extLst>
                <a:ext uri="{FF2B5EF4-FFF2-40B4-BE49-F238E27FC236}">
                  <a16:creationId xmlns:a16="http://schemas.microsoft.com/office/drawing/2014/main" id="{6198CD22-7189-C79A-B9DA-1A52BCF61CDE}"/>
                </a:ext>
              </a:extLst>
            </p:cNvPr>
            <p:cNvSpPr/>
            <p:nvPr/>
          </p:nvSpPr>
          <p:spPr>
            <a:xfrm rot="8084616">
              <a:off x="9059246" y="2927314"/>
              <a:ext cx="176571" cy="528094"/>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28" name="Arrow: Down 127">
              <a:extLst>
                <a:ext uri="{FF2B5EF4-FFF2-40B4-BE49-F238E27FC236}">
                  <a16:creationId xmlns:a16="http://schemas.microsoft.com/office/drawing/2014/main" id="{81ACC278-CD93-08F8-4AB8-4CFE106D4130}"/>
                </a:ext>
              </a:extLst>
            </p:cNvPr>
            <p:cNvSpPr/>
            <p:nvPr/>
          </p:nvSpPr>
          <p:spPr>
            <a:xfrm rot="2700000">
              <a:off x="7562703" y="2713471"/>
              <a:ext cx="176571" cy="137260"/>
            </a:xfrm>
            <a:prstGeom prst="downArrow">
              <a:avLst/>
            </a:prstGeom>
            <a:solidFill>
              <a:srgbClr val="92D050"/>
            </a:solidFill>
            <a:ln w="15875">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7192CF33-02B1-BA19-A389-3FF8E35E51FE}"/>
                  </a:ext>
                </a:extLst>
              </p:cNvPr>
              <p:cNvSpPr txBox="1"/>
              <p:nvPr/>
            </p:nvSpPr>
            <p:spPr>
              <a:xfrm>
                <a:off x="1328767" y="1483173"/>
                <a:ext cx="2562670" cy="369332"/>
              </a:xfrm>
              <a:prstGeom prst="rect">
                <a:avLst/>
              </a:prstGeom>
              <a:noFill/>
            </p:spPr>
            <p:txBody>
              <a:bodyPr wrap="square">
                <a:spAutoFit/>
              </a:bodyPr>
              <a:lstStyle/>
              <a:p>
                <a:pPr algn="ctr"/>
                <a:r>
                  <a:rPr lang="fi-FI" b="1"/>
                  <a:t>Forward shift (</a:t>
                </a:r>
                <a14:m>
                  <m:oMath xmlns:m="http://schemas.openxmlformats.org/officeDocument/2006/math">
                    <m:r>
                      <a:rPr lang="fi-FI" b="1" i="1" dirty="0" smtClean="0">
                        <a:latin typeface="Cambria Math" panose="02040503050406030204" pitchFamily="18" charset="0"/>
                      </a:rPr>
                      <m:t>𝒙</m:t>
                    </m:r>
                    <m:r>
                      <a:rPr lang="fi-FI" b="1" i="1" dirty="0" smtClean="0">
                        <a:latin typeface="Cambria Math" panose="02040503050406030204" pitchFamily="18" charset="0"/>
                      </a:rPr>
                      <m:t> → </m:t>
                    </m:r>
                    <m:r>
                      <a:rPr lang="fi-FI" b="1" i="1" dirty="0" smtClean="0">
                        <a:latin typeface="Cambria Math" panose="02040503050406030204" pitchFamily="18" charset="0"/>
                      </a:rPr>
                      <m:t>𝒚</m:t>
                    </m:r>
                  </m:oMath>
                </a14:m>
                <a:r>
                  <a:rPr lang="fi-FI" b="1"/>
                  <a:t>)</a:t>
                </a:r>
                <a:endParaRPr lang="en-FI"/>
              </a:p>
            </p:txBody>
          </p:sp>
        </mc:Choice>
        <mc:Fallback xmlns="">
          <p:sp>
            <p:nvSpPr>
              <p:cNvPr id="130" name="TextBox 129">
                <a:extLst>
                  <a:ext uri="{FF2B5EF4-FFF2-40B4-BE49-F238E27FC236}">
                    <a16:creationId xmlns:a16="http://schemas.microsoft.com/office/drawing/2014/main" id="{7192CF33-02B1-BA19-A389-3FF8E35E51FE}"/>
                  </a:ext>
                </a:extLst>
              </p:cNvPr>
              <p:cNvSpPr txBox="1">
                <a:spLocks noRot="1" noChangeAspect="1" noMove="1" noResize="1" noEditPoints="1" noAdjustHandles="1" noChangeArrowheads="1" noChangeShapeType="1" noTextEdit="1"/>
              </p:cNvSpPr>
              <p:nvPr/>
            </p:nvSpPr>
            <p:spPr>
              <a:xfrm>
                <a:off x="1328767" y="1483173"/>
                <a:ext cx="2562670" cy="369332"/>
              </a:xfrm>
              <a:prstGeom prst="rect">
                <a:avLst/>
              </a:prstGeom>
              <a:blipFill>
                <a:blip r:embed="rId15"/>
                <a:stretch>
                  <a:fillRect l="-1905" t="-8197" r="-1429"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B0D09E30-96F0-2383-CC6D-3F405F826FAF}"/>
                  </a:ext>
                </a:extLst>
              </p:cNvPr>
              <p:cNvSpPr txBox="1"/>
              <p:nvPr/>
            </p:nvSpPr>
            <p:spPr>
              <a:xfrm>
                <a:off x="7016462" y="1562797"/>
                <a:ext cx="2562670" cy="369332"/>
              </a:xfrm>
              <a:prstGeom prst="rect">
                <a:avLst/>
              </a:prstGeom>
              <a:noFill/>
            </p:spPr>
            <p:txBody>
              <a:bodyPr wrap="square">
                <a:spAutoFit/>
              </a:bodyPr>
              <a:lstStyle/>
              <a:p>
                <a:pPr algn="ctr"/>
                <a:r>
                  <a:rPr lang="fi-FI" b="1"/>
                  <a:t>Inverse shift (</a:t>
                </a:r>
                <a14:m>
                  <m:oMath xmlns:m="http://schemas.openxmlformats.org/officeDocument/2006/math">
                    <m:r>
                      <a:rPr lang="fi-FI" b="1" i="1" dirty="0" smtClean="0">
                        <a:latin typeface="Cambria Math" panose="02040503050406030204" pitchFamily="18" charset="0"/>
                      </a:rPr>
                      <m:t>𝒚</m:t>
                    </m:r>
                    <m:r>
                      <a:rPr lang="fi-FI" b="1" i="1" dirty="0" smtClean="0">
                        <a:latin typeface="Cambria Math" panose="02040503050406030204" pitchFamily="18" charset="0"/>
                      </a:rPr>
                      <m:t> →</m:t>
                    </m:r>
                    <m:r>
                      <a:rPr lang="fi-FI" b="1" i="1" dirty="0" smtClean="0">
                        <a:latin typeface="Cambria Math" panose="02040503050406030204" pitchFamily="18" charset="0"/>
                      </a:rPr>
                      <m:t>𝒙</m:t>
                    </m:r>
                  </m:oMath>
                </a14:m>
                <a:r>
                  <a:rPr lang="fi-FI" b="1"/>
                  <a:t>)</a:t>
                </a:r>
                <a:endParaRPr lang="en-FI"/>
              </a:p>
            </p:txBody>
          </p:sp>
        </mc:Choice>
        <mc:Fallback xmlns="">
          <p:sp>
            <p:nvSpPr>
              <p:cNvPr id="131" name="TextBox 130">
                <a:extLst>
                  <a:ext uri="{FF2B5EF4-FFF2-40B4-BE49-F238E27FC236}">
                    <a16:creationId xmlns:a16="http://schemas.microsoft.com/office/drawing/2014/main" id="{B0D09E30-96F0-2383-CC6D-3F405F826FAF}"/>
                  </a:ext>
                </a:extLst>
              </p:cNvPr>
              <p:cNvSpPr txBox="1">
                <a:spLocks noRot="1" noChangeAspect="1" noMove="1" noResize="1" noEditPoints="1" noAdjustHandles="1" noChangeArrowheads="1" noChangeShapeType="1" noTextEdit="1"/>
              </p:cNvSpPr>
              <p:nvPr/>
            </p:nvSpPr>
            <p:spPr>
              <a:xfrm>
                <a:off x="7016462" y="1562797"/>
                <a:ext cx="2562670" cy="369332"/>
              </a:xfrm>
              <a:prstGeom prst="rect">
                <a:avLst/>
              </a:prstGeom>
              <a:blipFill>
                <a:blip r:embed="rId16"/>
                <a:stretch>
                  <a:fillRect t="-8197" b="-24590"/>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2F553E3F-FE2B-94A6-FE57-5634A4753A29}"/>
              </a:ext>
            </a:extLst>
          </p:cNvPr>
          <p:cNvSpPr/>
          <p:nvPr/>
        </p:nvSpPr>
        <p:spPr>
          <a:xfrm>
            <a:off x="464659" y="1483173"/>
            <a:ext cx="4392629" cy="4605706"/>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9" name="Rectangle 18">
            <a:extLst>
              <a:ext uri="{FF2B5EF4-FFF2-40B4-BE49-F238E27FC236}">
                <a16:creationId xmlns:a16="http://schemas.microsoft.com/office/drawing/2014/main" id="{B15B04D5-7A20-D0C6-041B-10A3F398D35B}"/>
              </a:ext>
            </a:extLst>
          </p:cNvPr>
          <p:cNvSpPr/>
          <p:nvPr/>
        </p:nvSpPr>
        <p:spPr>
          <a:xfrm>
            <a:off x="6070221" y="1490769"/>
            <a:ext cx="4392629" cy="4605706"/>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10" name="Group 9">
            <a:extLst>
              <a:ext uri="{FF2B5EF4-FFF2-40B4-BE49-F238E27FC236}">
                <a16:creationId xmlns:a16="http://schemas.microsoft.com/office/drawing/2014/main" id="{55304EEB-55C2-A4E2-A90E-8791445BF08F}"/>
              </a:ext>
            </a:extLst>
          </p:cNvPr>
          <p:cNvGrpSpPr/>
          <p:nvPr/>
        </p:nvGrpSpPr>
        <p:grpSpPr>
          <a:xfrm>
            <a:off x="4215123" y="3117340"/>
            <a:ext cx="2554266" cy="1178833"/>
            <a:chOff x="4870009" y="3266290"/>
            <a:chExt cx="2554266" cy="1451825"/>
          </a:xfrm>
        </p:grpSpPr>
        <p:sp>
          <p:nvSpPr>
            <p:cNvPr id="9" name="Rectangle 8">
              <a:extLst>
                <a:ext uri="{FF2B5EF4-FFF2-40B4-BE49-F238E27FC236}">
                  <a16:creationId xmlns:a16="http://schemas.microsoft.com/office/drawing/2014/main" id="{803B7308-B86C-BEB1-DEC1-313B436AB969}"/>
                </a:ext>
              </a:extLst>
            </p:cNvPr>
            <p:cNvSpPr/>
            <p:nvPr/>
          </p:nvSpPr>
          <p:spPr>
            <a:xfrm>
              <a:off x="4870009" y="3266290"/>
              <a:ext cx="2554266" cy="1451825"/>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TextBox 7">
              <a:extLst>
                <a:ext uri="{FF2B5EF4-FFF2-40B4-BE49-F238E27FC236}">
                  <a16:creationId xmlns:a16="http://schemas.microsoft.com/office/drawing/2014/main" id="{1E6AD21D-78D9-63F6-4796-B8BCF5C20451}"/>
                </a:ext>
              </a:extLst>
            </p:cNvPr>
            <p:cNvSpPr txBox="1"/>
            <p:nvPr/>
          </p:nvSpPr>
          <p:spPr>
            <a:xfrm>
              <a:off x="4930923" y="3322088"/>
              <a:ext cx="2435123" cy="1326678"/>
            </a:xfrm>
            <a:prstGeom prst="rect">
              <a:avLst/>
            </a:prstGeom>
            <a:noFill/>
          </p:spPr>
          <p:txBody>
            <a:bodyPr wrap="square" lIns="0" rtlCol="0">
              <a:spAutoFit/>
            </a:bodyPr>
            <a:lstStyle/>
            <a:p>
              <a:pPr algn="ctr">
                <a:spcAft>
                  <a:spcPts val="600"/>
                </a:spcAft>
                <a:buClr>
                  <a:schemeClr val="accent2"/>
                </a:buClr>
              </a:pPr>
              <a:r>
                <a:rPr lang="fi-FI" b="1"/>
                <a:t>Not invertible</a:t>
              </a:r>
            </a:p>
            <a:p>
              <a:pPr algn="ctr">
                <a:spcAft>
                  <a:spcPts val="600"/>
                </a:spcAft>
                <a:buClr>
                  <a:schemeClr val="accent2"/>
                </a:buClr>
              </a:pPr>
              <a:r>
                <a:rPr lang="fi-FI" b="1"/>
                <a:t>→ </a:t>
              </a:r>
              <a:r>
                <a:rPr lang="fi-FI"/>
                <a:t>shift undefined</a:t>
              </a:r>
            </a:p>
            <a:p>
              <a:pPr algn="ctr">
                <a:buClr>
                  <a:schemeClr val="accent2"/>
                </a:buClr>
              </a:pPr>
              <a:r>
                <a:rPr lang="fi-FI" i="1"/>
                <a:t>path not reusable</a:t>
              </a:r>
              <a:endParaRPr lang="en-FI" i="1"/>
            </a:p>
          </p:txBody>
        </p:sp>
      </p:grpSp>
    </p:spTree>
    <p:extLst>
      <p:ext uri="{BB962C8B-B14F-4D97-AF65-F5344CB8AC3E}">
        <p14:creationId xmlns:p14="http://schemas.microsoft.com/office/powerpoint/2010/main" val="890530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29BD-4BFE-546B-074B-A32478DF3FF9}"/>
              </a:ext>
            </a:extLst>
          </p:cNvPr>
          <p:cNvSpPr>
            <a:spLocks noGrp="1"/>
          </p:cNvSpPr>
          <p:nvPr>
            <p:ph type="title"/>
          </p:nvPr>
        </p:nvSpPr>
        <p:spPr/>
        <p:txBody>
          <a:bodyPr/>
          <a:lstStyle/>
          <a:p>
            <a:r>
              <a:rPr lang="fi-FI"/>
              <a:t>Pdf and ucw change in mappings</a:t>
            </a:r>
            <a:endParaRPr lang="en-FI"/>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FF7FFC-D7B0-15C7-2FA8-162C44BBC5E9}"/>
                  </a:ext>
                </a:extLst>
              </p:cNvPr>
              <p:cNvSpPr>
                <a:spLocks noGrp="1"/>
              </p:cNvSpPr>
              <p:nvPr>
                <p:ph idx="1"/>
              </p:nvPr>
            </p:nvSpPr>
            <p:spPr/>
            <p:txBody>
              <a:bodyPr>
                <a:normAutofit/>
              </a:bodyPr>
              <a:lstStyle/>
              <a:p>
                <a:r>
                  <a:rPr lang="fi-FI"/>
                  <a:t>As we map </a:t>
                </a:r>
                <a14:m>
                  <m:oMath xmlns:m="http://schemas.openxmlformats.org/officeDocument/2006/math">
                    <m:r>
                      <a:rPr lang="fi-FI" b="0" i="1" smtClean="0">
                        <a:latin typeface="Cambria Math" panose="02040503050406030204" pitchFamily="18" charset="0"/>
                      </a:rPr>
                      <m:t>𝑌</m:t>
                    </m:r>
                    <m:r>
                      <a:rPr lang="fi-FI" b="0" i="1" smtClean="0">
                        <a:latin typeface="Cambria Math" panose="02040503050406030204" pitchFamily="18" charset="0"/>
                      </a:rPr>
                      <m:t>=</m:t>
                    </m:r>
                    <m:r>
                      <a:rPr lang="fi-FI" b="0" i="1" smtClean="0">
                        <a:latin typeface="Cambria Math" panose="02040503050406030204" pitchFamily="18" charset="0"/>
                      </a:rPr>
                      <m:t>𝑇</m:t>
                    </m:r>
                    <m:r>
                      <a:rPr lang="fi-FI" b="0" i="1" smtClean="0">
                        <a:latin typeface="Cambria Math" panose="02040503050406030204" pitchFamily="18" charset="0"/>
                      </a:rPr>
                      <m:t>(</m:t>
                    </m:r>
                    <m:r>
                      <a:rPr lang="fi-FI" b="0" i="1" smtClean="0">
                        <a:latin typeface="Cambria Math" panose="02040503050406030204" pitchFamily="18" charset="0"/>
                      </a:rPr>
                      <m:t>𝑋</m:t>
                    </m:r>
                    <m:r>
                      <a:rPr lang="fi-FI" b="0" i="1" smtClean="0">
                        <a:latin typeface="Cambria Math" panose="02040503050406030204" pitchFamily="18" charset="0"/>
                      </a:rPr>
                      <m:t>)</m:t>
                    </m:r>
                  </m:oMath>
                </a14:m>
                <a:r>
                  <a:rPr lang="fi-FI"/>
                  <a:t>, the density changes</a:t>
                </a:r>
              </a:p>
              <a:p>
                <a:endParaRPr lang="fi-FI"/>
              </a:p>
              <a:p>
                <a:r>
                  <a:rPr lang="fi-FI"/>
                  <a:t>Probability density is affected</a:t>
                </a:r>
              </a:p>
              <a:p>
                <a:r>
                  <a:rPr lang="fi-FI"/>
                  <a:t>Unbiased contribution weights are also affected</a:t>
                </a:r>
              </a:p>
              <a:p>
                <a:endParaRPr lang="fi-FI"/>
              </a:p>
              <a:p>
                <a:r>
                  <a:rPr lang="fi-FI"/>
                  <a:t>Reuse between domains requires Jacobian determinants</a:t>
                </a:r>
              </a:p>
            </p:txBody>
          </p:sp>
        </mc:Choice>
        <mc:Fallback xmlns="">
          <p:sp>
            <p:nvSpPr>
              <p:cNvPr id="3" name="Content Placeholder 2">
                <a:extLst>
                  <a:ext uri="{FF2B5EF4-FFF2-40B4-BE49-F238E27FC236}">
                    <a16:creationId xmlns:a16="http://schemas.microsoft.com/office/drawing/2014/main" id="{E0FF7FFC-D7B0-15C7-2FA8-162C44BBC5E9}"/>
                  </a:ext>
                </a:extLst>
              </p:cNvPr>
              <p:cNvSpPr>
                <a:spLocks noGrp="1" noRot="1" noChangeAspect="1" noMove="1" noResize="1" noEditPoints="1" noAdjustHandles="1" noChangeArrowheads="1" noChangeShapeType="1" noTextEdit="1"/>
              </p:cNvSpPr>
              <p:nvPr>
                <p:ph idx="1"/>
              </p:nvPr>
            </p:nvSpPr>
            <p:spPr>
              <a:blipFill>
                <a:blip r:embed="rId3"/>
                <a:stretch>
                  <a:fillRect l="-112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2D6FBA9-64CD-2BAB-F74E-5A7CC8B86D83}"/>
              </a:ext>
            </a:extLst>
          </p:cNvPr>
          <p:cNvSpPr>
            <a:spLocks noGrp="1"/>
          </p:cNvSpPr>
          <p:nvPr>
            <p:ph type="sldNum" sz="quarter" idx="12"/>
          </p:nvPr>
        </p:nvSpPr>
        <p:spPr/>
        <p:txBody>
          <a:bodyPr/>
          <a:lstStyle/>
          <a:p>
            <a:fld id="{897AE9FA-3F8D-0D45-ABEA-B1C7A7244A19}" type="slidenum">
              <a:rPr lang="en-US" smtClean="0"/>
              <a:t>25</a:t>
            </a:fld>
            <a:endParaRPr lang="en-US"/>
          </a:p>
        </p:txBody>
      </p:sp>
      <p:sp>
        <p:nvSpPr>
          <p:cNvPr id="8" name="TextBox 7">
            <a:extLst>
              <a:ext uri="{FF2B5EF4-FFF2-40B4-BE49-F238E27FC236}">
                <a16:creationId xmlns:a16="http://schemas.microsoft.com/office/drawing/2014/main" id="{226F6879-6956-B082-0E28-D24507698FAD}"/>
              </a:ext>
            </a:extLst>
          </p:cNvPr>
          <p:cNvSpPr txBox="1"/>
          <p:nvPr/>
        </p:nvSpPr>
        <p:spPr>
          <a:xfrm>
            <a:off x="7820026"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B</a:t>
            </a:r>
            <a:endParaRPr lang="en-US" sz="1600">
              <a:solidFill>
                <a:srgbClr val="000000"/>
              </a:solidFill>
              <a:latin typeface="Trebuchet MS" panose="020B0603020202020204" pitchFamily="34" charset="0"/>
            </a:endParaRPr>
          </a:p>
        </p:txBody>
      </p:sp>
      <p:sp>
        <p:nvSpPr>
          <p:cNvPr id="10" name="Oval 9">
            <a:extLst>
              <a:ext uri="{FF2B5EF4-FFF2-40B4-BE49-F238E27FC236}">
                <a16:creationId xmlns:a16="http://schemas.microsoft.com/office/drawing/2014/main" id="{60C0DA23-04A8-42A1-813D-F40DEE57F68B}"/>
              </a:ext>
            </a:extLst>
          </p:cNvPr>
          <p:cNvSpPr/>
          <p:nvPr/>
        </p:nvSpPr>
        <p:spPr>
          <a:xfrm>
            <a:off x="7177332" y="4437559"/>
            <a:ext cx="4248312" cy="795024"/>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5" name="TextBox 14">
            <a:extLst>
              <a:ext uri="{FF2B5EF4-FFF2-40B4-BE49-F238E27FC236}">
                <a16:creationId xmlns:a16="http://schemas.microsoft.com/office/drawing/2014/main" id="{80C2422D-DA72-663F-9FD0-8EF9EBD03C2A}"/>
              </a:ext>
            </a:extLst>
          </p:cNvPr>
          <p:cNvSpPr txBox="1"/>
          <p:nvPr/>
        </p:nvSpPr>
        <p:spPr>
          <a:xfrm>
            <a:off x="7864085" y="1680107"/>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A</a:t>
            </a:r>
            <a:endParaRPr lang="en-US" sz="1600">
              <a:solidFill>
                <a:srgbClr val="000000"/>
              </a:solidFill>
              <a:latin typeface="Trebuchet MS" panose="020B0603020202020204" pitchFamily="34" charset="0"/>
            </a:endParaRPr>
          </a:p>
        </p:txBody>
      </p:sp>
      <p:sp>
        <p:nvSpPr>
          <p:cNvPr id="17" name="Oval 16">
            <a:extLst>
              <a:ext uri="{FF2B5EF4-FFF2-40B4-BE49-F238E27FC236}">
                <a16:creationId xmlns:a16="http://schemas.microsoft.com/office/drawing/2014/main" id="{7EA8E445-A0D5-331F-2A7B-017DD30BF79D}"/>
              </a:ext>
            </a:extLst>
          </p:cNvPr>
          <p:cNvSpPr/>
          <p:nvPr/>
        </p:nvSpPr>
        <p:spPr>
          <a:xfrm>
            <a:off x="7221391" y="2007104"/>
            <a:ext cx="4248312" cy="795024"/>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cxnSp>
        <p:nvCxnSpPr>
          <p:cNvPr id="23" name="Straight Arrow Connector 22">
            <a:extLst>
              <a:ext uri="{FF2B5EF4-FFF2-40B4-BE49-F238E27FC236}">
                <a16:creationId xmlns:a16="http://schemas.microsoft.com/office/drawing/2014/main" id="{5F904817-38BE-7281-8C5B-DBF1094F9B27}"/>
              </a:ext>
            </a:extLst>
          </p:cNvPr>
          <p:cNvCxnSpPr>
            <a:cxnSpLocks/>
          </p:cNvCxnSpPr>
          <p:nvPr/>
        </p:nvCxnSpPr>
        <p:spPr>
          <a:xfrm flipH="1">
            <a:off x="8095257" y="2383507"/>
            <a:ext cx="749721" cy="2387841"/>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1C2D81-A52C-293C-33C4-8FAD044DF317}"/>
              </a:ext>
            </a:extLst>
          </p:cNvPr>
          <p:cNvCxnSpPr>
            <a:cxnSpLocks/>
          </p:cNvCxnSpPr>
          <p:nvPr/>
        </p:nvCxnSpPr>
        <p:spPr>
          <a:xfrm flipH="1">
            <a:off x="8701968" y="2392174"/>
            <a:ext cx="368360" cy="2366173"/>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D797D4C-6176-1D5C-2FB4-8E66DC463F8E}"/>
              </a:ext>
            </a:extLst>
          </p:cNvPr>
          <p:cNvCxnSpPr>
            <a:cxnSpLocks/>
          </p:cNvCxnSpPr>
          <p:nvPr/>
        </p:nvCxnSpPr>
        <p:spPr>
          <a:xfrm>
            <a:off x="9304345" y="2396508"/>
            <a:ext cx="21668" cy="2379174"/>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E7225BF-09FB-DF2A-7F79-A828418660DD}"/>
                  </a:ext>
                </a:extLst>
              </p:cNvPr>
              <p:cNvSpPr txBox="1"/>
              <p:nvPr/>
            </p:nvSpPr>
            <p:spPr>
              <a:xfrm>
                <a:off x="8051394" y="3371690"/>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26" name="TextBox 25">
                <a:extLst>
                  <a:ext uri="{FF2B5EF4-FFF2-40B4-BE49-F238E27FC236}">
                    <a16:creationId xmlns:a16="http://schemas.microsoft.com/office/drawing/2014/main" id="{7E7225BF-09FB-DF2A-7F79-A828418660DD}"/>
                  </a:ext>
                </a:extLst>
              </p:cNvPr>
              <p:cNvSpPr txBox="1">
                <a:spLocks noRot="1" noChangeAspect="1" noMove="1" noResize="1" noEditPoints="1" noAdjustHandles="1" noChangeArrowheads="1" noChangeShapeType="1" noTextEdit="1"/>
              </p:cNvSpPr>
              <p:nvPr/>
            </p:nvSpPr>
            <p:spPr>
              <a:xfrm>
                <a:off x="8051394" y="3371690"/>
                <a:ext cx="375944" cy="369332"/>
              </a:xfrm>
              <a:prstGeom prst="rect">
                <a:avLst/>
              </a:prstGeom>
              <a:blipFill>
                <a:blip r:embed="rId4"/>
                <a:stretch>
                  <a:fillRect/>
                </a:stretch>
              </a:blipFill>
            </p:spPr>
            <p:txBody>
              <a:bodyPr/>
              <a:lstStyle/>
              <a:p>
                <a:r>
                  <a:rPr lang="en-US">
                    <a:noFill/>
                  </a:rPr>
                  <a:t> </a:t>
                </a:r>
              </a:p>
            </p:txBody>
          </p:sp>
        </mc:Fallback>
      </mc:AlternateContent>
      <p:sp>
        <p:nvSpPr>
          <p:cNvPr id="30" name="Oval 29">
            <a:extLst>
              <a:ext uri="{FF2B5EF4-FFF2-40B4-BE49-F238E27FC236}">
                <a16:creationId xmlns:a16="http://schemas.microsoft.com/office/drawing/2014/main" id="{32EC386C-1B1F-E238-60E0-16DA8295ADAC}"/>
              </a:ext>
            </a:extLst>
          </p:cNvPr>
          <p:cNvSpPr/>
          <p:nvPr/>
        </p:nvSpPr>
        <p:spPr>
          <a:xfrm>
            <a:off x="8614528" y="4784213"/>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1" name="Oval 30">
            <a:extLst>
              <a:ext uri="{FF2B5EF4-FFF2-40B4-BE49-F238E27FC236}">
                <a16:creationId xmlns:a16="http://schemas.microsoft.com/office/drawing/2014/main" id="{17EA6098-D4EC-40FB-CBD2-BB0E54877838}"/>
              </a:ext>
            </a:extLst>
          </p:cNvPr>
          <p:cNvSpPr/>
          <p:nvPr/>
        </p:nvSpPr>
        <p:spPr>
          <a:xfrm>
            <a:off x="9250774" y="4784213"/>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2" name="Oval 31">
            <a:extLst>
              <a:ext uri="{FF2B5EF4-FFF2-40B4-BE49-F238E27FC236}">
                <a16:creationId xmlns:a16="http://schemas.microsoft.com/office/drawing/2014/main" id="{F056CE4D-B0D6-538F-A796-180A73671AA8}"/>
              </a:ext>
            </a:extLst>
          </p:cNvPr>
          <p:cNvSpPr/>
          <p:nvPr/>
        </p:nvSpPr>
        <p:spPr>
          <a:xfrm>
            <a:off x="7978283" y="4784213"/>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3" name="Oval 32">
            <a:extLst>
              <a:ext uri="{FF2B5EF4-FFF2-40B4-BE49-F238E27FC236}">
                <a16:creationId xmlns:a16="http://schemas.microsoft.com/office/drawing/2014/main" id="{A02C21A9-B6AF-F110-7FAC-41585E25E17C}"/>
              </a:ext>
            </a:extLst>
          </p:cNvPr>
          <p:cNvSpPr/>
          <p:nvPr/>
        </p:nvSpPr>
        <p:spPr>
          <a:xfrm>
            <a:off x="9887020" y="4784213"/>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4" name="Oval 33">
            <a:extLst>
              <a:ext uri="{FF2B5EF4-FFF2-40B4-BE49-F238E27FC236}">
                <a16:creationId xmlns:a16="http://schemas.microsoft.com/office/drawing/2014/main" id="{A64247F0-7EB7-B2D8-C291-855CCD850FDC}"/>
              </a:ext>
            </a:extLst>
          </p:cNvPr>
          <p:cNvSpPr/>
          <p:nvPr/>
        </p:nvSpPr>
        <p:spPr>
          <a:xfrm>
            <a:off x="10523265" y="4784213"/>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cxnSp>
        <p:nvCxnSpPr>
          <p:cNvPr id="42" name="Straight Arrow Connector 41">
            <a:extLst>
              <a:ext uri="{FF2B5EF4-FFF2-40B4-BE49-F238E27FC236}">
                <a16:creationId xmlns:a16="http://schemas.microsoft.com/office/drawing/2014/main" id="{AFBD5AB1-3AB4-9302-E031-316E7DE0FBA0}"/>
              </a:ext>
            </a:extLst>
          </p:cNvPr>
          <p:cNvCxnSpPr>
            <a:cxnSpLocks/>
          </p:cNvCxnSpPr>
          <p:nvPr/>
        </p:nvCxnSpPr>
        <p:spPr>
          <a:xfrm>
            <a:off x="9529695" y="2457179"/>
            <a:ext cx="407363" cy="2314169"/>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6D155A8-0895-7DDB-64A0-6F92F83294C5}"/>
              </a:ext>
            </a:extLst>
          </p:cNvPr>
          <p:cNvCxnSpPr>
            <a:cxnSpLocks/>
          </p:cNvCxnSpPr>
          <p:nvPr/>
        </p:nvCxnSpPr>
        <p:spPr>
          <a:xfrm>
            <a:off x="9746377" y="2405175"/>
            <a:ext cx="814726" cy="2361839"/>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B6B7A00-F969-38E6-3FE7-67F8EF6DF370}"/>
              </a:ext>
            </a:extLst>
          </p:cNvPr>
          <p:cNvSpPr/>
          <p:nvPr/>
        </p:nvSpPr>
        <p:spPr>
          <a:xfrm>
            <a:off x="9001983" y="231446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0" name="Oval 19">
            <a:extLst>
              <a:ext uri="{FF2B5EF4-FFF2-40B4-BE49-F238E27FC236}">
                <a16:creationId xmlns:a16="http://schemas.microsoft.com/office/drawing/2014/main" id="{C238DF77-C051-79C6-DD4E-DB93CB7755E9}"/>
              </a:ext>
            </a:extLst>
          </p:cNvPr>
          <p:cNvSpPr/>
          <p:nvPr/>
        </p:nvSpPr>
        <p:spPr>
          <a:xfrm>
            <a:off x="9222061" y="231446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1" name="Oval 20">
            <a:extLst>
              <a:ext uri="{FF2B5EF4-FFF2-40B4-BE49-F238E27FC236}">
                <a16:creationId xmlns:a16="http://schemas.microsoft.com/office/drawing/2014/main" id="{882C0143-7578-DD1C-A9F5-5EF9C899A84A}"/>
              </a:ext>
            </a:extLst>
          </p:cNvPr>
          <p:cNvSpPr/>
          <p:nvPr/>
        </p:nvSpPr>
        <p:spPr>
          <a:xfrm>
            <a:off x="8781906" y="2314466"/>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7" name="Oval 26">
            <a:extLst>
              <a:ext uri="{FF2B5EF4-FFF2-40B4-BE49-F238E27FC236}">
                <a16:creationId xmlns:a16="http://schemas.microsoft.com/office/drawing/2014/main" id="{DADA08F0-2059-5EBE-97C5-67B43A467B9D}"/>
              </a:ext>
            </a:extLst>
          </p:cNvPr>
          <p:cNvSpPr/>
          <p:nvPr/>
        </p:nvSpPr>
        <p:spPr>
          <a:xfrm>
            <a:off x="9442139" y="231446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8" name="Oval 27">
            <a:extLst>
              <a:ext uri="{FF2B5EF4-FFF2-40B4-BE49-F238E27FC236}">
                <a16:creationId xmlns:a16="http://schemas.microsoft.com/office/drawing/2014/main" id="{D214B68A-2F4C-8060-23E5-366C7DB2611B}"/>
              </a:ext>
            </a:extLst>
          </p:cNvPr>
          <p:cNvSpPr/>
          <p:nvPr/>
        </p:nvSpPr>
        <p:spPr>
          <a:xfrm>
            <a:off x="9662217" y="231446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Tree>
    <p:extLst>
      <p:ext uri="{BB962C8B-B14F-4D97-AF65-F5344CB8AC3E}">
        <p14:creationId xmlns:p14="http://schemas.microsoft.com/office/powerpoint/2010/main" val="467656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29BD-4BFE-546B-074B-A32478DF3FF9}"/>
              </a:ext>
            </a:extLst>
          </p:cNvPr>
          <p:cNvSpPr>
            <a:spLocks noGrp="1"/>
          </p:cNvSpPr>
          <p:nvPr>
            <p:ph type="title"/>
          </p:nvPr>
        </p:nvSpPr>
        <p:spPr/>
        <p:txBody>
          <a:bodyPr/>
          <a:lstStyle/>
          <a:p>
            <a:r>
              <a:rPr lang="fi-FI" err="1"/>
              <a:t>Jacobian</a:t>
            </a:r>
            <a:r>
              <a:rPr lang="fi-FI"/>
              <a:t> </a:t>
            </a:r>
            <a:r>
              <a:rPr lang="fi-FI" err="1"/>
              <a:t>determinants</a:t>
            </a:r>
            <a:endParaRPr lang="en-FI"/>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FF7FFC-D7B0-15C7-2FA8-162C44BBC5E9}"/>
                  </a:ext>
                </a:extLst>
              </p:cNvPr>
              <p:cNvSpPr>
                <a:spLocks noGrp="1"/>
              </p:cNvSpPr>
              <p:nvPr>
                <p:ph idx="1"/>
              </p:nvPr>
            </p:nvSpPr>
            <p:spPr/>
            <p:txBody>
              <a:bodyPr/>
              <a:lstStyle/>
              <a:p>
                <a:endParaRPr lang="fi-FI"/>
              </a:p>
              <a:p>
                <a:r>
                  <a:rPr lang="fi-FI" b="1" err="1"/>
                  <a:t>Local</a:t>
                </a:r>
                <a:r>
                  <a:rPr lang="fi-FI" b="1"/>
                  <a:t> </a:t>
                </a:r>
                <a:r>
                  <a:rPr lang="fi-FI" b="1" err="1"/>
                  <a:t>scale</a:t>
                </a:r>
                <a:r>
                  <a:rPr lang="fi-FI" b="1"/>
                  <a:t> </a:t>
                </a:r>
                <a:r>
                  <a:rPr lang="fi-FI" b="1" err="1"/>
                  <a:t>factor</a:t>
                </a:r>
                <a:r>
                  <a:rPr lang="fi-FI" b="1"/>
                  <a:t>:</a:t>
                </a:r>
                <a:r>
                  <a:rPr lang="fi-FI"/>
                  <a:t> </a:t>
                </a:r>
                <a:r>
                  <a:rPr lang="fi-FI" err="1"/>
                  <a:t>derivative</a:t>
                </a:r>
                <a:r>
                  <a:rPr lang="fi-FI"/>
                  <a:t> </a:t>
                </a:r>
                <a14:m>
                  <m:oMath xmlns:m="http://schemas.openxmlformats.org/officeDocument/2006/math">
                    <m:r>
                      <a:rPr lang="fi-FI" b="0" i="1" smtClean="0">
                        <a:latin typeface="Cambria Math" panose="02040503050406030204" pitchFamily="18" charset="0"/>
                      </a:rPr>
                      <m:t>𝑇</m:t>
                    </m:r>
                    <m:r>
                      <a:rPr lang="fi-FI" b="0" i="1" smtClean="0">
                        <a:latin typeface="Cambria Math" panose="02040503050406030204" pitchFamily="18" charset="0"/>
                      </a:rPr>
                      <m:t>′(</m:t>
                    </m:r>
                    <m:r>
                      <a:rPr lang="fi-FI" b="0" i="1" smtClean="0">
                        <a:latin typeface="Cambria Math" panose="02040503050406030204" pitchFamily="18" charset="0"/>
                      </a:rPr>
                      <m:t>𝑥</m:t>
                    </m:r>
                    <m:r>
                      <a:rPr lang="fi-FI" b="0" i="1" smtClean="0">
                        <a:latin typeface="Cambria Math" panose="02040503050406030204" pitchFamily="18" charset="0"/>
                      </a:rPr>
                      <m:t>)</m:t>
                    </m:r>
                  </m:oMath>
                </a14:m>
                <a:endParaRPr lang="fi-FI"/>
              </a:p>
              <a:p>
                <a:endParaRPr lang="fi-FI"/>
              </a:p>
              <a:p>
                <a:r>
                  <a:rPr lang="fi-FI" b="1" err="1"/>
                  <a:t>Multivariate</a:t>
                </a:r>
                <a:r>
                  <a:rPr lang="fi-FI" b="1"/>
                  <a:t> </a:t>
                </a:r>
                <a:r>
                  <a:rPr lang="fi-FI" b="1" err="1"/>
                  <a:t>calculus</a:t>
                </a:r>
                <a:r>
                  <a:rPr lang="fi-FI" b="1"/>
                  <a:t>: </a:t>
                </a:r>
                <a14:m>
                  <m:oMath xmlns:m="http://schemas.openxmlformats.org/officeDocument/2006/math">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m:t>
                        </m:r>
                      </m:sup>
                    </m:sSup>
                    <m:r>
                      <a:rPr lang="fi-FI" b="0" i="1" smtClean="0">
                        <a:latin typeface="Cambria Math" panose="02040503050406030204" pitchFamily="18" charset="0"/>
                      </a:rPr>
                      <m:t>(</m:t>
                    </m:r>
                    <m:r>
                      <a:rPr lang="fi-FI" b="0" i="1" smtClean="0">
                        <a:latin typeface="Cambria Math" panose="02040503050406030204" pitchFamily="18" charset="0"/>
                      </a:rPr>
                      <m:t>𝑥</m:t>
                    </m:r>
                    <m:r>
                      <a:rPr lang="fi-FI" b="0" i="1" smtClean="0">
                        <a:latin typeface="Cambria Math" panose="02040503050406030204" pitchFamily="18" charset="0"/>
                      </a:rPr>
                      <m:t>)</m:t>
                    </m:r>
                  </m:oMath>
                </a14:m>
                <a:r>
                  <a:rPr lang="fi-FI"/>
                  <a:t> is </a:t>
                </a:r>
                <a:r>
                  <a:rPr lang="fi-FI" err="1"/>
                  <a:t>the</a:t>
                </a:r>
                <a:r>
                  <a:rPr lang="fi-FI"/>
                  <a:t> </a:t>
                </a:r>
                <a:r>
                  <a:rPr lang="fi-FI" err="1"/>
                  <a:t>Jacobian</a:t>
                </a:r>
                <a:r>
                  <a:rPr lang="fi-FI"/>
                  <a:t> (</a:t>
                </a:r>
                <a:r>
                  <a:rPr lang="fi-FI" err="1"/>
                  <a:t>matrix</a:t>
                </a:r>
                <a:r>
                  <a:rPr lang="fi-FI"/>
                  <a:t>)</a:t>
                </a:r>
              </a:p>
              <a:p>
                <a:r>
                  <a:rPr lang="fi-FI" b="1" err="1"/>
                  <a:t>Local</a:t>
                </a:r>
                <a:r>
                  <a:rPr lang="fi-FI" b="1"/>
                  <a:t> </a:t>
                </a:r>
                <a:r>
                  <a:rPr lang="fi-FI" b="1" err="1"/>
                  <a:t>scale</a:t>
                </a:r>
                <a:r>
                  <a:rPr lang="fi-FI" b="1"/>
                  <a:t> </a:t>
                </a:r>
                <a:r>
                  <a:rPr lang="fi-FI" b="1" err="1"/>
                  <a:t>factor</a:t>
                </a:r>
                <a:r>
                  <a:rPr lang="fi-FI" b="1"/>
                  <a:t>: </a:t>
                </a:r>
                <a:r>
                  <a:rPr lang="fi-FI" err="1"/>
                  <a:t>Jacobian</a:t>
                </a:r>
                <a:r>
                  <a:rPr lang="fi-FI"/>
                  <a:t> </a:t>
                </a:r>
                <a:r>
                  <a:rPr lang="fi-FI" err="1"/>
                  <a:t>determinant</a:t>
                </a:r>
                <a:r>
                  <a:rPr lang="fi-FI"/>
                  <a:t> </a:t>
                </a:r>
                <a14:m>
                  <m:oMath xmlns:m="http://schemas.openxmlformats.org/officeDocument/2006/math">
                    <m:r>
                      <a:rPr lang="fi-FI" b="0" i="1" smtClean="0">
                        <a:latin typeface="Cambria Math" panose="02040503050406030204" pitchFamily="18" charset="0"/>
                      </a:rPr>
                      <m:t>|</m:t>
                    </m:r>
                    <m:sSup>
                      <m:sSupPr>
                        <m:ctrlPr>
                          <a:rPr lang="fi-FI" b="0"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m:t>
                        </m:r>
                      </m:sup>
                    </m:sSup>
                    <m:r>
                      <a:rPr lang="fi-FI" b="0" i="1" smtClean="0">
                        <a:latin typeface="Cambria Math" panose="02040503050406030204" pitchFamily="18" charset="0"/>
                      </a:rPr>
                      <m:t>|</m:t>
                    </m:r>
                  </m:oMath>
                </a14:m>
                <a:endParaRPr lang="fi-FI"/>
              </a:p>
              <a:p>
                <a:endParaRPr lang="fi-FI"/>
              </a:p>
              <a:p>
                <a:r>
                  <a:rPr lang="fi-FI" b="1"/>
                  <a:t>Shift </a:t>
                </a:r>
                <a:r>
                  <a:rPr lang="fi-FI" b="1" err="1"/>
                  <a:t>mappings</a:t>
                </a:r>
                <a:r>
                  <a:rPr lang="fi-FI" b="1"/>
                  <a:t>: </a:t>
                </a:r>
                <a14:m>
                  <m:oMath xmlns:m="http://schemas.openxmlformats.org/officeDocument/2006/math">
                    <m:d>
                      <m:dPr>
                        <m:begChr m:val="|"/>
                        <m:endChr m:val="|"/>
                        <m:ctrlPr>
                          <a:rPr lang="fi-FI" i="1" smtClean="0">
                            <a:latin typeface="Cambria Math" panose="02040503050406030204" pitchFamily="18" charset="0"/>
                          </a:rPr>
                        </m:ctrlPr>
                      </m:dPr>
                      <m:e>
                        <m:sSup>
                          <m:sSupPr>
                            <m:ctrlPr>
                              <a:rPr lang="fi-FI" i="1" smtClean="0">
                                <a:latin typeface="Cambria Math" panose="02040503050406030204" pitchFamily="18" charset="0"/>
                              </a:rPr>
                            </m:ctrlPr>
                          </m:sSupPr>
                          <m:e>
                            <m:r>
                              <a:rPr lang="fi-FI" b="0" i="1" smtClean="0">
                                <a:latin typeface="Cambria Math" panose="02040503050406030204" pitchFamily="18" charset="0"/>
                              </a:rPr>
                              <m:t>𝑇</m:t>
                            </m:r>
                          </m:e>
                          <m:sup>
                            <m:r>
                              <a:rPr lang="fi-FI" b="0" i="1" smtClean="0">
                                <a:latin typeface="Cambria Math" panose="02040503050406030204" pitchFamily="18" charset="0"/>
                              </a:rPr>
                              <m:t>′</m:t>
                            </m:r>
                          </m:sup>
                        </m:sSup>
                      </m:e>
                    </m:d>
                  </m:oMath>
                </a14:m>
                <a:r>
                  <a:rPr lang="fi-FI"/>
                  <a:t> </a:t>
                </a:r>
                <a:r>
                  <a:rPr lang="fi-FI" err="1"/>
                  <a:t>have</a:t>
                </a:r>
                <a:r>
                  <a:rPr lang="fi-FI"/>
                  <a:t> </a:t>
                </a:r>
                <a:r>
                  <a:rPr lang="fi-FI" err="1"/>
                  <a:t>simple</a:t>
                </a:r>
                <a:r>
                  <a:rPr lang="fi-FI"/>
                  <a:t> </a:t>
                </a:r>
                <a:r>
                  <a:rPr lang="fi-FI" err="1"/>
                  <a:t>geometric</a:t>
                </a:r>
                <a:r>
                  <a:rPr lang="fi-FI"/>
                  <a:t> </a:t>
                </a:r>
                <a:r>
                  <a:rPr lang="fi-FI" err="1"/>
                  <a:t>formulas</a:t>
                </a:r>
                <a:r>
                  <a:rPr lang="fi-FI"/>
                  <a:t> </a:t>
                </a:r>
                <a:r>
                  <a:rPr lang="en-FI">
                    <a:latin typeface="Segoe UI Emoji" panose="020B0502040204020203" pitchFamily="34" charset="0"/>
                    <a:ea typeface="Segoe UI Emoji" panose="020B0502040204020203" pitchFamily="34" charset="0"/>
                  </a:rPr>
                  <a:t>😄</a:t>
                </a:r>
                <a:endParaRPr lang="en-FI"/>
              </a:p>
            </p:txBody>
          </p:sp>
        </mc:Choice>
        <mc:Fallback xmlns="">
          <p:sp>
            <p:nvSpPr>
              <p:cNvPr id="3" name="Content Placeholder 2">
                <a:extLst>
                  <a:ext uri="{FF2B5EF4-FFF2-40B4-BE49-F238E27FC236}">
                    <a16:creationId xmlns:a16="http://schemas.microsoft.com/office/drawing/2014/main" id="{E0FF7FFC-D7B0-15C7-2FA8-162C44BBC5E9}"/>
                  </a:ext>
                </a:extLst>
              </p:cNvPr>
              <p:cNvSpPr>
                <a:spLocks noGrp="1" noRot="1" noChangeAspect="1" noMove="1" noResize="1" noEditPoints="1" noAdjustHandles="1" noChangeArrowheads="1" noChangeShapeType="1" noTextEdit="1"/>
              </p:cNvSpPr>
              <p:nvPr>
                <p:ph idx="1"/>
              </p:nvPr>
            </p:nvSpPr>
            <p:spPr>
              <a:blipFill>
                <a:blip r:embed="rId3"/>
                <a:stretch>
                  <a:fillRect l="-112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2D6FBA9-64CD-2BAB-F74E-5A7CC8B86D83}"/>
              </a:ext>
            </a:extLst>
          </p:cNvPr>
          <p:cNvSpPr>
            <a:spLocks noGrp="1"/>
          </p:cNvSpPr>
          <p:nvPr>
            <p:ph type="sldNum" sz="quarter" idx="12"/>
          </p:nvPr>
        </p:nvSpPr>
        <p:spPr/>
        <p:txBody>
          <a:bodyPr/>
          <a:lstStyle/>
          <a:p>
            <a:fld id="{897AE9FA-3F8D-0D45-ABEA-B1C7A7244A19}" type="slidenum">
              <a:rPr lang="en-US" smtClean="0"/>
              <a:t>26</a:t>
            </a:fld>
            <a:endParaRPr lang="en-US"/>
          </a:p>
        </p:txBody>
      </p:sp>
      <p:sp>
        <p:nvSpPr>
          <p:cNvPr id="8" name="TextBox 7">
            <a:extLst>
              <a:ext uri="{FF2B5EF4-FFF2-40B4-BE49-F238E27FC236}">
                <a16:creationId xmlns:a16="http://schemas.microsoft.com/office/drawing/2014/main" id="{226F6879-6956-B082-0E28-D24507698FAD}"/>
              </a:ext>
            </a:extLst>
          </p:cNvPr>
          <p:cNvSpPr txBox="1"/>
          <p:nvPr/>
        </p:nvSpPr>
        <p:spPr>
          <a:xfrm>
            <a:off x="7820026"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B</a:t>
            </a:r>
            <a:endParaRPr lang="en-US" sz="1600">
              <a:solidFill>
                <a:srgbClr val="000000"/>
              </a:solidFill>
              <a:latin typeface="Trebuchet MS" panose="020B0603020202020204" pitchFamily="34" charset="0"/>
            </a:endParaRPr>
          </a:p>
        </p:txBody>
      </p:sp>
      <p:sp>
        <p:nvSpPr>
          <p:cNvPr id="10" name="Oval 9">
            <a:extLst>
              <a:ext uri="{FF2B5EF4-FFF2-40B4-BE49-F238E27FC236}">
                <a16:creationId xmlns:a16="http://schemas.microsoft.com/office/drawing/2014/main" id="{60C0DA23-04A8-42A1-813D-F40DEE57F68B}"/>
              </a:ext>
            </a:extLst>
          </p:cNvPr>
          <p:cNvSpPr/>
          <p:nvPr/>
        </p:nvSpPr>
        <p:spPr>
          <a:xfrm>
            <a:off x="7177332" y="4437559"/>
            <a:ext cx="4248312" cy="795024"/>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5" name="TextBox 14">
            <a:extLst>
              <a:ext uri="{FF2B5EF4-FFF2-40B4-BE49-F238E27FC236}">
                <a16:creationId xmlns:a16="http://schemas.microsoft.com/office/drawing/2014/main" id="{80C2422D-DA72-663F-9FD0-8EF9EBD03C2A}"/>
              </a:ext>
            </a:extLst>
          </p:cNvPr>
          <p:cNvSpPr txBox="1"/>
          <p:nvPr/>
        </p:nvSpPr>
        <p:spPr>
          <a:xfrm>
            <a:off x="7864085" y="1680107"/>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Domain A</a:t>
            </a:r>
            <a:endParaRPr lang="en-US" sz="1600">
              <a:solidFill>
                <a:srgbClr val="000000"/>
              </a:solidFill>
              <a:latin typeface="Trebuchet MS" panose="020B0603020202020204" pitchFamily="34" charset="0"/>
            </a:endParaRPr>
          </a:p>
        </p:txBody>
      </p:sp>
      <p:sp>
        <p:nvSpPr>
          <p:cNvPr id="17" name="Oval 16">
            <a:extLst>
              <a:ext uri="{FF2B5EF4-FFF2-40B4-BE49-F238E27FC236}">
                <a16:creationId xmlns:a16="http://schemas.microsoft.com/office/drawing/2014/main" id="{7EA8E445-A0D5-331F-2A7B-017DD30BF79D}"/>
              </a:ext>
            </a:extLst>
          </p:cNvPr>
          <p:cNvSpPr/>
          <p:nvPr/>
        </p:nvSpPr>
        <p:spPr>
          <a:xfrm>
            <a:off x="7221391" y="2007104"/>
            <a:ext cx="4248312" cy="795024"/>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cxnSp>
        <p:nvCxnSpPr>
          <p:cNvPr id="23" name="Straight Arrow Connector 22">
            <a:extLst>
              <a:ext uri="{FF2B5EF4-FFF2-40B4-BE49-F238E27FC236}">
                <a16:creationId xmlns:a16="http://schemas.microsoft.com/office/drawing/2014/main" id="{5F904817-38BE-7281-8C5B-DBF1094F9B27}"/>
              </a:ext>
            </a:extLst>
          </p:cNvPr>
          <p:cNvCxnSpPr>
            <a:cxnSpLocks/>
          </p:cNvCxnSpPr>
          <p:nvPr/>
        </p:nvCxnSpPr>
        <p:spPr>
          <a:xfrm flipH="1">
            <a:off x="8095257" y="2383507"/>
            <a:ext cx="749721" cy="2387841"/>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1C2D81-A52C-293C-33C4-8FAD044DF317}"/>
              </a:ext>
            </a:extLst>
          </p:cNvPr>
          <p:cNvCxnSpPr>
            <a:cxnSpLocks/>
          </p:cNvCxnSpPr>
          <p:nvPr/>
        </p:nvCxnSpPr>
        <p:spPr>
          <a:xfrm flipH="1">
            <a:off x="8701968" y="2392174"/>
            <a:ext cx="368360" cy="2366173"/>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D797D4C-6176-1D5C-2FB4-8E66DC463F8E}"/>
              </a:ext>
            </a:extLst>
          </p:cNvPr>
          <p:cNvCxnSpPr>
            <a:cxnSpLocks/>
          </p:cNvCxnSpPr>
          <p:nvPr/>
        </p:nvCxnSpPr>
        <p:spPr>
          <a:xfrm>
            <a:off x="9304345" y="2396508"/>
            <a:ext cx="21668" cy="2379174"/>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E7225BF-09FB-DF2A-7F79-A828418660DD}"/>
                  </a:ext>
                </a:extLst>
              </p:cNvPr>
              <p:cNvSpPr txBox="1"/>
              <p:nvPr/>
            </p:nvSpPr>
            <p:spPr>
              <a:xfrm>
                <a:off x="8051394" y="3371690"/>
                <a:ext cx="3759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𝑇</m:t>
                      </m:r>
                    </m:oMath>
                  </m:oMathPara>
                </a14:m>
                <a:endParaRPr lang="en-FI"/>
              </a:p>
            </p:txBody>
          </p:sp>
        </mc:Choice>
        <mc:Fallback xmlns="">
          <p:sp>
            <p:nvSpPr>
              <p:cNvPr id="26" name="TextBox 25">
                <a:extLst>
                  <a:ext uri="{FF2B5EF4-FFF2-40B4-BE49-F238E27FC236}">
                    <a16:creationId xmlns:a16="http://schemas.microsoft.com/office/drawing/2014/main" id="{7E7225BF-09FB-DF2A-7F79-A828418660DD}"/>
                  </a:ext>
                </a:extLst>
              </p:cNvPr>
              <p:cNvSpPr txBox="1">
                <a:spLocks noRot="1" noChangeAspect="1" noMove="1" noResize="1" noEditPoints="1" noAdjustHandles="1" noChangeArrowheads="1" noChangeShapeType="1" noTextEdit="1"/>
              </p:cNvSpPr>
              <p:nvPr/>
            </p:nvSpPr>
            <p:spPr>
              <a:xfrm>
                <a:off x="8051394" y="3371690"/>
                <a:ext cx="375944" cy="369332"/>
              </a:xfrm>
              <a:prstGeom prst="rect">
                <a:avLst/>
              </a:prstGeom>
              <a:blipFill>
                <a:blip r:embed="rId4"/>
                <a:stretch>
                  <a:fillRect/>
                </a:stretch>
              </a:blipFill>
            </p:spPr>
            <p:txBody>
              <a:bodyPr/>
              <a:lstStyle/>
              <a:p>
                <a:r>
                  <a:rPr lang="en-US">
                    <a:noFill/>
                  </a:rPr>
                  <a:t> </a:t>
                </a:r>
              </a:p>
            </p:txBody>
          </p:sp>
        </mc:Fallback>
      </mc:AlternateContent>
      <p:sp>
        <p:nvSpPr>
          <p:cNvPr id="30" name="Oval 29">
            <a:extLst>
              <a:ext uri="{FF2B5EF4-FFF2-40B4-BE49-F238E27FC236}">
                <a16:creationId xmlns:a16="http://schemas.microsoft.com/office/drawing/2014/main" id="{32EC386C-1B1F-E238-60E0-16DA8295ADAC}"/>
              </a:ext>
            </a:extLst>
          </p:cNvPr>
          <p:cNvSpPr/>
          <p:nvPr/>
        </p:nvSpPr>
        <p:spPr>
          <a:xfrm>
            <a:off x="8614528" y="4784213"/>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1" name="Oval 30">
            <a:extLst>
              <a:ext uri="{FF2B5EF4-FFF2-40B4-BE49-F238E27FC236}">
                <a16:creationId xmlns:a16="http://schemas.microsoft.com/office/drawing/2014/main" id="{17EA6098-D4EC-40FB-CBD2-BB0E54877838}"/>
              </a:ext>
            </a:extLst>
          </p:cNvPr>
          <p:cNvSpPr/>
          <p:nvPr/>
        </p:nvSpPr>
        <p:spPr>
          <a:xfrm>
            <a:off x="9250774" y="4784213"/>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2" name="Oval 31">
            <a:extLst>
              <a:ext uri="{FF2B5EF4-FFF2-40B4-BE49-F238E27FC236}">
                <a16:creationId xmlns:a16="http://schemas.microsoft.com/office/drawing/2014/main" id="{F056CE4D-B0D6-538F-A796-180A73671AA8}"/>
              </a:ext>
            </a:extLst>
          </p:cNvPr>
          <p:cNvSpPr/>
          <p:nvPr/>
        </p:nvSpPr>
        <p:spPr>
          <a:xfrm>
            <a:off x="7978283" y="4784213"/>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3" name="Oval 32">
            <a:extLst>
              <a:ext uri="{FF2B5EF4-FFF2-40B4-BE49-F238E27FC236}">
                <a16:creationId xmlns:a16="http://schemas.microsoft.com/office/drawing/2014/main" id="{A02C21A9-B6AF-F110-7FAC-41585E25E17C}"/>
              </a:ext>
            </a:extLst>
          </p:cNvPr>
          <p:cNvSpPr/>
          <p:nvPr/>
        </p:nvSpPr>
        <p:spPr>
          <a:xfrm>
            <a:off x="9887020" y="4784213"/>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4" name="Oval 33">
            <a:extLst>
              <a:ext uri="{FF2B5EF4-FFF2-40B4-BE49-F238E27FC236}">
                <a16:creationId xmlns:a16="http://schemas.microsoft.com/office/drawing/2014/main" id="{A64247F0-7EB7-B2D8-C291-855CCD850FDC}"/>
              </a:ext>
            </a:extLst>
          </p:cNvPr>
          <p:cNvSpPr/>
          <p:nvPr/>
        </p:nvSpPr>
        <p:spPr>
          <a:xfrm>
            <a:off x="10523265" y="4784213"/>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cxnSp>
        <p:nvCxnSpPr>
          <p:cNvPr id="42" name="Straight Arrow Connector 41">
            <a:extLst>
              <a:ext uri="{FF2B5EF4-FFF2-40B4-BE49-F238E27FC236}">
                <a16:creationId xmlns:a16="http://schemas.microsoft.com/office/drawing/2014/main" id="{AFBD5AB1-3AB4-9302-E031-316E7DE0FBA0}"/>
              </a:ext>
            </a:extLst>
          </p:cNvPr>
          <p:cNvCxnSpPr>
            <a:cxnSpLocks/>
          </p:cNvCxnSpPr>
          <p:nvPr/>
        </p:nvCxnSpPr>
        <p:spPr>
          <a:xfrm>
            <a:off x="9529695" y="2457179"/>
            <a:ext cx="407363" cy="2314169"/>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6D155A8-0895-7DDB-64A0-6F92F83294C5}"/>
              </a:ext>
            </a:extLst>
          </p:cNvPr>
          <p:cNvCxnSpPr>
            <a:cxnSpLocks/>
          </p:cNvCxnSpPr>
          <p:nvPr/>
        </p:nvCxnSpPr>
        <p:spPr>
          <a:xfrm>
            <a:off x="9746377" y="2405175"/>
            <a:ext cx="814726" cy="2361839"/>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B6B7A00-F969-38E6-3FE7-67F8EF6DF370}"/>
              </a:ext>
            </a:extLst>
          </p:cNvPr>
          <p:cNvSpPr/>
          <p:nvPr/>
        </p:nvSpPr>
        <p:spPr>
          <a:xfrm>
            <a:off x="9001983" y="231446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0" name="Oval 19">
            <a:extLst>
              <a:ext uri="{FF2B5EF4-FFF2-40B4-BE49-F238E27FC236}">
                <a16:creationId xmlns:a16="http://schemas.microsoft.com/office/drawing/2014/main" id="{C238DF77-C051-79C6-DD4E-DB93CB7755E9}"/>
              </a:ext>
            </a:extLst>
          </p:cNvPr>
          <p:cNvSpPr/>
          <p:nvPr/>
        </p:nvSpPr>
        <p:spPr>
          <a:xfrm>
            <a:off x="9222061" y="231446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1" name="Oval 20">
            <a:extLst>
              <a:ext uri="{FF2B5EF4-FFF2-40B4-BE49-F238E27FC236}">
                <a16:creationId xmlns:a16="http://schemas.microsoft.com/office/drawing/2014/main" id="{882C0143-7578-DD1C-A9F5-5EF9C899A84A}"/>
              </a:ext>
            </a:extLst>
          </p:cNvPr>
          <p:cNvSpPr/>
          <p:nvPr/>
        </p:nvSpPr>
        <p:spPr>
          <a:xfrm>
            <a:off x="8781906" y="2314466"/>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7" name="Oval 26">
            <a:extLst>
              <a:ext uri="{FF2B5EF4-FFF2-40B4-BE49-F238E27FC236}">
                <a16:creationId xmlns:a16="http://schemas.microsoft.com/office/drawing/2014/main" id="{DADA08F0-2059-5EBE-97C5-67B43A467B9D}"/>
              </a:ext>
            </a:extLst>
          </p:cNvPr>
          <p:cNvSpPr/>
          <p:nvPr/>
        </p:nvSpPr>
        <p:spPr>
          <a:xfrm>
            <a:off x="9442139" y="231446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8" name="Oval 27">
            <a:extLst>
              <a:ext uri="{FF2B5EF4-FFF2-40B4-BE49-F238E27FC236}">
                <a16:creationId xmlns:a16="http://schemas.microsoft.com/office/drawing/2014/main" id="{D214B68A-2F4C-8060-23E5-366C7DB2611B}"/>
              </a:ext>
            </a:extLst>
          </p:cNvPr>
          <p:cNvSpPr/>
          <p:nvPr/>
        </p:nvSpPr>
        <p:spPr>
          <a:xfrm>
            <a:off x="9662217" y="231446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Tree>
    <p:extLst>
      <p:ext uri="{BB962C8B-B14F-4D97-AF65-F5344CB8AC3E}">
        <p14:creationId xmlns:p14="http://schemas.microsoft.com/office/powerpoint/2010/main" val="2551665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34D5222-FFFB-5D36-BB38-C512266B85BA}"/>
              </a:ext>
            </a:extLst>
          </p:cNvPr>
          <p:cNvSpPr>
            <a:spLocks noGrp="1"/>
          </p:cNvSpPr>
          <p:nvPr>
            <p:ph type="subTitle" idx="1"/>
          </p:nvPr>
        </p:nvSpPr>
        <p:spPr/>
        <p:txBody>
          <a:bodyPr/>
          <a:lstStyle/>
          <a:p>
            <a:r>
              <a:rPr lang="fi-FI"/>
              <a:t>The algorithm</a:t>
            </a:r>
            <a:endParaRPr lang="en-FI"/>
          </a:p>
        </p:txBody>
      </p:sp>
      <p:sp>
        <p:nvSpPr>
          <p:cNvPr id="5" name="Title 4">
            <a:extLst>
              <a:ext uri="{FF2B5EF4-FFF2-40B4-BE49-F238E27FC236}">
                <a16:creationId xmlns:a16="http://schemas.microsoft.com/office/drawing/2014/main" id="{44AB7392-EDEF-12E2-F080-23CCC2672651}"/>
              </a:ext>
            </a:extLst>
          </p:cNvPr>
          <p:cNvSpPr>
            <a:spLocks noGrp="1"/>
          </p:cNvSpPr>
          <p:nvPr>
            <p:ph type="ctrTitle"/>
          </p:nvPr>
        </p:nvSpPr>
        <p:spPr/>
        <p:txBody>
          <a:bodyPr>
            <a:normAutofit fontScale="90000"/>
          </a:bodyPr>
          <a:lstStyle/>
          <a:p>
            <a:r>
              <a:rPr lang="fi-FI"/>
              <a:t>Between domains</a:t>
            </a:r>
            <a:endParaRPr lang="en-FI"/>
          </a:p>
        </p:txBody>
      </p:sp>
      <p:sp>
        <p:nvSpPr>
          <p:cNvPr id="4" name="Slide Number Placeholder 3">
            <a:extLst>
              <a:ext uri="{FF2B5EF4-FFF2-40B4-BE49-F238E27FC236}">
                <a16:creationId xmlns:a16="http://schemas.microsoft.com/office/drawing/2014/main" id="{833DD305-BFF4-0FCE-B4AC-761B3F93754F}"/>
              </a:ext>
            </a:extLst>
          </p:cNvPr>
          <p:cNvSpPr>
            <a:spLocks noGrp="1"/>
          </p:cNvSpPr>
          <p:nvPr>
            <p:ph type="sldNum" sz="quarter" idx="4294967295"/>
          </p:nvPr>
        </p:nvSpPr>
        <p:spPr>
          <a:xfrm>
            <a:off x="11518900" y="6369050"/>
            <a:ext cx="673100" cy="303213"/>
          </a:xfrm>
        </p:spPr>
        <p:txBody>
          <a:bodyPr/>
          <a:lstStyle/>
          <a:p>
            <a:fld id="{897AE9FA-3F8D-0D45-ABEA-B1C7A7244A19}" type="slidenum">
              <a:rPr lang="en-US" smtClean="0"/>
              <a:t>27</a:t>
            </a:fld>
            <a:endParaRPr lang="en-US"/>
          </a:p>
        </p:txBody>
      </p:sp>
    </p:spTree>
    <p:extLst>
      <p:ext uri="{BB962C8B-B14F-4D97-AF65-F5344CB8AC3E}">
        <p14:creationId xmlns:p14="http://schemas.microsoft.com/office/powerpoint/2010/main" val="2049717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CD838-9906-4BEA-B80D-794295160381}"/>
              </a:ext>
            </a:extLst>
          </p:cNvPr>
          <p:cNvSpPr>
            <a:spLocks noGrp="1"/>
          </p:cNvSpPr>
          <p:nvPr>
            <p:ph type="title"/>
          </p:nvPr>
        </p:nvSpPr>
        <p:spPr/>
        <p:txBody>
          <a:bodyPr/>
          <a:lstStyle/>
          <a:p>
            <a:r>
              <a:rPr lang="fi-FI" err="1"/>
              <a:t>candidates</a:t>
            </a:r>
            <a:r>
              <a:rPr lang="fi-FI"/>
              <a:t> </a:t>
            </a:r>
            <a:r>
              <a:rPr lang="fi-FI" err="1"/>
              <a:t>may</a:t>
            </a:r>
            <a:r>
              <a:rPr lang="fi-FI"/>
              <a:t> </a:t>
            </a:r>
            <a:r>
              <a:rPr lang="fi-FI" err="1"/>
              <a:t>be</a:t>
            </a:r>
            <a:r>
              <a:rPr lang="fi-FI"/>
              <a:t> in </a:t>
            </a:r>
            <a:r>
              <a:rPr lang="fi-FI" err="1"/>
              <a:t>different</a:t>
            </a:r>
            <a:r>
              <a:rPr lang="fi-FI"/>
              <a:t> </a:t>
            </a:r>
            <a:r>
              <a:rPr lang="fi-FI" err="1"/>
              <a:t>domains</a:t>
            </a:r>
            <a:endParaRPr lang="en-FI"/>
          </a:p>
        </p:txBody>
      </p:sp>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592D7A15-23F4-426D-A590-FF4B5AEDA20E}"/>
                  </a:ext>
                </a:extLst>
              </p:cNvPr>
              <p:cNvSpPr txBox="1"/>
              <p:nvPr/>
            </p:nvSpPr>
            <p:spPr>
              <a:xfrm>
                <a:off x="4077153" y="2025166"/>
                <a:ext cx="3840514" cy="246221"/>
              </a:xfrm>
              <a:prstGeom prst="rect">
                <a:avLst/>
              </a:prstGeom>
              <a:noFill/>
            </p:spPr>
            <p:txBody>
              <a:bodyPr wrap="square" lIns="0" tIns="0" rIns="0" bIns="0" rtlCol="0">
                <a:spAutoFit/>
              </a:bodyPr>
              <a:lstStyle/>
              <a:p>
                <a:pPr algn="ctr" defTabSz="114300"/>
                <a:r>
                  <a:rPr lang="fi-FI" sz="1600" err="1">
                    <a:solidFill>
                      <a:srgbClr val="000000"/>
                    </a:solidFill>
                    <a:latin typeface="Trebuchet MS" panose="020B0603020202020204" pitchFamily="34" charset="0"/>
                  </a:rPr>
                  <a:t>Candidates</a:t>
                </a:r>
                <a:r>
                  <a:rPr lang="fi-FI" sz="1600">
                    <a:solidFill>
                      <a:srgbClr val="000000"/>
                    </a:solidFill>
                    <a:latin typeface="Trebuchet MS" panose="020B0603020202020204" pitchFamily="34" charset="0"/>
                  </a:rPr>
                  <a:t> in </a:t>
                </a:r>
                <a:r>
                  <a:rPr lang="fi-FI" sz="1600" err="1">
                    <a:solidFill>
                      <a:srgbClr val="000000"/>
                    </a:solidFill>
                    <a:latin typeface="Trebuchet MS" panose="020B0603020202020204" pitchFamily="34" charset="0"/>
                  </a:rPr>
                  <a:t>different</a:t>
                </a:r>
                <a:r>
                  <a:rPr lang="fi-FI" sz="1600">
                    <a:solidFill>
                      <a:srgbClr val="000000"/>
                    </a:solidFill>
                    <a:latin typeface="Trebuchet MS" panose="020B0603020202020204" pitchFamily="34" charset="0"/>
                  </a:rPr>
                  <a:t> </a:t>
                </a:r>
                <a:r>
                  <a:rPr lang="fi-FI" sz="1600" err="1">
                    <a:solidFill>
                      <a:srgbClr val="000000"/>
                    </a:solidFill>
                    <a:latin typeface="Trebuchet MS" panose="020B0603020202020204" pitchFamily="34" charset="0"/>
                  </a:rPr>
                  <a:t>domains</a:t>
                </a:r>
                <a:r>
                  <a:rPr lang="fi-FI" sz="1600">
                    <a:solidFill>
                      <a:srgbClr val="000000"/>
                    </a:solidFill>
                    <a:latin typeface="Trebuchet MS" panose="020B0603020202020204" pitchFamily="34" charset="0"/>
                  </a:rPr>
                  <a:t> </a:t>
                </a:r>
                <a14:m>
                  <m:oMath xmlns:m="http://schemas.openxmlformats.org/officeDocument/2006/math">
                    <m:sSub>
                      <m:sSubPr>
                        <m:ctrlPr>
                          <a:rPr lang="fi-FI" sz="1600" b="0" i="1" smtClean="0">
                            <a:solidFill>
                              <a:srgbClr val="000000"/>
                            </a:solidFill>
                            <a:latin typeface="Cambria Math" panose="02040503050406030204" pitchFamily="18" charset="0"/>
                          </a:rPr>
                        </m:ctrlPr>
                      </m:sSubPr>
                      <m:e>
                        <m:r>
                          <m:rPr>
                            <m:sty m:val="p"/>
                          </m:rPr>
                          <a:rPr lang="fi-FI" sz="1600" b="0" i="0" smtClean="0">
                            <a:solidFill>
                              <a:srgbClr val="000000"/>
                            </a:solidFill>
                            <a:latin typeface="Cambria Math" panose="02040503050406030204" pitchFamily="18" charset="0"/>
                          </a:rPr>
                          <m:t>Ω</m:t>
                        </m:r>
                      </m:e>
                      <m:sub>
                        <m:r>
                          <m:rPr>
                            <m:sty m:val="p"/>
                          </m:rPr>
                          <a:rPr lang="fi-FI" sz="1600" b="0" i="0" smtClean="0">
                            <a:solidFill>
                              <a:srgbClr val="000000"/>
                            </a:solidFill>
                            <a:latin typeface="Cambria Math" panose="02040503050406030204" pitchFamily="18" charset="0"/>
                          </a:rPr>
                          <m:t>i</m:t>
                        </m:r>
                      </m:sub>
                    </m:sSub>
                  </m:oMath>
                </a14:m>
                <a:endParaRPr lang="en-US" sz="1600">
                  <a:solidFill>
                    <a:srgbClr val="000000"/>
                  </a:solidFill>
                  <a:latin typeface="Trebuchet MS" panose="020B0603020202020204" pitchFamily="34" charset="0"/>
                </a:endParaRPr>
              </a:p>
            </p:txBody>
          </p:sp>
        </mc:Choice>
        <mc:Fallback xmlns="">
          <p:sp>
            <p:nvSpPr>
              <p:cNvPr id="127" name="TextBox 126">
                <a:extLst>
                  <a:ext uri="{FF2B5EF4-FFF2-40B4-BE49-F238E27FC236}">
                    <a16:creationId xmlns:a16="http://schemas.microsoft.com/office/drawing/2014/main" id="{592D7A15-23F4-426D-A590-FF4B5AEDA20E}"/>
                  </a:ext>
                </a:extLst>
              </p:cNvPr>
              <p:cNvSpPr txBox="1">
                <a:spLocks noRot="1" noChangeAspect="1" noMove="1" noResize="1" noEditPoints="1" noAdjustHandles="1" noChangeArrowheads="1" noChangeShapeType="1" noTextEdit="1"/>
              </p:cNvSpPr>
              <p:nvPr/>
            </p:nvSpPr>
            <p:spPr>
              <a:xfrm>
                <a:off x="4077153" y="2025166"/>
                <a:ext cx="3840514" cy="246221"/>
              </a:xfrm>
              <a:prstGeom prst="rect">
                <a:avLst/>
              </a:prstGeom>
              <a:blipFill>
                <a:blip r:embed="rId3"/>
                <a:stretch>
                  <a:fillRect t="-26829" b="-463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0B22F410-6DAE-45E3-8C65-9B72C9879A6E}"/>
                  </a:ext>
                </a:extLst>
              </p:cNvPr>
              <p:cNvSpPr txBox="1"/>
              <p:nvPr/>
            </p:nvSpPr>
            <p:spPr>
              <a:xfrm>
                <a:off x="4695465"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Target domain </a:t>
                </a:r>
                <a14:m>
                  <m:oMath xmlns:m="http://schemas.openxmlformats.org/officeDocument/2006/math">
                    <m:r>
                      <m:rPr>
                        <m:sty m:val="p"/>
                      </m:rPr>
                      <a:rPr lang="fi-FI" sz="1600">
                        <a:solidFill>
                          <a:srgbClr val="000000"/>
                        </a:solidFill>
                        <a:latin typeface="Cambria Math" panose="02040503050406030204" pitchFamily="18" charset="0"/>
                      </a:rPr>
                      <m:t>Ω</m:t>
                    </m:r>
                  </m:oMath>
                </a14:m>
                <a:endParaRPr lang="en-US" sz="1600">
                  <a:solidFill>
                    <a:srgbClr val="000000"/>
                  </a:solidFill>
                  <a:latin typeface="Trebuchet MS" panose="020B0603020202020204" pitchFamily="34" charset="0"/>
                </a:endParaRPr>
              </a:p>
            </p:txBody>
          </p:sp>
        </mc:Choice>
        <mc:Fallback xmlns="">
          <p:sp>
            <p:nvSpPr>
              <p:cNvPr id="133" name="TextBox 132">
                <a:extLst>
                  <a:ext uri="{FF2B5EF4-FFF2-40B4-BE49-F238E27FC236}">
                    <a16:creationId xmlns:a16="http://schemas.microsoft.com/office/drawing/2014/main" id="{0B22F410-6DAE-45E3-8C65-9B72C9879A6E}"/>
                  </a:ext>
                </a:extLst>
              </p:cNvPr>
              <p:cNvSpPr txBox="1">
                <a:spLocks noRot="1" noChangeAspect="1" noMove="1" noResize="1" noEditPoints="1" noAdjustHandles="1" noChangeArrowheads="1" noChangeShapeType="1" noTextEdit="1"/>
              </p:cNvSpPr>
              <p:nvPr/>
            </p:nvSpPr>
            <p:spPr>
              <a:xfrm>
                <a:off x="4695465" y="5378548"/>
                <a:ext cx="2801070" cy="246221"/>
              </a:xfrm>
              <a:prstGeom prst="rect">
                <a:avLst/>
              </a:prstGeom>
              <a:blipFill>
                <a:blip r:embed="rId4"/>
                <a:stretch>
                  <a:fillRect t="-24390" b="-48780"/>
                </a:stretch>
              </a:blipFill>
            </p:spPr>
            <p:txBody>
              <a:bodyPr/>
              <a:lstStyle/>
              <a:p>
                <a:r>
                  <a:rPr lang="en-US">
                    <a:noFill/>
                  </a:rPr>
                  <a:t> </a:t>
                </a:r>
              </a:p>
            </p:txBody>
          </p:sp>
        </mc:Fallback>
      </mc:AlternateContent>
      <p:sp>
        <p:nvSpPr>
          <p:cNvPr id="91" name="Oval 90">
            <a:extLst>
              <a:ext uri="{FF2B5EF4-FFF2-40B4-BE49-F238E27FC236}">
                <a16:creationId xmlns:a16="http://schemas.microsoft.com/office/drawing/2014/main" id="{D58BBFA4-ACF7-4498-996F-E8129185971B}"/>
              </a:ext>
            </a:extLst>
          </p:cNvPr>
          <p:cNvSpPr/>
          <p:nvPr/>
        </p:nvSpPr>
        <p:spPr>
          <a:xfrm>
            <a:off x="4052771" y="4437559"/>
            <a:ext cx="4248312" cy="795024"/>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grpSp>
        <p:nvGrpSpPr>
          <p:cNvPr id="7" name="Group 6">
            <a:extLst>
              <a:ext uri="{FF2B5EF4-FFF2-40B4-BE49-F238E27FC236}">
                <a16:creationId xmlns:a16="http://schemas.microsoft.com/office/drawing/2014/main" id="{DC7D2150-9C1B-4722-B5CD-46B852E266A2}"/>
              </a:ext>
            </a:extLst>
          </p:cNvPr>
          <p:cNvGrpSpPr/>
          <p:nvPr/>
        </p:nvGrpSpPr>
        <p:grpSpPr>
          <a:xfrm>
            <a:off x="3795086" y="2536627"/>
            <a:ext cx="4526545" cy="953480"/>
            <a:chOff x="200558" y="4457305"/>
            <a:chExt cx="4526545" cy="953480"/>
          </a:xfrm>
        </p:grpSpPr>
        <p:sp>
          <p:nvSpPr>
            <p:cNvPr id="142" name="Oval 141">
              <a:extLst>
                <a:ext uri="{FF2B5EF4-FFF2-40B4-BE49-F238E27FC236}">
                  <a16:creationId xmlns:a16="http://schemas.microsoft.com/office/drawing/2014/main" id="{780D09EF-B5D8-42B9-828D-666DA0CC2617}"/>
                </a:ext>
              </a:extLst>
            </p:cNvPr>
            <p:cNvSpPr/>
            <p:nvPr/>
          </p:nvSpPr>
          <p:spPr>
            <a:xfrm>
              <a:off x="200558" y="4457305"/>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3" name="Oval 142">
              <a:extLst>
                <a:ext uri="{FF2B5EF4-FFF2-40B4-BE49-F238E27FC236}">
                  <a16:creationId xmlns:a16="http://schemas.microsoft.com/office/drawing/2014/main" id="{ACC18B03-BA06-499E-8EB1-1CBEE2CDAF07}"/>
                </a:ext>
              </a:extLst>
            </p:cNvPr>
            <p:cNvSpPr/>
            <p:nvPr/>
          </p:nvSpPr>
          <p:spPr>
            <a:xfrm>
              <a:off x="1362595" y="4676788"/>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4" name="Oval 143">
              <a:extLst>
                <a:ext uri="{FF2B5EF4-FFF2-40B4-BE49-F238E27FC236}">
                  <a16:creationId xmlns:a16="http://schemas.microsoft.com/office/drawing/2014/main" id="{D2247C3A-C3BD-4E0C-8C27-E5AA580915E9}"/>
                </a:ext>
              </a:extLst>
            </p:cNvPr>
            <p:cNvSpPr/>
            <p:nvPr/>
          </p:nvSpPr>
          <p:spPr>
            <a:xfrm>
              <a:off x="2524633" y="4457305"/>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5" name="Oval 144">
              <a:extLst>
                <a:ext uri="{FF2B5EF4-FFF2-40B4-BE49-F238E27FC236}">
                  <a16:creationId xmlns:a16="http://schemas.microsoft.com/office/drawing/2014/main" id="{82FB5A5C-CC2D-4303-99A4-5FB1E0EE1903}"/>
                </a:ext>
              </a:extLst>
            </p:cNvPr>
            <p:cNvSpPr/>
            <p:nvPr/>
          </p:nvSpPr>
          <p:spPr>
            <a:xfrm>
              <a:off x="3629231" y="4636035"/>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6" name="Oval 145">
              <a:extLst>
                <a:ext uri="{FF2B5EF4-FFF2-40B4-BE49-F238E27FC236}">
                  <a16:creationId xmlns:a16="http://schemas.microsoft.com/office/drawing/2014/main" id="{C0F96F01-1614-4F0A-807F-0E59E0473994}"/>
                </a:ext>
              </a:extLst>
            </p:cNvPr>
            <p:cNvSpPr/>
            <p:nvPr/>
          </p:nvSpPr>
          <p:spPr>
            <a:xfrm>
              <a:off x="500258" y="4783611"/>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47" name="Oval 146">
              <a:extLst>
                <a:ext uri="{FF2B5EF4-FFF2-40B4-BE49-F238E27FC236}">
                  <a16:creationId xmlns:a16="http://schemas.microsoft.com/office/drawing/2014/main" id="{64C74DBC-3AB0-4993-A535-832CCEFCE7B5}"/>
                </a:ext>
              </a:extLst>
            </p:cNvPr>
            <p:cNvSpPr/>
            <p:nvPr/>
          </p:nvSpPr>
          <p:spPr>
            <a:xfrm>
              <a:off x="1893952" y="5055267"/>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48" name="Oval 147">
              <a:extLst>
                <a:ext uri="{FF2B5EF4-FFF2-40B4-BE49-F238E27FC236}">
                  <a16:creationId xmlns:a16="http://schemas.microsoft.com/office/drawing/2014/main" id="{34F723BE-B6E1-4A68-94EF-AB48777892DF}"/>
                </a:ext>
              </a:extLst>
            </p:cNvPr>
            <p:cNvSpPr/>
            <p:nvPr/>
          </p:nvSpPr>
          <p:spPr>
            <a:xfrm>
              <a:off x="4083371" y="495110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53" name="Oval 152">
              <a:extLst>
                <a:ext uri="{FF2B5EF4-FFF2-40B4-BE49-F238E27FC236}">
                  <a16:creationId xmlns:a16="http://schemas.microsoft.com/office/drawing/2014/main" id="{1ADDFD8E-0C11-4DC9-BE11-FC604932ECFE}"/>
                </a:ext>
              </a:extLst>
            </p:cNvPr>
            <p:cNvSpPr/>
            <p:nvPr/>
          </p:nvSpPr>
          <p:spPr>
            <a:xfrm>
              <a:off x="2880648" y="4655841"/>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grp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4A7B257B-9743-489E-8C4F-40A6AE898D9B}"/>
                  </a:ext>
                </a:extLst>
              </p:cNvPr>
              <p:cNvSpPr txBox="1"/>
              <p:nvPr/>
            </p:nvSpPr>
            <p:spPr>
              <a:xfrm>
                <a:off x="4120724" y="3201441"/>
                <a:ext cx="34502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800" i="1" smtClean="0">
                              <a:solidFill>
                                <a:srgbClr val="000000"/>
                              </a:solidFill>
                              <a:latin typeface="Cambria Math" panose="02040503050406030204" pitchFamily="18" charset="0"/>
                            </a:rPr>
                          </m:ctrlPr>
                        </m:sSubPr>
                        <m:e>
                          <m:r>
                            <m:rPr>
                              <m:sty m:val="p"/>
                            </m:rPr>
                            <a:rPr lang="fi-FI" sz="1800">
                              <a:solidFill>
                                <a:srgbClr val="000000"/>
                              </a:solidFill>
                              <a:latin typeface="Cambria Math" panose="02040503050406030204" pitchFamily="18" charset="0"/>
                            </a:rPr>
                            <m:t>Ω</m:t>
                          </m:r>
                        </m:e>
                        <m:sub>
                          <m:r>
                            <a:rPr lang="fi-FI" sz="1800" b="0" i="0" smtClean="0">
                              <a:solidFill>
                                <a:srgbClr val="000000"/>
                              </a:solidFill>
                              <a:latin typeface="Cambria Math" panose="02040503050406030204" pitchFamily="18" charset="0"/>
                            </a:rPr>
                            <m:t>1</m:t>
                          </m:r>
                        </m:sub>
                      </m:sSub>
                    </m:oMath>
                  </m:oMathPara>
                </a14:m>
                <a:endParaRPr lang="en-FI"/>
              </a:p>
            </p:txBody>
          </p:sp>
        </mc:Choice>
        <mc:Fallback xmlns="">
          <p:sp>
            <p:nvSpPr>
              <p:cNvPr id="162" name="TextBox 161">
                <a:extLst>
                  <a:ext uri="{FF2B5EF4-FFF2-40B4-BE49-F238E27FC236}">
                    <a16:creationId xmlns:a16="http://schemas.microsoft.com/office/drawing/2014/main" id="{4A7B257B-9743-489E-8C4F-40A6AE898D9B}"/>
                  </a:ext>
                </a:extLst>
              </p:cNvPr>
              <p:cNvSpPr txBox="1">
                <a:spLocks noRot="1" noChangeAspect="1" noMove="1" noResize="1" noEditPoints="1" noAdjustHandles="1" noChangeArrowheads="1" noChangeShapeType="1" noTextEdit="1"/>
              </p:cNvSpPr>
              <p:nvPr/>
            </p:nvSpPr>
            <p:spPr>
              <a:xfrm>
                <a:off x="4120724" y="3201441"/>
                <a:ext cx="345026" cy="369332"/>
              </a:xfrm>
              <a:prstGeom prst="rect">
                <a:avLst/>
              </a:prstGeom>
              <a:blipFill>
                <a:blip r:embed="rId5"/>
                <a:stretch>
                  <a:fillRect r="-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9A5CFAD6-0B7A-4BD5-9D10-1F9D102F9BBF}"/>
                  </a:ext>
                </a:extLst>
              </p:cNvPr>
              <p:cNvSpPr txBox="1"/>
              <p:nvPr/>
            </p:nvSpPr>
            <p:spPr>
              <a:xfrm>
                <a:off x="5333546" y="3405779"/>
                <a:ext cx="34502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800" i="1" smtClean="0">
                              <a:solidFill>
                                <a:srgbClr val="000000"/>
                              </a:solidFill>
                              <a:latin typeface="Cambria Math" panose="02040503050406030204" pitchFamily="18" charset="0"/>
                            </a:rPr>
                          </m:ctrlPr>
                        </m:sSubPr>
                        <m:e>
                          <m:r>
                            <m:rPr>
                              <m:sty m:val="p"/>
                            </m:rPr>
                            <a:rPr lang="fi-FI" sz="1800">
                              <a:solidFill>
                                <a:srgbClr val="000000"/>
                              </a:solidFill>
                              <a:latin typeface="Cambria Math" panose="02040503050406030204" pitchFamily="18" charset="0"/>
                            </a:rPr>
                            <m:t>Ω</m:t>
                          </m:r>
                        </m:e>
                        <m:sub>
                          <m:r>
                            <a:rPr lang="fi-FI" sz="1800" b="0" i="0" smtClean="0">
                              <a:solidFill>
                                <a:srgbClr val="000000"/>
                              </a:solidFill>
                              <a:latin typeface="Cambria Math" panose="02040503050406030204" pitchFamily="18" charset="0"/>
                            </a:rPr>
                            <m:t>2</m:t>
                          </m:r>
                        </m:sub>
                      </m:sSub>
                    </m:oMath>
                  </m:oMathPara>
                </a14:m>
                <a:endParaRPr lang="en-FI"/>
              </a:p>
            </p:txBody>
          </p:sp>
        </mc:Choice>
        <mc:Fallback xmlns="">
          <p:sp>
            <p:nvSpPr>
              <p:cNvPr id="163" name="TextBox 162">
                <a:extLst>
                  <a:ext uri="{FF2B5EF4-FFF2-40B4-BE49-F238E27FC236}">
                    <a16:creationId xmlns:a16="http://schemas.microsoft.com/office/drawing/2014/main" id="{9A5CFAD6-0B7A-4BD5-9D10-1F9D102F9BBF}"/>
                  </a:ext>
                </a:extLst>
              </p:cNvPr>
              <p:cNvSpPr txBox="1">
                <a:spLocks noRot="1" noChangeAspect="1" noMove="1" noResize="1" noEditPoints="1" noAdjustHandles="1" noChangeArrowheads="1" noChangeShapeType="1" noTextEdit="1"/>
              </p:cNvSpPr>
              <p:nvPr/>
            </p:nvSpPr>
            <p:spPr>
              <a:xfrm>
                <a:off x="5333546" y="3405779"/>
                <a:ext cx="345026" cy="369332"/>
              </a:xfrm>
              <a:prstGeom prst="rect">
                <a:avLst/>
              </a:prstGeom>
              <a:blipFill>
                <a:blip r:embed="rId6"/>
                <a:stretch>
                  <a:fillRect r="-15789"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57D13C76-30B3-4690-B3E4-3600A527C3FE}"/>
                  </a:ext>
                </a:extLst>
              </p:cNvPr>
              <p:cNvSpPr txBox="1"/>
              <p:nvPr/>
            </p:nvSpPr>
            <p:spPr>
              <a:xfrm>
                <a:off x="6468465" y="3197302"/>
                <a:ext cx="34502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800" i="1" smtClean="0">
                              <a:solidFill>
                                <a:srgbClr val="000000"/>
                              </a:solidFill>
                              <a:latin typeface="Cambria Math" panose="02040503050406030204" pitchFamily="18" charset="0"/>
                            </a:rPr>
                          </m:ctrlPr>
                        </m:sSubPr>
                        <m:e>
                          <m:r>
                            <m:rPr>
                              <m:sty m:val="p"/>
                            </m:rPr>
                            <a:rPr lang="fi-FI" sz="1800">
                              <a:solidFill>
                                <a:srgbClr val="000000"/>
                              </a:solidFill>
                              <a:latin typeface="Cambria Math" panose="02040503050406030204" pitchFamily="18" charset="0"/>
                            </a:rPr>
                            <m:t>Ω</m:t>
                          </m:r>
                        </m:e>
                        <m:sub>
                          <m:r>
                            <a:rPr lang="fi-FI" sz="1800" b="0" i="0" smtClean="0">
                              <a:solidFill>
                                <a:srgbClr val="000000"/>
                              </a:solidFill>
                              <a:latin typeface="Cambria Math" panose="02040503050406030204" pitchFamily="18" charset="0"/>
                            </a:rPr>
                            <m:t>3</m:t>
                          </m:r>
                        </m:sub>
                      </m:sSub>
                    </m:oMath>
                  </m:oMathPara>
                </a14:m>
                <a:endParaRPr lang="en-FI"/>
              </a:p>
            </p:txBody>
          </p:sp>
        </mc:Choice>
        <mc:Fallback xmlns="">
          <p:sp>
            <p:nvSpPr>
              <p:cNvPr id="164" name="TextBox 163">
                <a:extLst>
                  <a:ext uri="{FF2B5EF4-FFF2-40B4-BE49-F238E27FC236}">
                    <a16:creationId xmlns:a16="http://schemas.microsoft.com/office/drawing/2014/main" id="{57D13C76-30B3-4690-B3E4-3600A527C3FE}"/>
                  </a:ext>
                </a:extLst>
              </p:cNvPr>
              <p:cNvSpPr txBox="1">
                <a:spLocks noRot="1" noChangeAspect="1" noMove="1" noResize="1" noEditPoints="1" noAdjustHandles="1" noChangeArrowheads="1" noChangeShapeType="1" noTextEdit="1"/>
              </p:cNvSpPr>
              <p:nvPr/>
            </p:nvSpPr>
            <p:spPr>
              <a:xfrm>
                <a:off x="6468465" y="3197302"/>
                <a:ext cx="345026" cy="369332"/>
              </a:xfrm>
              <a:prstGeom prst="rect">
                <a:avLst/>
              </a:prstGeom>
              <a:blipFill>
                <a:blip r:embed="rId7"/>
                <a:stretch>
                  <a:fillRect r="-17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7D9D4DD1-FFF0-4C97-B2B0-0AA08819CD9D}"/>
                  </a:ext>
                </a:extLst>
              </p:cNvPr>
              <p:cNvSpPr txBox="1"/>
              <p:nvPr/>
            </p:nvSpPr>
            <p:spPr>
              <a:xfrm>
                <a:off x="7576633" y="3372737"/>
                <a:ext cx="34502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800" i="1" smtClean="0">
                              <a:solidFill>
                                <a:srgbClr val="000000"/>
                              </a:solidFill>
                              <a:latin typeface="Cambria Math" panose="02040503050406030204" pitchFamily="18" charset="0"/>
                            </a:rPr>
                          </m:ctrlPr>
                        </m:sSubPr>
                        <m:e>
                          <m:r>
                            <m:rPr>
                              <m:sty m:val="p"/>
                            </m:rPr>
                            <a:rPr lang="fi-FI" sz="1800">
                              <a:solidFill>
                                <a:srgbClr val="000000"/>
                              </a:solidFill>
                              <a:latin typeface="Cambria Math" panose="02040503050406030204" pitchFamily="18" charset="0"/>
                            </a:rPr>
                            <m:t>Ω</m:t>
                          </m:r>
                        </m:e>
                        <m:sub>
                          <m:r>
                            <a:rPr lang="fi-FI" sz="1800" b="0" i="1" smtClean="0">
                              <a:solidFill>
                                <a:srgbClr val="000000"/>
                              </a:solidFill>
                              <a:latin typeface="Cambria Math" panose="02040503050406030204" pitchFamily="18" charset="0"/>
                            </a:rPr>
                            <m:t>4</m:t>
                          </m:r>
                        </m:sub>
                      </m:sSub>
                    </m:oMath>
                  </m:oMathPara>
                </a14:m>
                <a:endParaRPr lang="en-FI"/>
              </a:p>
            </p:txBody>
          </p:sp>
        </mc:Choice>
        <mc:Fallback xmlns="">
          <p:sp>
            <p:nvSpPr>
              <p:cNvPr id="165" name="TextBox 164">
                <a:extLst>
                  <a:ext uri="{FF2B5EF4-FFF2-40B4-BE49-F238E27FC236}">
                    <a16:creationId xmlns:a16="http://schemas.microsoft.com/office/drawing/2014/main" id="{7D9D4DD1-FFF0-4C97-B2B0-0AA08819CD9D}"/>
                  </a:ext>
                </a:extLst>
              </p:cNvPr>
              <p:cNvSpPr txBox="1">
                <a:spLocks noRot="1" noChangeAspect="1" noMove="1" noResize="1" noEditPoints="1" noAdjustHandles="1" noChangeArrowheads="1" noChangeShapeType="1" noTextEdit="1"/>
              </p:cNvSpPr>
              <p:nvPr/>
            </p:nvSpPr>
            <p:spPr>
              <a:xfrm>
                <a:off x="7576633" y="3372737"/>
                <a:ext cx="345026" cy="369332"/>
              </a:xfrm>
              <a:prstGeom prst="rect">
                <a:avLst/>
              </a:prstGeom>
              <a:blipFill>
                <a:blip r:embed="rId8"/>
                <a:stretch>
                  <a:fillRect r="-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6B4D5855-3529-48D9-B943-CE81A878CE73}"/>
                  </a:ext>
                </a:extLst>
              </p:cNvPr>
              <p:cNvSpPr txBox="1"/>
              <p:nvPr/>
            </p:nvSpPr>
            <p:spPr>
              <a:xfrm>
                <a:off x="4167897" y="2589029"/>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en-US" sz="1600" b="1" i="1" dirty="0">
                            <a:solidFill>
                              <a:schemeClr val="tx1"/>
                            </a:solidFill>
                            <a:latin typeface="Cambria Math" panose="02040503050406030204" pitchFamily="18" charset="0"/>
                          </a:rPr>
                          <m:t>𝑿</m:t>
                        </m:r>
                      </m:e>
                      <m:sub>
                        <m:r>
                          <a:rPr lang="fi-FI" sz="1600" b="1" i="1" dirty="0">
                            <a:solidFill>
                              <a:schemeClr val="tx1"/>
                            </a:solidFill>
                            <a:latin typeface="Cambria Math" panose="02040503050406030204" pitchFamily="18" charset="0"/>
                          </a:rPr>
                          <m:t>𝟏</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67" name="TextBox 166">
                <a:extLst>
                  <a:ext uri="{FF2B5EF4-FFF2-40B4-BE49-F238E27FC236}">
                    <a16:creationId xmlns:a16="http://schemas.microsoft.com/office/drawing/2014/main" id="{6B4D5855-3529-48D9-B943-CE81A878CE73}"/>
                  </a:ext>
                </a:extLst>
              </p:cNvPr>
              <p:cNvSpPr txBox="1">
                <a:spLocks noRot="1" noChangeAspect="1" noMove="1" noResize="1" noEditPoints="1" noAdjustHandles="1" noChangeArrowheads="1" noChangeShapeType="1" noTextEdit="1"/>
              </p:cNvSpPr>
              <p:nvPr/>
            </p:nvSpPr>
            <p:spPr>
              <a:xfrm>
                <a:off x="4167897" y="2589029"/>
                <a:ext cx="233561" cy="369332"/>
              </a:xfrm>
              <a:prstGeom prst="rect">
                <a:avLst/>
              </a:prstGeom>
              <a:blipFill>
                <a:blip r:embed="rId9"/>
                <a:stretch>
                  <a:fillRect r="-5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E3BE1EAE-4D51-4BA5-AAAF-4817ED56C149}"/>
                  </a:ext>
                </a:extLst>
              </p:cNvPr>
              <p:cNvSpPr txBox="1"/>
              <p:nvPr/>
            </p:nvSpPr>
            <p:spPr>
              <a:xfrm>
                <a:off x="5578082" y="2849087"/>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en-US" sz="1600" b="1" i="1" dirty="0">
                            <a:solidFill>
                              <a:schemeClr val="tx1"/>
                            </a:solidFill>
                            <a:latin typeface="Cambria Math" panose="02040503050406030204" pitchFamily="18" charset="0"/>
                          </a:rPr>
                          <m:t>𝑿</m:t>
                        </m:r>
                      </m:e>
                      <m:sub>
                        <m:r>
                          <a:rPr lang="fi-FI" sz="1600" b="1" i="1" dirty="0" smtClean="0">
                            <a:solidFill>
                              <a:schemeClr val="tx1"/>
                            </a:solidFill>
                            <a:latin typeface="Cambria Math" panose="02040503050406030204" pitchFamily="18" charset="0"/>
                          </a:rPr>
                          <m:t>𝟐</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68" name="TextBox 167">
                <a:extLst>
                  <a:ext uri="{FF2B5EF4-FFF2-40B4-BE49-F238E27FC236}">
                    <a16:creationId xmlns:a16="http://schemas.microsoft.com/office/drawing/2014/main" id="{E3BE1EAE-4D51-4BA5-AAAF-4817ED56C149}"/>
                  </a:ext>
                </a:extLst>
              </p:cNvPr>
              <p:cNvSpPr txBox="1">
                <a:spLocks noRot="1" noChangeAspect="1" noMove="1" noResize="1" noEditPoints="1" noAdjustHandles="1" noChangeArrowheads="1" noChangeShapeType="1" noTextEdit="1"/>
              </p:cNvSpPr>
              <p:nvPr/>
            </p:nvSpPr>
            <p:spPr>
              <a:xfrm>
                <a:off x="5578082" y="2849087"/>
                <a:ext cx="233561" cy="369332"/>
              </a:xfrm>
              <a:prstGeom prst="rect">
                <a:avLst/>
              </a:prstGeom>
              <a:blipFill>
                <a:blip r:embed="rId10"/>
                <a:stretch>
                  <a:fillRect r="-6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CCEFCF0A-72B7-4933-8EAF-2DC7C71389EC}"/>
                  </a:ext>
                </a:extLst>
              </p:cNvPr>
              <p:cNvSpPr txBox="1"/>
              <p:nvPr/>
            </p:nvSpPr>
            <p:spPr>
              <a:xfrm>
                <a:off x="6584758" y="2512963"/>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en-US" sz="1600" b="1" i="1" dirty="0">
                            <a:solidFill>
                              <a:schemeClr val="tx1"/>
                            </a:solidFill>
                            <a:latin typeface="Cambria Math" panose="02040503050406030204" pitchFamily="18" charset="0"/>
                          </a:rPr>
                          <m:t>𝑿</m:t>
                        </m:r>
                      </m:e>
                      <m:sub>
                        <m:r>
                          <a:rPr lang="fi-FI" sz="1600" b="1" i="1" dirty="0" smtClean="0">
                            <a:solidFill>
                              <a:schemeClr val="tx1"/>
                            </a:solidFill>
                            <a:latin typeface="Cambria Math" panose="02040503050406030204" pitchFamily="18" charset="0"/>
                          </a:rPr>
                          <m:t>𝟑</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69" name="TextBox 168">
                <a:extLst>
                  <a:ext uri="{FF2B5EF4-FFF2-40B4-BE49-F238E27FC236}">
                    <a16:creationId xmlns:a16="http://schemas.microsoft.com/office/drawing/2014/main" id="{CCEFCF0A-72B7-4933-8EAF-2DC7C71389EC}"/>
                  </a:ext>
                </a:extLst>
              </p:cNvPr>
              <p:cNvSpPr txBox="1">
                <a:spLocks noRot="1" noChangeAspect="1" noMove="1" noResize="1" noEditPoints="1" noAdjustHandles="1" noChangeArrowheads="1" noChangeShapeType="1" noTextEdit="1"/>
              </p:cNvSpPr>
              <p:nvPr/>
            </p:nvSpPr>
            <p:spPr>
              <a:xfrm>
                <a:off x="6584758" y="2512963"/>
                <a:ext cx="233561" cy="369332"/>
              </a:xfrm>
              <a:prstGeom prst="rect">
                <a:avLst/>
              </a:prstGeom>
              <a:blipFill>
                <a:blip r:embed="rId11"/>
                <a:stretch>
                  <a:fillRect r="-6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CCF1EEE8-13DA-4961-BEDB-BA07441D047B}"/>
                  </a:ext>
                </a:extLst>
              </p:cNvPr>
              <p:cNvSpPr txBox="1"/>
              <p:nvPr/>
            </p:nvSpPr>
            <p:spPr>
              <a:xfrm>
                <a:off x="7749146" y="2744101"/>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en-US" sz="1600" b="1" i="1" dirty="0">
                            <a:solidFill>
                              <a:schemeClr val="tx1"/>
                            </a:solidFill>
                            <a:latin typeface="Cambria Math" panose="02040503050406030204" pitchFamily="18" charset="0"/>
                          </a:rPr>
                          <m:t>𝑿</m:t>
                        </m:r>
                      </m:e>
                      <m:sub>
                        <m:r>
                          <a:rPr lang="fi-FI" sz="1600" b="1" i="1" dirty="0" smtClean="0">
                            <a:solidFill>
                              <a:schemeClr val="tx1"/>
                            </a:solidFill>
                            <a:latin typeface="Cambria Math" panose="02040503050406030204" pitchFamily="18" charset="0"/>
                          </a:rPr>
                          <m:t>𝟒</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70" name="TextBox 169">
                <a:extLst>
                  <a:ext uri="{FF2B5EF4-FFF2-40B4-BE49-F238E27FC236}">
                    <a16:creationId xmlns:a16="http://schemas.microsoft.com/office/drawing/2014/main" id="{CCF1EEE8-13DA-4961-BEDB-BA07441D047B}"/>
                  </a:ext>
                </a:extLst>
              </p:cNvPr>
              <p:cNvSpPr txBox="1">
                <a:spLocks noRot="1" noChangeAspect="1" noMove="1" noResize="1" noEditPoints="1" noAdjustHandles="1" noChangeArrowheads="1" noChangeShapeType="1" noTextEdit="1"/>
              </p:cNvSpPr>
              <p:nvPr/>
            </p:nvSpPr>
            <p:spPr>
              <a:xfrm>
                <a:off x="7749146" y="2744101"/>
                <a:ext cx="233561" cy="369332"/>
              </a:xfrm>
              <a:prstGeom prst="rect">
                <a:avLst/>
              </a:prstGeom>
              <a:blipFill>
                <a:blip r:embed="rId12"/>
                <a:stretch>
                  <a:fillRect r="-60526"/>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039B4C80-3A07-4E8D-A6F2-DF4FB1633384}"/>
              </a:ext>
            </a:extLst>
          </p:cNvPr>
          <p:cNvSpPr txBox="1"/>
          <p:nvPr/>
        </p:nvSpPr>
        <p:spPr>
          <a:xfrm>
            <a:off x="406921" y="2769581"/>
            <a:ext cx="1968128" cy="379527"/>
          </a:xfrm>
          <a:prstGeom prst="rect">
            <a:avLst/>
          </a:prstGeom>
          <a:noFill/>
        </p:spPr>
        <p:txBody>
          <a:bodyPr wrap="square" lIns="0" rtlCol="0">
            <a:spAutoFit/>
          </a:bodyPr>
          <a:lstStyle/>
          <a:p>
            <a:pPr algn="r">
              <a:lnSpc>
                <a:spcPct val="130000"/>
              </a:lnSpc>
              <a:spcAft>
                <a:spcPts val="600"/>
              </a:spcAft>
              <a:buClr>
                <a:schemeClr val="accent2"/>
              </a:buClr>
            </a:pPr>
            <a:r>
              <a:rPr lang="fi-FI" sz="1600" err="1">
                <a:latin typeface="Trebuchet MS" panose="020B0603020202020204" pitchFamily="34" charset="0"/>
              </a:rPr>
              <a:t>e.g</a:t>
            </a:r>
            <a:r>
              <a:rPr lang="fi-FI" sz="1600">
                <a:latin typeface="Trebuchet MS" panose="020B0603020202020204" pitchFamily="34" charset="0"/>
              </a:rPr>
              <a:t>. </a:t>
            </a:r>
            <a:r>
              <a:rPr lang="fi-FI" sz="1600" err="1">
                <a:latin typeface="Trebuchet MS" panose="020B0603020202020204" pitchFamily="34" charset="0"/>
              </a:rPr>
              <a:t>close-by</a:t>
            </a:r>
            <a:r>
              <a:rPr lang="fi-FI" sz="1600">
                <a:latin typeface="Trebuchet MS" panose="020B0603020202020204" pitchFamily="34" charset="0"/>
              </a:rPr>
              <a:t> </a:t>
            </a:r>
            <a:r>
              <a:rPr lang="fi-FI" sz="1600" err="1">
                <a:latin typeface="Trebuchet MS" panose="020B0603020202020204" pitchFamily="34" charset="0"/>
              </a:rPr>
              <a:t>pixels</a:t>
            </a:r>
            <a:endParaRPr lang="en-FI" sz="1600">
              <a:latin typeface="Trebuchet MS" panose="020B0603020202020204" pitchFamily="34" charset="0"/>
            </a:endParaRPr>
          </a:p>
        </p:txBody>
      </p:sp>
      <p:sp>
        <p:nvSpPr>
          <p:cNvPr id="172" name="TextBox 171">
            <a:extLst>
              <a:ext uri="{FF2B5EF4-FFF2-40B4-BE49-F238E27FC236}">
                <a16:creationId xmlns:a16="http://schemas.microsoft.com/office/drawing/2014/main" id="{48DEE8A3-9D9C-44AF-B49F-6A8EE8D61B9E}"/>
              </a:ext>
            </a:extLst>
          </p:cNvPr>
          <p:cNvSpPr txBox="1"/>
          <p:nvPr/>
        </p:nvSpPr>
        <p:spPr>
          <a:xfrm>
            <a:off x="406921" y="4743187"/>
            <a:ext cx="1968128" cy="379527"/>
          </a:xfrm>
          <a:prstGeom prst="rect">
            <a:avLst/>
          </a:prstGeom>
          <a:noFill/>
        </p:spPr>
        <p:txBody>
          <a:bodyPr wrap="square" lIns="0" rtlCol="0">
            <a:spAutoFit/>
          </a:bodyPr>
          <a:lstStyle/>
          <a:p>
            <a:pPr algn="r">
              <a:lnSpc>
                <a:spcPct val="130000"/>
              </a:lnSpc>
              <a:spcAft>
                <a:spcPts val="600"/>
              </a:spcAft>
              <a:buClr>
                <a:schemeClr val="accent2"/>
              </a:buClr>
            </a:pPr>
            <a:r>
              <a:rPr lang="fi-FI" sz="1600" err="1">
                <a:latin typeface="Trebuchet MS" panose="020B0603020202020204" pitchFamily="34" charset="0"/>
              </a:rPr>
              <a:t>e.g</a:t>
            </a:r>
            <a:r>
              <a:rPr lang="fi-FI" sz="1600">
                <a:latin typeface="Trebuchet MS" panose="020B0603020202020204" pitchFamily="34" charset="0"/>
              </a:rPr>
              <a:t>. </a:t>
            </a:r>
            <a:r>
              <a:rPr lang="fi-FI" sz="1600" err="1">
                <a:latin typeface="Trebuchet MS" panose="020B0603020202020204" pitchFamily="34" charset="0"/>
              </a:rPr>
              <a:t>current</a:t>
            </a:r>
            <a:r>
              <a:rPr lang="fi-FI" sz="1600">
                <a:latin typeface="Trebuchet MS" panose="020B0603020202020204" pitchFamily="34" charset="0"/>
              </a:rPr>
              <a:t> </a:t>
            </a:r>
            <a:r>
              <a:rPr lang="fi-FI" sz="1600" err="1">
                <a:latin typeface="Trebuchet MS" panose="020B0603020202020204" pitchFamily="34" charset="0"/>
              </a:rPr>
              <a:t>pixel</a:t>
            </a:r>
            <a:endParaRPr lang="en-FI" sz="1600">
              <a:latin typeface="Trebuchet MS" panose="020B0603020202020204" pitchFamily="34" charset="0"/>
            </a:endParaRPr>
          </a:p>
        </p:txBody>
      </p:sp>
      <p:sp>
        <p:nvSpPr>
          <p:cNvPr id="33" name="Arrow: Up 32">
            <a:extLst>
              <a:ext uri="{FF2B5EF4-FFF2-40B4-BE49-F238E27FC236}">
                <a16:creationId xmlns:a16="http://schemas.microsoft.com/office/drawing/2014/main" id="{7BC038E9-C332-4B5A-8BA2-C496A405BAC7}"/>
              </a:ext>
            </a:extLst>
          </p:cNvPr>
          <p:cNvSpPr/>
          <p:nvPr/>
        </p:nvSpPr>
        <p:spPr>
          <a:xfrm rot="5400000">
            <a:off x="2532031" y="2766417"/>
            <a:ext cx="272591" cy="467360"/>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4" name="Arrow: Up 173">
            <a:extLst>
              <a:ext uri="{FF2B5EF4-FFF2-40B4-BE49-F238E27FC236}">
                <a16:creationId xmlns:a16="http://schemas.microsoft.com/office/drawing/2014/main" id="{5F438D01-B4E0-4614-8B4A-5628D806BF51}"/>
              </a:ext>
            </a:extLst>
          </p:cNvPr>
          <p:cNvSpPr/>
          <p:nvPr/>
        </p:nvSpPr>
        <p:spPr>
          <a:xfrm rot="5400000">
            <a:off x="2530151" y="4718448"/>
            <a:ext cx="272591" cy="467360"/>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6" name="Slide Number Placeholder 35">
            <a:extLst>
              <a:ext uri="{FF2B5EF4-FFF2-40B4-BE49-F238E27FC236}">
                <a16:creationId xmlns:a16="http://schemas.microsoft.com/office/drawing/2014/main" id="{8BD7E2A7-07FB-4AA1-A787-5F39BF5255D1}"/>
              </a:ext>
            </a:extLst>
          </p:cNvPr>
          <p:cNvSpPr>
            <a:spLocks noGrp="1"/>
          </p:cNvSpPr>
          <p:nvPr>
            <p:ph type="sldNum" sz="quarter" idx="12"/>
          </p:nvPr>
        </p:nvSpPr>
        <p:spPr/>
        <p:txBody>
          <a:bodyPr/>
          <a:lstStyle/>
          <a:p>
            <a:fld id="{897AE9FA-3F8D-0D45-ABEA-B1C7A7244A19}" type="slidenum">
              <a:rPr lang="en-US" smtClean="0"/>
              <a:t>28</a:t>
            </a:fld>
            <a:endParaRPr lang="en-US"/>
          </a:p>
        </p:txBody>
      </p:sp>
      <p:sp>
        <p:nvSpPr>
          <p:cNvPr id="4" name="TextBox 3">
            <a:extLst>
              <a:ext uri="{FF2B5EF4-FFF2-40B4-BE49-F238E27FC236}">
                <a16:creationId xmlns:a16="http://schemas.microsoft.com/office/drawing/2014/main" id="{7ABB2669-A441-54D9-0860-B07EC42D348C}"/>
              </a:ext>
            </a:extLst>
          </p:cNvPr>
          <p:cNvSpPr txBox="1"/>
          <p:nvPr/>
        </p:nvSpPr>
        <p:spPr>
          <a:xfrm>
            <a:off x="5208482" y="3775111"/>
            <a:ext cx="1775035" cy="414985"/>
          </a:xfrm>
          <a:prstGeom prst="rect">
            <a:avLst/>
          </a:prstGeom>
          <a:noFill/>
        </p:spPr>
        <p:txBody>
          <a:bodyPr wrap="square" lIns="0" rtlCol="0">
            <a:spAutoFit/>
          </a:bodyPr>
          <a:lstStyle/>
          <a:p>
            <a:pPr algn="ctr">
              <a:lnSpc>
                <a:spcPct val="130000"/>
              </a:lnSpc>
              <a:spcAft>
                <a:spcPts val="600"/>
              </a:spcAft>
              <a:buClr>
                <a:schemeClr val="accent2"/>
              </a:buClr>
            </a:pPr>
            <a:r>
              <a:rPr lang="fi-FI"/>
              <a:t>shift</a:t>
            </a:r>
            <a:endParaRPr lang="en-FI"/>
          </a:p>
        </p:txBody>
      </p:sp>
      <p:sp>
        <p:nvSpPr>
          <p:cNvPr id="5" name="Arrow: Down 4">
            <a:extLst>
              <a:ext uri="{FF2B5EF4-FFF2-40B4-BE49-F238E27FC236}">
                <a16:creationId xmlns:a16="http://schemas.microsoft.com/office/drawing/2014/main" id="{069BFB74-49B1-4A24-FB1E-9D657B36FE2B}"/>
              </a:ext>
            </a:extLst>
          </p:cNvPr>
          <p:cNvSpPr/>
          <p:nvPr/>
        </p:nvSpPr>
        <p:spPr>
          <a:xfrm>
            <a:off x="5376028" y="3793751"/>
            <a:ext cx="183654" cy="510258"/>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6" name="Arrow: Down 5">
            <a:extLst>
              <a:ext uri="{FF2B5EF4-FFF2-40B4-BE49-F238E27FC236}">
                <a16:creationId xmlns:a16="http://schemas.microsoft.com/office/drawing/2014/main" id="{29024985-2AD1-2873-09D2-E624CB8B35B9}"/>
              </a:ext>
            </a:extLst>
          </p:cNvPr>
          <p:cNvSpPr/>
          <p:nvPr/>
        </p:nvSpPr>
        <p:spPr>
          <a:xfrm>
            <a:off x="6526963" y="3793751"/>
            <a:ext cx="183654" cy="510258"/>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8" name="Arrow: Down 7">
            <a:extLst>
              <a:ext uri="{FF2B5EF4-FFF2-40B4-BE49-F238E27FC236}">
                <a16:creationId xmlns:a16="http://schemas.microsoft.com/office/drawing/2014/main" id="{96BA3A23-804E-1AA4-3C6D-9BD764CB80B0}"/>
              </a:ext>
            </a:extLst>
          </p:cNvPr>
          <p:cNvSpPr/>
          <p:nvPr/>
        </p:nvSpPr>
        <p:spPr>
          <a:xfrm>
            <a:off x="7677899" y="3793751"/>
            <a:ext cx="183654" cy="510258"/>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9" name="Arrow: Down 8">
            <a:extLst>
              <a:ext uri="{FF2B5EF4-FFF2-40B4-BE49-F238E27FC236}">
                <a16:creationId xmlns:a16="http://schemas.microsoft.com/office/drawing/2014/main" id="{DBB04F01-DB5F-C5B8-9C30-28435D813727}"/>
              </a:ext>
            </a:extLst>
          </p:cNvPr>
          <p:cNvSpPr/>
          <p:nvPr/>
        </p:nvSpPr>
        <p:spPr>
          <a:xfrm>
            <a:off x="4225093" y="3793751"/>
            <a:ext cx="183654" cy="510258"/>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0" name="TextBox 9">
            <a:extLst>
              <a:ext uri="{FF2B5EF4-FFF2-40B4-BE49-F238E27FC236}">
                <a16:creationId xmlns:a16="http://schemas.microsoft.com/office/drawing/2014/main" id="{01218844-5907-5380-B103-446896887F30}"/>
              </a:ext>
            </a:extLst>
          </p:cNvPr>
          <p:cNvSpPr txBox="1"/>
          <p:nvPr/>
        </p:nvSpPr>
        <p:spPr>
          <a:xfrm>
            <a:off x="6336241" y="3764313"/>
            <a:ext cx="1775035" cy="414985"/>
          </a:xfrm>
          <a:prstGeom prst="rect">
            <a:avLst/>
          </a:prstGeom>
          <a:noFill/>
        </p:spPr>
        <p:txBody>
          <a:bodyPr wrap="square" lIns="0" rtlCol="0">
            <a:spAutoFit/>
          </a:bodyPr>
          <a:lstStyle/>
          <a:p>
            <a:pPr algn="ctr">
              <a:lnSpc>
                <a:spcPct val="130000"/>
              </a:lnSpc>
              <a:spcAft>
                <a:spcPts val="600"/>
              </a:spcAft>
              <a:buClr>
                <a:schemeClr val="accent2"/>
              </a:buClr>
            </a:pPr>
            <a:r>
              <a:rPr lang="fi-FI"/>
              <a:t>shift</a:t>
            </a:r>
            <a:endParaRPr lang="en-FI"/>
          </a:p>
        </p:txBody>
      </p:sp>
      <p:sp>
        <p:nvSpPr>
          <p:cNvPr id="11" name="TextBox 10">
            <a:extLst>
              <a:ext uri="{FF2B5EF4-FFF2-40B4-BE49-F238E27FC236}">
                <a16:creationId xmlns:a16="http://schemas.microsoft.com/office/drawing/2014/main" id="{914E6255-20CD-E615-AEBC-2F9EAD7873BC}"/>
              </a:ext>
            </a:extLst>
          </p:cNvPr>
          <p:cNvSpPr txBox="1"/>
          <p:nvPr/>
        </p:nvSpPr>
        <p:spPr>
          <a:xfrm>
            <a:off x="4013006" y="3764313"/>
            <a:ext cx="1775035" cy="414985"/>
          </a:xfrm>
          <a:prstGeom prst="rect">
            <a:avLst/>
          </a:prstGeom>
          <a:noFill/>
        </p:spPr>
        <p:txBody>
          <a:bodyPr wrap="square" lIns="0" rtlCol="0">
            <a:spAutoFit/>
          </a:bodyPr>
          <a:lstStyle/>
          <a:p>
            <a:pPr algn="ctr">
              <a:lnSpc>
                <a:spcPct val="130000"/>
              </a:lnSpc>
              <a:spcAft>
                <a:spcPts val="600"/>
              </a:spcAft>
              <a:buClr>
                <a:schemeClr val="accent2"/>
              </a:buClr>
            </a:pPr>
            <a:r>
              <a:rPr lang="fi-FI"/>
              <a:t>shift</a:t>
            </a:r>
            <a:endParaRPr lang="en-FI"/>
          </a:p>
        </p:txBody>
      </p:sp>
    </p:spTree>
    <p:extLst>
      <p:ext uri="{BB962C8B-B14F-4D97-AF65-F5344CB8AC3E}">
        <p14:creationId xmlns:p14="http://schemas.microsoft.com/office/powerpoint/2010/main" val="3224322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CD838-9906-4BEA-B80D-794295160381}"/>
              </a:ext>
            </a:extLst>
          </p:cNvPr>
          <p:cNvSpPr>
            <a:spLocks noGrp="1"/>
          </p:cNvSpPr>
          <p:nvPr>
            <p:ph type="title"/>
          </p:nvPr>
        </p:nvSpPr>
        <p:spPr>
          <a:xfrm>
            <a:off x="968828" y="1"/>
            <a:ext cx="8254419" cy="1312023"/>
          </a:xfrm>
        </p:spPr>
        <p:txBody>
          <a:bodyPr/>
          <a:lstStyle/>
          <a:p>
            <a:r>
              <a:rPr lang="fi-FI"/>
              <a:t>Candidates are shifted to target domain</a:t>
            </a:r>
            <a:endParaRPr lang="en-FI"/>
          </a:p>
        </p:txBody>
      </p:sp>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592D7A15-23F4-426D-A590-FF4B5AEDA20E}"/>
                  </a:ext>
                </a:extLst>
              </p:cNvPr>
              <p:cNvSpPr txBox="1"/>
              <p:nvPr/>
            </p:nvSpPr>
            <p:spPr>
              <a:xfrm>
                <a:off x="4077153" y="2025166"/>
                <a:ext cx="3840514" cy="246221"/>
              </a:xfrm>
              <a:prstGeom prst="rect">
                <a:avLst/>
              </a:prstGeom>
              <a:noFill/>
            </p:spPr>
            <p:txBody>
              <a:bodyPr wrap="square" lIns="0" tIns="0" rIns="0" bIns="0" rtlCol="0">
                <a:spAutoFit/>
              </a:bodyPr>
              <a:lstStyle/>
              <a:p>
                <a:pPr algn="ctr" defTabSz="114300"/>
                <a:r>
                  <a:rPr lang="fi-FI" sz="1600" err="1">
                    <a:solidFill>
                      <a:srgbClr val="000000"/>
                    </a:solidFill>
                    <a:latin typeface="Trebuchet MS" panose="020B0603020202020204" pitchFamily="34" charset="0"/>
                  </a:rPr>
                  <a:t>Candidates</a:t>
                </a:r>
                <a:r>
                  <a:rPr lang="fi-FI" sz="1600">
                    <a:solidFill>
                      <a:srgbClr val="000000"/>
                    </a:solidFill>
                    <a:latin typeface="Trebuchet MS" panose="020B0603020202020204" pitchFamily="34" charset="0"/>
                  </a:rPr>
                  <a:t> in </a:t>
                </a:r>
                <a:r>
                  <a:rPr lang="fi-FI" sz="1600" err="1">
                    <a:solidFill>
                      <a:srgbClr val="000000"/>
                    </a:solidFill>
                    <a:latin typeface="Trebuchet MS" panose="020B0603020202020204" pitchFamily="34" charset="0"/>
                  </a:rPr>
                  <a:t>different</a:t>
                </a:r>
                <a:r>
                  <a:rPr lang="fi-FI" sz="1600">
                    <a:solidFill>
                      <a:srgbClr val="000000"/>
                    </a:solidFill>
                    <a:latin typeface="Trebuchet MS" panose="020B0603020202020204" pitchFamily="34" charset="0"/>
                  </a:rPr>
                  <a:t> </a:t>
                </a:r>
                <a:r>
                  <a:rPr lang="fi-FI" sz="1600" err="1">
                    <a:solidFill>
                      <a:srgbClr val="000000"/>
                    </a:solidFill>
                    <a:latin typeface="Trebuchet MS" panose="020B0603020202020204" pitchFamily="34" charset="0"/>
                  </a:rPr>
                  <a:t>domains</a:t>
                </a:r>
                <a:r>
                  <a:rPr lang="fi-FI" sz="1600">
                    <a:solidFill>
                      <a:srgbClr val="000000"/>
                    </a:solidFill>
                    <a:latin typeface="Trebuchet MS" panose="020B0603020202020204" pitchFamily="34" charset="0"/>
                  </a:rPr>
                  <a:t> </a:t>
                </a:r>
                <a14:m>
                  <m:oMath xmlns:m="http://schemas.openxmlformats.org/officeDocument/2006/math">
                    <m:sSub>
                      <m:sSubPr>
                        <m:ctrlPr>
                          <a:rPr lang="fi-FI" sz="1600" b="0" i="1" smtClean="0">
                            <a:solidFill>
                              <a:srgbClr val="000000"/>
                            </a:solidFill>
                            <a:latin typeface="Cambria Math" panose="02040503050406030204" pitchFamily="18" charset="0"/>
                          </a:rPr>
                        </m:ctrlPr>
                      </m:sSubPr>
                      <m:e>
                        <m:r>
                          <m:rPr>
                            <m:sty m:val="p"/>
                          </m:rPr>
                          <a:rPr lang="fi-FI" sz="1600" b="0" i="0" smtClean="0">
                            <a:solidFill>
                              <a:srgbClr val="000000"/>
                            </a:solidFill>
                            <a:latin typeface="Cambria Math" panose="02040503050406030204" pitchFamily="18" charset="0"/>
                          </a:rPr>
                          <m:t>Ω</m:t>
                        </m:r>
                      </m:e>
                      <m:sub>
                        <m:r>
                          <m:rPr>
                            <m:sty m:val="p"/>
                          </m:rPr>
                          <a:rPr lang="fi-FI" sz="1600" b="0" i="0" smtClean="0">
                            <a:solidFill>
                              <a:srgbClr val="000000"/>
                            </a:solidFill>
                            <a:latin typeface="Cambria Math" panose="02040503050406030204" pitchFamily="18" charset="0"/>
                          </a:rPr>
                          <m:t>i</m:t>
                        </m:r>
                      </m:sub>
                    </m:sSub>
                  </m:oMath>
                </a14:m>
                <a:endParaRPr lang="en-US" sz="1600">
                  <a:solidFill>
                    <a:srgbClr val="000000"/>
                  </a:solidFill>
                  <a:latin typeface="Trebuchet MS" panose="020B0603020202020204" pitchFamily="34" charset="0"/>
                </a:endParaRPr>
              </a:p>
            </p:txBody>
          </p:sp>
        </mc:Choice>
        <mc:Fallback xmlns="">
          <p:sp>
            <p:nvSpPr>
              <p:cNvPr id="127" name="TextBox 126">
                <a:extLst>
                  <a:ext uri="{FF2B5EF4-FFF2-40B4-BE49-F238E27FC236}">
                    <a16:creationId xmlns:a16="http://schemas.microsoft.com/office/drawing/2014/main" id="{592D7A15-23F4-426D-A590-FF4B5AEDA20E}"/>
                  </a:ext>
                </a:extLst>
              </p:cNvPr>
              <p:cNvSpPr txBox="1">
                <a:spLocks noRot="1" noChangeAspect="1" noMove="1" noResize="1" noEditPoints="1" noAdjustHandles="1" noChangeArrowheads="1" noChangeShapeType="1" noTextEdit="1"/>
              </p:cNvSpPr>
              <p:nvPr/>
            </p:nvSpPr>
            <p:spPr>
              <a:xfrm>
                <a:off x="4077153" y="2025166"/>
                <a:ext cx="3840514" cy="246221"/>
              </a:xfrm>
              <a:prstGeom prst="rect">
                <a:avLst/>
              </a:prstGeom>
              <a:blipFill>
                <a:blip r:embed="rId4"/>
                <a:stretch>
                  <a:fillRect t="-26829" b="-463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0B22F410-6DAE-45E3-8C65-9B72C9879A6E}"/>
                  </a:ext>
                </a:extLst>
              </p:cNvPr>
              <p:cNvSpPr txBox="1"/>
              <p:nvPr/>
            </p:nvSpPr>
            <p:spPr>
              <a:xfrm>
                <a:off x="4695465"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Target domain </a:t>
                </a:r>
                <a14:m>
                  <m:oMath xmlns:m="http://schemas.openxmlformats.org/officeDocument/2006/math">
                    <m:r>
                      <m:rPr>
                        <m:sty m:val="p"/>
                      </m:rPr>
                      <a:rPr lang="fi-FI" sz="1600">
                        <a:solidFill>
                          <a:srgbClr val="000000"/>
                        </a:solidFill>
                        <a:latin typeface="Cambria Math" panose="02040503050406030204" pitchFamily="18" charset="0"/>
                      </a:rPr>
                      <m:t>Ω</m:t>
                    </m:r>
                  </m:oMath>
                </a14:m>
                <a:endParaRPr lang="en-US" sz="1600">
                  <a:solidFill>
                    <a:srgbClr val="000000"/>
                  </a:solidFill>
                  <a:latin typeface="Trebuchet MS" panose="020B0603020202020204" pitchFamily="34" charset="0"/>
                </a:endParaRPr>
              </a:p>
            </p:txBody>
          </p:sp>
        </mc:Choice>
        <mc:Fallback xmlns="">
          <p:sp>
            <p:nvSpPr>
              <p:cNvPr id="133" name="TextBox 132">
                <a:extLst>
                  <a:ext uri="{FF2B5EF4-FFF2-40B4-BE49-F238E27FC236}">
                    <a16:creationId xmlns:a16="http://schemas.microsoft.com/office/drawing/2014/main" id="{0B22F410-6DAE-45E3-8C65-9B72C9879A6E}"/>
                  </a:ext>
                </a:extLst>
              </p:cNvPr>
              <p:cNvSpPr txBox="1">
                <a:spLocks noRot="1" noChangeAspect="1" noMove="1" noResize="1" noEditPoints="1" noAdjustHandles="1" noChangeArrowheads="1" noChangeShapeType="1" noTextEdit="1"/>
              </p:cNvSpPr>
              <p:nvPr/>
            </p:nvSpPr>
            <p:spPr>
              <a:xfrm>
                <a:off x="4695465" y="5378548"/>
                <a:ext cx="2801070" cy="246221"/>
              </a:xfrm>
              <a:prstGeom prst="rect">
                <a:avLst/>
              </a:prstGeom>
              <a:blipFill>
                <a:blip r:embed="rId5"/>
                <a:stretch>
                  <a:fillRect t="-24390" b="-48780"/>
                </a:stretch>
              </a:blipFill>
            </p:spPr>
            <p:txBody>
              <a:bodyPr/>
              <a:lstStyle/>
              <a:p>
                <a:r>
                  <a:rPr lang="en-US">
                    <a:noFill/>
                  </a:rPr>
                  <a:t> </a:t>
                </a:r>
              </a:p>
            </p:txBody>
          </p:sp>
        </mc:Fallback>
      </mc:AlternateContent>
      <p:sp>
        <p:nvSpPr>
          <p:cNvPr id="91" name="Oval 90">
            <a:extLst>
              <a:ext uri="{FF2B5EF4-FFF2-40B4-BE49-F238E27FC236}">
                <a16:creationId xmlns:a16="http://schemas.microsoft.com/office/drawing/2014/main" id="{D58BBFA4-ACF7-4498-996F-E8129185971B}"/>
              </a:ext>
            </a:extLst>
          </p:cNvPr>
          <p:cNvSpPr/>
          <p:nvPr/>
        </p:nvSpPr>
        <p:spPr>
          <a:xfrm>
            <a:off x="4052771" y="4437559"/>
            <a:ext cx="4248312" cy="795024"/>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05" name="Oval 104">
            <a:extLst>
              <a:ext uri="{FF2B5EF4-FFF2-40B4-BE49-F238E27FC236}">
                <a16:creationId xmlns:a16="http://schemas.microsoft.com/office/drawing/2014/main" id="{07C311A7-181D-4385-AD0C-B8963EA0CA25}"/>
              </a:ext>
            </a:extLst>
          </p:cNvPr>
          <p:cNvSpPr/>
          <p:nvPr/>
        </p:nvSpPr>
        <p:spPr>
          <a:xfrm>
            <a:off x="4683673" y="4823404"/>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32" name="Oval 131">
            <a:extLst>
              <a:ext uri="{FF2B5EF4-FFF2-40B4-BE49-F238E27FC236}">
                <a16:creationId xmlns:a16="http://schemas.microsoft.com/office/drawing/2014/main" id="{3BD44D1A-C8F7-4D5A-ABA0-46922A6D4A23}"/>
              </a:ext>
            </a:extLst>
          </p:cNvPr>
          <p:cNvSpPr/>
          <p:nvPr/>
        </p:nvSpPr>
        <p:spPr>
          <a:xfrm>
            <a:off x="6438535" y="4863801"/>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35" name="Oval 134">
            <a:extLst>
              <a:ext uri="{FF2B5EF4-FFF2-40B4-BE49-F238E27FC236}">
                <a16:creationId xmlns:a16="http://schemas.microsoft.com/office/drawing/2014/main" id="{DB99810D-AA37-45F5-9AB7-7FC6861472C4}"/>
              </a:ext>
            </a:extLst>
          </p:cNvPr>
          <p:cNvSpPr/>
          <p:nvPr/>
        </p:nvSpPr>
        <p:spPr>
          <a:xfrm>
            <a:off x="7331307" y="4670075"/>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37" name="Oval 136">
            <a:extLst>
              <a:ext uri="{FF2B5EF4-FFF2-40B4-BE49-F238E27FC236}">
                <a16:creationId xmlns:a16="http://schemas.microsoft.com/office/drawing/2014/main" id="{CA3195CE-56B3-4F0A-BF6B-461989D27213}"/>
              </a:ext>
            </a:extLst>
          </p:cNvPr>
          <p:cNvSpPr/>
          <p:nvPr/>
        </p:nvSpPr>
        <p:spPr>
          <a:xfrm>
            <a:off x="5574714" y="4649452"/>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grpSp>
        <p:nvGrpSpPr>
          <p:cNvPr id="7" name="Group 6">
            <a:extLst>
              <a:ext uri="{FF2B5EF4-FFF2-40B4-BE49-F238E27FC236}">
                <a16:creationId xmlns:a16="http://schemas.microsoft.com/office/drawing/2014/main" id="{DC7D2150-9C1B-4722-B5CD-46B852E266A2}"/>
              </a:ext>
            </a:extLst>
          </p:cNvPr>
          <p:cNvGrpSpPr/>
          <p:nvPr/>
        </p:nvGrpSpPr>
        <p:grpSpPr>
          <a:xfrm>
            <a:off x="3795086" y="2536627"/>
            <a:ext cx="4526545" cy="953480"/>
            <a:chOff x="200558" y="4457305"/>
            <a:chExt cx="4526545" cy="953480"/>
          </a:xfrm>
        </p:grpSpPr>
        <p:sp>
          <p:nvSpPr>
            <p:cNvPr id="142" name="Oval 141">
              <a:extLst>
                <a:ext uri="{FF2B5EF4-FFF2-40B4-BE49-F238E27FC236}">
                  <a16:creationId xmlns:a16="http://schemas.microsoft.com/office/drawing/2014/main" id="{780D09EF-B5D8-42B9-828D-666DA0CC2617}"/>
                </a:ext>
              </a:extLst>
            </p:cNvPr>
            <p:cNvSpPr/>
            <p:nvPr/>
          </p:nvSpPr>
          <p:spPr>
            <a:xfrm>
              <a:off x="200558" y="4457305"/>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3" name="Oval 142">
              <a:extLst>
                <a:ext uri="{FF2B5EF4-FFF2-40B4-BE49-F238E27FC236}">
                  <a16:creationId xmlns:a16="http://schemas.microsoft.com/office/drawing/2014/main" id="{ACC18B03-BA06-499E-8EB1-1CBEE2CDAF07}"/>
                </a:ext>
              </a:extLst>
            </p:cNvPr>
            <p:cNvSpPr/>
            <p:nvPr/>
          </p:nvSpPr>
          <p:spPr>
            <a:xfrm>
              <a:off x="1362595" y="4676788"/>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4" name="Oval 143">
              <a:extLst>
                <a:ext uri="{FF2B5EF4-FFF2-40B4-BE49-F238E27FC236}">
                  <a16:creationId xmlns:a16="http://schemas.microsoft.com/office/drawing/2014/main" id="{D2247C3A-C3BD-4E0C-8C27-E5AA580915E9}"/>
                </a:ext>
              </a:extLst>
            </p:cNvPr>
            <p:cNvSpPr/>
            <p:nvPr/>
          </p:nvSpPr>
          <p:spPr>
            <a:xfrm>
              <a:off x="2524633" y="4457305"/>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5" name="Oval 144">
              <a:extLst>
                <a:ext uri="{FF2B5EF4-FFF2-40B4-BE49-F238E27FC236}">
                  <a16:creationId xmlns:a16="http://schemas.microsoft.com/office/drawing/2014/main" id="{82FB5A5C-CC2D-4303-99A4-5FB1E0EE1903}"/>
                </a:ext>
              </a:extLst>
            </p:cNvPr>
            <p:cNvSpPr/>
            <p:nvPr/>
          </p:nvSpPr>
          <p:spPr>
            <a:xfrm>
              <a:off x="3629231" y="4636035"/>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6" name="Oval 145">
              <a:extLst>
                <a:ext uri="{FF2B5EF4-FFF2-40B4-BE49-F238E27FC236}">
                  <a16:creationId xmlns:a16="http://schemas.microsoft.com/office/drawing/2014/main" id="{C0F96F01-1614-4F0A-807F-0E59E0473994}"/>
                </a:ext>
              </a:extLst>
            </p:cNvPr>
            <p:cNvSpPr/>
            <p:nvPr/>
          </p:nvSpPr>
          <p:spPr>
            <a:xfrm>
              <a:off x="500258" y="4783611"/>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47" name="Oval 146">
              <a:extLst>
                <a:ext uri="{FF2B5EF4-FFF2-40B4-BE49-F238E27FC236}">
                  <a16:creationId xmlns:a16="http://schemas.microsoft.com/office/drawing/2014/main" id="{64C74DBC-3AB0-4993-A535-832CCEFCE7B5}"/>
                </a:ext>
              </a:extLst>
            </p:cNvPr>
            <p:cNvSpPr/>
            <p:nvPr/>
          </p:nvSpPr>
          <p:spPr>
            <a:xfrm>
              <a:off x="1893952" y="5055267"/>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a:solidFill>
                  <a:srgbClr val="FFFFFF"/>
                </a:solidFill>
                <a:latin typeface="Trebuchet MS" panose="020B0603020202020204" pitchFamily="34" charset="0"/>
              </a:endParaRPr>
            </a:p>
          </p:txBody>
        </p:sp>
        <p:sp>
          <p:nvSpPr>
            <p:cNvPr id="148" name="Oval 147">
              <a:extLst>
                <a:ext uri="{FF2B5EF4-FFF2-40B4-BE49-F238E27FC236}">
                  <a16:creationId xmlns:a16="http://schemas.microsoft.com/office/drawing/2014/main" id="{34F723BE-B6E1-4A68-94EF-AB48777892DF}"/>
                </a:ext>
              </a:extLst>
            </p:cNvPr>
            <p:cNvSpPr/>
            <p:nvPr/>
          </p:nvSpPr>
          <p:spPr>
            <a:xfrm>
              <a:off x="4083371" y="4951109"/>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53" name="Oval 152">
              <a:extLst>
                <a:ext uri="{FF2B5EF4-FFF2-40B4-BE49-F238E27FC236}">
                  <a16:creationId xmlns:a16="http://schemas.microsoft.com/office/drawing/2014/main" id="{1ADDFD8E-0C11-4DC9-BE11-FC604932ECFE}"/>
                </a:ext>
              </a:extLst>
            </p:cNvPr>
            <p:cNvSpPr/>
            <p:nvPr/>
          </p:nvSpPr>
          <p:spPr>
            <a:xfrm>
              <a:off x="2880648" y="4655841"/>
              <a:ext cx="146222" cy="146222"/>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grp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6B4D5855-3529-48D9-B943-CE81A878CE73}"/>
                  </a:ext>
                </a:extLst>
              </p:cNvPr>
              <p:cNvSpPr txBox="1"/>
              <p:nvPr/>
            </p:nvSpPr>
            <p:spPr>
              <a:xfrm>
                <a:off x="4167897" y="2589029"/>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en-US" sz="1600" b="1" i="1" dirty="0">
                            <a:solidFill>
                              <a:schemeClr val="tx1"/>
                            </a:solidFill>
                            <a:latin typeface="Cambria Math" panose="02040503050406030204" pitchFamily="18" charset="0"/>
                          </a:rPr>
                          <m:t>𝑿</m:t>
                        </m:r>
                      </m:e>
                      <m:sub>
                        <m:r>
                          <a:rPr lang="fi-FI" sz="1600" b="1" i="1" dirty="0">
                            <a:solidFill>
                              <a:schemeClr val="tx1"/>
                            </a:solidFill>
                            <a:latin typeface="Cambria Math" panose="02040503050406030204" pitchFamily="18" charset="0"/>
                          </a:rPr>
                          <m:t>𝟏</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67" name="TextBox 166">
                <a:extLst>
                  <a:ext uri="{FF2B5EF4-FFF2-40B4-BE49-F238E27FC236}">
                    <a16:creationId xmlns:a16="http://schemas.microsoft.com/office/drawing/2014/main" id="{6B4D5855-3529-48D9-B943-CE81A878CE73}"/>
                  </a:ext>
                </a:extLst>
              </p:cNvPr>
              <p:cNvSpPr txBox="1">
                <a:spLocks noRot="1" noChangeAspect="1" noMove="1" noResize="1" noEditPoints="1" noAdjustHandles="1" noChangeArrowheads="1" noChangeShapeType="1" noTextEdit="1"/>
              </p:cNvSpPr>
              <p:nvPr/>
            </p:nvSpPr>
            <p:spPr>
              <a:xfrm>
                <a:off x="4167897" y="2589029"/>
                <a:ext cx="233561" cy="369332"/>
              </a:xfrm>
              <a:prstGeom prst="rect">
                <a:avLst/>
              </a:prstGeom>
              <a:blipFill>
                <a:blip r:embed="rId6"/>
                <a:stretch>
                  <a:fillRect r="-5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E3BE1EAE-4D51-4BA5-AAAF-4817ED56C149}"/>
                  </a:ext>
                </a:extLst>
              </p:cNvPr>
              <p:cNvSpPr txBox="1"/>
              <p:nvPr/>
            </p:nvSpPr>
            <p:spPr>
              <a:xfrm>
                <a:off x="5578082" y="2849087"/>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en-US" sz="1600" b="1" i="1" dirty="0">
                            <a:solidFill>
                              <a:schemeClr val="tx1"/>
                            </a:solidFill>
                            <a:latin typeface="Cambria Math" panose="02040503050406030204" pitchFamily="18" charset="0"/>
                          </a:rPr>
                          <m:t>𝑿</m:t>
                        </m:r>
                      </m:e>
                      <m:sub>
                        <m:r>
                          <a:rPr lang="fi-FI" sz="1600" b="1" i="1" dirty="0" smtClean="0">
                            <a:solidFill>
                              <a:schemeClr val="tx1"/>
                            </a:solidFill>
                            <a:latin typeface="Cambria Math" panose="02040503050406030204" pitchFamily="18" charset="0"/>
                          </a:rPr>
                          <m:t>𝟐</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68" name="TextBox 167">
                <a:extLst>
                  <a:ext uri="{FF2B5EF4-FFF2-40B4-BE49-F238E27FC236}">
                    <a16:creationId xmlns:a16="http://schemas.microsoft.com/office/drawing/2014/main" id="{E3BE1EAE-4D51-4BA5-AAAF-4817ED56C149}"/>
                  </a:ext>
                </a:extLst>
              </p:cNvPr>
              <p:cNvSpPr txBox="1">
                <a:spLocks noRot="1" noChangeAspect="1" noMove="1" noResize="1" noEditPoints="1" noAdjustHandles="1" noChangeArrowheads="1" noChangeShapeType="1" noTextEdit="1"/>
              </p:cNvSpPr>
              <p:nvPr/>
            </p:nvSpPr>
            <p:spPr>
              <a:xfrm>
                <a:off x="5578082" y="2849087"/>
                <a:ext cx="233561" cy="369332"/>
              </a:xfrm>
              <a:prstGeom prst="rect">
                <a:avLst/>
              </a:prstGeom>
              <a:blipFill>
                <a:blip r:embed="rId7"/>
                <a:stretch>
                  <a:fillRect r="-6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CCEFCF0A-72B7-4933-8EAF-2DC7C71389EC}"/>
                  </a:ext>
                </a:extLst>
              </p:cNvPr>
              <p:cNvSpPr txBox="1"/>
              <p:nvPr/>
            </p:nvSpPr>
            <p:spPr>
              <a:xfrm>
                <a:off x="6584758" y="2512963"/>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en-US" sz="1600" b="1" i="1" dirty="0">
                            <a:solidFill>
                              <a:schemeClr val="tx1"/>
                            </a:solidFill>
                            <a:latin typeface="Cambria Math" panose="02040503050406030204" pitchFamily="18" charset="0"/>
                          </a:rPr>
                          <m:t>𝑿</m:t>
                        </m:r>
                      </m:e>
                      <m:sub>
                        <m:r>
                          <a:rPr lang="fi-FI" sz="1600" b="1" i="1" dirty="0" smtClean="0">
                            <a:solidFill>
                              <a:schemeClr val="tx1"/>
                            </a:solidFill>
                            <a:latin typeface="Cambria Math" panose="02040503050406030204" pitchFamily="18" charset="0"/>
                          </a:rPr>
                          <m:t>𝟑</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69" name="TextBox 168">
                <a:extLst>
                  <a:ext uri="{FF2B5EF4-FFF2-40B4-BE49-F238E27FC236}">
                    <a16:creationId xmlns:a16="http://schemas.microsoft.com/office/drawing/2014/main" id="{CCEFCF0A-72B7-4933-8EAF-2DC7C71389EC}"/>
                  </a:ext>
                </a:extLst>
              </p:cNvPr>
              <p:cNvSpPr txBox="1">
                <a:spLocks noRot="1" noChangeAspect="1" noMove="1" noResize="1" noEditPoints="1" noAdjustHandles="1" noChangeArrowheads="1" noChangeShapeType="1" noTextEdit="1"/>
              </p:cNvSpPr>
              <p:nvPr/>
            </p:nvSpPr>
            <p:spPr>
              <a:xfrm>
                <a:off x="6584758" y="2512963"/>
                <a:ext cx="233561" cy="369332"/>
              </a:xfrm>
              <a:prstGeom prst="rect">
                <a:avLst/>
              </a:prstGeom>
              <a:blipFill>
                <a:blip r:embed="rId8"/>
                <a:stretch>
                  <a:fillRect r="-6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CCF1EEE8-13DA-4961-BEDB-BA07441D047B}"/>
                  </a:ext>
                </a:extLst>
              </p:cNvPr>
              <p:cNvSpPr txBox="1"/>
              <p:nvPr/>
            </p:nvSpPr>
            <p:spPr>
              <a:xfrm>
                <a:off x="7749146" y="2744101"/>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en-US" sz="1600" b="1" i="1" dirty="0">
                            <a:solidFill>
                              <a:schemeClr val="tx1"/>
                            </a:solidFill>
                            <a:latin typeface="Cambria Math" panose="02040503050406030204" pitchFamily="18" charset="0"/>
                          </a:rPr>
                          <m:t>𝑿</m:t>
                        </m:r>
                      </m:e>
                      <m:sub>
                        <m:r>
                          <a:rPr lang="fi-FI" sz="1600" b="1" i="1" dirty="0" smtClean="0">
                            <a:solidFill>
                              <a:schemeClr val="tx1"/>
                            </a:solidFill>
                            <a:latin typeface="Cambria Math" panose="02040503050406030204" pitchFamily="18" charset="0"/>
                          </a:rPr>
                          <m:t>𝟒</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70" name="TextBox 169">
                <a:extLst>
                  <a:ext uri="{FF2B5EF4-FFF2-40B4-BE49-F238E27FC236}">
                    <a16:creationId xmlns:a16="http://schemas.microsoft.com/office/drawing/2014/main" id="{CCF1EEE8-13DA-4961-BEDB-BA07441D047B}"/>
                  </a:ext>
                </a:extLst>
              </p:cNvPr>
              <p:cNvSpPr txBox="1">
                <a:spLocks noRot="1" noChangeAspect="1" noMove="1" noResize="1" noEditPoints="1" noAdjustHandles="1" noChangeArrowheads="1" noChangeShapeType="1" noTextEdit="1"/>
              </p:cNvSpPr>
              <p:nvPr/>
            </p:nvSpPr>
            <p:spPr>
              <a:xfrm>
                <a:off x="7749146" y="2744101"/>
                <a:ext cx="233561" cy="369332"/>
              </a:xfrm>
              <a:prstGeom prst="rect">
                <a:avLst/>
              </a:prstGeom>
              <a:blipFill>
                <a:blip r:embed="rId9"/>
                <a:stretch>
                  <a:fillRect r="-60526"/>
                </a:stretch>
              </a:blipFill>
            </p:spPr>
            <p:txBody>
              <a:bodyPr/>
              <a:lstStyle/>
              <a:p>
                <a:r>
                  <a:rPr lang="en-US">
                    <a:noFill/>
                  </a:rPr>
                  <a:t> </a:t>
                </a:r>
              </a:p>
            </p:txBody>
          </p:sp>
        </mc:Fallback>
      </mc:AlternateContent>
      <p:cxnSp>
        <p:nvCxnSpPr>
          <p:cNvPr id="149" name="Straight Arrow Connector 148">
            <a:extLst>
              <a:ext uri="{FF2B5EF4-FFF2-40B4-BE49-F238E27FC236}">
                <a16:creationId xmlns:a16="http://schemas.microsoft.com/office/drawing/2014/main" id="{ADD79EEB-6EEF-4C6C-8B87-A05EB9A4F28A}"/>
              </a:ext>
            </a:extLst>
          </p:cNvPr>
          <p:cNvCxnSpPr>
            <a:cxnSpLocks/>
          </p:cNvCxnSpPr>
          <p:nvPr/>
        </p:nvCxnSpPr>
        <p:spPr>
          <a:xfrm>
            <a:off x="4198125" y="3009156"/>
            <a:ext cx="526569" cy="1786518"/>
          </a:xfrm>
          <a:prstGeom prst="straightConnector1">
            <a:avLst/>
          </a:prstGeom>
          <a:noFill/>
          <a:ln w="57150" cap="flat" cmpd="sng" algn="ctr">
            <a:solidFill>
              <a:srgbClr val="FAC200"/>
            </a:solidFill>
            <a:prstDash val="solid"/>
            <a:round/>
            <a:headEnd type="none" w="med" len="med"/>
            <a:tailEnd type="arrow" w="med" len="med"/>
          </a:ln>
          <a:effectLst/>
        </p:spPr>
      </p:cxnSp>
      <p:cxnSp>
        <p:nvCxnSpPr>
          <p:cNvPr id="150" name="Straight Arrow Connector 149">
            <a:extLst>
              <a:ext uri="{FF2B5EF4-FFF2-40B4-BE49-F238E27FC236}">
                <a16:creationId xmlns:a16="http://schemas.microsoft.com/office/drawing/2014/main" id="{96BA6CD6-C05A-4AB3-A294-56A66BCA59A6}"/>
              </a:ext>
            </a:extLst>
          </p:cNvPr>
          <p:cNvCxnSpPr>
            <a:cxnSpLocks/>
            <a:stCxn id="147" idx="4"/>
            <a:endCxn id="137" idx="0"/>
          </p:cNvCxnSpPr>
          <p:nvPr/>
        </p:nvCxnSpPr>
        <p:spPr>
          <a:xfrm>
            <a:off x="5561592" y="3280812"/>
            <a:ext cx="86233" cy="1368640"/>
          </a:xfrm>
          <a:prstGeom prst="straightConnector1">
            <a:avLst/>
          </a:prstGeom>
          <a:noFill/>
          <a:ln w="57150" cap="flat" cmpd="sng" algn="ctr">
            <a:solidFill>
              <a:srgbClr val="FAC200"/>
            </a:solidFill>
            <a:prstDash val="solid"/>
            <a:round/>
            <a:headEnd type="none" w="med" len="med"/>
            <a:tailEnd type="arrow" w="med" len="med"/>
          </a:ln>
          <a:effectLst/>
        </p:spPr>
      </p:cxnSp>
      <p:cxnSp>
        <p:nvCxnSpPr>
          <p:cNvPr id="151" name="Straight Arrow Connector 150">
            <a:extLst>
              <a:ext uri="{FF2B5EF4-FFF2-40B4-BE49-F238E27FC236}">
                <a16:creationId xmlns:a16="http://schemas.microsoft.com/office/drawing/2014/main" id="{0AF980AF-4C6A-4358-8E02-B9E7ED6385B3}"/>
              </a:ext>
            </a:extLst>
          </p:cNvPr>
          <p:cNvCxnSpPr>
            <a:cxnSpLocks/>
            <a:stCxn id="153" idx="4"/>
            <a:endCxn id="132" idx="0"/>
          </p:cNvCxnSpPr>
          <p:nvPr/>
        </p:nvCxnSpPr>
        <p:spPr>
          <a:xfrm flipH="1">
            <a:off x="6511647" y="2881385"/>
            <a:ext cx="36640" cy="1982416"/>
          </a:xfrm>
          <a:prstGeom prst="straightConnector1">
            <a:avLst/>
          </a:prstGeom>
          <a:noFill/>
          <a:ln w="57150" cap="flat" cmpd="sng" algn="ctr">
            <a:solidFill>
              <a:srgbClr val="FAC200"/>
            </a:solidFill>
            <a:prstDash val="solid"/>
            <a:round/>
            <a:headEnd type="none" w="med" len="med"/>
            <a:tailEnd type="arrow" w="med" len="med"/>
          </a:ln>
          <a:effectLst/>
        </p:spPr>
      </p:cxnSp>
      <p:cxnSp>
        <p:nvCxnSpPr>
          <p:cNvPr id="152" name="Straight Arrow Connector 151">
            <a:extLst>
              <a:ext uri="{FF2B5EF4-FFF2-40B4-BE49-F238E27FC236}">
                <a16:creationId xmlns:a16="http://schemas.microsoft.com/office/drawing/2014/main" id="{69ED9DF6-5859-405A-B5F3-6AE94A9265D8}"/>
              </a:ext>
            </a:extLst>
          </p:cNvPr>
          <p:cNvCxnSpPr>
            <a:cxnSpLocks/>
          </p:cNvCxnSpPr>
          <p:nvPr/>
        </p:nvCxnSpPr>
        <p:spPr>
          <a:xfrm flipH="1">
            <a:off x="7421656" y="3228150"/>
            <a:ext cx="285974" cy="1419870"/>
          </a:xfrm>
          <a:prstGeom prst="straightConnector1">
            <a:avLst/>
          </a:prstGeom>
          <a:noFill/>
          <a:ln w="57150" cap="flat" cmpd="sng" algn="ctr">
            <a:solidFill>
              <a:srgbClr val="FAC200"/>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59933F9F-6B2B-46D6-81A0-B430EFEDDC65}"/>
                  </a:ext>
                </a:extLst>
              </p:cNvPr>
              <p:cNvSpPr txBox="1"/>
              <p:nvPr/>
            </p:nvSpPr>
            <p:spPr>
              <a:xfrm>
                <a:off x="4437077" y="3609356"/>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fi-FI" sz="1600" b="1" i="1" dirty="0" smtClean="0">
                            <a:solidFill>
                              <a:schemeClr val="tx1"/>
                            </a:solidFill>
                            <a:latin typeface="Cambria Math" panose="02040503050406030204" pitchFamily="18" charset="0"/>
                          </a:rPr>
                          <m:t>𝑻</m:t>
                        </m:r>
                      </m:e>
                      <m:sub>
                        <m:r>
                          <a:rPr lang="fi-FI" sz="1600" b="1" i="1" dirty="0">
                            <a:solidFill>
                              <a:schemeClr val="tx1"/>
                            </a:solidFill>
                            <a:latin typeface="Cambria Math" panose="02040503050406030204" pitchFamily="18" charset="0"/>
                          </a:rPr>
                          <m:t>𝟏</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66" name="TextBox 165">
                <a:extLst>
                  <a:ext uri="{FF2B5EF4-FFF2-40B4-BE49-F238E27FC236}">
                    <a16:creationId xmlns:a16="http://schemas.microsoft.com/office/drawing/2014/main" id="{59933F9F-6B2B-46D6-81A0-B430EFEDDC65}"/>
                  </a:ext>
                </a:extLst>
              </p:cNvPr>
              <p:cNvSpPr txBox="1">
                <a:spLocks noRot="1" noChangeAspect="1" noMove="1" noResize="1" noEditPoints="1" noAdjustHandles="1" noChangeArrowheads="1" noChangeShapeType="1" noTextEdit="1"/>
              </p:cNvSpPr>
              <p:nvPr/>
            </p:nvSpPr>
            <p:spPr>
              <a:xfrm>
                <a:off x="4437077" y="3609356"/>
                <a:ext cx="233561" cy="369332"/>
              </a:xfrm>
              <a:prstGeom prst="rect">
                <a:avLst/>
              </a:prstGeom>
              <a:blipFill>
                <a:blip r:embed="rId10"/>
                <a:stretch>
                  <a:fillRect r="-5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BED1C1A3-CDB2-476F-8268-0494F5BE3B07}"/>
                  </a:ext>
                </a:extLst>
              </p:cNvPr>
              <p:cNvSpPr txBox="1"/>
              <p:nvPr/>
            </p:nvSpPr>
            <p:spPr>
              <a:xfrm>
                <a:off x="5592478" y="3642420"/>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fi-FI" sz="1600" b="1" i="1" dirty="0" smtClean="0">
                            <a:solidFill>
                              <a:schemeClr val="tx1"/>
                            </a:solidFill>
                            <a:latin typeface="Cambria Math" panose="02040503050406030204" pitchFamily="18" charset="0"/>
                          </a:rPr>
                          <m:t>𝑻</m:t>
                        </m:r>
                      </m:e>
                      <m:sub>
                        <m:r>
                          <a:rPr lang="fi-FI" sz="1600" b="1" i="1" dirty="0" smtClean="0">
                            <a:solidFill>
                              <a:schemeClr val="tx1"/>
                            </a:solidFill>
                            <a:latin typeface="Cambria Math" panose="02040503050406030204" pitchFamily="18" charset="0"/>
                          </a:rPr>
                          <m:t>𝟐</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71" name="TextBox 170">
                <a:extLst>
                  <a:ext uri="{FF2B5EF4-FFF2-40B4-BE49-F238E27FC236}">
                    <a16:creationId xmlns:a16="http://schemas.microsoft.com/office/drawing/2014/main" id="{BED1C1A3-CDB2-476F-8268-0494F5BE3B07}"/>
                  </a:ext>
                </a:extLst>
              </p:cNvPr>
              <p:cNvSpPr txBox="1">
                <a:spLocks noRot="1" noChangeAspect="1" noMove="1" noResize="1" noEditPoints="1" noAdjustHandles="1" noChangeArrowheads="1" noChangeShapeType="1" noTextEdit="1"/>
              </p:cNvSpPr>
              <p:nvPr/>
            </p:nvSpPr>
            <p:spPr>
              <a:xfrm>
                <a:off x="5592478" y="3642420"/>
                <a:ext cx="233561" cy="369332"/>
              </a:xfrm>
              <a:prstGeom prst="rect">
                <a:avLst/>
              </a:prstGeom>
              <a:blipFill>
                <a:blip r:embed="rId11"/>
                <a:stretch>
                  <a:fillRect r="-512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DD6F0310-44B5-41CC-9008-04E5773FFE61}"/>
                  </a:ext>
                </a:extLst>
              </p:cNvPr>
              <p:cNvSpPr txBox="1"/>
              <p:nvPr/>
            </p:nvSpPr>
            <p:spPr>
              <a:xfrm>
                <a:off x="6529967" y="3620887"/>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fi-FI" sz="1600" b="1" i="1" dirty="0" smtClean="0">
                            <a:solidFill>
                              <a:schemeClr val="tx1"/>
                            </a:solidFill>
                            <a:latin typeface="Cambria Math" panose="02040503050406030204" pitchFamily="18" charset="0"/>
                          </a:rPr>
                          <m:t>𝑻</m:t>
                        </m:r>
                      </m:e>
                      <m:sub>
                        <m:r>
                          <a:rPr lang="fi-FI" sz="1600" b="1" i="1" dirty="0" smtClean="0">
                            <a:solidFill>
                              <a:schemeClr val="tx1"/>
                            </a:solidFill>
                            <a:latin typeface="Cambria Math" panose="02040503050406030204" pitchFamily="18" charset="0"/>
                          </a:rPr>
                          <m:t>𝟑</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72" name="TextBox 171">
                <a:extLst>
                  <a:ext uri="{FF2B5EF4-FFF2-40B4-BE49-F238E27FC236}">
                    <a16:creationId xmlns:a16="http://schemas.microsoft.com/office/drawing/2014/main" id="{DD6F0310-44B5-41CC-9008-04E5773FFE61}"/>
                  </a:ext>
                </a:extLst>
              </p:cNvPr>
              <p:cNvSpPr txBox="1">
                <a:spLocks noRot="1" noChangeAspect="1" noMove="1" noResize="1" noEditPoints="1" noAdjustHandles="1" noChangeArrowheads="1" noChangeShapeType="1" noTextEdit="1"/>
              </p:cNvSpPr>
              <p:nvPr/>
            </p:nvSpPr>
            <p:spPr>
              <a:xfrm>
                <a:off x="6529967" y="3620887"/>
                <a:ext cx="233561" cy="369332"/>
              </a:xfrm>
              <a:prstGeom prst="rect">
                <a:avLst/>
              </a:prstGeom>
              <a:blipFill>
                <a:blip r:embed="rId12"/>
                <a:stretch>
                  <a:fillRect r="-512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B53E50F6-5FEB-4F58-BD67-047415269EBD}"/>
                  </a:ext>
                </a:extLst>
              </p:cNvPr>
              <p:cNvSpPr txBox="1"/>
              <p:nvPr/>
            </p:nvSpPr>
            <p:spPr>
              <a:xfrm>
                <a:off x="7564643" y="3607131"/>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fi-FI" sz="1600" b="1" i="1" dirty="0" smtClean="0">
                            <a:solidFill>
                              <a:schemeClr val="tx1"/>
                            </a:solidFill>
                            <a:latin typeface="Cambria Math" panose="02040503050406030204" pitchFamily="18" charset="0"/>
                          </a:rPr>
                          <m:t>𝑻</m:t>
                        </m:r>
                      </m:e>
                      <m:sub>
                        <m:r>
                          <a:rPr lang="fi-FI" sz="1600" b="1" i="1" dirty="0" smtClean="0">
                            <a:solidFill>
                              <a:schemeClr val="tx1"/>
                            </a:solidFill>
                            <a:latin typeface="Cambria Math" panose="02040503050406030204" pitchFamily="18" charset="0"/>
                          </a:rPr>
                          <m:t>𝟒</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173" name="TextBox 172">
                <a:extLst>
                  <a:ext uri="{FF2B5EF4-FFF2-40B4-BE49-F238E27FC236}">
                    <a16:creationId xmlns:a16="http://schemas.microsoft.com/office/drawing/2014/main" id="{B53E50F6-5FEB-4F58-BD67-047415269EBD}"/>
                  </a:ext>
                </a:extLst>
              </p:cNvPr>
              <p:cNvSpPr txBox="1">
                <a:spLocks noRot="1" noChangeAspect="1" noMove="1" noResize="1" noEditPoints="1" noAdjustHandles="1" noChangeArrowheads="1" noChangeShapeType="1" noTextEdit="1"/>
              </p:cNvSpPr>
              <p:nvPr/>
            </p:nvSpPr>
            <p:spPr>
              <a:xfrm>
                <a:off x="7564643" y="3607131"/>
                <a:ext cx="233561" cy="369332"/>
              </a:xfrm>
              <a:prstGeom prst="rect">
                <a:avLst/>
              </a:prstGeom>
              <a:blipFill>
                <a:blip r:embed="rId13"/>
                <a:stretch>
                  <a:fillRect r="-5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95B07D8F-F375-4EFD-AF2F-A589A089E0C2}"/>
                  </a:ext>
                </a:extLst>
              </p:cNvPr>
              <p:cNvSpPr txBox="1"/>
              <p:nvPr/>
            </p:nvSpPr>
            <p:spPr>
              <a:xfrm>
                <a:off x="4677636" y="4905308"/>
                <a:ext cx="233561"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fi-FI" sz="1600" b="1" i="1" dirty="0" smtClean="0">
                              <a:solidFill>
                                <a:schemeClr val="tx1"/>
                              </a:solidFill>
                              <a:latin typeface="Cambria Math" panose="02040503050406030204" pitchFamily="18" charset="0"/>
                            </a:rPr>
                            <m:t>𝒀</m:t>
                          </m:r>
                        </m:e>
                        <m:sub>
                          <m:r>
                            <a:rPr lang="fi-FI" sz="1600" b="1" i="1" dirty="0" smtClean="0">
                              <a:solidFill>
                                <a:schemeClr val="tx1"/>
                              </a:solidFill>
                              <a:latin typeface="Cambria Math" panose="02040503050406030204" pitchFamily="18" charset="0"/>
                            </a:rPr>
                            <m:t>𝟏</m:t>
                          </m:r>
                        </m:sub>
                      </m:sSub>
                    </m:oMath>
                  </m:oMathPara>
                </a14:m>
                <a:endParaRPr lang="en-US" sz="113">
                  <a:solidFill>
                    <a:schemeClr val="tx1"/>
                  </a:solidFill>
                </a:endParaRPr>
              </a:p>
            </p:txBody>
          </p:sp>
        </mc:Choice>
        <mc:Fallback xmlns="">
          <p:sp>
            <p:nvSpPr>
              <p:cNvPr id="174" name="TextBox 173">
                <a:extLst>
                  <a:ext uri="{FF2B5EF4-FFF2-40B4-BE49-F238E27FC236}">
                    <a16:creationId xmlns:a16="http://schemas.microsoft.com/office/drawing/2014/main" id="{95B07D8F-F375-4EFD-AF2F-A589A089E0C2}"/>
                  </a:ext>
                </a:extLst>
              </p:cNvPr>
              <p:cNvSpPr txBox="1">
                <a:spLocks noRot="1" noChangeAspect="1" noMove="1" noResize="1" noEditPoints="1" noAdjustHandles="1" noChangeArrowheads="1" noChangeShapeType="1" noTextEdit="1"/>
              </p:cNvSpPr>
              <p:nvPr/>
            </p:nvSpPr>
            <p:spPr>
              <a:xfrm>
                <a:off x="4677636" y="4905308"/>
                <a:ext cx="233561" cy="338554"/>
              </a:xfrm>
              <a:prstGeom prst="rect">
                <a:avLst/>
              </a:prstGeom>
              <a:blipFill>
                <a:blip r:embed="rId14"/>
                <a:stretch>
                  <a:fillRect r="-512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DF29A63D-E3A7-40F9-83CD-414F578724ED}"/>
                  </a:ext>
                </a:extLst>
              </p:cNvPr>
              <p:cNvSpPr txBox="1"/>
              <p:nvPr/>
            </p:nvSpPr>
            <p:spPr>
              <a:xfrm>
                <a:off x="5566915" y="4735628"/>
                <a:ext cx="233561"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fi-FI" sz="1600" b="1" i="1" dirty="0" smtClean="0">
                              <a:solidFill>
                                <a:schemeClr val="tx1"/>
                              </a:solidFill>
                              <a:latin typeface="Cambria Math" panose="02040503050406030204" pitchFamily="18" charset="0"/>
                            </a:rPr>
                            <m:t>𝒀</m:t>
                          </m:r>
                        </m:e>
                        <m:sub>
                          <m:r>
                            <a:rPr lang="fi-FI" sz="1600" b="1" i="1" dirty="0" smtClean="0">
                              <a:solidFill>
                                <a:schemeClr val="tx1"/>
                              </a:solidFill>
                              <a:latin typeface="Cambria Math" panose="02040503050406030204" pitchFamily="18" charset="0"/>
                            </a:rPr>
                            <m:t>𝟐</m:t>
                          </m:r>
                        </m:sub>
                      </m:sSub>
                    </m:oMath>
                  </m:oMathPara>
                </a14:m>
                <a:endParaRPr lang="en-US" sz="113">
                  <a:solidFill>
                    <a:schemeClr val="tx1"/>
                  </a:solidFill>
                </a:endParaRPr>
              </a:p>
            </p:txBody>
          </p:sp>
        </mc:Choice>
        <mc:Fallback xmlns="">
          <p:sp>
            <p:nvSpPr>
              <p:cNvPr id="175" name="TextBox 174">
                <a:extLst>
                  <a:ext uri="{FF2B5EF4-FFF2-40B4-BE49-F238E27FC236}">
                    <a16:creationId xmlns:a16="http://schemas.microsoft.com/office/drawing/2014/main" id="{DF29A63D-E3A7-40F9-83CD-414F578724ED}"/>
                  </a:ext>
                </a:extLst>
              </p:cNvPr>
              <p:cNvSpPr txBox="1">
                <a:spLocks noRot="1" noChangeAspect="1" noMove="1" noResize="1" noEditPoints="1" noAdjustHandles="1" noChangeArrowheads="1" noChangeShapeType="1" noTextEdit="1"/>
              </p:cNvSpPr>
              <p:nvPr/>
            </p:nvSpPr>
            <p:spPr>
              <a:xfrm>
                <a:off x="5566915" y="4735628"/>
                <a:ext cx="233561" cy="338554"/>
              </a:xfrm>
              <a:prstGeom prst="rect">
                <a:avLst/>
              </a:prstGeom>
              <a:blipFill>
                <a:blip r:embed="rId15"/>
                <a:stretch>
                  <a:fillRect r="-512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C744E2D-887D-4090-B00C-33D3259D2AF2}"/>
                  </a:ext>
                </a:extLst>
              </p:cNvPr>
              <p:cNvSpPr txBox="1"/>
              <p:nvPr/>
            </p:nvSpPr>
            <p:spPr>
              <a:xfrm>
                <a:off x="6512139" y="4890933"/>
                <a:ext cx="233561"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fi-FI" sz="1600" b="1" i="1" dirty="0" smtClean="0">
                              <a:solidFill>
                                <a:schemeClr val="tx1"/>
                              </a:solidFill>
                              <a:latin typeface="Cambria Math" panose="02040503050406030204" pitchFamily="18" charset="0"/>
                            </a:rPr>
                            <m:t>𝒀</m:t>
                          </m:r>
                        </m:e>
                        <m:sub>
                          <m:r>
                            <a:rPr lang="fi-FI" sz="1600" b="1" i="1" dirty="0" smtClean="0">
                              <a:solidFill>
                                <a:schemeClr val="tx1"/>
                              </a:solidFill>
                              <a:latin typeface="Cambria Math" panose="02040503050406030204" pitchFamily="18" charset="0"/>
                            </a:rPr>
                            <m:t>𝟑</m:t>
                          </m:r>
                        </m:sub>
                      </m:sSub>
                    </m:oMath>
                  </m:oMathPara>
                </a14:m>
                <a:endParaRPr lang="en-US" sz="113">
                  <a:solidFill>
                    <a:schemeClr val="tx1"/>
                  </a:solidFill>
                </a:endParaRPr>
              </a:p>
            </p:txBody>
          </p:sp>
        </mc:Choice>
        <mc:Fallback xmlns="">
          <p:sp>
            <p:nvSpPr>
              <p:cNvPr id="176" name="TextBox 175">
                <a:extLst>
                  <a:ext uri="{FF2B5EF4-FFF2-40B4-BE49-F238E27FC236}">
                    <a16:creationId xmlns:a16="http://schemas.microsoft.com/office/drawing/2014/main" id="{5C744E2D-887D-4090-B00C-33D3259D2AF2}"/>
                  </a:ext>
                </a:extLst>
              </p:cNvPr>
              <p:cNvSpPr txBox="1">
                <a:spLocks noRot="1" noChangeAspect="1" noMove="1" noResize="1" noEditPoints="1" noAdjustHandles="1" noChangeArrowheads="1" noChangeShapeType="1" noTextEdit="1"/>
              </p:cNvSpPr>
              <p:nvPr/>
            </p:nvSpPr>
            <p:spPr>
              <a:xfrm>
                <a:off x="6512139" y="4890933"/>
                <a:ext cx="233561" cy="338554"/>
              </a:xfrm>
              <a:prstGeom prst="rect">
                <a:avLst/>
              </a:prstGeom>
              <a:blipFill>
                <a:blip r:embed="rId16"/>
                <a:stretch>
                  <a:fillRect r="-512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EDAD4FEA-5AB8-4EE1-AF6E-862E7285103D}"/>
                  </a:ext>
                </a:extLst>
              </p:cNvPr>
              <p:cNvSpPr txBox="1"/>
              <p:nvPr/>
            </p:nvSpPr>
            <p:spPr>
              <a:xfrm>
                <a:off x="7375469" y="4734085"/>
                <a:ext cx="233561"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fi-FI" sz="1600" b="1" i="1" dirty="0" smtClean="0">
                              <a:solidFill>
                                <a:schemeClr val="tx1"/>
                              </a:solidFill>
                              <a:latin typeface="Cambria Math" panose="02040503050406030204" pitchFamily="18" charset="0"/>
                            </a:rPr>
                            <m:t>𝒀</m:t>
                          </m:r>
                        </m:e>
                        <m:sub>
                          <m:r>
                            <a:rPr lang="fi-FI" sz="1600" b="1" i="1" dirty="0" smtClean="0">
                              <a:solidFill>
                                <a:schemeClr val="tx1"/>
                              </a:solidFill>
                              <a:latin typeface="Cambria Math" panose="02040503050406030204" pitchFamily="18" charset="0"/>
                            </a:rPr>
                            <m:t>𝟒</m:t>
                          </m:r>
                        </m:sub>
                      </m:sSub>
                    </m:oMath>
                  </m:oMathPara>
                </a14:m>
                <a:endParaRPr lang="en-US" sz="113">
                  <a:solidFill>
                    <a:schemeClr val="tx1"/>
                  </a:solidFill>
                </a:endParaRPr>
              </a:p>
            </p:txBody>
          </p:sp>
        </mc:Choice>
        <mc:Fallback xmlns="">
          <p:sp>
            <p:nvSpPr>
              <p:cNvPr id="177" name="TextBox 176">
                <a:extLst>
                  <a:ext uri="{FF2B5EF4-FFF2-40B4-BE49-F238E27FC236}">
                    <a16:creationId xmlns:a16="http://schemas.microsoft.com/office/drawing/2014/main" id="{EDAD4FEA-5AB8-4EE1-AF6E-862E7285103D}"/>
                  </a:ext>
                </a:extLst>
              </p:cNvPr>
              <p:cNvSpPr txBox="1">
                <a:spLocks noRot="1" noChangeAspect="1" noMove="1" noResize="1" noEditPoints="1" noAdjustHandles="1" noChangeArrowheads="1" noChangeShapeType="1" noTextEdit="1"/>
              </p:cNvSpPr>
              <p:nvPr/>
            </p:nvSpPr>
            <p:spPr>
              <a:xfrm>
                <a:off x="7375469" y="4734085"/>
                <a:ext cx="233561" cy="338554"/>
              </a:xfrm>
              <a:prstGeom prst="rect">
                <a:avLst/>
              </a:prstGeom>
              <a:blipFill>
                <a:blip r:embed="rId17"/>
                <a:stretch>
                  <a:fillRect r="-52632"/>
                </a:stretch>
              </a:blipFill>
            </p:spPr>
            <p:txBody>
              <a:bodyPr/>
              <a:lstStyle/>
              <a:p>
                <a:r>
                  <a:rPr lang="en-US">
                    <a:noFill/>
                  </a:rPr>
                  <a:t> </a:t>
                </a:r>
              </a:p>
            </p:txBody>
          </p:sp>
        </mc:Fallback>
      </mc:AlternateContent>
      <p:sp>
        <p:nvSpPr>
          <p:cNvPr id="178" name="TextBox 177">
            <a:extLst>
              <a:ext uri="{FF2B5EF4-FFF2-40B4-BE49-F238E27FC236}">
                <a16:creationId xmlns:a16="http://schemas.microsoft.com/office/drawing/2014/main" id="{76CAE361-AD76-4CE0-A2F8-E8192DF4FD95}"/>
              </a:ext>
            </a:extLst>
          </p:cNvPr>
          <p:cNvSpPr txBox="1"/>
          <p:nvPr/>
        </p:nvSpPr>
        <p:spPr>
          <a:xfrm>
            <a:off x="406921" y="2769581"/>
            <a:ext cx="1968128" cy="379527"/>
          </a:xfrm>
          <a:prstGeom prst="rect">
            <a:avLst/>
          </a:prstGeom>
          <a:noFill/>
        </p:spPr>
        <p:txBody>
          <a:bodyPr wrap="square" lIns="0" rtlCol="0">
            <a:spAutoFit/>
          </a:bodyPr>
          <a:lstStyle/>
          <a:p>
            <a:pPr algn="r">
              <a:lnSpc>
                <a:spcPct val="130000"/>
              </a:lnSpc>
              <a:spcAft>
                <a:spcPts val="600"/>
              </a:spcAft>
              <a:buClr>
                <a:schemeClr val="accent2"/>
              </a:buClr>
            </a:pPr>
            <a:r>
              <a:rPr lang="fi-FI" sz="1600" err="1">
                <a:latin typeface="Trebuchet MS" panose="020B0603020202020204" pitchFamily="34" charset="0"/>
              </a:rPr>
              <a:t>e.g</a:t>
            </a:r>
            <a:r>
              <a:rPr lang="fi-FI" sz="1600">
                <a:latin typeface="Trebuchet MS" panose="020B0603020202020204" pitchFamily="34" charset="0"/>
              </a:rPr>
              <a:t>. </a:t>
            </a:r>
            <a:r>
              <a:rPr lang="fi-FI" sz="1600" err="1">
                <a:latin typeface="Trebuchet MS" panose="020B0603020202020204" pitchFamily="34" charset="0"/>
              </a:rPr>
              <a:t>close-by</a:t>
            </a:r>
            <a:r>
              <a:rPr lang="fi-FI" sz="1600">
                <a:latin typeface="Trebuchet MS" panose="020B0603020202020204" pitchFamily="34" charset="0"/>
              </a:rPr>
              <a:t> </a:t>
            </a:r>
            <a:r>
              <a:rPr lang="fi-FI" sz="1600" err="1">
                <a:latin typeface="Trebuchet MS" panose="020B0603020202020204" pitchFamily="34" charset="0"/>
              </a:rPr>
              <a:t>pixels</a:t>
            </a:r>
            <a:endParaRPr lang="en-FI" sz="1600">
              <a:latin typeface="Trebuchet MS" panose="020B0603020202020204" pitchFamily="34" charset="0"/>
            </a:endParaRPr>
          </a:p>
        </p:txBody>
      </p:sp>
      <p:sp>
        <p:nvSpPr>
          <p:cNvPr id="179" name="TextBox 178">
            <a:extLst>
              <a:ext uri="{FF2B5EF4-FFF2-40B4-BE49-F238E27FC236}">
                <a16:creationId xmlns:a16="http://schemas.microsoft.com/office/drawing/2014/main" id="{9C7CC54A-18B2-4D9A-A2CD-BEA2689A6802}"/>
              </a:ext>
            </a:extLst>
          </p:cNvPr>
          <p:cNvSpPr txBox="1"/>
          <p:nvPr/>
        </p:nvSpPr>
        <p:spPr>
          <a:xfrm>
            <a:off x="406921" y="4743187"/>
            <a:ext cx="1968128" cy="379527"/>
          </a:xfrm>
          <a:prstGeom prst="rect">
            <a:avLst/>
          </a:prstGeom>
          <a:noFill/>
        </p:spPr>
        <p:txBody>
          <a:bodyPr wrap="square" lIns="0" rtlCol="0">
            <a:spAutoFit/>
          </a:bodyPr>
          <a:lstStyle/>
          <a:p>
            <a:pPr algn="r">
              <a:lnSpc>
                <a:spcPct val="130000"/>
              </a:lnSpc>
              <a:spcAft>
                <a:spcPts val="600"/>
              </a:spcAft>
              <a:buClr>
                <a:schemeClr val="accent2"/>
              </a:buClr>
            </a:pPr>
            <a:r>
              <a:rPr lang="fi-FI" sz="1600" err="1">
                <a:latin typeface="Trebuchet MS" panose="020B0603020202020204" pitchFamily="34" charset="0"/>
              </a:rPr>
              <a:t>e.g</a:t>
            </a:r>
            <a:r>
              <a:rPr lang="fi-FI" sz="1600">
                <a:latin typeface="Trebuchet MS" panose="020B0603020202020204" pitchFamily="34" charset="0"/>
              </a:rPr>
              <a:t>. </a:t>
            </a:r>
            <a:r>
              <a:rPr lang="fi-FI" sz="1600" err="1">
                <a:latin typeface="Trebuchet MS" panose="020B0603020202020204" pitchFamily="34" charset="0"/>
              </a:rPr>
              <a:t>current</a:t>
            </a:r>
            <a:r>
              <a:rPr lang="fi-FI" sz="1600">
                <a:latin typeface="Trebuchet MS" panose="020B0603020202020204" pitchFamily="34" charset="0"/>
              </a:rPr>
              <a:t> </a:t>
            </a:r>
            <a:r>
              <a:rPr lang="fi-FI" sz="1600" err="1">
                <a:latin typeface="Trebuchet MS" panose="020B0603020202020204" pitchFamily="34" charset="0"/>
              </a:rPr>
              <a:t>pixel</a:t>
            </a:r>
            <a:endParaRPr lang="en-FI" sz="1600">
              <a:latin typeface="Trebuchet MS" panose="020B0603020202020204" pitchFamily="34" charset="0"/>
            </a:endParaRPr>
          </a:p>
        </p:txBody>
      </p:sp>
      <p:sp>
        <p:nvSpPr>
          <p:cNvPr id="180" name="Arrow: Up 179">
            <a:extLst>
              <a:ext uri="{FF2B5EF4-FFF2-40B4-BE49-F238E27FC236}">
                <a16:creationId xmlns:a16="http://schemas.microsoft.com/office/drawing/2014/main" id="{F3669501-0EA0-4229-B694-FC3E83E8D13F}"/>
              </a:ext>
            </a:extLst>
          </p:cNvPr>
          <p:cNvSpPr/>
          <p:nvPr/>
        </p:nvSpPr>
        <p:spPr>
          <a:xfrm rot="5400000">
            <a:off x="2532031" y="2766417"/>
            <a:ext cx="272591" cy="467360"/>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1" name="Arrow: Up 180">
            <a:extLst>
              <a:ext uri="{FF2B5EF4-FFF2-40B4-BE49-F238E27FC236}">
                <a16:creationId xmlns:a16="http://schemas.microsoft.com/office/drawing/2014/main" id="{BDB52EFB-1125-4C06-8115-C292D7255316}"/>
              </a:ext>
            </a:extLst>
          </p:cNvPr>
          <p:cNvSpPr/>
          <p:nvPr/>
        </p:nvSpPr>
        <p:spPr>
          <a:xfrm rot="5400000">
            <a:off x="2530151" y="4718448"/>
            <a:ext cx="272591" cy="467360"/>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Slide Number Placeholder 3">
            <a:extLst>
              <a:ext uri="{FF2B5EF4-FFF2-40B4-BE49-F238E27FC236}">
                <a16:creationId xmlns:a16="http://schemas.microsoft.com/office/drawing/2014/main" id="{B9D8B197-394C-4753-94A5-FF897CF8782A}"/>
              </a:ext>
            </a:extLst>
          </p:cNvPr>
          <p:cNvSpPr>
            <a:spLocks noGrp="1"/>
          </p:cNvSpPr>
          <p:nvPr>
            <p:ph type="sldNum" sz="quarter" idx="12"/>
          </p:nvPr>
        </p:nvSpPr>
        <p:spPr/>
        <p:txBody>
          <a:bodyPr/>
          <a:lstStyle/>
          <a:p>
            <a:fld id="{897AE9FA-3F8D-0D45-ABEA-B1C7A7244A19}" type="slidenum">
              <a:rPr lang="en-US" smtClean="0"/>
              <a:t>29</a:t>
            </a:fld>
            <a:endParaRPr lang="en-US"/>
          </a:p>
        </p:txBody>
      </p:sp>
    </p:spTree>
    <p:custDataLst>
      <p:tags r:id="rId1"/>
    </p:custDataLst>
    <p:extLst>
      <p:ext uri="{BB962C8B-B14F-4D97-AF65-F5344CB8AC3E}">
        <p14:creationId xmlns:p14="http://schemas.microsoft.com/office/powerpoint/2010/main" val="275634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7527500-73F0-D2A1-BF27-A16D98F84AFF}"/>
              </a:ext>
            </a:extLst>
          </p:cNvPr>
          <p:cNvSpPr/>
          <p:nvPr/>
        </p:nvSpPr>
        <p:spPr>
          <a:xfrm rot="19065791">
            <a:off x="9957732" y="2299148"/>
            <a:ext cx="315361" cy="532955"/>
          </a:xfrm>
          <a:custGeom>
            <a:avLst/>
            <a:gdLst>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747235"/>
              <a:gd name="connsiteY0" fmla="*/ 0 h 1729408"/>
              <a:gd name="connsiteX1" fmla="*/ 735496 w 747235"/>
              <a:gd name="connsiteY1" fmla="*/ 489005 h 1729408"/>
              <a:gd name="connsiteX2" fmla="*/ 612251 w 747235"/>
              <a:gd name="connsiteY2" fmla="*/ 1117158 h 1729408"/>
              <a:gd name="connsiteX3" fmla="*/ 186856 w 747235"/>
              <a:gd name="connsiteY3" fmla="*/ 1363648 h 1729408"/>
              <a:gd name="connsiteX4" fmla="*/ 0 w 747235"/>
              <a:gd name="connsiteY4" fmla="*/ 1729408 h 1729408"/>
              <a:gd name="connsiteX5" fmla="*/ 0 w 747235"/>
              <a:gd name="connsiteY5" fmla="*/ 1729408 h 1729408"/>
              <a:gd name="connsiteX0" fmla="*/ 365760 w 627641"/>
              <a:gd name="connsiteY0" fmla="*/ 0 h 1729408"/>
              <a:gd name="connsiteX1" fmla="*/ 518304 w 627641"/>
              <a:gd name="connsiteY1" fmla="*/ 486777 h 1729408"/>
              <a:gd name="connsiteX2" fmla="*/ 612251 w 627641"/>
              <a:gd name="connsiteY2" fmla="*/ 1117158 h 1729408"/>
              <a:gd name="connsiteX3" fmla="*/ 186856 w 627641"/>
              <a:gd name="connsiteY3" fmla="*/ 1363648 h 1729408"/>
              <a:gd name="connsiteX4" fmla="*/ 0 w 627641"/>
              <a:gd name="connsiteY4" fmla="*/ 1729408 h 1729408"/>
              <a:gd name="connsiteX5" fmla="*/ 0 w 627641"/>
              <a:gd name="connsiteY5" fmla="*/ 1729408 h 1729408"/>
              <a:gd name="connsiteX0" fmla="*/ 281309 w 629051"/>
              <a:gd name="connsiteY0" fmla="*/ 0 h 2097200"/>
              <a:gd name="connsiteX1" fmla="*/ 518304 w 629051"/>
              <a:gd name="connsiteY1" fmla="*/ 854569 h 2097200"/>
              <a:gd name="connsiteX2" fmla="*/ 612251 w 629051"/>
              <a:gd name="connsiteY2" fmla="*/ 1484950 h 2097200"/>
              <a:gd name="connsiteX3" fmla="*/ 186856 w 629051"/>
              <a:gd name="connsiteY3" fmla="*/ 1731440 h 2097200"/>
              <a:gd name="connsiteX4" fmla="*/ 0 w 629051"/>
              <a:gd name="connsiteY4" fmla="*/ 2097200 h 2097200"/>
              <a:gd name="connsiteX5" fmla="*/ 0 w 629051"/>
              <a:gd name="connsiteY5" fmla="*/ 2097200 h 2097200"/>
              <a:gd name="connsiteX0" fmla="*/ 281309 w 698359"/>
              <a:gd name="connsiteY0" fmla="*/ 0 h 2097200"/>
              <a:gd name="connsiteX1" fmla="*/ 671180 w 698359"/>
              <a:gd name="connsiteY1" fmla="*/ 806679 h 2097200"/>
              <a:gd name="connsiteX2" fmla="*/ 612251 w 698359"/>
              <a:gd name="connsiteY2" fmla="*/ 1484950 h 2097200"/>
              <a:gd name="connsiteX3" fmla="*/ 186856 w 698359"/>
              <a:gd name="connsiteY3" fmla="*/ 1731440 h 2097200"/>
              <a:gd name="connsiteX4" fmla="*/ 0 w 698359"/>
              <a:gd name="connsiteY4" fmla="*/ 2097200 h 2097200"/>
              <a:gd name="connsiteX5" fmla="*/ 0 w 698359"/>
              <a:gd name="connsiteY5" fmla="*/ 2097200 h 2097200"/>
              <a:gd name="connsiteX0" fmla="*/ 281309 w 688034"/>
              <a:gd name="connsiteY0" fmla="*/ 0 h 2097200"/>
              <a:gd name="connsiteX1" fmla="*/ 671180 w 688034"/>
              <a:gd name="connsiteY1" fmla="*/ 806679 h 2097200"/>
              <a:gd name="connsiteX2" fmla="*/ 612251 w 688034"/>
              <a:gd name="connsiteY2" fmla="*/ 1484950 h 2097200"/>
              <a:gd name="connsiteX3" fmla="*/ 564863 w 688034"/>
              <a:gd name="connsiteY3" fmla="*/ 1986951 h 2097200"/>
              <a:gd name="connsiteX4" fmla="*/ 0 w 688034"/>
              <a:gd name="connsiteY4" fmla="*/ 2097200 h 2097200"/>
              <a:gd name="connsiteX5" fmla="*/ 0 w 688034"/>
              <a:gd name="connsiteY5" fmla="*/ 2097200 h 2097200"/>
              <a:gd name="connsiteX0" fmla="*/ 281309 w 693204"/>
              <a:gd name="connsiteY0" fmla="*/ 0 h 2097200"/>
              <a:gd name="connsiteX1" fmla="*/ 671180 w 693204"/>
              <a:gd name="connsiteY1" fmla="*/ 806679 h 2097200"/>
              <a:gd name="connsiteX2" fmla="*/ 635950 w 693204"/>
              <a:gd name="connsiteY2" fmla="*/ 1455118 h 2097200"/>
              <a:gd name="connsiteX3" fmla="*/ 564863 w 693204"/>
              <a:gd name="connsiteY3" fmla="*/ 1986951 h 2097200"/>
              <a:gd name="connsiteX4" fmla="*/ 0 w 693204"/>
              <a:gd name="connsiteY4" fmla="*/ 2097200 h 2097200"/>
              <a:gd name="connsiteX5" fmla="*/ 0 w 693204"/>
              <a:gd name="connsiteY5" fmla="*/ 2097200 h 2097200"/>
              <a:gd name="connsiteX0" fmla="*/ 281309 w 693204"/>
              <a:gd name="connsiteY0" fmla="*/ 0 h 2872142"/>
              <a:gd name="connsiteX1" fmla="*/ 671180 w 693204"/>
              <a:gd name="connsiteY1" fmla="*/ 806679 h 2872142"/>
              <a:gd name="connsiteX2" fmla="*/ 635950 w 693204"/>
              <a:gd name="connsiteY2" fmla="*/ 1455118 h 2872142"/>
              <a:gd name="connsiteX3" fmla="*/ 564863 w 693204"/>
              <a:gd name="connsiteY3" fmla="*/ 1986951 h 2872142"/>
              <a:gd name="connsiteX4" fmla="*/ 0 w 693204"/>
              <a:gd name="connsiteY4" fmla="*/ 2097200 h 2872142"/>
              <a:gd name="connsiteX5" fmla="*/ 454888 w 693204"/>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137242 w 411895"/>
              <a:gd name="connsiteY4" fmla="*/ 2342100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0 w 411895"/>
              <a:gd name="connsiteY0" fmla="*/ 0 h 2872142"/>
              <a:gd name="connsiteX1" fmla="*/ 389871 w 411895"/>
              <a:gd name="connsiteY1" fmla="*/ 806679 h 2872142"/>
              <a:gd name="connsiteX2" fmla="*/ 354641 w 411895"/>
              <a:gd name="connsiteY2" fmla="*/ 1455118 h 2872142"/>
              <a:gd name="connsiteX3" fmla="*/ 283554 w 411895"/>
              <a:gd name="connsiteY3" fmla="*/ 1986951 h 2872142"/>
              <a:gd name="connsiteX4" fmla="*/ 306246 w 411895"/>
              <a:gd name="connsiteY4" fmla="*/ 2416015 h 2872142"/>
              <a:gd name="connsiteX5" fmla="*/ 173579 w 411895"/>
              <a:gd name="connsiteY5" fmla="*/ 2872142 h 2872142"/>
              <a:gd name="connsiteX0" fmla="*/ 577968 w 989863"/>
              <a:gd name="connsiteY0" fmla="*/ 0 h 2872142"/>
              <a:gd name="connsiteX1" fmla="*/ 967839 w 989863"/>
              <a:gd name="connsiteY1" fmla="*/ 806679 h 2872142"/>
              <a:gd name="connsiteX2" fmla="*/ 932609 w 989863"/>
              <a:gd name="connsiteY2" fmla="*/ 1455118 h 2872142"/>
              <a:gd name="connsiteX3" fmla="*/ 861522 w 989863"/>
              <a:gd name="connsiteY3" fmla="*/ 1986951 h 2872142"/>
              <a:gd name="connsiteX4" fmla="*/ 884214 w 989863"/>
              <a:gd name="connsiteY4" fmla="*/ 2416015 h 2872142"/>
              <a:gd name="connsiteX5" fmla="*/ 751547 w 989863"/>
              <a:gd name="connsiteY5" fmla="*/ 2872142 h 2872142"/>
              <a:gd name="connsiteX0" fmla="*/ 1737191 w 2149086"/>
              <a:gd name="connsiteY0" fmla="*/ 0 h 2899667"/>
              <a:gd name="connsiteX1" fmla="*/ 2127062 w 2149086"/>
              <a:gd name="connsiteY1" fmla="*/ 806679 h 2899667"/>
              <a:gd name="connsiteX2" fmla="*/ 2091832 w 2149086"/>
              <a:gd name="connsiteY2" fmla="*/ 1455118 h 2899667"/>
              <a:gd name="connsiteX3" fmla="*/ 2020745 w 2149086"/>
              <a:gd name="connsiteY3" fmla="*/ 1986951 h 2899667"/>
              <a:gd name="connsiteX4" fmla="*/ 2043437 w 2149086"/>
              <a:gd name="connsiteY4" fmla="*/ 2416015 h 2899667"/>
              <a:gd name="connsiteX5" fmla="*/ 0 w 2149086"/>
              <a:gd name="connsiteY5" fmla="*/ 2899667 h 2899667"/>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869947"/>
              <a:gd name="connsiteY0" fmla="*/ 0 h 2964083"/>
              <a:gd name="connsiteX1" fmla="*/ 2102325 w 2869947"/>
              <a:gd name="connsiteY1" fmla="*/ 806679 h 2964083"/>
              <a:gd name="connsiteX2" fmla="*/ 2067095 w 2869947"/>
              <a:gd name="connsiteY2" fmla="*/ 1455118 h 2964083"/>
              <a:gd name="connsiteX3" fmla="*/ 1996008 w 2869947"/>
              <a:gd name="connsiteY3" fmla="*/ 1986951 h 2964083"/>
              <a:gd name="connsiteX4" fmla="*/ 2018700 w 2869947"/>
              <a:gd name="connsiteY4" fmla="*/ 2416015 h 2964083"/>
              <a:gd name="connsiteX5" fmla="*/ 0 w 2869947"/>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2018700 w 2124349"/>
              <a:gd name="connsiteY4" fmla="*/ 2416015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637476 w 2124349"/>
              <a:gd name="connsiteY4" fmla="*/ 2539427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24349"/>
              <a:gd name="connsiteY0" fmla="*/ 0 h 2964083"/>
              <a:gd name="connsiteX1" fmla="*/ 2102325 w 2124349"/>
              <a:gd name="connsiteY1" fmla="*/ 806679 h 2964083"/>
              <a:gd name="connsiteX2" fmla="*/ 2067095 w 2124349"/>
              <a:gd name="connsiteY2" fmla="*/ 1455118 h 2964083"/>
              <a:gd name="connsiteX3" fmla="*/ 1996008 w 2124349"/>
              <a:gd name="connsiteY3" fmla="*/ 1986951 h 2964083"/>
              <a:gd name="connsiteX4" fmla="*/ 1461941 w 2124349"/>
              <a:gd name="connsiteY4" fmla="*/ 2711399 h 2964083"/>
              <a:gd name="connsiteX5" fmla="*/ 0 w 2124349"/>
              <a:gd name="connsiteY5" fmla="*/ 2964083 h 2964083"/>
              <a:gd name="connsiteX0" fmla="*/ 1712454 w 2196243"/>
              <a:gd name="connsiteY0" fmla="*/ 0 h 2964083"/>
              <a:gd name="connsiteX1" fmla="*/ 2102325 w 2196243"/>
              <a:gd name="connsiteY1" fmla="*/ 806679 h 2964083"/>
              <a:gd name="connsiteX2" fmla="*/ 2191003 w 2196243"/>
              <a:gd name="connsiteY2" fmla="*/ 1462069 h 2964083"/>
              <a:gd name="connsiteX3" fmla="*/ 1996008 w 2196243"/>
              <a:gd name="connsiteY3" fmla="*/ 1986951 h 2964083"/>
              <a:gd name="connsiteX4" fmla="*/ 1461941 w 2196243"/>
              <a:gd name="connsiteY4" fmla="*/ 2711399 h 2964083"/>
              <a:gd name="connsiteX5" fmla="*/ 0 w 2196243"/>
              <a:gd name="connsiteY5" fmla="*/ 2964083 h 2964083"/>
              <a:gd name="connsiteX0" fmla="*/ 1712454 w 2202156"/>
              <a:gd name="connsiteY0" fmla="*/ 0 h 2964083"/>
              <a:gd name="connsiteX1" fmla="*/ 2102325 w 2202156"/>
              <a:gd name="connsiteY1" fmla="*/ 806679 h 2964083"/>
              <a:gd name="connsiteX2" fmla="*/ 2191003 w 2202156"/>
              <a:gd name="connsiteY2" fmla="*/ 1462069 h 2964083"/>
              <a:gd name="connsiteX3" fmla="*/ 1996008 w 2202156"/>
              <a:gd name="connsiteY3" fmla="*/ 1986951 h 2964083"/>
              <a:gd name="connsiteX4" fmla="*/ 1461941 w 2202156"/>
              <a:gd name="connsiteY4" fmla="*/ 2711399 h 2964083"/>
              <a:gd name="connsiteX5" fmla="*/ 0 w 2202156"/>
              <a:gd name="connsiteY5" fmla="*/ 2964083 h 2964083"/>
              <a:gd name="connsiteX0" fmla="*/ 1712454 w 2206473"/>
              <a:gd name="connsiteY0" fmla="*/ 0 h 2964083"/>
              <a:gd name="connsiteX1" fmla="*/ 2102325 w 2206473"/>
              <a:gd name="connsiteY1" fmla="*/ 806679 h 2964083"/>
              <a:gd name="connsiteX2" fmla="*/ 2191003 w 2206473"/>
              <a:gd name="connsiteY2" fmla="*/ 1462069 h 2964083"/>
              <a:gd name="connsiteX3" fmla="*/ 1996008 w 2206473"/>
              <a:gd name="connsiteY3" fmla="*/ 1986951 h 2964083"/>
              <a:gd name="connsiteX4" fmla="*/ 1461941 w 2206473"/>
              <a:gd name="connsiteY4" fmla="*/ 2711399 h 2964083"/>
              <a:gd name="connsiteX5" fmla="*/ 0 w 2206473"/>
              <a:gd name="connsiteY5" fmla="*/ 2964083 h 2964083"/>
              <a:gd name="connsiteX0" fmla="*/ 1712454 w 2198559"/>
              <a:gd name="connsiteY0" fmla="*/ 0 h 2964083"/>
              <a:gd name="connsiteX1" fmla="*/ 2102325 w 2198559"/>
              <a:gd name="connsiteY1" fmla="*/ 806679 h 2964083"/>
              <a:gd name="connsiteX2" fmla="*/ 2191003 w 2198559"/>
              <a:gd name="connsiteY2" fmla="*/ 1462069 h 2964083"/>
              <a:gd name="connsiteX3" fmla="*/ 2014784 w 2198559"/>
              <a:gd name="connsiteY3" fmla="*/ 2013544 h 2964083"/>
              <a:gd name="connsiteX4" fmla="*/ 1461941 w 2198559"/>
              <a:gd name="connsiteY4" fmla="*/ 2711399 h 2964083"/>
              <a:gd name="connsiteX5" fmla="*/ 0 w 2198559"/>
              <a:gd name="connsiteY5" fmla="*/ 2964083 h 2964083"/>
              <a:gd name="connsiteX0" fmla="*/ 1712454 w 2194409"/>
              <a:gd name="connsiteY0" fmla="*/ 14656 h 2978739"/>
              <a:gd name="connsiteX1" fmla="*/ 1768057 w 2194409"/>
              <a:gd name="connsiteY1" fmla="*/ 78609 h 2978739"/>
              <a:gd name="connsiteX2" fmla="*/ 2102325 w 2194409"/>
              <a:gd name="connsiteY2" fmla="*/ 821335 h 2978739"/>
              <a:gd name="connsiteX3" fmla="*/ 2191003 w 2194409"/>
              <a:gd name="connsiteY3" fmla="*/ 1476725 h 2978739"/>
              <a:gd name="connsiteX4" fmla="*/ 2014784 w 2194409"/>
              <a:gd name="connsiteY4" fmla="*/ 2028200 h 2978739"/>
              <a:gd name="connsiteX5" fmla="*/ 1461941 w 2194409"/>
              <a:gd name="connsiteY5" fmla="*/ 2726055 h 2978739"/>
              <a:gd name="connsiteX6" fmla="*/ 0 w 2194409"/>
              <a:gd name="connsiteY6" fmla="*/ 2978739 h 2978739"/>
              <a:gd name="connsiteX0" fmla="*/ 2151243 w 2194409"/>
              <a:gd name="connsiteY0" fmla="*/ 0 h 3063178"/>
              <a:gd name="connsiteX1" fmla="*/ 1768057 w 2194409"/>
              <a:gd name="connsiteY1" fmla="*/ 163048 h 3063178"/>
              <a:gd name="connsiteX2" fmla="*/ 2102325 w 2194409"/>
              <a:gd name="connsiteY2" fmla="*/ 905774 h 3063178"/>
              <a:gd name="connsiteX3" fmla="*/ 2191003 w 2194409"/>
              <a:gd name="connsiteY3" fmla="*/ 1561164 h 3063178"/>
              <a:gd name="connsiteX4" fmla="*/ 2014784 w 2194409"/>
              <a:gd name="connsiteY4" fmla="*/ 2112639 h 3063178"/>
              <a:gd name="connsiteX5" fmla="*/ 1461941 w 2194409"/>
              <a:gd name="connsiteY5" fmla="*/ 2810494 h 3063178"/>
              <a:gd name="connsiteX6" fmla="*/ 0 w 2194409"/>
              <a:gd name="connsiteY6" fmla="*/ 3063178 h 3063178"/>
              <a:gd name="connsiteX0" fmla="*/ 2151243 w 2194409"/>
              <a:gd name="connsiteY0" fmla="*/ 22017 h 3085195"/>
              <a:gd name="connsiteX1" fmla="*/ 2151484 w 2194409"/>
              <a:gd name="connsiteY1" fmla="*/ 9878 h 3085195"/>
              <a:gd name="connsiteX2" fmla="*/ 1768057 w 2194409"/>
              <a:gd name="connsiteY2" fmla="*/ 185065 h 3085195"/>
              <a:gd name="connsiteX3" fmla="*/ 2102325 w 2194409"/>
              <a:gd name="connsiteY3" fmla="*/ 927791 h 3085195"/>
              <a:gd name="connsiteX4" fmla="*/ 2191003 w 2194409"/>
              <a:gd name="connsiteY4" fmla="*/ 1583181 h 3085195"/>
              <a:gd name="connsiteX5" fmla="*/ 2014784 w 2194409"/>
              <a:gd name="connsiteY5" fmla="*/ 2134656 h 3085195"/>
              <a:gd name="connsiteX6" fmla="*/ 1461941 w 2194409"/>
              <a:gd name="connsiteY6" fmla="*/ 2832511 h 3085195"/>
              <a:gd name="connsiteX7" fmla="*/ 0 w 2194409"/>
              <a:gd name="connsiteY7" fmla="*/ 3085195 h 3085195"/>
              <a:gd name="connsiteX0" fmla="*/ 2151243 w 2230837"/>
              <a:gd name="connsiteY0" fmla="*/ 12139 h 3075317"/>
              <a:gd name="connsiteX1" fmla="*/ 2151484 w 2230837"/>
              <a:gd name="connsiteY1" fmla="*/ 0 h 3075317"/>
              <a:gd name="connsiteX2" fmla="*/ 1768057 w 2230837"/>
              <a:gd name="connsiteY2" fmla="*/ 175187 h 3075317"/>
              <a:gd name="connsiteX3" fmla="*/ 2102325 w 2230837"/>
              <a:gd name="connsiteY3" fmla="*/ 917913 h 3075317"/>
              <a:gd name="connsiteX4" fmla="*/ 2191003 w 2230837"/>
              <a:gd name="connsiteY4" fmla="*/ 1573303 h 3075317"/>
              <a:gd name="connsiteX5" fmla="*/ 2014784 w 2230837"/>
              <a:gd name="connsiteY5" fmla="*/ 2124778 h 3075317"/>
              <a:gd name="connsiteX6" fmla="*/ 1461941 w 2230837"/>
              <a:gd name="connsiteY6" fmla="*/ 2822633 h 3075317"/>
              <a:gd name="connsiteX7" fmla="*/ 0 w 2230837"/>
              <a:gd name="connsiteY7" fmla="*/ 3075317 h 3075317"/>
              <a:gd name="connsiteX0" fmla="*/ 2151243 w 2290448"/>
              <a:gd name="connsiteY0" fmla="*/ 12139 h 3075317"/>
              <a:gd name="connsiteX1" fmla="*/ 2151484 w 2290448"/>
              <a:gd name="connsiteY1" fmla="*/ 0 h 3075317"/>
              <a:gd name="connsiteX2" fmla="*/ 1768057 w 2290448"/>
              <a:gd name="connsiteY2" fmla="*/ 175187 h 3075317"/>
              <a:gd name="connsiteX3" fmla="*/ 2102325 w 2290448"/>
              <a:gd name="connsiteY3" fmla="*/ 917913 h 3075317"/>
              <a:gd name="connsiteX4" fmla="*/ 2191003 w 2290448"/>
              <a:gd name="connsiteY4" fmla="*/ 1573303 h 3075317"/>
              <a:gd name="connsiteX5" fmla="*/ 2014784 w 2290448"/>
              <a:gd name="connsiteY5" fmla="*/ 2124778 h 3075317"/>
              <a:gd name="connsiteX6" fmla="*/ 1461941 w 2290448"/>
              <a:gd name="connsiteY6" fmla="*/ 2822633 h 3075317"/>
              <a:gd name="connsiteX7" fmla="*/ 0 w 2290448"/>
              <a:gd name="connsiteY7" fmla="*/ 3075317 h 3075317"/>
              <a:gd name="connsiteX0" fmla="*/ 2151243 w 2464731"/>
              <a:gd name="connsiteY0" fmla="*/ 3 h 3063181"/>
              <a:gd name="connsiteX1" fmla="*/ 2365558 w 2464731"/>
              <a:gd name="connsiteY1" fmla="*/ 294160 h 3063181"/>
              <a:gd name="connsiteX2" fmla="*/ 1768057 w 2464731"/>
              <a:gd name="connsiteY2" fmla="*/ 163051 h 3063181"/>
              <a:gd name="connsiteX3" fmla="*/ 2102325 w 2464731"/>
              <a:gd name="connsiteY3" fmla="*/ 905777 h 3063181"/>
              <a:gd name="connsiteX4" fmla="*/ 2191003 w 2464731"/>
              <a:gd name="connsiteY4" fmla="*/ 1561167 h 3063181"/>
              <a:gd name="connsiteX5" fmla="*/ 2014784 w 2464731"/>
              <a:gd name="connsiteY5" fmla="*/ 2112642 h 3063181"/>
              <a:gd name="connsiteX6" fmla="*/ 1461941 w 2464731"/>
              <a:gd name="connsiteY6" fmla="*/ 2810497 h 3063181"/>
              <a:gd name="connsiteX7" fmla="*/ 0 w 2464731"/>
              <a:gd name="connsiteY7" fmla="*/ 3063181 h 3063181"/>
              <a:gd name="connsiteX0" fmla="*/ 2568034 w 2586923"/>
              <a:gd name="connsiteY0" fmla="*/ 1306320 h 2942634"/>
              <a:gd name="connsiteX1" fmla="*/ 2365558 w 2586923"/>
              <a:gd name="connsiteY1" fmla="*/ 173613 h 2942634"/>
              <a:gd name="connsiteX2" fmla="*/ 1768057 w 2586923"/>
              <a:gd name="connsiteY2" fmla="*/ 42504 h 2942634"/>
              <a:gd name="connsiteX3" fmla="*/ 2102325 w 2586923"/>
              <a:gd name="connsiteY3" fmla="*/ 785230 h 2942634"/>
              <a:gd name="connsiteX4" fmla="*/ 2191003 w 2586923"/>
              <a:gd name="connsiteY4" fmla="*/ 1440620 h 2942634"/>
              <a:gd name="connsiteX5" fmla="*/ 2014784 w 2586923"/>
              <a:gd name="connsiteY5" fmla="*/ 1992095 h 2942634"/>
              <a:gd name="connsiteX6" fmla="*/ 1461941 w 2586923"/>
              <a:gd name="connsiteY6" fmla="*/ 2689950 h 2942634"/>
              <a:gd name="connsiteX7" fmla="*/ 0 w 2586923"/>
              <a:gd name="connsiteY7" fmla="*/ 2942634 h 2942634"/>
              <a:gd name="connsiteX0" fmla="*/ 2568034 w 2568034"/>
              <a:gd name="connsiteY0" fmla="*/ 1468218 h 3104532"/>
              <a:gd name="connsiteX1" fmla="*/ 2202913 w 2568034"/>
              <a:gd name="connsiteY1" fmla="*/ 0 h 3104532"/>
              <a:gd name="connsiteX2" fmla="*/ 1768057 w 2568034"/>
              <a:gd name="connsiteY2" fmla="*/ 204402 h 3104532"/>
              <a:gd name="connsiteX3" fmla="*/ 2102325 w 2568034"/>
              <a:gd name="connsiteY3" fmla="*/ 947128 h 3104532"/>
              <a:gd name="connsiteX4" fmla="*/ 2191003 w 2568034"/>
              <a:gd name="connsiteY4" fmla="*/ 1602518 h 3104532"/>
              <a:gd name="connsiteX5" fmla="*/ 2014784 w 2568034"/>
              <a:gd name="connsiteY5" fmla="*/ 2153993 h 3104532"/>
              <a:gd name="connsiteX6" fmla="*/ 1461941 w 2568034"/>
              <a:gd name="connsiteY6" fmla="*/ 2851848 h 3104532"/>
              <a:gd name="connsiteX7" fmla="*/ 0 w 2568034"/>
              <a:gd name="connsiteY7" fmla="*/ 3104532 h 3104532"/>
              <a:gd name="connsiteX0" fmla="*/ 2568034 w 2568034"/>
              <a:gd name="connsiteY0" fmla="*/ 1468218 h 3104532"/>
              <a:gd name="connsiteX1" fmla="*/ 2467894 w 2568034"/>
              <a:gd name="connsiteY1" fmla="*/ 816772 h 3104532"/>
              <a:gd name="connsiteX2" fmla="*/ 2202913 w 2568034"/>
              <a:gd name="connsiteY2" fmla="*/ 0 h 3104532"/>
              <a:gd name="connsiteX3" fmla="*/ 1768057 w 2568034"/>
              <a:gd name="connsiteY3" fmla="*/ 204402 h 3104532"/>
              <a:gd name="connsiteX4" fmla="*/ 2102325 w 2568034"/>
              <a:gd name="connsiteY4" fmla="*/ 947128 h 3104532"/>
              <a:gd name="connsiteX5" fmla="*/ 2191003 w 2568034"/>
              <a:gd name="connsiteY5" fmla="*/ 1602518 h 3104532"/>
              <a:gd name="connsiteX6" fmla="*/ 2014784 w 2568034"/>
              <a:gd name="connsiteY6" fmla="*/ 2153993 h 3104532"/>
              <a:gd name="connsiteX7" fmla="*/ 1461941 w 2568034"/>
              <a:gd name="connsiteY7" fmla="*/ 2851848 h 3104532"/>
              <a:gd name="connsiteX8" fmla="*/ 0 w 2568034"/>
              <a:gd name="connsiteY8"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0" fmla="*/ 2568034 w 2568034"/>
              <a:gd name="connsiteY0" fmla="*/ 1468218 h 3104532"/>
              <a:gd name="connsiteX1" fmla="*/ 2542079 w 2568034"/>
              <a:gd name="connsiteY1" fmla="*/ 1175436 h 3104532"/>
              <a:gd name="connsiteX2" fmla="*/ 2467894 w 2568034"/>
              <a:gd name="connsiteY2" fmla="*/ 816772 h 3104532"/>
              <a:gd name="connsiteX3" fmla="*/ 2202913 w 2568034"/>
              <a:gd name="connsiteY3" fmla="*/ 0 h 3104532"/>
              <a:gd name="connsiteX4" fmla="*/ 1768057 w 2568034"/>
              <a:gd name="connsiteY4" fmla="*/ 204402 h 3104532"/>
              <a:gd name="connsiteX5" fmla="*/ 2102325 w 2568034"/>
              <a:gd name="connsiteY5" fmla="*/ 947128 h 3104532"/>
              <a:gd name="connsiteX6" fmla="*/ 2191003 w 2568034"/>
              <a:gd name="connsiteY6" fmla="*/ 1602518 h 3104532"/>
              <a:gd name="connsiteX7" fmla="*/ 2014784 w 2568034"/>
              <a:gd name="connsiteY7" fmla="*/ 2153993 h 3104532"/>
              <a:gd name="connsiteX8" fmla="*/ 1461941 w 2568034"/>
              <a:gd name="connsiteY8" fmla="*/ 2851848 h 3104532"/>
              <a:gd name="connsiteX9" fmla="*/ 0 w 2568034"/>
              <a:gd name="connsiteY9" fmla="*/ 3104532 h 3104532"/>
              <a:gd name="connsiteX10" fmla="*/ 2568034 w 2568034"/>
              <a:gd name="connsiteY10" fmla="*/ 1468218 h 3104532"/>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5 w 2641665"/>
              <a:gd name="connsiteY0" fmla="*/ 3599980 h 3599980"/>
              <a:gd name="connsiteX1" fmla="*/ 2641587 w 2641665"/>
              <a:gd name="connsiteY1" fmla="*/ 1175436 h 3599980"/>
              <a:gd name="connsiteX2" fmla="*/ 2567402 w 2641665"/>
              <a:gd name="connsiteY2" fmla="*/ 816772 h 3599980"/>
              <a:gd name="connsiteX3" fmla="*/ 2302421 w 2641665"/>
              <a:gd name="connsiteY3" fmla="*/ 0 h 3599980"/>
              <a:gd name="connsiteX4" fmla="*/ 1867565 w 2641665"/>
              <a:gd name="connsiteY4" fmla="*/ 204402 h 3599980"/>
              <a:gd name="connsiteX5" fmla="*/ 2201833 w 2641665"/>
              <a:gd name="connsiteY5" fmla="*/ 947128 h 3599980"/>
              <a:gd name="connsiteX6" fmla="*/ 2290511 w 2641665"/>
              <a:gd name="connsiteY6" fmla="*/ 1602518 h 3599980"/>
              <a:gd name="connsiteX7" fmla="*/ 2114292 w 2641665"/>
              <a:gd name="connsiteY7" fmla="*/ 2153993 h 3599980"/>
              <a:gd name="connsiteX8" fmla="*/ 1561449 w 2641665"/>
              <a:gd name="connsiteY8" fmla="*/ 2851848 h 3599980"/>
              <a:gd name="connsiteX9" fmla="*/ 99508 w 2641665"/>
              <a:gd name="connsiteY9" fmla="*/ 3104532 h 3599980"/>
              <a:gd name="connsiteX10" fmla="*/ 5 w 2641665"/>
              <a:gd name="connsiteY10" fmla="*/ 3599980 h 3599980"/>
              <a:gd name="connsiteX0" fmla="*/ 13 w 2568877"/>
              <a:gd name="connsiteY0" fmla="*/ 3599980 h 3782122"/>
              <a:gd name="connsiteX1" fmla="*/ 1045471 w 2568877"/>
              <a:gd name="connsiteY1" fmla="*/ 3759297 h 3782122"/>
              <a:gd name="connsiteX2" fmla="*/ 2567410 w 2568877"/>
              <a:gd name="connsiteY2" fmla="*/ 816772 h 3782122"/>
              <a:gd name="connsiteX3" fmla="*/ 2302429 w 2568877"/>
              <a:gd name="connsiteY3" fmla="*/ 0 h 3782122"/>
              <a:gd name="connsiteX4" fmla="*/ 1867573 w 2568877"/>
              <a:gd name="connsiteY4" fmla="*/ 204402 h 3782122"/>
              <a:gd name="connsiteX5" fmla="*/ 2201841 w 2568877"/>
              <a:gd name="connsiteY5" fmla="*/ 947128 h 3782122"/>
              <a:gd name="connsiteX6" fmla="*/ 2290519 w 2568877"/>
              <a:gd name="connsiteY6" fmla="*/ 1602518 h 3782122"/>
              <a:gd name="connsiteX7" fmla="*/ 2114300 w 2568877"/>
              <a:gd name="connsiteY7" fmla="*/ 2153993 h 3782122"/>
              <a:gd name="connsiteX8" fmla="*/ 1561457 w 2568877"/>
              <a:gd name="connsiteY8" fmla="*/ 2851848 h 3782122"/>
              <a:gd name="connsiteX9" fmla="*/ 99516 w 2568877"/>
              <a:gd name="connsiteY9" fmla="*/ 3104532 h 3782122"/>
              <a:gd name="connsiteX10" fmla="*/ 13 w 2568877"/>
              <a:gd name="connsiteY10" fmla="*/ 3599980 h 3782122"/>
              <a:gd name="connsiteX0" fmla="*/ 13 w 2660320"/>
              <a:gd name="connsiteY0" fmla="*/ 3599980 h 3782122"/>
              <a:gd name="connsiteX1" fmla="*/ 1045471 w 2660320"/>
              <a:gd name="connsiteY1" fmla="*/ 3759297 h 3782122"/>
              <a:gd name="connsiteX2" fmla="*/ 2658931 w 2660320"/>
              <a:gd name="connsiteY2" fmla="*/ 2580827 h 3782122"/>
              <a:gd name="connsiteX3" fmla="*/ 2302429 w 2660320"/>
              <a:gd name="connsiteY3" fmla="*/ 0 h 3782122"/>
              <a:gd name="connsiteX4" fmla="*/ 1867573 w 2660320"/>
              <a:gd name="connsiteY4" fmla="*/ 204402 h 3782122"/>
              <a:gd name="connsiteX5" fmla="*/ 2201841 w 2660320"/>
              <a:gd name="connsiteY5" fmla="*/ 947128 h 3782122"/>
              <a:gd name="connsiteX6" fmla="*/ 2290519 w 2660320"/>
              <a:gd name="connsiteY6" fmla="*/ 1602518 h 3782122"/>
              <a:gd name="connsiteX7" fmla="*/ 2114300 w 2660320"/>
              <a:gd name="connsiteY7" fmla="*/ 2153993 h 3782122"/>
              <a:gd name="connsiteX8" fmla="*/ 1561457 w 2660320"/>
              <a:gd name="connsiteY8" fmla="*/ 2851848 h 3782122"/>
              <a:gd name="connsiteX9" fmla="*/ 99516 w 2660320"/>
              <a:gd name="connsiteY9" fmla="*/ 3104532 h 3782122"/>
              <a:gd name="connsiteX10" fmla="*/ 13 w 2660320"/>
              <a:gd name="connsiteY10" fmla="*/ 3599980 h 3782122"/>
              <a:gd name="connsiteX0" fmla="*/ 13 w 2750424"/>
              <a:gd name="connsiteY0" fmla="*/ 3599980 h 3782122"/>
              <a:gd name="connsiteX1" fmla="*/ 1045471 w 2750424"/>
              <a:gd name="connsiteY1" fmla="*/ 3759297 h 3782122"/>
              <a:gd name="connsiteX2" fmla="*/ 2658931 w 2750424"/>
              <a:gd name="connsiteY2" fmla="*/ 2580827 h 3782122"/>
              <a:gd name="connsiteX3" fmla="*/ 2523352 w 2750424"/>
              <a:gd name="connsiteY3" fmla="*/ 1430871 h 3782122"/>
              <a:gd name="connsiteX4" fmla="*/ 2302429 w 2750424"/>
              <a:gd name="connsiteY4" fmla="*/ 0 h 3782122"/>
              <a:gd name="connsiteX5" fmla="*/ 1867573 w 2750424"/>
              <a:gd name="connsiteY5" fmla="*/ 204402 h 3782122"/>
              <a:gd name="connsiteX6" fmla="*/ 2201841 w 2750424"/>
              <a:gd name="connsiteY6" fmla="*/ 947128 h 3782122"/>
              <a:gd name="connsiteX7" fmla="*/ 2290519 w 2750424"/>
              <a:gd name="connsiteY7" fmla="*/ 1602518 h 3782122"/>
              <a:gd name="connsiteX8" fmla="*/ 2114300 w 2750424"/>
              <a:gd name="connsiteY8" fmla="*/ 2153993 h 3782122"/>
              <a:gd name="connsiteX9" fmla="*/ 1561457 w 2750424"/>
              <a:gd name="connsiteY9" fmla="*/ 2851848 h 3782122"/>
              <a:gd name="connsiteX10" fmla="*/ 99516 w 2750424"/>
              <a:gd name="connsiteY10" fmla="*/ 3104532 h 3782122"/>
              <a:gd name="connsiteX11" fmla="*/ 13 w 2750424"/>
              <a:gd name="connsiteY11" fmla="*/ 3599980 h 3782122"/>
              <a:gd name="connsiteX0" fmla="*/ 13 w 2683532"/>
              <a:gd name="connsiteY0" fmla="*/ 3599980 h 3782122"/>
              <a:gd name="connsiteX1" fmla="*/ 1045471 w 2683532"/>
              <a:gd name="connsiteY1" fmla="*/ 3759297 h 3782122"/>
              <a:gd name="connsiteX2" fmla="*/ 2007798 w 2683532"/>
              <a:gd name="connsiteY2" fmla="*/ 3117520 h 3782122"/>
              <a:gd name="connsiteX3" fmla="*/ 2658931 w 2683532"/>
              <a:gd name="connsiteY3" fmla="*/ 2580827 h 3782122"/>
              <a:gd name="connsiteX4" fmla="*/ 2523352 w 2683532"/>
              <a:gd name="connsiteY4" fmla="*/ 1430871 h 3782122"/>
              <a:gd name="connsiteX5" fmla="*/ 2302429 w 2683532"/>
              <a:gd name="connsiteY5" fmla="*/ 0 h 3782122"/>
              <a:gd name="connsiteX6" fmla="*/ 1867573 w 2683532"/>
              <a:gd name="connsiteY6" fmla="*/ 204402 h 3782122"/>
              <a:gd name="connsiteX7" fmla="*/ 2201841 w 2683532"/>
              <a:gd name="connsiteY7" fmla="*/ 947128 h 3782122"/>
              <a:gd name="connsiteX8" fmla="*/ 2290519 w 2683532"/>
              <a:gd name="connsiteY8" fmla="*/ 1602518 h 3782122"/>
              <a:gd name="connsiteX9" fmla="*/ 2114300 w 2683532"/>
              <a:gd name="connsiteY9" fmla="*/ 2153993 h 3782122"/>
              <a:gd name="connsiteX10" fmla="*/ 1561457 w 2683532"/>
              <a:gd name="connsiteY10" fmla="*/ 2851848 h 3782122"/>
              <a:gd name="connsiteX11" fmla="*/ 99516 w 2683532"/>
              <a:gd name="connsiteY11" fmla="*/ 3104532 h 3782122"/>
              <a:gd name="connsiteX12" fmla="*/ 13 w 2683532"/>
              <a:gd name="connsiteY12" fmla="*/ 3599980 h 3782122"/>
              <a:gd name="connsiteX0" fmla="*/ 13 w 2795774"/>
              <a:gd name="connsiteY0" fmla="*/ 3599980 h 3782122"/>
              <a:gd name="connsiteX1" fmla="*/ 1045471 w 2795774"/>
              <a:gd name="connsiteY1" fmla="*/ 3759297 h 3782122"/>
              <a:gd name="connsiteX2" fmla="*/ 2007798 w 2795774"/>
              <a:gd name="connsiteY2" fmla="*/ 3117520 h 3782122"/>
              <a:gd name="connsiteX3" fmla="*/ 2658931 w 2795774"/>
              <a:gd name="connsiteY3" fmla="*/ 2580827 h 3782122"/>
              <a:gd name="connsiteX4" fmla="*/ 2776784 w 2795774"/>
              <a:gd name="connsiteY4" fmla="*/ 1451181 h 3782122"/>
              <a:gd name="connsiteX5" fmla="*/ 2302429 w 2795774"/>
              <a:gd name="connsiteY5" fmla="*/ 0 h 3782122"/>
              <a:gd name="connsiteX6" fmla="*/ 1867573 w 2795774"/>
              <a:gd name="connsiteY6" fmla="*/ 204402 h 3782122"/>
              <a:gd name="connsiteX7" fmla="*/ 2201841 w 2795774"/>
              <a:gd name="connsiteY7" fmla="*/ 947128 h 3782122"/>
              <a:gd name="connsiteX8" fmla="*/ 2290519 w 2795774"/>
              <a:gd name="connsiteY8" fmla="*/ 1602518 h 3782122"/>
              <a:gd name="connsiteX9" fmla="*/ 2114300 w 2795774"/>
              <a:gd name="connsiteY9" fmla="*/ 2153993 h 3782122"/>
              <a:gd name="connsiteX10" fmla="*/ 1561457 w 2795774"/>
              <a:gd name="connsiteY10" fmla="*/ 2851848 h 3782122"/>
              <a:gd name="connsiteX11" fmla="*/ 99516 w 2795774"/>
              <a:gd name="connsiteY11" fmla="*/ 3104532 h 3782122"/>
              <a:gd name="connsiteX12" fmla="*/ 13 w 2795774"/>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5966"/>
              <a:gd name="connsiteY0" fmla="*/ 3599980 h 3782122"/>
              <a:gd name="connsiteX1" fmla="*/ 1045471 w 2785966"/>
              <a:gd name="connsiteY1" fmla="*/ 3759297 h 3782122"/>
              <a:gd name="connsiteX2" fmla="*/ 2007798 w 2785966"/>
              <a:gd name="connsiteY2" fmla="*/ 3117520 h 3782122"/>
              <a:gd name="connsiteX3" fmla="*/ 2505190 w 2785966"/>
              <a:gd name="connsiteY3" fmla="*/ 2550177 h 3782122"/>
              <a:gd name="connsiteX4" fmla="*/ 2776784 w 2785966"/>
              <a:gd name="connsiteY4" fmla="*/ 1451181 h 3782122"/>
              <a:gd name="connsiteX5" fmla="*/ 2302429 w 2785966"/>
              <a:gd name="connsiteY5" fmla="*/ 0 h 3782122"/>
              <a:gd name="connsiteX6" fmla="*/ 1867573 w 2785966"/>
              <a:gd name="connsiteY6" fmla="*/ 204402 h 3782122"/>
              <a:gd name="connsiteX7" fmla="*/ 2201841 w 2785966"/>
              <a:gd name="connsiteY7" fmla="*/ 947128 h 3782122"/>
              <a:gd name="connsiteX8" fmla="*/ 2290519 w 2785966"/>
              <a:gd name="connsiteY8" fmla="*/ 1602518 h 3782122"/>
              <a:gd name="connsiteX9" fmla="*/ 2114300 w 2785966"/>
              <a:gd name="connsiteY9" fmla="*/ 2153993 h 3782122"/>
              <a:gd name="connsiteX10" fmla="*/ 1561457 w 2785966"/>
              <a:gd name="connsiteY10" fmla="*/ 2851848 h 3782122"/>
              <a:gd name="connsiteX11" fmla="*/ 99516 w 2785966"/>
              <a:gd name="connsiteY11" fmla="*/ 3104532 h 3782122"/>
              <a:gd name="connsiteX12" fmla="*/ 13 w 2785966"/>
              <a:gd name="connsiteY12" fmla="*/ 3599980 h 3782122"/>
              <a:gd name="connsiteX0" fmla="*/ 13 w 2787949"/>
              <a:gd name="connsiteY0" fmla="*/ 3599980 h 3782122"/>
              <a:gd name="connsiteX1" fmla="*/ 1045471 w 2787949"/>
              <a:gd name="connsiteY1" fmla="*/ 3759297 h 3782122"/>
              <a:gd name="connsiteX2" fmla="*/ 2007798 w 2787949"/>
              <a:gd name="connsiteY2" fmla="*/ 3117520 h 3782122"/>
              <a:gd name="connsiteX3" fmla="*/ 2505190 w 2787949"/>
              <a:gd name="connsiteY3" fmla="*/ 2550177 h 3782122"/>
              <a:gd name="connsiteX4" fmla="*/ 2776784 w 2787949"/>
              <a:gd name="connsiteY4" fmla="*/ 1451181 h 3782122"/>
              <a:gd name="connsiteX5" fmla="*/ 2302429 w 2787949"/>
              <a:gd name="connsiteY5" fmla="*/ 0 h 3782122"/>
              <a:gd name="connsiteX6" fmla="*/ 1867573 w 2787949"/>
              <a:gd name="connsiteY6" fmla="*/ 204402 h 3782122"/>
              <a:gd name="connsiteX7" fmla="*/ 2201841 w 2787949"/>
              <a:gd name="connsiteY7" fmla="*/ 947128 h 3782122"/>
              <a:gd name="connsiteX8" fmla="*/ 2290519 w 2787949"/>
              <a:gd name="connsiteY8" fmla="*/ 1602518 h 3782122"/>
              <a:gd name="connsiteX9" fmla="*/ 2114300 w 2787949"/>
              <a:gd name="connsiteY9" fmla="*/ 2153993 h 3782122"/>
              <a:gd name="connsiteX10" fmla="*/ 1561457 w 2787949"/>
              <a:gd name="connsiteY10" fmla="*/ 2851848 h 3782122"/>
              <a:gd name="connsiteX11" fmla="*/ 99516 w 2787949"/>
              <a:gd name="connsiteY11" fmla="*/ 3104532 h 3782122"/>
              <a:gd name="connsiteX12" fmla="*/ 13 w 2787949"/>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89970"/>
              <a:gd name="connsiteY0" fmla="*/ 3599980 h 3782122"/>
              <a:gd name="connsiteX1" fmla="*/ 1045471 w 2789970"/>
              <a:gd name="connsiteY1" fmla="*/ 3759297 h 3782122"/>
              <a:gd name="connsiteX2" fmla="*/ 1692646 w 2789970"/>
              <a:gd name="connsiteY2" fmla="*/ 3282713 h 3782122"/>
              <a:gd name="connsiteX3" fmla="*/ 2505190 w 2789970"/>
              <a:gd name="connsiteY3" fmla="*/ 2550177 h 3782122"/>
              <a:gd name="connsiteX4" fmla="*/ 2776784 w 2789970"/>
              <a:gd name="connsiteY4" fmla="*/ 1451181 h 3782122"/>
              <a:gd name="connsiteX5" fmla="*/ 2302429 w 2789970"/>
              <a:gd name="connsiteY5" fmla="*/ 0 h 3782122"/>
              <a:gd name="connsiteX6" fmla="*/ 1867573 w 2789970"/>
              <a:gd name="connsiteY6" fmla="*/ 204402 h 3782122"/>
              <a:gd name="connsiteX7" fmla="*/ 2201841 w 2789970"/>
              <a:gd name="connsiteY7" fmla="*/ 947128 h 3782122"/>
              <a:gd name="connsiteX8" fmla="*/ 2290519 w 2789970"/>
              <a:gd name="connsiteY8" fmla="*/ 1602518 h 3782122"/>
              <a:gd name="connsiteX9" fmla="*/ 2114300 w 2789970"/>
              <a:gd name="connsiteY9" fmla="*/ 2153993 h 3782122"/>
              <a:gd name="connsiteX10" fmla="*/ 1561457 w 2789970"/>
              <a:gd name="connsiteY10" fmla="*/ 2851848 h 3782122"/>
              <a:gd name="connsiteX11" fmla="*/ 99516 w 2789970"/>
              <a:gd name="connsiteY11" fmla="*/ 3104532 h 3782122"/>
              <a:gd name="connsiteX12" fmla="*/ 13 w 2789970"/>
              <a:gd name="connsiteY12" fmla="*/ 3599980 h 3782122"/>
              <a:gd name="connsiteX0" fmla="*/ 13 w 2790209"/>
              <a:gd name="connsiteY0" fmla="*/ 3599980 h 3782122"/>
              <a:gd name="connsiteX1" fmla="*/ 1045471 w 2790209"/>
              <a:gd name="connsiteY1" fmla="*/ 3759297 h 3782122"/>
              <a:gd name="connsiteX2" fmla="*/ 1668503 w 2790209"/>
              <a:gd name="connsiteY2" fmla="*/ 3355984 h 3782122"/>
              <a:gd name="connsiteX3" fmla="*/ 2505190 w 2790209"/>
              <a:gd name="connsiteY3" fmla="*/ 2550177 h 3782122"/>
              <a:gd name="connsiteX4" fmla="*/ 2776784 w 2790209"/>
              <a:gd name="connsiteY4" fmla="*/ 1451181 h 3782122"/>
              <a:gd name="connsiteX5" fmla="*/ 2302429 w 2790209"/>
              <a:gd name="connsiteY5" fmla="*/ 0 h 3782122"/>
              <a:gd name="connsiteX6" fmla="*/ 1867573 w 2790209"/>
              <a:gd name="connsiteY6" fmla="*/ 204402 h 3782122"/>
              <a:gd name="connsiteX7" fmla="*/ 2201841 w 2790209"/>
              <a:gd name="connsiteY7" fmla="*/ 947128 h 3782122"/>
              <a:gd name="connsiteX8" fmla="*/ 2290519 w 2790209"/>
              <a:gd name="connsiteY8" fmla="*/ 1602518 h 3782122"/>
              <a:gd name="connsiteX9" fmla="*/ 2114300 w 2790209"/>
              <a:gd name="connsiteY9" fmla="*/ 2153993 h 3782122"/>
              <a:gd name="connsiteX10" fmla="*/ 1561457 w 2790209"/>
              <a:gd name="connsiteY10" fmla="*/ 2851848 h 3782122"/>
              <a:gd name="connsiteX11" fmla="*/ 99516 w 2790209"/>
              <a:gd name="connsiteY11" fmla="*/ 3104532 h 3782122"/>
              <a:gd name="connsiteX12" fmla="*/ 13 w 2790209"/>
              <a:gd name="connsiteY12" fmla="*/ 3599980 h 3782122"/>
              <a:gd name="connsiteX0" fmla="*/ 13 w 2789931"/>
              <a:gd name="connsiteY0" fmla="*/ 3599980 h 3782122"/>
              <a:gd name="connsiteX1" fmla="*/ 1045471 w 2789931"/>
              <a:gd name="connsiteY1" fmla="*/ 3759297 h 3782122"/>
              <a:gd name="connsiteX2" fmla="*/ 1696679 w 2789931"/>
              <a:gd name="connsiteY2" fmla="*/ 3313164 h 3782122"/>
              <a:gd name="connsiteX3" fmla="*/ 2505190 w 2789931"/>
              <a:gd name="connsiteY3" fmla="*/ 2550177 h 3782122"/>
              <a:gd name="connsiteX4" fmla="*/ 2776784 w 2789931"/>
              <a:gd name="connsiteY4" fmla="*/ 1451181 h 3782122"/>
              <a:gd name="connsiteX5" fmla="*/ 2302429 w 2789931"/>
              <a:gd name="connsiteY5" fmla="*/ 0 h 3782122"/>
              <a:gd name="connsiteX6" fmla="*/ 1867573 w 2789931"/>
              <a:gd name="connsiteY6" fmla="*/ 204402 h 3782122"/>
              <a:gd name="connsiteX7" fmla="*/ 2201841 w 2789931"/>
              <a:gd name="connsiteY7" fmla="*/ 947128 h 3782122"/>
              <a:gd name="connsiteX8" fmla="*/ 2290519 w 2789931"/>
              <a:gd name="connsiteY8" fmla="*/ 1602518 h 3782122"/>
              <a:gd name="connsiteX9" fmla="*/ 2114300 w 2789931"/>
              <a:gd name="connsiteY9" fmla="*/ 2153993 h 3782122"/>
              <a:gd name="connsiteX10" fmla="*/ 1561457 w 2789931"/>
              <a:gd name="connsiteY10" fmla="*/ 2851848 h 3782122"/>
              <a:gd name="connsiteX11" fmla="*/ 99516 w 2789931"/>
              <a:gd name="connsiteY11" fmla="*/ 3104532 h 3782122"/>
              <a:gd name="connsiteX12" fmla="*/ 13 w 2789931"/>
              <a:gd name="connsiteY12" fmla="*/ 3599980 h 3782122"/>
              <a:gd name="connsiteX0" fmla="*/ 13 w 2789931"/>
              <a:gd name="connsiteY0" fmla="*/ 3599980 h 3672067"/>
              <a:gd name="connsiteX1" fmla="*/ 994242 w 2789931"/>
              <a:gd name="connsiteY1" fmla="*/ 3638802 h 3672067"/>
              <a:gd name="connsiteX2" fmla="*/ 1696679 w 2789931"/>
              <a:gd name="connsiteY2" fmla="*/ 3313164 h 3672067"/>
              <a:gd name="connsiteX3" fmla="*/ 2505190 w 2789931"/>
              <a:gd name="connsiteY3" fmla="*/ 2550177 h 3672067"/>
              <a:gd name="connsiteX4" fmla="*/ 2776784 w 2789931"/>
              <a:gd name="connsiteY4" fmla="*/ 1451181 h 3672067"/>
              <a:gd name="connsiteX5" fmla="*/ 2302429 w 2789931"/>
              <a:gd name="connsiteY5" fmla="*/ 0 h 3672067"/>
              <a:gd name="connsiteX6" fmla="*/ 1867573 w 2789931"/>
              <a:gd name="connsiteY6" fmla="*/ 204402 h 3672067"/>
              <a:gd name="connsiteX7" fmla="*/ 2201841 w 2789931"/>
              <a:gd name="connsiteY7" fmla="*/ 947128 h 3672067"/>
              <a:gd name="connsiteX8" fmla="*/ 2290519 w 2789931"/>
              <a:gd name="connsiteY8" fmla="*/ 1602518 h 3672067"/>
              <a:gd name="connsiteX9" fmla="*/ 2114300 w 2789931"/>
              <a:gd name="connsiteY9" fmla="*/ 2153993 h 3672067"/>
              <a:gd name="connsiteX10" fmla="*/ 1561457 w 2789931"/>
              <a:gd name="connsiteY10" fmla="*/ 2851848 h 3672067"/>
              <a:gd name="connsiteX11" fmla="*/ 99516 w 2789931"/>
              <a:gd name="connsiteY11" fmla="*/ 3104532 h 3672067"/>
              <a:gd name="connsiteX12" fmla="*/ 13 w 2789931"/>
              <a:gd name="connsiteY12" fmla="*/ 3599980 h 3672067"/>
              <a:gd name="connsiteX0" fmla="*/ 14 w 2789932"/>
              <a:gd name="connsiteY0" fmla="*/ 3599980 h 3599980"/>
              <a:gd name="connsiteX1" fmla="*/ 973910 w 2789932"/>
              <a:gd name="connsiteY1" fmla="*/ 3470836 h 3599980"/>
              <a:gd name="connsiteX2" fmla="*/ 1696680 w 2789932"/>
              <a:gd name="connsiteY2" fmla="*/ 3313164 h 3599980"/>
              <a:gd name="connsiteX3" fmla="*/ 2505191 w 2789932"/>
              <a:gd name="connsiteY3" fmla="*/ 2550177 h 3599980"/>
              <a:gd name="connsiteX4" fmla="*/ 2776785 w 2789932"/>
              <a:gd name="connsiteY4" fmla="*/ 1451181 h 3599980"/>
              <a:gd name="connsiteX5" fmla="*/ 2302430 w 2789932"/>
              <a:gd name="connsiteY5" fmla="*/ 0 h 3599980"/>
              <a:gd name="connsiteX6" fmla="*/ 1867574 w 2789932"/>
              <a:gd name="connsiteY6" fmla="*/ 204402 h 3599980"/>
              <a:gd name="connsiteX7" fmla="*/ 2201842 w 2789932"/>
              <a:gd name="connsiteY7" fmla="*/ 947128 h 3599980"/>
              <a:gd name="connsiteX8" fmla="*/ 2290520 w 2789932"/>
              <a:gd name="connsiteY8" fmla="*/ 1602518 h 3599980"/>
              <a:gd name="connsiteX9" fmla="*/ 2114301 w 2789932"/>
              <a:gd name="connsiteY9" fmla="*/ 2153993 h 3599980"/>
              <a:gd name="connsiteX10" fmla="*/ 1561458 w 2789932"/>
              <a:gd name="connsiteY10" fmla="*/ 2851848 h 3599980"/>
              <a:gd name="connsiteX11" fmla="*/ 99517 w 2789932"/>
              <a:gd name="connsiteY11" fmla="*/ 3104532 h 3599980"/>
              <a:gd name="connsiteX12" fmla="*/ 14 w 2789932"/>
              <a:gd name="connsiteY12" fmla="*/ 3599980 h 3599980"/>
              <a:gd name="connsiteX0" fmla="*/ 0 w 2789918"/>
              <a:gd name="connsiteY0" fmla="*/ 3599980 h 3617714"/>
              <a:gd name="connsiteX1" fmla="*/ 973896 w 2789918"/>
              <a:gd name="connsiteY1" fmla="*/ 3470836 h 3617714"/>
              <a:gd name="connsiteX2" fmla="*/ 1696666 w 2789918"/>
              <a:gd name="connsiteY2" fmla="*/ 3313164 h 3617714"/>
              <a:gd name="connsiteX3" fmla="*/ 2505177 w 2789918"/>
              <a:gd name="connsiteY3" fmla="*/ 2550177 h 3617714"/>
              <a:gd name="connsiteX4" fmla="*/ 2776771 w 2789918"/>
              <a:gd name="connsiteY4" fmla="*/ 1451181 h 3617714"/>
              <a:gd name="connsiteX5" fmla="*/ 2302416 w 2789918"/>
              <a:gd name="connsiteY5" fmla="*/ 0 h 3617714"/>
              <a:gd name="connsiteX6" fmla="*/ 1867560 w 2789918"/>
              <a:gd name="connsiteY6" fmla="*/ 204402 h 3617714"/>
              <a:gd name="connsiteX7" fmla="*/ 2201828 w 2789918"/>
              <a:gd name="connsiteY7" fmla="*/ 947128 h 3617714"/>
              <a:gd name="connsiteX8" fmla="*/ 2290506 w 2789918"/>
              <a:gd name="connsiteY8" fmla="*/ 1602518 h 3617714"/>
              <a:gd name="connsiteX9" fmla="*/ 2114287 w 2789918"/>
              <a:gd name="connsiteY9" fmla="*/ 2153993 h 3617714"/>
              <a:gd name="connsiteX10" fmla="*/ 1561444 w 2789918"/>
              <a:gd name="connsiteY10" fmla="*/ 2851848 h 3617714"/>
              <a:gd name="connsiteX11" fmla="*/ 99503 w 2789918"/>
              <a:gd name="connsiteY11" fmla="*/ 3104532 h 3617714"/>
              <a:gd name="connsiteX12" fmla="*/ 0 w 2789918"/>
              <a:gd name="connsiteY12" fmla="*/ 3599980 h 3617714"/>
              <a:gd name="connsiteX0" fmla="*/ 0 w 2789918"/>
              <a:gd name="connsiteY0" fmla="*/ 3599980 h 3630008"/>
              <a:gd name="connsiteX1" fmla="*/ 957124 w 2789918"/>
              <a:gd name="connsiteY1" fmla="*/ 3542178 h 3630008"/>
              <a:gd name="connsiteX2" fmla="*/ 1696666 w 2789918"/>
              <a:gd name="connsiteY2" fmla="*/ 3313164 h 3630008"/>
              <a:gd name="connsiteX3" fmla="*/ 2505177 w 2789918"/>
              <a:gd name="connsiteY3" fmla="*/ 2550177 h 3630008"/>
              <a:gd name="connsiteX4" fmla="*/ 2776771 w 2789918"/>
              <a:gd name="connsiteY4" fmla="*/ 1451181 h 3630008"/>
              <a:gd name="connsiteX5" fmla="*/ 2302416 w 2789918"/>
              <a:gd name="connsiteY5" fmla="*/ 0 h 3630008"/>
              <a:gd name="connsiteX6" fmla="*/ 1867560 w 2789918"/>
              <a:gd name="connsiteY6" fmla="*/ 204402 h 3630008"/>
              <a:gd name="connsiteX7" fmla="*/ 2201828 w 2789918"/>
              <a:gd name="connsiteY7" fmla="*/ 947128 h 3630008"/>
              <a:gd name="connsiteX8" fmla="*/ 2290506 w 2789918"/>
              <a:gd name="connsiteY8" fmla="*/ 1602518 h 3630008"/>
              <a:gd name="connsiteX9" fmla="*/ 2114287 w 2789918"/>
              <a:gd name="connsiteY9" fmla="*/ 2153993 h 3630008"/>
              <a:gd name="connsiteX10" fmla="*/ 1561444 w 2789918"/>
              <a:gd name="connsiteY10" fmla="*/ 2851848 h 3630008"/>
              <a:gd name="connsiteX11" fmla="*/ 99503 w 2789918"/>
              <a:gd name="connsiteY11" fmla="*/ 3104532 h 3630008"/>
              <a:gd name="connsiteX12" fmla="*/ 0 w 2789918"/>
              <a:gd name="connsiteY12" fmla="*/ 3599980 h 3630008"/>
              <a:gd name="connsiteX0" fmla="*/ 0 w 2789918"/>
              <a:gd name="connsiteY0" fmla="*/ 3599980 h 3627206"/>
              <a:gd name="connsiteX1" fmla="*/ 957124 w 2789918"/>
              <a:gd name="connsiteY1" fmla="*/ 3542178 h 3627206"/>
              <a:gd name="connsiteX2" fmla="*/ 1696666 w 2789918"/>
              <a:gd name="connsiteY2" fmla="*/ 3313164 h 3627206"/>
              <a:gd name="connsiteX3" fmla="*/ 2505177 w 2789918"/>
              <a:gd name="connsiteY3" fmla="*/ 2550177 h 3627206"/>
              <a:gd name="connsiteX4" fmla="*/ 2776771 w 2789918"/>
              <a:gd name="connsiteY4" fmla="*/ 1451181 h 3627206"/>
              <a:gd name="connsiteX5" fmla="*/ 2302416 w 2789918"/>
              <a:gd name="connsiteY5" fmla="*/ 0 h 3627206"/>
              <a:gd name="connsiteX6" fmla="*/ 1867560 w 2789918"/>
              <a:gd name="connsiteY6" fmla="*/ 204402 h 3627206"/>
              <a:gd name="connsiteX7" fmla="*/ 2201828 w 2789918"/>
              <a:gd name="connsiteY7" fmla="*/ 947128 h 3627206"/>
              <a:gd name="connsiteX8" fmla="*/ 2290506 w 2789918"/>
              <a:gd name="connsiteY8" fmla="*/ 1602518 h 3627206"/>
              <a:gd name="connsiteX9" fmla="*/ 2114287 w 2789918"/>
              <a:gd name="connsiteY9" fmla="*/ 2153993 h 3627206"/>
              <a:gd name="connsiteX10" fmla="*/ 1561444 w 2789918"/>
              <a:gd name="connsiteY10" fmla="*/ 2851848 h 3627206"/>
              <a:gd name="connsiteX11" fmla="*/ 99503 w 2789918"/>
              <a:gd name="connsiteY11" fmla="*/ 3104532 h 3627206"/>
              <a:gd name="connsiteX12" fmla="*/ 0 w 2789918"/>
              <a:gd name="connsiteY12" fmla="*/ 3599980 h 3627206"/>
              <a:gd name="connsiteX0" fmla="*/ 0 w 2789918"/>
              <a:gd name="connsiteY0" fmla="*/ 3599980 h 3608180"/>
              <a:gd name="connsiteX1" fmla="*/ 957124 w 2789918"/>
              <a:gd name="connsiteY1" fmla="*/ 3542178 h 3608180"/>
              <a:gd name="connsiteX2" fmla="*/ 1696666 w 2789918"/>
              <a:gd name="connsiteY2" fmla="*/ 3313164 h 3608180"/>
              <a:gd name="connsiteX3" fmla="*/ 2505177 w 2789918"/>
              <a:gd name="connsiteY3" fmla="*/ 2550177 h 3608180"/>
              <a:gd name="connsiteX4" fmla="*/ 2776771 w 2789918"/>
              <a:gd name="connsiteY4" fmla="*/ 1451181 h 3608180"/>
              <a:gd name="connsiteX5" fmla="*/ 2302416 w 2789918"/>
              <a:gd name="connsiteY5" fmla="*/ 0 h 3608180"/>
              <a:gd name="connsiteX6" fmla="*/ 1867560 w 2789918"/>
              <a:gd name="connsiteY6" fmla="*/ 204402 h 3608180"/>
              <a:gd name="connsiteX7" fmla="*/ 2201828 w 2789918"/>
              <a:gd name="connsiteY7" fmla="*/ 947128 h 3608180"/>
              <a:gd name="connsiteX8" fmla="*/ 2290506 w 2789918"/>
              <a:gd name="connsiteY8" fmla="*/ 1602518 h 3608180"/>
              <a:gd name="connsiteX9" fmla="*/ 2114287 w 2789918"/>
              <a:gd name="connsiteY9" fmla="*/ 2153993 h 3608180"/>
              <a:gd name="connsiteX10" fmla="*/ 1561444 w 2789918"/>
              <a:gd name="connsiteY10" fmla="*/ 2851848 h 3608180"/>
              <a:gd name="connsiteX11" fmla="*/ 99503 w 2789918"/>
              <a:gd name="connsiteY11" fmla="*/ 3104532 h 3608180"/>
              <a:gd name="connsiteX12" fmla="*/ 0 w 2789918"/>
              <a:gd name="connsiteY12" fmla="*/ 3599980 h 3608180"/>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5056"/>
              <a:gd name="connsiteX1" fmla="*/ 957124 w 2789853"/>
              <a:gd name="connsiteY1" fmla="*/ 3542178 h 3605056"/>
              <a:gd name="connsiteX2" fmla="*/ 1703419 w 2789853"/>
              <a:gd name="connsiteY2" fmla="*/ 3338964 h 3605056"/>
              <a:gd name="connsiteX3" fmla="*/ 2505177 w 2789853"/>
              <a:gd name="connsiteY3" fmla="*/ 2550177 h 3605056"/>
              <a:gd name="connsiteX4" fmla="*/ 2776771 w 2789853"/>
              <a:gd name="connsiteY4" fmla="*/ 1451181 h 3605056"/>
              <a:gd name="connsiteX5" fmla="*/ 2302416 w 2789853"/>
              <a:gd name="connsiteY5" fmla="*/ 0 h 3605056"/>
              <a:gd name="connsiteX6" fmla="*/ 1867560 w 2789853"/>
              <a:gd name="connsiteY6" fmla="*/ 204402 h 3605056"/>
              <a:gd name="connsiteX7" fmla="*/ 2201828 w 2789853"/>
              <a:gd name="connsiteY7" fmla="*/ 947128 h 3605056"/>
              <a:gd name="connsiteX8" fmla="*/ 2290506 w 2789853"/>
              <a:gd name="connsiteY8" fmla="*/ 1602518 h 3605056"/>
              <a:gd name="connsiteX9" fmla="*/ 2114287 w 2789853"/>
              <a:gd name="connsiteY9" fmla="*/ 2153993 h 3605056"/>
              <a:gd name="connsiteX10" fmla="*/ 1561444 w 2789853"/>
              <a:gd name="connsiteY10" fmla="*/ 2851848 h 3605056"/>
              <a:gd name="connsiteX11" fmla="*/ 99503 w 2789853"/>
              <a:gd name="connsiteY11" fmla="*/ 3104532 h 3605056"/>
              <a:gd name="connsiteX12" fmla="*/ 0 w 2789853"/>
              <a:gd name="connsiteY12" fmla="*/ 3599980 h 3605056"/>
              <a:gd name="connsiteX0" fmla="*/ 0 w 2789853"/>
              <a:gd name="connsiteY0" fmla="*/ 3599980 h 3609183"/>
              <a:gd name="connsiteX1" fmla="*/ 936147 w 2789853"/>
              <a:gd name="connsiteY1" fmla="*/ 3567360 h 3609183"/>
              <a:gd name="connsiteX2" fmla="*/ 1703419 w 2789853"/>
              <a:gd name="connsiteY2" fmla="*/ 3338964 h 3609183"/>
              <a:gd name="connsiteX3" fmla="*/ 2505177 w 2789853"/>
              <a:gd name="connsiteY3" fmla="*/ 2550177 h 3609183"/>
              <a:gd name="connsiteX4" fmla="*/ 2776771 w 2789853"/>
              <a:gd name="connsiteY4" fmla="*/ 1451181 h 3609183"/>
              <a:gd name="connsiteX5" fmla="*/ 2302416 w 2789853"/>
              <a:gd name="connsiteY5" fmla="*/ 0 h 3609183"/>
              <a:gd name="connsiteX6" fmla="*/ 1867560 w 2789853"/>
              <a:gd name="connsiteY6" fmla="*/ 204402 h 3609183"/>
              <a:gd name="connsiteX7" fmla="*/ 2201828 w 2789853"/>
              <a:gd name="connsiteY7" fmla="*/ 947128 h 3609183"/>
              <a:gd name="connsiteX8" fmla="*/ 2290506 w 2789853"/>
              <a:gd name="connsiteY8" fmla="*/ 1602518 h 3609183"/>
              <a:gd name="connsiteX9" fmla="*/ 2114287 w 2789853"/>
              <a:gd name="connsiteY9" fmla="*/ 2153993 h 3609183"/>
              <a:gd name="connsiteX10" fmla="*/ 1561444 w 2789853"/>
              <a:gd name="connsiteY10" fmla="*/ 2851848 h 3609183"/>
              <a:gd name="connsiteX11" fmla="*/ 99503 w 2789853"/>
              <a:gd name="connsiteY11" fmla="*/ 3104532 h 3609183"/>
              <a:gd name="connsiteX12" fmla="*/ 0 w 2789853"/>
              <a:gd name="connsiteY12" fmla="*/ 3599980 h 3609183"/>
              <a:gd name="connsiteX0" fmla="*/ 0 w 2789853"/>
              <a:gd name="connsiteY0" fmla="*/ 3599980 h 3614324"/>
              <a:gd name="connsiteX1" fmla="*/ 936147 w 2789853"/>
              <a:gd name="connsiteY1" fmla="*/ 3567360 h 3614324"/>
              <a:gd name="connsiteX2" fmla="*/ 1703419 w 2789853"/>
              <a:gd name="connsiteY2" fmla="*/ 3338964 h 3614324"/>
              <a:gd name="connsiteX3" fmla="*/ 2505177 w 2789853"/>
              <a:gd name="connsiteY3" fmla="*/ 2550177 h 3614324"/>
              <a:gd name="connsiteX4" fmla="*/ 2776771 w 2789853"/>
              <a:gd name="connsiteY4" fmla="*/ 1451181 h 3614324"/>
              <a:gd name="connsiteX5" fmla="*/ 2302416 w 2789853"/>
              <a:gd name="connsiteY5" fmla="*/ 0 h 3614324"/>
              <a:gd name="connsiteX6" fmla="*/ 1867560 w 2789853"/>
              <a:gd name="connsiteY6" fmla="*/ 204402 h 3614324"/>
              <a:gd name="connsiteX7" fmla="*/ 2201828 w 2789853"/>
              <a:gd name="connsiteY7" fmla="*/ 947128 h 3614324"/>
              <a:gd name="connsiteX8" fmla="*/ 2290506 w 2789853"/>
              <a:gd name="connsiteY8" fmla="*/ 1602518 h 3614324"/>
              <a:gd name="connsiteX9" fmla="*/ 2114287 w 2789853"/>
              <a:gd name="connsiteY9" fmla="*/ 2153993 h 3614324"/>
              <a:gd name="connsiteX10" fmla="*/ 1561444 w 2789853"/>
              <a:gd name="connsiteY10" fmla="*/ 2851848 h 3614324"/>
              <a:gd name="connsiteX11" fmla="*/ 99503 w 2789853"/>
              <a:gd name="connsiteY11" fmla="*/ 3104532 h 3614324"/>
              <a:gd name="connsiteX12" fmla="*/ 0 w 2789853"/>
              <a:gd name="connsiteY12" fmla="*/ 3599980 h 3614324"/>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788737"/>
              <a:gd name="connsiteY0" fmla="*/ 3599980 h 3612455"/>
              <a:gd name="connsiteX1" fmla="*/ 936147 w 2788737"/>
              <a:gd name="connsiteY1" fmla="*/ 3567360 h 3612455"/>
              <a:gd name="connsiteX2" fmla="*/ 1829183 w 2788737"/>
              <a:gd name="connsiteY2" fmla="*/ 3262725 h 3612455"/>
              <a:gd name="connsiteX3" fmla="*/ 2505177 w 2788737"/>
              <a:gd name="connsiteY3" fmla="*/ 2550177 h 3612455"/>
              <a:gd name="connsiteX4" fmla="*/ 2776771 w 2788737"/>
              <a:gd name="connsiteY4" fmla="*/ 1451181 h 3612455"/>
              <a:gd name="connsiteX5" fmla="*/ 2302416 w 2788737"/>
              <a:gd name="connsiteY5" fmla="*/ 0 h 3612455"/>
              <a:gd name="connsiteX6" fmla="*/ 1867560 w 2788737"/>
              <a:gd name="connsiteY6" fmla="*/ 204402 h 3612455"/>
              <a:gd name="connsiteX7" fmla="*/ 2201828 w 2788737"/>
              <a:gd name="connsiteY7" fmla="*/ 947128 h 3612455"/>
              <a:gd name="connsiteX8" fmla="*/ 2290506 w 2788737"/>
              <a:gd name="connsiteY8" fmla="*/ 1602518 h 3612455"/>
              <a:gd name="connsiteX9" fmla="*/ 2114287 w 2788737"/>
              <a:gd name="connsiteY9" fmla="*/ 2153993 h 3612455"/>
              <a:gd name="connsiteX10" fmla="*/ 1561444 w 2788737"/>
              <a:gd name="connsiteY10" fmla="*/ 2851848 h 3612455"/>
              <a:gd name="connsiteX11" fmla="*/ 99503 w 2788737"/>
              <a:gd name="connsiteY11" fmla="*/ 3104532 h 3612455"/>
              <a:gd name="connsiteX12" fmla="*/ 0 w 2788737"/>
              <a:gd name="connsiteY12" fmla="*/ 3599980 h 3612455"/>
              <a:gd name="connsiteX0" fmla="*/ 0 w 2689234"/>
              <a:gd name="connsiteY0" fmla="*/ 3104532 h 3567360"/>
              <a:gd name="connsiteX1" fmla="*/ 836644 w 2689234"/>
              <a:gd name="connsiteY1" fmla="*/ 3567360 h 3567360"/>
              <a:gd name="connsiteX2" fmla="*/ 1729680 w 2689234"/>
              <a:gd name="connsiteY2" fmla="*/ 3262725 h 3567360"/>
              <a:gd name="connsiteX3" fmla="*/ 2405674 w 2689234"/>
              <a:gd name="connsiteY3" fmla="*/ 2550177 h 3567360"/>
              <a:gd name="connsiteX4" fmla="*/ 2677268 w 2689234"/>
              <a:gd name="connsiteY4" fmla="*/ 1451181 h 3567360"/>
              <a:gd name="connsiteX5" fmla="*/ 2202913 w 2689234"/>
              <a:gd name="connsiteY5" fmla="*/ 0 h 3567360"/>
              <a:gd name="connsiteX6" fmla="*/ 1768057 w 2689234"/>
              <a:gd name="connsiteY6" fmla="*/ 204402 h 3567360"/>
              <a:gd name="connsiteX7" fmla="*/ 2102325 w 2689234"/>
              <a:gd name="connsiteY7" fmla="*/ 947128 h 3567360"/>
              <a:gd name="connsiteX8" fmla="*/ 2191003 w 2689234"/>
              <a:gd name="connsiteY8" fmla="*/ 1602518 h 3567360"/>
              <a:gd name="connsiteX9" fmla="*/ 2014784 w 2689234"/>
              <a:gd name="connsiteY9" fmla="*/ 2153993 h 3567360"/>
              <a:gd name="connsiteX10" fmla="*/ 1461941 w 2689234"/>
              <a:gd name="connsiteY10" fmla="*/ 2851848 h 3567360"/>
              <a:gd name="connsiteX11" fmla="*/ 0 w 2689234"/>
              <a:gd name="connsiteY11" fmla="*/ 3104532 h 3567360"/>
              <a:gd name="connsiteX0" fmla="*/ 628246 w 1855539"/>
              <a:gd name="connsiteY0" fmla="*/ 2851848 h 3582547"/>
              <a:gd name="connsiteX1" fmla="*/ 2949 w 1855539"/>
              <a:gd name="connsiteY1" fmla="*/ 3567360 h 3582547"/>
              <a:gd name="connsiteX2" fmla="*/ 895985 w 1855539"/>
              <a:gd name="connsiteY2" fmla="*/ 3262725 h 3582547"/>
              <a:gd name="connsiteX3" fmla="*/ 1571979 w 1855539"/>
              <a:gd name="connsiteY3" fmla="*/ 2550177 h 3582547"/>
              <a:gd name="connsiteX4" fmla="*/ 1843573 w 1855539"/>
              <a:gd name="connsiteY4" fmla="*/ 1451181 h 3582547"/>
              <a:gd name="connsiteX5" fmla="*/ 1369218 w 1855539"/>
              <a:gd name="connsiteY5" fmla="*/ 0 h 3582547"/>
              <a:gd name="connsiteX6" fmla="*/ 934362 w 1855539"/>
              <a:gd name="connsiteY6" fmla="*/ 204402 h 3582547"/>
              <a:gd name="connsiteX7" fmla="*/ 1268630 w 1855539"/>
              <a:gd name="connsiteY7" fmla="*/ 947128 h 3582547"/>
              <a:gd name="connsiteX8" fmla="*/ 1357308 w 1855539"/>
              <a:gd name="connsiteY8" fmla="*/ 1602518 h 3582547"/>
              <a:gd name="connsiteX9" fmla="*/ 1181089 w 1855539"/>
              <a:gd name="connsiteY9" fmla="*/ 2153993 h 3582547"/>
              <a:gd name="connsiteX10" fmla="*/ 628246 w 1855539"/>
              <a:gd name="connsiteY10" fmla="*/ 2851848 h 3582547"/>
              <a:gd name="connsiteX0" fmla="*/ 8592 w 1235885"/>
              <a:gd name="connsiteY0" fmla="*/ 2851848 h 3268735"/>
              <a:gd name="connsiteX1" fmla="*/ 276331 w 1235885"/>
              <a:gd name="connsiteY1" fmla="*/ 3262725 h 3268735"/>
              <a:gd name="connsiteX2" fmla="*/ 952325 w 1235885"/>
              <a:gd name="connsiteY2" fmla="*/ 2550177 h 3268735"/>
              <a:gd name="connsiteX3" fmla="*/ 1223919 w 1235885"/>
              <a:gd name="connsiteY3" fmla="*/ 1451181 h 3268735"/>
              <a:gd name="connsiteX4" fmla="*/ 749564 w 1235885"/>
              <a:gd name="connsiteY4" fmla="*/ 0 h 3268735"/>
              <a:gd name="connsiteX5" fmla="*/ 314708 w 1235885"/>
              <a:gd name="connsiteY5" fmla="*/ 204402 h 3268735"/>
              <a:gd name="connsiteX6" fmla="*/ 648976 w 1235885"/>
              <a:gd name="connsiteY6" fmla="*/ 947128 h 3268735"/>
              <a:gd name="connsiteX7" fmla="*/ 737654 w 1235885"/>
              <a:gd name="connsiteY7" fmla="*/ 1602518 h 3268735"/>
              <a:gd name="connsiteX8" fmla="*/ 561435 w 1235885"/>
              <a:gd name="connsiteY8" fmla="*/ 2153993 h 3268735"/>
              <a:gd name="connsiteX9" fmla="*/ 8592 w 1235885"/>
              <a:gd name="connsiteY9" fmla="*/ 2851848 h 3268735"/>
              <a:gd name="connsiteX0" fmla="*/ 295049 w 969499"/>
              <a:gd name="connsiteY0" fmla="*/ 2153993 h 3268922"/>
              <a:gd name="connsiteX1" fmla="*/ 9945 w 969499"/>
              <a:gd name="connsiteY1" fmla="*/ 3262725 h 3268922"/>
              <a:gd name="connsiteX2" fmla="*/ 685939 w 969499"/>
              <a:gd name="connsiteY2" fmla="*/ 2550177 h 3268922"/>
              <a:gd name="connsiteX3" fmla="*/ 957533 w 969499"/>
              <a:gd name="connsiteY3" fmla="*/ 1451181 h 3268922"/>
              <a:gd name="connsiteX4" fmla="*/ 483178 w 969499"/>
              <a:gd name="connsiteY4" fmla="*/ 0 h 3268922"/>
              <a:gd name="connsiteX5" fmla="*/ 48322 w 969499"/>
              <a:gd name="connsiteY5" fmla="*/ 204402 h 3268922"/>
              <a:gd name="connsiteX6" fmla="*/ 382590 w 969499"/>
              <a:gd name="connsiteY6" fmla="*/ 947128 h 3268922"/>
              <a:gd name="connsiteX7" fmla="*/ 471268 w 969499"/>
              <a:gd name="connsiteY7" fmla="*/ 1602518 h 3268922"/>
              <a:gd name="connsiteX8" fmla="*/ 295049 w 969499"/>
              <a:gd name="connsiteY8" fmla="*/ 2153993 h 3268922"/>
              <a:gd name="connsiteX0" fmla="*/ 246909 w 919375"/>
              <a:gd name="connsiteY0" fmla="*/ 2153993 h 2573436"/>
              <a:gd name="connsiteX1" fmla="*/ 637799 w 919375"/>
              <a:gd name="connsiteY1" fmla="*/ 2550177 h 2573436"/>
              <a:gd name="connsiteX2" fmla="*/ 909393 w 919375"/>
              <a:gd name="connsiteY2" fmla="*/ 1451181 h 2573436"/>
              <a:gd name="connsiteX3" fmla="*/ 435038 w 919375"/>
              <a:gd name="connsiteY3" fmla="*/ 0 h 2573436"/>
              <a:gd name="connsiteX4" fmla="*/ 182 w 919375"/>
              <a:gd name="connsiteY4" fmla="*/ 204402 h 2573436"/>
              <a:gd name="connsiteX5" fmla="*/ 334450 w 919375"/>
              <a:gd name="connsiteY5" fmla="*/ 947128 h 2573436"/>
              <a:gd name="connsiteX6" fmla="*/ 423128 w 919375"/>
              <a:gd name="connsiteY6" fmla="*/ 1602518 h 2573436"/>
              <a:gd name="connsiteX7" fmla="*/ 246909 w 919375"/>
              <a:gd name="connsiteY7" fmla="*/ 2153993 h 2573436"/>
              <a:gd name="connsiteX0" fmla="*/ 423128 w 918430"/>
              <a:gd name="connsiteY0" fmla="*/ 1602518 h 2550835"/>
              <a:gd name="connsiteX1" fmla="*/ 637799 w 918430"/>
              <a:gd name="connsiteY1" fmla="*/ 2550177 h 2550835"/>
              <a:gd name="connsiteX2" fmla="*/ 909393 w 918430"/>
              <a:gd name="connsiteY2" fmla="*/ 1451181 h 2550835"/>
              <a:gd name="connsiteX3" fmla="*/ 435038 w 918430"/>
              <a:gd name="connsiteY3" fmla="*/ 0 h 2550835"/>
              <a:gd name="connsiteX4" fmla="*/ 182 w 918430"/>
              <a:gd name="connsiteY4" fmla="*/ 204402 h 2550835"/>
              <a:gd name="connsiteX5" fmla="*/ 334450 w 918430"/>
              <a:gd name="connsiteY5" fmla="*/ 947128 h 2550835"/>
              <a:gd name="connsiteX6" fmla="*/ 423128 w 918430"/>
              <a:gd name="connsiteY6" fmla="*/ 1602518 h 2550835"/>
              <a:gd name="connsiteX0" fmla="*/ 423128 w 909393"/>
              <a:gd name="connsiteY0" fmla="*/ 1602518 h 1662497"/>
              <a:gd name="connsiteX1" fmla="*/ 909393 w 909393"/>
              <a:gd name="connsiteY1" fmla="*/ 1451181 h 1662497"/>
              <a:gd name="connsiteX2" fmla="*/ 435038 w 909393"/>
              <a:gd name="connsiteY2" fmla="*/ 0 h 1662497"/>
              <a:gd name="connsiteX3" fmla="*/ 182 w 909393"/>
              <a:gd name="connsiteY3" fmla="*/ 204402 h 1662497"/>
              <a:gd name="connsiteX4" fmla="*/ 334450 w 909393"/>
              <a:gd name="connsiteY4" fmla="*/ 947128 h 1662497"/>
              <a:gd name="connsiteX5" fmla="*/ 423128 w 909393"/>
              <a:gd name="connsiteY5" fmla="*/ 1602518 h 1662497"/>
              <a:gd name="connsiteX0" fmla="*/ 334522 w 909465"/>
              <a:gd name="connsiteY0" fmla="*/ 947128 h 1483868"/>
              <a:gd name="connsiteX1" fmla="*/ 909465 w 909465"/>
              <a:gd name="connsiteY1" fmla="*/ 1451181 h 1483868"/>
              <a:gd name="connsiteX2" fmla="*/ 435110 w 909465"/>
              <a:gd name="connsiteY2" fmla="*/ 0 h 1483868"/>
              <a:gd name="connsiteX3" fmla="*/ 254 w 909465"/>
              <a:gd name="connsiteY3" fmla="*/ 204402 h 1483868"/>
              <a:gd name="connsiteX4" fmla="*/ 334522 w 909465"/>
              <a:gd name="connsiteY4" fmla="*/ 947128 h 1483868"/>
              <a:gd name="connsiteX0" fmla="*/ 334489 w 722092"/>
              <a:gd name="connsiteY0" fmla="*/ 947128 h 982715"/>
              <a:gd name="connsiteX1" fmla="*/ 722092 w 722092"/>
              <a:gd name="connsiteY1" fmla="*/ 775560 h 982715"/>
              <a:gd name="connsiteX2" fmla="*/ 435077 w 722092"/>
              <a:gd name="connsiteY2" fmla="*/ 0 h 982715"/>
              <a:gd name="connsiteX3" fmla="*/ 221 w 722092"/>
              <a:gd name="connsiteY3" fmla="*/ 204402 h 982715"/>
              <a:gd name="connsiteX4" fmla="*/ 334489 w 722092"/>
              <a:gd name="connsiteY4" fmla="*/ 947128 h 982715"/>
              <a:gd name="connsiteX0" fmla="*/ 334489 w 722092"/>
              <a:gd name="connsiteY0" fmla="*/ 947128 h 947128"/>
              <a:gd name="connsiteX1" fmla="*/ 722092 w 722092"/>
              <a:gd name="connsiteY1" fmla="*/ 775560 h 947128"/>
              <a:gd name="connsiteX2" fmla="*/ 435077 w 722092"/>
              <a:gd name="connsiteY2" fmla="*/ 0 h 947128"/>
              <a:gd name="connsiteX3" fmla="*/ 221 w 722092"/>
              <a:gd name="connsiteY3" fmla="*/ 204402 h 947128"/>
              <a:gd name="connsiteX4" fmla="*/ 334489 w 722092"/>
              <a:gd name="connsiteY4" fmla="*/ 947128 h 947128"/>
              <a:gd name="connsiteX0" fmla="*/ 334489 w 722092"/>
              <a:gd name="connsiteY0" fmla="*/ 947128 h 947128"/>
              <a:gd name="connsiteX1" fmla="*/ 722092 w 722092"/>
              <a:gd name="connsiteY1" fmla="*/ 775560 h 947128"/>
              <a:gd name="connsiteX2" fmla="*/ 435077 w 722092"/>
              <a:gd name="connsiteY2" fmla="*/ 0 h 947128"/>
              <a:gd name="connsiteX3" fmla="*/ 221 w 722092"/>
              <a:gd name="connsiteY3" fmla="*/ 204402 h 947128"/>
              <a:gd name="connsiteX4" fmla="*/ 334489 w 722092"/>
              <a:gd name="connsiteY4" fmla="*/ 947128 h 947128"/>
              <a:gd name="connsiteX0" fmla="*/ 334268 w 721871"/>
              <a:gd name="connsiteY0" fmla="*/ 947128 h 947128"/>
              <a:gd name="connsiteX1" fmla="*/ 721871 w 721871"/>
              <a:gd name="connsiteY1" fmla="*/ 775560 h 947128"/>
              <a:gd name="connsiteX2" fmla="*/ 434856 w 721871"/>
              <a:gd name="connsiteY2" fmla="*/ 0 h 947128"/>
              <a:gd name="connsiteX3" fmla="*/ 0 w 721871"/>
              <a:gd name="connsiteY3" fmla="*/ 204402 h 947128"/>
              <a:gd name="connsiteX4" fmla="*/ 334268 w 721871"/>
              <a:gd name="connsiteY4" fmla="*/ 947128 h 947128"/>
              <a:gd name="connsiteX0" fmla="*/ 334268 w 727571"/>
              <a:gd name="connsiteY0" fmla="*/ 742726 h 742726"/>
              <a:gd name="connsiteX1" fmla="*/ 721871 w 727571"/>
              <a:gd name="connsiteY1" fmla="*/ 571158 h 742726"/>
              <a:gd name="connsiteX2" fmla="*/ 553450 w 727571"/>
              <a:gd name="connsiteY2" fmla="*/ 156672 h 742726"/>
              <a:gd name="connsiteX3" fmla="*/ 0 w 727571"/>
              <a:gd name="connsiteY3" fmla="*/ 0 h 742726"/>
              <a:gd name="connsiteX4" fmla="*/ 334268 w 727571"/>
              <a:gd name="connsiteY4" fmla="*/ 742726 h 742726"/>
              <a:gd name="connsiteX0" fmla="*/ 177085 w 570388"/>
              <a:gd name="connsiteY0" fmla="*/ 586054 h 594019"/>
              <a:gd name="connsiteX1" fmla="*/ 564688 w 570388"/>
              <a:gd name="connsiteY1" fmla="*/ 414486 h 594019"/>
              <a:gd name="connsiteX2" fmla="*/ 396267 w 570388"/>
              <a:gd name="connsiteY2" fmla="*/ 0 h 594019"/>
              <a:gd name="connsiteX3" fmla="*/ 0 w 570388"/>
              <a:gd name="connsiteY3" fmla="*/ 179362 h 594019"/>
              <a:gd name="connsiteX4" fmla="*/ 177085 w 570388"/>
              <a:gd name="connsiteY4" fmla="*/ 586054 h 594019"/>
              <a:gd name="connsiteX0" fmla="*/ 177085 w 570388"/>
              <a:gd name="connsiteY0" fmla="*/ 586054 h 594019"/>
              <a:gd name="connsiteX1" fmla="*/ 564688 w 570388"/>
              <a:gd name="connsiteY1" fmla="*/ 414486 h 594019"/>
              <a:gd name="connsiteX2" fmla="*/ 396267 w 570388"/>
              <a:gd name="connsiteY2" fmla="*/ 0 h 594019"/>
              <a:gd name="connsiteX3" fmla="*/ 0 w 570388"/>
              <a:gd name="connsiteY3" fmla="*/ 179362 h 594019"/>
              <a:gd name="connsiteX4" fmla="*/ 177085 w 570388"/>
              <a:gd name="connsiteY4" fmla="*/ 586054 h 594019"/>
              <a:gd name="connsiteX0" fmla="*/ 177085 w 570388"/>
              <a:gd name="connsiteY0" fmla="*/ 586054 h 586054"/>
              <a:gd name="connsiteX1" fmla="*/ 564688 w 570388"/>
              <a:gd name="connsiteY1" fmla="*/ 414486 h 586054"/>
              <a:gd name="connsiteX2" fmla="*/ 396267 w 570388"/>
              <a:gd name="connsiteY2" fmla="*/ 0 h 586054"/>
              <a:gd name="connsiteX3" fmla="*/ 0 w 570388"/>
              <a:gd name="connsiteY3" fmla="*/ 179362 h 586054"/>
              <a:gd name="connsiteX4" fmla="*/ 177085 w 570388"/>
              <a:gd name="connsiteY4" fmla="*/ 586054 h 586054"/>
              <a:gd name="connsiteX0" fmla="*/ 177085 w 564688"/>
              <a:gd name="connsiteY0" fmla="*/ 586054 h 586054"/>
              <a:gd name="connsiteX1" fmla="*/ 564688 w 564688"/>
              <a:gd name="connsiteY1" fmla="*/ 414486 h 586054"/>
              <a:gd name="connsiteX2" fmla="*/ 396267 w 564688"/>
              <a:gd name="connsiteY2" fmla="*/ 0 h 586054"/>
              <a:gd name="connsiteX3" fmla="*/ 0 w 564688"/>
              <a:gd name="connsiteY3" fmla="*/ 179362 h 586054"/>
              <a:gd name="connsiteX4" fmla="*/ 177085 w 564688"/>
              <a:gd name="connsiteY4" fmla="*/ 586054 h 586054"/>
              <a:gd name="connsiteX0" fmla="*/ 177085 w 564688"/>
              <a:gd name="connsiteY0" fmla="*/ 477924 h 477924"/>
              <a:gd name="connsiteX1" fmla="*/ 564688 w 564688"/>
              <a:gd name="connsiteY1" fmla="*/ 306356 h 477924"/>
              <a:gd name="connsiteX2" fmla="*/ 167728 w 564688"/>
              <a:gd name="connsiteY2" fmla="*/ 0 h 477924"/>
              <a:gd name="connsiteX3" fmla="*/ 0 w 564688"/>
              <a:gd name="connsiteY3" fmla="*/ 71232 h 477924"/>
              <a:gd name="connsiteX4" fmla="*/ 177085 w 564688"/>
              <a:gd name="connsiteY4" fmla="*/ 477924 h 477924"/>
              <a:gd name="connsiteX0" fmla="*/ 177085 w 301308"/>
              <a:gd name="connsiteY0" fmla="*/ 477924 h 477924"/>
              <a:gd name="connsiteX1" fmla="*/ 301308 w 301308"/>
              <a:gd name="connsiteY1" fmla="*/ 437745 h 477924"/>
              <a:gd name="connsiteX2" fmla="*/ 167728 w 301308"/>
              <a:gd name="connsiteY2" fmla="*/ 0 h 477924"/>
              <a:gd name="connsiteX3" fmla="*/ 0 w 301308"/>
              <a:gd name="connsiteY3" fmla="*/ 71232 h 477924"/>
              <a:gd name="connsiteX4" fmla="*/ 177085 w 301308"/>
              <a:gd name="connsiteY4" fmla="*/ 477924 h 477924"/>
              <a:gd name="connsiteX0" fmla="*/ 134376 w 301308"/>
              <a:gd name="connsiteY0" fmla="*/ 487178 h 487178"/>
              <a:gd name="connsiteX1" fmla="*/ 301308 w 301308"/>
              <a:gd name="connsiteY1" fmla="*/ 437745 h 487178"/>
              <a:gd name="connsiteX2" fmla="*/ 167728 w 301308"/>
              <a:gd name="connsiteY2" fmla="*/ 0 h 487178"/>
              <a:gd name="connsiteX3" fmla="*/ 0 w 301308"/>
              <a:gd name="connsiteY3" fmla="*/ 71232 h 487178"/>
              <a:gd name="connsiteX4" fmla="*/ 134376 w 301308"/>
              <a:gd name="connsiteY4" fmla="*/ 487178 h 487178"/>
              <a:gd name="connsiteX0" fmla="*/ 134376 w 301308"/>
              <a:gd name="connsiteY0" fmla="*/ 532955 h 532955"/>
              <a:gd name="connsiteX1" fmla="*/ 301308 w 301308"/>
              <a:gd name="connsiteY1" fmla="*/ 483522 h 532955"/>
              <a:gd name="connsiteX2" fmla="*/ 147536 w 301308"/>
              <a:gd name="connsiteY2" fmla="*/ 0 h 532955"/>
              <a:gd name="connsiteX3" fmla="*/ 0 w 301308"/>
              <a:gd name="connsiteY3" fmla="*/ 117009 h 532955"/>
              <a:gd name="connsiteX4" fmla="*/ 134376 w 301308"/>
              <a:gd name="connsiteY4" fmla="*/ 532955 h 532955"/>
              <a:gd name="connsiteX0" fmla="*/ 136800 w 303732"/>
              <a:gd name="connsiteY0" fmla="*/ 532955 h 532955"/>
              <a:gd name="connsiteX1" fmla="*/ 303732 w 303732"/>
              <a:gd name="connsiteY1" fmla="*/ 483522 h 532955"/>
              <a:gd name="connsiteX2" fmla="*/ 149960 w 303732"/>
              <a:gd name="connsiteY2" fmla="*/ 0 h 532955"/>
              <a:gd name="connsiteX3" fmla="*/ 0 w 303732"/>
              <a:gd name="connsiteY3" fmla="*/ 66778 h 532955"/>
              <a:gd name="connsiteX4" fmla="*/ 136800 w 303732"/>
              <a:gd name="connsiteY4" fmla="*/ 532955 h 532955"/>
              <a:gd name="connsiteX0" fmla="*/ 148429 w 315361"/>
              <a:gd name="connsiteY0" fmla="*/ 532955 h 532955"/>
              <a:gd name="connsiteX1" fmla="*/ 315361 w 315361"/>
              <a:gd name="connsiteY1" fmla="*/ 483522 h 532955"/>
              <a:gd name="connsiteX2" fmla="*/ 161589 w 315361"/>
              <a:gd name="connsiteY2" fmla="*/ 0 h 532955"/>
              <a:gd name="connsiteX3" fmla="*/ 0 w 315361"/>
              <a:gd name="connsiteY3" fmla="*/ 49358 h 532955"/>
              <a:gd name="connsiteX4" fmla="*/ 148429 w 315361"/>
              <a:gd name="connsiteY4" fmla="*/ 532955 h 53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361" h="532955">
                <a:moveTo>
                  <a:pt x="148429" y="532955"/>
                </a:moveTo>
                <a:lnTo>
                  <a:pt x="315361" y="483522"/>
                </a:lnTo>
                <a:lnTo>
                  <a:pt x="161589" y="0"/>
                </a:lnTo>
                <a:lnTo>
                  <a:pt x="0" y="49358"/>
                </a:lnTo>
                <a:lnTo>
                  <a:pt x="148429" y="532955"/>
                </a:lnTo>
                <a:close/>
              </a:path>
            </a:pathLst>
          </a:custGeom>
          <a:solidFill>
            <a:srgbClr val="FFFF00"/>
          </a:solidFill>
          <a:ln w="3175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98" name="Straight Connector 97">
            <a:extLst>
              <a:ext uri="{FF2B5EF4-FFF2-40B4-BE49-F238E27FC236}">
                <a16:creationId xmlns:a16="http://schemas.microsoft.com/office/drawing/2014/main" id="{5EB6D743-98B0-0BFC-21B0-12F955E35701}"/>
              </a:ext>
            </a:extLst>
          </p:cNvPr>
          <p:cNvCxnSpPr>
            <a:cxnSpLocks/>
          </p:cNvCxnSpPr>
          <p:nvPr/>
        </p:nvCxnSpPr>
        <p:spPr>
          <a:xfrm rot="1526391">
            <a:off x="6226303" y="3489525"/>
            <a:ext cx="2714509" cy="916354"/>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7BEE909-560B-AC60-0544-4ACDD91DC190}"/>
              </a:ext>
            </a:extLst>
          </p:cNvPr>
          <p:cNvCxnSpPr>
            <a:cxnSpLocks/>
          </p:cNvCxnSpPr>
          <p:nvPr/>
        </p:nvCxnSpPr>
        <p:spPr>
          <a:xfrm rot="1526391">
            <a:off x="6169535" y="3402192"/>
            <a:ext cx="2384378" cy="1255178"/>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D5B72A-8D1F-C159-3002-9FDBE93A9B3E}"/>
              </a:ext>
            </a:extLst>
          </p:cNvPr>
          <p:cNvCxnSpPr>
            <a:cxnSpLocks/>
          </p:cNvCxnSpPr>
          <p:nvPr/>
        </p:nvCxnSpPr>
        <p:spPr>
          <a:xfrm flipV="1">
            <a:off x="8623995" y="2576024"/>
            <a:ext cx="1493520" cy="2377440"/>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B705B3-E4C8-2B47-B690-2DD42476083D}"/>
              </a:ext>
            </a:extLst>
          </p:cNvPr>
          <p:cNvCxnSpPr>
            <a:cxnSpLocks/>
          </p:cNvCxnSpPr>
          <p:nvPr/>
        </p:nvCxnSpPr>
        <p:spPr>
          <a:xfrm flipV="1">
            <a:off x="8621455" y="2669879"/>
            <a:ext cx="1424756" cy="2283585"/>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a:t>ReSTIR – in direction space</a:t>
            </a:r>
            <a:endParaRPr lang="en-FI"/>
          </a:p>
        </p:txBody>
      </p:sp>
      <p:sp>
        <p:nvSpPr>
          <p:cNvPr id="49" name="TextBox 48">
            <a:extLst>
              <a:ext uri="{FF2B5EF4-FFF2-40B4-BE49-F238E27FC236}">
                <a16:creationId xmlns:a16="http://schemas.microsoft.com/office/drawing/2014/main" id="{1483E058-D40F-D3DF-79B6-771B96872794}"/>
              </a:ext>
            </a:extLst>
          </p:cNvPr>
          <p:cNvSpPr txBox="1"/>
          <p:nvPr/>
        </p:nvSpPr>
        <p:spPr>
          <a:xfrm>
            <a:off x="6190730" y="2515147"/>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err="1"/>
              <a:t>sensor</a:t>
            </a:r>
            <a:endParaRPr lang="en-FI"/>
          </a:p>
        </p:txBody>
      </p:sp>
      <p:sp>
        <p:nvSpPr>
          <p:cNvPr id="61" name="TextBox 60">
            <a:extLst>
              <a:ext uri="{FF2B5EF4-FFF2-40B4-BE49-F238E27FC236}">
                <a16:creationId xmlns:a16="http://schemas.microsoft.com/office/drawing/2014/main" id="{6E18F1A3-7001-F711-6CBE-E882FF28705E}"/>
              </a:ext>
            </a:extLst>
          </p:cNvPr>
          <p:cNvSpPr txBox="1"/>
          <p:nvPr/>
        </p:nvSpPr>
        <p:spPr>
          <a:xfrm>
            <a:off x="10532436" y="2560643"/>
            <a:ext cx="1593459" cy="414985"/>
          </a:xfrm>
          <a:prstGeom prst="rect">
            <a:avLst/>
          </a:prstGeom>
          <a:noFill/>
        </p:spPr>
        <p:txBody>
          <a:bodyPr wrap="square" lIns="0" rtlCol="0">
            <a:spAutoFit/>
          </a:bodyPr>
          <a:lstStyle/>
          <a:p>
            <a:pPr algn="l">
              <a:lnSpc>
                <a:spcPct val="130000"/>
              </a:lnSpc>
              <a:spcAft>
                <a:spcPts val="600"/>
              </a:spcAft>
              <a:buClr>
                <a:schemeClr val="accent2"/>
              </a:buClr>
            </a:pPr>
            <a:r>
              <a:rPr lang="fi-FI"/>
              <a:t>secondary hits</a:t>
            </a:r>
            <a:endParaRPr lang="en-FI"/>
          </a:p>
        </p:txBody>
      </p:sp>
      <p:sp>
        <p:nvSpPr>
          <p:cNvPr id="74" name="TextBox 73">
            <a:extLst>
              <a:ext uri="{FF2B5EF4-FFF2-40B4-BE49-F238E27FC236}">
                <a16:creationId xmlns:a16="http://schemas.microsoft.com/office/drawing/2014/main" id="{9EB2B208-217E-282F-DDE4-5E39FA7257C5}"/>
              </a:ext>
            </a:extLst>
          </p:cNvPr>
          <p:cNvSpPr txBox="1"/>
          <p:nvPr/>
        </p:nvSpPr>
        <p:spPr>
          <a:xfrm>
            <a:off x="7531878" y="3036251"/>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grpSp>
        <p:nvGrpSpPr>
          <p:cNvPr id="83" name="Group 82">
            <a:extLst>
              <a:ext uri="{FF2B5EF4-FFF2-40B4-BE49-F238E27FC236}">
                <a16:creationId xmlns:a16="http://schemas.microsoft.com/office/drawing/2014/main" id="{213A706D-0E55-FF4F-272E-F56332F68B31}"/>
              </a:ext>
            </a:extLst>
          </p:cNvPr>
          <p:cNvGrpSpPr/>
          <p:nvPr/>
        </p:nvGrpSpPr>
        <p:grpSpPr>
          <a:xfrm rot="1526391">
            <a:off x="7184235" y="3408522"/>
            <a:ext cx="374709" cy="636988"/>
            <a:chOff x="7193747" y="2565842"/>
            <a:chExt cx="374709" cy="636988"/>
          </a:xfrm>
        </p:grpSpPr>
        <p:cxnSp>
          <p:nvCxnSpPr>
            <p:cNvPr id="64" name="Straight Connector 63">
              <a:extLst>
                <a:ext uri="{FF2B5EF4-FFF2-40B4-BE49-F238E27FC236}">
                  <a16:creationId xmlns:a16="http://schemas.microsoft.com/office/drawing/2014/main" id="{47DFC58D-95C9-0764-2284-3D6D0F3B2D2B}"/>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005C358-ED10-4F19-8B15-F52630747513}"/>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DC73A66-07AE-76F9-3237-6BA149A163B2}"/>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4C8507B-8424-74D8-2700-90C042E675B1}"/>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CCA7A7B-23CA-0ED1-D27D-4D5A5BF0AA1B}"/>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05" name="Freeform: Shape 104">
            <a:extLst>
              <a:ext uri="{FF2B5EF4-FFF2-40B4-BE49-F238E27FC236}">
                <a16:creationId xmlns:a16="http://schemas.microsoft.com/office/drawing/2014/main" id="{B2440E57-4B66-8DD2-485F-CE0EF5C0D132}"/>
              </a:ext>
            </a:extLst>
          </p:cNvPr>
          <p:cNvSpPr/>
          <p:nvPr/>
        </p:nvSpPr>
        <p:spPr>
          <a:xfrm>
            <a:off x="7974436" y="4847573"/>
            <a:ext cx="2198957" cy="583411"/>
          </a:xfrm>
          <a:custGeom>
            <a:avLst/>
            <a:gdLst>
              <a:gd name="connsiteX0" fmla="*/ 0 w 2065020"/>
              <a:gd name="connsiteY0" fmla="*/ 725699 h 725699"/>
              <a:gd name="connsiteX1" fmla="*/ 491490 w 2065020"/>
              <a:gd name="connsiteY1" fmla="*/ 455189 h 725699"/>
              <a:gd name="connsiteX2" fmla="*/ 1089660 w 2065020"/>
              <a:gd name="connsiteY2" fmla="*/ 318029 h 725699"/>
              <a:gd name="connsiteX3" fmla="*/ 1360170 w 2065020"/>
              <a:gd name="connsiteY3" fmla="*/ 51329 h 725699"/>
              <a:gd name="connsiteX4" fmla="*/ 1684020 w 2065020"/>
              <a:gd name="connsiteY4" fmla="*/ 43709 h 725699"/>
              <a:gd name="connsiteX5" fmla="*/ 2065020 w 2065020"/>
              <a:gd name="connsiteY5" fmla="*/ 512339 h 725699"/>
              <a:gd name="connsiteX0" fmla="*/ 9136 w 2074156"/>
              <a:gd name="connsiteY0" fmla="*/ 725699 h 725699"/>
              <a:gd name="connsiteX1" fmla="*/ 39616 w 2074156"/>
              <a:gd name="connsiteY1" fmla="*/ 565679 h 725699"/>
              <a:gd name="connsiteX2" fmla="*/ 500626 w 2074156"/>
              <a:gd name="connsiteY2" fmla="*/ 455189 h 725699"/>
              <a:gd name="connsiteX3" fmla="*/ 1098796 w 2074156"/>
              <a:gd name="connsiteY3" fmla="*/ 318029 h 725699"/>
              <a:gd name="connsiteX4" fmla="*/ 1369306 w 2074156"/>
              <a:gd name="connsiteY4" fmla="*/ 51329 h 725699"/>
              <a:gd name="connsiteX5" fmla="*/ 1693156 w 2074156"/>
              <a:gd name="connsiteY5" fmla="*/ 43709 h 725699"/>
              <a:gd name="connsiteX6" fmla="*/ 2074156 w 2074156"/>
              <a:gd name="connsiteY6" fmla="*/ 512339 h 725699"/>
              <a:gd name="connsiteX0" fmla="*/ 0 w 2065020"/>
              <a:gd name="connsiteY0" fmla="*/ 725699 h 725699"/>
              <a:gd name="connsiteX1" fmla="*/ 121920 w 2065020"/>
              <a:gd name="connsiteY1" fmla="*/ 615209 h 725699"/>
              <a:gd name="connsiteX2" fmla="*/ 491490 w 2065020"/>
              <a:gd name="connsiteY2" fmla="*/ 455189 h 725699"/>
              <a:gd name="connsiteX3" fmla="*/ 1089660 w 2065020"/>
              <a:gd name="connsiteY3" fmla="*/ 318029 h 725699"/>
              <a:gd name="connsiteX4" fmla="*/ 1360170 w 2065020"/>
              <a:gd name="connsiteY4" fmla="*/ 51329 h 725699"/>
              <a:gd name="connsiteX5" fmla="*/ 1684020 w 2065020"/>
              <a:gd name="connsiteY5" fmla="*/ 43709 h 725699"/>
              <a:gd name="connsiteX6" fmla="*/ 2065020 w 2065020"/>
              <a:gd name="connsiteY6" fmla="*/ 512339 h 725699"/>
              <a:gd name="connsiteX0" fmla="*/ 0 w 2000250"/>
              <a:gd name="connsiteY0" fmla="*/ 908579 h 908579"/>
              <a:gd name="connsiteX1" fmla="*/ 57150 w 2000250"/>
              <a:gd name="connsiteY1" fmla="*/ 615209 h 908579"/>
              <a:gd name="connsiteX2" fmla="*/ 426720 w 2000250"/>
              <a:gd name="connsiteY2" fmla="*/ 455189 h 908579"/>
              <a:gd name="connsiteX3" fmla="*/ 1024890 w 2000250"/>
              <a:gd name="connsiteY3" fmla="*/ 318029 h 908579"/>
              <a:gd name="connsiteX4" fmla="*/ 1295400 w 2000250"/>
              <a:gd name="connsiteY4" fmla="*/ 51329 h 908579"/>
              <a:gd name="connsiteX5" fmla="*/ 1619250 w 2000250"/>
              <a:gd name="connsiteY5" fmla="*/ 43709 h 908579"/>
              <a:gd name="connsiteX6" fmla="*/ 2000250 w 2000250"/>
              <a:gd name="connsiteY6" fmla="*/ 512339 h 908579"/>
              <a:gd name="connsiteX0" fmla="*/ 0 w 1863090"/>
              <a:gd name="connsiteY0" fmla="*/ 908579 h 908579"/>
              <a:gd name="connsiteX1" fmla="*/ 57150 w 1863090"/>
              <a:gd name="connsiteY1" fmla="*/ 615209 h 908579"/>
              <a:gd name="connsiteX2" fmla="*/ 426720 w 1863090"/>
              <a:gd name="connsiteY2" fmla="*/ 455189 h 908579"/>
              <a:gd name="connsiteX3" fmla="*/ 1024890 w 1863090"/>
              <a:gd name="connsiteY3" fmla="*/ 318029 h 908579"/>
              <a:gd name="connsiteX4" fmla="*/ 1295400 w 1863090"/>
              <a:gd name="connsiteY4" fmla="*/ 51329 h 908579"/>
              <a:gd name="connsiteX5" fmla="*/ 1619250 w 1863090"/>
              <a:gd name="connsiteY5" fmla="*/ 43709 h 908579"/>
              <a:gd name="connsiteX6" fmla="*/ 1863090 w 1863090"/>
              <a:gd name="connsiteY6" fmla="*/ 302789 h 908579"/>
              <a:gd name="connsiteX0" fmla="*/ 0 w 1828800"/>
              <a:gd name="connsiteY0" fmla="*/ 908579 h 908579"/>
              <a:gd name="connsiteX1" fmla="*/ 57150 w 1828800"/>
              <a:gd name="connsiteY1" fmla="*/ 615209 h 908579"/>
              <a:gd name="connsiteX2" fmla="*/ 426720 w 1828800"/>
              <a:gd name="connsiteY2" fmla="*/ 455189 h 908579"/>
              <a:gd name="connsiteX3" fmla="*/ 1024890 w 1828800"/>
              <a:gd name="connsiteY3" fmla="*/ 318029 h 908579"/>
              <a:gd name="connsiteX4" fmla="*/ 1295400 w 1828800"/>
              <a:gd name="connsiteY4" fmla="*/ 51329 h 908579"/>
              <a:gd name="connsiteX5" fmla="*/ 1619250 w 1828800"/>
              <a:gd name="connsiteY5" fmla="*/ 43709 h 908579"/>
              <a:gd name="connsiteX6" fmla="*/ 1828800 w 1828800"/>
              <a:gd name="connsiteY6" fmla="*/ 348509 h 908579"/>
              <a:gd name="connsiteX0" fmla="*/ 70362 w 1796292"/>
              <a:gd name="connsiteY0" fmla="*/ 980969 h 980969"/>
              <a:gd name="connsiteX1" fmla="*/ 24642 w 1796292"/>
              <a:gd name="connsiteY1" fmla="*/ 615209 h 980969"/>
              <a:gd name="connsiteX2" fmla="*/ 394212 w 1796292"/>
              <a:gd name="connsiteY2" fmla="*/ 455189 h 980969"/>
              <a:gd name="connsiteX3" fmla="*/ 992382 w 1796292"/>
              <a:gd name="connsiteY3" fmla="*/ 318029 h 980969"/>
              <a:gd name="connsiteX4" fmla="*/ 1262892 w 1796292"/>
              <a:gd name="connsiteY4" fmla="*/ 51329 h 980969"/>
              <a:gd name="connsiteX5" fmla="*/ 1586742 w 1796292"/>
              <a:gd name="connsiteY5" fmla="*/ 43709 h 980969"/>
              <a:gd name="connsiteX6" fmla="*/ 1796292 w 1796292"/>
              <a:gd name="connsiteY6" fmla="*/ 348509 h 980969"/>
              <a:gd name="connsiteX0" fmla="*/ 89353 w 1815283"/>
              <a:gd name="connsiteY0" fmla="*/ 980969 h 980969"/>
              <a:gd name="connsiteX1" fmla="*/ 43633 w 1815283"/>
              <a:gd name="connsiteY1" fmla="*/ 615209 h 980969"/>
              <a:gd name="connsiteX2" fmla="*/ 413203 w 1815283"/>
              <a:gd name="connsiteY2" fmla="*/ 455189 h 980969"/>
              <a:gd name="connsiteX3" fmla="*/ 1011373 w 1815283"/>
              <a:gd name="connsiteY3" fmla="*/ 318029 h 980969"/>
              <a:gd name="connsiteX4" fmla="*/ 1281883 w 1815283"/>
              <a:gd name="connsiteY4" fmla="*/ 51329 h 980969"/>
              <a:gd name="connsiteX5" fmla="*/ 1605733 w 1815283"/>
              <a:gd name="connsiteY5" fmla="*/ 43709 h 980969"/>
              <a:gd name="connsiteX6" fmla="*/ 1815283 w 1815283"/>
              <a:gd name="connsiteY6" fmla="*/ 348509 h 980969"/>
              <a:gd name="connsiteX0" fmla="*/ 66061 w 1830091"/>
              <a:gd name="connsiteY0" fmla="*/ 969539 h 969539"/>
              <a:gd name="connsiteX1" fmla="*/ 58441 w 1830091"/>
              <a:gd name="connsiteY1" fmla="*/ 615209 h 969539"/>
              <a:gd name="connsiteX2" fmla="*/ 428011 w 1830091"/>
              <a:gd name="connsiteY2" fmla="*/ 455189 h 969539"/>
              <a:gd name="connsiteX3" fmla="*/ 1026181 w 1830091"/>
              <a:gd name="connsiteY3" fmla="*/ 318029 h 969539"/>
              <a:gd name="connsiteX4" fmla="*/ 1296691 w 1830091"/>
              <a:gd name="connsiteY4" fmla="*/ 51329 h 969539"/>
              <a:gd name="connsiteX5" fmla="*/ 1620541 w 1830091"/>
              <a:gd name="connsiteY5" fmla="*/ 43709 h 969539"/>
              <a:gd name="connsiteX6" fmla="*/ 1830091 w 1830091"/>
              <a:gd name="connsiteY6" fmla="*/ 348509 h 969539"/>
              <a:gd name="connsiteX0" fmla="*/ 66061 w 1830091"/>
              <a:gd name="connsiteY0" fmla="*/ 969539 h 969539"/>
              <a:gd name="connsiteX1" fmla="*/ 58441 w 1830091"/>
              <a:gd name="connsiteY1" fmla="*/ 615209 h 969539"/>
              <a:gd name="connsiteX2" fmla="*/ 473731 w 1830091"/>
              <a:gd name="connsiteY2" fmla="*/ 424709 h 969539"/>
              <a:gd name="connsiteX3" fmla="*/ 1026181 w 1830091"/>
              <a:gd name="connsiteY3" fmla="*/ 318029 h 969539"/>
              <a:gd name="connsiteX4" fmla="*/ 1296691 w 1830091"/>
              <a:gd name="connsiteY4" fmla="*/ 51329 h 969539"/>
              <a:gd name="connsiteX5" fmla="*/ 1620541 w 1830091"/>
              <a:gd name="connsiteY5" fmla="*/ 43709 h 969539"/>
              <a:gd name="connsiteX6" fmla="*/ 1830091 w 1830091"/>
              <a:gd name="connsiteY6" fmla="*/ 348509 h 969539"/>
              <a:gd name="connsiteX0" fmla="*/ 56782 w 1820812"/>
              <a:gd name="connsiteY0" fmla="*/ 969539 h 969539"/>
              <a:gd name="connsiteX1" fmla="*/ 68212 w 1820812"/>
              <a:gd name="connsiteY1" fmla="*/ 626639 h 969539"/>
              <a:gd name="connsiteX2" fmla="*/ 464452 w 1820812"/>
              <a:gd name="connsiteY2" fmla="*/ 424709 h 969539"/>
              <a:gd name="connsiteX3" fmla="*/ 1016902 w 1820812"/>
              <a:gd name="connsiteY3" fmla="*/ 318029 h 969539"/>
              <a:gd name="connsiteX4" fmla="*/ 1287412 w 1820812"/>
              <a:gd name="connsiteY4" fmla="*/ 51329 h 969539"/>
              <a:gd name="connsiteX5" fmla="*/ 1611262 w 1820812"/>
              <a:gd name="connsiteY5" fmla="*/ 43709 h 969539"/>
              <a:gd name="connsiteX6" fmla="*/ 1820812 w 1820812"/>
              <a:gd name="connsiteY6" fmla="*/ 348509 h 969539"/>
              <a:gd name="connsiteX0" fmla="*/ 56782 w 1820812"/>
              <a:gd name="connsiteY0" fmla="*/ 969539 h 969539"/>
              <a:gd name="connsiteX1" fmla="*/ 68212 w 1820812"/>
              <a:gd name="connsiteY1" fmla="*/ 626639 h 969539"/>
              <a:gd name="connsiteX2" fmla="*/ 464452 w 1820812"/>
              <a:gd name="connsiteY2" fmla="*/ 424709 h 969539"/>
              <a:gd name="connsiteX3" fmla="*/ 1016902 w 1820812"/>
              <a:gd name="connsiteY3" fmla="*/ 318029 h 969539"/>
              <a:gd name="connsiteX4" fmla="*/ 1287412 w 1820812"/>
              <a:gd name="connsiteY4" fmla="*/ 51329 h 969539"/>
              <a:gd name="connsiteX5" fmla="*/ 1611262 w 1820812"/>
              <a:gd name="connsiteY5" fmla="*/ 43709 h 969539"/>
              <a:gd name="connsiteX6" fmla="*/ 1820812 w 1820812"/>
              <a:gd name="connsiteY6" fmla="*/ 3485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56782 w 1717942"/>
              <a:gd name="connsiteY0" fmla="*/ 969539 h 969539"/>
              <a:gd name="connsiteX1" fmla="*/ 68212 w 1717942"/>
              <a:gd name="connsiteY1" fmla="*/ 626639 h 969539"/>
              <a:gd name="connsiteX2" fmla="*/ 464452 w 1717942"/>
              <a:gd name="connsiteY2" fmla="*/ 424709 h 969539"/>
              <a:gd name="connsiteX3" fmla="*/ 1016902 w 1717942"/>
              <a:gd name="connsiteY3" fmla="*/ 318029 h 969539"/>
              <a:gd name="connsiteX4" fmla="*/ 1287412 w 1717942"/>
              <a:gd name="connsiteY4" fmla="*/ 51329 h 969539"/>
              <a:gd name="connsiteX5" fmla="*/ 1611262 w 1717942"/>
              <a:gd name="connsiteY5" fmla="*/ 43709 h 969539"/>
              <a:gd name="connsiteX6" fmla="*/ 1717942 w 1717942"/>
              <a:gd name="connsiteY6" fmla="*/ 158009 h 969539"/>
              <a:gd name="connsiteX0" fmla="*/ 40666 w 1747546"/>
              <a:gd name="connsiteY0" fmla="*/ 839999 h 839999"/>
              <a:gd name="connsiteX1" fmla="*/ 97816 w 1747546"/>
              <a:gd name="connsiteY1" fmla="*/ 626639 h 839999"/>
              <a:gd name="connsiteX2" fmla="*/ 494056 w 1747546"/>
              <a:gd name="connsiteY2" fmla="*/ 424709 h 839999"/>
              <a:gd name="connsiteX3" fmla="*/ 1046506 w 1747546"/>
              <a:gd name="connsiteY3" fmla="*/ 318029 h 839999"/>
              <a:gd name="connsiteX4" fmla="*/ 1317016 w 1747546"/>
              <a:gd name="connsiteY4" fmla="*/ 51329 h 839999"/>
              <a:gd name="connsiteX5" fmla="*/ 1640866 w 1747546"/>
              <a:gd name="connsiteY5" fmla="*/ 43709 h 839999"/>
              <a:gd name="connsiteX6" fmla="*/ 1747546 w 1747546"/>
              <a:gd name="connsiteY6" fmla="*/ 158009 h 839999"/>
              <a:gd name="connsiteX0" fmla="*/ 0 w 1706880"/>
              <a:gd name="connsiteY0" fmla="*/ 839999 h 839999"/>
              <a:gd name="connsiteX1" fmla="*/ 57150 w 1706880"/>
              <a:gd name="connsiteY1" fmla="*/ 626639 h 839999"/>
              <a:gd name="connsiteX2" fmla="*/ 453390 w 1706880"/>
              <a:gd name="connsiteY2" fmla="*/ 424709 h 839999"/>
              <a:gd name="connsiteX3" fmla="*/ 1005840 w 1706880"/>
              <a:gd name="connsiteY3" fmla="*/ 318029 h 839999"/>
              <a:gd name="connsiteX4" fmla="*/ 1276350 w 1706880"/>
              <a:gd name="connsiteY4" fmla="*/ 51329 h 839999"/>
              <a:gd name="connsiteX5" fmla="*/ 1600200 w 1706880"/>
              <a:gd name="connsiteY5" fmla="*/ 43709 h 839999"/>
              <a:gd name="connsiteX6" fmla="*/ 1706880 w 1706880"/>
              <a:gd name="connsiteY6" fmla="*/ 158009 h 839999"/>
              <a:gd name="connsiteX0" fmla="*/ 5191 w 1712071"/>
              <a:gd name="connsiteY0" fmla="*/ 839999 h 839999"/>
              <a:gd name="connsiteX1" fmla="*/ 62341 w 1712071"/>
              <a:gd name="connsiteY1" fmla="*/ 626639 h 839999"/>
              <a:gd name="connsiteX2" fmla="*/ 458581 w 1712071"/>
              <a:gd name="connsiteY2" fmla="*/ 424709 h 839999"/>
              <a:gd name="connsiteX3" fmla="*/ 1011031 w 1712071"/>
              <a:gd name="connsiteY3" fmla="*/ 318029 h 839999"/>
              <a:gd name="connsiteX4" fmla="*/ 1281541 w 1712071"/>
              <a:gd name="connsiteY4" fmla="*/ 51329 h 839999"/>
              <a:gd name="connsiteX5" fmla="*/ 1605391 w 1712071"/>
              <a:gd name="connsiteY5" fmla="*/ 43709 h 839999"/>
              <a:gd name="connsiteX6" fmla="*/ 1712071 w 1712071"/>
              <a:gd name="connsiteY6" fmla="*/ 158009 h 83999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2619 h 842619"/>
              <a:gd name="connsiteX1" fmla="*/ 62341 w 1712071"/>
              <a:gd name="connsiteY1" fmla="*/ 629259 h 842619"/>
              <a:gd name="connsiteX2" fmla="*/ 458581 w 1712071"/>
              <a:gd name="connsiteY2" fmla="*/ 427329 h 842619"/>
              <a:gd name="connsiteX3" fmla="*/ 1011031 w 1712071"/>
              <a:gd name="connsiteY3" fmla="*/ 320649 h 842619"/>
              <a:gd name="connsiteX4" fmla="*/ 1281541 w 1712071"/>
              <a:gd name="connsiteY4" fmla="*/ 53949 h 842619"/>
              <a:gd name="connsiteX5" fmla="*/ 1582531 w 1712071"/>
              <a:gd name="connsiteY5" fmla="*/ 42519 h 842619"/>
              <a:gd name="connsiteX6" fmla="*/ 1712071 w 1712071"/>
              <a:gd name="connsiteY6" fmla="*/ 160629 h 842619"/>
              <a:gd name="connsiteX0" fmla="*/ 5191 w 1712071"/>
              <a:gd name="connsiteY0" fmla="*/ 845917 h 845917"/>
              <a:gd name="connsiteX1" fmla="*/ 62341 w 1712071"/>
              <a:gd name="connsiteY1" fmla="*/ 632557 h 845917"/>
              <a:gd name="connsiteX2" fmla="*/ 458581 w 1712071"/>
              <a:gd name="connsiteY2" fmla="*/ 430627 h 845917"/>
              <a:gd name="connsiteX3" fmla="*/ 1011031 w 1712071"/>
              <a:gd name="connsiteY3" fmla="*/ 323947 h 845917"/>
              <a:gd name="connsiteX4" fmla="*/ 1281541 w 1712071"/>
              <a:gd name="connsiteY4" fmla="*/ 57247 h 845917"/>
              <a:gd name="connsiteX5" fmla="*/ 1582531 w 1712071"/>
              <a:gd name="connsiteY5" fmla="*/ 45817 h 845917"/>
              <a:gd name="connsiteX6" fmla="*/ 1712071 w 1712071"/>
              <a:gd name="connsiteY6" fmla="*/ 163927 h 845917"/>
              <a:gd name="connsiteX0" fmla="*/ 5191 w 1712071"/>
              <a:gd name="connsiteY0" fmla="*/ 845917 h 845917"/>
              <a:gd name="connsiteX1" fmla="*/ 62341 w 1712071"/>
              <a:gd name="connsiteY1" fmla="*/ 626842 h 845917"/>
              <a:gd name="connsiteX2" fmla="*/ 458581 w 1712071"/>
              <a:gd name="connsiteY2" fmla="*/ 430627 h 845917"/>
              <a:gd name="connsiteX3" fmla="*/ 1011031 w 1712071"/>
              <a:gd name="connsiteY3" fmla="*/ 323947 h 845917"/>
              <a:gd name="connsiteX4" fmla="*/ 1281541 w 1712071"/>
              <a:gd name="connsiteY4" fmla="*/ 57247 h 845917"/>
              <a:gd name="connsiteX5" fmla="*/ 1582531 w 1712071"/>
              <a:gd name="connsiteY5" fmla="*/ 45817 h 845917"/>
              <a:gd name="connsiteX6" fmla="*/ 1712071 w 1712071"/>
              <a:gd name="connsiteY6" fmla="*/ 163927 h 845917"/>
              <a:gd name="connsiteX0" fmla="*/ 1569 w 1708449"/>
              <a:gd name="connsiteY0" fmla="*/ 845917 h 845917"/>
              <a:gd name="connsiteX1" fmla="*/ 58719 w 1708449"/>
              <a:gd name="connsiteY1" fmla="*/ 626842 h 845917"/>
              <a:gd name="connsiteX2" fmla="*/ 454959 w 1708449"/>
              <a:gd name="connsiteY2" fmla="*/ 430627 h 845917"/>
              <a:gd name="connsiteX3" fmla="*/ 1007409 w 1708449"/>
              <a:gd name="connsiteY3" fmla="*/ 323947 h 845917"/>
              <a:gd name="connsiteX4" fmla="*/ 1277919 w 1708449"/>
              <a:gd name="connsiteY4" fmla="*/ 57247 h 845917"/>
              <a:gd name="connsiteX5" fmla="*/ 1578909 w 1708449"/>
              <a:gd name="connsiteY5" fmla="*/ 45817 h 845917"/>
              <a:gd name="connsiteX6" fmla="*/ 1708449 w 1708449"/>
              <a:gd name="connsiteY6" fmla="*/ 163927 h 845917"/>
              <a:gd name="connsiteX0" fmla="*/ 2344 w 1709224"/>
              <a:gd name="connsiteY0" fmla="*/ 845917 h 845917"/>
              <a:gd name="connsiteX1" fmla="*/ 59494 w 1709224"/>
              <a:gd name="connsiteY1" fmla="*/ 626842 h 845917"/>
              <a:gd name="connsiteX2" fmla="*/ 455734 w 1709224"/>
              <a:gd name="connsiteY2" fmla="*/ 430627 h 845917"/>
              <a:gd name="connsiteX3" fmla="*/ 1008184 w 1709224"/>
              <a:gd name="connsiteY3" fmla="*/ 323947 h 845917"/>
              <a:gd name="connsiteX4" fmla="*/ 1278694 w 1709224"/>
              <a:gd name="connsiteY4" fmla="*/ 57247 h 845917"/>
              <a:gd name="connsiteX5" fmla="*/ 1579684 w 1709224"/>
              <a:gd name="connsiteY5" fmla="*/ 45817 h 845917"/>
              <a:gd name="connsiteX6" fmla="*/ 1709224 w 1709224"/>
              <a:gd name="connsiteY6" fmla="*/ 163927 h 845917"/>
              <a:gd name="connsiteX0" fmla="*/ 2344 w 1709224"/>
              <a:gd name="connsiteY0" fmla="*/ 814295 h 814295"/>
              <a:gd name="connsiteX1" fmla="*/ 59494 w 1709224"/>
              <a:gd name="connsiteY1" fmla="*/ 595220 h 814295"/>
              <a:gd name="connsiteX2" fmla="*/ 455734 w 1709224"/>
              <a:gd name="connsiteY2" fmla="*/ 399005 h 814295"/>
              <a:gd name="connsiteX3" fmla="*/ 1008184 w 1709224"/>
              <a:gd name="connsiteY3" fmla="*/ 292325 h 814295"/>
              <a:gd name="connsiteX4" fmla="*/ 1423474 w 1709224"/>
              <a:gd name="connsiteY4" fmla="*/ 448535 h 814295"/>
              <a:gd name="connsiteX5" fmla="*/ 1579684 w 1709224"/>
              <a:gd name="connsiteY5" fmla="*/ 14195 h 814295"/>
              <a:gd name="connsiteX6" fmla="*/ 1709224 w 1709224"/>
              <a:gd name="connsiteY6" fmla="*/ 132305 h 814295"/>
              <a:gd name="connsiteX0" fmla="*/ 2344 w 1752996"/>
              <a:gd name="connsiteY0" fmla="*/ 690607 h 690607"/>
              <a:gd name="connsiteX1" fmla="*/ 59494 w 1752996"/>
              <a:gd name="connsiteY1" fmla="*/ 471532 h 690607"/>
              <a:gd name="connsiteX2" fmla="*/ 455734 w 1752996"/>
              <a:gd name="connsiteY2" fmla="*/ 275317 h 690607"/>
              <a:gd name="connsiteX3" fmla="*/ 1008184 w 1752996"/>
              <a:gd name="connsiteY3" fmla="*/ 16863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2344 w 1752996"/>
              <a:gd name="connsiteY0" fmla="*/ 690607 h 690607"/>
              <a:gd name="connsiteX1" fmla="*/ 59494 w 1752996"/>
              <a:gd name="connsiteY1" fmla="*/ 471532 h 690607"/>
              <a:gd name="connsiteX2" fmla="*/ 455734 w 1752996"/>
              <a:gd name="connsiteY2" fmla="*/ 275317 h 690607"/>
              <a:gd name="connsiteX3" fmla="*/ 1023424 w 1752996"/>
              <a:gd name="connsiteY3" fmla="*/ 46717 h 690607"/>
              <a:gd name="connsiteX4" fmla="*/ 1423474 w 1752996"/>
              <a:gd name="connsiteY4" fmla="*/ 324847 h 690607"/>
              <a:gd name="connsiteX5" fmla="*/ 1743514 w 1752996"/>
              <a:gd name="connsiteY5" fmla="*/ 313417 h 690607"/>
              <a:gd name="connsiteX6" fmla="*/ 1709224 w 1752996"/>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4671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102547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89974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55049"/>
              <a:gd name="connsiteY0" fmla="*/ 690607 h 690607"/>
              <a:gd name="connsiteX1" fmla="*/ 61547 w 1755049"/>
              <a:gd name="connsiteY1" fmla="*/ 471532 h 690607"/>
              <a:gd name="connsiteX2" fmla="*/ 476837 w 1755049"/>
              <a:gd name="connsiteY2" fmla="*/ 309607 h 690607"/>
              <a:gd name="connsiteX3" fmla="*/ 869267 w 1755049"/>
              <a:gd name="connsiteY3" fmla="*/ 69577 h 690607"/>
              <a:gd name="connsiteX4" fmla="*/ 1425527 w 1755049"/>
              <a:gd name="connsiteY4" fmla="*/ 324847 h 690607"/>
              <a:gd name="connsiteX5" fmla="*/ 1745567 w 1755049"/>
              <a:gd name="connsiteY5" fmla="*/ 313417 h 690607"/>
              <a:gd name="connsiteX6" fmla="*/ 1711277 w 1755049"/>
              <a:gd name="connsiteY6" fmla="*/ 8617 h 690607"/>
              <a:gd name="connsiteX0" fmla="*/ 4397 w 1760291"/>
              <a:gd name="connsiteY0" fmla="*/ 690353 h 690353"/>
              <a:gd name="connsiteX1" fmla="*/ 61547 w 1760291"/>
              <a:gd name="connsiteY1" fmla="*/ 471278 h 690353"/>
              <a:gd name="connsiteX2" fmla="*/ 476837 w 1760291"/>
              <a:gd name="connsiteY2" fmla="*/ 309353 h 690353"/>
              <a:gd name="connsiteX3" fmla="*/ 869267 w 1760291"/>
              <a:gd name="connsiteY3" fmla="*/ 6932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60291"/>
              <a:gd name="connsiteY0" fmla="*/ 690353 h 690353"/>
              <a:gd name="connsiteX1" fmla="*/ 61547 w 1760291"/>
              <a:gd name="connsiteY1" fmla="*/ 471278 h 690353"/>
              <a:gd name="connsiteX2" fmla="*/ 476837 w 1760291"/>
              <a:gd name="connsiteY2" fmla="*/ 309353 h 690353"/>
              <a:gd name="connsiteX3" fmla="*/ 922607 w 1760291"/>
              <a:gd name="connsiteY3" fmla="*/ 8837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60291"/>
              <a:gd name="connsiteY0" fmla="*/ 690353 h 690353"/>
              <a:gd name="connsiteX1" fmla="*/ 61547 w 1760291"/>
              <a:gd name="connsiteY1" fmla="*/ 471278 h 690353"/>
              <a:gd name="connsiteX2" fmla="*/ 476837 w 1760291"/>
              <a:gd name="connsiteY2" fmla="*/ 309353 h 690353"/>
              <a:gd name="connsiteX3" fmla="*/ 922607 w 1760291"/>
              <a:gd name="connsiteY3" fmla="*/ 107423 h 690353"/>
              <a:gd name="connsiteX4" fmla="*/ 1330277 w 1760291"/>
              <a:gd name="connsiteY4" fmla="*/ 256013 h 690353"/>
              <a:gd name="connsiteX5" fmla="*/ 1745567 w 1760291"/>
              <a:gd name="connsiteY5" fmla="*/ 313163 h 690353"/>
              <a:gd name="connsiteX6" fmla="*/ 1711277 w 1760291"/>
              <a:gd name="connsiteY6" fmla="*/ 8363 h 690353"/>
              <a:gd name="connsiteX0" fmla="*/ 4397 w 1712355"/>
              <a:gd name="connsiteY0" fmla="*/ 690993 h 690993"/>
              <a:gd name="connsiteX1" fmla="*/ 61547 w 1712355"/>
              <a:gd name="connsiteY1" fmla="*/ 471918 h 690993"/>
              <a:gd name="connsiteX2" fmla="*/ 476837 w 1712355"/>
              <a:gd name="connsiteY2" fmla="*/ 309993 h 690993"/>
              <a:gd name="connsiteX3" fmla="*/ 922607 w 1712355"/>
              <a:gd name="connsiteY3" fmla="*/ 108063 h 690993"/>
              <a:gd name="connsiteX4" fmla="*/ 1330277 w 1712355"/>
              <a:gd name="connsiteY4" fmla="*/ 256653 h 690993"/>
              <a:gd name="connsiteX5" fmla="*/ 1692227 w 1712355"/>
              <a:gd name="connsiteY5" fmla="*/ 287133 h 690993"/>
              <a:gd name="connsiteX6" fmla="*/ 1711277 w 1712355"/>
              <a:gd name="connsiteY6" fmla="*/ 9003 h 690993"/>
              <a:gd name="connsiteX0" fmla="*/ 4397 w 1920827"/>
              <a:gd name="connsiteY0" fmla="*/ 583373 h 583373"/>
              <a:gd name="connsiteX1" fmla="*/ 61547 w 1920827"/>
              <a:gd name="connsiteY1" fmla="*/ 364298 h 583373"/>
              <a:gd name="connsiteX2" fmla="*/ 476837 w 1920827"/>
              <a:gd name="connsiteY2" fmla="*/ 202373 h 583373"/>
              <a:gd name="connsiteX3" fmla="*/ 922607 w 1920827"/>
              <a:gd name="connsiteY3" fmla="*/ 443 h 583373"/>
              <a:gd name="connsiteX4" fmla="*/ 1330277 w 1920827"/>
              <a:gd name="connsiteY4" fmla="*/ 149033 h 583373"/>
              <a:gd name="connsiteX5" fmla="*/ 1692227 w 1920827"/>
              <a:gd name="connsiteY5" fmla="*/ 179513 h 583373"/>
              <a:gd name="connsiteX6" fmla="*/ 1920827 w 1920827"/>
              <a:gd name="connsiteY6" fmla="*/ 129983 h 583373"/>
              <a:gd name="connsiteX0" fmla="*/ 4397 w 2031317"/>
              <a:gd name="connsiteY0" fmla="*/ 583373 h 583373"/>
              <a:gd name="connsiteX1" fmla="*/ 61547 w 2031317"/>
              <a:gd name="connsiteY1" fmla="*/ 364298 h 583373"/>
              <a:gd name="connsiteX2" fmla="*/ 476837 w 2031317"/>
              <a:gd name="connsiteY2" fmla="*/ 202373 h 583373"/>
              <a:gd name="connsiteX3" fmla="*/ 922607 w 2031317"/>
              <a:gd name="connsiteY3" fmla="*/ 443 h 583373"/>
              <a:gd name="connsiteX4" fmla="*/ 1330277 w 2031317"/>
              <a:gd name="connsiteY4" fmla="*/ 149033 h 583373"/>
              <a:gd name="connsiteX5" fmla="*/ 1692227 w 2031317"/>
              <a:gd name="connsiteY5" fmla="*/ 179513 h 583373"/>
              <a:gd name="connsiteX6" fmla="*/ 2031317 w 2031317"/>
              <a:gd name="connsiteY6" fmla="*/ 19094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1943687"/>
              <a:gd name="connsiteY0" fmla="*/ 583373 h 583373"/>
              <a:gd name="connsiteX1" fmla="*/ 61547 w 1943687"/>
              <a:gd name="connsiteY1" fmla="*/ 364298 h 583373"/>
              <a:gd name="connsiteX2" fmla="*/ 476837 w 1943687"/>
              <a:gd name="connsiteY2" fmla="*/ 202373 h 583373"/>
              <a:gd name="connsiteX3" fmla="*/ 922607 w 1943687"/>
              <a:gd name="connsiteY3" fmla="*/ 443 h 583373"/>
              <a:gd name="connsiteX4" fmla="*/ 1330277 w 1943687"/>
              <a:gd name="connsiteY4" fmla="*/ 149033 h 583373"/>
              <a:gd name="connsiteX5" fmla="*/ 1692227 w 1943687"/>
              <a:gd name="connsiteY5" fmla="*/ 179513 h 583373"/>
              <a:gd name="connsiteX6" fmla="*/ 1943687 w 1943687"/>
              <a:gd name="connsiteY6" fmla="*/ 251903 h 583373"/>
              <a:gd name="connsiteX0" fmla="*/ 4397 w 2115137"/>
              <a:gd name="connsiteY0" fmla="*/ 583373 h 583373"/>
              <a:gd name="connsiteX1" fmla="*/ 61547 w 2115137"/>
              <a:gd name="connsiteY1" fmla="*/ 364298 h 583373"/>
              <a:gd name="connsiteX2" fmla="*/ 476837 w 2115137"/>
              <a:gd name="connsiteY2" fmla="*/ 202373 h 583373"/>
              <a:gd name="connsiteX3" fmla="*/ 922607 w 2115137"/>
              <a:gd name="connsiteY3" fmla="*/ 443 h 583373"/>
              <a:gd name="connsiteX4" fmla="*/ 1330277 w 2115137"/>
              <a:gd name="connsiteY4" fmla="*/ 149033 h 583373"/>
              <a:gd name="connsiteX5" fmla="*/ 1692227 w 2115137"/>
              <a:gd name="connsiteY5" fmla="*/ 179513 h 583373"/>
              <a:gd name="connsiteX6" fmla="*/ 2115137 w 2115137"/>
              <a:gd name="connsiteY6" fmla="*/ 267143 h 583373"/>
              <a:gd name="connsiteX0" fmla="*/ 4397 w 2115137"/>
              <a:gd name="connsiteY0" fmla="*/ 583373 h 583373"/>
              <a:gd name="connsiteX1" fmla="*/ 61547 w 2115137"/>
              <a:gd name="connsiteY1" fmla="*/ 364298 h 583373"/>
              <a:gd name="connsiteX2" fmla="*/ 476837 w 2115137"/>
              <a:gd name="connsiteY2" fmla="*/ 202373 h 583373"/>
              <a:gd name="connsiteX3" fmla="*/ 922607 w 2115137"/>
              <a:gd name="connsiteY3" fmla="*/ 443 h 583373"/>
              <a:gd name="connsiteX4" fmla="*/ 1330277 w 2115137"/>
              <a:gd name="connsiteY4" fmla="*/ 149033 h 583373"/>
              <a:gd name="connsiteX5" fmla="*/ 1692227 w 2115137"/>
              <a:gd name="connsiteY5" fmla="*/ 179513 h 583373"/>
              <a:gd name="connsiteX6" fmla="*/ 2115137 w 2115137"/>
              <a:gd name="connsiteY6" fmla="*/ 26714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373 h 583373"/>
              <a:gd name="connsiteX1" fmla="*/ 61547 w 2198957"/>
              <a:gd name="connsiteY1" fmla="*/ 364298 h 583373"/>
              <a:gd name="connsiteX2" fmla="*/ 476837 w 2198957"/>
              <a:gd name="connsiteY2" fmla="*/ 202373 h 583373"/>
              <a:gd name="connsiteX3" fmla="*/ 922607 w 2198957"/>
              <a:gd name="connsiteY3" fmla="*/ 443 h 583373"/>
              <a:gd name="connsiteX4" fmla="*/ 1330277 w 2198957"/>
              <a:gd name="connsiteY4" fmla="*/ 149033 h 583373"/>
              <a:gd name="connsiteX5" fmla="*/ 1692227 w 2198957"/>
              <a:gd name="connsiteY5" fmla="*/ 179513 h 583373"/>
              <a:gd name="connsiteX6" fmla="*/ 2198957 w 2198957"/>
              <a:gd name="connsiteY6" fmla="*/ 556703 h 583373"/>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401 h 583401"/>
              <a:gd name="connsiteX1" fmla="*/ 61547 w 2198957"/>
              <a:gd name="connsiteY1" fmla="*/ 364326 h 583401"/>
              <a:gd name="connsiteX2" fmla="*/ 476837 w 2198957"/>
              <a:gd name="connsiteY2" fmla="*/ 202401 h 583401"/>
              <a:gd name="connsiteX3" fmla="*/ 922607 w 2198957"/>
              <a:gd name="connsiteY3" fmla="*/ 471 h 583401"/>
              <a:gd name="connsiteX4" fmla="*/ 1330277 w 2198957"/>
              <a:gd name="connsiteY4" fmla="*/ 149061 h 583401"/>
              <a:gd name="connsiteX5" fmla="*/ 1574117 w 2198957"/>
              <a:gd name="connsiteY5" fmla="*/ 229071 h 583401"/>
              <a:gd name="connsiteX6" fmla="*/ 2198957 w 2198957"/>
              <a:gd name="connsiteY6" fmla="*/ 556731 h 583401"/>
              <a:gd name="connsiteX0" fmla="*/ 4397 w 2198957"/>
              <a:gd name="connsiteY0" fmla="*/ 583547 h 583547"/>
              <a:gd name="connsiteX1" fmla="*/ 61547 w 2198957"/>
              <a:gd name="connsiteY1" fmla="*/ 364472 h 583547"/>
              <a:gd name="connsiteX2" fmla="*/ 476837 w 2198957"/>
              <a:gd name="connsiteY2" fmla="*/ 202547 h 583547"/>
              <a:gd name="connsiteX3" fmla="*/ 922607 w 2198957"/>
              <a:gd name="connsiteY3" fmla="*/ 617 h 583547"/>
              <a:gd name="connsiteX4" fmla="*/ 1330277 w 2198957"/>
              <a:gd name="connsiteY4" fmla="*/ 149207 h 583547"/>
              <a:gd name="connsiteX5" fmla="*/ 1574117 w 2198957"/>
              <a:gd name="connsiteY5" fmla="*/ 229217 h 583547"/>
              <a:gd name="connsiteX6" fmla="*/ 2198957 w 2198957"/>
              <a:gd name="connsiteY6" fmla="*/ 556877 h 583547"/>
              <a:gd name="connsiteX0" fmla="*/ 4397 w 2198957"/>
              <a:gd name="connsiteY0" fmla="*/ 583411 h 583411"/>
              <a:gd name="connsiteX1" fmla="*/ 61547 w 2198957"/>
              <a:gd name="connsiteY1" fmla="*/ 364336 h 583411"/>
              <a:gd name="connsiteX2" fmla="*/ 476837 w 2198957"/>
              <a:gd name="connsiteY2" fmla="*/ 202411 h 583411"/>
              <a:gd name="connsiteX3" fmla="*/ 922607 w 2198957"/>
              <a:gd name="connsiteY3" fmla="*/ 481 h 583411"/>
              <a:gd name="connsiteX4" fmla="*/ 1330277 w 2198957"/>
              <a:gd name="connsiteY4" fmla="*/ 149071 h 583411"/>
              <a:gd name="connsiteX5" fmla="*/ 1676987 w 2198957"/>
              <a:gd name="connsiteY5" fmla="*/ 244321 h 583411"/>
              <a:gd name="connsiteX6" fmla="*/ 2198957 w 2198957"/>
              <a:gd name="connsiteY6" fmla="*/ 556741 h 58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957" h="583411">
                <a:moveTo>
                  <a:pt x="4397" y="583411"/>
                </a:moveTo>
                <a:cubicBezTo>
                  <a:pt x="587" y="497686"/>
                  <a:pt x="-17193" y="427836"/>
                  <a:pt x="61547" y="364336"/>
                </a:cubicBezTo>
                <a:cubicBezTo>
                  <a:pt x="140287" y="300836"/>
                  <a:pt x="333327" y="263053"/>
                  <a:pt x="476837" y="202411"/>
                </a:cubicBezTo>
                <a:cubicBezTo>
                  <a:pt x="620347" y="141769"/>
                  <a:pt x="780367" y="9371"/>
                  <a:pt x="922607" y="481"/>
                </a:cubicBezTo>
                <a:cubicBezTo>
                  <a:pt x="1064847" y="-8409"/>
                  <a:pt x="1204547" y="108431"/>
                  <a:pt x="1330277" y="149071"/>
                </a:cubicBezTo>
                <a:cubicBezTo>
                  <a:pt x="1456007" y="189711"/>
                  <a:pt x="1414097" y="187806"/>
                  <a:pt x="1676987" y="244321"/>
                </a:cubicBezTo>
                <a:cubicBezTo>
                  <a:pt x="1939877" y="300836"/>
                  <a:pt x="2072909" y="195108"/>
                  <a:pt x="2198957" y="556741"/>
                </a:cubicBezTo>
              </a:path>
            </a:pathLst>
          </a:custGeom>
          <a:solidFill>
            <a:srgbClr val="D9D9D9"/>
          </a:solid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102" name="Group 101">
            <a:extLst>
              <a:ext uri="{FF2B5EF4-FFF2-40B4-BE49-F238E27FC236}">
                <a16:creationId xmlns:a16="http://schemas.microsoft.com/office/drawing/2014/main" id="{6E7C9572-FE53-0380-2882-52D0D2424108}"/>
              </a:ext>
            </a:extLst>
          </p:cNvPr>
          <p:cNvGrpSpPr/>
          <p:nvPr/>
        </p:nvGrpSpPr>
        <p:grpSpPr>
          <a:xfrm>
            <a:off x="6469547" y="2910544"/>
            <a:ext cx="611518" cy="493431"/>
            <a:chOff x="6209772" y="2661160"/>
            <a:chExt cx="611518" cy="493431"/>
          </a:xfrm>
        </p:grpSpPr>
        <p:sp>
          <p:nvSpPr>
            <p:cNvPr id="51" name="Isosceles Triangle 50">
              <a:extLst>
                <a:ext uri="{FF2B5EF4-FFF2-40B4-BE49-F238E27FC236}">
                  <a16:creationId xmlns:a16="http://schemas.microsoft.com/office/drawing/2014/main" id="{034BDA01-DAF1-BB3D-759F-A19F53C7707A}"/>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97" name="Group 96">
              <a:extLst>
                <a:ext uri="{FF2B5EF4-FFF2-40B4-BE49-F238E27FC236}">
                  <a16:creationId xmlns:a16="http://schemas.microsoft.com/office/drawing/2014/main" id="{AD8A6F04-ACCB-082E-78A0-0E733AC61E46}"/>
                </a:ext>
              </a:extLst>
            </p:cNvPr>
            <p:cNvGrpSpPr/>
            <p:nvPr/>
          </p:nvGrpSpPr>
          <p:grpSpPr>
            <a:xfrm>
              <a:off x="6474763" y="3001212"/>
              <a:ext cx="346527" cy="115066"/>
              <a:chOff x="6474763" y="3001212"/>
              <a:chExt cx="346527" cy="115066"/>
            </a:xfrm>
          </p:grpSpPr>
          <p:sp>
            <p:nvSpPr>
              <p:cNvPr id="52" name="Oval 51">
                <a:extLst>
                  <a:ext uri="{FF2B5EF4-FFF2-40B4-BE49-F238E27FC236}">
                    <a16:creationId xmlns:a16="http://schemas.microsoft.com/office/drawing/2014/main" id="{3E851ECC-879C-7103-3FED-453D99BF3DAF}"/>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53" name="Oval 52">
                <a:extLst>
                  <a:ext uri="{FF2B5EF4-FFF2-40B4-BE49-F238E27FC236}">
                    <a16:creationId xmlns:a16="http://schemas.microsoft.com/office/drawing/2014/main" id="{1C0CE887-AD0D-D17C-F70C-DB7A62548D9C}"/>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p:sp>
        <p:nvSpPr>
          <p:cNvPr id="116" name="Oval 115">
            <a:extLst>
              <a:ext uri="{FF2B5EF4-FFF2-40B4-BE49-F238E27FC236}">
                <a16:creationId xmlns:a16="http://schemas.microsoft.com/office/drawing/2014/main" id="{ED1F3C83-C011-9180-F9AD-ED22CEB288BC}"/>
              </a:ext>
            </a:extLst>
          </p:cNvPr>
          <p:cNvSpPr/>
          <p:nvPr/>
        </p:nvSpPr>
        <p:spPr>
          <a:xfrm rot="1526391">
            <a:off x="10023937" y="2581157"/>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30CF56C-6AF9-F580-FDF6-BC1BC8321D3D}"/>
                  </a:ext>
                </a:extLst>
              </p:cNvPr>
              <p:cNvSpPr txBox="1"/>
              <p:nvPr/>
            </p:nvSpPr>
            <p:spPr>
              <a:xfrm rot="18036240">
                <a:off x="8453983" y="3166167"/>
                <a:ext cx="1070933" cy="414985"/>
              </a:xfrm>
              <a:prstGeom prst="rect">
                <a:avLst/>
              </a:prstGeom>
              <a:noFill/>
            </p:spPr>
            <p:txBody>
              <a:bodyPr wrap="square" lIns="0" rtlCol="0">
                <a:spAutoFit/>
              </a:bodyPr>
              <a:lstStyle/>
              <a:p>
                <a:pPr algn="l">
                  <a:lnSpc>
                    <a:spcPct val="130000"/>
                  </a:lnSpc>
                  <a:spcAft>
                    <a:spcPts val="600"/>
                  </a:spcAft>
                  <a:buClr>
                    <a:schemeClr val="accent2"/>
                  </a:buClr>
                </a:pPr>
                <a:r>
                  <a:rPr lang="fi-FI"/>
                  <a:t>reuse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𝜔</m:t>
                        </m:r>
                      </m:e>
                      <m:sub>
                        <m:r>
                          <a:rPr lang="fi-FI" b="0" i="1" smtClean="0">
                            <a:latin typeface="Cambria Math" panose="02040503050406030204" pitchFamily="18" charset="0"/>
                          </a:rPr>
                          <m:t>2</m:t>
                        </m:r>
                      </m:sub>
                    </m:sSub>
                  </m:oMath>
                </a14:m>
                <a:endParaRPr lang="en-FI"/>
              </a:p>
            </p:txBody>
          </p:sp>
        </mc:Choice>
        <mc:Fallback xmlns="">
          <p:sp>
            <p:nvSpPr>
              <p:cNvPr id="16" name="TextBox 15">
                <a:extLst>
                  <a:ext uri="{FF2B5EF4-FFF2-40B4-BE49-F238E27FC236}">
                    <a16:creationId xmlns:a16="http://schemas.microsoft.com/office/drawing/2014/main" id="{030CF56C-6AF9-F580-FDF6-BC1BC8321D3D}"/>
                  </a:ext>
                </a:extLst>
              </p:cNvPr>
              <p:cNvSpPr txBox="1">
                <a:spLocks noRot="1" noChangeAspect="1" noMove="1" noResize="1" noEditPoints="1" noAdjustHandles="1" noChangeArrowheads="1" noChangeShapeType="1" noTextEdit="1"/>
              </p:cNvSpPr>
              <p:nvPr/>
            </p:nvSpPr>
            <p:spPr>
              <a:xfrm rot="18036240">
                <a:off x="8453983" y="3166167"/>
                <a:ext cx="1070933" cy="414985"/>
              </a:xfrm>
              <a:prstGeom prst="rect">
                <a:avLst/>
              </a:prstGeom>
              <a:blipFill>
                <a:blip r:embed="rId3"/>
                <a:stretch>
                  <a:fillRect l="-6040" b="-149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4">
                <a:extLst>
                  <a:ext uri="{FF2B5EF4-FFF2-40B4-BE49-F238E27FC236}">
                    <a16:creationId xmlns:a16="http://schemas.microsoft.com/office/drawing/2014/main" id="{C84DB646-936D-D82D-BA10-6CDA87ADBDDB}"/>
                  </a:ext>
                </a:extLst>
              </p:cNvPr>
              <p:cNvSpPr txBox="1">
                <a:spLocks/>
              </p:cNvSpPr>
              <p:nvPr/>
            </p:nvSpPr>
            <p:spPr>
              <a:xfrm>
                <a:off x="476199" y="1879406"/>
                <a:ext cx="11342915" cy="3897179"/>
              </a:xfrm>
              <a:prstGeom prst="rect">
                <a:avLst/>
              </a:prstGeom>
            </p:spPr>
            <p:txBody>
              <a:bodyPr vert="horz" lIns="0" tIns="45720" rIns="91440" bIns="45720" rtlCol="0">
                <a:normAutofit/>
              </a:bodyPr>
              <a:lstStyle>
                <a:lvl1pPr marL="2286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2"/>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2"/>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2400">
                    <a:latin typeface="TeXGyrePagellaX-Regular"/>
                  </a:rPr>
                  <a:t>Usually in path tracing:</a:t>
                </a:r>
              </a:p>
              <a:p>
                <a:pPr lvl="1"/>
                <a:r>
                  <a:rPr lang="en-US" sz="1800">
                    <a:latin typeface="TeXGyrePagellaX-Regular"/>
                  </a:rPr>
                  <a:t>Work with directions </a:t>
                </a:r>
                <a14:m>
                  <m:oMath xmlns:m="http://schemas.openxmlformats.org/officeDocument/2006/math">
                    <m:sSub>
                      <m:sSubPr>
                        <m:ctrlPr>
                          <a:rPr lang="fi-FI" sz="1800" i="1" smtClean="0">
                            <a:latin typeface="Cambria Math" panose="02040503050406030204" pitchFamily="18" charset="0"/>
                          </a:rPr>
                        </m:ctrlPr>
                      </m:sSubPr>
                      <m:e>
                        <m:r>
                          <a:rPr lang="fi-FI" sz="1800" i="1" smtClean="0">
                            <a:latin typeface="Cambria Math" panose="02040503050406030204" pitchFamily="18" charset="0"/>
                          </a:rPr>
                          <m:t>𝜔</m:t>
                        </m:r>
                      </m:e>
                      <m:sub>
                        <m:r>
                          <a:rPr lang="fi-FI" sz="1800" i="1" smtClean="0">
                            <a:latin typeface="Cambria Math" panose="02040503050406030204" pitchFamily="18" charset="0"/>
                          </a:rPr>
                          <m:t>𝑖</m:t>
                        </m:r>
                      </m:sub>
                    </m:sSub>
                  </m:oMath>
                </a14:m>
                <a:endParaRPr lang="en-US" sz="1800">
                  <a:latin typeface="TeXGyrePagellaX-Regular"/>
                </a:endParaRPr>
              </a:p>
              <a:p>
                <a:pPr lvl="1"/>
                <a:endParaRPr lang="en-US" sz="1800">
                  <a:latin typeface="TeXGyrePagellaX-Regular"/>
                </a:endParaRPr>
              </a:p>
              <a:p>
                <a:r>
                  <a:rPr lang="en-US" sz="2200" err="1">
                    <a:latin typeface="TeXGyrePagellaX-Regular"/>
                  </a:rPr>
                  <a:t>ReSTIR</a:t>
                </a:r>
                <a:r>
                  <a:rPr lang="en-US" sz="2200">
                    <a:latin typeface="TeXGyrePagellaX-Regular"/>
                  </a:rPr>
                  <a:t> in direction space?</a:t>
                </a:r>
              </a:p>
              <a:p>
                <a:pPr lvl="1"/>
                <a:r>
                  <a:rPr lang="fi-FI" sz="1800">
                    <a:latin typeface="TeXGyrePagellaX-Regular"/>
                  </a:rPr>
                  <a:t>Copying directions</a:t>
                </a:r>
              </a:p>
              <a:p>
                <a:pPr lvl="1"/>
                <a:r>
                  <a:rPr lang="fi-FI" sz="1800">
                    <a:latin typeface="TeXGyrePagellaX-Regular"/>
                  </a:rPr>
                  <a:t>Misses lights...</a:t>
                </a:r>
              </a:p>
              <a:p>
                <a:pPr lvl="1"/>
                <a:r>
                  <a:rPr lang="fi-FI" sz="1800" b="1">
                    <a:latin typeface="TeXGyrePagellaX-Regular"/>
                  </a:rPr>
                  <a:t>Env maps need ReSTIR in direction space!</a:t>
                </a:r>
                <a:endParaRPr lang="en-US" sz="1800" b="1">
                  <a:latin typeface="TeXGyrePagellaX-Regular"/>
                </a:endParaRPr>
              </a:p>
            </p:txBody>
          </p:sp>
        </mc:Choice>
        <mc:Fallback xmlns="">
          <p:sp>
            <p:nvSpPr>
              <p:cNvPr id="7" name="Content Placeholder 4">
                <a:extLst>
                  <a:ext uri="{FF2B5EF4-FFF2-40B4-BE49-F238E27FC236}">
                    <a16:creationId xmlns:a16="http://schemas.microsoft.com/office/drawing/2014/main" id="{C84DB646-936D-D82D-BA10-6CDA87ADBDDB}"/>
                  </a:ext>
                </a:extLst>
              </p:cNvPr>
              <p:cNvSpPr txBox="1">
                <a:spLocks noRot="1" noChangeAspect="1" noMove="1" noResize="1" noEditPoints="1" noAdjustHandles="1" noChangeArrowheads="1" noChangeShapeType="1" noTextEdit="1"/>
              </p:cNvSpPr>
              <p:nvPr/>
            </p:nvSpPr>
            <p:spPr>
              <a:xfrm>
                <a:off x="476199" y="1879406"/>
                <a:ext cx="11342915" cy="3897179"/>
              </a:xfrm>
              <a:prstGeom prst="rect">
                <a:avLst/>
              </a:prstGeom>
              <a:blipFill>
                <a:blip r:embed="rId4"/>
                <a:stretch>
                  <a:fillRect l="-1505"/>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34FEDB16-D2AA-958B-2668-42F849080ECE}"/>
              </a:ext>
            </a:extLst>
          </p:cNvPr>
          <p:cNvCxnSpPr>
            <a:cxnSpLocks/>
          </p:cNvCxnSpPr>
          <p:nvPr/>
        </p:nvCxnSpPr>
        <p:spPr>
          <a:xfrm flipV="1">
            <a:off x="8179527" y="1456044"/>
            <a:ext cx="2279065" cy="3641199"/>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52C1405-6A26-29ED-92D0-839CC20F6381}"/>
                  </a:ext>
                </a:extLst>
              </p:cNvPr>
              <p:cNvSpPr txBox="1"/>
              <p:nvPr/>
            </p:nvSpPr>
            <p:spPr>
              <a:xfrm>
                <a:off x="8209074" y="4100774"/>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0" i="1" smtClean="0">
                              <a:solidFill>
                                <a:srgbClr val="D21E00"/>
                              </a:solidFill>
                              <a:latin typeface="Cambria Math" panose="02040503050406030204" pitchFamily="18" charset="0"/>
                            </a:rPr>
                          </m:ctrlPr>
                        </m:sSubPr>
                        <m:e>
                          <m:r>
                            <a:rPr lang="fi-FI" b="0" i="1" smtClean="0">
                              <a:solidFill>
                                <a:srgbClr val="D21E00"/>
                              </a:solidFill>
                              <a:latin typeface="Cambria Math" panose="02040503050406030204" pitchFamily="18" charset="0"/>
                            </a:rPr>
                            <m:t>𝜔</m:t>
                          </m:r>
                        </m:e>
                        <m:sub>
                          <m:r>
                            <a:rPr lang="fi-FI" b="0" i="1" smtClean="0">
                              <a:solidFill>
                                <a:srgbClr val="D21E00"/>
                              </a:solidFill>
                              <a:latin typeface="Cambria Math" panose="02040503050406030204" pitchFamily="18" charset="0"/>
                            </a:rPr>
                            <m:t>1</m:t>
                          </m:r>
                        </m:sub>
                      </m:sSub>
                    </m:oMath>
                  </m:oMathPara>
                </a14:m>
                <a:endParaRPr lang="en-FI" i="1">
                  <a:solidFill>
                    <a:srgbClr val="D21E00"/>
                  </a:solidFill>
                  <a:latin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352C1405-6A26-29ED-92D0-839CC20F6381}"/>
                  </a:ext>
                </a:extLst>
              </p:cNvPr>
              <p:cNvSpPr txBox="1">
                <a:spLocks noRot="1" noChangeAspect="1" noMove="1" noResize="1" noEditPoints="1" noAdjustHandles="1" noChangeArrowheads="1" noChangeShapeType="1" noTextEdit="1"/>
              </p:cNvSpPr>
              <p:nvPr/>
            </p:nvSpPr>
            <p:spPr>
              <a:xfrm>
                <a:off x="8209074" y="4100774"/>
                <a:ext cx="526028" cy="52937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20511E1-91E8-2C9F-7F90-07549A78D46A}"/>
                  </a:ext>
                </a:extLst>
              </p:cNvPr>
              <p:cNvSpPr txBox="1"/>
              <p:nvPr/>
            </p:nvSpPr>
            <p:spPr>
              <a:xfrm>
                <a:off x="8949351" y="4209486"/>
                <a:ext cx="526028"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0" i="1" smtClean="0">
                              <a:solidFill>
                                <a:srgbClr val="D21E00"/>
                              </a:solidFill>
                              <a:latin typeface="Cambria Math" panose="02040503050406030204" pitchFamily="18" charset="0"/>
                            </a:rPr>
                          </m:ctrlPr>
                        </m:sSubPr>
                        <m:e>
                          <m:r>
                            <a:rPr lang="fi-FI" b="0" i="1" smtClean="0">
                              <a:solidFill>
                                <a:srgbClr val="D21E00"/>
                              </a:solidFill>
                              <a:latin typeface="Cambria Math" panose="02040503050406030204" pitchFamily="18" charset="0"/>
                            </a:rPr>
                            <m:t>𝜔</m:t>
                          </m:r>
                        </m:e>
                        <m:sub>
                          <m:r>
                            <a:rPr lang="fi-FI" b="0" i="1" smtClean="0">
                              <a:solidFill>
                                <a:srgbClr val="D21E00"/>
                              </a:solidFill>
                              <a:latin typeface="Cambria Math" panose="02040503050406030204" pitchFamily="18" charset="0"/>
                            </a:rPr>
                            <m:t>2</m:t>
                          </m:r>
                        </m:sub>
                      </m:sSub>
                    </m:oMath>
                  </m:oMathPara>
                </a14:m>
                <a:endParaRPr lang="en-FI" i="1">
                  <a:solidFill>
                    <a:srgbClr val="D21E00"/>
                  </a:solidFill>
                  <a:latin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C20511E1-91E8-2C9F-7F90-07549A78D46A}"/>
                  </a:ext>
                </a:extLst>
              </p:cNvPr>
              <p:cNvSpPr txBox="1">
                <a:spLocks noRot="1" noChangeAspect="1" noMove="1" noResize="1" noEditPoints="1" noAdjustHandles="1" noChangeArrowheads="1" noChangeShapeType="1" noTextEdit="1"/>
              </p:cNvSpPr>
              <p:nvPr/>
            </p:nvSpPr>
            <p:spPr>
              <a:xfrm>
                <a:off x="8949351" y="4209486"/>
                <a:ext cx="526028" cy="529376"/>
              </a:xfrm>
              <a:prstGeom prst="rect">
                <a:avLst/>
              </a:prstGeom>
              <a:blipFill>
                <a:blip r:embed="rId6"/>
                <a:stretch>
                  <a:fillRect/>
                </a:stretch>
              </a:blipFill>
            </p:spPr>
            <p:txBody>
              <a:bodyPr/>
              <a:lstStyle/>
              <a:p>
                <a:r>
                  <a:rPr lang="en-US">
                    <a:noFill/>
                  </a:rPr>
                  <a:t> </a:t>
                </a:r>
              </a:p>
            </p:txBody>
          </p:sp>
        </mc:Fallback>
      </mc:AlternateContent>
      <p:sp>
        <p:nvSpPr>
          <p:cNvPr id="89" name="Oval 88">
            <a:extLst>
              <a:ext uri="{FF2B5EF4-FFF2-40B4-BE49-F238E27FC236}">
                <a16:creationId xmlns:a16="http://schemas.microsoft.com/office/drawing/2014/main" id="{F088C197-E48C-CCFC-AAE1-7B46DCB44A1C}"/>
              </a:ext>
            </a:extLst>
          </p:cNvPr>
          <p:cNvSpPr/>
          <p:nvPr/>
        </p:nvSpPr>
        <p:spPr>
          <a:xfrm rot="1526391">
            <a:off x="8575901" y="4914534"/>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90" name="Oval 89">
            <a:extLst>
              <a:ext uri="{FF2B5EF4-FFF2-40B4-BE49-F238E27FC236}">
                <a16:creationId xmlns:a16="http://schemas.microsoft.com/office/drawing/2014/main" id="{B69A42DE-C930-81BA-96D6-974AB8B66B9F}"/>
              </a:ext>
            </a:extLst>
          </p:cNvPr>
          <p:cNvSpPr/>
          <p:nvPr/>
        </p:nvSpPr>
        <p:spPr>
          <a:xfrm rot="1526391">
            <a:off x="8133601" y="5079343"/>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25" name="Slide Number Placeholder 24">
            <a:extLst>
              <a:ext uri="{FF2B5EF4-FFF2-40B4-BE49-F238E27FC236}">
                <a16:creationId xmlns:a16="http://schemas.microsoft.com/office/drawing/2014/main" id="{723F7CAC-3155-0260-D662-9EEEA97AFE60}"/>
              </a:ext>
            </a:extLst>
          </p:cNvPr>
          <p:cNvSpPr>
            <a:spLocks noGrp="1"/>
          </p:cNvSpPr>
          <p:nvPr>
            <p:ph type="sldNum" sz="quarter" idx="12"/>
          </p:nvPr>
        </p:nvSpPr>
        <p:spPr/>
        <p:txBody>
          <a:bodyPr/>
          <a:lstStyle/>
          <a:p>
            <a:fld id="{897AE9FA-3F8D-0D45-ABEA-B1C7A7244A19}" type="slidenum">
              <a:rPr lang="en-US" smtClean="0"/>
              <a:t>3</a:t>
            </a:fld>
            <a:endParaRPr lang="en-US"/>
          </a:p>
        </p:txBody>
      </p:sp>
    </p:spTree>
    <p:extLst>
      <p:ext uri="{BB962C8B-B14F-4D97-AF65-F5344CB8AC3E}">
        <p14:creationId xmlns:p14="http://schemas.microsoft.com/office/powerpoint/2010/main" val="2126350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F5EB82F-6940-72E5-06CE-4B56D1EB0074}"/>
                  </a:ext>
                </a:extLst>
              </p:cNvPr>
              <p:cNvSpPr>
                <a:spLocks noGrp="1"/>
              </p:cNvSpPr>
              <p:nvPr>
                <p:ph type="title"/>
              </p:nvPr>
            </p:nvSpPr>
            <p:spPr/>
            <p:txBody>
              <a:bodyPr/>
              <a:lstStyle/>
              <a:p>
                <a:r>
                  <a:rPr lang="fi-FI"/>
                  <a:t>New </a:t>
                </a:r>
                <a:r>
                  <a:rPr lang="fi-FI" err="1"/>
                  <a:t>step</a:t>
                </a:r>
                <a:r>
                  <a:rPr lang="fi-FI"/>
                  <a:t>: </a:t>
                </a:r>
                <a:r>
                  <a:rPr lang="fi-FI" err="1"/>
                  <a:t>shift</a:t>
                </a:r>
                <a:r>
                  <a:rPr lang="fi-FI"/>
                  <a:t> to </a:t>
                </a:r>
                <a14:m>
                  <m:oMath xmlns:m="http://schemas.openxmlformats.org/officeDocument/2006/math">
                    <m:r>
                      <a:rPr lang="fi-FI" b="1" i="0" dirty="0" smtClean="0">
                        <a:latin typeface="Cambria Math" panose="02040503050406030204" pitchFamily="18" charset="0"/>
                      </a:rPr>
                      <m:t>𝛀</m:t>
                    </m:r>
                  </m:oMath>
                </a14:m>
                <a:endParaRPr lang="en-FI"/>
              </a:p>
            </p:txBody>
          </p:sp>
        </mc:Choice>
        <mc:Fallback xmlns="">
          <p:sp>
            <p:nvSpPr>
              <p:cNvPr id="2" name="Title 1">
                <a:extLst>
                  <a:ext uri="{FF2B5EF4-FFF2-40B4-BE49-F238E27FC236}">
                    <a16:creationId xmlns:a16="http://schemas.microsoft.com/office/drawing/2014/main" id="{CF5EB82F-6940-72E5-06CE-4B56D1EB0074}"/>
                  </a:ext>
                </a:extLst>
              </p:cNvPr>
              <p:cNvSpPr>
                <a:spLocks noGrp="1" noRot="1" noChangeAspect="1" noMove="1" noResize="1" noEditPoints="1" noAdjustHandles="1" noChangeArrowheads="1" noChangeShapeType="1" noTextEdit="1"/>
              </p:cNvSpPr>
              <p:nvPr>
                <p:ph type="title"/>
              </p:nvPr>
            </p:nvSpPr>
            <p:spPr>
              <a:blipFill>
                <a:blip r:embed="rId3"/>
                <a:stretch>
                  <a:fillRect l="-249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597BE86-2452-D5E7-C5B8-4399C24643BA}"/>
              </a:ext>
            </a:extLst>
          </p:cNvPr>
          <p:cNvSpPr>
            <a:spLocks noGrp="1"/>
          </p:cNvSpPr>
          <p:nvPr>
            <p:ph type="sldNum" sz="quarter" idx="12"/>
          </p:nvPr>
        </p:nvSpPr>
        <p:spPr/>
        <p:txBody>
          <a:bodyPr/>
          <a:lstStyle/>
          <a:p>
            <a:fld id="{897AE9FA-3F8D-0D45-ABEA-B1C7A7244A19}" type="slidenum">
              <a:rPr lang="en-US" smtClean="0"/>
              <a:t>30</a:t>
            </a:fld>
            <a:endParaRPr lang="en-US"/>
          </a:p>
        </p:txBody>
      </p:sp>
      <p:grpSp>
        <p:nvGrpSpPr>
          <p:cNvPr id="23" name="Group 22">
            <a:extLst>
              <a:ext uri="{FF2B5EF4-FFF2-40B4-BE49-F238E27FC236}">
                <a16:creationId xmlns:a16="http://schemas.microsoft.com/office/drawing/2014/main" id="{EBDF846D-32EF-350E-6CFC-571C939E3BD7}"/>
              </a:ext>
            </a:extLst>
          </p:cNvPr>
          <p:cNvGrpSpPr/>
          <p:nvPr/>
        </p:nvGrpSpPr>
        <p:grpSpPr>
          <a:xfrm>
            <a:off x="374339" y="2174690"/>
            <a:ext cx="6392951" cy="3541049"/>
            <a:chOff x="795959" y="2174690"/>
            <a:chExt cx="6392951" cy="3541049"/>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1C25B4A-CEA0-42DF-9083-F8FD355CBAE5}"/>
                    </a:ext>
                  </a:extLst>
                </p:cNvPr>
                <p:cNvSpPr txBox="1"/>
                <p:nvPr/>
              </p:nvSpPr>
              <p:spPr>
                <a:xfrm>
                  <a:off x="795959" y="2174690"/>
                  <a:ext cx="5690185" cy="2534027"/>
                </a:xfrm>
                <a:prstGeom prst="rect">
                  <a:avLst/>
                </a:prstGeom>
                <a:noFill/>
              </p:spPr>
              <p:txBody>
                <a:bodyPr wrap="square">
                  <a:spAutoFit/>
                </a:bodyPr>
                <a:lstStyle/>
                <a:p>
                  <a:pPr>
                    <a:lnSpc>
                      <a:spcPct val="150000"/>
                    </a:lnSpc>
                  </a:pPr>
                  <a:r>
                    <a:rPr lang="fi-FI">
                      <a:solidFill>
                        <a:schemeClr val="accent2"/>
                      </a:solidFill>
                    </a:rPr>
                    <a:t>1. </a:t>
                  </a:r>
                  <a:r>
                    <a:rPr lang="fi-FI" err="1"/>
                    <a:t>Take</a:t>
                  </a:r>
                  <a:r>
                    <a:rPr lang="fi-FI"/>
                    <a:t> </a:t>
                  </a:r>
                  <a:r>
                    <a:rPr lang="fi-FI" err="1"/>
                    <a:t>candidates</a:t>
                  </a:r>
                  <a:r>
                    <a:rPr lang="fi-FI"/>
                    <a:t> </a:t>
                  </a:r>
                  <a14:m>
                    <m:oMath xmlns:m="http://schemas.openxmlformats.org/officeDocument/2006/math">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1</m:t>
                              </m:r>
                            </m:sub>
                          </m:sSub>
                          <m:r>
                            <a:rPr lang="fi-FI" i="1">
                              <a:latin typeface="Cambria Math" panose="02040503050406030204" pitchFamily="18" charset="0"/>
                            </a:rPr>
                            <m:t>, </m:t>
                          </m:r>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2</m:t>
                              </m:r>
                            </m:sub>
                          </m:sSub>
                          <m:r>
                            <a:rPr lang="fi-FI" i="1">
                              <a:latin typeface="Cambria Math" panose="02040503050406030204" pitchFamily="18" charset="0"/>
                            </a:rPr>
                            <m:t>,…, </m:t>
                          </m:r>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𝑀</m:t>
                              </m:r>
                            </m:sub>
                          </m:sSub>
                        </m:e>
                      </m:d>
                    </m:oMath>
                  </a14:m>
                  <a:endParaRPr lang="fi-FI"/>
                </a:p>
                <a:p>
                  <a:pPr>
                    <a:lnSpc>
                      <a:spcPct val="150000"/>
                    </a:lnSpc>
                  </a:pPr>
                  <a:endParaRPr lang="fi-FI">
                    <a:solidFill>
                      <a:schemeClr val="accent2"/>
                    </a:solidFill>
                  </a:endParaRPr>
                </a:p>
                <a:p>
                  <a:pPr>
                    <a:lnSpc>
                      <a:spcPct val="150000"/>
                    </a:lnSpc>
                  </a:pPr>
                  <a:r>
                    <a:rPr lang="fi-FI">
                      <a:solidFill>
                        <a:schemeClr val="accent2"/>
                      </a:solidFill>
                    </a:rPr>
                    <a:t>3. </a:t>
                  </a:r>
                  <a:r>
                    <a:rPr lang="fi-FI" err="1"/>
                    <a:t>Evaluate</a:t>
                  </a:r>
                  <a:r>
                    <a:rPr lang="fi-FI"/>
                    <a:t> </a:t>
                  </a:r>
                  <a:r>
                    <a:rPr lang="fi-FI" i="1" err="1"/>
                    <a:t>resampling</a:t>
                  </a:r>
                  <a:r>
                    <a:rPr lang="fi-FI" i="1"/>
                    <a:t> MIS </a:t>
                  </a:r>
                  <a:r>
                    <a:rPr lang="fi-FI" i="1" err="1"/>
                    <a:t>weights</a:t>
                  </a:r>
                  <a:r>
                    <a:rPr lang="fi-FI" i="1"/>
                    <a:t>:</a:t>
                  </a:r>
                  <a:r>
                    <a:rPr lang="fi-FI"/>
                    <a:t> </a:t>
                  </a:r>
                  <a14:m>
                    <m:oMath xmlns:m="http://schemas.openxmlformats.org/officeDocument/2006/math">
                      <m:sSub>
                        <m:sSubPr>
                          <m:ctrlPr>
                            <a:rPr lang="fi-FI" i="1">
                              <a:latin typeface="Cambria Math" panose="02040503050406030204" pitchFamily="18" charset="0"/>
                            </a:rPr>
                          </m:ctrlPr>
                        </m:sSubPr>
                        <m:e>
                          <m:r>
                            <a:rPr lang="fi-FI" i="1">
                              <a:latin typeface="Cambria Math" panose="02040503050406030204" pitchFamily="18" charset="0"/>
                            </a:rPr>
                            <m:t>𝑚</m:t>
                          </m:r>
                        </m:e>
                        <m:sub>
                          <m:r>
                            <a:rPr lang="fi-FI" i="1">
                              <a:latin typeface="Cambria Math" panose="02040503050406030204" pitchFamily="18" charset="0"/>
                            </a:rPr>
                            <m:t>𝑖</m:t>
                          </m:r>
                        </m:sub>
                      </m:sSub>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𝑖</m:t>
                              </m:r>
                            </m:sub>
                          </m:sSub>
                        </m:e>
                      </m:d>
                    </m:oMath>
                  </a14:m>
                  <a:endParaRPr lang="fi-FI"/>
                </a:p>
                <a:p>
                  <a:pPr>
                    <a:lnSpc>
                      <a:spcPct val="150000"/>
                    </a:lnSpc>
                  </a:pPr>
                  <a:r>
                    <a:rPr lang="fi-FI">
                      <a:solidFill>
                        <a:schemeClr val="accent2"/>
                      </a:solidFill>
                    </a:rPr>
                    <a:t>4. </a:t>
                  </a:r>
                  <a:r>
                    <a:rPr lang="fi-FI" err="1"/>
                    <a:t>Evaluate</a:t>
                  </a:r>
                  <a:r>
                    <a:rPr lang="fi-FI"/>
                    <a:t> </a:t>
                  </a:r>
                  <a:r>
                    <a:rPr lang="fi-FI" i="1" err="1"/>
                    <a:t>resampling</a:t>
                  </a:r>
                  <a:r>
                    <a:rPr lang="fi-FI" i="1"/>
                    <a:t> </a:t>
                  </a:r>
                  <a:r>
                    <a:rPr lang="fi-FI" i="1" err="1"/>
                    <a:t>weights</a:t>
                  </a:r>
                  <a:r>
                    <a:rPr lang="fi-FI" i="1"/>
                    <a:t> </a:t>
                  </a:r>
                  <a14:m>
                    <m:oMath xmlns:m="http://schemas.openxmlformats.org/officeDocument/2006/math">
                      <m:sSub>
                        <m:sSubPr>
                          <m:ctrlPr>
                            <a:rPr lang="fi-FI" i="1" dirty="0">
                              <a:latin typeface="Cambria Math" panose="02040503050406030204" pitchFamily="18" charset="0"/>
                            </a:rPr>
                          </m:ctrlPr>
                        </m:sSubPr>
                        <m:e>
                          <m:r>
                            <a:rPr lang="fi-FI" i="1" dirty="0">
                              <a:latin typeface="Cambria Math" panose="02040503050406030204" pitchFamily="18" charset="0"/>
                            </a:rPr>
                            <m:t>𝑤</m:t>
                          </m:r>
                        </m:e>
                        <m:sub>
                          <m:r>
                            <a:rPr lang="fi-FI" i="1" dirty="0">
                              <a:latin typeface="Cambria Math" panose="02040503050406030204" pitchFamily="18" charset="0"/>
                            </a:rPr>
                            <m:t>𝑖</m:t>
                          </m:r>
                        </m:sub>
                      </m:sSub>
                    </m:oMath>
                  </a14:m>
                  <a:endParaRPr lang="fi-FI"/>
                </a:p>
                <a:p>
                  <a:pPr>
                    <a:lnSpc>
                      <a:spcPct val="150000"/>
                    </a:lnSpc>
                  </a:pPr>
                  <a:endParaRPr lang="fi-FI">
                    <a:solidFill>
                      <a:schemeClr val="accent2"/>
                    </a:solidFill>
                  </a:endParaRPr>
                </a:p>
                <a:p>
                  <a:pPr>
                    <a:lnSpc>
                      <a:spcPct val="150000"/>
                    </a:lnSpc>
                  </a:pPr>
                  <a:r>
                    <a:rPr lang="fi-FI">
                      <a:solidFill>
                        <a:schemeClr val="accent2"/>
                      </a:solidFill>
                    </a:rPr>
                    <a:t>5. </a:t>
                  </a:r>
                  <a:r>
                    <a:rPr lang="fi-FI" err="1"/>
                    <a:t>Choose</a:t>
                  </a:r>
                  <a:r>
                    <a:rPr lang="fi-FI"/>
                    <a:t> </a:t>
                  </a:r>
                  <a14:m>
                    <m:oMath xmlns:m="http://schemas.openxmlformats.org/officeDocument/2006/math">
                      <m:r>
                        <a:rPr lang="fi-FI" b="0" i="1" smtClean="0">
                          <a:latin typeface="Cambria Math" panose="02040503050406030204" pitchFamily="18" charset="0"/>
                        </a:rPr>
                        <m:t>𝑌</m:t>
                      </m:r>
                    </m:oMath>
                  </a14:m>
                  <a:r>
                    <a:rPr lang="fi-FI"/>
                    <a:t> </a:t>
                  </a:r>
                  <a:r>
                    <a:rPr lang="fi-FI" err="1"/>
                    <a:t>randomly</a:t>
                  </a:r>
                  <a:r>
                    <a:rPr lang="fi-FI"/>
                    <a:t> </a:t>
                  </a:r>
                  <a:r>
                    <a:rPr lang="fi-FI" err="1"/>
                    <a:t>from</a:t>
                  </a:r>
                  <a:r>
                    <a:rPr lang="fi-FI"/>
                    <a:t> </a:t>
                  </a:r>
                  <a:r>
                    <a:rPr lang="fi-FI" err="1"/>
                    <a:t>the</a:t>
                  </a:r>
                  <a:r>
                    <a:rPr lang="fi-FI"/>
                    <a:t>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𝑖</m:t>
                          </m:r>
                        </m:sub>
                      </m:sSub>
                    </m:oMath>
                  </a14:m>
                  <a:r>
                    <a:rPr lang="fi-FI"/>
                    <a:t> </a:t>
                  </a:r>
                  <a:r>
                    <a:rPr lang="fi-FI" err="1"/>
                    <a:t>proportionally</a:t>
                  </a:r>
                  <a:r>
                    <a:rPr lang="fi-FI"/>
                    <a:t> to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𝑤</m:t>
                          </m:r>
                        </m:e>
                        <m:sub>
                          <m:r>
                            <a:rPr lang="fi-FI" b="0" i="1" smtClean="0">
                              <a:latin typeface="Cambria Math" panose="02040503050406030204" pitchFamily="18" charset="0"/>
                            </a:rPr>
                            <m:t>𝑖</m:t>
                          </m:r>
                        </m:sub>
                      </m:sSub>
                    </m:oMath>
                  </a14:m>
                  <a:endParaRPr lang="fi-FI"/>
                </a:p>
              </p:txBody>
            </p:sp>
          </mc:Choice>
          <mc:Fallback xmlns="">
            <p:sp>
              <p:nvSpPr>
                <p:cNvPr id="7" name="TextBox 6">
                  <a:extLst>
                    <a:ext uri="{FF2B5EF4-FFF2-40B4-BE49-F238E27FC236}">
                      <a16:creationId xmlns:a16="http://schemas.microsoft.com/office/drawing/2014/main" id="{D1C25B4A-CEA0-42DF-9083-F8FD355CBAE5}"/>
                    </a:ext>
                  </a:extLst>
                </p:cNvPr>
                <p:cNvSpPr txBox="1">
                  <a:spLocks noRot="1" noChangeAspect="1" noMove="1" noResize="1" noEditPoints="1" noAdjustHandles="1" noChangeArrowheads="1" noChangeShapeType="1" noTextEdit="1"/>
                </p:cNvSpPr>
                <p:nvPr/>
              </p:nvSpPr>
              <p:spPr>
                <a:xfrm>
                  <a:off x="795959" y="2174690"/>
                  <a:ext cx="5690185" cy="2534027"/>
                </a:xfrm>
                <a:prstGeom prst="rect">
                  <a:avLst/>
                </a:prstGeom>
                <a:blipFill>
                  <a:blip r:embed="rId4"/>
                  <a:stretch>
                    <a:fillRect l="-857" b="-3133"/>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931BDC52-2637-A91D-AD76-58238E67792E}"/>
                </a:ext>
              </a:extLst>
            </p:cNvPr>
            <p:cNvGrpSpPr/>
            <p:nvPr/>
          </p:nvGrpSpPr>
          <p:grpSpPr>
            <a:xfrm>
              <a:off x="796967" y="4813184"/>
              <a:ext cx="6391943" cy="902555"/>
              <a:chOff x="796967" y="4932968"/>
              <a:chExt cx="6391943" cy="902555"/>
            </a:xfrm>
          </p:grpSpPr>
          <p:sp>
            <p:nvSpPr>
              <p:cNvPr id="10" name="TextBox 9">
                <a:extLst>
                  <a:ext uri="{FF2B5EF4-FFF2-40B4-BE49-F238E27FC236}">
                    <a16:creationId xmlns:a16="http://schemas.microsoft.com/office/drawing/2014/main" id="{8419FBCE-C400-5AB9-7521-21961A43BBEC}"/>
                  </a:ext>
                </a:extLst>
              </p:cNvPr>
              <p:cNvSpPr txBox="1"/>
              <p:nvPr/>
            </p:nvSpPr>
            <p:spPr>
              <a:xfrm>
                <a:off x="796967" y="5236056"/>
                <a:ext cx="6197600" cy="369332"/>
              </a:xfrm>
              <a:prstGeom prst="rect">
                <a:avLst/>
              </a:prstGeom>
              <a:noFill/>
            </p:spPr>
            <p:txBody>
              <a:bodyPr wrap="square">
                <a:spAutoFit/>
              </a:bodyPr>
              <a:lstStyle/>
              <a:p>
                <a:pPr marL="0" indent="0">
                  <a:lnSpc>
                    <a:spcPct val="100000"/>
                  </a:lnSpc>
                  <a:buNone/>
                </a:pPr>
                <a:r>
                  <a:rPr lang="fi-FI">
                    <a:solidFill>
                      <a:schemeClr val="accent2"/>
                    </a:solidFill>
                  </a:rPr>
                  <a:t>6.</a:t>
                </a:r>
                <a:r>
                  <a:rPr lang="fi-FI"/>
                  <a:t> </a:t>
                </a:r>
                <a:r>
                  <a:rPr lang="fi-FI" err="1"/>
                  <a:t>Evaluate</a:t>
                </a:r>
                <a:r>
                  <a:rPr lang="fi-FI"/>
                  <a:t> </a:t>
                </a:r>
                <a:r>
                  <a:rPr lang="fi-FI" err="1"/>
                  <a:t>the</a:t>
                </a:r>
                <a:r>
                  <a:rPr lang="fi-FI"/>
                  <a:t> UCW:</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7F01E7D-35D0-658D-4B6E-77E151EBD3B8}"/>
                      </a:ext>
                    </a:extLst>
                  </p:cNvPr>
                  <p:cNvSpPr txBox="1"/>
                  <p:nvPr/>
                </p:nvSpPr>
                <p:spPr>
                  <a:xfrm>
                    <a:off x="1093634" y="4932968"/>
                    <a:ext cx="6095276" cy="9025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𝑊</m:t>
                              </m:r>
                            </m:e>
                            <m:sub>
                              <m:r>
                                <a:rPr lang="fi-FI" b="0" i="1" smtClean="0">
                                  <a:latin typeface="Cambria Math" panose="02040503050406030204" pitchFamily="18" charset="0"/>
                                </a:rPr>
                                <m:t>𝑌</m:t>
                              </m:r>
                            </m:sub>
                          </m:sSub>
                          <m:r>
                            <a:rPr lang="fi-FI" b="0" i="1" smtClean="0">
                              <a:latin typeface="Cambria Math" panose="02040503050406030204" pitchFamily="18" charset="0"/>
                            </a:rPr>
                            <m:t>=</m:t>
                          </m:r>
                          <m:f>
                            <m:fPr>
                              <m:ctrlPr>
                                <a:rPr lang="fi-FI" b="0" i="1" smtClean="0">
                                  <a:latin typeface="Cambria Math" panose="02040503050406030204" pitchFamily="18" charset="0"/>
                                </a:rPr>
                              </m:ctrlPr>
                            </m:fPr>
                            <m:num>
                              <m:r>
                                <a:rPr lang="fi-FI" b="0" i="1" smtClean="0">
                                  <a:latin typeface="Cambria Math" panose="02040503050406030204" pitchFamily="18" charset="0"/>
                                </a:rPr>
                                <m:t>1</m:t>
                              </m:r>
                            </m:num>
                            <m:den>
                              <m:acc>
                                <m:accPr>
                                  <m:chr m:val="̂"/>
                                  <m:ctrlPr>
                                    <a:rPr lang="fi-FI" b="0" i="1" smtClean="0">
                                      <a:latin typeface="Cambria Math" panose="02040503050406030204" pitchFamily="18" charset="0"/>
                                    </a:rPr>
                                  </m:ctrlPr>
                                </m:accPr>
                                <m:e>
                                  <m:r>
                                    <a:rPr lang="fi-FI" b="0" i="1" smtClean="0">
                                      <a:latin typeface="Cambria Math" panose="02040503050406030204" pitchFamily="18" charset="0"/>
                                    </a:rPr>
                                    <m:t>𝑝</m:t>
                                  </m:r>
                                </m:e>
                              </m:acc>
                              <m:r>
                                <a:rPr lang="fi-FI" b="0" i="1" dirty="0" smtClean="0">
                                  <a:latin typeface="Cambria Math" panose="02040503050406030204" pitchFamily="18" charset="0"/>
                                </a:rPr>
                                <m:t>(</m:t>
                              </m:r>
                              <m:r>
                                <a:rPr lang="fi-FI" b="0" i="1" dirty="0" smtClean="0">
                                  <a:latin typeface="Cambria Math" panose="02040503050406030204" pitchFamily="18" charset="0"/>
                                </a:rPr>
                                <m:t>𝑌</m:t>
                              </m:r>
                              <m:r>
                                <a:rPr lang="fi-FI" b="0" i="1" dirty="0" smtClean="0">
                                  <a:latin typeface="Cambria Math" panose="02040503050406030204" pitchFamily="18" charset="0"/>
                                </a:rPr>
                                <m:t>)</m:t>
                              </m:r>
                            </m:den>
                          </m:f>
                          <m:nary>
                            <m:naryPr>
                              <m:chr m:val="∑"/>
                              <m:ctrlPr>
                                <a:rPr lang="fi-FI" b="0" i="1" smtClean="0">
                                  <a:latin typeface="Cambria Math" panose="02040503050406030204" pitchFamily="18" charset="0"/>
                                </a:rPr>
                              </m:ctrlPr>
                            </m:naryPr>
                            <m:sub>
                              <m:r>
                                <m:rPr>
                                  <m:brk m:alnAt="23"/>
                                </m:rPr>
                                <a:rPr lang="fi-FI" b="0" i="1" smtClean="0">
                                  <a:latin typeface="Cambria Math" panose="02040503050406030204" pitchFamily="18" charset="0"/>
                                </a:rPr>
                                <m:t>𝑗</m:t>
                              </m:r>
                              <m:r>
                                <a:rPr lang="fi-FI" b="0" i="1" smtClean="0">
                                  <a:latin typeface="Cambria Math" panose="02040503050406030204" pitchFamily="18" charset="0"/>
                                </a:rPr>
                                <m:t>=1</m:t>
                              </m:r>
                            </m:sub>
                            <m:sup>
                              <m:r>
                                <a:rPr lang="fi-FI" b="0" i="1" smtClean="0">
                                  <a:latin typeface="Cambria Math" panose="02040503050406030204" pitchFamily="18" charset="0"/>
                                </a:rPr>
                                <m:t>𝑀</m:t>
                              </m:r>
                            </m:sup>
                            <m:e>
                              <m:sSub>
                                <m:sSubPr>
                                  <m:ctrlPr>
                                    <a:rPr lang="fi-FI" b="0" i="1" smtClean="0">
                                      <a:latin typeface="Cambria Math" panose="02040503050406030204" pitchFamily="18" charset="0"/>
                                    </a:rPr>
                                  </m:ctrlPr>
                                </m:sSubPr>
                                <m:e>
                                  <m:r>
                                    <a:rPr lang="fi-FI" b="0" i="1" smtClean="0">
                                      <a:latin typeface="Cambria Math" panose="02040503050406030204" pitchFamily="18" charset="0"/>
                                    </a:rPr>
                                    <m:t>𝑤</m:t>
                                  </m:r>
                                </m:e>
                                <m:sub>
                                  <m:r>
                                    <a:rPr lang="fi-FI" b="0" i="1" smtClean="0">
                                      <a:latin typeface="Cambria Math" panose="02040503050406030204" pitchFamily="18" charset="0"/>
                                    </a:rPr>
                                    <m:t>𝑗</m:t>
                                  </m:r>
                                </m:sub>
                              </m:sSub>
                            </m:e>
                          </m:nary>
                        </m:oMath>
                      </m:oMathPara>
                    </a14:m>
                    <a:endParaRPr lang="en-FI"/>
                  </a:p>
                </p:txBody>
              </p:sp>
            </mc:Choice>
            <mc:Fallback xmlns="">
              <p:sp>
                <p:nvSpPr>
                  <p:cNvPr id="12" name="TextBox 11">
                    <a:extLst>
                      <a:ext uri="{FF2B5EF4-FFF2-40B4-BE49-F238E27FC236}">
                        <a16:creationId xmlns:a16="http://schemas.microsoft.com/office/drawing/2014/main" id="{87F01E7D-35D0-658D-4B6E-77E151EBD3B8}"/>
                      </a:ext>
                    </a:extLst>
                  </p:cNvPr>
                  <p:cNvSpPr txBox="1">
                    <a:spLocks noRot="1" noChangeAspect="1" noMove="1" noResize="1" noEditPoints="1" noAdjustHandles="1" noChangeArrowheads="1" noChangeShapeType="1" noTextEdit="1"/>
                  </p:cNvSpPr>
                  <p:nvPr/>
                </p:nvSpPr>
                <p:spPr>
                  <a:xfrm>
                    <a:off x="1093634" y="4932968"/>
                    <a:ext cx="6095276" cy="902555"/>
                  </a:xfrm>
                  <a:prstGeom prst="rect">
                    <a:avLst/>
                  </a:prstGeom>
                  <a:blipFill>
                    <a:blip r:embed="rId5"/>
                    <a:stretch>
                      <a:fillRect/>
                    </a:stretch>
                  </a:blipFill>
                </p:spPr>
                <p:txBody>
                  <a:bodyPr/>
                  <a:lstStyle/>
                  <a:p>
                    <a:r>
                      <a:rPr lang="en-US">
                        <a:noFill/>
                      </a:rPr>
                      <a:t> </a:t>
                    </a:r>
                  </a:p>
                </p:txBody>
              </p:sp>
            </mc:Fallback>
          </mc:AlternateContent>
        </p:grpSp>
      </p:grpSp>
      <p:sp>
        <p:nvSpPr>
          <p:cNvPr id="13" name="TextBox 12">
            <a:extLst>
              <a:ext uri="{FF2B5EF4-FFF2-40B4-BE49-F238E27FC236}">
                <a16:creationId xmlns:a16="http://schemas.microsoft.com/office/drawing/2014/main" id="{863D9992-E395-174F-C0DC-EE306AF1B364}"/>
              </a:ext>
            </a:extLst>
          </p:cNvPr>
          <p:cNvSpPr txBox="1"/>
          <p:nvPr/>
        </p:nvSpPr>
        <p:spPr>
          <a:xfrm>
            <a:off x="6683661" y="1700891"/>
            <a:ext cx="4920678" cy="369332"/>
          </a:xfrm>
          <a:prstGeom prst="rect">
            <a:avLst/>
          </a:prstGeom>
          <a:noFill/>
        </p:spPr>
        <p:txBody>
          <a:bodyPr wrap="square">
            <a:spAutoFit/>
          </a:bodyPr>
          <a:lstStyle/>
          <a:p>
            <a:pPr algn="ctr"/>
            <a:r>
              <a:rPr lang="fi-FI" b="1" err="1"/>
              <a:t>Candidates</a:t>
            </a:r>
            <a:r>
              <a:rPr lang="fi-FI" b="1"/>
              <a:t> in </a:t>
            </a:r>
            <a:r>
              <a:rPr lang="fi-FI" b="1" err="1"/>
              <a:t>different</a:t>
            </a:r>
            <a:r>
              <a:rPr lang="fi-FI" b="1"/>
              <a:t> </a:t>
            </a:r>
            <a:r>
              <a:rPr lang="fi-FI" b="1" err="1"/>
              <a:t>domains</a:t>
            </a:r>
            <a:endParaRPr lang="fi-FI" b="1"/>
          </a:p>
        </p:txBody>
      </p:sp>
      <p:sp>
        <p:nvSpPr>
          <p:cNvPr id="14" name="TextBox 13">
            <a:extLst>
              <a:ext uri="{FF2B5EF4-FFF2-40B4-BE49-F238E27FC236}">
                <a16:creationId xmlns:a16="http://schemas.microsoft.com/office/drawing/2014/main" id="{A9020448-791C-10AC-ACB8-B7A4EF29F927}"/>
              </a:ext>
            </a:extLst>
          </p:cNvPr>
          <p:cNvSpPr txBox="1"/>
          <p:nvPr/>
        </p:nvSpPr>
        <p:spPr>
          <a:xfrm>
            <a:off x="1444752" y="1700891"/>
            <a:ext cx="3206496" cy="369332"/>
          </a:xfrm>
          <a:prstGeom prst="rect">
            <a:avLst/>
          </a:prstGeom>
          <a:noFill/>
        </p:spPr>
        <p:txBody>
          <a:bodyPr wrap="square">
            <a:spAutoFit/>
          </a:bodyPr>
          <a:lstStyle/>
          <a:p>
            <a:pPr algn="ctr"/>
            <a:r>
              <a:rPr lang="fi-FI" b="1" err="1"/>
              <a:t>Candidates</a:t>
            </a:r>
            <a:r>
              <a:rPr lang="fi-FI" b="1"/>
              <a:t> in </a:t>
            </a:r>
            <a:r>
              <a:rPr lang="fi-FI" b="1" err="1"/>
              <a:t>same</a:t>
            </a:r>
            <a:r>
              <a:rPr lang="fi-FI" b="1"/>
              <a:t> domain</a:t>
            </a:r>
          </a:p>
        </p:txBody>
      </p:sp>
      <p:grpSp>
        <p:nvGrpSpPr>
          <p:cNvPr id="24" name="Group 23">
            <a:extLst>
              <a:ext uri="{FF2B5EF4-FFF2-40B4-BE49-F238E27FC236}">
                <a16:creationId xmlns:a16="http://schemas.microsoft.com/office/drawing/2014/main" id="{7E21CEF8-04AC-19FA-9F36-228FA7C6177C}"/>
              </a:ext>
            </a:extLst>
          </p:cNvPr>
          <p:cNvGrpSpPr/>
          <p:nvPr/>
        </p:nvGrpSpPr>
        <p:grpSpPr>
          <a:xfrm>
            <a:off x="6409341" y="2174690"/>
            <a:ext cx="6391943" cy="3541049"/>
            <a:chOff x="6683661" y="2174690"/>
            <a:chExt cx="6391943" cy="3541049"/>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856F6EF-14DE-27AA-F980-9ABFA449CF25}"/>
                    </a:ext>
                  </a:extLst>
                </p:cNvPr>
                <p:cNvSpPr txBox="1"/>
                <p:nvPr/>
              </p:nvSpPr>
              <p:spPr>
                <a:xfrm>
                  <a:off x="6683661" y="2174690"/>
                  <a:ext cx="5977731" cy="2534027"/>
                </a:xfrm>
                <a:prstGeom prst="rect">
                  <a:avLst/>
                </a:prstGeom>
                <a:noFill/>
              </p:spPr>
              <p:txBody>
                <a:bodyPr wrap="square">
                  <a:spAutoFit/>
                </a:bodyPr>
                <a:lstStyle/>
                <a:p>
                  <a:pPr>
                    <a:lnSpc>
                      <a:spcPct val="150000"/>
                    </a:lnSpc>
                  </a:pPr>
                  <a:r>
                    <a:rPr lang="fi-FI">
                      <a:solidFill>
                        <a:schemeClr val="accent2"/>
                      </a:solidFill>
                    </a:rPr>
                    <a:t>1. </a:t>
                  </a:r>
                  <a:r>
                    <a:rPr lang="fi-FI" err="1"/>
                    <a:t>Take</a:t>
                  </a:r>
                  <a:r>
                    <a:rPr lang="fi-FI"/>
                    <a:t> </a:t>
                  </a:r>
                  <a:r>
                    <a:rPr lang="fi-FI" err="1"/>
                    <a:t>candidates</a:t>
                  </a:r>
                  <a:r>
                    <a:rPr lang="fi-FI"/>
                    <a:t> </a:t>
                  </a:r>
                  <a14:m>
                    <m:oMath xmlns:m="http://schemas.openxmlformats.org/officeDocument/2006/math">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1</m:t>
                              </m:r>
                            </m:sub>
                          </m:sSub>
                          <m:r>
                            <a:rPr lang="fi-FI" i="1">
                              <a:latin typeface="Cambria Math" panose="02040503050406030204" pitchFamily="18" charset="0"/>
                            </a:rPr>
                            <m:t>, </m:t>
                          </m:r>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2</m:t>
                              </m:r>
                            </m:sub>
                          </m:sSub>
                          <m:r>
                            <a:rPr lang="fi-FI" i="1">
                              <a:latin typeface="Cambria Math" panose="02040503050406030204" pitchFamily="18" charset="0"/>
                            </a:rPr>
                            <m:t>,…, </m:t>
                          </m:r>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𝑀</m:t>
                              </m:r>
                            </m:sub>
                          </m:sSub>
                        </m:e>
                      </m:d>
                    </m:oMath>
                  </a14:m>
                  <a:endParaRPr lang="fi-FI"/>
                </a:p>
                <a:p>
                  <a:pPr>
                    <a:lnSpc>
                      <a:spcPct val="150000"/>
                    </a:lnSpc>
                  </a:pPr>
                  <a:r>
                    <a:rPr lang="fi-FI">
                      <a:solidFill>
                        <a:schemeClr val="accent2"/>
                      </a:solidFill>
                    </a:rPr>
                    <a:t>2. </a:t>
                  </a:r>
                  <a:r>
                    <a:rPr lang="fi-FI"/>
                    <a:t>Shift to Ω: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sub>
                      </m:sSub>
                      <m:d>
                        <m:dPr>
                          <m:ctrlPr>
                            <a:rPr lang="fi-FI" b="0" i="1" smtClean="0">
                              <a:latin typeface="Cambria Math" panose="02040503050406030204" pitchFamily="18" charset="0"/>
                            </a:rPr>
                          </m:ctrlPr>
                        </m:dPr>
                        <m:e>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𝑖</m:t>
                              </m:r>
                            </m:sub>
                          </m:sSub>
                        </m:e>
                      </m:d>
                    </m:oMath>
                  </a14:m>
                  <a:endParaRPr lang="fi-FI"/>
                </a:p>
                <a:p>
                  <a:pPr>
                    <a:lnSpc>
                      <a:spcPct val="150000"/>
                    </a:lnSpc>
                  </a:pPr>
                  <a:r>
                    <a:rPr lang="fi-FI">
                      <a:solidFill>
                        <a:schemeClr val="accent2"/>
                      </a:solidFill>
                    </a:rPr>
                    <a:t>3. </a:t>
                  </a:r>
                  <a:r>
                    <a:rPr lang="fi-FI" err="1"/>
                    <a:t>Evaluate</a:t>
                  </a:r>
                  <a:r>
                    <a:rPr lang="fi-FI"/>
                    <a:t> </a:t>
                  </a:r>
                  <a:r>
                    <a:rPr lang="fi-FI" i="1" err="1"/>
                    <a:t>resampling</a:t>
                  </a:r>
                  <a:r>
                    <a:rPr lang="fi-FI" i="1"/>
                    <a:t> MIS </a:t>
                  </a:r>
                  <a:r>
                    <a:rPr lang="fi-FI" i="1" err="1"/>
                    <a:t>weights</a:t>
                  </a:r>
                  <a:r>
                    <a:rPr lang="fi-FI" i="1"/>
                    <a:t>:</a:t>
                  </a:r>
                  <a:r>
                    <a:rPr lang="fi-FI"/>
                    <a:t> </a:t>
                  </a:r>
                  <a14:m>
                    <m:oMath xmlns:m="http://schemas.openxmlformats.org/officeDocument/2006/math">
                      <m:sSub>
                        <m:sSubPr>
                          <m:ctrlPr>
                            <a:rPr lang="fi-FI" i="1">
                              <a:latin typeface="Cambria Math" panose="02040503050406030204" pitchFamily="18" charset="0"/>
                            </a:rPr>
                          </m:ctrlPr>
                        </m:sSubPr>
                        <m:e>
                          <m:r>
                            <a:rPr lang="fi-FI" i="1">
                              <a:latin typeface="Cambria Math" panose="02040503050406030204" pitchFamily="18" charset="0"/>
                            </a:rPr>
                            <m:t>𝑚</m:t>
                          </m:r>
                        </m:e>
                        <m:sub>
                          <m:r>
                            <a:rPr lang="fi-FI" i="1">
                              <a:latin typeface="Cambria Math" panose="02040503050406030204" pitchFamily="18" charset="0"/>
                            </a:rPr>
                            <m:t>𝑖</m:t>
                          </m:r>
                        </m:sub>
                      </m:sSub>
                      <m:d>
                        <m:dPr>
                          <m:ctrlPr>
                            <a:rPr lang="fi-FI" i="1">
                              <a:latin typeface="Cambria Math" panose="02040503050406030204" pitchFamily="18" charset="0"/>
                            </a:rPr>
                          </m:ctrlPr>
                        </m:dPr>
                        <m:e>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e>
                      </m:d>
                    </m:oMath>
                  </a14:m>
                  <a:endParaRPr lang="fi-FI"/>
                </a:p>
                <a:p>
                  <a:pPr>
                    <a:lnSpc>
                      <a:spcPct val="150000"/>
                    </a:lnSpc>
                  </a:pPr>
                  <a:r>
                    <a:rPr lang="fi-FI">
                      <a:solidFill>
                        <a:schemeClr val="accent2"/>
                      </a:solidFill>
                    </a:rPr>
                    <a:t>4. </a:t>
                  </a:r>
                  <a:r>
                    <a:rPr lang="fi-FI" err="1"/>
                    <a:t>Evaluate</a:t>
                  </a:r>
                  <a:r>
                    <a:rPr lang="fi-FI"/>
                    <a:t> </a:t>
                  </a:r>
                  <a:r>
                    <a:rPr lang="fi-FI" i="1" err="1"/>
                    <a:t>resampling</a:t>
                  </a:r>
                  <a:r>
                    <a:rPr lang="fi-FI" i="1"/>
                    <a:t> </a:t>
                  </a:r>
                  <a:r>
                    <a:rPr lang="fi-FI" i="1" err="1"/>
                    <a:t>weights</a:t>
                  </a:r>
                  <a:r>
                    <a:rPr lang="fi-FI" i="1"/>
                    <a:t> </a:t>
                  </a:r>
                  <a14:m>
                    <m:oMath xmlns:m="http://schemas.openxmlformats.org/officeDocument/2006/math">
                      <m:sSub>
                        <m:sSubPr>
                          <m:ctrlPr>
                            <a:rPr lang="fi-FI" i="1" dirty="0">
                              <a:latin typeface="Cambria Math" panose="02040503050406030204" pitchFamily="18" charset="0"/>
                            </a:rPr>
                          </m:ctrlPr>
                        </m:sSubPr>
                        <m:e>
                          <m:r>
                            <a:rPr lang="fi-FI" i="1" dirty="0">
                              <a:latin typeface="Cambria Math" panose="02040503050406030204" pitchFamily="18" charset="0"/>
                            </a:rPr>
                            <m:t>𝑤</m:t>
                          </m:r>
                        </m:e>
                        <m:sub>
                          <m:r>
                            <a:rPr lang="fi-FI" i="1" dirty="0">
                              <a:latin typeface="Cambria Math" panose="02040503050406030204" pitchFamily="18" charset="0"/>
                            </a:rPr>
                            <m:t>𝑖</m:t>
                          </m:r>
                        </m:sub>
                      </m:sSub>
                    </m:oMath>
                  </a14:m>
                  <a:endParaRPr lang="fi-FI" i="1"/>
                </a:p>
                <a:p>
                  <a:pPr>
                    <a:lnSpc>
                      <a:spcPct val="150000"/>
                    </a:lnSpc>
                  </a:pPr>
                  <a:endParaRPr lang="fi-FI">
                    <a:solidFill>
                      <a:schemeClr val="accent2"/>
                    </a:solidFill>
                  </a:endParaRPr>
                </a:p>
                <a:p>
                  <a:pPr>
                    <a:lnSpc>
                      <a:spcPct val="150000"/>
                    </a:lnSpc>
                  </a:pPr>
                  <a:r>
                    <a:rPr lang="fi-FI">
                      <a:solidFill>
                        <a:schemeClr val="accent2"/>
                      </a:solidFill>
                    </a:rPr>
                    <a:t>5. </a:t>
                  </a:r>
                  <a:r>
                    <a:rPr lang="fi-FI" err="1"/>
                    <a:t>Choose</a:t>
                  </a:r>
                  <a:r>
                    <a:rPr lang="fi-FI"/>
                    <a:t> </a:t>
                  </a:r>
                  <a14:m>
                    <m:oMath xmlns:m="http://schemas.openxmlformats.org/officeDocument/2006/math">
                      <m:r>
                        <a:rPr lang="fi-FI" b="0" i="1" smtClean="0">
                          <a:latin typeface="Cambria Math" panose="02040503050406030204" pitchFamily="18" charset="0"/>
                        </a:rPr>
                        <m:t>𝑌</m:t>
                      </m:r>
                    </m:oMath>
                  </a14:m>
                  <a:r>
                    <a:rPr lang="fi-FI"/>
                    <a:t> </a:t>
                  </a:r>
                  <a:r>
                    <a:rPr lang="fi-FI" err="1"/>
                    <a:t>randomly</a:t>
                  </a:r>
                  <a:r>
                    <a:rPr lang="fi-FI"/>
                    <a:t> </a:t>
                  </a:r>
                  <a:r>
                    <a:rPr lang="fi-FI" err="1"/>
                    <a:t>from</a:t>
                  </a:r>
                  <a:r>
                    <a:rPr lang="fi-FI"/>
                    <a:t> </a:t>
                  </a:r>
                  <a:r>
                    <a:rPr lang="fi-FI" err="1"/>
                    <a:t>the</a:t>
                  </a:r>
                  <a:r>
                    <a:rPr lang="fi-FI"/>
                    <a:t>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oMath>
                  </a14:m>
                  <a:r>
                    <a:rPr lang="fi-FI"/>
                    <a:t> </a:t>
                  </a:r>
                  <a:r>
                    <a:rPr lang="fi-FI" err="1"/>
                    <a:t>proportionally</a:t>
                  </a:r>
                  <a:r>
                    <a:rPr lang="fi-FI"/>
                    <a:t> to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𝑤</m:t>
                          </m:r>
                        </m:e>
                        <m:sub>
                          <m:r>
                            <a:rPr lang="fi-FI" b="0" i="1" smtClean="0">
                              <a:latin typeface="Cambria Math" panose="02040503050406030204" pitchFamily="18" charset="0"/>
                            </a:rPr>
                            <m:t>𝑖</m:t>
                          </m:r>
                        </m:sub>
                      </m:sSub>
                    </m:oMath>
                  </a14:m>
                  <a:endParaRPr lang="fi-FI"/>
                </a:p>
              </p:txBody>
            </p:sp>
          </mc:Choice>
          <mc:Fallback xmlns="">
            <p:sp>
              <p:nvSpPr>
                <p:cNvPr id="15" name="TextBox 14">
                  <a:extLst>
                    <a:ext uri="{FF2B5EF4-FFF2-40B4-BE49-F238E27FC236}">
                      <a16:creationId xmlns:a16="http://schemas.microsoft.com/office/drawing/2014/main" id="{9856F6EF-14DE-27AA-F980-9ABFA449CF25}"/>
                    </a:ext>
                  </a:extLst>
                </p:cNvPr>
                <p:cNvSpPr txBox="1">
                  <a:spLocks noRot="1" noChangeAspect="1" noMove="1" noResize="1" noEditPoints="1" noAdjustHandles="1" noChangeArrowheads="1" noChangeShapeType="1" noTextEdit="1"/>
                </p:cNvSpPr>
                <p:nvPr/>
              </p:nvSpPr>
              <p:spPr>
                <a:xfrm>
                  <a:off x="6683661" y="2174690"/>
                  <a:ext cx="5977731" cy="2534027"/>
                </a:xfrm>
                <a:prstGeom prst="rect">
                  <a:avLst/>
                </a:prstGeom>
                <a:blipFill>
                  <a:blip r:embed="rId6"/>
                  <a:stretch>
                    <a:fillRect l="-815" b="-3133"/>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89D17460-5140-DB8C-1919-B7E8CC89B4A8}"/>
                </a:ext>
              </a:extLst>
            </p:cNvPr>
            <p:cNvGrpSpPr/>
            <p:nvPr/>
          </p:nvGrpSpPr>
          <p:grpSpPr>
            <a:xfrm>
              <a:off x="6683661" y="4813184"/>
              <a:ext cx="6391943" cy="902555"/>
              <a:chOff x="6684669" y="4813184"/>
              <a:chExt cx="6391943" cy="902555"/>
            </a:xfrm>
          </p:grpSpPr>
          <p:sp>
            <p:nvSpPr>
              <p:cNvPr id="16" name="TextBox 15">
                <a:extLst>
                  <a:ext uri="{FF2B5EF4-FFF2-40B4-BE49-F238E27FC236}">
                    <a16:creationId xmlns:a16="http://schemas.microsoft.com/office/drawing/2014/main" id="{A6A139F0-1144-0D3E-F7F8-0173EFB4436D}"/>
                  </a:ext>
                </a:extLst>
              </p:cNvPr>
              <p:cNvSpPr txBox="1"/>
              <p:nvPr/>
            </p:nvSpPr>
            <p:spPr>
              <a:xfrm>
                <a:off x="6684669" y="5116272"/>
                <a:ext cx="6197600" cy="369332"/>
              </a:xfrm>
              <a:prstGeom prst="rect">
                <a:avLst/>
              </a:prstGeom>
              <a:noFill/>
            </p:spPr>
            <p:txBody>
              <a:bodyPr wrap="square">
                <a:spAutoFit/>
              </a:bodyPr>
              <a:lstStyle/>
              <a:p>
                <a:pPr marL="0" indent="0">
                  <a:lnSpc>
                    <a:spcPct val="100000"/>
                  </a:lnSpc>
                  <a:buNone/>
                </a:pPr>
                <a:r>
                  <a:rPr lang="fi-FI">
                    <a:solidFill>
                      <a:schemeClr val="accent2"/>
                    </a:solidFill>
                  </a:rPr>
                  <a:t>6.</a:t>
                </a:r>
                <a:r>
                  <a:rPr lang="fi-FI"/>
                  <a:t> </a:t>
                </a:r>
                <a:r>
                  <a:rPr lang="fi-FI" err="1"/>
                  <a:t>Evaluate</a:t>
                </a:r>
                <a:r>
                  <a:rPr lang="fi-FI"/>
                  <a:t> </a:t>
                </a:r>
                <a:r>
                  <a:rPr lang="fi-FI" err="1"/>
                  <a:t>the</a:t>
                </a:r>
                <a:r>
                  <a:rPr lang="fi-FI"/>
                  <a:t> UCW:</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0CAC13D-5475-C4E9-1713-D14924EDF27E}"/>
                      </a:ext>
                    </a:extLst>
                  </p:cNvPr>
                  <p:cNvSpPr txBox="1"/>
                  <p:nvPr/>
                </p:nvSpPr>
                <p:spPr>
                  <a:xfrm>
                    <a:off x="6981336" y="4813184"/>
                    <a:ext cx="6095276" cy="9025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𝑊</m:t>
                              </m:r>
                            </m:e>
                            <m:sub>
                              <m:r>
                                <a:rPr lang="fi-FI" b="0" i="1" smtClean="0">
                                  <a:latin typeface="Cambria Math" panose="02040503050406030204" pitchFamily="18" charset="0"/>
                                </a:rPr>
                                <m:t>𝑌</m:t>
                              </m:r>
                            </m:sub>
                          </m:sSub>
                          <m:r>
                            <a:rPr lang="fi-FI" b="0" i="1" smtClean="0">
                              <a:latin typeface="Cambria Math" panose="02040503050406030204" pitchFamily="18" charset="0"/>
                            </a:rPr>
                            <m:t>=</m:t>
                          </m:r>
                          <m:f>
                            <m:fPr>
                              <m:ctrlPr>
                                <a:rPr lang="fi-FI" b="0" i="1" smtClean="0">
                                  <a:latin typeface="Cambria Math" panose="02040503050406030204" pitchFamily="18" charset="0"/>
                                </a:rPr>
                              </m:ctrlPr>
                            </m:fPr>
                            <m:num>
                              <m:r>
                                <a:rPr lang="fi-FI" b="0" i="1" smtClean="0">
                                  <a:latin typeface="Cambria Math" panose="02040503050406030204" pitchFamily="18" charset="0"/>
                                </a:rPr>
                                <m:t>1</m:t>
                              </m:r>
                            </m:num>
                            <m:den>
                              <m:acc>
                                <m:accPr>
                                  <m:chr m:val="̂"/>
                                  <m:ctrlPr>
                                    <a:rPr lang="fi-FI" b="0" i="1" smtClean="0">
                                      <a:latin typeface="Cambria Math" panose="02040503050406030204" pitchFamily="18" charset="0"/>
                                    </a:rPr>
                                  </m:ctrlPr>
                                </m:accPr>
                                <m:e>
                                  <m:r>
                                    <a:rPr lang="fi-FI" b="0" i="1" smtClean="0">
                                      <a:latin typeface="Cambria Math" panose="02040503050406030204" pitchFamily="18" charset="0"/>
                                    </a:rPr>
                                    <m:t>𝑝</m:t>
                                  </m:r>
                                </m:e>
                              </m:acc>
                              <m:r>
                                <a:rPr lang="fi-FI" b="0" i="1" dirty="0" smtClean="0">
                                  <a:latin typeface="Cambria Math" panose="02040503050406030204" pitchFamily="18" charset="0"/>
                                </a:rPr>
                                <m:t>(</m:t>
                              </m:r>
                              <m:r>
                                <a:rPr lang="fi-FI" b="0" i="1" dirty="0" smtClean="0">
                                  <a:latin typeface="Cambria Math" panose="02040503050406030204" pitchFamily="18" charset="0"/>
                                </a:rPr>
                                <m:t>𝑌</m:t>
                              </m:r>
                              <m:r>
                                <a:rPr lang="fi-FI" b="0" i="1" dirty="0" smtClean="0">
                                  <a:latin typeface="Cambria Math" panose="02040503050406030204" pitchFamily="18" charset="0"/>
                                </a:rPr>
                                <m:t>)</m:t>
                              </m:r>
                            </m:den>
                          </m:f>
                          <m:nary>
                            <m:naryPr>
                              <m:chr m:val="∑"/>
                              <m:ctrlPr>
                                <a:rPr lang="fi-FI" b="0" i="1" smtClean="0">
                                  <a:latin typeface="Cambria Math" panose="02040503050406030204" pitchFamily="18" charset="0"/>
                                </a:rPr>
                              </m:ctrlPr>
                            </m:naryPr>
                            <m:sub>
                              <m:r>
                                <m:rPr>
                                  <m:brk m:alnAt="23"/>
                                </m:rPr>
                                <a:rPr lang="fi-FI" b="0" i="1" smtClean="0">
                                  <a:latin typeface="Cambria Math" panose="02040503050406030204" pitchFamily="18" charset="0"/>
                                </a:rPr>
                                <m:t>𝑗</m:t>
                              </m:r>
                              <m:r>
                                <a:rPr lang="fi-FI" b="0" i="1" smtClean="0">
                                  <a:latin typeface="Cambria Math" panose="02040503050406030204" pitchFamily="18" charset="0"/>
                                </a:rPr>
                                <m:t>=1</m:t>
                              </m:r>
                            </m:sub>
                            <m:sup>
                              <m:r>
                                <a:rPr lang="fi-FI" b="0" i="1" smtClean="0">
                                  <a:latin typeface="Cambria Math" panose="02040503050406030204" pitchFamily="18" charset="0"/>
                                </a:rPr>
                                <m:t>𝑀</m:t>
                              </m:r>
                            </m:sup>
                            <m:e>
                              <m:sSub>
                                <m:sSubPr>
                                  <m:ctrlPr>
                                    <a:rPr lang="fi-FI" b="0" i="1" smtClean="0">
                                      <a:latin typeface="Cambria Math" panose="02040503050406030204" pitchFamily="18" charset="0"/>
                                    </a:rPr>
                                  </m:ctrlPr>
                                </m:sSubPr>
                                <m:e>
                                  <m:r>
                                    <a:rPr lang="fi-FI" b="0" i="1" smtClean="0">
                                      <a:latin typeface="Cambria Math" panose="02040503050406030204" pitchFamily="18" charset="0"/>
                                    </a:rPr>
                                    <m:t>𝑤</m:t>
                                  </m:r>
                                </m:e>
                                <m:sub>
                                  <m:r>
                                    <a:rPr lang="fi-FI" b="0" i="1" smtClean="0">
                                      <a:latin typeface="Cambria Math" panose="02040503050406030204" pitchFamily="18" charset="0"/>
                                    </a:rPr>
                                    <m:t>𝑗</m:t>
                                  </m:r>
                                </m:sub>
                              </m:sSub>
                            </m:e>
                          </m:nary>
                        </m:oMath>
                      </m:oMathPara>
                    </a14:m>
                    <a:endParaRPr lang="en-FI"/>
                  </a:p>
                </p:txBody>
              </p:sp>
            </mc:Choice>
            <mc:Fallback xmlns="">
              <p:sp>
                <p:nvSpPr>
                  <p:cNvPr id="18" name="TextBox 17">
                    <a:extLst>
                      <a:ext uri="{FF2B5EF4-FFF2-40B4-BE49-F238E27FC236}">
                        <a16:creationId xmlns:a16="http://schemas.microsoft.com/office/drawing/2014/main" id="{40CAC13D-5475-C4E9-1713-D14924EDF27E}"/>
                      </a:ext>
                    </a:extLst>
                  </p:cNvPr>
                  <p:cNvSpPr txBox="1">
                    <a:spLocks noRot="1" noChangeAspect="1" noMove="1" noResize="1" noEditPoints="1" noAdjustHandles="1" noChangeArrowheads="1" noChangeShapeType="1" noTextEdit="1"/>
                  </p:cNvSpPr>
                  <p:nvPr/>
                </p:nvSpPr>
                <p:spPr>
                  <a:xfrm>
                    <a:off x="6981336" y="4813184"/>
                    <a:ext cx="6095276" cy="902555"/>
                  </a:xfrm>
                  <a:prstGeom prst="rect">
                    <a:avLst/>
                  </a:prstGeom>
                  <a:blipFill>
                    <a:blip r:embed="rId7"/>
                    <a:stretch>
                      <a:fillRect/>
                    </a:stretch>
                  </a:blipFill>
                </p:spPr>
                <p:txBody>
                  <a:bodyPr/>
                  <a:lstStyle/>
                  <a:p>
                    <a:r>
                      <a:rPr lang="en-US">
                        <a:noFill/>
                      </a:rPr>
                      <a:t> </a:t>
                    </a:r>
                  </a:p>
                </p:txBody>
              </p:sp>
            </mc:Fallback>
          </mc:AlternateContent>
        </p:grpSp>
      </p:grpSp>
      <p:cxnSp>
        <p:nvCxnSpPr>
          <p:cNvPr id="22" name="Straight Connector 21">
            <a:extLst>
              <a:ext uri="{FF2B5EF4-FFF2-40B4-BE49-F238E27FC236}">
                <a16:creationId xmlns:a16="http://schemas.microsoft.com/office/drawing/2014/main" id="{A517B312-C88B-8A9B-CCAB-05877C192477}"/>
              </a:ext>
            </a:extLst>
          </p:cNvPr>
          <p:cNvCxnSpPr>
            <a:cxnSpLocks/>
          </p:cNvCxnSpPr>
          <p:nvPr/>
        </p:nvCxnSpPr>
        <p:spPr>
          <a:xfrm>
            <a:off x="6096000" y="1700891"/>
            <a:ext cx="0" cy="4395109"/>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FB0831D-63F3-AB18-CD11-74AE34B6CF3A}"/>
              </a:ext>
            </a:extLst>
          </p:cNvPr>
          <p:cNvSpPr/>
          <p:nvPr/>
        </p:nvSpPr>
        <p:spPr>
          <a:xfrm>
            <a:off x="6409341" y="2640280"/>
            <a:ext cx="2615224" cy="407719"/>
          </a:xfrm>
          <a:prstGeom prst="rect">
            <a:avLst/>
          </a:prstGeom>
          <a:noFill/>
          <a:ln w="28575">
            <a:solidFill>
              <a:srgbClr val="92D05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919192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err="1"/>
              <a:t>Code</a:t>
            </a:r>
            <a:r>
              <a:rPr lang="fi-FI"/>
              <a:t> </a:t>
            </a:r>
            <a:r>
              <a:rPr lang="fi-FI" err="1"/>
              <a:t>gets</a:t>
            </a:r>
            <a:r>
              <a:rPr lang="fi-FI"/>
              <a:t> a </a:t>
            </a:r>
            <a:r>
              <a:rPr lang="fi-FI" err="1"/>
              <a:t>shift</a:t>
            </a:r>
            <a:r>
              <a:rPr lang="fi-FI"/>
              <a:t> and a </a:t>
            </a:r>
            <a:r>
              <a:rPr lang="fi-FI" err="1"/>
              <a:t>jacobian</a:t>
            </a:r>
            <a:endParaRPr lang="en-FI"/>
          </a:p>
        </p:txBody>
      </p:sp>
      <p:pic>
        <p:nvPicPr>
          <p:cNvPr id="9" name="Picture 8">
            <a:extLst>
              <a:ext uri="{FF2B5EF4-FFF2-40B4-BE49-F238E27FC236}">
                <a16:creationId xmlns:a16="http://schemas.microsoft.com/office/drawing/2014/main" id="{8E56940F-B96F-65B9-CCDB-619929EE3252}"/>
              </a:ext>
            </a:extLst>
          </p:cNvPr>
          <p:cNvPicPr>
            <a:picLocks noChangeAspect="1"/>
          </p:cNvPicPr>
          <p:nvPr/>
        </p:nvPicPr>
        <p:blipFill rotWithShape="1">
          <a:blip r:embed="rId3"/>
          <a:srcRect l="-175" t="13336" r="27913" b="1613"/>
          <a:stretch/>
        </p:blipFill>
        <p:spPr>
          <a:xfrm>
            <a:off x="6149222" y="2354257"/>
            <a:ext cx="5989556" cy="3682800"/>
          </a:xfrm>
          <a:prstGeom prst="rect">
            <a:avLst/>
          </a:prstGeom>
        </p:spPr>
      </p:pic>
      <p:sp>
        <p:nvSpPr>
          <p:cNvPr id="12" name="TextBox 11">
            <a:extLst>
              <a:ext uri="{FF2B5EF4-FFF2-40B4-BE49-F238E27FC236}">
                <a16:creationId xmlns:a16="http://schemas.microsoft.com/office/drawing/2014/main" id="{DD75636C-78CD-9B98-1551-AB8ACC4C19EC}"/>
              </a:ext>
            </a:extLst>
          </p:cNvPr>
          <p:cNvSpPr txBox="1"/>
          <p:nvPr/>
        </p:nvSpPr>
        <p:spPr>
          <a:xfrm>
            <a:off x="6683661" y="1700891"/>
            <a:ext cx="4920678" cy="369332"/>
          </a:xfrm>
          <a:prstGeom prst="rect">
            <a:avLst/>
          </a:prstGeom>
          <a:noFill/>
        </p:spPr>
        <p:txBody>
          <a:bodyPr wrap="square">
            <a:spAutoFit/>
          </a:bodyPr>
          <a:lstStyle/>
          <a:p>
            <a:pPr algn="ctr"/>
            <a:r>
              <a:rPr lang="fi-FI" b="1" err="1"/>
              <a:t>Candidates</a:t>
            </a:r>
            <a:r>
              <a:rPr lang="fi-FI" b="1"/>
              <a:t> in </a:t>
            </a:r>
            <a:r>
              <a:rPr lang="fi-FI" b="1" err="1"/>
              <a:t>different</a:t>
            </a:r>
            <a:r>
              <a:rPr lang="fi-FI" b="1"/>
              <a:t> </a:t>
            </a:r>
            <a:r>
              <a:rPr lang="fi-FI" b="1" err="1"/>
              <a:t>domains</a:t>
            </a:r>
            <a:endParaRPr lang="fi-FI" b="1"/>
          </a:p>
        </p:txBody>
      </p:sp>
      <p:sp>
        <p:nvSpPr>
          <p:cNvPr id="20" name="TextBox 19">
            <a:extLst>
              <a:ext uri="{FF2B5EF4-FFF2-40B4-BE49-F238E27FC236}">
                <a16:creationId xmlns:a16="http://schemas.microsoft.com/office/drawing/2014/main" id="{A5B34C76-8C3E-F0C3-62A4-7945CE3A7CD3}"/>
              </a:ext>
            </a:extLst>
          </p:cNvPr>
          <p:cNvSpPr txBox="1"/>
          <p:nvPr/>
        </p:nvSpPr>
        <p:spPr>
          <a:xfrm>
            <a:off x="1444752" y="1700891"/>
            <a:ext cx="3206496" cy="369332"/>
          </a:xfrm>
          <a:prstGeom prst="rect">
            <a:avLst/>
          </a:prstGeom>
          <a:noFill/>
        </p:spPr>
        <p:txBody>
          <a:bodyPr wrap="square">
            <a:spAutoFit/>
          </a:bodyPr>
          <a:lstStyle/>
          <a:p>
            <a:pPr algn="ctr"/>
            <a:r>
              <a:rPr lang="fi-FI" b="1" err="1"/>
              <a:t>Candidates</a:t>
            </a:r>
            <a:r>
              <a:rPr lang="fi-FI" b="1"/>
              <a:t> in </a:t>
            </a:r>
            <a:r>
              <a:rPr lang="fi-FI" b="1" err="1"/>
              <a:t>same</a:t>
            </a:r>
            <a:r>
              <a:rPr lang="fi-FI" b="1"/>
              <a:t> domain</a:t>
            </a:r>
          </a:p>
        </p:txBody>
      </p:sp>
      <p:pic>
        <p:nvPicPr>
          <p:cNvPr id="21" name="Picture 20">
            <a:extLst>
              <a:ext uri="{FF2B5EF4-FFF2-40B4-BE49-F238E27FC236}">
                <a16:creationId xmlns:a16="http://schemas.microsoft.com/office/drawing/2014/main" id="{FCD669CA-25C4-9F7A-EDE4-DEAD66DCDEF5}"/>
              </a:ext>
            </a:extLst>
          </p:cNvPr>
          <p:cNvPicPr>
            <a:picLocks noChangeAspect="1"/>
          </p:cNvPicPr>
          <p:nvPr/>
        </p:nvPicPr>
        <p:blipFill>
          <a:blip r:embed="rId4"/>
          <a:stretch>
            <a:fillRect/>
          </a:stretch>
        </p:blipFill>
        <p:spPr>
          <a:xfrm>
            <a:off x="1284463" y="2354257"/>
            <a:ext cx="3527074" cy="3348000"/>
          </a:xfrm>
          <a:prstGeom prst="rect">
            <a:avLst/>
          </a:prstGeom>
        </p:spPr>
      </p:pic>
      <p:sp>
        <p:nvSpPr>
          <p:cNvPr id="22" name="Rectangle 21">
            <a:extLst>
              <a:ext uri="{FF2B5EF4-FFF2-40B4-BE49-F238E27FC236}">
                <a16:creationId xmlns:a16="http://schemas.microsoft.com/office/drawing/2014/main" id="{39E59716-9154-B2C2-7FC1-DC8750F45F54}"/>
              </a:ext>
            </a:extLst>
          </p:cNvPr>
          <p:cNvSpPr/>
          <p:nvPr/>
        </p:nvSpPr>
        <p:spPr>
          <a:xfrm>
            <a:off x="7071360" y="3511296"/>
            <a:ext cx="3249168" cy="292608"/>
          </a:xfrm>
          <a:prstGeom prst="rect">
            <a:avLst/>
          </a:prstGeom>
          <a:noFill/>
          <a:ln w="28575">
            <a:solidFill>
              <a:srgbClr val="92D05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3" name="Rectangle 22">
            <a:extLst>
              <a:ext uri="{FF2B5EF4-FFF2-40B4-BE49-F238E27FC236}">
                <a16:creationId xmlns:a16="http://schemas.microsoft.com/office/drawing/2014/main" id="{2C6B390A-77FE-9220-B083-D306129EF394}"/>
              </a:ext>
            </a:extLst>
          </p:cNvPr>
          <p:cNvSpPr/>
          <p:nvPr/>
        </p:nvSpPr>
        <p:spPr>
          <a:xfrm>
            <a:off x="9479280" y="3801426"/>
            <a:ext cx="2602992" cy="292608"/>
          </a:xfrm>
          <a:prstGeom prst="rect">
            <a:avLst/>
          </a:prstGeom>
          <a:noFill/>
          <a:ln w="28575">
            <a:solidFill>
              <a:srgbClr val="92D05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 name="Slide Number Placeholder 1">
            <a:extLst>
              <a:ext uri="{FF2B5EF4-FFF2-40B4-BE49-F238E27FC236}">
                <a16:creationId xmlns:a16="http://schemas.microsoft.com/office/drawing/2014/main" id="{5C87AC59-4D5B-BC34-EF5B-81F6E8A8F261}"/>
              </a:ext>
            </a:extLst>
          </p:cNvPr>
          <p:cNvSpPr>
            <a:spLocks noGrp="1"/>
          </p:cNvSpPr>
          <p:nvPr>
            <p:ph type="sldNum" sz="quarter" idx="12"/>
          </p:nvPr>
        </p:nvSpPr>
        <p:spPr/>
        <p:txBody>
          <a:bodyPr/>
          <a:lstStyle/>
          <a:p>
            <a:fld id="{897AE9FA-3F8D-0D45-ABEA-B1C7A7244A19}" type="slidenum">
              <a:rPr lang="en-US" smtClean="0"/>
              <a:t>31</a:t>
            </a:fld>
            <a:endParaRPr lang="en-US"/>
          </a:p>
        </p:txBody>
      </p:sp>
    </p:spTree>
    <p:extLst>
      <p:ext uri="{BB962C8B-B14F-4D97-AF65-F5344CB8AC3E}">
        <p14:creationId xmlns:p14="http://schemas.microsoft.com/office/powerpoint/2010/main" val="986461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34D5222-FFFB-5D36-BB38-C512266B85BA}"/>
              </a:ext>
            </a:extLst>
          </p:cNvPr>
          <p:cNvSpPr>
            <a:spLocks noGrp="1"/>
          </p:cNvSpPr>
          <p:nvPr>
            <p:ph type="subTitle" idx="1"/>
          </p:nvPr>
        </p:nvSpPr>
        <p:spPr/>
        <p:txBody>
          <a:bodyPr/>
          <a:lstStyle/>
          <a:p>
            <a:r>
              <a:rPr lang="fi-FI"/>
              <a:t>Mis weights</a:t>
            </a:r>
            <a:endParaRPr lang="en-FI"/>
          </a:p>
        </p:txBody>
      </p:sp>
      <p:sp>
        <p:nvSpPr>
          <p:cNvPr id="5" name="Title 4">
            <a:extLst>
              <a:ext uri="{FF2B5EF4-FFF2-40B4-BE49-F238E27FC236}">
                <a16:creationId xmlns:a16="http://schemas.microsoft.com/office/drawing/2014/main" id="{44AB7392-EDEF-12E2-F080-23CCC2672651}"/>
              </a:ext>
            </a:extLst>
          </p:cNvPr>
          <p:cNvSpPr>
            <a:spLocks noGrp="1"/>
          </p:cNvSpPr>
          <p:nvPr>
            <p:ph type="ctrTitle"/>
          </p:nvPr>
        </p:nvSpPr>
        <p:spPr/>
        <p:txBody>
          <a:bodyPr>
            <a:normAutofit fontScale="90000"/>
          </a:bodyPr>
          <a:lstStyle/>
          <a:p>
            <a:r>
              <a:rPr lang="fi-FI"/>
              <a:t>Between domains</a:t>
            </a:r>
            <a:endParaRPr lang="en-FI"/>
          </a:p>
        </p:txBody>
      </p:sp>
      <p:sp>
        <p:nvSpPr>
          <p:cNvPr id="4" name="Slide Number Placeholder 3">
            <a:extLst>
              <a:ext uri="{FF2B5EF4-FFF2-40B4-BE49-F238E27FC236}">
                <a16:creationId xmlns:a16="http://schemas.microsoft.com/office/drawing/2014/main" id="{833DD305-BFF4-0FCE-B4AC-761B3F93754F}"/>
              </a:ext>
            </a:extLst>
          </p:cNvPr>
          <p:cNvSpPr>
            <a:spLocks noGrp="1"/>
          </p:cNvSpPr>
          <p:nvPr>
            <p:ph type="sldNum" sz="quarter" idx="4294967295"/>
          </p:nvPr>
        </p:nvSpPr>
        <p:spPr>
          <a:xfrm>
            <a:off x="11518900" y="6369050"/>
            <a:ext cx="673100" cy="303213"/>
          </a:xfrm>
        </p:spPr>
        <p:txBody>
          <a:bodyPr/>
          <a:lstStyle/>
          <a:p>
            <a:fld id="{897AE9FA-3F8D-0D45-ABEA-B1C7A7244A19}" type="slidenum">
              <a:rPr lang="en-US" smtClean="0"/>
              <a:t>32</a:t>
            </a:fld>
            <a:endParaRPr lang="en-US"/>
          </a:p>
        </p:txBody>
      </p:sp>
    </p:spTree>
    <p:extLst>
      <p:ext uri="{BB962C8B-B14F-4D97-AF65-F5344CB8AC3E}">
        <p14:creationId xmlns:p14="http://schemas.microsoft.com/office/powerpoint/2010/main" val="1291869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a:t>Example: </a:t>
                </a:r>
                <a:r>
                  <a:rPr lang="fi-FI" err="1"/>
                  <a:t>shifting</a:t>
                </a:r>
                <a:r>
                  <a:rPr lang="fi-FI"/>
                  <a:t> to </a:t>
                </a:r>
                <a14:m>
                  <m:oMath xmlns:m="http://schemas.openxmlformats.org/officeDocument/2006/math">
                    <m:r>
                      <a:rPr lang="fi-FI" b="1" i="0" smtClean="0">
                        <a:latin typeface="Cambria Math" panose="02040503050406030204" pitchFamily="18" charset="0"/>
                      </a:rPr>
                      <m:t>𝛀</m:t>
                    </m:r>
                  </m:oMath>
                </a14:m>
                <a:endParaRPr lang="en-FI"/>
              </a:p>
            </p:txBody>
          </p:sp>
        </mc:Choice>
        <mc:Fallback xmlns="">
          <p:sp>
            <p:nvSpPr>
              <p:cNvPr id="4" name="Title 3">
                <a:extLst>
                  <a:ext uri="{FF2B5EF4-FFF2-40B4-BE49-F238E27FC236}">
                    <a16:creationId xmlns:a16="http://schemas.microsoft.com/office/drawing/2014/main" id="{EEAFC38D-C1E5-E87D-D434-F0B43C57B611}"/>
                  </a:ext>
                </a:extLst>
              </p:cNvPr>
              <p:cNvSpPr>
                <a:spLocks noGrp="1" noRot="1" noChangeAspect="1" noMove="1" noResize="1" noEditPoints="1" noAdjustHandles="1" noChangeArrowheads="1" noChangeShapeType="1" noTextEdit="1"/>
              </p:cNvSpPr>
              <p:nvPr>
                <p:ph type="title"/>
              </p:nvPr>
            </p:nvSpPr>
            <p:spPr>
              <a:blipFill>
                <a:blip r:embed="rId3"/>
                <a:stretch>
                  <a:fillRect l="-2498"/>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5E813FCE-FC85-06A4-4437-035E29262AE3}"/>
              </a:ext>
            </a:extLst>
          </p:cNvPr>
          <p:cNvSpPr/>
          <p:nvPr/>
        </p:nvSpPr>
        <p:spPr>
          <a:xfrm>
            <a:off x="2050485" y="4437559"/>
            <a:ext cx="4248312" cy="795024"/>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3" name="Oval 2">
            <a:extLst>
              <a:ext uri="{FF2B5EF4-FFF2-40B4-BE49-F238E27FC236}">
                <a16:creationId xmlns:a16="http://schemas.microsoft.com/office/drawing/2014/main" id="{84A3B6FB-00ED-34FF-1392-14B09D407E0E}"/>
              </a:ext>
            </a:extLst>
          </p:cNvPr>
          <p:cNvSpPr/>
          <p:nvPr/>
        </p:nvSpPr>
        <p:spPr>
          <a:xfrm>
            <a:off x="2474238" y="4620870"/>
            <a:ext cx="707198" cy="435420"/>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6" name="Oval 5">
            <a:extLst>
              <a:ext uri="{FF2B5EF4-FFF2-40B4-BE49-F238E27FC236}">
                <a16:creationId xmlns:a16="http://schemas.microsoft.com/office/drawing/2014/main" id="{88D4ECB0-91EB-2947-35D4-ADE1A9E1D5B9}"/>
              </a:ext>
            </a:extLst>
          </p:cNvPr>
          <p:cNvSpPr/>
          <p:nvPr/>
        </p:nvSpPr>
        <p:spPr>
          <a:xfrm>
            <a:off x="3057045" y="4538697"/>
            <a:ext cx="1054687" cy="606846"/>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7" name="Oval 6">
            <a:extLst>
              <a:ext uri="{FF2B5EF4-FFF2-40B4-BE49-F238E27FC236}">
                <a16:creationId xmlns:a16="http://schemas.microsoft.com/office/drawing/2014/main" id="{7AA11644-F01B-7112-911D-E2D9807236AD}"/>
              </a:ext>
            </a:extLst>
          </p:cNvPr>
          <p:cNvSpPr/>
          <p:nvPr/>
        </p:nvSpPr>
        <p:spPr>
          <a:xfrm>
            <a:off x="3907301" y="4509747"/>
            <a:ext cx="1243501" cy="606846"/>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8" name="Oval 7">
            <a:extLst>
              <a:ext uri="{FF2B5EF4-FFF2-40B4-BE49-F238E27FC236}">
                <a16:creationId xmlns:a16="http://schemas.microsoft.com/office/drawing/2014/main" id="{4004F7BB-863D-B496-84E2-ACD23CC7907A}"/>
              </a:ext>
            </a:extLst>
          </p:cNvPr>
          <p:cNvSpPr/>
          <p:nvPr/>
        </p:nvSpPr>
        <p:spPr>
          <a:xfrm>
            <a:off x="4854462" y="4586245"/>
            <a:ext cx="954468" cy="553938"/>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9" name="Freeform: Shape 8">
            <a:extLst>
              <a:ext uri="{FF2B5EF4-FFF2-40B4-BE49-F238E27FC236}">
                <a16:creationId xmlns:a16="http://schemas.microsoft.com/office/drawing/2014/main" id="{42EF9285-6725-D007-376D-7C1BD7FBAD56}"/>
              </a:ext>
            </a:extLst>
          </p:cNvPr>
          <p:cNvSpPr/>
          <p:nvPr/>
        </p:nvSpPr>
        <p:spPr>
          <a:xfrm>
            <a:off x="3907301" y="4656614"/>
            <a:ext cx="204432" cy="339679"/>
          </a:xfrm>
          <a:custGeom>
            <a:avLst/>
            <a:gdLst>
              <a:gd name="connsiteX0" fmla="*/ 91627 w 204432"/>
              <a:gd name="connsiteY0" fmla="*/ 0 h 339679"/>
              <a:gd name="connsiteX1" fmla="*/ 114370 w 204432"/>
              <a:gd name="connsiteY1" fmla="*/ 15860 h 339679"/>
              <a:gd name="connsiteX2" fmla="*/ 204432 w 204432"/>
              <a:gd name="connsiteY2" fmla="*/ 185507 h 339679"/>
              <a:gd name="connsiteX3" fmla="*/ 162991 w 204432"/>
              <a:gd name="connsiteY3" fmla="*/ 303613 h 339679"/>
              <a:gd name="connsiteX4" fmla="*/ 128968 w 204432"/>
              <a:gd name="connsiteY4" fmla="*/ 339679 h 339679"/>
              <a:gd name="connsiteX5" fmla="*/ 106185 w 204432"/>
              <a:gd name="connsiteY5" fmla="*/ 326204 h 339679"/>
              <a:gd name="connsiteX6" fmla="*/ 0 w 204432"/>
              <a:gd name="connsiteY6" fmla="*/ 156557 h 339679"/>
              <a:gd name="connsiteX7" fmla="*/ 48860 w 204432"/>
              <a:gd name="connsiteY7" fmla="*/ 38451 h 3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432" h="339679">
                <a:moveTo>
                  <a:pt x="91627" y="0"/>
                </a:moveTo>
                <a:lnTo>
                  <a:pt x="114370" y="15860"/>
                </a:lnTo>
                <a:cubicBezTo>
                  <a:pt x="171231" y="64287"/>
                  <a:pt x="204432" y="122666"/>
                  <a:pt x="204432" y="185507"/>
                </a:cubicBezTo>
                <a:cubicBezTo>
                  <a:pt x="204432" y="227401"/>
                  <a:pt x="189676" y="267312"/>
                  <a:pt x="162991" y="303613"/>
                </a:cubicBezTo>
                <a:lnTo>
                  <a:pt x="128968" y="339679"/>
                </a:lnTo>
                <a:lnTo>
                  <a:pt x="106185" y="326204"/>
                </a:lnTo>
                <a:cubicBezTo>
                  <a:pt x="39145" y="277777"/>
                  <a:pt x="0" y="219398"/>
                  <a:pt x="0" y="156557"/>
                </a:cubicBezTo>
                <a:cubicBezTo>
                  <a:pt x="0" y="114663"/>
                  <a:pt x="17398" y="74752"/>
                  <a:pt x="48860" y="38451"/>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0" name="Freeform: Shape 9">
            <a:extLst>
              <a:ext uri="{FF2B5EF4-FFF2-40B4-BE49-F238E27FC236}">
                <a16:creationId xmlns:a16="http://schemas.microsoft.com/office/drawing/2014/main" id="{3FD0EB73-E413-382D-8BCD-59DD49652EB3}"/>
              </a:ext>
            </a:extLst>
          </p:cNvPr>
          <p:cNvSpPr/>
          <p:nvPr/>
        </p:nvSpPr>
        <p:spPr>
          <a:xfrm>
            <a:off x="3057045" y="4712975"/>
            <a:ext cx="124391" cy="254489"/>
          </a:xfrm>
          <a:custGeom>
            <a:avLst/>
            <a:gdLst>
              <a:gd name="connsiteX0" fmla="*/ 51856 w 124391"/>
              <a:gd name="connsiteY0" fmla="*/ 0 h 254489"/>
              <a:gd name="connsiteX1" fmla="*/ 96603 w 124391"/>
              <a:gd name="connsiteY1" fmla="*/ 40864 h 254489"/>
              <a:gd name="connsiteX2" fmla="*/ 124391 w 124391"/>
              <a:gd name="connsiteY2" fmla="*/ 125606 h 254489"/>
              <a:gd name="connsiteX3" fmla="*/ 96603 w 124391"/>
              <a:gd name="connsiteY3" fmla="*/ 210349 h 254489"/>
              <a:gd name="connsiteX4" fmla="*/ 48268 w 124391"/>
              <a:gd name="connsiteY4" fmla="*/ 254489 h 254489"/>
              <a:gd name="connsiteX5" fmla="*/ 41441 w 124391"/>
              <a:gd name="connsiteY5" fmla="*/ 247252 h 254489"/>
              <a:gd name="connsiteX6" fmla="*/ 0 w 124391"/>
              <a:gd name="connsiteY6" fmla="*/ 129146 h 254489"/>
              <a:gd name="connsiteX7" fmla="*/ 41441 w 124391"/>
              <a:gd name="connsiteY7" fmla="*/ 11040 h 2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91" h="254489">
                <a:moveTo>
                  <a:pt x="51856" y="0"/>
                </a:moveTo>
                <a:lnTo>
                  <a:pt x="96603" y="40864"/>
                </a:lnTo>
                <a:cubicBezTo>
                  <a:pt x="114497" y="66910"/>
                  <a:pt x="124391" y="95547"/>
                  <a:pt x="124391" y="125606"/>
                </a:cubicBezTo>
                <a:cubicBezTo>
                  <a:pt x="124391" y="155666"/>
                  <a:pt x="114497" y="184302"/>
                  <a:pt x="96603" y="210349"/>
                </a:cubicBezTo>
                <a:lnTo>
                  <a:pt x="48268" y="254489"/>
                </a:lnTo>
                <a:lnTo>
                  <a:pt x="41441" y="247252"/>
                </a:lnTo>
                <a:cubicBezTo>
                  <a:pt x="14756" y="210951"/>
                  <a:pt x="0" y="171040"/>
                  <a:pt x="0" y="129146"/>
                </a:cubicBezTo>
                <a:cubicBezTo>
                  <a:pt x="0" y="87252"/>
                  <a:pt x="14756" y="47341"/>
                  <a:pt x="41441" y="11040"/>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1" name="Freeform: Shape 10">
            <a:extLst>
              <a:ext uri="{FF2B5EF4-FFF2-40B4-BE49-F238E27FC236}">
                <a16:creationId xmlns:a16="http://schemas.microsoft.com/office/drawing/2014/main" id="{C129F009-E2DD-4D7A-5487-4A2C30735EEA}"/>
              </a:ext>
            </a:extLst>
          </p:cNvPr>
          <p:cNvSpPr/>
          <p:nvPr/>
        </p:nvSpPr>
        <p:spPr>
          <a:xfrm>
            <a:off x="4854462" y="4643369"/>
            <a:ext cx="296341" cy="387334"/>
          </a:xfrm>
          <a:custGeom>
            <a:avLst/>
            <a:gdLst>
              <a:gd name="connsiteX0" fmla="*/ 189895 w 296341"/>
              <a:gd name="connsiteY0" fmla="*/ 0 h 387334"/>
              <a:gd name="connsiteX1" fmla="*/ 190156 w 296341"/>
              <a:gd name="connsiteY1" fmla="*/ 154 h 387334"/>
              <a:gd name="connsiteX2" fmla="*/ 296341 w 296341"/>
              <a:gd name="connsiteY2" fmla="*/ 169801 h 387334"/>
              <a:gd name="connsiteX3" fmla="*/ 114235 w 296341"/>
              <a:gd name="connsiteY3" fmla="*/ 384354 h 387334"/>
              <a:gd name="connsiteX4" fmla="*/ 106834 w 296341"/>
              <a:gd name="connsiteY4" fmla="*/ 387334 h 387334"/>
              <a:gd name="connsiteX5" fmla="*/ 37504 w 296341"/>
              <a:gd name="connsiteY5" fmla="*/ 327654 h 387334"/>
              <a:gd name="connsiteX6" fmla="*/ 0 w 296341"/>
              <a:gd name="connsiteY6" fmla="*/ 219845 h 387334"/>
              <a:gd name="connsiteX7" fmla="*/ 139779 w 296341"/>
              <a:gd name="connsiteY7" fmla="*/ 23998 h 3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41" h="387334">
                <a:moveTo>
                  <a:pt x="189895" y="0"/>
                </a:moveTo>
                <a:lnTo>
                  <a:pt x="190156" y="154"/>
                </a:lnTo>
                <a:cubicBezTo>
                  <a:pt x="257196" y="48581"/>
                  <a:pt x="296341" y="106960"/>
                  <a:pt x="296341" y="169801"/>
                </a:cubicBezTo>
                <a:cubicBezTo>
                  <a:pt x="296341" y="253589"/>
                  <a:pt x="226749" y="329445"/>
                  <a:pt x="114235" y="384354"/>
                </a:cubicBezTo>
                <a:lnTo>
                  <a:pt x="106834" y="387334"/>
                </a:lnTo>
                <a:lnTo>
                  <a:pt x="37504" y="327654"/>
                </a:lnTo>
                <a:cubicBezTo>
                  <a:pt x="13354" y="294518"/>
                  <a:pt x="0" y="258087"/>
                  <a:pt x="0" y="219845"/>
                </a:cubicBezTo>
                <a:cubicBezTo>
                  <a:pt x="0" y="143362"/>
                  <a:pt x="53416" y="74120"/>
                  <a:pt x="139779" y="23998"/>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2" name="Oval 11">
            <a:extLst>
              <a:ext uri="{FF2B5EF4-FFF2-40B4-BE49-F238E27FC236}">
                <a16:creationId xmlns:a16="http://schemas.microsoft.com/office/drawing/2014/main" id="{AF80C5FD-3C1A-BD0C-D782-8380CB895D79}"/>
              </a:ext>
            </a:extLst>
          </p:cNvPr>
          <p:cNvSpPr/>
          <p:nvPr/>
        </p:nvSpPr>
        <p:spPr>
          <a:xfrm>
            <a:off x="1796156" y="253662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3" name="Oval 12">
            <a:extLst>
              <a:ext uri="{FF2B5EF4-FFF2-40B4-BE49-F238E27FC236}">
                <a16:creationId xmlns:a16="http://schemas.microsoft.com/office/drawing/2014/main" id="{0E3D394B-2212-B957-79F3-30CA8D80750C}"/>
              </a:ext>
            </a:extLst>
          </p:cNvPr>
          <p:cNvSpPr/>
          <p:nvPr/>
        </p:nvSpPr>
        <p:spPr>
          <a:xfrm>
            <a:off x="2958193" y="2756110"/>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 name="Oval 13">
            <a:extLst>
              <a:ext uri="{FF2B5EF4-FFF2-40B4-BE49-F238E27FC236}">
                <a16:creationId xmlns:a16="http://schemas.microsoft.com/office/drawing/2014/main" id="{FA6A5812-C686-3CDC-E827-05690DA6E874}"/>
              </a:ext>
            </a:extLst>
          </p:cNvPr>
          <p:cNvSpPr/>
          <p:nvPr/>
        </p:nvSpPr>
        <p:spPr>
          <a:xfrm>
            <a:off x="4120231" y="253662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5" name="Oval 14">
            <a:extLst>
              <a:ext uri="{FF2B5EF4-FFF2-40B4-BE49-F238E27FC236}">
                <a16:creationId xmlns:a16="http://schemas.microsoft.com/office/drawing/2014/main" id="{827C7D1B-224B-2A66-4FBA-43257EFF5FC6}"/>
              </a:ext>
            </a:extLst>
          </p:cNvPr>
          <p:cNvSpPr/>
          <p:nvPr/>
        </p:nvSpPr>
        <p:spPr>
          <a:xfrm>
            <a:off x="5224829" y="271535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ABA3659-ED9D-D0B1-1C3C-0C31AC613A21}"/>
                  </a:ext>
                </a:extLst>
              </p:cNvPr>
              <p:cNvSpPr txBox="1"/>
              <p:nvPr/>
            </p:nvSpPr>
            <p:spPr>
              <a:xfrm>
                <a:off x="2074867" y="2025166"/>
                <a:ext cx="3840514" cy="246221"/>
              </a:xfrm>
              <a:prstGeom prst="rect">
                <a:avLst/>
              </a:prstGeom>
              <a:noFill/>
            </p:spPr>
            <p:txBody>
              <a:bodyPr wrap="square" lIns="0" tIns="0" rIns="0" bIns="0" rtlCol="0">
                <a:spAutoFit/>
              </a:bodyPr>
              <a:lstStyle/>
              <a:p>
                <a:pPr algn="ctr" defTabSz="114300"/>
                <a:r>
                  <a:rPr lang="fi-FI" sz="1600">
                    <a:solidFill>
                      <a:srgbClr val="000000"/>
                    </a:solidFill>
                    <a:latin typeface="Trebuchet MS" panose="020B0603020202020204" pitchFamily="34" charset="0"/>
                  </a:rPr>
                  <a:t>Input </a:t>
                </a:r>
                <a:r>
                  <a:rPr lang="fi-FI" sz="1600" err="1">
                    <a:solidFill>
                      <a:srgbClr val="000000"/>
                    </a:solidFill>
                    <a:latin typeface="Trebuchet MS" panose="020B0603020202020204" pitchFamily="34" charset="0"/>
                  </a:rPr>
                  <a:t>domains</a:t>
                </a:r>
                <a:r>
                  <a:rPr lang="fi-FI" sz="1600">
                    <a:solidFill>
                      <a:srgbClr val="000000"/>
                    </a:solidFill>
                    <a:latin typeface="Trebuchet MS" panose="020B0603020202020204" pitchFamily="34" charset="0"/>
                  </a:rPr>
                  <a:t> </a:t>
                </a:r>
                <a14:m>
                  <m:oMath xmlns:m="http://schemas.openxmlformats.org/officeDocument/2006/math">
                    <m:sSub>
                      <m:sSubPr>
                        <m:ctrlPr>
                          <a:rPr lang="fi-FI" sz="1600" b="0" i="1" smtClean="0">
                            <a:solidFill>
                              <a:srgbClr val="000000"/>
                            </a:solidFill>
                            <a:latin typeface="Cambria Math" panose="02040503050406030204" pitchFamily="18" charset="0"/>
                          </a:rPr>
                        </m:ctrlPr>
                      </m:sSubPr>
                      <m:e>
                        <m:r>
                          <m:rPr>
                            <m:sty m:val="p"/>
                          </m:rPr>
                          <a:rPr lang="fi-FI" sz="1600" b="0" i="0" smtClean="0">
                            <a:solidFill>
                              <a:srgbClr val="000000"/>
                            </a:solidFill>
                            <a:latin typeface="Cambria Math" panose="02040503050406030204" pitchFamily="18" charset="0"/>
                          </a:rPr>
                          <m:t>Ω</m:t>
                        </m:r>
                      </m:e>
                      <m:sub>
                        <m:r>
                          <m:rPr>
                            <m:sty m:val="p"/>
                          </m:rPr>
                          <a:rPr lang="fi-FI" sz="1600" b="0" i="0" smtClean="0">
                            <a:solidFill>
                              <a:srgbClr val="000000"/>
                            </a:solidFill>
                            <a:latin typeface="Cambria Math" panose="02040503050406030204" pitchFamily="18" charset="0"/>
                          </a:rPr>
                          <m:t>i</m:t>
                        </m:r>
                      </m:sub>
                    </m:sSub>
                  </m:oMath>
                </a14:m>
                <a:endParaRPr lang="en-US" sz="1600" err="1">
                  <a:solidFill>
                    <a:srgbClr val="000000"/>
                  </a:solidFill>
                  <a:latin typeface="Trebuchet MS" panose="020B0603020202020204" pitchFamily="34" charset="0"/>
                </a:endParaRPr>
              </a:p>
            </p:txBody>
          </p:sp>
        </mc:Choice>
        <mc:Fallback xmlns="">
          <p:sp>
            <p:nvSpPr>
              <p:cNvPr id="16" name="TextBox 15">
                <a:extLst>
                  <a:ext uri="{FF2B5EF4-FFF2-40B4-BE49-F238E27FC236}">
                    <a16:creationId xmlns:a16="http://schemas.microsoft.com/office/drawing/2014/main" id="{7ABA3659-ED9D-D0B1-1C3C-0C31AC613A21}"/>
                  </a:ext>
                </a:extLst>
              </p:cNvPr>
              <p:cNvSpPr txBox="1">
                <a:spLocks noRot="1" noChangeAspect="1" noMove="1" noResize="1" noEditPoints="1" noAdjustHandles="1" noChangeArrowheads="1" noChangeShapeType="1" noTextEdit="1"/>
              </p:cNvSpPr>
              <p:nvPr/>
            </p:nvSpPr>
            <p:spPr>
              <a:xfrm>
                <a:off x="2074867" y="2025166"/>
                <a:ext cx="3840514" cy="246221"/>
              </a:xfrm>
              <a:prstGeom prst="rect">
                <a:avLst/>
              </a:prstGeom>
              <a:blipFill>
                <a:blip r:embed="rId4"/>
                <a:stretch>
                  <a:fillRect t="-26829" b="-463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166D1FA-8458-A35E-F68D-050347A47D57}"/>
                  </a:ext>
                </a:extLst>
              </p:cNvPr>
              <p:cNvSpPr txBox="1"/>
              <p:nvPr/>
            </p:nvSpPr>
            <p:spPr>
              <a:xfrm>
                <a:off x="2693179"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Target domain </a:t>
                </a:r>
                <a14:m>
                  <m:oMath xmlns:m="http://schemas.openxmlformats.org/officeDocument/2006/math">
                    <m:r>
                      <m:rPr>
                        <m:sty m:val="p"/>
                      </m:rPr>
                      <a:rPr lang="fi-FI" sz="1600">
                        <a:solidFill>
                          <a:srgbClr val="000000"/>
                        </a:solidFill>
                        <a:latin typeface="Cambria Math" panose="02040503050406030204" pitchFamily="18" charset="0"/>
                      </a:rPr>
                      <m:t>Ω</m:t>
                    </m:r>
                  </m:oMath>
                </a14:m>
                <a:endParaRPr lang="en-US" sz="1600">
                  <a:solidFill>
                    <a:srgbClr val="000000"/>
                  </a:solidFill>
                  <a:latin typeface="Trebuchet MS" panose="020B0603020202020204" pitchFamily="34" charset="0"/>
                </a:endParaRPr>
              </a:p>
            </p:txBody>
          </p:sp>
        </mc:Choice>
        <mc:Fallback xmlns="">
          <p:sp>
            <p:nvSpPr>
              <p:cNvPr id="17" name="TextBox 16">
                <a:extLst>
                  <a:ext uri="{FF2B5EF4-FFF2-40B4-BE49-F238E27FC236}">
                    <a16:creationId xmlns:a16="http://schemas.microsoft.com/office/drawing/2014/main" id="{1166D1FA-8458-A35E-F68D-050347A47D57}"/>
                  </a:ext>
                </a:extLst>
              </p:cNvPr>
              <p:cNvSpPr txBox="1">
                <a:spLocks noRot="1" noChangeAspect="1" noMove="1" noResize="1" noEditPoints="1" noAdjustHandles="1" noChangeArrowheads="1" noChangeShapeType="1" noTextEdit="1"/>
              </p:cNvSpPr>
              <p:nvPr/>
            </p:nvSpPr>
            <p:spPr>
              <a:xfrm>
                <a:off x="2693179" y="5378548"/>
                <a:ext cx="2801070" cy="246221"/>
              </a:xfrm>
              <a:prstGeom prst="rect">
                <a:avLst/>
              </a:prstGeom>
              <a:blipFill>
                <a:blip r:embed="rId5"/>
                <a:stretch>
                  <a:fillRect t="-24390" b="-4878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2BD0D0BD-7666-BB4C-7552-4D2E6A2AD13A}"/>
              </a:ext>
            </a:extLst>
          </p:cNvPr>
          <p:cNvGrpSpPr/>
          <p:nvPr/>
        </p:nvGrpSpPr>
        <p:grpSpPr>
          <a:xfrm>
            <a:off x="1792800" y="2536627"/>
            <a:ext cx="4526545" cy="953480"/>
            <a:chOff x="200558" y="4457305"/>
            <a:chExt cx="4526545" cy="953480"/>
          </a:xfrm>
        </p:grpSpPr>
        <p:sp>
          <p:nvSpPr>
            <p:cNvPr id="19" name="Oval 18">
              <a:extLst>
                <a:ext uri="{FF2B5EF4-FFF2-40B4-BE49-F238E27FC236}">
                  <a16:creationId xmlns:a16="http://schemas.microsoft.com/office/drawing/2014/main" id="{248E1313-FD24-8927-FB64-895BD51C7DEB}"/>
                </a:ext>
              </a:extLst>
            </p:cNvPr>
            <p:cNvSpPr/>
            <p:nvPr/>
          </p:nvSpPr>
          <p:spPr>
            <a:xfrm>
              <a:off x="200558" y="445730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0" name="Oval 19">
              <a:extLst>
                <a:ext uri="{FF2B5EF4-FFF2-40B4-BE49-F238E27FC236}">
                  <a16:creationId xmlns:a16="http://schemas.microsoft.com/office/drawing/2014/main" id="{0F2ED5F5-23FF-F95F-6182-24514918ED70}"/>
                </a:ext>
              </a:extLst>
            </p:cNvPr>
            <p:cNvSpPr/>
            <p:nvPr/>
          </p:nvSpPr>
          <p:spPr>
            <a:xfrm>
              <a:off x="1362595" y="4676788"/>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1" name="Oval 20">
              <a:extLst>
                <a:ext uri="{FF2B5EF4-FFF2-40B4-BE49-F238E27FC236}">
                  <a16:creationId xmlns:a16="http://schemas.microsoft.com/office/drawing/2014/main" id="{5C294910-9998-21C7-78F0-28DEEB3BBED9}"/>
                </a:ext>
              </a:extLst>
            </p:cNvPr>
            <p:cNvSpPr/>
            <p:nvPr/>
          </p:nvSpPr>
          <p:spPr>
            <a:xfrm>
              <a:off x="2524633" y="445730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2" name="Oval 21">
              <a:extLst>
                <a:ext uri="{FF2B5EF4-FFF2-40B4-BE49-F238E27FC236}">
                  <a16:creationId xmlns:a16="http://schemas.microsoft.com/office/drawing/2014/main" id="{4CFB0337-F9FC-8F97-88D9-7AE71935712B}"/>
                </a:ext>
              </a:extLst>
            </p:cNvPr>
            <p:cNvSpPr/>
            <p:nvPr/>
          </p:nvSpPr>
          <p:spPr>
            <a:xfrm>
              <a:off x="3629231" y="463603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grpSp>
      <p:sp>
        <p:nvSpPr>
          <p:cNvPr id="23" name="Oval 22">
            <a:extLst>
              <a:ext uri="{FF2B5EF4-FFF2-40B4-BE49-F238E27FC236}">
                <a16:creationId xmlns:a16="http://schemas.microsoft.com/office/drawing/2014/main" id="{41840BFD-0AD4-64EF-64DE-09AA417CD3F4}"/>
              </a:ext>
            </a:extLst>
          </p:cNvPr>
          <p:cNvSpPr/>
          <p:nvPr/>
        </p:nvSpPr>
        <p:spPr>
          <a:xfrm>
            <a:off x="3947491" y="4773514"/>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11DFDB-EFDF-F1DB-2835-0B8B7B911801}"/>
                  </a:ext>
                </a:extLst>
              </p:cNvPr>
              <p:cNvSpPr txBox="1"/>
              <p:nvPr/>
            </p:nvSpPr>
            <p:spPr>
              <a:xfrm>
                <a:off x="4049986" y="4756159"/>
                <a:ext cx="233561"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fi-FI" sz="1600" b="1" i="1" dirty="0" smtClean="0">
                              <a:solidFill>
                                <a:schemeClr val="tx1"/>
                              </a:solidFill>
                              <a:latin typeface="Cambria Math" panose="02040503050406030204" pitchFamily="18" charset="0"/>
                            </a:rPr>
                            <m:t>𝒀</m:t>
                          </m:r>
                        </m:e>
                        <m:sub>
                          <m:r>
                            <a:rPr lang="fi-FI" sz="1600" b="1" i="1" dirty="0" smtClean="0">
                              <a:solidFill>
                                <a:schemeClr val="tx1"/>
                              </a:solidFill>
                              <a:latin typeface="Cambria Math" panose="02040503050406030204" pitchFamily="18" charset="0"/>
                            </a:rPr>
                            <m:t>𝟐</m:t>
                          </m:r>
                        </m:sub>
                      </m:sSub>
                    </m:oMath>
                  </m:oMathPara>
                </a14:m>
                <a:endParaRPr lang="en-US" sz="113">
                  <a:solidFill>
                    <a:schemeClr val="tx1"/>
                  </a:solidFill>
                </a:endParaRPr>
              </a:p>
            </p:txBody>
          </p:sp>
        </mc:Choice>
        <mc:Fallback xmlns="">
          <p:sp>
            <p:nvSpPr>
              <p:cNvPr id="24" name="TextBox 23">
                <a:extLst>
                  <a:ext uri="{FF2B5EF4-FFF2-40B4-BE49-F238E27FC236}">
                    <a16:creationId xmlns:a16="http://schemas.microsoft.com/office/drawing/2014/main" id="{6A11DFDB-EFDF-F1DB-2835-0B8B7B911801}"/>
                  </a:ext>
                </a:extLst>
              </p:cNvPr>
              <p:cNvSpPr txBox="1">
                <a:spLocks noRot="1" noChangeAspect="1" noMove="1" noResize="1" noEditPoints="1" noAdjustHandles="1" noChangeArrowheads="1" noChangeShapeType="1" noTextEdit="1"/>
              </p:cNvSpPr>
              <p:nvPr/>
            </p:nvSpPr>
            <p:spPr>
              <a:xfrm>
                <a:off x="4049986" y="4756159"/>
                <a:ext cx="233561" cy="338554"/>
              </a:xfrm>
              <a:prstGeom prst="rect">
                <a:avLst/>
              </a:prstGeom>
              <a:blipFill>
                <a:blip r:embed="rId6"/>
                <a:stretch>
                  <a:fillRect r="-512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A9E7525-DA88-A06E-844D-723703CA2171}"/>
                  </a:ext>
                </a:extLst>
              </p:cNvPr>
              <p:cNvSpPr txBox="1"/>
              <p:nvPr/>
            </p:nvSpPr>
            <p:spPr>
              <a:xfrm>
                <a:off x="6788715" y="4281206"/>
                <a:ext cx="3352800" cy="775084"/>
              </a:xfrm>
              <a:prstGeom prst="rect">
                <a:avLst/>
              </a:prstGeom>
              <a:noFill/>
            </p:spPr>
            <p:txBody>
              <a:bodyPr wrap="square" lIns="0" rtlCol="0">
                <a:spAutoFit/>
              </a:bodyPr>
              <a:lstStyle/>
              <a:p>
                <a:pPr algn="ctr">
                  <a:lnSpc>
                    <a:spcPct val="130000"/>
                  </a:lnSpc>
                  <a:spcAft>
                    <a:spcPts val="600"/>
                  </a:spcAft>
                  <a:buClr>
                    <a:schemeClr val="accent2"/>
                  </a:buClr>
                </a:pPr>
                <a:r>
                  <a:rPr lang="fi-FI"/>
                  <a:t>Need MIS weights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𝑚</m:t>
                        </m:r>
                      </m:e>
                      <m:sub>
                        <m:r>
                          <a:rPr lang="fi-FI" b="0" i="1" smtClean="0">
                            <a:latin typeface="Cambria Math" panose="02040503050406030204" pitchFamily="18" charset="0"/>
                          </a:rPr>
                          <m:t>2</m:t>
                        </m:r>
                      </m:sub>
                    </m:sSub>
                    <m:d>
                      <m:dPr>
                        <m:ctrlPr>
                          <a:rPr lang="fi-FI" b="0" i="1" smtClean="0">
                            <a:latin typeface="Cambria Math" panose="02040503050406030204" pitchFamily="18" charset="0"/>
                          </a:rPr>
                        </m:ctrlPr>
                      </m:dPr>
                      <m:e>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2</m:t>
                            </m:r>
                          </m:sub>
                        </m:sSub>
                      </m:e>
                    </m:d>
                  </m:oMath>
                </a14:m>
                <a:br>
                  <a:rPr lang="fi-FI" b="0"/>
                </a:br>
                <a:r>
                  <a:rPr lang="fi-FI" b="0" i="1"/>
                  <a:t>in the target domain</a:t>
                </a:r>
                <a:endParaRPr lang="en-FI"/>
              </a:p>
            </p:txBody>
          </p:sp>
        </mc:Choice>
        <mc:Fallback xmlns="">
          <p:sp>
            <p:nvSpPr>
              <p:cNvPr id="25" name="TextBox 24">
                <a:extLst>
                  <a:ext uri="{FF2B5EF4-FFF2-40B4-BE49-F238E27FC236}">
                    <a16:creationId xmlns:a16="http://schemas.microsoft.com/office/drawing/2014/main" id="{DA9E7525-DA88-A06E-844D-723703CA2171}"/>
                  </a:ext>
                </a:extLst>
              </p:cNvPr>
              <p:cNvSpPr txBox="1">
                <a:spLocks noRot="1" noChangeAspect="1" noMove="1" noResize="1" noEditPoints="1" noAdjustHandles="1" noChangeArrowheads="1" noChangeShapeType="1" noTextEdit="1"/>
              </p:cNvSpPr>
              <p:nvPr/>
            </p:nvSpPr>
            <p:spPr>
              <a:xfrm>
                <a:off x="6788715" y="4281206"/>
                <a:ext cx="3352800" cy="775084"/>
              </a:xfrm>
              <a:prstGeom prst="rect">
                <a:avLst/>
              </a:prstGeom>
              <a:blipFill>
                <a:blip r:embed="rId7"/>
                <a:stretch>
                  <a:fillRect b="-11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4DFB34B-E20D-F432-BE47-E602445CD910}"/>
                  </a:ext>
                </a:extLst>
              </p:cNvPr>
              <p:cNvSpPr txBox="1"/>
              <p:nvPr/>
            </p:nvSpPr>
            <p:spPr>
              <a:xfrm>
                <a:off x="3961451" y="3158166"/>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en-US" sz="1600" b="1" i="1" dirty="0">
                            <a:solidFill>
                              <a:schemeClr val="tx1"/>
                            </a:solidFill>
                            <a:latin typeface="Cambria Math" panose="02040503050406030204" pitchFamily="18" charset="0"/>
                          </a:rPr>
                          <m:t>𝑿</m:t>
                        </m:r>
                      </m:e>
                      <m:sub>
                        <m:r>
                          <a:rPr lang="fi-FI" sz="1600" b="1" i="1" dirty="0" smtClean="0">
                            <a:solidFill>
                              <a:schemeClr val="tx1"/>
                            </a:solidFill>
                            <a:latin typeface="Cambria Math" panose="02040503050406030204" pitchFamily="18" charset="0"/>
                          </a:rPr>
                          <m:t>𝟐</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35" name="TextBox 34">
                <a:extLst>
                  <a:ext uri="{FF2B5EF4-FFF2-40B4-BE49-F238E27FC236}">
                    <a16:creationId xmlns:a16="http://schemas.microsoft.com/office/drawing/2014/main" id="{14DFB34B-E20D-F432-BE47-E602445CD910}"/>
                  </a:ext>
                </a:extLst>
              </p:cNvPr>
              <p:cNvSpPr txBox="1">
                <a:spLocks noRot="1" noChangeAspect="1" noMove="1" noResize="1" noEditPoints="1" noAdjustHandles="1" noChangeArrowheads="1" noChangeShapeType="1" noTextEdit="1"/>
              </p:cNvSpPr>
              <p:nvPr/>
            </p:nvSpPr>
            <p:spPr>
              <a:xfrm>
                <a:off x="3961451" y="3158166"/>
                <a:ext cx="233561" cy="369332"/>
              </a:xfrm>
              <a:prstGeom prst="rect">
                <a:avLst/>
              </a:prstGeom>
              <a:blipFill>
                <a:blip r:embed="rId8"/>
                <a:stretch>
                  <a:fillRect r="-57895"/>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EA800E10-3231-8A00-9D99-AA44895E83CB}"/>
              </a:ext>
            </a:extLst>
          </p:cNvPr>
          <p:cNvCxnSpPr>
            <a:cxnSpLocks/>
          </p:cNvCxnSpPr>
          <p:nvPr/>
        </p:nvCxnSpPr>
        <p:spPr>
          <a:xfrm>
            <a:off x="3895344" y="3188208"/>
            <a:ext cx="106320" cy="1630919"/>
          </a:xfrm>
          <a:prstGeom prst="straightConnector1">
            <a:avLst/>
          </a:prstGeom>
          <a:noFill/>
          <a:ln w="57150" cap="flat" cmpd="sng" algn="ctr">
            <a:solidFill>
              <a:srgbClr val="FFC611"/>
            </a:solidFill>
            <a:prstDash val="solid"/>
            <a:round/>
            <a:headEnd type="none" w="med" len="med"/>
            <a:tailEnd type="arrow" w="med" len="med"/>
          </a:ln>
          <a:effectLst>
            <a:outerShdw blurRad="50800" dist="38100" dir="2700000" algn="tl" rotWithShape="0">
              <a:prstClr val="black">
                <a:alpha val="40000"/>
              </a:prstClr>
            </a:outerShdw>
          </a:effectLst>
        </p:spPr>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9F54EA8-29C6-C27B-D3C8-ACB63F3C6C9B}"/>
                  </a:ext>
                </a:extLst>
              </p:cNvPr>
              <p:cNvSpPr txBox="1"/>
              <p:nvPr/>
            </p:nvSpPr>
            <p:spPr>
              <a:xfrm>
                <a:off x="3994951" y="3754309"/>
                <a:ext cx="233561" cy="369332"/>
              </a:xfrm>
              <a:prstGeom prst="rect">
                <a:avLst/>
              </a:prstGeom>
              <a:noFill/>
            </p:spPr>
            <p:txBody>
              <a:bodyPr wrap="square">
                <a:spAutoFit/>
              </a:bodyPr>
              <a:lstStyle/>
              <a:p>
                <a14:m>
                  <m:oMath xmlns:m="http://schemas.openxmlformats.org/officeDocument/2006/math">
                    <m:sSub>
                      <m:sSubPr>
                        <m:ctrlPr>
                          <a:rPr lang="fi-FI" sz="1600" b="1" i="1" dirty="0" smtClean="0">
                            <a:solidFill>
                              <a:schemeClr val="tx1"/>
                            </a:solidFill>
                            <a:latin typeface="Cambria Math" panose="02040503050406030204" pitchFamily="18" charset="0"/>
                          </a:rPr>
                        </m:ctrlPr>
                      </m:sSubPr>
                      <m:e>
                        <m:r>
                          <a:rPr lang="fi-FI" sz="1600" b="1" i="1" dirty="0" smtClean="0">
                            <a:solidFill>
                              <a:schemeClr val="tx1"/>
                            </a:solidFill>
                            <a:latin typeface="Cambria Math" panose="02040503050406030204" pitchFamily="18" charset="0"/>
                          </a:rPr>
                          <m:t>𝑻</m:t>
                        </m:r>
                      </m:e>
                      <m:sub>
                        <m:r>
                          <a:rPr lang="fi-FI" sz="1600" b="1" i="1" dirty="0" smtClean="0">
                            <a:solidFill>
                              <a:schemeClr val="tx1"/>
                            </a:solidFill>
                            <a:latin typeface="Cambria Math" panose="02040503050406030204" pitchFamily="18" charset="0"/>
                          </a:rPr>
                          <m:t>𝟐</m:t>
                        </m:r>
                      </m:sub>
                    </m:sSub>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37" name="TextBox 36">
                <a:extLst>
                  <a:ext uri="{FF2B5EF4-FFF2-40B4-BE49-F238E27FC236}">
                    <a16:creationId xmlns:a16="http://schemas.microsoft.com/office/drawing/2014/main" id="{A9F54EA8-29C6-C27B-D3C8-ACB63F3C6C9B}"/>
                  </a:ext>
                </a:extLst>
              </p:cNvPr>
              <p:cNvSpPr txBox="1">
                <a:spLocks noRot="1" noChangeAspect="1" noMove="1" noResize="1" noEditPoints="1" noAdjustHandles="1" noChangeArrowheads="1" noChangeShapeType="1" noTextEdit="1"/>
              </p:cNvSpPr>
              <p:nvPr/>
            </p:nvSpPr>
            <p:spPr>
              <a:xfrm>
                <a:off x="3994951" y="3754309"/>
                <a:ext cx="233561" cy="369332"/>
              </a:xfrm>
              <a:prstGeom prst="rect">
                <a:avLst/>
              </a:prstGeom>
              <a:blipFill>
                <a:blip r:embed="rId9"/>
                <a:stretch>
                  <a:fillRect r="-51282"/>
                </a:stretch>
              </a:blipFill>
            </p:spPr>
            <p:txBody>
              <a:bodyPr/>
              <a:lstStyle/>
              <a:p>
                <a:r>
                  <a:rPr lang="en-US">
                    <a:noFill/>
                  </a:rPr>
                  <a:t> </a:t>
                </a:r>
              </a:p>
            </p:txBody>
          </p:sp>
        </mc:Fallback>
      </mc:AlternateContent>
      <p:sp>
        <p:nvSpPr>
          <p:cNvPr id="32" name="Oval 31">
            <a:extLst>
              <a:ext uri="{FF2B5EF4-FFF2-40B4-BE49-F238E27FC236}">
                <a16:creationId xmlns:a16="http://schemas.microsoft.com/office/drawing/2014/main" id="{6C9E0A50-1FED-9165-9447-A054D9E73BC9}"/>
              </a:ext>
            </a:extLst>
          </p:cNvPr>
          <p:cNvSpPr/>
          <p:nvPr/>
        </p:nvSpPr>
        <p:spPr>
          <a:xfrm>
            <a:off x="3824031" y="3072616"/>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418E641-6403-7653-B05A-BB5DDE8839D0}"/>
                  </a:ext>
                </a:extLst>
              </p:cNvPr>
              <p:cNvSpPr txBox="1"/>
              <p:nvPr/>
            </p:nvSpPr>
            <p:spPr>
              <a:xfrm>
                <a:off x="6764333" y="1954619"/>
                <a:ext cx="3352800" cy="775084"/>
              </a:xfrm>
              <a:prstGeom prst="rect">
                <a:avLst/>
              </a:prstGeom>
              <a:noFill/>
            </p:spPr>
            <p:txBody>
              <a:bodyPr wrap="square" lIns="0" rtlCol="0">
                <a:spAutoFit/>
              </a:bodyPr>
              <a:lstStyle/>
              <a:p>
                <a:pPr algn="ctr">
                  <a:lnSpc>
                    <a:spcPct val="130000"/>
                  </a:lnSpc>
                  <a:spcAft>
                    <a:spcPts val="600"/>
                  </a:spcAft>
                  <a:buClr>
                    <a:schemeClr val="accent2"/>
                  </a:buClr>
                </a:pPr>
                <a:r>
                  <a:rPr lang="fi-FI" b="1" err="1"/>
                  <a:t>Example</a:t>
                </a:r>
                <a:r>
                  <a:rPr lang="fi-FI" b="1"/>
                  <a:t>:</a:t>
                </a:r>
                <a:br>
                  <a:rPr lang="fi-FI"/>
                </a:b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2</m:t>
                        </m:r>
                      </m:sub>
                    </m:sSub>
                  </m:oMath>
                </a14:m>
                <a:r>
                  <a:rPr lang="fi-FI"/>
                  <a:t> is </a:t>
                </a:r>
                <a:r>
                  <a:rPr lang="fi-FI" err="1"/>
                  <a:t>shifted</a:t>
                </a:r>
                <a:r>
                  <a:rPr lang="fi-FI"/>
                  <a:t> into Ω</a:t>
                </a:r>
                <a:endParaRPr lang="en-FI"/>
              </a:p>
            </p:txBody>
          </p:sp>
        </mc:Choice>
        <mc:Fallback xmlns="">
          <p:sp>
            <p:nvSpPr>
              <p:cNvPr id="41" name="TextBox 40">
                <a:extLst>
                  <a:ext uri="{FF2B5EF4-FFF2-40B4-BE49-F238E27FC236}">
                    <a16:creationId xmlns:a16="http://schemas.microsoft.com/office/drawing/2014/main" id="{E418E641-6403-7653-B05A-BB5DDE8839D0}"/>
                  </a:ext>
                </a:extLst>
              </p:cNvPr>
              <p:cNvSpPr txBox="1">
                <a:spLocks noRot="1" noChangeAspect="1" noMove="1" noResize="1" noEditPoints="1" noAdjustHandles="1" noChangeArrowheads="1" noChangeShapeType="1" noTextEdit="1"/>
              </p:cNvSpPr>
              <p:nvPr/>
            </p:nvSpPr>
            <p:spPr>
              <a:xfrm>
                <a:off x="6764333" y="1954619"/>
                <a:ext cx="3352800" cy="775084"/>
              </a:xfrm>
              <a:prstGeom prst="rect">
                <a:avLst/>
              </a:prstGeom>
              <a:blipFill>
                <a:blip r:embed="rId10"/>
                <a:stretch>
                  <a:fillRect b="-11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57235D3-7EB3-3ECD-6D23-0DB81D97EEF9}"/>
                  </a:ext>
                </a:extLst>
              </p:cNvPr>
              <p:cNvSpPr txBox="1"/>
              <p:nvPr/>
            </p:nvSpPr>
            <p:spPr>
              <a:xfrm>
                <a:off x="6788715" y="3375702"/>
                <a:ext cx="3352800" cy="529376"/>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2</m:t>
                          </m:r>
                        </m:sub>
                      </m:sSub>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2</m:t>
                          </m:r>
                        </m:sub>
                      </m:sSub>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2</m:t>
                          </m:r>
                        </m:sub>
                      </m:sSub>
                      <m:r>
                        <a:rPr lang="fi-FI" b="0" i="1" smtClean="0">
                          <a:latin typeface="Cambria Math" panose="02040503050406030204" pitchFamily="18" charset="0"/>
                        </a:rPr>
                        <m:t>)</m:t>
                      </m:r>
                    </m:oMath>
                  </m:oMathPara>
                </a14:m>
                <a:endParaRPr lang="en-FI"/>
              </a:p>
            </p:txBody>
          </p:sp>
        </mc:Choice>
        <mc:Fallback xmlns="">
          <p:sp>
            <p:nvSpPr>
              <p:cNvPr id="42" name="TextBox 41">
                <a:extLst>
                  <a:ext uri="{FF2B5EF4-FFF2-40B4-BE49-F238E27FC236}">
                    <a16:creationId xmlns:a16="http://schemas.microsoft.com/office/drawing/2014/main" id="{957235D3-7EB3-3ECD-6D23-0DB81D97EEF9}"/>
                  </a:ext>
                </a:extLst>
              </p:cNvPr>
              <p:cNvSpPr txBox="1">
                <a:spLocks noRot="1" noChangeAspect="1" noMove="1" noResize="1" noEditPoints="1" noAdjustHandles="1" noChangeArrowheads="1" noChangeShapeType="1" noTextEdit="1"/>
              </p:cNvSpPr>
              <p:nvPr/>
            </p:nvSpPr>
            <p:spPr>
              <a:xfrm>
                <a:off x="6788715" y="3375702"/>
                <a:ext cx="3352800" cy="529376"/>
              </a:xfrm>
              <a:prstGeom prst="rect">
                <a:avLst/>
              </a:prstGeom>
              <a:blipFill>
                <a:blip r:embed="rId11"/>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71434CC5-386D-A339-841D-9545446B6F85}"/>
              </a:ext>
            </a:extLst>
          </p:cNvPr>
          <p:cNvSpPr txBox="1"/>
          <p:nvPr/>
        </p:nvSpPr>
        <p:spPr>
          <a:xfrm>
            <a:off x="6788715" y="5222810"/>
            <a:ext cx="3352800" cy="414985"/>
          </a:xfrm>
          <a:prstGeom prst="rect">
            <a:avLst/>
          </a:prstGeom>
          <a:noFill/>
        </p:spPr>
        <p:txBody>
          <a:bodyPr wrap="square" lIns="0" rtlCol="0">
            <a:spAutoFit/>
          </a:bodyPr>
          <a:lstStyle/>
          <a:p>
            <a:pPr algn="ctr">
              <a:lnSpc>
                <a:spcPct val="130000"/>
              </a:lnSpc>
              <a:spcAft>
                <a:spcPts val="600"/>
              </a:spcAft>
              <a:buClr>
                <a:schemeClr val="accent2"/>
              </a:buClr>
            </a:pPr>
            <a:r>
              <a:rPr lang="fi-FI"/>
              <a:t>How?</a:t>
            </a:r>
            <a:endParaRPr lang="en-FI"/>
          </a:p>
        </p:txBody>
      </p:sp>
      <p:sp>
        <p:nvSpPr>
          <p:cNvPr id="5" name="Slide Number Placeholder 4">
            <a:extLst>
              <a:ext uri="{FF2B5EF4-FFF2-40B4-BE49-F238E27FC236}">
                <a16:creationId xmlns:a16="http://schemas.microsoft.com/office/drawing/2014/main" id="{1448EDE3-6CEF-CBC1-DADF-AE1F12C9314D}"/>
              </a:ext>
            </a:extLst>
          </p:cNvPr>
          <p:cNvSpPr>
            <a:spLocks noGrp="1"/>
          </p:cNvSpPr>
          <p:nvPr>
            <p:ph type="sldNum" sz="quarter" idx="12"/>
          </p:nvPr>
        </p:nvSpPr>
        <p:spPr/>
        <p:txBody>
          <a:bodyPr/>
          <a:lstStyle/>
          <a:p>
            <a:fld id="{897AE9FA-3F8D-0D45-ABEA-B1C7A7244A19}" type="slidenum">
              <a:rPr lang="en-US" smtClean="0"/>
              <a:t>33</a:t>
            </a:fld>
            <a:endParaRPr lang="en-US"/>
          </a:p>
        </p:txBody>
      </p:sp>
    </p:spTree>
    <p:extLst>
      <p:ext uri="{BB962C8B-B14F-4D97-AF65-F5344CB8AC3E}">
        <p14:creationId xmlns:p14="http://schemas.microsoft.com/office/powerpoint/2010/main" val="245355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err="1"/>
              <a:t>Mis</a:t>
            </a:r>
            <a:r>
              <a:rPr lang="fi-FI"/>
              <a:t> </a:t>
            </a:r>
            <a:r>
              <a:rPr lang="fi-FI" err="1"/>
              <a:t>weights</a:t>
            </a:r>
            <a:r>
              <a:rPr lang="fi-FI"/>
              <a:t> </a:t>
            </a:r>
            <a:r>
              <a:rPr lang="fi-FI" err="1"/>
              <a:t>by</a:t>
            </a:r>
            <a:r>
              <a:rPr lang="fi-FI"/>
              <a:t> </a:t>
            </a:r>
            <a:r>
              <a:rPr lang="fi-FI" err="1"/>
              <a:t>backward-shifting</a:t>
            </a:r>
            <a:endParaRPr lang="en-FI"/>
          </a:p>
        </p:txBody>
      </p:sp>
      <p:grpSp>
        <p:nvGrpSpPr>
          <p:cNvPr id="46" name="Group 45">
            <a:extLst>
              <a:ext uri="{FF2B5EF4-FFF2-40B4-BE49-F238E27FC236}">
                <a16:creationId xmlns:a16="http://schemas.microsoft.com/office/drawing/2014/main" id="{4B8ED4FC-F6C0-9C54-2015-AC56074C9F00}"/>
              </a:ext>
            </a:extLst>
          </p:cNvPr>
          <p:cNvGrpSpPr/>
          <p:nvPr/>
        </p:nvGrpSpPr>
        <p:grpSpPr>
          <a:xfrm>
            <a:off x="6202121" y="2025166"/>
            <a:ext cx="4529901" cy="3599603"/>
            <a:chOff x="1792800" y="2025166"/>
            <a:chExt cx="4529901" cy="3599603"/>
          </a:xfrm>
        </p:grpSpPr>
        <p:sp>
          <p:nvSpPr>
            <p:cNvPr id="2" name="Oval 1">
              <a:extLst>
                <a:ext uri="{FF2B5EF4-FFF2-40B4-BE49-F238E27FC236}">
                  <a16:creationId xmlns:a16="http://schemas.microsoft.com/office/drawing/2014/main" id="{5E813FCE-FC85-06A4-4437-035E29262AE3}"/>
                </a:ext>
              </a:extLst>
            </p:cNvPr>
            <p:cNvSpPr/>
            <p:nvPr/>
          </p:nvSpPr>
          <p:spPr>
            <a:xfrm>
              <a:off x="2050485" y="4437559"/>
              <a:ext cx="4248312" cy="795024"/>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3" name="Oval 2">
              <a:extLst>
                <a:ext uri="{FF2B5EF4-FFF2-40B4-BE49-F238E27FC236}">
                  <a16:creationId xmlns:a16="http://schemas.microsoft.com/office/drawing/2014/main" id="{84A3B6FB-00ED-34FF-1392-14B09D407E0E}"/>
                </a:ext>
              </a:extLst>
            </p:cNvPr>
            <p:cNvSpPr/>
            <p:nvPr/>
          </p:nvSpPr>
          <p:spPr>
            <a:xfrm>
              <a:off x="2474238" y="4620870"/>
              <a:ext cx="707198" cy="435420"/>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6" name="Oval 5">
              <a:extLst>
                <a:ext uri="{FF2B5EF4-FFF2-40B4-BE49-F238E27FC236}">
                  <a16:creationId xmlns:a16="http://schemas.microsoft.com/office/drawing/2014/main" id="{88D4ECB0-91EB-2947-35D4-ADE1A9E1D5B9}"/>
                </a:ext>
              </a:extLst>
            </p:cNvPr>
            <p:cNvSpPr/>
            <p:nvPr/>
          </p:nvSpPr>
          <p:spPr>
            <a:xfrm>
              <a:off x="3057045" y="4538697"/>
              <a:ext cx="1054687" cy="606846"/>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7" name="Oval 6">
              <a:extLst>
                <a:ext uri="{FF2B5EF4-FFF2-40B4-BE49-F238E27FC236}">
                  <a16:creationId xmlns:a16="http://schemas.microsoft.com/office/drawing/2014/main" id="{7AA11644-F01B-7112-911D-E2D9807236AD}"/>
                </a:ext>
              </a:extLst>
            </p:cNvPr>
            <p:cNvSpPr/>
            <p:nvPr/>
          </p:nvSpPr>
          <p:spPr>
            <a:xfrm>
              <a:off x="3907301" y="4509747"/>
              <a:ext cx="1243501" cy="606846"/>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8" name="Oval 7">
              <a:extLst>
                <a:ext uri="{FF2B5EF4-FFF2-40B4-BE49-F238E27FC236}">
                  <a16:creationId xmlns:a16="http://schemas.microsoft.com/office/drawing/2014/main" id="{4004F7BB-863D-B496-84E2-ACD23CC7907A}"/>
                </a:ext>
              </a:extLst>
            </p:cNvPr>
            <p:cNvSpPr/>
            <p:nvPr/>
          </p:nvSpPr>
          <p:spPr>
            <a:xfrm>
              <a:off x="4854462" y="4586245"/>
              <a:ext cx="954468" cy="553938"/>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9" name="Freeform: Shape 8">
              <a:extLst>
                <a:ext uri="{FF2B5EF4-FFF2-40B4-BE49-F238E27FC236}">
                  <a16:creationId xmlns:a16="http://schemas.microsoft.com/office/drawing/2014/main" id="{42EF9285-6725-D007-376D-7C1BD7FBAD56}"/>
                </a:ext>
              </a:extLst>
            </p:cNvPr>
            <p:cNvSpPr/>
            <p:nvPr/>
          </p:nvSpPr>
          <p:spPr>
            <a:xfrm>
              <a:off x="3907301" y="4656614"/>
              <a:ext cx="204432" cy="339679"/>
            </a:xfrm>
            <a:custGeom>
              <a:avLst/>
              <a:gdLst>
                <a:gd name="connsiteX0" fmla="*/ 91627 w 204432"/>
                <a:gd name="connsiteY0" fmla="*/ 0 h 339679"/>
                <a:gd name="connsiteX1" fmla="*/ 114370 w 204432"/>
                <a:gd name="connsiteY1" fmla="*/ 15860 h 339679"/>
                <a:gd name="connsiteX2" fmla="*/ 204432 w 204432"/>
                <a:gd name="connsiteY2" fmla="*/ 185507 h 339679"/>
                <a:gd name="connsiteX3" fmla="*/ 162991 w 204432"/>
                <a:gd name="connsiteY3" fmla="*/ 303613 h 339679"/>
                <a:gd name="connsiteX4" fmla="*/ 128968 w 204432"/>
                <a:gd name="connsiteY4" fmla="*/ 339679 h 339679"/>
                <a:gd name="connsiteX5" fmla="*/ 106185 w 204432"/>
                <a:gd name="connsiteY5" fmla="*/ 326204 h 339679"/>
                <a:gd name="connsiteX6" fmla="*/ 0 w 204432"/>
                <a:gd name="connsiteY6" fmla="*/ 156557 h 339679"/>
                <a:gd name="connsiteX7" fmla="*/ 48860 w 204432"/>
                <a:gd name="connsiteY7" fmla="*/ 38451 h 3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432" h="339679">
                  <a:moveTo>
                    <a:pt x="91627" y="0"/>
                  </a:moveTo>
                  <a:lnTo>
                    <a:pt x="114370" y="15860"/>
                  </a:lnTo>
                  <a:cubicBezTo>
                    <a:pt x="171231" y="64287"/>
                    <a:pt x="204432" y="122666"/>
                    <a:pt x="204432" y="185507"/>
                  </a:cubicBezTo>
                  <a:cubicBezTo>
                    <a:pt x="204432" y="227401"/>
                    <a:pt x="189676" y="267312"/>
                    <a:pt x="162991" y="303613"/>
                  </a:cubicBezTo>
                  <a:lnTo>
                    <a:pt x="128968" y="339679"/>
                  </a:lnTo>
                  <a:lnTo>
                    <a:pt x="106185" y="326204"/>
                  </a:lnTo>
                  <a:cubicBezTo>
                    <a:pt x="39145" y="277777"/>
                    <a:pt x="0" y="219398"/>
                    <a:pt x="0" y="156557"/>
                  </a:cubicBezTo>
                  <a:cubicBezTo>
                    <a:pt x="0" y="114663"/>
                    <a:pt x="17398" y="74752"/>
                    <a:pt x="48860" y="38451"/>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0" name="Freeform: Shape 9">
              <a:extLst>
                <a:ext uri="{FF2B5EF4-FFF2-40B4-BE49-F238E27FC236}">
                  <a16:creationId xmlns:a16="http://schemas.microsoft.com/office/drawing/2014/main" id="{3FD0EB73-E413-382D-8BCD-59DD49652EB3}"/>
                </a:ext>
              </a:extLst>
            </p:cNvPr>
            <p:cNvSpPr/>
            <p:nvPr/>
          </p:nvSpPr>
          <p:spPr>
            <a:xfrm>
              <a:off x="3057045" y="4712975"/>
              <a:ext cx="124391" cy="254489"/>
            </a:xfrm>
            <a:custGeom>
              <a:avLst/>
              <a:gdLst>
                <a:gd name="connsiteX0" fmla="*/ 51856 w 124391"/>
                <a:gd name="connsiteY0" fmla="*/ 0 h 254489"/>
                <a:gd name="connsiteX1" fmla="*/ 96603 w 124391"/>
                <a:gd name="connsiteY1" fmla="*/ 40864 h 254489"/>
                <a:gd name="connsiteX2" fmla="*/ 124391 w 124391"/>
                <a:gd name="connsiteY2" fmla="*/ 125606 h 254489"/>
                <a:gd name="connsiteX3" fmla="*/ 96603 w 124391"/>
                <a:gd name="connsiteY3" fmla="*/ 210349 h 254489"/>
                <a:gd name="connsiteX4" fmla="*/ 48268 w 124391"/>
                <a:gd name="connsiteY4" fmla="*/ 254489 h 254489"/>
                <a:gd name="connsiteX5" fmla="*/ 41441 w 124391"/>
                <a:gd name="connsiteY5" fmla="*/ 247252 h 254489"/>
                <a:gd name="connsiteX6" fmla="*/ 0 w 124391"/>
                <a:gd name="connsiteY6" fmla="*/ 129146 h 254489"/>
                <a:gd name="connsiteX7" fmla="*/ 41441 w 124391"/>
                <a:gd name="connsiteY7" fmla="*/ 11040 h 2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91" h="254489">
                  <a:moveTo>
                    <a:pt x="51856" y="0"/>
                  </a:moveTo>
                  <a:lnTo>
                    <a:pt x="96603" y="40864"/>
                  </a:lnTo>
                  <a:cubicBezTo>
                    <a:pt x="114497" y="66910"/>
                    <a:pt x="124391" y="95547"/>
                    <a:pt x="124391" y="125606"/>
                  </a:cubicBezTo>
                  <a:cubicBezTo>
                    <a:pt x="124391" y="155666"/>
                    <a:pt x="114497" y="184302"/>
                    <a:pt x="96603" y="210349"/>
                  </a:cubicBezTo>
                  <a:lnTo>
                    <a:pt x="48268" y="254489"/>
                  </a:lnTo>
                  <a:lnTo>
                    <a:pt x="41441" y="247252"/>
                  </a:lnTo>
                  <a:cubicBezTo>
                    <a:pt x="14756" y="210951"/>
                    <a:pt x="0" y="171040"/>
                    <a:pt x="0" y="129146"/>
                  </a:cubicBezTo>
                  <a:cubicBezTo>
                    <a:pt x="0" y="87252"/>
                    <a:pt x="14756" y="47341"/>
                    <a:pt x="41441" y="11040"/>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1" name="Freeform: Shape 10">
              <a:extLst>
                <a:ext uri="{FF2B5EF4-FFF2-40B4-BE49-F238E27FC236}">
                  <a16:creationId xmlns:a16="http://schemas.microsoft.com/office/drawing/2014/main" id="{C129F009-E2DD-4D7A-5487-4A2C30735EEA}"/>
                </a:ext>
              </a:extLst>
            </p:cNvPr>
            <p:cNvSpPr/>
            <p:nvPr/>
          </p:nvSpPr>
          <p:spPr>
            <a:xfrm>
              <a:off x="4854462" y="4643369"/>
              <a:ext cx="296341" cy="387334"/>
            </a:xfrm>
            <a:custGeom>
              <a:avLst/>
              <a:gdLst>
                <a:gd name="connsiteX0" fmla="*/ 189895 w 296341"/>
                <a:gd name="connsiteY0" fmla="*/ 0 h 387334"/>
                <a:gd name="connsiteX1" fmla="*/ 190156 w 296341"/>
                <a:gd name="connsiteY1" fmla="*/ 154 h 387334"/>
                <a:gd name="connsiteX2" fmla="*/ 296341 w 296341"/>
                <a:gd name="connsiteY2" fmla="*/ 169801 h 387334"/>
                <a:gd name="connsiteX3" fmla="*/ 114235 w 296341"/>
                <a:gd name="connsiteY3" fmla="*/ 384354 h 387334"/>
                <a:gd name="connsiteX4" fmla="*/ 106834 w 296341"/>
                <a:gd name="connsiteY4" fmla="*/ 387334 h 387334"/>
                <a:gd name="connsiteX5" fmla="*/ 37504 w 296341"/>
                <a:gd name="connsiteY5" fmla="*/ 327654 h 387334"/>
                <a:gd name="connsiteX6" fmla="*/ 0 w 296341"/>
                <a:gd name="connsiteY6" fmla="*/ 219845 h 387334"/>
                <a:gd name="connsiteX7" fmla="*/ 139779 w 296341"/>
                <a:gd name="connsiteY7" fmla="*/ 23998 h 3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41" h="387334">
                  <a:moveTo>
                    <a:pt x="189895" y="0"/>
                  </a:moveTo>
                  <a:lnTo>
                    <a:pt x="190156" y="154"/>
                  </a:lnTo>
                  <a:cubicBezTo>
                    <a:pt x="257196" y="48581"/>
                    <a:pt x="296341" y="106960"/>
                    <a:pt x="296341" y="169801"/>
                  </a:cubicBezTo>
                  <a:cubicBezTo>
                    <a:pt x="296341" y="253589"/>
                    <a:pt x="226749" y="329445"/>
                    <a:pt x="114235" y="384354"/>
                  </a:cubicBezTo>
                  <a:lnTo>
                    <a:pt x="106834" y="387334"/>
                  </a:lnTo>
                  <a:lnTo>
                    <a:pt x="37504" y="327654"/>
                  </a:lnTo>
                  <a:cubicBezTo>
                    <a:pt x="13354" y="294518"/>
                    <a:pt x="0" y="258087"/>
                    <a:pt x="0" y="219845"/>
                  </a:cubicBezTo>
                  <a:cubicBezTo>
                    <a:pt x="0" y="143362"/>
                    <a:pt x="53416" y="74120"/>
                    <a:pt x="139779" y="23998"/>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2" name="Oval 11">
              <a:extLst>
                <a:ext uri="{FF2B5EF4-FFF2-40B4-BE49-F238E27FC236}">
                  <a16:creationId xmlns:a16="http://schemas.microsoft.com/office/drawing/2014/main" id="{AF80C5FD-3C1A-BD0C-D782-8380CB895D79}"/>
                </a:ext>
              </a:extLst>
            </p:cNvPr>
            <p:cNvSpPr/>
            <p:nvPr/>
          </p:nvSpPr>
          <p:spPr>
            <a:xfrm>
              <a:off x="1796156" y="253662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3" name="Oval 12">
              <a:extLst>
                <a:ext uri="{FF2B5EF4-FFF2-40B4-BE49-F238E27FC236}">
                  <a16:creationId xmlns:a16="http://schemas.microsoft.com/office/drawing/2014/main" id="{0E3D394B-2212-B957-79F3-30CA8D80750C}"/>
                </a:ext>
              </a:extLst>
            </p:cNvPr>
            <p:cNvSpPr/>
            <p:nvPr/>
          </p:nvSpPr>
          <p:spPr>
            <a:xfrm>
              <a:off x="2958193" y="2756110"/>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 name="Oval 13">
              <a:extLst>
                <a:ext uri="{FF2B5EF4-FFF2-40B4-BE49-F238E27FC236}">
                  <a16:creationId xmlns:a16="http://schemas.microsoft.com/office/drawing/2014/main" id="{FA6A5812-C686-3CDC-E827-05690DA6E874}"/>
                </a:ext>
              </a:extLst>
            </p:cNvPr>
            <p:cNvSpPr/>
            <p:nvPr/>
          </p:nvSpPr>
          <p:spPr>
            <a:xfrm>
              <a:off x="4120231" y="253662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5" name="Oval 14">
              <a:extLst>
                <a:ext uri="{FF2B5EF4-FFF2-40B4-BE49-F238E27FC236}">
                  <a16:creationId xmlns:a16="http://schemas.microsoft.com/office/drawing/2014/main" id="{827C7D1B-224B-2A66-4FBA-43257EFF5FC6}"/>
                </a:ext>
              </a:extLst>
            </p:cNvPr>
            <p:cNvSpPr/>
            <p:nvPr/>
          </p:nvSpPr>
          <p:spPr>
            <a:xfrm>
              <a:off x="5224829" y="271535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ABA3659-ED9D-D0B1-1C3C-0C31AC613A21}"/>
                    </a:ext>
                  </a:extLst>
                </p:cNvPr>
                <p:cNvSpPr txBox="1"/>
                <p:nvPr/>
              </p:nvSpPr>
              <p:spPr>
                <a:xfrm>
                  <a:off x="2074867" y="2025166"/>
                  <a:ext cx="3840514" cy="246221"/>
                </a:xfrm>
                <a:prstGeom prst="rect">
                  <a:avLst/>
                </a:prstGeom>
                <a:noFill/>
              </p:spPr>
              <p:txBody>
                <a:bodyPr wrap="square" lIns="0" tIns="0" rIns="0" bIns="0" rtlCol="0">
                  <a:spAutoFit/>
                </a:bodyPr>
                <a:lstStyle/>
                <a:p>
                  <a:pPr algn="ctr" defTabSz="114300"/>
                  <a:r>
                    <a:rPr lang="fi-FI" sz="1600">
                      <a:solidFill>
                        <a:srgbClr val="000000"/>
                      </a:solidFill>
                      <a:latin typeface="Trebuchet MS" panose="020B0603020202020204" pitchFamily="34" charset="0"/>
                    </a:rPr>
                    <a:t>Input </a:t>
                  </a:r>
                  <a:r>
                    <a:rPr lang="fi-FI" sz="1600" err="1">
                      <a:solidFill>
                        <a:srgbClr val="000000"/>
                      </a:solidFill>
                      <a:latin typeface="Trebuchet MS" panose="020B0603020202020204" pitchFamily="34" charset="0"/>
                    </a:rPr>
                    <a:t>domains</a:t>
                  </a:r>
                  <a:r>
                    <a:rPr lang="fi-FI" sz="1600">
                      <a:solidFill>
                        <a:srgbClr val="000000"/>
                      </a:solidFill>
                      <a:latin typeface="Trebuchet MS" panose="020B0603020202020204" pitchFamily="34" charset="0"/>
                    </a:rPr>
                    <a:t> </a:t>
                  </a:r>
                  <a14:m>
                    <m:oMath xmlns:m="http://schemas.openxmlformats.org/officeDocument/2006/math">
                      <m:sSub>
                        <m:sSubPr>
                          <m:ctrlPr>
                            <a:rPr lang="fi-FI" sz="1600" b="0" i="1" smtClean="0">
                              <a:solidFill>
                                <a:srgbClr val="000000"/>
                              </a:solidFill>
                              <a:latin typeface="Cambria Math" panose="02040503050406030204" pitchFamily="18" charset="0"/>
                            </a:rPr>
                          </m:ctrlPr>
                        </m:sSubPr>
                        <m:e>
                          <m:r>
                            <m:rPr>
                              <m:sty m:val="p"/>
                            </m:rPr>
                            <a:rPr lang="fi-FI" sz="1600" b="0" i="0" smtClean="0">
                              <a:solidFill>
                                <a:srgbClr val="000000"/>
                              </a:solidFill>
                              <a:latin typeface="Cambria Math" panose="02040503050406030204" pitchFamily="18" charset="0"/>
                            </a:rPr>
                            <m:t>Ω</m:t>
                          </m:r>
                        </m:e>
                        <m:sub>
                          <m:r>
                            <m:rPr>
                              <m:sty m:val="p"/>
                            </m:rPr>
                            <a:rPr lang="fi-FI" sz="1600" b="0" i="0" smtClean="0">
                              <a:solidFill>
                                <a:srgbClr val="000000"/>
                              </a:solidFill>
                              <a:latin typeface="Cambria Math" panose="02040503050406030204" pitchFamily="18" charset="0"/>
                            </a:rPr>
                            <m:t>i</m:t>
                          </m:r>
                        </m:sub>
                      </m:sSub>
                    </m:oMath>
                  </a14:m>
                  <a:endParaRPr lang="en-US" sz="1600" err="1">
                    <a:solidFill>
                      <a:srgbClr val="000000"/>
                    </a:solidFill>
                    <a:latin typeface="Trebuchet MS" panose="020B0603020202020204" pitchFamily="34" charset="0"/>
                  </a:endParaRPr>
                </a:p>
              </p:txBody>
            </p:sp>
          </mc:Choice>
          <mc:Fallback xmlns="">
            <p:sp>
              <p:nvSpPr>
                <p:cNvPr id="16" name="TextBox 15">
                  <a:extLst>
                    <a:ext uri="{FF2B5EF4-FFF2-40B4-BE49-F238E27FC236}">
                      <a16:creationId xmlns:a16="http://schemas.microsoft.com/office/drawing/2014/main" id="{7ABA3659-ED9D-D0B1-1C3C-0C31AC613A21}"/>
                    </a:ext>
                  </a:extLst>
                </p:cNvPr>
                <p:cNvSpPr txBox="1">
                  <a:spLocks noRot="1" noChangeAspect="1" noMove="1" noResize="1" noEditPoints="1" noAdjustHandles="1" noChangeArrowheads="1" noChangeShapeType="1" noTextEdit="1"/>
                </p:cNvSpPr>
                <p:nvPr/>
              </p:nvSpPr>
              <p:spPr>
                <a:xfrm>
                  <a:off x="2074867" y="2025166"/>
                  <a:ext cx="3840514" cy="246221"/>
                </a:xfrm>
                <a:prstGeom prst="rect">
                  <a:avLst/>
                </a:prstGeom>
                <a:blipFill>
                  <a:blip r:embed="rId3"/>
                  <a:stretch>
                    <a:fillRect t="-26829" b="-463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166D1FA-8458-A35E-F68D-050347A47D57}"/>
                    </a:ext>
                  </a:extLst>
                </p:cNvPr>
                <p:cNvSpPr txBox="1"/>
                <p:nvPr/>
              </p:nvSpPr>
              <p:spPr>
                <a:xfrm>
                  <a:off x="2693179"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Target domain </a:t>
                  </a:r>
                  <a14:m>
                    <m:oMath xmlns:m="http://schemas.openxmlformats.org/officeDocument/2006/math">
                      <m:r>
                        <m:rPr>
                          <m:sty m:val="p"/>
                        </m:rPr>
                        <a:rPr lang="fi-FI" sz="1600">
                          <a:solidFill>
                            <a:srgbClr val="000000"/>
                          </a:solidFill>
                          <a:latin typeface="Cambria Math" panose="02040503050406030204" pitchFamily="18" charset="0"/>
                        </a:rPr>
                        <m:t>Ω</m:t>
                      </m:r>
                    </m:oMath>
                  </a14:m>
                  <a:endParaRPr lang="en-US" sz="1600">
                    <a:solidFill>
                      <a:srgbClr val="000000"/>
                    </a:solidFill>
                    <a:latin typeface="Trebuchet MS" panose="020B0603020202020204" pitchFamily="34" charset="0"/>
                  </a:endParaRPr>
                </a:p>
              </p:txBody>
            </p:sp>
          </mc:Choice>
          <mc:Fallback xmlns="">
            <p:sp>
              <p:nvSpPr>
                <p:cNvPr id="17" name="TextBox 16">
                  <a:extLst>
                    <a:ext uri="{FF2B5EF4-FFF2-40B4-BE49-F238E27FC236}">
                      <a16:creationId xmlns:a16="http://schemas.microsoft.com/office/drawing/2014/main" id="{1166D1FA-8458-A35E-F68D-050347A47D57}"/>
                    </a:ext>
                  </a:extLst>
                </p:cNvPr>
                <p:cNvSpPr txBox="1">
                  <a:spLocks noRot="1" noChangeAspect="1" noMove="1" noResize="1" noEditPoints="1" noAdjustHandles="1" noChangeArrowheads="1" noChangeShapeType="1" noTextEdit="1"/>
                </p:cNvSpPr>
                <p:nvPr/>
              </p:nvSpPr>
              <p:spPr>
                <a:xfrm>
                  <a:off x="2693179" y="5378548"/>
                  <a:ext cx="2801070" cy="246221"/>
                </a:xfrm>
                <a:prstGeom prst="rect">
                  <a:avLst/>
                </a:prstGeom>
                <a:blipFill>
                  <a:blip r:embed="rId4"/>
                  <a:stretch>
                    <a:fillRect t="-24390" b="-4878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2BD0D0BD-7666-BB4C-7552-4D2E6A2AD13A}"/>
                </a:ext>
              </a:extLst>
            </p:cNvPr>
            <p:cNvGrpSpPr/>
            <p:nvPr/>
          </p:nvGrpSpPr>
          <p:grpSpPr>
            <a:xfrm>
              <a:off x="1792800" y="2536627"/>
              <a:ext cx="4526545" cy="953480"/>
              <a:chOff x="200558" y="4457305"/>
              <a:chExt cx="4526545" cy="953480"/>
            </a:xfrm>
          </p:grpSpPr>
          <p:sp>
            <p:nvSpPr>
              <p:cNvPr id="19" name="Oval 18">
                <a:extLst>
                  <a:ext uri="{FF2B5EF4-FFF2-40B4-BE49-F238E27FC236}">
                    <a16:creationId xmlns:a16="http://schemas.microsoft.com/office/drawing/2014/main" id="{248E1313-FD24-8927-FB64-895BD51C7DEB}"/>
                  </a:ext>
                </a:extLst>
              </p:cNvPr>
              <p:cNvSpPr/>
              <p:nvPr/>
            </p:nvSpPr>
            <p:spPr>
              <a:xfrm>
                <a:off x="200558" y="445730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0" name="Oval 19">
                <a:extLst>
                  <a:ext uri="{FF2B5EF4-FFF2-40B4-BE49-F238E27FC236}">
                    <a16:creationId xmlns:a16="http://schemas.microsoft.com/office/drawing/2014/main" id="{0F2ED5F5-23FF-F95F-6182-24514918ED70}"/>
                  </a:ext>
                </a:extLst>
              </p:cNvPr>
              <p:cNvSpPr/>
              <p:nvPr/>
            </p:nvSpPr>
            <p:spPr>
              <a:xfrm>
                <a:off x="1362595" y="4676788"/>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1" name="Oval 20">
                <a:extLst>
                  <a:ext uri="{FF2B5EF4-FFF2-40B4-BE49-F238E27FC236}">
                    <a16:creationId xmlns:a16="http://schemas.microsoft.com/office/drawing/2014/main" id="{5C294910-9998-21C7-78F0-28DEEB3BBED9}"/>
                  </a:ext>
                </a:extLst>
              </p:cNvPr>
              <p:cNvSpPr/>
              <p:nvPr/>
            </p:nvSpPr>
            <p:spPr>
              <a:xfrm>
                <a:off x="2524633" y="445730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2" name="Oval 21">
                <a:extLst>
                  <a:ext uri="{FF2B5EF4-FFF2-40B4-BE49-F238E27FC236}">
                    <a16:creationId xmlns:a16="http://schemas.microsoft.com/office/drawing/2014/main" id="{4CFB0337-F9FC-8F97-88D9-7AE71935712B}"/>
                  </a:ext>
                </a:extLst>
              </p:cNvPr>
              <p:cNvSpPr/>
              <p:nvPr/>
            </p:nvSpPr>
            <p:spPr>
              <a:xfrm>
                <a:off x="3629231" y="463603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grpSp>
        <p:sp>
          <p:nvSpPr>
            <p:cNvPr id="23" name="Oval 22">
              <a:extLst>
                <a:ext uri="{FF2B5EF4-FFF2-40B4-BE49-F238E27FC236}">
                  <a16:creationId xmlns:a16="http://schemas.microsoft.com/office/drawing/2014/main" id="{41840BFD-0AD4-64EF-64DE-09AA417CD3F4}"/>
                </a:ext>
              </a:extLst>
            </p:cNvPr>
            <p:cNvSpPr/>
            <p:nvPr/>
          </p:nvSpPr>
          <p:spPr>
            <a:xfrm>
              <a:off x="4931526" y="4773514"/>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11DFDB-EFDF-F1DB-2835-0B8B7B911801}"/>
                    </a:ext>
                  </a:extLst>
                </p:cNvPr>
                <p:cNvSpPr txBox="1"/>
                <p:nvPr/>
              </p:nvSpPr>
              <p:spPr>
                <a:xfrm>
                  <a:off x="5034021" y="4756159"/>
                  <a:ext cx="233561"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sz="1600" b="1" i="1" dirty="0" smtClean="0">
                            <a:solidFill>
                              <a:schemeClr val="tx1"/>
                            </a:solidFill>
                            <a:latin typeface="Cambria Math" panose="02040503050406030204" pitchFamily="18" charset="0"/>
                          </a:rPr>
                          <m:t>𝒚</m:t>
                        </m:r>
                      </m:oMath>
                    </m:oMathPara>
                  </a14:m>
                  <a:endParaRPr lang="en-US" sz="113">
                    <a:solidFill>
                      <a:schemeClr val="tx1"/>
                    </a:solidFill>
                  </a:endParaRPr>
                </a:p>
              </p:txBody>
            </p:sp>
          </mc:Choice>
          <mc:Fallback xmlns="">
            <p:sp>
              <p:nvSpPr>
                <p:cNvPr id="24" name="TextBox 23">
                  <a:extLst>
                    <a:ext uri="{FF2B5EF4-FFF2-40B4-BE49-F238E27FC236}">
                      <a16:creationId xmlns:a16="http://schemas.microsoft.com/office/drawing/2014/main" id="{6A11DFDB-EFDF-F1DB-2835-0B8B7B911801}"/>
                    </a:ext>
                  </a:extLst>
                </p:cNvPr>
                <p:cNvSpPr txBox="1">
                  <a:spLocks noRot="1" noChangeAspect="1" noMove="1" noResize="1" noEditPoints="1" noAdjustHandles="1" noChangeArrowheads="1" noChangeShapeType="1" noTextEdit="1"/>
                </p:cNvSpPr>
                <p:nvPr/>
              </p:nvSpPr>
              <p:spPr>
                <a:xfrm>
                  <a:off x="5034021" y="4756159"/>
                  <a:ext cx="233561" cy="338554"/>
                </a:xfrm>
                <a:prstGeom prst="rect">
                  <a:avLst/>
                </a:prstGeom>
                <a:blipFill>
                  <a:blip r:embed="rId5"/>
                  <a:stretch>
                    <a:fillRect r="-23684" b="-53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A9E7525-DA88-A06E-844D-723703CA2171}"/>
                  </a:ext>
                </a:extLst>
              </p:cNvPr>
              <p:cNvSpPr txBox="1"/>
              <p:nvPr/>
            </p:nvSpPr>
            <p:spPr>
              <a:xfrm>
                <a:off x="503396" y="4613998"/>
                <a:ext cx="4602842" cy="1059842"/>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r>
                        <m:rPr>
                          <m:nor/>
                        </m:rPr>
                        <a:rPr lang="fi-FI" b="1" dirty="0" smtClean="0"/>
                        <m:t>Then</m:t>
                      </m:r>
                      <m:r>
                        <m:rPr>
                          <m:nor/>
                        </m:rPr>
                        <a:rPr lang="fi-FI" b="1" dirty="0" smtClean="0"/>
                        <m:t>: </m:t>
                      </m:r>
                      <m:r>
                        <a:rPr lang="fi-FI" b="0" i="1" dirty="0" smtClean="0">
                          <a:latin typeface="Cambria Math" panose="02040503050406030204" pitchFamily="18" charset="0"/>
                        </a:rPr>
                        <m:t> </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𝑚</m:t>
                          </m:r>
                        </m:e>
                        <m:sub>
                          <m:r>
                            <a:rPr lang="fi-FI" b="0" i="1" smtClean="0">
                              <a:latin typeface="Cambria Math" panose="02040503050406030204" pitchFamily="18" charset="0"/>
                            </a:rPr>
                            <m:t>𝑖</m:t>
                          </m:r>
                        </m:sub>
                      </m:sSub>
                      <m:d>
                        <m:dPr>
                          <m:ctrlPr>
                            <a:rPr lang="fi-FI" b="0" i="1" smtClean="0">
                              <a:latin typeface="Cambria Math" panose="02040503050406030204" pitchFamily="18" charset="0"/>
                            </a:rPr>
                          </m:ctrlPr>
                        </m:dPr>
                        <m:e>
                          <m:r>
                            <a:rPr lang="fi-FI" b="0" i="1" smtClean="0">
                              <a:latin typeface="Cambria Math" panose="02040503050406030204" pitchFamily="18" charset="0"/>
                            </a:rPr>
                            <m:t>𝑦</m:t>
                          </m:r>
                        </m:e>
                      </m:d>
                      <m:r>
                        <a:rPr lang="fi-FI" b="0" i="1" smtClean="0">
                          <a:latin typeface="Cambria Math" panose="02040503050406030204" pitchFamily="18" charset="0"/>
                        </a:rPr>
                        <m:t>=</m:t>
                      </m:r>
                      <m:f>
                        <m:fPr>
                          <m:ctrlPr>
                            <a:rPr lang="fi-FI" b="0" i="1" smtClean="0">
                              <a:latin typeface="Cambria Math" panose="02040503050406030204" pitchFamily="18" charset="0"/>
                            </a:rPr>
                          </m:ctrlPr>
                        </m:fPr>
                        <m:num>
                          <m:sSub>
                            <m:sSubPr>
                              <m:ctrlPr>
                                <a:rPr lang="fi-FI" b="0"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sub>
                          </m:sSub>
                          <m:r>
                            <a:rPr lang="fi-FI" b="0" i="1" smtClean="0">
                              <a:latin typeface="Cambria Math" panose="02040503050406030204" pitchFamily="18" charset="0"/>
                            </a:rPr>
                            <m:t>(</m:t>
                          </m:r>
                          <m:r>
                            <a:rPr lang="fi-FI" b="0" i="1" smtClean="0">
                              <a:latin typeface="Cambria Math" panose="02040503050406030204" pitchFamily="18" charset="0"/>
                            </a:rPr>
                            <m:t>𝑦</m:t>
                          </m:r>
                          <m:r>
                            <a:rPr lang="fi-FI" b="0" i="1" smtClean="0">
                              <a:latin typeface="Cambria Math" panose="02040503050406030204" pitchFamily="18" charset="0"/>
                            </a:rPr>
                            <m:t>)</m:t>
                          </m:r>
                        </m:num>
                        <m:den>
                          <m:nary>
                            <m:naryPr>
                              <m:chr m:val="∑"/>
                              <m:ctrlPr>
                                <a:rPr lang="fi-FI" b="0" i="1" smtClean="0">
                                  <a:latin typeface="Cambria Math" panose="02040503050406030204" pitchFamily="18" charset="0"/>
                                </a:rPr>
                              </m:ctrlPr>
                            </m:naryPr>
                            <m:sub>
                              <m:r>
                                <m:rPr>
                                  <m:brk m:alnAt="23"/>
                                </m:rPr>
                                <a:rPr lang="fi-FI" b="0" i="1" smtClean="0">
                                  <a:latin typeface="Cambria Math" panose="02040503050406030204" pitchFamily="18" charset="0"/>
                                </a:rPr>
                                <m:t>𝑗</m:t>
                              </m:r>
                            </m:sub>
                            <m:sup/>
                            <m:e>
                              <m:sSub>
                                <m:sSubPr>
                                  <m:ctrlPr>
                                    <a:rPr lang="fi-FI" b="0"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𝑗</m:t>
                                      </m:r>
                                    </m:sub>
                                  </m:sSub>
                                </m:sub>
                              </m:sSub>
                              <m:r>
                                <a:rPr lang="fi-FI" b="0" i="1" smtClean="0">
                                  <a:latin typeface="Cambria Math" panose="02040503050406030204" pitchFamily="18" charset="0"/>
                                </a:rPr>
                                <m:t>(</m:t>
                              </m:r>
                              <m:r>
                                <a:rPr lang="fi-FI" b="0" i="1" smtClean="0">
                                  <a:latin typeface="Cambria Math" panose="02040503050406030204" pitchFamily="18" charset="0"/>
                                </a:rPr>
                                <m:t>𝑦</m:t>
                              </m:r>
                              <m:r>
                                <a:rPr lang="fi-FI" b="0" i="1" smtClean="0">
                                  <a:latin typeface="Cambria Math" panose="02040503050406030204" pitchFamily="18" charset="0"/>
                                </a:rPr>
                                <m:t>)</m:t>
                              </m:r>
                            </m:e>
                          </m:nary>
                        </m:den>
                      </m:f>
                    </m:oMath>
                  </m:oMathPara>
                </a14:m>
                <a:endParaRPr lang="en-FI"/>
              </a:p>
            </p:txBody>
          </p:sp>
        </mc:Choice>
        <mc:Fallback xmlns="">
          <p:sp>
            <p:nvSpPr>
              <p:cNvPr id="25" name="TextBox 24">
                <a:extLst>
                  <a:ext uri="{FF2B5EF4-FFF2-40B4-BE49-F238E27FC236}">
                    <a16:creationId xmlns:a16="http://schemas.microsoft.com/office/drawing/2014/main" id="{DA9E7525-DA88-A06E-844D-723703CA2171}"/>
                  </a:ext>
                </a:extLst>
              </p:cNvPr>
              <p:cNvSpPr txBox="1">
                <a:spLocks noRot="1" noChangeAspect="1" noMove="1" noResize="1" noEditPoints="1" noAdjustHandles="1" noChangeArrowheads="1" noChangeShapeType="1" noTextEdit="1"/>
              </p:cNvSpPr>
              <p:nvPr/>
            </p:nvSpPr>
            <p:spPr>
              <a:xfrm>
                <a:off x="503396" y="4613998"/>
                <a:ext cx="4602842" cy="10598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418E641-6403-7653-B05A-BB5DDE8839D0}"/>
                  </a:ext>
                </a:extLst>
              </p:cNvPr>
              <p:cNvSpPr txBox="1"/>
              <p:nvPr/>
            </p:nvSpPr>
            <p:spPr>
              <a:xfrm>
                <a:off x="1479488" y="2389248"/>
                <a:ext cx="2689906" cy="775084"/>
              </a:xfrm>
              <a:prstGeom prst="rect">
                <a:avLst/>
              </a:prstGeom>
              <a:noFill/>
            </p:spPr>
            <p:txBody>
              <a:bodyPr wrap="square" lIns="0" rtlCol="0">
                <a:spAutoFit/>
              </a:bodyPr>
              <a:lstStyle/>
              <a:p>
                <a:pPr algn="ctr">
                  <a:lnSpc>
                    <a:spcPct val="130000"/>
                  </a:lnSpc>
                  <a:spcAft>
                    <a:spcPts val="600"/>
                  </a:spcAft>
                  <a:buClr>
                    <a:schemeClr val="accent2"/>
                  </a:buClr>
                </a:pPr>
                <a:r>
                  <a:rPr lang="fi-FI"/>
                  <a:t>What is the probability density of producing </a:t>
                </a:r>
                <a14:m>
                  <m:oMath xmlns:m="http://schemas.openxmlformats.org/officeDocument/2006/math">
                    <m:r>
                      <a:rPr lang="fi-FI" b="0" i="1" smtClean="0">
                        <a:latin typeface="Cambria Math" panose="02040503050406030204" pitchFamily="18" charset="0"/>
                      </a:rPr>
                      <m:t>𝑦</m:t>
                    </m:r>
                  </m:oMath>
                </a14:m>
                <a:r>
                  <a:rPr lang="fi-FI"/>
                  <a:t>?</a:t>
                </a:r>
              </a:p>
            </p:txBody>
          </p:sp>
        </mc:Choice>
        <mc:Fallback xmlns="">
          <p:sp>
            <p:nvSpPr>
              <p:cNvPr id="41" name="TextBox 40">
                <a:extLst>
                  <a:ext uri="{FF2B5EF4-FFF2-40B4-BE49-F238E27FC236}">
                    <a16:creationId xmlns:a16="http://schemas.microsoft.com/office/drawing/2014/main" id="{E418E641-6403-7653-B05A-BB5DDE8839D0}"/>
                  </a:ext>
                </a:extLst>
              </p:cNvPr>
              <p:cNvSpPr txBox="1">
                <a:spLocks noRot="1" noChangeAspect="1" noMove="1" noResize="1" noEditPoints="1" noAdjustHandles="1" noChangeArrowheads="1" noChangeShapeType="1" noTextEdit="1"/>
              </p:cNvSpPr>
              <p:nvPr/>
            </p:nvSpPr>
            <p:spPr>
              <a:xfrm>
                <a:off x="1479488" y="2389248"/>
                <a:ext cx="2689906" cy="775084"/>
              </a:xfrm>
              <a:prstGeom prst="rect">
                <a:avLst/>
              </a:prstGeom>
              <a:blipFill>
                <a:blip r:embed="rId7"/>
                <a:stretch>
                  <a:fillRect l="-1361" b="-11811"/>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C5AFF539-5B75-7F37-3666-37551B5796D3}"/>
              </a:ext>
            </a:extLst>
          </p:cNvPr>
          <p:cNvSpPr txBox="1"/>
          <p:nvPr/>
        </p:nvSpPr>
        <p:spPr>
          <a:xfrm>
            <a:off x="1036320" y="1642139"/>
            <a:ext cx="3700272" cy="414985"/>
          </a:xfrm>
          <a:prstGeom prst="rect">
            <a:avLst/>
          </a:prstGeom>
          <a:noFill/>
        </p:spPr>
        <p:txBody>
          <a:bodyPr wrap="square" lIns="0" rtlCol="0">
            <a:spAutoFit/>
          </a:bodyPr>
          <a:lstStyle/>
          <a:p>
            <a:pPr algn="l">
              <a:lnSpc>
                <a:spcPct val="130000"/>
              </a:lnSpc>
              <a:spcAft>
                <a:spcPts val="600"/>
              </a:spcAft>
              <a:buClr>
                <a:schemeClr val="accent2"/>
              </a:buClr>
            </a:pPr>
            <a:r>
              <a:rPr lang="fi-FI" b="1" err="1"/>
              <a:t>Required</a:t>
            </a:r>
            <a:r>
              <a:rPr lang="fi-FI" b="1"/>
              <a:t> for </a:t>
            </a:r>
            <a:r>
              <a:rPr lang="fi-FI" b="1" err="1"/>
              <a:t>balance</a:t>
            </a:r>
            <a:r>
              <a:rPr lang="fi-FI" b="1"/>
              <a:t> </a:t>
            </a:r>
            <a:r>
              <a:rPr lang="fi-FI" b="1" err="1"/>
              <a:t>heuristic</a:t>
            </a:r>
            <a:r>
              <a:rPr lang="fi-FI" b="1"/>
              <a:t>:</a:t>
            </a:r>
            <a:endParaRPr lang="en-FI" b="1"/>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6F80380-5CE0-16D6-A8FF-2D2ABA673675}"/>
                  </a:ext>
                </a:extLst>
              </p:cNvPr>
              <p:cNvSpPr txBox="1"/>
              <p:nvPr/>
            </p:nvSpPr>
            <p:spPr>
              <a:xfrm>
                <a:off x="1410549" y="3548490"/>
                <a:ext cx="2689906" cy="775084"/>
              </a:xfrm>
              <a:prstGeom prst="rect">
                <a:avLst/>
              </a:prstGeom>
              <a:noFill/>
            </p:spPr>
            <p:txBody>
              <a:bodyPr wrap="square" lIns="0" rtlCol="0">
                <a:spAutoFit/>
              </a:bodyPr>
              <a:lstStyle/>
              <a:p>
                <a:pPr algn="ctr">
                  <a:lnSpc>
                    <a:spcPct val="130000"/>
                  </a:lnSpc>
                  <a:spcAft>
                    <a:spcPts val="600"/>
                  </a:spcAft>
                  <a:buClr>
                    <a:schemeClr val="accent2"/>
                  </a:buClr>
                </a:pPr>
                <a:r>
                  <a:rPr lang="fi-FI"/>
                  <a:t>Sample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𝑖</m:t>
                        </m:r>
                      </m:sub>
                    </m:sSub>
                  </m:oMath>
                </a14:m>
                <a:br>
                  <a:rPr lang="fi-FI" b="0"/>
                </a:br>
                <a:r>
                  <a:rPr lang="fi-FI" b="0"/>
                  <a:t>S</a:t>
                </a:r>
                <a:r>
                  <a:rPr lang="fi-FI"/>
                  <a:t>hift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sub>
                    </m:sSub>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𝑖</m:t>
                        </m:r>
                      </m:sub>
                    </m:sSub>
                    <m:r>
                      <a:rPr lang="fi-FI" b="0" i="1" smtClean="0">
                        <a:latin typeface="Cambria Math" panose="02040503050406030204" pitchFamily="18" charset="0"/>
                      </a:rPr>
                      <m:t>)</m:t>
                    </m:r>
                  </m:oMath>
                </a14:m>
                <a:endParaRPr lang="fi-FI"/>
              </a:p>
            </p:txBody>
          </p:sp>
        </mc:Choice>
        <mc:Fallback xmlns="">
          <p:sp>
            <p:nvSpPr>
              <p:cNvPr id="5" name="TextBox 4">
                <a:extLst>
                  <a:ext uri="{FF2B5EF4-FFF2-40B4-BE49-F238E27FC236}">
                    <a16:creationId xmlns:a16="http://schemas.microsoft.com/office/drawing/2014/main" id="{E6F80380-5CE0-16D6-A8FF-2D2ABA673675}"/>
                  </a:ext>
                </a:extLst>
              </p:cNvPr>
              <p:cNvSpPr txBox="1">
                <a:spLocks noRot="1" noChangeAspect="1" noMove="1" noResize="1" noEditPoints="1" noAdjustHandles="1" noChangeArrowheads="1" noChangeShapeType="1" noTextEdit="1"/>
              </p:cNvSpPr>
              <p:nvPr/>
            </p:nvSpPr>
            <p:spPr>
              <a:xfrm>
                <a:off x="1410549" y="3548490"/>
                <a:ext cx="2689906" cy="775084"/>
              </a:xfrm>
              <a:prstGeom prst="rect">
                <a:avLst/>
              </a:prstGeom>
              <a:blipFill>
                <a:blip r:embed="rId8"/>
                <a:stretch>
                  <a:fillRect b="-11811"/>
                </a:stretch>
              </a:blipFill>
            </p:spPr>
            <p:txBody>
              <a:bodyPr/>
              <a:lstStyle/>
              <a:p>
                <a:r>
                  <a:rPr lang="en-US">
                    <a:noFill/>
                  </a:rPr>
                  <a:t> </a:t>
                </a:r>
              </a:p>
            </p:txBody>
          </p:sp>
        </mc:Fallback>
      </mc:AlternateContent>
      <p:sp>
        <p:nvSpPr>
          <p:cNvPr id="26" name="Slide Number Placeholder 25">
            <a:extLst>
              <a:ext uri="{FF2B5EF4-FFF2-40B4-BE49-F238E27FC236}">
                <a16:creationId xmlns:a16="http://schemas.microsoft.com/office/drawing/2014/main" id="{B9544E5B-D236-78B1-7C44-1F6C53459A1C}"/>
              </a:ext>
            </a:extLst>
          </p:cNvPr>
          <p:cNvSpPr>
            <a:spLocks noGrp="1"/>
          </p:cNvSpPr>
          <p:nvPr>
            <p:ph type="sldNum" sz="quarter" idx="12"/>
          </p:nvPr>
        </p:nvSpPr>
        <p:spPr/>
        <p:txBody>
          <a:bodyPr/>
          <a:lstStyle/>
          <a:p>
            <a:fld id="{897AE9FA-3F8D-0D45-ABEA-B1C7A7244A19}" type="slidenum">
              <a:rPr lang="en-US" smtClean="0"/>
              <a:t>34</a:t>
            </a:fld>
            <a:endParaRPr lang="en-US"/>
          </a:p>
        </p:txBody>
      </p:sp>
    </p:spTree>
    <p:extLst>
      <p:ext uri="{BB962C8B-B14F-4D97-AF65-F5344CB8AC3E}">
        <p14:creationId xmlns:p14="http://schemas.microsoft.com/office/powerpoint/2010/main" val="151873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err="1"/>
              <a:t>Mis</a:t>
            </a:r>
            <a:r>
              <a:rPr lang="fi-FI"/>
              <a:t> </a:t>
            </a:r>
            <a:r>
              <a:rPr lang="fi-FI" err="1"/>
              <a:t>weights</a:t>
            </a:r>
            <a:r>
              <a:rPr lang="fi-FI"/>
              <a:t> </a:t>
            </a:r>
            <a:r>
              <a:rPr lang="fi-FI" err="1"/>
              <a:t>by</a:t>
            </a:r>
            <a:r>
              <a:rPr lang="fi-FI"/>
              <a:t> </a:t>
            </a:r>
            <a:r>
              <a:rPr lang="fi-FI" err="1"/>
              <a:t>backward-shifting</a:t>
            </a:r>
            <a:endParaRPr lang="en-FI"/>
          </a:p>
        </p:txBody>
      </p:sp>
      <p:grpSp>
        <p:nvGrpSpPr>
          <p:cNvPr id="46" name="Group 45">
            <a:extLst>
              <a:ext uri="{FF2B5EF4-FFF2-40B4-BE49-F238E27FC236}">
                <a16:creationId xmlns:a16="http://schemas.microsoft.com/office/drawing/2014/main" id="{4B8ED4FC-F6C0-9C54-2015-AC56074C9F00}"/>
              </a:ext>
            </a:extLst>
          </p:cNvPr>
          <p:cNvGrpSpPr/>
          <p:nvPr/>
        </p:nvGrpSpPr>
        <p:grpSpPr>
          <a:xfrm>
            <a:off x="6202121" y="2025166"/>
            <a:ext cx="4529901" cy="3599603"/>
            <a:chOff x="1792800" y="2025166"/>
            <a:chExt cx="4529901" cy="3599603"/>
          </a:xfrm>
        </p:grpSpPr>
        <p:sp>
          <p:nvSpPr>
            <p:cNvPr id="2" name="Oval 1">
              <a:extLst>
                <a:ext uri="{FF2B5EF4-FFF2-40B4-BE49-F238E27FC236}">
                  <a16:creationId xmlns:a16="http://schemas.microsoft.com/office/drawing/2014/main" id="{5E813FCE-FC85-06A4-4437-035E29262AE3}"/>
                </a:ext>
              </a:extLst>
            </p:cNvPr>
            <p:cNvSpPr/>
            <p:nvPr/>
          </p:nvSpPr>
          <p:spPr>
            <a:xfrm>
              <a:off x="2050485" y="4437559"/>
              <a:ext cx="4248312" cy="795024"/>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3" name="Oval 2">
              <a:extLst>
                <a:ext uri="{FF2B5EF4-FFF2-40B4-BE49-F238E27FC236}">
                  <a16:creationId xmlns:a16="http://schemas.microsoft.com/office/drawing/2014/main" id="{84A3B6FB-00ED-34FF-1392-14B09D407E0E}"/>
                </a:ext>
              </a:extLst>
            </p:cNvPr>
            <p:cNvSpPr/>
            <p:nvPr/>
          </p:nvSpPr>
          <p:spPr>
            <a:xfrm>
              <a:off x="2474238" y="4620870"/>
              <a:ext cx="707198" cy="435420"/>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6" name="Oval 5">
              <a:extLst>
                <a:ext uri="{FF2B5EF4-FFF2-40B4-BE49-F238E27FC236}">
                  <a16:creationId xmlns:a16="http://schemas.microsoft.com/office/drawing/2014/main" id="{88D4ECB0-91EB-2947-35D4-ADE1A9E1D5B9}"/>
                </a:ext>
              </a:extLst>
            </p:cNvPr>
            <p:cNvSpPr/>
            <p:nvPr/>
          </p:nvSpPr>
          <p:spPr>
            <a:xfrm>
              <a:off x="3057045" y="4538697"/>
              <a:ext cx="1054687" cy="606846"/>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7" name="Oval 6">
              <a:extLst>
                <a:ext uri="{FF2B5EF4-FFF2-40B4-BE49-F238E27FC236}">
                  <a16:creationId xmlns:a16="http://schemas.microsoft.com/office/drawing/2014/main" id="{7AA11644-F01B-7112-911D-E2D9807236AD}"/>
                </a:ext>
              </a:extLst>
            </p:cNvPr>
            <p:cNvSpPr/>
            <p:nvPr/>
          </p:nvSpPr>
          <p:spPr>
            <a:xfrm>
              <a:off x="3907301" y="4509747"/>
              <a:ext cx="1243501" cy="606846"/>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8" name="Oval 7">
              <a:extLst>
                <a:ext uri="{FF2B5EF4-FFF2-40B4-BE49-F238E27FC236}">
                  <a16:creationId xmlns:a16="http://schemas.microsoft.com/office/drawing/2014/main" id="{4004F7BB-863D-B496-84E2-ACD23CC7907A}"/>
                </a:ext>
              </a:extLst>
            </p:cNvPr>
            <p:cNvSpPr/>
            <p:nvPr/>
          </p:nvSpPr>
          <p:spPr>
            <a:xfrm>
              <a:off x="4854462" y="4586245"/>
              <a:ext cx="954468" cy="553938"/>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9" name="Freeform: Shape 8">
              <a:extLst>
                <a:ext uri="{FF2B5EF4-FFF2-40B4-BE49-F238E27FC236}">
                  <a16:creationId xmlns:a16="http://schemas.microsoft.com/office/drawing/2014/main" id="{42EF9285-6725-D007-376D-7C1BD7FBAD56}"/>
                </a:ext>
              </a:extLst>
            </p:cNvPr>
            <p:cNvSpPr/>
            <p:nvPr/>
          </p:nvSpPr>
          <p:spPr>
            <a:xfrm>
              <a:off x="3907301" y="4656614"/>
              <a:ext cx="204432" cy="339679"/>
            </a:xfrm>
            <a:custGeom>
              <a:avLst/>
              <a:gdLst>
                <a:gd name="connsiteX0" fmla="*/ 91627 w 204432"/>
                <a:gd name="connsiteY0" fmla="*/ 0 h 339679"/>
                <a:gd name="connsiteX1" fmla="*/ 114370 w 204432"/>
                <a:gd name="connsiteY1" fmla="*/ 15860 h 339679"/>
                <a:gd name="connsiteX2" fmla="*/ 204432 w 204432"/>
                <a:gd name="connsiteY2" fmla="*/ 185507 h 339679"/>
                <a:gd name="connsiteX3" fmla="*/ 162991 w 204432"/>
                <a:gd name="connsiteY3" fmla="*/ 303613 h 339679"/>
                <a:gd name="connsiteX4" fmla="*/ 128968 w 204432"/>
                <a:gd name="connsiteY4" fmla="*/ 339679 h 339679"/>
                <a:gd name="connsiteX5" fmla="*/ 106185 w 204432"/>
                <a:gd name="connsiteY5" fmla="*/ 326204 h 339679"/>
                <a:gd name="connsiteX6" fmla="*/ 0 w 204432"/>
                <a:gd name="connsiteY6" fmla="*/ 156557 h 339679"/>
                <a:gd name="connsiteX7" fmla="*/ 48860 w 204432"/>
                <a:gd name="connsiteY7" fmla="*/ 38451 h 3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432" h="339679">
                  <a:moveTo>
                    <a:pt x="91627" y="0"/>
                  </a:moveTo>
                  <a:lnTo>
                    <a:pt x="114370" y="15860"/>
                  </a:lnTo>
                  <a:cubicBezTo>
                    <a:pt x="171231" y="64287"/>
                    <a:pt x="204432" y="122666"/>
                    <a:pt x="204432" y="185507"/>
                  </a:cubicBezTo>
                  <a:cubicBezTo>
                    <a:pt x="204432" y="227401"/>
                    <a:pt x="189676" y="267312"/>
                    <a:pt x="162991" y="303613"/>
                  </a:cubicBezTo>
                  <a:lnTo>
                    <a:pt x="128968" y="339679"/>
                  </a:lnTo>
                  <a:lnTo>
                    <a:pt x="106185" y="326204"/>
                  </a:lnTo>
                  <a:cubicBezTo>
                    <a:pt x="39145" y="277777"/>
                    <a:pt x="0" y="219398"/>
                    <a:pt x="0" y="156557"/>
                  </a:cubicBezTo>
                  <a:cubicBezTo>
                    <a:pt x="0" y="114663"/>
                    <a:pt x="17398" y="74752"/>
                    <a:pt x="48860" y="38451"/>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0" name="Freeform: Shape 9">
              <a:extLst>
                <a:ext uri="{FF2B5EF4-FFF2-40B4-BE49-F238E27FC236}">
                  <a16:creationId xmlns:a16="http://schemas.microsoft.com/office/drawing/2014/main" id="{3FD0EB73-E413-382D-8BCD-59DD49652EB3}"/>
                </a:ext>
              </a:extLst>
            </p:cNvPr>
            <p:cNvSpPr/>
            <p:nvPr/>
          </p:nvSpPr>
          <p:spPr>
            <a:xfrm>
              <a:off x="3057045" y="4712975"/>
              <a:ext cx="124391" cy="254489"/>
            </a:xfrm>
            <a:custGeom>
              <a:avLst/>
              <a:gdLst>
                <a:gd name="connsiteX0" fmla="*/ 51856 w 124391"/>
                <a:gd name="connsiteY0" fmla="*/ 0 h 254489"/>
                <a:gd name="connsiteX1" fmla="*/ 96603 w 124391"/>
                <a:gd name="connsiteY1" fmla="*/ 40864 h 254489"/>
                <a:gd name="connsiteX2" fmla="*/ 124391 w 124391"/>
                <a:gd name="connsiteY2" fmla="*/ 125606 h 254489"/>
                <a:gd name="connsiteX3" fmla="*/ 96603 w 124391"/>
                <a:gd name="connsiteY3" fmla="*/ 210349 h 254489"/>
                <a:gd name="connsiteX4" fmla="*/ 48268 w 124391"/>
                <a:gd name="connsiteY4" fmla="*/ 254489 h 254489"/>
                <a:gd name="connsiteX5" fmla="*/ 41441 w 124391"/>
                <a:gd name="connsiteY5" fmla="*/ 247252 h 254489"/>
                <a:gd name="connsiteX6" fmla="*/ 0 w 124391"/>
                <a:gd name="connsiteY6" fmla="*/ 129146 h 254489"/>
                <a:gd name="connsiteX7" fmla="*/ 41441 w 124391"/>
                <a:gd name="connsiteY7" fmla="*/ 11040 h 2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91" h="254489">
                  <a:moveTo>
                    <a:pt x="51856" y="0"/>
                  </a:moveTo>
                  <a:lnTo>
                    <a:pt x="96603" y="40864"/>
                  </a:lnTo>
                  <a:cubicBezTo>
                    <a:pt x="114497" y="66910"/>
                    <a:pt x="124391" y="95547"/>
                    <a:pt x="124391" y="125606"/>
                  </a:cubicBezTo>
                  <a:cubicBezTo>
                    <a:pt x="124391" y="155666"/>
                    <a:pt x="114497" y="184302"/>
                    <a:pt x="96603" y="210349"/>
                  </a:cubicBezTo>
                  <a:lnTo>
                    <a:pt x="48268" y="254489"/>
                  </a:lnTo>
                  <a:lnTo>
                    <a:pt x="41441" y="247252"/>
                  </a:lnTo>
                  <a:cubicBezTo>
                    <a:pt x="14756" y="210951"/>
                    <a:pt x="0" y="171040"/>
                    <a:pt x="0" y="129146"/>
                  </a:cubicBezTo>
                  <a:cubicBezTo>
                    <a:pt x="0" y="87252"/>
                    <a:pt x="14756" y="47341"/>
                    <a:pt x="41441" y="11040"/>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1" name="Freeform: Shape 10">
              <a:extLst>
                <a:ext uri="{FF2B5EF4-FFF2-40B4-BE49-F238E27FC236}">
                  <a16:creationId xmlns:a16="http://schemas.microsoft.com/office/drawing/2014/main" id="{C129F009-E2DD-4D7A-5487-4A2C30735EEA}"/>
                </a:ext>
              </a:extLst>
            </p:cNvPr>
            <p:cNvSpPr/>
            <p:nvPr/>
          </p:nvSpPr>
          <p:spPr>
            <a:xfrm>
              <a:off x="4854462" y="4643369"/>
              <a:ext cx="296341" cy="387334"/>
            </a:xfrm>
            <a:custGeom>
              <a:avLst/>
              <a:gdLst>
                <a:gd name="connsiteX0" fmla="*/ 189895 w 296341"/>
                <a:gd name="connsiteY0" fmla="*/ 0 h 387334"/>
                <a:gd name="connsiteX1" fmla="*/ 190156 w 296341"/>
                <a:gd name="connsiteY1" fmla="*/ 154 h 387334"/>
                <a:gd name="connsiteX2" fmla="*/ 296341 w 296341"/>
                <a:gd name="connsiteY2" fmla="*/ 169801 h 387334"/>
                <a:gd name="connsiteX3" fmla="*/ 114235 w 296341"/>
                <a:gd name="connsiteY3" fmla="*/ 384354 h 387334"/>
                <a:gd name="connsiteX4" fmla="*/ 106834 w 296341"/>
                <a:gd name="connsiteY4" fmla="*/ 387334 h 387334"/>
                <a:gd name="connsiteX5" fmla="*/ 37504 w 296341"/>
                <a:gd name="connsiteY5" fmla="*/ 327654 h 387334"/>
                <a:gd name="connsiteX6" fmla="*/ 0 w 296341"/>
                <a:gd name="connsiteY6" fmla="*/ 219845 h 387334"/>
                <a:gd name="connsiteX7" fmla="*/ 139779 w 296341"/>
                <a:gd name="connsiteY7" fmla="*/ 23998 h 3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41" h="387334">
                  <a:moveTo>
                    <a:pt x="189895" y="0"/>
                  </a:moveTo>
                  <a:lnTo>
                    <a:pt x="190156" y="154"/>
                  </a:lnTo>
                  <a:cubicBezTo>
                    <a:pt x="257196" y="48581"/>
                    <a:pt x="296341" y="106960"/>
                    <a:pt x="296341" y="169801"/>
                  </a:cubicBezTo>
                  <a:cubicBezTo>
                    <a:pt x="296341" y="253589"/>
                    <a:pt x="226749" y="329445"/>
                    <a:pt x="114235" y="384354"/>
                  </a:cubicBezTo>
                  <a:lnTo>
                    <a:pt x="106834" y="387334"/>
                  </a:lnTo>
                  <a:lnTo>
                    <a:pt x="37504" y="327654"/>
                  </a:lnTo>
                  <a:cubicBezTo>
                    <a:pt x="13354" y="294518"/>
                    <a:pt x="0" y="258087"/>
                    <a:pt x="0" y="219845"/>
                  </a:cubicBezTo>
                  <a:cubicBezTo>
                    <a:pt x="0" y="143362"/>
                    <a:pt x="53416" y="74120"/>
                    <a:pt x="139779" y="23998"/>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2" name="Oval 11">
              <a:extLst>
                <a:ext uri="{FF2B5EF4-FFF2-40B4-BE49-F238E27FC236}">
                  <a16:creationId xmlns:a16="http://schemas.microsoft.com/office/drawing/2014/main" id="{AF80C5FD-3C1A-BD0C-D782-8380CB895D79}"/>
                </a:ext>
              </a:extLst>
            </p:cNvPr>
            <p:cNvSpPr/>
            <p:nvPr/>
          </p:nvSpPr>
          <p:spPr>
            <a:xfrm>
              <a:off x="1796156" y="253662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3" name="Oval 12">
              <a:extLst>
                <a:ext uri="{FF2B5EF4-FFF2-40B4-BE49-F238E27FC236}">
                  <a16:creationId xmlns:a16="http://schemas.microsoft.com/office/drawing/2014/main" id="{0E3D394B-2212-B957-79F3-30CA8D80750C}"/>
                </a:ext>
              </a:extLst>
            </p:cNvPr>
            <p:cNvSpPr/>
            <p:nvPr/>
          </p:nvSpPr>
          <p:spPr>
            <a:xfrm>
              <a:off x="2958193" y="2756110"/>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 name="Oval 13">
              <a:extLst>
                <a:ext uri="{FF2B5EF4-FFF2-40B4-BE49-F238E27FC236}">
                  <a16:creationId xmlns:a16="http://schemas.microsoft.com/office/drawing/2014/main" id="{FA6A5812-C686-3CDC-E827-05690DA6E874}"/>
                </a:ext>
              </a:extLst>
            </p:cNvPr>
            <p:cNvSpPr/>
            <p:nvPr/>
          </p:nvSpPr>
          <p:spPr>
            <a:xfrm>
              <a:off x="4120231" y="253662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5" name="Oval 14">
              <a:extLst>
                <a:ext uri="{FF2B5EF4-FFF2-40B4-BE49-F238E27FC236}">
                  <a16:creationId xmlns:a16="http://schemas.microsoft.com/office/drawing/2014/main" id="{827C7D1B-224B-2A66-4FBA-43257EFF5FC6}"/>
                </a:ext>
              </a:extLst>
            </p:cNvPr>
            <p:cNvSpPr/>
            <p:nvPr/>
          </p:nvSpPr>
          <p:spPr>
            <a:xfrm>
              <a:off x="5224829" y="271535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ABA3659-ED9D-D0B1-1C3C-0C31AC613A21}"/>
                    </a:ext>
                  </a:extLst>
                </p:cNvPr>
                <p:cNvSpPr txBox="1"/>
                <p:nvPr/>
              </p:nvSpPr>
              <p:spPr>
                <a:xfrm>
                  <a:off x="2074867" y="2025166"/>
                  <a:ext cx="3840514" cy="246221"/>
                </a:xfrm>
                <a:prstGeom prst="rect">
                  <a:avLst/>
                </a:prstGeom>
                <a:noFill/>
              </p:spPr>
              <p:txBody>
                <a:bodyPr wrap="square" lIns="0" tIns="0" rIns="0" bIns="0" rtlCol="0">
                  <a:spAutoFit/>
                </a:bodyPr>
                <a:lstStyle/>
                <a:p>
                  <a:pPr algn="ctr" defTabSz="114300"/>
                  <a:r>
                    <a:rPr lang="fi-FI" sz="1600">
                      <a:solidFill>
                        <a:srgbClr val="000000"/>
                      </a:solidFill>
                      <a:latin typeface="Trebuchet MS" panose="020B0603020202020204" pitchFamily="34" charset="0"/>
                    </a:rPr>
                    <a:t>Input </a:t>
                  </a:r>
                  <a:r>
                    <a:rPr lang="fi-FI" sz="1600" err="1">
                      <a:solidFill>
                        <a:srgbClr val="000000"/>
                      </a:solidFill>
                      <a:latin typeface="Trebuchet MS" panose="020B0603020202020204" pitchFamily="34" charset="0"/>
                    </a:rPr>
                    <a:t>domains</a:t>
                  </a:r>
                  <a:r>
                    <a:rPr lang="fi-FI" sz="1600">
                      <a:solidFill>
                        <a:srgbClr val="000000"/>
                      </a:solidFill>
                      <a:latin typeface="Trebuchet MS" panose="020B0603020202020204" pitchFamily="34" charset="0"/>
                    </a:rPr>
                    <a:t> </a:t>
                  </a:r>
                  <a14:m>
                    <m:oMath xmlns:m="http://schemas.openxmlformats.org/officeDocument/2006/math">
                      <m:sSub>
                        <m:sSubPr>
                          <m:ctrlPr>
                            <a:rPr lang="fi-FI" sz="1600" b="0" i="1" smtClean="0">
                              <a:solidFill>
                                <a:srgbClr val="000000"/>
                              </a:solidFill>
                              <a:latin typeface="Cambria Math" panose="02040503050406030204" pitchFamily="18" charset="0"/>
                            </a:rPr>
                          </m:ctrlPr>
                        </m:sSubPr>
                        <m:e>
                          <m:r>
                            <m:rPr>
                              <m:sty m:val="p"/>
                            </m:rPr>
                            <a:rPr lang="fi-FI" sz="1600" b="0" i="0" smtClean="0">
                              <a:solidFill>
                                <a:srgbClr val="000000"/>
                              </a:solidFill>
                              <a:latin typeface="Cambria Math" panose="02040503050406030204" pitchFamily="18" charset="0"/>
                            </a:rPr>
                            <m:t>Ω</m:t>
                          </m:r>
                        </m:e>
                        <m:sub>
                          <m:r>
                            <m:rPr>
                              <m:sty m:val="p"/>
                            </m:rPr>
                            <a:rPr lang="fi-FI" sz="1600" b="0" i="0" smtClean="0">
                              <a:solidFill>
                                <a:srgbClr val="000000"/>
                              </a:solidFill>
                              <a:latin typeface="Cambria Math" panose="02040503050406030204" pitchFamily="18" charset="0"/>
                            </a:rPr>
                            <m:t>i</m:t>
                          </m:r>
                        </m:sub>
                      </m:sSub>
                    </m:oMath>
                  </a14:m>
                  <a:endParaRPr lang="en-US" sz="1600" err="1">
                    <a:solidFill>
                      <a:srgbClr val="000000"/>
                    </a:solidFill>
                    <a:latin typeface="Trebuchet MS" panose="020B0603020202020204" pitchFamily="34" charset="0"/>
                  </a:endParaRPr>
                </a:p>
              </p:txBody>
            </p:sp>
          </mc:Choice>
          <mc:Fallback xmlns="">
            <p:sp>
              <p:nvSpPr>
                <p:cNvPr id="16" name="TextBox 15">
                  <a:extLst>
                    <a:ext uri="{FF2B5EF4-FFF2-40B4-BE49-F238E27FC236}">
                      <a16:creationId xmlns:a16="http://schemas.microsoft.com/office/drawing/2014/main" id="{7ABA3659-ED9D-D0B1-1C3C-0C31AC613A21}"/>
                    </a:ext>
                  </a:extLst>
                </p:cNvPr>
                <p:cNvSpPr txBox="1">
                  <a:spLocks noRot="1" noChangeAspect="1" noMove="1" noResize="1" noEditPoints="1" noAdjustHandles="1" noChangeArrowheads="1" noChangeShapeType="1" noTextEdit="1"/>
                </p:cNvSpPr>
                <p:nvPr/>
              </p:nvSpPr>
              <p:spPr>
                <a:xfrm>
                  <a:off x="2074867" y="2025166"/>
                  <a:ext cx="3840514" cy="246221"/>
                </a:xfrm>
                <a:prstGeom prst="rect">
                  <a:avLst/>
                </a:prstGeom>
                <a:blipFill>
                  <a:blip r:embed="rId3"/>
                  <a:stretch>
                    <a:fillRect t="-26829" b="-463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166D1FA-8458-A35E-F68D-050347A47D57}"/>
                    </a:ext>
                  </a:extLst>
                </p:cNvPr>
                <p:cNvSpPr txBox="1"/>
                <p:nvPr/>
              </p:nvSpPr>
              <p:spPr>
                <a:xfrm>
                  <a:off x="2693179"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Target domain </a:t>
                  </a:r>
                  <a14:m>
                    <m:oMath xmlns:m="http://schemas.openxmlformats.org/officeDocument/2006/math">
                      <m:r>
                        <m:rPr>
                          <m:sty m:val="p"/>
                        </m:rPr>
                        <a:rPr lang="fi-FI" sz="1600">
                          <a:solidFill>
                            <a:srgbClr val="000000"/>
                          </a:solidFill>
                          <a:latin typeface="Cambria Math" panose="02040503050406030204" pitchFamily="18" charset="0"/>
                        </a:rPr>
                        <m:t>Ω</m:t>
                      </m:r>
                    </m:oMath>
                  </a14:m>
                  <a:endParaRPr lang="en-US" sz="1600">
                    <a:solidFill>
                      <a:srgbClr val="000000"/>
                    </a:solidFill>
                    <a:latin typeface="Trebuchet MS" panose="020B0603020202020204" pitchFamily="34" charset="0"/>
                  </a:endParaRPr>
                </a:p>
              </p:txBody>
            </p:sp>
          </mc:Choice>
          <mc:Fallback xmlns="">
            <p:sp>
              <p:nvSpPr>
                <p:cNvPr id="17" name="TextBox 16">
                  <a:extLst>
                    <a:ext uri="{FF2B5EF4-FFF2-40B4-BE49-F238E27FC236}">
                      <a16:creationId xmlns:a16="http://schemas.microsoft.com/office/drawing/2014/main" id="{1166D1FA-8458-A35E-F68D-050347A47D57}"/>
                    </a:ext>
                  </a:extLst>
                </p:cNvPr>
                <p:cNvSpPr txBox="1">
                  <a:spLocks noRot="1" noChangeAspect="1" noMove="1" noResize="1" noEditPoints="1" noAdjustHandles="1" noChangeArrowheads="1" noChangeShapeType="1" noTextEdit="1"/>
                </p:cNvSpPr>
                <p:nvPr/>
              </p:nvSpPr>
              <p:spPr>
                <a:xfrm>
                  <a:off x="2693179" y="5378548"/>
                  <a:ext cx="2801070" cy="246221"/>
                </a:xfrm>
                <a:prstGeom prst="rect">
                  <a:avLst/>
                </a:prstGeom>
                <a:blipFill>
                  <a:blip r:embed="rId4"/>
                  <a:stretch>
                    <a:fillRect t="-24390" b="-4878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2BD0D0BD-7666-BB4C-7552-4D2E6A2AD13A}"/>
                </a:ext>
              </a:extLst>
            </p:cNvPr>
            <p:cNvGrpSpPr/>
            <p:nvPr/>
          </p:nvGrpSpPr>
          <p:grpSpPr>
            <a:xfrm>
              <a:off x="1792800" y="2536627"/>
              <a:ext cx="4526545" cy="953480"/>
              <a:chOff x="200558" y="4457305"/>
              <a:chExt cx="4526545" cy="953480"/>
            </a:xfrm>
          </p:grpSpPr>
          <p:sp>
            <p:nvSpPr>
              <p:cNvPr id="19" name="Oval 18">
                <a:extLst>
                  <a:ext uri="{FF2B5EF4-FFF2-40B4-BE49-F238E27FC236}">
                    <a16:creationId xmlns:a16="http://schemas.microsoft.com/office/drawing/2014/main" id="{248E1313-FD24-8927-FB64-895BD51C7DEB}"/>
                  </a:ext>
                </a:extLst>
              </p:cNvPr>
              <p:cNvSpPr/>
              <p:nvPr/>
            </p:nvSpPr>
            <p:spPr>
              <a:xfrm>
                <a:off x="200558" y="445730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0" name="Oval 19">
                <a:extLst>
                  <a:ext uri="{FF2B5EF4-FFF2-40B4-BE49-F238E27FC236}">
                    <a16:creationId xmlns:a16="http://schemas.microsoft.com/office/drawing/2014/main" id="{0F2ED5F5-23FF-F95F-6182-24514918ED70}"/>
                  </a:ext>
                </a:extLst>
              </p:cNvPr>
              <p:cNvSpPr/>
              <p:nvPr/>
            </p:nvSpPr>
            <p:spPr>
              <a:xfrm>
                <a:off x="1362595" y="4676788"/>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1" name="Oval 20">
                <a:extLst>
                  <a:ext uri="{FF2B5EF4-FFF2-40B4-BE49-F238E27FC236}">
                    <a16:creationId xmlns:a16="http://schemas.microsoft.com/office/drawing/2014/main" id="{5C294910-9998-21C7-78F0-28DEEB3BBED9}"/>
                  </a:ext>
                </a:extLst>
              </p:cNvPr>
              <p:cNvSpPr/>
              <p:nvPr/>
            </p:nvSpPr>
            <p:spPr>
              <a:xfrm>
                <a:off x="2524633" y="445730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2" name="Oval 21">
                <a:extLst>
                  <a:ext uri="{FF2B5EF4-FFF2-40B4-BE49-F238E27FC236}">
                    <a16:creationId xmlns:a16="http://schemas.microsoft.com/office/drawing/2014/main" id="{4CFB0337-F9FC-8F97-88D9-7AE71935712B}"/>
                  </a:ext>
                </a:extLst>
              </p:cNvPr>
              <p:cNvSpPr/>
              <p:nvPr/>
            </p:nvSpPr>
            <p:spPr>
              <a:xfrm>
                <a:off x="3629231" y="463603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grpSp>
        <p:sp>
          <p:nvSpPr>
            <p:cNvPr id="23" name="Oval 22">
              <a:extLst>
                <a:ext uri="{FF2B5EF4-FFF2-40B4-BE49-F238E27FC236}">
                  <a16:creationId xmlns:a16="http://schemas.microsoft.com/office/drawing/2014/main" id="{41840BFD-0AD4-64EF-64DE-09AA417CD3F4}"/>
                </a:ext>
              </a:extLst>
            </p:cNvPr>
            <p:cNvSpPr/>
            <p:nvPr/>
          </p:nvSpPr>
          <p:spPr>
            <a:xfrm>
              <a:off x="4931526" y="4773514"/>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11DFDB-EFDF-F1DB-2835-0B8B7B911801}"/>
                    </a:ext>
                  </a:extLst>
                </p:cNvPr>
                <p:cNvSpPr txBox="1"/>
                <p:nvPr/>
              </p:nvSpPr>
              <p:spPr>
                <a:xfrm>
                  <a:off x="5034021" y="4756159"/>
                  <a:ext cx="233561"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sz="1600" b="1" i="1" dirty="0" smtClean="0">
                            <a:solidFill>
                              <a:schemeClr val="tx1"/>
                            </a:solidFill>
                            <a:latin typeface="Cambria Math" panose="02040503050406030204" pitchFamily="18" charset="0"/>
                          </a:rPr>
                          <m:t>𝒚</m:t>
                        </m:r>
                      </m:oMath>
                    </m:oMathPara>
                  </a14:m>
                  <a:endParaRPr lang="en-US" sz="113">
                    <a:solidFill>
                      <a:schemeClr val="tx1"/>
                    </a:solidFill>
                  </a:endParaRPr>
                </a:p>
              </p:txBody>
            </p:sp>
          </mc:Choice>
          <mc:Fallback xmlns="">
            <p:sp>
              <p:nvSpPr>
                <p:cNvPr id="24" name="TextBox 23">
                  <a:extLst>
                    <a:ext uri="{FF2B5EF4-FFF2-40B4-BE49-F238E27FC236}">
                      <a16:creationId xmlns:a16="http://schemas.microsoft.com/office/drawing/2014/main" id="{6A11DFDB-EFDF-F1DB-2835-0B8B7B911801}"/>
                    </a:ext>
                  </a:extLst>
                </p:cNvPr>
                <p:cNvSpPr txBox="1">
                  <a:spLocks noRot="1" noChangeAspect="1" noMove="1" noResize="1" noEditPoints="1" noAdjustHandles="1" noChangeArrowheads="1" noChangeShapeType="1" noTextEdit="1"/>
                </p:cNvSpPr>
                <p:nvPr/>
              </p:nvSpPr>
              <p:spPr>
                <a:xfrm>
                  <a:off x="5034021" y="4756159"/>
                  <a:ext cx="233561" cy="338554"/>
                </a:xfrm>
                <a:prstGeom prst="rect">
                  <a:avLst/>
                </a:prstGeom>
                <a:blipFill>
                  <a:blip r:embed="rId5"/>
                  <a:stretch>
                    <a:fillRect r="-23684" b="-53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418E641-6403-7653-B05A-BB5DDE8839D0}"/>
                  </a:ext>
                </a:extLst>
              </p:cNvPr>
              <p:cNvSpPr txBox="1"/>
              <p:nvPr/>
            </p:nvSpPr>
            <p:spPr>
              <a:xfrm>
                <a:off x="875147" y="2082932"/>
                <a:ext cx="6375102" cy="414985"/>
              </a:xfrm>
              <a:prstGeom prst="rect">
                <a:avLst/>
              </a:prstGeom>
              <a:noFill/>
            </p:spPr>
            <p:txBody>
              <a:bodyPr wrap="square" lIns="0" rtlCol="0">
                <a:spAutoFit/>
              </a:bodyPr>
              <a:lstStyle/>
              <a:p>
                <a:pPr>
                  <a:lnSpc>
                    <a:spcPct val="130000"/>
                  </a:lnSpc>
                  <a:spcAft>
                    <a:spcPts val="600"/>
                  </a:spcAft>
                  <a:buClr>
                    <a:schemeClr val="accent2"/>
                  </a:buClr>
                </a:pPr>
                <a:r>
                  <a:rPr lang="fi-FI"/>
                  <a:t>Denote </a:t>
                </a:r>
                <a:r>
                  <a:rPr lang="fi-FI" err="1"/>
                  <a:t>by</a:t>
                </a:r>
                <a:r>
                  <a:rPr lang="fi-FI"/>
                  <a:t> </a:t>
                </a:r>
                <a14:m>
                  <m:oMath xmlns:m="http://schemas.openxmlformats.org/officeDocument/2006/math">
                    <m:sSub>
                      <m:sSubPr>
                        <m:ctrlPr>
                          <a:rPr lang="fi-FI" i="1" smtClean="0">
                            <a:latin typeface="Cambria Math" panose="02040503050406030204" pitchFamily="18" charset="0"/>
                          </a:rPr>
                        </m:ctrlPr>
                      </m:sSubPr>
                      <m:e>
                        <m:r>
                          <a:rPr lang="fi-FI" b="0" i="1" smtClean="0">
                            <a:latin typeface="Cambria Math" panose="02040503050406030204" pitchFamily="18" charset="0"/>
                          </a:rPr>
                          <m:t>𝑥</m:t>
                        </m:r>
                      </m:e>
                      <m:sub>
                        <m:r>
                          <a:rPr lang="fi-FI" b="0" i="1" smtClean="0">
                            <a:latin typeface="Cambria Math" panose="02040503050406030204" pitchFamily="18" charset="0"/>
                          </a:rPr>
                          <m:t>𝑖</m:t>
                        </m:r>
                      </m:sub>
                    </m:sSub>
                  </m:oMath>
                </a14:m>
                <a:r>
                  <a:rPr lang="fi-FI"/>
                  <a:t> possible </a:t>
                </a:r>
                <a:r>
                  <a:rPr lang="fi-FI" err="1"/>
                  <a:t>inputs</a:t>
                </a:r>
                <a:r>
                  <a:rPr lang="fi-FI"/>
                  <a:t> </a:t>
                </a:r>
                <a:r>
                  <a:rPr lang="fi-FI" err="1"/>
                  <a:t>that</a:t>
                </a:r>
                <a:r>
                  <a:rPr lang="fi-FI"/>
                  <a:t> </a:t>
                </a:r>
                <a:r>
                  <a:rPr lang="fi-FI" err="1"/>
                  <a:t>map</a:t>
                </a:r>
                <a:r>
                  <a:rPr lang="fi-FI"/>
                  <a:t> to </a:t>
                </a:r>
                <a14:m>
                  <m:oMath xmlns:m="http://schemas.openxmlformats.org/officeDocument/2006/math">
                    <m:r>
                      <a:rPr lang="fi-FI" b="0" i="1" dirty="0" smtClean="0">
                        <a:latin typeface="Cambria Math" panose="02040503050406030204" pitchFamily="18" charset="0"/>
                      </a:rPr>
                      <m:t>𝑦</m:t>
                    </m:r>
                  </m:oMath>
                </a14:m>
                <a:r>
                  <a:rPr lang="fi-FI"/>
                  <a:t>:</a:t>
                </a:r>
              </a:p>
            </p:txBody>
          </p:sp>
        </mc:Choice>
        <mc:Fallback xmlns="">
          <p:sp>
            <p:nvSpPr>
              <p:cNvPr id="41" name="TextBox 40">
                <a:extLst>
                  <a:ext uri="{FF2B5EF4-FFF2-40B4-BE49-F238E27FC236}">
                    <a16:creationId xmlns:a16="http://schemas.microsoft.com/office/drawing/2014/main" id="{E418E641-6403-7653-B05A-BB5DDE8839D0}"/>
                  </a:ext>
                </a:extLst>
              </p:cNvPr>
              <p:cNvSpPr txBox="1">
                <a:spLocks noRot="1" noChangeAspect="1" noMove="1" noResize="1" noEditPoints="1" noAdjustHandles="1" noChangeArrowheads="1" noChangeShapeType="1" noTextEdit="1"/>
              </p:cNvSpPr>
              <p:nvPr/>
            </p:nvSpPr>
            <p:spPr>
              <a:xfrm>
                <a:off x="875147" y="2082932"/>
                <a:ext cx="6375102" cy="414985"/>
              </a:xfrm>
              <a:prstGeom prst="rect">
                <a:avLst/>
              </a:prstGeom>
              <a:blipFill>
                <a:blip r:embed="rId6"/>
                <a:stretch>
                  <a:fillRect l="-2297"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5AFF539-5B75-7F37-3666-37551B5796D3}"/>
                  </a:ext>
                </a:extLst>
              </p:cNvPr>
              <p:cNvSpPr txBox="1"/>
              <p:nvPr/>
            </p:nvSpPr>
            <p:spPr>
              <a:xfrm>
                <a:off x="919186" y="2616256"/>
                <a:ext cx="3700272" cy="529376"/>
              </a:xfrm>
              <a:prstGeom prst="rect">
                <a:avLst/>
              </a:prstGeom>
              <a:noFill/>
            </p:spPr>
            <p:txBody>
              <a:bodyPr wrap="square" lIns="0" rtlCol="0">
                <a:spAutoFit/>
              </a:bodyPr>
              <a:lstStyle/>
              <a:p>
                <a:pP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𝑦</m:t>
                      </m:r>
                      <m:r>
                        <a:rPr lang="fi-FI" b="0" i="1" smtClean="0">
                          <a:latin typeface="Cambria Math" panose="02040503050406030204" pitchFamily="18" charset="0"/>
                        </a:rPr>
                        <m:t>=</m:t>
                      </m:r>
                      <m:sSub>
                        <m:sSubPr>
                          <m:ctrlPr>
                            <a:rPr lang="fi-FI"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sub>
                      </m:sSub>
                      <m:d>
                        <m:dPr>
                          <m:ctrlPr>
                            <a:rPr lang="fi-FI" i="1" smtClean="0">
                              <a:latin typeface="Cambria Math" panose="02040503050406030204" pitchFamily="18" charset="0"/>
                            </a:rPr>
                          </m:ctrlPr>
                        </m:dPr>
                        <m:e>
                          <m:sSub>
                            <m:sSubPr>
                              <m:ctrlPr>
                                <a:rPr lang="fi-FI" b="0" i="1" smtClean="0">
                                  <a:latin typeface="Cambria Math" panose="02040503050406030204" pitchFamily="18" charset="0"/>
                                </a:rPr>
                              </m:ctrlPr>
                            </m:sSubPr>
                            <m:e>
                              <m:r>
                                <a:rPr lang="fi-FI" i="1" smtClean="0">
                                  <a:latin typeface="Cambria Math" panose="02040503050406030204" pitchFamily="18" charset="0"/>
                                </a:rPr>
                                <m:t>𝑥</m:t>
                              </m:r>
                            </m:e>
                            <m:sub>
                              <m:r>
                                <a:rPr lang="fi-FI" b="0" i="1" smtClean="0">
                                  <a:latin typeface="Cambria Math" panose="02040503050406030204" pitchFamily="18" charset="0"/>
                                </a:rPr>
                                <m:t>𝑖</m:t>
                              </m:r>
                            </m:sub>
                          </m:sSub>
                        </m:e>
                      </m:d>
                    </m:oMath>
                  </m:oMathPara>
                </a14:m>
                <a:endParaRPr lang="en-FI"/>
              </a:p>
            </p:txBody>
          </p:sp>
        </mc:Choice>
        <mc:Fallback xmlns="">
          <p:sp>
            <p:nvSpPr>
              <p:cNvPr id="47" name="TextBox 46">
                <a:extLst>
                  <a:ext uri="{FF2B5EF4-FFF2-40B4-BE49-F238E27FC236}">
                    <a16:creationId xmlns:a16="http://schemas.microsoft.com/office/drawing/2014/main" id="{C5AFF539-5B75-7F37-3666-37551B5796D3}"/>
                  </a:ext>
                </a:extLst>
              </p:cNvPr>
              <p:cNvSpPr txBox="1">
                <a:spLocks noRot="1" noChangeAspect="1" noMove="1" noResize="1" noEditPoints="1" noAdjustHandles="1" noChangeArrowheads="1" noChangeShapeType="1" noTextEdit="1"/>
              </p:cNvSpPr>
              <p:nvPr/>
            </p:nvSpPr>
            <p:spPr>
              <a:xfrm>
                <a:off x="919186" y="2616256"/>
                <a:ext cx="3700272" cy="529376"/>
              </a:xfrm>
              <a:prstGeom prst="rect">
                <a:avLst/>
              </a:prstGeom>
              <a:blipFill>
                <a:blip r:embed="rId7"/>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B9FFF65-8D18-DAD6-7286-D7768C85FB13}"/>
              </a:ext>
            </a:extLst>
          </p:cNvPr>
          <p:cNvSpPr txBox="1"/>
          <p:nvPr/>
        </p:nvSpPr>
        <p:spPr>
          <a:xfrm>
            <a:off x="919186" y="3492967"/>
            <a:ext cx="6375102" cy="414985"/>
          </a:xfrm>
          <a:prstGeom prst="rect">
            <a:avLst/>
          </a:prstGeom>
          <a:noFill/>
        </p:spPr>
        <p:txBody>
          <a:bodyPr wrap="square" lIns="0" rtlCol="0">
            <a:spAutoFit/>
          </a:bodyPr>
          <a:lstStyle/>
          <a:p>
            <a:pPr>
              <a:lnSpc>
                <a:spcPct val="130000"/>
              </a:lnSpc>
              <a:spcAft>
                <a:spcPts val="600"/>
              </a:spcAft>
              <a:buClr>
                <a:schemeClr val="accent2"/>
              </a:buClr>
            </a:pPr>
            <a:r>
              <a:rPr lang="fi-FI" err="1"/>
              <a:t>We</a:t>
            </a:r>
            <a:r>
              <a:rPr lang="fi-FI"/>
              <a:t> </a:t>
            </a:r>
            <a:r>
              <a:rPr lang="fi-FI" err="1"/>
              <a:t>find</a:t>
            </a:r>
            <a:r>
              <a:rPr lang="fi-FI"/>
              <a:t> </a:t>
            </a:r>
            <a:r>
              <a:rPr lang="fi-FI" err="1"/>
              <a:t>them</a:t>
            </a:r>
            <a:r>
              <a:rPr lang="fi-FI"/>
              <a:t> </a:t>
            </a:r>
            <a:r>
              <a:rPr lang="fi-FI" err="1"/>
              <a:t>by</a:t>
            </a:r>
            <a:r>
              <a:rPr lang="fi-FI"/>
              <a:t> </a:t>
            </a:r>
            <a:r>
              <a:rPr lang="fi-FI" err="1"/>
              <a:t>the</a:t>
            </a:r>
            <a:r>
              <a:rPr lang="fi-FI"/>
              <a:t> </a:t>
            </a:r>
            <a:r>
              <a:rPr lang="fi-FI" err="1"/>
              <a:t>inverse</a:t>
            </a:r>
            <a:r>
              <a:rPr lang="fi-FI"/>
              <a:t> </a:t>
            </a:r>
            <a:r>
              <a:rPr lang="fi-FI" err="1"/>
              <a:t>shift</a:t>
            </a:r>
            <a:r>
              <a:rPr lang="fi-FI"/>
              <a:t>:</a:t>
            </a:r>
          </a:p>
        </p:txBody>
      </p:sp>
      <p:sp>
        <p:nvSpPr>
          <p:cNvPr id="27" name="TextBox 26">
            <a:extLst>
              <a:ext uri="{FF2B5EF4-FFF2-40B4-BE49-F238E27FC236}">
                <a16:creationId xmlns:a16="http://schemas.microsoft.com/office/drawing/2014/main" id="{91CFD568-24EA-DF9E-E399-5ABD28B6E195}"/>
              </a:ext>
            </a:extLst>
          </p:cNvPr>
          <p:cNvSpPr txBox="1"/>
          <p:nvPr/>
        </p:nvSpPr>
        <p:spPr>
          <a:xfrm>
            <a:off x="932328" y="4832719"/>
            <a:ext cx="6375102" cy="414985"/>
          </a:xfrm>
          <a:prstGeom prst="rect">
            <a:avLst/>
          </a:prstGeom>
          <a:noFill/>
        </p:spPr>
        <p:txBody>
          <a:bodyPr wrap="square" lIns="0" rtlCol="0">
            <a:spAutoFit/>
          </a:bodyPr>
          <a:lstStyle/>
          <a:p>
            <a:pPr>
              <a:lnSpc>
                <a:spcPct val="130000"/>
              </a:lnSpc>
              <a:spcAft>
                <a:spcPts val="600"/>
              </a:spcAft>
              <a:buClr>
                <a:schemeClr val="accent2"/>
              </a:buClr>
            </a:pPr>
            <a:r>
              <a:rPr lang="fi-FI"/>
              <a:t>Some </a:t>
            </a:r>
            <a:r>
              <a:rPr lang="fi-FI" err="1"/>
              <a:t>may</a:t>
            </a:r>
            <a:r>
              <a:rPr lang="fi-FI"/>
              <a:t> </a:t>
            </a:r>
            <a:r>
              <a:rPr lang="fi-FI" err="1"/>
              <a:t>be</a:t>
            </a:r>
            <a:r>
              <a:rPr lang="fi-FI"/>
              <a:t> </a:t>
            </a:r>
            <a:r>
              <a:rPr lang="fi-FI" err="1"/>
              <a:t>undefined</a:t>
            </a:r>
            <a:r>
              <a:rPr lang="fi-FI"/>
              <a:t>.</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3A99A42-A4F1-A97F-FEED-2C85C2BDD7A3}"/>
                  </a:ext>
                </a:extLst>
              </p:cNvPr>
              <p:cNvSpPr txBox="1"/>
              <p:nvPr/>
            </p:nvSpPr>
            <p:spPr>
              <a:xfrm>
                <a:off x="8915508" y="3724811"/>
                <a:ext cx="233561" cy="355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fi-FI" sz="1600" b="1" i="1" dirty="0" smtClean="0">
                              <a:solidFill>
                                <a:schemeClr val="tx1"/>
                              </a:solidFill>
                              <a:latin typeface="Cambria Math" panose="02040503050406030204" pitchFamily="18" charset="0"/>
                            </a:rPr>
                          </m:ctrlPr>
                        </m:sSubSupPr>
                        <m:e>
                          <m:r>
                            <a:rPr lang="fi-FI" sz="1600" b="1" i="1" dirty="0" smtClean="0">
                              <a:solidFill>
                                <a:schemeClr val="tx1"/>
                              </a:solidFill>
                              <a:latin typeface="Cambria Math" panose="02040503050406030204" pitchFamily="18" charset="0"/>
                            </a:rPr>
                            <m:t>𝑻</m:t>
                          </m:r>
                        </m:e>
                        <m:sub>
                          <m:r>
                            <a:rPr lang="fi-FI" sz="1600" b="1" i="1" dirty="0" smtClean="0">
                              <a:solidFill>
                                <a:schemeClr val="tx1"/>
                              </a:solidFill>
                              <a:latin typeface="Cambria Math" panose="02040503050406030204" pitchFamily="18" charset="0"/>
                            </a:rPr>
                            <m:t>𝟑</m:t>
                          </m:r>
                        </m:sub>
                        <m:sup>
                          <m:r>
                            <a:rPr lang="fi-FI" sz="1600" b="1" i="1" dirty="0" smtClean="0">
                              <a:solidFill>
                                <a:schemeClr val="tx1"/>
                              </a:solidFill>
                              <a:latin typeface="Cambria Math" panose="02040503050406030204" pitchFamily="18" charset="0"/>
                            </a:rPr>
                            <m:t>−</m:t>
                          </m:r>
                          <m:r>
                            <a:rPr lang="fi-FI" sz="1600" b="1" i="1" dirty="0" smtClean="0">
                              <a:solidFill>
                                <a:schemeClr val="tx1"/>
                              </a:solidFill>
                              <a:latin typeface="Cambria Math" panose="02040503050406030204" pitchFamily="18" charset="0"/>
                            </a:rPr>
                            <m:t>𝟏</m:t>
                          </m:r>
                        </m:sup>
                      </m:sSubSup>
                    </m:oMath>
                  </m:oMathPara>
                </a14:m>
                <a:endParaRPr lang="en-US" sz="113">
                  <a:solidFill>
                    <a:schemeClr val="tx1"/>
                  </a:solidFill>
                </a:endParaRPr>
              </a:p>
            </p:txBody>
          </p:sp>
        </mc:Choice>
        <mc:Fallback xmlns="">
          <p:sp>
            <p:nvSpPr>
              <p:cNvPr id="29" name="TextBox 28">
                <a:extLst>
                  <a:ext uri="{FF2B5EF4-FFF2-40B4-BE49-F238E27FC236}">
                    <a16:creationId xmlns:a16="http://schemas.microsoft.com/office/drawing/2014/main" id="{B3A99A42-A4F1-A97F-FEED-2C85C2BDD7A3}"/>
                  </a:ext>
                </a:extLst>
              </p:cNvPr>
              <p:cNvSpPr txBox="1">
                <a:spLocks noRot="1" noChangeAspect="1" noMove="1" noResize="1" noEditPoints="1" noAdjustHandles="1" noChangeArrowheads="1" noChangeShapeType="1" noTextEdit="1"/>
              </p:cNvSpPr>
              <p:nvPr/>
            </p:nvSpPr>
            <p:spPr>
              <a:xfrm>
                <a:off x="8915508" y="3724811"/>
                <a:ext cx="233561" cy="355610"/>
              </a:xfrm>
              <a:prstGeom prst="rect">
                <a:avLst/>
              </a:prstGeom>
              <a:blipFill>
                <a:blip r:embed="rId8"/>
                <a:stretch>
                  <a:fillRect r="-100000"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4827208-58EB-5025-C85E-6923063BCA9F}"/>
                  </a:ext>
                </a:extLst>
              </p:cNvPr>
              <p:cNvSpPr txBox="1"/>
              <p:nvPr/>
            </p:nvSpPr>
            <p:spPr>
              <a:xfrm>
                <a:off x="9616799" y="3795923"/>
                <a:ext cx="233561" cy="369332"/>
              </a:xfrm>
              <a:prstGeom prst="rect">
                <a:avLst/>
              </a:prstGeom>
              <a:noFill/>
            </p:spPr>
            <p:txBody>
              <a:bodyPr wrap="square">
                <a:spAutoFit/>
              </a:bodyPr>
              <a:lstStyle/>
              <a:p>
                <a14:m>
                  <m:oMath xmlns:m="http://schemas.openxmlformats.org/officeDocument/2006/math">
                    <m:sSubSup>
                      <m:sSubSupPr>
                        <m:ctrlPr>
                          <a:rPr lang="en-US" sz="1600" b="1" i="1" dirty="0" smtClean="0">
                            <a:solidFill>
                              <a:schemeClr val="tx1"/>
                            </a:solidFill>
                            <a:latin typeface="Cambria Math" panose="02040503050406030204" pitchFamily="18" charset="0"/>
                          </a:rPr>
                        </m:ctrlPr>
                      </m:sSubSupPr>
                      <m:e>
                        <m:r>
                          <a:rPr lang="fi-FI" sz="1600" b="1" i="1" dirty="0" smtClean="0">
                            <a:solidFill>
                              <a:schemeClr val="tx1"/>
                            </a:solidFill>
                            <a:latin typeface="Cambria Math" panose="02040503050406030204" pitchFamily="18" charset="0"/>
                          </a:rPr>
                          <m:t>𝑻</m:t>
                        </m:r>
                      </m:e>
                      <m:sub>
                        <m:r>
                          <a:rPr lang="fi-FI" sz="1600" b="1" i="1" dirty="0" smtClean="0">
                            <a:solidFill>
                              <a:schemeClr val="tx1"/>
                            </a:solidFill>
                            <a:latin typeface="Cambria Math" panose="02040503050406030204" pitchFamily="18" charset="0"/>
                          </a:rPr>
                          <m:t>𝟒</m:t>
                        </m:r>
                      </m:sub>
                      <m:sup>
                        <m:r>
                          <a:rPr lang="en-US" sz="1600" b="1" i="1" dirty="0" smtClean="0">
                            <a:solidFill>
                              <a:schemeClr val="tx1"/>
                            </a:solidFill>
                            <a:latin typeface="Cambria Math" panose="02040503050406030204" pitchFamily="18" charset="0"/>
                          </a:rPr>
                          <m:t>−</m:t>
                        </m:r>
                        <m:r>
                          <a:rPr lang="en-US" sz="1600" b="1" i="1" dirty="0" smtClean="0">
                            <a:solidFill>
                              <a:schemeClr val="tx1"/>
                            </a:solidFill>
                            <a:latin typeface="Cambria Math" panose="02040503050406030204" pitchFamily="18" charset="0"/>
                          </a:rPr>
                          <m:t>𝟏</m:t>
                        </m:r>
                      </m:sup>
                    </m:sSubSup>
                  </m:oMath>
                </a14:m>
                <a:r>
                  <a:rPr lang="en-US">
                    <a:solidFill>
                      <a:schemeClr val="tx1"/>
                    </a:solidFill>
                    <a:latin typeface="Trebuchet MS" panose="020B0603020202020204" pitchFamily="34" charset="0"/>
                  </a:rPr>
                  <a:t> </a:t>
                </a:r>
                <a:endParaRPr lang="en-US" sz="113">
                  <a:solidFill>
                    <a:schemeClr val="tx1"/>
                  </a:solidFill>
                </a:endParaRPr>
              </a:p>
            </p:txBody>
          </p:sp>
        </mc:Choice>
        <mc:Fallback xmlns="">
          <p:sp>
            <p:nvSpPr>
              <p:cNvPr id="30" name="TextBox 29">
                <a:extLst>
                  <a:ext uri="{FF2B5EF4-FFF2-40B4-BE49-F238E27FC236}">
                    <a16:creationId xmlns:a16="http://schemas.microsoft.com/office/drawing/2014/main" id="{F4827208-58EB-5025-C85E-6923063BCA9F}"/>
                  </a:ext>
                </a:extLst>
              </p:cNvPr>
              <p:cNvSpPr txBox="1">
                <a:spLocks noRot="1" noChangeAspect="1" noMove="1" noResize="1" noEditPoints="1" noAdjustHandles="1" noChangeArrowheads="1" noChangeShapeType="1" noTextEdit="1"/>
              </p:cNvSpPr>
              <p:nvPr/>
            </p:nvSpPr>
            <p:spPr>
              <a:xfrm>
                <a:off x="9616799" y="3795923"/>
                <a:ext cx="233561" cy="369332"/>
              </a:xfrm>
              <a:prstGeom prst="rect">
                <a:avLst/>
              </a:prstGeom>
              <a:blipFill>
                <a:blip r:embed="rId9"/>
                <a:stretch>
                  <a:fillRect r="-10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1456730-C711-32EA-1D2E-F788963F03F2}"/>
                  </a:ext>
                </a:extLst>
              </p:cNvPr>
              <p:cNvSpPr txBox="1"/>
              <p:nvPr/>
            </p:nvSpPr>
            <p:spPr>
              <a:xfrm>
                <a:off x="1002785" y="4052317"/>
                <a:ext cx="3700272" cy="548163"/>
              </a:xfrm>
              <a:prstGeom prst="rect">
                <a:avLst/>
              </a:prstGeom>
              <a:noFill/>
            </p:spPr>
            <p:txBody>
              <a:bodyPr wrap="square" lIns="0" rtlCol="0">
                <a:spAutoFit/>
              </a:bodyPr>
              <a:lstStyle/>
              <a:p>
                <a:pP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𝑥</m:t>
                          </m:r>
                        </m:e>
                        <m:sub>
                          <m:r>
                            <a:rPr lang="fi-FI" b="0" i="1" smtClean="0">
                              <a:latin typeface="Cambria Math" panose="02040503050406030204" pitchFamily="18" charset="0"/>
                            </a:rPr>
                            <m:t>𝑖</m:t>
                          </m:r>
                        </m:sub>
                      </m:sSub>
                      <m:r>
                        <a:rPr lang="fi-FI" b="0" i="1" smtClean="0">
                          <a:latin typeface="Cambria Math" panose="02040503050406030204" pitchFamily="18" charset="0"/>
                        </a:rPr>
                        <m:t>=</m:t>
                      </m:r>
                      <m:sSubSup>
                        <m:sSubSupPr>
                          <m:ctrlPr>
                            <a:rPr lang="fi-FI" b="0" i="1" smtClean="0">
                              <a:latin typeface="Cambria Math" panose="02040503050406030204" pitchFamily="18" charset="0"/>
                            </a:rPr>
                          </m:ctrlPr>
                        </m:sSubSupPr>
                        <m:e>
                          <m:r>
                            <a:rPr lang="fi-FI" b="0" i="1" smtClean="0">
                              <a:latin typeface="Cambria Math" panose="02040503050406030204" pitchFamily="18" charset="0"/>
                            </a:rPr>
                            <m:t>𝑇</m:t>
                          </m:r>
                        </m:e>
                        <m:sub>
                          <m:r>
                            <a:rPr lang="fi-FI" b="0" i="1" smtClean="0">
                              <a:latin typeface="Cambria Math" panose="02040503050406030204" pitchFamily="18" charset="0"/>
                            </a:rPr>
                            <m:t>𝑖</m:t>
                          </m:r>
                        </m:sub>
                        <m:sup>
                          <m:r>
                            <a:rPr lang="fi-FI" b="0" i="1" smtClean="0">
                              <a:latin typeface="Cambria Math" panose="02040503050406030204" pitchFamily="18" charset="0"/>
                            </a:rPr>
                            <m:t>−1</m:t>
                          </m:r>
                        </m:sup>
                      </m:sSubSup>
                      <m:d>
                        <m:dPr>
                          <m:ctrlPr>
                            <a:rPr lang="fi-FI" i="1" smtClean="0">
                              <a:latin typeface="Cambria Math" panose="02040503050406030204" pitchFamily="18" charset="0"/>
                            </a:rPr>
                          </m:ctrlPr>
                        </m:dPr>
                        <m:e>
                          <m:r>
                            <a:rPr lang="fi-FI" b="0" i="1" smtClean="0">
                              <a:latin typeface="Cambria Math" panose="02040503050406030204" pitchFamily="18" charset="0"/>
                            </a:rPr>
                            <m:t>𝑦</m:t>
                          </m:r>
                        </m:e>
                      </m:d>
                    </m:oMath>
                  </m:oMathPara>
                </a14:m>
                <a:endParaRPr lang="en-FI"/>
              </a:p>
            </p:txBody>
          </p:sp>
        </mc:Choice>
        <mc:Fallback xmlns="">
          <p:sp>
            <p:nvSpPr>
              <p:cNvPr id="33" name="TextBox 32">
                <a:extLst>
                  <a:ext uri="{FF2B5EF4-FFF2-40B4-BE49-F238E27FC236}">
                    <a16:creationId xmlns:a16="http://schemas.microsoft.com/office/drawing/2014/main" id="{A1456730-C711-32EA-1D2E-F788963F03F2}"/>
                  </a:ext>
                </a:extLst>
              </p:cNvPr>
              <p:cNvSpPr txBox="1">
                <a:spLocks noRot="1" noChangeAspect="1" noMove="1" noResize="1" noEditPoints="1" noAdjustHandles="1" noChangeArrowheads="1" noChangeShapeType="1" noTextEdit="1"/>
              </p:cNvSpPr>
              <p:nvPr/>
            </p:nvSpPr>
            <p:spPr>
              <a:xfrm>
                <a:off x="1002785" y="4052317"/>
                <a:ext cx="3700272" cy="548163"/>
              </a:xfrm>
              <a:prstGeom prst="rect">
                <a:avLst/>
              </a:prstGeom>
              <a:blipFill>
                <a:blip r:embed="rId10"/>
                <a:stretch>
                  <a:fillRect/>
                </a:stretch>
              </a:blipFill>
            </p:spPr>
            <p:txBody>
              <a:bodyPr/>
              <a:lstStyle/>
              <a:p>
                <a:r>
                  <a:rPr lang="en-US">
                    <a:noFill/>
                  </a:rPr>
                  <a:t> </a:t>
                </a:r>
              </a:p>
            </p:txBody>
          </p:sp>
        </mc:Fallback>
      </mc:AlternateContent>
      <p:sp>
        <p:nvSpPr>
          <p:cNvPr id="34" name="Oval 33">
            <a:extLst>
              <a:ext uri="{FF2B5EF4-FFF2-40B4-BE49-F238E27FC236}">
                <a16:creationId xmlns:a16="http://schemas.microsoft.com/office/drawing/2014/main" id="{D4DB9AE4-D804-6256-DDD6-186E397A03DB}"/>
              </a:ext>
            </a:extLst>
          </p:cNvPr>
          <p:cNvSpPr/>
          <p:nvPr/>
        </p:nvSpPr>
        <p:spPr>
          <a:xfrm>
            <a:off x="9699750" y="2936132"/>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5" name="Oval 34">
            <a:extLst>
              <a:ext uri="{FF2B5EF4-FFF2-40B4-BE49-F238E27FC236}">
                <a16:creationId xmlns:a16="http://schemas.microsoft.com/office/drawing/2014/main" id="{98F60993-4122-6716-442D-6C2A74997508}"/>
              </a:ext>
            </a:extLst>
          </p:cNvPr>
          <p:cNvSpPr/>
          <p:nvPr/>
        </p:nvSpPr>
        <p:spPr>
          <a:xfrm>
            <a:off x="9311576" y="2944437"/>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cxnSp>
        <p:nvCxnSpPr>
          <p:cNvPr id="28" name="Straight Arrow Connector 27">
            <a:extLst>
              <a:ext uri="{FF2B5EF4-FFF2-40B4-BE49-F238E27FC236}">
                <a16:creationId xmlns:a16="http://schemas.microsoft.com/office/drawing/2014/main" id="{BF0C8FBC-3474-4EFA-83F6-3CB0C5D7ACC9}"/>
              </a:ext>
            </a:extLst>
          </p:cNvPr>
          <p:cNvCxnSpPr>
            <a:cxnSpLocks/>
          </p:cNvCxnSpPr>
          <p:nvPr/>
        </p:nvCxnSpPr>
        <p:spPr>
          <a:xfrm flipH="1" flipV="1">
            <a:off x="9387840" y="3078480"/>
            <a:ext cx="21049" cy="1743104"/>
          </a:xfrm>
          <a:prstGeom prst="straightConnector1">
            <a:avLst/>
          </a:prstGeom>
          <a:noFill/>
          <a:ln w="57150" cap="flat" cmpd="sng" algn="ctr">
            <a:solidFill>
              <a:srgbClr val="FAC200"/>
            </a:solidFill>
            <a:prstDash val="solid"/>
            <a:round/>
            <a:headEnd type="none" w="med" len="med"/>
            <a:tailEnd type="arrow" w="med" len="med"/>
          </a:ln>
          <a:effectLst>
            <a:outerShdw blurRad="50800" dist="38100" dir="2700000" algn="tl" rotWithShape="0">
              <a:prstClr val="black">
                <a:alpha val="40000"/>
              </a:prstClr>
            </a:outerShdw>
          </a:effectLst>
        </p:spPr>
      </p:cxnSp>
      <p:cxnSp>
        <p:nvCxnSpPr>
          <p:cNvPr id="32" name="Straight Arrow Connector 31">
            <a:extLst>
              <a:ext uri="{FF2B5EF4-FFF2-40B4-BE49-F238E27FC236}">
                <a16:creationId xmlns:a16="http://schemas.microsoft.com/office/drawing/2014/main" id="{2E581730-F166-1AB4-EC23-B42F047E86C2}"/>
              </a:ext>
            </a:extLst>
          </p:cNvPr>
          <p:cNvCxnSpPr>
            <a:cxnSpLocks/>
          </p:cNvCxnSpPr>
          <p:nvPr/>
        </p:nvCxnSpPr>
        <p:spPr>
          <a:xfrm flipV="1">
            <a:off x="9408889" y="3030976"/>
            <a:ext cx="349020" cy="1790608"/>
          </a:xfrm>
          <a:prstGeom prst="straightConnector1">
            <a:avLst/>
          </a:prstGeom>
          <a:noFill/>
          <a:ln w="57150" cap="flat" cmpd="sng" algn="ctr">
            <a:solidFill>
              <a:srgbClr val="FAC200"/>
            </a:solidFill>
            <a:prstDash val="solid"/>
            <a:round/>
            <a:headEnd type="none" w="med" len="med"/>
            <a:tailEnd type="arrow" w="med" len="med"/>
          </a:ln>
          <a:effectLst>
            <a:outerShdw blurRad="50800" dist="38100" dir="2700000" algn="tl" rotWithShape="0">
              <a:prstClr val="black">
                <a:alpha val="40000"/>
              </a:prstClr>
            </a:outerShdw>
          </a:effectLst>
        </p:spPr>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CB3E558-2F5C-044D-4FF4-2EA547BDD9F1}"/>
                  </a:ext>
                </a:extLst>
              </p:cNvPr>
              <p:cNvSpPr txBox="1"/>
              <p:nvPr/>
            </p:nvSpPr>
            <p:spPr>
              <a:xfrm>
                <a:off x="8980619" y="2613806"/>
                <a:ext cx="3794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𝑥</m:t>
                          </m:r>
                        </m:e>
                        <m:sub>
                          <m:r>
                            <a:rPr lang="fi-FI" b="0" i="1" smtClean="0">
                              <a:latin typeface="Cambria Math" panose="02040503050406030204" pitchFamily="18" charset="0"/>
                            </a:rPr>
                            <m:t>3</m:t>
                          </m:r>
                        </m:sub>
                      </m:sSub>
                    </m:oMath>
                  </m:oMathPara>
                </a14:m>
                <a:endParaRPr lang="en-FI"/>
              </a:p>
            </p:txBody>
          </p:sp>
        </mc:Choice>
        <mc:Fallback xmlns="">
          <p:sp>
            <p:nvSpPr>
              <p:cNvPr id="44" name="TextBox 43">
                <a:extLst>
                  <a:ext uri="{FF2B5EF4-FFF2-40B4-BE49-F238E27FC236}">
                    <a16:creationId xmlns:a16="http://schemas.microsoft.com/office/drawing/2014/main" id="{BCB3E558-2F5C-044D-4FF4-2EA547BDD9F1}"/>
                  </a:ext>
                </a:extLst>
              </p:cNvPr>
              <p:cNvSpPr txBox="1">
                <a:spLocks noRot="1" noChangeAspect="1" noMove="1" noResize="1" noEditPoints="1" noAdjustHandles="1" noChangeArrowheads="1" noChangeShapeType="1" noTextEdit="1"/>
              </p:cNvSpPr>
              <p:nvPr/>
            </p:nvSpPr>
            <p:spPr>
              <a:xfrm>
                <a:off x="8980619" y="2613806"/>
                <a:ext cx="379440" cy="369332"/>
              </a:xfrm>
              <a:prstGeom prst="rect">
                <a:avLst/>
              </a:prstGeom>
              <a:blipFill>
                <a:blip r:embed="rId11"/>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2A661AE-7317-17FA-8418-D1562FA9A2BF}"/>
                  </a:ext>
                </a:extLst>
              </p:cNvPr>
              <p:cNvSpPr txBox="1"/>
              <p:nvPr/>
            </p:nvSpPr>
            <p:spPr>
              <a:xfrm>
                <a:off x="9819815" y="2747823"/>
                <a:ext cx="3794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𝑥</m:t>
                          </m:r>
                        </m:e>
                        <m:sub>
                          <m:r>
                            <a:rPr lang="fi-FI" b="0" i="1" smtClean="0">
                              <a:latin typeface="Cambria Math" panose="02040503050406030204" pitchFamily="18" charset="0"/>
                            </a:rPr>
                            <m:t>4</m:t>
                          </m:r>
                        </m:sub>
                      </m:sSub>
                    </m:oMath>
                  </m:oMathPara>
                </a14:m>
                <a:endParaRPr lang="en-FI"/>
              </a:p>
            </p:txBody>
          </p:sp>
        </mc:Choice>
        <mc:Fallback xmlns="">
          <p:sp>
            <p:nvSpPr>
              <p:cNvPr id="45" name="TextBox 44">
                <a:extLst>
                  <a:ext uri="{FF2B5EF4-FFF2-40B4-BE49-F238E27FC236}">
                    <a16:creationId xmlns:a16="http://schemas.microsoft.com/office/drawing/2014/main" id="{12A661AE-7317-17FA-8418-D1562FA9A2BF}"/>
                  </a:ext>
                </a:extLst>
              </p:cNvPr>
              <p:cNvSpPr txBox="1">
                <a:spLocks noRot="1" noChangeAspect="1" noMove="1" noResize="1" noEditPoints="1" noAdjustHandles="1" noChangeArrowheads="1" noChangeShapeType="1" noTextEdit="1"/>
              </p:cNvSpPr>
              <p:nvPr/>
            </p:nvSpPr>
            <p:spPr>
              <a:xfrm>
                <a:off x="9819815" y="2747823"/>
                <a:ext cx="379440" cy="369332"/>
              </a:xfrm>
              <a:prstGeom prst="rect">
                <a:avLst/>
              </a:prstGeom>
              <a:blipFill>
                <a:blip r:embed="rId12"/>
                <a:stretch>
                  <a:fillRect b="-166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495A4EFC-2B5A-E332-32C6-5AD9EB34B7AB}"/>
              </a:ext>
            </a:extLst>
          </p:cNvPr>
          <p:cNvSpPr txBox="1"/>
          <p:nvPr/>
        </p:nvSpPr>
        <p:spPr>
          <a:xfrm>
            <a:off x="6696978" y="3673418"/>
            <a:ext cx="1755625" cy="414985"/>
          </a:xfrm>
          <a:prstGeom prst="rect">
            <a:avLst/>
          </a:prstGeom>
          <a:noFill/>
        </p:spPr>
        <p:txBody>
          <a:bodyPr wrap="square" lIns="0" rtlCol="0">
            <a:spAutoFit/>
          </a:bodyPr>
          <a:lstStyle/>
          <a:p>
            <a:pPr algn="l">
              <a:lnSpc>
                <a:spcPct val="130000"/>
              </a:lnSpc>
              <a:spcAft>
                <a:spcPts val="600"/>
              </a:spcAft>
              <a:buClr>
                <a:schemeClr val="accent2"/>
              </a:buClr>
            </a:pPr>
            <a:r>
              <a:rPr lang="fi-FI">
                <a:solidFill>
                  <a:schemeClr val="bg1">
                    <a:lumMod val="75000"/>
                  </a:schemeClr>
                </a:solidFill>
              </a:rPr>
              <a:t>shifts undefined</a:t>
            </a:r>
            <a:endParaRPr lang="en-FI">
              <a:solidFill>
                <a:schemeClr val="bg1">
                  <a:lumMod val="75000"/>
                </a:schemeClr>
              </a:solidFill>
            </a:endParaRPr>
          </a:p>
        </p:txBody>
      </p:sp>
      <p:sp>
        <p:nvSpPr>
          <p:cNvPr id="36" name="Slide Number Placeholder 35">
            <a:extLst>
              <a:ext uri="{FF2B5EF4-FFF2-40B4-BE49-F238E27FC236}">
                <a16:creationId xmlns:a16="http://schemas.microsoft.com/office/drawing/2014/main" id="{20DC87F3-1435-8706-1310-FA89474779B2}"/>
              </a:ext>
            </a:extLst>
          </p:cNvPr>
          <p:cNvSpPr>
            <a:spLocks noGrp="1"/>
          </p:cNvSpPr>
          <p:nvPr>
            <p:ph type="sldNum" sz="quarter" idx="12"/>
          </p:nvPr>
        </p:nvSpPr>
        <p:spPr/>
        <p:txBody>
          <a:bodyPr/>
          <a:lstStyle/>
          <a:p>
            <a:fld id="{897AE9FA-3F8D-0D45-ABEA-B1C7A7244A19}" type="slidenum">
              <a:rPr lang="en-US" smtClean="0"/>
              <a:t>35</a:t>
            </a:fld>
            <a:endParaRPr lang="en-US"/>
          </a:p>
        </p:txBody>
      </p:sp>
    </p:spTree>
    <p:extLst>
      <p:ext uri="{BB962C8B-B14F-4D97-AF65-F5344CB8AC3E}">
        <p14:creationId xmlns:p14="http://schemas.microsoft.com/office/powerpoint/2010/main" val="2343084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err="1"/>
              <a:t>Mis</a:t>
            </a:r>
            <a:r>
              <a:rPr lang="fi-FI"/>
              <a:t> </a:t>
            </a:r>
            <a:r>
              <a:rPr lang="fi-FI" err="1"/>
              <a:t>weights</a:t>
            </a:r>
            <a:r>
              <a:rPr lang="fi-FI"/>
              <a:t> </a:t>
            </a:r>
            <a:r>
              <a:rPr lang="fi-FI" err="1"/>
              <a:t>by</a:t>
            </a:r>
            <a:r>
              <a:rPr lang="fi-FI"/>
              <a:t> </a:t>
            </a:r>
            <a:r>
              <a:rPr lang="fi-FI" err="1"/>
              <a:t>backward-shifting</a:t>
            </a:r>
            <a:endParaRPr lang="en-FI"/>
          </a:p>
        </p:txBody>
      </p:sp>
      <p:grpSp>
        <p:nvGrpSpPr>
          <p:cNvPr id="46" name="Group 45">
            <a:extLst>
              <a:ext uri="{FF2B5EF4-FFF2-40B4-BE49-F238E27FC236}">
                <a16:creationId xmlns:a16="http://schemas.microsoft.com/office/drawing/2014/main" id="{4B8ED4FC-F6C0-9C54-2015-AC56074C9F00}"/>
              </a:ext>
            </a:extLst>
          </p:cNvPr>
          <p:cNvGrpSpPr/>
          <p:nvPr/>
        </p:nvGrpSpPr>
        <p:grpSpPr>
          <a:xfrm>
            <a:off x="6202121" y="2025166"/>
            <a:ext cx="4529901" cy="3599603"/>
            <a:chOff x="1792800" y="2025166"/>
            <a:chExt cx="4529901" cy="3599603"/>
          </a:xfrm>
        </p:grpSpPr>
        <p:sp>
          <p:nvSpPr>
            <p:cNvPr id="2" name="Oval 1">
              <a:extLst>
                <a:ext uri="{FF2B5EF4-FFF2-40B4-BE49-F238E27FC236}">
                  <a16:creationId xmlns:a16="http://schemas.microsoft.com/office/drawing/2014/main" id="{5E813FCE-FC85-06A4-4437-035E29262AE3}"/>
                </a:ext>
              </a:extLst>
            </p:cNvPr>
            <p:cNvSpPr/>
            <p:nvPr/>
          </p:nvSpPr>
          <p:spPr>
            <a:xfrm>
              <a:off x="2050485" y="4437559"/>
              <a:ext cx="4248312" cy="795024"/>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3" name="Oval 2">
              <a:extLst>
                <a:ext uri="{FF2B5EF4-FFF2-40B4-BE49-F238E27FC236}">
                  <a16:creationId xmlns:a16="http://schemas.microsoft.com/office/drawing/2014/main" id="{84A3B6FB-00ED-34FF-1392-14B09D407E0E}"/>
                </a:ext>
              </a:extLst>
            </p:cNvPr>
            <p:cNvSpPr/>
            <p:nvPr/>
          </p:nvSpPr>
          <p:spPr>
            <a:xfrm>
              <a:off x="2474238" y="4620870"/>
              <a:ext cx="707198" cy="435420"/>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6" name="Oval 5">
              <a:extLst>
                <a:ext uri="{FF2B5EF4-FFF2-40B4-BE49-F238E27FC236}">
                  <a16:creationId xmlns:a16="http://schemas.microsoft.com/office/drawing/2014/main" id="{88D4ECB0-91EB-2947-35D4-ADE1A9E1D5B9}"/>
                </a:ext>
              </a:extLst>
            </p:cNvPr>
            <p:cNvSpPr/>
            <p:nvPr/>
          </p:nvSpPr>
          <p:spPr>
            <a:xfrm>
              <a:off x="3057045" y="4538697"/>
              <a:ext cx="1054687" cy="606846"/>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7" name="Oval 6">
              <a:extLst>
                <a:ext uri="{FF2B5EF4-FFF2-40B4-BE49-F238E27FC236}">
                  <a16:creationId xmlns:a16="http://schemas.microsoft.com/office/drawing/2014/main" id="{7AA11644-F01B-7112-911D-E2D9807236AD}"/>
                </a:ext>
              </a:extLst>
            </p:cNvPr>
            <p:cNvSpPr/>
            <p:nvPr/>
          </p:nvSpPr>
          <p:spPr>
            <a:xfrm>
              <a:off x="3907301" y="4509747"/>
              <a:ext cx="1243501" cy="606846"/>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8" name="Oval 7">
              <a:extLst>
                <a:ext uri="{FF2B5EF4-FFF2-40B4-BE49-F238E27FC236}">
                  <a16:creationId xmlns:a16="http://schemas.microsoft.com/office/drawing/2014/main" id="{4004F7BB-863D-B496-84E2-ACD23CC7907A}"/>
                </a:ext>
              </a:extLst>
            </p:cNvPr>
            <p:cNvSpPr/>
            <p:nvPr/>
          </p:nvSpPr>
          <p:spPr>
            <a:xfrm>
              <a:off x="4854462" y="4586245"/>
              <a:ext cx="954468" cy="553938"/>
            </a:xfrm>
            <a:prstGeom prst="ellipse">
              <a:avLst/>
            </a:prstGeom>
            <a:solidFill>
              <a:srgbClr val="F6DF7E"/>
            </a:solidFill>
            <a:ln w="76200" cap="flat" cmpd="sng" algn="ctr">
              <a:no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9" name="Freeform: Shape 8">
              <a:extLst>
                <a:ext uri="{FF2B5EF4-FFF2-40B4-BE49-F238E27FC236}">
                  <a16:creationId xmlns:a16="http://schemas.microsoft.com/office/drawing/2014/main" id="{42EF9285-6725-D007-376D-7C1BD7FBAD56}"/>
                </a:ext>
              </a:extLst>
            </p:cNvPr>
            <p:cNvSpPr/>
            <p:nvPr/>
          </p:nvSpPr>
          <p:spPr>
            <a:xfrm>
              <a:off x="3907301" y="4656614"/>
              <a:ext cx="204432" cy="339679"/>
            </a:xfrm>
            <a:custGeom>
              <a:avLst/>
              <a:gdLst>
                <a:gd name="connsiteX0" fmla="*/ 91627 w 204432"/>
                <a:gd name="connsiteY0" fmla="*/ 0 h 339679"/>
                <a:gd name="connsiteX1" fmla="*/ 114370 w 204432"/>
                <a:gd name="connsiteY1" fmla="*/ 15860 h 339679"/>
                <a:gd name="connsiteX2" fmla="*/ 204432 w 204432"/>
                <a:gd name="connsiteY2" fmla="*/ 185507 h 339679"/>
                <a:gd name="connsiteX3" fmla="*/ 162991 w 204432"/>
                <a:gd name="connsiteY3" fmla="*/ 303613 h 339679"/>
                <a:gd name="connsiteX4" fmla="*/ 128968 w 204432"/>
                <a:gd name="connsiteY4" fmla="*/ 339679 h 339679"/>
                <a:gd name="connsiteX5" fmla="*/ 106185 w 204432"/>
                <a:gd name="connsiteY5" fmla="*/ 326204 h 339679"/>
                <a:gd name="connsiteX6" fmla="*/ 0 w 204432"/>
                <a:gd name="connsiteY6" fmla="*/ 156557 h 339679"/>
                <a:gd name="connsiteX7" fmla="*/ 48860 w 204432"/>
                <a:gd name="connsiteY7" fmla="*/ 38451 h 3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432" h="339679">
                  <a:moveTo>
                    <a:pt x="91627" y="0"/>
                  </a:moveTo>
                  <a:lnTo>
                    <a:pt x="114370" y="15860"/>
                  </a:lnTo>
                  <a:cubicBezTo>
                    <a:pt x="171231" y="64287"/>
                    <a:pt x="204432" y="122666"/>
                    <a:pt x="204432" y="185507"/>
                  </a:cubicBezTo>
                  <a:cubicBezTo>
                    <a:pt x="204432" y="227401"/>
                    <a:pt x="189676" y="267312"/>
                    <a:pt x="162991" y="303613"/>
                  </a:cubicBezTo>
                  <a:lnTo>
                    <a:pt x="128968" y="339679"/>
                  </a:lnTo>
                  <a:lnTo>
                    <a:pt x="106185" y="326204"/>
                  </a:lnTo>
                  <a:cubicBezTo>
                    <a:pt x="39145" y="277777"/>
                    <a:pt x="0" y="219398"/>
                    <a:pt x="0" y="156557"/>
                  </a:cubicBezTo>
                  <a:cubicBezTo>
                    <a:pt x="0" y="114663"/>
                    <a:pt x="17398" y="74752"/>
                    <a:pt x="48860" y="38451"/>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0" name="Freeform: Shape 9">
              <a:extLst>
                <a:ext uri="{FF2B5EF4-FFF2-40B4-BE49-F238E27FC236}">
                  <a16:creationId xmlns:a16="http://schemas.microsoft.com/office/drawing/2014/main" id="{3FD0EB73-E413-382D-8BCD-59DD49652EB3}"/>
                </a:ext>
              </a:extLst>
            </p:cNvPr>
            <p:cNvSpPr/>
            <p:nvPr/>
          </p:nvSpPr>
          <p:spPr>
            <a:xfrm>
              <a:off x="3057045" y="4712975"/>
              <a:ext cx="124391" cy="254489"/>
            </a:xfrm>
            <a:custGeom>
              <a:avLst/>
              <a:gdLst>
                <a:gd name="connsiteX0" fmla="*/ 51856 w 124391"/>
                <a:gd name="connsiteY0" fmla="*/ 0 h 254489"/>
                <a:gd name="connsiteX1" fmla="*/ 96603 w 124391"/>
                <a:gd name="connsiteY1" fmla="*/ 40864 h 254489"/>
                <a:gd name="connsiteX2" fmla="*/ 124391 w 124391"/>
                <a:gd name="connsiteY2" fmla="*/ 125606 h 254489"/>
                <a:gd name="connsiteX3" fmla="*/ 96603 w 124391"/>
                <a:gd name="connsiteY3" fmla="*/ 210349 h 254489"/>
                <a:gd name="connsiteX4" fmla="*/ 48268 w 124391"/>
                <a:gd name="connsiteY4" fmla="*/ 254489 h 254489"/>
                <a:gd name="connsiteX5" fmla="*/ 41441 w 124391"/>
                <a:gd name="connsiteY5" fmla="*/ 247252 h 254489"/>
                <a:gd name="connsiteX6" fmla="*/ 0 w 124391"/>
                <a:gd name="connsiteY6" fmla="*/ 129146 h 254489"/>
                <a:gd name="connsiteX7" fmla="*/ 41441 w 124391"/>
                <a:gd name="connsiteY7" fmla="*/ 11040 h 2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91" h="254489">
                  <a:moveTo>
                    <a:pt x="51856" y="0"/>
                  </a:moveTo>
                  <a:lnTo>
                    <a:pt x="96603" y="40864"/>
                  </a:lnTo>
                  <a:cubicBezTo>
                    <a:pt x="114497" y="66910"/>
                    <a:pt x="124391" y="95547"/>
                    <a:pt x="124391" y="125606"/>
                  </a:cubicBezTo>
                  <a:cubicBezTo>
                    <a:pt x="124391" y="155666"/>
                    <a:pt x="114497" y="184302"/>
                    <a:pt x="96603" y="210349"/>
                  </a:cubicBezTo>
                  <a:lnTo>
                    <a:pt x="48268" y="254489"/>
                  </a:lnTo>
                  <a:lnTo>
                    <a:pt x="41441" y="247252"/>
                  </a:lnTo>
                  <a:cubicBezTo>
                    <a:pt x="14756" y="210951"/>
                    <a:pt x="0" y="171040"/>
                    <a:pt x="0" y="129146"/>
                  </a:cubicBezTo>
                  <a:cubicBezTo>
                    <a:pt x="0" y="87252"/>
                    <a:pt x="14756" y="47341"/>
                    <a:pt x="41441" y="11040"/>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1" name="Freeform: Shape 10">
              <a:extLst>
                <a:ext uri="{FF2B5EF4-FFF2-40B4-BE49-F238E27FC236}">
                  <a16:creationId xmlns:a16="http://schemas.microsoft.com/office/drawing/2014/main" id="{C129F009-E2DD-4D7A-5487-4A2C30735EEA}"/>
                </a:ext>
              </a:extLst>
            </p:cNvPr>
            <p:cNvSpPr/>
            <p:nvPr/>
          </p:nvSpPr>
          <p:spPr>
            <a:xfrm>
              <a:off x="4854462" y="4643369"/>
              <a:ext cx="296341" cy="387334"/>
            </a:xfrm>
            <a:custGeom>
              <a:avLst/>
              <a:gdLst>
                <a:gd name="connsiteX0" fmla="*/ 189895 w 296341"/>
                <a:gd name="connsiteY0" fmla="*/ 0 h 387334"/>
                <a:gd name="connsiteX1" fmla="*/ 190156 w 296341"/>
                <a:gd name="connsiteY1" fmla="*/ 154 h 387334"/>
                <a:gd name="connsiteX2" fmla="*/ 296341 w 296341"/>
                <a:gd name="connsiteY2" fmla="*/ 169801 h 387334"/>
                <a:gd name="connsiteX3" fmla="*/ 114235 w 296341"/>
                <a:gd name="connsiteY3" fmla="*/ 384354 h 387334"/>
                <a:gd name="connsiteX4" fmla="*/ 106834 w 296341"/>
                <a:gd name="connsiteY4" fmla="*/ 387334 h 387334"/>
                <a:gd name="connsiteX5" fmla="*/ 37504 w 296341"/>
                <a:gd name="connsiteY5" fmla="*/ 327654 h 387334"/>
                <a:gd name="connsiteX6" fmla="*/ 0 w 296341"/>
                <a:gd name="connsiteY6" fmla="*/ 219845 h 387334"/>
                <a:gd name="connsiteX7" fmla="*/ 139779 w 296341"/>
                <a:gd name="connsiteY7" fmla="*/ 23998 h 3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41" h="387334">
                  <a:moveTo>
                    <a:pt x="189895" y="0"/>
                  </a:moveTo>
                  <a:lnTo>
                    <a:pt x="190156" y="154"/>
                  </a:lnTo>
                  <a:cubicBezTo>
                    <a:pt x="257196" y="48581"/>
                    <a:pt x="296341" y="106960"/>
                    <a:pt x="296341" y="169801"/>
                  </a:cubicBezTo>
                  <a:cubicBezTo>
                    <a:pt x="296341" y="253589"/>
                    <a:pt x="226749" y="329445"/>
                    <a:pt x="114235" y="384354"/>
                  </a:cubicBezTo>
                  <a:lnTo>
                    <a:pt x="106834" y="387334"/>
                  </a:lnTo>
                  <a:lnTo>
                    <a:pt x="37504" y="327654"/>
                  </a:lnTo>
                  <a:cubicBezTo>
                    <a:pt x="13354" y="294518"/>
                    <a:pt x="0" y="258087"/>
                    <a:pt x="0" y="219845"/>
                  </a:cubicBezTo>
                  <a:cubicBezTo>
                    <a:pt x="0" y="143362"/>
                    <a:pt x="53416" y="74120"/>
                    <a:pt x="139779" y="23998"/>
                  </a:cubicBezTo>
                  <a:close/>
                </a:path>
              </a:pathLst>
            </a:custGeom>
            <a:solidFill>
              <a:srgbClr val="AC770C"/>
            </a:solidFill>
            <a:ln w="76200" cap="flat" cmpd="sng" algn="ctr">
              <a:noFill/>
              <a:prstDash val="dash"/>
            </a:ln>
            <a:effectLst/>
          </p:spPr>
          <p:txBody>
            <a:bodyPr wrap="square" rtlCol="0" anchor="ctr">
              <a:noAutofit/>
            </a:bodyP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12" name="Oval 11">
              <a:extLst>
                <a:ext uri="{FF2B5EF4-FFF2-40B4-BE49-F238E27FC236}">
                  <a16:creationId xmlns:a16="http://schemas.microsoft.com/office/drawing/2014/main" id="{AF80C5FD-3C1A-BD0C-D782-8380CB895D79}"/>
                </a:ext>
              </a:extLst>
            </p:cNvPr>
            <p:cNvSpPr/>
            <p:nvPr/>
          </p:nvSpPr>
          <p:spPr>
            <a:xfrm>
              <a:off x="1796156" y="253662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3" name="Oval 12">
              <a:extLst>
                <a:ext uri="{FF2B5EF4-FFF2-40B4-BE49-F238E27FC236}">
                  <a16:creationId xmlns:a16="http://schemas.microsoft.com/office/drawing/2014/main" id="{0E3D394B-2212-B957-79F3-30CA8D80750C}"/>
                </a:ext>
              </a:extLst>
            </p:cNvPr>
            <p:cNvSpPr/>
            <p:nvPr/>
          </p:nvSpPr>
          <p:spPr>
            <a:xfrm>
              <a:off x="2958193" y="2756110"/>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4" name="Oval 13">
              <a:extLst>
                <a:ext uri="{FF2B5EF4-FFF2-40B4-BE49-F238E27FC236}">
                  <a16:creationId xmlns:a16="http://schemas.microsoft.com/office/drawing/2014/main" id="{FA6A5812-C686-3CDC-E827-05690DA6E874}"/>
                </a:ext>
              </a:extLst>
            </p:cNvPr>
            <p:cNvSpPr/>
            <p:nvPr/>
          </p:nvSpPr>
          <p:spPr>
            <a:xfrm>
              <a:off x="4120231" y="253662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15" name="Oval 14">
              <a:extLst>
                <a:ext uri="{FF2B5EF4-FFF2-40B4-BE49-F238E27FC236}">
                  <a16:creationId xmlns:a16="http://schemas.microsoft.com/office/drawing/2014/main" id="{827C7D1B-224B-2A66-4FBA-43257EFF5FC6}"/>
                </a:ext>
              </a:extLst>
            </p:cNvPr>
            <p:cNvSpPr/>
            <p:nvPr/>
          </p:nvSpPr>
          <p:spPr>
            <a:xfrm>
              <a:off x="5224829" y="2715357"/>
              <a:ext cx="1097872" cy="733997"/>
            </a:xfrm>
            <a:prstGeom prst="ellipse">
              <a:avLst/>
            </a:prstGeom>
            <a:solidFill>
              <a:srgbClr val="0071C5">
                <a:lumMod val="40000"/>
                <a:lumOff val="60000"/>
              </a:srgbClr>
            </a:soli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ABA3659-ED9D-D0B1-1C3C-0C31AC613A21}"/>
                    </a:ext>
                  </a:extLst>
                </p:cNvPr>
                <p:cNvSpPr txBox="1"/>
                <p:nvPr/>
              </p:nvSpPr>
              <p:spPr>
                <a:xfrm>
                  <a:off x="2074867" y="2025166"/>
                  <a:ext cx="3840514" cy="246221"/>
                </a:xfrm>
                <a:prstGeom prst="rect">
                  <a:avLst/>
                </a:prstGeom>
                <a:noFill/>
              </p:spPr>
              <p:txBody>
                <a:bodyPr wrap="square" lIns="0" tIns="0" rIns="0" bIns="0" rtlCol="0">
                  <a:spAutoFit/>
                </a:bodyPr>
                <a:lstStyle/>
                <a:p>
                  <a:pPr algn="ctr" defTabSz="114300"/>
                  <a:r>
                    <a:rPr lang="fi-FI" sz="1600">
                      <a:solidFill>
                        <a:srgbClr val="000000"/>
                      </a:solidFill>
                      <a:latin typeface="Trebuchet MS" panose="020B0603020202020204" pitchFamily="34" charset="0"/>
                    </a:rPr>
                    <a:t>Input </a:t>
                  </a:r>
                  <a:r>
                    <a:rPr lang="fi-FI" sz="1600" err="1">
                      <a:solidFill>
                        <a:srgbClr val="000000"/>
                      </a:solidFill>
                      <a:latin typeface="Trebuchet MS" panose="020B0603020202020204" pitchFamily="34" charset="0"/>
                    </a:rPr>
                    <a:t>domains</a:t>
                  </a:r>
                  <a:r>
                    <a:rPr lang="fi-FI" sz="1600">
                      <a:solidFill>
                        <a:srgbClr val="000000"/>
                      </a:solidFill>
                      <a:latin typeface="Trebuchet MS" panose="020B0603020202020204" pitchFamily="34" charset="0"/>
                    </a:rPr>
                    <a:t> </a:t>
                  </a:r>
                  <a14:m>
                    <m:oMath xmlns:m="http://schemas.openxmlformats.org/officeDocument/2006/math">
                      <m:sSub>
                        <m:sSubPr>
                          <m:ctrlPr>
                            <a:rPr lang="fi-FI" sz="1600" b="0" i="1" smtClean="0">
                              <a:solidFill>
                                <a:srgbClr val="000000"/>
                              </a:solidFill>
                              <a:latin typeface="Cambria Math" panose="02040503050406030204" pitchFamily="18" charset="0"/>
                            </a:rPr>
                          </m:ctrlPr>
                        </m:sSubPr>
                        <m:e>
                          <m:r>
                            <m:rPr>
                              <m:sty m:val="p"/>
                            </m:rPr>
                            <a:rPr lang="fi-FI" sz="1600" b="0" i="0" smtClean="0">
                              <a:solidFill>
                                <a:srgbClr val="000000"/>
                              </a:solidFill>
                              <a:latin typeface="Cambria Math" panose="02040503050406030204" pitchFamily="18" charset="0"/>
                            </a:rPr>
                            <m:t>Ω</m:t>
                          </m:r>
                        </m:e>
                        <m:sub>
                          <m:r>
                            <m:rPr>
                              <m:sty m:val="p"/>
                            </m:rPr>
                            <a:rPr lang="fi-FI" sz="1600" b="0" i="0" smtClean="0">
                              <a:solidFill>
                                <a:srgbClr val="000000"/>
                              </a:solidFill>
                              <a:latin typeface="Cambria Math" panose="02040503050406030204" pitchFamily="18" charset="0"/>
                            </a:rPr>
                            <m:t>i</m:t>
                          </m:r>
                        </m:sub>
                      </m:sSub>
                    </m:oMath>
                  </a14:m>
                  <a:endParaRPr lang="en-US" sz="1600" err="1">
                    <a:solidFill>
                      <a:srgbClr val="000000"/>
                    </a:solidFill>
                    <a:latin typeface="Trebuchet MS" panose="020B0603020202020204" pitchFamily="34" charset="0"/>
                  </a:endParaRPr>
                </a:p>
              </p:txBody>
            </p:sp>
          </mc:Choice>
          <mc:Fallback xmlns="">
            <p:sp>
              <p:nvSpPr>
                <p:cNvPr id="16" name="TextBox 15">
                  <a:extLst>
                    <a:ext uri="{FF2B5EF4-FFF2-40B4-BE49-F238E27FC236}">
                      <a16:creationId xmlns:a16="http://schemas.microsoft.com/office/drawing/2014/main" id="{7ABA3659-ED9D-D0B1-1C3C-0C31AC613A21}"/>
                    </a:ext>
                  </a:extLst>
                </p:cNvPr>
                <p:cNvSpPr txBox="1">
                  <a:spLocks noRot="1" noChangeAspect="1" noMove="1" noResize="1" noEditPoints="1" noAdjustHandles="1" noChangeArrowheads="1" noChangeShapeType="1" noTextEdit="1"/>
                </p:cNvSpPr>
                <p:nvPr/>
              </p:nvSpPr>
              <p:spPr>
                <a:xfrm>
                  <a:off x="2074867" y="2025166"/>
                  <a:ext cx="3840514" cy="246221"/>
                </a:xfrm>
                <a:prstGeom prst="rect">
                  <a:avLst/>
                </a:prstGeom>
                <a:blipFill>
                  <a:blip r:embed="rId3"/>
                  <a:stretch>
                    <a:fillRect t="-26829" b="-463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166D1FA-8458-A35E-F68D-050347A47D57}"/>
                    </a:ext>
                  </a:extLst>
                </p:cNvPr>
                <p:cNvSpPr txBox="1"/>
                <p:nvPr/>
              </p:nvSpPr>
              <p:spPr>
                <a:xfrm>
                  <a:off x="2693179" y="5378548"/>
                  <a:ext cx="2801070" cy="246221"/>
                </a:xfrm>
                <a:prstGeom prst="rect">
                  <a:avLst/>
                </a:prstGeom>
                <a:noFill/>
              </p:spPr>
              <p:txBody>
                <a:bodyPr wrap="square" lIns="0" tIns="0" rIns="0" bIns="0" rtlCol="0">
                  <a:spAutoFit/>
                </a:bodyPr>
                <a:lstStyle/>
                <a:p>
                  <a:pPr algn="ctr" defTabSz="114300"/>
                  <a:r>
                    <a:rPr lang="fi-FI" sz="1600">
                      <a:solidFill>
                        <a:srgbClr val="000000"/>
                      </a:solidFill>
                      <a:latin typeface="Calibri" panose="020F0502020204030204"/>
                    </a:rPr>
                    <a:t>Target domain </a:t>
                  </a:r>
                  <a14:m>
                    <m:oMath xmlns:m="http://schemas.openxmlformats.org/officeDocument/2006/math">
                      <m:r>
                        <m:rPr>
                          <m:sty m:val="p"/>
                        </m:rPr>
                        <a:rPr lang="fi-FI" sz="1600">
                          <a:solidFill>
                            <a:srgbClr val="000000"/>
                          </a:solidFill>
                          <a:latin typeface="Cambria Math" panose="02040503050406030204" pitchFamily="18" charset="0"/>
                        </a:rPr>
                        <m:t>Ω</m:t>
                      </m:r>
                    </m:oMath>
                  </a14:m>
                  <a:endParaRPr lang="en-US" sz="1600">
                    <a:solidFill>
                      <a:srgbClr val="000000"/>
                    </a:solidFill>
                    <a:latin typeface="Trebuchet MS" panose="020B0603020202020204" pitchFamily="34" charset="0"/>
                  </a:endParaRPr>
                </a:p>
              </p:txBody>
            </p:sp>
          </mc:Choice>
          <mc:Fallback xmlns="">
            <p:sp>
              <p:nvSpPr>
                <p:cNvPr id="17" name="TextBox 16">
                  <a:extLst>
                    <a:ext uri="{FF2B5EF4-FFF2-40B4-BE49-F238E27FC236}">
                      <a16:creationId xmlns:a16="http://schemas.microsoft.com/office/drawing/2014/main" id="{1166D1FA-8458-A35E-F68D-050347A47D57}"/>
                    </a:ext>
                  </a:extLst>
                </p:cNvPr>
                <p:cNvSpPr txBox="1">
                  <a:spLocks noRot="1" noChangeAspect="1" noMove="1" noResize="1" noEditPoints="1" noAdjustHandles="1" noChangeArrowheads="1" noChangeShapeType="1" noTextEdit="1"/>
                </p:cNvSpPr>
                <p:nvPr/>
              </p:nvSpPr>
              <p:spPr>
                <a:xfrm>
                  <a:off x="2693179" y="5378548"/>
                  <a:ext cx="2801070" cy="246221"/>
                </a:xfrm>
                <a:prstGeom prst="rect">
                  <a:avLst/>
                </a:prstGeom>
                <a:blipFill>
                  <a:blip r:embed="rId4"/>
                  <a:stretch>
                    <a:fillRect t="-24390" b="-4878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2BD0D0BD-7666-BB4C-7552-4D2E6A2AD13A}"/>
                </a:ext>
              </a:extLst>
            </p:cNvPr>
            <p:cNvGrpSpPr/>
            <p:nvPr/>
          </p:nvGrpSpPr>
          <p:grpSpPr>
            <a:xfrm>
              <a:off x="1792800" y="2536627"/>
              <a:ext cx="4526545" cy="953480"/>
              <a:chOff x="200558" y="4457305"/>
              <a:chExt cx="4526545" cy="953480"/>
            </a:xfrm>
          </p:grpSpPr>
          <p:sp>
            <p:nvSpPr>
              <p:cNvPr id="19" name="Oval 18">
                <a:extLst>
                  <a:ext uri="{FF2B5EF4-FFF2-40B4-BE49-F238E27FC236}">
                    <a16:creationId xmlns:a16="http://schemas.microsoft.com/office/drawing/2014/main" id="{248E1313-FD24-8927-FB64-895BD51C7DEB}"/>
                  </a:ext>
                </a:extLst>
              </p:cNvPr>
              <p:cNvSpPr/>
              <p:nvPr/>
            </p:nvSpPr>
            <p:spPr>
              <a:xfrm>
                <a:off x="200558" y="445730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0" name="Oval 19">
                <a:extLst>
                  <a:ext uri="{FF2B5EF4-FFF2-40B4-BE49-F238E27FC236}">
                    <a16:creationId xmlns:a16="http://schemas.microsoft.com/office/drawing/2014/main" id="{0F2ED5F5-23FF-F95F-6182-24514918ED70}"/>
                  </a:ext>
                </a:extLst>
              </p:cNvPr>
              <p:cNvSpPr/>
              <p:nvPr/>
            </p:nvSpPr>
            <p:spPr>
              <a:xfrm>
                <a:off x="1362595" y="4676788"/>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1" name="Oval 20">
                <a:extLst>
                  <a:ext uri="{FF2B5EF4-FFF2-40B4-BE49-F238E27FC236}">
                    <a16:creationId xmlns:a16="http://schemas.microsoft.com/office/drawing/2014/main" id="{5C294910-9998-21C7-78F0-28DEEB3BBED9}"/>
                  </a:ext>
                </a:extLst>
              </p:cNvPr>
              <p:cNvSpPr/>
              <p:nvPr/>
            </p:nvSpPr>
            <p:spPr>
              <a:xfrm>
                <a:off x="2524633" y="445730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22" name="Oval 21">
                <a:extLst>
                  <a:ext uri="{FF2B5EF4-FFF2-40B4-BE49-F238E27FC236}">
                    <a16:creationId xmlns:a16="http://schemas.microsoft.com/office/drawing/2014/main" id="{4CFB0337-F9FC-8F97-88D9-7AE71935712B}"/>
                  </a:ext>
                </a:extLst>
              </p:cNvPr>
              <p:cNvSpPr/>
              <p:nvPr/>
            </p:nvSpPr>
            <p:spPr>
              <a:xfrm>
                <a:off x="3629231" y="4636035"/>
                <a:ext cx="1097872" cy="733997"/>
              </a:xfrm>
              <a:prstGeom prst="ellipse">
                <a:avLst/>
              </a:prstGeom>
              <a:noFill/>
              <a:ln w="25400" cap="flat" cmpd="sng" algn="ctr">
                <a:solidFill>
                  <a:srgbClr val="FF0000"/>
                </a:solidFill>
                <a:prstDash val="dash"/>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grpSp>
        <p:sp>
          <p:nvSpPr>
            <p:cNvPr id="23" name="Oval 22">
              <a:extLst>
                <a:ext uri="{FF2B5EF4-FFF2-40B4-BE49-F238E27FC236}">
                  <a16:creationId xmlns:a16="http://schemas.microsoft.com/office/drawing/2014/main" id="{41840BFD-0AD4-64EF-64DE-09AA417CD3F4}"/>
                </a:ext>
              </a:extLst>
            </p:cNvPr>
            <p:cNvSpPr/>
            <p:nvPr/>
          </p:nvSpPr>
          <p:spPr>
            <a:xfrm>
              <a:off x="4931526" y="4773514"/>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11DFDB-EFDF-F1DB-2835-0B8B7B911801}"/>
                    </a:ext>
                  </a:extLst>
                </p:cNvPr>
                <p:cNvSpPr txBox="1"/>
                <p:nvPr/>
              </p:nvSpPr>
              <p:spPr>
                <a:xfrm>
                  <a:off x="5034021" y="4756159"/>
                  <a:ext cx="233561"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sz="1600" b="1" i="1" dirty="0" smtClean="0">
                            <a:solidFill>
                              <a:schemeClr val="tx1"/>
                            </a:solidFill>
                            <a:latin typeface="Cambria Math" panose="02040503050406030204" pitchFamily="18" charset="0"/>
                          </a:rPr>
                          <m:t>𝒚</m:t>
                        </m:r>
                      </m:oMath>
                    </m:oMathPara>
                  </a14:m>
                  <a:endParaRPr lang="en-US" sz="113">
                    <a:solidFill>
                      <a:schemeClr val="tx1"/>
                    </a:solidFill>
                  </a:endParaRPr>
                </a:p>
              </p:txBody>
            </p:sp>
          </mc:Choice>
          <mc:Fallback xmlns="">
            <p:sp>
              <p:nvSpPr>
                <p:cNvPr id="24" name="TextBox 23">
                  <a:extLst>
                    <a:ext uri="{FF2B5EF4-FFF2-40B4-BE49-F238E27FC236}">
                      <a16:creationId xmlns:a16="http://schemas.microsoft.com/office/drawing/2014/main" id="{6A11DFDB-EFDF-F1DB-2835-0B8B7B911801}"/>
                    </a:ext>
                  </a:extLst>
                </p:cNvPr>
                <p:cNvSpPr txBox="1">
                  <a:spLocks noRot="1" noChangeAspect="1" noMove="1" noResize="1" noEditPoints="1" noAdjustHandles="1" noChangeArrowheads="1" noChangeShapeType="1" noTextEdit="1"/>
                </p:cNvSpPr>
                <p:nvPr/>
              </p:nvSpPr>
              <p:spPr>
                <a:xfrm>
                  <a:off x="5034021" y="4756159"/>
                  <a:ext cx="233561" cy="338554"/>
                </a:xfrm>
                <a:prstGeom prst="rect">
                  <a:avLst/>
                </a:prstGeom>
                <a:blipFill>
                  <a:blip r:embed="rId5"/>
                  <a:stretch>
                    <a:fillRect r="-23684" b="-5357"/>
                  </a:stretch>
                </a:blipFill>
              </p:spPr>
              <p:txBody>
                <a:bodyPr/>
                <a:lstStyle/>
                <a:p>
                  <a:r>
                    <a:rPr lang="en-US">
                      <a:noFill/>
                    </a:rPr>
                    <a:t> </a:t>
                  </a:r>
                </a:p>
              </p:txBody>
            </p:sp>
          </mc:Fallback>
        </mc:AlternateContent>
      </p:grpSp>
      <p:sp>
        <p:nvSpPr>
          <p:cNvPr id="41" name="TextBox 40">
            <a:extLst>
              <a:ext uri="{FF2B5EF4-FFF2-40B4-BE49-F238E27FC236}">
                <a16:creationId xmlns:a16="http://schemas.microsoft.com/office/drawing/2014/main" id="{E418E641-6403-7653-B05A-BB5DDE8839D0}"/>
              </a:ext>
            </a:extLst>
          </p:cNvPr>
          <p:cNvSpPr txBox="1"/>
          <p:nvPr/>
        </p:nvSpPr>
        <p:spPr>
          <a:xfrm>
            <a:off x="667177" y="1580506"/>
            <a:ext cx="6375102" cy="414985"/>
          </a:xfrm>
          <a:prstGeom prst="rect">
            <a:avLst/>
          </a:prstGeom>
          <a:noFill/>
        </p:spPr>
        <p:txBody>
          <a:bodyPr wrap="square" lIns="0" rtlCol="0">
            <a:spAutoFit/>
          </a:bodyPr>
          <a:lstStyle/>
          <a:p>
            <a:pPr>
              <a:lnSpc>
                <a:spcPct val="130000"/>
              </a:lnSpc>
              <a:spcAft>
                <a:spcPts val="600"/>
              </a:spcAft>
              <a:buClr>
                <a:schemeClr val="accent2"/>
              </a:buClr>
            </a:pPr>
            <a:r>
              <a:rPr lang="fi-FI" err="1"/>
              <a:t>Evaluate</a:t>
            </a:r>
            <a:r>
              <a:rPr lang="fi-FI"/>
              <a:t> PDF at </a:t>
            </a:r>
            <a:r>
              <a:rPr lang="fi-FI" err="1"/>
              <a:t>the</a:t>
            </a:r>
            <a:r>
              <a:rPr lang="fi-FI"/>
              <a:t> input:</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5AFF539-5B75-7F37-3666-37551B5796D3}"/>
                  </a:ext>
                </a:extLst>
              </p:cNvPr>
              <p:cNvSpPr txBox="1"/>
              <p:nvPr/>
            </p:nvSpPr>
            <p:spPr>
              <a:xfrm>
                <a:off x="1202039" y="2113830"/>
                <a:ext cx="3700272" cy="564706"/>
              </a:xfrm>
              <a:prstGeom prst="rect">
                <a:avLst/>
              </a:prstGeom>
              <a:noFill/>
            </p:spPr>
            <p:txBody>
              <a:bodyPr wrap="square" lIns="0" rtlCol="0">
                <a:spAutoFit/>
              </a:bodyPr>
              <a:lstStyle/>
              <a:p>
                <a:pPr>
                  <a:lnSpc>
                    <a:spcPct val="130000"/>
                  </a:lnSpc>
                  <a:spcAft>
                    <a:spcPts val="600"/>
                  </a:spcAft>
                  <a:buClr>
                    <a:schemeClr val="accent2"/>
                  </a:buClr>
                </a:pPr>
                <a14:m>
                  <m:oMathPara xmlns:m="http://schemas.openxmlformats.org/officeDocument/2006/math">
                    <m:oMathParaPr>
                      <m:jc m:val="left"/>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𝑖</m:t>
                              </m:r>
                            </m:sub>
                          </m:sSub>
                        </m:sub>
                      </m:sSub>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𝑥</m:t>
                          </m:r>
                        </m:e>
                        <m:sub>
                          <m:r>
                            <a:rPr lang="fi-FI" b="0" i="1" smtClean="0">
                              <a:latin typeface="Cambria Math" panose="02040503050406030204" pitchFamily="18" charset="0"/>
                            </a:rPr>
                            <m:t>𝑖</m:t>
                          </m:r>
                        </m:sub>
                      </m:sSub>
                      <m:r>
                        <a:rPr lang="fi-FI" b="0" i="1" smtClean="0">
                          <a:latin typeface="Cambria Math" panose="02040503050406030204" pitchFamily="18" charset="0"/>
                        </a:rPr>
                        <m:t>)</m:t>
                      </m:r>
                    </m:oMath>
                  </m:oMathPara>
                </a14:m>
                <a:endParaRPr lang="en-FI"/>
              </a:p>
            </p:txBody>
          </p:sp>
        </mc:Choice>
        <mc:Fallback xmlns="">
          <p:sp>
            <p:nvSpPr>
              <p:cNvPr id="47" name="TextBox 46">
                <a:extLst>
                  <a:ext uri="{FF2B5EF4-FFF2-40B4-BE49-F238E27FC236}">
                    <a16:creationId xmlns:a16="http://schemas.microsoft.com/office/drawing/2014/main" id="{C5AFF539-5B75-7F37-3666-37551B5796D3}"/>
                  </a:ext>
                </a:extLst>
              </p:cNvPr>
              <p:cNvSpPr txBox="1">
                <a:spLocks noRot="1" noChangeAspect="1" noMove="1" noResize="1" noEditPoints="1" noAdjustHandles="1" noChangeArrowheads="1" noChangeShapeType="1" noTextEdit="1"/>
              </p:cNvSpPr>
              <p:nvPr/>
            </p:nvSpPr>
            <p:spPr>
              <a:xfrm>
                <a:off x="1202039" y="2113830"/>
                <a:ext cx="3700272" cy="56470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9FFF65-8D18-DAD6-7286-D7768C85FB13}"/>
                  </a:ext>
                </a:extLst>
              </p:cNvPr>
              <p:cNvSpPr txBox="1"/>
              <p:nvPr/>
            </p:nvSpPr>
            <p:spPr>
              <a:xfrm>
                <a:off x="667177" y="2942943"/>
                <a:ext cx="6375102" cy="414985"/>
              </a:xfrm>
              <a:prstGeom prst="rect">
                <a:avLst/>
              </a:prstGeom>
              <a:noFill/>
            </p:spPr>
            <p:txBody>
              <a:bodyPr wrap="square" lIns="0" rtlCol="0">
                <a:spAutoFit/>
              </a:bodyPr>
              <a:lstStyle/>
              <a:p>
                <a:pPr>
                  <a:lnSpc>
                    <a:spcPct val="130000"/>
                  </a:lnSpc>
                  <a:spcAft>
                    <a:spcPts val="600"/>
                  </a:spcAft>
                  <a:buClr>
                    <a:schemeClr val="accent2"/>
                  </a:buClr>
                </a:pPr>
                <a:r>
                  <a:rPr lang="fi-FI"/>
                  <a:t>PDF transforms when we shift between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𝑥</m:t>
                        </m:r>
                      </m:e>
                      <m:sub>
                        <m:r>
                          <a:rPr lang="fi-FI" b="0" i="1" smtClean="0">
                            <a:latin typeface="Cambria Math" panose="02040503050406030204" pitchFamily="18" charset="0"/>
                          </a:rPr>
                          <m:t>𝑖</m:t>
                        </m:r>
                      </m:sub>
                    </m:sSub>
                  </m:oMath>
                </a14:m>
                <a:r>
                  <a:rPr lang="fi-FI"/>
                  <a:t> and </a:t>
                </a:r>
                <a14:m>
                  <m:oMath xmlns:m="http://schemas.openxmlformats.org/officeDocument/2006/math">
                    <m:r>
                      <a:rPr lang="fi-FI" b="0" i="1" smtClean="0">
                        <a:latin typeface="Cambria Math" panose="02040503050406030204" pitchFamily="18" charset="0"/>
                      </a:rPr>
                      <m:t>𝑦</m:t>
                    </m:r>
                  </m:oMath>
                </a14:m>
                <a:r>
                  <a:rPr lang="fi-FI"/>
                  <a:t>:</a:t>
                </a:r>
              </a:p>
            </p:txBody>
          </p:sp>
        </mc:Choice>
        <mc:Fallback xmlns="">
          <p:sp>
            <p:nvSpPr>
              <p:cNvPr id="5" name="TextBox 4">
                <a:extLst>
                  <a:ext uri="{FF2B5EF4-FFF2-40B4-BE49-F238E27FC236}">
                    <a16:creationId xmlns:a16="http://schemas.microsoft.com/office/drawing/2014/main" id="{8B9FFF65-8D18-DAD6-7286-D7768C85FB13}"/>
                  </a:ext>
                </a:extLst>
              </p:cNvPr>
              <p:cNvSpPr txBox="1">
                <a:spLocks noRot="1" noChangeAspect="1" noMove="1" noResize="1" noEditPoints="1" noAdjustHandles="1" noChangeArrowheads="1" noChangeShapeType="1" noTextEdit="1"/>
              </p:cNvSpPr>
              <p:nvPr/>
            </p:nvSpPr>
            <p:spPr>
              <a:xfrm>
                <a:off x="667177" y="2942943"/>
                <a:ext cx="6375102" cy="414985"/>
              </a:xfrm>
              <a:prstGeom prst="rect">
                <a:avLst/>
              </a:prstGeom>
              <a:blipFill>
                <a:blip r:embed="rId7"/>
                <a:stretch>
                  <a:fillRect l="-2199"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1456730-C711-32EA-1D2E-F788963F03F2}"/>
                  </a:ext>
                </a:extLst>
              </p:cNvPr>
              <p:cNvSpPr txBox="1"/>
              <p:nvPr/>
            </p:nvSpPr>
            <p:spPr>
              <a:xfrm>
                <a:off x="1202039" y="3407676"/>
                <a:ext cx="5139198" cy="972510"/>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sub>
                      </m:sSub>
                      <m:d>
                        <m:dPr>
                          <m:ctrlPr>
                            <a:rPr lang="fi-FI" b="0" i="1" smtClean="0">
                              <a:latin typeface="Cambria Math" panose="02040503050406030204" pitchFamily="18" charset="0"/>
                            </a:rPr>
                          </m:ctrlPr>
                        </m:dPr>
                        <m:e>
                          <m:r>
                            <a:rPr lang="fi-FI" b="0" i="1" smtClean="0">
                              <a:latin typeface="Cambria Math" panose="02040503050406030204" pitchFamily="18" charset="0"/>
                            </a:rPr>
                            <m:t>𝑦</m:t>
                          </m:r>
                        </m:e>
                      </m:d>
                      <m:r>
                        <a:rPr lang="fi-FI" b="0" i="1" smtClean="0">
                          <a:latin typeface="Cambria Math" panose="02040503050406030204" pitchFamily="18" charset="0"/>
                        </a:rPr>
                        <m:t>=</m:t>
                      </m:r>
                      <m:d>
                        <m:dPr>
                          <m:begChr m:val="{"/>
                          <m:endChr m:val=""/>
                          <m:ctrlPr>
                            <a:rPr lang="fi-FI" b="0" i="1" smtClean="0">
                              <a:latin typeface="Cambria Math" panose="02040503050406030204" pitchFamily="18" charset="0"/>
                            </a:rPr>
                          </m:ctrlPr>
                        </m:dPr>
                        <m:e>
                          <m:eqArr>
                            <m:eqArrPr>
                              <m:ctrlPr>
                                <a:rPr lang="fi-FI" b="0" i="1" smtClean="0">
                                  <a:latin typeface="Cambria Math" panose="02040503050406030204" pitchFamily="18" charset="0"/>
                                </a:rPr>
                              </m:ctrlPr>
                            </m:eqArrPr>
                            <m:e>
                              <m:sSub>
                                <m:sSubPr>
                                  <m:ctrlPr>
                                    <a:rPr lang="fi-FI" i="1">
                                      <a:latin typeface="Cambria Math" panose="02040503050406030204" pitchFamily="18" charset="0"/>
                                    </a:rPr>
                                  </m:ctrlPr>
                                </m:sSubPr>
                                <m:e>
                                  <m:r>
                                    <a:rPr lang="fi-FI" i="1">
                                      <a:latin typeface="Cambria Math" panose="02040503050406030204" pitchFamily="18" charset="0"/>
                                    </a:rPr>
                                    <m:t>𝑝</m:t>
                                  </m:r>
                                </m:e>
                                <m:sub>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𝑖</m:t>
                                      </m:r>
                                    </m:sub>
                                  </m:sSub>
                                </m:sub>
                              </m:sSub>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𝑥</m:t>
                                      </m:r>
                                    </m:e>
                                    <m:sub>
                                      <m:r>
                                        <a:rPr lang="fi-FI" i="1">
                                          <a:latin typeface="Cambria Math" panose="02040503050406030204" pitchFamily="18" charset="0"/>
                                        </a:rPr>
                                        <m:t>𝑖</m:t>
                                      </m:r>
                                    </m:sub>
                                  </m:sSub>
                                </m:e>
                              </m:d>
                              <m:d>
                                <m:dPr>
                                  <m:begChr m:val="|"/>
                                  <m:endChr m:val="|"/>
                                  <m:ctrlPr>
                                    <a:rPr lang="fi-FI" i="1">
                                      <a:latin typeface="Cambria Math" panose="02040503050406030204" pitchFamily="18" charset="0"/>
                                    </a:rPr>
                                  </m:ctrlPr>
                                </m:dPr>
                                <m:e>
                                  <m:sSubSup>
                                    <m:sSubSupPr>
                                      <m:ctrlPr>
                                        <a:rPr lang="fi-FI" i="1">
                                          <a:latin typeface="Cambria Math" panose="02040503050406030204" pitchFamily="18" charset="0"/>
                                        </a:rPr>
                                      </m:ctrlPr>
                                    </m:sSubSupPr>
                                    <m:e>
                                      <m:r>
                                        <a:rPr lang="fi-FI" i="1">
                                          <a:latin typeface="Cambria Math" panose="02040503050406030204" pitchFamily="18" charset="0"/>
                                        </a:rPr>
                                        <m:t>𝑇</m:t>
                                      </m:r>
                                    </m:e>
                                    <m:sub>
                                      <m:r>
                                        <a:rPr lang="fi-FI" i="1">
                                          <a:latin typeface="Cambria Math" panose="02040503050406030204" pitchFamily="18" charset="0"/>
                                        </a:rPr>
                                        <m:t>𝑖</m:t>
                                      </m:r>
                                    </m:sub>
                                    <m:sup>
                                      <m:r>
                                        <a:rPr lang="fi-FI" i="1">
                                          <a:latin typeface="Cambria Math" panose="02040503050406030204" pitchFamily="18" charset="0"/>
                                        </a:rPr>
                                        <m:t>−1</m:t>
                                      </m:r>
                                    </m:sup>
                                  </m:sSubSup>
                                  <m:r>
                                    <a:rPr lang="fi-FI" i="1">
                                      <a:latin typeface="Cambria Math" panose="02040503050406030204" pitchFamily="18" charset="0"/>
                                    </a:rPr>
                                    <m:t>′</m:t>
                                  </m:r>
                                  <m:d>
                                    <m:dPr>
                                      <m:ctrlPr>
                                        <a:rPr lang="fi-FI" i="1">
                                          <a:latin typeface="Cambria Math" panose="02040503050406030204" pitchFamily="18" charset="0"/>
                                        </a:rPr>
                                      </m:ctrlPr>
                                    </m:dPr>
                                    <m:e>
                                      <m:r>
                                        <a:rPr lang="fi-FI" i="1">
                                          <a:latin typeface="Cambria Math" panose="02040503050406030204" pitchFamily="18" charset="0"/>
                                        </a:rPr>
                                        <m:t>𝑦</m:t>
                                      </m:r>
                                    </m:e>
                                  </m:d>
                                </m:e>
                              </m:d>
                            </m:e>
                            <m:e>
                              <m:r>
                                <a:rPr lang="fi-FI" b="0" i="1" smtClean="0">
                                  <a:latin typeface="Cambria Math" panose="02040503050406030204" pitchFamily="18" charset="0"/>
                                </a:rPr>
                                <m:t>0</m:t>
                              </m:r>
                            </m:e>
                          </m:eqArr>
                        </m:e>
                      </m:d>
                      <m:r>
                        <a:rPr lang="fi-FI" b="0" i="1" smtClean="0">
                          <a:latin typeface="Cambria Math" panose="02040503050406030204" pitchFamily="18" charset="0"/>
                        </a:rPr>
                        <m:t>    </m:t>
                      </m:r>
                      <m:m>
                        <m:mPr>
                          <m:mcs>
                            <m:mc>
                              <m:mcPr>
                                <m:count m:val="1"/>
                                <m:mcJc m:val="center"/>
                              </m:mcPr>
                            </m:mc>
                          </m:mcs>
                          <m:ctrlPr>
                            <a:rPr lang="fi-FI" b="0" i="1" smtClean="0">
                              <a:latin typeface="Cambria Math" panose="02040503050406030204" pitchFamily="18" charset="0"/>
                            </a:rPr>
                          </m:ctrlPr>
                        </m:mPr>
                        <m:mr>
                          <m:e>
                            <m:r>
                              <m:rPr>
                                <m:sty m:val="p"/>
                                <m:brk m:alnAt="7"/>
                              </m:rPr>
                              <a:rPr lang="fi-FI" b="0" i="0" smtClean="0">
                                <a:latin typeface="Cambria Math" panose="02040503050406030204" pitchFamily="18" charset="0"/>
                              </a:rPr>
                              <m:t>i</m:t>
                            </m:r>
                            <m:r>
                              <m:rPr>
                                <m:sty m:val="p"/>
                              </m:rPr>
                              <a:rPr lang="fi-FI" b="0" i="0" smtClean="0">
                                <a:latin typeface="Cambria Math" panose="02040503050406030204" pitchFamily="18" charset="0"/>
                              </a:rPr>
                              <m:t>f</m:t>
                            </m:r>
                            <m:r>
                              <a:rPr lang="fi-FI" b="0" i="0" smtClean="0">
                                <a:latin typeface="Cambria Math" panose="02040503050406030204" pitchFamily="18" charset="0"/>
                              </a:rPr>
                              <m:t> </m:t>
                            </m:r>
                            <m:sSub>
                              <m:sSubPr>
                                <m:ctrlPr>
                                  <a:rPr lang="fi-FI" b="0" i="1" smtClean="0">
                                    <a:latin typeface="Cambria Math" panose="02040503050406030204" pitchFamily="18" charset="0"/>
                                  </a:rPr>
                                </m:ctrlPr>
                              </m:sSubPr>
                              <m:e>
                                <m:r>
                                  <m:rPr>
                                    <m:brk m:alnAt="7"/>
                                  </m:rPr>
                                  <a:rPr lang="fi-FI" b="0" i="1" smtClean="0">
                                    <a:latin typeface="Cambria Math" panose="02040503050406030204" pitchFamily="18" charset="0"/>
                                  </a:rPr>
                                  <m:t>𝑥</m:t>
                                </m:r>
                              </m:e>
                              <m:sub>
                                <m:r>
                                  <m:rPr>
                                    <m:brk m:alnAt="7"/>
                                  </m:rPr>
                                  <a:rPr lang="fi-FI" b="0" i="1" smtClean="0">
                                    <a:latin typeface="Cambria Math" panose="02040503050406030204" pitchFamily="18" charset="0"/>
                                  </a:rPr>
                                  <m:t>𝑖</m:t>
                                </m:r>
                              </m:sub>
                            </m:sSub>
                            <m:r>
                              <m:rPr>
                                <m:brk m:alnAt="7"/>
                              </m:rPr>
                              <a:rPr lang="fi-FI" b="0" i="1" smtClean="0">
                                <a:latin typeface="Cambria Math" panose="02040503050406030204" pitchFamily="18" charset="0"/>
                              </a:rPr>
                              <m:t>=</m:t>
                            </m:r>
                            <m:sSubSup>
                              <m:sSubSupPr>
                                <m:ctrlPr>
                                  <a:rPr lang="fi-FI" b="0" i="1" smtClean="0">
                                    <a:latin typeface="Cambria Math" panose="02040503050406030204" pitchFamily="18" charset="0"/>
                                  </a:rPr>
                                </m:ctrlPr>
                              </m:sSubSupPr>
                              <m:e>
                                <m:r>
                                  <m:rPr>
                                    <m:brk m:alnAt="7"/>
                                  </m:rPr>
                                  <a:rPr lang="fi-FI" b="0" i="1" smtClean="0">
                                    <a:latin typeface="Cambria Math" panose="02040503050406030204" pitchFamily="18" charset="0"/>
                                  </a:rPr>
                                  <m:t>𝑇</m:t>
                                </m:r>
                              </m:e>
                              <m:sub>
                                <m:r>
                                  <m:rPr>
                                    <m:brk m:alnAt="7"/>
                                  </m:rPr>
                                  <a:rPr lang="fi-FI" b="0" i="1" smtClean="0">
                                    <a:latin typeface="Cambria Math" panose="02040503050406030204" pitchFamily="18" charset="0"/>
                                  </a:rPr>
                                  <m:t>𝑖</m:t>
                                </m:r>
                              </m:sub>
                              <m:sup>
                                <m:r>
                                  <m:rPr>
                                    <m:brk m:alnAt="7"/>
                                  </m:rPr>
                                  <a:rPr lang="fi-FI" b="0" i="1" smtClean="0">
                                    <a:latin typeface="Cambria Math" panose="02040503050406030204" pitchFamily="18" charset="0"/>
                                  </a:rPr>
                                  <m:t>−</m:t>
                                </m:r>
                                <m:r>
                                  <a:rPr lang="fi-FI" b="0" i="1" smtClean="0">
                                    <a:latin typeface="Cambria Math" panose="02040503050406030204" pitchFamily="18" charset="0"/>
                                  </a:rPr>
                                  <m:t>1</m:t>
                                </m:r>
                              </m:sup>
                            </m:sSubSup>
                            <m:d>
                              <m:dPr>
                                <m:ctrlPr>
                                  <a:rPr lang="fi-FI" b="0" i="1" smtClean="0">
                                    <a:latin typeface="Cambria Math" panose="02040503050406030204" pitchFamily="18" charset="0"/>
                                  </a:rPr>
                                </m:ctrlPr>
                              </m:dPr>
                              <m:e>
                                <m:r>
                                  <m:rPr>
                                    <m:brk m:alnAt="7"/>
                                  </m:rPr>
                                  <a:rPr lang="fi-FI" b="0" i="1" smtClean="0">
                                    <a:latin typeface="Cambria Math" panose="02040503050406030204" pitchFamily="18" charset="0"/>
                                  </a:rPr>
                                  <m:t>𝑦</m:t>
                                </m:r>
                              </m:e>
                            </m:d>
                            <m:r>
                              <m:rPr>
                                <m:brk m:alnAt="7"/>
                              </m:rPr>
                              <a:rPr lang="fi-FI" b="0" i="1" smtClean="0">
                                <a:latin typeface="Cambria Math" panose="02040503050406030204" pitchFamily="18" charset="0"/>
                              </a:rPr>
                              <m:t> </m:t>
                            </m:r>
                            <m:r>
                              <m:rPr>
                                <m:sty m:val="p"/>
                              </m:rPr>
                              <a:rPr lang="fi-FI" b="0" i="0" smtClean="0">
                                <a:latin typeface="Cambria Math" panose="02040503050406030204" pitchFamily="18" charset="0"/>
                              </a:rPr>
                              <m:t>defined</m:t>
                            </m:r>
                          </m:e>
                        </m:mr>
                        <m:mr>
                          <m:e>
                            <m:r>
                              <m:rPr>
                                <m:sty m:val="p"/>
                              </m:rPr>
                              <a:rPr lang="fi-FI" b="0" i="0" smtClean="0">
                                <a:latin typeface="Cambria Math" panose="02040503050406030204" pitchFamily="18" charset="0"/>
                              </a:rPr>
                              <m:t>otherwise</m:t>
                            </m:r>
                          </m:e>
                        </m:mr>
                      </m:m>
                    </m:oMath>
                  </m:oMathPara>
                </a14:m>
                <a:endParaRPr lang="fi-FI"/>
              </a:p>
            </p:txBody>
          </p:sp>
        </mc:Choice>
        <mc:Fallback xmlns="">
          <p:sp>
            <p:nvSpPr>
              <p:cNvPr id="33" name="TextBox 32">
                <a:extLst>
                  <a:ext uri="{FF2B5EF4-FFF2-40B4-BE49-F238E27FC236}">
                    <a16:creationId xmlns:a16="http://schemas.microsoft.com/office/drawing/2014/main" id="{A1456730-C711-32EA-1D2E-F788963F03F2}"/>
                  </a:ext>
                </a:extLst>
              </p:cNvPr>
              <p:cNvSpPr txBox="1">
                <a:spLocks noRot="1" noChangeAspect="1" noMove="1" noResize="1" noEditPoints="1" noAdjustHandles="1" noChangeArrowheads="1" noChangeShapeType="1" noTextEdit="1"/>
              </p:cNvSpPr>
              <p:nvPr/>
            </p:nvSpPr>
            <p:spPr>
              <a:xfrm>
                <a:off x="1202039" y="3407676"/>
                <a:ext cx="5139198" cy="972510"/>
              </a:xfrm>
              <a:prstGeom prst="rect">
                <a:avLst/>
              </a:prstGeom>
              <a:blipFill>
                <a:blip r:embed="rId8"/>
                <a:stretch>
                  <a:fillRect l="-237"/>
                </a:stretch>
              </a:blipFill>
            </p:spPr>
            <p:txBody>
              <a:bodyPr/>
              <a:lstStyle/>
              <a:p>
                <a:r>
                  <a:rPr lang="en-US">
                    <a:noFill/>
                  </a:rPr>
                  <a:t> </a:t>
                </a:r>
              </a:p>
            </p:txBody>
          </p:sp>
        </mc:Fallback>
      </mc:AlternateContent>
      <p:sp>
        <p:nvSpPr>
          <p:cNvPr id="34" name="Oval 33">
            <a:extLst>
              <a:ext uri="{FF2B5EF4-FFF2-40B4-BE49-F238E27FC236}">
                <a16:creationId xmlns:a16="http://schemas.microsoft.com/office/drawing/2014/main" id="{D4DB9AE4-D804-6256-DDD6-186E397A03DB}"/>
              </a:ext>
            </a:extLst>
          </p:cNvPr>
          <p:cNvSpPr/>
          <p:nvPr/>
        </p:nvSpPr>
        <p:spPr>
          <a:xfrm>
            <a:off x="9699750" y="2936132"/>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p:sp>
        <p:nvSpPr>
          <p:cNvPr id="35" name="Oval 34">
            <a:extLst>
              <a:ext uri="{FF2B5EF4-FFF2-40B4-BE49-F238E27FC236}">
                <a16:creationId xmlns:a16="http://schemas.microsoft.com/office/drawing/2014/main" id="{98F60993-4122-6716-442D-6C2A74997508}"/>
              </a:ext>
            </a:extLst>
          </p:cNvPr>
          <p:cNvSpPr/>
          <p:nvPr/>
        </p:nvSpPr>
        <p:spPr>
          <a:xfrm>
            <a:off x="9311576" y="2944437"/>
            <a:ext cx="146223" cy="146223"/>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algn="ctr" defTabSz="114300">
              <a:lnSpc>
                <a:spcPct val="90000"/>
              </a:lnSpc>
            </a:pPr>
            <a:endParaRPr lang="en-US" sz="1000" kern="0" err="1">
              <a:solidFill>
                <a:srgbClr val="FFFFFF"/>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7E35179-24A8-76F5-A9B9-F9030D3E563A}"/>
                  </a:ext>
                </a:extLst>
              </p:cNvPr>
              <p:cNvSpPr txBox="1"/>
              <p:nvPr/>
            </p:nvSpPr>
            <p:spPr>
              <a:xfrm>
                <a:off x="667177" y="4613998"/>
                <a:ext cx="4602842" cy="452432"/>
              </a:xfrm>
              <a:prstGeom prst="rect">
                <a:avLst/>
              </a:prstGeom>
              <a:noFill/>
            </p:spPr>
            <p:txBody>
              <a:bodyPr wrap="square" lIns="0" rtlCol="0">
                <a:spAutoFit/>
              </a:bodyPr>
              <a:lstStyle/>
              <a:p>
                <a:pPr>
                  <a:lnSpc>
                    <a:spcPct val="130000"/>
                  </a:lnSpc>
                  <a:spcAft>
                    <a:spcPts val="600"/>
                  </a:spcAft>
                  <a:buClr>
                    <a:schemeClr val="accent2"/>
                  </a:buClr>
                </a:pPr>
                <a14:m>
                  <m:oMathPara xmlns:m="http://schemas.openxmlformats.org/officeDocument/2006/math">
                    <m:oMathParaPr>
                      <m:jc m:val="left"/>
                    </m:oMathParaPr>
                    <m:oMath xmlns:m="http://schemas.openxmlformats.org/officeDocument/2006/math">
                      <m:r>
                        <m:rPr>
                          <m:nor/>
                        </m:rPr>
                        <a:rPr lang="fi-FI" b="1" dirty="0"/>
                        <m:t>Balance</m:t>
                      </m:r>
                      <m:r>
                        <m:rPr>
                          <m:nor/>
                        </m:rPr>
                        <a:rPr lang="fi-FI" b="1" dirty="0"/>
                        <m:t> </m:t>
                      </m:r>
                      <m:r>
                        <m:rPr>
                          <m:nor/>
                        </m:rPr>
                        <a:rPr lang="fi-FI" b="1" dirty="0"/>
                        <m:t>heuristic</m:t>
                      </m:r>
                      <m:r>
                        <m:rPr>
                          <m:nor/>
                        </m:rPr>
                        <a:rPr lang="fi-FI" b="1" dirty="0"/>
                        <m:t>:</m:t>
                      </m:r>
                    </m:oMath>
                  </m:oMathPara>
                </a14:m>
                <a:br>
                  <a:rPr lang="fi-FI" b="1"/>
                </a:br>
                <a:endParaRPr lang="en-FI" b="1"/>
              </a:p>
            </p:txBody>
          </p:sp>
        </mc:Choice>
        <mc:Fallback xmlns="">
          <p:sp>
            <p:nvSpPr>
              <p:cNvPr id="36" name="TextBox 35">
                <a:extLst>
                  <a:ext uri="{FF2B5EF4-FFF2-40B4-BE49-F238E27FC236}">
                    <a16:creationId xmlns:a16="http://schemas.microsoft.com/office/drawing/2014/main" id="{C7E35179-24A8-76F5-A9B9-F9030D3E563A}"/>
                  </a:ext>
                </a:extLst>
              </p:cNvPr>
              <p:cNvSpPr txBox="1">
                <a:spLocks noRot="1" noChangeAspect="1" noMove="1" noResize="1" noEditPoints="1" noAdjustHandles="1" noChangeArrowheads="1" noChangeShapeType="1" noTextEdit="1"/>
              </p:cNvSpPr>
              <p:nvPr/>
            </p:nvSpPr>
            <p:spPr>
              <a:xfrm>
                <a:off x="667177" y="4613998"/>
                <a:ext cx="4602842" cy="452432"/>
              </a:xfrm>
              <a:prstGeom prst="rect">
                <a:avLst/>
              </a:prstGeom>
              <a:blipFill>
                <a:blip r:embed="rId9"/>
                <a:stretch>
                  <a:fillRect l="-1852"/>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63528D1D-7E94-9A03-36C8-6133E9704AA2}"/>
              </a:ext>
            </a:extLst>
          </p:cNvPr>
          <p:cNvCxnSpPr>
            <a:cxnSpLocks/>
          </p:cNvCxnSpPr>
          <p:nvPr/>
        </p:nvCxnSpPr>
        <p:spPr>
          <a:xfrm flipH="1" flipV="1">
            <a:off x="9387840" y="3078480"/>
            <a:ext cx="21049" cy="1743104"/>
          </a:xfrm>
          <a:prstGeom prst="straightConnector1">
            <a:avLst/>
          </a:prstGeom>
          <a:noFill/>
          <a:ln w="57150" cap="flat" cmpd="sng" algn="ctr">
            <a:solidFill>
              <a:srgbClr val="FAC200"/>
            </a:solidFill>
            <a:prstDash val="solid"/>
            <a:round/>
            <a:headEnd type="none" w="med" len="med"/>
            <a:tailEnd type="arrow" w="med" len="med"/>
          </a:ln>
          <a:effectLst>
            <a:outerShdw blurRad="50800" dist="38100" dir="2700000" algn="tl" rotWithShape="0">
              <a:prstClr val="black">
                <a:alpha val="40000"/>
              </a:prstClr>
            </a:outerShdw>
          </a:effectLst>
        </p:spPr>
      </p:cxnSp>
      <p:cxnSp>
        <p:nvCxnSpPr>
          <p:cNvPr id="40" name="Straight Arrow Connector 39">
            <a:extLst>
              <a:ext uri="{FF2B5EF4-FFF2-40B4-BE49-F238E27FC236}">
                <a16:creationId xmlns:a16="http://schemas.microsoft.com/office/drawing/2014/main" id="{B6DBF86A-0D67-7C0B-C6BE-C4C5BBEDA61C}"/>
              </a:ext>
            </a:extLst>
          </p:cNvPr>
          <p:cNvCxnSpPr>
            <a:cxnSpLocks/>
          </p:cNvCxnSpPr>
          <p:nvPr/>
        </p:nvCxnSpPr>
        <p:spPr>
          <a:xfrm flipV="1">
            <a:off x="9408889" y="3030976"/>
            <a:ext cx="349020" cy="1790608"/>
          </a:xfrm>
          <a:prstGeom prst="straightConnector1">
            <a:avLst/>
          </a:prstGeom>
          <a:noFill/>
          <a:ln w="57150" cap="flat" cmpd="sng" algn="ctr">
            <a:solidFill>
              <a:srgbClr val="FAC200"/>
            </a:solidFill>
            <a:prstDash val="solid"/>
            <a:round/>
            <a:headEnd type="none" w="med" len="med"/>
            <a:tailEnd type="arrow" w="med" len="med"/>
          </a:ln>
          <a:effectLst>
            <a:outerShdw blurRad="50800" dist="38100" dir="2700000" algn="tl" rotWithShape="0">
              <a:prstClr val="black">
                <a:alpha val="40000"/>
              </a:prstClr>
            </a:outerShdw>
          </a:effectLst>
        </p:spPr>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549A0DD-FADD-7B93-FC17-5908C44F7A3A}"/>
                  </a:ext>
                </a:extLst>
              </p:cNvPr>
              <p:cNvSpPr txBox="1"/>
              <p:nvPr/>
            </p:nvSpPr>
            <p:spPr>
              <a:xfrm>
                <a:off x="1202039" y="5140183"/>
                <a:ext cx="3637822" cy="77739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𝑚</m:t>
                          </m:r>
                        </m:e>
                        <m:sub>
                          <m:r>
                            <a:rPr lang="fi-FI" b="0" i="1" smtClean="0">
                              <a:latin typeface="Cambria Math" panose="02040503050406030204" pitchFamily="18" charset="0"/>
                            </a:rPr>
                            <m:t>𝑖</m:t>
                          </m:r>
                        </m:sub>
                      </m:sSub>
                      <m:d>
                        <m:dPr>
                          <m:ctrlPr>
                            <a:rPr lang="fi-FI" b="0" i="1" smtClean="0">
                              <a:latin typeface="Cambria Math" panose="02040503050406030204" pitchFamily="18" charset="0"/>
                            </a:rPr>
                          </m:ctrlPr>
                        </m:dPr>
                        <m:e>
                          <m:r>
                            <a:rPr lang="fi-FI" b="0" i="1" smtClean="0">
                              <a:latin typeface="Cambria Math" panose="02040503050406030204" pitchFamily="18" charset="0"/>
                            </a:rPr>
                            <m:t>𝑦</m:t>
                          </m:r>
                        </m:e>
                      </m:d>
                      <m:r>
                        <a:rPr lang="fi-FI" b="0" i="1" smtClean="0">
                          <a:latin typeface="Cambria Math" panose="02040503050406030204" pitchFamily="18" charset="0"/>
                        </a:rPr>
                        <m:t>=</m:t>
                      </m:r>
                      <m:f>
                        <m:fPr>
                          <m:ctrlPr>
                            <a:rPr lang="fi-FI" b="0" i="1" smtClean="0">
                              <a:latin typeface="Cambria Math" panose="02040503050406030204" pitchFamily="18" charset="0"/>
                            </a:rPr>
                          </m:ctrlPr>
                        </m:fPr>
                        <m:num>
                          <m:sSub>
                            <m:sSubPr>
                              <m:ctrlPr>
                                <a:rPr lang="fi-FI" b="0"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sub>
                          </m:sSub>
                          <m:r>
                            <a:rPr lang="fi-FI" b="0" i="1" smtClean="0">
                              <a:latin typeface="Cambria Math" panose="02040503050406030204" pitchFamily="18" charset="0"/>
                            </a:rPr>
                            <m:t>(</m:t>
                          </m:r>
                          <m:r>
                            <a:rPr lang="fi-FI" b="0" i="1" smtClean="0">
                              <a:latin typeface="Cambria Math" panose="02040503050406030204" pitchFamily="18" charset="0"/>
                            </a:rPr>
                            <m:t>𝑦</m:t>
                          </m:r>
                          <m:r>
                            <a:rPr lang="fi-FI" b="0" i="1" smtClean="0">
                              <a:latin typeface="Cambria Math" panose="02040503050406030204" pitchFamily="18" charset="0"/>
                            </a:rPr>
                            <m:t>)</m:t>
                          </m:r>
                        </m:num>
                        <m:den>
                          <m:nary>
                            <m:naryPr>
                              <m:chr m:val="∑"/>
                              <m:ctrlPr>
                                <a:rPr lang="fi-FI" b="0" i="1" smtClean="0">
                                  <a:latin typeface="Cambria Math" panose="02040503050406030204" pitchFamily="18" charset="0"/>
                                </a:rPr>
                              </m:ctrlPr>
                            </m:naryPr>
                            <m:sub>
                              <m:r>
                                <m:rPr>
                                  <m:brk m:alnAt="23"/>
                                </m:rPr>
                                <a:rPr lang="fi-FI" b="0" i="1" smtClean="0">
                                  <a:latin typeface="Cambria Math" panose="02040503050406030204" pitchFamily="18" charset="0"/>
                                </a:rPr>
                                <m:t>𝑗</m:t>
                              </m:r>
                              <m:r>
                                <a:rPr lang="fi-FI" b="0" i="1" smtClean="0">
                                  <a:latin typeface="Cambria Math" panose="02040503050406030204" pitchFamily="18" charset="0"/>
                                </a:rPr>
                                <m:t>=1</m:t>
                              </m:r>
                            </m:sub>
                            <m:sup>
                              <m:r>
                                <a:rPr lang="fi-FI" b="0" i="1" smtClean="0">
                                  <a:latin typeface="Cambria Math" panose="02040503050406030204" pitchFamily="18" charset="0"/>
                                </a:rPr>
                                <m:t>𝑀</m:t>
                              </m:r>
                            </m:sup>
                            <m:e>
                              <m:sSub>
                                <m:sSubPr>
                                  <m:ctrlPr>
                                    <a:rPr lang="fi-FI" b="0"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𝑗</m:t>
                                      </m:r>
                                    </m:sub>
                                  </m:sSub>
                                </m:sub>
                              </m:sSub>
                              <m:r>
                                <a:rPr lang="fi-FI" b="0" i="1" smtClean="0">
                                  <a:latin typeface="Cambria Math" panose="02040503050406030204" pitchFamily="18" charset="0"/>
                                </a:rPr>
                                <m:t>(</m:t>
                              </m:r>
                              <m:r>
                                <a:rPr lang="fi-FI" b="0" i="1" smtClean="0">
                                  <a:latin typeface="Cambria Math" panose="02040503050406030204" pitchFamily="18" charset="0"/>
                                </a:rPr>
                                <m:t>𝑦</m:t>
                              </m:r>
                              <m:r>
                                <a:rPr lang="fi-FI" b="0" i="1" smtClean="0">
                                  <a:latin typeface="Cambria Math" panose="02040503050406030204" pitchFamily="18" charset="0"/>
                                </a:rPr>
                                <m:t>)</m:t>
                              </m:r>
                            </m:e>
                          </m:nary>
                        </m:den>
                      </m:f>
                    </m:oMath>
                  </m:oMathPara>
                </a14:m>
                <a:endParaRPr lang="en-FI"/>
              </a:p>
            </p:txBody>
          </p:sp>
        </mc:Choice>
        <mc:Fallback xmlns="">
          <p:sp>
            <p:nvSpPr>
              <p:cNvPr id="43" name="TextBox 42">
                <a:extLst>
                  <a:ext uri="{FF2B5EF4-FFF2-40B4-BE49-F238E27FC236}">
                    <a16:creationId xmlns:a16="http://schemas.microsoft.com/office/drawing/2014/main" id="{7549A0DD-FADD-7B93-FC17-5908C44F7A3A}"/>
                  </a:ext>
                </a:extLst>
              </p:cNvPr>
              <p:cNvSpPr txBox="1">
                <a:spLocks noRot="1" noChangeAspect="1" noMove="1" noResize="1" noEditPoints="1" noAdjustHandles="1" noChangeArrowheads="1" noChangeShapeType="1" noTextEdit="1"/>
              </p:cNvSpPr>
              <p:nvPr/>
            </p:nvSpPr>
            <p:spPr>
              <a:xfrm>
                <a:off x="1202039" y="5140183"/>
                <a:ext cx="3637822" cy="77739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D601278-016E-BF7D-095C-1F26A80F1E88}"/>
                  </a:ext>
                </a:extLst>
              </p:cNvPr>
              <p:cNvSpPr txBox="1"/>
              <p:nvPr/>
            </p:nvSpPr>
            <p:spPr>
              <a:xfrm flipH="1">
                <a:off x="8912189" y="2742489"/>
                <a:ext cx="815288" cy="574709"/>
              </a:xfrm>
              <a:prstGeom prst="rect">
                <a:avLst/>
              </a:prstGeom>
              <a:noFill/>
            </p:spPr>
            <p:txBody>
              <a:bodyPr wrap="square" lIns="0" rtlCol="0">
                <a:spAutoFit/>
              </a:bodyPr>
              <a:lstStyle/>
              <a:p>
                <a:pPr>
                  <a:lnSpc>
                    <a:spcPct val="130000"/>
                  </a:lnSpc>
                  <a:spcAft>
                    <a:spcPts val="600"/>
                  </a:spcAft>
                  <a:buClr>
                    <a:schemeClr val="accent2"/>
                  </a:buClr>
                </a:pPr>
                <a14:m>
                  <m:oMathPara xmlns:m="http://schemas.openxmlformats.org/officeDocument/2006/math">
                    <m:oMathParaPr>
                      <m:jc m:val="left"/>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3</m:t>
                              </m:r>
                            </m:sub>
                          </m:sSub>
                        </m:sub>
                      </m:sSub>
                      <m:r>
                        <a:rPr lang="fi-FI" b="0" i="1" smtClean="0">
                          <a:latin typeface="Cambria Math" panose="02040503050406030204" pitchFamily="18" charset="0"/>
                        </a:rPr>
                        <m:t>(  )</m:t>
                      </m:r>
                    </m:oMath>
                  </m:oMathPara>
                </a14:m>
                <a:endParaRPr lang="en-FI"/>
              </a:p>
            </p:txBody>
          </p:sp>
        </mc:Choice>
        <mc:Fallback xmlns="">
          <p:sp>
            <p:nvSpPr>
              <p:cNvPr id="44" name="TextBox 43">
                <a:extLst>
                  <a:ext uri="{FF2B5EF4-FFF2-40B4-BE49-F238E27FC236}">
                    <a16:creationId xmlns:a16="http://schemas.microsoft.com/office/drawing/2014/main" id="{6D601278-016E-BF7D-095C-1F26A80F1E88}"/>
                  </a:ext>
                </a:extLst>
              </p:cNvPr>
              <p:cNvSpPr txBox="1">
                <a:spLocks noRot="1" noChangeAspect="1" noMove="1" noResize="1" noEditPoints="1" noAdjustHandles="1" noChangeArrowheads="1" noChangeShapeType="1" noTextEdit="1"/>
              </p:cNvSpPr>
              <p:nvPr/>
            </p:nvSpPr>
            <p:spPr>
              <a:xfrm flipH="1">
                <a:off x="8912189" y="2742489"/>
                <a:ext cx="815288" cy="574709"/>
              </a:xfrm>
              <a:prstGeom prst="rect">
                <a:avLst/>
              </a:prstGeom>
              <a:blipFill>
                <a:blip r:embed="rId11"/>
                <a:stretch>
                  <a:fillRect/>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1BA6C659-2476-829B-511C-A79D3CECE5DB}"/>
              </a:ext>
            </a:extLst>
          </p:cNvPr>
          <p:cNvSpPr txBox="1"/>
          <p:nvPr/>
        </p:nvSpPr>
        <p:spPr>
          <a:xfrm>
            <a:off x="7590757" y="3628872"/>
            <a:ext cx="1801506" cy="646331"/>
          </a:xfrm>
          <a:prstGeom prst="rect">
            <a:avLst/>
          </a:prstGeom>
          <a:noFill/>
        </p:spPr>
        <p:txBody>
          <a:bodyPr wrap="square">
            <a:spAutoFit/>
          </a:bodyPr>
          <a:lstStyle/>
          <a:p>
            <a:pPr algn="ctr"/>
            <a:r>
              <a:rPr lang="fi-FI" err="1"/>
              <a:t>Jacobian</a:t>
            </a:r>
            <a:r>
              <a:rPr lang="fi-FI"/>
              <a:t> </a:t>
            </a:r>
            <a:r>
              <a:rPr lang="fi-FI" err="1"/>
              <a:t>scales</a:t>
            </a:r>
            <a:r>
              <a:rPr lang="fi-FI"/>
              <a:t> </a:t>
            </a:r>
            <a:r>
              <a:rPr lang="fi-FI" err="1"/>
              <a:t>PDFs</a:t>
            </a:r>
            <a:endParaRPr lang="en-FI"/>
          </a:p>
        </p:txBody>
      </p:sp>
      <p:sp>
        <p:nvSpPr>
          <p:cNvPr id="25" name="Slide Number Placeholder 24">
            <a:extLst>
              <a:ext uri="{FF2B5EF4-FFF2-40B4-BE49-F238E27FC236}">
                <a16:creationId xmlns:a16="http://schemas.microsoft.com/office/drawing/2014/main" id="{0F8E761A-D2E6-5218-D8C5-8DC83E7EEAA6}"/>
              </a:ext>
            </a:extLst>
          </p:cNvPr>
          <p:cNvSpPr>
            <a:spLocks noGrp="1"/>
          </p:cNvSpPr>
          <p:nvPr>
            <p:ph type="sldNum" sz="quarter" idx="12"/>
          </p:nvPr>
        </p:nvSpPr>
        <p:spPr/>
        <p:txBody>
          <a:bodyPr/>
          <a:lstStyle/>
          <a:p>
            <a:fld id="{897AE9FA-3F8D-0D45-ABEA-B1C7A7244A19}" type="slidenum">
              <a:rPr lang="en-US" smtClean="0"/>
              <a:t>36</a:t>
            </a:fld>
            <a:endParaRPr lang="en-US"/>
          </a:p>
        </p:txBody>
      </p:sp>
    </p:spTree>
    <p:extLst>
      <p:ext uri="{BB962C8B-B14F-4D97-AF65-F5344CB8AC3E}">
        <p14:creationId xmlns:p14="http://schemas.microsoft.com/office/powerpoint/2010/main" val="78664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a:t>Ris: </a:t>
                </a:r>
                <a14:m>
                  <m:oMath xmlns:m="http://schemas.openxmlformats.org/officeDocument/2006/math">
                    <m:sSub>
                      <m:sSubPr>
                        <m:ctrlPr>
                          <a:rPr lang="fi-FI" b="1" i="1" dirty="0" smtClean="0">
                            <a:latin typeface="Cambria Math" panose="02040503050406030204" pitchFamily="18" charset="0"/>
                          </a:rPr>
                        </m:ctrlPr>
                      </m:sSubPr>
                      <m:e>
                        <m:acc>
                          <m:accPr>
                            <m:chr m:val="̂"/>
                            <m:ctrlPr>
                              <a:rPr lang="fi-FI" b="1" i="1" dirty="0" smtClean="0">
                                <a:latin typeface="Cambria Math" panose="02040503050406030204" pitchFamily="18" charset="0"/>
                              </a:rPr>
                            </m:ctrlPr>
                          </m:accPr>
                          <m:e>
                            <m:r>
                              <a:rPr lang="fi-FI" b="1" i="1" dirty="0" smtClean="0">
                                <a:latin typeface="Cambria Math" panose="02040503050406030204" pitchFamily="18" charset="0"/>
                              </a:rPr>
                              <m:t>𝒑</m:t>
                            </m:r>
                          </m:e>
                        </m:acc>
                      </m:e>
                      <m:sub>
                        <m:r>
                          <a:rPr lang="fi-FI" b="1" i="1" dirty="0" smtClean="0">
                            <a:latin typeface="Cambria Math" panose="02040503050406030204" pitchFamily="18" charset="0"/>
                          </a:rPr>
                          <m:t>𝒊</m:t>
                        </m:r>
                      </m:sub>
                    </m:sSub>
                  </m:oMath>
                </a14:m>
                <a:r>
                  <a:rPr lang="fi-FI"/>
                  <a:t> as pdf </a:t>
                </a:r>
                <a:r>
                  <a:rPr lang="fi-FI" err="1"/>
                  <a:t>proxies</a:t>
                </a:r>
                <a:endParaRPr lang="en-FI"/>
              </a:p>
            </p:txBody>
          </p:sp>
        </mc:Choice>
        <mc:Fallback xmlns="">
          <p:sp>
            <p:nvSpPr>
              <p:cNvPr id="4" name="Title 3">
                <a:extLst>
                  <a:ext uri="{FF2B5EF4-FFF2-40B4-BE49-F238E27FC236}">
                    <a16:creationId xmlns:a16="http://schemas.microsoft.com/office/drawing/2014/main" id="{EEAFC38D-C1E5-E87D-D434-F0B43C57B611}"/>
                  </a:ext>
                </a:extLst>
              </p:cNvPr>
              <p:cNvSpPr>
                <a:spLocks noGrp="1" noRot="1" noChangeAspect="1" noMove="1" noResize="1" noEditPoints="1" noAdjustHandles="1" noChangeArrowheads="1" noChangeShapeType="1" noTextEdit="1"/>
              </p:cNvSpPr>
              <p:nvPr>
                <p:ph type="title"/>
              </p:nvPr>
            </p:nvSpPr>
            <p:spPr>
              <a:blipFill>
                <a:blip r:embed="rId3"/>
                <a:stretch>
                  <a:fillRect l="-24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F270C1B-4D7C-7BBB-3570-74A7C9ED069F}"/>
                  </a:ext>
                </a:extLst>
              </p:cNvPr>
              <p:cNvSpPr txBox="1"/>
              <p:nvPr/>
            </p:nvSpPr>
            <p:spPr>
              <a:xfrm>
                <a:off x="-149352" y="2434543"/>
                <a:ext cx="6375102" cy="775084"/>
              </a:xfrm>
              <a:prstGeom prst="rect">
                <a:avLst/>
              </a:prstGeom>
              <a:noFill/>
            </p:spPr>
            <p:txBody>
              <a:bodyPr wrap="square" lIns="0" rtlCol="0">
                <a:spAutoFit/>
              </a:bodyPr>
              <a:lstStyle/>
              <a:p>
                <a:pPr algn="ctr">
                  <a:lnSpc>
                    <a:spcPct val="130000"/>
                  </a:lnSpc>
                  <a:spcAft>
                    <a:spcPts val="600"/>
                  </a:spcAft>
                  <a:buClr>
                    <a:schemeClr val="accent2"/>
                  </a:buClr>
                </a:pPr>
                <a:r>
                  <a:rPr lang="fi-FI"/>
                  <a:t>If </a:t>
                </a:r>
                <a:r>
                  <a:rPr lang="fi-FI" err="1"/>
                  <a:t>inputs</a:t>
                </a:r>
                <a:r>
                  <a:rPr lang="fi-FI"/>
                  <a:t> </a:t>
                </a:r>
                <a:r>
                  <a:rPr lang="fi-FI" err="1"/>
                  <a:t>from</a:t>
                </a:r>
                <a:r>
                  <a:rPr lang="fi-FI"/>
                  <a:t> RIS, </a:t>
                </a:r>
                <a:r>
                  <a:rPr lang="fi-FI" err="1"/>
                  <a:t>we</a:t>
                </a:r>
                <a:r>
                  <a:rPr lang="fi-FI"/>
                  <a:t> </a:t>
                </a:r>
                <a:r>
                  <a:rPr lang="fi-FI" err="1"/>
                  <a:t>don’t</a:t>
                </a:r>
                <a:r>
                  <a:rPr lang="fi-FI"/>
                  <a:t> </a:t>
                </a:r>
                <a:r>
                  <a:rPr lang="fi-FI" err="1"/>
                  <a:t>know</a:t>
                </a:r>
                <a:r>
                  <a:rPr lang="fi-FI"/>
                  <a:t> </a:t>
                </a:r>
                <a:r>
                  <a:rPr lang="fi-FI" err="1"/>
                  <a:t>PDFs</a:t>
                </a:r>
                <a:r>
                  <a:rPr lang="fi-FI"/>
                  <a:t>, </a:t>
                </a:r>
                <a:r>
                  <a:rPr lang="fi-FI" err="1"/>
                  <a:t>but</a:t>
                </a:r>
                <a:br>
                  <a:rPr lang="fi-FI"/>
                </a:br>
                <a:r>
                  <a:rPr lang="fi-FI" err="1"/>
                  <a:t>PDFs</a:t>
                </a:r>
                <a:r>
                  <a:rPr lang="fi-FI"/>
                  <a:t> </a:t>
                </a:r>
                <a:r>
                  <a:rPr lang="fi-FI" err="1"/>
                  <a:t>are</a:t>
                </a:r>
                <a:r>
                  <a:rPr lang="fi-FI"/>
                  <a:t> </a:t>
                </a:r>
                <a:r>
                  <a:rPr lang="fi-FI" err="1"/>
                  <a:t>approx</a:t>
                </a:r>
                <a:r>
                  <a:rPr lang="fi-FI"/>
                  <a:t>. </a:t>
                </a:r>
                <a:r>
                  <a:rPr lang="fi-FI" err="1"/>
                  <a:t>proportional</a:t>
                </a:r>
                <a:r>
                  <a:rPr lang="fi-FI"/>
                  <a:t> to </a:t>
                </a:r>
                <a14:m>
                  <m:oMath xmlns:m="http://schemas.openxmlformats.org/officeDocument/2006/math">
                    <m:sSub>
                      <m:sSubPr>
                        <m:ctrlPr>
                          <a:rPr lang="fi-FI" b="0" i="1" dirty="0" smtClean="0">
                            <a:latin typeface="Cambria Math" panose="02040503050406030204" pitchFamily="18" charset="0"/>
                          </a:rPr>
                        </m:ctrlPr>
                      </m:sSubPr>
                      <m:e>
                        <m:acc>
                          <m:accPr>
                            <m:chr m:val="̂"/>
                            <m:ctrlPr>
                              <a:rPr lang="fi-FI" b="0" i="1" smtClean="0">
                                <a:latin typeface="Cambria Math" panose="02040503050406030204" pitchFamily="18" charset="0"/>
                              </a:rPr>
                            </m:ctrlPr>
                          </m:accPr>
                          <m:e>
                            <m:r>
                              <a:rPr lang="fi-FI" b="0" i="1" smtClean="0">
                                <a:latin typeface="Cambria Math" panose="02040503050406030204" pitchFamily="18" charset="0"/>
                              </a:rPr>
                              <m:t>𝑝</m:t>
                            </m:r>
                          </m:e>
                        </m:acc>
                      </m:e>
                      <m:sub>
                        <m:r>
                          <a:rPr lang="fi-FI" b="0" i="1" dirty="0" smtClean="0">
                            <a:latin typeface="Cambria Math" panose="02040503050406030204" pitchFamily="18" charset="0"/>
                          </a:rPr>
                          <m:t>𝑖</m:t>
                        </m:r>
                      </m:sub>
                    </m:sSub>
                  </m:oMath>
                </a14:m>
                <a:endParaRPr lang="fi-FI"/>
              </a:p>
            </p:txBody>
          </p:sp>
        </mc:Choice>
        <mc:Fallback xmlns="">
          <p:sp>
            <p:nvSpPr>
              <p:cNvPr id="26" name="TextBox 25">
                <a:extLst>
                  <a:ext uri="{FF2B5EF4-FFF2-40B4-BE49-F238E27FC236}">
                    <a16:creationId xmlns:a16="http://schemas.microsoft.com/office/drawing/2014/main" id="{7F270C1B-4D7C-7BBB-3570-74A7C9ED069F}"/>
                  </a:ext>
                </a:extLst>
              </p:cNvPr>
              <p:cNvSpPr txBox="1">
                <a:spLocks noRot="1" noChangeAspect="1" noMove="1" noResize="1" noEditPoints="1" noAdjustHandles="1" noChangeArrowheads="1" noChangeShapeType="1" noTextEdit="1"/>
              </p:cNvSpPr>
              <p:nvPr/>
            </p:nvSpPr>
            <p:spPr>
              <a:xfrm>
                <a:off x="-149352" y="2434543"/>
                <a:ext cx="6375102" cy="775084"/>
              </a:xfrm>
              <a:prstGeom prst="rect">
                <a:avLst/>
              </a:prstGeom>
              <a:blipFill>
                <a:blip r:embed="rId4"/>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1CAAF7F-7C2C-98F7-43F3-42E4462301E9}"/>
                  </a:ext>
                </a:extLst>
              </p:cNvPr>
              <p:cNvSpPr txBox="1"/>
              <p:nvPr/>
            </p:nvSpPr>
            <p:spPr>
              <a:xfrm>
                <a:off x="7078206" y="1915615"/>
                <a:ext cx="3589794" cy="462114"/>
              </a:xfrm>
              <a:prstGeom prst="rect">
                <a:avLst/>
              </a:prstGeom>
              <a:noFill/>
            </p:spPr>
            <p:txBody>
              <a:bodyPr wrap="square" lIns="0" rtlCol="0">
                <a:spAutoFit/>
              </a:bodyPr>
              <a:lstStyle/>
              <a:p>
                <a:pPr>
                  <a:lnSpc>
                    <a:spcPct val="130000"/>
                  </a:lnSpc>
                  <a:spcAft>
                    <a:spcPts val="600"/>
                  </a:spcAft>
                  <a:buClr>
                    <a:schemeClr val="accent2"/>
                  </a:buClr>
                </a:pPr>
                <a:r>
                  <a:rPr lang="fi-FI" b="1"/>
                  <a:t>Proxy for </a:t>
                </a:r>
                <a14:m>
                  <m:oMath xmlns:m="http://schemas.openxmlformats.org/officeDocument/2006/math">
                    <m:sSub>
                      <m:sSubPr>
                        <m:ctrlPr>
                          <a:rPr lang="fi-FI" b="1" i="1">
                            <a:latin typeface="Cambria Math" panose="02040503050406030204" pitchFamily="18" charset="0"/>
                          </a:rPr>
                        </m:ctrlPr>
                      </m:sSubPr>
                      <m:e>
                        <m:r>
                          <a:rPr lang="fi-FI" b="1" i="1">
                            <a:latin typeface="Cambria Math" panose="02040503050406030204" pitchFamily="18" charset="0"/>
                          </a:rPr>
                          <m:t>𝒑</m:t>
                        </m:r>
                      </m:e>
                      <m:sub>
                        <m:sSub>
                          <m:sSubPr>
                            <m:ctrlPr>
                              <a:rPr lang="fi-FI" b="1" i="1">
                                <a:latin typeface="Cambria Math" panose="02040503050406030204" pitchFamily="18" charset="0"/>
                              </a:rPr>
                            </m:ctrlPr>
                          </m:sSubPr>
                          <m:e>
                            <m:r>
                              <a:rPr lang="fi-FI" b="1" i="1">
                                <a:latin typeface="Cambria Math" panose="02040503050406030204" pitchFamily="18" charset="0"/>
                              </a:rPr>
                              <m:t>𝒀</m:t>
                            </m:r>
                          </m:e>
                          <m:sub>
                            <m:r>
                              <a:rPr lang="fi-FI" b="1" i="1">
                                <a:latin typeface="Cambria Math" panose="02040503050406030204" pitchFamily="18" charset="0"/>
                              </a:rPr>
                              <m:t>𝒊</m:t>
                            </m:r>
                          </m:sub>
                        </m:sSub>
                      </m:sub>
                    </m:sSub>
                  </m:oMath>
                </a14:m>
                <a:r>
                  <a:rPr lang="fi-FI" b="1"/>
                  <a:t>:</a:t>
                </a:r>
                <a:r>
                  <a:rPr lang="fi-FI"/>
                  <a:t>   Let’s define </a:t>
                </a:r>
                <a14:m>
                  <m:oMath xmlns:m="http://schemas.openxmlformats.org/officeDocument/2006/math">
                    <m:sSub>
                      <m:sSubPr>
                        <m:ctrlPr>
                          <a:rPr lang="fi-FI" i="1" dirty="0" smtClean="0">
                            <a:latin typeface="Cambria Math" panose="02040503050406030204" pitchFamily="18" charset="0"/>
                          </a:rPr>
                        </m:ctrlPr>
                      </m:sSubPr>
                      <m:e>
                        <m:acc>
                          <m:accPr>
                            <m:chr m:val="̂"/>
                            <m:ctrlPr>
                              <a:rPr lang="fi-FI" i="1" smtClean="0">
                                <a:latin typeface="Cambria Math" panose="02040503050406030204" pitchFamily="18" charset="0"/>
                              </a:rPr>
                            </m:ctrlPr>
                          </m:accPr>
                          <m:e>
                            <m:r>
                              <a:rPr lang="fi-FI" b="0" i="1" smtClean="0">
                                <a:latin typeface="Cambria Math" panose="02040503050406030204" pitchFamily="18" charset="0"/>
                              </a:rPr>
                              <m:t>𝑝</m:t>
                            </m:r>
                          </m:e>
                        </m:acc>
                      </m:e>
                      <m:sub>
                        <m:r>
                          <a:rPr lang="fi-FI" b="0" i="1" dirty="0" smtClean="0">
                            <a:latin typeface="Cambria Math" panose="02040503050406030204" pitchFamily="18" charset="0"/>
                          </a:rPr>
                          <m:t>←</m:t>
                        </m:r>
                        <m:r>
                          <a:rPr lang="fi-FI" b="0" i="1" dirty="0" smtClean="0">
                            <a:latin typeface="Cambria Math" panose="02040503050406030204" pitchFamily="18" charset="0"/>
                          </a:rPr>
                          <m:t>𝑖</m:t>
                        </m:r>
                      </m:sub>
                    </m:sSub>
                  </m:oMath>
                </a14:m>
                <a:endParaRPr lang="fi-FI" b="1"/>
              </a:p>
            </p:txBody>
          </p:sp>
        </mc:Choice>
        <mc:Fallback xmlns="">
          <p:sp>
            <p:nvSpPr>
              <p:cNvPr id="27" name="TextBox 26">
                <a:extLst>
                  <a:ext uri="{FF2B5EF4-FFF2-40B4-BE49-F238E27FC236}">
                    <a16:creationId xmlns:a16="http://schemas.microsoft.com/office/drawing/2014/main" id="{01CAAF7F-7C2C-98F7-43F3-42E4462301E9}"/>
                  </a:ext>
                </a:extLst>
              </p:cNvPr>
              <p:cNvSpPr txBox="1">
                <a:spLocks noRot="1" noChangeAspect="1" noMove="1" noResize="1" noEditPoints="1" noAdjustHandles="1" noChangeArrowheads="1" noChangeShapeType="1" noTextEdit="1"/>
              </p:cNvSpPr>
              <p:nvPr/>
            </p:nvSpPr>
            <p:spPr>
              <a:xfrm>
                <a:off x="7078206" y="1915615"/>
                <a:ext cx="3589794" cy="462114"/>
              </a:xfrm>
              <a:prstGeom prst="rect">
                <a:avLst/>
              </a:prstGeom>
              <a:blipFill>
                <a:blip r:embed="rId5"/>
                <a:stretch>
                  <a:fillRect l="-3905" b="-14474"/>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2FF54424-10A2-3CAF-7D6F-F0318BB8A8BF}"/>
              </a:ext>
            </a:extLst>
          </p:cNvPr>
          <p:cNvSpPr txBox="1"/>
          <p:nvPr/>
        </p:nvSpPr>
        <p:spPr>
          <a:xfrm>
            <a:off x="8479911" y="2684704"/>
            <a:ext cx="3206496" cy="369332"/>
          </a:xfrm>
          <a:prstGeom prst="rect">
            <a:avLst/>
          </a:prstGeom>
          <a:noFill/>
        </p:spPr>
        <p:txBody>
          <a:bodyPr wrap="square">
            <a:spAutoFit/>
          </a:bodyPr>
          <a:lstStyle/>
          <a:p>
            <a:pPr algn="ctr"/>
            <a:r>
              <a:rPr lang="fi-FI"/>
              <a:t>”p-</a:t>
            </a:r>
            <a:r>
              <a:rPr lang="fi-FI" err="1"/>
              <a:t>hat</a:t>
            </a:r>
            <a:r>
              <a:rPr lang="fi-FI"/>
              <a:t> </a:t>
            </a:r>
            <a:r>
              <a:rPr lang="fi-FI" err="1"/>
              <a:t>from</a:t>
            </a:r>
            <a:r>
              <a:rPr lang="fi-FI"/>
              <a:t> i”</a:t>
            </a:r>
            <a:endParaRPr lang="en-FI"/>
          </a:p>
        </p:txBody>
      </p:sp>
      <p:sp>
        <p:nvSpPr>
          <p:cNvPr id="30" name="Arrow: Down 29">
            <a:extLst>
              <a:ext uri="{FF2B5EF4-FFF2-40B4-BE49-F238E27FC236}">
                <a16:creationId xmlns:a16="http://schemas.microsoft.com/office/drawing/2014/main" id="{E95902A2-AD56-BC9B-F1AB-3B24C6392A8B}"/>
              </a:ext>
            </a:extLst>
          </p:cNvPr>
          <p:cNvSpPr/>
          <p:nvPr/>
        </p:nvSpPr>
        <p:spPr>
          <a:xfrm rot="10800000">
            <a:off x="9976480" y="2409244"/>
            <a:ext cx="213360" cy="251950"/>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4D0824B-EDD7-0259-2D78-A3B78804FBFA}"/>
                  </a:ext>
                </a:extLst>
              </p:cNvPr>
              <p:cNvSpPr txBox="1"/>
              <p:nvPr/>
            </p:nvSpPr>
            <p:spPr>
              <a:xfrm>
                <a:off x="6454970" y="3463786"/>
                <a:ext cx="5139198" cy="972510"/>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sub>
                      </m:sSub>
                      <m:d>
                        <m:dPr>
                          <m:ctrlPr>
                            <a:rPr lang="fi-FI" b="0" i="1" smtClean="0">
                              <a:latin typeface="Cambria Math" panose="02040503050406030204" pitchFamily="18" charset="0"/>
                            </a:rPr>
                          </m:ctrlPr>
                        </m:dPr>
                        <m:e>
                          <m:r>
                            <a:rPr lang="fi-FI" b="0" i="1" smtClean="0">
                              <a:latin typeface="Cambria Math" panose="02040503050406030204" pitchFamily="18" charset="0"/>
                            </a:rPr>
                            <m:t>𝑦</m:t>
                          </m:r>
                        </m:e>
                      </m:d>
                      <m:r>
                        <a:rPr lang="fi-FI" b="0" i="1" smtClean="0">
                          <a:latin typeface="Cambria Math" panose="02040503050406030204" pitchFamily="18" charset="0"/>
                        </a:rPr>
                        <m:t>=</m:t>
                      </m:r>
                      <m:d>
                        <m:dPr>
                          <m:begChr m:val="{"/>
                          <m:endChr m:val=""/>
                          <m:ctrlPr>
                            <a:rPr lang="fi-FI" b="0" i="1" smtClean="0">
                              <a:latin typeface="Cambria Math" panose="02040503050406030204" pitchFamily="18" charset="0"/>
                            </a:rPr>
                          </m:ctrlPr>
                        </m:dPr>
                        <m:e>
                          <m:eqArr>
                            <m:eqArrPr>
                              <m:ctrlPr>
                                <a:rPr lang="fi-FI" b="0" i="1" smtClean="0">
                                  <a:latin typeface="Cambria Math" panose="02040503050406030204" pitchFamily="18" charset="0"/>
                                </a:rPr>
                              </m:ctrlPr>
                            </m:eqArrPr>
                            <m:e>
                              <m:sSub>
                                <m:sSubPr>
                                  <m:ctrlPr>
                                    <a:rPr lang="fi-FI" i="1">
                                      <a:latin typeface="Cambria Math" panose="02040503050406030204" pitchFamily="18" charset="0"/>
                                    </a:rPr>
                                  </m:ctrlPr>
                                </m:sSubPr>
                                <m:e>
                                  <m:r>
                                    <a:rPr lang="fi-FI" i="1">
                                      <a:latin typeface="Cambria Math" panose="02040503050406030204" pitchFamily="18" charset="0"/>
                                    </a:rPr>
                                    <m:t>𝑝</m:t>
                                  </m:r>
                                </m:e>
                                <m:sub>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𝑖</m:t>
                                      </m:r>
                                    </m:sub>
                                  </m:sSub>
                                </m:sub>
                              </m:sSub>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𝑥</m:t>
                                      </m:r>
                                    </m:e>
                                    <m:sub>
                                      <m:r>
                                        <a:rPr lang="fi-FI" i="1">
                                          <a:latin typeface="Cambria Math" panose="02040503050406030204" pitchFamily="18" charset="0"/>
                                        </a:rPr>
                                        <m:t>𝑖</m:t>
                                      </m:r>
                                    </m:sub>
                                  </m:sSub>
                                </m:e>
                              </m:d>
                              <m:d>
                                <m:dPr>
                                  <m:begChr m:val="|"/>
                                  <m:endChr m:val="|"/>
                                  <m:ctrlPr>
                                    <a:rPr lang="fi-FI" i="1">
                                      <a:latin typeface="Cambria Math" panose="02040503050406030204" pitchFamily="18" charset="0"/>
                                    </a:rPr>
                                  </m:ctrlPr>
                                </m:dPr>
                                <m:e>
                                  <m:sSubSup>
                                    <m:sSubSupPr>
                                      <m:ctrlPr>
                                        <a:rPr lang="fi-FI" i="1">
                                          <a:latin typeface="Cambria Math" panose="02040503050406030204" pitchFamily="18" charset="0"/>
                                        </a:rPr>
                                      </m:ctrlPr>
                                    </m:sSubSupPr>
                                    <m:e>
                                      <m:r>
                                        <a:rPr lang="fi-FI" i="1">
                                          <a:latin typeface="Cambria Math" panose="02040503050406030204" pitchFamily="18" charset="0"/>
                                        </a:rPr>
                                        <m:t>𝑇</m:t>
                                      </m:r>
                                    </m:e>
                                    <m:sub>
                                      <m:r>
                                        <a:rPr lang="fi-FI" i="1">
                                          <a:latin typeface="Cambria Math" panose="02040503050406030204" pitchFamily="18" charset="0"/>
                                        </a:rPr>
                                        <m:t>𝑖</m:t>
                                      </m:r>
                                    </m:sub>
                                    <m:sup>
                                      <m:r>
                                        <a:rPr lang="fi-FI" i="1">
                                          <a:latin typeface="Cambria Math" panose="02040503050406030204" pitchFamily="18" charset="0"/>
                                        </a:rPr>
                                        <m:t>−1</m:t>
                                      </m:r>
                                    </m:sup>
                                  </m:sSubSup>
                                  <m:r>
                                    <a:rPr lang="fi-FI" i="1">
                                      <a:latin typeface="Cambria Math" panose="02040503050406030204" pitchFamily="18" charset="0"/>
                                    </a:rPr>
                                    <m:t>′</m:t>
                                  </m:r>
                                  <m:d>
                                    <m:dPr>
                                      <m:ctrlPr>
                                        <a:rPr lang="fi-FI" i="1">
                                          <a:latin typeface="Cambria Math" panose="02040503050406030204" pitchFamily="18" charset="0"/>
                                        </a:rPr>
                                      </m:ctrlPr>
                                    </m:dPr>
                                    <m:e>
                                      <m:r>
                                        <a:rPr lang="fi-FI" i="1">
                                          <a:latin typeface="Cambria Math" panose="02040503050406030204" pitchFamily="18" charset="0"/>
                                        </a:rPr>
                                        <m:t>𝑦</m:t>
                                      </m:r>
                                    </m:e>
                                  </m:d>
                                </m:e>
                              </m:d>
                            </m:e>
                            <m:e>
                              <m:r>
                                <a:rPr lang="fi-FI" b="0" i="1" smtClean="0">
                                  <a:latin typeface="Cambria Math" panose="02040503050406030204" pitchFamily="18" charset="0"/>
                                </a:rPr>
                                <m:t>0</m:t>
                              </m:r>
                            </m:e>
                          </m:eqArr>
                        </m:e>
                      </m:d>
                      <m:r>
                        <a:rPr lang="fi-FI" b="0" i="1" smtClean="0">
                          <a:latin typeface="Cambria Math" panose="02040503050406030204" pitchFamily="18" charset="0"/>
                        </a:rPr>
                        <m:t>    </m:t>
                      </m:r>
                      <m:m>
                        <m:mPr>
                          <m:mcs>
                            <m:mc>
                              <m:mcPr>
                                <m:count m:val="1"/>
                                <m:mcJc m:val="center"/>
                              </m:mcPr>
                            </m:mc>
                          </m:mcs>
                          <m:ctrlPr>
                            <a:rPr lang="fi-FI" b="0" i="1" smtClean="0">
                              <a:latin typeface="Cambria Math" panose="02040503050406030204" pitchFamily="18" charset="0"/>
                            </a:rPr>
                          </m:ctrlPr>
                        </m:mPr>
                        <m:mr>
                          <m:e>
                            <m:r>
                              <m:rPr>
                                <m:sty m:val="p"/>
                                <m:brk m:alnAt="7"/>
                              </m:rPr>
                              <a:rPr lang="fi-FI" b="0" i="0" smtClean="0">
                                <a:latin typeface="Cambria Math" panose="02040503050406030204" pitchFamily="18" charset="0"/>
                              </a:rPr>
                              <m:t>i</m:t>
                            </m:r>
                            <m:r>
                              <m:rPr>
                                <m:sty m:val="p"/>
                              </m:rPr>
                              <a:rPr lang="fi-FI" b="0" i="0" smtClean="0">
                                <a:latin typeface="Cambria Math" panose="02040503050406030204" pitchFamily="18" charset="0"/>
                              </a:rPr>
                              <m:t>f</m:t>
                            </m:r>
                            <m:r>
                              <a:rPr lang="fi-FI" b="0" i="0" smtClean="0">
                                <a:latin typeface="Cambria Math" panose="02040503050406030204" pitchFamily="18" charset="0"/>
                              </a:rPr>
                              <m:t> </m:t>
                            </m:r>
                            <m:sSub>
                              <m:sSubPr>
                                <m:ctrlPr>
                                  <a:rPr lang="fi-FI" b="0" i="1" smtClean="0">
                                    <a:latin typeface="Cambria Math" panose="02040503050406030204" pitchFamily="18" charset="0"/>
                                  </a:rPr>
                                </m:ctrlPr>
                              </m:sSubPr>
                              <m:e>
                                <m:r>
                                  <m:rPr>
                                    <m:brk m:alnAt="7"/>
                                  </m:rPr>
                                  <a:rPr lang="fi-FI" b="0" i="1" smtClean="0">
                                    <a:latin typeface="Cambria Math" panose="02040503050406030204" pitchFamily="18" charset="0"/>
                                  </a:rPr>
                                  <m:t>𝑥</m:t>
                                </m:r>
                              </m:e>
                              <m:sub>
                                <m:r>
                                  <m:rPr>
                                    <m:brk m:alnAt="7"/>
                                  </m:rPr>
                                  <a:rPr lang="fi-FI" b="0" i="1" smtClean="0">
                                    <a:latin typeface="Cambria Math" panose="02040503050406030204" pitchFamily="18" charset="0"/>
                                  </a:rPr>
                                  <m:t>𝑖</m:t>
                                </m:r>
                              </m:sub>
                            </m:sSub>
                            <m:r>
                              <m:rPr>
                                <m:brk m:alnAt="7"/>
                              </m:rPr>
                              <a:rPr lang="fi-FI" b="0" i="1" smtClean="0">
                                <a:latin typeface="Cambria Math" panose="02040503050406030204" pitchFamily="18" charset="0"/>
                              </a:rPr>
                              <m:t>=</m:t>
                            </m:r>
                            <m:sSubSup>
                              <m:sSubSupPr>
                                <m:ctrlPr>
                                  <a:rPr lang="fi-FI" b="0" i="1" smtClean="0">
                                    <a:latin typeface="Cambria Math" panose="02040503050406030204" pitchFamily="18" charset="0"/>
                                  </a:rPr>
                                </m:ctrlPr>
                              </m:sSubSupPr>
                              <m:e>
                                <m:r>
                                  <m:rPr>
                                    <m:brk m:alnAt="7"/>
                                  </m:rPr>
                                  <a:rPr lang="fi-FI" b="0" i="1" smtClean="0">
                                    <a:latin typeface="Cambria Math" panose="02040503050406030204" pitchFamily="18" charset="0"/>
                                  </a:rPr>
                                  <m:t>𝑇</m:t>
                                </m:r>
                              </m:e>
                              <m:sub>
                                <m:r>
                                  <m:rPr>
                                    <m:brk m:alnAt="7"/>
                                  </m:rPr>
                                  <a:rPr lang="fi-FI" b="0" i="1" smtClean="0">
                                    <a:latin typeface="Cambria Math" panose="02040503050406030204" pitchFamily="18" charset="0"/>
                                  </a:rPr>
                                  <m:t>𝑖</m:t>
                                </m:r>
                              </m:sub>
                              <m:sup>
                                <m:r>
                                  <m:rPr>
                                    <m:brk m:alnAt="7"/>
                                  </m:rPr>
                                  <a:rPr lang="fi-FI" b="0" i="1" smtClean="0">
                                    <a:latin typeface="Cambria Math" panose="02040503050406030204" pitchFamily="18" charset="0"/>
                                  </a:rPr>
                                  <m:t>−</m:t>
                                </m:r>
                                <m:r>
                                  <a:rPr lang="fi-FI" b="0" i="1" smtClean="0">
                                    <a:latin typeface="Cambria Math" panose="02040503050406030204" pitchFamily="18" charset="0"/>
                                  </a:rPr>
                                  <m:t>1</m:t>
                                </m:r>
                              </m:sup>
                            </m:sSubSup>
                            <m:d>
                              <m:dPr>
                                <m:ctrlPr>
                                  <a:rPr lang="fi-FI" b="0" i="1" smtClean="0">
                                    <a:latin typeface="Cambria Math" panose="02040503050406030204" pitchFamily="18" charset="0"/>
                                  </a:rPr>
                                </m:ctrlPr>
                              </m:dPr>
                              <m:e>
                                <m:r>
                                  <m:rPr>
                                    <m:brk m:alnAt="7"/>
                                  </m:rPr>
                                  <a:rPr lang="fi-FI" b="0" i="1" smtClean="0">
                                    <a:latin typeface="Cambria Math" panose="02040503050406030204" pitchFamily="18" charset="0"/>
                                  </a:rPr>
                                  <m:t>𝑦</m:t>
                                </m:r>
                              </m:e>
                            </m:d>
                            <m:r>
                              <m:rPr>
                                <m:brk m:alnAt="7"/>
                              </m:rPr>
                              <a:rPr lang="fi-FI" b="0" i="1" smtClean="0">
                                <a:latin typeface="Cambria Math" panose="02040503050406030204" pitchFamily="18" charset="0"/>
                              </a:rPr>
                              <m:t> </m:t>
                            </m:r>
                            <m:r>
                              <m:rPr>
                                <m:sty m:val="p"/>
                              </m:rPr>
                              <a:rPr lang="fi-FI" b="0" i="0" smtClean="0">
                                <a:latin typeface="Cambria Math" panose="02040503050406030204" pitchFamily="18" charset="0"/>
                              </a:rPr>
                              <m:t>defined</m:t>
                            </m:r>
                          </m:e>
                        </m:mr>
                        <m:mr>
                          <m:e>
                            <m:r>
                              <m:rPr>
                                <m:sty m:val="p"/>
                              </m:rPr>
                              <a:rPr lang="fi-FI" b="0" i="0" smtClean="0">
                                <a:latin typeface="Cambria Math" panose="02040503050406030204" pitchFamily="18" charset="0"/>
                              </a:rPr>
                              <m:t>otherwise</m:t>
                            </m:r>
                          </m:e>
                        </m:mr>
                      </m:m>
                    </m:oMath>
                  </m:oMathPara>
                </a14:m>
                <a:endParaRPr lang="fi-FI"/>
              </a:p>
            </p:txBody>
          </p:sp>
        </mc:Choice>
        <mc:Fallback xmlns="">
          <p:sp>
            <p:nvSpPr>
              <p:cNvPr id="51" name="TextBox 50">
                <a:extLst>
                  <a:ext uri="{FF2B5EF4-FFF2-40B4-BE49-F238E27FC236}">
                    <a16:creationId xmlns:a16="http://schemas.microsoft.com/office/drawing/2014/main" id="{C4D0824B-EDD7-0259-2D78-A3B78804FBFA}"/>
                  </a:ext>
                </a:extLst>
              </p:cNvPr>
              <p:cNvSpPr txBox="1">
                <a:spLocks noRot="1" noChangeAspect="1" noMove="1" noResize="1" noEditPoints="1" noAdjustHandles="1" noChangeArrowheads="1" noChangeShapeType="1" noTextEdit="1"/>
              </p:cNvSpPr>
              <p:nvPr/>
            </p:nvSpPr>
            <p:spPr>
              <a:xfrm>
                <a:off x="6454970" y="3463786"/>
                <a:ext cx="5139198" cy="972510"/>
              </a:xfrm>
              <a:prstGeom prst="rect">
                <a:avLst/>
              </a:prstGeom>
              <a:blipFill>
                <a:blip r:embed="rId6"/>
                <a:stretch>
                  <a:fillRect l="-237"/>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C3E71A17-F162-B5A9-2EA3-4A078D7A7ACD}"/>
              </a:ext>
            </a:extLst>
          </p:cNvPr>
          <p:cNvCxnSpPr/>
          <p:nvPr/>
        </p:nvCxnSpPr>
        <p:spPr>
          <a:xfrm>
            <a:off x="5803392" y="1675800"/>
            <a:ext cx="0" cy="42495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BE0C823-B040-F745-41BE-BCB00316450E}"/>
                  </a:ext>
                </a:extLst>
              </p:cNvPr>
              <p:cNvSpPr txBox="1"/>
              <p:nvPr/>
            </p:nvSpPr>
            <p:spPr>
              <a:xfrm>
                <a:off x="6454970" y="4511279"/>
                <a:ext cx="5139198" cy="972510"/>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0" i="1" dirty="0" smtClean="0">
                              <a:latin typeface="Cambria Math" panose="02040503050406030204" pitchFamily="18" charset="0"/>
                            </a:rPr>
                          </m:ctrlPr>
                        </m:sSubPr>
                        <m:e>
                          <m:acc>
                            <m:accPr>
                              <m:chr m:val="̂"/>
                              <m:ctrlPr>
                                <a:rPr lang="fi-FI" b="0" i="1" dirty="0" smtClean="0">
                                  <a:latin typeface="Cambria Math" panose="02040503050406030204" pitchFamily="18" charset="0"/>
                                </a:rPr>
                              </m:ctrlPr>
                            </m:accPr>
                            <m:e>
                              <m:r>
                                <a:rPr lang="fi-FI" b="0" i="1" dirty="0" smtClean="0">
                                  <a:latin typeface="Cambria Math" panose="02040503050406030204" pitchFamily="18" charset="0"/>
                                </a:rPr>
                                <m:t>𝑝</m:t>
                              </m:r>
                            </m:e>
                          </m:acc>
                        </m:e>
                        <m:sub>
                          <m:r>
                            <a:rPr lang="fi-FI" b="0" i="1" dirty="0" smtClean="0">
                              <a:latin typeface="Cambria Math" panose="02040503050406030204" pitchFamily="18" charset="0"/>
                            </a:rPr>
                            <m:t>←</m:t>
                          </m:r>
                          <m:r>
                            <a:rPr lang="fi-FI" b="0" i="1" dirty="0" smtClean="0">
                              <a:latin typeface="Cambria Math" panose="02040503050406030204" pitchFamily="18" charset="0"/>
                            </a:rPr>
                            <m:t>𝑖</m:t>
                          </m:r>
                        </m:sub>
                      </m:sSub>
                      <m:d>
                        <m:dPr>
                          <m:ctrlPr>
                            <a:rPr lang="fi-FI" b="0" i="1" dirty="0" smtClean="0">
                              <a:latin typeface="Cambria Math" panose="02040503050406030204" pitchFamily="18" charset="0"/>
                            </a:rPr>
                          </m:ctrlPr>
                        </m:dPr>
                        <m:e>
                          <m:r>
                            <a:rPr lang="fi-FI" b="0" i="1" dirty="0" smtClean="0">
                              <a:latin typeface="Cambria Math" panose="02040503050406030204" pitchFamily="18" charset="0"/>
                            </a:rPr>
                            <m:t>𝑦</m:t>
                          </m:r>
                        </m:e>
                      </m:d>
                      <m:r>
                        <a:rPr lang="fi-FI" b="0" i="1" smtClean="0">
                          <a:latin typeface="Cambria Math" panose="02040503050406030204" pitchFamily="18" charset="0"/>
                        </a:rPr>
                        <m:t>=</m:t>
                      </m:r>
                      <m:d>
                        <m:dPr>
                          <m:begChr m:val="{"/>
                          <m:endChr m:val=""/>
                          <m:ctrlPr>
                            <a:rPr lang="fi-FI" b="0" i="1" smtClean="0">
                              <a:latin typeface="Cambria Math" panose="02040503050406030204" pitchFamily="18" charset="0"/>
                            </a:rPr>
                          </m:ctrlPr>
                        </m:dPr>
                        <m:e>
                          <m:eqArr>
                            <m:eqArrPr>
                              <m:ctrlPr>
                                <a:rPr lang="fi-FI" b="0" i="1" smtClean="0">
                                  <a:latin typeface="Cambria Math" panose="02040503050406030204" pitchFamily="18" charset="0"/>
                                </a:rPr>
                              </m:ctrlPr>
                            </m:eqArrPr>
                            <m:e>
                              <m:sSub>
                                <m:sSubPr>
                                  <m:ctrlPr>
                                    <a:rPr lang="fi-FI" b="0" i="1" dirty="0" smtClean="0">
                                      <a:latin typeface="Cambria Math" panose="02040503050406030204" pitchFamily="18" charset="0"/>
                                    </a:rPr>
                                  </m:ctrlPr>
                                </m:sSubPr>
                                <m:e>
                                  <m:acc>
                                    <m:accPr>
                                      <m:chr m:val="̂"/>
                                      <m:ctrlPr>
                                        <a:rPr lang="fi-FI" b="0" i="1" dirty="0" smtClean="0">
                                          <a:latin typeface="Cambria Math" panose="02040503050406030204" pitchFamily="18" charset="0"/>
                                        </a:rPr>
                                      </m:ctrlPr>
                                    </m:accPr>
                                    <m:e>
                                      <m:r>
                                        <a:rPr lang="fi-FI" b="0" i="1" dirty="0" smtClean="0">
                                          <a:latin typeface="Cambria Math" panose="02040503050406030204" pitchFamily="18" charset="0"/>
                                        </a:rPr>
                                        <m:t>𝑝</m:t>
                                      </m:r>
                                    </m:e>
                                  </m:acc>
                                </m:e>
                                <m:sub>
                                  <m:r>
                                    <a:rPr lang="fi-FI" b="0" i="1" dirty="0" smtClean="0">
                                      <a:latin typeface="Cambria Math" panose="02040503050406030204" pitchFamily="18" charset="0"/>
                                    </a:rPr>
                                    <m:t>𝑖</m:t>
                                  </m:r>
                                </m:sub>
                              </m:sSub>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𝑥</m:t>
                                      </m:r>
                                    </m:e>
                                    <m:sub>
                                      <m:r>
                                        <a:rPr lang="fi-FI" i="1">
                                          <a:latin typeface="Cambria Math" panose="02040503050406030204" pitchFamily="18" charset="0"/>
                                        </a:rPr>
                                        <m:t>𝑖</m:t>
                                      </m:r>
                                    </m:sub>
                                  </m:sSub>
                                </m:e>
                              </m:d>
                              <m:d>
                                <m:dPr>
                                  <m:begChr m:val="|"/>
                                  <m:endChr m:val="|"/>
                                  <m:ctrlPr>
                                    <a:rPr lang="fi-FI" i="1">
                                      <a:latin typeface="Cambria Math" panose="02040503050406030204" pitchFamily="18" charset="0"/>
                                    </a:rPr>
                                  </m:ctrlPr>
                                </m:dPr>
                                <m:e>
                                  <m:sSubSup>
                                    <m:sSubSupPr>
                                      <m:ctrlPr>
                                        <a:rPr lang="fi-FI" i="1">
                                          <a:latin typeface="Cambria Math" panose="02040503050406030204" pitchFamily="18" charset="0"/>
                                        </a:rPr>
                                      </m:ctrlPr>
                                    </m:sSubSupPr>
                                    <m:e>
                                      <m:r>
                                        <a:rPr lang="fi-FI" i="1">
                                          <a:latin typeface="Cambria Math" panose="02040503050406030204" pitchFamily="18" charset="0"/>
                                        </a:rPr>
                                        <m:t>𝑇</m:t>
                                      </m:r>
                                    </m:e>
                                    <m:sub>
                                      <m:r>
                                        <a:rPr lang="fi-FI" i="1">
                                          <a:latin typeface="Cambria Math" panose="02040503050406030204" pitchFamily="18" charset="0"/>
                                        </a:rPr>
                                        <m:t>𝑖</m:t>
                                      </m:r>
                                    </m:sub>
                                    <m:sup>
                                      <m:r>
                                        <a:rPr lang="fi-FI" i="1">
                                          <a:latin typeface="Cambria Math" panose="02040503050406030204" pitchFamily="18" charset="0"/>
                                        </a:rPr>
                                        <m:t>−1</m:t>
                                      </m:r>
                                    </m:sup>
                                  </m:sSubSup>
                                  <m:r>
                                    <a:rPr lang="fi-FI" i="1">
                                      <a:latin typeface="Cambria Math" panose="02040503050406030204" pitchFamily="18" charset="0"/>
                                    </a:rPr>
                                    <m:t>′</m:t>
                                  </m:r>
                                  <m:d>
                                    <m:dPr>
                                      <m:ctrlPr>
                                        <a:rPr lang="fi-FI" i="1">
                                          <a:latin typeface="Cambria Math" panose="02040503050406030204" pitchFamily="18" charset="0"/>
                                        </a:rPr>
                                      </m:ctrlPr>
                                    </m:dPr>
                                    <m:e>
                                      <m:r>
                                        <a:rPr lang="fi-FI" i="1">
                                          <a:latin typeface="Cambria Math" panose="02040503050406030204" pitchFamily="18" charset="0"/>
                                        </a:rPr>
                                        <m:t>𝑦</m:t>
                                      </m:r>
                                    </m:e>
                                  </m:d>
                                </m:e>
                              </m:d>
                            </m:e>
                            <m:e>
                              <m:r>
                                <a:rPr lang="fi-FI" b="0" i="1" smtClean="0">
                                  <a:latin typeface="Cambria Math" panose="02040503050406030204" pitchFamily="18" charset="0"/>
                                </a:rPr>
                                <m:t>0</m:t>
                              </m:r>
                            </m:e>
                          </m:eqArr>
                        </m:e>
                      </m:d>
                      <m:r>
                        <a:rPr lang="fi-FI" b="0" i="1" smtClean="0">
                          <a:latin typeface="Cambria Math" panose="02040503050406030204" pitchFamily="18" charset="0"/>
                        </a:rPr>
                        <m:t>    </m:t>
                      </m:r>
                      <m:m>
                        <m:mPr>
                          <m:mcs>
                            <m:mc>
                              <m:mcPr>
                                <m:count m:val="1"/>
                                <m:mcJc m:val="center"/>
                              </m:mcPr>
                            </m:mc>
                          </m:mcs>
                          <m:ctrlPr>
                            <a:rPr lang="fi-FI" b="0" i="1" smtClean="0">
                              <a:latin typeface="Cambria Math" panose="02040503050406030204" pitchFamily="18" charset="0"/>
                            </a:rPr>
                          </m:ctrlPr>
                        </m:mPr>
                        <m:mr>
                          <m:e>
                            <m:r>
                              <m:rPr>
                                <m:sty m:val="p"/>
                                <m:brk m:alnAt="7"/>
                              </m:rPr>
                              <a:rPr lang="fi-FI" b="0" i="0" smtClean="0">
                                <a:latin typeface="Cambria Math" panose="02040503050406030204" pitchFamily="18" charset="0"/>
                              </a:rPr>
                              <m:t>i</m:t>
                            </m:r>
                            <m:r>
                              <m:rPr>
                                <m:sty m:val="p"/>
                              </m:rPr>
                              <a:rPr lang="fi-FI" b="0" i="0" smtClean="0">
                                <a:latin typeface="Cambria Math" panose="02040503050406030204" pitchFamily="18" charset="0"/>
                              </a:rPr>
                              <m:t>f</m:t>
                            </m:r>
                            <m:r>
                              <a:rPr lang="fi-FI" b="0" i="0" smtClean="0">
                                <a:latin typeface="Cambria Math" panose="02040503050406030204" pitchFamily="18" charset="0"/>
                              </a:rPr>
                              <m:t> </m:t>
                            </m:r>
                            <m:sSub>
                              <m:sSubPr>
                                <m:ctrlPr>
                                  <a:rPr lang="fi-FI" b="0" i="1" smtClean="0">
                                    <a:latin typeface="Cambria Math" panose="02040503050406030204" pitchFamily="18" charset="0"/>
                                  </a:rPr>
                                </m:ctrlPr>
                              </m:sSubPr>
                              <m:e>
                                <m:r>
                                  <m:rPr>
                                    <m:brk m:alnAt="7"/>
                                  </m:rPr>
                                  <a:rPr lang="fi-FI" b="0" i="1" smtClean="0">
                                    <a:latin typeface="Cambria Math" panose="02040503050406030204" pitchFamily="18" charset="0"/>
                                  </a:rPr>
                                  <m:t>𝑥</m:t>
                                </m:r>
                              </m:e>
                              <m:sub>
                                <m:r>
                                  <m:rPr>
                                    <m:brk m:alnAt="7"/>
                                  </m:rPr>
                                  <a:rPr lang="fi-FI" b="0" i="1" smtClean="0">
                                    <a:latin typeface="Cambria Math" panose="02040503050406030204" pitchFamily="18" charset="0"/>
                                  </a:rPr>
                                  <m:t>𝑖</m:t>
                                </m:r>
                              </m:sub>
                            </m:sSub>
                            <m:r>
                              <m:rPr>
                                <m:brk m:alnAt="7"/>
                              </m:rPr>
                              <a:rPr lang="fi-FI" b="0" i="1" smtClean="0">
                                <a:latin typeface="Cambria Math" panose="02040503050406030204" pitchFamily="18" charset="0"/>
                              </a:rPr>
                              <m:t>=</m:t>
                            </m:r>
                            <m:sSubSup>
                              <m:sSubSupPr>
                                <m:ctrlPr>
                                  <a:rPr lang="fi-FI" b="0" i="1" smtClean="0">
                                    <a:latin typeface="Cambria Math" panose="02040503050406030204" pitchFamily="18" charset="0"/>
                                  </a:rPr>
                                </m:ctrlPr>
                              </m:sSubSupPr>
                              <m:e>
                                <m:r>
                                  <m:rPr>
                                    <m:brk m:alnAt="7"/>
                                  </m:rPr>
                                  <a:rPr lang="fi-FI" b="0" i="1" smtClean="0">
                                    <a:latin typeface="Cambria Math" panose="02040503050406030204" pitchFamily="18" charset="0"/>
                                  </a:rPr>
                                  <m:t>𝑇</m:t>
                                </m:r>
                              </m:e>
                              <m:sub>
                                <m:r>
                                  <m:rPr>
                                    <m:brk m:alnAt="7"/>
                                  </m:rPr>
                                  <a:rPr lang="fi-FI" b="0" i="1" smtClean="0">
                                    <a:latin typeface="Cambria Math" panose="02040503050406030204" pitchFamily="18" charset="0"/>
                                  </a:rPr>
                                  <m:t>𝑖</m:t>
                                </m:r>
                              </m:sub>
                              <m:sup>
                                <m:r>
                                  <m:rPr>
                                    <m:brk m:alnAt="7"/>
                                  </m:rPr>
                                  <a:rPr lang="fi-FI" b="0" i="1" smtClean="0">
                                    <a:latin typeface="Cambria Math" panose="02040503050406030204" pitchFamily="18" charset="0"/>
                                  </a:rPr>
                                  <m:t>−</m:t>
                                </m:r>
                                <m:r>
                                  <a:rPr lang="fi-FI" b="0" i="1" smtClean="0">
                                    <a:latin typeface="Cambria Math" panose="02040503050406030204" pitchFamily="18" charset="0"/>
                                  </a:rPr>
                                  <m:t>1</m:t>
                                </m:r>
                              </m:sup>
                            </m:sSubSup>
                            <m:d>
                              <m:dPr>
                                <m:ctrlPr>
                                  <a:rPr lang="fi-FI" b="0" i="1" smtClean="0">
                                    <a:latin typeface="Cambria Math" panose="02040503050406030204" pitchFamily="18" charset="0"/>
                                  </a:rPr>
                                </m:ctrlPr>
                              </m:dPr>
                              <m:e>
                                <m:r>
                                  <m:rPr>
                                    <m:brk m:alnAt="7"/>
                                  </m:rPr>
                                  <a:rPr lang="fi-FI" b="0" i="1" smtClean="0">
                                    <a:latin typeface="Cambria Math" panose="02040503050406030204" pitchFamily="18" charset="0"/>
                                  </a:rPr>
                                  <m:t>𝑦</m:t>
                                </m:r>
                              </m:e>
                            </m:d>
                            <m:r>
                              <m:rPr>
                                <m:brk m:alnAt="7"/>
                              </m:rPr>
                              <a:rPr lang="fi-FI" b="0" i="1" smtClean="0">
                                <a:latin typeface="Cambria Math" panose="02040503050406030204" pitchFamily="18" charset="0"/>
                              </a:rPr>
                              <m:t> </m:t>
                            </m:r>
                            <m:r>
                              <m:rPr>
                                <m:sty m:val="p"/>
                              </m:rPr>
                              <a:rPr lang="fi-FI" b="0" i="0" smtClean="0">
                                <a:latin typeface="Cambria Math" panose="02040503050406030204" pitchFamily="18" charset="0"/>
                              </a:rPr>
                              <m:t>defined</m:t>
                            </m:r>
                          </m:e>
                        </m:mr>
                        <m:mr>
                          <m:e>
                            <m:r>
                              <m:rPr>
                                <m:sty m:val="p"/>
                              </m:rPr>
                              <a:rPr lang="fi-FI" b="0" i="0" smtClean="0">
                                <a:latin typeface="Cambria Math" panose="02040503050406030204" pitchFamily="18" charset="0"/>
                              </a:rPr>
                              <m:t>otherwise</m:t>
                            </m:r>
                          </m:e>
                        </m:mr>
                      </m:m>
                    </m:oMath>
                  </m:oMathPara>
                </a14:m>
                <a:endParaRPr lang="fi-FI"/>
              </a:p>
            </p:txBody>
          </p:sp>
        </mc:Choice>
        <mc:Fallback xmlns="">
          <p:sp>
            <p:nvSpPr>
              <p:cNvPr id="54" name="TextBox 53">
                <a:extLst>
                  <a:ext uri="{FF2B5EF4-FFF2-40B4-BE49-F238E27FC236}">
                    <a16:creationId xmlns:a16="http://schemas.microsoft.com/office/drawing/2014/main" id="{0BE0C823-B040-F745-41BE-BCB00316450E}"/>
                  </a:ext>
                </a:extLst>
              </p:cNvPr>
              <p:cNvSpPr txBox="1">
                <a:spLocks noRot="1" noChangeAspect="1" noMove="1" noResize="1" noEditPoints="1" noAdjustHandles="1" noChangeArrowheads="1" noChangeShapeType="1" noTextEdit="1"/>
              </p:cNvSpPr>
              <p:nvPr/>
            </p:nvSpPr>
            <p:spPr>
              <a:xfrm>
                <a:off x="6454970" y="4511279"/>
                <a:ext cx="5139198" cy="972510"/>
              </a:xfrm>
              <a:prstGeom prst="rect">
                <a:avLst/>
              </a:prstGeom>
              <a:blipFill>
                <a:blip r:embed="rId7"/>
                <a:stretch>
                  <a:fillRect/>
                </a:stretch>
              </a:blipFill>
            </p:spPr>
            <p:txBody>
              <a:bodyPr/>
              <a:lstStyle/>
              <a:p>
                <a:r>
                  <a:rPr lang="en-US">
                    <a:noFill/>
                  </a:rPr>
                  <a:t> </a:t>
                </a:r>
              </a:p>
            </p:txBody>
          </p:sp>
        </mc:Fallback>
      </mc:AlternateContent>
      <p:sp>
        <p:nvSpPr>
          <p:cNvPr id="56" name="Arrow: Down 55">
            <a:extLst>
              <a:ext uri="{FF2B5EF4-FFF2-40B4-BE49-F238E27FC236}">
                <a16:creationId xmlns:a16="http://schemas.microsoft.com/office/drawing/2014/main" id="{F57283C0-05D0-9E47-C694-8E6EF66E8C22}"/>
              </a:ext>
            </a:extLst>
          </p:cNvPr>
          <p:cNvSpPr/>
          <p:nvPr/>
        </p:nvSpPr>
        <p:spPr>
          <a:xfrm>
            <a:off x="7683721" y="4304731"/>
            <a:ext cx="218898" cy="379150"/>
          </a:xfrm>
          <a:prstGeom prst="downArrow">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57" name="Arrow: Down 56">
            <a:extLst>
              <a:ext uri="{FF2B5EF4-FFF2-40B4-BE49-F238E27FC236}">
                <a16:creationId xmlns:a16="http://schemas.microsoft.com/office/drawing/2014/main" id="{9B110D82-3505-5D28-4CD8-6D8843E38695}"/>
              </a:ext>
            </a:extLst>
          </p:cNvPr>
          <p:cNvSpPr/>
          <p:nvPr/>
        </p:nvSpPr>
        <p:spPr>
          <a:xfrm>
            <a:off x="6664518" y="4304731"/>
            <a:ext cx="218898" cy="379150"/>
          </a:xfrm>
          <a:prstGeom prst="downArrow">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3C916F9-9879-DDB2-84B3-773E3567D109}"/>
                  </a:ext>
                </a:extLst>
              </p:cNvPr>
              <p:cNvSpPr txBox="1"/>
              <p:nvPr/>
            </p:nvSpPr>
            <p:spPr>
              <a:xfrm>
                <a:off x="1001641" y="4436296"/>
                <a:ext cx="3643511" cy="462114"/>
              </a:xfrm>
              <a:prstGeom prst="rect">
                <a:avLst/>
              </a:prstGeom>
              <a:noFill/>
            </p:spPr>
            <p:txBody>
              <a:bodyPr wrap="square">
                <a:spAutoFit/>
              </a:bodyPr>
              <a:lstStyle/>
              <a:p>
                <a:pPr>
                  <a:lnSpc>
                    <a:spcPct val="130000"/>
                  </a:lnSpc>
                  <a:spcAft>
                    <a:spcPts val="600"/>
                  </a:spcAft>
                  <a:buClr>
                    <a:schemeClr val="accent2"/>
                  </a:buClr>
                </a:pPr>
                <a:r>
                  <a:rPr lang="fi-FI" b="1"/>
                  <a:t>Proxy for </a:t>
                </a:r>
                <a14:m>
                  <m:oMath xmlns:m="http://schemas.openxmlformats.org/officeDocument/2006/math">
                    <m:sSub>
                      <m:sSubPr>
                        <m:ctrlPr>
                          <a:rPr lang="fi-FI" b="1" i="1" dirty="0">
                            <a:latin typeface="Cambria Math" panose="02040503050406030204" pitchFamily="18" charset="0"/>
                          </a:rPr>
                        </m:ctrlPr>
                      </m:sSubPr>
                      <m:e>
                        <m:r>
                          <a:rPr lang="fi-FI" b="1" i="1" dirty="0">
                            <a:latin typeface="Cambria Math" panose="02040503050406030204" pitchFamily="18" charset="0"/>
                          </a:rPr>
                          <m:t>𝒑</m:t>
                        </m:r>
                      </m:e>
                      <m:sub>
                        <m:sSub>
                          <m:sSubPr>
                            <m:ctrlPr>
                              <a:rPr lang="fi-FI" b="1" i="1" dirty="0">
                                <a:latin typeface="Cambria Math" panose="02040503050406030204" pitchFamily="18" charset="0"/>
                              </a:rPr>
                            </m:ctrlPr>
                          </m:sSubPr>
                          <m:e>
                            <m:r>
                              <a:rPr lang="fi-FI" b="1" i="1" dirty="0">
                                <a:latin typeface="Cambria Math" panose="02040503050406030204" pitchFamily="18" charset="0"/>
                              </a:rPr>
                              <m:t>𝑿</m:t>
                            </m:r>
                          </m:e>
                          <m:sub>
                            <m:r>
                              <a:rPr lang="fi-FI" b="1" i="1" dirty="0">
                                <a:latin typeface="Cambria Math" panose="02040503050406030204" pitchFamily="18" charset="0"/>
                              </a:rPr>
                              <m:t>𝒊</m:t>
                            </m:r>
                          </m:sub>
                        </m:sSub>
                      </m:sub>
                    </m:sSub>
                  </m:oMath>
                </a14:m>
                <a:r>
                  <a:rPr lang="fi-FI" b="1"/>
                  <a:t>:  </a:t>
                </a:r>
                <a:r>
                  <a:rPr lang="fi-FI"/>
                  <a:t>Target function </a:t>
                </a:r>
                <a14:m>
                  <m:oMath xmlns:m="http://schemas.openxmlformats.org/officeDocument/2006/math">
                    <m:sSub>
                      <m:sSubPr>
                        <m:ctrlPr>
                          <a:rPr lang="fi-FI" i="1" dirty="0" smtClean="0">
                            <a:latin typeface="Cambria Math" panose="02040503050406030204" pitchFamily="18" charset="0"/>
                          </a:rPr>
                        </m:ctrlPr>
                      </m:sSubPr>
                      <m:e>
                        <m:acc>
                          <m:accPr>
                            <m:chr m:val="̂"/>
                            <m:ctrlPr>
                              <a:rPr lang="fi-FI" i="1" smtClean="0">
                                <a:latin typeface="Cambria Math" panose="02040503050406030204" pitchFamily="18" charset="0"/>
                              </a:rPr>
                            </m:ctrlPr>
                          </m:accPr>
                          <m:e>
                            <m:r>
                              <a:rPr lang="fi-FI" b="0" i="1" smtClean="0">
                                <a:latin typeface="Cambria Math" panose="02040503050406030204" pitchFamily="18" charset="0"/>
                              </a:rPr>
                              <m:t>𝑝</m:t>
                            </m:r>
                          </m:e>
                        </m:acc>
                      </m:e>
                      <m:sub>
                        <m:r>
                          <a:rPr lang="fi-FI" b="0" i="1" dirty="0" smtClean="0">
                            <a:latin typeface="Cambria Math" panose="02040503050406030204" pitchFamily="18" charset="0"/>
                          </a:rPr>
                          <m:t>𝑖</m:t>
                        </m:r>
                      </m:sub>
                    </m:sSub>
                  </m:oMath>
                </a14:m>
                <a:r>
                  <a:rPr lang="fi-FI" b="1"/>
                  <a:t> </a:t>
                </a:r>
              </a:p>
            </p:txBody>
          </p:sp>
        </mc:Choice>
        <mc:Fallback xmlns="">
          <p:sp>
            <p:nvSpPr>
              <p:cNvPr id="59" name="TextBox 58">
                <a:extLst>
                  <a:ext uri="{FF2B5EF4-FFF2-40B4-BE49-F238E27FC236}">
                    <a16:creationId xmlns:a16="http://schemas.microsoft.com/office/drawing/2014/main" id="{D3C916F9-9879-DDB2-84B3-773E3567D109}"/>
                  </a:ext>
                </a:extLst>
              </p:cNvPr>
              <p:cNvSpPr txBox="1">
                <a:spLocks noRot="1" noChangeAspect="1" noMove="1" noResize="1" noEditPoints="1" noAdjustHandles="1" noChangeArrowheads="1" noChangeShapeType="1" noTextEdit="1"/>
              </p:cNvSpPr>
              <p:nvPr/>
            </p:nvSpPr>
            <p:spPr>
              <a:xfrm>
                <a:off x="1001641" y="4436296"/>
                <a:ext cx="3643511" cy="462114"/>
              </a:xfrm>
              <a:prstGeom prst="rect">
                <a:avLst/>
              </a:prstGeom>
              <a:blipFill>
                <a:blip r:embed="rId8"/>
                <a:stretch>
                  <a:fillRect l="-1338" r="-2174" b="-14474"/>
                </a:stretch>
              </a:blipFill>
            </p:spPr>
            <p:txBody>
              <a:bodyPr/>
              <a:lstStyle/>
              <a:p>
                <a:r>
                  <a:rPr lang="en-US">
                    <a:noFill/>
                  </a:rPr>
                  <a:t> </a:t>
                </a:r>
              </a:p>
            </p:txBody>
          </p:sp>
        </mc:Fallback>
      </mc:AlternateContent>
      <p:sp>
        <p:nvSpPr>
          <p:cNvPr id="60" name="Rectangle 59">
            <a:extLst>
              <a:ext uri="{FF2B5EF4-FFF2-40B4-BE49-F238E27FC236}">
                <a16:creationId xmlns:a16="http://schemas.microsoft.com/office/drawing/2014/main" id="{40E8B3E9-7EB2-D312-681B-B9CE46479353}"/>
              </a:ext>
            </a:extLst>
          </p:cNvPr>
          <p:cNvSpPr/>
          <p:nvPr/>
        </p:nvSpPr>
        <p:spPr>
          <a:xfrm>
            <a:off x="7424928" y="3700272"/>
            <a:ext cx="755904" cy="438912"/>
          </a:xfrm>
          <a:prstGeom prst="rect">
            <a:avLst/>
          </a:prstGeom>
          <a:noFill/>
          <a:ln w="317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61" name="Rectangle 60">
            <a:extLst>
              <a:ext uri="{FF2B5EF4-FFF2-40B4-BE49-F238E27FC236}">
                <a16:creationId xmlns:a16="http://schemas.microsoft.com/office/drawing/2014/main" id="{3E5F059B-5360-6FD6-95F0-CD99EF92BE5D}"/>
              </a:ext>
            </a:extLst>
          </p:cNvPr>
          <p:cNvSpPr/>
          <p:nvPr/>
        </p:nvSpPr>
        <p:spPr>
          <a:xfrm>
            <a:off x="7522464" y="4746672"/>
            <a:ext cx="585216" cy="438912"/>
          </a:xfrm>
          <a:prstGeom prst="rect">
            <a:avLst/>
          </a:prstGeom>
          <a:noFill/>
          <a:ln w="31750">
            <a:solidFill>
              <a:srgbClr val="92D05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7674BA0-999B-DB75-676D-E7B2E252720A}"/>
                  </a:ext>
                </a:extLst>
              </p:cNvPr>
              <p:cNvSpPr txBox="1"/>
              <p:nvPr/>
            </p:nvSpPr>
            <p:spPr>
              <a:xfrm>
                <a:off x="1001641" y="5185584"/>
                <a:ext cx="3643511" cy="474425"/>
              </a:xfrm>
              <a:prstGeom prst="rect">
                <a:avLst/>
              </a:prstGeom>
              <a:noFill/>
            </p:spPr>
            <p:txBody>
              <a:bodyPr wrap="square">
                <a:spAutoFit/>
              </a:bodyPr>
              <a:lstStyle/>
              <a:p>
                <a:pPr>
                  <a:lnSpc>
                    <a:spcPct val="130000"/>
                  </a:lnSpc>
                  <a:spcAft>
                    <a:spcPts val="600"/>
                  </a:spcAft>
                  <a:buClr>
                    <a:schemeClr val="accent2"/>
                  </a:buClr>
                </a:pPr>
                <a:r>
                  <a:rPr lang="fi-FI" err="1"/>
                  <a:t>Need</a:t>
                </a:r>
                <a:r>
                  <a:rPr lang="fi-FI"/>
                  <a:t> </a:t>
                </a:r>
                <a:r>
                  <a:rPr lang="fi-FI" err="1"/>
                  <a:t>proxy</a:t>
                </a:r>
                <a:r>
                  <a:rPr lang="fi-FI"/>
                  <a:t> for </a:t>
                </a:r>
                <a14:m>
                  <m:oMath xmlns:m="http://schemas.openxmlformats.org/officeDocument/2006/math">
                    <m:sSub>
                      <m:sSubPr>
                        <m:ctrlPr>
                          <a:rPr lang="fi-FI"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sub>
                    </m:sSub>
                  </m:oMath>
                </a14:m>
                <a:r>
                  <a:rPr lang="fi-FI"/>
                  <a:t> </a:t>
                </a:r>
                <a:r>
                  <a:rPr lang="fi-FI">
                    <a:sym typeface="Wingdings" panose="05000000000000000000" pitchFamily="2" charset="2"/>
                  </a:rPr>
                  <a:t></a:t>
                </a:r>
                <a:endParaRPr lang="fi-FI"/>
              </a:p>
            </p:txBody>
          </p:sp>
        </mc:Choice>
        <mc:Fallback xmlns="">
          <p:sp>
            <p:nvSpPr>
              <p:cNvPr id="2" name="TextBox 1">
                <a:extLst>
                  <a:ext uri="{FF2B5EF4-FFF2-40B4-BE49-F238E27FC236}">
                    <a16:creationId xmlns:a16="http://schemas.microsoft.com/office/drawing/2014/main" id="{27674BA0-999B-DB75-676D-E7B2E252720A}"/>
                  </a:ext>
                </a:extLst>
              </p:cNvPr>
              <p:cNvSpPr txBox="1">
                <a:spLocks noRot="1" noChangeAspect="1" noMove="1" noResize="1" noEditPoints="1" noAdjustHandles="1" noChangeArrowheads="1" noChangeShapeType="1" noTextEdit="1"/>
              </p:cNvSpPr>
              <p:nvPr/>
            </p:nvSpPr>
            <p:spPr>
              <a:xfrm>
                <a:off x="1001641" y="5185584"/>
                <a:ext cx="3643511" cy="474425"/>
              </a:xfrm>
              <a:prstGeom prst="rect">
                <a:avLst/>
              </a:prstGeom>
              <a:blipFill>
                <a:blip r:embed="rId9"/>
                <a:stretch>
                  <a:fillRect l="-1338" b="-129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05E9EB4-0F8D-83D6-9C1D-B4ED4B8AF762}"/>
                  </a:ext>
                </a:extLst>
              </p:cNvPr>
              <p:cNvSpPr txBox="1"/>
              <p:nvPr/>
            </p:nvSpPr>
            <p:spPr>
              <a:xfrm>
                <a:off x="2597027" y="5806588"/>
                <a:ext cx="1328735" cy="369332"/>
              </a:xfrm>
              <a:prstGeom prst="rect">
                <a:avLst/>
              </a:prstGeom>
              <a:solidFill>
                <a:schemeClr val="bg1">
                  <a:lumMod val="85000"/>
                </a:schemeClr>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𝑇</m:t>
                          </m:r>
                        </m:e>
                        <m:sub>
                          <m:r>
                            <a:rPr lang="fi-FI" b="0" i="1" smtClean="0">
                              <a:latin typeface="Cambria Math" panose="02040503050406030204" pitchFamily="18" charset="0"/>
                            </a:rPr>
                            <m:t>𝑖</m:t>
                          </m:r>
                        </m:sub>
                      </m:sSub>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𝑖</m:t>
                          </m:r>
                        </m:sub>
                      </m:sSub>
                      <m:r>
                        <a:rPr lang="fi-FI" b="0" i="1" smtClean="0">
                          <a:latin typeface="Cambria Math" panose="02040503050406030204" pitchFamily="18" charset="0"/>
                        </a:rPr>
                        <m:t>)</m:t>
                      </m:r>
                    </m:oMath>
                  </m:oMathPara>
                </a14:m>
                <a:endParaRPr lang="en-FI"/>
              </a:p>
            </p:txBody>
          </p:sp>
        </mc:Choice>
        <mc:Fallback xmlns="">
          <p:sp>
            <p:nvSpPr>
              <p:cNvPr id="5" name="TextBox 4">
                <a:extLst>
                  <a:ext uri="{FF2B5EF4-FFF2-40B4-BE49-F238E27FC236}">
                    <a16:creationId xmlns:a16="http://schemas.microsoft.com/office/drawing/2014/main" id="{605E9EB4-0F8D-83D6-9C1D-B4ED4B8AF762}"/>
                  </a:ext>
                </a:extLst>
              </p:cNvPr>
              <p:cNvSpPr txBox="1">
                <a:spLocks noRot="1" noChangeAspect="1" noMove="1" noResize="1" noEditPoints="1" noAdjustHandles="1" noChangeArrowheads="1" noChangeShapeType="1" noTextEdit="1"/>
              </p:cNvSpPr>
              <p:nvPr/>
            </p:nvSpPr>
            <p:spPr>
              <a:xfrm>
                <a:off x="2597027" y="5806588"/>
                <a:ext cx="1328735" cy="369332"/>
              </a:xfrm>
              <a:prstGeom prst="rect">
                <a:avLst/>
              </a:prstGeom>
              <a:blipFill>
                <a:blip r:embed="rId10"/>
                <a:stretch>
                  <a:fillRect b="-12903"/>
                </a:stretch>
              </a:blipFill>
              <a:ln>
                <a:solidFill>
                  <a:schemeClr val="tx1"/>
                </a:solidFill>
              </a:ln>
            </p:spPr>
            <p:txBody>
              <a:bodyPr/>
              <a:lstStyle/>
              <a:p>
                <a:r>
                  <a:rPr lang="en-US">
                    <a:noFill/>
                  </a:rPr>
                  <a:t> </a:t>
                </a:r>
              </a:p>
            </p:txBody>
          </p:sp>
        </mc:Fallback>
      </mc:AlternateContent>
      <p:sp>
        <p:nvSpPr>
          <p:cNvPr id="7" name="Arrow: Down 6">
            <a:extLst>
              <a:ext uri="{FF2B5EF4-FFF2-40B4-BE49-F238E27FC236}">
                <a16:creationId xmlns:a16="http://schemas.microsoft.com/office/drawing/2014/main" id="{E45E494B-768D-6D2F-AC4C-549FCE1A3A73}"/>
              </a:ext>
            </a:extLst>
          </p:cNvPr>
          <p:cNvSpPr/>
          <p:nvPr/>
        </p:nvSpPr>
        <p:spPr>
          <a:xfrm rot="10800000">
            <a:off x="2717279" y="5638028"/>
            <a:ext cx="218898" cy="225739"/>
          </a:xfrm>
          <a:prstGeom prst="downArrow">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3" name="Slide Number Placeholder 2">
            <a:extLst>
              <a:ext uri="{FF2B5EF4-FFF2-40B4-BE49-F238E27FC236}">
                <a16:creationId xmlns:a16="http://schemas.microsoft.com/office/drawing/2014/main" id="{EBC08B75-FAC6-5380-3A5D-D44A866698E7}"/>
              </a:ext>
            </a:extLst>
          </p:cNvPr>
          <p:cNvSpPr>
            <a:spLocks noGrp="1"/>
          </p:cNvSpPr>
          <p:nvPr>
            <p:ph type="sldNum" sz="quarter" idx="12"/>
          </p:nvPr>
        </p:nvSpPr>
        <p:spPr/>
        <p:txBody>
          <a:bodyPr/>
          <a:lstStyle/>
          <a:p>
            <a:fld id="{897AE9FA-3F8D-0D45-ABEA-B1C7A7244A19}" type="slidenum">
              <a:rPr lang="en-US" smtClean="0"/>
              <a:t>37</a:t>
            </a:fld>
            <a:endParaRPr lang="en-US"/>
          </a:p>
        </p:txBody>
      </p:sp>
    </p:spTree>
    <p:extLst>
      <p:ext uri="{BB962C8B-B14F-4D97-AF65-F5344CB8AC3E}">
        <p14:creationId xmlns:p14="http://schemas.microsoft.com/office/powerpoint/2010/main" val="3057887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err="1"/>
              <a:t>Generalized</a:t>
            </a:r>
            <a:r>
              <a:rPr lang="fi-FI"/>
              <a:t> </a:t>
            </a:r>
            <a:r>
              <a:rPr lang="fi-FI" err="1"/>
              <a:t>balance</a:t>
            </a:r>
            <a:r>
              <a:rPr lang="fi-FI"/>
              <a:t> </a:t>
            </a:r>
            <a:r>
              <a:rPr lang="fi-FI" err="1"/>
              <a:t>heuristic</a:t>
            </a:r>
            <a:endParaRPr lang="en-FI"/>
          </a:p>
        </p:txBody>
      </p:sp>
      <p:sp>
        <p:nvSpPr>
          <p:cNvPr id="27" name="TextBox 26">
            <a:extLst>
              <a:ext uri="{FF2B5EF4-FFF2-40B4-BE49-F238E27FC236}">
                <a16:creationId xmlns:a16="http://schemas.microsoft.com/office/drawing/2014/main" id="{01CAAF7F-7C2C-98F7-43F3-42E4462301E9}"/>
              </a:ext>
            </a:extLst>
          </p:cNvPr>
          <p:cNvSpPr txBox="1"/>
          <p:nvPr/>
        </p:nvSpPr>
        <p:spPr>
          <a:xfrm>
            <a:off x="6212574" y="2110987"/>
            <a:ext cx="3589794" cy="414985"/>
          </a:xfrm>
          <a:prstGeom prst="rect">
            <a:avLst/>
          </a:prstGeom>
          <a:noFill/>
        </p:spPr>
        <p:txBody>
          <a:bodyPr wrap="square" lIns="0" rtlCol="0">
            <a:spAutoFit/>
          </a:bodyPr>
          <a:lstStyle/>
          <a:p>
            <a:pPr>
              <a:lnSpc>
                <a:spcPct val="130000"/>
              </a:lnSpc>
              <a:spcAft>
                <a:spcPts val="600"/>
              </a:spcAft>
              <a:buClr>
                <a:schemeClr val="accent2"/>
              </a:buClr>
            </a:pPr>
            <a:r>
              <a:rPr lang="fi-FI" b="1" err="1"/>
              <a:t>where</a:t>
            </a:r>
            <a:endParaRPr lang="fi-FI" b="1"/>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4D0824B-EDD7-0259-2D78-A3B78804FBFA}"/>
                  </a:ext>
                </a:extLst>
              </p:cNvPr>
              <p:cNvSpPr txBox="1"/>
              <p:nvPr/>
            </p:nvSpPr>
            <p:spPr>
              <a:xfrm>
                <a:off x="6454970" y="2541715"/>
                <a:ext cx="5139198" cy="972510"/>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sub>
                      </m:sSub>
                      <m:d>
                        <m:dPr>
                          <m:ctrlPr>
                            <a:rPr lang="fi-FI" b="0" i="1" smtClean="0">
                              <a:latin typeface="Cambria Math" panose="02040503050406030204" pitchFamily="18" charset="0"/>
                            </a:rPr>
                          </m:ctrlPr>
                        </m:dPr>
                        <m:e>
                          <m:r>
                            <a:rPr lang="fi-FI" b="0" i="1" smtClean="0">
                              <a:latin typeface="Cambria Math" panose="02040503050406030204" pitchFamily="18" charset="0"/>
                            </a:rPr>
                            <m:t>𝑦</m:t>
                          </m:r>
                        </m:e>
                      </m:d>
                      <m:r>
                        <a:rPr lang="fi-FI" b="0" i="1" smtClean="0">
                          <a:latin typeface="Cambria Math" panose="02040503050406030204" pitchFamily="18" charset="0"/>
                        </a:rPr>
                        <m:t>=</m:t>
                      </m:r>
                      <m:d>
                        <m:dPr>
                          <m:begChr m:val="{"/>
                          <m:endChr m:val=""/>
                          <m:ctrlPr>
                            <a:rPr lang="fi-FI" b="0" i="1" smtClean="0">
                              <a:latin typeface="Cambria Math" panose="02040503050406030204" pitchFamily="18" charset="0"/>
                            </a:rPr>
                          </m:ctrlPr>
                        </m:dPr>
                        <m:e>
                          <m:eqArr>
                            <m:eqArrPr>
                              <m:ctrlPr>
                                <a:rPr lang="fi-FI" b="0" i="1" smtClean="0">
                                  <a:latin typeface="Cambria Math" panose="02040503050406030204" pitchFamily="18" charset="0"/>
                                </a:rPr>
                              </m:ctrlPr>
                            </m:eqArrPr>
                            <m:e>
                              <m:sSub>
                                <m:sSubPr>
                                  <m:ctrlPr>
                                    <a:rPr lang="fi-FI" i="1">
                                      <a:latin typeface="Cambria Math" panose="02040503050406030204" pitchFamily="18" charset="0"/>
                                    </a:rPr>
                                  </m:ctrlPr>
                                </m:sSubPr>
                                <m:e>
                                  <m:r>
                                    <a:rPr lang="fi-FI" i="1">
                                      <a:latin typeface="Cambria Math" panose="02040503050406030204" pitchFamily="18" charset="0"/>
                                    </a:rPr>
                                    <m:t>𝑝</m:t>
                                  </m:r>
                                </m:e>
                                <m:sub>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𝑖</m:t>
                                      </m:r>
                                    </m:sub>
                                  </m:sSub>
                                </m:sub>
                              </m:sSub>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𝑥</m:t>
                                      </m:r>
                                    </m:e>
                                    <m:sub>
                                      <m:r>
                                        <a:rPr lang="fi-FI" i="1">
                                          <a:latin typeface="Cambria Math" panose="02040503050406030204" pitchFamily="18" charset="0"/>
                                        </a:rPr>
                                        <m:t>𝑖</m:t>
                                      </m:r>
                                    </m:sub>
                                  </m:sSub>
                                </m:e>
                              </m:d>
                              <m:d>
                                <m:dPr>
                                  <m:begChr m:val="|"/>
                                  <m:endChr m:val="|"/>
                                  <m:ctrlPr>
                                    <a:rPr lang="fi-FI" i="1">
                                      <a:latin typeface="Cambria Math" panose="02040503050406030204" pitchFamily="18" charset="0"/>
                                    </a:rPr>
                                  </m:ctrlPr>
                                </m:dPr>
                                <m:e>
                                  <m:sSubSup>
                                    <m:sSubSupPr>
                                      <m:ctrlPr>
                                        <a:rPr lang="fi-FI" i="1">
                                          <a:latin typeface="Cambria Math" panose="02040503050406030204" pitchFamily="18" charset="0"/>
                                        </a:rPr>
                                      </m:ctrlPr>
                                    </m:sSubSupPr>
                                    <m:e>
                                      <m:r>
                                        <a:rPr lang="fi-FI" i="1">
                                          <a:latin typeface="Cambria Math" panose="02040503050406030204" pitchFamily="18" charset="0"/>
                                        </a:rPr>
                                        <m:t>𝑇</m:t>
                                      </m:r>
                                    </m:e>
                                    <m:sub>
                                      <m:r>
                                        <a:rPr lang="fi-FI" i="1">
                                          <a:latin typeface="Cambria Math" panose="02040503050406030204" pitchFamily="18" charset="0"/>
                                        </a:rPr>
                                        <m:t>𝑖</m:t>
                                      </m:r>
                                    </m:sub>
                                    <m:sup>
                                      <m:r>
                                        <a:rPr lang="fi-FI" i="1">
                                          <a:latin typeface="Cambria Math" panose="02040503050406030204" pitchFamily="18" charset="0"/>
                                        </a:rPr>
                                        <m:t>−1</m:t>
                                      </m:r>
                                    </m:sup>
                                  </m:sSubSup>
                                  <m:r>
                                    <a:rPr lang="fi-FI" i="1">
                                      <a:latin typeface="Cambria Math" panose="02040503050406030204" pitchFamily="18" charset="0"/>
                                    </a:rPr>
                                    <m:t>′</m:t>
                                  </m:r>
                                  <m:d>
                                    <m:dPr>
                                      <m:ctrlPr>
                                        <a:rPr lang="fi-FI" i="1">
                                          <a:latin typeface="Cambria Math" panose="02040503050406030204" pitchFamily="18" charset="0"/>
                                        </a:rPr>
                                      </m:ctrlPr>
                                    </m:dPr>
                                    <m:e>
                                      <m:r>
                                        <a:rPr lang="fi-FI" i="1">
                                          <a:latin typeface="Cambria Math" panose="02040503050406030204" pitchFamily="18" charset="0"/>
                                        </a:rPr>
                                        <m:t>𝑦</m:t>
                                      </m:r>
                                    </m:e>
                                  </m:d>
                                </m:e>
                              </m:d>
                            </m:e>
                            <m:e>
                              <m:r>
                                <a:rPr lang="fi-FI" b="0" i="1" smtClean="0">
                                  <a:latin typeface="Cambria Math" panose="02040503050406030204" pitchFamily="18" charset="0"/>
                                </a:rPr>
                                <m:t>0</m:t>
                              </m:r>
                            </m:e>
                          </m:eqArr>
                        </m:e>
                      </m:d>
                      <m:r>
                        <a:rPr lang="fi-FI" b="0" i="1" smtClean="0">
                          <a:latin typeface="Cambria Math" panose="02040503050406030204" pitchFamily="18" charset="0"/>
                        </a:rPr>
                        <m:t>    </m:t>
                      </m:r>
                      <m:m>
                        <m:mPr>
                          <m:mcs>
                            <m:mc>
                              <m:mcPr>
                                <m:count m:val="1"/>
                                <m:mcJc m:val="center"/>
                              </m:mcPr>
                            </m:mc>
                          </m:mcs>
                          <m:ctrlPr>
                            <a:rPr lang="fi-FI" b="0" i="1" smtClean="0">
                              <a:latin typeface="Cambria Math" panose="02040503050406030204" pitchFamily="18" charset="0"/>
                            </a:rPr>
                          </m:ctrlPr>
                        </m:mPr>
                        <m:mr>
                          <m:e>
                            <m:r>
                              <m:rPr>
                                <m:sty m:val="p"/>
                                <m:brk m:alnAt="7"/>
                              </m:rPr>
                              <a:rPr lang="fi-FI" b="0" i="0" smtClean="0">
                                <a:latin typeface="Cambria Math" panose="02040503050406030204" pitchFamily="18" charset="0"/>
                              </a:rPr>
                              <m:t>i</m:t>
                            </m:r>
                            <m:r>
                              <m:rPr>
                                <m:sty m:val="p"/>
                              </m:rPr>
                              <a:rPr lang="fi-FI" b="0" i="0" smtClean="0">
                                <a:latin typeface="Cambria Math" panose="02040503050406030204" pitchFamily="18" charset="0"/>
                              </a:rPr>
                              <m:t>f</m:t>
                            </m:r>
                            <m:r>
                              <a:rPr lang="fi-FI" b="0" i="0" smtClean="0">
                                <a:latin typeface="Cambria Math" panose="02040503050406030204" pitchFamily="18" charset="0"/>
                              </a:rPr>
                              <m:t> </m:t>
                            </m:r>
                            <m:sSub>
                              <m:sSubPr>
                                <m:ctrlPr>
                                  <a:rPr lang="fi-FI" b="0" i="1" smtClean="0">
                                    <a:latin typeface="Cambria Math" panose="02040503050406030204" pitchFamily="18" charset="0"/>
                                  </a:rPr>
                                </m:ctrlPr>
                              </m:sSubPr>
                              <m:e>
                                <m:r>
                                  <m:rPr>
                                    <m:brk m:alnAt="7"/>
                                  </m:rPr>
                                  <a:rPr lang="fi-FI" b="0" i="1" smtClean="0">
                                    <a:latin typeface="Cambria Math" panose="02040503050406030204" pitchFamily="18" charset="0"/>
                                  </a:rPr>
                                  <m:t>𝑥</m:t>
                                </m:r>
                              </m:e>
                              <m:sub>
                                <m:r>
                                  <m:rPr>
                                    <m:brk m:alnAt="7"/>
                                  </m:rPr>
                                  <a:rPr lang="fi-FI" b="0" i="1" smtClean="0">
                                    <a:latin typeface="Cambria Math" panose="02040503050406030204" pitchFamily="18" charset="0"/>
                                  </a:rPr>
                                  <m:t>𝑖</m:t>
                                </m:r>
                              </m:sub>
                            </m:sSub>
                            <m:r>
                              <m:rPr>
                                <m:brk m:alnAt="7"/>
                              </m:rPr>
                              <a:rPr lang="fi-FI" b="0" i="1" smtClean="0">
                                <a:latin typeface="Cambria Math" panose="02040503050406030204" pitchFamily="18" charset="0"/>
                              </a:rPr>
                              <m:t>=</m:t>
                            </m:r>
                            <m:sSubSup>
                              <m:sSubSupPr>
                                <m:ctrlPr>
                                  <a:rPr lang="fi-FI" b="0" i="1" smtClean="0">
                                    <a:latin typeface="Cambria Math" panose="02040503050406030204" pitchFamily="18" charset="0"/>
                                  </a:rPr>
                                </m:ctrlPr>
                              </m:sSubSupPr>
                              <m:e>
                                <m:r>
                                  <m:rPr>
                                    <m:brk m:alnAt="7"/>
                                  </m:rPr>
                                  <a:rPr lang="fi-FI" b="0" i="1" smtClean="0">
                                    <a:latin typeface="Cambria Math" panose="02040503050406030204" pitchFamily="18" charset="0"/>
                                  </a:rPr>
                                  <m:t>𝑇</m:t>
                                </m:r>
                              </m:e>
                              <m:sub>
                                <m:r>
                                  <m:rPr>
                                    <m:brk m:alnAt="7"/>
                                  </m:rPr>
                                  <a:rPr lang="fi-FI" b="0" i="1" smtClean="0">
                                    <a:latin typeface="Cambria Math" panose="02040503050406030204" pitchFamily="18" charset="0"/>
                                  </a:rPr>
                                  <m:t>𝑖</m:t>
                                </m:r>
                              </m:sub>
                              <m:sup>
                                <m:r>
                                  <m:rPr>
                                    <m:brk m:alnAt="7"/>
                                  </m:rPr>
                                  <a:rPr lang="fi-FI" b="0" i="1" smtClean="0">
                                    <a:latin typeface="Cambria Math" panose="02040503050406030204" pitchFamily="18" charset="0"/>
                                  </a:rPr>
                                  <m:t>−</m:t>
                                </m:r>
                                <m:r>
                                  <a:rPr lang="fi-FI" b="0" i="1" smtClean="0">
                                    <a:latin typeface="Cambria Math" panose="02040503050406030204" pitchFamily="18" charset="0"/>
                                  </a:rPr>
                                  <m:t>1</m:t>
                                </m:r>
                              </m:sup>
                            </m:sSubSup>
                            <m:d>
                              <m:dPr>
                                <m:ctrlPr>
                                  <a:rPr lang="fi-FI" b="0" i="1" smtClean="0">
                                    <a:latin typeface="Cambria Math" panose="02040503050406030204" pitchFamily="18" charset="0"/>
                                  </a:rPr>
                                </m:ctrlPr>
                              </m:dPr>
                              <m:e>
                                <m:r>
                                  <m:rPr>
                                    <m:brk m:alnAt="7"/>
                                  </m:rPr>
                                  <a:rPr lang="fi-FI" b="0" i="1" smtClean="0">
                                    <a:latin typeface="Cambria Math" panose="02040503050406030204" pitchFamily="18" charset="0"/>
                                  </a:rPr>
                                  <m:t>𝑦</m:t>
                                </m:r>
                              </m:e>
                            </m:d>
                            <m:r>
                              <m:rPr>
                                <m:brk m:alnAt="7"/>
                              </m:rPr>
                              <a:rPr lang="fi-FI" b="0" i="1" smtClean="0">
                                <a:latin typeface="Cambria Math" panose="02040503050406030204" pitchFamily="18" charset="0"/>
                              </a:rPr>
                              <m:t> </m:t>
                            </m:r>
                            <m:r>
                              <m:rPr>
                                <m:sty m:val="p"/>
                              </m:rPr>
                              <a:rPr lang="fi-FI" b="0" i="0" smtClean="0">
                                <a:latin typeface="Cambria Math" panose="02040503050406030204" pitchFamily="18" charset="0"/>
                              </a:rPr>
                              <m:t>defined</m:t>
                            </m:r>
                          </m:e>
                        </m:mr>
                        <m:mr>
                          <m:e>
                            <m:r>
                              <m:rPr>
                                <m:sty m:val="p"/>
                              </m:rPr>
                              <a:rPr lang="fi-FI" b="0" i="0" smtClean="0">
                                <a:latin typeface="Cambria Math" panose="02040503050406030204" pitchFamily="18" charset="0"/>
                              </a:rPr>
                              <m:t>otherwise</m:t>
                            </m:r>
                          </m:e>
                        </m:mr>
                      </m:m>
                    </m:oMath>
                  </m:oMathPara>
                </a14:m>
                <a:endParaRPr lang="fi-FI"/>
              </a:p>
            </p:txBody>
          </p:sp>
        </mc:Choice>
        <mc:Fallback xmlns="">
          <p:sp>
            <p:nvSpPr>
              <p:cNvPr id="51" name="TextBox 50">
                <a:extLst>
                  <a:ext uri="{FF2B5EF4-FFF2-40B4-BE49-F238E27FC236}">
                    <a16:creationId xmlns:a16="http://schemas.microsoft.com/office/drawing/2014/main" id="{C4D0824B-EDD7-0259-2D78-A3B78804FBFA}"/>
                  </a:ext>
                </a:extLst>
              </p:cNvPr>
              <p:cNvSpPr txBox="1">
                <a:spLocks noRot="1" noChangeAspect="1" noMove="1" noResize="1" noEditPoints="1" noAdjustHandles="1" noChangeArrowheads="1" noChangeShapeType="1" noTextEdit="1"/>
              </p:cNvSpPr>
              <p:nvPr/>
            </p:nvSpPr>
            <p:spPr>
              <a:xfrm>
                <a:off x="6454970" y="2541715"/>
                <a:ext cx="5139198" cy="972510"/>
              </a:xfrm>
              <a:prstGeom prst="rect">
                <a:avLst/>
              </a:prstGeom>
              <a:blipFill>
                <a:blip r:embed="rId3"/>
                <a:stretch>
                  <a:fillRect l="-2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BE0C823-B040-F745-41BE-BCB00316450E}"/>
                  </a:ext>
                </a:extLst>
              </p:cNvPr>
              <p:cNvSpPr txBox="1"/>
              <p:nvPr/>
            </p:nvSpPr>
            <p:spPr>
              <a:xfrm>
                <a:off x="6454970" y="4304233"/>
                <a:ext cx="5139198" cy="972510"/>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0" i="1" dirty="0" smtClean="0">
                              <a:latin typeface="Cambria Math" panose="02040503050406030204" pitchFamily="18" charset="0"/>
                            </a:rPr>
                          </m:ctrlPr>
                        </m:sSubPr>
                        <m:e>
                          <m:acc>
                            <m:accPr>
                              <m:chr m:val="̂"/>
                              <m:ctrlPr>
                                <a:rPr lang="fi-FI" b="0" i="1" dirty="0" smtClean="0">
                                  <a:latin typeface="Cambria Math" panose="02040503050406030204" pitchFamily="18" charset="0"/>
                                </a:rPr>
                              </m:ctrlPr>
                            </m:accPr>
                            <m:e>
                              <m:r>
                                <a:rPr lang="fi-FI" b="0" i="1" dirty="0" smtClean="0">
                                  <a:latin typeface="Cambria Math" panose="02040503050406030204" pitchFamily="18" charset="0"/>
                                </a:rPr>
                                <m:t>𝑝</m:t>
                              </m:r>
                            </m:e>
                          </m:acc>
                        </m:e>
                        <m:sub>
                          <m:r>
                            <a:rPr lang="fi-FI" b="0" i="1" dirty="0" smtClean="0">
                              <a:latin typeface="Cambria Math" panose="02040503050406030204" pitchFamily="18" charset="0"/>
                            </a:rPr>
                            <m:t>←</m:t>
                          </m:r>
                          <m:r>
                            <a:rPr lang="fi-FI" b="0" i="1" dirty="0" smtClean="0">
                              <a:latin typeface="Cambria Math" panose="02040503050406030204" pitchFamily="18" charset="0"/>
                            </a:rPr>
                            <m:t>𝑖</m:t>
                          </m:r>
                        </m:sub>
                      </m:sSub>
                      <m:d>
                        <m:dPr>
                          <m:ctrlPr>
                            <a:rPr lang="fi-FI" b="0" i="1" dirty="0" smtClean="0">
                              <a:latin typeface="Cambria Math" panose="02040503050406030204" pitchFamily="18" charset="0"/>
                            </a:rPr>
                          </m:ctrlPr>
                        </m:dPr>
                        <m:e>
                          <m:r>
                            <a:rPr lang="fi-FI" b="0" i="1" dirty="0" smtClean="0">
                              <a:latin typeface="Cambria Math" panose="02040503050406030204" pitchFamily="18" charset="0"/>
                            </a:rPr>
                            <m:t>𝑦</m:t>
                          </m:r>
                        </m:e>
                      </m:d>
                      <m:r>
                        <a:rPr lang="fi-FI" b="0" i="1" smtClean="0">
                          <a:latin typeface="Cambria Math" panose="02040503050406030204" pitchFamily="18" charset="0"/>
                        </a:rPr>
                        <m:t>=</m:t>
                      </m:r>
                      <m:d>
                        <m:dPr>
                          <m:begChr m:val="{"/>
                          <m:endChr m:val=""/>
                          <m:ctrlPr>
                            <a:rPr lang="fi-FI" b="0" i="1" smtClean="0">
                              <a:latin typeface="Cambria Math" panose="02040503050406030204" pitchFamily="18" charset="0"/>
                            </a:rPr>
                          </m:ctrlPr>
                        </m:dPr>
                        <m:e>
                          <m:eqArr>
                            <m:eqArrPr>
                              <m:ctrlPr>
                                <a:rPr lang="fi-FI" b="0" i="1" smtClean="0">
                                  <a:latin typeface="Cambria Math" panose="02040503050406030204" pitchFamily="18" charset="0"/>
                                </a:rPr>
                              </m:ctrlPr>
                            </m:eqArrPr>
                            <m:e>
                              <m:sSub>
                                <m:sSubPr>
                                  <m:ctrlPr>
                                    <a:rPr lang="fi-FI" b="0" i="1" dirty="0" smtClean="0">
                                      <a:latin typeface="Cambria Math" panose="02040503050406030204" pitchFamily="18" charset="0"/>
                                    </a:rPr>
                                  </m:ctrlPr>
                                </m:sSubPr>
                                <m:e>
                                  <m:acc>
                                    <m:accPr>
                                      <m:chr m:val="̂"/>
                                      <m:ctrlPr>
                                        <a:rPr lang="fi-FI" b="0" i="1" dirty="0" smtClean="0">
                                          <a:latin typeface="Cambria Math" panose="02040503050406030204" pitchFamily="18" charset="0"/>
                                        </a:rPr>
                                      </m:ctrlPr>
                                    </m:accPr>
                                    <m:e>
                                      <m:r>
                                        <a:rPr lang="fi-FI" b="0" i="1" dirty="0" smtClean="0">
                                          <a:latin typeface="Cambria Math" panose="02040503050406030204" pitchFamily="18" charset="0"/>
                                        </a:rPr>
                                        <m:t>𝑝</m:t>
                                      </m:r>
                                    </m:e>
                                  </m:acc>
                                </m:e>
                                <m:sub>
                                  <m:r>
                                    <a:rPr lang="fi-FI" b="0" i="1" dirty="0" smtClean="0">
                                      <a:latin typeface="Cambria Math" panose="02040503050406030204" pitchFamily="18" charset="0"/>
                                    </a:rPr>
                                    <m:t>𝑖</m:t>
                                  </m:r>
                                </m:sub>
                              </m:sSub>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𝑥</m:t>
                                      </m:r>
                                    </m:e>
                                    <m:sub>
                                      <m:r>
                                        <a:rPr lang="fi-FI" i="1">
                                          <a:latin typeface="Cambria Math" panose="02040503050406030204" pitchFamily="18" charset="0"/>
                                        </a:rPr>
                                        <m:t>𝑖</m:t>
                                      </m:r>
                                    </m:sub>
                                  </m:sSub>
                                </m:e>
                              </m:d>
                              <m:d>
                                <m:dPr>
                                  <m:begChr m:val="|"/>
                                  <m:endChr m:val="|"/>
                                  <m:ctrlPr>
                                    <a:rPr lang="fi-FI" i="1">
                                      <a:latin typeface="Cambria Math" panose="02040503050406030204" pitchFamily="18" charset="0"/>
                                    </a:rPr>
                                  </m:ctrlPr>
                                </m:dPr>
                                <m:e>
                                  <m:sSubSup>
                                    <m:sSubSupPr>
                                      <m:ctrlPr>
                                        <a:rPr lang="fi-FI" i="1">
                                          <a:latin typeface="Cambria Math" panose="02040503050406030204" pitchFamily="18" charset="0"/>
                                        </a:rPr>
                                      </m:ctrlPr>
                                    </m:sSubSupPr>
                                    <m:e>
                                      <m:r>
                                        <a:rPr lang="fi-FI" i="1">
                                          <a:latin typeface="Cambria Math" panose="02040503050406030204" pitchFamily="18" charset="0"/>
                                        </a:rPr>
                                        <m:t>𝑇</m:t>
                                      </m:r>
                                    </m:e>
                                    <m:sub>
                                      <m:r>
                                        <a:rPr lang="fi-FI" i="1">
                                          <a:latin typeface="Cambria Math" panose="02040503050406030204" pitchFamily="18" charset="0"/>
                                        </a:rPr>
                                        <m:t>𝑖</m:t>
                                      </m:r>
                                    </m:sub>
                                    <m:sup>
                                      <m:r>
                                        <a:rPr lang="fi-FI" i="1">
                                          <a:latin typeface="Cambria Math" panose="02040503050406030204" pitchFamily="18" charset="0"/>
                                        </a:rPr>
                                        <m:t>−1</m:t>
                                      </m:r>
                                    </m:sup>
                                  </m:sSubSup>
                                  <m:r>
                                    <a:rPr lang="fi-FI" i="1">
                                      <a:latin typeface="Cambria Math" panose="02040503050406030204" pitchFamily="18" charset="0"/>
                                    </a:rPr>
                                    <m:t>′</m:t>
                                  </m:r>
                                  <m:d>
                                    <m:dPr>
                                      <m:ctrlPr>
                                        <a:rPr lang="fi-FI" i="1">
                                          <a:latin typeface="Cambria Math" panose="02040503050406030204" pitchFamily="18" charset="0"/>
                                        </a:rPr>
                                      </m:ctrlPr>
                                    </m:dPr>
                                    <m:e>
                                      <m:r>
                                        <a:rPr lang="fi-FI" i="1">
                                          <a:latin typeface="Cambria Math" panose="02040503050406030204" pitchFamily="18" charset="0"/>
                                        </a:rPr>
                                        <m:t>𝑦</m:t>
                                      </m:r>
                                    </m:e>
                                  </m:d>
                                </m:e>
                              </m:d>
                            </m:e>
                            <m:e>
                              <m:r>
                                <a:rPr lang="fi-FI" b="0" i="1" smtClean="0">
                                  <a:latin typeface="Cambria Math" panose="02040503050406030204" pitchFamily="18" charset="0"/>
                                </a:rPr>
                                <m:t>0</m:t>
                              </m:r>
                            </m:e>
                          </m:eqArr>
                        </m:e>
                      </m:d>
                      <m:r>
                        <a:rPr lang="fi-FI" b="0" i="1" smtClean="0">
                          <a:latin typeface="Cambria Math" panose="02040503050406030204" pitchFamily="18" charset="0"/>
                        </a:rPr>
                        <m:t>    </m:t>
                      </m:r>
                      <m:m>
                        <m:mPr>
                          <m:mcs>
                            <m:mc>
                              <m:mcPr>
                                <m:count m:val="1"/>
                                <m:mcJc m:val="center"/>
                              </m:mcPr>
                            </m:mc>
                          </m:mcs>
                          <m:ctrlPr>
                            <a:rPr lang="fi-FI" b="0" i="1" smtClean="0">
                              <a:latin typeface="Cambria Math" panose="02040503050406030204" pitchFamily="18" charset="0"/>
                            </a:rPr>
                          </m:ctrlPr>
                        </m:mPr>
                        <m:mr>
                          <m:e>
                            <m:r>
                              <m:rPr>
                                <m:sty m:val="p"/>
                                <m:brk m:alnAt="7"/>
                              </m:rPr>
                              <a:rPr lang="fi-FI" b="0" i="0" smtClean="0">
                                <a:latin typeface="Cambria Math" panose="02040503050406030204" pitchFamily="18" charset="0"/>
                              </a:rPr>
                              <m:t>i</m:t>
                            </m:r>
                            <m:r>
                              <m:rPr>
                                <m:sty m:val="p"/>
                              </m:rPr>
                              <a:rPr lang="fi-FI" b="0" i="0" smtClean="0">
                                <a:latin typeface="Cambria Math" panose="02040503050406030204" pitchFamily="18" charset="0"/>
                              </a:rPr>
                              <m:t>f</m:t>
                            </m:r>
                            <m:r>
                              <a:rPr lang="fi-FI" b="0" i="0" smtClean="0">
                                <a:latin typeface="Cambria Math" panose="02040503050406030204" pitchFamily="18" charset="0"/>
                              </a:rPr>
                              <m:t> </m:t>
                            </m:r>
                            <m:sSub>
                              <m:sSubPr>
                                <m:ctrlPr>
                                  <a:rPr lang="fi-FI" b="0" i="1" smtClean="0">
                                    <a:latin typeface="Cambria Math" panose="02040503050406030204" pitchFamily="18" charset="0"/>
                                  </a:rPr>
                                </m:ctrlPr>
                              </m:sSubPr>
                              <m:e>
                                <m:r>
                                  <m:rPr>
                                    <m:brk m:alnAt="7"/>
                                  </m:rPr>
                                  <a:rPr lang="fi-FI" b="0" i="1" smtClean="0">
                                    <a:latin typeface="Cambria Math" panose="02040503050406030204" pitchFamily="18" charset="0"/>
                                  </a:rPr>
                                  <m:t>𝑥</m:t>
                                </m:r>
                              </m:e>
                              <m:sub>
                                <m:r>
                                  <m:rPr>
                                    <m:brk m:alnAt="7"/>
                                  </m:rPr>
                                  <a:rPr lang="fi-FI" b="0" i="1" smtClean="0">
                                    <a:latin typeface="Cambria Math" panose="02040503050406030204" pitchFamily="18" charset="0"/>
                                  </a:rPr>
                                  <m:t>𝑖</m:t>
                                </m:r>
                              </m:sub>
                            </m:sSub>
                            <m:r>
                              <m:rPr>
                                <m:brk m:alnAt="7"/>
                              </m:rPr>
                              <a:rPr lang="fi-FI" b="0" i="1" smtClean="0">
                                <a:latin typeface="Cambria Math" panose="02040503050406030204" pitchFamily="18" charset="0"/>
                              </a:rPr>
                              <m:t>=</m:t>
                            </m:r>
                            <m:sSubSup>
                              <m:sSubSupPr>
                                <m:ctrlPr>
                                  <a:rPr lang="fi-FI" b="0" i="1" smtClean="0">
                                    <a:latin typeface="Cambria Math" panose="02040503050406030204" pitchFamily="18" charset="0"/>
                                  </a:rPr>
                                </m:ctrlPr>
                              </m:sSubSupPr>
                              <m:e>
                                <m:r>
                                  <m:rPr>
                                    <m:brk m:alnAt="7"/>
                                  </m:rPr>
                                  <a:rPr lang="fi-FI" b="0" i="1" smtClean="0">
                                    <a:latin typeface="Cambria Math" panose="02040503050406030204" pitchFamily="18" charset="0"/>
                                  </a:rPr>
                                  <m:t>𝑇</m:t>
                                </m:r>
                              </m:e>
                              <m:sub>
                                <m:r>
                                  <m:rPr>
                                    <m:brk m:alnAt="7"/>
                                  </m:rPr>
                                  <a:rPr lang="fi-FI" b="0" i="1" smtClean="0">
                                    <a:latin typeface="Cambria Math" panose="02040503050406030204" pitchFamily="18" charset="0"/>
                                  </a:rPr>
                                  <m:t>𝑖</m:t>
                                </m:r>
                              </m:sub>
                              <m:sup>
                                <m:r>
                                  <m:rPr>
                                    <m:brk m:alnAt="7"/>
                                  </m:rPr>
                                  <a:rPr lang="fi-FI" b="0" i="1" smtClean="0">
                                    <a:latin typeface="Cambria Math" panose="02040503050406030204" pitchFamily="18" charset="0"/>
                                  </a:rPr>
                                  <m:t>−</m:t>
                                </m:r>
                                <m:r>
                                  <a:rPr lang="fi-FI" b="0" i="1" smtClean="0">
                                    <a:latin typeface="Cambria Math" panose="02040503050406030204" pitchFamily="18" charset="0"/>
                                  </a:rPr>
                                  <m:t>1</m:t>
                                </m:r>
                              </m:sup>
                            </m:sSubSup>
                            <m:d>
                              <m:dPr>
                                <m:ctrlPr>
                                  <a:rPr lang="fi-FI" b="0" i="1" smtClean="0">
                                    <a:latin typeface="Cambria Math" panose="02040503050406030204" pitchFamily="18" charset="0"/>
                                  </a:rPr>
                                </m:ctrlPr>
                              </m:dPr>
                              <m:e>
                                <m:r>
                                  <m:rPr>
                                    <m:brk m:alnAt="7"/>
                                  </m:rPr>
                                  <a:rPr lang="fi-FI" b="0" i="1" smtClean="0">
                                    <a:latin typeface="Cambria Math" panose="02040503050406030204" pitchFamily="18" charset="0"/>
                                  </a:rPr>
                                  <m:t>𝑦</m:t>
                                </m:r>
                              </m:e>
                            </m:d>
                            <m:r>
                              <m:rPr>
                                <m:brk m:alnAt="7"/>
                              </m:rPr>
                              <a:rPr lang="fi-FI" b="0" i="1" smtClean="0">
                                <a:latin typeface="Cambria Math" panose="02040503050406030204" pitchFamily="18" charset="0"/>
                              </a:rPr>
                              <m:t> </m:t>
                            </m:r>
                            <m:r>
                              <m:rPr>
                                <m:sty m:val="p"/>
                              </m:rPr>
                              <a:rPr lang="fi-FI" b="0" i="0" smtClean="0">
                                <a:latin typeface="Cambria Math" panose="02040503050406030204" pitchFamily="18" charset="0"/>
                              </a:rPr>
                              <m:t>defined</m:t>
                            </m:r>
                          </m:e>
                        </m:mr>
                        <m:mr>
                          <m:e>
                            <m:r>
                              <m:rPr>
                                <m:sty m:val="p"/>
                              </m:rPr>
                              <a:rPr lang="fi-FI" b="0" i="0" smtClean="0">
                                <a:latin typeface="Cambria Math" panose="02040503050406030204" pitchFamily="18" charset="0"/>
                              </a:rPr>
                              <m:t>otherwise</m:t>
                            </m:r>
                          </m:e>
                        </m:mr>
                      </m:m>
                    </m:oMath>
                  </m:oMathPara>
                </a14:m>
                <a:endParaRPr lang="fi-FI"/>
              </a:p>
            </p:txBody>
          </p:sp>
        </mc:Choice>
        <mc:Fallback xmlns="">
          <p:sp>
            <p:nvSpPr>
              <p:cNvPr id="54" name="TextBox 53">
                <a:extLst>
                  <a:ext uri="{FF2B5EF4-FFF2-40B4-BE49-F238E27FC236}">
                    <a16:creationId xmlns:a16="http://schemas.microsoft.com/office/drawing/2014/main" id="{0BE0C823-B040-F745-41BE-BCB00316450E}"/>
                  </a:ext>
                </a:extLst>
              </p:cNvPr>
              <p:cNvSpPr txBox="1">
                <a:spLocks noRot="1" noChangeAspect="1" noMove="1" noResize="1" noEditPoints="1" noAdjustHandles="1" noChangeArrowheads="1" noChangeShapeType="1" noTextEdit="1"/>
              </p:cNvSpPr>
              <p:nvPr/>
            </p:nvSpPr>
            <p:spPr>
              <a:xfrm>
                <a:off x="6454970" y="4304233"/>
                <a:ext cx="5139198" cy="9725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C4DD983-FEDC-9417-B597-0E3C8E54D2FD}"/>
                  </a:ext>
                </a:extLst>
              </p:cNvPr>
              <p:cNvSpPr txBox="1"/>
              <p:nvPr/>
            </p:nvSpPr>
            <p:spPr>
              <a:xfrm>
                <a:off x="911828" y="2110987"/>
                <a:ext cx="4602842" cy="1496885"/>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r>
                        <m:rPr>
                          <m:nor/>
                        </m:rPr>
                        <a:rPr lang="fi-FI" b="1" i="0" dirty="0" smtClean="0"/>
                        <m:t>Balance</m:t>
                      </m:r>
                      <m:r>
                        <m:rPr>
                          <m:nor/>
                        </m:rPr>
                        <a:rPr lang="fi-FI" b="1" i="0" dirty="0" smtClean="0"/>
                        <m:t> </m:t>
                      </m:r>
                      <m:r>
                        <m:rPr>
                          <m:nor/>
                        </m:rPr>
                        <a:rPr lang="fi-FI" b="1" i="0" dirty="0" smtClean="0"/>
                        <m:t>Heuristic</m:t>
                      </m:r>
                      <m:r>
                        <m:rPr>
                          <m:nor/>
                        </m:rPr>
                        <a:rPr lang="fi-FI" b="1" dirty="0" smtClean="0"/>
                        <m:t>:</m:t>
                      </m:r>
                    </m:oMath>
                  </m:oMathPara>
                </a14:m>
                <a:endParaRPr lang="fi-FI" b="1"/>
              </a:p>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r>
                        <a:rPr lang="fi-FI" b="0" i="1" dirty="0" smtClean="0">
                          <a:latin typeface="Cambria Math" panose="02040503050406030204" pitchFamily="18" charset="0"/>
                        </a:rPr>
                        <m:t> </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𝑚</m:t>
                          </m:r>
                        </m:e>
                        <m:sub>
                          <m:r>
                            <a:rPr lang="fi-FI" b="0" i="1" smtClean="0">
                              <a:latin typeface="Cambria Math" panose="02040503050406030204" pitchFamily="18" charset="0"/>
                            </a:rPr>
                            <m:t>𝑖</m:t>
                          </m:r>
                        </m:sub>
                      </m:sSub>
                      <m:d>
                        <m:dPr>
                          <m:ctrlPr>
                            <a:rPr lang="fi-FI" b="0" i="1" smtClean="0">
                              <a:latin typeface="Cambria Math" panose="02040503050406030204" pitchFamily="18" charset="0"/>
                            </a:rPr>
                          </m:ctrlPr>
                        </m:dPr>
                        <m:e>
                          <m:r>
                            <a:rPr lang="fi-FI" b="0" i="1" smtClean="0">
                              <a:latin typeface="Cambria Math" panose="02040503050406030204" pitchFamily="18" charset="0"/>
                            </a:rPr>
                            <m:t>𝑦</m:t>
                          </m:r>
                        </m:e>
                      </m:d>
                      <m:r>
                        <a:rPr lang="fi-FI" b="0" i="1" smtClean="0">
                          <a:latin typeface="Cambria Math" panose="02040503050406030204" pitchFamily="18" charset="0"/>
                        </a:rPr>
                        <m:t>=</m:t>
                      </m:r>
                      <m:f>
                        <m:fPr>
                          <m:ctrlPr>
                            <a:rPr lang="fi-FI" b="0" i="1" smtClean="0">
                              <a:latin typeface="Cambria Math" panose="02040503050406030204" pitchFamily="18" charset="0"/>
                            </a:rPr>
                          </m:ctrlPr>
                        </m:fPr>
                        <m:num>
                          <m:sSub>
                            <m:sSubPr>
                              <m:ctrlPr>
                                <a:rPr lang="fi-FI" b="0"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𝑖</m:t>
                                  </m:r>
                                </m:sub>
                              </m:sSub>
                            </m:sub>
                          </m:sSub>
                          <m:r>
                            <a:rPr lang="fi-FI" b="0" i="1" smtClean="0">
                              <a:latin typeface="Cambria Math" panose="02040503050406030204" pitchFamily="18" charset="0"/>
                            </a:rPr>
                            <m:t>(</m:t>
                          </m:r>
                          <m:r>
                            <a:rPr lang="fi-FI" b="0" i="1" smtClean="0">
                              <a:latin typeface="Cambria Math" panose="02040503050406030204" pitchFamily="18" charset="0"/>
                            </a:rPr>
                            <m:t>𝑦</m:t>
                          </m:r>
                          <m:r>
                            <a:rPr lang="fi-FI" b="0" i="1" smtClean="0">
                              <a:latin typeface="Cambria Math" panose="02040503050406030204" pitchFamily="18" charset="0"/>
                            </a:rPr>
                            <m:t>)</m:t>
                          </m:r>
                        </m:num>
                        <m:den>
                          <m:nary>
                            <m:naryPr>
                              <m:chr m:val="∑"/>
                              <m:ctrlPr>
                                <a:rPr lang="fi-FI" b="0" i="1" smtClean="0">
                                  <a:latin typeface="Cambria Math" panose="02040503050406030204" pitchFamily="18" charset="0"/>
                                </a:rPr>
                              </m:ctrlPr>
                            </m:naryPr>
                            <m:sub>
                              <m:r>
                                <m:rPr>
                                  <m:brk m:alnAt="23"/>
                                </m:rPr>
                                <a:rPr lang="fi-FI" b="0" i="1" smtClean="0">
                                  <a:latin typeface="Cambria Math" panose="02040503050406030204" pitchFamily="18" charset="0"/>
                                </a:rPr>
                                <m:t>𝑗</m:t>
                              </m:r>
                            </m:sub>
                            <m:sup/>
                            <m:e>
                              <m:sSub>
                                <m:sSubPr>
                                  <m:ctrlPr>
                                    <a:rPr lang="fi-FI" b="0" i="1" smtClean="0">
                                      <a:latin typeface="Cambria Math" panose="02040503050406030204" pitchFamily="18" charset="0"/>
                                    </a:rPr>
                                  </m:ctrlPr>
                                </m:sSubPr>
                                <m:e>
                                  <m:r>
                                    <a:rPr lang="fi-FI" b="0" i="1" smtClean="0">
                                      <a:latin typeface="Cambria Math" panose="02040503050406030204" pitchFamily="18" charset="0"/>
                                    </a:rPr>
                                    <m:t>𝑝</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𝑌</m:t>
                                      </m:r>
                                    </m:e>
                                    <m:sub>
                                      <m:r>
                                        <a:rPr lang="fi-FI" b="0" i="1" smtClean="0">
                                          <a:latin typeface="Cambria Math" panose="02040503050406030204" pitchFamily="18" charset="0"/>
                                        </a:rPr>
                                        <m:t>𝑗</m:t>
                                      </m:r>
                                    </m:sub>
                                  </m:sSub>
                                </m:sub>
                              </m:sSub>
                              <m:r>
                                <a:rPr lang="fi-FI" b="0" i="1" smtClean="0">
                                  <a:latin typeface="Cambria Math" panose="02040503050406030204" pitchFamily="18" charset="0"/>
                                </a:rPr>
                                <m:t>(</m:t>
                              </m:r>
                              <m:r>
                                <a:rPr lang="fi-FI" b="0" i="1" smtClean="0">
                                  <a:latin typeface="Cambria Math" panose="02040503050406030204" pitchFamily="18" charset="0"/>
                                </a:rPr>
                                <m:t>𝑦</m:t>
                              </m:r>
                              <m:r>
                                <a:rPr lang="fi-FI" b="0" i="1" smtClean="0">
                                  <a:latin typeface="Cambria Math" panose="02040503050406030204" pitchFamily="18" charset="0"/>
                                </a:rPr>
                                <m:t>)</m:t>
                              </m:r>
                            </m:e>
                          </m:nary>
                        </m:den>
                      </m:f>
                    </m:oMath>
                  </m:oMathPara>
                </a14:m>
                <a:endParaRPr lang="en-FI"/>
              </a:p>
            </p:txBody>
          </p:sp>
        </mc:Choice>
        <mc:Fallback xmlns="">
          <p:sp>
            <p:nvSpPr>
              <p:cNvPr id="2" name="TextBox 1">
                <a:extLst>
                  <a:ext uri="{FF2B5EF4-FFF2-40B4-BE49-F238E27FC236}">
                    <a16:creationId xmlns:a16="http://schemas.microsoft.com/office/drawing/2014/main" id="{7C4DD983-FEDC-9417-B597-0E3C8E54D2FD}"/>
                  </a:ext>
                </a:extLst>
              </p:cNvPr>
              <p:cNvSpPr txBox="1">
                <a:spLocks noRot="1" noChangeAspect="1" noMove="1" noResize="1" noEditPoints="1" noAdjustHandles="1" noChangeArrowheads="1" noChangeShapeType="1" noTextEdit="1"/>
              </p:cNvSpPr>
              <p:nvPr/>
            </p:nvSpPr>
            <p:spPr>
              <a:xfrm>
                <a:off x="911828" y="2110987"/>
                <a:ext cx="4602842" cy="149688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894BFA2-89E5-7DA3-80DE-FE8DFD99D8E4}"/>
                  </a:ext>
                </a:extLst>
              </p:cNvPr>
              <p:cNvSpPr txBox="1"/>
              <p:nvPr/>
            </p:nvSpPr>
            <p:spPr>
              <a:xfrm>
                <a:off x="876609" y="3889248"/>
                <a:ext cx="4602842" cy="1480213"/>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r>
                        <m:rPr>
                          <m:nor/>
                        </m:rPr>
                        <a:rPr lang="fi-FI" b="1" i="0" dirty="0" smtClean="0"/>
                        <m:t>Generalized</m:t>
                      </m:r>
                      <m:r>
                        <m:rPr>
                          <m:nor/>
                        </m:rPr>
                        <a:rPr lang="fi-FI" b="1" i="0" dirty="0" smtClean="0"/>
                        <m:t> </m:t>
                      </m:r>
                      <m:r>
                        <m:rPr>
                          <m:nor/>
                        </m:rPr>
                        <a:rPr lang="fi-FI" b="1" i="0" dirty="0" smtClean="0"/>
                        <m:t>Balance</m:t>
                      </m:r>
                      <m:r>
                        <m:rPr>
                          <m:nor/>
                        </m:rPr>
                        <a:rPr lang="fi-FI" b="1" i="0" dirty="0" smtClean="0"/>
                        <m:t> </m:t>
                      </m:r>
                      <m:r>
                        <m:rPr>
                          <m:nor/>
                        </m:rPr>
                        <a:rPr lang="fi-FI" b="1" i="0" dirty="0" smtClean="0"/>
                        <m:t>Heuristic</m:t>
                      </m:r>
                      <m:r>
                        <m:rPr>
                          <m:nor/>
                        </m:rPr>
                        <a:rPr lang="fi-FI" b="1" dirty="0" smtClean="0"/>
                        <m:t>:</m:t>
                      </m:r>
                    </m:oMath>
                  </m:oMathPara>
                </a14:m>
                <a:endParaRPr lang="fi-FI" b="1"/>
              </a:p>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r>
                        <a:rPr lang="fi-FI" b="0" i="1" dirty="0" smtClean="0">
                          <a:latin typeface="Cambria Math" panose="02040503050406030204" pitchFamily="18" charset="0"/>
                        </a:rPr>
                        <m:t> </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𝑚</m:t>
                          </m:r>
                        </m:e>
                        <m:sub>
                          <m:r>
                            <a:rPr lang="fi-FI" b="0" i="1" smtClean="0">
                              <a:latin typeface="Cambria Math" panose="02040503050406030204" pitchFamily="18" charset="0"/>
                            </a:rPr>
                            <m:t>𝑖</m:t>
                          </m:r>
                        </m:sub>
                      </m:sSub>
                      <m:d>
                        <m:dPr>
                          <m:ctrlPr>
                            <a:rPr lang="fi-FI" b="0" i="1" smtClean="0">
                              <a:latin typeface="Cambria Math" panose="02040503050406030204" pitchFamily="18" charset="0"/>
                            </a:rPr>
                          </m:ctrlPr>
                        </m:dPr>
                        <m:e>
                          <m:r>
                            <a:rPr lang="fi-FI" b="0" i="1" smtClean="0">
                              <a:latin typeface="Cambria Math" panose="02040503050406030204" pitchFamily="18" charset="0"/>
                            </a:rPr>
                            <m:t>𝑦</m:t>
                          </m:r>
                        </m:e>
                      </m:d>
                      <m:r>
                        <a:rPr lang="fi-FI" b="0" i="1" smtClean="0">
                          <a:latin typeface="Cambria Math" panose="02040503050406030204" pitchFamily="18" charset="0"/>
                        </a:rPr>
                        <m:t>=</m:t>
                      </m:r>
                      <m:f>
                        <m:fPr>
                          <m:ctrlPr>
                            <a:rPr lang="fi-FI" b="0" i="1" smtClean="0">
                              <a:latin typeface="Cambria Math" panose="02040503050406030204" pitchFamily="18" charset="0"/>
                            </a:rPr>
                          </m:ctrlPr>
                        </m:fPr>
                        <m:num>
                          <m:sSub>
                            <m:sSubPr>
                              <m:ctrlPr>
                                <a:rPr lang="fi-FI" b="0" i="1" smtClean="0">
                                  <a:latin typeface="Cambria Math" panose="02040503050406030204" pitchFamily="18" charset="0"/>
                                </a:rPr>
                              </m:ctrlPr>
                            </m:sSubPr>
                            <m:e>
                              <m:acc>
                                <m:accPr>
                                  <m:chr m:val="̂"/>
                                  <m:ctrlPr>
                                    <a:rPr lang="fi-FI" b="0" i="1" smtClean="0">
                                      <a:latin typeface="Cambria Math" panose="02040503050406030204" pitchFamily="18" charset="0"/>
                                    </a:rPr>
                                  </m:ctrlPr>
                                </m:accPr>
                                <m:e>
                                  <m:r>
                                    <a:rPr lang="fi-FI" i="1">
                                      <a:latin typeface="Cambria Math" panose="02040503050406030204" pitchFamily="18" charset="0"/>
                                    </a:rPr>
                                    <m:t>𝑝</m:t>
                                  </m:r>
                                </m:e>
                              </m:acc>
                            </m:e>
                            <m:sub>
                              <m:r>
                                <a:rPr lang="fi-FI" b="0" i="1" smtClean="0">
                                  <a:latin typeface="Cambria Math" panose="02040503050406030204" pitchFamily="18" charset="0"/>
                                </a:rPr>
                                <m:t>←</m:t>
                              </m:r>
                              <m:r>
                                <a:rPr lang="fi-FI" b="0" i="1" smtClean="0">
                                  <a:latin typeface="Cambria Math" panose="02040503050406030204" pitchFamily="18" charset="0"/>
                                </a:rPr>
                                <m:t>𝑖</m:t>
                              </m:r>
                            </m:sub>
                          </m:sSub>
                          <m:r>
                            <a:rPr lang="fi-FI" b="0" i="1" smtClean="0">
                              <a:latin typeface="Cambria Math" panose="02040503050406030204" pitchFamily="18" charset="0"/>
                            </a:rPr>
                            <m:t>(</m:t>
                          </m:r>
                          <m:r>
                            <a:rPr lang="fi-FI" b="0" i="1" smtClean="0">
                              <a:latin typeface="Cambria Math" panose="02040503050406030204" pitchFamily="18" charset="0"/>
                            </a:rPr>
                            <m:t>𝑦</m:t>
                          </m:r>
                          <m:r>
                            <a:rPr lang="fi-FI" b="0" i="1" smtClean="0">
                              <a:latin typeface="Cambria Math" panose="02040503050406030204" pitchFamily="18" charset="0"/>
                            </a:rPr>
                            <m:t>)</m:t>
                          </m:r>
                        </m:num>
                        <m:den>
                          <m:nary>
                            <m:naryPr>
                              <m:chr m:val="∑"/>
                              <m:ctrlPr>
                                <a:rPr lang="fi-FI" b="0" i="1" smtClean="0">
                                  <a:latin typeface="Cambria Math" panose="02040503050406030204" pitchFamily="18" charset="0"/>
                                </a:rPr>
                              </m:ctrlPr>
                            </m:naryPr>
                            <m:sub>
                              <m:r>
                                <m:rPr>
                                  <m:brk m:alnAt="23"/>
                                </m:rPr>
                                <a:rPr lang="fi-FI" b="0" i="1" smtClean="0">
                                  <a:latin typeface="Cambria Math" panose="02040503050406030204" pitchFamily="18" charset="0"/>
                                </a:rPr>
                                <m:t>𝑗</m:t>
                              </m:r>
                            </m:sub>
                            <m:sup/>
                            <m:e>
                              <m:sSub>
                                <m:sSubPr>
                                  <m:ctrlPr>
                                    <a:rPr lang="fi-FI" i="1">
                                      <a:latin typeface="Cambria Math" panose="02040503050406030204" pitchFamily="18" charset="0"/>
                                    </a:rPr>
                                  </m:ctrlPr>
                                </m:sSubPr>
                                <m:e>
                                  <m:acc>
                                    <m:accPr>
                                      <m:chr m:val="̂"/>
                                      <m:ctrlPr>
                                        <a:rPr lang="fi-FI" i="1">
                                          <a:latin typeface="Cambria Math" panose="02040503050406030204" pitchFamily="18" charset="0"/>
                                        </a:rPr>
                                      </m:ctrlPr>
                                    </m:accPr>
                                    <m:e>
                                      <m:r>
                                        <a:rPr lang="fi-FI" i="1">
                                          <a:latin typeface="Cambria Math" panose="02040503050406030204" pitchFamily="18" charset="0"/>
                                        </a:rPr>
                                        <m:t>𝑝</m:t>
                                      </m:r>
                                    </m:e>
                                  </m:acc>
                                </m:e>
                                <m:sub>
                                  <m:r>
                                    <a:rPr lang="fi-FI" i="1">
                                      <a:latin typeface="Cambria Math" panose="02040503050406030204" pitchFamily="18" charset="0"/>
                                    </a:rPr>
                                    <m:t>←</m:t>
                                  </m:r>
                                  <m:r>
                                    <a:rPr lang="fi-FI" b="0" i="1" smtClean="0">
                                      <a:latin typeface="Cambria Math" panose="02040503050406030204" pitchFamily="18" charset="0"/>
                                    </a:rPr>
                                    <m:t>𝑗</m:t>
                                  </m:r>
                                </m:sub>
                              </m:sSub>
                              <m:r>
                                <a:rPr lang="fi-FI" b="0" i="1" smtClean="0">
                                  <a:latin typeface="Cambria Math" panose="02040503050406030204" pitchFamily="18" charset="0"/>
                                </a:rPr>
                                <m:t>(</m:t>
                              </m:r>
                              <m:r>
                                <a:rPr lang="fi-FI" b="0" i="1" smtClean="0">
                                  <a:latin typeface="Cambria Math" panose="02040503050406030204" pitchFamily="18" charset="0"/>
                                </a:rPr>
                                <m:t>𝑦</m:t>
                              </m:r>
                              <m:r>
                                <a:rPr lang="fi-FI" b="0" i="1" smtClean="0">
                                  <a:latin typeface="Cambria Math" panose="02040503050406030204" pitchFamily="18" charset="0"/>
                                </a:rPr>
                                <m:t>)</m:t>
                              </m:r>
                            </m:e>
                          </m:nary>
                        </m:den>
                      </m:f>
                    </m:oMath>
                  </m:oMathPara>
                </a14:m>
                <a:endParaRPr lang="en-FI"/>
              </a:p>
            </p:txBody>
          </p:sp>
        </mc:Choice>
        <mc:Fallback xmlns="">
          <p:sp>
            <p:nvSpPr>
              <p:cNvPr id="3" name="TextBox 2">
                <a:extLst>
                  <a:ext uri="{FF2B5EF4-FFF2-40B4-BE49-F238E27FC236}">
                    <a16:creationId xmlns:a16="http://schemas.microsoft.com/office/drawing/2014/main" id="{B894BFA2-89E5-7DA3-80DE-FE8DFD99D8E4}"/>
                  </a:ext>
                </a:extLst>
              </p:cNvPr>
              <p:cNvSpPr txBox="1">
                <a:spLocks noRot="1" noChangeAspect="1" noMove="1" noResize="1" noEditPoints="1" noAdjustHandles="1" noChangeArrowheads="1" noChangeShapeType="1" noTextEdit="1"/>
              </p:cNvSpPr>
              <p:nvPr/>
            </p:nvSpPr>
            <p:spPr>
              <a:xfrm>
                <a:off x="876609" y="3889248"/>
                <a:ext cx="4602842" cy="1480213"/>
              </a:xfrm>
              <a:prstGeom prst="rect">
                <a:avLst/>
              </a:prstGeom>
              <a:blipFill>
                <a:blip r:embed="rId6"/>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2BA7037-CCD3-8AB1-47EC-BFD178FF64A7}"/>
              </a:ext>
            </a:extLst>
          </p:cNvPr>
          <p:cNvSpPr txBox="1"/>
          <p:nvPr/>
        </p:nvSpPr>
        <p:spPr>
          <a:xfrm>
            <a:off x="6267438" y="3889248"/>
            <a:ext cx="3589794" cy="414985"/>
          </a:xfrm>
          <a:prstGeom prst="rect">
            <a:avLst/>
          </a:prstGeom>
          <a:noFill/>
        </p:spPr>
        <p:txBody>
          <a:bodyPr wrap="square" lIns="0" rtlCol="0">
            <a:spAutoFit/>
          </a:bodyPr>
          <a:lstStyle/>
          <a:p>
            <a:pPr>
              <a:lnSpc>
                <a:spcPct val="130000"/>
              </a:lnSpc>
              <a:spcAft>
                <a:spcPts val="600"/>
              </a:spcAft>
              <a:buClr>
                <a:schemeClr val="accent2"/>
              </a:buClr>
            </a:pPr>
            <a:r>
              <a:rPr lang="fi-FI" b="1" err="1"/>
              <a:t>where</a:t>
            </a:r>
            <a:endParaRPr lang="fi-FI" b="1"/>
          </a:p>
        </p:txBody>
      </p:sp>
      <p:sp>
        <p:nvSpPr>
          <p:cNvPr id="6" name="Rectangle 5">
            <a:extLst>
              <a:ext uri="{FF2B5EF4-FFF2-40B4-BE49-F238E27FC236}">
                <a16:creationId xmlns:a16="http://schemas.microsoft.com/office/drawing/2014/main" id="{EF96C6B0-91EF-D783-3FB7-3D76C9DAE0EB}"/>
              </a:ext>
            </a:extLst>
          </p:cNvPr>
          <p:cNvSpPr/>
          <p:nvPr/>
        </p:nvSpPr>
        <p:spPr>
          <a:xfrm>
            <a:off x="7467600" y="2773680"/>
            <a:ext cx="670560" cy="438912"/>
          </a:xfrm>
          <a:prstGeom prst="rect">
            <a:avLst/>
          </a:prstGeom>
          <a:noFill/>
          <a:ln w="317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7" name="Rectangle 6">
            <a:extLst>
              <a:ext uri="{FF2B5EF4-FFF2-40B4-BE49-F238E27FC236}">
                <a16:creationId xmlns:a16="http://schemas.microsoft.com/office/drawing/2014/main" id="{59078FC0-EA41-F799-9303-541FA42A281F}"/>
              </a:ext>
            </a:extLst>
          </p:cNvPr>
          <p:cNvSpPr/>
          <p:nvPr/>
        </p:nvSpPr>
        <p:spPr>
          <a:xfrm>
            <a:off x="7522464" y="4530242"/>
            <a:ext cx="591313" cy="438912"/>
          </a:xfrm>
          <a:prstGeom prst="rect">
            <a:avLst/>
          </a:prstGeom>
          <a:noFill/>
          <a:ln w="31750">
            <a:solidFill>
              <a:srgbClr val="92D05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8" name="TextBox 7">
            <a:extLst>
              <a:ext uri="{FF2B5EF4-FFF2-40B4-BE49-F238E27FC236}">
                <a16:creationId xmlns:a16="http://schemas.microsoft.com/office/drawing/2014/main" id="{721703E8-DBFD-2CD7-8927-04BDAB086A7B}"/>
              </a:ext>
            </a:extLst>
          </p:cNvPr>
          <p:cNvSpPr txBox="1"/>
          <p:nvPr/>
        </p:nvSpPr>
        <p:spPr>
          <a:xfrm>
            <a:off x="7699248" y="5691893"/>
            <a:ext cx="3383280" cy="414985"/>
          </a:xfrm>
          <a:prstGeom prst="rect">
            <a:avLst/>
          </a:prstGeom>
          <a:noFill/>
        </p:spPr>
        <p:txBody>
          <a:bodyPr wrap="square" lIns="0" rtlCol="0">
            <a:spAutoFit/>
          </a:bodyPr>
          <a:lstStyle/>
          <a:p>
            <a:pPr algn="l">
              <a:lnSpc>
                <a:spcPct val="130000"/>
              </a:lnSpc>
              <a:spcAft>
                <a:spcPts val="600"/>
              </a:spcAft>
              <a:buClr>
                <a:schemeClr val="accent2"/>
              </a:buClr>
            </a:pPr>
            <a:r>
              <a:rPr lang="fi-FI" err="1"/>
              <a:t>Pseudocode</a:t>
            </a:r>
            <a:r>
              <a:rPr lang="fi-FI"/>
              <a:t> in </a:t>
            </a:r>
            <a:r>
              <a:rPr lang="fi-FI" err="1"/>
              <a:t>course</a:t>
            </a:r>
            <a:r>
              <a:rPr lang="fi-FI"/>
              <a:t> </a:t>
            </a:r>
            <a:r>
              <a:rPr lang="fi-FI" err="1"/>
              <a:t>notes</a:t>
            </a:r>
            <a:r>
              <a:rPr lang="fi-FI"/>
              <a:t>!</a:t>
            </a:r>
            <a:endParaRPr lang="en-FI"/>
          </a:p>
        </p:txBody>
      </p:sp>
      <p:sp>
        <p:nvSpPr>
          <p:cNvPr id="9" name="Slide Number Placeholder 8">
            <a:extLst>
              <a:ext uri="{FF2B5EF4-FFF2-40B4-BE49-F238E27FC236}">
                <a16:creationId xmlns:a16="http://schemas.microsoft.com/office/drawing/2014/main" id="{920E0120-6DD1-26C3-9173-8A6D6328C02D}"/>
              </a:ext>
            </a:extLst>
          </p:cNvPr>
          <p:cNvSpPr>
            <a:spLocks noGrp="1"/>
          </p:cNvSpPr>
          <p:nvPr>
            <p:ph type="sldNum" sz="quarter" idx="12"/>
          </p:nvPr>
        </p:nvSpPr>
        <p:spPr/>
        <p:txBody>
          <a:bodyPr/>
          <a:lstStyle/>
          <a:p>
            <a:fld id="{897AE9FA-3F8D-0D45-ABEA-B1C7A7244A19}" type="slidenum">
              <a:rPr lang="en-US" smtClean="0"/>
              <a:t>38</a:t>
            </a:fld>
            <a:endParaRPr lang="en-US"/>
          </a:p>
        </p:txBody>
      </p:sp>
    </p:spTree>
    <p:extLst>
      <p:ext uri="{BB962C8B-B14F-4D97-AF65-F5344CB8AC3E}">
        <p14:creationId xmlns:p14="http://schemas.microsoft.com/office/powerpoint/2010/main" val="3446079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err="1"/>
              <a:t>Generalized</a:t>
            </a:r>
            <a:r>
              <a:rPr lang="fi-FI"/>
              <a:t> </a:t>
            </a:r>
            <a:r>
              <a:rPr lang="fi-FI" err="1"/>
              <a:t>balance</a:t>
            </a:r>
            <a:r>
              <a:rPr lang="fi-FI"/>
              <a:t> </a:t>
            </a:r>
            <a:r>
              <a:rPr lang="fi-FI" err="1"/>
              <a:t>heuristic</a:t>
            </a:r>
            <a:br>
              <a:rPr lang="fi-FI"/>
            </a:br>
            <a:r>
              <a:rPr lang="fi-FI" err="1"/>
              <a:t>with</a:t>
            </a:r>
            <a:r>
              <a:rPr lang="fi-FI"/>
              <a:t> </a:t>
            </a:r>
            <a:r>
              <a:rPr lang="fi-FI" err="1"/>
              <a:t>confidence</a:t>
            </a:r>
            <a:r>
              <a:rPr lang="fi-FI"/>
              <a:t> </a:t>
            </a:r>
            <a:r>
              <a:rPr lang="fi-FI" err="1"/>
              <a:t>weights</a:t>
            </a:r>
            <a:endParaRPr lang="en-FI"/>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BE0C823-B040-F745-41BE-BCB00316450E}"/>
                  </a:ext>
                </a:extLst>
              </p:cNvPr>
              <p:cNvSpPr txBox="1"/>
              <p:nvPr/>
            </p:nvSpPr>
            <p:spPr>
              <a:xfrm>
                <a:off x="6454970" y="3465014"/>
                <a:ext cx="5139198" cy="972510"/>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sSub>
                        <m:sSubPr>
                          <m:ctrlPr>
                            <a:rPr lang="fi-FI" b="0" i="1" dirty="0" smtClean="0">
                              <a:latin typeface="Cambria Math" panose="02040503050406030204" pitchFamily="18" charset="0"/>
                            </a:rPr>
                          </m:ctrlPr>
                        </m:sSubPr>
                        <m:e>
                          <m:acc>
                            <m:accPr>
                              <m:chr m:val="̂"/>
                              <m:ctrlPr>
                                <a:rPr lang="fi-FI" b="0" i="1" dirty="0" smtClean="0">
                                  <a:latin typeface="Cambria Math" panose="02040503050406030204" pitchFamily="18" charset="0"/>
                                </a:rPr>
                              </m:ctrlPr>
                            </m:accPr>
                            <m:e>
                              <m:r>
                                <a:rPr lang="fi-FI" b="0" i="1" dirty="0" smtClean="0">
                                  <a:latin typeface="Cambria Math" panose="02040503050406030204" pitchFamily="18" charset="0"/>
                                </a:rPr>
                                <m:t>𝑝</m:t>
                              </m:r>
                            </m:e>
                          </m:acc>
                        </m:e>
                        <m:sub>
                          <m:r>
                            <a:rPr lang="fi-FI" b="0" i="1" dirty="0" smtClean="0">
                              <a:latin typeface="Cambria Math" panose="02040503050406030204" pitchFamily="18" charset="0"/>
                            </a:rPr>
                            <m:t>←</m:t>
                          </m:r>
                          <m:r>
                            <a:rPr lang="fi-FI" b="0" i="1" dirty="0" smtClean="0">
                              <a:latin typeface="Cambria Math" panose="02040503050406030204" pitchFamily="18" charset="0"/>
                            </a:rPr>
                            <m:t>𝑖</m:t>
                          </m:r>
                        </m:sub>
                      </m:sSub>
                      <m:d>
                        <m:dPr>
                          <m:ctrlPr>
                            <a:rPr lang="fi-FI" b="0" i="1" dirty="0" smtClean="0">
                              <a:latin typeface="Cambria Math" panose="02040503050406030204" pitchFamily="18" charset="0"/>
                            </a:rPr>
                          </m:ctrlPr>
                        </m:dPr>
                        <m:e>
                          <m:r>
                            <a:rPr lang="fi-FI" b="0" i="1" dirty="0" smtClean="0">
                              <a:latin typeface="Cambria Math" panose="02040503050406030204" pitchFamily="18" charset="0"/>
                            </a:rPr>
                            <m:t>𝑦</m:t>
                          </m:r>
                        </m:e>
                      </m:d>
                      <m:r>
                        <a:rPr lang="fi-FI" b="0" i="1" smtClean="0">
                          <a:latin typeface="Cambria Math" panose="02040503050406030204" pitchFamily="18" charset="0"/>
                        </a:rPr>
                        <m:t>=</m:t>
                      </m:r>
                      <m:d>
                        <m:dPr>
                          <m:begChr m:val="{"/>
                          <m:endChr m:val=""/>
                          <m:ctrlPr>
                            <a:rPr lang="fi-FI" b="0" i="1" smtClean="0">
                              <a:latin typeface="Cambria Math" panose="02040503050406030204" pitchFamily="18" charset="0"/>
                            </a:rPr>
                          </m:ctrlPr>
                        </m:dPr>
                        <m:e>
                          <m:eqArr>
                            <m:eqArrPr>
                              <m:ctrlPr>
                                <a:rPr lang="fi-FI" b="0" i="1" smtClean="0">
                                  <a:latin typeface="Cambria Math" panose="02040503050406030204" pitchFamily="18" charset="0"/>
                                </a:rPr>
                              </m:ctrlPr>
                            </m:eqArrPr>
                            <m:e>
                              <m:sSub>
                                <m:sSubPr>
                                  <m:ctrlPr>
                                    <a:rPr lang="fi-FI" b="0" i="1" dirty="0" smtClean="0">
                                      <a:latin typeface="Cambria Math" panose="02040503050406030204" pitchFamily="18" charset="0"/>
                                    </a:rPr>
                                  </m:ctrlPr>
                                </m:sSubPr>
                                <m:e>
                                  <m:acc>
                                    <m:accPr>
                                      <m:chr m:val="̂"/>
                                      <m:ctrlPr>
                                        <a:rPr lang="fi-FI" b="0" i="1" dirty="0" smtClean="0">
                                          <a:latin typeface="Cambria Math" panose="02040503050406030204" pitchFamily="18" charset="0"/>
                                        </a:rPr>
                                      </m:ctrlPr>
                                    </m:accPr>
                                    <m:e>
                                      <m:r>
                                        <a:rPr lang="fi-FI" b="0" i="1" dirty="0" smtClean="0">
                                          <a:latin typeface="Cambria Math" panose="02040503050406030204" pitchFamily="18" charset="0"/>
                                        </a:rPr>
                                        <m:t>𝑝</m:t>
                                      </m:r>
                                    </m:e>
                                  </m:acc>
                                </m:e>
                                <m:sub>
                                  <m:r>
                                    <a:rPr lang="fi-FI" b="0" i="1" dirty="0" smtClean="0">
                                      <a:latin typeface="Cambria Math" panose="02040503050406030204" pitchFamily="18" charset="0"/>
                                    </a:rPr>
                                    <m:t>𝑖</m:t>
                                  </m:r>
                                </m:sub>
                              </m:sSub>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𝑥</m:t>
                                      </m:r>
                                    </m:e>
                                    <m:sub>
                                      <m:r>
                                        <a:rPr lang="fi-FI" i="1">
                                          <a:latin typeface="Cambria Math" panose="02040503050406030204" pitchFamily="18" charset="0"/>
                                        </a:rPr>
                                        <m:t>𝑖</m:t>
                                      </m:r>
                                    </m:sub>
                                  </m:sSub>
                                </m:e>
                              </m:d>
                              <m:d>
                                <m:dPr>
                                  <m:begChr m:val="|"/>
                                  <m:endChr m:val="|"/>
                                  <m:ctrlPr>
                                    <a:rPr lang="fi-FI" i="1">
                                      <a:latin typeface="Cambria Math" panose="02040503050406030204" pitchFamily="18" charset="0"/>
                                    </a:rPr>
                                  </m:ctrlPr>
                                </m:dPr>
                                <m:e>
                                  <m:sSubSup>
                                    <m:sSubSupPr>
                                      <m:ctrlPr>
                                        <a:rPr lang="fi-FI" i="1">
                                          <a:latin typeface="Cambria Math" panose="02040503050406030204" pitchFamily="18" charset="0"/>
                                        </a:rPr>
                                      </m:ctrlPr>
                                    </m:sSubSupPr>
                                    <m:e>
                                      <m:r>
                                        <a:rPr lang="fi-FI" i="1">
                                          <a:latin typeface="Cambria Math" panose="02040503050406030204" pitchFamily="18" charset="0"/>
                                        </a:rPr>
                                        <m:t>𝑇</m:t>
                                      </m:r>
                                    </m:e>
                                    <m:sub>
                                      <m:r>
                                        <a:rPr lang="fi-FI" i="1">
                                          <a:latin typeface="Cambria Math" panose="02040503050406030204" pitchFamily="18" charset="0"/>
                                        </a:rPr>
                                        <m:t>𝑖</m:t>
                                      </m:r>
                                    </m:sub>
                                    <m:sup>
                                      <m:r>
                                        <a:rPr lang="fi-FI" i="1">
                                          <a:latin typeface="Cambria Math" panose="02040503050406030204" pitchFamily="18" charset="0"/>
                                        </a:rPr>
                                        <m:t>−1</m:t>
                                      </m:r>
                                    </m:sup>
                                  </m:sSubSup>
                                  <m:r>
                                    <a:rPr lang="fi-FI" i="1">
                                      <a:latin typeface="Cambria Math" panose="02040503050406030204" pitchFamily="18" charset="0"/>
                                    </a:rPr>
                                    <m:t>′</m:t>
                                  </m:r>
                                  <m:d>
                                    <m:dPr>
                                      <m:ctrlPr>
                                        <a:rPr lang="fi-FI" i="1">
                                          <a:latin typeface="Cambria Math" panose="02040503050406030204" pitchFamily="18" charset="0"/>
                                        </a:rPr>
                                      </m:ctrlPr>
                                    </m:dPr>
                                    <m:e>
                                      <m:r>
                                        <a:rPr lang="fi-FI" i="1">
                                          <a:latin typeface="Cambria Math" panose="02040503050406030204" pitchFamily="18" charset="0"/>
                                        </a:rPr>
                                        <m:t>𝑦</m:t>
                                      </m:r>
                                    </m:e>
                                  </m:d>
                                </m:e>
                              </m:d>
                            </m:e>
                            <m:e>
                              <m:r>
                                <a:rPr lang="fi-FI" b="0" i="1" smtClean="0">
                                  <a:latin typeface="Cambria Math" panose="02040503050406030204" pitchFamily="18" charset="0"/>
                                </a:rPr>
                                <m:t>0</m:t>
                              </m:r>
                            </m:e>
                          </m:eqArr>
                        </m:e>
                      </m:d>
                      <m:r>
                        <a:rPr lang="fi-FI" b="0" i="1" smtClean="0">
                          <a:latin typeface="Cambria Math" panose="02040503050406030204" pitchFamily="18" charset="0"/>
                        </a:rPr>
                        <m:t>    </m:t>
                      </m:r>
                      <m:m>
                        <m:mPr>
                          <m:mcs>
                            <m:mc>
                              <m:mcPr>
                                <m:count m:val="1"/>
                                <m:mcJc m:val="center"/>
                              </m:mcPr>
                            </m:mc>
                          </m:mcs>
                          <m:ctrlPr>
                            <a:rPr lang="fi-FI" b="0" i="1" smtClean="0">
                              <a:latin typeface="Cambria Math" panose="02040503050406030204" pitchFamily="18" charset="0"/>
                            </a:rPr>
                          </m:ctrlPr>
                        </m:mPr>
                        <m:mr>
                          <m:e>
                            <m:r>
                              <m:rPr>
                                <m:sty m:val="p"/>
                                <m:brk m:alnAt="7"/>
                              </m:rPr>
                              <a:rPr lang="fi-FI" b="0" i="0" smtClean="0">
                                <a:latin typeface="Cambria Math" panose="02040503050406030204" pitchFamily="18" charset="0"/>
                              </a:rPr>
                              <m:t>i</m:t>
                            </m:r>
                            <m:r>
                              <m:rPr>
                                <m:sty m:val="p"/>
                              </m:rPr>
                              <a:rPr lang="fi-FI" b="0" i="0" smtClean="0">
                                <a:latin typeface="Cambria Math" panose="02040503050406030204" pitchFamily="18" charset="0"/>
                              </a:rPr>
                              <m:t>f</m:t>
                            </m:r>
                            <m:r>
                              <a:rPr lang="fi-FI" b="0" i="0" smtClean="0">
                                <a:latin typeface="Cambria Math" panose="02040503050406030204" pitchFamily="18" charset="0"/>
                              </a:rPr>
                              <m:t> </m:t>
                            </m:r>
                            <m:sSub>
                              <m:sSubPr>
                                <m:ctrlPr>
                                  <a:rPr lang="fi-FI" b="0" i="1" smtClean="0">
                                    <a:latin typeface="Cambria Math" panose="02040503050406030204" pitchFamily="18" charset="0"/>
                                  </a:rPr>
                                </m:ctrlPr>
                              </m:sSubPr>
                              <m:e>
                                <m:r>
                                  <m:rPr>
                                    <m:brk m:alnAt="7"/>
                                  </m:rPr>
                                  <a:rPr lang="fi-FI" b="0" i="1" smtClean="0">
                                    <a:latin typeface="Cambria Math" panose="02040503050406030204" pitchFamily="18" charset="0"/>
                                  </a:rPr>
                                  <m:t>𝑥</m:t>
                                </m:r>
                              </m:e>
                              <m:sub>
                                <m:r>
                                  <m:rPr>
                                    <m:brk m:alnAt="7"/>
                                  </m:rPr>
                                  <a:rPr lang="fi-FI" b="0" i="1" smtClean="0">
                                    <a:latin typeface="Cambria Math" panose="02040503050406030204" pitchFamily="18" charset="0"/>
                                  </a:rPr>
                                  <m:t>𝑖</m:t>
                                </m:r>
                              </m:sub>
                            </m:sSub>
                            <m:r>
                              <m:rPr>
                                <m:brk m:alnAt="7"/>
                              </m:rPr>
                              <a:rPr lang="fi-FI" b="0" i="1" smtClean="0">
                                <a:latin typeface="Cambria Math" panose="02040503050406030204" pitchFamily="18" charset="0"/>
                              </a:rPr>
                              <m:t>=</m:t>
                            </m:r>
                            <m:sSubSup>
                              <m:sSubSupPr>
                                <m:ctrlPr>
                                  <a:rPr lang="fi-FI" b="0" i="1" smtClean="0">
                                    <a:latin typeface="Cambria Math" panose="02040503050406030204" pitchFamily="18" charset="0"/>
                                  </a:rPr>
                                </m:ctrlPr>
                              </m:sSubSupPr>
                              <m:e>
                                <m:r>
                                  <m:rPr>
                                    <m:brk m:alnAt="7"/>
                                  </m:rPr>
                                  <a:rPr lang="fi-FI" b="0" i="1" smtClean="0">
                                    <a:latin typeface="Cambria Math" panose="02040503050406030204" pitchFamily="18" charset="0"/>
                                  </a:rPr>
                                  <m:t>𝑇</m:t>
                                </m:r>
                              </m:e>
                              <m:sub>
                                <m:r>
                                  <m:rPr>
                                    <m:brk m:alnAt="7"/>
                                  </m:rPr>
                                  <a:rPr lang="fi-FI" b="0" i="1" smtClean="0">
                                    <a:latin typeface="Cambria Math" panose="02040503050406030204" pitchFamily="18" charset="0"/>
                                  </a:rPr>
                                  <m:t>𝑖</m:t>
                                </m:r>
                              </m:sub>
                              <m:sup>
                                <m:r>
                                  <m:rPr>
                                    <m:brk m:alnAt="7"/>
                                  </m:rPr>
                                  <a:rPr lang="fi-FI" b="0" i="1" smtClean="0">
                                    <a:latin typeface="Cambria Math" panose="02040503050406030204" pitchFamily="18" charset="0"/>
                                  </a:rPr>
                                  <m:t>−</m:t>
                                </m:r>
                                <m:r>
                                  <a:rPr lang="fi-FI" b="0" i="1" smtClean="0">
                                    <a:latin typeface="Cambria Math" panose="02040503050406030204" pitchFamily="18" charset="0"/>
                                  </a:rPr>
                                  <m:t>1</m:t>
                                </m:r>
                              </m:sup>
                            </m:sSubSup>
                            <m:d>
                              <m:dPr>
                                <m:ctrlPr>
                                  <a:rPr lang="fi-FI" b="0" i="1" smtClean="0">
                                    <a:latin typeface="Cambria Math" panose="02040503050406030204" pitchFamily="18" charset="0"/>
                                  </a:rPr>
                                </m:ctrlPr>
                              </m:dPr>
                              <m:e>
                                <m:r>
                                  <m:rPr>
                                    <m:brk m:alnAt="7"/>
                                  </m:rPr>
                                  <a:rPr lang="fi-FI" b="0" i="1" smtClean="0">
                                    <a:latin typeface="Cambria Math" panose="02040503050406030204" pitchFamily="18" charset="0"/>
                                  </a:rPr>
                                  <m:t>𝑦</m:t>
                                </m:r>
                              </m:e>
                            </m:d>
                            <m:r>
                              <m:rPr>
                                <m:brk m:alnAt="7"/>
                              </m:rPr>
                              <a:rPr lang="fi-FI" b="0" i="1" smtClean="0">
                                <a:latin typeface="Cambria Math" panose="02040503050406030204" pitchFamily="18" charset="0"/>
                              </a:rPr>
                              <m:t> </m:t>
                            </m:r>
                            <m:r>
                              <m:rPr>
                                <m:sty m:val="p"/>
                              </m:rPr>
                              <a:rPr lang="fi-FI" b="0" i="0" smtClean="0">
                                <a:latin typeface="Cambria Math" panose="02040503050406030204" pitchFamily="18" charset="0"/>
                              </a:rPr>
                              <m:t>defined</m:t>
                            </m:r>
                          </m:e>
                        </m:mr>
                        <m:mr>
                          <m:e>
                            <m:r>
                              <m:rPr>
                                <m:sty m:val="p"/>
                              </m:rPr>
                              <a:rPr lang="fi-FI" b="0" i="0" smtClean="0">
                                <a:latin typeface="Cambria Math" panose="02040503050406030204" pitchFamily="18" charset="0"/>
                              </a:rPr>
                              <m:t>otherwise</m:t>
                            </m:r>
                          </m:e>
                        </m:mr>
                      </m:m>
                    </m:oMath>
                  </m:oMathPara>
                </a14:m>
                <a:endParaRPr lang="fi-FI"/>
              </a:p>
            </p:txBody>
          </p:sp>
        </mc:Choice>
        <mc:Fallback xmlns="">
          <p:sp>
            <p:nvSpPr>
              <p:cNvPr id="54" name="TextBox 53">
                <a:extLst>
                  <a:ext uri="{FF2B5EF4-FFF2-40B4-BE49-F238E27FC236}">
                    <a16:creationId xmlns:a16="http://schemas.microsoft.com/office/drawing/2014/main" id="{0BE0C823-B040-F745-41BE-BCB00316450E}"/>
                  </a:ext>
                </a:extLst>
              </p:cNvPr>
              <p:cNvSpPr txBox="1">
                <a:spLocks noRot="1" noChangeAspect="1" noMove="1" noResize="1" noEditPoints="1" noAdjustHandles="1" noChangeArrowheads="1" noChangeShapeType="1" noTextEdit="1"/>
              </p:cNvSpPr>
              <p:nvPr/>
            </p:nvSpPr>
            <p:spPr>
              <a:xfrm>
                <a:off x="6454970" y="3465014"/>
                <a:ext cx="5139198" cy="9725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894BFA2-89E5-7DA3-80DE-FE8DFD99D8E4}"/>
                  </a:ext>
                </a:extLst>
              </p:cNvPr>
              <p:cNvSpPr txBox="1"/>
              <p:nvPr/>
            </p:nvSpPr>
            <p:spPr>
              <a:xfrm>
                <a:off x="876609" y="3050029"/>
                <a:ext cx="4602842" cy="1480213"/>
              </a:xfrm>
              <a:prstGeom prst="rect">
                <a:avLst/>
              </a:prstGeom>
              <a:noFill/>
            </p:spPr>
            <p:txBody>
              <a:bodyPr wrap="square" lIns="0" rtlCol="0">
                <a:spAutoFit/>
              </a:bodyPr>
              <a:lstStyle/>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r>
                        <m:rPr>
                          <m:nor/>
                        </m:rPr>
                        <a:rPr lang="fi-FI" b="1" i="0" dirty="0" smtClean="0"/>
                        <m:t>Generalized</m:t>
                      </m:r>
                      <m:r>
                        <m:rPr>
                          <m:nor/>
                        </m:rPr>
                        <a:rPr lang="fi-FI" b="1" i="0" dirty="0" smtClean="0"/>
                        <m:t> </m:t>
                      </m:r>
                      <m:r>
                        <m:rPr>
                          <m:nor/>
                        </m:rPr>
                        <a:rPr lang="fi-FI" b="1" i="0" dirty="0" smtClean="0"/>
                        <m:t>Balance</m:t>
                      </m:r>
                      <m:r>
                        <m:rPr>
                          <m:nor/>
                        </m:rPr>
                        <a:rPr lang="fi-FI" b="1" i="0" dirty="0" smtClean="0"/>
                        <m:t> </m:t>
                      </m:r>
                      <m:r>
                        <m:rPr>
                          <m:nor/>
                        </m:rPr>
                        <a:rPr lang="fi-FI" b="1" i="0" dirty="0" smtClean="0"/>
                        <m:t>Heuristic</m:t>
                      </m:r>
                      <m:r>
                        <m:rPr>
                          <m:nor/>
                        </m:rPr>
                        <a:rPr lang="fi-FI" b="1" dirty="0" smtClean="0"/>
                        <m:t>:</m:t>
                      </m:r>
                    </m:oMath>
                  </m:oMathPara>
                </a14:m>
                <a:endParaRPr lang="fi-FI" b="1"/>
              </a:p>
              <a:p>
                <a:pPr algn="ctr">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r>
                        <a:rPr lang="fi-FI" b="0" i="1" dirty="0" smtClean="0">
                          <a:latin typeface="Cambria Math" panose="02040503050406030204" pitchFamily="18" charset="0"/>
                        </a:rPr>
                        <m:t> </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𝑚</m:t>
                          </m:r>
                        </m:e>
                        <m:sub>
                          <m:r>
                            <a:rPr lang="fi-FI" b="0" i="1" smtClean="0">
                              <a:latin typeface="Cambria Math" panose="02040503050406030204" pitchFamily="18" charset="0"/>
                            </a:rPr>
                            <m:t>𝑖</m:t>
                          </m:r>
                        </m:sub>
                      </m:sSub>
                      <m:d>
                        <m:dPr>
                          <m:ctrlPr>
                            <a:rPr lang="fi-FI" b="0" i="1" smtClean="0">
                              <a:latin typeface="Cambria Math" panose="02040503050406030204" pitchFamily="18" charset="0"/>
                            </a:rPr>
                          </m:ctrlPr>
                        </m:dPr>
                        <m:e>
                          <m:r>
                            <a:rPr lang="fi-FI" b="0" i="1" smtClean="0">
                              <a:latin typeface="Cambria Math" panose="02040503050406030204" pitchFamily="18" charset="0"/>
                            </a:rPr>
                            <m:t>𝑦</m:t>
                          </m:r>
                        </m:e>
                      </m:d>
                      <m:r>
                        <a:rPr lang="fi-FI" b="0" i="1" smtClean="0">
                          <a:latin typeface="Cambria Math" panose="02040503050406030204" pitchFamily="18" charset="0"/>
                        </a:rPr>
                        <m:t>=</m:t>
                      </m:r>
                      <m:f>
                        <m:fPr>
                          <m:ctrlPr>
                            <a:rPr lang="fi-FI" b="0" i="1" smtClean="0">
                              <a:latin typeface="Cambria Math" panose="02040503050406030204" pitchFamily="18" charset="0"/>
                            </a:rPr>
                          </m:ctrlPr>
                        </m:fPr>
                        <m:num>
                          <m:sSub>
                            <m:sSubPr>
                              <m:ctrlPr>
                                <a:rPr lang="fi-FI" b="0" i="1" smtClean="0">
                                  <a:latin typeface="Cambria Math" panose="02040503050406030204" pitchFamily="18" charset="0"/>
                                </a:rPr>
                              </m:ctrlPr>
                            </m:sSubPr>
                            <m:e>
                              <m:r>
                                <a:rPr lang="fi-FI" b="0" i="1" smtClean="0">
                                  <a:latin typeface="Cambria Math" panose="02040503050406030204" pitchFamily="18" charset="0"/>
                                </a:rPr>
                                <m:t>𝑐</m:t>
                              </m:r>
                            </m:e>
                            <m:sub>
                              <m:r>
                                <a:rPr lang="fi-FI" b="0" i="1" smtClean="0">
                                  <a:latin typeface="Cambria Math" panose="02040503050406030204" pitchFamily="18" charset="0"/>
                                </a:rPr>
                                <m:t>𝑖</m:t>
                              </m:r>
                            </m:sub>
                          </m:sSub>
                          <m:r>
                            <a:rPr lang="fi-FI" b="0" i="1" smtClean="0">
                              <a:latin typeface="Cambria Math" panose="02040503050406030204" pitchFamily="18" charset="0"/>
                            </a:rPr>
                            <m:t> </m:t>
                          </m:r>
                          <m:sSub>
                            <m:sSubPr>
                              <m:ctrlPr>
                                <a:rPr lang="fi-FI" b="0" i="1" smtClean="0">
                                  <a:latin typeface="Cambria Math" panose="02040503050406030204" pitchFamily="18" charset="0"/>
                                </a:rPr>
                              </m:ctrlPr>
                            </m:sSubPr>
                            <m:e>
                              <m:acc>
                                <m:accPr>
                                  <m:chr m:val="̂"/>
                                  <m:ctrlPr>
                                    <a:rPr lang="fi-FI" b="0" i="1" smtClean="0">
                                      <a:latin typeface="Cambria Math" panose="02040503050406030204" pitchFamily="18" charset="0"/>
                                    </a:rPr>
                                  </m:ctrlPr>
                                </m:accPr>
                                <m:e>
                                  <m:r>
                                    <a:rPr lang="fi-FI" i="1">
                                      <a:latin typeface="Cambria Math" panose="02040503050406030204" pitchFamily="18" charset="0"/>
                                    </a:rPr>
                                    <m:t>𝑝</m:t>
                                  </m:r>
                                </m:e>
                              </m:acc>
                            </m:e>
                            <m:sub>
                              <m:r>
                                <a:rPr lang="fi-FI" b="0" i="1" smtClean="0">
                                  <a:latin typeface="Cambria Math" panose="02040503050406030204" pitchFamily="18" charset="0"/>
                                </a:rPr>
                                <m:t>←</m:t>
                              </m:r>
                              <m:r>
                                <a:rPr lang="fi-FI" b="0" i="1" smtClean="0">
                                  <a:latin typeface="Cambria Math" panose="02040503050406030204" pitchFamily="18" charset="0"/>
                                </a:rPr>
                                <m:t>𝑖</m:t>
                              </m:r>
                            </m:sub>
                          </m:sSub>
                          <m:r>
                            <a:rPr lang="fi-FI" b="0" i="1" smtClean="0">
                              <a:latin typeface="Cambria Math" panose="02040503050406030204" pitchFamily="18" charset="0"/>
                            </a:rPr>
                            <m:t>(</m:t>
                          </m:r>
                          <m:r>
                            <a:rPr lang="fi-FI" b="0" i="1" smtClean="0">
                              <a:latin typeface="Cambria Math" panose="02040503050406030204" pitchFamily="18" charset="0"/>
                            </a:rPr>
                            <m:t>𝑦</m:t>
                          </m:r>
                          <m:r>
                            <a:rPr lang="fi-FI" b="0" i="1" smtClean="0">
                              <a:latin typeface="Cambria Math" panose="02040503050406030204" pitchFamily="18" charset="0"/>
                            </a:rPr>
                            <m:t>)</m:t>
                          </m:r>
                        </m:num>
                        <m:den>
                          <m:nary>
                            <m:naryPr>
                              <m:chr m:val="∑"/>
                              <m:ctrlPr>
                                <a:rPr lang="fi-FI" b="0" i="1" smtClean="0">
                                  <a:latin typeface="Cambria Math" panose="02040503050406030204" pitchFamily="18" charset="0"/>
                                </a:rPr>
                              </m:ctrlPr>
                            </m:naryPr>
                            <m:sub>
                              <m:r>
                                <m:rPr>
                                  <m:brk m:alnAt="23"/>
                                </m:rPr>
                                <a:rPr lang="fi-FI" b="0" i="1" smtClean="0">
                                  <a:latin typeface="Cambria Math" panose="02040503050406030204" pitchFamily="18" charset="0"/>
                                </a:rPr>
                                <m:t>𝑗</m:t>
                              </m:r>
                            </m:sub>
                            <m:sup/>
                            <m:e>
                              <m:sSub>
                                <m:sSubPr>
                                  <m:ctrlPr>
                                    <a:rPr lang="fi-FI" i="1">
                                      <a:latin typeface="Cambria Math" panose="02040503050406030204" pitchFamily="18" charset="0"/>
                                    </a:rPr>
                                  </m:ctrlPr>
                                </m:sSubPr>
                                <m:e>
                                  <m:sSub>
                                    <m:sSubPr>
                                      <m:ctrlPr>
                                        <a:rPr lang="fi-FI" b="0" i="1" smtClean="0">
                                          <a:latin typeface="Cambria Math" panose="02040503050406030204" pitchFamily="18" charset="0"/>
                                        </a:rPr>
                                      </m:ctrlPr>
                                    </m:sSubPr>
                                    <m:e>
                                      <m:r>
                                        <a:rPr lang="fi-FI" b="0" i="1" smtClean="0">
                                          <a:latin typeface="Cambria Math" panose="02040503050406030204" pitchFamily="18" charset="0"/>
                                        </a:rPr>
                                        <m:t>𝑐</m:t>
                                      </m:r>
                                    </m:e>
                                    <m:sub>
                                      <m:r>
                                        <a:rPr lang="fi-FI" b="0" i="1" smtClean="0">
                                          <a:latin typeface="Cambria Math" panose="02040503050406030204" pitchFamily="18" charset="0"/>
                                        </a:rPr>
                                        <m:t>𝑗</m:t>
                                      </m:r>
                                    </m:sub>
                                  </m:sSub>
                                  <m:r>
                                    <a:rPr lang="fi-FI" b="0" i="1" smtClean="0">
                                      <a:latin typeface="Cambria Math" panose="02040503050406030204" pitchFamily="18" charset="0"/>
                                    </a:rPr>
                                    <m:t> </m:t>
                                  </m:r>
                                  <m:acc>
                                    <m:accPr>
                                      <m:chr m:val="̂"/>
                                      <m:ctrlPr>
                                        <a:rPr lang="fi-FI" i="1">
                                          <a:latin typeface="Cambria Math" panose="02040503050406030204" pitchFamily="18" charset="0"/>
                                        </a:rPr>
                                      </m:ctrlPr>
                                    </m:accPr>
                                    <m:e>
                                      <m:r>
                                        <a:rPr lang="fi-FI" i="1">
                                          <a:latin typeface="Cambria Math" panose="02040503050406030204" pitchFamily="18" charset="0"/>
                                        </a:rPr>
                                        <m:t>𝑝</m:t>
                                      </m:r>
                                    </m:e>
                                  </m:acc>
                                </m:e>
                                <m:sub>
                                  <m:r>
                                    <a:rPr lang="fi-FI" i="1">
                                      <a:latin typeface="Cambria Math" panose="02040503050406030204" pitchFamily="18" charset="0"/>
                                    </a:rPr>
                                    <m:t>←</m:t>
                                  </m:r>
                                  <m:r>
                                    <a:rPr lang="fi-FI" b="0" i="1" smtClean="0">
                                      <a:latin typeface="Cambria Math" panose="02040503050406030204" pitchFamily="18" charset="0"/>
                                    </a:rPr>
                                    <m:t>𝑗</m:t>
                                  </m:r>
                                </m:sub>
                              </m:sSub>
                              <m:r>
                                <a:rPr lang="fi-FI" b="0" i="1" smtClean="0">
                                  <a:latin typeface="Cambria Math" panose="02040503050406030204" pitchFamily="18" charset="0"/>
                                </a:rPr>
                                <m:t>(</m:t>
                              </m:r>
                              <m:r>
                                <a:rPr lang="fi-FI" b="0" i="1" smtClean="0">
                                  <a:latin typeface="Cambria Math" panose="02040503050406030204" pitchFamily="18" charset="0"/>
                                </a:rPr>
                                <m:t>𝑦</m:t>
                              </m:r>
                              <m:r>
                                <a:rPr lang="fi-FI" b="0" i="1" smtClean="0">
                                  <a:latin typeface="Cambria Math" panose="02040503050406030204" pitchFamily="18" charset="0"/>
                                </a:rPr>
                                <m:t>)</m:t>
                              </m:r>
                            </m:e>
                          </m:nary>
                        </m:den>
                      </m:f>
                    </m:oMath>
                  </m:oMathPara>
                </a14:m>
                <a:endParaRPr lang="en-FI"/>
              </a:p>
            </p:txBody>
          </p:sp>
        </mc:Choice>
        <mc:Fallback xmlns="">
          <p:sp>
            <p:nvSpPr>
              <p:cNvPr id="3" name="TextBox 2">
                <a:extLst>
                  <a:ext uri="{FF2B5EF4-FFF2-40B4-BE49-F238E27FC236}">
                    <a16:creationId xmlns:a16="http://schemas.microsoft.com/office/drawing/2014/main" id="{B894BFA2-89E5-7DA3-80DE-FE8DFD99D8E4}"/>
                  </a:ext>
                </a:extLst>
              </p:cNvPr>
              <p:cNvSpPr txBox="1">
                <a:spLocks noRot="1" noChangeAspect="1" noMove="1" noResize="1" noEditPoints="1" noAdjustHandles="1" noChangeArrowheads="1" noChangeShapeType="1" noTextEdit="1"/>
              </p:cNvSpPr>
              <p:nvPr/>
            </p:nvSpPr>
            <p:spPr>
              <a:xfrm>
                <a:off x="876609" y="3050029"/>
                <a:ext cx="4602842" cy="1480213"/>
              </a:xfrm>
              <a:prstGeom prst="rect">
                <a:avLst/>
              </a:prstGeom>
              <a:blipFill>
                <a:blip r:embed="rId4"/>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2BA7037-CCD3-8AB1-47EC-BFD178FF64A7}"/>
              </a:ext>
            </a:extLst>
          </p:cNvPr>
          <p:cNvSpPr txBox="1"/>
          <p:nvPr/>
        </p:nvSpPr>
        <p:spPr>
          <a:xfrm>
            <a:off x="6267438" y="3050029"/>
            <a:ext cx="3589794" cy="414985"/>
          </a:xfrm>
          <a:prstGeom prst="rect">
            <a:avLst/>
          </a:prstGeom>
          <a:noFill/>
        </p:spPr>
        <p:txBody>
          <a:bodyPr wrap="square" lIns="0" rtlCol="0">
            <a:spAutoFit/>
          </a:bodyPr>
          <a:lstStyle/>
          <a:p>
            <a:pPr>
              <a:lnSpc>
                <a:spcPct val="130000"/>
              </a:lnSpc>
              <a:spcAft>
                <a:spcPts val="600"/>
              </a:spcAft>
              <a:buClr>
                <a:schemeClr val="accent2"/>
              </a:buClr>
            </a:pPr>
            <a:r>
              <a:rPr lang="fi-FI" b="1" err="1"/>
              <a:t>where</a:t>
            </a:r>
            <a:endParaRPr lang="fi-FI" b="1"/>
          </a:p>
        </p:txBody>
      </p:sp>
      <p:sp>
        <p:nvSpPr>
          <p:cNvPr id="8" name="TextBox 7">
            <a:extLst>
              <a:ext uri="{FF2B5EF4-FFF2-40B4-BE49-F238E27FC236}">
                <a16:creationId xmlns:a16="http://schemas.microsoft.com/office/drawing/2014/main" id="{721703E8-DBFD-2CD7-8927-04BDAB086A7B}"/>
              </a:ext>
            </a:extLst>
          </p:cNvPr>
          <p:cNvSpPr txBox="1"/>
          <p:nvPr/>
        </p:nvSpPr>
        <p:spPr>
          <a:xfrm>
            <a:off x="7699248" y="5691893"/>
            <a:ext cx="3383280" cy="414985"/>
          </a:xfrm>
          <a:prstGeom prst="rect">
            <a:avLst/>
          </a:prstGeom>
          <a:noFill/>
        </p:spPr>
        <p:txBody>
          <a:bodyPr wrap="square" lIns="0" rtlCol="0">
            <a:spAutoFit/>
          </a:bodyPr>
          <a:lstStyle/>
          <a:p>
            <a:pPr algn="l">
              <a:lnSpc>
                <a:spcPct val="130000"/>
              </a:lnSpc>
              <a:spcAft>
                <a:spcPts val="600"/>
              </a:spcAft>
              <a:buClr>
                <a:schemeClr val="accent2"/>
              </a:buClr>
            </a:pPr>
            <a:r>
              <a:rPr lang="fi-FI" err="1"/>
              <a:t>Pseudocode</a:t>
            </a:r>
            <a:r>
              <a:rPr lang="fi-FI"/>
              <a:t> in </a:t>
            </a:r>
            <a:r>
              <a:rPr lang="fi-FI" err="1"/>
              <a:t>course</a:t>
            </a:r>
            <a:r>
              <a:rPr lang="fi-FI"/>
              <a:t> </a:t>
            </a:r>
            <a:r>
              <a:rPr lang="fi-FI" err="1"/>
              <a:t>notes</a:t>
            </a:r>
            <a:r>
              <a:rPr lang="fi-FI"/>
              <a:t>!</a:t>
            </a:r>
            <a:endParaRPr lang="en-FI"/>
          </a:p>
        </p:txBody>
      </p:sp>
      <p:sp>
        <p:nvSpPr>
          <p:cNvPr id="6" name="TextBox 5">
            <a:extLst>
              <a:ext uri="{FF2B5EF4-FFF2-40B4-BE49-F238E27FC236}">
                <a16:creationId xmlns:a16="http://schemas.microsoft.com/office/drawing/2014/main" id="{53B25A09-615A-B39A-0622-4D75E8039B12}"/>
              </a:ext>
            </a:extLst>
          </p:cNvPr>
          <p:cNvSpPr txBox="1"/>
          <p:nvPr/>
        </p:nvSpPr>
        <p:spPr>
          <a:xfrm>
            <a:off x="1153602" y="4866542"/>
            <a:ext cx="3849222" cy="646331"/>
          </a:xfrm>
          <a:prstGeom prst="rect">
            <a:avLst/>
          </a:prstGeom>
          <a:solidFill>
            <a:schemeClr val="bg1">
              <a:lumMod val="85000"/>
            </a:schemeClr>
          </a:solidFill>
          <a:ln>
            <a:solidFill>
              <a:schemeClr val="tx1"/>
            </a:solidFill>
          </a:ln>
        </p:spPr>
        <p:txBody>
          <a:bodyPr wrap="square">
            <a:spAutoFit/>
          </a:bodyPr>
          <a:lstStyle>
            <a:defPPr>
              <a:defRPr lang="en-US"/>
            </a:defPPr>
            <a:lvl1pPr>
              <a:defRPr b="0" i="1">
                <a:latin typeface="Cambria Math" panose="02040503050406030204" pitchFamily="18" charset="0"/>
              </a:defRPr>
            </a:lvl1pPr>
          </a:lstStyle>
          <a:p>
            <a:r>
              <a:rPr lang="en-GB" b="1" i="0">
                <a:latin typeface="+mj-lt"/>
              </a:rPr>
              <a:t>Confidence weights:</a:t>
            </a:r>
            <a:br>
              <a:rPr lang="en-GB" i="0">
                <a:latin typeface="+mj-lt"/>
              </a:rPr>
            </a:br>
            <a:r>
              <a:rPr lang="en-GB" i="0">
                <a:latin typeface="+mj-lt"/>
              </a:rPr>
              <a:t>Be</a:t>
            </a:r>
            <a:r>
              <a:rPr lang="en-GB" i="0">
                <a:latin typeface="+mj-lt"/>
                <a:sym typeface="Wingdings" panose="05000000000000000000" pitchFamily="2" charset="2"/>
              </a:rPr>
              <a:t>nefit from longer temporal history</a:t>
            </a:r>
            <a:endParaRPr lang="en-FI" i="0">
              <a:latin typeface="+mj-lt"/>
            </a:endParaRPr>
          </a:p>
        </p:txBody>
      </p:sp>
      <p:sp>
        <p:nvSpPr>
          <p:cNvPr id="7" name="Arrow: Down 6">
            <a:extLst>
              <a:ext uri="{FF2B5EF4-FFF2-40B4-BE49-F238E27FC236}">
                <a16:creationId xmlns:a16="http://schemas.microsoft.com/office/drawing/2014/main" id="{0DE18428-92E0-893D-FABE-B5537AFA01A0}"/>
              </a:ext>
            </a:extLst>
          </p:cNvPr>
          <p:cNvSpPr/>
          <p:nvPr/>
        </p:nvSpPr>
        <p:spPr>
          <a:xfrm rot="10800000">
            <a:off x="3288324" y="4443420"/>
            <a:ext cx="206619" cy="314320"/>
          </a:xfrm>
          <a:prstGeom prst="downArrow">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9" name="Slide Number Placeholder 8">
            <a:extLst>
              <a:ext uri="{FF2B5EF4-FFF2-40B4-BE49-F238E27FC236}">
                <a16:creationId xmlns:a16="http://schemas.microsoft.com/office/drawing/2014/main" id="{8D4E74E6-478A-E847-FF34-9565274BF48C}"/>
              </a:ext>
            </a:extLst>
          </p:cNvPr>
          <p:cNvSpPr>
            <a:spLocks noGrp="1"/>
          </p:cNvSpPr>
          <p:nvPr>
            <p:ph type="sldNum" sz="quarter" idx="12"/>
          </p:nvPr>
        </p:nvSpPr>
        <p:spPr/>
        <p:txBody>
          <a:bodyPr/>
          <a:lstStyle/>
          <a:p>
            <a:fld id="{897AE9FA-3F8D-0D45-ABEA-B1C7A7244A19}" type="slidenum">
              <a:rPr lang="en-US" smtClean="0"/>
              <a:t>39</a:t>
            </a:fld>
            <a:endParaRPr lang="en-US"/>
          </a:p>
        </p:txBody>
      </p:sp>
    </p:spTree>
    <p:extLst>
      <p:ext uri="{BB962C8B-B14F-4D97-AF65-F5344CB8AC3E}">
        <p14:creationId xmlns:p14="http://schemas.microsoft.com/office/powerpoint/2010/main" val="220707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42BB805F-EF53-C197-FD82-269D76BA06E1}"/>
              </a:ext>
            </a:extLst>
          </p:cNvPr>
          <p:cNvCxnSpPr>
            <a:cxnSpLocks/>
          </p:cNvCxnSpPr>
          <p:nvPr/>
        </p:nvCxnSpPr>
        <p:spPr>
          <a:xfrm flipV="1">
            <a:off x="8556397" y="4454992"/>
            <a:ext cx="0" cy="4420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B6D743-98B0-0BFC-21B0-12F955E35701}"/>
              </a:ext>
            </a:extLst>
          </p:cNvPr>
          <p:cNvCxnSpPr>
            <a:cxnSpLocks/>
          </p:cNvCxnSpPr>
          <p:nvPr/>
        </p:nvCxnSpPr>
        <p:spPr>
          <a:xfrm>
            <a:off x="6294948" y="2701540"/>
            <a:ext cx="2277010" cy="2195484"/>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7BEE909-560B-AC60-0544-4ACDD91DC190}"/>
              </a:ext>
            </a:extLst>
          </p:cNvPr>
          <p:cNvCxnSpPr>
            <a:cxnSpLocks/>
          </p:cNvCxnSpPr>
          <p:nvPr/>
        </p:nvCxnSpPr>
        <p:spPr>
          <a:xfrm rot="1526391">
            <a:off x="5909760" y="3152808"/>
            <a:ext cx="2384378" cy="1255178"/>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414217-4942-C87B-3860-B0E0FF64DD65}"/>
              </a:ext>
            </a:extLst>
          </p:cNvPr>
          <p:cNvCxnSpPr>
            <a:cxnSpLocks/>
          </p:cNvCxnSpPr>
          <p:nvPr/>
        </p:nvCxnSpPr>
        <p:spPr>
          <a:xfrm flipV="1">
            <a:off x="7924800" y="2686863"/>
            <a:ext cx="1622229" cy="2189937"/>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a:t>Restir – glossy materials</a:t>
            </a:r>
            <a:endParaRPr lang="en-FI"/>
          </a:p>
        </p:txBody>
      </p:sp>
      <p:sp>
        <p:nvSpPr>
          <p:cNvPr id="5" name="Content Placeholder 4">
            <a:extLst>
              <a:ext uri="{FF2B5EF4-FFF2-40B4-BE49-F238E27FC236}">
                <a16:creationId xmlns:a16="http://schemas.microsoft.com/office/drawing/2014/main" id="{2160D791-C44A-39B7-F789-FB113C431EB0}"/>
              </a:ext>
            </a:extLst>
          </p:cNvPr>
          <p:cNvSpPr>
            <a:spLocks noGrp="1"/>
          </p:cNvSpPr>
          <p:nvPr>
            <p:ph idx="1"/>
          </p:nvPr>
        </p:nvSpPr>
        <p:spPr>
          <a:xfrm>
            <a:off x="476199" y="1879406"/>
            <a:ext cx="11342915" cy="3897179"/>
          </a:xfrm>
        </p:spPr>
        <p:txBody>
          <a:bodyPr>
            <a:normAutofit/>
          </a:bodyPr>
          <a:lstStyle/>
          <a:p>
            <a:pPr algn="l"/>
            <a:r>
              <a:rPr lang="en-US" sz="2000">
                <a:latin typeface="TeXGyrePagellaX-Regular"/>
              </a:rPr>
              <a:t>What if the primary hit is at a glossy surface?</a:t>
            </a:r>
          </a:p>
          <a:p>
            <a:r>
              <a:rPr lang="en-US" sz="2000">
                <a:latin typeface="TeXGyrePagellaX-Regular"/>
              </a:rPr>
              <a:t>New direction far from ideal reflection?</a:t>
            </a:r>
            <a:endParaRPr lang="en-US" sz="2000">
              <a:latin typeface="TeXGyrePagellaX-Regular"/>
              <a:sym typeface="Wingdings" panose="05000000000000000000" pitchFamily="2" charset="2"/>
            </a:endParaRPr>
          </a:p>
          <a:p>
            <a:pPr lvl="1"/>
            <a:r>
              <a:rPr lang="en-US" sz="1600">
                <a:latin typeface="TeXGyrePagellaX-Regular"/>
                <a:sym typeface="Wingdings" panose="05000000000000000000" pitchFamily="2" charset="2"/>
              </a:rPr>
              <a:t>Zero BSDF! </a:t>
            </a:r>
            <a:r>
              <a:rPr lang="en-US" sz="1600">
                <a:latin typeface="TeXGyrePagellaX-Regular"/>
              </a:rPr>
              <a:t>Reusing yields nothing!</a:t>
            </a:r>
          </a:p>
          <a:p>
            <a:pPr lvl="1"/>
            <a:endParaRPr lang="en-US" sz="1600">
              <a:latin typeface="TeXGyrePagellaX-Regular"/>
            </a:endParaRPr>
          </a:p>
          <a:p>
            <a:pPr marL="228600" lvl="1" indent="0">
              <a:buNone/>
            </a:pPr>
            <a:endParaRPr lang="en-US" sz="1600">
              <a:latin typeface="TeXGyrePagellaX-Regular"/>
            </a:endParaRPr>
          </a:p>
        </p:txBody>
      </p:sp>
      <p:sp>
        <p:nvSpPr>
          <p:cNvPr id="49" name="TextBox 48">
            <a:extLst>
              <a:ext uri="{FF2B5EF4-FFF2-40B4-BE49-F238E27FC236}">
                <a16:creationId xmlns:a16="http://schemas.microsoft.com/office/drawing/2014/main" id="{1483E058-D40F-D3DF-79B6-771B96872794}"/>
              </a:ext>
            </a:extLst>
          </p:cNvPr>
          <p:cNvSpPr txBox="1"/>
          <p:nvPr/>
        </p:nvSpPr>
        <p:spPr>
          <a:xfrm>
            <a:off x="5930955" y="2265763"/>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err="1"/>
              <a:t>sensor</a:t>
            </a:r>
            <a:endParaRPr lang="en-FI"/>
          </a:p>
        </p:txBody>
      </p:sp>
      <p:sp>
        <p:nvSpPr>
          <p:cNvPr id="74" name="TextBox 73">
            <a:extLst>
              <a:ext uri="{FF2B5EF4-FFF2-40B4-BE49-F238E27FC236}">
                <a16:creationId xmlns:a16="http://schemas.microsoft.com/office/drawing/2014/main" id="{9EB2B208-217E-282F-DDE4-5E39FA7257C5}"/>
              </a:ext>
            </a:extLst>
          </p:cNvPr>
          <p:cNvSpPr txBox="1"/>
          <p:nvPr/>
        </p:nvSpPr>
        <p:spPr>
          <a:xfrm>
            <a:off x="7272103" y="2786867"/>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grpSp>
        <p:nvGrpSpPr>
          <p:cNvPr id="83" name="Group 82">
            <a:extLst>
              <a:ext uri="{FF2B5EF4-FFF2-40B4-BE49-F238E27FC236}">
                <a16:creationId xmlns:a16="http://schemas.microsoft.com/office/drawing/2014/main" id="{213A706D-0E55-FF4F-272E-F56332F68B31}"/>
              </a:ext>
            </a:extLst>
          </p:cNvPr>
          <p:cNvGrpSpPr/>
          <p:nvPr/>
        </p:nvGrpSpPr>
        <p:grpSpPr>
          <a:xfrm rot="1526391">
            <a:off x="6924460" y="3159140"/>
            <a:ext cx="374709" cy="636988"/>
            <a:chOff x="7193747" y="2565842"/>
            <a:chExt cx="374709" cy="636988"/>
          </a:xfrm>
        </p:grpSpPr>
        <p:cxnSp>
          <p:nvCxnSpPr>
            <p:cNvPr id="64" name="Straight Connector 63">
              <a:extLst>
                <a:ext uri="{FF2B5EF4-FFF2-40B4-BE49-F238E27FC236}">
                  <a16:creationId xmlns:a16="http://schemas.microsoft.com/office/drawing/2014/main" id="{47DFC58D-95C9-0764-2284-3D6D0F3B2D2B}"/>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005C358-ED10-4F19-8B15-F52630747513}"/>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DC73A66-07AE-76F9-3237-6BA149A163B2}"/>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4C8507B-8424-74D8-2700-90C042E675B1}"/>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CCA7A7B-23CA-0ED1-D27D-4D5A5BF0AA1B}"/>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6E7C9572-FE53-0380-2882-52D0D2424108}"/>
              </a:ext>
            </a:extLst>
          </p:cNvPr>
          <p:cNvGrpSpPr/>
          <p:nvPr/>
        </p:nvGrpSpPr>
        <p:grpSpPr>
          <a:xfrm>
            <a:off x="6209772" y="2661160"/>
            <a:ext cx="611518" cy="493431"/>
            <a:chOff x="6209772" y="2661160"/>
            <a:chExt cx="611518" cy="493431"/>
          </a:xfrm>
        </p:grpSpPr>
        <p:sp>
          <p:nvSpPr>
            <p:cNvPr id="51" name="Isosceles Triangle 50">
              <a:extLst>
                <a:ext uri="{FF2B5EF4-FFF2-40B4-BE49-F238E27FC236}">
                  <a16:creationId xmlns:a16="http://schemas.microsoft.com/office/drawing/2014/main" id="{034BDA01-DAF1-BB3D-759F-A19F53C7707A}"/>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97" name="Group 96">
              <a:extLst>
                <a:ext uri="{FF2B5EF4-FFF2-40B4-BE49-F238E27FC236}">
                  <a16:creationId xmlns:a16="http://schemas.microsoft.com/office/drawing/2014/main" id="{AD8A6F04-ACCB-082E-78A0-0E733AC61E46}"/>
                </a:ext>
              </a:extLst>
            </p:cNvPr>
            <p:cNvGrpSpPr/>
            <p:nvPr/>
          </p:nvGrpSpPr>
          <p:grpSpPr>
            <a:xfrm>
              <a:off x="6474763" y="3001212"/>
              <a:ext cx="346527" cy="115066"/>
              <a:chOff x="6474763" y="3001212"/>
              <a:chExt cx="346527" cy="115066"/>
            </a:xfrm>
          </p:grpSpPr>
          <p:sp>
            <p:nvSpPr>
              <p:cNvPr id="52" name="Oval 51">
                <a:extLst>
                  <a:ext uri="{FF2B5EF4-FFF2-40B4-BE49-F238E27FC236}">
                    <a16:creationId xmlns:a16="http://schemas.microsoft.com/office/drawing/2014/main" id="{3E851ECC-879C-7103-3FED-453D99BF3DAF}"/>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53" name="Oval 52">
                <a:extLst>
                  <a:ext uri="{FF2B5EF4-FFF2-40B4-BE49-F238E27FC236}">
                    <a16:creationId xmlns:a16="http://schemas.microsoft.com/office/drawing/2014/main" id="{1C0CE887-AD0D-D17C-F70C-DB7A62548D9C}"/>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p:sp>
        <p:nvSpPr>
          <p:cNvPr id="3" name="Rectangle 2">
            <a:extLst>
              <a:ext uri="{FF2B5EF4-FFF2-40B4-BE49-F238E27FC236}">
                <a16:creationId xmlns:a16="http://schemas.microsoft.com/office/drawing/2014/main" id="{C15145FF-1536-F855-1B33-AB80921167C1}"/>
              </a:ext>
            </a:extLst>
          </p:cNvPr>
          <p:cNvSpPr/>
          <p:nvPr/>
        </p:nvSpPr>
        <p:spPr>
          <a:xfrm>
            <a:off x="7109527" y="4899385"/>
            <a:ext cx="2303092" cy="195852"/>
          </a:xfrm>
          <a:prstGeom prst="rect">
            <a:avLst/>
          </a:prstGeom>
          <a:gradFill flip="none" rotWithShape="1">
            <a:gsLst>
              <a:gs pos="0">
                <a:schemeClr val="accent6">
                  <a:lumMod val="67000"/>
                </a:schemeClr>
              </a:gs>
              <a:gs pos="48000">
                <a:schemeClr val="accent6">
                  <a:lumMod val="97000"/>
                  <a:lumOff val="3000"/>
                </a:schemeClr>
              </a:gs>
              <a:gs pos="100000">
                <a:srgbClr val="C5F0FF"/>
              </a:gs>
            </a:gsLst>
            <a:lin ang="16200000" scaled="1"/>
            <a:tileRect/>
          </a:grad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11" name="Straight Connector 10">
            <a:extLst>
              <a:ext uri="{FF2B5EF4-FFF2-40B4-BE49-F238E27FC236}">
                <a16:creationId xmlns:a16="http://schemas.microsoft.com/office/drawing/2014/main" id="{8A11DFE8-11F5-8E9F-BBBA-3EE1184C892C}"/>
              </a:ext>
            </a:extLst>
          </p:cNvPr>
          <p:cNvCxnSpPr>
            <a:cxnSpLocks/>
          </p:cNvCxnSpPr>
          <p:nvPr/>
        </p:nvCxnSpPr>
        <p:spPr>
          <a:xfrm rot="20073609" flipH="1">
            <a:off x="7539934" y="3166531"/>
            <a:ext cx="2384378" cy="1255178"/>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E1244F-FFCE-F027-3C7E-EE30823BE279}"/>
              </a:ext>
            </a:extLst>
          </p:cNvPr>
          <p:cNvCxnSpPr>
            <a:cxnSpLocks/>
          </p:cNvCxnSpPr>
          <p:nvPr/>
        </p:nvCxnSpPr>
        <p:spPr>
          <a:xfrm flipH="1">
            <a:off x="8544119" y="2712864"/>
            <a:ext cx="989909" cy="2199098"/>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F088C197-E48C-CCFC-AAE1-7B46DCB44A1C}"/>
              </a:ext>
            </a:extLst>
          </p:cNvPr>
          <p:cNvSpPr/>
          <p:nvPr/>
        </p:nvSpPr>
        <p:spPr>
          <a:xfrm rot="1526391">
            <a:off x="8507142" y="4851031"/>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13" name="TextBox 12">
            <a:extLst>
              <a:ext uri="{FF2B5EF4-FFF2-40B4-BE49-F238E27FC236}">
                <a16:creationId xmlns:a16="http://schemas.microsoft.com/office/drawing/2014/main" id="{AA3560F4-4B1D-58C6-2372-E40C8FFE482A}"/>
              </a:ext>
            </a:extLst>
          </p:cNvPr>
          <p:cNvSpPr txBox="1"/>
          <p:nvPr/>
        </p:nvSpPr>
        <p:spPr>
          <a:xfrm>
            <a:off x="5580186" y="4548247"/>
            <a:ext cx="1529006" cy="414985"/>
          </a:xfrm>
          <a:prstGeom prst="rect">
            <a:avLst/>
          </a:prstGeom>
          <a:noFill/>
        </p:spPr>
        <p:txBody>
          <a:bodyPr wrap="square" lIns="0" rtlCol="0">
            <a:spAutoFit/>
          </a:bodyPr>
          <a:lstStyle/>
          <a:p>
            <a:pPr algn="l">
              <a:lnSpc>
                <a:spcPct val="130000"/>
              </a:lnSpc>
              <a:spcAft>
                <a:spcPts val="600"/>
              </a:spcAft>
              <a:buClr>
                <a:schemeClr val="accent2"/>
              </a:buClr>
            </a:pPr>
            <a:r>
              <a:rPr lang="fi-FI"/>
              <a:t>(</a:t>
            </a:r>
            <a:r>
              <a:rPr lang="fi-FI" err="1"/>
              <a:t>rough</a:t>
            </a:r>
            <a:r>
              <a:rPr lang="fi-FI"/>
              <a:t>) </a:t>
            </a:r>
            <a:r>
              <a:rPr lang="fi-FI" err="1"/>
              <a:t>mirror</a:t>
            </a:r>
            <a:endParaRPr lang="en-FI"/>
          </a:p>
        </p:txBody>
      </p:sp>
      <p:sp>
        <p:nvSpPr>
          <p:cNvPr id="16" name="Rectangle 15">
            <a:extLst>
              <a:ext uri="{FF2B5EF4-FFF2-40B4-BE49-F238E27FC236}">
                <a16:creationId xmlns:a16="http://schemas.microsoft.com/office/drawing/2014/main" id="{3B886BB0-4E8E-DB83-1C93-E232D92F50E3}"/>
              </a:ext>
            </a:extLst>
          </p:cNvPr>
          <p:cNvSpPr/>
          <p:nvPr/>
        </p:nvSpPr>
        <p:spPr>
          <a:xfrm>
            <a:off x="8978052" y="2491231"/>
            <a:ext cx="2303092" cy="195852"/>
          </a:xfrm>
          <a:prstGeom prst="rect">
            <a:avLst/>
          </a:prstGeom>
          <a:solidFill>
            <a:srgbClr val="FFFF00"/>
          </a:solidFill>
          <a:ln w="3175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7" name="Oval 16">
            <a:extLst>
              <a:ext uri="{FF2B5EF4-FFF2-40B4-BE49-F238E27FC236}">
                <a16:creationId xmlns:a16="http://schemas.microsoft.com/office/drawing/2014/main" id="{32A03EE6-B68C-D2E6-2028-1484F4F045A7}"/>
              </a:ext>
            </a:extLst>
          </p:cNvPr>
          <p:cNvSpPr/>
          <p:nvPr/>
        </p:nvSpPr>
        <p:spPr>
          <a:xfrm rot="1526391">
            <a:off x="9490771" y="2653186"/>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24" name="Multiplication Sign 23">
            <a:extLst>
              <a:ext uri="{FF2B5EF4-FFF2-40B4-BE49-F238E27FC236}">
                <a16:creationId xmlns:a16="http://schemas.microsoft.com/office/drawing/2014/main" id="{2DCA4918-C2DE-81C2-E568-E4D420FEBB5A}"/>
              </a:ext>
            </a:extLst>
          </p:cNvPr>
          <p:cNvSpPr/>
          <p:nvPr/>
        </p:nvSpPr>
        <p:spPr>
          <a:xfrm>
            <a:off x="8576291" y="4420006"/>
            <a:ext cx="329255" cy="302768"/>
          </a:xfrm>
          <a:prstGeom prst="mathMultiply">
            <a:avLst/>
          </a:prstGeom>
          <a:solidFill>
            <a:schemeClr val="accent1"/>
          </a:solidFill>
          <a:ln w="254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28" name="Straight Arrow Connector 27">
            <a:extLst>
              <a:ext uri="{FF2B5EF4-FFF2-40B4-BE49-F238E27FC236}">
                <a16:creationId xmlns:a16="http://schemas.microsoft.com/office/drawing/2014/main" id="{68D006F0-C326-D479-6051-DE9FFD094E48}"/>
              </a:ext>
            </a:extLst>
          </p:cNvPr>
          <p:cNvCxnSpPr/>
          <p:nvPr/>
        </p:nvCxnSpPr>
        <p:spPr>
          <a:xfrm flipV="1">
            <a:off x="7920466" y="4421556"/>
            <a:ext cx="0" cy="4420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B69A42DE-C930-81BA-96D6-974AB8B66B9F}"/>
              </a:ext>
            </a:extLst>
          </p:cNvPr>
          <p:cNvSpPr/>
          <p:nvPr/>
        </p:nvSpPr>
        <p:spPr>
          <a:xfrm rot="1526391">
            <a:off x="7873826" y="4829959"/>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2" name="TextBox 1">
            <a:extLst>
              <a:ext uri="{FF2B5EF4-FFF2-40B4-BE49-F238E27FC236}">
                <a16:creationId xmlns:a16="http://schemas.microsoft.com/office/drawing/2014/main" id="{2EF18CEE-AF02-839F-8698-76B3CDA40A0E}"/>
              </a:ext>
            </a:extLst>
          </p:cNvPr>
          <p:cNvSpPr txBox="1"/>
          <p:nvPr/>
        </p:nvSpPr>
        <p:spPr>
          <a:xfrm>
            <a:off x="8944675" y="4315414"/>
            <a:ext cx="2218676" cy="414985"/>
          </a:xfrm>
          <a:prstGeom prst="rect">
            <a:avLst/>
          </a:prstGeom>
          <a:noFill/>
        </p:spPr>
        <p:txBody>
          <a:bodyPr wrap="square" lIns="0" rtlCol="0">
            <a:spAutoFit/>
          </a:bodyPr>
          <a:lstStyle/>
          <a:p>
            <a:pPr algn="l">
              <a:lnSpc>
                <a:spcPct val="130000"/>
              </a:lnSpc>
              <a:spcAft>
                <a:spcPts val="600"/>
              </a:spcAft>
              <a:buClr>
                <a:schemeClr val="accent2"/>
              </a:buClr>
            </a:pPr>
            <a:r>
              <a:rPr lang="fi-FI"/>
              <a:t>non-ideal reflection</a:t>
            </a:r>
            <a:endParaRPr lang="en-FI"/>
          </a:p>
        </p:txBody>
      </p:sp>
      <p:sp>
        <p:nvSpPr>
          <p:cNvPr id="6" name="TextBox 5">
            <a:extLst>
              <a:ext uri="{FF2B5EF4-FFF2-40B4-BE49-F238E27FC236}">
                <a16:creationId xmlns:a16="http://schemas.microsoft.com/office/drawing/2014/main" id="{4A36074F-7BB6-855E-22DC-48772925CECB}"/>
              </a:ext>
            </a:extLst>
          </p:cNvPr>
          <p:cNvSpPr txBox="1"/>
          <p:nvPr/>
        </p:nvSpPr>
        <p:spPr>
          <a:xfrm>
            <a:off x="7094321" y="4220964"/>
            <a:ext cx="822482" cy="414985"/>
          </a:xfrm>
          <a:prstGeom prst="rect">
            <a:avLst/>
          </a:prstGeom>
          <a:noFill/>
        </p:spPr>
        <p:txBody>
          <a:bodyPr wrap="square" lIns="0" rtlCol="0">
            <a:spAutoFit/>
          </a:bodyPr>
          <a:lstStyle/>
          <a:p>
            <a:pPr algn="l">
              <a:lnSpc>
                <a:spcPct val="130000"/>
              </a:lnSpc>
              <a:spcAft>
                <a:spcPts val="600"/>
              </a:spcAft>
              <a:buClr>
                <a:schemeClr val="accent2"/>
              </a:buClr>
            </a:pPr>
            <a:r>
              <a:rPr lang="fi-FI"/>
              <a:t>normal</a:t>
            </a:r>
            <a:endParaRPr lang="en-FI"/>
          </a:p>
        </p:txBody>
      </p:sp>
      <p:sp>
        <p:nvSpPr>
          <p:cNvPr id="7" name="Slide Number Placeholder 6">
            <a:extLst>
              <a:ext uri="{FF2B5EF4-FFF2-40B4-BE49-F238E27FC236}">
                <a16:creationId xmlns:a16="http://schemas.microsoft.com/office/drawing/2014/main" id="{F536C963-06B4-A731-DD9C-D0EBEB098306}"/>
              </a:ext>
            </a:extLst>
          </p:cNvPr>
          <p:cNvSpPr>
            <a:spLocks noGrp="1"/>
          </p:cNvSpPr>
          <p:nvPr>
            <p:ph type="sldNum" sz="quarter" idx="12"/>
          </p:nvPr>
        </p:nvSpPr>
        <p:spPr/>
        <p:txBody>
          <a:bodyPr/>
          <a:lstStyle/>
          <a:p>
            <a:fld id="{897AE9FA-3F8D-0D45-ABEA-B1C7A7244A19}" type="slidenum">
              <a:rPr lang="en-US" smtClean="0"/>
              <a:t>4</a:t>
            </a:fld>
            <a:endParaRPr lang="en-US"/>
          </a:p>
        </p:txBody>
      </p:sp>
    </p:spTree>
    <p:extLst>
      <p:ext uri="{BB962C8B-B14F-4D97-AF65-F5344CB8AC3E}">
        <p14:creationId xmlns:p14="http://schemas.microsoft.com/office/powerpoint/2010/main" val="2404424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98BFB2-2F63-B8D6-FE4D-265037B7F8C3}"/>
              </a:ext>
            </a:extLst>
          </p:cNvPr>
          <p:cNvSpPr/>
          <p:nvPr/>
        </p:nvSpPr>
        <p:spPr>
          <a:xfrm>
            <a:off x="10795000" y="4922520"/>
            <a:ext cx="1153160" cy="118872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6293C968-9EDF-11D7-CB0A-33785F93E8D3}"/>
              </a:ext>
            </a:extLst>
          </p:cNvPr>
          <p:cNvSpPr>
            <a:spLocks noGrp="1"/>
          </p:cNvSpPr>
          <p:nvPr>
            <p:ph type="title"/>
          </p:nvPr>
        </p:nvSpPr>
        <p:spPr/>
        <p:txBody>
          <a:bodyPr/>
          <a:lstStyle/>
          <a:p>
            <a:r>
              <a:rPr lang="fi-FI" err="1"/>
              <a:t>shift</a:t>
            </a:r>
            <a:r>
              <a:rPr lang="fi-FI"/>
              <a:t> </a:t>
            </a:r>
            <a:r>
              <a:rPr lang="fi-FI" err="1"/>
              <a:t>mapping</a:t>
            </a:r>
            <a:r>
              <a:rPr lang="fi-FI"/>
              <a:t> </a:t>
            </a:r>
            <a:r>
              <a:rPr lang="fi-FI" err="1"/>
              <a:t>matches</a:t>
            </a:r>
            <a:r>
              <a:rPr lang="fi-FI"/>
              <a:t> </a:t>
            </a:r>
            <a:r>
              <a:rPr lang="fi-FI" err="1"/>
              <a:t>pdfs</a:t>
            </a:r>
            <a:endParaRPr lang="en-FI"/>
          </a:p>
        </p:txBody>
      </p:sp>
      <p:sp>
        <p:nvSpPr>
          <p:cNvPr id="4" name="Slide Number Placeholder 3">
            <a:extLst>
              <a:ext uri="{FF2B5EF4-FFF2-40B4-BE49-F238E27FC236}">
                <a16:creationId xmlns:a16="http://schemas.microsoft.com/office/drawing/2014/main" id="{099E0F3D-1531-38A7-2834-00567E45AFA6}"/>
              </a:ext>
            </a:extLst>
          </p:cNvPr>
          <p:cNvSpPr>
            <a:spLocks noGrp="1"/>
          </p:cNvSpPr>
          <p:nvPr>
            <p:ph type="sldNum" sz="quarter" idx="12"/>
          </p:nvPr>
        </p:nvSpPr>
        <p:spPr/>
        <p:txBody>
          <a:bodyPr/>
          <a:lstStyle/>
          <a:p>
            <a:fld id="{897AE9FA-3F8D-0D45-ABEA-B1C7A7244A19}" type="slidenum">
              <a:rPr lang="en-US" smtClean="0"/>
              <a:t>40</a:t>
            </a:fld>
            <a:endParaRPr lang="en-US"/>
          </a:p>
        </p:txBody>
      </p:sp>
      <p:pic>
        <p:nvPicPr>
          <p:cNvPr id="5" name="Graphic 4">
            <a:extLst>
              <a:ext uri="{FF2B5EF4-FFF2-40B4-BE49-F238E27FC236}">
                <a16:creationId xmlns:a16="http://schemas.microsoft.com/office/drawing/2014/main" id="{3264CB7A-3196-2867-5F3E-00386D331A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20515" y="2173512"/>
            <a:ext cx="4762500" cy="3733800"/>
          </a:xfrm>
          <a:prstGeom prst="rect">
            <a:avLst/>
          </a:prstGeom>
        </p:spPr>
      </p:pic>
      <p:pic>
        <p:nvPicPr>
          <p:cNvPr id="6" name="Content Placeholder 5">
            <a:extLst>
              <a:ext uri="{FF2B5EF4-FFF2-40B4-BE49-F238E27FC236}">
                <a16:creationId xmlns:a16="http://schemas.microsoft.com/office/drawing/2014/main" id="{ED553C44-7EED-C8EC-21B8-D3616D56C917}"/>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rcRect/>
          <a:stretch/>
        </p:blipFill>
        <p:spPr>
          <a:xfrm>
            <a:off x="6432232" y="2173512"/>
            <a:ext cx="4762500" cy="3733800"/>
          </a:xfrm>
          <a:prstGeom prst="rect">
            <a:avLst/>
          </a:prstGeom>
        </p:spPr>
      </p:pic>
      <p:sp>
        <p:nvSpPr>
          <p:cNvPr id="7" name="TextBox 6">
            <a:extLst>
              <a:ext uri="{FF2B5EF4-FFF2-40B4-BE49-F238E27FC236}">
                <a16:creationId xmlns:a16="http://schemas.microsoft.com/office/drawing/2014/main" id="{F5503E36-0159-5D82-0E6F-BAC006E331EA}"/>
              </a:ext>
            </a:extLst>
          </p:cNvPr>
          <p:cNvSpPr txBox="1"/>
          <p:nvPr/>
        </p:nvSpPr>
        <p:spPr>
          <a:xfrm>
            <a:off x="963168" y="1773936"/>
            <a:ext cx="4529328" cy="414985"/>
          </a:xfrm>
          <a:prstGeom prst="rect">
            <a:avLst/>
          </a:prstGeom>
          <a:noFill/>
        </p:spPr>
        <p:txBody>
          <a:bodyPr wrap="square" lIns="0" rtlCol="0">
            <a:spAutoFit/>
          </a:bodyPr>
          <a:lstStyle/>
          <a:p>
            <a:pPr algn="ctr">
              <a:lnSpc>
                <a:spcPct val="130000"/>
              </a:lnSpc>
              <a:spcAft>
                <a:spcPts val="600"/>
              </a:spcAft>
              <a:buClr>
                <a:schemeClr val="accent2"/>
              </a:buClr>
            </a:pPr>
            <a:r>
              <a:rPr lang="fi-FI" b="1" err="1"/>
              <a:t>Without</a:t>
            </a:r>
            <a:r>
              <a:rPr lang="fi-FI" b="1"/>
              <a:t> </a:t>
            </a:r>
            <a:r>
              <a:rPr lang="fi-FI" b="1" err="1"/>
              <a:t>shift</a:t>
            </a:r>
            <a:r>
              <a:rPr lang="fi-FI" b="1"/>
              <a:t> </a:t>
            </a:r>
            <a:r>
              <a:rPr lang="fi-FI" b="1" err="1"/>
              <a:t>mapping</a:t>
            </a:r>
            <a:endParaRPr lang="en-FI" b="1"/>
          </a:p>
        </p:txBody>
      </p:sp>
      <p:sp>
        <p:nvSpPr>
          <p:cNvPr id="8" name="TextBox 7">
            <a:extLst>
              <a:ext uri="{FF2B5EF4-FFF2-40B4-BE49-F238E27FC236}">
                <a16:creationId xmlns:a16="http://schemas.microsoft.com/office/drawing/2014/main" id="{289E865B-177F-1274-5148-70DC3D81795A}"/>
              </a:ext>
            </a:extLst>
          </p:cNvPr>
          <p:cNvSpPr txBox="1"/>
          <p:nvPr/>
        </p:nvSpPr>
        <p:spPr>
          <a:xfrm>
            <a:off x="6548818" y="1780032"/>
            <a:ext cx="4529328" cy="414985"/>
          </a:xfrm>
          <a:prstGeom prst="rect">
            <a:avLst/>
          </a:prstGeom>
          <a:noFill/>
        </p:spPr>
        <p:txBody>
          <a:bodyPr wrap="square" lIns="0" rtlCol="0">
            <a:spAutoFit/>
          </a:bodyPr>
          <a:lstStyle/>
          <a:p>
            <a:pPr algn="ctr">
              <a:lnSpc>
                <a:spcPct val="130000"/>
              </a:lnSpc>
              <a:spcAft>
                <a:spcPts val="600"/>
              </a:spcAft>
              <a:buClr>
                <a:schemeClr val="accent2"/>
              </a:buClr>
            </a:pPr>
            <a:r>
              <a:rPr lang="fi-FI" b="1" err="1"/>
              <a:t>With</a:t>
            </a:r>
            <a:r>
              <a:rPr lang="fi-FI" b="1"/>
              <a:t> </a:t>
            </a:r>
            <a:r>
              <a:rPr lang="fi-FI" b="1" err="1"/>
              <a:t>shift</a:t>
            </a:r>
            <a:r>
              <a:rPr lang="fi-FI" b="1"/>
              <a:t> </a:t>
            </a:r>
            <a:r>
              <a:rPr lang="fi-FI" b="1" err="1"/>
              <a:t>mapping</a:t>
            </a:r>
            <a:endParaRPr lang="en-FI" b="1"/>
          </a:p>
        </p:txBody>
      </p:sp>
    </p:spTree>
    <p:extLst>
      <p:ext uri="{BB962C8B-B14F-4D97-AF65-F5344CB8AC3E}">
        <p14:creationId xmlns:p14="http://schemas.microsoft.com/office/powerpoint/2010/main" val="1387198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5A525A64-12B3-5A00-6B92-D01E39E0B2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58001"/>
          </a:xfrm>
        </p:spPr>
      </p:pic>
      <p:sp>
        <p:nvSpPr>
          <p:cNvPr id="9" name="Title 1">
            <a:extLst>
              <a:ext uri="{FF2B5EF4-FFF2-40B4-BE49-F238E27FC236}">
                <a16:creationId xmlns:a16="http://schemas.microsoft.com/office/drawing/2014/main" id="{3B907AB0-9906-E7DA-E2F2-703550DABDED}"/>
              </a:ext>
            </a:extLst>
          </p:cNvPr>
          <p:cNvSpPr>
            <a:spLocks noGrp="1"/>
          </p:cNvSpPr>
          <p:nvPr>
            <p:ph type="title"/>
          </p:nvPr>
        </p:nvSpPr>
        <p:spPr>
          <a:xfrm>
            <a:off x="220980" y="0"/>
            <a:ext cx="10515600" cy="838200"/>
          </a:xfrm>
        </p:spPr>
        <p:txBody>
          <a:bodyPr/>
          <a:lstStyle/>
          <a:p>
            <a:r>
              <a:rPr lang="en-US" err="1">
                <a:solidFill>
                  <a:schemeClr val="bg1"/>
                </a:solidFill>
                <a:effectLst>
                  <a:glow rad="127000">
                    <a:schemeClr val="tx1"/>
                  </a:glow>
                  <a:outerShdw blurRad="38100" dist="38100" dir="2700000" algn="tl">
                    <a:srgbClr val="000000">
                      <a:alpha val="43137"/>
                    </a:srgbClr>
                  </a:outerShdw>
                </a:effectLst>
              </a:rPr>
              <a:t>PaTh</a:t>
            </a:r>
            <a:r>
              <a:rPr lang="en-US">
                <a:solidFill>
                  <a:schemeClr val="bg1"/>
                </a:solidFill>
                <a:effectLst>
                  <a:glow rad="127000">
                    <a:schemeClr val="tx1"/>
                  </a:glow>
                  <a:outerShdw blurRad="38100" dist="38100" dir="2700000" algn="tl">
                    <a:srgbClr val="000000">
                      <a:alpha val="43137"/>
                    </a:srgbClr>
                  </a:outerShdw>
                </a:effectLst>
              </a:rPr>
              <a:t> Tracing   (1 SPP)</a:t>
            </a:r>
          </a:p>
        </p:txBody>
      </p:sp>
      <p:pic>
        <p:nvPicPr>
          <p:cNvPr id="10" name="Picture 9" descr="A picture containing old, dirty&#10;&#10;Description automatically generated">
            <a:extLst>
              <a:ext uri="{FF2B5EF4-FFF2-40B4-BE49-F238E27FC236}">
                <a16:creationId xmlns:a16="http://schemas.microsoft.com/office/drawing/2014/main" id="{24EC87D3-EDA7-92EB-8FEC-F7D313F2BB75}"/>
              </a:ext>
            </a:extLst>
          </p:cNvPr>
          <p:cNvPicPr>
            <a:picLocks noChangeAspect="1"/>
          </p:cNvPicPr>
          <p:nvPr/>
        </p:nvPicPr>
        <p:blipFill rotWithShape="1">
          <a:blip r:embed="rId4">
            <a:extLst>
              <a:ext uri="{28A0092B-C50C-407E-A947-70E740481C1C}">
                <a14:useLocalDpi xmlns:a14="http://schemas.microsoft.com/office/drawing/2010/main" val="0"/>
              </a:ext>
            </a:extLst>
          </a:blip>
          <a:srcRect l="48312"/>
          <a:stretch/>
        </p:blipFill>
        <p:spPr>
          <a:xfrm>
            <a:off x="5890260" y="0"/>
            <a:ext cx="6301739" cy="6858000"/>
          </a:xfrm>
          <a:prstGeom prst="rect">
            <a:avLst/>
          </a:prstGeom>
        </p:spPr>
      </p:pic>
      <p:sp>
        <p:nvSpPr>
          <p:cNvPr id="11" name="Title 1">
            <a:extLst>
              <a:ext uri="{FF2B5EF4-FFF2-40B4-BE49-F238E27FC236}">
                <a16:creationId xmlns:a16="http://schemas.microsoft.com/office/drawing/2014/main" id="{9BDFF396-8615-0C9D-EA12-15FD72E7AB96}"/>
              </a:ext>
            </a:extLst>
          </p:cNvPr>
          <p:cNvSpPr txBox="1">
            <a:spLocks/>
          </p:cNvSpPr>
          <p:nvPr/>
        </p:nvSpPr>
        <p:spPr>
          <a:xfrm>
            <a:off x="6096000" y="-85344"/>
            <a:ext cx="10515600" cy="838200"/>
          </a:xfrm>
          <a:prstGeom prst="rect">
            <a:avLst/>
          </a:prstGeom>
          <a:effectLst>
            <a:glow rad="228600">
              <a:schemeClr val="accent4">
                <a:satMod val="175000"/>
                <a:alpha val="40000"/>
              </a:schemeClr>
            </a:glow>
          </a:effectLst>
        </p:spPr>
        <p:txBody>
          <a:bodyPr vert="horz" lIns="0" tIns="45720" rIns="91440" bIns="45720" rtlCol="0" anchor="ctr">
            <a:noAutofit/>
          </a:bodyPr>
          <a:lstStyle>
            <a:lvl1pPr algn="l" defTabSz="914400" rtl="0" eaLnBrk="1" latinLnBrk="0" hangingPunct="1">
              <a:lnSpc>
                <a:spcPct val="100000"/>
              </a:lnSpc>
              <a:spcBef>
                <a:spcPct val="0"/>
              </a:spcBef>
              <a:buNone/>
              <a:defRPr sz="2600" b="1" kern="1200" cap="all" baseline="0">
                <a:solidFill>
                  <a:schemeClr val="accent3"/>
                </a:solidFill>
                <a:latin typeface="+mj-lt"/>
                <a:ea typeface="+mj-ea"/>
                <a:cs typeface="+mj-cs"/>
              </a:defRPr>
            </a:lvl1pPr>
          </a:lstStyle>
          <a:p>
            <a:r>
              <a:rPr lang="en-US" err="1">
                <a:solidFill>
                  <a:schemeClr val="bg1"/>
                </a:solidFill>
                <a:effectLst>
                  <a:glow rad="127000">
                    <a:schemeClr val="tx1"/>
                  </a:glow>
                  <a:outerShdw blurRad="38100" dist="38100" dir="2700000" algn="tl">
                    <a:srgbClr val="000000">
                      <a:alpha val="43137"/>
                    </a:srgbClr>
                  </a:outerShdw>
                </a:effectLst>
              </a:rPr>
              <a:t>R</a:t>
            </a:r>
            <a:r>
              <a:rPr lang="en-US" cap="none" err="1">
                <a:solidFill>
                  <a:schemeClr val="bg1"/>
                </a:solidFill>
                <a:effectLst>
                  <a:glow rad="127000">
                    <a:schemeClr val="tx1"/>
                  </a:glow>
                  <a:outerShdw blurRad="38100" dist="38100" dir="2700000" algn="tl">
                    <a:srgbClr val="000000">
                      <a:alpha val="43137"/>
                    </a:srgbClr>
                  </a:outerShdw>
                </a:effectLst>
              </a:rPr>
              <a:t>e</a:t>
            </a:r>
            <a:r>
              <a:rPr lang="en-US" err="1">
                <a:solidFill>
                  <a:schemeClr val="bg1"/>
                </a:solidFill>
                <a:effectLst>
                  <a:glow rad="127000">
                    <a:schemeClr val="tx1"/>
                  </a:glow>
                  <a:outerShdw blurRad="38100" dist="38100" dir="2700000" algn="tl">
                    <a:srgbClr val="000000">
                      <a:alpha val="43137"/>
                    </a:srgbClr>
                  </a:outerShdw>
                </a:effectLst>
              </a:rPr>
              <a:t>STIR</a:t>
            </a:r>
            <a:r>
              <a:rPr lang="en-US">
                <a:solidFill>
                  <a:schemeClr val="bg1"/>
                </a:solidFill>
                <a:effectLst>
                  <a:glow rad="127000">
                    <a:schemeClr val="tx1"/>
                  </a:glow>
                  <a:outerShdw blurRad="38100" dist="38100" dir="2700000" algn="tl">
                    <a:srgbClr val="000000">
                      <a:alpha val="43137"/>
                    </a:srgbClr>
                  </a:outerShdw>
                </a:effectLst>
              </a:rPr>
              <a:t> PT   (1 </a:t>
            </a:r>
            <a:r>
              <a:rPr lang="en-US" err="1">
                <a:solidFill>
                  <a:schemeClr val="bg1"/>
                </a:solidFill>
                <a:effectLst>
                  <a:glow rad="127000">
                    <a:schemeClr val="tx1"/>
                  </a:glow>
                  <a:outerShdw blurRad="38100" dist="38100" dir="2700000" algn="tl">
                    <a:srgbClr val="000000">
                      <a:alpha val="43137"/>
                    </a:srgbClr>
                  </a:outerShdw>
                </a:effectLst>
              </a:rPr>
              <a:t>spp</a:t>
            </a:r>
            <a:r>
              <a:rPr lang="en-US">
                <a:solidFill>
                  <a:schemeClr val="bg1"/>
                </a:solidFill>
                <a:effectLst>
                  <a:glow rad="127000">
                    <a:schemeClr val="tx1"/>
                  </a:glow>
                  <a:outerShdw blurRad="38100" dist="38100" dir="2700000" algn="tl">
                    <a:srgbClr val="000000">
                      <a:alpha val="43137"/>
                    </a:srgbClr>
                  </a:outerShdw>
                </a:effectLst>
              </a:rPr>
              <a:t>)</a:t>
            </a:r>
          </a:p>
        </p:txBody>
      </p:sp>
      <p:sp>
        <p:nvSpPr>
          <p:cNvPr id="12" name="TextBox 11">
            <a:extLst>
              <a:ext uri="{FF2B5EF4-FFF2-40B4-BE49-F238E27FC236}">
                <a16:creationId xmlns:a16="http://schemas.microsoft.com/office/drawing/2014/main" id="{1DD59572-4A6F-898C-656D-F18A29D2FCC7}"/>
              </a:ext>
            </a:extLst>
          </p:cNvPr>
          <p:cNvSpPr txBox="1"/>
          <p:nvPr/>
        </p:nvSpPr>
        <p:spPr>
          <a:xfrm>
            <a:off x="5999480" y="517390"/>
            <a:ext cx="6096000" cy="369332"/>
          </a:xfrm>
          <a:prstGeom prst="rect">
            <a:avLst/>
          </a:prstGeom>
          <a:noFill/>
        </p:spPr>
        <p:txBody>
          <a:bodyPr wrap="square">
            <a:spAutoFit/>
          </a:bodyPr>
          <a:lstStyle/>
          <a:p>
            <a:pPr>
              <a:spcBef>
                <a:spcPct val="0"/>
              </a:spcBef>
            </a:pPr>
            <a:r>
              <a:rPr lang="en-US" b="1" cap="all">
                <a:solidFill>
                  <a:schemeClr val="bg1"/>
                </a:solidFill>
                <a:effectLst>
                  <a:glow rad="127000">
                    <a:schemeClr val="tx1"/>
                  </a:glow>
                  <a:outerShdw blurRad="38100" dist="38100" dir="2700000" algn="tl">
                    <a:srgbClr val="000000">
                      <a:alpha val="43137"/>
                    </a:srgbClr>
                  </a:outerShdw>
                </a:effectLst>
                <a:latin typeface="+mj-lt"/>
                <a:ea typeface="+mj-ea"/>
                <a:cs typeface="+mj-cs"/>
              </a:rPr>
              <a:t>[Lin et al. 2022] </a:t>
            </a:r>
            <a:endParaRPr lang="en-FI" b="1" cap="all">
              <a:solidFill>
                <a:schemeClr val="bg1"/>
              </a:solidFill>
              <a:effectLst>
                <a:glow rad="127000">
                  <a:schemeClr val="tx1"/>
                </a:glow>
                <a:outerShdw blurRad="38100" dist="38100" dir="2700000" algn="tl">
                  <a:srgbClr val="000000">
                    <a:alpha val="43137"/>
                  </a:srgbClr>
                </a:outerShdw>
              </a:effectLst>
              <a:latin typeface="+mj-lt"/>
              <a:ea typeface="+mj-ea"/>
              <a:cs typeface="+mj-cs"/>
            </a:endParaRPr>
          </a:p>
        </p:txBody>
      </p:sp>
      <p:grpSp>
        <p:nvGrpSpPr>
          <p:cNvPr id="7" name="Group 6">
            <a:extLst>
              <a:ext uri="{FF2B5EF4-FFF2-40B4-BE49-F238E27FC236}">
                <a16:creationId xmlns:a16="http://schemas.microsoft.com/office/drawing/2014/main" id="{4A943E94-546F-2041-8109-2F828B91DEA1}"/>
              </a:ext>
            </a:extLst>
          </p:cNvPr>
          <p:cNvGrpSpPr/>
          <p:nvPr/>
        </p:nvGrpSpPr>
        <p:grpSpPr>
          <a:xfrm>
            <a:off x="11274642" y="2363677"/>
            <a:ext cx="947689" cy="1169636"/>
            <a:chOff x="11274642" y="2363677"/>
            <a:chExt cx="947689" cy="1169636"/>
          </a:xfrm>
        </p:grpSpPr>
        <p:sp>
          <p:nvSpPr>
            <p:cNvPr id="5" name="Rectangle 4">
              <a:extLst>
                <a:ext uri="{FF2B5EF4-FFF2-40B4-BE49-F238E27FC236}">
                  <a16:creationId xmlns:a16="http://schemas.microsoft.com/office/drawing/2014/main" id="{644D825D-115F-6CC1-A73A-D0057577D5C3}"/>
                </a:ext>
              </a:extLst>
            </p:cNvPr>
            <p:cNvSpPr/>
            <p:nvPr/>
          </p:nvSpPr>
          <p:spPr>
            <a:xfrm>
              <a:off x="11274642" y="2369696"/>
              <a:ext cx="917358" cy="1163617"/>
            </a:xfrm>
            <a:prstGeom prst="rect">
              <a:avLst/>
            </a:prstGeom>
            <a:solidFill>
              <a:schemeClr val="bg1">
                <a:lumMod val="9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6" name="TextBox 5">
              <a:extLst>
                <a:ext uri="{FF2B5EF4-FFF2-40B4-BE49-F238E27FC236}">
                  <a16:creationId xmlns:a16="http://schemas.microsoft.com/office/drawing/2014/main" id="{1ABA990A-7937-BCDE-30EB-98EDAB2AC781}"/>
                </a:ext>
              </a:extLst>
            </p:cNvPr>
            <p:cNvSpPr txBox="1"/>
            <p:nvPr/>
          </p:nvSpPr>
          <p:spPr>
            <a:xfrm>
              <a:off x="11343442" y="2363677"/>
              <a:ext cx="878889" cy="1135183"/>
            </a:xfrm>
            <a:prstGeom prst="rect">
              <a:avLst/>
            </a:prstGeom>
            <a:noFill/>
          </p:spPr>
          <p:txBody>
            <a:bodyPr wrap="square" lIns="0" rtlCol="0">
              <a:spAutoFit/>
            </a:bodyPr>
            <a:lstStyle/>
            <a:p>
              <a:pPr algn="ctr">
                <a:lnSpc>
                  <a:spcPct val="130000"/>
                </a:lnSpc>
                <a:spcAft>
                  <a:spcPts val="600"/>
                </a:spcAft>
                <a:buClr>
                  <a:schemeClr val="accent2"/>
                </a:buClr>
              </a:pPr>
              <a:r>
                <a:rPr lang="en-GB"/>
                <a:t>Lit from another room</a:t>
              </a:r>
              <a:endParaRPr lang="en-FI"/>
            </a:p>
          </p:txBody>
        </p:sp>
      </p:grpSp>
      <p:grpSp>
        <p:nvGrpSpPr>
          <p:cNvPr id="16" name="Group 15">
            <a:extLst>
              <a:ext uri="{FF2B5EF4-FFF2-40B4-BE49-F238E27FC236}">
                <a16:creationId xmlns:a16="http://schemas.microsoft.com/office/drawing/2014/main" id="{BA2836A2-9568-D718-D526-DC04FAD7540B}"/>
              </a:ext>
            </a:extLst>
          </p:cNvPr>
          <p:cNvGrpSpPr/>
          <p:nvPr/>
        </p:nvGrpSpPr>
        <p:grpSpPr>
          <a:xfrm>
            <a:off x="4143012" y="5359904"/>
            <a:ext cx="727146" cy="414985"/>
            <a:chOff x="11274641" y="2363677"/>
            <a:chExt cx="775800" cy="414985"/>
          </a:xfrm>
        </p:grpSpPr>
        <p:sp>
          <p:nvSpPr>
            <p:cNvPr id="17" name="Rectangle 16">
              <a:extLst>
                <a:ext uri="{FF2B5EF4-FFF2-40B4-BE49-F238E27FC236}">
                  <a16:creationId xmlns:a16="http://schemas.microsoft.com/office/drawing/2014/main" id="{C7B4DB38-9099-1F32-F635-3FD53F8A5184}"/>
                </a:ext>
              </a:extLst>
            </p:cNvPr>
            <p:cNvSpPr/>
            <p:nvPr/>
          </p:nvSpPr>
          <p:spPr>
            <a:xfrm>
              <a:off x="11274641" y="2405209"/>
              <a:ext cx="764960" cy="369332"/>
            </a:xfrm>
            <a:prstGeom prst="rect">
              <a:avLst/>
            </a:prstGeom>
            <a:solidFill>
              <a:schemeClr val="bg1">
                <a:lumMod val="9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8" name="TextBox 17">
              <a:extLst>
                <a:ext uri="{FF2B5EF4-FFF2-40B4-BE49-F238E27FC236}">
                  <a16:creationId xmlns:a16="http://schemas.microsoft.com/office/drawing/2014/main" id="{A39A5694-9866-42E0-0975-5A1A1295936E}"/>
                </a:ext>
              </a:extLst>
            </p:cNvPr>
            <p:cNvSpPr txBox="1"/>
            <p:nvPr/>
          </p:nvSpPr>
          <p:spPr>
            <a:xfrm>
              <a:off x="11354283" y="2363677"/>
              <a:ext cx="696158" cy="414985"/>
            </a:xfrm>
            <a:prstGeom prst="rect">
              <a:avLst/>
            </a:prstGeom>
            <a:noFill/>
          </p:spPr>
          <p:txBody>
            <a:bodyPr wrap="square" lIns="0" rtlCol="0">
              <a:spAutoFit/>
            </a:bodyPr>
            <a:lstStyle/>
            <a:p>
              <a:pPr algn="ctr">
                <a:lnSpc>
                  <a:spcPct val="130000"/>
                </a:lnSpc>
                <a:spcAft>
                  <a:spcPts val="600"/>
                </a:spcAft>
                <a:buClr>
                  <a:schemeClr val="accent2"/>
                </a:buClr>
              </a:pPr>
              <a:r>
                <a:rPr lang="en-GB"/>
                <a:t>Metal</a:t>
              </a:r>
              <a:endParaRPr lang="en-FI"/>
            </a:p>
          </p:txBody>
        </p:sp>
      </p:grpSp>
      <p:grpSp>
        <p:nvGrpSpPr>
          <p:cNvPr id="19" name="Group 18">
            <a:extLst>
              <a:ext uri="{FF2B5EF4-FFF2-40B4-BE49-F238E27FC236}">
                <a16:creationId xmlns:a16="http://schemas.microsoft.com/office/drawing/2014/main" id="{506F7CE1-9B42-62AC-331E-2D8FCABF0684}"/>
              </a:ext>
            </a:extLst>
          </p:cNvPr>
          <p:cNvGrpSpPr/>
          <p:nvPr/>
        </p:nvGrpSpPr>
        <p:grpSpPr>
          <a:xfrm>
            <a:off x="8725171" y="4691023"/>
            <a:ext cx="791634" cy="414985"/>
            <a:chOff x="11274640" y="2363677"/>
            <a:chExt cx="844603" cy="414985"/>
          </a:xfrm>
        </p:grpSpPr>
        <p:sp>
          <p:nvSpPr>
            <p:cNvPr id="20" name="Rectangle 19">
              <a:extLst>
                <a:ext uri="{FF2B5EF4-FFF2-40B4-BE49-F238E27FC236}">
                  <a16:creationId xmlns:a16="http://schemas.microsoft.com/office/drawing/2014/main" id="{49D9F4E0-17E2-2107-7655-15498A8BCD7F}"/>
                </a:ext>
              </a:extLst>
            </p:cNvPr>
            <p:cNvSpPr/>
            <p:nvPr/>
          </p:nvSpPr>
          <p:spPr>
            <a:xfrm>
              <a:off x="11274640" y="2405209"/>
              <a:ext cx="844602" cy="369332"/>
            </a:xfrm>
            <a:prstGeom prst="rect">
              <a:avLst/>
            </a:prstGeom>
            <a:solidFill>
              <a:schemeClr val="bg1">
                <a:lumMod val="9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1" name="TextBox 20">
              <a:extLst>
                <a:ext uri="{FF2B5EF4-FFF2-40B4-BE49-F238E27FC236}">
                  <a16:creationId xmlns:a16="http://schemas.microsoft.com/office/drawing/2014/main" id="{3D6854F7-E349-8D37-3222-8AFB47FB09BF}"/>
                </a:ext>
              </a:extLst>
            </p:cNvPr>
            <p:cNvSpPr txBox="1"/>
            <p:nvPr/>
          </p:nvSpPr>
          <p:spPr>
            <a:xfrm>
              <a:off x="11354283" y="2363677"/>
              <a:ext cx="764960" cy="414985"/>
            </a:xfrm>
            <a:prstGeom prst="rect">
              <a:avLst/>
            </a:prstGeom>
            <a:noFill/>
          </p:spPr>
          <p:txBody>
            <a:bodyPr wrap="square" lIns="0" rtlCol="0">
              <a:spAutoFit/>
            </a:bodyPr>
            <a:lstStyle/>
            <a:p>
              <a:pPr algn="ctr">
                <a:lnSpc>
                  <a:spcPct val="130000"/>
                </a:lnSpc>
                <a:spcAft>
                  <a:spcPts val="600"/>
                </a:spcAft>
                <a:buClr>
                  <a:schemeClr val="accent2"/>
                </a:buClr>
              </a:pPr>
              <a:r>
                <a:rPr lang="en-GB"/>
                <a:t>Glass</a:t>
              </a:r>
              <a:endParaRPr lang="en-FI"/>
            </a:p>
          </p:txBody>
        </p:sp>
      </p:grpSp>
      <p:grpSp>
        <p:nvGrpSpPr>
          <p:cNvPr id="25" name="Group 24">
            <a:extLst>
              <a:ext uri="{FF2B5EF4-FFF2-40B4-BE49-F238E27FC236}">
                <a16:creationId xmlns:a16="http://schemas.microsoft.com/office/drawing/2014/main" id="{868BAE8F-6AE1-96E9-B49B-13AC78CB5C87}"/>
              </a:ext>
            </a:extLst>
          </p:cNvPr>
          <p:cNvGrpSpPr/>
          <p:nvPr/>
        </p:nvGrpSpPr>
        <p:grpSpPr>
          <a:xfrm>
            <a:off x="9405892" y="6396490"/>
            <a:ext cx="2684508" cy="415050"/>
            <a:chOff x="11274640" y="2363677"/>
            <a:chExt cx="2864131" cy="415050"/>
          </a:xfrm>
        </p:grpSpPr>
        <p:sp>
          <p:nvSpPr>
            <p:cNvPr id="26" name="Rectangle 25">
              <a:extLst>
                <a:ext uri="{FF2B5EF4-FFF2-40B4-BE49-F238E27FC236}">
                  <a16:creationId xmlns:a16="http://schemas.microsoft.com/office/drawing/2014/main" id="{95B09AC5-9F5B-F70C-9112-5246773E1220}"/>
                </a:ext>
              </a:extLst>
            </p:cNvPr>
            <p:cNvSpPr/>
            <p:nvPr/>
          </p:nvSpPr>
          <p:spPr>
            <a:xfrm>
              <a:off x="11274640" y="2405209"/>
              <a:ext cx="2864131" cy="369332"/>
            </a:xfrm>
            <a:prstGeom prst="rect">
              <a:avLst/>
            </a:prstGeom>
            <a:solidFill>
              <a:schemeClr val="bg1">
                <a:lumMod val="9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27" name="TextBox 26">
              <a:extLst>
                <a:ext uri="{FF2B5EF4-FFF2-40B4-BE49-F238E27FC236}">
                  <a16:creationId xmlns:a16="http://schemas.microsoft.com/office/drawing/2014/main" id="{7596654A-FE2E-3533-A839-E105E4FD542D}"/>
                </a:ext>
              </a:extLst>
            </p:cNvPr>
            <p:cNvSpPr txBox="1"/>
            <p:nvPr/>
          </p:nvSpPr>
          <p:spPr>
            <a:xfrm>
              <a:off x="11354282" y="2363677"/>
              <a:ext cx="2784489" cy="415050"/>
            </a:xfrm>
            <a:prstGeom prst="rect">
              <a:avLst/>
            </a:prstGeom>
            <a:noFill/>
          </p:spPr>
          <p:txBody>
            <a:bodyPr wrap="square" lIns="0" rtlCol="0">
              <a:spAutoFit/>
            </a:bodyPr>
            <a:lstStyle/>
            <a:p>
              <a:pPr algn="ctr">
                <a:lnSpc>
                  <a:spcPct val="130000"/>
                </a:lnSpc>
                <a:spcAft>
                  <a:spcPts val="600"/>
                </a:spcAft>
                <a:buClr>
                  <a:schemeClr val="accent2"/>
                </a:buClr>
              </a:pPr>
              <a:r>
                <a:rPr lang="en-GB">
                  <a:sym typeface="Wingdings" panose="05000000000000000000" pitchFamily="2" charset="2"/>
                </a:rPr>
                <a:t> </a:t>
              </a:r>
              <a:r>
                <a:rPr lang="en-GB" err="1">
                  <a:sym typeface="Wingdings" panose="05000000000000000000" pitchFamily="2" charset="2"/>
                </a:rPr>
                <a:t>ReSTIR</a:t>
              </a:r>
              <a:r>
                <a:rPr lang="en-GB">
                  <a:sym typeface="Wingdings" panose="05000000000000000000" pitchFamily="2" charset="2"/>
                </a:rPr>
                <a:t> Path Tracing</a:t>
              </a:r>
              <a:endParaRPr lang="en-FI"/>
            </a:p>
          </p:txBody>
        </p:sp>
      </p:grpSp>
    </p:spTree>
    <p:extLst>
      <p:ext uri="{BB962C8B-B14F-4D97-AF65-F5344CB8AC3E}">
        <p14:creationId xmlns:p14="http://schemas.microsoft.com/office/powerpoint/2010/main" val="1911315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42BB805F-EF53-C197-FD82-269D76BA06E1}"/>
              </a:ext>
            </a:extLst>
          </p:cNvPr>
          <p:cNvCxnSpPr>
            <a:cxnSpLocks/>
          </p:cNvCxnSpPr>
          <p:nvPr/>
        </p:nvCxnSpPr>
        <p:spPr>
          <a:xfrm flipV="1">
            <a:off x="8556397" y="4454992"/>
            <a:ext cx="0" cy="4420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B6D743-98B0-0BFC-21B0-12F955E35701}"/>
              </a:ext>
            </a:extLst>
          </p:cNvPr>
          <p:cNvCxnSpPr>
            <a:cxnSpLocks/>
          </p:cNvCxnSpPr>
          <p:nvPr/>
        </p:nvCxnSpPr>
        <p:spPr>
          <a:xfrm>
            <a:off x="6294948" y="2701540"/>
            <a:ext cx="2277010" cy="2195484"/>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7BEE909-560B-AC60-0544-4ACDD91DC190}"/>
              </a:ext>
            </a:extLst>
          </p:cNvPr>
          <p:cNvCxnSpPr>
            <a:cxnSpLocks/>
          </p:cNvCxnSpPr>
          <p:nvPr/>
        </p:nvCxnSpPr>
        <p:spPr>
          <a:xfrm rot="1526391">
            <a:off x="5909760" y="3152808"/>
            <a:ext cx="2384378" cy="1255178"/>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414217-4942-C87B-3860-B0E0FF64DD65}"/>
              </a:ext>
            </a:extLst>
          </p:cNvPr>
          <p:cNvCxnSpPr>
            <a:cxnSpLocks/>
          </p:cNvCxnSpPr>
          <p:nvPr/>
        </p:nvCxnSpPr>
        <p:spPr>
          <a:xfrm flipV="1">
            <a:off x="7924800" y="2686863"/>
            <a:ext cx="1622229" cy="2189937"/>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a:t>Restir – glossy materials</a:t>
            </a:r>
            <a:endParaRPr lang="en-FI"/>
          </a:p>
        </p:txBody>
      </p:sp>
      <p:sp>
        <p:nvSpPr>
          <p:cNvPr id="5" name="Content Placeholder 4">
            <a:extLst>
              <a:ext uri="{FF2B5EF4-FFF2-40B4-BE49-F238E27FC236}">
                <a16:creationId xmlns:a16="http://schemas.microsoft.com/office/drawing/2014/main" id="{2160D791-C44A-39B7-F789-FB113C431EB0}"/>
              </a:ext>
            </a:extLst>
          </p:cNvPr>
          <p:cNvSpPr>
            <a:spLocks noGrp="1"/>
          </p:cNvSpPr>
          <p:nvPr>
            <p:ph idx="1"/>
          </p:nvPr>
        </p:nvSpPr>
        <p:spPr>
          <a:xfrm>
            <a:off x="476199" y="1879406"/>
            <a:ext cx="11342915" cy="3897179"/>
          </a:xfrm>
        </p:spPr>
        <p:txBody>
          <a:bodyPr>
            <a:normAutofit/>
          </a:bodyPr>
          <a:lstStyle/>
          <a:p>
            <a:pPr algn="l"/>
            <a:r>
              <a:rPr lang="en-US" sz="2000">
                <a:latin typeface="TeXGyrePagellaX-Regular"/>
              </a:rPr>
              <a:t>What if the primary hit is at a glossy surface?</a:t>
            </a:r>
          </a:p>
          <a:p>
            <a:r>
              <a:rPr lang="en-US" sz="2000">
                <a:latin typeface="TeXGyrePagellaX-Regular"/>
              </a:rPr>
              <a:t>New direction far from ideal reflection?</a:t>
            </a:r>
            <a:endParaRPr lang="en-US" sz="2000">
              <a:latin typeface="TeXGyrePagellaX-Regular"/>
              <a:sym typeface="Wingdings" panose="05000000000000000000" pitchFamily="2" charset="2"/>
            </a:endParaRPr>
          </a:p>
          <a:p>
            <a:pPr lvl="1"/>
            <a:r>
              <a:rPr lang="en-US" sz="1600">
                <a:latin typeface="TeXGyrePagellaX-Regular"/>
                <a:sym typeface="Wingdings" panose="05000000000000000000" pitchFamily="2" charset="2"/>
              </a:rPr>
              <a:t>Zero BSDF! </a:t>
            </a:r>
            <a:r>
              <a:rPr lang="en-US" sz="1600">
                <a:latin typeface="TeXGyrePagellaX-Regular"/>
              </a:rPr>
              <a:t>Reusing yields nothing!</a:t>
            </a:r>
          </a:p>
          <a:p>
            <a:pPr lvl="1"/>
            <a:endParaRPr lang="en-US" sz="1600">
              <a:latin typeface="TeXGyrePagellaX-Regular"/>
              <a:sym typeface="Wingdings" panose="05000000000000000000" pitchFamily="2" charset="2"/>
            </a:endParaRPr>
          </a:p>
          <a:p>
            <a:r>
              <a:rPr lang="en-US" sz="2000">
                <a:latin typeface="TeXGyrePagellaX-Regular"/>
                <a:sym typeface="Wingdings" panose="05000000000000000000" pitchFamily="2" charset="2"/>
              </a:rPr>
              <a:t>Perfectly specular  must apply ideal reflection!</a:t>
            </a:r>
            <a:endParaRPr lang="en-US" sz="2000">
              <a:latin typeface="TeXGyrePagellaX-Regular"/>
            </a:endParaRPr>
          </a:p>
          <a:p>
            <a:pPr marL="228600" lvl="1" indent="0">
              <a:buNone/>
            </a:pPr>
            <a:endParaRPr lang="en-US" sz="1600">
              <a:latin typeface="TeXGyrePagellaX-Regular"/>
            </a:endParaRPr>
          </a:p>
        </p:txBody>
      </p:sp>
      <p:sp>
        <p:nvSpPr>
          <p:cNvPr id="49" name="TextBox 48">
            <a:extLst>
              <a:ext uri="{FF2B5EF4-FFF2-40B4-BE49-F238E27FC236}">
                <a16:creationId xmlns:a16="http://schemas.microsoft.com/office/drawing/2014/main" id="{1483E058-D40F-D3DF-79B6-771B96872794}"/>
              </a:ext>
            </a:extLst>
          </p:cNvPr>
          <p:cNvSpPr txBox="1"/>
          <p:nvPr/>
        </p:nvSpPr>
        <p:spPr>
          <a:xfrm>
            <a:off x="5930955" y="2265763"/>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err="1"/>
              <a:t>sensor</a:t>
            </a:r>
            <a:endParaRPr lang="en-FI"/>
          </a:p>
        </p:txBody>
      </p:sp>
      <p:sp>
        <p:nvSpPr>
          <p:cNvPr id="74" name="TextBox 73">
            <a:extLst>
              <a:ext uri="{FF2B5EF4-FFF2-40B4-BE49-F238E27FC236}">
                <a16:creationId xmlns:a16="http://schemas.microsoft.com/office/drawing/2014/main" id="{9EB2B208-217E-282F-DDE4-5E39FA7257C5}"/>
              </a:ext>
            </a:extLst>
          </p:cNvPr>
          <p:cNvSpPr txBox="1"/>
          <p:nvPr/>
        </p:nvSpPr>
        <p:spPr>
          <a:xfrm>
            <a:off x="7272103" y="2786867"/>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grpSp>
        <p:nvGrpSpPr>
          <p:cNvPr id="83" name="Group 82">
            <a:extLst>
              <a:ext uri="{FF2B5EF4-FFF2-40B4-BE49-F238E27FC236}">
                <a16:creationId xmlns:a16="http://schemas.microsoft.com/office/drawing/2014/main" id="{213A706D-0E55-FF4F-272E-F56332F68B31}"/>
              </a:ext>
            </a:extLst>
          </p:cNvPr>
          <p:cNvGrpSpPr/>
          <p:nvPr/>
        </p:nvGrpSpPr>
        <p:grpSpPr>
          <a:xfrm rot="1526391">
            <a:off x="6924460" y="3159140"/>
            <a:ext cx="374709" cy="636988"/>
            <a:chOff x="7193747" y="2565842"/>
            <a:chExt cx="374709" cy="636988"/>
          </a:xfrm>
        </p:grpSpPr>
        <p:cxnSp>
          <p:nvCxnSpPr>
            <p:cNvPr id="64" name="Straight Connector 63">
              <a:extLst>
                <a:ext uri="{FF2B5EF4-FFF2-40B4-BE49-F238E27FC236}">
                  <a16:creationId xmlns:a16="http://schemas.microsoft.com/office/drawing/2014/main" id="{47DFC58D-95C9-0764-2284-3D6D0F3B2D2B}"/>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005C358-ED10-4F19-8B15-F52630747513}"/>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DC73A66-07AE-76F9-3237-6BA149A163B2}"/>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4C8507B-8424-74D8-2700-90C042E675B1}"/>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CCA7A7B-23CA-0ED1-D27D-4D5A5BF0AA1B}"/>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6E7C9572-FE53-0380-2882-52D0D2424108}"/>
              </a:ext>
            </a:extLst>
          </p:cNvPr>
          <p:cNvGrpSpPr/>
          <p:nvPr/>
        </p:nvGrpSpPr>
        <p:grpSpPr>
          <a:xfrm>
            <a:off x="6209772" y="2661160"/>
            <a:ext cx="611518" cy="493431"/>
            <a:chOff x="6209772" y="2661160"/>
            <a:chExt cx="611518" cy="493431"/>
          </a:xfrm>
        </p:grpSpPr>
        <p:sp>
          <p:nvSpPr>
            <p:cNvPr id="51" name="Isosceles Triangle 50">
              <a:extLst>
                <a:ext uri="{FF2B5EF4-FFF2-40B4-BE49-F238E27FC236}">
                  <a16:creationId xmlns:a16="http://schemas.microsoft.com/office/drawing/2014/main" id="{034BDA01-DAF1-BB3D-759F-A19F53C7707A}"/>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97" name="Group 96">
              <a:extLst>
                <a:ext uri="{FF2B5EF4-FFF2-40B4-BE49-F238E27FC236}">
                  <a16:creationId xmlns:a16="http://schemas.microsoft.com/office/drawing/2014/main" id="{AD8A6F04-ACCB-082E-78A0-0E733AC61E46}"/>
                </a:ext>
              </a:extLst>
            </p:cNvPr>
            <p:cNvGrpSpPr/>
            <p:nvPr/>
          </p:nvGrpSpPr>
          <p:grpSpPr>
            <a:xfrm>
              <a:off x="6474763" y="3001212"/>
              <a:ext cx="346527" cy="115066"/>
              <a:chOff x="6474763" y="3001212"/>
              <a:chExt cx="346527" cy="115066"/>
            </a:xfrm>
          </p:grpSpPr>
          <p:sp>
            <p:nvSpPr>
              <p:cNvPr id="52" name="Oval 51">
                <a:extLst>
                  <a:ext uri="{FF2B5EF4-FFF2-40B4-BE49-F238E27FC236}">
                    <a16:creationId xmlns:a16="http://schemas.microsoft.com/office/drawing/2014/main" id="{3E851ECC-879C-7103-3FED-453D99BF3DAF}"/>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53" name="Oval 52">
                <a:extLst>
                  <a:ext uri="{FF2B5EF4-FFF2-40B4-BE49-F238E27FC236}">
                    <a16:creationId xmlns:a16="http://schemas.microsoft.com/office/drawing/2014/main" id="{1C0CE887-AD0D-D17C-F70C-DB7A62548D9C}"/>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p:sp>
        <p:nvSpPr>
          <p:cNvPr id="3" name="Rectangle 2">
            <a:extLst>
              <a:ext uri="{FF2B5EF4-FFF2-40B4-BE49-F238E27FC236}">
                <a16:creationId xmlns:a16="http://schemas.microsoft.com/office/drawing/2014/main" id="{C15145FF-1536-F855-1B33-AB80921167C1}"/>
              </a:ext>
            </a:extLst>
          </p:cNvPr>
          <p:cNvSpPr/>
          <p:nvPr/>
        </p:nvSpPr>
        <p:spPr>
          <a:xfrm>
            <a:off x="7109527" y="4899385"/>
            <a:ext cx="2303092" cy="195852"/>
          </a:xfrm>
          <a:prstGeom prst="rect">
            <a:avLst/>
          </a:prstGeom>
          <a:gradFill flip="none" rotWithShape="1">
            <a:gsLst>
              <a:gs pos="0">
                <a:schemeClr val="accent6">
                  <a:lumMod val="67000"/>
                </a:schemeClr>
              </a:gs>
              <a:gs pos="48000">
                <a:schemeClr val="accent6">
                  <a:lumMod val="97000"/>
                  <a:lumOff val="3000"/>
                </a:schemeClr>
              </a:gs>
              <a:gs pos="100000">
                <a:srgbClr val="C5F0FF"/>
              </a:gs>
            </a:gsLst>
            <a:lin ang="16200000" scaled="1"/>
            <a:tileRect/>
          </a:grad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11" name="Straight Connector 10">
            <a:extLst>
              <a:ext uri="{FF2B5EF4-FFF2-40B4-BE49-F238E27FC236}">
                <a16:creationId xmlns:a16="http://schemas.microsoft.com/office/drawing/2014/main" id="{8A11DFE8-11F5-8E9F-BBBA-3EE1184C892C}"/>
              </a:ext>
            </a:extLst>
          </p:cNvPr>
          <p:cNvCxnSpPr>
            <a:cxnSpLocks/>
          </p:cNvCxnSpPr>
          <p:nvPr/>
        </p:nvCxnSpPr>
        <p:spPr>
          <a:xfrm rot="20073609" flipH="1">
            <a:off x="7539934" y="3166531"/>
            <a:ext cx="2384378" cy="1255178"/>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A3560F4-4B1D-58C6-2372-E40C8FFE482A}"/>
              </a:ext>
            </a:extLst>
          </p:cNvPr>
          <p:cNvSpPr txBox="1"/>
          <p:nvPr/>
        </p:nvSpPr>
        <p:spPr>
          <a:xfrm>
            <a:off x="5580186" y="4548247"/>
            <a:ext cx="1529006" cy="414985"/>
          </a:xfrm>
          <a:prstGeom prst="rect">
            <a:avLst/>
          </a:prstGeom>
          <a:noFill/>
        </p:spPr>
        <p:txBody>
          <a:bodyPr wrap="square" lIns="0" rtlCol="0">
            <a:spAutoFit/>
          </a:bodyPr>
          <a:lstStyle/>
          <a:p>
            <a:pPr algn="l">
              <a:lnSpc>
                <a:spcPct val="130000"/>
              </a:lnSpc>
              <a:spcAft>
                <a:spcPts val="600"/>
              </a:spcAft>
              <a:buClr>
                <a:schemeClr val="accent2"/>
              </a:buClr>
            </a:pPr>
            <a:r>
              <a:rPr lang="fi-FI"/>
              <a:t>(</a:t>
            </a:r>
            <a:r>
              <a:rPr lang="fi-FI" err="1"/>
              <a:t>rough</a:t>
            </a:r>
            <a:r>
              <a:rPr lang="fi-FI"/>
              <a:t>) </a:t>
            </a:r>
            <a:r>
              <a:rPr lang="fi-FI" err="1"/>
              <a:t>mirror</a:t>
            </a:r>
            <a:endParaRPr lang="en-FI"/>
          </a:p>
        </p:txBody>
      </p:sp>
      <p:sp>
        <p:nvSpPr>
          <p:cNvPr id="16" name="Rectangle 15">
            <a:extLst>
              <a:ext uri="{FF2B5EF4-FFF2-40B4-BE49-F238E27FC236}">
                <a16:creationId xmlns:a16="http://schemas.microsoft.com/office/drawing/2014/main" id="{3B886BB0-4E8E-DB83-1C93-E232D92F50E3}"/>
              </a:ext>
            </a:extLst>
          </p:cNvPr>
          <p:cNvSpPr/>
          <p:nvPr/>
        </p:nvSpPr>
        <p:spPr>
          <a:xfrm>
            <a:off x="8978052" y="2491231"/>
            <a:ext cx="2303092" cy="195852"/>
          </a:xfrm>
          <a:prstGeom prst="rect">
            <a:avLst/>
          </a:prstGeom>
          <a:solidFill>
            <a:srgbClr val="FFFF00"/>
          </a:solidFill>
          <a:ln w="3175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7" name="Oval 16">
            <a:extLst>
              <a:ext uri="{FF2B5EF4-FFF2-40B4-BE49-F238E27FC236}">
                <a16:creationId xmlns:a16="http://schemas.microsoft.com/office/drawing/2014/main" id="{32A03EE6-B68C-D2E6-2028-1484F4F045A7}"/>
              </a:ext>
            </a:extLst>
          </p:cNvPr>
          <p:cNvSpPr/>
          <p:nvPr/>
        </p:nvSpPr>
        <p:spPr>
          <a:xfrm rot="1526391">
            <a:off x="9490771" y="2653186"/>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cxnSp>
        <p:nvCxnSpPr>
          <p:cNvPr id="2" name="Straight Connector 1">
            <a:extLst>
              <a:ext uri="{FF2B5EF4-FFF2-40B4-BE49-F238E27FC236}">
                <a16:creationId xmlns:a16="http://schemas.microsoft.com/office/drawing/2014/main" id="{69150C37-A4B4-35B9-7B01-DF15D2282EE5}"/>
              </a:ext>
            </a:extLst>
          </p:cNvPr>
          <p:cNvCxnSpPr>
            <a:cxnSpLocks/>
          </p:cNvCxnSpPr>
          <p:nvPr/>
        </p:nvCxnSpPr>
        <p:spPr>
          <a:xfrm flipH="1">
            <a:off x="8544119" y="2716478"/>
            <a:ext cx="2277010" cy="2195484"/>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45C761B-53D9-5E88-F9B7-67A51D7C87E2}"/>
              </a:ext>
            </a:extLst>
          </p:cNvPr>
          <p:cNvSpPr/>
          <p:nvPr/>
        </p:nvSpPr>
        <p:spPr>
          <a:xfrm rot="1526391">
            <a:off x="10805349" y="2645930"/>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89" name="Oval 88">
            <a:extLst>
              <a:ext uri="{FF2B5EF4-FFF2-40B4-BE49-F238E27FC236}">
                <a16:creationId xmlns:a16="http://schemas.microsoft.com/office/drawing/2014/main" id="{F088C197-E48C-CCFC-AAE1-7B46DCB44A1C}"/>
              </a:ext>
            </a:extLst>
          </p:cNvPr>
          <p:cNvSpPr/>
          <p:nvPr/>
        </p:nvSpPr>
        <p:spPr>
          <a:xfrm rot="1526391">
            <a:off x="8507142" y="4851031"/>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25" name="TextBox 24">
            <a:extLst>
              <a:ext uri="{FF2B5EF4-FFF2-40B4-BE49-F238E27FC236}">
                <a16:creationId xmlns:a16="http://schemas.microsoft.com/office/drawing/2014/main" id="{5BC57327-2AA3-171E-6750-88EB1E28690A}"/>
              </a:ext>
            </a:extLst>
          </p:cNvPr>
          <p:cNvSpPr txBox="1"/>
          <p:nvPr/>
        </p:nvSpPr>
        <p:spPr>
          <a:xfrm>
            <a:off x="9339419" y="3311589"/>
            <a:ext cx="914400" cy="1525931"/>
          </a:xfrm>
          <a:prstGeom prst="rect">
            <a:avLst/>
          </a:prstGeom>
          <a:noFill/>
          <a:ln>
            <a:noFill/>
          </a:ln>
        </p:spPr>
        <p:txBody>
          <a:bodyPr wrap="square" lIns="0" rtlCol="0">
            <a:spAutoFit/>
          </a:bodyPr>
          <a:lstStyle/>
          <a:p>
            <a:pPr algn="l">
              <a:lnSpc>
                <a:spcPct val="130000"/>
              </a:lnSpc>
              <a:spcAft>
                <a:spcPts val="600"/>
              </a:spcAft>
              <a:buClr>
                <a:schemeClr val="accent2"/>
              </a:buClr>
            </a:pPr>
            <a:r>
              <a:rPr lang="en-FI" sz="8000" b="1">
                <a:ln w="25400">
                  <a:solidFill>
                    <a:schemeClr val="tx1"/>
                  </a:solidFill>
                </a:ln>
                <a:solidFill>
                  <a:srgbClr val="00B050"/>
                </a:solidFill>
                <a:effectLst>
                  <a:glow rad="101600">
                    <a:schemeClr val="bg1">
                      <a:alpha val="50000"/>
                    </a:schemeClr>
                  </a:glow>
                </a:effectLst>
              </a:rPr>
              <a:t>✓</a:t>
            </a:r>
          </a:p>
        </p:txBody>
      </p:sp>
      <p:cxnSp>
        <p:nvCxnSpPr>
          <p:cNvPr id="28" name="Straight Arrow Connector 27">
            <a:extLst>
              <a:ext uri="{FF2B5EF4-FFF2-40B4-BE49-F238E27FC236}">
                <a16:creationId xmlns:a16="http://schemas.microsoft.com/office/drawing/2014/main" id="{68D006F0-C326-D479-6051-DE9FFD094E48}"/>
              </a:ext>
            </a:extLst>
          </p:cNvPr>
          <p:cNvCxnSpPr/>
          <p:nvPr/>
        </p:nvCxnSpPr>
        <p:spPr>
          <a:xfrm flipV="1">
            <a:off x="7920466" y="4421556"/>
            <a:ext cx="0" cy="4420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B69A42DE-C930-81BA-96D6-974AB8B66B9F}"/>
              </a:ext>
            </a:extLst>
          </p:cNvPr>
          <p:cNvSpPr/>
          <p:nvPr/>
        </p:nvSpPr>
        <p:spPr>
          <a:xfrm rot="1526391">
            <a:off x="7873826" y="4829959"/>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7" name="TextBox 6">
            <a:extLst>
              <a:ext uri="{FF2B5EF4-FFF2-40B4-BE49-F238E27FC236}">
                <a16:creationId xmlns:a16="http://schemas.microsoft.com/office/drawing/2014/main" id="{FB083214-7CEB-94E8-F8B5-26C2E1FDFB36}"/>
              </a:ext>
            </a:extLst>
          </p:cNvPr>
          <p:cNvSpPr txBox="1"/>
          <p:nvPr/>
        </p:nvSpPr>
        <p:spPr>
          <a:xfrm>
            <a:off x="10051803" y="4006571"/>
            <a:ext cx="2218676" cy="414985"/>
          </a:xfrm>
          <a:prstGeom prst="rect">
            <a:avLst/>
          </a:prstGeom>
          <a:noFill/>
        </p:spPr>
        <p:txBody>
          <a:bodyPr wrap="square" lIns="0" rtlCol="0">
            <a:spAutoFit/>
          </a:bodyPr>
          <a:lstStyle/>
          <a:p>
            <a:pPr algn="l">
              <a:lnSpc>
                <a:spcPct val="130000"/>
              </a:lnSpc>
              <a:spcAft>
                <a:spcPts val="600"/>
              </a:spcAft>
              <a:buClr>
                <a:schemeClr val="accent2"/>
              </a:buClr>
            </a:pPr>
            <a:r>
              <a:rPr lang="fi-FI"/>
              <a:t>ideal reflection</a:t>
            </a:r>
            <a:endParaRPr lang="en-FI"/>
          </a:p>
        </p:txBody>
      </p:sp>
      <p:sp>
        <p:nvSpPr>
          <p:cNvPr id="8" name="TextBox 7">
            <a:extLst>
              <a:ext uri="{FF2B5EF4-FFF2-40B4-BE49-F238E27FC236}">
                <a16:creationId xmlns:a16="http://schemas.microsoft.com/office/drawing/2014/main" id="{D6F62FE6-2298-776C-7248-09E69A7B7124}"/>
              </a:ext>
            </a:extLst>
          </p:cNvPr>
          <p:cNvSpPr txBox="1"/>
          <p:nvPr/>
        </p:nvSpPr>
        <p:spPr>
          <a:xfrm>
            <a:off x="7094321" y="4220964"/>
            <a:ext cx="822482" cy="414985"/>
          </a:xfrm>
          <a:prstGeom prst="rect">
            <a:avLst/>
          </a:prstGeom>
          <a:noFill/>
        </p:spPr>
        <p:txBody>
          <a:bodyPr wrap="square" lIns="0" rtlCol="0">
            <a:spAutoFit/>
          </a:bodyPr>
          <a:lstStyle/>
          <a:p>
            <a:pPr algn="l">
              <a:lnSpc>
                <a:spcPct val="130000"/>
              </a:lnSpc>
              <a:spcAft>
                <a:spcPts val="600"/>
              </a:spcAft>
              <a:buClr>
                <a:schemeClr val="accent2"/>
              </a:buClr>
            </a:pPr>
            <a:r>
              <a:rPr lang="fi-FI"/>
              <a:t>normal</a:t>
            </a:r>
            <a:endParaRPr lang="en-FI"/>
          </a:p>
        </p:txBody>
      </p:sp>
      <p:sp>
        <p:nvSpPr>
          <p:cNvPr id="9" name="Slide Number Placeholder 8">
            <a:extLst>
              <a:ext uri="{FF2B5EF4-FFF2-40B4-BE49-F238E27FC236}">
                <a16:creationId xmlns:a16="http://schemas.microsoft.com/office/drawing/2014/main" id="{2ED724C7-FB08-98DD-ABD3-1D3B8B5DEDDD}"/>
              </a:ext>
            </a:extLst>
          </p:cNvPr>
          <p:cNvSpPr>
            <a:spLocks noGrp="1"/>
          </p:cNvSpPr>
          <p:nvPr>
            <p:ph type="sldNum" sz="quarter" idx="12"/>
          </p:nvPr>
        </p:nvSpPr>
        <p:spPr/>
        <p:txBody>
          <a:bodyPr/>
          <a:lstStyle/>
          <a:p>
            <a:fld id="{897AE9FA-3F8D-0D45-ABEA-B1C7A7244A19}" type="slidenum">
              <a:rPr lang="en-US" smtClean="0"/>
              <a:t>5</a:t>
            </a:fld>
            <a:endParaRPr lang="en-US"/>
          </a:p>
        </p:txBody>
      </p:sp>
    </p:spTree>
    <p:extLst>
      <p:ext uri="{BB962C8B-B14F-4D97-AF65-F5344CB8AC3E}">
        <p14:creationId xmlns:p14="http://schemas.microsoft.com/office/powerpoint/2010/main" val="1081529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0F6CB03-3AC3-1839-BC9A-5DC458A858FC}"/>
              </a:ext>
            </a:extLst>
          </p:cNvPr>
          <p:cNvCxnSpPr>
            <a:cxnSpLocks/>
          </p:cNvCxnSpPr>
          <p:nvPr/>
        </p:nvCxnSpPr>
        <p:spPr>
          <a:xfrm rot="20073609" flipH="1">
            <a:off x="7539934" y="3166531"/>
            <a:ext cx="2384378" cy="1255178"/>
          </a:xfrm>
          <a:prstGeom prst="line">
            <a:avLst/>
          </a:prstGeom>
          <a:ln w="9525">
            <a:solidFill>
              <a:srgbClr val="00B0F0">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09BA6A-4ED9-CA13-1158-8363B10EA01E}"/>
              </a:ext>
            </a:extLst>
          </p:cNvPr>
          <p:cNvCxnSpPr>
            <a:cxnSpLocks/>
          </p:cNvCxnSpPr>
          <p:nvPr/>
        </p:nvCxnSpPr>
        <p:spPr>
          <a:xfrm flipH="1">
            <a:off x="8544119" y="2716478"/>
            <a:ext cx="2277010" cy="2195484"/>
          </a:xfrm>
          <a:prstGeom prst="line">
            <a:avLst/>
          </a:prstGeom>
          <a:ln w="9525">
            <a:solidFill>
              <a:srgbClr val="00B0F0">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983310D-7CEB-4F63-FECE-31925A4638D6}"/>
              </a:ext>
            </a:extLst>
          </p:cNvPr>
          <p:cNvCxnSpPr>
            <a:cxnSpLocks/>
          </p:cNvCxnSpPr>
          <p:nvPr/>
        </p:nvCxnSpPr>
        <p:spPr>
          <a:xfrm flipH="1" flipV="1">
            <a:off x="8537331" y="4448908"/>
            <a:ext cx="20904" cy="463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B6D743-98B0-0BFC-21B0-12F955E35701}"/>
              </a:ext>
            </a:extLst>
          </p:cNvPr>
          <p:cNvCxnSpPr>
            <a:cxnSpLocks/>
          </p:cNvCxnSpPr>
          <p:nvPr/>
        </p:nvCxnSpPr>
        <p:spPr>
          <a:xfrm>
            <a:off x="6294948" y="2701540"/>
            <a:ext cx="2277010" cy="2195484"/>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7BEE909-560B-AC60-0544-4ACDD91DC190}"/>
              </a:ext>
            </a:extLst>
          </p:cNvPr>
          <p:cNvCxnSpPr>
            <a:cxnSpLocks/>
          </p:cNvCxnSpPr>
          <p:nvPr/>
        </p:nvCxnSpPr>
        <p:spPr>
          <a:xfrm rot="1526391">
            <a:off x="5909760" y="3152808"/>
            <a:ext cx="2384378" cy="1255178"/>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414217-4942-C87B-3860-B0E0FF64DD65}"/>
              </a:ext>
            </a:extLst>
          </p:cNvPr>
          <p:cNvCxnSpPr>
            <a:cxnSpLocks/>
          </p:cNvCxnSpPr>
          <p:nvPr/>
        </p:nvCxnSpPr>
        <p:spPr>
          <a:xfrm flipV="1">
            <a:off x="7924800" y="2686863"/>
            <a:ext cx="1622229" cy="2189937"/>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a:t>Restir – glossy materials</a:t>
            </a:r>
            <a:endParaRPr lang="en-FI"/>
          </a:p>
        </p:txBody>
      </p:sp>
      <p:sp>
        <p:nvSpPr>
          <p:cNvPr id="5" name="Content Placeholder 4">
            <a:extLst>
              <a:ext uri="{FF2B5EF4-FFF2-40B4-BE49-F238E27FC236}">
                <a16:creationId xmlns:a16="http://schemas.microsoft.com/office/drawing/2014/main" id="{2160D791-C44A-39B7-F789-FB113C431EB0}"/>
              </a:ext>
            </a:extLst>
          </p:cNvPr>
          <p:cNvSpPr>
            <a:spLocks noGrp="1"/>
          </p:cNvSpPr>
          <p:nvPr>
            <p:ph idx="1"/>
          </p:nvPr>
        </p:nvSpPr>
        <p:spPr>
          <a:xfrm>
            <a:off x="476199" y="1879406"/>
            <a:ext cx="11342915" cy="3897179"/>
          </a:xfrm>
        </p:spPr>
        <p:txBody>
          <a:bodyPr>
            <a:normAutofit/>
          </a:bodyPr>
          <a:lstStyle/>
          <a:p>
            <a:pPr algn="l"/>
            <a:r>
              <a:rPr lang="en-US" sz="2000">
                <a:latin typeface="TeXGyrePagellaX-Regular"/>
              </a:rPr>
              <a:t>What if the primary hit is at a glossy surface?</a:t>
            </a:r>
          </a:p>
          <a:p>
            <a:r>
              <a:rPr lang="en-US" sz="2000">
                <a:latin typeface="TeXGyrePagellaX-Regular"/>
              </a:rPr>
              <a:t>New direction far from ideal reflection?</a:t>
            </a:r>
            <a:endParaRPr lang="en-US" sz="2000">
              <a:latin typeface="TeXGyrePagellaX-Regular"/>
              <a:sym typeface="Wingdings" panose="05000000000000000000" pitchFamily="2" charset="2"/>
            </a:endParaRPr>
          </a:p>
          <a:p>
            <a:pPr lvl="1"/>
            <a:r>
              <a:rPr lang="en-US" sz="1600">
                <a:latin typeface="TeXGyrePagellaX-Regular"/>
                <a:sym typeface="Wingdings" panose="05000000000000000000" pitchFamily="2" charset="2"/>
              </a:rPr>
              <a:t>Zero BSDF! </a:t>
            </a:r>
            <a:r>
              <a:rPr lang="en-US" sz="1600">
                <a:latin typeface="TeXGyrePagellaX-Regular"/>
              </a:rPr>
              <a:t>Reusing yields nothing!</a:t>
            </a:r>
          </a:p>
          <a:p>
            <a:pPr lvl="1"/>
            <a:endParaRPr lang="en-US" sz="1600">
              <a:latin typeface="TeXGyrePagellaX-Regular"/>
              <a:sym typeface="Wingdings" panose="05000000000000000000" pitchFamily="2" charset="2"/>
            </a:endParaRPr>
          </a:p>
          <a:p>
            <a:r>
              <a:rPr lang="en-US" sz="2000">
                <a:latin typeface="TeXGyrePagellaX-Regular"/>
                <a:sym typeface="Wingdings" panose="05000000000000000000" pitchFamily="2" charset="2"/>
              </a:rPr>
              <a:t>Perfectly specular  must apply ideal reflection!</a:t>
            </a:r>
          </a:p>
          <a:p>
            <a:r>
              <a:rPr lang="en-US" sz="2000">
                <a:latin typeface="TeXGyrePagellaX-Regular"/>
                <a:sym typeface="Wingdings" panose="05000000000000000000" pitchFamily="2" charset="2"/>
              </a:rPr>
              <a:t>Not perfectly specular:</a:t>
            </a:r>
          </a:p>
          <a:p>
            <a:pPr lvl="1"/>
            <a:r>
              <a:rPr lang="en-US" sz="1600">
                <a:latin typeface="TeXGyrePagellaX-Regular"/>
                <a:sym typeface="Wingdings" panose="05000000000000000000" pitchFamily="2" charset="2"/>
              </a:rPr>
              <a:t>Could e.g., reflect </a:t>
            </a:r>
            <a:r>
              <a:rPr lang="en-US" sz="1600" err="1">
                <a:latin typeface="TeXGyrePagellaX-Regular"/>
                <a:sym typeface="Wingdings" panose="05000000000000000000" pitchFamily="2" charset="2"/>
              </a:rPr>
              <a:t>wrt</a:t>
            </a:r>
            <a:r>
              <a:rPr lang="en-US" sz="1600">
                <a:latin typeface="TeXGyrePagellaX-Regular"/>
                <a:sym typeface="Wingdings" panose="05000000000000000000" pitchFamily="2" charset="2"/>
              </a:rPr>
              <a:t>. half-vector</a:t>
            </a:r>
          </a:p>
          <a:p>
            <a:pPr lvl="1"/>
            <a:endParaRPr lang="en-US" sz="1600">
              <a:latin typeface="TeXGyrePagellaX-Regular"/>
              <a:sym typeface="Wingdings" panose="05000000000000000000" pitchFamily="2" charset="2"/>
            </a:endParaRPr>
          </a:p>
          <a:p>
            <a:pPr lvl="1"/>
            <a:endParaRPr lang="en-US" sz="1600">
              <a:latin typeface="TeXGyrePagellaX-Regular"/>
            </a:endParaRPr>
          </a:p>
          <a:p>
            <a:pPr marL="228600" lvl="1" indent="0">
              <a:buNone/>
            </a:pPr>
            <a:endParaRPr lang="en-US" sz="1600">
              <a:latin typeface="TeXGyrePagellaX-Regular"/>
            </a:endParaRPr>
          </a:p>
        </p:txBody>
      </p:sp>
      <p:sp>
        <p:nvSpPr>
          <p:cNvPr id="49" name="TextBox 48">
            <a:extLst>
              <a:ext uri="{FF2B5EF4-FFF2-40B4-BE49-F238E27FC236}">
                <a16:creationId xmlns:a16="http://schemas.microsoft.com/office/drawing/2014/main" id="{1483E058-D40F-D3DF-79B6-771B96872794}"/>
              </a:ext>
            </a:extLst>
          </p:cNvPr>
          <p:cNvSpPr txBox="1"/>
          <p:nvPr/>
        </p:nvSpPr>
        <p:spPr>
          <a:xfrm>
            <a:off x="5930955" y="2265763"/>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err="1"/>
              <a:t>sensor</a:t>
            </a:r>
            <a:endParaRPr lang="en-FI"/>
          </a:p>
        </p:txBody>
      </p:sp>
      <p:sp>
        <p:nvSpPr>
          <p:cNvPr id="74" name="TextBox 73">
            <a:extLst>
              <a:ext uri="{FF2B5EF4-FFF2-40B4-BE49-F238E27FC236}">
                <a16:creationId xmlns:a16="http://schemas.microsoft.com/office/drawing/2014/main" id="{9EB2B208-217E-282F-DDE4-5E39FA7257C5}"/>
              </a:ext>
            </a:extLst>
          </p:cNvPr>
          <p:cNvSpPr txBox="1"/>
          <p:nvPr/>
        </p:nvSpPr>
        <p:spPr>
          <a:xfrm>
            <a:off x="7272103" y="2786867"/>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grpSp>
        <p:nvGrpSpPr>
          <p:cNvPr id="83" name="Group 82">
            <a:extLst>
              <a:ext uri="{FF2B5EF4-FFF2-40B4-BE49-F238E27FC236}">
                <a16:creationId xmlns:a16="http://schemas.microsoft.com/office/drawing/2014/main" id="{213A706D-0E55-FF4F-272E-F56332F68B31}"/>
              </a:ext>
            </a:extLst>
          </p:cNvPr>
          <p:cNvGrpSpPr/>
          <p:nvPr/>
        </p:nvGrpSpPr>
        <p:grpSpPr>
          <a:xfrm rot="1526391">
            <a:off x="6924460" y="3159140"/>
            <a:ext cx="374709" cy="636988"/>
            <a:chOff x="7193747" y="2565842"/>
            <a:chExt cx="374709" cy="636988"/>
          </a:xfrm>
        </p:grpSpPr>
        <p:cxnSp>
          <p:nvCxnSpPr>
            <p:cNvPr id="64" name="Straight Connector 63">
              <a:extLst>
                <a:ext uri="{FF2B5EF4-FFF2-40B4-BE49-F238E27FC236}">
                  <a16:creationId xmlns:a16="http://schemas.microsoft.com/office/drawing/2014/main" id="{47DFC58D-95C9-0764-2284-3D6D0F3B2D2B}"/>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005C358-ED10-4F19-8B15-F52630747513}"/>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DC73A66-07AE-76F9-3237-6BA149A163B2}"/>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4C8507B-8424-74D8-2700-90C042E675B1}"/>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CCA7A7B-23CA-0ED1-D27D-4D5A5BF0AA1B}"/>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6E7C9572-FE53-0380-2882-52D0D2424108}"/>
              </a:ext>
            </a:extLst>
          </p:cNvPr>
          <p:cNvGrpSpPr/>
          <p:nvPr/>
        </p:nvGrpSpPr>
        <p:grpSpPr>
          <a:xfrm>
            <a:off x="6209772" y="2661160"/>
            <a:ext cx="611518" cy="493431"/>
            <a:chOff x="6209772" y="2661160"/>
            <a:chExt cx="611518" cy="493431"/>
          </a:xfrm>
        </p:grpSpPr>
        <p:sp>
          <p:nvSpPr>
            <p:cNvPr id="51" name="Isosceles Triangle 50">
              <a:extLst>
                <a:ext uri="{FF2B5EF4-FFF2-40B4-BE49-F238E27FC236}">
                  <a16:creationId xmlns:a16="http://schemas.microsoft.com/office/drawing/2014/main" id="{034BDA01-DAF1-BB3D-759F-A19F53C7707A}"/>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97" name="Group 96">
              <a:extLst>
                <a:ext uri="{FF2B5EF4-FFF2-40B4-BE49-F238E27FC236}">
                  <a16:creationId xmlns:a16="http://schemas.microsoft.com/office/drawing/2014/main" id="{AD8A6F04-ACCB-082E-78A0-0E733AC61E46}"/>
                </a:ext>
              </a:extLst>
            </p:cNvPr>
            <p:cNvGrpSpPr/>
            <p:nvPr/>
          </p:nvGrpSpPr>
          <p:grpSpPr>
            <a:xfrm>
              <a:off x="6474763" y="3001212"/>
              <a:ext cx="346527" cy="115066"/>
              <a:chOff x="6474763" y="3001212"/>
              <a:chExt cx="346527" cy="115066"/>
            </a:xfrm>
          </p:grpSpPr>
          <p:sp>
            <p:nvSpPr>
              <p:cNvPr id="52" name="Oval 51">
                <a:extLst>
                  <a:ext uri="{FF2B5EF4-FFF2-40B4-BE49-F238E27FC236}">
                    <a16:creationId xmlns:a16="http://schemas.microsoft.com/office/drawing/2014/main" id="{3E851ECC-879C-7103-3FED-453D99BF3DAF}"/>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53" name="Oval 52">
                <a:extLst>
                  <a:ext uri="{FF2B5EF4-FFF2-40B4-BE49-F238E27FC236}">
                    <a16:creationId xmlns:a16="http://schemas.microsoft.com/office/drawing/2014/main" id="{1C0CE887-AD0D-D17C-F70C-DB7A62548D9C}"/>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p:sp>
        <p:nvSpPr>
          <p:cNvPr id="3" name="Rectangle 2">
            <a:extLst>
              <a:ext uri="{FF2B5EF4-FFF2-40B4-BE49-F238E27FC236}">
                <a16:creationId xmlns:a16="http://schemas.microsoft.com/office/drawing/2014/main" id="{C15145FF-1536-F855-1B33-AB80921167C1}"/>
              </a:ext>
            </a:extLst>
          </p:cNvPr>
          <p:cNvSpPr/>
          <p:nvPr/>
        </p:nvSpPr>
        <p:spPr>
          <a:xfrm>
            <a:off x="7109527" y="4899385"/>
            <a:ext cx="2303092" cy="195852"/>
          </a:xfrm>
          <a:prstGeom prst="rect">
            <a:avLst/>
          </a:prstGeom>
          <a:gradFill flip="none" rotWithShape="1">
            <a:gsLst>
              <a:gs pos="0">
                <a:schemeClr val="accent6">
                  <a:lumMod val="67000"/>
                </a:schemeClr>
              </a:gs>
              <a:gs pos="48000">
                <a:schemeClr val="accent6">
                  <a:lumMod val="97000"/>
                  <a:lumOff val="3000"/>
                </a:schemeClr>
              </a:gs>
              <a:gs pos="100000">
                <a:srgbClr val="C5F0FF"/>
              </a:gs>
            </a:gsLst>
            <a:lin ang="16200000" scaled="1"/>
            <a:tileRect/>
          </a:grad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11" name="Straight Connector 10">
            <a:extLst>
              <a:ext uri="{FF2B5EF4-FFF2-40B4-BE49-F238E27FC236}">
                <a16:creationId xmlns:a16="http://schemas.microsoft.com/office/drawing/2014/main" id="{8A11DFE8-11F5-8E9F-BBBA-3EE1184C892C}"/>
              </a:ext>
            </a:extLst>
          </p:cNvPr>
          <p:cNvCxnSpPr>
            <a:cxnSpLocks/>
          </p:cNvCxnSpPr>
          <p:nvPr/>
        </p:nvCxnSpPr>
        <p:spPr>
          <a:xfrm flipH="1">
            <a:off x="7925122" y="2680748"/>
            <a:ext cx="1335886" cy="2192229"/>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A3560F4-4B1D-58C6-2372-E40C8FFE482A}"/>
              </a:ext>
            </a:extLst>
          </p:cNvPr>
          <p:cNvSpPr txBox="1"/>
          <p:nvPr/>
        </p:nvSpPr>
        <p:spPr>
          <a:xfrm>
            <a:off x="5580186" y="4548247"/>
            <a:ext cx="1529006" cy="414985"/>
          </a:xfrm>
          <a:prstGeom prst="rect">
            <a:avLst/>
          </a:prstGeom>
          <a:noFill/>
        </p:spPr>
        <p:txBody>
          <a:bodyPr wrap="square" lIns="0" rtlCol="0">
            <a:spAutoFit/>
          </a:bodyPr>
          <a:lstStyle/>
          <a:p>
            <a:pPr algn="l">
              <a:lnSpc>
                <a:spcPct val="130000"/>
              </a:lnSpc>
              <a:spcAft>
                <a:spcPts val="600"/>
              </a:spcAft>
              <a:buClr>
                <a:schemeClr val="accent2"/>
              </a:buClr>
            </a:pPr>
            <a:r>
              <a:rPr lang="fi-FI"/>
              <a:t>(</a:t>
            </a:r>
            <a:r>
              <a:rPr lang="fi-FI" err="1"/>
              <a:t>rough</a:t>
            </a:r>
            <a:r>
              <a:rPr lang="fi-FI"/>
              <a:t>) </a:t>
            </a:r>
            <a:r>
              <a:rPr lang="fi-FI" err="1"/>
              <a:t>mirror</a:t>
            </a:r>
            <a:endParaRPr lang="en-FI"/>
          </a:p>
        </p:txBody>
      </p:sp>
      <p:sp>
        <p:nvSpPr>
          <p:cNvPr id="16" name="Rectangle 15">
            <a:extLst>
              <a:ext uri="{FF2B5EF4-FFF2-40B4-BE49-F238E27FC236}">
                <a16:creationId xmlns:a16="http://schemas.microsoft.com/office/drawing/2014/main" id="{3B886BB0-4E8E-DB83-1C93-E232D92F50E3}"/>
              </a:ext>
            </a:extLst>
          </p:cNvPr>
          <p:cNvSpPr/>
          <p:nvPr/>
        </p:nvSpPr>
        <p:spPr>
          <a:xfrm>
            <a:off x="8978052" y="2491231"/>
            <a:ext cx="2303092" cy="195852"/>
          </a:xfrm>
          <a:prstGeom prst="rect">
            <a:avLst/>
          </a:prstGeom>
          <a:solidFill>
            <a:srgbClr val="FFFF00"/>
          </a:solidFill>
          <a:ln w="3175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7" name="Oval 16">
            <a:extLst>
              <a:ext uri="{FF2B5EF4-FFF2-40B4-BE49-F238E27FC236}">
                <a16:creationId xmlns:a16="http://schemas.microsoft.com/office/drawing/2014/main" id="{32A03EE6-B68C-D2E6-2028-1484F4F045A7}"/>
              </a:ext>
            </a:extLst>
          </p:cNvPr>
          <p:cNvSpPr/>
          <p:nvPr/>
        </p:nvSpPr>
        <p:spPr>
          <a:xfrm rot="1526391">
            <a:off x="9222946" y="2624926"/>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cxnSp>
        <p:nvCxnSpPr>
          <p:cNvPr id="2" name="Straight Connector 1">
            <a:extLst>
              <a:ext uri="{FF2B5EF4-FFF2-40B4-BE49-F238E27FC236}">
                <a16:creationId xmlns:a16="http://schemas.microsoft.com/office/drawing/2014/main" id="{69150C37-A4B4-35B9-7B01-DF15D2282EE5}"/>
              </a:ext>
            </a:extLst>
          </p:cNvPr>
          <p:cNvCxnSpPr>
            <a:cxnSpLocks/>
          </p:cNvCxnSpPr>
          <p:nvPr/>
        </p:nvCxnSpPr>
        <p:spPr>
          <a:xfrm flipH="1">
            <a:off x="8544119" y="2680748"/>
            <a:ext cx="1959126" cy="2231214"/>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45C761B-53D9-5E88-F9B7-67A51D7C87E2}"/>
              </a:ext>
            </a:extLst>
          </p:cNvPr>
          <p:cNvSpPr/>
          <p:nvPr/>
        </p:nvSpPr>
        <p:spPr>
          <a:xfrm rot="1526391">
            <a:off x="10454892" y="2632394"/>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89" name="Oval 88">
            <a:extLst>
              <a:ext uri="{FF2B5EF4-FFF2-40B4-BE49-F238E27FC236}">
                <a16:creationId xmlns:a16="http://schemas.microsoft.com/office/drawing/2014/main" id="{F088C197-E48C-CCFC-AAE1-7B46DCB44A1C}"/>
              </a:ext>
            </a:extLst>
          </p:cNvPr>
          <p:cNvSpPr/>
          <p:nvPr/>
        </p:nvSpPr>
        <p:spPr>
          <a:xfrm rot="1526391">
            <a:off x="8507142" y="4851031"/>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cxnSp>
        <p:nvCxnSpPr>
          <p:cNvPr id="28" name="Straight Arrow Connector 27">
            <a:extLst>
              <a:ext uri="{FF2B5EF4-FFF2-40B4-BE49-F238E27FC236}">
                <a16:creationId xmlns:a16="http://schemas.microsoft.com/office/drawing/2014/main" id="{68D006F0-C326-D479-6051-DE9FFD094E48}"/>
              </a:ext>
            </a:extLst>
          </p:cNvPr>
          <p:cNvCxnSpPr>
            <a:cxnSpLocks/>
          </p:cNvCxnSpPr>
          <p:nvPr/>
        </p:nvCxnSpPr>
        <p:spPr>
          <a:xfrm flipH="1" flipV="1">
            <a:off x="7891096" y="4426927"/>
            <a:ext cx="29370" cy="43666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B69A42DE-C930-81BA-96D6-974AB8B66B9F}"/>
              </a:ext>
            </a:extLst>
          </p:cNvPr>
          <p:cNvSpPr/>
          <p:nvPr/>
        </p:nvSpPr>
        <p:spPr>
          <a:xfrm rot="1526391">
            <a:off x="7873826" y="4829959"/>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9" name="TextBox 8">
            <a:extLst>
              <a:ext uri="{FF2B5EF4-FFF2-40B4-BE49-F238E27FC236}">
                <a16:creationId xmlns:a16="http://schemas.microsoft.com/office/drawing/2014/main" id="{54A689F6-928F-81AB-AB2B-D4436A42F5BD}"/>
              </a:ext>
            </a:extLst>
          </p:cNvPr>
          <p:cNvSpPr txBox="1"/>
          <p:nvPr/>
        </p:nvSpPr>
        <p:spPr>
          <a:xfrm>
            <a:off x="6723105" y="4220964"/>
            <a:ext cx="1236344" cy="414985"/>
          </a:xfrm>
          <a:prstGeom prst="rect">
            <a:avLst/>
          </a:prstGeom>
          <a:noFill/>
        </p:spPr>
        <p:txBody>
          <a:bodyPr wrap="square" lIns="0" rtlCol="0">
            <a:spAutoFit/>
          </a:bodyPr>
          <a:lstStyle/>
          <a:p>
            <a:pPr algn="l">
              <a:lnSpc>
                <a:spcPct val="130000"/>
              </a:lnSpc>
              <a:spcAft>
                <a:spcPts val="600"/>
              </a:spcAft>
              <a:buClr>
                <a:schemeClr val="accent2"/>
              </a:buClr>
            </a:pPr>
            <a:r>
              <a:rPr lang="fi-FI"/>
              <a:t>half-vector</a:t>
            </a:r>
            <a:endParaRPr lang="en-FI"/>
          </a:p>
        </p:txBody>
      </p:sp>
      <p:sp>
        <p:nvSpPr>
          <p:cNvPr id="7" name="Slide Number Placeholder 6">
            <a:extLst>
              <a:ext uri="{FF2B5EF4-FFF2-40B4-BE49-F238E27FC236}">
                <a16:creationId xmlns:a16="http://schemas.microsoft.com/office/drawing/2014/main" id="{55FD6D64-2AC9-D7BA-8E00-28036C26FB87}"/>
              </a:ext>
            </a:extLst>
          </p:cNvPr>
          <p:cNvSpPr>
            <a:spLocks noGrp="1"/>
          </p:cNvSpPr>
          <p:nvPr>
            <p:ph type="sldNum" sz="quarter" idx="12"/>
          </p:nvPr>
        </p:nvSpPr>
        <p:spPr/>
        <p:txBody>
          <a:bodyPr/>
          <a:lstStyle/>
          <a:p>
            <a:fld id="{897AE9FA-3F8D-0D45-ABEA-B1C7A7244A19}" type="slidenum">
              <a:rPr lang="en-US" smtClean="0"/>
              <a:t>6</a:t>
            </a:fld>
            <a:endParaRPr lang="en-US"/>
          </a:p>
        </p:txBody>
      </p:sp>
    </p:spTree>
    <p:extLst>
      <p:ext uri="{BB962C8B-B14F-4D97-AF65-F5344CB8AC3E}">
        <p14:creationId xmlns:p14="http://schemas.microsoft.com/office/powerpoint/2010/main" val="974289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a:t>Restir – glossy materials</a:t>
            </a:r>
            <a:endParaRPr lang="en-FI"/>
          </a:p>
        </p:txBody>
      </p:sp>
      <p:sp>
        <p:nvSpPr>
          <p:cNvPr id="5" name="Content Placeholder 4">
            <a:extLst>
              <a:ext uri="{FF2B5EF4-FFF2-40B4-BE49-F238E27FC236}">
                <a16:creationId xmlns:a16="http://schemas.microsoft.com/office/drawing/2014/main" id="{2160D791-C44A-39B7-F789-FB113C431EB0}"/>
              </a:ext>
            </a:extLst>
          </p:cNvPr>
          <p:cNvSpPr>
            <a:spLocks noGrp="1"/>
          </p:cNvSpPr>
          <p:nvPr>
            <p:ph idx="1"/>
          </p:nvPr>
        </p:nvSpPr>
        <p:spPr>
          <a:xfrm>
            <a:off x="476199" y="1879406"/>
            <a:ext cx="11342915" cy="4147321"/>
          </a:xfrm>
        </p:spPr>
        <p:txBody>
          <a:bodyPr>
            <a:normAutofit/>
          </a:bodyPr>
          <a:lstStyle/>
          <a:p>
            <a:pPr algn="l"/>
            <a:r>
              <a:rPr lang="en-US" sz="2000">
                <a:latin typeface="TeXGyrePagellaX-Regular"/>
              </a:rPr>
              <a:t>What if the primary hit is at a glossy surface?</a:t>
            </a:r>
          </a:p>
          <a:p>
            <a:r>
              <a:rPr lang="en-US" sz="2000">
                <a:latin typeface="TeXGyrePagellaX-Regular"/>
              </a:rPr>
              <a:t>New direction far from ideal reflection?</a:t>
            </a:r>
            <a:endParaRPr lang="en-US" sz="2000">
              <a:latin typeface="TeXGyrePagellaX-Regular"/>
              <a:sym typeface="Wingdings" panose="05000000000000000000" pitchFamily="2" charset="2"/>
            </a:endParaRPr>
          </a:p>
          <a:p>
            <a:pPr lvl="1"/>
            <a:r>
              <a:rPr lang="en-US" sz="1600">
                <a:latin typeface="TeXGyrePagellaX-Regular"/>
                <a:sym typeface="Wingdings" panose="05000000000000000000" pitchFamily="2" charset="2"/>
              </a:rPr>
              <a:t>Zero BSDF! </a:t>
            </a:r>
            <a:r>
              <a:rPr lang="en-US" sz="1600">
                <a:latin typeface="TeXGyrePagellaX-Regular"/>
              </a:rPr>
              <a:t>Reusing yields nothing!</a:t>
            </a:r>
          </a:p>
          <a:p>
            <a:pPr lvl="1"/>
            <a:endParaRPr lang="en-US" sz="1600">
              <a:latin typeface="TeXGyrePagellaX-Regular"/>
              <a:sym typeface="Wingdings" panose="05000000000000000000" pitchFamily="2" charset="2"/>
            </a:endParaRPr>
          </a:p>
          <a:p>
            <a:r>
              <a:rPr lang="en-US" sz="2000">
                <a:latin typeface="TeXGyrePagellaX-Regular"/>
                <a:sym typeface="Wingdings" panose="05000000000000000000" pitchFamily="2" charset="2"/>
              </a:rPr>
              <a:t>Perfectly specular  must apply ideal reflection!</a:t>
            </a:r>
          </a:p>
          <a:p>
            <a:r>
              <a:rPr lang="en-US" sz="2000">
                <a:latin typeface="TeXGyrePagellaX-Regular"/>
                <a:sym typeface="Wingdings" panose="05000000000000000000" pitchFamily="2" charset="2"/>
              </a:rPr>
              <a:t>Not perfectly specular:</a:t>
            </a:r>
          </a:p>
          <a:p>
            <a:pPr lvl="1"/>
            <a:r>
              <a:rPr lang="en-US" sz="1600">
                <a:latin typeface="TeXGyrePagellaX-Regular"/>
                <a:sym typeface="Wingdings" panose="05000000000000000000" pitchFamily="2" charset="2"/>
              </a:rPr>
              <a:t>Could e.g., reflect </a:t>
            </a:r>
            <a:r>
              <a:rPr lang="en-US" sz="1600" err="1">
                <a:latin typeface="TeXGyrePagellaX-Regular"/>
                <a:sym typeface="Wingdings" panose="05000000000000000000" pitchFamily="2" charset="2"/>
              </a:rPr>
              <a:t>wrt</a:t>
            </a:r>
            <a:r>
              <a:rPr lang="en-US" sz="1600">
                <a:latin typeface="TeXGyrePagellaX-Regular"/>
                <a:sym typeface="Wingdings" panose="05000000000000000000" pitchFamily="2" charset="2"/>
              </a:rPr>
              <a:t>. half-vector</a:t>
            </a:r>
          </a:p>
          <a:p>
            <a:endParaRPr lang="en-US" sz="2000">
              <a:latin typeface="TeXGyrePagellaX-Regular"/>
              <a:sym typeface="Wingdings" panose="05000000000000000000" pitchFamily="2" charset="2"/>
            </a:endParaRPr>
          </a:p>
          <a:p>
            <a:r>
              <a:rPr lang="en-US" sz="2000" b="1">
                <a:latin typeface="TeXGyrePagellaX-Regular"/>
              </a:rPr>
              <a:t>Glossy materials need </a:t>
            </a:r>
            <a:r>
              <a:rPr lang="en-US" sz="2000" b="1" err="1">
                <a:latin typeface="TeXGyrePagellaX-Regular"/>
              </a:rPr>
              <a:t>ReSTIR</a:t>
            </a:r>
            <a:r>
              <a:rPr lang="en-US" sz="2000" b="1">
                <a:latin typeface="TeXGyrePagellaX-Regular"/>
              </a:rPr>
              <a:t> in half-vector space???</a:t>
            </a:r>
          </a:p>
          <a:p>
            <a:pPr marL="228600" lvl="1" indent="0">
              <a:buNone/>
            </a:pPr>
            <a:endParaRPr lang="en-US" sz="1600">
              <a:latin typeface="TeXGyrePagellaX-Regular"/>
            </a:endParaRPr>
          </a:p>
        </p:txBody>
      </p:sp>
      <p:cxnSp>
        <p:nvCxnSpPr>
          <p:cNvPr id="9" name="Straight Connector 8">
            <a:extLst>
              <a:ext uri="{FF2B5EF4-FFF2-40B4-BE49-F238E27FC236}">
                <a16:creationId xmlns:a16="http://schemas.microsoft.com/office/drawing/2014/main" id="{F9DE5460-2619-995B-CDF5-B6A89A109ABA}"/>
              </a:ext>
            </a:extLst>
          </p:cNvPr>
          <p:cNvCxnSpPr>
            <a:cxnSpLocks/>
          </p:cNvCxnSpPr>
          <p:nvPr/>
        </p:nvCxnSpPr>
        <p:spPr>
          <a:xfrm rot="20073609" flipH="1">
            <a:off x="7539934" y="3166531"/>
            <a:ext cx="2384378" cy="1255178"/>
          </a:xfrm>
          <a:prstGeom prst="line">
            <a:avLst/>
          </a:prstGeom>
          <a:ln w="9525">
            <a:solidFill>
              <a:srgbClr val="00B0F0">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7F1015-4B7B-0005-B2F8-034EB69F2B70}"/>
              </a:ext>
            </a:extLst>
          </p:cNvPr>
          <p:cNvCxnSpPr>
            <a:cxnSpLocks/>
          </p:cNvCxnSpPr>
          <p:nvPr/>
        </p:nvCxnSpPr>
        <p:spPr>
          <a:xfrm flipH="1">
            <a:off x="8544119" y="2716478"/>
            <a:ext cx="2277010" cy="2195484"/>
          </a:xfrm>
          <a:prstGeom prst="line">
            <a:avLst/>
          </a:prstGeom>
          <a:ln w="9525">
            <a:solidFill>
              <a:srgbClr val="00B0F0">
                <a:alpha val="5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F6822F5-C7E9-EA2E-929A-4A1DFB222B7C}"/>
              </a:ext>
            </a:extLst>
          </p:cNvPr>
          <p:cNvCxnSpPr>
            <a:cxnSpLocks/>
          </p:cNvCxnSpPr>
          <p:nvPr/>
        </p:nvCxnSpPr>
        <p:spPr>
          <a:xfrm flipH="1" flipV="1">
            <a:off x="8537331" y="4448908"/>
            <a:ext cx="20904" cy="463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C85FCE-D204-EC03-DD9D-4F59B2F7D331}"/>
              </a:ext>
            </a:extLst>
          </p:cNvPr>
          <p:cNvCxnSpPr>
            <a:cxnSpLocks/>
          </p:cNvCxnSpPr>
          <p:nvPr/>
        </p:nvCxnSpPr>
        <p:spPr>
          <a:xfrm>
            <a:off x="6294948" y="2701540"/>
            <a:ext cx="2277010" cy="2195484"/>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3A2F46-53B4-FD33-65F9-BA72FB4053C2}"/>
              </a:ext>
            </a:extLst>
          </p:cNvPr>
          <p:cNvCxnSpPr>
            <a:cxnSpLocks/>
          </p:cNvCxnSpPr>
          <p:nvPr/>
        </p:nvCxnSpPr>
        <p:spPr>
          <a:xfrm rot="1526391">
            <a:off x="5909760" y="3152808"/>
            <a:ext cx="2384378" cy="1255178"/>
          </a:xfrm>
          <a:prstGeom prst="line">
            <a:avLst/>
          </a:prstGeom>
          <a:ln w="31750">
            <a:solidFill>
              <a:srgbClr val="C5F0FF"/>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77EF6D-DDEB-9C44-63AB-749A2F2687E3}"/>
              </a:ext>
            </a:extLst>
          </p:cNvPr>
          <p:cNvCxnSpPr>
            <a:cxnSpLocks/>
          </p:cNvCxnSpPr>
          <p:nvPr/>
        </p:nvCxnSpPr>
        <p:spPr>
          <a:xfrm flipV="1">
            <a:off x="7924800" y="2686863"/>
            <a:ext cx="1622229" cy="2189937"/>
          </a:xfrm>
          <a:prstGeom prst="line">
            <a:avLst/>
          </a:prstGeom>
          <a:ln w="952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6FB6CEE-9CB7-7905-40B1-8D8580744D5B}"/>
              </a:ext>
            </a:extLst>
          </p:cNvPr>
          <p:cNvSpPr txBox="1"/>
          <p:nvPr/>
        </p:nvSpPr>
        <p:spPr>
          <a:xfrm>
            <a:off x="5930955" y="2265763"/>
            <a:ext cx="1077011" cy="414985"/>
          </a:xfrm>
          <a:prstGeom prst="rect">
            <a:avLst/>
          </a:prstGeom>
          <a:noFill/>
        </p:spPr>
        <p:txBody>
          <a:bodyPr wrap="square" lIns="0" rtlCol="0">
            <a:spAutoFit/>
          </a:bodyPr>
          <a:lstStyle/>
          <a:p>
            <a:pPr algn="l">
              <a:lnSpc>
                <a:spcPct val="130000"/>
              </a:lnSpc>
              <a:spcAft>
                <a:spcPts val="600"/>
              </a:spcAft>
              <a:buClr>
                <a:schemeClr val="accent2"/>
              </a:buClr>
            </a:pPr>
            <a:r>
              <a:rPr lang="fi-FI" err="1"/>
              <a:t>sensor</a:t>
            </a:r>
            <a:endParaRPr lang="en-FI"/>
          </a:p>
        </p:txBody>
      </p:sp>
      <p:sp>
        <p:nvSpPr>
          <p:cNvPr id="21" name="TextBox 20">
            <a:extLst>
              <a:ext uri="{FF2B5EF4-FFF2-40B4-BE49-F238E27FC236}">
                <a16:creationId xmlns:a16="http://schemas.microsoft.com/office/drawing/2014/main" id="{40F036AA-8504-A07B-266E-42866EE8072C}"/>
              </a:ext>
            </a:extLst>
          </p:cNvPr>
          <p:cNvSpPr txBox="1"/>
          <p:nvPr/>
        </p:nvSpPr>
        <p:spPr>
          <a:xfrm>
            <a:off x="7272103" y="2786867"/>
            <a:ext cx="759831" cy="414985"/>
          </a:xfrm>
          <a:prstGeom prst="rect">
            <a:avLst/>
          </a:prstGeom>
          <a:noFill/>
        </p:spPr>
        <p:txBody>
          <a:bodyPr wrap="square" lIns="0" rtlCol="0">
            <a:spAutoFit/>
          </a:bodyPr>
          <a:lstStyle/>
          <a:p>
            <a:pPr algn="l">
              <a:lnSpc>
                <a:spcPct val="130000"/>
              </a:lnSpc>
              <a:spcAft>
                <a:spcPts val="600"/>
              </a:spcAft>
              <a:buClr>
                <a:schemeClr val="accent2"/>
              </a:buClr>
            </a:pPr>
            <a:r>
              <a:rPr lang="fi-FI" err="1"/>
              <a:t>pixels</a:t>
            </a:r>
            <a:endParaRPr lang="en-FI"/>
          </a:p>
        </p:txBody>
      </p:sp>
      <p:grpSp>
        <p:nvGrpSpPr>
          <p:cNvPr id="22" name="Group 21">
            <a:extLst>
              <a:ext uri="{FF2B5EF4-FFF2-40B4-BE49-F238E27FC236}">
                <a16:creationId xmlns:a16="http://schemas.microsoft.com/office/drawing/2014/main" id="{BCEDF7F8-E9AE-583C-E30B-0AEFF32689B4}"/>
              </a:ext>
            </a:extLst>
          </p:cNvPr>
          <p:cNvGrpSpPr/>
          <p:nvPr/>
        </p:nvGrpSpPr>
        <p:grpSpPr>
          <a:xfrm rot="1526391">
            <a:off x="6924460" y="3159139"/>
            <a:ext cx="374709" cy="636988"/>
            <a:chOff x="7193747" y="2565842"/>
            <a:chExt cx="374709" cy="636988"/>
          </a:xfrm>
        </p:grpSpPr>
        <p:cxnSp>
          <p:nvCxnSpPr>
            <p:cNvPr id="24" name="Straight Connector 23">
              <a:extLst>
                <a:ext uri="{FF2B5EF4-FFF2-40B4-BE49-F238E27FC236}">
                  <a16:creationId xmlns:a16="http://schemas.microsoft.com/office/drawing/2014/main" id="{950CB2C5-598E-AB39-7C57-9214A7BE5889}"/>
                </a:ext>
              </a:extLst>
            </p:cNvPr>
            <p:cNvCxnSpPr>
              <a:cxnSpLocks/>
            </p:cNvCxnSpPr>
            <p:nvPr/>
          </p:nvCxnSpPr>
          <p:spPr>
            <a:xfrm flipH="1">
              <a:off x="7290677" y="2584971"/>
              <a:ext cx="187799" cy="586864"/>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AAE7076-A3D3-EFB6-0383-ACDF7369E169}"/>
                </a:ext>
              </a:extLst>
            </p:cNvPr>
            <p:cNvCxnSpPr>
              <a:cxnSpLocks/>
            </p:cNvCxnSpPr>
            <p:nvPr/>
          </p:nvCxnSpPr>
          <p:spPr>
            <a:xfrm>
              <a:off x="7374085" y="2565842"/>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C1AA060-122B-EF30-4E05-CEDDEB270204}"/>
                </a:ext>
              </a:extLst>
            </p:cNvPr>
            <p:cNvCxnSpPr>
              <a:cxnSpLocks/>
            </p:cNvCxnSpPr>
            <p:nvPr/>
          </p:nvCxnSpPr>
          <p:spPr>
            <a:xfrm>
              <a:off x="7313973" y="2757508"/>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3EA6FF-5F44-C854-93DB-AD942B6B681C}"/>
                </a:ext>
              </a:extLst>
            </p:cNvPr>
            <p:cNvCxnSpPr>
              <a:cxnSpLocks/>
            </p:cNvCxnSpPr>
            <p:nvPr/>
          </p:nvCxnSpPr>
          <p:spPr>
            <a:xfrm>
              <a:off x="7253860" y="2949174"/>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4911745-03EF-FF6E-0523-1D15EE2D2AC3}"/>
                </a:ext>
              </a:extLst>
            </p:cNvPr>
            <p:cNvCxnSpPr>
              <a:cxnSpLocks/>
            </p:cNvCxnSpPr>
            <p:nvPr/>
          </p:nvCxnSpPr>
          <p:spPr>
            <a:xfrm>
              <a:off x="7193747" y="3140841"/>
              <a:ext cx="194371" cy="61989"/>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4C339168-BCC8-B7E2-B141-FC82825C41FF}"/>
              </a:ext>
            </a:extLst>
          </p:cNvPr>
          <p:cNvGrpSpPr/>
          <p:nvPr/>
        </p:nvGrpSpPr>
        <p:grpSpPr>
          <a:xfrm>
            <a:off x="6209772" y="2661160"/>
            <a:ext cx="611518" cy="493431"/>
            <a:chOff x="6209772" y="2661160"/>
            <a:chExt cx="611518" cy="493431"/>
          </a:xfrm>
        </p:grpSpPr>
        <p:sp>
          <p:nvSpPr>
            <p:cNvPr id="32" name="Isosceles Triangle 31">
              <a:extLst>
                <a:ext uri="{FF2B5EF4-FFF2-40B4-BE49-F238E27FC236}">
                  <a16:creationId xmlns:a16="http://schemas.microsoft.com/office/drawing/2014/main" id="{AA641075-BA58-2BF8-C577-CD7969C1D7F9}"/>
                </a:ext>
              </a:extLst>
            </p:cNvPr>
            <p:cNvSpPr/>
            <p:nvPr/>
          </p:nvSpPr>
          <p:spPr>
            <a:xfrm rot="18891726">
              <a:off x="6255562" y="2615370"/>
              <a:ext cx="493431" cy="585011"/>
            </a:xfrm>
            <a:prstGeom prst="triangle">
              <a:avLst/>
            </a:prstGeom>
            <a:solidFill>
              <a:schemeClr val="bg1"/>
            </a:solidFill>
            <a:ln w="31750">
              <a:solidFill>
                <a:srgbClr val="15161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nvGrpSpPr>
            <p:cNvPr id="33" name="Group 32">
              <a:extLst>
                <a:ext uri="{FF2B5EF4-FFF2-40B4-BE49-F238E27FC236}">
                  <a16:creationId xmlns:a16="http://schemas.microsoft.com/office/drawing/2014/main" id="{B4589EED-2DE3-B5CC-84C2-FD7BD791E43B}"/>
                </a:ext>
              </a:extLst>
            </p:cNvPr>
            <p:cNvGrpSpPr/>
            <p:nvPr/>
          </p:nvGrpSpPr>
          <p:grpSpPr>
            <a:xfrm>
              <a:off x="6474763" y="3001212"/>
              <a:ext cx="346527" cy="115066"/>
              <a:chOff x="6474763" y="3001212"/>
              <a:chExt cx="346527" cy="115066"/>
            </a:xfrm>
          </p:grpSpPr>
          <p:sp>
            <p:nvSpPr>
              <p:cNvPr id="34" name="Oval 33">
                <a:extLst>
                  <a:ext uri="{FF2B5EF4-FFF2-40B4-BE49-F238E27FC236}">
                    <a16:creationId xmlns:a16="http://schemas.microsoft.com/office/drawing/2014/main" id="{8C108003-91BF-E30E-7E03-2BDD56999FED}"/>
                  </a:ext>
                </a:extLst>
              </p:cNvPr>
              <p:cNvSpPr/>
              <p:nvPr/>
            </p:nvSpPr>
            <p:spPr>
              <a:xfrm rot="2763126">
                <a:off x="6590494" y="2885481"/>
                <a:ext cx="115066" cy="346527"/>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35" name="Oval 34">
                <a:extLst>
                  <a:ext uri="{FF2B5EF4-FFF2-40B4-BE49-F238E27FC236}">
                    <a16:creationId xmlns:a16="http://schemas.microsoft.com/office/drawing/2014/main" id="{3AEA45DE-94B4-1674-D44E-E2D708EE5176}"/>
                  </a:ext>
                </a:extLst>
              </p:cNvPr>
              <p:cNvSpPr/>
              <p:nvPr/>
            </p:nvSpPr>
            <p:spPr>
              <a:xfrm rot="2763126">
                <a:off x="6614360" y="2957014"/>
                <a:ext cx="65169" cy="227701"/>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grpSp>
      </p:grpSp>
      <p:sp>
        <p:nvSpPr>
          <p:cNvPr id="36" name="Rectangle 35">
            <a:extLst>
              <a:ext uri="{FF2B5EF4-FFF2-40B4-BE49-F238E27FC236}">
                <a16:creationId xmlns:a16="http://schemas.microsoft.com/office/drawing/2014/main" id="{F991C549-2585-8217-D01D-9B049094C5AA}"/>
              </a:ext>
            </a:extLst>
          </p:cNvPr>
          <p:cNvSpPr/>
          <p:nvPr/>
        </p:nvSpPr>
        <p:spPr>
          <a:xfrm>
            <a:off x="7109527" y="4899385"/>
            <a:ext cx="2303092" cy="195852"/>
          </a:xfrm>
          <a:prstGeom prst="rect">
            <a:avLst/>
          </a:prstGeom>
          <a:gradFill flip="none" rotWithShape="1">
            <a:gsLst>
              <a:gs pos="0">
                <a:schemeClr val="accent6">
                  <a:lumMod val="67000"/>
                </a:schemeClr>
              </a:gs>
              <a:gs pos="48000">
                <a:schemeClr val="accent6">
                  <a:lumMod val="97000"/>
                  <a:lumOff val="3000"/>
                </a:schemeClr>
              </a:gs>
              <a:gs pos="100000">
                <a:srgbClr val="C5F0FF"/>
              </a:gs>
            </a:gsLst>
            <a:lin ang="16200000" scaled="1"/>
            <a:tileRect/>
          </a:gradFill>
          <a:ln w="317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cxnSp>
        <p:nvCxnSpPr>
          <p:cNvPr id="37" name="Straight Connector 36">
            <a:extLst>
              <a:ext uri="{FF2B5EF4-FFF2-40B4-BE49-F238E27FC236}">
                <a16:creationId xmlns:a16="http://schemas.microsoft.com/office/drawing/2014/main" id="{E1AD7525-9236-1986-C384-B0BEA006DC98}"/>
              </a:ext>
            </a:extLst>
          </p:cNvPr>
          <p:cNvCxnSpPr>
            <a:cxnSpLocks/>
          </p:cNvCxnSpPr>
          <p:nvPr/>
        </p:nvCxnSpPr>
        <p:spPr>
          <a:xfrm flipH="1">
            <a:off x="7925122" y="2680748"/>
            <a:ext cx="1335886" cy="2192229"/>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31E4504-0209-BBB6-390F-53377FF3433C}"/>
              </a:ext>
            </a:extLst>
          </p:cNvPr>
          <p:cNvSpPr txBox="1"/>
          <p:nvPr/>
        </p:nvSpPr>
        <p:spPr>
          <a:xfrm>
            <a:off x="5580186" y="4548247"/>
            <a:ext cx="1529006" cy="414985"/>
          </a:xfrm>
          <a:prstGeom prst="rect">
            <a:avLst/>
          </a:prstGeom>
          <a:noFill/>
        </p:spPr>
        <p:txBody>
          <a:bodyPr wrap="square" lIns="0" rtlCol="0">
            <a:spAutoFit/>
          </a:bodyPr>
          <a:lstStyle/>
          <a:p>
            <a:pPr algn="l">
              <a:lnSpc>
                <a:spcPct val="130000"/>
              </a:lnSpc>
              <a:spcAft>
                <a:spcPts val="600"/>
              </a:spcAft>
              <a:buClr>
                <a:schemeClr val="accent2"/>
              </a:buClr>
            </a:pPr>
            <a:r>
              <a:rPr lang="fi-FI"/>
              <a:t>(</a:t>
            </a:r>
            <a:r>
              <a:rPr lang="fi-FI" err="1"/>
              <a:t>rough</a:t>
            </a:r>
            <a:r>
              <a:rPr lang="fi-FI"/>
              <a:t>) </a:t>
            </a:r>
            <a:r>
              <a:rPr lang="fi-FI" err="1"/>
              <a:t>mirror</a:t>
            </a:r>
            <a:endParaRPr lang="en-FI"/>
          </a:p>
        </p:txBody>
      </p:sp>
      <p:sp>
        <p:nvSpPr>
          <p:cNvPr id="39" name="Rectangle 38">
            <a:extLst>
              <a:ext uri="{FF2B5EF4-FFF2-40B4-BE49-F238E27FC236}">
                <a16:creationId xmlns:a16="http://schemas.microsoft.com/office/drawing/2014/main" id="{A6F8E937-09B2-59DC-16BA-2A6925320B8C}"/>
              </a:ext>
            </a:extLst>
          </p:cNvPr>
          <p:cNvSpPr/>
          <p:nvPr/>
        </p:nvSpPr>
        <p:spPr>
          <a:xfrm>
            <a:off x="8978052" y="2491231"/>
            <a:ext cx="2303092" cy="195852"/>
          </a:xfrm>
          <a:prstGeom prst="rect">
            <a:avLst/>
          </a:prstGeom>
          <a:solidFill>
            <a:srgbClr val="FFFF00"/>
          </a:solidFill>
          <a:ln w="3175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40" name="Oval 39">
            <a:extLst>
              <a:ext uri="{FF2B5EF4-FFF2-40B4-BE49-F238E27FC236}">
                <a16:creationId xmlns:a16="http://schemas.microsoft.com/office/drawing/2014/main" id="{680DCA2B-E590-A808-C481-778E22D5BEEA}"/>
              </a:ext>
            </a:extLst>
          </p:cNvPr>
          <p:cNvSpPr/>
          <p:nvPr/>
        </p:nvSpPr>
        <p:spPr>
          <a:xfrm rot="1526391">
            <a:off x="9222946" y="2624926"/>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cxnSp>
        <p:nvCxnSpPr>
          <p:cNvPr id="41" name="Straight Connector 40">
            <a:extLst>
              <a:ext uri="{FF2B5EF4-FFF2-40B4-BE49-F238E27FC236}">
                <a16:creationId xmlns:a16="http://schemas.microsoft.com/office/drawing/2014/main" id="{852B70D2-0688-4C9D-70AF-4B7BAC3C20E6}"/>
              </a:ext>
            </a:extLst>
          </p:cNvPr>
          <p:cNvCxnSpPr>
            <a:cxnSpLocks/>
          </p:cNvCxnSpPr>
          <p:nvPr/>
        </p:nvCxnSpPr>
        <p:spPr>
          <a:xfrm flipH="1">
            <a:off x="8544119" y="2680748"/>
            <a:ext cx="1959126" cy="2231214"/>
          </a:xfrm>
          <a:prstGeom prst="line">
            <a:avLst/>
          </a:prstGeom>
          <a:ln w="317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8871B208-60E4-9370-8163-832EFD6CB5D7}"/>
              </a:ext>
            </a:extLst>
          </p:cNvPr>
          <p:cNvSpPr/>
          <p:nvPr/>
        </p:nvSpPr>
        <p:spPr>
          <a:xfrm rot="1526391">
            <a:off x="10454892" y="2632394"/>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43" name="Oval 42">
            <a:extLst>
              <a:ext uri="{FF2B5EF4-FFF2-40B4-BE49-F238E27FC236}">
                <a16:creationId xmlns:a16="http://schemas.microsoft.com/office/drawing/2014/main" id="{0CD1DB08-1363-4EBC-CD96-527C8C39A21C}"/>
              </a:ext>
            </a:extLst>
          </p:cNvPr>
          <p:cNvSpPr/>
          <p:nvPr/>
        </p:nvSpPr>
        <p:spPr>
          <a:xfrm rot="1526391">
            <a:off x="8507142" y="4851031"/>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cxnSp>
        <p:nvCxnSpPr>
          <p:cNvPr id="45" name="Straight Arrow Connector 44">
            <a:extLst>
              <a:ext uri="{FF2B5EF4-FFF2-40B4-BE49-F238E27FC236}">
                <a16:creationId xmlns:a16="http://schemas.microsoft.com/office/drawing/2014/main" id="{F4B955DB-B30E-276D-67B1-56CFFC9F40FF}"/>
              </a:ext>
            </a:extLst>
          </p:cNvPr>
          <p:cNvCxnSpPr>
            <a:cxnSpLocks/>
          </p:cNvCxnSpPr>
          <p:nvPr/>
        </p:nvCxnSpPr>
        <p:spPr>
          <a:xfrm flipH="1" flipV="1">
            <a:off x="7891096" y="4426927"/>
            <a:ext cx="29370" cy="43666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9E37FB5A-5C0F-9461-E01E-907A086FB787}"/>
              </a:ext>
            </a:extLst>
          </p:cNvPr>
          <p:cNvSpPr/>
          <p:nvPr/>
        </p:nvSpPr>
        <p:spPr>
          <a:xfrm rot="1526391">
            <a:off x="7873826" y="4829959"/>
            <a:ext cx="96707" cy="96707"/>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algn="ctr" defTabSz="85725">
              <a:lnSpc>
                <a:spcPct val="90000"/>
              </a:lnSpc>
              <a:defRPr/>
            </a:pPr>
            <a:endParaRPr lang="en-US" sz="750" kern="0">
              <a:solidFill>
                <a:srgbClr val="FFFFFF"/>
              </a:solidFill>
              <a:latin typeface="Trebuchet MS" panose="020B0603020202020204" pitchFamily="34" charset="0"/>
            </a:endParaRPr>
          </a:p>
        </p:txBody>
      </p:sp>
      <p:sp>
        <p:nvSpPr>
          <p:cNvPr id="48" name="TextBox 47">
            <a:extLst>
              <a:ext uri="{FF2B5EF4-FFF2-40B4-BE49-F238E27FC236}">
                <a16:creationId xmlns:a16="http://schemas.microsoft.com/office/drawing/2014/main" id="{AEC0D749-69BC-DB3D-BB1D-3F79DBEE8130}"/>
              </a:ext>
            </a:extLst>
          </p:cNvPr>
          <p:cNvSpPr txBox="1"/>
          <p:nvPr/>
        </p:nvSpPr>
        <p:spPr>
          <a:xfrm>
            <a:off x="6723105" y="4220964"/>
            <a:ext cx="1236344" cy="414985"/>
          </a:xfrm>
          <a:prstGeom prst="rect">
            <a:avLst/>
          </a:prstGeom>
          <a:noFill/>
        </p:spPr>
        <p:txBody>
          <a:bodyPr wrap="square" lIns="0" rtlCol="0">
            <a:spAutoFit/>
          </a:bodyPr>
          <a:lstStyle/>
          <a:p>
            <a:pPr algn="l">
              <a:lnSpc>
                <a:spcPct val="130000"/>
              </a:lnSpc>
              <a:spcAft>
                <a:spcPts val="600"/>
              </a:spcAft>
              <a:buClr>
                <a:schemeClr val="accent2"/>
              </a:buClr>
            </a:pPr>
            <a:r>
              <a:rPr lang="fi-FI"/>
              <a:t>half-vector</a:t>
            </a:r>
            <a:endParaRPr lang="en-FI"/>
          </a:p>
        </p:txBody>
      </p:sp>
      <p:sp>
        <p:nvSpPr>
          <p:cNvPr id="2" name="Slide Number Placeholder 1">
            <a:extLst>
              <a:ext uri="{FF2B5EF4-FFF2-40B4-BE49-F238E27FC236}">
                <a16:creationId xmlns:a16="http://schemas.microsoft.com/office/drawing/2014/main" id="{615518C7-1ED6-B780-F524-EC6D589A8CC3}"/>
              </a:ext>
            </a:extLst>
          </p:cNvPr>
          <p:cNvSpPr>
            <a:spLocks noGrp="1"/>
          </p:cNvSpPr>
          <p:nvPr>
            <p:ph type="sldNum" sz="quarter" idx="12"/>
          </p:nvPr>
        </p:nvSpPr>
        <p:spPr/>
        <p:txBody>
          <a:bodyPr/>
          <a:lstStyle/>
          <a:p>
            <a:fld id="{897AE9FA-3F8D-0D45-ABEA-B1C7A7244A19}" type="slidenum">
              <a:rPr lang="en-US" smtClean="0"/>
              <a:t>7</a:t>
            </a:fld>
            <a:endParaRPr lang="en-US"/>
          </a:p>
        </p:txBody>
      </p:sp>
    </p:spTree>
    <p:extLst>
      <p:ext uri="{BB962C8B-B14F-4D97-AF65-F5344CB8AC3E}">
        <p14:creationId xmlns:p14="http://schemas.microsoft.com/office/powerpoint/2010/main" val="3929575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p:txBody>
          <a:bodyPr/>
          <a:lstStyle/>
          <a:p>
            <a:r>
              <a:rPr lang="fi-FI"/>
              <a:t>What’s with all these spaces?</a:t>
            </a:r>
            <a:endParaRPr lang="en-FI"/>
          </a:p>
        </p:txBody>
      </p:sp>
      <p:sp>
        <p:nvSpPr>
          <p:cNvPr id="5" name="Content Placeholder 4">
            <a:extLst>
              <a:ext uri="{FF2B5EF4-FFF2-40B4-BE49-F238E27FC236}">
                <a16:creationId xmlns:a16="http://schemas.microsoft.com/office/drawing/2014/main" id="{2160D791-C44A-39B7-F789-FB113C431EB0}"/>
              </a:ext>
            </a:extLst>
          </p:cNvPr>
          <p:cNvSpPr>
            <a:spLocks noGrp="1"/>
          </p:cNvSpPr>
          <p:nvPr>
            <p:ph idx="1"/>
          </p:nvPr>
        </p:nvSpPr>
        <p:spPr>
          <a:xfrm>
            <a:off x="1372875" y="3366627"/>
            <a:ext cx="6432601" cy="951374"/>
          </a:xfrm>
        </p:spPr>
        <p:txBody>
          <a:bodyPr>
            <a:normAutofit/>
          </a:bodyPr>
          <a:lstStyle/>
          <a:p>
            <a:pPr marL="0" indent="0" algn="l">
              <a:buNone/>
            </a:pPr>
            <a:r>
              <a:rPr lang="en-US" sz="2000"/>
              <a:t>Why do we have to pick only one domain?</a:t>
            </a:r>
            <a:br>
              <a:rPr lang="en-US" sz="2000"/>
            </a:br>
            <a:r>
              <a:rPr lang="en-US" sz="2000"/>
              <a:t>Why can’t we reuse how we want?</a:t>
            </a:r>
          </a:p>
        </p:txBody>
      </p:sp>
      <p:pic>
        <p:nvPicPr>
          <p:cNvPr id="3" name="Picture 2" descr="Cry Taffy Cat">
            <a:extLst>
              <a:ext uri="{FF2B5EF4-FFF2-40B4-BE49-F238E27FC236}">
                <a16:creationId xmlns:a16="http://schemas.microsoft.com/office/drawing/2014/main" id="{464D0F84-7706-31F5-0DDF-9C07B5045B9B}"/>
              </a:ext>
            </a:extLst>
          </p:cNvPr>
          <p:cNvPicPr>
            <a:picLocks noChangeAspect="1"/>
          </p:cNvPicPr>
          <p:nvPr/>
        </p:nvPicPr>
        <p:blipFill>
          <a:blip r:embed="rId3"/>
          <a:stretch>
            <a:fillRect/>
          </a:stretch>
        </p:blipFill>
        <p:spPr>
          <a:xfrm>
            <a:off x="7602825" y="2123246"/>
            <a:ext cx="3035402" cy="3035402"/>
          </a:xfrm>
          <a:prstGeom prst="rect">
            <a:avLst/>
          </a:prstGeom>
        </p:spPr>
      </p:pic>
      <p:sp>
        <p:nvSpPr>
          <p:cNvPr id="6" name="Slide Number Placeholder 5">
            <a:extLst>
              <a:ext uri="{FF2B5EF4-FFF2-40B4-BE49-F238E27FC236}">
                <a16:creationId xmlns:a16="http://schemas.microsoft.com/office/drawing/2014/main" id="{67DF18BD-F370-CB98-7D77-27188592DAA8}"/>
              </a:ext>
            </a:extLst>
          </p:cNvPr>
          <p:cNvSpPr>
            <a:spLocks noGrp="1"/>
          </p:cNvSpPr>
          <p:nvPr>
            <p:ph type="sldNum" sz="quarter" idx="12"/>
          </p:nvPr>
        </p:nvSpPr>
        <p:spPr/>
        <p:txBody>
          <a:bodyPr/>
          <a:lstStyle/>
          <a:p>
            <a:fld id="{897AE9FA-3F8D-0D45-ABEA-B1C7A7244A19}" type="slidenum">
              <a:rPr lang="en-US" smtClean="0"/>
              <a:t>8</a:t>
            </a:fld>
            <a:endParaRPr lang="en-US"/>
          </a:p>
        </p:txBody>
      </p:sp>
    </p:spTree>
    <p:extLst>
      <p:ext uri="{BB962C8B-B14F-4D97-AF65-F5344CB8AC3E}">
        <p14:creationId xmlns:p14="http://schemas.microsoft.com/office/powerpoint/2010/main" val="3886748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FC38D-C1E5-E87D-D434-F0B43C57B611}"/>
              </a:ext>
            </a:extLst>
          </p:cNvPr>
          <p:cNvSpPr>
            <a:spLocks noGrp="1"/>
          </p:cNvSpPr>
          <p:nvPr>
            <p:ph type="title"/>
          </p:nvPr>
        </p:nvSpPr>
        <p:spPr>
          <a:xfrm>
            <a:off x="968829" y="1"/>
            <a:ext cx="8055740" cy="1312023"/>
          </a:xfrm>
        </p:spPr>
        <p:txBody>
          <a:bodyPr/>
          <a:lstStyle/>
          <a:p>
            <a:r>
              <a:rPr lang="fi-FI"/>
              <a:t>reuse freely (generalized ris)</a:t>
            </a:r>
            <a:endParaRPr lang="en-FI"/>
          </a:p>
        </p:txBody>
      </p:sp>
      <p:pic>
        <p:nvPicPr>
          <p:cNvPr id="6" name="Content Placeholder 5" descr="Jump Cat">
            <a:extLst>
              <a:ext uri="{FF2B5EF4-FFF2-40B4-BE49-F238E27FC236}">
                <a16:creationId xmlns:a16="http://schemas.microsoft.com/office/drawing/2014/main" id="{7417E071-DFC5-40FC-0A94-842687FCFCA8}"/>
              </a:ext>
            </a:extLst>
          </p:cNvPr>
          <p:cNvPicPr>
            <a:picLocks noGrp="1" noChangeAspect="1"/>
          </p:cNvPicPr>
          <p:nvPr>
            <p:ph idx="1"/>
          </p:nvPr>
        </p:nvPicPr>
        <p:blipFill>
          <a:blip r:embed="rId3"/>
          <a:stretch>
            <a:fillRect/>
          </a:stretch>
        </p:blipFill>
        <p:spPr>
          <a:xfrm>
            <a:off x="8405135" y="2246453"/>
            <a:ext cx="2619375" cy="2619375"/>
          </a:xfrm>
        </p:spPr>
      </p:pic>
      <p:sp>
        <p:nvSpPr>
          <p:cNvPr id="62" name="TextBox 61">
            <a:extLst>
              <a:ext uri="{FF2B5EF4-FFF2-40B4-BE49-F238E27FC236}">
                <a16:creationId xmlns:a16="http://schemas.microsoft.com/office/drawing/2014/main" id="{2F57FC37-A49B-93E9-CA33-48AE13AB4C9A}"/>
              </a:ext>
            </a:extLst>
          </p:cNvPr>
          <p:cNvSpPr txBox="1"/>
          <p:nvPr/>
        </p:nvSpPr>
        <p:spPr>
          <a:xfrm>
            <a:off x="5554638" y="1364039"/>
            <a:ext cx="6624810" cy="369332"/>
          </a:xfrm>
          <a:prstGeom prst="rect">
            <a:avLst/>
          </a:prstGeom>
          <a:noFill/>
        </p:spPr>
        <p:txBody>
          <a:bodyPr wrap="square">
            <a:spAutoFit/>
          </a:bodyPr>
          <a:lstStyle/>
          <a:p>
            <a:pPr algn="l"/>
            <a:r>
              <a:rPr lang="en-US">
                <a:latin typeface="TeXGyrePagellaX-Regular"/>
              </a:rPr>
              <a:t>Generalized Resampled Importance Sampling: Foundations of </a:t>
            </a:r>
            <a:r>
              <a:rPr lang="en-US" err="1">
                <a:latin typeface="TeXGyrePagellaX-Regular"/>
              </a:rPr>
              <a:t>ReSTIR</a:t>
            </a:r>
            <a:endParaRPr lang="en-US">
              <a:latin typeface="TeXGyrePagellaX-Regular"/>
            </a:endParaRPr>
          </a:p>
        </p:txBody>
      </p:sp>
      <p:sp>
        <p:nvSpPr>
          <p:cNvPr id="9" name="TextBox 8">
            <a:extLst>
              <a:ext uri="{FF2B5EF4-FFF2-40B4-BE49-F238E27FC236}">
                <a16:creationId xmlns:a16="http://schemas.microsoft.com/office/drawing/2014/main" id="{B8E704F4-F0D4-69C2-D836-5C317852C0BC}"/>
              </a:ext>
            </a:extLst>
          </p:cNvPr>
          <p:cNvSpPr txBox="1"/>
          <p:nvPr/>
        </p:nvSpPr>
        <p:spPr>
          <a:xfrm>
            <a:off x="10631916" y="1663110"/>
            <a:ext cx="1721094" cy="307777"/>
          </a:xfrm>
          <a:prstGeom prst="rect">
            <a:avLst/>
          </a:prstGeom>
          <a:noFill/>
        </p:spPr>
        <p:txBody>
          <a:bodyPr wrap="square">
            <a:spAutoFit/>
          </a:bodyPr>
          <a:lstStyle/>
          <a:p>
            <a:pPr algn="ctr"/>
            <a:r>
              <a:rPr lang="en-US" sz="1400">
                <a:latin typeface="TeXGyrePagellaX-Regular"/>
              </a:rPr>
              <a:t>[Lin et al. 2022]</a:t>
            </a:r>
          </a:p>
        </p:txBody>
      </p:sp>
      <p:sp>
        <p:nvSpPr>
          <p:cNvPr id="31" name="Content Placeholder 4">
            <a:extLst>
              <a:ext uri="{FF2B5EF4-FFF2-40B4-BE49-F238E27FC236}">
                <a16:creationId xmlns:a16="http://schemas.microsoft.com/office/drawing/2014/main" id="{F28CAD45-9D99-6C62-D1E5-21E25B2A722F}"/>
              </a:ext>
            </a:extLst>
          </p:cNvPr>
          <p:cNvSpPr txBox="1">
            <a:spLocks/>
          </p:cNvSpPr>
          <p:nvPr/>
        </p:nvSpPr>
        <p:spPr>
          <a:xfrm>
            <a:off x="1360530" y="2511307"/>
            <a:ext cx="6259470" cy="2557721"/>
          </a:xfrm>
          <a:prstGeom prst="rect">
            <a:avLst/>
          </a:prstGeom>
        </p:spPr>
        <p:txBody>
          <a:bodyPr vert="horz" lIns="0" tIns="45720" rIns="91440" bIns="45720" rtlCol="0">
            <a:normAutofit/>
          </a:bodyPr>
          <a:lstStyle>
            <a:lvl1pPr marL="2286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2"/>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2"/>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latin typeface="TeXGyrePagellaX-Regular"/>
              </a:rPr>
              <a:t>Generalized Resampled Importance Sampling</a:t>
            </a:r>
          </a:p>
          <a:p>
            <a:pPr lvl="1"/>
            <a:r>
              <a:rPr lang="en-US" sz="1800">
                <a:latin typeface="TeXGyrePagellaX-Regular"/>
              </a:rPr>
              <a:t>Reuse samples between domains</a:t>
            </a:r>
          </a:p>
          <a:p>
            <a:pPr lvl="1"/>
            <a:r>
              <a:rPr lang="en-US" sz="1800">
                <a:latin typeface="TeXGyrePagellaX-Regular"/>
              </a:rPr>
              <a:t>Allows material-specific reuse techniques</a:t>
            </a:r>
          </a:p>
          <a:p>
            <a:pPr lvl="1"/>
            <a:r>
              <a:rPr lang="en-US" sz="1800">
                <a:latin typeface="TeXGyrePagellaX-Regular"/>
              </a:rPr>
              <a:t>Math framework and foundations for </a:t>
            </a:r>
            <a:r>
              <a:rPr lang="en-US" sz="1800" err="1">
                <a:latin typeface="TeXGyrePagellaX-Regular"/>
              </a:rPr>
              <a:t>ReSTIR</a:t>
            </a:r>
            <a:endParaRPr lang="en-US" sz="1800">
              <a:latin typeface="TeXGyrePagellaX-Regular"/>
            </a:endParaRPr>
          </a:p>
        </p:txBody>
      </p:sp>
      <p:sp>
        <p:nvSpPr>
          <p:cNvPr id="32" name="TextBox 31">
            <a:extLst>
              <a:ext uri="{FF2B5EF4-FFF2-40B4-BE49-F238E27FC236}">
                <a16:creationId xmlns:a16="http://schemas.microsoft.com/office/drawing/2014/main" id="{F7F1CBBE-01EE-CC47-BA4E-21E2C5C4DA36}"/>
              </a:ext>
            </a:extLst>
          </p:cNvPr>
          <p:cNvSpPr txBox="1"/>
          <p:nvPr/>
        </p:nvSpPr>
        <p:spPr>
          <a:xfrm>
            <a:off x="7040880" y="2656561"/>
            <a:ext cx="1445576" cy="307777"/>
          </a:xfrm>
          <a:prstGeom prst="rect">
            <a:avLst/>
          </a:prstGeom>
          <a:noFill/>
        </p:spPr>
        <p:txBody>
          <a:bodyPr wrap="square">
            <a:spAutoFit/>
          </a:bodyPr>
          <a:lstStyle/>
          <a:p>
            <a:pPr algn="r"/>
            <a:r>
              <a:rPr lang="en-US" sz="1400">
                <a:latin typeface="TeXGyrePagellaX-Regular"/>
              </a:rPr>
              <a:t>[Lin et al. 2022]</a:t>
            </a:r>
          </a:p>
        </p:txBody>
      </p:sp>
      <p:sp>
        <p:nvSpPr>
          <p:cNvPr id="7" name="Slide Number Placeholder 6">
            <a:extLst>
              <a:ext uri="{FF2B5EF4-FFF2-40B4-BE49-F238E27FC236}">
                <a16:creationId xmlns:a16="http://schemas.microsoft.com/office/drawing/2014/main" id="{19689228-71AA-ED77-38B9-8AF873881483}"/>
              </a:ext>
            </a:extLst>
          </p:cNvPr>
          <p:cNvSpPr>
            <a:spLocks noGrp="1"/>
          </p:cNvSpPr>
          <p:nvPr>
            <p:ph type="sldNum" sz="quarter" idx="12"/>
          </p:nvPr>
        </p:nvSpPr>
        <p:spPr/>
        <p:txBody>
          <a:bodyPr/>
          <a:lstStyle/>
          <a:p>
            <a:fld id="{897AE9FA-3F8D-0D45-ABEA-B1C7A7244A19}" type="slidenum">
              <a:rPr lang="en-US" smtClean="0"/>
              <a:t>9</a:t>
            </a:fld>
            <a:endParaRPr lang="en-US"/>
          </a:p>
        </p:txBody>
      </p:sp>
    </p:spTree>
    <p:extLst>
      <p:ext uri="{BB962C8B-B14F-4D97-AF65-F5344CB8AC3E}">
        <p14:creationId xmlns:p14="http://schemas.microsoft.com/office/powerpoint/2010/main" val="3635592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
</p:tagLst>
</file>

<file path=ppt/theme/theme1.xml><?xml version="1.0" encoding="utf-8"?>
<a:theme xmlns:a="http://schemas.openxmlformats.org/drawingml/2006/main" name="Office Theme">
  <a:themeElements>
    <a:clrScheme name="SIGGRAPH 2023">
      <a:dk1>
        <a:srgbClr val="23150E"/>
      </a:dk1>
      <a:lt1>
        <a:srgbClr val="FFFFFF"/>
      </a:lt1>
      <a:dk2>
        <a:srgbClr val="23150E"/>
      </a:dk2>
      <a:lt2>
        <a:srgbClr val="FFFFFF"/>
      </a:lt2>
      <a:accent1>
        <a:srgbClr val="F07C46"/>
      </a:accent1>
      <a:accent2>
        <a:srgbClr val="DEA634"/>
      </a:accent2>
      <a:accent3>
        <a:srgbClr val="FFB0A3"/>
      </a:accent3>
      <a:accent4>
        <a:srgbClr val="D7B88F"/>
      </a:accent4>
      <a:accent5>
        <a:srgbClr val="F5EDE3"/>
      </a:accent5>
      <a:accent6>
        <a:srgbClr val="E0E0DF"/>
      </a:accent6>
      <a:hlink>
        <a:srgbClr val="F07C46"/>
      </a:hlink>
      <a:folHlink>
        <a:srgbClr val="F07C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txDef>
      <a:spPr>
        <a:noFill/>
      </a:spPr>
      <a:bodyPr wrap="square" lIns="0" rtlCol="0">
        <a:spAutoFit/>
      </a:bodyPr>
      <a:lstStyle>
        <a:defPPr marL="236538" indent="-236538" algn="l">
          <a:lnSpc>
            <a:spcPct val="130000"/>
          </a:lnSpc>
          <a:spcAft>
            <a:spcPts val="600"/>
          </a:spcAft>
          <a:buClr>
            <a:schemeClr val="accent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TotalTime>
  <Words>3773</Words>
  <Application>Microsoft Office PowerPoint</Application>
  <PresentationFormat>Widescreen</PresentationFormat>
  <Paragraphs>684</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Cambria Math</vt:lpstr>
      <vt:lpstr>Segoe UI Emoji</vt:lpstr>
      <vt:lpstr>System Font Regular</vt:lpstr>
      <vt:lpstr>TeXGyrePagellaX-Regular</vt:lpstr>
      <vt:lpstr>Trebuchet MS</vt:lpstr>
      <vt:lpstr>Office Theme</vt:lpstr>
      <vt:lpstr>Restir course</vt:lpstr>
      <vt:lpstr>ReSTIR – in vertex space</vt:lpstr>
      <vt:lpstr>ReSTIR – in direction space</vt:lpstr>
      <vt:lpstr>Restir – glossy materials</vt:lpstr>
      <vt:lpstr>Restir – glossy materials</vt:lpstr>
      <vt:lpstr>Restir – glossy materials</vt:lpstr>
      <vt:lpstr>Restir – glossy materials</vt:lpstr>
      <vt:lpstr>What’s with all these spaces?</vt:lpstr>
      <vt:lpstr>reuse freely (generalized ris)</vt:lpstr>
      <vt:lpstr>reuse freely (generalized ris)</vt:lpstr>
      <vt:lpstr>Between domains</vt:lpstr>
      <vt:lpstr>preliminaries</vt:lpstr>
      <vt:lpstr>Shift mappings: concepts</vt:lpstr>
      <vt:lpstr>Preliminaries: shift mappings</vt:lpstr>
      <vt:lpstr>Preliminaries: shift mappings</vt:lpstr>
      <vt:lpstr>Preliminaries: shift mappings</vt:lpstr>
      <vt:lpstr>Shift mapping: definition</vt:lpstr>
      <vt:lpstr>Shift mapping: definition</vt:lpstr>
      <vt:lpstr>Shift mapping: invertibility</vt:lpstr>
      <vt:lpstr>Shift mapping: invertibility</vt:lpstr>
      <vt:lpstr>Shift mapping: invertibility</vt:lpstr>
      <vt:lpstr>Example: non-reusable path</vt:lpstr>
      <vt:lpstr>Example: non-reusable path</vt:lpstr>
      <vt:lpstr>Example: non-reusable path</vt:lpstr>
      <vt:lpstr>Pdf and ucw change in mappings</vt:lpstr>
      <vt:lpstr>Jacobian determinants</vt:lpstr>
      <vt:lpstr>Between domains</vt:lpstr>
      <vt:lpstr>candidates may be in different domains</vt:lpstr>
      <vt:lpstr>Candidates are shifted to target domain</vt:lpstr>
      <vt:lpstr>New step: shift to Ω</vt:lpstr>
      <vt:lpstr>Code gets a shift and a jacobian</vt:lpstr>
      <vt:lpstr>Between domains</vt:lpstr>
      <vt:lpstr>Example: shifting to Ω</vt:lpstr>
      <vt:lpstr>Mis weights by backward-shifting</vt:lpstr>
      <vt:lpstr>Mis weights by backward-shifting</vt:lpstr>
      <vt:lpstr>Mis weights by backward-shifting</vt:lpstr>
      <vt:lpstr>Ris: p ̂_i as pdf proxies</vt:lpstr>
      <vt:lpstr>Generalized balance heuristic</vt:lpstr>
      <vt:lpstr>Generalized balance heuristic with confidence weights</vt:lpstr>
      <vt:lpstr>shift mapping matches pdfs</vt:lpstr>
      <vt:lpstr>PaTh Tracing   (1 SPP)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claire@cubicleninjas.com</dc:creator>
  <cp:lastModifiedBy>Markus Kettunen</cp:lastModifiedBy>
  <cp:revision>5</cp:revision>
  <dcterms:created xsi:type="dcterms:W3CDTF">2020-09-03T21:14:56Z</dcterms:created>
  <dcterms:modified xsi:type="dcterms:W3CDTF">2023-08-14T18:38:58Z</dcterms:modified>
</cp:coreProperties>
</file>