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550145660" r:id="rId4"/>
    <p:sldId id="550145672" r:id="rId5"/>
    <p:sldId id="550145658" r:id="rId6"/>
    <p:sldId id="550145657" r:id="rId7"/>
    <p:sldId id="550145656" r:id="rId8"/>
    <p:sldId id="550145655" r:id="rId9"/>
    <p:sldId id="550145654" r:id="rId10"/>
    <p:sldId id="550145667" r:id="rId11"/>
    <p:sldId id="550145666" r:id="rId12"/>
    <p:sldId id="550145665" r:id="rId13"/>
    <p:sldId id="550145664" r:id="rId14"/>
    <p:sldId id="550145663" r:id="rId15"/>
    <p:sldId id="550145669" r:id="rId16"/>
    <p:sldId id="550145668" r:id="rId17"/>
    <p:sldId id="550145671" r:id="rId18"/>
    <p:sldId id="5501456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4819" autoAdjust="0"/>
  </p:normalViewPr>
  <p:slideViewPr>
    <p:cSldViewPr snapToGrid="0">
      <p:cViewPr varScale="1">
        <p:scale>
          <a:sx n="95" d="100"/>
          <a:sy n="95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60AC5-8C4B-40B0-B822-5D54A110AA8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B9D3-132F-4DEB-B503-020CD807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83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input of ReSTIR PT is just 1 </a:t>
            </a:r>
            <a:r>
              <a:rPr lang="en-US" err="1"/>
              <a:t>spp</a:t>
            </a:r>
            <a:r>
              <a:rPr lang="en-US"/>
              <a:t> path tracing.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38144-C961-6348-B731-59DFA4E1C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3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38144-C961-6348-B731-59DFA4E1C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47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38144-C961-6348-B731-59DFA4E1C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635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9519-D168-FDAE-8896-42037C5E1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88844-8F6F-9095-B958-9A3E8B615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CFE00-B61F-15ED-3750-3405CAE47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7C9F8-F5F4-8739-7DBC-6697293E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A7773-79BF-5735-2CEA-EEB61EAA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F809-59FB-6456-149B-10459BD66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BBA2C-A759-E8C8-B88E-9B949CF9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06F40-EB04-D4D0-FE63-4AAD90E9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56A8E-A591-8611-7CF5-8A5F1FEA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E2EF8-7EE9-1303-5D24-9242B68D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7329B4-01D4-FA4B-0C6E-848BB64DC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FEECE-B07C-7106-631D-FA85D5619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C605F-ECC7-DC9F-3672-F37096E7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8E7B3-3793-6EE3-765D-BD57DE2C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575DA-4509-D099-1B98-6E9D4490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57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8AE2CBE-313A-956A-4E0C-F917CC545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4829" y="4618566"/>
            <a:ext cx="8388193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4829" y="3807155"/>
            <a:ext cx="8388193" cy="661720"/>
          </a:xfrm>
          <a:noFill/>
        </p:spPr>
        <p:txBody>
          <a:bodyPr wrap="square" lIns="182880" tIns="45720" rIns="182880" bIns="0" anchor="b" anchorCtr="0">
            <a:noAutofit/>
          </a:bodyPr>
          <a:lstStyle>
            <a:lvl1pPr algn="l">
              <a:lnSpc>
                <a:spcPct val="100000"/>
              </a:lnSpc>
              <a:defRPr sz="5000" b="1" i="0" cap="all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 userDrawn="1"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 userDrawn="1"/>
        </p:nvSpPr>
        <p:spPr>
          <a:xfrm>
            <a:off x="6761069" y="1118619"/>
            <a:ext cx="4369784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100" b="0" spc="50" baseline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167" y="820335"/>
            <a:ext cx="4369784" cy="1027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F1510-9A5B-B74B-0748-E512233827CA}"/>
              </a:ext>
            </a:extLst>
          </p:cNvPr>
          <p:cNvSpPr txBox="1"/>
          <p:nvPr userDrawn="1"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52423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AE2CBE-313A-956A-4E0C-F917CC545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516" y="3683041"/>
            <a:ext cx="7196506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516" y="2529328"/>
            <a:ext cx="7196505" cy="984885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6100" b="1" i="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 userDrawn="1"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 userDrawn="1"/>
        </p:nvSpPr>
        <p:spPr>
          <a:xfrm>
            <a:off x="8302465" y="223966"/>
            <a:ext cx="3499563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spc="50" baseline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1767" y="1129964"/>
            <a:ext cx="2597421" cy="61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B2328-643C-7641-0D07-872AD2DA567A}"/>
              </a:ext>
            </a:extLst>
          </p:cNvPr>
          <p:cNvSpPr txBox="1"/>
          <p:nvPr userDrawn="1"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47079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A4EDCD-EC5C-1462-3695-64B82B8C5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32561" y="3804384"/>
            <a:ext cx="6541757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2561" y="2863657"/>
            <a:ext cx="6541757" cy="822498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5000" b="1" i="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 userDrawn="1"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 userDrawn="1"/>
        </p:nvSpPr>
        <p:spPr>
          <a:xfrm>
            <a:off x="8302465" y="223966"/>
            <a:ext cx="3499563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spc="50" baseline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1545" y="1707278"/>
            <a:ext cx="2597421" cy="61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EB93FE-D496-8E7D-353E-3EF021FE5CB8}"/>
              </a:ext>
            </a:extLst>
          </p:cNvPr>
          <p:cNvSpPr txBox="1"/>
          <p:nvPr userDrawn="1"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86837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E2E2-D167-EA48-A3B7-E8457B84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40E6-40B3-9841-A4A2-CA99B2CC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875213"/>
            <a:ext cx="11342915" cy="3897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5ECD1-D3E2-7D4C-8462-4E2F57C1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76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C391D-E75D-DE45-BB38-022E867E7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7EDB7-7A9A-C047-B20A-95D1C96A3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906AF-FA12-D142-9F73-F1D171262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207" y="2381541"/>
            <a:ext cx="5443273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9817D-092A-D44D-B961-988D454C0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CD0383-3D66-4F2A-E3D6-D56B04BF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041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0F0C34-462A-4246-ACA0-C2D99E835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207" y="1875213"/>
            <a:ext cx="5440680" cy="3905249"/>
          </a:xfrm>
          <a:prstGeom prst="roundRect">
            <a:avLst>
              <a:gd name="adj" fmla="val 4237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7DAE450-45DB-C040-9EDB-19F5751A4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2757DB2-FA19-6246-8101-7CD3EF637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033B7E-8358-6202-9183-0828259B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6904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0F0C34-462A-4246-ACA0-C2D99E835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207" y="1875214"/>
            <a:ext cx="3044208" cy="3905250"/>
          </a:xfrm>
          <a:prstGeom prst="roundRect">
            <a:avLst>
              <a:gd name="adj" fmla="val 5542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62247E0-BC89-794C-A967-5D37D571B7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01731" y="1875213"/>
            <a:ext cx="2170748" cy="1850722"/>
          </a:xfrm>
          <a:prstGeom prst="roundRect">
            <a:avLst>
              <a:gd name="adj" fmla="val 6297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CB143D2-2473-3E45-A248-15CE8B3C99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01731" y="3949069"/>
            <a:ext cx="2170748" cy="1831394"/>
          </a:xfrm>
          <a:prstGeom prst="roundRect">
            <a:avLst>
              <a:gd name="adj" fmla="val 6804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95EC3-B274-E949-A866-C2D2C90FF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5A4AC91-4E0A-A942-A707-B569DE658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C9CE3F-997E-A9D6-9821-21A12C25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78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75410-4F1A-054F-812D-59E9A8AD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949" y="1871321"/>
            <a:ext cx="6186975" cy="446276"/>
          </a:xfrm>
          <a:noFill/>
        </p:spPr>
        <p:txBody>
          <a:bodyPr wrap="square" lIns="0" bIns="0" anchor="ctr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950" y="2330197"/>
            <a:ext cx="6186975" cy="292388"/>
          </a:xfrm>
          <a:noFill/>
        </p:spPr>
        <p:txBody>
          <a:bodyPr wrap="square" lIns="0" t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68950" y="2864504"/>
            <a:ext cx="6186975" cy="290764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4440" y="1871091"/>
            <a:ext cx="3901058" cy="3901058"/>
          </a:xfrm>
          <a:custGeom>
            <a:avLst/>
            <a:gdLst>
              <a:gd name="connsiteX0" fmla="*/ 1996751 w 3993502"/>
              <a:gd name="connsiteY0" fmla="*/ 0 h 3993502"/>
              <a:gd name="connsiteX1" fmla="*/ 3993502 w 3993502"/>
              <a:gd name="connsiteY1" fmla="*/ 1996751 h 3993502"/>
              <a:gd name="connsiteX2" fmla="*/ 1996751 w 3993502"/>
              <a:gd name="connsiteY2" fmla="*/ 3993502 h 3993502"/>
              <a:gd name="connsiteX3" fmla="*/ 0 w 3993502"/>
              <a:gd name="connsiteY3" fmla="*/ 1996751 h 3993502"/>
              <a:gd name="connsiteX4" fmla="*/ 1996751 w 3993502"/>
              <a:gd name="connsiteY4" fmla="*/ 0 h 399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3993502">
                <a:moveTo>
                  <a:pt x="1996751" y="0"/>
                </a:moveTo>
                <a:cubicBezTo>
                  <a:pt x="3099526" y="0"/>
                  <a:pt x="3993502" y="893976"/>
                  <a:pt x="3993502" y="1996751"/>
                </a:cubicBezTo>
                <a:cubicBezTo>
                  <a:pt x="3993502" y="3099526"/>
                  <a:pt x="3099526" y="3993502"/>
                  <a:pt x="1996751" y="3993502"/>
                </a:cubicBezTo>
                <a:cubicBezTo>
                  <a:pt x="893976" y="3993502"/>
                  <a:pt x="0" y="3099526"/>
                  <a:pt x="0" y="1996751"/>
                </a:cubicBezTo>
                <a:cubicBezTo>
                  <a:pt x="0" y="893976"/>
                  <a:pt x="893976" y="0"/>
                  <a:pt x="199675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8590D-715B-71B7-95C4-2A43A60C2330}"/>
              </a:ext>
            </a:extLst>
          </p:cNvPr>
          <p:cNvSpPr/>
          <p:nvPr userDrawn="1"/>
        </p:nvSpPr>
        <p:spPr>
          <a:xfrm>
            <a:off x="2" y="-4712"/>
            <a:ext cx="5568948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1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EEFA-E618-133E-CA62-B539E6E6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F961D-FE4C-4B05-534E-65504F23F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41229-2A90-4285-168E-2EE3ACE15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6DB51-C1C4-318E-61B6-A5931E7FF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86200-560F-0F04-63A4-D82B6790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84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C1D4EF6-AC32-1959-9FFE-1909B1638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9164" y="2498223"/>
            <a:ext cx="3089630" cy="628800"/>
          </a:xfrm>
          <a:noFill/>
        </p:spPr>
        <p:txBody>
          <a:bodyPr wrap="square" lIns="0" t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75410-4F1A-054F-812D-59E9A8AD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9617" y="2494845"/>
            <a:ext cx="3067050" cy="632177"/>
          </a:xfrm>
          <a:noFill/>
        </p:spPr>
        <p:txBody>
          <a:bodyPr wrap="square" lIns="0" bIns="0" anchor="b" anchorCtr="0">
            <a:normAutofit/>
          </a:bodyPr>
          <a:lstStyle>
            <a:lvl1pPr>
              <a:lnSpc>
                <a:spcPct val="100000"/>
              </a:lnSpc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9618" y="3184455"/>
            <a:ext cx="3067050" cy="43927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59618" y="3756403"/>
            <a:ext cx="3067050" cy="11542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771" y="2224413"/>
            <a:ext cx="2171962" cy="2171962"/>
          </a:xfrm>
          <a:custGeom>
            <a:avLst/>
            <a:gdLst>
              <a:gd name="connsiteX0" fmla="*/ 1996751 w 3993502"/>
              <a:gd name="connsiteY0" fmla="*/ 0 h 3993502"/>
              <a:gd name="connsiteX1" fmla="*/ 3993502 w 3993502"/>
              <a:gd name="connsiteY1" fmla="*/ 1996751 h 3993502"/>
              <a:gd name="connsiteX2" fmla="*/ 1996751 w 3993502"/>
              <a:gd name="connsiteY2" fmla="*/ 3993502 h 3993502"/>
              <a:gd name="connsiteX3" fmla="*/ 0 w 3993502"/>
              <a:gd name="connsiteY3" fmla="*/ 1996751 h 3993502"/>
              <a:gd name="connsiteX4" fmla="*/ 1996751 w 3993502"/>
              <a:gd name="connsiteY4" fmla="*/ 0 h 399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3993502">
                <a:moveTo>
                  <a:pt x="1996751" y="0"/>
                </a:moveTo>
                <a:cubicBezTo>
                  <a:pt x="3099526" y="0"/>
                  <a:pt x="3993502" y="893976"/>
                  <a:pt x="3993502" y="1996751"/>
                </a:cubicBezTo>
                <a:cubicBezTo>
                  <a:pt x="3993502" y="3099526"/>
                  <a:pt x="3099526" y="3993502"/>
                  <a:pt x="1996751" y="3993502"/>
                </a:cubicBezTo>
                <a:cubicBezTo>
                  <a:pt x="893976" y="3993502"/>
                  <a:pt x="0" y="3099526"/>
                  <a:pt x="0" y="1996751"/>
                </a:cubicBezTo>
                <a:cubicBezTo>
                  <a:pt x="0" y="893976"/>
                  <a:pt x="893976" y="0"/>
                  <a:pt x="199675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5A56A5-61CD-54B3-ED58-C475D08EC583}"/>
              </a:ext>
            </a:extLst>
          </p:cNvPr>
          <p:cNvSpPr/>
          <p:nvPr userDrawn="1"/>
        </p:nvSpPr>
        <p:spPr>
          <a:xfrm>
            <a:off x="2" y="-4712"/>
            <a:ext cx="5568948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C38DB41-C66E-498B-89A2-9DF9F00971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80456" y="3185444"/>
            <a:ext cx="3078338" cy="43828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Position Name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61D2E1-14B6-AD6E-55D3-CC3203457D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80456" y="3757392"/>
            <a:ext cx="3078338" cy="11542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7E55C33-867F-9FD5-1883-3CE6871A32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6609" y="2225402"/>
            <a:ext cx="2171962" cy="2171962"/>
          </a:xfrm>
          <a:custGeom>
            <a:avLst/>
            <a:gdLst>
              <a:gd name="connsiteX0" fmla="*/ 1996751 w 3993502"/>
              <a:gd name="connsiteY0" fmla="*/ 0 h 3993502"/>
              <a:gd name="connsiteX1" fmla="*/ 3993502 w 3993502"/>
              <a:gd name="connsiteY1" fmla="*/ 1996751 h 3993502"/>
              <a:gd name="connsiteX2" fmla="*/ 1996751 w 3993502"/>
              <a:gd name="connsiteY2" fmla="*/ 3993502 h 3993502"/>
              <a:gd name="connsiteX3" fmla="*/ 0 w 3993502"/>
              <a:gd name="connsiteY3" fmla="*/ 1996751 h 3993502"/>
              <a:gd name="connsiteX4" fmla="*/ 1996751 w 3993502"/>
              <a:gd name="connsiteY4" fmla="*/ 0 h 399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3993502">
                <a:moveTo>
                  <a:pt x="1996751" y="0"/>
                </a:moveTo>
                <a:cubicBezTo>
                  <a:pt x="3099526" y="0"/>
                  <a:pt x="3993502" y="893976"/>
                  <a:pt x="3993502" y="1996751"/>
                </a:cubicBezTo>
                <a:cubicBezTo>
                  <a:pt x="3993502" y="3099526"/>
                  <a:pt x="3099526" y="3993502"/>
                  <a:pt x="1996751" y="3993502"/>
                </a:cubicBezTo>
                <a:cubicBezTo>
                  <a:pt x="893976" y="3993502"/>
                  <a:pt x="0" y="3099526"/>
                  <a:pt x="0" y="1996751"/>
                </a:cubicBezTo>
                <a:cubicBezTo>
                  <a:pt x="0" y="893976"/>
                  <a:pt x="893976" y="0"/>
                  <a:pt x="199675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36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56611-E258-0344-9650-18FA1585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C0DEEE-7914-9BE3-1104-4DB0C49EF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0213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56AAD1-AF05-1B6F-7083-231AE3393D44}"/>
              </a:ext>
            </a:extLst>
          </p:cNvPr>
          <p:cNvSpPr/>
          <p:nvPr userDrawn="1"/>
        </p:nvSpPr>
        <p:spPr>
          <a:xfrm>
            <a:off x="1" y="-4712"/>
            <a:ext cx="12191999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FF872-DEC3-9608-DAA1-416E84654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634" y="428651"/>
            <a:ext cx="1957849" cy="460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4A434-DC17-FD48-E960-AD24699A0B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2639" y="5149048"/>
            <a:ext cx="734048" cy="8433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F554CE-D75D-6B4D-E949-1161F64CA54B}"/>
              </a:ext>
            </a:extLst>
          </p:cNvPr>
          <p:cNvSpPr/>
          <p:nvPr userDrawn="1"/>
        </p:nvSpPr>
        <p:spPr>
          <a:xfrm>
            <a:off x="0" y="6205491"/>
            <a:ext cx="12192000" cy="6525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331EA5-143E-8640-CF63-E4E86F6D5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spc="0">
                <a:solidFill>
                  <a:schemeClr val="accent4"/>
                </a:solidFill>
              </a:defRPr>
            </a:lvl1pPr>
          </a:lstStyle>
          <a:p>
            <a:fld id="{897AE9FA-3F8D-0D45-ABEA-B1C7A7244A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3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CAD1-2A5E-2C21-40E5-FD73457A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6DA0B-0288-6CD5-7556-A80E591A2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EF4C6-7E8F-C0F8-D616-2C1482C3D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B780C-F664-3518-A38D-ADBC9FD0B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877C4-B9D6-CECE-DC47-563B109F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8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64F4-63A9-A752-AE1E-622DEA42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A1DC-97EC-5FC5-CAA4-A2E8A9E15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1D04D-B5B3-A530-9EA0-13D25B5EF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033F5-BB00-161E-84E6-2027CABA5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A5C63-DC32-CD06-DFB5-9614B7EF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A5318-25F9-D309-E1A2-94609F4B0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97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1090B-25FA-2682-7FA4-6768B005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36B75-D43B-7917-7D95-2EFA48880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2A0C0-5924-7F2B-FDF3-4A15747AD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07C00-68D1-897A-4F2E-FEBEA2796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26A0B-8ECC-DC2A-1E08-F3D96085F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FFE2A6-4FF7-E7C2-1184-1FAD6CB93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F8048B-C34F-9034-6A83-0A7CB0EB6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D4612C-54D5-A2C6-81D4-4FDC11BB5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0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8E575-9013-8696-4097-69CA4F7B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76764E-D069-0CD6-9CAF-EA1977D4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601DC-9AAE-F798-29FF-E9C80F0E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C73A6-255A-D64C-7566-153AE83CD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2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A6AE58-9393-EE9E-14C1-8161002D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4ED6B6-097F-1318-89D3-0AD2EB66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A846B-AB67-4CBC-E794-B9D39D77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1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46AF-85EE-0048-1E06-E8ACD06B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3E628-21A2-0F7A-C03F-2DFCC0D10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FF4F9-BB30-8A53-49E1-D881648A1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984E5-7C81-766A-4E5A-AF5B39E31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8EE43-E623-924E-3763-0DA615A4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44835-4FC6-B058-53D6-80D25F36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2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0AA9-6DB0-7D2F-A08A-24E307B3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FD45E0-AFD5-EB33-7B0F-F00395DFD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B7867-18B1-CB14-DADF-98B3C6EDF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89DFA-AD1B-DFC6-8F07-71253B64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07E61-392C-30DF-3222-F9BF3E37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A8392-8393-02BF-2949-3CD3FD08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8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1A083E-EC76-BAFE-F590-FE1F2C64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B072B-F63E-9CA9-E052-14754CED8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2839E-F2E0-350B-B840-FCB96720D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B42A3-F935-4736-8794-8FE292BBB1D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8C5-62D0-8F10-6FD9-BDED6BB77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17896-882B-C6AA-FD8A-8D774B8D7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A4852-3652-488B-BBCE-5CCE83A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5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7ED438-D08F-E6F2-ADEE-3F02933E35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32639" y="5149048"/>
            <a:ext cx="734048" cy="8433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72DAEB-25A9-894E-8436-908981D9B3F5}"/>
              </a:ext>
            </a:extLst>
          </p:cNvPr>
          <p:cNvSpPr/>
          <p:nvPr userDrawn="1"/>
        </p:nvSpPr>
        <p:spPr>
          <a:xfrm>
            <a:off x="1" y="-4712"/>
            <a:ext cx="12191999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73F7C-4A5D-47DA-2774-00F4C1AB5F5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31634" y="428651"/>
            <a:ext cx="1957849" cy="460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4562899-BFA3-2B47-AAAB-ECAA859007AD}"/>
              </a:ext>
            </a:extLst>
          </p:cNvPr>
          <p:cNvSpPr/>
          <p:nvPr userDrawn="1"/>
        </p:nvSpPr>
        <p:spPr>
          <a:xfrm>
            <a:off x="0" y="6205491"/>
            <a:ext cx="12192000" cy="6525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1EF482-C442-DA4A-B72D-FDCE0967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238F4-37D4-7E45-A5F1-BF2062B05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66900"/>
            <a:ext cx="11342915" cy="389717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C962D-0F5D-F744-8FE0-60D8B5D82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spc="0">
                <a:solidFill>
                  <a:schemeClr val="accent4"/>
                </a:solidFill>
              </a:defRPr>
            </a:lvl1pPr>
          </a:lstStyle>
          <a:p>
            <a:fld id="{897AE9FA-3F8D-0D45-ABEA-B1C7A7244A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76119B-B55B-8597-212E-7FB8F680B1B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24774" y="498141"/>
            <a:ext cx="311032" cy="3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8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36">
          <p15:clr>
            <a:srgbClr val="F26B43"/>
          </p15:clr>
        </p15:guide>
        <p15:guide id="4" pos="264">
          <p15:clr>
            <a:srgbClr val="F26B43"/>
          </p15:clr>
        </p15:guide>
        <p15:guide id="5" pos="74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>
            <a:spLocks noGrp="1"/>
          </p:cNvSpPr>
          <p:nvPr>
            <p:ph type="ctrTitle"/>
          </p:nvPr>
        </p:nvSpPr>
        <p:spPr>
          <a:xfrm>
            <a:off x="1010516" y="2861100"/>
            <a:ext cx="7196505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Arial"/>
              <a:buNone/>
            </a:pPr>
            <a:r>
              <a:rPr lang="en-US" sz="4000"/>
              <a:t>Preliminaries</a:t>
            </a:r>
            <a:endParaRPr sz="4000"/>
          </a:p>
        </p:txBody>
      </p:sp>
      <p:sp>
        <p:nvSpPr>
          <p:cNvPr id="2" name="Google Shape;98;p1">
            <a:extLst>
              <a:ext uri="{FF2B5EF4-FFF2-40B4-BE49-F238E27FC236}">
                <a16:creationId xmlns:a16="http://schemas.microsoft.com/office/drawing/2014/main" id="{A7B26B4D-86CB-818E-A83A-47E50921182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0516" y="4268001"/>
            <a:ext cx="6975671" cy="828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18287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1800" i="1">
                <a:solidFill>
                  <a:schemeClr val="bg1"/>
                </a:solidFill>
              </a:rPr>
              <a:t>Cem Yuksel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D7E4A-B112-DE80-58B5-C93CF80D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Resampled Importance Sampling (</a:t>
            </a:r>
            <a:r>
              <a:rPr lang="en-US">
                <a:solidFill>
                  <a:schemeClr val="accent1"/>
                </a:solidFill>
                <a:cs typeface="Arial"/>
              </a:rPr>
              <a:t>RIS</a:t>
            </a:r>
            <a:r>
              <a:rPr lang="en-US">
                <a:cs typeface="Arial"/>
              </a:rPr>
              <a:t>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1">
                <a:extLst>
                  <a:ext uri="{FF2B5EF4-FFF2-40B4-BE49-F238E27FC236}">
                    <a16:creationId xmlns:a16="http://schemas.microsoft.com/office/drawing/2014/main" id="{8BF30217-DF37-3A06-5B5A-3319A6681A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0" tIns="45720" rIns="91440" bIns="45720" rtlCol="0" anchor="t">
                <a:normAutofit/>
              </a:bodyPr>
              <a:lstStyle/>
              <a:p>
                <a:r>
                  <a:rPr lang="en-US">
                    <a:cs typeface="Arial"/>
                  </a:rPr>
                  <a:t>Generate a set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cs typeface="Arial"/>
                  </a:rPr>
                  <a:t>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Choose one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from this set proportional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/>
              </a:p>
              <a:p>
                <a:r>
                  <a:rPr lang="en-US"/>
                  <a:t>What is the PDF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/>
                  <a:t>?</a:t>
                </a:r>
              </a:p>
              <a:p>
                <a:r>
                  <a:rPr lang="en-US"/>
                  <a:t>Monte Carlo integration:</a:t>
                </a:r>
              </a:p>
            </p:txBody>
          </p:sp>
        </mc:Choice>
        <mc:Fallback xmlns="">
          <p:sp>
            <p:nvSpPr>
              <p:cNvPr id="2" name="Subtitle 1">
                <a:extLst>
                  <a:ext uri="{FF2B5EF4-FFF2-40B4-BE49-F238E27FC236}">
                    <a16:creationId xmlns:a16="http://schemas.microsoft.com/office/drawing/2014/main" id="{8BF30217-DF37-3A06-5B5A-3319A6681A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B1F507-87C5-BFAE-BBA5-AACAC9182B50}"/>
                  </a:ext>
                </a:extLst>
              </p:cNvPr>
              <p:cNvSpPr txBox="1"/>
              <p:nvPr/>
            </p:nvSpPr>
            <p:spPr>
              <a:xfrm>
                <a:off x="2792907" y="3214838"/>
                <a:ext cx="22461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B1F507-87C5-BFAE-BBA5-AACAC9182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907" y="3214838"/>
                <a:ext cx="2246129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6C404-6FBC-342E-DA49-78819C554F37}"/>
                  </a:ext>
                </a:extLst>
              </p:cNvPr>
              <p:cNvSpPr txBox="1"/>
              <p:nvPr/>
            </p:nvSpPr>
            <p:spPr>
              <a:xfrm>
                <a:off x="6873501" y="2265173"/>
                <a:ext cx="2962502" cy="68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Pr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⁡[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choose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6C404-6FBC-342E-DA49-78819C554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501" y="2265173"/>
                <a:ext cx="2962502" cy="6839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9969347B-D8FF-6E2B-BFB0-749538D27206}"/>
              </a:ext>
            </a:extLst>
          </p:cNvPr>
          <p:cNvSpPr/>
          <p:nvPr/>
        </p:nvSpPr>
        <p:spPr>
          <a:xfrm>
            <a:off x="6359015" y="2354316"/>
            <a:ext cx="663677" cy="3693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3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D7E4A-B112-DE80-58B5-C93CF80D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Resampled Importance Sampling (</a:t>
            </a:r>
            <a:r>
              <a:rPr lang="en-US">
                <a:solidFill>
                  <a:schemeClr val="accent1"/>
                </a:solidFill>
                <a:cs typeface="Arial"/>
              </a:rPr>
              <a:t>RIS</a:t>
            </a:r>
            <a:r>
              <a:rPr lang="en-US">
                <a:cs typeface="Arial"/>
              </a:rPr>
              <a:t>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1">
                <a:extLst>
                  <a:ext uri="{FF2B5EF4-FFF2-40B4-BE49-F238E27FC236}">
                    <a16:creationId xmlns:a16="http://schemas.microsoft.com/office/drawing/2014/main" id="{8BF30217-DF37-3A06-5B5A-3319A6681A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0" tIns="45720" rIns="91440" bIns="45720" rtlCol="0" anchor="t">
                <a:normAutofit/>
              </a:bodyPr>
              <a:lstStyle/>
              <a:p>
                <a:r>
                  <a:rPr lang="en-US">
                    <a:cs typeface="Arial"/>
                  </a:rPr>
                  <a:t>Generate a set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cs typeface="Arial"/>
                  </a:rPr>
                  <a:t>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Choose one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from this set proportional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/>
              </a:p>
              <a:p>
                <a:r>
                  <a:rPr lang="en-US"/>
                  <a:t>Monte Carlo integration: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is the </a:t>
                </a:r>
                <a:r>
                  <a:rPr lang="en-US" b="1"/>
                  <a:t>unbiased contribution weight</a:t>
                </a:r>
                <a:r>
                  <a:rPr lang="en-US"/>
                  <a:t>, an </a:t>
                </a:r>
                <a:r>
                  <a:rPr lang="en-US" i="1"/>
                  <a:t>estimate</a:t>
                </a:r>
                <a:r>
                  <a:rPr lang="en-US"/>
                  <a:t> of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The output PDF approaches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num>
                      <m:den>
                        <m:nary>
                          <m:nary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4"/>
                              </m:rPr>
                              <a:rPr lang="fi-FI">
                                <a:latin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/>
              </a:p>
              <a:p>
                <a:r>
                  <a:rPr lang="en-US"/>
                  <a:t>Using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, output PDF approaches perfect importance sampling</a:t>
                </a:r>
                <a:endParaRPr lang="en-FI"/>
              </a:p>
            </p:txBody>
          </p:sp>
        </mc:Choice>
        <mc:Fallback xmlns="">
          <p:sp>
            <p:nvSpPr>
              <p:cNvPr id="2" name="Subtitle 1">
                <a:extLst>
                  <a:ext uri="{FF2B5EF4-FFF2-40B4-BE49-F238E27FC236}">
                    <a16:creationId xmlns:a16="http://schemas.microsoft.com/office/drawing/2014/main" id="{8BF30217-DF37-3A06-5B5A-3319A6681A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28" b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66267E-642E-915B-5B40-D86795F10D36}"/>
                  </a:ext>
                </a:extLst>
              </p:cNvPr>
              <p:cNvSpPr txBox="1"/>
              <p:nvPr/>
            </p:nvSpPr>
            <p:spPr>
              <a:xfrm>
                <a:off x="2792907" y="2787132"/>
                <a:ext cx="22461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66267E-642E-915B-5B40-D86795F10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907" y="2787132"/>
                <a:ext cx="2246129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72C6D2-C01C-44C7-649A-0657CDB04F83}"/>
                  </a:ext>
                </a:extLst>
              </p:cNvPr>
              <p:cNvSpPr txBox="1"/>
              <p:nvPr/>
            </p:nvSpPr>
            <p:spPr>
              <a:xfrm>
                <a:off x="818551" y="3875421"/>
                <a:ext cx="2145875" cy="676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72C6D2-C01C-44C7-649A-0657CDB04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51" y="3875421"/>
                <a:ext cx="2145875" cy="676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9B136245-A1AF-A127-A5AA-DDA3B68CD66C}"/>
              </a:ext>
            </a:extLst>
          </p:cNvPr>
          <p:cNvGrpSpPr/>
          <p:nvPr/>
        </p:nvGrpSpPr>
        <p:grpSpPr>
          <a:xfrm>
            <a:off x="2610465" y="3679379"/>
            <a:ext cx="2501973" cy="414985"/>
            <a:chOff x="2610465" y="3679379"/>
            <a:chExt cx="2501973" cy="41498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C3450E-FCDA-A2EF-03FE-69CE4EF03749}"/>
                </a:ext>
              </a:extLst>
            </p:cNvPr>
            <p:cNvSpPr txBox="1"/>
            <p:nvPr/>
          </p:nvSpPr>
          <p:spPr>
            <a:xfrm>
              <a:off x="3494046" y="3679379"/>
              <a:ext cx="1618392" cy="414985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EA634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target function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1C0D874-AD92-F58C-77C3-79E6D0F3E375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610465" y="3886872"/>
              <a:ext cx="883581" cy="137267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03F599-51A8-B713-BC69-7757E6CA85A9}"/>
                  </a:ext>
                </a:extLst>
              </p:cNvPr>
              <p:cNvSpPr txBox="1"/>
              <p:nvPr/>
            </p:nvSpPr>
            <p:spPr>
              <a:xfrm>
                <a:off x="6873501" y="2265173"/>
                <a:ext cx="2962502" cy="68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Pr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⁡[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choose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03F599-51A8-B713-BC69-7757E6CA8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501" y="2265173"/>
                <a:ext cx="2962502" cy="683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Right 16">
            <a:extLst>
              <a:ext uri="{FF2B5EF4-FFF2-40B4-BE49-F238E27FC236}">
                <a16:creationId xmlns:a16="http://schemas.microsoft.com/office/drawing/2014/main" id="{68E40296-F920-3232-5A67-75677C94553C}"/>
              </a:ext>
            </a:extLst>
          </p:cNvPr>
          <p:cNvSpPr/>
          <p:nvPr/>
        </p:nvSpPr>
        <p:spPr>
          <a:xfrm>
            <a:off x="6359015" y="2354316"/>
            <a:ext cx="663677" cy="3693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31CA6181-6092-3345-41CA-6E51F166B530}"/>
              </a:ext>
            </a:extLst>
          </p:cNvPr>
          <p:cNvSpPr/>
          <p:nvPr/>
        </p:nvSpPr>
        <p:spPr>
          <a:xfrm>
            <a:off x="2964426" y="5692877"/>
            <a:ext cx="1909916" cy="445728"/>
          </a:xfrm>
          <a:prstGeom prst="wedgeRoundRectCallout">
            <a:avLst>
              <a:gd name="adj1" fmla="val -72957"/>
              <a:gd name="adj2" fmla="val -47733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 practical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555CCE-6983-16F6-7B1A-BA4789DC1530}"/>
                  </a:ext>
                </a:extLst>
              </p:cNvPr>
              <p:cNvSpPr txBox="1"/>
              <p:nvPr/>
            </p:nvSpPr>
            <p:spPr>
              <a:xfrm>
                <a:off x="5485946" y="3875421"/>
                <a:ext cx="2145875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555CCE-6983-16F6-7B1A-BA4789DC1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946" y="3875421"/>
                <a:ext cx="2145875" cy="9003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EE16EE5D-6AA8-8CB1-1FB0-C518570D2313}"/>
              </a:ext>
            </a:extLst>
          </p:cNvPr>
          <p:cNvSpPr/>
          <p:nvPr/>
        </p:nvSpPr>
        <p:spPr>
          <a:xfrm>
            <a:off x="1231490" y="5250426"/>
            <a:ext cx="1378975" cy="44245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20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/>
      <p:bldP spid="18" grpId="0" animBg="1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D7E4A-B112-DE80-58B5-C93CF80D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Resampled Importance Sampling (</a:t>
            </a:r>
            <a:r>
              <a:rPr lang="en-US">
                <a:solidFill>
                  <a:schemeClr val="accent1"/>
                </a:solidFill>
                <a:cs typeface="Arial"/>
              </a:rPr>
              <a:t>RIS</a:t>
            </a:r>
            <a:r>
              <a:rPr lang="en-US">
                <a:cs typeface="Arial"/>
              </a:rPr>
              <a:t>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1">
                <a:extLst>
                  <a:ext uri="{FF2B5EF4-FFF2-40B4-BE49-F238E27FC236}">
                    <a16:creationId xmlns:a16="http://schemas.microsoft.com/office/drawing/2014/main" id="{8BF30217-DF37-3A06-5B5A-3319A6681A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0" tIns="45720" rIns="91440" bIns="45720" rtlCol="0" anchor="t">
                <a:normAutofit/>
              </a:bodyPr>
              <a:lstStyle/>
              <a:p>
                <a:r>
                  <a:rPr lang="en-US">
                    <a:cs typeface="Arial"/>
                  </a:rPr>
                  <a:t>Generate a set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cs typeface="Arial"/>
                  </a:rPr>
                  <a:t>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Choose one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from this set proportional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/>
              </a:p>
              <a:p>
                <a:r>
                  <a:rPr lang="en-US"/>
                  <a:t>Monte Carlo integration: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is the </a:t>
                </a:r>
                <a:r>
                  <a:rPr lang="en-US" b="1"/>
                  <a:t>unbiased contribution weight</a:t>
                </a:r>
                <a:r>
                  <a:rPr lang="en-US"/>
                  <a:t>, an </a:t>
                </a:r>
                <a:r>
                  <a:rPr lang="en-US" i="1"/>
                  <a:t>estimate</a:t>
                </a:r>
                <a:r>
                  <a:rPr lang="en-US"/>
                  <a:t> of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The output PDF approaches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num>
                      <m:den>
                        <m:nary>
                          <m:nary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4"/>
                              </m:rPr>
                              <a:rPr lang="fi-FI">
                                <a:latin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/>
              </a:p>
              <a:p>
                <a:r>
                  <a:rPr lang="en-US"/>
                  <a:t>Using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, output PDF approaches </a:t>
                </a:r>
                <a:r>
                  <a:rPr lang="en-US" i="1">
                    <a:solidFill>
                      <a:schemeClr val="accent1"/>
                    </a:solidFill>
                  </a:rPr>
                  <a:t>approximate</a:t>
                </a:r>
                <a:r>
                  <a:rPr lang="en-US"/>
                  <a:t> perfect importance sampling</a:t>
                </a:r>
                <a:endParaRPr lang="en-FI"/>
              </a:p>
            </p:txBody>
          </p:sp>
        </mc:Choice>
        <mc:Fallback xmlns="">
          <p:sp>
            <p:nvSpPr>
              <p:cNvPr id="2" name="Subtitle 1">
                <a:extLst>
                  <a:ext uri="{FF2B5EF4-FFF2-40B4-BE49-F238E27FC236}">
                    <a16:creationId xmlns:a16="http://schemas.microsoft.com/office/drawing/2014/main" id="{8BF30217-DF37-3A06-5B5A-3319A6681A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28" b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66267E-642E-915B-5B40-D86795F10D36}"/>
                  </a:ext>
                </a:extLst>
              </p:cNvPr>
              <p:cNvSpPr txBox="1"/>
              <p:nvPr/>
            </p:nvSpPr>
            <p:spPr>
              <a:xfrm>
                <a:off x="2792907" y="2787132"/>
                <a:ext cx="22461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66267E-642E-915B-5B40-D86795F10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907" y="2787132"/>
                <a:ext cx="2246129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72C6D2-C01C-44C7-649A-0657CDB04F83}"/>
                  </a:ext>
                </a:extLst>
              </p:cNvPr>
              <p:cNvSpPr txBox="1"/>
              <p:nvPr/>
            </p:nvSpPr>
            <p:spPr>
              <a:xfrm>
                <a:off x="818551" y="3875421"/>
                <a:ext cx="2145875" cy="676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72C6D2-C01C-44C7-649A-0657CDB04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51" y="3875421"/>
                <a:ext cx="2145875" cy="676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9B136245-A1AF-A127-A5AA-DDA3B68CD66C}"/>
              </a:ext>
            </a:extLst>
          </p:cNvPr>
          <p:cNvGrpSpPr/>
          <p:nvPr/>
        </p:nvGrpSpPr>
        <p:grpSpPr>
          <a:xfrm>
            <a:off x="2610465" y="3679379"/>
            <a:ext cx="2501973" cy="414985"/>
            <a:chOff x="2610465" y="3679379"/>
            <a:chExt cx="2501973" cy="41498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C3450E-FCDA-A2EF-03FE-69CE4EF03749}"/>
                </a:ext>
              </a:extLst>
            </p:cNvPr>
            <p:cNvSpPr txBox="1"/>
            <p:nvPr/>
          </p:nvSpPr>
          <p:spPr>
            <a:xfrm>
              <a:off x="3494046" y="3679379"/>
              <a:ext cx="1618392" cy="414985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EA634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target function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1C0D874-AD92-F58C-77C3-79E6D0F3E375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610465" y="3886872"/>
              <a:ext cx="883581" cy="137267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03F599-51A8-B713-BC69-7757E6CA85A9}"/>
                  </a:ext>
                </a:extLst>
              </p:cNvPr>
              <p:cNvSpPr txBox="1"/>
              <p:nvPr/>
            </p:nvSpPr>
            <p:spPr>
              <a:xfrm>
                <a:off x="6873501" y="2265173"/>
                <a:ext cx="2962502" cy="68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Pr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⁡[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choose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03F599-51A8-B713-BC69-7757E6CA8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501" y="2265173"/>
                <a:ext cx="2962502" cy="683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Right 16">
            <a:extLst>
              <a:ext uri="{FF2B5EF4-FFF2-40B4-BE49-F238E27FC236}">
                <a16:creationId xmlns:a16="http://schemas.microsoft.com/office/drawing/2014/main" id="{68E40296-F920-3232-5A67-75677C94553C}"/>
              </a:ext>
            </a:extLst>
          </p:cNvPr>
          <p:cNvSpPr/>
          <p:nvPr/>
        </p:nvSpPr>
        <p:spPr>
          <a:xfrm>
            <a:off x="6359015" y="2354316"/>
            <a:ext cx="663677" cy="3693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555CCE-6983-16F6-7B1A-BA4789DC1530}"/>
                  </a:ext>
                </a:extLst>
              </p:cNvPr>
              <p:cNvSpPr txBox="1"/>
              <p:nvPr/>
            </p:nvSpPr>
            <p:spPr>
              <a:xfrm>
                <a:off x="5485946" y="3875421"/>
                <a:ext cx="2145875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555CCE-6983-16F6-7B1A-BA4789DC1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946" y="3875421"/>
                <a:ext cx="2145875" cy="9003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with Corners Rounded 4">
                <a:extLst>
                  <a:ext uri="{FF2B5EF4-FFF2-40B4-BE49-F238E27FC236}">
                    <a16:creationId xmlns:a16="http://schemas.microsoft.com/office/drawing/2014/main" id="{990A6614-58E0-813B-A3F1-99925A7B2554}"/>
                  </a:ext>
                </a:extLst>
              </p:cNvPr>
              <p:cNvSpPr/>
              <p:nvPr/>
            </p:nvSpPr>
            <p:spPr>
              <a:xfrm>
                <a:off x="2097295" y="5648844"/>
                <a:ext cx="4399369" cy="445728"/>
              </a:xfrm>
              <a:prstGeom prst="wedgeRoundRectCallout">
                <a:avLst>
                  <a:gd name="adj1" fmla="val -60987"/>
                  <a:gd name="adj2" fmla="val -59314"/>
                  <a:gd name="adj3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practical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cheaper than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Speech Bubble: Rectangle with Corners Rounded 4">
                <a:extLst>
                  <a:ext uri="{FF2B5EF4-FFF2-40B4-BE49-F238E27FC236}">
                    <a16:creationId xmlns:a16="http://schemas.microsoft.com/office/drawing/2014/main" id="{990A6614-58E0-813B-A3F1-99925A7B25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295" y="5648844"/>
                <a:ext cx="4399369" cy="445728"/>
              </a:xfrm>
              <a:prstGeom prst="wedgeRoundRectCallout">
                <a:avLst>
                  <a:gd name="adj1" fmla="val -60987"/>
                  <a:gd name="adj2" fmla="val -59314"/>
                  <a:gd name="adj3" fmla="val 16667"/>
                </a:avLst>
              </a:prstGeom>
              <a:blipFill>
                <a:blip r:embed="rId8"/>
                <a:stretch>
                  <a:fillRect b="-1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16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7E16908-53DC-54E2-C72A-6DCE8E7B0435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886632" y="2959081"/>
            <a:ext cx="176673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42351-08B2-7033-8610-311D901B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E9FA-3F8D-0D45-ABEA-B1C7A7244A1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7B88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D7B88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07347E-A834-F290-959D-BDD854F84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Spatiotemporal Reuse (</a:t>
            </a:r>
            <a:r>
              <a:rPr lang="en-US" err="1">
                <a:solidFill>
                  <a:schemeClr val="accent1"/>
                </a:solidFill>
              </a:rPr>
              <a:t>R</a:t>
            </a:r>
            <a:r>
              <a:rPr lang="en-US" cap="none" err="1">
                <a:solidFill>
                  <a:schemeClr val="accent1"/>
                </a:solidFill>
              </a:rPr>
              <a:t>e</a:t>
            </a:r>
            <a:r>
              <a:rPr lang="en-US" err="1">
                <a:solidFill>
                  <a:schemeClr val="accent1"/>
                </a:solidFill>
              </a:rPr>
              <a:t>STIR</a:t>
            </a:r>
            <a:r>
              <a:rPr lang="en-US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BED0D0-23DF-1B61-003E-D336FE3C6AFF}"/>
              </a:ext>
            </a:extLst>
          </p:cNvPr>
          <p:cNvSpPr/>
          <p:nvPr/>
        </p:nvSpPr>
        <p:spPr>
          <a:xfrm>
            <a:off x="4517922" y="1917290"/>
            <a:ext cx="368710" cy="36871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F046B-0680-56AC-B645-F10E2E208115}"/>
              </a:ext>
            </a:extLst>
          </p:cNvPr>
          <p:cNvSpPr txBox="1"/>
          <p:nvPr/>
        </p:nvSpPr>
        <p:spPr>
          <a:xfrm>
            <a:off x="6380255" y="1871015"/>
            <a:ext cx="2644314" cy="41498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DEA634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50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pixel at the current frame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CB8006-90FF-7711-7F65-0C2DC4257C72}"/>
              </a:ext>
            </a:extLst>
          </p:cNvPr>
          <p:cNvSpPr/>
          <p:nvPr/>
        </p:nvSpPr>
        <p:spPr>
          <a:xfrm>
            <a:off x="4517922" y="2774726"/>
            <a:ext cx="368710" cy="36871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986B30-F18E-25E6-AD72-0496CB66594D}"/>
              </a:ext>
            </a:extLst>
          </p:cNvPr>
          <p:cNvSpPr/>
          <p:nvPr/>
        </p:nvSpPr>
        <p:spPr>
          <a:xfrm>
            <a:off x="4886632" y="2774726"/>
            <a:ext cx="368710" cy="3687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340C00-320D-DDBB-AB3A-47EA6BAF5524}"/>
              </a:ext>
            </a:extLst>
          </p:cNvPr>
          <p:cNvSpPr/>
          <p:nvPr/>
        </p:nvSpPr>
        <p:spPr>
          <a:xfrm>
            <a:off x="4149212" y="2774726"/>
            <a:ext cx="368710" cy="3687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A99384-56C0-B152-96D7-BD524E6249CA}"/>
              </a:ext>
            </a:extLst>
          </p:cNvPr>
          <p:cNvCxnSpPr>
            <a:stCxn id="7" idx="0"/>
            <a:endCxn id="5" idx="2"/>
          </p:cNvCxnSpPr>
          <p:nvPr/>
        </p:nvCxnSpPr>
        <p:spPr>
          <a:xfrm flipV="1">
            <a:off x="4702277" y="2286000"/>
            <a:ext cx="0" cy="488726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EEB32A-BEED-5FC0-9C21-A9895F9A7FC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4840543" y="2286000"/>
            <a:ext cx="230444" cy="488726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1D271E-774D-7220-144D-F855B054EED0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4333567" y="2286000"/>
            <a:ext cx="230443" cy="488726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8DF946B-3252-04E4-6C36-036CE603F6CD}"/>
              </a:ext>
            </a:extLst>
          </p:cNvPr>
          <p:cNvSpPr/>
          <p:nvPr/>
        </p:nvSpPr>
        <p:spPr>
          <a:xfrm>
            <a:off x="4886632" y="3632162"/>
            <a:ext cx="368710" cy="3687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66F258-57E8-7DE0-E2AF-915B69FE6EB7}"/>
              </a:ext>
            </a:extLst>
          </p:cNvPr>
          <p:cNvSpPr/>
          <p:nvPr/>
        </p:nvSpPr>
        <p:spPr>
          <a:xfrm>
            <a:off x="5255342" y="3632162"/>
            <a:ext cx="368710" cy="368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8F4F6B-AB55-3691-DA27-48397385A0A4}"/>
              </a:ext>
            </a:extLst>
          </p:cNvPr>
          <p:cNvSpPr/>
          <p:nvPr/>
        </p:nvSpPr>
        <p:spPr>
          <a:xfrm>
            <a:off x="4517922" y="3632162"/>
            <a:ext cx="368710" cy="36871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5014AD-DBCF-3A32-9CF1-28DDD4C86076}"/>
              </a:ext>
            </a:extLst>
          </p:cNvPr>
          <p:cNvSpPr/>
          <p:nvPr/>
        </p:nvSpPr>
        <p:spPr>
          <a:xfrm>
            <a:off x="4149212" y="3634192"/>
            <a:ext cx="368710" cy="3687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113B6F-9D29-11AC-61C7-129BFFF1B3BC}"/>
              </a:ext>
            </a:extLst>
          </p:cNvPr>
          <p:cNvSpPr/>
          <p:nvPr/>
        </p:nvSpPr>
        <p:spPr>
          <a:xfrm>
            <a:off x="3780502" y="3634192"/>
            <a:ext cx="368710" cy="368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0CA494-15E5-745B-5DD0-A01920A3327F}"/>
              </a:ext>
            </a:extLst>
          </p:cNvPr>
          <p:cNvSpPr/>
          <p:nvPr/>
        </p:nvSpPr>
        <p:spPr>
          <a:xfrm>
            <a:off x="5255342" y="4489598"/>
            <a:ext cx="368710" cy="3687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CDB8789-F844-DB71-29D1-520ADFCA26B9}"/>
              </a:ext>
            </a:extLst>
          </p:cNvPr>
          <p:cNvSpPr/>
          <p:nvPr/>
        </p:nvSpPr>
        <p:spPr>
          <a:xfrm>
            <a:off x="5624052" y="4489598"/>
            <a:ext cx="368710" cy="368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183E01-2B98-20D7-B442-8D543A984BE4}"/>
              </a:ext>
            </a:extLst>
          </p:cNvPr>
          <p:cNvSpPr/>
          <p:nvPr/>
        </p:nvSpPr>
        <p:spPr>
          <a:xfrm>
            <a:off x="4886632" y="4489598"/>
            <a:ext cx="368710" cy="36871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7CE3E68-36B4-9BA6-E1AA-C7CC0CFB3C54}"/>
              </a:ext>
            </a:extLst>
          </p:cNvPr>
          <p:cNvSpPr/>
          <p:nvPr/>
        </p:nvSpPr>
        <p:spPr>
          <a:xfrm>
            <a:off x="4517922" y="4491628"/>
            <a:ext cx="368710" cy="3687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CAC66EA-9762-DEA9-ED0F-CC30E76A3385}"/>
              </a:ext>
            </a:extLst>
          </p:cNvPr>
          <p:cNvSpPr/>
          <p:nvPr/>
        </p:nvSpPr>
        <p:spPr>
          <a:xfrm>
            <a:off x="4149212" y="4491628"/>
            <a:ext cx="368710" cy="368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1E973E-E1C3-A42E-7A16-3D8BA1598BC7}"/>
              </a:ext>
            </a:extLst>
          </p:cNvPr>
          <p:cNvSpPr/>
          <p:nvPr/>
        </p:nvSpPr>
        <p:spPr>
          <a:xfrm>
            <a:off x="3780501" y="4489598"/>
            <a:ext cx="368710" cy="3687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625F276-92D1-9D11-C5DC-EEE21A9913A7}"/>
              </a:ext>
            </a:extLst>
          </p:cNvPr>
          <p:cNvSpPr/>
          <p:nvPr/>
        </p:nvSpPr>
        <p:spPr>
          <a:xfrm>
            <a:off x="3411791" y="4489598"/>
            <a:ext cx="368710" cy="368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2328BE-6E64-65A1-09AE-1C08D48E769E}"/>
              </a:ext>
            </a:extLst>
          </p:cNvPr>
          <p:cNvGrpSpPr/>
          <p:nvPr/>
        </p:nvGrpSpPr>
        <p:grpSpPr>
          <a:xfrm>
            <a:off x="3964857" y="3137346"/>
            <a:ext cx="1474840" cy="496846"/>
            <a:chOff x="3964857" y="3137346"/>
            <a:chExt cx="1474840" cy="49684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FF07B1-B5E4-26C8-DDD3-1BC4C9366B5D}"/>
                </a:ext>
              </a:extLst>
            </p:cNvPr>
            <p:cNvCxnSpPr>
              <a:stCxn id="22" idx="0"/>
            </p:cNvCxnSpPr>
            <p:nvPr/>
          </p:nvCxnSpPr>
          <p:spPr>
            <a:xfrm flipV="1">
              <a:off x="5070987" y="3143436"/>
              <a:ext cx="0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CC0CFD3-BFFC-221F-BC4B-AA55626F7BA3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H="1" flipV="1">
              <a:off x="5209253" y="3143436"/>
              <a:ext cx="230444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BB0873D-79F1-899F-3033-D5C8A4C92EF1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V="1">
              <a:off x="4702277" y="3143436"/>
              <a:ext cx="230443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5CD497D-D188-5D68-7E6E-BF6DB5BE0AC0}"/>
                </a:ext>
              </a:extLst>
            </p:cNvPr>
            <p:cNvCxnSpPr>
              <a:stCxn id="28" idx="0"/>
            </p:cNvCxnSpPr>
            <p:nvPr/>
          </p:nvCxnSpPr>
          <p:spPr>
            <a:xfrm flipV="1">
              <a:off x="4333567" y="3145466"/>
              <a:ext cx="0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197DAD0-0AED-6334-1415-42C87D7263B9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3964857" y="3145466"/>
              <a:ext cx="230443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31EB872-F335-9E8A-942A-737FA3C49578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H="1" flipV="1">
              <a:off x="4471833" y="3143436"/>
              <a:ext cx="230444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89F0FE3-DB55-9DCA-7186-26C961D083E6}"/>
                </a:ext>
              </a:extLst>
            </p:cNvPr>
            <p:cNvCxnSpPr/>
            <p:nvPr/>
          </p:nvCxnSpPr>
          <p:spPr>
            <a:xfrm flipV="1">
              <a:off x="4702277" y="3143436"/>
              <a:ext cx="0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CEB8D17-9CFF-F641-5115-5DCB962AD4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3587" y="3137346"/>
              <a:ext cx="230444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AF04D7C-7AFA-D502-9EB6-1C2391276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6611" y="3137346"/>
              <a:ext cx="230443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8299F30-931F-03EC-1BBF-A5170ECE909B}"/>
              </a:ext>
            </a:extLst>
          </p:cNvPr>
          <p:cNvGrpSpPr/>
          <p:nvPr/>
        </p:nvGrpSpPr>
        <p:grpSpPr>
          <a:xfrm>
            <a:off x="3596146" y="3998842"/>
            <a:ext cx="2212261" cy="496846"/>
            <a:chOff x="3596146" y="3998842"/>
            <a:chExt cx="2212261" cy="496846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BD21B69-6DCE-0CBA-9CBC-CE142A1B589D}"/>
                </a:ext>
              </a:extLst>
            </p:cNvPr>
            <p:cNvCxnSpPr>
              <a:stCxn id="36" idx="0"/>
            </p:cNvCxnSpPr>
            <p:nvPr/>
          </p:nvCxnSpPr>
          <p:spPr>
            <a:xfrm flipV="1">
              <a:off x="5439697" y="4000872"/>
              <a:ext cx="0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76B2AF7-A395-DC12-A203-B1492C7A4064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H="1" flipV="1">
              <a:off x="5577963" y="4000872"/>
              <a:ext cx="230444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FB1728B-0F1C-264A-A31F-DAB6E45181C0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V="1">
              <a:off x="5070987" y="4000872"/>
              <a:ext cx="230443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4BFDBFA-5673-C1A7-1517-FFD4161B4B3A}"/>
                </a:ext>
              </a:extLst>
            </p:cNvPr>
            <p:cNvCxnSpPr>
              <a:stCxn id="42" idx="0"/>
            </p:cNvCxnSpPr>
            <p:nvPr/>
          </p:nvCxnSpPr>
          <p:spPr>
            <a:xfrm flipV="1">
              <a:off x="4702277" y="4002902"/>
              <a:ext cx="0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E2B6DDF-281C-BE33-70C2-97A84AEAF39C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V="1">
              <a:off x="4333567" y="4002902"/>
              <a:ext cx="230443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4DC526D-2CA6-6CBD-8729-A817ED826C64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H="1" flipV="1">
              <a:off x="4840543" y="4000872"/>
              <a:ext cx="230444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D051EDC-E535-C7BA-53F8-DFF9FF211AD8}"/>
                </a:ext>
              </a:extLst>
            </p:cNvPr>
            <p:cNvCxnSpPr/>
            <p:nvPr/>
          </p:nvCxnSpPr>
          <p:spPr>
            <a:xfrm flipV="1">
              <a:off x="5070987" y="4000872"/>
              <a:ext cx="0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93C523A-760F-F14D-44D3-4D6BE81785F6}"/>
                </a:ext>
              </a:extLst>
            </p:cNvPr>
            <p:cNvCxnSpPr>
              <a:stCxn id="48" idx="0"/>
            </p:cNvCxnSpPr>
            <p:nvPr/>
          </p:nvCxnSpPr>
          <p:spPr>
            <a:xfrm flipV="1">
              <a:off x="3964856" y="4000872"/>
              <a:ext cx="0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3823487-7A72-F4E5-8859-6489D58371BD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V="1">
              <a:off x="3596146" y="4000872"/>
              <a:ext cx="230443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560E51F-26BA-8E89-9727-BA60D1634D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6836" y="3998842"/>
              <a:ext cx="230444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1607A8A-432A-7D76-7875-A2499297DC72}"/>
                </a:ext>
              </a:extLst>
            </p:cNvPr>
            <p:cNvCxnSpPr/>
            <p:nvPr/>
          </p:nvCxnSpPr>
          <p:spPr>
            <a:xfrm flipV="1">
              <a:off x="4333567" y="3998842"/>
              <a:ext cx="0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10A09FC-5CA0-7A5B-5380-7D09DFCCFF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2275" y="4006962"/>
              <a:ext cx="230443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2A4BA14-B960-3173-AA1A-22B6D7A67A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1831" y="4006962"/>
              <a:ext cx="230444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5F0A64C-8EF9-FF0C-E13A-DD63FFADF5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2298" y="4002902"/>
              <a:ext cx="230444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91721FD-79BB-71A0-2F5E-02ACC6466C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4855" y="4002902"/>
              <a:ext cx="230443" cy="48872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D28F9A3-D4D5-DD5E-C91C-1453DDC246DE}"/>
              </a:ext>
            </a:extLst>
          </p:cNvPr>
          <p:cNvSpPr txBox="1"/>
          <p:nvPr/>
        </p:nvSpPr>
        <p:spPr>
          <a:xfrm>
            <a:off x="6716813" y="2693318"/>
            <a:ext cx="1618392" cy="41498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DEA634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50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previous frame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A446EE8-3F22-7FAC-FCE2-5DCE3326DCD3}"/>
              </a:ext>
            </a:extLst>
          </p:cNvPr>
          <p:cNvSpPr txBox="1"/>
          <p:nvPr/>
        </p:nvSpPr>
        <p:spPr>
          <a:xfrm>
            <a:off x="6716813" y="3591977"/>
            <a:ext cx="2003112" cy="41498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DEA634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50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previous frame – 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1221A91-F215-5DD8-ED00-A14C20B19815}"/>
              </a:ext>
            </a:extLst>
          </p:cNvPr>
          <p:cNvSpPr txBox="1"/>
          <p:nvPr/>
        </p:nvSpPr>
        <p:spPr>
          <a:xfrm>
            <a:off x="6716812" y="4443323"/>
            <a:ext cx="2003112" cy="41498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DEA634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50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previous frame – 2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FD99A2-7B6C-CC92-CC5B-6BE548BC287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886632" y="2101645"/>
            <a:ext cx="135193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C066558-BC39-4DE3-C4A5-5A5519D3D42B}"/>
              </a:ext>
            </a:extLst>
          </p:cNvPr>
          <p:cNvCxnSpPr>
            <a:cxnSpLocks/>
          </p:cNvCxnSpPr>
          <p:nvPr/>
        </p:nvCxnSpPr>
        <p:spPr>
          <a:xfrm>
            <a:off x="5624052" y="3816517"/>
            <a:ext cx="97585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68E0CAE-7A99-D7AF-BA8C-7A1F918DF781}"/>
              </a:ext>
            </a:extLst>
          </p:cNvPr>
          <p:cNvCxnSpPr>
            <a:cxnSpLocks/>
          </p:cNvCxnSpPr>
          <p:nvPr/>
        </p:nvCxnSpPr>
        <p:spPr>
          <a:xfrm>
            <a:off x="5992762" y="4673953"/>
            <a:ext cx="60714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8" grpId="0" animBg="1"/>
      <p:bldP spid="49" grpId="0" animBg="1"/>
      <p:bldP spid="60" grpId="0"/>
      <p:bldP spid="61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411B4-0007-F2B5-AEE0-59ACF48A4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4651C17-B32A-D5EE-B695-2B2EC6B8D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/>
                  <a:t> is set of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/>
                  <a:t> is set of all values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it can take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4651C17-B32A-D5EE-B695-2B2EC6B8D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D338EC-1F32-0275-BEE5-4D212C4C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E9FA-3F8D-0D45-ABEA-B1C7A7244A1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7B88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D7B88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5EED14-1277-AD89-96F5-1CDC2E6AC1D0}"/>
              </a:ext>
            </a:extLst>
          </p:cNvPr>
          <p:cNvSpPr/>
          <p:nvPr/>
        </p:nvSpPr>
        <p:spPr>
          <a:xfrm>
            <a:off x="3775587" y="3429000"/>
            <a:ext cx="3193026" cy="1437968"/>
          </a:xfrm>
          <a:prstGeom prst="ellipse">
            <a:avLst/>
          </a:prstGeom>
          <a:solidFill>
            <a:srgbClr val="F07C46">
              <a:alpha val="50196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1D1A64-8DCF-4A65-BCE3-8E398D640B46}"/>
              </a:ext>
            </a:extLst>
          </p:cNvPr>
          <p:cNvSpPr/>
          <p:nvPr/>
        </p:nvSpPr>
        <p:spPr>
          <a:xfrm>
            <a:off x="3941507" y="3655141"/>
            <a:ext cx="3830894" cy="1875504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5FF23C-317F-679D-DDB5-4B5B2C0C83BF}"/>
                  </a:ext>
                </a:extLst>
              </p:cNvPr>
              <p:cNvSpPr txBox="1"/>
              <p:nvPr/>
            </p:nvSpPr>
            <p:spPr>
              <a:xfrm>
                <a:off x="2804038" y="3655141"/>
                <a:ext cx="1200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07C4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supp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07C4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07C4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07C4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5FF23C-317F-679D-DDB5-4B5B2C0C8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038" y="3655141"/>
                <a:ext cx="1200149" cy="369332"/>
              </a:xfrm>
              <a:prstGeom prst="rect">
                <a:avLst/>
              </a:prstGeom>
              <a:blipFill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13CCB0-5EDC-626C-9E63-CD41CC9EA4D0}"/>
                  </a:ext>
                </a:extLst>
              </p:cNvPr>
              <p:cNvSpPr txBox="1"/>
              <p:nvPr/>
            </p:nvSpPr>
            <p:spPr>
              <a:xfrm>
                <a:off x="7471902" y="5032576"/>
                <a:ext cx="11227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EA63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supp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EA63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EA63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DEA63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13CCB0-5EDC-626C-9E63-CD41CC9EA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902" y="5032576"/>
                <a:ext cx="1122721" cy="369332"/>
              </a:xfrm>
              <a:prstGeom prst="rect">
                <a:avLst/>
              </a:prstGeom>
              <a:blipFill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5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6" grpId="0" animBg="1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411B4-0007-F2B5-AEE0-59ACF48A4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4651C17-B32A-D5EE-B695-2B2EC6B8D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/>
                  <a:t> is set of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/>
                  <a:t> is set of all values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it can take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4651C17-B32A-D5EE-B695-2B2EC6B8D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D338EC-1F32-0275-BEE5-4D212C4C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E9FA-3F8D-0D45-ABEA-B1C7A7244A1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7B88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D7B88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5EED14-1277-AD89-96F5-1CDC2E6AC1D0}"/>
              </a:ext>
            </a:extLst>
          </p:cNvPr>
          <p:cNvSpPr/>
          <p:nvPr/>
        </p:nvSpPr>
        <p:spPr>
          <a:xfrm>
            <a:off x="3775587" y="3429000"/>
            <a:ext cx="3193026" cy="1437968"/>
          </a:xfrm>
          <a:prstGeom prst="ellipse">
            <a:avLst/>
          </a:prstGeom>
          <a:solidFill>
            <a:srgbClr val="F07C46">
              <a:alpha val="50196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1D1A64-8DCF-4A65-BCE3-8E398D640B46}"/>
              </a:ext>
            </a:extLst>
          </p:cNvPr>
          <p:cNvSpPr/>
          <p:nvPr/>
        </p:nvSpPr>
        <p:spPr>
          <a:xfrm>
            <a:off x="3624417" y="3315928"/>
            <a:ext cx="3830894" cy="1875504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5FF23C-317F-679D-DDB5-4B5B2C0C83BF}"/>
                  </a:ext>
                </a:extLst>
              </p:cNvPr>
              <p:cNvSpPr txBox="1"/>
              <p:nvPr/>
            </p:nvSpPr>
            <p:spPr>
              <a:xfrm>
                <a:off x="2804038" y="3655141"/>
                <a:ext cx="1200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07C4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supp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07C4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07C4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07C4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5FF23C-317F-679D-DDB5-4B5B2C0C8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038" y="3655141"/>
                <a:ext cx="1200149" cy="369332"/>
              </a:xfrm>
              <a:prstGeom prst="rect">
                <a:avLst/>
              </a:prstGeom>
              <a:blipFill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13CCB0-5EDC-626C-9E63-CD41CC9EA4D0}"/>
                  </a:ext>
                </a:extLst>
              </p:cNvPr>
              <p:cNvSpPr txBox="1"/>
              <p:nvPr/>
            </p:nvSpPr>
            <p:spPr>
              <a:xfrm>
                <a:off x="7154812" y="4693363"/>
                <a:ext cx="11227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EA63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supp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EA63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EA63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DEA63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13CCB0-5EDC-626C-9E63-CD41CC9EA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812" y="4693363"/>
                <a:ext cx="1122721" cy="369332"/>
              </a:xfrm>
              <a:prstGeom prst="rect">
                <a:avLst/>
              </a:prstGeom>
              <a:blipFill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96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F73B-75E0-6CDC-650C-78CEC809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Importance Sampling (</a:t>
            </a:r>
            <a:r>
              <a:rPr lang="en-US">
                <a:solidFill>
                  <a:schemeClr val="accent1"/>
                </a:solidFill>
              </a:rPr>
              <a:t>MIS</a:t>
            </a:r>
            <a:r>
              <a:rPr lang="en-US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FC1DFC-A286-0D1B-11AA-328C54BAC5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Monte Carlo integration</a:t>
                </a:r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Generate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with different PDFs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FC1DFC-A286-0D1B-11AA-328C54BAC5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889A4-BD91-DB7F-C167-DEAAA5CA5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E9FA-3F8D-0D45-ABEA-B1C7A7244A1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7B88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D7B88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4FBF33-6A6F-8268-970B-3AA7EA3EFF52}"/>
                  </a:ext>
                </a:extLst>
              </p:cNvPr>
              <p:cNvSpPr txBox="1"/>
              <p:nvPr/>
            </p:nvSpPr>
            <p:spPr>
              <a:xfrm>
                <a:off x="419877" y="2255396"/>
                <a:ext cx="3411778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4FBF33-6A6F-8268-970B-3AA7EA3EF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77" y="2255396"/>
                <a:ext cx="3411778" cy="900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628E86-CF2F-DA4D-8BC7-5852345DBC8E}"/>
                  </a:ext>
                </a:extLst>
              </p:cNvPr>
              <p:cNvSpPr txBox="1"/>
              <p:nvPr/>
            </p:nvSpPr>
            <p:spPr>
              <a:xfrm>
                <a:off x="419877" y="3645092"/>
                <a:ext cx="3411778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07C4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07C4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07C4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628E86-CF2F-DA4D-8BC7-5852345DB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77" y="3645092"/>
                <a:ext cx="3411778" cy="900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1DA699-D411-84E7-B126-B996647D3950}"/>
                  </a:ext>
                </a:extLst>
              </p:cNvPr>
              <p:cNvSpPr txBox="1"/>
              <p:nvPr/>
            </p:nvSpPr>
            <p:spPr>
              <a:xfrm>
                <a:off x="3097172" y="3755830"/>
                <a:ext cx="6282812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+…  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1DA699-D411-84E7-B126-B996647D3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172" y="3755830"/>
                <a:ext cx="6282812" cy="669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4B1779-71CD-978D-ED95-6079FBF381AB}"/>
                  </a:ext>
                </a:extLst>
              </p:cNvPr>
              <p:cNvSpPr txBox="1"/>
              <p:nvPr/>
            </p:nvSpPr>
            <p:spPr>
              <a:xfrm>
                <a:off x="3097172" y="5334109"/>
                <a:ext cx="62828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+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+…  +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4B1779-71CD-978D-ED95-6079FBF38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172" y="5334109"/>
                <a:ext cx="628281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DA50C2-5E23-6406-BE13-7AA76C03EC95}"/>
                  </a:ext>
                </a:extLst>
              </p:cNvPr>
              <p:cNvSpPr txBox="1"/>
              <p:nvPr/>
            </p:nvSpPr>
            <p:spPr>
              <a:xfrm>
                <a:off x="3099630" y="4577324"/>
                <a:ext cx="4655568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+…  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DA50C2-5E23-6406-BE13-7AA76C03E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630" y="4577324"/>
                <a:ext cx="4655568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95E43344-9DD2-2D7D-5644-E455DC1AFDAD}"/>
              </a:ext>
            </a:extLst>
          </p:cNvPr>
          <p:cNvGrpSpPr/>
          <p:nvPr/>
        </p:nvGrpSpPr>
        <p:grpSpPr>
          <a:xfrm>
            <a:off x="7586820" y="3726462"/>
            <a:ext cx="1502954" cy="2045930"/>
            <a:chOff x="7763796" y="3726462"/>
            <a:chExt cx="1502954" cy="204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56A60EE-7DF1-D244-BCA1-E74C677D6E19}"/>
                    </a:ext>
                  </a:extLst>
                </p:cNvPr>
                <p:cNvSpPr txBox="1"/>
                <p:nvPr/>
              </p:nvSpPr>
              <p:spPr>
                <a:xfrm>
                  <a:off x="8264330" y="4377177"/>
                  <a:ext cx="1002420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50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3150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50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50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50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50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den>
                        </m:f>
                      </m:oMath>
                    </m:oMathPara>
                  </a14:m>
                  <a:endParaRPr kumimoji="0" lang="en-FI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3150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56A60EE-7DF1-D244-BCA1-E74C677D6E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4330" y="4377177"/>
                  <a:ext cx="1002420" cy="61093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3D0DE9E5-617D-8C07-F7FD-318ABAB7A4E2}"/>
                </a:ext>
              </a:extLst>
            </p:cNvPr>
            <p:cNvSpPr/>
            <p:nvPr/>
          </p:nvSpPr>
          <p:spPr>
            <a:xfrm>
              <a:off x="7763796" y="3726462"/>
              <a:ext cx="336755" cy="2045930"/>
            </a:xfrm>
            <a:prstGeom prst="rightBrace">
              <a:avLst>
                <a:gd name="adj1" fmla="val 30020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50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431D46-440C-706F-8B04-77A130F43970}"/>
              </a:ext>
            </a:extLst>
          </p:cNvPr>
          <p:cNvGrpSpPr/>
          <p:nvPr/>
        </p:nvGrpSpPr>
        <p:grpSpPr>
          <a:xfrm>
            <a:off x="8347592" y="4882792"/>
            <a:ext cx="1921134" cy="766939"/>
            <a:chOff x="2870703" y="3327425"/>
            <a:chExt cx="1921134" cy="76693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5AF7C4-787B-1CBE-45C6-EF74E2EF8E96}"/>
                </a:ext>
              </a:extLst>
            </p:cNvPr>
            <p:cNvSpPr txBox="1"/>
            <p:nvPr/>
          </p:nvSpPr>
          <p:spPr>
            <a:xfrm>
              <a:off x="3494046" y="3679379"/>
              <a:ext cx="1297791" cy="414985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EA634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MIS weight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F497039-2D5E-DB56-D0E5-558C5A663554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2870703" y="3327425"/>
              <a:ext cx="623343" cy="559447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972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8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F73B-75E0-6CDC-650C-78CEC809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Importance Sampling (</a:t>
            </a:r>
            <a:r>
              <a:rPr lang="en-US">
                <a:solidFill>
                  <a:schemeClr val="accent1"/>
                </a:solidFill>
              </a:rPr>
              <a:t>MIS</a:t>
            </a:r>
            <a:r>
              <a:rPr lang="en-US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FC1DFC-A286-0D1B-11AA-328C54BAC5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/>
                  <a:t>Using different MIS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MIS weights must satisfy</a:t>
                </a:r>
              </a:p>
              <a:p>
                <a:pPr marL="64008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for any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within the support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>
                  <a:solidFill>
                    <a:schemeClr val="tx1"/>
                  </a:solidFill>
                </a:endParaRPr>
              </a:p>
              <a:p>
                <a:pPr marL="64008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∉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>
                  <a:solidFill>
                    <a:schemeClr val="tx1"/>
                  </a:solidFill>
                </a:endParaRPr>
              </a:p>
              <a:p>
                <a:r>
                  <a:rPr lang="en-US"/>
                  <a:t>Balance heuristic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FC1DFC-A286-0D1B-11AA-328C54BAC5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889A4-BD91-DB7F-C167-DEAAA5CA5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E9FA-3F8D-0D45-ABEA-B1C7A7244A1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7B88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D7B88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4FBF33-6A6F-8268-970B-3AA7EA3EFF52}"/>
                  </a:ext>
                </a:extLst>
              </p:cNvPr>
              <p:cNvSpPr txBox="1"/>
              <p:nvPr/>
            </p:nvSpPr>
            <p:spPr>
              <a:xfrm>
                <a:off x="419877" y="2255396"/>
                <a:ext cx="3938271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07C4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07C4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07C4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07C4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4FBF33-6A6F-8268-970B-3AA7EA3EF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77" y="2255396"/>
                <a:ext cx="3938271" cy="900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B7CAB-7F3F-9A14-DB56-E1205AF19FE0}"/>
                  </a:ext>
                </a:extLst>
              </p:cNvPr>
              <p:cNvSpPr txBox="1"/>
              <p:nvPr/>
            </p:nvSpPr>
            <p:spPr>
              <a:xfrm>
                <a:off x="596859" y="4875321"/>
                <a:ext cx="2822472" cy="714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B7CAB-7F3F-9A14-DB56-E1205AF19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59" y="4875321"/>
                <a:ext cx="2822472" cy="7149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E1903C49-0FD8-3256-6292-91E7F36D7691}"/>
              </a:ext>
            </a:extLst>
          </p:cNvPr>
          <p:cNvSpPr/>
          <p:nvPr/>
        </p:nvSpPr>
        <p:spPr>
          <a:xfrm>
            <a:off x="7260426" y="2330244"/>
            <a:ext cx="2580967" cy="1437968"/>
          </a:xfrm>
          <a:prstGeom prst="ellipse">
            <a:avLst/>
          </a:prstGeom>
          <a:solidFill>
            <a:srgbClr val="F07C46">
              <a:alpha val="50196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5FAE27-2F01-78DB-C9B1-B4F3AB11E89E}"/>
              </a:ext>
            </a:extLst>
          </p:cNvPr>
          <p:cNvSpPr/>
          <p:nvPr/>
        </p:nvSpPr>
        <p:spPr>
          <a:xfrm>
            <a:off x="7669571" y="2733366"/>
            <a:ext cx="3104537" cy="1688981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A4ABDD-5ED1-1F33-BB36-2E4E5A715B16}"/>
                  </a:ext>
                </a:extLst>
              </p:cNvPr>
              <p:cNvSpPr txBox="1"/>
              <p:nvPr/>
            </p:nvSpPr>
            <p:spPr>
              <a:xfrm>
                <a:off x="6288877" y="2556385"/>
                <a:ext cx="1200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07C4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supp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07C4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07C4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07C4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A4ABDD-5ED1-1F33-BB36-2E4E5A715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877" y="2556385"/>
                <a:ext cx="1200149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C8119B-351B-4E94-44D4-7B465818221D}"/>
                  </a:ext>
                </a:extLst>
              </p:cNvPr>
              <p:cNvSpPr txBox="1"/>
              <p:nvPr/>
            </p:nvSpPr>
            <p:spPr>
              <a:xfrm>
                <a:off x="10473610" y="4110801"/>
                <a:ext cx="11227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EA63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supp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EA63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DEA63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DEA63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A63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DEA63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C8119B-351B-4E94-44D4-7B4658182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3610" y="4110801"/>
                <a:ext cx="1122721" cy="369332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BF8A4949-085A-4AE4-8F8F-CADC44F3CE39}"/>
              </a:ext>
            </a:extLst>
          </p:cNvPr>
          <p:cNvSpPr/>
          <p:nvPr/>
        </p:nvSpPr>
        <p:spPr>
          <a:xfrm>
            <a:off x="7600746" y="1875213"/>
            <a:ext cx="2509274" cy="1489877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CCB4F6-6A86-18B2-6F1E-A80C44D2D076}"/>
                  </a:ext>
                </a:extLst>
              </p:cNvPr>
              <p:cNvSpPr txBox="1"/>
              <p:nvPr/>
            </p:nvSpPr>
            <p:spPr>
              <a:xfrm>
                <a:off x="9880704" y="1875213"/>
                <a:ext cx="11227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EA63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supp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EA63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DEA63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DEA63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A63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DEA63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CCB4F6-6A86-18B2-6F1E-A80C44D2D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04" y="1875213"/>
                <a:ext cx="1122721" cy="36933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DB2DF02C-49B3-6950-93EC-82775B8FEF5F}"/>
              </a:ext>
            </a:extLst>
          </p:cNvPr>
          <p:cNvSpPr/>
          <p:nvPr/>
        </p:nvSpPr>
        <p:spPr>
          <a:xfrm>
            <a:off x="6041891" y="2264208"/>
            <a:ext cx="2509274" cy="1489877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79DC29-5851-FCF3-DD05-6466B4743418}"/>
                  </a:ext>
                </a:extLst>
              </p:cNvPr>
              <p:cNvSpPr txBox="1"/>
              <p:nvPr/>
            </p:nvSpPr>
            <p:spPr>
              <a:xfrm>
                <a:off x="4914504" y="2864562"/>
                <a:ext cx="11227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EA63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supp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EA63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DEA63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DEA63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DEA63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DEA63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79DC29-5851-FCF3-DD05-6466B4743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504" y="2864562"/>
                <a:ext cx="1122721" cy="369332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729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6" grpId="0"/>
      <p:bldP spid="18" grpId="0" animBg="1"/>
      <p:bldP spid="19" grpId="0" animBg="1"/>
      <p:bldP spid="20" grpId="0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D7E4A-B112-DE80-58B5-C93CF80D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Integration</a:t>
            </a:r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BF30217-DF37-3A06-5B5A-3319A6681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The rendering equation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EE9550-8F43-97E1-F4DC-33E3B5BA8FE6}"/>
                  </a:ext>
                </a:extLst>
              </p:cNvPr>
              <p:cNvSpPr txBox="1"/>
              <p:nvPr/>
            </p:nvSpPr>
            <p:spPr>
              <a:xfrm>
                <a:off x="2671931" y="2129788"/>
                <a:ext cx="519553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i-FI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i-FI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kumimoji="0" lang="fi-FI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𝐿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i-FI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i-FI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fi-FI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i-FI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i-FI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fi-FI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i-FI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𝐧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kumimoji="0" lang="fi-FI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i-FI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fi-FI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i-FI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EE9550-8F43-97E1-F4DC-33E3B5BA8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931" y="2129788"/>
                <a:ext cx="5195530" cy="9498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09FB28-FF5D-D549-8C71-903E38CA6627}"/>
                  </a:ext>
                </a:extLst>
              </p:cNvPr>
              <p:cNvSpPr txBox="1"/>
              <p:nvPr/>
            </p:nvSpPr>
            <p:spPr>
              <a:xfrm>
                <a:off x="3282234" y="3250666"/>
                <a:ext cx="2421228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kumimoji="0" lang="fi-FI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Ω</m:t>
                          </m:r>
                        </m:sub>
                        <m:sup/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fi-FI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09FB28-FF5D-D549-8C71-903E38CA6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234" y="3250666"/>
                <a:ext cx="2421228" cy="9498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1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D7E4A-B112-DE80-58B5-C93CF80D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Integration</a:t>
            </a:r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BF30217-DF37-3A06-5B5A-3319A6681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Integral</a:t>
            </a: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Monte Carlo integration: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EE9550-8F43-97E1-F4DC-33E3B5BA8FE6}"/>
                  </a:ext>
                </a:extLst>
              </p:cNvPr>
              <p:cNvSpPr txBox="1"/>
              <p:nvPr/>
            </p:nvSpPr>
            <p:spPr>
              <a:xfrm>
                <a:off x="1042235" y="2033438"/>
                <a:ext cx="2421228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kumimoji="0" lang="fi-FI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Ω</m:t>
                          </m:r>
                        </m:sub>
                        <m:sup/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fi-FI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EE9550-8F43-97E1-F4DC-33E3B5BA8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35" y="2033438"/>
                <a:ext cx="2421228" cy="9498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D1667C-4BD7-2C85-0842-1076CD198DBF}"/>
                  </a:ext>
                </a:extLst>
              </p:cNvPr>
              <p:cNvSpPr txBox="1"/>
              <p:nvPr/>
            </p:nvSpPr>
            <p:spPr>
              <a:xfrm>
                <a:off x="732519" y="3582597"/>
                <a:ext cx="3411778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  <m:brk m:alnAt="24"/>
                            </m:rPr>
                            <a:rPr kumimoji="0" lang="fi-FI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Ω</m:t>
                          </m:r>
                        </m:e>
                      </m:d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D1667C-4BD7-2C85-0842-1076CD198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19" y="3582597"/>
                <a:ext cx="3411778" cy="900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E7E6A79-D39E-57EA-E2AA-73D166E2F9E3}"/>
                  </a:ext>
                </a:extLst>
              </p:cNvPr>
              <p:cNvSpPr txBox="1"/>
              <p:nvPr/>
            </p:nvSpPr>
            <p:spPr>
              <a:xfrm>
                <a:off x="968829" y="4458288"/>
                <a:ext cx="3422155" cy="414985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DEA634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3150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uniform random distribution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E7E6A79-D39E-57EA-E2AA-73D166E2F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829" y="4458288"/>
                <a:ext cx="3422155" cy="414985"/>
              </a:xfrm>
              <a:prstGeom prst="rect">
                <a:avLst/>
              </a:prstGeom>
              <a:blipFill>
                <a:blip r:embed="rId4"/>
                <a:stretch>
                  <a:fillRect l="-4278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1A0069-B4F8-BDC7-DA9B-1D59917B3576}"/>
                  </a:ext>
                </a:extLst>
              </p:cNvPr>
              <p:cNvSpPr txBox="1"/>
              <p:nvPr/>
            </p:nvSpPr>
            <p:spPr>
              <a:xfrm>
                <a:off x="4903854" y="3582597"/>
                <a:ext cx="3411778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 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1A0069-B4F8-BDC7-DA9B-1D59917B3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854" y="3582597"/>
                <a:ext cx="3411778" cy="9003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9312E5-EB6D-C143-2C9E-E9CFC16671A0}"/>
                  </a:ext>
                </a:extLst>
              </p:cNvPr>
              <p:cNvSpPr txBox="1"/>
              <p:nvPr/>
            </p:nvSpPr>
            <p:spPr>
              <a:xfrm>
                <a:off x="5140164" y="4458288"/>
                <a:ext cx="5729261" cy="414985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DEA634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3150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using a probability density function (PDF)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150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150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3150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50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9312E5-EB6D-C143-2C9E-E9CFC1667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164" y="4458288"/>
                <a:ext cx="5729261" cy="414985"/>
              </a:xfrm>
              <a:prstGeom prst="rect">
                <a:avLst/>
              </a:prstGeom>
              <a:blipFill>
                <a:blip r:embed="rId6"/>
                <a:stretch>
                  <a:fillRect l="-2447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CE611E-16C2-A6BB-696B-65D2553DB52D}"/>
                  </a:ext>
                </a:extLst>
              </p:cNvPr>
              <p:cNvSpPr txBox="1"/>
              <p:nvPr/>
            </p:nvSpPr>
            <p:spPr>
              <a:xfrm>
                <a:off x="732519" y="4908475"/>
                <a:ext cx="3411778" cy="649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  <m:brk m:alnAt="24"/>
                                </m:rPr>
                                <a:rPr kumimoji="0" lang="fi-FI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Ω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CE611E-16C2-A6BB-696B-65D2553DB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19" y="4908475"/>
                <a:ext cx="3411778" cy="6499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BF5A7A2-755A-56C7-CB53-7D8AABDDCDC8}"/>
              </a:ext>
            </a:extLst>
          </p:cNvPr>
          <p:cNvSpPr txBox="1"/>
          <p:nvPr/>
        </p:nvSpPr>
        <p:spPr>
          <a:xfrm>
            <a:off x="5140164" y="3167612"/>
            <a:ext cx="2298065" cy="41498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DEA634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50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Importance sampling:</a:t>
            </a:r>
          </a:p>
        </p:txBody>
      </p:sp>
    </p:spTree>
    <p:extLst>
      <p:ext uri="{BB962C8B-B14F-4D97-AF65-F5344CB8AC3E}">
        <p14:creationId xmlns:p14="http://schemas.microsoft.com/office/powerpoint/2010/main" val="23186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D7E4A-B112-DE80-58B5-C93CF80D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Monte Carlo Integration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240CCEC-D414-A9EB-CD41-9902445860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208" y="2610816"/>
                <a:ext cx="11342915" cy="316157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/>
                  <a:t> is an </a:t>
                </a:r>
                <a:r>
                  <a:rPr lang="en-US" b="1"/>
                  <a:t>estimator</a:t>
                </a:r>
                <a:r>
                  <a:rPr lang="en-US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/>
                  <a:t> is </a:t>
                </a:r>
                <a:r>
                  <a:rPr lang="en-US" b="1"/>
                  <a:t>unbiased</a:t>
                </a:r>
                <a:r>
                  <a:rPr lang="en-US"/>
                  <a:t>, if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/>
                  <a:t> returns the correct value on average.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/>
                  <a:t> is </a:t>
                </a:r>
                <a:r>
                  <a:rPr lang="en-US" b="1"/>
                  <a:t>consistent</a:t>
                </a:r>
                <a:r>
                  <a:rPr lang="en-US"/>
                  <a:t>, if it converges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/>
                  <a:t> goes to infinity.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240CCEC-D414-A9EB-CD41-9902445860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208" y="2610816"/>
                <a:ext cx="11342915" cy="3161576"/>
              </a:xfrm>
              <a:blipFill>
                <a:blip r:embed="rId2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EE9550-8F43-97E1-F4DC-33E3B5BA8FE6}"/>
                  </a:ext>
                </a:extLst>
              </p:cNvPr>
              <p:cNvSpPr txBox="1"/>
              <p:nvPr/>
            </p:nvSpPr>
            <p:spPr>
              <a:xfrm>
                <a:off x="378557" y="1590987"/>
                <a:ext cx="2421228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kumimoji="0" lang="fi-FI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Ω</m:t>
                          </m:r>
                        </m:sub>
                        <m:sup/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fi-FI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fi-FI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EE9550-8F43-97E1-F4DC-33E3B5BA8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57" y="1590987"/>
                <a:ext cx="2421228" cy="9498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1A0069-B4F8-BDC7-DA9B-1D59917B3576}"/>
                  </a:ext>
                </a:extLst>
              </p:cNvPr>
              <p:cNvSpPr txBox="1"/>
              <p:nvPr/>
            </p:nvSpPr>
            <p:spPr>
              <a:xfrm>
                <a:off x="2668231" y="1650714"/>
                <a:ext cx="3411778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 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1A0069-B4F8-BDC7-DA9B-1D59917B3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31" y="1650714"/>
                <a:ext cx="3411778" cy="900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E9698E-A09A-4114-0AA1-A119F1121D8A}"/>
                  </a:ext>
                </a:extLst>
              </p:cNvPr>
              <p:cNvSpPr txBox="1"/>
              <p:nvPr/>
            </p:nvSpPr>
            <p:spPr>
              <a:xfrm>
                <a:off x="822224" y="4250597"/>
                <a:ext cx="2309399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E9698E-A09A-4114-0AA1-A119F1121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24" y="4250597"/>
                <a:ext cx="2309399" cy="669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6282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D7E4A-B112-DE80-58B5-C93CF80D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Monte Carlo Integration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E9698E-A09A-4114-0AA1-A119F1121D8A}"/>
                  </a:ext>
                </a:extLst>
              </p:cNvPr>
              <p:cNvSpPr txBox="1"/>
              <p:nvPr/>
            </p:nvSpPr>
            <p:spPr>
              <a:xfrm>
                <a:off x="822224" y="1626873"/>
                <a:ext cx="2309399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E9698E-A09A-4114-0AA1-A119F1121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24" y="1626873"/>
                <a:ext cx="2309399" cy="669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3EFADE-BFAE-CC78-F504-3717F491C925}"/>
                  </a:ext>
                </a:extLst>
              </p:cNvPr>
              <p:cNvSpPr txBox="1"/>
              <p:nvPr/>
            </p:nvSpPr>
            <p:spPr>
              <a:xfrm>
                <a:off x="630494" y="2610816"/>
                <a:ext cx="2309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3EFADE-BFAE-CC78-F504-3717F491C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94" y="2610816"/>
                <a:ext cx="2309399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0BD954-A2DF-3FB6-1441-C3E8D4665204}"/>
                  </a:ext>
                </a:extLst>
              </p:cNvPr>
              <p:cNvSpPr txBox="1"/>
              <p:nvPr/>
            </p:nvSpPr>
            <p:spPr>
              <a:xfrm>
                <a:off x="718984" y="3097518"/>
                <a:ext cx="2309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0BD954-A2DF-3FB6-1441-C3E8D4665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84" y="3097518"/>
                <a:ext cx="2309399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F5E72C-1062-5D92-F299-CBE3A03912DE}"/>
                  </a:ext>
                </a:extLst>
              </p:cNvPr>
              <p:cNvSpPr txBox="1"/>
              <p:nvPr/>
            </p:nvSpPr>
            <p:spPr>
              <a:xfrm>
                <a:off x="1040161" y="3592203"/>
                <a:ext cx="2309399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F5E72C-1062-5D92-F299-CBE3A0391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161" y="3592203"/>
                <a:ext cx="2309399" cy="669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475C05-5DA1-F04E-3979-1EFA50F37832}"/>
                  </a:ext>
                </a:extLst>
              </p:cNvPr>
              <p:cNvSpPr txBox="1"/>
              <p:nvPr/>
            </p:nvSpPr>
            <p:spPr>
              <a:xfrm>
                <a:off x="3858623" y="3466850"/>
                <a:ext cx="3411778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475C05-5DA1-F04E-3979-1EFA50F37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623" y="3466850"/>
                <a:ext cx="3411778" cy="9003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17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D7E4A-B112-DE80-58B5-C93CF80D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Monte Carlo Integration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E9698E-A09A-4114-0AA1-A119F1121D8A}"/>
                  </a:ext>
                </a:extLst>
              </p:cNvPr>
              <p:cNvSpPr txBox="1"/>
              <p:nvPr/>
            </p:nvSpPr>
            <p:spPr>
              <a:xfrm>
                <a:off x="822224" y="1626873"/>
                <a:ext cx="2309399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E9698E-A09A-4114-0AA1-A119F1121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24" y="1626873"/>
                <a:ext cx="2309399" cy="669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3EFADE-BFAE-CC78-F504-3717F491C925}"/>
                  </a:ext>
                </a:extLst>
              </p:cNvPr>
              <p:cNvSpPr txBox="1"/>
              <p:nvPr/>
            </p:nvSpPr>
            <p:spPr>
              <a:xfrm>
                <a:off x="630494" y="2610816"/>
                <a:ext cx="2309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3EFADE-BFAE-CC78-F504-3717F491C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94" y="2610816"/>
                <a:ext cx="2309399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0BD954-A2DF-3FB6-1441-C3E8D4665204}"/>
                  </a:ext>
                </a:extLst>
              </p:cNvPr>
              <p:cNvSpPr txBox="1"/>
              <p:nvPr/>
            </p:nvSpPr>
            <p:spPr>
              <a:xfrm>
                <a:off x="718984" y="3097518"/>
                <a:ext cx="2309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0BD954-A2DF-3FB6-1441-C3E8D4665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84" y="3097518"/>
                <a:ext cx="2309399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F5E72C-1062-5D92-F299-CBE3A03912DE}"/>
                  </a:ext>
                </a:extLst>
              </p:cNvPr>
              <p:cNvSpPr txBox="1"/>
              <p:nvPr/>
            </p:nvSpPr>
            <p:spPr>
              <a:xfrm>
                <a:off x="1040161" y="3592203"/>
                <a:ext cx="2309399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F5E72C-1062-5D92-F299-CBE3A0391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161" y="3592203"/>
                <a:ext cx="2309399" cy="669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07CB33-2FE2-A468-403B-1FD3F2F2CA93}"/>
                  </a:ext>
                </a:extLst>
              </p:cNvPr>
              <p:cNvSpPr txBox="1"/>
              <p:nvPr/>
            </p:nvSpPr>
            <p:spPr>
              <a:xfrm>
                <a:off x="3858623" y="3466850"/>
                <a:ext cx="3411778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07CB33-2FE2-A468-403B-1FD3F2F2C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623" y="3466850"/>
                <a:ext cx="3411778" cy="9003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41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D7E4A-B112-DE80-58B5-C93CF80D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Monte Carlo Integration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E9698E-A09A-4114-0AA1-A119F1121D8A}"/>
                  </a:ext>
                </a:extLst>
              </p:cNvPr>
              <p:cNvSpPr txBox="1"/>
              <p:nvPr/>
            </p:nvSpPr>
            <p:spPr>
              <a:xfrm>
                <a:off x="822224" y="1626873"/>
                <a:ext cx="2309399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E9698E-A09A-4114-0AA1-A119F1121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24" y="1626873"/>
                <a:ext cx="2309399" cy="669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3EFADE-BFAE-CC78-F504-3717F491C925}"/>
                  </a:ext>
                </a:extLst>
              </p:cNvPr>
              <p:cNvSpPr txBox="1"/>
              <p:nvPr/>
            </p:nvSpPr>
            <p:spPr>
              <a:xfrm>
                <a:off x="630494" y="2610816"/>
                <a:ext cx="2309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3EFADE-BFAE-CC78-F504-3717F491C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94" y="2610816"/>
                <a:ext cx="2309399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0BD954-A2DF-3FB6-1441-C3E8D4665204}"/>
                  </a:ext>
                </a:extLst>
              </p:cNvPr>
              <p:cNvSpPr txBox="1"/>
              <p:nvPr/>
            </p:nvSpPr>
            <p:spPr>
              <a:xfrm>
                <a:off x="718984" y="3097518"/>
                <a:ext cx="2309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0BD954-A2DF-3FB6-1441-C3E8D4665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84" y="3097518"/>
                <a:ext cx="2309399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F5E72C-1062-5D92-F299-CBE3A03912DE}"/>
                  </a:ext>
                </a:extLst>
              </p:cNvPr>
              <p:cNvSpPr txBox="1"/>
              <p:nvPr/>
            </p:nvSpPr>
            <p:spPr>
              <a:xfrm>
                <a:off x="1040161" y="3592203"/>
                <a:ext cx="2309399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F5E72C-1062-5D92-F299-CBE3A0391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161" y="3592203"/>
                <a:ext cx="2309399" cy="669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8BE68904-30CC-E55F-3D65-F0AFE63FBD92}"/>
              </a:ext>
            </a:extLst>
          </p:cNvPr>
          <p:cNvGrpSpPr/>
          <p:nvPr/>
        </p:nvGrpSpPr>
        <p:grpSpPr>
          <a:xfrm>
            <a:off x="3259394" y="2558845"/>
            <a:ext cx="3542750" cy="1791929"/>
            <a:chOff x="3259394" y="2558845"/>
            <a:chExt cx="3542750" cy="1791929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C7B6C312-2230-18EC-F711-00616D4E49E3}"/>
                </a:ext>
              </a:extLst>
            </p:cNvPr>
            <p:cNvSpPr/>
            <p:nvPr/>
          </p:nvSpPr>
          <p:spPr>
            <a:xfrm>
              <a:off x="3259394" y="2558845"/>
              <a:ext cx="321177" cy="1791929"/>
            </a:xfrm>
            <a:prstGeom prst="rightBrace">
              <a:avLst>
                <a:gd name="adj1" fmla="val 30020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50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C6629E-F045-75E0-FC8E-1BE3FEAB0F8C}"/>
                </a:ext>
              </a:extLst>
            </p:cNvPr>
            <p:cNvSpPr txBox="1"/>
            <p:nvPr/>
          </p:nvSpPr>
          <p:spPr>
            <a:xfrm>
              <a:off x="3811582" y="3199385"/>
              <a:ext cx="2990562" cy="414985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EA634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perfect importance sampling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76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679FD-0720-32D4-F55C-657B98697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E9FA-3F8D-0D45-ABEA-B1C7A7244A1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7B88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D7B88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5DCD1-11C2-8D00-69F2-1F58A5B00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77D7F3-46DD-83D7-EC1C-8C669B281C9F}"/>
              </a:ext>
            </a:extLst>
          </p:cNvPr>
          <p:cNvSpPr txBox="1"/>
          <p:nvPr/>
        </p:nvSpPr>
        <p:spPr>
          <a:xfrm>
            <a:off x="1688486" y="6313196"/>
            <a:ext cx="2343150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DEA63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 Tracing (1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F021F-32A4-7EDD-4BC0-E01E1B53E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A5543A-C64C-48B6-4944-179FD793FC94}"/>
              </a:ext>
            </a:extLst>
          </p:cNvPr>
          <p:cNvSpPr txBox="1"/>
          <p:nvPr/>
        </p:nvSpPr>
        <p:spPr>
          <a:xfrm>
            <a:off x="8160364" y="6313196"/>
            <a:ext cx="2343150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DEA63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3150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ReSTIR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3150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PT (1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3150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3150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8473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D7E4A-B112-DE80-58B5-C93CF80D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Resampled Importance Sampling (</a:t>
            </a:r>
            <a:r>
              <a:rPr lang="en-US">
                <a:solidFill>
                  <a:schemeClr val="accent1"/>
                </a:solidFill>
                <a:cs typeface="Arial"/>
              </a:rPr>
              <a:t>RIS</a:t>
            </a:r>
            <a:r>
              <a:rPr lang="en-US">
                <a:cs typeface="Arial"/>
              </a:rPr>
              <a:t>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1">
                <a:extLst>
                  <a:ext uri="{FF2B5EF4-FFF2-40B4-BE49-F238E27FC236}">
                    <a16:creationId xmlns:a16="http://schemas.microsoft.com/office/drawing/2014/main" id="{8BF30217-DF37-3A06-5B5A-3319A6681A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0" tIns="45720" rIns="91440" bIns="45720" rtlCol="0" anchor="t">
                <a:normAutofit/>
              </a:bodyPr>
              <a:lstStyle/>
              <a:p>
                <a:r>
                  <a:rPr lang="en-US">
                    <a:cs typeface="Arial"/>
                  </a:rPr>
                  <a:t>Generate a set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cs typeface="Arial"/>
                  </a:rPr>
                  <a:t>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Choose one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from this set proportional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/>
              </a:p>
              <a:p>
                <a:r>
                  <a:rPr lang="en-US"/>
                  <a:t>What is the PDF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/>
                  <a:t>?</a:t>
                </a:r>
              </a:p>
              <a:p>
                <a:r>
                  <a:rPr lang="en-US"/>
                  <a:t>Monte Carlo integration:</a:t>
                </a:r>
              </a:p>
            </p:txBody>
          </p:sp>
        </mc:Choice>
        <mc:Fallback xmlns="">
          <p:sp>
            <p:nvSpPr>
              <p:cNvPr id="2" name="Subtitle 1">
                <a:extLst>
                  <a:ext uri="{FF2B5EF4-FFF2-40B4-BE49-F238E27FC236}">
                    <a16:creationId xmlns:a16="http://schemas.microsoft.com/office/drawing/2014/main" id="{8BF30217-DF37-3A06-5B5A-3319A6681A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08BBAD-26DB-1626-4E0C-20B03399E5F0}"/>
                  </a:ext>
                </a:extLst>
              </p:cNvPr>
              <p:cNvSpPr txBox="1"/>
              <p:nvPr/>
            </p:nvSpPr>
            <p:spPr>
              <a:xfrm>
                <a:off x="298657" y="3758015"/>
                <a:ext cx="3904634" cy="685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</m:d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08BBAD-26DB-1626-4E0C-20B03399E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57" y="3758015"/>
                <a:ext cx="3904634" cy="6857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B1F507-87C5-BFAE-BBA5-AACAC9182B50}"/>
                  </a:ext>
                </a:extLst>
              </p:cNvPr>
              <p:cNvSpPr txBox="1"/>
              <p:nvPr/>
            </p:nvSpPr>
            <p:spPr>
              <a:xfrm>
                <a:off x="4776563" y="3908857"/>
                <a:ext cx="22461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fi-FI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i-FI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B1F507-87C5-BFAE-BBA5-AACAC9182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563" y="3908857"/>
                <a:ext cx="2246129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12AE3468-2E59-898C-F9F6-A12A514CE310}"/>
              </a:ext>
            </a:extLst>
          </p:cNvPr>
          <p:cNvSpPr/>
          <p:nvPr/>
        </p:nvSpPr>
        <p:spPr>
          <a:xfrm>
            <a:off x="4002273" y="3908857"/>
            <a:ext cx="663677" cy="3693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61E84F-435E-ADDC-281D-A6869FCC2804}"/>
                  </a:ext>
                </a:extLst>
              </p:cNvPr>
              <p:cNvSpPr txBox="1"/>
              <p:nvPr/>
            </p:nvSpPr>
            <p:spPr>
              <a:xfrm>
                <a:off x="6873501" y="2265173"/>
                <a:ext cx="2962502" cy="68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Pr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⁡[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choose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150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50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150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150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kumimoji="0" lang="en-FI" sz="1800" b="0" i="0" u="none" strike="noStrike" kern="1200" cap="none" spc="0" normalizeH="0" baseline="0" noProof="0">
                  <a:ln>
                    <a:noFill/>
                  </a:ln>
                  <a:solidFill>
                    <a:srgbClr val="23150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61E84F-435E-ADDC-281D-A6869FCC2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501" y="2265173"/>
                <a:ext cx="2962502" cy="6839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456BE4C5-05B6-EBB0-6684-B397E96BDFE1}"/>
              </a:ext>
            </a:extLst>
          </p:cNvPr>
          <p:cNvSpPr/>
          <p:nvPr/>
        </p:nvSpPr>
        <p:spPr>
          <a:xfrm>
            <a:off x="6359015" y="2354316"/>
            <a:ext cx="663677" cy="3693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44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  <p:bldP spid="7" grpId="0"/>
      <p:bldP spid="8" grpId="0" animBg="1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IGGRAPH 2023">
      <a:dk1>
        <a:srgbClr val="23150E"/>
      </a:dk1>
      <a:lt1>
        <a:srgbClr val="FFFFFF"/>
      </a:lt1>
      <a:dk2>
        <a:srgbClr val="23150E"/>
      </a:dk2>
      <a:lt2>
        <a:srgbClr val="FFFFFF"/>
      </a:lt2>
      <a:accent1>
        <a:srgbClr val="F07C46"/>
      </a:accent1>
      <a:accent2>
        <a:srgbClr val="DEA634"/>
      </a:accent2>
      <a:accent3>
        <a:srgbClr val="FFB0A3"/>
      </a:accent3>
      <a:accent4>
        <a:srgbClr val="D7B88F"/>
      </a:accent4>
      <a:accent5>
        <a:srgbClr val="F5EDE3"/>
      </a:accent5>
      <a:accent6>
        <a:srgbClr val="E0E0DF"/>
      </a:accent6>
      <a:hlink>
        <a:srgbClr val="F07C46"/>
      </a:hlink>
      <a:folHlink>
        <a:srgbClr val="F07C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square" lIns="0" rtlCol="0">
        <a:spAutoFit/>
      </a:bodyPr>
      <a:lstStyle>
        <a:defPPr marL="236538" indent="-236538" algn="l">
          <a:lnSpc>
            <a:spcPct val="130000"/>
          </a:lnSpc>
          <a:spcAft>
            <a:spcPts val="600"/>
          </a:spcAft>
          <a:buClr>
            <a:schemeClr val="accent2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Microsoft Office PowerPoint</Application>
  <PresentationFormat>Widescreen</PresentationFormat>
  <Paragraphs>144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System Font Regular</vt:lpstr>
      <vt:lpstr>Arial</vt:lpstr>
      <vt:lpstr>Calibri</vt:lpstr>
      <vt:lpstr>Calibri Light</vt:lpstr>
      <vt:lpstr>Cambria Math</vt:lpstr>
      <vt:lpstr>Wingdings</vt:lpstr>
      <vt:lpstr>Office Theme</vt:lpstr>
      <vt:lpstr>1_Office Theme</vt:lpstr>
      <vt:lpstr>Preliminaries</vt:lpstr>
      <vt:lpstr>Integration</vt:lpstr>
      <vt:lpstr>Integration</vt:lpstr>
      <vt:lpstr>Monte Carlo Integration</vt:lpstr>
      <vt:lpstr>Monte Carlo Integration</vt:lpstr>
      <vt:lpstr>Monte Carlo Integration</vt:lpstr>
      <vt:lpstr>Monte Carlo Integration</vt:lpstr>
      <vt:lpstr>PowerPoint Presentation</vt:lpstr>
      <vt:lpstr>Resampled Importance Sampling (RIS)</vt:lpstr>
      <vt:lpstr>Resampled Importance Sampling (RIS)</vt:lpstr>
      <vt:lpstr>Resampled Importance Sampling (RIS)</vt:lpstr>
      <vt:lpstr>Resampled Importance Sampling (RIS)</vt:lpstr>
      <vt:lpstr>Spatiotemporal Reuse (ReSTIR)</vt:lpstr>
      <vt:lpstr>Supports</vt:lpstr>
      <vt:lpstr>Supports</vt:lpstr>
      <vt:lpstr>Multiple Importance Sampling (MIS)</vt:lpstr>
      <vt:lpstr>Multiple Importance Sampling (MIS)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Preliminaries</dc:title>
  <dc:creator>Daqi Lin</dc:creator>
  <cp:lastModifiedBy>Daqi Lin</cp:lastModifiedBy>
  <cp:revision>1</cp:revision>
  <dcterms:created xsi:type="dcterms:W3CDTF">2023-08-10T02:19:52Z</dcterms:created>
  <dcterms:modified xsi:type="dcterms:W3CDTF">2023-08-10T02:20:47Z</dcterms:modified>
</cp:coreProperties>
</file>