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26" r:id="rId3"/>
    <p:sldId id="290" r:id="rId4"/>
    <p:sldId id="288" r:id="rId5"/>
    <p:sldId id="289" r:id="rId6"/>
    <p:sldId id="330" r:id="rId7"/>
    <p:sldId id="279" r:id="rId8"/>
    <p:sldId id="291" r:id="rId9"/>
    <p:sldId id="292" r:id="rId10"/>
    <p:sldId id="293" r:id="rId11"/>
    <p:sldId id="282" r:id="rId12"/>
    <p:sldId id="283" r:id="rId13"/>
    <p:sldId id="284" r:id="rId14"/>
    <p:sldId id="285" r:id="rId15"/>
    <p:sldId id="265" r:id="rId16"/>
    <p:sldId id="294" r:id="rId17"/>
    <p:sldId id="287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31" r:id="rId50"/>
    <p:sldId id="332" r:id="rId51"/>
    <p:sldId id="333" r:id="rId52"/>
    <p:sldId id="335" r:id="rId53"/>
    <p:sldId id="336" r:id="rId54"/>
    <p:sldId id="259" r:id="rId55"/>
    <p:sldId id="327" r:id="rId56"/>
    <p:sldId id="328" r:id="rId57"/>
    <p:sldId id="329" r:id="rId58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hHdlHrFQndwW9NeXtTUf+Xqxrq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32 candidates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1.1000000000000001</c:v>
                </c:pt>
                <c:pt idx="2">
                  <c:v>1.9</c:v>
                </c:pt>
                <c:pt idx="3">
                  <c:v>1.5</c:v>
                </c:pt>
                <c:pt idx="4">
                  <c:v>13.2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9A-48E0-858B-A3DED06FF7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16 candidates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1</c:v>
                </c:pt>
                <c:pt idx="3">
                  <c:v>0.8</c:v>
                </c:pt>
                <c:pt idx="4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9A-48E0-858B-A3DED06FF7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 candidates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0.5</c:v>
                </c:pt>
                <c:pt idx="3">
                  <c:v>0.4</c:v>
                </c:pt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9A-48E0-858B-A3DED06FF7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candidates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9A-48E0-858B-A3DED06FF7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 candidates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9A-48E0-858B-A3DED06FF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5410920"/>
        <c:axId val="395406608"/>
      </c:barChart>
      <c:catAx>
        <c:axId val="39541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06608"/>
        <c:crosses val="autoZero"/>
        <c:auto val="1"/>
        <c:lblAlgn val="ctr"/>
        <c:lblOffset val="100"/>
        <c:noMultiLvlLbl val="0"/>
      </c:catAx>
      <c:valAx>
        <c:axId val="39540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1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32 candidates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1.1000000000000001</c:v>
                </c:pt>
                <c:pt idx="2">
                  <c:v>1.9</c:v>
                </c:pt>
                <c:pt idx="3">
                  <c:v>1.5</c:v>
                </c:pt>
                <c:pt idx="4">
                  <c:v>13.2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9A-48E0-858B-A3DED06FF7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16 candidates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1</c:v>
                </c:pt>
                <c:pt idx="3">
                  <c:v>0.8</c:v>
                </c:pt>
                <c:pt idx="4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9A-48E0-858B-A3DED06FF7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 candidates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0.5</c:v>
                </c:pt>
                <c:pt idx="3">
                  <c:v>0.4</c:v>
                </c:pt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9A-48E0-858B-A3DED06FF7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candidates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9A-48E0-858B-A3DED06FF7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 candidates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9A-48E0-858B-A3DED06FF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5411312"/>
        <c:axId val="485239136"/>
      </c:barChart>
      <c:catAx>
        <c:axId val="39541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39136"/>
        <c:crosses val="autoZero"/>
        <c:auto val="1"/>
        <c:lblAlgn val="ctr"/>
        <c:lblOffset val="100"/>
        <c:noMultiLvlLbl val="0"/>
      </c:catAx>
      <c:valAx>
        <c:axId val="48523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1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32 candidates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1.1000000000000001</c:v>
                </c:pt>
                <c:pt idx="2">
                  <c:v>1.9</c:v>
                </c:pt>
                <c:pt idx="3">
                  <c:v>1.5</c:v>
                </c:pt>
                <c:pt idx="4">
                  <c:v>13.2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9A-48E0-858B-A3DED06FF7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16 candidates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1</c:v>
                </c:pt>
                <c:pt idx="3">
                  <c:v>0.8</c:v>
                </c:pt>
                <c:pt idx="4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9A-48E0-858B-A3DED06FF7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 candidates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0.5</c:v>
                </c:pt>
                <c:pt idx="3">
                  <c:v>0.4</c:v>
                </c:pt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9A-48E0-858B-A3DED06FF7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candidates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9A-48E0-858B-A3DED06FF7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 candidates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9A-48E0-858B-A3DED06FF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5240312"/>
        <c:axId val="485245800"/>
      </c:barChart>
      <c:catAx>
        <c:axId val="485240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45800"/>
        <c:crosses val="autoZero"/>
        <c:auto val="1"/>
        <c:lblAlgn val="ctr"/>
        <c:lblOffset val="100"/>
        <c:noMultiLvlLbl val="0"/>
      </c:catAx>
      <c:valAx>
        <c:axId val="48524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40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32 candidates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1.1000000000000001</c:v>
                </c:pt>
                <c:pt idx="2">
                  <c:v>1.9</c:v>
                </c:pt>
                <c:pt idx="3">
                  <c:v>1.5</c:v>
                </c:pt>
                <c:pt idx="4">
                  <c:v>13.2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9A-48E0-858B-A3DED06FF7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16 candidates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1</c:v>
                </c:pt>
                <c:pt idx="3">
                  <c:v>0.8</c:v>
                </c:pt>
                <c:pt idx="4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9A-48E0-858B-A3DED06FF7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 candidates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0.5</c:v>
                </c:pt>
                <c:pt idx="3">
                  <c:v>0.4</c:v>
                </c:pt>
                <c:pt idx="4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9A-48E0-858B-A3DED06FF7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candidates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9A-48E0-858B-A3DED06FF7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 candidates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Arcade</c:v>
                </c:pt>
                <c:pt idx="1">
                  <c:v>Bistro</c:v>
                </c:pt>
                <c:pt idx="2">
                  <c:v>Subway</c:v>
                </c:pt>
                <c:pt idx="3">
                  <c:v>Emerald Square</c:v>
                </c:pt>
                <c:pt idx="4">
                  <c:v>Amusement Park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9A-48E0-858B-A3DED06FF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5244232"/>
        <c:axId val="485244624"/>
      </c:barChart>
      <c:catAx>
        <c:axId val="48524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44624"/>
        <c:crosses val="autoZero"/>
        <c:auto val="1"/>
        <c:lblAlgn val="ctr"/>
        <c:lblOffset val="100"/>
        <c:noMultiLvlLbl val="0"/>
      </c:catAx>
      <c:valAx>
        <c:axId val="48524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244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F5973BA-ECC5-E21B-6EA4-E3AC73043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D37ED62-42C2-48AE-D9AC-2199971413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F80FFD-67D0-415A-8E85-68147EEC208D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F2F45F2-9BA5-E1B7-AC3C-337C1C537E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AC253C3-8302-8338-16A0-79F840B528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4A55B5-3C79-495B-BAB1-DF9D37143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10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719565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5846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954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892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59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570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400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870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3064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776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709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486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0616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0808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303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061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626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438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903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377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689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503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0595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120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623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267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0516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946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918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9610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057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030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346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6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191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090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766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07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162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184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0069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231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1" descr="Graphical user inte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>
            <a:spLocks noGrp="1"/>
          </p:cNvSpPr>
          <p:nvPr>
            <p:ph type="subTitle" idx="1"/>
          </p:nvPr>
        </p:nvSpPr>
        <p:spPr>
          <a:xfrm>
            <a:off x="834829" y="4618566"/>
            <a:ext cx="838819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cap="none">
                <a:solidFill>
                  <a:schemeClr val="accent4"/>
                </a:solidFill>
              </a:defRPr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ctrTitle"/>
          </p:nvPr>
        </p:nvSpPr>
        <p:spPr>
          <a:xfrm>
            <a:off x="834829" y="3807155"/>
            <a:ext cx="8388193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Arial"/>
              <a:buNone/>
              <a:defRPr sz="5000" b="1" i="0" cap="none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11"/>
          <p:cNvCxnSpPr/>
          <p:nvPr/>
        </p:nvCxnSpPr>
        <p:spPr>
          <a:xfrm>
            <a:off x="1524" y="831623"/>
            <a:ext cx="1218895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11"/>
          <p:cNvSpPr txBox="1"/>
          <p:nvPr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PREMIER CONFERENCE &amp; EXHIBITION ON COMPUTER GRAPHICS &amp; INTERACTIVE TECHNIQUES</a:t>
            </a:r>
            <a:endParaRPr/>
          </a:p>
        </p:txBody>
      </p:sp>
      <p:pic>
        <p:nvPicPr>
          <p:cNvPr id="24" name="Google Shape;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67" y="820335"/>
            <a:ext cx="4369784" cy="10274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© 2023 SIGGRAPH. ALL RIGHTS RESERVED.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1342915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2pPr>
            <a:lvl3pPr marL="1371600" lvl="2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1634" y="428651"/>
            <a:ext cx="1957849" cy="46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639" y="5149048"/>
            <a:ext cx="734048" cy="8433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/>
          <p:nvPr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43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- 1">
  <p:cSld name="Divider - 1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 txBox="1">
            <a:spLocks noGrp="1"/>
          </p:cNvSpPr>
          <p:nvPr>
            <p:ph type="subTitle" idx="1"/>
          </p:nvPr>
        </p:nvSpPr>
        <p:spPr>
          <a:xfrm>
            <a:off x="1010516" y="3683041"/>
            <a:ext cx="719650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 b="1" cap="none">
                <a:solidFill>
                  <a:schemeClr val="dk1"/>
                </a:solidFill>
              </a:defRPr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ctrTitle"/>
          </p:nvPr>
        </p:nvSpPr>
        <p:spPr>
          <a:xfrm>
            <a:off x="1010516" y="2529328"/>
            <a:ext cx="719650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Arial"/>
              <a:buNone/>
              <a:defRPr sz="6100" b="1" i="0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12"/>
          <p:cNvCxnSpPr/>
          <p:nvPr/>
        </p:nvCxnSpPr>
        <p:spPr>
          <a:xfrm>
            <a:off x="1524" y="831623"/>
            <a:ext cx="1218895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1490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12"/>
          <p:cNvSpPr txBox="1"/>
          <p:nvPr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PREMIER CONFERENCE &amp; EXHIBITION ON COMPUTER GRAPHICS &amp; INTERACTIVE TECHNIQUES</a:t>
            </a:r>
            <a:endParaRPr/>
          </a:p>
        </p:txBody>
      </p:sp>
      <p:pic>
        <p:nvPicPr>
          <p:cNvPr id="32" name="Google Shape;3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767" y="1129964"/>
            <a:ext cx="2597421" cy="6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2"/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© 2023 SIGGRAPH. ALL RIGHTS RESERVED.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689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2639" y="5149048"/>
            <a:ext cx="734048" cy="84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"/>
          <p:cNvSpPr/>
          <p:nvPr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31634" y="428651"/>
            <a:ext cx="1957849" cy="4603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0"/>
          <p:cNvSpPr/>
          <p:nvPr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543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TR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TR"/>
              <a:buChar char="−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4774" y="498141"/>
            <a:ext cx="311032" cy="3110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59" r:id="rId4"/>
    <p:sldLayoutId id="214748366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2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3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4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haven.com/a/shanghai_bun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polyhaven.com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polyhaven.com/a/shanghai_bund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olyhaven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polyhaven.com/a/shanghai_bund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olyhaven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polyhaven.com/a/shanghai_bund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olyhaven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wyman.org/papers/hpg21_rearchitectingReSTIR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834829" y="5073706"/>
            <a:ext cx="9879026" cy="50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</a:rPr>
              <a:t>Chris Wyman</a:t>
            </a:r>
            <a:endParaRPr sz="20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834829" y="3807155"/>
            <a:ext cx="10833540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Arial"/>
              <a:buNone/>
            </a:pPr>
            <a:r>
              <a:rPr lang="en-US" sz="4000" dirty="0"/>
              <a:t>What Does Optimizing </a:t>
            </a:r>
            <a:r>
              <a:rPr lang="en-US" sz="4000" dirty="0" err="1"/>
              <a:t>ReSTIR</a:t>
            </a:r>
            <a:r>
              <a:rPr lang="en-US" sz="4000" dirty="0"/>
              <a:t> Look Like?</a:t>
            </a:r>
            <a:endParaRPr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Theoretically, </a:t>
            </a:r>
            <a:r>
              <a:rPr lang="en-US" dirty="0" err="1"/>
              <a:t>ReSTIR</a:t>
            </a:r>
            <a:r>
              <a:rPr lang="en-US" dirty="0"/>
              <a:t> (DI) cost is “independent” of scene complexity &amp; close to constant time</a:t>
            </a:r>
          </a:p>
          <a:p>
            <a:pPr marL="1143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Select a M independent samples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(on a random light)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Reweight M samples 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Pick one of M samples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(according to new weight)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Trace ray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(to validate visibility)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Combine 1 temporal and 1-3 spatial neighbors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Reweight current, temporal, spatial samples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Pick one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(of the reweighted samples)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Trace ray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(to validate visibility)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Shade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="" xmlns:a16="http://schemas.microsoft.com/office/drawing/2014/main" id="{BA87EAF3-9372-4A52-A210-379D6AA4B2D1}"/>
              </a:ext>
            </a:extLst>
          </p:cNvPr>
          <p:cNvCxnSpPr>
            <a:cxnSpLocks/>
          </p:cNvCxnSpPr>
          <p:nvPr/>
        </p:nvCxnSpPr>
        <p:spPr>
          <a:xfrm flipH="1">
            <a:off x="3884246" y="3610709"/>
            <a:ext cx="33918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37BD4C9A-1273-04BA-8FCB-91945E1F5770}"/>
              </a:ext>
            </a:extLst>
          </p:cNvPr>
          <p:cNvCxnSpPr>
            <a:cxnSpLocks/>
          </p:cNvCxnSpPr>
          <p:nvPr/>
        </p:nvCxnSpPr>
        <p:spPr>
          <a:xfrm flipH="1">
            <a:off x="3884246" y="4693140"/>
            <a:ext cx="33918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A676EE8-6E2D-D3B4-F17D-4FBB8C4AD8D3}"/>
              </a:ext>
            </a:extLst>
          </p:cNvPr>
          <p:cNvCxnSpPr>
            <a:cxnSpLocks/>
          </p:cNvCxnSpPr>
          <p:nvPr/>
        </p:nvCxnSpPr>
        <p:spPr>
          <a:xfrm>
            <a:off x="7276123" y="3610709"/>
            <a:ext cx="0" cy="10824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2DDC20E-B34B-6FCD-71DC-35F769720C94}"/>
              </a:ext>
            </a:extLst>
          </p:cNvPr>
          <p:cNvCxnSpPr>
            <a:cxnSpLocks/>
          </p:cNvCxnSpPr>
          <p:nvPr/>
        </p:nvCxnSpPr>
        <p:spPr>
          <a:xfrm>
            <a:off x="7276123" y="4151924"/>
            <a:ext cx="5783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57EDEF-0750-D3F7-6FE1-B99A662173EC}"/>
              </a:ext>
            </a:extLst>
          </p:cNvPr>
          <p:cNvSpPr txBox="1"/>
          <p:nvPr/>
        </p:nvSpPr>
        <p:spPr>
          <a:xfrm>
            <a:off x="7816181" y="3991915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Only steps dependent on scene complexity</a:t>
            </a:r>
          </a:p>
          <a:p>
            <a:pPr algn="ctr"/>
            <a:r>
              <a:rPr lang="en-US" dirty="0"/>
              <a:t>… not typically the bottleneck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C7C5F04-8677-AACB-6BA5-D74488ECAEDB}"/>
              </a:ext>
            </a:extLst>
          </p:cNvPr>
          <p:cNvSpPr/>
          <p:nvPr/>
        </p:nvSpPr>
        <p:spPr>
          <a:xfrm>
            <a:off x="1328615" y="2657231"/>
            <a:ext cx="4173416" cy="250090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40DB5E79-494A-6148-CFF3-DED6BE6BAA22}"/>
              </a:ext>
            </a:extLst>
          </p:cNvPr>
          <p:cNvCxnSpPr>
            <a:cxnSpLocks/>
          </p:cNvCxnSpPr>
          <p:nvPr/>
        </p:nvCxnSpPr>
        <p:spPr>
          <a:xfrm flipH="1">
            <a:off x="5611446" y="2762740"/>
            <a:ext cx="22430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16D0E3-8245-6E24-D23F-7D9C95886865}"/>
              </a:ext>
            </a:extLst>
          </p:cNvPr>
          <p:cNvSpPr txBox="1"/>
          <p:nvPr/>
        </p:nvSpPr>
        <p:spPr>
          <a:xfrm>
            <a:off x="7823891" y="2621154"/>
            <a:ext cx="323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Surprisingly…  This step scaled poorly</a:t>
            </a:r>
          </a:p>
        </p:txBody>
      </p:sp>
    </p:spTree>
    <p:extLst>
      <p:ext uri="{BB962C8B-B14F-4D97-AF65-F5344CB8AC3E}">
        <p14:creationId xmlns:p14="http://schemas.microsoft.com/office/powerpoint/2010/main" val="288405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="" xmlns:a16="http://schemas.microsoft.com/office/drawing/2014/main" id="{D39B7064-2B19-9EFB-0031-F0FA629FC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609432"/>
              </p:ext>
            </p:extLst>
          </p:nvPr>
        </p:nvGraphicFramePr>
        <p:xfrm>
          <a:off x="348640" y="1518224"/>
          <a:ext cx="11282682" cy="382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07059-1ACB-6ED9-EFD5-8EDFF41F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267" y="5425195"/>
            <a:ext cx="2136500" cy="1201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16FD512-E1E0-1BC3-AF52-AD3702622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77" y="5425195"/>
            <a:ext cx="2136500" cy="1201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E48C0C-E487-6094-CE30-4E5308F8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527" y="5425196"/>
            <a:ext cx="2136499" cy="1201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82C30B6-06F2-041D-2F51-96BB52956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176" y="5417925"/>
            <a:ext cx="2136500" cy="1201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96DCBF8-7C05-B8B3-CFF6-60EB725AD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86" y="5417924"/>
            <a:ext cx="2136500" cy="1201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278C1E-D1E9-379A-B194-7CE85A9F121F}"/>
              </a:ext>
            </a:extLst>
          </p:cNvPr>
          <p:cNvSpPr txBox="1"/>
          <p:nvPr/>
        </p:nvSpPr>
        <p:spPr>
          <a:xfrm rot="16200000">
            <a:off x="-1010917" y="2985477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milliseconds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(very old timings)</a:t>
            </a:r>
          </a:p>
        </p:txBody>
      </p:sp>
    </p:spTree>
    <p:extLst>
      <p:ext uri="{BB962C8B-B14F-4D97-AF65-F5344CB8AC3E}">
        <p14:creationId xmlns:p14="http://schemas.microsoft.com/office/powerpoint/2010/main" val="84932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="" xmlns:a16="http://schemas.microsoft.com/office/drawing/2014/main" id="{D39B7064-2B19-9EFB-0031-F0FA629FC4A1}"/>
              </a:ext>
            </a:extLst>
          </p:cNvPr>
          <p:cNvGraphicFramePr>
            <a:graphicFrameLocks/>
          </p:cNvGraphicFramePr>
          <p:nvPr/>
        </p:nvGraphicFramePr>
        <p:xfrm>
          <a:off x="348640" y="1518224"/>
          <a:ext cx="11282682" cy="382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07059-1ACB-6ED9-EFD5-8EDFF41F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267" y="5425195"/>
            <a:ext cx="2136500" cy="1201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16FD512-E1E0-1BC3-AF52-AD3702622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77" y="5425195"/>
            <a:ext cx="2136500" cy="1201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E48C0C-E487-6094-CE30-4E5308F8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527" y="5425196"/>
            <a:ext cx="2136499" cy="1201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82C30B6-06F2-041D-2F51-96BB52956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176" y="5417925"/>
            <a:ext cx="2136500" cy="1201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96DCBF8-7C05-B8B3-CFF6-60EB725AD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86" y="5417924"/>
            <a:ext cx="2136500" cy="120178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05DE9150-6185-3BEF-3ABA-39C9FAAD62B8}"/>
              </a:ext>
            </a:extLst>
          </p:cNvPr>
          <p:cNvCxnSpPr/>
          <p:nvPr/>
        </p:nvCxnSpPr>
        <p:spPr>
          <a:xfrm>
            <a:off x="3204308" y="4071817"/>
            <a:ext cx="1664677" cy="22664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8EE26D26-17E7-11F8-806D-07089C3D5EA7}"/>
              </a:ext>
            </a:extLst>
          </p:cNvPr>
          <p:cNvCxnSpPr>
            <a:cxnSpLocks/>
          </p:cNvCxnSpPr>
          <p:nvPr/>
        </p:nvCxnSpPr>
        <p:spPr>
          <a:xfrm>
            <a:off x="9704529" y="1440074"/>
            <a:ext cx="1587976" cy="252827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4D77E2-4FC8-6117-2421-D22C0A3DE970}"/>
              </a:ext>
            </a:extLst>
          </p:cNvPr>
          <p:cNvSpPr txBox="1"/>
          <p:nvPr/>
        </p:nvSpPr>
        <p:spPr>
          <a:xfrm>
            <a:off x="1823509" y="3621330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Basically, linear in number of candidate samples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63547D-2250-7379-C6CE-9F04687B910B}"/>
              </a:ext>
            </a:extLst>
          </p:cNvPr>
          <p:cNvSpPr txBox="1"/>
          <p:nvPr/>
        </p:nvSpPr>
        <p:spPr>
          <a:xfrm rot="16200000">
            <a:off x="-1010917" y="2985477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milliseconds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(very old timings)</a:t>
            </a:r>
          </a:p>
        </p:txBody>
      </p:sp>
    </p:spTree>
    <p:extLst>
      <p:ext uri="{BB962C8B-B14F-4D97-AF65-F5344CB8AC3E}">
        <p14:creationId xmlns:p14="http://schemas.microsoft.com/office/powerpoint/2010/main" val="198006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="" xmlns:a16="http://schemas.microsoft.com/office/drawing/2014/main" id="{D39B7064-2B19-9EFB-0031-F0FA629FC4A1}"/>
              </a:ext>
            </a:extLst>
          </p:cNvPr>
          <p:cNvGraphicFramePr>
            <a:graphicFrameLocks/>
          </p:cNvGraphicFramePr>
          <p:nvPr/>
        </p:nvGraphicFramePr>
        <p:xfrm>
          <a:off x="348640" y="1518224"/>
          <a:ext cx="11282682" cy="382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07059-1ACB-6ED9-EFD5-8EDFF41F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267" y="5425195"/>
            <a:ext cx="2136500" cy="1201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16FD512-E1E0-1BC3-AF52-AD3702622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77" y="5425195"/>
            <a:ext cx="2136500" cy="1201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E48C0C-E487-6094-CE30-4E5308F8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527" y="5425196"/>
            <a:ext cx="2136499" cy="1201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82C30B6-06F2-041D-2F51-96BB52956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176" y="5417925"/>
            <a:ext cx="2136500" cy="1201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96DCBF8-7C05-B8B3-CFF6-60EB725AD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86" y="5417924"/>
            <a:ext cx="2136500" cy="1201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2E8D234-848D-9682-E190-C3E4F8706268}"/>
              </a:ext>
            </a:extLst>
          </p:cNvPr>
          <p:cNvSpPr/>
          <p:nvPr/>
        </p:nvSpPr>
        <p:spPr>
          <a:xfrm>
            <a:off x="869113" y="4268622"/>
            <a:ext cx="4020630" cy="488372"/>
          </a:xfrm>
          <a:prstGeom prst="rect">
            <a:avLst/>
          </a:prstGeom>
          <a:solidFill>
            <a:srgbClr val="76B9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DB14976-9937-1A02-94B3-BE94DB93EAF6}"/>
              </a:ext>
            </a:extLst>
          </p:cNvPr>
          <p:cNvSpPr/>
          <p:nvPr/>
        </p:nvSpPr>
        <p:spPr>
          <a:xfrm>
            <a:off x="5071527" y="4173415"/>
            <a:ext cx="4241411" cy="583578"/>
          </a:xfrm>
          <a:prstGeom prst="rect">
            <a:avLst/>
          </a:prstGeom>
          <a:solidFill>
            <a:srgbClr val="76B9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9768E5-B12D-A794-93ED-C07436E88938}"/>
              </a:ext>
            </a:extLst>
          </p:cNvPr>
          <p:cNvSpPr/>
          <p:nvPr/>
        </p:nvSpPr>
        <p:spPr>
          <a:xfrm>
            <a:off x="9383377" y="1663983"/>
            <a:ext cx="2066161" cy="3093010"/>
          </a:xfrm>
          <a:prstGeom prst="rect">
            <a:avLst/>
          </a:prstGeom>
          <a:solidFill>
            <a:srgbClr val="76B9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1B18036-4A12-16DB-F925-D0491A10A330}"/>
              </a:ext>
            </a:extLst>
          </p:cNvPr>
          <p:cNvSpPr txBox="1"/>
          <p:nvPr/>
        </p:nvSpPr>
        <p:spPr>
          <a:xfrm>
            <a:off x="2147413" y="3955231"/>
            <a:ext cx="1497526" cy="34163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Mostly hit L1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F159D51-FAB9-FB20-2F5D-FFD40A41BA03}"/>
              </a:ext>
            </a:extLst>
          </p:cNvPr>
          <p:cNvSpPr txBox="1"/>
          <p:nvPr/>
        </p:nvSpPr>
        <p:spPr>
          <a:xfrm>
            <a:off x="6443469" y="3796399"/>
            <a:ext cx="1497526" cy="34163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Mostly hit L2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B9C008C-5BE6-4347-AE7A-33E30BBCC98F}"/>
              </a:ext>
            </a:extLst>
          </p:cNvPr>
          <p:cNvSpPr txBox="1"/>
          <p:nvPr/>
        </p:nvSpPr>
        <p:spPr>
          <a:xfrm>
            <a:off x="9791712" y="1663983"/>
            <a:ext cx="1657826" cy="34163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Mostly miss L2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AE985CE-7C67-98C0-AEC1-886AC4750422}"/>
              </a:ext>
            </a:extLst>
          </p:cNvPr>
          <p:cNvCxnSpPr/>
          <p:nvPr/>
        </p:nvCxnSpPr>
        <p:spPr>
          <a:xfrm>
            <a:off x="968829" y="1663983"/>
            <a:ext cx="0" cy="2509432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B178F7-A930-C284-F1DD-6D97724031D9}"/>
              </a:ext>
            </a:extLst>
          </p:cNvPr>
          <p:cNvSpPr txBox="1"/>
          <p:nvPr/>
        </p:nvSpPr>
        <p:spPr>
          <a:xfrm>
            <a:off x="1073317" y="1735016"/>
            <a:ext cx="399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25x or more difference in cost!!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F742CC-89A6-5848-C3A4-54BE31589692}"/>
              </a:ext>
            </a:extLst>
          </p:cNvPr>
          <p:cNvSpPr txBox="1"/>
          <p:nvPr/>
        </p:nvSpPr>
        <p:spPr>
          <a:xfrm rot="16200000">
            <a:off x="-1010917" y="2985477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milliseconds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(very old timings)</a:t>
            </a:r>
          </a:p>
        </p:txBody>
      </p:sp>
    </p:spTree>
    <p:extLst>
      <p:ext uri="{BB962C8B-B14F-4D97-AF65-F5344CB8AC3E}">
        <p14:creationId xmlns:p14="http://schemas.microsoft.com/office/powerpoint/2010/main" val="253957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="" xmlns:a16="http://schemas.microsoft.com/office/drawing/2014/main" id="{D39B7064-2B19-9EFB-0031-F0FA629FC4A1}"/>
              </a:ext>
            </a:extLst>
          </p:cNvPr>
          <p:cNvGraphicFramePr>
            <a:graphicFrameLocks/>
          </p:cNvGraphicFramePr>
          <p:nvPr/>
        </p:nvGraphicFramePr>
        <p:xfrm>
          <a:off x="348640" y="1518224"/>
          <a:ext cx="11282682" cy="382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507059-1ACB-6ED9-EFD5-8EDFF41F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267" y="5425195"/>
            <a:ext cx="2136500" cy="1201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16FD512-E1E0-1BC3-AF52-AD3702622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877" y="5425195"/>
            <a:ext cx="2136500" cy="1201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E48C0C-E487-6094-CE30-4E5308F8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527" y="5425196"/>
            <a:ext cx="2136499" cy="1201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82C30B6-06F2-041D-2F51-96BB52956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176" y="5417925"/>
            <a:ext cx="2136500" cy="1201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96DCBF8-7C05-B8B3-CFF6-60EB725AD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86" y="5417924"/>
            <a:ext cx="2136500" cy="1201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2E8D234-848D-9682-E190-C3E4F8706268}"/>
              </a:ext>
            </a:extLst>
          </p:cNvPr>
          <p:cNvSpPr/>
          <p:nvPr/>
        </p:nvSpPr>
        <p:spPr>
          <a:xfrm>
            <a:off x="869113" y="4268622"/>
            <a:ext cx="4020630" cy="488372"/>
          </a:xfrm>
          <a:prstGeom prst="rect">
            <a:avLst/>
          </a:prstGeom>
          <a:solidFill>
            <a:srgbClr val="76B9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DB14976-9937-1A02-94B3-BE94DB93EAF6}"/>
              </a:ext>
            </a:extLst>
          </p:cNvPr>
          <p:cNvSpPr/>
          <p:nvPr/>
        </p:nvSpPr>
        <p:spPr>
          <a:xfrm>
            <a:off x="5071527" y="4173415"/>
            <a:ext cx="4241411" cy="583578"/>
          </a:xfrm>
          <a:prstGeom prst="rect">
            <a:avLst/>
          </a:prstGeom>
          <a:solidFill>
            <a:srgbClr val="76B9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F9768E5-B12D-A794-93ED-C07436E88938}"/>
              </a:ext>
            </a:extLst>
          </p:cNvPr>
          <p:cNvSpPr/>
          <p:nvPr/>
        </p:nvSpPr>
        <p:spPr>
          <a:xfrm>
            <a:off x="9383377" y="1663983"/>
            <a:ext cx="2066161" cy="3093010"/>
          </a:xfrm>
          <a:prstGeom prst="rect">
            <a:avLst/>
          </a:prstGeom>
          <a:solidFill>
            <a:srgbClr val="76B900">
              <a:alpha val="3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1B18036-4A12-16DB-F925-D0491A10A330}"/>
              </a:ext>
            </a:extLst>
          </p:cNvPr>
          <p:cNvSpPr txBox="1"/>
          <p:nvPr/>
        </p:nvSpPr>
        <p:spPr>
          <a:xfrm>
            <a:off x="2147413" y="3955231"/>
            <a:ext cx="1497526" cy="34163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Mostly hit L1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F159D51-FAB9-FB20-2F5D-FFD40A41BA03}"/>
              </a:ext>
            </a:extLst>
          </p:cNvPr>
          <p:cNvSpPr txBox="1"/>
          <p:nvPr/>
        </p:nvSpPr>
        <p:spPr>
          <a:xfrm>
            <a:off x="6443469" y="3796399"/>
            <a:ext cx="1497526" cy="34163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Mostly hit L2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B9C008C-5BE6-4347-AE7A-33E30BBCC98F}"/>
              </a:ext>
            </a:extLst>
          </p:cNvPr>
          <p:cNvSpPr txBox="1"/>
          <p:nvPr/>
        </p:nvSpPr>
        <p:spPr>
          <a:xfrm>
            <a:off x="9791712" y="1663983"/>
            <a:ext cx="1657826" cy="34163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rtlCol="0" anchor="ctr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Mostly miss L2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AE985CE-7C67-98C0-AEC1-886AC4750422}"/>
              </a:ext>
            </a:extLst>
          </p:cNvPr>
          <p:cNvCxnSpPr/>
          <p:nvPr/>
        </p:nvCxnSpPr>
        <p:spPr>
          <a:xfrm>
            <a:off x="968829" y="1663983"/>
            <a:ext cx="0" cy="2509432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B178F7-A930-C284-F1DD-6D97724031D9}"/>
              </a:ext>
            </a:extLst>
          </p:cNvPr>
          <p:cNvSpPr txBox="1"/>
          <p:nvPr/>
        </p:nvSpPr>
        <p:spPr>
          <a:xfrm>
            <a:off x="1073317" y="1735016"/>
            <a:ext cx="399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25x or more difference in cost!!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61CDF-C497-9ED7-EB99-4CD62CD0C7BD}"/>
              </a:ext>
            </a:extLst>
          </p:cNvPr>
          <p:cNvSpPr/>
          <p:nvPr/>
        </p:nvSpPr>
        <p:spPr>
          <a:xfrm>
            <a:off x="1" y="1312024"/>
            <a:ext cx="12192000" cy="554597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C61E63-D520-6F59-80FB-A15374B51514}"/>
              </a:ext>
            </a:extLst>
          </p:cNvPr>
          <p:cNvSpPr txBox="1"/>
          <p:nvPr/>
        </p:nvSpPr>
        <p:spPr>
          <a:xfrm>
            <a:off x="1997414" y="2589378"/>
            <a:ext cx="8621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Takeaway:</a:t>
            </a:r>
          </a:p>
          <a:p>
            <a:endParaRPr lang="en-US" sz="2400" b="1" dirty="0"/>
          </a:p>
          <a:p>
            <a:r>
              <a:rPr lang="en-US" sz="2400" b="1" dirty="0"/>
              <a:t>	      Highly randomized sampling is bad for caching!</a:t>
            </a:r>
          </a:p>
        </p:txBody>
      </p:sp>
    </p:spTree>
    <p:extLst>
      <p:ext uri="{BB962C8B-B14F-4D97-AF65-F5344CB8AC3E}">
        <p14:creationId xmlns:p14="http://schemas.microsoft.com/office/powerpoint/2010/main" val="16515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Does this Mean </a:t>
            </a:r>
            <a:r>
              <a:rPr lang="en-US" dirty="0" err="1"/>
              <a:t>ReSTIR</a:t>
            </a:r>
            <a:r>
              <a:rPr lang="en-US" dirty="0"/>
              <a:t> is GPU-Unfriendly?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3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Does this Mean </a:t>
            </a:r>
            <a:r>
              <a:rPr lang="en-US" dirty="0" err="1"/>
              <a:t>ReSTIR</a:t>
            </a:r>
            <a:r>
              <a:rPr lang="en-US" dirty="0"/>
              <a:t> is GPU-Unfriendly?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No!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It means we must think carefully about caching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In fact, </a:t>
            </a:r>
            <a:r>
              <a:rPr lang="en-US" dirty="0" err="1"/>
              <a:t>ReSTIR</a:t>
            </a:r>
            <a:r>
              <a:rPr lang="en-US" dirty="0"/>
              <a:t> can </a:t>
            </a:r>
            <a:r>
              <a:rPr lang="en-US" sz="1600" b="1" dirty="0">
                <a:solidFill>
                  <a:srgbClr val="00B050"/>
                </a:solidFill>
              </a:rPr>
              <a:t>improve</a:t>
            </a:r>
            <a:r>
              <a:rPr lang="en-US" dirty="0"/>
              <a:t> cache coherency!</a:t>
            </a:r>
            <a:endParaRPr dirty="0"/>
          </a:p>
          <a:p>
            <a:pPr marL="1371600" lvl="2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3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Does this Mean </a:t>
            </a:r>
            <a:r>
              <a:rPr lang="en-US" dirty="0" err="1"/>
              <a:t>ReSTIR</a:t>
            </a:r>
            <a:r>
              <a:rPr lang="en-US" dirty="0"/>
              <a:t> is GPU-Unfriendly?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No!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It means we must think carefully about caching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In fact, </a:t>
            </a:r>
            <a:r>
              <a:rPr lang="en-US" dirty="0" err="1"/>
              <a:t>ReSTIR</a:t>
            </a:r>
            <a:r>
              <a:rPr lang="en-US" dirty="0"/>
              <a:t> can </a:t>
            </a:r>
            <a:r>
              <a:rPr lang="en-US" sz="1600" b="1" dirty="0">
                <a:solidFill>
                  <a:srgbClr val="00B050"/>
                </a:solidFill>
              </a:rPr>
              <a:t>improve</a:t>
            </a:r>
            <a:r>
              <a:rPr lang="en-US" dirty="0"/>
              <a:t> cache coherency!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 I mean?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 this </a:t>
            </a:r>
            <a:r>
              <a:rPr lang="en-US" dirty="0">
                <a:hlinkClick r:id="rId3"/>
              </a:rPr>
              <a:t>Shanghai Bund</a:t>
            </a:r>
            <a:r>
              <a:rPr lang="en-US" dirty="0"/>
              <a:t> environment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from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Polyhaven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830" y="2972944"/>
            <a:ext cx="4579815" cy="13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7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Does this Mean </a:t>
            </a:r>
            <a:r>
              <a:rPr lang="en-US" dirty="0" err="1"/>
              <a:t>ReSTIR</a:t>
            </a:r>
            <a:r>
              <a:rPr lang="en-US" dirty="0"/>
              <a:t> is GPU-Unfriendly?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No!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It means we must think carefully about caching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In fact, </a:t>
            </a:r>
            <a:r>
              <a:rPr lang="en-US" dirty="0" err="1"/>
              <a:t>ReSTIR</a:t>
            </a:r>
            <a:r>
              <a:rPr lang="en-US" dirty="0"/>
              <a:t> can </a:t>
            </a:r>
            <a:r>
              <a:rPr lang="en-US" sz="1600" b="1" dirty="0">
                <a:solidFill>
                  <a:srgbClr val="00B050"/>
                </a:solidFill>
              </a:rPr>
              <a:t>improve</a:t>
            </a:r>
            <a:r>
              <a:rPr lang="en-US" dirty="0"/>
              <a:t> cache coherency!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 I mean?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 this </a:t>
            </a:r>
            <a:r>
              <a:rPr lang="en-US" dirty="0">
                <a:hlinkClick r:id="rId3"/>
              </a:rPr>
              <a:t>Shanghai Bund</a:t>
            </a:r>
            <a:r>
              <a:rPr lang="en-US" dirty="0"/>
              <a:t> environment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from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Polyhaven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500" dirty="0"/>
          </a:p>
          <a:p>
            <a:r>
              <a:rPr lang="en-US" dirty="0"/>
              <a:t>Lighting this simple Arcade, with various map rotations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830" y="2972944"/>
            <a:ext cx="4579815" cy="1337270"/>
          </a:xfrm>
          <a:prstGeom prst="rect">
            <a:avLst/>
          </a:prstGeom>
        </p:spPr>
      </p:pic>
      <p:pic>
        <p:nvPicPr>
          <p:cNvPr id="4" name="Picture 3" descr="A room with a game machine and chairs&#10;&#10;Description automatically generated">
            <a:extLst>
              <a:ext uri="{FF2B5EF4-FFF2-40B4-BE49-F238E27FC236}">
                <a16:creationId xmlns="" xmlns:a16="http://schemas.microsoft.com/office/drawing/2014/main" id="{2E9620C4-4ADA-9DCF-1C8D-1F3EACEC2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7" y="4478704"/>
            <a:ext cx="3931140" cy="2211266"/>
          </a:xfrm>
          <a:prstGeom prst="rect">
            <a:avLst/>
          </a:prstGeom>
        </p:spPr>
      </p:pic>
      <p:pic>
        <p:nvPicPr>
          <p:cNvPr id="6" name="Picture 5" descr="A room with a game machine and chairs&#10;&#10;Description automatically generated">
            <a:extLst>
              <a:ext uri="{FF2B5EF4-FFF2-40B4-BE49-F238E27FC236}">
                <a16:creationId xmlns="" xmlns:a16="http://schemas.microsoft.com/office/drawing/2014/main" id="{B0573A85-F97F-43A3-115D-F41FB3438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489" y="4478704"/>
            <a:ext cx="3835597" cy="2157524"/>
          </a:xfrm>
          <a:prstGeom prst="rect">
            <a:avLst/>
          </a:prstGeom>
        </p:spPr>
      </p:pic>
      <p:pic>
        <p:nvPicPr>
          <p:cNvPr id="8" name="Picture 7" descr="A video game machine in a corner&#10;&#10;Description automatically generated">
            <a:extLst>
              <a:ext uri="{FF2B5EF4-FFF2-40B4-BE49-F238E27FC236}">
                <a16:creationId xmlns="" xmlns:a16="http://schemas.microsoft.com/office/drawing/2014/main" id="{3F4CE2D7-BC6C-1FF4-0440-97224724F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048" y="4478704"/>
            <a:ext cx="3835598" cy="215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Does this Mean </a:t>
            </a:r>
            <a:r>
              <a:rPr lang="en-US" dirty="0" err="1"/>
              <a:t>ReSTIR</a:t>
            </a:r>
            <a:r>
              <a:rPr lang="en-US" dirty="0"/>
              <a:t> is GPU-Unfriendly?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No!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It means we must think carefully about caching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In fact, </a:t>
            </a:r>
            <a:r>
              <a:rPr lang="en-US" dirty="0" err="1"/>
              <a:t>ReSTIR</a:t>
            </a:r>
            <a:r>
              <a:rPr lang="en-US" dirty="0"/>
              <a:t> can </a:t>
            </a:r>
            <a:r>
              <a:rPr lang="en-US" sz="1600" b="1" dirty="0">
                <a:solidFill>
                  <a:srgbClr val="00B050"/>
                </a:solidFill>
              </a:rPr>
              <a:t>improve</a:t>
            </a:r>
            <a:r>
              <a:rPr lang="en-US" dirty="0"/>
              <a:t> cache coherency!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 I mean?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 this </a:t>
            </a:r>
            <a:r>
              <a:rPr lang="en-US" dirty="0">
                <a:hlinkClick r:id="rId3"/>
              </a:rPr>
              <a:t>Shanghai Bund</a:t>
            </a:r>
            <a:r>
              <a:rPr lang="en-US" dirty="0"/>
              <a:t> environment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from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Polyhaven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500" dirty="0"/>
          </a:p>
          <a:p>
            <a:r>
              <a:rPr lang="en-US" dirty="0"/>
              <a:t>Lighting this simple Arcade, with various map rotations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830" y="2972944"/>
            <a:ext cx="4579815" cy="1337270"/>
          </a:xfrm>
          <a:prstGeom prst="rect">
            <a:avLst/>
          </a:prstGeom>
        </p:spPr>
      </p:pic>
      <p:pic>
        <p:nvPicPr>
          <p:cNvPr id="4" name="Picture 3" descr="A room with a game machine and chairs&#10;&#10;Description automatically generated">
            <a:extLst>
              <a:ext uri="{FF2B5EF4-FFF2-40B4-BE49-F238E27FC236}">
                <a16:creationId xmlns="" xmlns:a16="http://schemas.microsoft.com/office/drawing/2014/main" id="{2E9620C4-4ADA-9DCF-1C8D-1F3EACEC2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7" y="4478704"/>
            <a:ext cx="3931140" cy="2211266"/>
          </a:xfrm>
          <a:prstGeom prst="rect">
            <a:avLst/>
          </a:prstGeom>
        </p:spPr>
      </p:pic>
      <p:pic>
        <p:nvPicPr>
          <p:cNvPr id="6" name="Picture 5" descr="A room with a game machine and chairs&#10;&#10;Description automatically generated">
            <a:extLst>
              <a:ext uri="{FF2B5EF4-FFF2-40B4-BE49-F238E27FC236}">
                <a16:creationId xmlns="" xmlns:a16="http://schemas.microsoft.com/office/drawing/2014/main" id="{B0573A85-F97F-43A3-115D-F41FB3438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489" y="4478704"/>
            <a:ext cx="3835597" cy="2157524"/>
          </a:xfrm>
          <a:prstGeom prst="rect">
            <a:avLst/>
          </a:prstGeom>
        </p:spPr>
      </p:pic>
      <p:pic>
        <p:nvPicPr>
          <p:cNvPr id="8" name="Picture 7" descr="A video game machine in a corner&#10;&#10;Description automatically generated">
            <a:extLst>
              <a:ext uri="{FF2B5EF4-FFF2-40B4-BE49-F238E27FC236}">
                <a16:creationId xmlns="" xmlns:a16="http://schemas.microsoft.com/office/drawing/2014/main" id="{3F4CE2D7-BC6C-1FF4-0440-97224724F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048" y="4478704"/>
            <a:ext cx="3835598" cy="21575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30262E4D-6C24-6756-5A33-31ABE45914FB}"/>
              </a:ext>
            </a:extLst>
          </p:cNvPr>
          <p:cNvSpPr/>
          <p:nvPr/>
        </p:nvSpPr>
        <p:spPr>
          <a:xfrm>
            <a:off x="687754" y="4884615"/>
            <a:ext cx="1391138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587B4F-5616-D6AF-A476-FE0B31A7EE3E}"/>
              </a:ext>
            </a:extLst>
          </p:cNvPr>
          <p:cNvSpPr txBox="1"/>
          <p:nvPr/>
        </p:nvSpPr>
        <p:spPr>
          <a:xfrm>
            <a:off x="1236600" y="4569022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Mostly sample yellow side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F30E457-B0B5-FC88-6A06-CC8F74940E51}"/>
              </a:ext>
            </a:extLst>
          </p:cNvPr>
          <p:cNvSpPr/>
          <p:nvPr/>
        </p:nvSpPr>
        <p:spPr>
          <a:xfrm>
            <a:off x="8584802" y="4876799"/>
            <a:ext cx="1391138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98E0AC-5C5E-3AAC-B861-158CAEBD19EF}"/>
              </a:ext>
            </a:extLst>
          </p:cNvPr>
          <p:cNvSpPr txBox="1"/>
          <p:nvPr/>
        </p:nvSpPr>
        <p:spPr>
          <a:xfrm>
            <a:off x="9815200" y="4708309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Mostly sample blue side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C44F836-1FB8-F9F6-9D57-BDB75695418C}"/>
              </a:ext>
            </a:extLst>
          </p:cNvPr>
          <p:cNvSpPr/>
          <p:nvPr/>
        </p:nvSpPr>
        <p:spPr>
          <a:xfrm>
            <a:off x="4368799" y="6030995"/>
            <a:ext cx="695569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BBA49-9441-EF7C-1C33-C37AFC74BF58}"/>
              </a:ext>
            </a:extLst>
          </p:cNvPr>
          <p:cNvSpPr txBox="1"/>
          <p:nvPr/>
        </p:nvSpPr>
        <p:spPr>
          <a:xfrm>
            <a:off x="5048277" y="6482339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Sampling the BSDF lobe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6025B47-DD72-7D7E-E611-C02DB579FF82}"/>
              </a:ext>
            </a:extLst>
          </p:cNvPr>
          <p:cNvSpPr/>
          <p:nvPr/>
        </p:nvSpPr>
        <p:spPr>
          <a:xfrm>
            <a:off x="6561097" y="4715349"/>
            <a:ext cx="1238658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D33099C-0C3E-32A9-2632-0E24072E63D3}"/>
              </a:ext>
            </a:extLst>
          </p:cNvPr>
          <p:cNvSpPr txBox="1"/>
          <p:nvPr/>
        </p:nvSpPr>
        <p:spPr>
          <a:xfrm>
            <a:off x="4716583" y="4855771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Visibility-led sampling</a:t>
            </a:r>
          </a:p>
        </p:txBody>
      </p:sp>
    </p:spTree>
    <p:extLst>
      <p:ext uri="{BB962C8B-B14F-4D97-AF65-F5344CB8AC3E}">
        <p14:creationId xmlns:p14="http://schemas.microsoft.com/office/powerpoint/2010/main" val="309987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896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Does this Mean </a:t>
            </a:r>
            <a:r>
              <a:rPr lang="en-US" dirty="0" err="1"/>
              <a:t>ReSTIR</a:t>
            </a:r>
            <a:r>
              <a:rPr lang="en-US" dirty="0"/>
              <a:t> is GPU-Unfriendly?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No!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It means we must think carefully about caching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In fact, </a:t>
            </a:r>
            <a:r>
              <a:rPr lang="en-US" dirty="0" err="1"/>
              <a:t>ReSTIR</a:t>
            </a:r>
            <a:r>
              <a:rPr lang="en-US" dirty="0"/>
              <a:t> can </a:t>
            </a:r>
            <a:r>
              <a:rPr lang="en-US" sz="1600" b="1" dirty="0">
                <a:solidFill>
                  <a:srgbClr val="00B050"/>
                </a:solidFill>
              </a:rPr>
              <a:t>improve</a:t>
            </a:r>
            <a:r>
              <a:rPr lang="en-US" dirty="0"/>
              <a:t> cache coherency!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do I mean?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Consider this </a:t>
            </a:r>
            <a:r>
              <a:rPr lang="en-US" dirty="0">
                <a:hlinkClick r:id="rId3"/>
              </a:rPr>
              <a:t>Shanghai Bund</a:t>
            </a:r>
            <a:r>
              <a:rPr lang="en-US" dirty="0"/>
              <a:t> environment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from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Polyhaven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500" dirty="0"/>
          </a:p>
          <a:p>
            <a:r>
              <a:rPr lang="en-US" dirty="0"/>
              <a:t>Lighting this simple Arcade, with various map rotations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830" y="2972944"/>
            <a:ext cx="4579815" cy="1337270"/>
          </a:xfrm>
          <a:prstGeom prst="rect">
            <a:avLst/>
          </a:prstGeom>
        </p:spPr>
      </p:pic>
      <p:pic>
        <p:nvPicPr>
          <p:cNvPr id="4" name="Picture 3" descr="A room with a game machine and chairs&#10;&#10;Description automatically generated">
            <a:extLst>
              <a:ext uri="{FF2B5EF4-FFF2-40B4-BE49-F238E27FC236}">
                <a16:creationId xmlns="" xmlns:a16="http://schemas.microsoft.com/office/drawing/2014/main" id="{2E9620C4-4ADA-9DCF-1C8D-1F3EACEC2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87" y="4478704"/>
            <a:ext cx="3931140" cy="2211266"/>
          </a:xfrm>
          <a:prstGeom prst="rect">
            <a:avLst/>
          </a:prstGeom>
        </p:spPr>
      </p:pic>
      <p:pic>
        <p:nvPicPr>
          <p:cNvPr id="6" name="Picture 5" descr="A room with a game machine and chairs&#10;&#10;Description automatically generated">
            <a:extLst>
              <a:ext uri="{FF2B5EF4-FFF2-40B4-BE49-F238E27FC236}">
                <a16:creationId xmlns="" xmlns:a16="http://schemas.microsoft.com/office/drawing/2014/main" id="{B0573A85-F97F-43A3-115D-F41FB3438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489" y="4478704"/>
            <a:ext cx="3835597" cy="2157524"/>
          </a:xfrm>
          <a:prstGeom prst="rect">
            <a:avLst/>
          </a:prstGeom>
        </p:spPr>
      </p:pic>
      <p:pic>
        <p:nvPicPr>
          <p:cNvPr id="8" name="Picture 7" descr="A video game machine in a corner&#10;&#10;Description automatically generated">
            <a:extLst>
              <a:ext uri="{FF2B5EF4-FFF2-40B4-BE49-F238E27FC236}">
                <a16:creationId xmlns="" xmlns:a16="http://schemas.microsoft.com/office/drawing/2014/main" id="{3F4CE2D7-BC6C-1FF4-0440-97224724F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048" y="4478704"/>
            <a:ext cx="3835598" cy="215752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30262E4D-6C24-6756-5A33-31ABE45914FB}"/>
              </a:ext>
            </a:extLst>
          </p:cNvPr>
          <p:cNvSpPr/>
          <p:nvPr/>
        </p:nvSpPr>
        <p:spPr>
          <a:xfrm>
            <a:off x="687754" y="4884615"/>
            <a:ext cx="1391138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587B4F-5616-D6AF-A476-FE0B31A7EE3E}"/>
              </a:ext>
            </a:extLst>
          </p:cNvPr>
          <p:cNvSpPr txBox="1"/>
          <p:nvPr/>
        </p:nvSpPr>
        <p:spPr>
          <a:xfrm>
            <a:off x="1236600" y="4569022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Mostly sample yellow side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F30E457-B0B5-FC88-6A06-CC8F74940E51}"/>
              </a:ext>
            </a:extLst>
          </p:cNvPr>
          <p:cNvSpPr/>
          <p:nvPr/>
        </p:nvSpPr>
        <p:spPr>
          <a:xfrm>
            <a:off x="8584802" y="4876799"/>
            <a:ext cx="1391138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98E0AC-5C5E-3AAC-B861-158CAEBD19EF}"/>
              </a:ext>
            </a:extLst>
          </p:cNvPr>
          <p:cNvSpPr txBox="1"/>
          <p:nvPr/>
        </p:nvSpPr>
        <p:spPr>
          <a:xfrm>
            <a:off x="9815200" y="4708309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Mostly sample blue side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C44F836-1FB8-F9F6-9D57-BDB75695418C}"/>
              </a:ext>
            </a:extLst>
          </p:cNvPr>
          <p:cNvSpPr/>
          <p:nvPr/>
        </p:nvSpPr>
        <p:spPr>
          <a:xfrm>
            <a:off x="4368799" y="6030995"/>
            <a:ext cx="695569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BBA49-9441-EF7C-1C33-C37AFC74BF58}"/>
              </a:ext>
            </a:extLst>
          </p:cNvPr>
          <p:cNvSpPr txBox="1"/>
          <p:nvPr/>
        </p:nvSpPr>
        <p:spPr>
          <a:xfrm>
            <a:off x="5048277" y="6482339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Sampling the BSDF lobe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6025B47-DD72-7D7E-E611-C02DB579FF82}"/>
              </a:ext>
            </a:extLst>
          </p:cNvPr>
          <p:cNvSpPr/>
          <p:nvPr/>
        </p:nvSpPr>
        <p:spPr>
          <a:xfrm>
            <a:off x="6561097" y="4715349"/>
            <a:ext cx="1238658" cy="773723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D33099C-0C3E-32A9-2632-0E24072E63D3}"/>
              </a:ext>
            </a:extLst>
          </p:cNvPr>
          <p:cNvSpPr txBox="1"/>
          <p:nvPr/>
        </p:nvSpPr>
        <p:spPr>
          <a:xfrm>
            <a:off x="4716583" y="4855771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Visibility-led sampling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C3C55D1-0552-9013-36F9-A017494FCD75}"/>
              </a:ext>
            </a:extLst>
          </p:cNvPr>
          <p:cNvSpPr/>
          <p:nvPr/>
        </p:nvSpPr>
        <p:spPr>
          <a:xfrm>
            <a:off x="0" y="4310214"/>
            <a:ext cx="12192000" cy="254778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A827BA-8D55-222E-9831-7F6FE2514B3C}"/>
              </a:ext>
            </a:extLst>
          </p:cNvPr>
          <p:cNvSpPr txBox="1"/>
          <p:nvPr/>
        </p:nvSpPr>
        <p:spPr>
          <a:xfrm>
            <a:off x="1621051" y="4876799"/>
            <a:ext cx="8725466" cy="1200329"/>
          </a:xfrm>
          <a:prstGeom prst="rect">
            <a:avLst/>
          </a:prstGeom>
          <a:solidFill>
            <a:schemeClr val="bg2"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Takeaway:</a:t>
            </a:r>
          </a:p>
          <a:p>
            <a:r>
              <a:rPr lang="en-US" sz="1800" dirty="0"/>
              <a:t>	     </a:t>
            </a:r>
            <a:r>
              <a:rPr lang="en-US" sz="1800" dirty="0" err="1">
                <a:solidFill>
                  <a:schemeClr val="bg1"/>
                </a:solidFill>
              </a:rPr>
              <a:t>ReSTIR</a:t>
            </a:r>
            <a:r>
              <a:rPr lang="en-US" sz="1800" dirty="0">
                <a:solidFill>
                  <a:schemeClr val="bg1"/>
                </a:solidFill>
              </a:rPr>
              <a:t> focuses samples;  outputs typically </a:t>
            </a:r>
            <a:r>
              <a:rPr lang="en-US" sz="1800" b="1" u="sng" dirty="0">
                <a:solidFill>
                  <a:schemeClr val="bg1"/>
                </a:solidFill>
              </a:rPr>
              <a:t>more coherent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than inputs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	         </a:t>
            </a:r>
            <a:r>
              <a:rPr lang="en-US" sz="1800" i="1" dirty="0">
                <a:solidFill>
                  <a:schemeClr val="bg1"/>
                </a:solidFill>
              </a:rPr>
              <a:t>      </a:t>
            </a:r>
            <a:r>
              <a:rPr lang="en-US" sz="1600" i="1" dirty="0">
                <a:solidFill>
                  <a:schemeClr val="bg1"/>
                </a:solidFill>
              </a:rPr>
              <a:t>Important lights / paths tend to change relatively slowly (coherently)</a:t>
            </a:r>
            <a:endParaRPr lang="en-US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479971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A Related Q: When Sampling An Environment Map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Which should we use?</a:t>
            </a:r>
            <a:endParaRPr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384" y="4457867"/>
            <a:ext cx="4579815" cy="1337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D4DDEA-235B-2889-963F-8A581D92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83" y="3019144"/>
            <a:ext cx="4579815" cy="1335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224F05E-CCE0-E78E-B262-51F10F87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383" y="1582675"/>
            <a:ext cx="4579815" cy="13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A Related Q: When Sampling An Environment Map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Which should we use?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Q: Different answer if running to convergence?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Q: Different answer if only using 1 ray per pixel?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Q: Different answer if subset changes each frame?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384" y="4457867"/>
            <a:ext cx="4579815" cy="1337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D4DDEA-235B-2889-963F-8A581D92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83" y="3019144"/>
            <a:ext cx="4579815" cy="1335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224F05E-CCE0-E78E-B262-51F10F87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383" y="1582675"/>
            <a:ext cx="4579815" cy="13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7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A Related Q: When Sampling An Environment Map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Which should we use?</a:t>
            </a:r>
            <a:endParaRPr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Q: Different answer if running to convergence?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Q: Different answer if only using 1 ray per pixel?</a:t>
            </a:r>
          </a:p>
          <a:p>
            <a:pPr lvl="1">
              <a:spcBef>
                <a:spcPts val="0"/>
              </a:spcBef>
            </a:pPr>
            <a:r>
              <a:rPr lang="en-US" dirty="0"/>
              <a:t>Q: Different answer if subset changes each frame?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2773C8-DBE0-F698-4548-10984F8E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384" y="4457867"/>
            <a:ext cx="4579815" cy="1337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D4DDEA-235B-2889-963F-8A581D92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83" y="3019144"/>
            <a:ext cx="4579815" cy="1335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224F05E-CCE0-E78E-B262-51F10F87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383" y="1582675"/>
            <a:ext cx="4579815" cy="133552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D9367FAB-BC1F-D101-66E4-B06A45D1BBAD}"/>
              </a:ext>
            </a:extLst>
          </p:cNvPr>
          <p:cNvCxnSpPr/>
          <p:nvPr/>
        </p:nvCxnSpPr>
        <p:spPr>
          <a:xfrm flipV="1">
            <a:off x="5330092" y="4939323"/>
            <a:ext cx="1860062" cy="5627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F650F4-833E-40C0-5397-42BFE7BB415E}"/>
              </a:ext>
            </a:extLst>
          </p:cNvPr>
          <p:cNvSpPr txBox="1"/>
          <p:nvPr/>
        </p:nvSpPr>
        <p:spPr>
          <a:xfrm>
            <a:off x="650909" y="5502031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Downloaded 4k HDR may not fit in cache; every pixel may grab new cache line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7201185A-C7DC-9B1A-CC9B-1B508A65BD84}"/>
              </a:ext>
            </a:extLst>
          </p:cNvPr>
          <p:cNvCxnSpPr/>
          <p:nvPr/>
        </p:nvCxnSpPr>
        <p:spPr>
          <a:xfrm flipV="1">
            <a:off x="5330092" y="2800964"/>
            <a:ext cx="1860062" cy="5627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02DA6F-FF48-8531-6A3D-1D678E395501}"/>
              </a:ext>
            </a:extLst>
          </p:cNvPr>
          <p:cNvSpPr txBox="1"/>
          <p:nvPr/>
        </p:nvSpPr>
        <p:spPr>
          <a:xfrm>
            <a:off x="3576246" y="3377349"/>
            <a:ext cx="3507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Crude low-res map clearly fits in L1 cache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21B3615C-A325-3EB3-1F2F-AED5F31B1424}"/>
              </a:ext>
            </a:extLst>
          </p:cNvPr>
          <p:cNvCxnSpPr/>
          <p:nvPr/>
        </p:nvCxnSpPr>
        <p:spPr>
          <a:xfrm flipV="1">
            <a:off x="5330092" y="3874473"/>
            <a:ext cx="1860062" cy="5627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08481A-6872-B891-B6EC-FABE88BDAE63}"/>
              </a:ext>
            </a:extLst>
          </p:cNvPr>
          <p:cNvSpPr txBox="1"/>
          <p:nvPr/>
        </p:nvSpPr>
        <p:spPr>
          <a:xfrm>
            <a:off x="3242853" y="4460622"/>
            <a:ext cx="382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middle-ground probably fits in L2 cache</a:t>
            </a:r>
          </a:p>
        </p:txBody>
      </p:sp>
    </p:spTree>
    <p:extLst>
      <p:ext uri="{BB962C8B-B14F-4D97-AF65-F5344CB8AC3E}">
        <p14:creationId xmlns:p14="http://schemas.microsoft.com/office/powerpoint/2010/main" val="393019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21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Consider our Amusement Park</a:t>
            </a:r>
          </a:p>
          <a:p>
            <a:pPr lvl="1"/>
            <a:r>
              <a:rPr lang="en-US" dirty="0"/>
              <a:t>3 million emissive triangles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Picture 1" descr="A picture containing ride, outdoor, sky, night&#10;&#10;Description automatically generated">
            <a:extLst>
              <a:ext uri="{FF2B5EF4-FFF2-40B4-BE49-F238E27FC236}">
                <a16:creationId xmlns="" xmlns:a16="http://schemas.microsoft.com/office/drawing/2014/main" id="{423214A5-F7D9-9BE2-F49A-9634FB4B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59" y="1437070"/>
            <a:ext cx="6209372" cy="34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2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Consider our Amusement Park</a:t>
            </a:r>
          </a:p>
          <a:p>
            <a:pPr lvl="1"/>
            <a:r>
              <a:rPr lang="en-US" dirty="0"/>
              <a:t>3 million emissive triangles</a:t>
            </a:r>
          </a:p>
          <a:p>
            <a:pPr lvl="1"/>
            <a:endParaRPr lang="en-US" dirty="0"/>
          </a:p>
          <a:p>
            <a:r>
              <a:rPr lang="en-US" dirty="0"/>
              <a:t>Rendering at 1920 x 1020</a:t>
            </a:r>
          </a:p>
          <a:p>
            <a:pPr lvl="1"/>
            <a:r>
              <a:rPr lang="en-US" dirty="0"/>
              <a:t>Touch &lt; 2 million </a:t>
            </a:r>
            <a:r>
              <a:rPr lang="en-US" dirty="0" err="1"/>
              <a:t>emissives</a:t>
            </a:r>
            <a:r>
              <a:rPr lang="en-US" dirty="0"/>
              <a:t> during shading</a:t>
            </a:r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Picture 1" descr="A picture containing ride, outdoor, sky, night&#10;&#10;Description automatically generated">
            <a:extLst>
              <a:ext uri="{FF2B5EF4-FFF2-40B4-BE49-F238E27FC236}">
                <a16:creationId xmlns="" xmlns:a16="http://schemas.microsoft.com/office/drawing/2014/main" id="{423214A5-F7D9-9BE2-F49A-9634FB4B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59" y="1437070"/>
            <a:ext cx="6209372" cy="34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61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Consider our Amusement Park</a:t>
            </a:r>
          </a:p>
          <a:p>
            <a:pPr lvl="1"/>
            <a:r>
              <a:rPr lang="en-US" dirty="0"/>
              <a:t>3 million emissive triangles</a:t>
            </a:r>
          </a:p>
          <a:p>
            <a:pPr lvl="1"/>
            <a:endParaRPr lang="en-US" dirty="0"/>
          </a:p>
          <a:p>
            <a:r>
              <a:rPr lang="en-US" dirty="0"/>
              <a:t>Rendering at 1920 x 1020</a:t>
            </a:r>
          </a:p>
          <a:p>
            <a:pPr lvl="1"/>
            <a:r>
              <a:rPr lang="en-US" dirty="0"/>
              <a:t>Touch &lt; 2 million </a:t>
            </a:r>
            <a:r>
              <a:rPr lang="en-US" dirty="0" err="1"/>
              <a:t>emissives</a:t>
            </a:r>
            <a:r>
              <a:rPr lang="en-US" dirty="0"/>
              <a:t> during shading</a:t>
            </a:r>
          </a:p>
          <a:p>
            <a:pPr lvl="1"/>
            <a:endParaRPr lang="en-US" dirty="0"/>
          </a:p>
          <a:p>
            <a:r>
              <a:rPr lang="en-US" dirty="0"/>
              <a:t>Basically:  </a:t>
            </a:r>
            <a:r>
              <a:rPr lang="en-US" dirty="0" err="1"/>
              <a:t>ReSTIR</a:t>
            </a:r>
            <a:r>
              <a:rPr lang="en-US" dirty="0"/>
              <a:t> </a:t>
            </a:r>
            <a:r>
              <a:rPr lang="en-US" b="1" i="1" u="sng" dirty="0"/>
              <a:t>does</a:t>
            </a:r>
            <a:r>
              <a:rPr lang="en-US" dirty="0"/>
              <a:t> stochastic </a:t>
            </a:r>
            <a:r>
              <a:rPr lang="en-US" dirty="0" err="1"/>
              <a:t>LoD</a:t>
            </a:r>
            <a:endParaRPr lang="en-US" dirty="0"/>
          </a:p>
          <a:p>
            <a:pPr lvl="1"/>
            <a:r>
              <a:rPr lang="en-US" dirty="0"/>
              <a:t>And it works just fine</a:t>
            </a:r>
          </a:p>
          <a:p>
            <a:pPr lvl="1"/>
            <a:r>
              <a:rPr lang="en-US" dirty="0"/>
              <a:t>… so can we do even more?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Picture 1" descr="A picture containing ride, outdoor, sky, night&#10;&#10;Description automatically generated">
            <a:extLst>
              <a:ext uri="{FF2B5EF4-FFF2-40B4-BE49-F238E27FC236}">
                <a16:creationId xmlns="" xmlns:a16="http://schemas.microsoft.com/office/drawing/2014/main" id="{423214A5-F7D9-9BE2-F49A-9634FB4B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59" y="1437070"/>
            <a:ext cx="6209372" cy="34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02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7921773" cy="490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Consider our Amusement Park</a:t>
            </a:r>
          </a:p>
          <a:p>
            <a:pPr lvl="1"/>
            <a:r>
              <a:rPr lang="en-US" dirty="0"/>
              <a:t>3 million emissive triangles</a:t>
            </a:r>
          </a:p>
          <a:p>
            <a:pPr lvl="1"/>
            <a:endParaRPr lang="en-US" dirty="0"/>
          </a:p>
          <a:p>
            <a:r>
              <a:rPr lang="en-US" dirty="0"/>
              <a:t>Rendering at 1920 x 1020</a:t>
            </a:r>
          </a:p>
          <a:p>
            <a:pPr lvl="1"/>
            <a:r>
              <a:rPr lang="en-US" dirty="0"/>
              <a:t>Touch &lt; 2 million </a:t>
            </a:r>
            <a:r>
              <a:rPr lang="en-US" dirty="0" err="1"/>
              <a:t>emissives</a:t>
            </a:r>
            <a:r>
              <a:rPr lang="en-US" dirty="0"/>
              <a:t> during shading</a:t>
            </a:r>
          </a:p>
          <a:p>
            <a:pPr lvl="1"/>
            <a:endParaRPr lang="en-US" dirty="0"/>
          </a:p>
          <a:p>
            <a:r>
              <a:rPr lang="en-US" dirty="0"/>
              <a:t>Basically:  </a:t>
            </a:r>
            <a:r>
              <a:rPr lang="en-US" dirty="0" err="1"/>
              <a:t>ReSTIR</a:t>
            </a:r>
            <a:r>
              <a:rPr lang="en-US" dirty="0"/>
              <a:t> </a:t>
            </a:r>
            <a:r>
              <a:rPr lang="en-US" b="1" i="1" u="sng" dirty="0"/>
              <a:t>does</a:t>
            </a:r>
            <a:r>
              <a:rPr lang="en-US" dirty="0"/>
              <a:t> stochastic </a:t>
            </a:r>
            <a:r>
              <a:rPr lang="en-US" dirty="0" err="1"/>
              <a:t>LoD</a:t>
            </a:r>
            <a:endParaRPr lang="en-US" dirty="0"/>
          </a:p>
          <a:p>
            <a:pPr lvl="1"/>
            <a:r>
              <a:rPr lang="en-US" dirty="0"/>
              <a:t>And it works just fine</a:t>
            </a:r>
          </a:p>
          <a:p>
            <a:pPr lvl="1"/>
            <a:r>
              <a:rPr lang="en-US" dirty="0"/>
              <a:t>… so can we do even more?</a:t>
            </a:r>
          </a:p>
          <a:p>
            <a:pPr lvl="1"/>
            <a:endParaRPr lang="en-US" dirty="0"/>
          </a:p>
          <a:p>
            <a:r>
              <a:rPr lang="en-US" dirty="0"/>
              <a:t>What if we selected from only 300,000 </a:t>
            </a:r>
            <a:r>
              <a:rPr lang="en-US" dirty="0" err="1"/>
              <a:t>emissives</a:t>
            </a:r>
            <a:r>
              <a:rPr lang="en-US" dirty="0"/>
              <a:t>?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(out of 3 million)</a:t>
            </a:r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Picture 1" descr="A picture containing ride, outdoor, sky, night&#10;&#10;Description automatically generated">
            <a:extLst>
              <a:ext uri="{FF2B5EF4-FFF2-40B4-BE49-F238E27FC236}">
                <a16:creationId xmlns="" xmlns:a16="http://schemas.microsoft.com/office/drawing/2014/main" id="{423214A5-F7D9-9BE2-F49A-9634FB4B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59" y="1437070"/>
            <a:ext cx="6209372" cy="34927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BADBFED9-8371-6EBE-0D78-EC0AA2491E1A}"/>
              </a:ext>
            </a:extLst>
          </p:cNvPr>
          <p:cNvSpPr/>
          <p:nvPr/>
        </p:nvSpPr>
        <p:spPr>
          <a:xfrm>
            <a:off x="10816492" y="1312024"/>
            <a:ext cx="1289539" cy="222053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DE1F965-60B1-DD7D-DC3E-DF81BCEBF534}"/>
              </a:ext>
            </a:extLst>
          </p:cNvPr>
          <p:cNvSpPr txBox="1"/>
          <p:nvPr/>
        </p:nvSpPr>
        <p:spPr>
          <a:xfrm>
            <a:off x="9964222" y="3596115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Or:  What if only 1 in 10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bulbs were used?</a:t>
            </a:r>
          </a:p>
        </p:txBody>
      </p:sp>
    </p:spTree>
    <p:extLst>
      <p:ext uri="{BB962C8B-B14F-4D97-AF65-F5344CB8AC3E}">
        <p14:creationId xmlns:p14="http://schemas.microsoft.com/office/powerpoint/2010/main" val="4254616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676454" cy="490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Consider our Amusement Park</a:t>
            </a:r>
          </a:p>
          <a:p>
            <a:pPr lvl="1"/>
            <a:r>
              <a:rPr lang="en-US" dirty="0"/>
              <a:t>3 million emissive triangles</a:t>
            </a:r>
          </a:p>
          <a:p>
            <a:pPr lvl="1"/>
            <a:endParaRPr lang="en-US" dirty="0"/>
          </a:p>
          <a:p>
            <a:r>
              <a:rPr lang="en-US" dirty="0"/>
              <a:t>Rendering at 1920 x 1020</a:t>
            </a:r>
          </a:p>
          <a:p>
            <a:pPr lvl="1"/>
            <a:r>
              <a:rPr lang="en-US" dirty="0"/>
              <a:t>Touch &lt; 2 million </a:t>
            </a:r>
            <a:r>
              <a:rPr lang="en-US" dirty="0" err="1"/>
              <a:t>emissives</a:t>
            </a:r>
            <a:r>
              <a:rPr lang="en-US" dirty="0"/>
              <a:t> during shading</a:t>
            </a:r>
          </a:p>
          <a:p>
            <a:pPr lvl="1"/>
            <a:endParaRPr lang="en-US" dirty="0"/>
          </a:p>
          <a:p>
            <a:r>
              <a:rPr lang="en-US" dirty="0"/>
              <a:t>Basically:  </a:t>
            </a:r>
            <a:r>
              <a:rPr lang="en-US" dirty="0" err="1"/>
              <a:t>ReSTIR</a:t>
            </a:r>
            <a:r>
              <a:rPr lang="en-US" dirty="0"/>
              <a:t> </a:t>
            </a:r>
            <a:r>
              <a:rPr lang="en-US" b="1" i="1" u="sng" dirty="0"/>
              <a:t>does</a:t>
            </a:r>
            <a:r>
              <a:rPr lang="en-US" dirty="0"/>
              <a:t> stochastic </a:t>
            </a:r>
            <a:r>
              <a:rPr lang="en-US" dirty="0" err="1"/>
              <a:t>LoD</a:t>
            </a:r>
            <a:endParaRPr lang="en-US" dirty="0"/>
          </a:p>
          <a:p>
            <a:pPr lvl="1"/>
            <a:r>
              <a:rPr lang="en-US" dirty="0"/>
              <a:t>And it works just fine</a:t>
            </a:r>
          </a:p>
          <a:p>
            <a:pPr lvl="1"/>
            <a:r>
              <a:rPr lang="en-US" dirty="0"/>
              <a:t>… so can we do even more?</a:t>
            </a:r>
          </a:p>
          <a:p>
            <a:pPr lvl="1"/>
            <a:endParaRPr lang="en-US" dirty="0"/>
          </a:p>
          <a:p>
            <a:r>
              <a:rPr lang="en-US" dirty="0"/>
              <a:t>What if we selected from only 300,000 </a:t>
            </a:r>
            <a:r>
              <a:rPr lang="en-US" dirty="0" err="1"/>
              <a:t>emissives</a:t>
            </a:r>
            <a:r>
              <a:rPr lang="en-US" dirty="0"/>
              <a:t>?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(out of 3 million)</a:t>
            </a:r>
          </a:p>
          <a:p>
            <a:pPr lvl="1"/>
            <a:r>
              <a:rPr lang="en-US" dirty="0"/>
              <a:t>Really only matters for nearby lights…  But </a:t>
            </a:r>
            <a:r>
              <a:rPr lang="en-US" dirty="0" err="1"/>
              <a:t>ReSTIR</a:t>
            </a:r>
            <a:r>
              <a:rPr lang="en-US" dirty="0"/>
              <a:t> could </a:t>
            </a:r>
            <a:r>
              <a:rPr lang="en-US" b="1" i="1" dirty="0"/>
              <a:t>always</a:t>
            </a:r>
            <a:r>
              <a:rPr lang="en-US" dirty="0"/>
              <a:t> select the wrong nearby light; reuse addresses this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Picture 1" descr="A picture containing ride, outdoor, sky, night&#10;&#10;Description automatically generated">
            <a:extLst>
              <a:ext uri="{FF2B5EF4-FFF2-40B4-BE49-F238E27FC236}">
                <a16:creationId xmlns="" xmlns:a16="http://schemas.microsoft.com/office/drawing/2014/main" id="{423214A5-F7D9-9BE2-F49A-9634FB4B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59" y="1437070"/>
            <a:ext cx="6209372" cy="34927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BADBFED9-8371-6EBE-0D78-EC0AA2491E1A}"/>
              </a:ext>
            </a:extLst>
          </p:cNvPr>
          <p:cNvSpPr/>
          <p:nvPr/>
        </p:nvSpPr>
        <p:spPr>
          <a:xfrm>
            <a:off x="10816492" y="1312024"/>
            <a:ext cx="1289539" cy="222053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DE1F965-60B1-DD7D-DC3E-DF81BCEBF534}"/>
              </a:ext>
            </a:extLst>
          </p:cNvPr>
          <p:cNvSpPr txBox="1"/>
          <p:nvPr/>
        </p:nvSpPr>
        <p:spPr>
          <a:xfrm>
            <a:off x="9964222" y="3596115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Or:  What if only 1 in 10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bulbs were used?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386FCD09-35AD-59CA-A288-DBE1247C1265}"/>
              </a:ext>
            </a:extLst>
          </p:cNvPr>
          <p:cNvSpPr/>
          <p:nvPr/>
        </p:nvSpPr>
        <p:spPr>
          <a:xfrm rot="19753403">
            <a:off x="5607539" y="2788779"/>
            <a:ext cx="1289539" cy="789354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83D90A-7E63-ACB8-A9F2-DBAE412B6B7D}"/>
              </a:ext>
            </a:extLst>
          </p:cNvPr>
          <p:cNvSpPr txBox="1"/>
          <p:nvPr/>
        </p:nvSpPr>
        <p:spPr>
          <a:xfrm>
            <a:off x="6565892" y="3334505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Doesn’t much </a:t>
            </a: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 here</a:t>
            </a:r>
          </a:p>
        </p:txBody>
      </p:sp>
    </p:spTree>
    <p:extLst>
      <p:ext uri="{BB962C8B-B14F-4D97-AF65-F5344CB8AC3E}">
        <p14:creationId xmlns:p14="http://schemas.microsoft.com/office/powerpoint/2010/main" val="148191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When first building RTXDI from our 2020 </a:t>
            </a:r>
            <a:r>
              <a:rPr lang="en-US" dirty="0" err="1"/>
              <a:t>ReSTIR</a:t>
            </a:r>
            <a:r>
              <a:rPr lang="en-US" dirty="0"/>
              <a:t> paper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NVIDIA perf analysis team essentially said, “go redesign your algorithm” 	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(though in a much nicer way)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21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3376247" y="2649416"/>
            <a:ext cx="7252676" cy="1367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Typical naive candidate selection</a:t>
            </a:r>
          </a:p>
          <a:p>
            <a:pPr lvl="1"/>
            <a:r>
              <a:rPr lang="en-US" dirty="0"/>
              <a:t>Each pixel selects some (incoherent) light candidates</a:t>
            </a:r>
          </a:p>
          <a:p>
            <a:pPr lvl="1"/>
            <a:r>
              <a:rPr lang="en-US" dirty="0"/>
              <a:t>Cost depends on likelihood of samples being in cache</a:t>
            </a:r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9450B65-9FEB-EB26-42FF-5096DD08C2E4}"/>
              </a:ext>
            </a:extLst>
          </p:cNvPr>
          <p:cNvSpPr/>
          <p:nvPr/>
        </p:nvSpPr>
        <p:spPr>
          <a:xfrm>
            <a:off x="973013" y="2231291"/>
            <a:ext cx="156305" cy="164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H="1" flipV="1">
            <a:off x="506048" y="1672287"/>
            <a:ext cx="545117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1051165" y="1664471"/>
            <a:ext cx="677994" cy="469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1051165" y="1664367"/>
            <a:ext cx="10477507" cy="469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V="1">
            <a:off x="1038177" y="1639175"/>
            <a:ext cx="3041454" cy="49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1064153" y="1660564"/>
            <a:ext cx="4116968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229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9450B65-9FEB-EB26-42FF-5096DD08C2E4}"/>
              </a:ext>
            </a:extLst>
          </p:cNvPr>
          <p:cNvSpPr/>
          <p:nvPr/>
        </p:nvSpPr>
        <p:spPr>
          <a:xfrm>
            <a:off x="1189201" y="2883461"/>
            <a:ext cx="156305" cy="164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H="1" flipV="1">
            <a:off x="506048" y="1672287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797902" y="1664471"/>
            <a:ext cx="931257" cy="448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1555262" y="1664367"/>
            <a:ext cx="9973410" cy="47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V="1">
            <a:off x="2149925" y="1639175"/>
            <a:ext cx="1929706" cy="51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2323822" y="1660564"/>
            <a:ext cx="2857299" cy="50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75B482-8AD0-3AEF-3595-B1EFD2668557}"/>
              </a:ext>
            </a:extLst>
          </p:cNvPr>
          <p:cNvSpPr/>
          <p:nvPr/>
        </p:nvSpPr>
        <p:spPr>
          <a:xfrm>
            <a:off x="552248" y="2207639"/>
            <a:ext cx="1860061" cy="152400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97F1CCA-08EC-BBAC-4C11-DE4A9CBC0499}"/>
              </a:ext>
            </a:extLst>
          </p:cNvPr>
          <p:cNvCxnSpPr/>
          <p:nvPr/>
        </p:nvCxnSpPr>
        <p:spPr>
          <a:xfrm>
            <a:off x="7241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95E0749-4A96-957A-52D6-4D29D5CAFA69}"/>
              </a:ext>
            </a:extLst>
          </p:cNvPr>
          <p:cNvCxnSpPr>
            <a:cxnSpLocks/>
          </p:cNvCxnSpPr>
          <p:nvPr/>
        </p:nvCxnSpPr>
        <p:spPr>
          <a:xfrm>
            <a:off x="8765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B208502-EFAC-03B1-311C-F2A5F937440B}"/>
              </a:ext>
            </a:extLst>
          </p:cNvPr>
          <p:cNvCxnSpPr/>
          <p:nvPr/>
        </p:nvCxnSpPr>
        <p:spPr>
          <a:xfrm>
            <a:off x="1032894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B5A35A8-98D4-61C5-82AD-9E1F4048F175}"/>
              </a:ext>
            </a:extLst>
          </p:cNvPr>
          <p:cNvCxnSpPr/>
          <p:nvPr/>
        </p:nvCxnSpPr>
        <p:spPr>
          <a:xfrm>
            <a:off x="1189201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94DFC52-8B72-85AD-561E-B8C5B752711A}"/>
              </a:ext>
            </a:extLst>
          </p:cNvPr>
          <p:cNvCxnSpPr/>
          <p:nvPr/>
        </p:nvCxnSpPr>
        <p:spPr>
          <a:xfrm>
            <a:off x="13298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B6D363-B1B3-B28E-AA32-7E5D58DFACC0}"/>
              </a:ext>
            </a:extLst>
          </p:cNvPr>
          <p:cNvCxnSpPr>
            <a:cxnSpLocks/>
          </p:cNvCxnSpPr>
          <p:nvPr/>
        </p:nvCxnSpPr>
        <p:spPr>
          <a:xfrm>
            <a:off x="14822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775BBFC-14F8-2397-17C4-DE03E2944E4F}"/>
              </a:ext>
            </a:extLst>
          </p:cNvPr>
          <p:cNvCxnSpPr/>
          <p:nvPr/>
        </p:nvCxnSpPr>
        <p:spPr>
          <a:xfrm>
            <a:off x="1638586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8C023A5-5543-13A5-7D23-52357910DA2E}"/>
              </a:ext>
            </a:extLst>
          </p:cNvPr>
          <p:cNvCxnSpPr/>
          <p:nvPr/>
        </p:nvCxnSpPr>
        <p:spPr>
          <a:xfrm>
            <a:off x="1794893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06382C9-3D67-F2B4-F774-563D890483ED}"/>
              </a:ext>
            </a:extLst>
          </p:cNvPr>
          <p:cNvCxnSpPr/>
          <p:nvPr/>
        </p:nvCxnSpPr>
        <p:spPr>
          <a:xfrm>
            <a:off x="19472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AAA7B39-99B5-1E44-048A-326725C8915B}"/>
              </a:ext>
            </a:extLst>
          </p:cNvPr>
          <p:cNvCxnSpPr>
            <a:cxnSpLocks/>
          </p:cNvCxnSpPr>
          <p:nvPr/>
        </p:nvCxnSpPr>
        <p:spPr>
          <a:xfrm>
            <a:off x="20996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0283741-B2EE-6E51-8485-7E60FAE363A6}"/>
              </a:ext>
            </a:extLst>
          </p:cNvPr>
          <p:cNvCxnSpPr/>
          <p:nvPr/>
        </p:nvCxnSpPr>
        <p:spPr>
          <a:xfrm>
            <a:off x="2256002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980285" y="1660564"/>
            <a:ext cx="283245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V="1">
            <a:off x="1144302" y="1648842"/>
            <a:ext cx="1434776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H="1" flipV="1">
            <a:off x="1923184" y="1670232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63328" y="1676193"/>
            <a:ext cx="618019" cy="45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1387839" y="1646784"/>
            <a:ext cx="2144715" cy="46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V="1">
            <a:off x="1858193" y="1666787"/>
            <a:ext cx="484553" cy="4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297596" cy="47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DB3BE47E-15AF-9D5C-9430-826A982EA26F}"/>
              </a:ext>
            </a:extLst>
          </p:cNvPr>
          <p:cNvCxnSpPr>
            <a:cxnSpLocks/>
          </p:cNvCxnSpPr>
          <p:nvPr/>
        </p:nvCxnSpPr>
        <p:spPr>
          <a:xfrm flipH="1" flipV="1">
            <a:off x="684134" y="2448472"/>
            <a:ext cx="579396" cy="372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44603CFB-3E4B-52E3-7C6E-3FC8957244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6"/>
            <a:ext cx="293679" cy="40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="" xmlns:a16="http://schemas.microsoft.com/office/drawing/2014/main" id="{F0FDDD55-66CF-4522-87BE-D6A3ECF63347}"/>
              </a:ext>
            </a:extLst>
          </p:cNvPr>
          <p:cNvCxnSpPr>
            <a:cxnSpLocks/>
          </p:cNvCxnSpPr>
          <p:nvPr/>
        </p:nvCxnSpPr>
        <p:spPr>
          <a:xfrm flipH="1" flipV="1">
            <a:off x="1144302" y="2445799"/>
            <a:ext cx="119228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="" xmlns:a16="http://schemas.microsoft.com/office/drawing/2014/main" id="{61455C2B-F8BD-8EF6-990A-4E4A7AC60073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5"/>
            <a:ext cx="1061399" cy="40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4E05960E-CCCF-E57E-B1E5-CCCFAE7FFD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4"/>
            <a:ext cx="576846" cy="40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76247" y="2649416"/>
            <a:ext cx="7252676" cy="309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Potential </a:t>
            </a:r>
            <a:r>
              <a:rPr lang="en-US" dirty="0" err="1"/>
              <a:t>LoD</a:t>
            </a:r>
            <a:r>
              <a:rPr lang="en-US" dirty="0"/>
              <a:t> approach</a:t>
            </a:r>
          </a:p>
          <a:p>
            <a:pPr lvl="1"/>
            <a:r>
              <a:rPr lang="en-US" dirty="0"/>
              <a:t>First fill subsets (blue) with randomly selected lights</a:t>
            </a:r>
          </a:p>
          <a:p>
            <a:pPr lvl="1"/>
            <a:r>
              <a:rPr lang="en-US" dirty="0"/>
              <a:t>Each pixel selects all its candidates from a single subset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30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9450B65-9FEB-EB26-42FF-5096DD08C2E4}"/>
              </a:ext>
            </a:extLst>
          </p:cNvPr>
          <p:cNvSpPr/>
          <p:nvPr/>
        </p:nvSpPr>
        <p:spPr>
          <a:xfrm>
            <a:off x="1189201" y="2883461"/>
            <a:ext cx="156305" cy="164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H="1" flipV="1">
            <a:off x="506048" y="1672287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797902" y="1664471"/>
            <a:ext cx="931257" cy="448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1555262" y="1664367"/>
            <a:ext cx="9973410" cy="47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V="1">
            <a:off x="2149925" y="1639175"/>
            <a:ext cx="1929706" cy="51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2323822" y="1660564"/>
            <a:ext cx="2857299" cy="50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75B482-8AD0-3AEF-3595-B1EFD2668557}"/>
              </a:ext>
            </a:extLst>
          </p:cNvPr>
          <p:cNvSpPr/>
          <p:nvPr/>
        </p:nvSpPr>
        <p:spPr>
          <a:xfrm>
            <a:off x="552248" y="2207639"/>
            <a:ext cx="1860061" cy="152400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97F1CCA-08EC-BBAC-4C11-DE4A9CBC0499}"/>
              </a:ext>
            </a:extLst>
          </p:cNvPr>
          <p:cNvCxnSpPr/>
          <p:nvPr/>
        </p:nvCxnSpPr>
        <p:spPr>
          <a:xfrm>
            <a:off x="7241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95E0749-4A96-957A-52D6-4D29D5CAFA69}"/>
              </a:ext>
            </a:extLst>
          </p:cNvPr>
          <p:cNvCxnSpPr>
            <a:cxnSpLocks/>
          </p:cNvCxnSpPr>
          <p:nvPr/>
        </p:nvCxnSpPr>
        <p:spPr>
          <a:xfrm>
            <a:off x="8765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B208502-EFAC-03B1-311C-F2A5F937440B}"/>
              </a:ext>
            </a:extLst>
          </p:cNvPr>
          <p:cNvCxnSpPr/>
          <p:nvPr/>
        </p:nvCxnSpPr>
        <p:spPr>
          <a:xfrm>
            <a:off x="1032894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B5A35A8-98D4-61C5-82AD-9E1F4048F175}"/>
              </a:ext>
            </a:extLst>
          </p:cNvPr>
          <p:cNvCxnSpPr/>
          <p:nvPr/>
        </p:nvCxnSpPr>
        <p:spPr>
          <a:xfrm>
            <a:off x="1189201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94DFC52-8B72-85AD-561E-B8C5B752711A}"/>
              </a:ext>
            </a:extLst>
          </p:cNvPr>
          <p:cNvCxnSpPr/>
          <p:nvPr/>
        </p:nvCxnSpPr>
        <p:spPr>
          <a:xfrm>
            <a:off x="13298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B6D363-B1B3-B28E-AA32-7E5D58DFACC0}"/>
              </a:ext>
            </a:extLst>
          </p:cNvPr>
          <p:cNvCxnSpPr>
            <a:cxnSpLocks/>
          </p:cNvCxnSpPr>
          <p:nvPr/>
        </p:nvCxnSpPr>
        <p:spPr>
          <a:xfrm>
            <a:off x="14822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775BBFC-14F8-2397-17C4-DE03E2944E4F}"/>
              </a:ext>
            </a:extLst>
          </p:cNvPr>
          <p:cNvCxnSpPr/>
          <p:nvPr/>
        </p:nvCxnSpPr>
        <p:spPr>
          <a:xfrm>
            <a:off x="1638586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8C023A5-5543-13A5-7D23-52357910DA2E}"/>
              </a:ext>
            </a:extLst>
          </p:cNvPr>
          <p:cNvCxnSpPr/>
          <p:nvPr/>
        </p:nvCxnSpPr>
        <p:spPr>
          <a:xfrm>
            <a:off x="1794893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06382C9-3D67-F2B4-F774-563D890483ED}"/>
              </a:ext>
            </a:extLst>
          </p:cNvPr>
          <p:cNvCxnSpPr/>
          <p:nvPr/>
        </p:nvCxnSpPr>
        <p:spPr>
          <a:xfrm>
            <a:off x="19472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AAA7B39-99B5-1E44-048A-326725C8915B}"/>
              </a:ext>
            </a:extLst>
          </p:cNvPr>
          <p:cNvCxnSpPr>
            <a:cxnSpLocks/>
          </p:cNvCxnSpPr>
          <p:nvPr/>
        </p:nvCxnSpPr>
        <p:spPr>
          <a:xfrm>
            <a:off x="20996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0283741-B2EE-6E51-8485-7E60FAE363A6}"/>
              </a:ext>
            </a:extLst>
          </p:cNvPr>
          <p:cNvCxnSpPr/>
          <p:nvPr/>
        </p:nvCxnSpPr>
        <p:spPr>
          <a:xfrm>
            <a:off x="2256002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980285" y="1660564"/>
            <a:ext cx="283245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V="1">
            <a:off x="1144302" y="1648842"/>
            <a:ext cx="1434776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H="1" flipV="1">
            <a:off x="1923184" y="1670232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63328" y="1676193"/>
            <a:ext cx="618019" cy="45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1387839" y="1646784"/>
            <a:ext cx="2144715" cy="46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V="1">
            <a:off x="1858193" y="1666787"/>
            <a:ext cx="484553" cy="4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297596" cy="47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DB3BE47E-15AF-9D5C-9430-826A982EA26F}"/>
              </a:ext>
            </a:extLst>
          </p:cNvPr>
          <p:cNvCxnSpPr>
            <a:cxnSpLocks/>
          </p:cNvCxnSpPr>
          <p:nvPr/>
        </p:nvCxnSpPr>
        <p:spPr>
          <a:xfrm flipH="1" flipV="1">
            <a:off x="684134" y="2448472"/>
            <a:ext cx="579396" cy="372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44603CFB-3E4B-52E3-7C6E-3FC8957244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6"/>
            <a:ext cx="293679" cy="40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="" xmlns:a16="http://schemas.microsoft.com/office/drawing/2014/main" id="{F0FDDD55-66CF-4522-87BE-D6A3ECF63347}"/>
              </a:ext>
            </a:extLst>
          </p:cNvPr>
          <p:cNvCxnSpPr>
            <a:cxnSpLocks/>
          </p:cNvCxnSpPr>
          <p:nvPr/>
        </p:nvCxnSpPr>
        <p:spPr>
          <a:xfrm flipH="1" flipV="1">
            <a:off x="1144302" y="2445799"/>
            <a:ext cx="119228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="" xmlns:a16="http://schemas.microsoft.com/office/drawing/2014/main" id="{61455C2B-F8BD-8EF6-990A-4E4A7AC60073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5"/>
            <a:ext cx="1061399" cy="40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4E05960E-CCCF-E57E-B1E5-CCCFAE7FFD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4"/>
            <a:ext cx="576846" cy="40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76247" y="2649416"/>
            <a:ext cx="7252676" cy="309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Potential </a:t>
            </a:r>
            <a:r>
              <a:rPr lang="en-US" dirty="0" err="1"/>
              <a:t>LoD</a:t>
            </a:r>
            <a:r>
              <a:rPr lang="en-US" dirty="0"/>
              <a:t> approach</a:t>
            </a:r>
          </a:p>
          <a:p>
            <a:pPr lvl="1"/>
            <a:r>
              <a:rPr lang="en-US" dirty="0"/>
              <a:t>First fill subsets (blue) with randomly selected lights</a:t>
            </a:r>
          </a:p>
          <a:p>
            <a:pPr lvl="1"/>
            <a:r>
              <a:rPr lang="en-US" dirty="0"/>
              <a:t>Each pixel selects all its candidates from a single subset</a:t>
            </a:r>
          </a:p>
          <a:p>
            <a:pPr lvl="1"/>
            <a:endParaRPr lang="en-US" dirty="0"/>
          </a:p>
          <a:p>
            <a:r>
              <a:rPr lang="en-US" dirty="0"/>
              <a:t>Per-pixel cost low</a:t>
            </a:r>
          </a:p>
          <a:p>
            <a:pPr lvl="1"/>
            <a:r>
              <a:rPr lang="en-US" dirty="0"/>
              <a:t>Each blue subset fits in a (few) cache lines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58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9450B65-9FEB-EB26-42FF-5096DD08C2E4}"/>
              </a:ext>
            </a:extLst>
          </p:cNvPr>
          <p:cNvSpPr/>
          <p:nvPr/>
        </p:nvSpPr>
        <p:spPr>
          <a:xfrm>
            <a:off x="1189201" y="2883461"/>
            <a:ext cx="156305" cy="164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H="1" flipV="1">
            <a:off x="506048" y="1672287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797902" y="1664471"/>
            <a:ext cx="931257" cy="448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1555262" y="1664367"/>
            <a:ext cx="9973410" cy="47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V="1">
            <a:off x="2149925" y="1639175"/>
            <a:ext cx="1929706" cy="51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2323822" y="1660564"/>
            <a:ext cx="2857299" cy="50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75B482-8AD0-3AEF-3595-B1EFD2668557}"/>
              </a:ext>
            </a:extLst>
          </p:cNvPr>
          <p:cNvSpPr/>
          <p:nvPr/>
        </p:nvSpPr>
        <p:spPr>
          <a:xfrm>
            <a:off x="552248" y="2207639"/>
            <a:ext cx="1860061" cy="152400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97F1CCA-08EC-BBAC-4C11-DE4A9CBC0499}"/>
              </a:ext>
            </a:extLst>
          </p:cNvPr>
          <p:cNvCxnSpPr/>
          <p:nvPr/>
        </p:nvCxnSpPr>
        <p:spPr>
          <a:xfrm>
            <a:off x="7241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95E0749-4A96-957A-52D6-4D29D5CAFA69}"/>
              </a:ext>
            </a:extLst>
          </p:cNvPr>
          <p:cNvCxnSpPr>
            <a:cxnSpLocks/>
          </p:cNvCxnSpPr>
          <p:nvPr/>
        </p:nvCxnSpPr>
        <p:spPr>
          <a:xfrm>
            <a:off x="8765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B208502-EFAC-03B1-311C-F2A5F937440B}"/>
              </a:ext>
            </a:extLst>
          </p:cNvPr>
          <p:cNvCxnSpPr/>
          <p:nvPr/>
        </p:nvCxnSpPr>
        <p:spPr>
          <a:xfrm>
            <a:off x="1032894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B5A35A8-98D4-61C5-82AD-9E1F4048F175}"/>
              </a:ext>
            </a:extLst>
          </p:cNvPr>
          <p:cNvCxnSpPr/>
          <p:nvPr/>
        </p:nvCxnSpPr>
        <p:spPr>
          <a:xfrm>
            <a:off x="1189201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94DFC52-8B72-85AD-561E-B8C5B752711A}"/>
              </a:ext>
            </a:extLst>
          </p:cNvPr>
          <p:cNvCxnSpPr/>
          <p:nvPr/>
        </p:nvCxnSpPr>
        <p:spPr>
          <a:xfrm>
            <a:off x="13298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B6D363-B1B3-B28E-AA32-7E5D58DFACC0}"/>
              </a:ext>
            </a:extLst>
          </p:cNvPr>
          <p:cNvCxnSpPr>
            <a:cxnSpLocks/>
          </p:cNvCxnSpPr>
          <p:nvPr/>
        </p:nvCxnSpPr>
        <p:spPr>
          <a:xfrm>
            <a:off x="14822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775BBFC-14F8-2397-17C4-DE03E2944E4F}"/>
              </a:ext>
            </a:extLst>
          </p:cNvPr>
          <p:cNvCxnSpPr/>
          <p:nvPr/>
        </p:nvCxnSpPr>
        <p:spPr>
          <a:xfrm>
            <a:off x="1638586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8C023A5-5543-13A5-7D23-52357910DA2E}"/>
              </a:ext>
            </a:extLst>
          </p:cNvPr>
          <p:cNvCxnSpPr/>
          <p:nvPr/>
        </p:nvCxnSpPr>
        <p:spPr>
          <a:xfrm>
            <a:off x="1794893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06382C9-3D67-F2B4-F774-563D890483ED}"/>
              </a:ext>
            </a:extLst>
          </p:cNvPr>
          <p:cNvCxnSpPr/>
          <p:nvPr/>
        </p:nvCxnSpPr>
        <p:spPr>
          <a:xfrm>
            <a:off x="19472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AAA7B39-99B5-1E44-048A-326725C8915B}"/>
              </a:ext>
            </a:extLst>
          </p:cNvPr>
          <p:cNvCxnSpPr>
            <a:cxnSpLocks/>
          </p:cNvCxnSpPr>
          <p:nvPr/>
        </p:nvCxnSpPr>
        <p:spPr>
          <a:xfrm>
            <a:off x="20996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0283741-B2EE-6E51-8485-7E60FAE363A6}"/>
              </a:ext>
            </a:extLst>
          </p:cNvPr>
          <p:cNvCxnSpPr/>
          <p:nvPr/>
        </p:nvCxnSpPr>
        <p:spPr>
          <a:xfrm>
            <a:off x="2256002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980285" y="1660564"/>
            <a:ext cx="283245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V="1">
            <a:off x="1144302" y="1648842"/>
            <a:ext cx="1434776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H="1" flipV="1">
            <a:off x="1923184" y="1670232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63328" y="1676193"/>
            <a:ext cx="618019" cy="45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1387839" y="1646784"/>
            <a:ext cx="2144715" cy="46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V="1">
            <a:off x="1858193" y="1666787"/>
            <a:ext cx="484553" cy="4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297596" cy="47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DB3BE47E-15AF-9D5C-9430-826A982EA26F}"/>
              </a:ext>
            </a:extLst>
          </p:cNvPr>
          <p:cNvCxnSpPr>
            <a:cxnSpLocks/>
          </p:cNvCxnSpPr>
          <p:nvPr/>
        </p:nvCxnSpPr>
        <p:spPr>
          <a:xfrm flipH="1" flipV="1">
            <a:off x="684134" y="2448472"/>
            <a:ext cx="579396" cy="372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44603CFB-3E4B-52E3-7C6E-3FC8957244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6"/>
            <a:ext cx="293679" cy="40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="" xmlns:a16="http://schemas.microsoft.com/office/drawing/2014/main" id="{F0FDDD55-66CF-4522-87BE-D6A3ECF63347}"/>
              </a:ext>
            </a:extLst>
          </p:cNvPr>
          <p:cNvCxnSpPr>
            <a:cxnSpLocks/>
          </p:cNvCxnSpPr>
          <p:nvPr/>
        </p:nvCxnSpPr>
        <p:spPr>
          <a:xfrm flipH="1" flipV="1">
            <a:off x="1144302" y="2445799"/>
            <a:ext cx="119228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="" xmlns:a16="http://schemas.microsoft.com/office/drawing/2014/main" id="{61455C2B-F8BD-8EF6-990A-4E4A7AC60073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5"/>
            <a:ext cx="1061399" cy="40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4E05960E-CCCF-E57E-B1E5-CCCFAE7FFD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4"/>
            <a:ext cx="576846" cy="40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76247" y="2649415"/>
            <a:ext cx="7252676" cy="336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Potential </a:t>
            </a:r>
            <a:r>
              <a:rPr lang="en-US" dirty="0" err="1"/>
              <a:t>LoD</a:t>
            </a:r>
            <a:r>
              <a:rPr lang="en-US" dirty="0"/>
              <a:t> approach</a:t>
            </a:r>
          </a:p>
          <a:p>
            <a:pPr lvl="1"/>
            <a:r>
              <a:rPr lang="en-US" dirty="0"/>
              <a:t>First fill subsets (blue) with randomly selected lights</a:t>
            </a:r>
          </a:p>
          <a:p>
            <a:pPr lvl="1"/>
            <a:r>
              <a:rPr lang="en-US" dirty="0"/>
              <a:t>Each pixel selects all its candidates from a single subset</a:t>
            </a:r>
          </a:p>
          <a:p>
            <a:pPr lvl="1"/>
            <a:endParaRPr lang="en-US" dirty="0"/>
          </a:p>
          <a:p>
            <a:r>
              <a:rPr lang="en-US" dirty="0"/>
              <a:t>Per-pixel cost low</a:t>
            </a:r>
          </a:p>
          <a:p>
            <a:pPr lvl="1"/>
            <a:r>
              <a:rPr lang="en-US" dirty="0"/>
              <a:t>Each blue subset fits in a (few) cache lines</a:t>
            </a:r>
          </a:p>
          <a:p>
            <a:pPr lvl="1"/>
            <a:endParaRPr lang="en-US" dirty="0"/>
          </a:p>
          <a:p>
            <a:r>
              <a:rPr lang="en-US" dirty="0"/>
              <a:t>Total cost:  Depends on number of subsets needed</a:t>
            </a:r>
          </a:p>
          <a:p>
            <a:pPr lvl="1"/>
            <a:r>
              <a:rPr lang="en-US" dirty="0"/>
              <a:t>Turns out only a few needed per frame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(128 subsets, each with 1024 lights)</a:t>
            </a:r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62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9450B65-9FEB-EB26-42FF-5096DD08C2E4}"/>
              </a:ext>
            </a:extLst>
          </p:cNvPr>
          <p:cNvSpPr/>
          <p:nvPr/>
        </p:nvSpPr>
        <p:spPr>
          <a:xfrm>
            <a:off x="1189201" y="2883461"/>
            <a:ext cx="156305" cy="164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H="1" flipV="1">
            <a:off x="506048" y="1672287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797902" y="1664471"/>
            <a:ext cx="931257" cy="448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1555262" y="1664367"/>
            <a:ext cx="9973410" cy="47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V="1">
            <a:off x="2149925" y="1639175"/>
            <a:ext cx="1929706" cy="51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2323822" y="1660564"/>
            <a:ext cx="2857299" cy="50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75B482-8AD0-3AEF-3595-B1EFD2668557}"/>
              </a:ext>
            </a:extLst>
          </p:cNvPr>
          <p:cNvSpPr/>
          <p:nvPr/>
        </p:nvSpPr>
        <p:spPr>
          <a:xfrm>
            <a:off x="552248" y="2207639"/>
            <a:ext cx="1860061" cy="152400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97F1CCA-08EC-BBAC-4C11-DE4A9CBC0499}"/>
              </a:ext>
            </a:extLst>
          </p:cNvPr>
          <p:cNvCxnSpPr/>
          <p:nvPr/>
        </p:nvCxnSpPr>
        <p:spPr>
          <a:xfrm>
            <a:off x="7241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95E0749-4A96-957A-52D6-4D29D5CAFA69}"/>
              </a:ext>
            </a:extLst>
          </p:cNvPr>
          <p:cNvCxnSpPr>
            <a:cxnSpLocks/>
          </p:cNvCxnSpPr>
          <p:nvPr/>
        </p:nvCxnSpPr>
        <p:spPr>
          <a:xfrm>
            <a:off x="8765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B208502-EFAC-03B1-311C-F2A5F937440B}"/>
              </a:ext>
            </a:extLst>
          </p:cNvPr>
          <p:cNvCxnSpPr/>
          <p:nvPr/>
        </p:nvCxnSpPr>
        <p:spPr>
          <a:xfrm>
            <a:off x="1032894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B5A35A8-98D4-61C5-82AD-9E1F4048F175}"/>
              </a:ext>
            </a:extLst>
          </p:cNvPr>
          <p:cNvCxnSpPr/>
          <p:nvPr/>
        </p:nvCxnSpPr>
        <p:spPr>
          <a:xfrm>
            <a:off x="1189201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94DFC52-8B72-85AD-561E-B8C5B752711A}"/>
              </a:ext>
            </a:extLst>
          </p:cNvPr>
          <p:cNvCxnSpPr/>
          <p:nvPr/>
        </p:nvCxnSpPr>
        <p:spPr>
          <a:xfrm>
            <a:off x="13298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B6D363-B1B3-B28E-AA32-7E5D58DFACC0}"/>
              </a:ext>
            </a:extLst>
          </p:cNvPr>
          <p:cNvCxnSpPr>
            <a:cxnSpLocks/>
          </p:cNvCxnSpPr>
          <p:nvPr/>
        </p:nvCxnSpPr>
        <p:spPr>
          <a:xfrm>
            <a:off x="14822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775BBFC-14F8-2397-17C4-DE03E2944E4F}"/>
              </a:ext>
            </a:extLst>
          </p:cNvPr>
          <p:cNvCxnSpPr/>
          <p:nvPr/>
        </p:nvCxnSpPr>
        <p:spPr>
          <a:xfrm>
            <a:off x="1638586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8C023A5-5543-13A5-7D23-52357910DA2E}"/>
              </a:ext>
            </a:extLst>
          </p:cNvPr>
          <p:cNvCxnSpPr/>
          <p:nvPr/>
        </p:nvCxnSpPr>
        <p:spPr>
          <a:xfrm>
            <a:off x="1794893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06382C9-3D67-F2B4-F774-563D890483ED}"/>
              </a:ext>
            </a:extLst>
          </p:cNvPr>
          <p:cNvCxnSpPr/>
          <p:nvPr/>
        </p:nvCxnSpPr>
        <p:spPr>
          <a:xfrm>
            <a:off x="19472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AAA7B39-99B5-1E44-048A-326725C8915B}"/>
              </a:ext>
            </a:extLst>
          </p:cNvPr>
          <p:cNvCxnSpPr>
            <a:cxnSpLocks/>
          </p:cNvCxnSpPr>
          <p:nvPr/>
        </p:nvCxnSpPr>
        <p:spPr>
          <a:xfrm>
            <a:off x="20996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0283741-B2EE-6E51-8485-7E60FAE363A6}"/>
              </a:ext>
            </a:extLst>
          </p:cNvPr>
          <p:cNvCxnSpPr/>
          <p:nvPr/>
        </p:nvCxnSpPr>
        <p:spPr>
          <a:xfrm>
            <a:off x="2256002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980285" y="1660564"/>
            <a:ext cx="283245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V="1">
            <a:off x="1144302" y="1648842"/>
            <a:ext cx="1434776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H="1" flipV="1">
            <a:off x="1923184" y="1670232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63328" y="1676193"/>
            <a:ext cx="618019" cy="45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1387839" y="1646784"/>
            <a:ext cx="2144715" cy="46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V="1">
            <a:off x="1858193" y="1666787"/>
            <a:ext cx="484553" cy="4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297596" cy="47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DB3BE47E-15AF-9D5C-9430-826A982EA26F}"/>
              </a:ext>
            </a:extLst>
          </p:cNvPr>
          <p:cNvCxnSpPr>
            <a:cxnSpLocks/>
          </p:cNvCxnSpPr>
          <p:nvPr/>
        </p:nvCxnSpPr>
        <p:spPr>
          <a:xfrm flipH="1" flipV="1">
            <a:off x="684134" y="2448472"/>
            <a:ext cx="579396" cy="372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44603CFB-3E4B-52E3-7C6E-3FC8957244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6"/>
            <a:ext cx="293679" cy="40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="" xmlns:a16="http://schemas.microsoft.com/office/drawing/2014/main" id="{F0FDDD55-66CF-4522-87BE-D6A3ECF63347}"/>
              </a:ext>
            </a:extLst>
          </p:cNvPr>
          <p:cNvCxnSpPr>
            <a:cxnSpLocks/>
          </p:cNvCxnSpPr>
          <p:nvPr/>
        </p:nvCxnSpPr>
        <p:spPr>
          <a:xfrm flipH="1" flipV="1">
            <a:off x="1144302" y="2445799"/>
            <a:ext cx="119228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="" xmlns:a16="http://schemas.microsoft.com/office/drawing/2014/main" id="{61455C2B-F8BD-8EF6-990A-4E4A7AC60073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5"/>
            <a:ext cx="1061399" cy="40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4E05960E-CCCF-E57E-B1E5-CCCFAE7FFD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4"/>
            <a:ext cx="576846" cy="40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2955" y="3344776"/>
            <a:ext cx="7252676" cy="336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As a preprocess, each frame</a:t>
            </a:r>
          </a:p>
          <a:p>
            <a:pPr lvl="1"/>
            <a:r>
              <a:rPr lang="en-US" dirty="0"/>
              <a:t>Preselect random light subsets</a:t>
            </a:r>
          </a:p>
          <a:p>
            <a:pPr lvl="1"/>
            <a:endParaRPr lang="en-US" dirty="0"/>
          </a:p>
          <a:p>
            <a:r>
              <a:rPr lang="en-US" dirty="0"/>
              <a:t>Clusters of pixels select candidates from same subset</a:t>
            </a:r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7" name="Picture 46" descr="A group of signs&#10;&#10;Description automatically generated">
            <a:extLst>
              <a:ext uri="{FF2B5EF4-FFF2-40B4-BE49-F238E27FC236}">
                <a16:creationId xmlns="" xmlns:a16="http://schemas.microsoft.com/office/drawing/2014/main" id="{B00B8E95-7276-8637-079F-E7730A03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998" y="2277976"/>
            <a:ext cx="4814277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66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So:  Can We </a:t>
            </a:r>
            <a:r>
              <a:rPr lang="en-US" dirty="0" err="1"/>
              <a:t>LoD</a:t>
            </a:r>
            <a:r>
              <a:rPr lang="en-US" dirty="0"/>
              <a:t> Samples for Non-Environments?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9450B65-9FEB-EB26-42FF-5096DD08C2E4}"/>
              </a:ext>
            </a:extLst>
          </p:cNvPr>
          <p:cNvSpPr/>
          <p:nvPr/>
        </p:nvSpPr>
        <p:spPr>
          <a:xfrm>
            <a:off x="1189201" y="2883461"/>
            <a:ext cx="156305" cy="164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H="1" flipV="1">
            <a:off x="506048" y="1672287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797902" y="1664471"/>
            <a:ext cx="931257" cy="448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1555262" y="1664367"/>
            <a:ext cx="9973410" cy="47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V="1">
            <a:off x="2149925" y="1639175"/>
            <a:ext cx="1929706" cy="51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2323822" y="1660564"/>
            <a:ext cx="2857299" cy="50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75B482-8AD0-3AEF-3595-B1EFD2668557}"/>
              </a:ext>
            </a:extLst>
          </p:cNvPr>
          <p:cNvSpPr/>
          <p:nvPr/>
        </p:nvSpPr>
        <p:spPr>
          <a:xfrm>
            <a:off x="552248" y="2207639"/>
            <a:ext cx="1860061" cy="152400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97F1CCA-08EC-BBAC-4C11-DE4A9CBC0499}"/>
              </a:ext>
            </a:extLst>
          </p:cNvPr>
          <p:cNvCxnSpPr/>
          <p:nvPr/>
        </p:nvCxnSpPr>
        <p:spPr>
          <a:xfrm>
            <a:off x="7241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95E0749-4A96-957A-52D6-4D29D5CAFA69}"/>
              </a:ext>
            </a:extLst>
          </p:cNvPr>
          <p:cNvCxnSpPr>
            <a:cxnSpLocks/>
          </p:cNvCxnSpPr>
          <p:nvPr/>
        </p:nvCxnSpPr>
        <p:spPr>
          <a:xfrm>
            <a:off x="876587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B208502-EFAC-03B1-311C-F2A5F937440B}"/>
              </a:ext>
            </a:extLst>
          </p:cNvPr>
          <p:cNvCxnSpPr/>
          <p:nvPr/>
        </p:nvCxnSpPr>
        <p:spPr>
          <a:xfrm>
            <a:off x="1032894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B5A35A8-98D4-61C5-82AD-9E1F4048F175}"/>
              </a:ext>
            </a:extLst>
          </p:cNvPr>
          <p:cNvCxnSpPr/>
          <p:nvPr/>
        </p:nvCxnSpPr>
        <p:spPr>
          <a:xfrm>
            <a:off x="1189201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94DFC52-8B72-85AD-561E-B8C5B752711A}"/>
              </a:ext>
            </a:extLst>
          </p:cNvPr>
          <p:cNvCxnSpPr/>
          <p:nvPr/>
        </p:nvCxnSpPr>
        <p:spPr>
          <a:xfrm>
            <a:off x="13298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B6D363-B1B3-B28E-AA32-7E5D58DFACC0}"/>
              </a:ext>
            </a:extLst>
          </p:cNvPr>
          <p:cNvCxnSpPr>
            <a:cxnSpLocks/>
          </p:cNvCxnSpPr>
          <p:nvPr/>
        </p:nvCxnSpPr>
        <p:spPr>
          <a:xfrm>
            <a:off x="1482279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775BBFC-14F8-2397-17C4-DE03E2944E4F}"/>
              </a:ext>
            </a:extLst>
          </p:cNvPr>
          <p:cNvCxnSpPr/>
          <p:nvPr/>
        </p:nvCxnSpPr>
        <p:spPr>
          <a:xfrm>
            <a:off x="1638586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8C023A5-5543-13A5-7D23-52357910DA2E}"/>
              </a:ext>
            </a:extLst>
          </p:cNvPr>
          <p:cNvCxnSpPr/>
          <p:nvPr/>
        </p:nvCxnSpPr>
        <p:spPr>
          <a:xfrm>
            <a:off x="1794893" y="2195915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06382C9-3D67-F2B4-F774-563D890483ED}"/>
              </a:ext>
            </a:extLst>
          </p:cNvPr>
          <p:cNvCxnSpPr/>
          <p:nvPr/>
        </p:nvCxnSpPr>
        <p:spPr>
          <a:xfrm>
            <a:off x="19472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AAA7B39-99B5-1E44-048A-326725C8915B}"/>
              </a:ext>
            </a:extLst>
          </p:cNvPr>
          <p:cNvCxnSpPr>
            <a:cxnSpLocks/>
          </p:cNvCxnSpPr>
          <p:nvPr/>
        </p:nvCxnSpPr>
        <p:spPr>
          <a:xfrm>
            <a:off x="2099695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0283741-B2EE-6E51-8485-7E60FAE363A6}"/>
              </a:ext>
            </a:extLst>
          </p:cNvPr>
          <p:cNvCxnSpPr/>
          <p:nvPr/>
        </p:nvCxnSpPr>
        <p:spPr>
          <a:xfrm>
            <a:off x="2256002" y="220763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980285" y="1660564"/>
            <a:ext cx="283245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V="1">
            <a:off x="1144302" y="1648842"/>
            <a:ext cx="1434776" cy="47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H="1" flipV="1">
            <a:off x="1923184" y="1670232"/>
            <a:ext cx="80106" cy="461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63328" y="1676193"/>
            <a:ext cx="618019" cy="45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1387839" y="1646784"/>
            <a:ext cx="2144715" cy="46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V="1">
            <a:off x="1858193" y="1666787"/>
            <a:ext cx="484553" cy="4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297596" cy="47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DB3BE47E-15AF-9D5C-9430-826A982EA26F}"/>
              </a:ext>
            </a:extLst>
          </p:cNvPr>
          <p:cNvCxnSpPr>
            <a:cxnSpLocks/>
          </p:cNvCxnSpPr>
          <p:nvPr/>
        </p:nvCxnSpPr>
        <p:spPr>
          <a:xfrm flipH="1" flipV="1">
            <a:off x="684134" y="2448472"/>
            <a:ext cx="579396" cy="372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44603CFB-3E4B-52E3-7C6E-3FC8957244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6"/>
            <a:ext cx="293679" cy="40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="" xmlns:a16="http://schemas.microsoft.com/office/drawing/2014/main" id="{F0FDDD55-66CF-4522-87BE-D6A3ECF63347}"/>
              </a:ext>
            </a:extLst>
          </p:cNvPr>
          <p:cNvCxnSpPr>
            <a:cxnSpLocks/>
          </p:cNvCxnSpPr>
          <p:nvPr/>
        </p:nvCxnSpPr>
        <p:spPr>
          <a:xfrm flipH="1" flipV="1">
            <a:off x="1144302" y="2445799"/>
            <a:ext cx="119228" cy="37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="" xmlns:a16="http://schemas.microsoft.com/office/drawing/2014/main" id="{61455C2B-F8BD-8EF6-990A-4E4A7AC60073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5"/>
            <a:ext cx="1061399" cy="40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4E05960E-CCCF-E57E-B1E5-CCCFAE7FFD39}"/>
              </a:ext>
            </a:extLst>
          </p:cNvPr>
          <p:cNvCxnSpPr>
            <a:cxnSpLocks/>
          </p:cNvCxnSpPr>
          <p:nvPr/>
        </p:nvCxnSpPr>
        <p:spPr>
          <a:xfrm flipV="1">
            <a:off x="1281347" y="2412944"/>
            <a:ext cx="576846" cy="408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2955" y="3344776"/>
            <a:ext cx="7252676" cy="336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As a preprocess, each frame</a:t>
            </a:r>
          </a:p>
          <a:p>
            <a:pPr lvl="1"/>
            <a:r>
              <a:rPr lang="en-US" dirty="0"/>
              <a:t>Preselect random light subsets</a:t>
            </a:r>
          </a:p>
          <a:p>
            <a:pPr lvl="1"/>
            <a:endParaRPr lang="en-US" dirty="0"/>
          </a:p>
          <a:p>
            <a:r>
              <a:rPr lang="en-US" dirty="0"/>
              <a:t>Clusters of pixels select candidates from same subset</a:t>
            </a:r>
          </a:p>
          <a:p>
            <a:endParaRPr lang="en-US" dirty="0"/>
          </a:p>
          <a:p>
            <a:r>
              <a:rPr lang="en-US" dirty="0"/>
              <a:t>Artifacts disappear after spatiotemporal reuse</a:t>
            </a:r>
          </a:p>
          <a:p>
            <a:pPr lvl="1"/>
            <a:r>
              <a:rPr lang="en-US" dirty="0"/>
              <a:t>With up to 50x lower cost for candidate selection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7" name="Picture 46" descr="A group of signs&#10;&#10;Description automatically generated">
            <a:extLst>
              <a:ext uri="{FF2B5EF4-FFF2-40B4-BE49-F238E27FC236}">
                <a16:creationId xmlns="" xmlns:a16="http://schemas.microsoft.com/office/drawing/2014/main" id="{B00B8E95-7276-8637-079F-E7730A03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998" y="2277976"/>
            <a:ext cx="4814277" cy="2708031"/>
          </a:xfrm>
          <a:prstGeom prst="rect">
            <a:avLst/>
          </a:prstGeom>
        </p:spPr>
      </p:pic>
      <p:pic>
        <p:nvPicPr>
          <p:cNvPr id="49" name="Picture 48" descr="An amusement park with a maze&#10;&#10;Description automatically generated">
            <a:extLst>
              <a:ext uri="{FF2B5EF4-FFF2-40B4-BE49-F238E27FC236}">
                <a16:creationId xmlns="" xmlns:a16="http://schemas.microsoft.com/office/drawing/2014/main" id="{EF78BA20-4A67-FF67-960C-9DD8B3F9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967" y="3209806"/>
            <a:ext cx="4814278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07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Can Push This “Hierarchy” Further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V="1">
            <a:off x="308567" y="1672287"/>
            <a:ext cx="197481" cy="605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461076" y="1664471"/>
            <a:ext cx="1268083" cy="578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7771228" y="1664367"/>
            <a:ext cx="3757444" cy="58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H="1" flipV="1">
            <a:off x="4079631" y="1639175"/>
            <a:ext cx="1755874" cy="634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5160514" y="1660564"/>
            <a:ext cx="20607" cy="590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643355" y="1667142"/>
            <a:ext cx="583667" cy="59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H="1" flipV="1">
            <a:off x="2579078" y="1648842"/>
            <a:ext cx="407938" cy="61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V="1">
            <a:off x="901970" y="1670232"/>
            <a:ext cx="1021214" cy="59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55483" y="1674698"/>
            <a:ext cx="142553" cy="598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2480431" y="1646784"/>
            <a:ext cx="1052123" cy="621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H="1" flipV="1">
            <a:off x="2805273" y="1667142"/>
            <a:ext cx="2873917" cy="605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1734794" cy="62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8B5204E-3980-1EC7-F3FC-33ED83A00826}"/>
              </a:ext>
            </a:extLst>
          </p:cNvPr>
          <p:cNvGrpSpPr/>
          <p:nvPr/>
        </p:nvGrpSpPr>
        <p:grpSpPr>
          <a:xfrm>
            <a:off x="1656860" y="3094685"/>
            <a:ext cx="1860061" cy="851669"/>
            <a:chOff x="566615" y="3508900"/>
            <a:chExt cx="1860061" cy="851669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9450B65-9FEB-EB26-42FF-5096DD08C2E4}"/>
                </a:ext>
              </a:extLst>
            </p:cNvPr>
            <p:cNvSpPr/>
            <p:nvPr/>
          </p:nvSpPr>
          <p:spPr>
            <a:xfrm>
              <a:off x="1203568" y="4196446"/>
              <a:ext cx="156305" cy="16412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F075B482-8AD0-3AEF-3595-B1EFD2668557}"/>
                </a:ext>
              </a:extLst>
            </p:cNvPr>
            <p:cNvSpPr/>
            <p:nvPr/>
          </p:nvSpPr>
          <p:spPr>
            <a:xfrm>
              <a:off x="566615" y="3520624"/>
              <a:ext cx="1860061" cy="152400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597F1CCA-08EC-BBAC-4C11-DE4A9CBC0499}"/>
                </a:ext>
              </a:extLst>
            </p:cNvPr>
            <p:cNvCxnSpPr/>
            <p:nvPr/>
          </p:nvCxnSpPr>
          <p:spPr>
            <a:xfrm>
              <a:off x="738554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895E0749-4A96-957A-52D6-4D29D5CAFA69}"/>
                </a:ext>
              </a:extLst>
            </p:cNvPr>
            <p:cNvCxnSpPr>
              <a:cxnSpLocks/>
            </p:cNvCxnSpPr>
            <p:nvPr/>
          </p:nvCxnSpPr>
          <p:spPr>
            <a:xfrm>
              <a:off x="890954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B208502-EFAC-03B1-311C-F2A5F937440B}"/>
                </a:ext>
              </a:extLst>
            </p:cNvPr>
            <p:cNvCxnSpPr/>
            <p:nvPr/>
          </p:nvCxnSpPr>
          <p:spPr>
            <a:xfrm>
              <a:off x="1047261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9B5A35A8-98D4-61C5-82AD-9E1F4048F175}"/>
                </a:ext>
              </a:extLst>
            </p:cNvPr>
            <p:cNvCxnSpPr/>
            <p:nvPr/>
          </p:nvCxnSpPr>
          <p:spPr>
            <a:xfrm>
              <a:off x="1203568" y="3508900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094DFC52-8B72-85AD-561E-B8C5B752711A}"/>
                </a:ext>
              </a:extLst>
            </p:cNvPr>
            <p:cNvCxnSpPr/>
            <p:nvPr/>
          </p:nvCxnSpPr>
          <p:spPr>
            <a:xfrm>
              <a:off x="1344246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77B6D363-B1B3-B28E-AA32-7E5D58DFACC0}"/>
                </a:ext>
              </a:extLst>
            </p:cNvPr>
            <p:cNvCxnSpPr>
              <a:cxnSpLocks/>
            </p:cNvCxnSpPr>
            <p:nvPr/>
          </p:nvCxnSpPr>
          <p:spPr>
            <a:xfrm>
              <a:off x="1496646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4775BBFC-14F8-2397-17C4-DE03E2944E4F}"/>
                </a:ext>
              </a:extLst>
            </p:cNvPr>
            <p:cNvCxnSpPr/>
            <p:nvPr/>
          </p:nvCxnSpPr>
          <p:spPr>
            <a:xfrm>
              <a:off x="1652953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8C023A5-5543-13A5-7D23-52357910DA2E}"/>
                </a:ext>
              </a:extLst>
            </p:cNvPr>
            <p:cNvCxnSpPr/>
            <p:nvPr/>
          </p:nvCxnSpPr>
          <p:spPr>
            <a:xfrm>
              <a:off x="1809260" y="3508900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06382C9-3D67-F2B4-F774-563D890483ED}"/>
                </a:ext>
              </a:extLst>
            </p:cNvPr>
            <p:cNvCxnSpPr/>
            <p:nvPr/>
          </p:nvCxnSpPr>
          <p:spPr>
            <a:xfrm>
              <a:off x="1961662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AAA7B39-99B5-1E44-048A-326725C8915B}"/>
                </a:ext>
              </a:extLst>
            </p:cNvPr>
            <p:cNvCxnSpPr>
              <a:cxnSpLocks/>
            </p:cNvCxnSpPr>
            <p:nvPr/>
          </p:nvCxnSpPr>
          <p:spPr>
            <a:xfrm>
              <a:off x="2114062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0283741-B2EE-6E51-8485-7E60FAE363A6}"/>
                </a:ext>
              </a:extLst>
            </p:cNvPr>
            <p:cNvCxnSpPr/>
            <p:nvPr/>
          </p:nvCxnSpPr>
          <p:spPr>
            <a:xfrm>
              <a:off x="2270369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="" xmlns:a16="http://schemas.microsoft.com/office/drawing/2014/main" id="{DB3BE47E-15AF-9D5C-9430-826A982EA2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501" y="3761457"/>
              <a:ext cx="579396" cy="372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="" xmlns:a16="http://schemas.microsoft.com/office/drawing/2014/main" id="{44603CFB-3E4B-52E3-7C6E-3FC895724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31"/>
              <a:ext cx="293679" cy="4084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F0FDDD55-66CF-4522-87BE-D6A3ECF633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8669" y="3758784"/>
              <a:ext cx="119228" cy="375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="" xmlns:a16="http://schemas.microsoft.com/office/drawing/2014/main" id="{61455C2B-F8BD-8EF6-990A-4E4A7AC600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30"/>
              <a:ext cx="1061399" cy="408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4E05960E-CCCF-E57E-B1E5-CCCFAE7FF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29"/>
              <a:ext cx="576846" cy="4084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32DB020-8AFB-F9F1-C1C8-1ECA6A5A95B0}"/>
              </a:ext>
            </a:extLst>
          </p:cNvPr>
          <p:cNvSpPr/>
          <p:nvPr/>
        </p:nvSpPr>
        <p:spPr>
          <a:xfrm>
            <a:off x="221394" y="2321067"/>
            <a:ext cx="2332890" cy="160214"/>
          </a:xfrm>
          <a:prstGeom prst="rect">
            <a:avLst/>
          </a:prstGeom>
          <a:solidFill>
            <a:srgbClr val="92D05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997751C5-9ADD-AC1A-F333-A43987F8C146}"/>
              </a:ext>
            </a:extLst>
          </p:cNvPr>
          <p:cNvCxnSpPr/>
          <p:nvPr/>
        </p:nvCxnSpPr>
        <p:spPr>
          <a:xfrm>
            <a:off x="3933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EEBDADB3-1948-5543-9580-B8CBED10FEE8}"/>
              </a:ext>
            </a:extLst>
          </p:cNvPr>
          <p:cNvCxnSpPr>
            <a:cxnSpLocks/>
          </p:cNvCxnSpPr>
          <p:nvPr/>
        </p:nvCxnSpPr>
        <p:spPr>
          <a:xfrm>
            <a:off x="5457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2E6E1556-39AD-D500-0FD6-CC9C0D2DA666}"/>
              </a:ext>
            </a:extLst>
          </p:cNvPr>
          <p:cNvCxnSpPr/>
          <p:nvPr/>
        </p:nvCxnSpPr>
        <p:spPr>
          <a:xfrm>
            <a:off x="702040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0AB4969-BA6F-A9B7-6E88-830D42283144}"/>
              </a:ext>
            </a:extLst>
          </p:cNvPr>
          <p:cNvCxnSpPr/>
          <p:nvPr/>
        </p:nvCxnSpPr>
        <p:spPr>
          <a:xfrm>
            <a:off x="858347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7D6B1CD-13EB-9E2A-C58E-F91FD421625A}"/>
              </a:ext>
            </a:extLst>
          </p:cNvPr>
          <p:cNvCxnSpPr/>
          <p:nvPr/>
        </p:nvCxnSpPr>
        <p:spPr>
          <a:xfrm>
            <a:off x="9990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02113B56-E4D1-522E-A6A3-CC7D47913A54}"/>
              </a:ext>
            </a:extLst>
          </p:cNvPr>
          <p:cNvCxnSpPr>
            <a:cxnSpLocks/>
          </p:cNvCxnSpPr>
          <p:nvPr/>
        </p:nvCxnSpPr>
        <p:spPr>
          <a:xfrm>
            <a:off x="11514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FC4DD50-3482-AD47-AD6B-B71F3563D328}"/>
              </a:ext>
            </a:extLst>
          </p:cNvPr>
          <p:cNvCxnSpPr/>
          <p:nvPr/>
        </p:nvCxnSpPr>
        <p:spPr>
          <a:xfrm>
            <a:off x="1307732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645280D8-6137-8EC3-F406-A2EE85F66A78}"/>
              </a:ext>
            </a:extLst>
          </p:cNvPr>
          <p:cNvCxnSpPr/>
          <p:nvPr/>
        </p:nvCxnSpPr>
        <p:spPr>
          <a:xfrm>
            <a:off x="146403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84D9A156-C819-18A3-90D8-87DA50848A93}"/>
              </a:ext>
            </a:extLst>
          </p:cNvPr>
          <p:cNvCxnSpPr/>
          <p:nvPr/>
        </p:nvCxnSpPr>
        <p:spPr>
          <a:xfrm>
            <a:off x="1616441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7D8AF724-D70B-E52D-5A00-369352EC8C05}"/>
              </a:ext>
            </a:extLst>
          </p:cNvPr>
          <p:cNvCxnSpPr>
            <a:cxnSpLocks/>
          </p:cNvCxnSpPr>
          <p:nvPr/>
        </p:nvCxnSpPr>
        <p:spPr>
          <a:xfrm>
            <a:off x="1768841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3817933A-0149-6C30-A220-4917DABA3DF2}"/>
              </a:ext>
            </a:extLst>
          </p:cNvPr>
          <p:cNvCxnSpPr/>
          <p:nvPr/>
        </p:nvCxnSpPr>
        <p:spPr>
          <a:xfrm>
            <a:off x="1925148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75CEE9DB-BCBA-584F-1C68-B155ED2F08B6}"/>
              </a:ext>
            </a:extLst>
          </p:cNvPr>
          <p:cNvCxnSpPr/>
          <p:nvPr/>
        </p:nvCxnSpPr>
        <p:spPr>
          <a:xfrm>
            <a:off x="2082842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0A3FE0D6-794F-02B1-AC23-27675DF3BD30}"/>
              </a:ext>
            </a:extLst>
          </p:cNvPr>
          <p:cNvCxnSpPr>
            <a:cxnSpLocks/>
          </p:cNvCxnSpPr>
          <p:nvPr/>
        </p:nvCxnSpPr>
        <p:spPr>
          <a:xfrm>
            <a:off x="2235242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8D1B4776-8367-E062-0FB6-7E655DB0D682}"/>
              </a:ext>
            </a:extLst>
          </p:cNvPr>
          <p:cNvCxnSpPr/>
          <p:nvPr/>
        </p:nvCxnSpPr>
        <p:spPr>
          <a:xfrm>
            <a:off x="239154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655AD77E-0995-541F-C7FB-4BE1C5561A98}"/>
              </a:ext>
            </a:extLst>
          </p:cNvPr>
          <p:cNvSpPr/>
          <p:nvPr/>
        </p:nvSpPr>
        <p:spPr>
          <a:xfrm>
            <a:off x="2913186" y="2321067"/>
            <a:ext cx="2332890" cy="160214"/>
          </a:xfrm>
          <a:prstGeom prst="rect">
            <a:avLst/>
          </a:prstGeom>
          <a:solidFill>
            <a:srgbClr val="00206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63CE9EC8-B08F-03DE-0DED-CE6C3BAF324F}"/>
              </a:ext>
            </a:extLst>
          </p:cNvPr>
          <p:cNvCxnSpPr/>
          <p:nvPr/>
        </p:nvCxnSpPr>
        <p:spPr>
          <a:xfrm>
            <a:off x="30851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ADC02931-9A61-754D-BF7D-71840802B3B4}"/>
              </a:ext>
            </a:extLst>
          </p:cNvPr>
          <p:cNvCxnSpPr>
            <a:cxnSpLocks/>
          </p:cNvCxnSpPr>
          <p:nvPr/>
        </p:nvCxnSpPr>
        <p:spPr>
          <a:xfrm>
            <a:off x="32375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FF6D1102-B35E-AAAC-95A2-F3FBEF67B699}"/>
              </a:ext>
            </a:extLst>
          </p:cNvPr>
          <p:cNvCxnSpPr/>
          <p:nvPr/>
        </p:nvCxnSpPr>
        <p:spPr>
          <a:xfrm>
            <a:off x="3393832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8074C299-2C12-28B6-3129-00955634E8AC}"/>
              </a:ext>
            </a:extLst>
          </p:cNvPr>
          <p:cNvCxnSpPr/>
          <p:nvPr/>
        </p:nvCxnSpPr>
        <p:spPr>
          <a:xfrm>
            <a:off x="355013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0DB2B671-D078-2E7B-29FC-4339C9EF398D}"/>
              </a:ext>
            </a:extLst>
          </p:cNvPr>
          <p:cNvCxnSpPr/>
          <p:nvPr/>
        </p:nvCxnSpPr>
        <p:spPr>
          <a:xfrm>
            <a:off x="3690817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4AE64EA0-A733-D870-5987-CB9A7221C8C4}"/>
              </a:ext>
            </a:extLst>
          </p:cNvPr>
          <p:cNvCxnSpPr>
            <a:cxnSpLocks/>
          </p:cNvCxnSpPr>
          <p:nvPr/>
        </p:nvCxnSpPr>
        <p:spPr>
          <a:xfrm>
            <a:off x="3843217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7E2081D6-A110-5A95-8C5B-98DCA014ACBE}"/>
              </a:ext>
            </a:extLst>
          </p:cNvPr>
          <p:cNvCxnSpPr/>
          <p:nvPr/>
        </p:nvCxnSpPr>
        <p:spPr>
          <a:xfrm>
            <a:off x="3999524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1BBB69AA-6BE1-F0E4-F356-6439395E3A01}"/>
              </a:ext>
            </a:extLst>
          </p:cNvPr>
          <p:cNvCxnSpPr/>
          <p:nvPr/>
        </p:nvCxnSpPr>
        <p:spPr>
          <a:xfrm>
            <a:off x="4155831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8E39C073-ED99-2A27-DD05-75BD076B5CA8}"/>
              </a:ext>
            </a:extLst>
          </p:cNvPr>
          <p:cNvCxnSpPr/>
          <p:nvPr/>
        </p:nvCxnSpPr>
        <p:spPr>
          <a:xfrm>
            <a:off x="43082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1DD4CC0C-D0CC-4291-E0CB-8FDBF369271D}"/>
              </a:ext>
            </a:extLst>
          </p:cNvPr>
          <p:cNvCxnSpPr>
            <a:cxnSpLocks/>
          </p:cNvCxnSpPr>
          <p:nvPr/>
        </p:nvCxnSpPr>
        <p:spPr>
          <a:xfrm>
            <a:off x="44606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31AE0C3D-90D8-D0A9-7926-22C591D13792}"/>
              </a:ext>
            </a:extLst>
          </p:cNvPr>
          <p:cNvCxnSpPr/>
          <p:nvPr/>
        </p:nvCxnSpPr>
        <p:spPr>
          <a:xfrm>
            <a:off x="4616940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E1D82D5C-827E-6DE1-7D0C-6D315ABCEDB3}"/>
              </a:ext>
            </a:extLst>
          </p:cNvPr>
          <p:cNvCxnSpPr/>
          <p:nvPr/>
        </p:nvCxnSpPr>
        <p:spPr>
          <a:xfrm>
            <a:off x="4774634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64F2F464-7A07-8F2D-55B5-284EE7FB1C92}"/>
              </a:ext>
            </a:extLst>
          </p:cNvPr>
          <p:cNvCxnSpPr>
            <a:cxnSpLocks/>
          </p:cNvCxnSpPr>
          <p:nvPr/>
        </p:nvCxnSpPr>
        <p:spPr>
          <a:xfrm>
            <a:off x="4927034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603128BB-7C83-001F-68C2-49511A4B8F51}"/>
              </a:ext>
            </a:extLst>
          </p:cNvPr>
          <p:cNvCxnSpPr/>
          <p:nvPr/>
        </p:nvCxnSpPr>
        <p:spPr>
          <a:xfrm>
            <a:off x="5083341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863483C1-DFB1-77C0-30D0-94A4F738216F}"/>
              </a:ext>
            </a:extLst>
          </p:cNvPr>
          <p:cNvSpPr/>
          <p:nvPr/>
        </p:nvSpPr>
        <p:spPr>
          <a:xfrm>
            <a:off x="5601073" y="2317158"/>
            <a:ext cx="2332890" cy="160214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4A5512FB-49D2-6C4C-CF0E-546A35294585}"/>
              </a:ext>
            </a:extLst>
          </p:cNvPr>
          <p:cNvCxnSpPr/>
          <p:nvPr/>
        </p:nvCxnSpPr>
        <p:spPr>
          <a:xfrm>
            <a:off x="5773012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FB2F8A67-57CF-C489-C093-E1DE37D3C9C0}"/>
              </a:ext>
            </a:extLst>
          </p:cNvPr>
          <p:cNvCxnSpPr>
            <a:cxnSpLocks/>
          </p:cNvCxnSpPr>
          <p:nvPr/>
        </p:nvCxnSpPr>
        <p:spPr>
          <a:xfrm>
            <a:off x="5925412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08195128-F1E7-88A9-0824-D62BCD847149}"/>
              </a:ext>
            </a:extLst>
          </p:cNvPr>
          <p:cNvCxnSpPr/>
          <p:nvPr/>
        </p:nvCxnSpPr>
        <p:spPr>
          <a:xfrm>
            <a:off x="6081719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437C75E1-93BB-5B34-B28C-E3D4F4CB009F}"/>
              </a:ext>
            </a:extLst>
          </p:cNvPr>
          <p:cNvCxnSpPr/>
          <p:nvPr/>
        </p:nvCxnSpPr>
        <p:spPr>
          <a:xfrm>
            <a:off x="6238026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1BF9AE45-82A8-A9AA-C0A8-09D2213A4D34}"/>
              </a:ext>
            </a:extLst>
          </p:cNvPr>
          <p:cNvCxnSpPr/>
          <p:nvPr/>
        </p:nvCxnSpPr>
        <p:spPr>
          <a:xfrm>
            <a:off x="6378704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211F3150-DDB1-5237-E397-B3E656C6FC30}"/>
              </a:ext>
            </a:extLst>
          </p:cNvPr>
          <p:cNvCxnSpPr>
            <a:cxnSpLocks/>
          </p:cNvCxnSpPr>
          <p:nvPr/>
        </p:nvCxnSpPr>
        <p:spPr>
          <a:xfrm>
            <a:off x="6531104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8A748DA6-CAB6-CF78-AA35-492D5643503E}"/>
              </a:ext>
            </a:extLst>
          </p:cNvPr>
          <p:cNvCxnSpPr/>
          <p:nvPr/>
        </p:nvCxnSpPr>
        <p:spPr>
          <a:xfrm>
            <a:off x="6687411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23E22BC4-F0E4-EF54-6CA4-359D81005C15}"/>
              </a:ext>
            </a:extLst>
          </p:cNvPr>
          <p:cNvCxnSpPr/>
          <p:nvPr/>
        </p:nvCxnSpPr>
        <p:spPr>
          <a:xfrm>
            <a:off x="6843718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581E7BDF-1EC9-8F88-97CD-496E8EE0EC37}"/>
              </a:ext>
            </a:extLst>
          </p:cNvPr>
          <p:cNvCxnSpPr/>
          <p:nvPr/>
        </p:nvCxnSpPr>
        <p:spPr>
          <a:xfrm>
            <a:off x="6996120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6F55D7D5-53B9-35BA-7EE2-0FC797AEBF53}"/>
              </a:ext>
            </a:extLst>
          </p:cNvPr>
          <p:cNvCxnSpPr>
            <a:cxnSpLocks/>
          </p:cNvCxnSpPr>
          <p:nvPr/>
        </p:nvCxnSpPr>
        <p:spPr>
          <a:xfrm>
            <a:off x="7148520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B42B152B-2329-EABD-FD70-90373F3B20BD}"/>
              </a:ext>
            </a:extLst>
          </p:cNvPr>
          <p:cNvCxnSpPr/>
          <p:nvPr/>
        </p:nvCxnSpPr>
        <p:spPr>
          <a:xfrm>
            <a:off x="7304827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E951D75A-8004-7E1C-89A0-C640A6D6F41B}"/>
              </a:ext>
            </a:extLst>
          </p:cNvPr>
          <p:cNvCxnSpPr/>
          <p:nvPr/>
        </p:nvCxnSpPr>
        <p:spPr>
          <a:xfrm>
            <a:off x="7462521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566237E5-87A7-1D8C-E461-35CD214A9D98}"/>
              </a:ext>
            </a:extLst>
          </p:cNvPr>
          <p:cNvCxnSpPr>
            <a:cxnSpLocks/>
          </p:cNvCxnSpPr>
          <p:nvPr/>
        </p:nvCxnSpPr>
        <p:spPr>
          <a:xfrm>
            <a:off x="7614921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1BCCEEC6-6C27-4C33-90F0-844EEF7D1EF4}"/>
              </a:ext>
            </a:extLst>
          </p:cNvPr>
          <p:cNvCxnSpPr/>
          <p:nvPr/>
        </p:nvCxnSpPr>
        <p:spPr>
          <a:xfrm>
            <a:off x="7771228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CFB7B6E7-E373-622F-5F97-AA28EBB2AF04}"/>
              </a:ext>
            </a:extLst>
          </p:cNvPr>
          <p:cNvSpPr txBox="1"/>
          <p:nvPr/>
        </p:nvSpPr>
        <p:spPr>
          <a:xfrm>
            <a:off x="8160158" y="198499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="" xmlns:a16="http://schemas.microsoft.com/office/drawing/2014/main" id="{391B9111-D872-6EF4-9A4D-5C415EC3D8E2}"/>
              </a:ext>
            </a:extLst>
          </p:cNvPr>
          <p:cNvCxnSpPr>
            <a:cxnSpLocks/>
          </p:cNvCxnSpPr>
          <p:nvPr/>
        </p:nvCxnSpPr>
        <p:spPr>
          <a:xfrm flipH="1" flipV="1">
            <a:off x="1372629" y="2516142"/>
            <a:ext cx="351132" cy="500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="" xmlns:a16="http://schemas.microsoft.com/office/drawing/2014/main" id="{7134D72E-5EE1-DE71-910F-7A0C1BF8F80E}"/>
              </a:ext>
            </a:extLst>
          </p:cNvPr>
          <p:cNvCxnSpPr>
            <a:cxnSpLocks/>
          </p:cNvCxnSpPr>
          <p:nvPr/>
        </p:nvCxnSpPr>
        <p:spPr>
          <a:xfrm flipV="1">
            <a:off x="2072623" y="2540953"/>
            <a:ext cx="423482" cy="47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="" xmlns:a16="http://schemas.microsoft.com/office/drawing/2014/main" id="{5A20AF5B-A490-08B9-5702-E00C5427DADF}"/>
              </a:ext>
            </a:extLst>
          </p:cNvPr>
          <p:cNvCxnSpPr>
            <a:cxnSpLocks/>
          </p:cNvCxnSpPr>
          <p:nvPr/>
        </p:nvCxnSpPr>
        <p:spPr>
          <a:xfrm flipV="1">
            <a:off x="3471543" y="2574860"/>
            <a:ext cx="3738834" cy="491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919AC000-11FB-BC48-0055-0EBFA56A2E4D}"/>
              </a:ext>
            </a:extLst>
          </p:cNvPr>
          <p:cNvCxnSpPr>
            <a:cxnSpLocks/>
          </p:cNvCxnSpPr>
          <p:nvPr/>
        </p:nvCxnSpPr>
        <p:spPr>
          <a:xfrm flipV="1">
            <a:off x="3265229" y="2520536"/>
            <a:ext cx="3038615" cy="502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="" xmlns:a16="http://schemas.microsoft.com/office/drawing/2014/main" id="{12CA3D01-075C-E327-8968-B4A5B2CC5149}"/>
              </a:ext>
            </a:extLst>
          </p:cNvPr>
          <p:cNvCxnSpPr>
            <a:cxnSpLocks/>
          </p:cNvCxnSpPr>
          <p:nvPr/>
        </p:nvCxnSpPr>
        <p:spPr>
          <a:xfrm flipH="1" flipV="1">
            <a:off x="984590" y="2520050"/>
            <a:ext cx="910929" cy="502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="" xmlns:a16="http://schemas.microsoft.com/office/drawing/2014/main" id="{06F2B78F-B41C-2AB7-E8AE-B8F7499607E3}"/>
              </a:ext>
            </a:extLst>
          </p:cNvPr>
          <p:cNvCxnSpPr>
            <a:cxnSpLocks/>
          </p:cNvCxnSpPr>
          <p:nvPr/>
        </p:nvCxnSpPr>
        <p:spPr>
          <a:xfrm flipH="1" flipV="1">
            <a:off x="1837016" y="2516142"/>
            <a:ext cx="372389" cy="52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8337F04D-5BEE-1FDB-4C8B-DB70B25DAA27}"/>
              </a:ext>
            </a:extLst>
          </p:cNvPr>
          <p:cNvCxnSpPr>
            <a:cxnSpLocks/>
          </p:cNvCxnSpPr>
          <p:nvPr/>
        </p:nvCxnSpPr>
        <p:spPr>
          <a:xfrm flipV="1">
            <a:off x="2371965" y="2518579"/>
            <a:ext cx="956233" cy="518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EBD5F83E-90C1-E968-7584-40920057910C}"/>
              </a:ext>
            </a:extLst>
          </p:cNvPr>
          <p:cNvCxnSpPr>
            <a:cxnSpLocks/>
          </p:cNvCxnSpPr>
          <p:nvPr/>
        </p:nvCxnSpPr>
        <p:spPr>
          <a:xfrm flipV="1">
            <a:off x="2649743" y="2563138"/>
            <a:ext cx="1447579" cy="46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="" xmlns:a16="http://schemas.microsoft.com/office/drawing/2014/main" id="{2A12CE8E-DE47-30F0-6E89-CDE591F3A593}"/>
              </a:ext>
            </a:extLst>
          </p:cNvPr>
          <p:cNvCxnSpPr>
            <a:cxnSpLocks/>
          </p:cNvCxnSpPr>
          <p:nvPr/>
        </p:nvCxnSpPr>
        <p:spPr>
          <a:xfrm flipV="1">
            <a:off x="2990440" y="2558417"/>
            <a:ext cx="759796" cy="470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7726409E-AA86-A04B-8A0E-22DBF9472197}"/>
              </a:ext>
            </a:extLst>
          </p:cNvPr>
          <p:cNvCxnSpPr>
            <a:cxnSpLocks/>
          </p:cNvCxnSpPr>
          <p:nvPr/>
        </p:nvCxnSpPr>
        <p:spPr>
          <a:xfrm flipV="1">
            <a:off x="3138145" y="2574859"/>
            <a:ext cx="1384346" cy="4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="" xmlns:a16="http://schemas.microsoft.com/office/drawing/2014/main" id="{82071B18-3980-BE4C-8E10-CB7F3CE3A615}"/>
              </a:ext>
            </a:extLst>
          </p:cNvPr>
          <p:cNvCxnSpPr>
            <a:cxnSpLocks/>
          </p:cNvCxnSpPr>
          <p:nvPr/>
        </p:nvCxnSpPr>
        <p:spPr>
          <a:xfrm flipH="1" flipV="1">
            <a:off x="2156982" y="1643411"/>
            <a:ext cx="1142502" cy="624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83F04F8-9ADF-D12E-4B54-160EAF7A6FED}"/>
              </a:ext>
            </a:extLst>
          </p:cNvPr>
          <p:cNvSpPr txBox="1"/>
          <p:nvPr/>
        </p:nvSpPr>
        <p:spPr>
          <a:xfrm>
            <a:off x="5850600" y="181845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40F0FA02-2250-B171-3616-55319200A1EE}"/>
              </a:ext>
            </a:extLst>
          </p:cNvPr>
          <p:cNvSpPr txBox="1"/>
          <p:nvPr/>
        </p:nvSpPr>
        <p:spPr>
          <a:xfrm>
            <a:off x="3267622" y="18254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="" xmlns:a16="http://schemas.microsoft.com/office/drawing/2014/main" id="{71DBBB86-EE1C-C7C4-89CC-D3365C43B948}"/>
              </a:ext>
            </a:extLst>
          </p:cNvPr>
          <p:cNvSpPr txBox="1"/>
          <p:nvPr/>
        </p:nvSpPr>
        <p:spPr>
          <a:xfrm>
            <a:off x="1001235" y="182521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6613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Can Push This “Hierarchy” Further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V="1">
            <a:off x="308567" y="1672287"/>
            <a:ext cx="197481" cy="605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461076" y="1664471"/>
            <a:ext cx="1268083" cy="578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7771228" y="1664367"/>
            <a:ext cx="3757444" cy="58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H="1" flipV="1">
            <a:off x="4079631" y="1639175"/>
            <a:ext cx="1755874" cy="634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5160514" y="1660564"/>
            <a:ext cx="20607" cy="590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643355" y="1667142"/>
            <a:ext cx="583667" cy="59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H="1" flipV="1">
            <a:off x="2579078" y="1648842"/>
            <a:ext cx="407938" cy="61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V="1">
            <a:off x="901970" y="1670232"/>
            <a:ext cx="1021214" cy="59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55483" y="1674698"/>
            <a:ext cx="142553" cy="598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2480431" y="1646784"/>
            <a:ext cx="1052123" cy="621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H="1" flipV="1">
            <a:off x="2805273" y="1667142"/>
            <a:ext cx="2873917" cy="605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1734794" cy="62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8B5204E-3980-1EC7-F3FC-33ED83A00826}"/>
              </a:ext>
            </a:extLst>
          </p:cNvPr>
          <p:cNvGrpSpPr/>
          <p:nvPr/>
        </p:nvGrpSpPr>
        <p:grpSpPr>
          <a:xfrm>
            <a:off x="1656860" y="3094685"/>
            <a:ext cx="1860061" cy="851669"/>
            <a:chOff x="566615" y="3508900"/>
            <a:chExt cx="1860061" cy="851669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9450B65-9FEB-EB26-42FF-5096DD08C2E4}"/>
                </a:ext>
              </a:extLst>
            </p:cNvPr>
            <p:cNvSpPr/>
            <p:nvPr/>
          </p:nvSpPr>
          <p:spPr>
            <a:xfrm>
              <a:off x="1203568" y="4196446"/>
              <a:ext cx="156305" cy="16412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F075B482-8AD0-3AEF-3595-B1EFD2668557}"/>
                </a:ext>
              </a:extLst>
            </p:cNvPr>
            <p:cNvSpPr/>
            <p:nvPr/>
          </p:nvSpPr>
          <p:spPr>
            <a:xfrm>
              <a:off x="566615" y="3520624"/>
              <a:ext cx="1860061" cy="152400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597F1CCA-08EC-BBAC-4C11-DE4A9CBC0499}"/>
                </a:ext>
              </a:extLst>
            </p:cNvPr>
            <p:cNvCxnSpPr/>
            <p:nvPr/>
          </p:nvCxnSpPr>
          <p:spPr>
            <a:xfrm>
              <a:off x="738554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895E0749-4A96-957A-52D6-4D29D5CAFA69}"/>
                </a:ext>
              </a:extLst>
            </p:cNvPr>
            <p:cNvCxnSpPr>
              <a:cxnSpLocks/>
            </p:cNvCxnSpPr>
            <p:nvPr/>
          </p:nvCxnSpPr>
          <p:spPr>
            <a:xfrm>
              <a:off x="890954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B208502-EFAC-03B1-311C-F2A5F937440B}"/>
                </a:ext>
              </a:extLst>
            </p:cNvPr>
            <p:cNvCxnSpPr/>
            <p:nvPr/>
          </p:nvCxnSpPr>
          <p:spPr>
            <a:xfrm>
              <a:off x="1047261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9B5A35A8-98D4-61C5-82AD-9E1F4048F175}"/>
                </a:ext>
              </a:extLst>
            </p:cNvPr>
            <p:cNvCxnSpPr/>
            <p:nvPr/>
          </p:nvCxnSpPr>
          <p:spPr>
            <a:xfrm>
              <a:off x="1203568" y="3508900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094DFC52-8B72-85AD-561E-B8C5B752711A}"/>
                </a:ext>
              </a:extLst>
            </p:cNvPr>
            <p:cNvCxnSpPr/>
            <p:nvPr/>
          </p:nvCxnSpPr>
          <p:spPr>
            <a:xfrm>
              <a:off x="1344246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77B6D363-B1B3-B28E-AA32-7E5D58DFACC0}"/>
                </a:ext>
              </a:extLst>
            </p:cNvPr>
            <p:cNvCxnSpPr>
              <a:cxnSpLocks/>
            </p:cNvCxnSpPr>
            <p:nvPr/>
          </p:nvCxnSpPr>
          <p:spPr>
            <a:xfrm>
              <a:off x="1496646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4775BBFC-14F8-2397-17C4-DE03E2944E4F}"/>
                </a:ext>
              </a:extLst>
            </p:cNvPr>
            <p:cNvCxnSpPr/>
            <p:nvPr/>
          </p:nvCxnSpPr>
          <p:spPr>
            <a:xfrm>
              <a:off x="1652953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8C023A5-5543-13A5-7D23-52357910DA2E}"/>
                </a:ext>
              </a:extLst>
            </p:cNvPr>
            <p:cNvCxnSpPr/>
            <p:nvPr/>
          </p:nvCxnSpPr>
          <p:spPr>
            <a:xfrm>
              <a:off x="1809260" y="3508900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06382C9-3D67-F2B4-F774-563D890483ED}"/>
                </a:ext>
              </a:extLst>
            </p:cNvPr>
            <p:cNvCxnSpPr/>
            <p:nvPr/>
          </p:nvCxnSpPr>
          <p:spPr>
            <a:xfrm>
              <a:off x="1961662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AAA7B39-99B5-1E44-048A-326725C8915B}"/>
                </a:ext>
              </a:extLst>
            </p:cNvPr>
            <p:cNvCxnSpPr>
              <a:cxnSpLocks/>
            </p:cNvCxnSpPr>
            <p:nvPr/>
          </p:nvCxnSpPr>
          <p:spPr>
            <a:xfrm>
              <a:off x="2114062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0283741-B2EE-6E51-8485-7E60FAE363A6}"/>
                </a:ext>
              </a:extLst>
            </p:cNvPr>
            <p:cNvCxnSpPr/>
            <p:nvPr/>
          </p:nvCxnSpPr>
          <p:spPr>
            <a:xfrm>
              <a:off x="2270369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="" xmlns:a16="http://schemas.microsoft.com/office/drawing/2014/main" id="{DB3BE47E-15AF-9D5C-9430-826A982EA2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501" y="3761457"/>
              <a:ext cx="579396" cy="372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="" xmlns:a16="http://schemas.microsoft.com/office/drawing/2014/main" id="{44603CFB-3E4B-52E3-7C6E-3FC895724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31"/>
              <a:ext cx="293679" cy="4084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F0FDDD55-66CF-4522-87BE-D6A3ECF633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8669" y="3758784"/>
              <a:ext cx="119228" cy="375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="" xmlns:a16="http://schemas.microsoft.com/office/drawing/2014/main" id="{61455C2B-F8BD-8EF6-990A-4E4A7AC600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30"/>
              <a:ext cx="1061399" cy="408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4E05960E-CCCF-E57E-B1E5-CCCFAE7FF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29"/>
              <a:ext cx="576846" cy="4084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70769" y="3192376"/>
            <a:ext cx="6854093" cy="308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dirty="0"/>
              <a:t>Why?  Add extra layer(s) of indirection</a:t>
            </a:r>
          </a:p>
          <a:p>
            <a:pPr lvl="1"/>
            <a:r>
              <a:rPr lang="en-US" dirty="0"/>
              <a:t>Perhaps to coherently sample different light types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32DB020-8AFB-F9F1-C1C8-1ECA6A5A95B0}"/>
              </a:ext>
            </a:extLst>
          </p:cNvPr>
          <p:cNvSpPr/>
          <p:nvPr/>
        </p:nvSpPr>
        <p:spPr>
          <a:xfrm>
            <a:off x="221394" y="2321067"/>
            <a:ext cx="2332890" cy="160214"/>
          </a:xfrm>
          <a:prstGeom prst="rect">
            <a:avLst/>
          </a:prstGeom>
          <a:solidFill>
            <a:srgbClr val="92D05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997751C5-9ADD-AC1A-F333-A43987F8C146}"/>
              </a:ext>
            </a:extLst>
          </p:cNvPr>
          <p:cNvCxnSpPr/>
          <p:nvPr/>
        </p:nvCxnSpPr>
        <p:spPr>
          <a:xfrm>
            <a:off x="3933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EEBDADB3-1948-5543-9580-B8CBED10FEE8}"/>
              </a:ext>
            </a:extLst>
          </p:cNvPr>
          <p:cNvCxnSpPr>
            <a:cxnSpLocks/>
          </p:cNvCxnSpPr>
          <p:nvPr/>
        </p:nvCxnSpPr>
        <p:spPr>
          <a:xfrm>
            <a:off x="5457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2E6E1556-39AD-D500-0FD6-CC9C0D2DA666}"/>
              </a:ext>
            </a:extLst>
          </p:cNvPr>
          <p:cNvCxnSpPr/>
          <p:nvPr/>
        </p:nvCxnSpPr>
        <p:spPr>
          <a:xfrm>
            <a:off x="702040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0AB4969-BA6F-A9B7-6E88-830D42283144}"/>
              </a:ext>
            </a:extLst>
          </p:cNvPr>
          <p:cNvCxnSpPr/>
          <p:nvPr/>
        </p:nvCxnSpPr>
        <p:spPr>
          <a:xfrm>
            <a:off x="858347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7D6B1CD-13EB-9E2A-C58E-F91FD421625A}"/>
              </a:ext>
            </a:extLst>
          </p:cNvPr>
          <p:cNvCxnSpPr/>
          <p:nvPr/>
        </p:nvCxnSpPr>
        <p:spPr>
          <a:xfrm>
            <a:off x="9990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02113B56-E4D1-522E-A6A3-CC7D47913A54}"/>
              </a:ext>
            </a:extLst>
          </p:cNvPr>
          <p:cNvCxnSpPr>
            <a:cxnSpLocks/>
          </p:cNvCxnSpPr>
          <p:nvPr/>
        </p:nvCxnSpPr>
        <p:spPr>
          <a:xfrm>
            <a:off x="11514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FC4DD50-3482-AD47-AD6B-B71F3563D328}"/>
              </a:ext>
            </a:extLst>
          </p:cNvPr>
          <p:cNvCxnSpPr/>
          <p:nvPr/>
        </p:nvCxnSpPr>
        <p:spPr>
          <a:xfrm>
            <a:off x="1307732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645280D8-6137-8EC3-F406-A2EE85F66A78}"/>
              </a:ext>
            </a:extLst>
          </p:cNvPr>
          <p:cNvCxnSpPr/>
          <p:nvPr/>
        </p:nvCxnSpPr>
        <p:spPr>
          <a:xfrm>
            <a:off x="146403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84D9A156-C819-18A3-90D8-87DA50848A93}"/>
              </a:ext>
            </a:extLst>
          </p:cNvPr>
          <p:cNvCxnSpPr/>
          <p:nvPr/>
        </p:nvCxnSpPr>
        <p:spPr>
          <a:xfrm>
            <a:off x="1616441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7D8AF724-D70B-E52D-5A00-369352EC8C05}"/>
              </a:ext>
            </a:extLst>
          </p:cNvPr>
          <p:cNvCxnSpPr>
            <a:cxnSpLocks/>
          </p:cNvCxnSpPr>
          <p:nvPr/>
        </p:nvCxnSpPr>
        <p:spPr>
          <a:xfrm>
            <a:off x="1768841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3817933A-0149-6C30-A220-4917DABA3DF2}"/>
              </a:ext>
            </a:extLst>
          </p:cNvPr>
          <p:cNvCxnSpPr/>
          <p:nvPr/>
        </p:nvCxnSpPr>
        <p:spPr>
          <a:xfrm>
            <a:off x="1925148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75CEE9DB-BCBA-584F-1C68-B155ED2F08B6}"/>
              </a:ext>
            </a:extLst>
          </p:cNvPr>
          <p:cNvCxnSpPr/>
          <p:nvPr/>
        </p:nvCxnSpPr>
        <p:spPr>
          <a:xfrm>
            <a:off x="2082842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0A3FE0D6-794F-02B1-AC23-27675DF3BD30}"/>
              </a:ext>
            </a:extLst>
          </p:cNvPr>
          <p:cNvCxnSpPr>
            <a:cxnSpLocks/>
          </p:cNvCxnSpPr>
          <p:nvPr/>
        </p:nvCxnSpPr>
        <p:spPr>
          <a:xfrm>
            <a:off x="2235242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8D1B4776-8367-E062-0FB6-7E655DB0D682}"/>
              </a:ext>
            </a:extLst>
          </p:cNvPr>
          <p:cNvCxnSpPr/>
          <p:nvPr/>
        </p:nvCxnSpPr>
        <p:spPr>
          <a:xfrm>
            <a:off x="239154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655AD77E-0995-541F-C7FB-4BE1C5561A98}"/>
              </a:ext>
            </a:extLst>
          </p:cNvPr>
          <p:cNvSpPr/>
          <p:nvPr/>
        </p:nvSpPr>
        <p:spPr>
          <a:xfrm>
            <a:off x="2913186" y="2321067"/>
            <a:ext cx="2332890" cy="160214"/>
          </a:xfrm>
          <a:prstGeom prst="rect">
            <a:avLst/>
          </a:prstGeom>
          <a:solidFill>
            <a:srgbClr val="00206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63CE9EC8-B08F-03DE-0DED-CE6C3BAF324F}"/>
              </a:ext>
            </a:extLst>
          </p:cNvPr>
          <p:cNvCxnSpPr/>
          <p:nvPr/>
        </p:nvCxnSpPr>
        <p:spPr>
          <a:xfrm>
            <a:off x="30851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ADC02931-9A61-754D-BF7D-71840802B3B4}"/>
              </a:ext>
            </a:extLst>
          </p:cNvPr>
          <p:cNvCxnSpPr>
            <a:cxnSpLocks/>
          </p:cNvCxnSpPr>
          <p:nvPr/>
        </p:nvCxnSpPr>
        <p:spPr>
          <a:xfrm>
            <a:off x="32375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FF6D1102-B35E-AAAC-95A2-F3FBEF67B699}"/>
              </a:ext>
            </a:extLst>
          </p:cNvPr>
          <p:cNvCxnSpPr/>
          <p:nvPr/>
        </p:nvCxnSpPr>
        <p:spPr>
          <a:xfrm>
            <a:off x="3393832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8074C299-2C12-28B6-3129-00955634E8AC}"/>
              </a:ext>
            </a:extLst>
          </p:cNvPr>
          <p:cNvCxnSpPr/>
          <p:nvPr/>
        </p:nvCxnSpPr>
        <p:spPr>
          <a:xfrm>
            <a:off x="355013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0DB2B671-D078-2E7B-29FC-4339C9EF398D}"/>
              </a:ext>
            </a:extLst>
          </p:cNvPr>
          <p:cNvCxnSpPr/>
          <p:nvPr/>
        </p:nvCxnSpPr>
        <p:spPr>
          <a:xfrm>
            <a:off x="3690817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4AE64EA0-A733-D870-5987-CB9A7221C8C4}"/>
              </a:ext>
            </a:extLst>
          </p:cNvPr>
          <p:cNvCxnSpPr>
            <a:cxnSpLocks/>
          </p:cNvCxnSpPr>
          <p:nvPr/>
        </p:nvCxnSpPr>
        <p:spPr>
          <a:xfrm>
            <a:off x="3843217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7E2081D6-A110-5A95-8C5B-98DCA014ACBE}"/>
              </a:ext>
            </a:extLst>
          </p:cNvPr>
          <p:cNvCxnSpPr/>
          <p:nvPr/>
        </p:nvCxnSpPr>
        <p:spPr>
          <a:xfrm>
            <a:off x="3999524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1BBB69AA-6BE1-F0E4-F356-6439395E3A01}"/>
              </a:ext>
            </a:extLst>
          </p:cNvPr>
          <p:cNvCxnSpPr/>
          <p:nvPr/>
        </p:nvCxnSpPr>
        <p:spPr>
          <a:xfrm>
            <a:off x="4155831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8E39C073-ED99-2A27-DD05-75BD076B5CA8}"/>
              </a:ext>
            </a:extLst>
          </p:cNvPr>
          <p:cNvCxnSpPr/>
          <p:nvPr/>
        </p:nvCxnSpPr>
        <p:spPr>
          <a:xfrm>
            <a:off x="43082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1DD4CC0C-D0CC-4291-E0CB-8FDBF369271D}"/>
              </a:ext>
            </a:extLst>
          </p:cNvPr>
          <p:cNvCxnSpPr>
            <a:cxnSpLocks/>
          </p:cNvCxnSpPr>
          <p:nvPr/>
        </p:nvCxnSpPr>
        <p:spPr>
          <a:xfrm>
            <a:off x="44606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31AE0C3D-90D8-D0A9-7926-22C591D13792}"/>
              </a:ext>
            </a:extLst>
          </p:cNvPr>
          <p:cNvCxnSpPr/>
          <p:nvPr/>
        </p:nvCxnSpPr>
        <p:spPr>
          <a:xfrm>
            <a:off x="4616940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E1D82D5C-827E-6DE1-7D0C-6D315ABCEDB3}"/>
              </a:ext>
            </a:extLst>
          </p:cNvPr>
          <p:cNvCxnSpPr/>
          <p:nvPr/>
        </p:nvCxnSpPr>
        <p:spPr>
          <a:xfrm>
            <a:off x="4774634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64F2F464-7A07-8F2D-55B5-284EE7FB1C92}"/>
              </a:ext>
            </a:extLst>
          </p:cNvPr>
          <p:cNvCxnSpPr>
            <a:cxnSpLocks/>
          </p:cNvCxnSpPr>
          <p:nvPr/>
        </p:nvCxnSpPr>
        <p:spPr>
          <a:xfrm>
            <a:off x="4927034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603128BB-7C83-001F-68C2-49511A4B8F51}"/>
              </a:ext>
            </a:extLst>
          </p:cNvPr>
          <p:cNvCxnSpPr/>
          <p:nvPr/>
        </p:nvCxnSpPr>
        <p:spPr>
          <a:xfrm>
            <a:off x="5083341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863483C1-DFB1-77C0-30D0-94A4F738216F}"/>
              </a:ext>
            </a:extLst>
          </p:cNvPr>
          <p:cNvSpPr/>
          <p:nvPr/>
        </p:nvSpPr>
        <p:spPr>
          <a:xfrm>
            <a:off x="5601073" y="2317158"/>
            <a:ext cx="2332890" cy="160214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4A5512FB-49D2-6C4C-CF0E-546A35294585}"/>
              </a:ext>
            </a:extLst>
          </p:cNvPr>
          <p:cNvCxnSpPr/>
          <p:nvPr/>
        </p:nvCxnSpPr>
        <p:spPr>
          <a:xfrm>
            <a:off x="5773012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FB2F8A67-57CF-C489-C093-E1DE37D3C9C0}"/>
              </a:ext>
            </a:extLst>
          </p:cNvPr>
          <p:cNvCxnSpPr>
            <a:cxnSpLocks/>
          </p:cNvCxnSpPr>
          <p:nvPr/>
        </p:nvCxnSpPr>
        <p:spPr>
          <a:xfrm>
            <a:off x="5925412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08195128-F1E7-88A9-0824-D62BCD847149}"/>
              </a:ext>
            </a:extLst>
          </p:cNvPr>
          <p:cNvCxnSpPr/>
          <p:nvPr/>
        </p:nvCxnSpPr>
        <p:spPr>
          <a:xfrm>
            <a:off x="6081719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437C75E1-93BB-5B34-B28C-E3D4F4CB009F}"/>
              </a:ext>
            </a:extLst>
          </p:cNvPr>
          <p:cNvCxnSpPr/>
          <p:nvPr/>
        </p:nvCxnSpPr>
        <p:spPr>
          <a:xfrm>
            <a:off x="6238026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1BF9AE45-82A8-A9AA-C0A8-09D2213A4D34}"/>
              </a:ext>
            </a:extLst>
          </p:cNvPr>
          <p:cNvCxnSpPr/>
          <p:nvPr/>
        </p:nvCxnSpPr>
        <p:spPr>
          <a:xfrm>
            <a:off x="6378704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211F3150-DDB1-5237-E397-B3E656C6FC30}"/>
              </a:ext>
            </a:extLst>
          </p:cNvPr>
          <p:cNvCxnSpPr>
            <a:cxnSpLocks/>
          </p:cNvCxnSpPr>
          <p:nvPr/>
        </p:nvCxnSpPr>
        <p:spPr>
          <a:xfrm>
            <a:off x="6531104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8A748DA6-CAB6-CF78-AA35-492D5643503E}"/>
              </a:ext>
            </a:extLst>
          </p:cNvPr>
          <p:cNvCxnSpPr/>
          <p:nvPr/>
        </p:nvCxnSpPr>
        <p:spPr>
          <a:xfrm>
            <a:off x="6687411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23E22BC4-F0E4-EF54-6CA4-359D81005C15}"/>
              </a:ext>
            </a:extLst>
          </p:cNvPr>
          <p:cNvCxnSpPr/>
          <p:nvPr/>
        </p:nvCxnSpPr>
        <p:spPr>
          <a:xfrm>
            <a:off x="6843718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581E7BDF-1EC9-8F88-97CD-496E8EE0EC37}"/>
              </a:ext>
            </a:extLst>
          </p:cNvPr>
          <p:cNvCxnSpPr/>
          <p:nvPr/>
        </p:nvCxnSpPr>
        <p:spPr>
          <a:xfrm>
            <a:off x="6996120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6F55D7D5-53B9-35BA-7EE2-0FC797AEBF53}"/>
              </a:ext>
            </a:extLst>
          </p:cNvPr>
          <p:cNvCxnSpPr>
            <a:cxnSpLocks/>
          </p:cNvCxnSpPr>
          <p:nvPr/>
        </p:nvCxnSpPr>
        <p:spPr>
          <a:xfrm>
            <a:off x="7148520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B42B152B-2329-EABD-FD70-90373F3B20BD}"/>
              </a:ext>
            </a:extLst>
          </p:cNvPr>
          <p:cNvCxnSpPr/>
          <p:nvPr/>
        </p:nvCxnSpPr>
        <p:spPr>
          <a:xfrm>
            <a:off x="7304827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E951D75A-8004-7E1C-89A0-C640A6D6F41B}"/>
              </a:ext>
            </a:extLst>
          </p:cNvPr>
          <p:cNvCxnSpPr/>
          <p:nvPr/>
        </p:nvCxnSpPr>
        <p:spPr>
          <a:xfrm>
            <a:off x="7462521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566237E5-87A7-1D8C-E461-35CD214A9D98}"/>
              </a:ext>
            </a:extLst>
          </p:cNvPr>
          <p:cNvCxnSpPr>
            <a:cxnSpLocks/>
          </p:cNvCxnSpPr>
          <p:nvPr/>
        </p:nvCxnSpPr>
        <p:spPr>
          <a:xfrm>
            <a:off x="7614921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1BCCEEC6-6C27-4C33-90F0-844EEF7D1EF4}"/>
              </a:ext>
            </a:extLst>
          </p:cNvPr>
          <p:cNvCxnSpPr/>
          <p:nvPr/>
        </p:nvCxnSpPr>
        <p:spPr>
          <a:xfrm>
            <a:off x="7771228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6DCE23D1-5059-80BB-14EE-EB25594A12AF}"/>
              </a:ext>
            </a:extLst>
          </p:cNvPr>
          <p:cNvSpPr txBox="1"/>
          <p:nvPr/>
        </p:nvSpPr>
        <p:spPr>
          <a:xfrm>
            <a:off x="-35170" y="2485189"/>
            <a:ext cx="1111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Triangle Lights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7E8DEF5D-FE2A-8C9C-92D8-B74C5C01BC50}"/>
              </a:ext>
            </a:extLst>
          </p:cNvPr>
          <p:cNvSpPr txBox="1"/>
          <p:nvPr/>
        </p:nvSpPr>
        <p:spPr>
          <a:xfrm>
            <a:off x="2633474" y="2477322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Sphere Lights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5FFF4EC8-A424-DB64-238E-9A558AA0A615}"/>
              </a:ext>
            </a:extLst>
          </p:cNvPr>
          <p:cNvSpPr txBox="1"/>
          <p:nvPr/>
        </p:nvSpPr>
        <p:spPr>
          <a:xfrm>
            <a:off x="5275897" y="2480817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Capsule Lights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CFB7B6E7-E373-622F-5F97-AA28EBB2AF04}"/>
              </a:ext>
            </a:extLst>
          </p:cNvPr>
          <p:cNvSpPr txBox="1"/>
          <p:nvPr/>
        </p:nvSpPr>
        <p:spPr>
          <a:xfrm>
            <a:off x="8160158" y="198499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="" xmlns:a16="http://schemas.microsoft.com/office/drawing/2014/main" id="{391B9111-D872-6EF4-9A4D-5C415EC3D8E2}"/>
              </a:ext>
            </a:extLst>
          </p:cNvPr>
          <p:cNvCxnSpPr>
            <a:cxnSpLocks/>
          </p:cNvCxnSpPr>
          <p:nvPr/>
        </p:nvCxnSpPr>
        <p:spPr>
          <a:xfrm flipH="1" flipV="1">
            <a:off x="1372629" y="2516142"/>
            <a:ext cx="351132" cy="500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="" xmlns:a16="http://schemas.microsoft.com/office/drawing/2014/main" id="{7134D72E-5EE1-DE71-910F-7A0C1BF8F80E}"/>
              </a:ext>
            </a:extLst>
          </p:cNvPr>
          <p:cNvCxnSpPr>
            <a:cxnSpLocks/>
          </p:cNvCxnSpPr>
          <p:nvPr/>
        </p:nvCxnSpPr>
        <p:spPr>
          <a:xfrm flipV="1">
            <a:off x="2072623" y="2540953"/>
            <a:ext cx="423482" cy="47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="" xmlns:a16="http://schemas.microsoft.com/office/drawing/2014/main" id="{5A20AF5B-A490-08B9-5702-E00C5427DADF}"/>
              </a:ext>
            </a:extLst>
          </p:cNvPr>
          <p:cNvCxnSpPr>
            <a:cxnSpLocks/>
          </p:cNvCxnSpPr>
          <p:nvPr/>
        </p:nvCxnSpPr>
        <p:spPr>
          <a:xfrm flipV="1">
            <a:off x="3471543" y="2574860"/>
            <a:ext cx="3738834" cy="491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919AC000-11FB-BC48-0055-0EBFA56A2E4D}"/>
              </a:ext>
            </a:extLst>
          </p:cNvPr>
          <p:cNvCxnSpPr>
            <a:cxnSpLocks/>
          </p:cNvCxnSpPr>
          <p:nvPr/>
        </p:nvCxnSpPr>
        <p:spPr>
          <a:xfrm flipV="1">
            <a:off x="3265229" y="2520536"/>
            <a:ext cx="3038615" cy="502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="" xmlns:a16="http://schemas.microsoft.com/office/drawing/2014/main" id="{12CA3D01-075C-E327-8968-B4A5B2CC5149}"/>
              </a:ext>
            </a:extLst>
          </p:cNvPr>
          <p:cNvCxnSpPr>
            <a:cxnSpLocks/>
          </p:cNvCxnSpPr>
          <p:nvPr/>
        </p:nvCxnSpPr>
        <p:spPr>
          <a:xfrm flipH="1" flipV="1">
            <a:off x="984590" y="2520050"/>
            <a:ext cx="910929" cy="502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="" xmlns:a16="http://schemas.microsoft.com/office/drawing/2014/main" id="{06F2B78F-B41C-2AB7-E8AE-B8F7499607E3}"/>
              </a:ext>
            </a:extLst>
          </p:cNvPr>
          <p:cNvCxnSpPr>
            <a:cxnSpLocks/>
          </p:cNvCxnSpPr>
          <p:nvPr/>
        </p:nvCxnSpPr>
        <p:spPr>
          <a:xfrm flipH="1" flipV="1">
            <a:off x="1837016" y="2516142"/>
            <a:ext cx="372389" cy="52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8337F04D-5BEE-1FDB-4C8B-DB70B25DAA27}"/>
              </a:ext>
            </a:extLst>
          </p:cNvPr>
          <p:cNvCxnSpPr>
            <a:cxnSpLocks/>
          </p:cNvCxnSpPr>
          <p:nvPr/>
        </p:nvCxnSpPr>
        <p:spPr>
          <a:xfrm flipV="1">
            <a:off x="2371965" y="2518579"/>
            <a:ext cx="956233" cy="518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EBD5F83E-90C1-E968-7584-40920057910C}"/>
              </a:ext>
            </a:extLst>
          </p:cNvPr>
          <p:cNvCxnSpPr>
            <a:cxnSpLocks/>
          </p:cNvCxnSpPr>
          <p:nvPr/>
        </p:nvCxnSpPr>
        <p:spPr>
          <a:xfrm flipV="1">
            <a:off x="2649743" y="2563138"/>
            <a:ext cx="1447579" cy="46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="" xmlns:a16="http://schemas.microsoft.com/office/drawing/2014/main" id="{2A12CE8E-DE47-30F0-6E89-CDE591F3A593}"/>
              </a:ext>
            </a:extLst>
          </p:cNvPr>
          <p:cNvCxnSpPr>
            <a:cxnSpLocks/>
          </p:cNvCxnSpPr>
          <p:nvPr/>
        </p:nvCxnSpPr>
        <p:spPr>
          <a:xfrm flipV="1">
            <a:off x="2990440" y="2558417"/>
            <a:ext cx="759796" cy="470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7726409E-AA86-A04B-8A0E-22DBF9472197}"/>
              </a:ext>
            </a:extLst>
          </p:cNvPr>
          <p:cNvCxnSpPr>
            <a:cxnSpLocks/>
          </p:cNvCxnSpPr>
          <p:nvPr/>
        </p:nvCxnSpPr>
        <p:spPr>
          <a:xfrm flipV="1">
            <a:off x="3138145" y="2574859"/>
            <a:ext cx="1384346" cy="4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="" xmlns:a16="http://schemas.microsoft.com/office/drawing/2014/main" id="{82071B18-3980-BE4C-8E10-CB7F3CE3A615}"/>
              </a:ext>
            </a:extLst>
          </p:cNvPr>
          <p:cNvCxnSpPr>
            <a:cxnSpLocks/>
          </p:cNvCxnSpPr>
          <p:nvPr/>
        </p:nvCxnSpPr>
        <p:spPr>
          <a:xfrm flipH="1" flipV="1">
            <a:off x="2156982" y="1643411"/>
            <a:ext cx="1142502" cy="624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83F04F8-9ADF-D12E-4B54-160EAF7A6FED}"/>
              </a:ext>
            </a:extLst>
          </p:cNvPr>
          <p:cNvSpPr txBox="1"/>
          <p:nvPr/>
        </p:nvSpPr>
        <p:spPr>
          <a:xfrm>
            <a:off x="5850600" y="181845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40F0FA02-2250-B171-3616-55319200A1EE}"/>
              </a:ext>
            </a:extLst>
          </p:cNvPr>
          <p:cNvSpPr txBox="1"/>
          <p:nvPr/>
        </p:nvSpPr>
        <p:spPr>
          <a:xfrm>
            <a:off x="3267622" y="18254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="" xmlns:a16="http://schemas.microsoft.com/office/drawing/2014/main" id="{71DBBB86-EE1C-C7C4-89CC-D3365C43B948}"/>
              </a:ext>
            </a:extLst>
          </p:cNvPr>
          <p:cNvSpPr txBox="1"/>
          <p:nvPr/>
        </p:nvSpPr>
        <p:spPr>
          <a:xfrm>
            <a:off x="1001235" y="182521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289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8" y="1"/>
            <a:ext cx="8550309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Can Push This “Hierarchy” Further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6C9FB2-0CA0-8ED2-37CD-B022E23D740A}"/>
              </a:ext>
            </a:extLst>
          </p:cNvPr>
          <p:cNvSpPr/>
          <p:nvPr/>
        </p:nvSpPr>
        <p:spPr>
          <a:xfrm>
            <a:off x="414215" y="1438031"/>
            <a:ext cx="11387016" cy="164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D6BA51-C7EC-1EAC-4D29-84856474987D}"/>
              </a:ext>
            </a:extLst>
          </p:cNvPr>
          <p:cNvCxnSpPr/>
          <p:nvPr/>
        </p:nvCxnSpPr>
        <p:spPr>
          <a:xfrm>
            <a:off x="5861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86C972F-D027-4327-5D0D-B89F4F10777A}"/>
              </a:ext>
            </a:extLst>
          </p:cNvPr>
          <p:cNvCxnSpPr>
            <a:cxnSpLocks/>
          </p:cNvCxnSpPr>
          <p:nvPr/>
        </p:nvCxnSpPr>
        <p:spPr>
          <a:xfrm>
            <a:off x="738554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F476B17-6F84-3B11-929A-B8E301EE97D7}"/>
              </a:ext>
            </a:extLst>
          </p:cNvPr>
          <p:cNvCxnSpPr/>
          <p:nvPr/>
        </p:nvCxnSpPr>
        <p:spPr>
          <a:xfrm>
            <a:off x="894861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5D18D7-F461-14AD-329A-4736B1CC22E7}"/>
              </a:ext>
            </a:extLst>
          </p:cNvPr>
          <p:cNvCxnSpPr/>
          <p:nvPr/>
        </p:nvCxnSpPr>
        <p:spPr>
          <a:xfrm>
            <a:off x="1051168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2045FC1-C98A-E74D-35D1-0D9C31928418}"/>
              </a:ext>
            </a:extLst>
          </p:cNvPr>
          <p:cNvCxnSpPr/>
          <p:nvPr/>
        </p:nvCxnSpPr>
        <p:spPr>
          <a:xfrm>
            <a:off x="11918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9EBBF5E-3545-4699-23EA-C9E41C738573}"/>
              </a:ext>
            </a:extLst>
          </p:cNvPr>
          <p:cNvCxnSpPr>
            <a:cxnSpLocks/>
          </p:cNvCxnSpPr>
          <p:nvPr/>
        </p:nvCxnSpPr>
        <p:spPr>
          <a:xfrm>
            <a:off x="134424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32357F4-A0E8-4E48-B5BD-3AE722791410}"/>
              </a:ext>
            </a:extLst>
          </p:cNvPr>
          <p:cNvCxnSpPr/>
          <p:nvPr/>
        </p:nvCxnSpPr>
        <p:spPr>
          <a:xfrm>
            <a:off x="150055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84917C05-1B50-DA65-085E-553F49E36C5B}"/>
              </a:ext>
            </a:extLst>
          </p:cNvPr>
          <p:cNvCxnSpPr/>
          <p:nvPr/>
        </p:nvCxnSpPr>
        <p:spPr>
          <a:xfrm>
            <a:off x="165686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7CA4E71-263F-8945-D72F-F1CFE5A6F4E9}"/>
              </a:ext>
            </a:extLst>
          </p:cNvPr>
          <p:cNvCxnSpPr/>
          <p:nvPr/>
        </p:nvCxnSpPr>
        <p:spPr>
          <a:xfrm>
            <a:off x="18092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411AEF7-1175-C1F3-1B3E-6DE353573D9C}"/>
              </a:ext>
            </a:extLst>
          </p:cNvPr>
          <p:cNvCxnSpPr>
            <a:cxnSpLocks/>
          </p:cNvCxnSpPr>
          <p:nvPr/>
        </p:nvCxnSpPr>
        <p:spPr>
          <a:xfrm>
            <a:off x="19616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8B8A440-850F-01EE-D7AD-65053BCF20D9}"/>
              </a:ext>
            </a:extLst>
          </p:cNvPr>
          <p:cNvCxnSpPr/>
          <p:nvPr/>
        </p:nvCxnSpPr>
        <p:spPr>
          <a:xfrm>
            <a:off x="21179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7537DA2-5DFD-C662-6FF2-5CEF38010DE5}"/>
              </a:ext>
            </a:extLst>
          </p:cNvPr>
          <p:cNvCxnSpPr/>
          <p:nvPr/>
        </p:nvCxnSpPr>
        <p:spPr>
          <a:xfrm>
            <a:off x="22742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A96F8BE6-6D1C-30B5-9004-98682D694D3C}"/>
              </a:ext>
            </a:extLst>
          </p:cNvPr>
          <p:cNvCxnSpPr/>
          <p:nvPr/>
        </p:nvCxnSpPr>
        <p:spPr>
          <a:xfrm>
            <a:off x="24266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124D843-8810-970C-8C29-5D131F92213C}"/>
              </a:ext>
            </a:extLst>
          </p:cNvPr>
          <p:cNvCxnSpPr>
            <a:cxnSpLocks/>
          </p:cNvCxnSpPr>
          <p:nvPr/>
        </p:nvCxnSpPr>
        <p:spPr>
          <a:xfrm>
            <a:off x="2579078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FA8C2C0-A453-AC29-1E51-1F244A5A122C}"/>
              </a:ext>
            </a:extLst>
          </p:cNvPr>
          <p:cNvCxnSpPr/>
          <p:nvPr/>
        </p:nvCxnSpPr>
        <p:spPr>
          <a:xfrm>
            <a:off x="2735385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FC12D1F-68A4-AAE2-B131-758A92BA5BE0}"/>
              </a:ext>
            </a:extLst>
          </p:cNvPr>
          <p:cNvCxnSpPr/>
          <p:nvPr/>
        </p:nvCxnSpPr>
        <p:spPr>
          <a:xfrm>
            <a:off x="2891692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818D95E-8055-55E3-23EA-39523DD17397}"/>
              </a:ext>
            </a:extLst>
          </p:cNvPr>
          <p:cNvCxnSpPr/>
          <p:nvPr/>
        </p:nvCxnSpPr>
        <p:spPr>
          <a:xfrm>
            <a:off x="111564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9B551912-95AF-987F-25A2-75636974EDB0}"/>
              </a:ext>
            </a:extLst>
          </p:cNvPr>
          <p:cNvCxnSpPr>
            <a:cxnSpLocks/>
          </p:cNvCxnSpPr>
          <p:nvPr/>
        </p:nvCxnSpPr>
        <p:spPr>
          <a:xfrm>
            <a:off x="11308862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78DACFD-997E-1910-5668-EAECB012A1E1}"/>
              </a:ext>
            </a:extLst>
          </p:cNvPr>
          <p:cNvCxnSpPr/>
          <p:nvPr/>
        </p:nvCxnSpPr>
        <p:spPr>
          <a:xfrm>
            <a:off x="11465169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065EDC9-1303-5DC9-1265-7FF8CF5ACEB6}"/>
              </a:ext>
            </a:extLst>
          </p:cNvPr>
          <p:cNvCxnSpPr/>
          <p:nvPr/>
        </p:nvCxnSpPr>
        <p:spPr>
          <a:xfrm>
            <a:off x="11621476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38307F81-3937-B2D0-50EC-85B9608453D7}"/>
              </a:ext>
            </a:extLst>
          </p:cNvPr>
          <p:cNvCxnSpPr/>
          <p:nvPr/>
        </p:nvCxnSpPr>
        <p:spPr>
          <a:xfrm>
            <a:off x="30675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C2D4596-BD3E-FBB9-53D6-75A1BD540A0C}"/>
              </a:ext>
            </a:extLst>
          </p:cNvPr>
          <p:cNvCxnSpPr>
            <a:cxnSpLocks/>
          </p:cNvCxnSpPr>
          <p:nvPr/>
        </p:nvCxnSpPr>
        <p:spPr>
          <a:xfrm>
            <a:off x="3219940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A634FAB-9E03-FD0E-5137-1E64F63B484B}"/>
              </a:ext>
            </a:extLst>
          </p:cNvPr>
          <p:cNvCxnSpPr/>
          <p:nvPr/>
        </p:nvCxnSpPr>
        <p:spPr>
          <a:xfrm>
            <a:off x="3376247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048F3E7-147D-9C6B-AD5A-E7C328DE0B14}"/>
              </a:ext>
            </a:extLst>
          </p:cNvPr>
          <p:cNvCxnSpPr/>
          <p:nvPr/>
        </p:nvCxnSpPr>
        <p:spPr>
          <a:xfrm>
            <a:off x="3532554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05FFA98-B0E6-C71B-0AD6-9E4006DAE1A1}"/>
              </a:ext>
            </a:extLst>
          </p:cNvPr>
          <p:cNvCxnSpPr/>
          <p:nvPr/>
        </p:nvCxnSpPr>
        <p:spPr>
          <a:xfrm>
            <a:off x="37005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DFCFB6D-B75A-BB88-092F-F000D4A2D23B}"/>
              </a:ext>
            </a:extLst>
          </p:cNvPr>
          <p:cNvCxnSpPr>
            <a:cxnSpLocks/>
          </p:cNvCxnSpPr>
          <p:nvPr/>
        </p:nvCxnSpPr>
        <p:spPr>
          <a:xfrm>
            <a:off x="3852986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E60CC65-2DB1-AD74-5C06-3CE460498BEC}"/>
              </a:ext>
            </a:extLst>
          </p:cNvPr>
          <p:cNvCxnSpPr/>
          <p:nvPr/>
        </p:nvCxnSpPr>
        <p:spPr>
          <a:xfrm>
            <a:off x="4009293" y="1438031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C2F5322C-6678-0270-C392-AE69EDB01ECD}"/>
              </a:ext>
            </a:extLst>
          </p:cNvPr>
          <p:cNvCxnSpPr/>
          <p:nvPr/>
        </p:nvCxnSpPr>
        <p:spPr>
          <a:xfrm>
            <a:off x="4165600" y="142630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EA8996-C668-235D-2018-40BFC9CDEE27}"/>
              </a:ext>
            </a:extLst>
          </p:cNvPr>
          <p:cNvSpPr txBox="1"/>
          <p:nvPr/>
        </p:nvSpPr>
        <p:spPr>
          <a:xfrm>
            <a:off x="6238063" y="1389287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… a list of 3 million lights …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A18F874-FC48-15BD-9322-AE8C93A2898C}"/>
              </a:ext>
            </a:extLst>
          </p:cNvPr>
          <p:cNvCxnSpPr>
            <a:cxnSpLocks/>
          </p:cNvCxnSpPr>
          <p:nvPr/>
        </p:nvCxnSpPr>
        <p:spPr>
          <a:xfrm flipV="1">
            <a:off x="308567" y="1672287"/>
            <a:ext cx="197481" cy="605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1C514652-EE7E-CA1B-CA93-6B0A722E96CA}"/>
              </a:ext>
            </a:extLst>
          </p:cNvPr>
          <p:cNvCxnSpPr>
            <a:cxnSpLocks/>
          </p:cNvCxnSpPr>
          <p:nvPr/>
        </p:nvCxnSpPr>
        <p:spPr>
          <a:xfrm flipV="1">
            <a:off x="461076" y="1664471"/>
            <a:ext cx="1268083" cy="578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4D69D688-6EFC-9A4E-C7F2-3E2296953C09}"/>
              </a:ext>
            </a:extLst>
          </p:cNvPr>
          <p:cNvCxnSpPr>
            <a:cxnSpLocks/>
          </p:cNvCxnSpPr>
          <p:nvPr/>
        </p:nvCxnSpPr>
        <p:spPr>
          <a:xfrm flipV="1">
            <a:off x="7771228" y="1664367"/>
            <a:ext cx="3757444" cy="58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6F5FA5E0-AC96-F5BD-ECBD-6DFA924386CD}"/>
              </a:ext>
            </a:extLst>
          </p:cNvPr>
          <p:cNvCxnSpPr>
            <a:cxnSpLocks/>
          </p:cNvCxnSpPr>
          <p:nvPr/>
        </p:nvCxnSpPr>
        <p:spPr>
          <a:xfrm flipH="1" flipV="1">
            <a:off x="4079631" y="1639175"/>
            <a:ext cx="1755874" cy="634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F0283BF7-48AE-5C7F-D3D6-1F9A9D1B1FCA}"/>
              </a:ext>
            </a:extLst>
          </p:cNvPr>
          <p:cNvCxnSpPr>
            <a:cxnSpLocks/>
          </p:cNvCxnSpPr>
          <p:nvPr/>
        </p:nvCxnSpPr>
        <p:spPr>
          <a:xfrm flipV="1">
            <a:off x="5160514" y="1660564"/>
            <a:ext cx="20607" cy="590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D9933E8B-CEE2-D985-94F9-CFBCC99A2FC7}"/>
              </a:ext>
            </a:extLst>
          </p:cNvPr>
          <p:cNvCxnSpPr>
            <a:cxnSpLocks/>
          </p:cNvCxnSpPr>
          <p:nvPr/>
        </p:nvCxnSpPr>
        <p:spPr>
          <a:xfrm flipV="1">
            <a:off x="643355" y="1667142"/>
            <a:ext cx="583667" cy="59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="" xmlns:a16="http://schemas.microsoft.com/office/drawing/2014/main" id="{D2C8481C-7E5D-61AB-F8E0-AA4FEBD9D574}"/>
              </a:ext>
            </a:extLst>
          </p:cNvPr>
          <p:cNvCxnSpPr>
            <a:cxnSpLocks/>
          </p:cNvCxnSpPr>
          <p:nvPr/>
        </p:nvCxnSpPr>
        <p:spPr>
          <a:xfrm flipH="1" flipV="1">
            <a:off x="2579078" y="1648842"/>
            <a:ext cx="407938" cy="61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="" xmlns:a16="http://schemas.microsoft.com/office/drawing/2014/main" id="{DC8C5367-E13E-6F66-6865-24BA9382C45A}"/>
              </a:ext>
            </a:extLst>
          </p:cNvPr>
          <p:cNvCxnSpPr>
            <a:cxnSpLocks/>
          </p:cNvCxnSpPr>
          <p:nvPr/>
        </p:nvCxnSpPr>
        <p:spPr>
          <a:xfrm flipV="1">
            <a:off x="901970" y="1670232"/>
            <a:ext cx="1021214" cy="59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="" xmlns:a16="http://schemas.microsoft.com/office/drawing/2014/main" id="{4A882D27-67B8-D8E5-BC08-4E414E493B1A}"/>
              </a:ext>
            </a:extLst>
          </p:cNvPr>
          <p:cNvCxnSpPr>
            <a:cxnSpLocks/>
          </p:cNvCxnSpPr>
          <p:nvPr/>
        </p:nvCxnSpPr>
        <p:spPr>
          <a:xfrm flipH="1" flipV="1">
            <a:off x="655483" y="1674698"/>
            <a:ext cx="142553" cy="598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D51D309-6D6A-F8D6-9A1B-EB81F5BE14A1}"/>
              </a:ext>
            </a:extLst>
          </p:cNvPr>
          <p:cNvCxnSpPr>
            <a:cxnSpLocks/>
          </p:cNvCxnSpPr>
          <p:nvPr/>
        </p:nvCxnSpPr>
        <p:spPr>
          <a:xfrm flipV="1">
            <a:off x="2480431" y="1646784"/>
            <a:ext cx="1052123" cy="621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E90A7C95-5221-E408-79AC-C9F167FDD4F0}"/>
              </a:ext>
            </a:extLst>
          </p:cNvPr>
          <p:cNvCxnSpPr>
            <a:cxnSpLocks/>
          </p:cNvCxnSpPr>
          <p:nvPr/>
        </p:nvCxnSpPr>
        <p:spPr>
          <a:xfrm flipH="1" flipV="1">
            <a:off x="2805273" y="1667142"/>
            <a:ext cx="2873917" cy="605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="" xmlns:a16="http://schemas.microsoft.com/office/drawing/2014/main" id="{9EB6EEA9-6FBA-FF49-CF38-55421C6A3137}"/>
              </a:ext>
            </a:extLst>
          </p:cNvPr>
          <p:cNvCxnSpPr>
            <a:cxnSpLocks/>
          </p:cNvCxnSpPr>
          <p:nvPr/>
        </p:nvCxnSpPr>
        <p:spPr>
          <a:xfrm flipH="1" flipV="1">
            <a:off x="1426228" y="1655063"/>
            <a:ext cx="1734794" cy="62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8B5204E-3980-1EC7-F3FC-33ED83A00826}"/>
              </a:ext>
            </a:extLst>
          </p:cNvPr>
          <p:cNvGrpSpPr/>
          <p:nvPr/>
        </p:nvGrpSpPr>
        <p:grpSpPr>
          <a:xfrm>
            <a:off x="1656860" y="3094685"/>
            <a:ext cx="1860061" cy="851669"/>
            <a:chOff x="566615" y="3508900"/>
            <a:chExt cx="1860061" cy="851669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9450B65-9FEB-EB26-42FF-5096DD08C2E4}"/>
                </a:ext>
              </a:extLst>
            </p:cNvPr>
            <p:cNvSpPr/>
            <p:nvPr/>
          </p:nvSpPr>
          <p:spPr>
            <a:xfrm>
              <a:off x="1203568" y="4196446"/>
              <a:ext cx="156305" cy="16412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F075B482-8AD0-3AEF-3595-B1EFD2668557}"/>
                </a:ext>
              </a:extLst>
            </p:cNvPr>
            <p:cNvSpPr/>
            <p:nvPr/>
          </p:nvSpPr>
          <p:spPr>
            <a:xfrm>
              <a:off x="566615" y="3520624"/>
              <a:ext cx="1860061" cy="152400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597F1CCA-08EC-BBAC-4C11-DE4A9CBC0499}"/>
                </a:ext>
              </a:extLst>
            </p:cNvPr>
            <p:cNvCxnSpPr/>
            <p:nvPr/>
          </p:nvCxnSpPr>
          <p:spPr>
            <a:xfrm>
              <a:off x="738554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895E0749-4A96-957A-52D6-4D29D5CAFA69}"/>
                </a:ext>
              </a:extLst>
            </p:cNvPr>
            <p:cNvCxnSpPr>
              <a:cxnSpLocks/>
            </p:cNvCxnSpPr>
            <p:nvPr/>
          </p:nvCxnSpPr>
          <p:spPr>
            <a:xfrm>
              <a:off x="890954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B208502-EFAC-03B1-311C-F2A5F937440B}"/>
                </a:ext>
              </a:extLst>
            </p:cNvPr>
            <p:cNvCxnSpPr/>
            <p:nvPr/>
          </p:nvCxnSpPr>
          <p:spPr>
            <a:xfrm>
              <a:off x="1047261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9B5A35A8-98D4-61C5-82AD-9E1F4048F175}"/>
                </a:ext>
              </a:extLst>
            </p:cNvPr>
            <p:cNvCxnSpPr/>
            <p:nvPr/>
          </p:nvCxnSpPr>
          <p:spPr>
            <a:xfrm>
              <a:off x="1203568" y="3508900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094DFC52-8B72-85AD-561E-B8C5B752711A}"/>
                </a:ext>
              </a:extLst>
            </p:cNvPr>
            <p:cNvCxnSpPr/>
            <p:nvPr/>
          </p:nvCxnSpPr>
          <p:spPr>
            <a:xfrm>
              <a:off x="1344246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77B6D363-B1B3-B28E-AA32-7E5D58DFACC0}"/>
                </a:ext>
              </a:extLst>
            </p:cNvPr>
            <p:cNvCxnSpPr>
              <a:cxnSpLocks/>
            </p:cNvCxnSpPr>
            <p:nvPr/>
          </p:nvCxnSpPr>
          <p:spPr>
            <a:xfrm>
              <a:off x="1496646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4775BBFC-14F8-2397-17C4-DE03E2944E4F}"/>
                </a:ext>
              </a:extLst>
            </p:cNvPr>
            <p:cNvCxnSpPr/>
            <p:nvPr/>
          </p:nvCxnSpPr>
          <p:spPr>
            <a:xfrm>
              <a:off x="1652953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8C023A5-5543-13A5-7D23-52357910DA2E}"/>
                </a:ext>
              </a:extLst>
            </p:cNvPr>
            <p:cNvCxnSpPr/>
            <p:nvPr/>
          </p:nvCxnSpPr>
          <p:spPr>
            <a:xfrm>
              <a:off x="1809260" y="3508900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06382C9-3D67-F2B4-F774-563D890483ED}"/>
                </a:ext>
              </a:extLst>
            </p:cNvPr>
            <p:cNvCxnSpPr/>
            <p:nvPr/>
          </p:nvCxnSpPr>
          <p:spPr>
            <a:xfrm>
              <a:off x="1961662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AAA7B39-99B5-1E44-048A-326725C8915B}"/>
                </a:ext>
              </a:extLst>
            </p:cNvPr>
            <p:cNvCxnSpPr>
              <a:cxnSpLocks/>
            </p:cNvCxnSpPr>
            <p:nvPr/>
          </p:nvCxnSpPr>
          <p:spPr>
            <a:xfrm>
              <a:off x="2114062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0283741-B2EE-6E51-8485-7E60FAE363A6}"/>
                </a:ext>
              </a:extLst>
            </p:cNvPr>
            <p:cNvCxnSpPr/>
            <p:nvPr/>
          </p:nvCxnSpPr>
          <p:spPr>
            <a:xfrm>
              <a:off x="2270369" y="3520623"/>
              <a:ext cx="0" cy="164123"/>
            </a:xfrm>
            <a:prstGeom prst="line">
              <a:avLst/>
            </a:prstGeom>
            <a:ln w="28575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="" xmlns:a16="http://schemas.microsoft.com/office/drawing/2014/main" id="{DB3BE47E-15AF-9D5C-9430-826A982EA2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501" y="3761457"/>
              <a:ext cx="579396" cy="372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="" xmlns:a16="http://schemas.microsoft.com/office/drawing/2014/main" id="{44603CFB-3E4B-52E3-7C6E-3FC895724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31"/>
              <a:ext cx="293679" cy="4084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F0FDDD55-66CF-4522-87BE-D6A3ECF633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8669" y="3758784"/>
              <a:ext cx="119228" cy="3755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="" xmlns:a16="http://schemas.microsoft.com/office/drawing/2014/main" id="{61455C2B-F8BD-8EF6-990A-4E4A7AC600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30"/>
              <a:ext cx="1061399" cy="408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4E05960E-CCCF-E57E-B1E5-CCCFAE7FF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714" y="3725929"/>
              <a:ext cx="576846" cy="4084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32DB020-8AFB-F9F1-C1C8-1ECA6A5A95B0}"/>
              </a:ext>
            </a:extLst>
          </p:cNvPr>
          <p:cNvSpPr/>
          <p:nvPr/>
        </p:nvSpPr>
        <p:spPr>
          <a:xfrm>
            <a:off x="221394" y="2321067"/>
            <a:ext cx="2332890" cy="160214"/>
          </a:xfrm>
          <a:prstGeom prst="rect">
            <a:avLst/>
          </a:prstGeom>
          <a:solidFill>
            <a:srgbClr val="92D05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997751C5-9ADD-AC1A-F333-A43987F8C146}"/>
              </a:ext>
            </a:extLst>
          </p:cNvPr>
          <p:cNvCxnSpPr/>
          <p:nvPr/>
        </p:nvCxnSpPr>
        <p:spPr>
          <a:xfrm>
            <a:off x="3933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EEBDADB3-1948-5543-9580-B8CBED10FEE8}"/>
              </a:ext>
            </a:extLst>
          </p:cNvPr>
          <p:cNvCxnSpPr>
            <a:cxnSpLocks/>
          </p:cNvCxnSpPr>
          <p:nvPr/>
        </p:nvCxnSpPr>
        <p:spPr>
          <a:xfrm>
            <a:off x="5457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2E6E1556-39AD-D500-0FD6-CC9C0D2DA666}"/>
              </a:ext>
            </a:extLst>
          </p:cNvPr>
          <p:cNvCxnSpPr/>
          <p:nvPr/>
        </p:nvCxnSpPr>
        <p:spPr>
          <a:xfrm>
            <a:off x="702040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0AB4969-BA6F-A9B7-6E88-830D42283144}"/>
              </a:ext>
            </a:extLst>
          </p:cNvPr>
          <p:cNvCxnSpPr/>
          <p:nvPr/>
        </p:nvCxnSpPr>
        <p:spPr>
          <a:xfrm>
            <a:off x="858347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7D6B1CD-13EB-9E2A-C58E-F91FD421625A}"/>
              </a:ext>
            </a:extLst>
          </p:cNvPr>
          <p:cNvCxnSpPr/>
          <p:nvPr/>
        </p:nvCxnSpPr>
        <p:spPr>
          <a:xfrm>
            <a:off x="9990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02113B56-E4D1-522E-A6A3-CC7D47913A54}"/>
              </a:ext>
            </a:extLst>
          </p:cNvPr>
          <p:cNvCxnSpPr>
            <a:cxnSpLocks/>
          </p:cNvCxnSpPr>
          <p:nvPr/>
        </p:nvCxnSpPr>
        <p:spPr>
          <a:xfrm>
            <a:off x="11514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FC4DD50-3482-AD47-AD6B-B71F3563D328}"/>
              </a:ext>
            </a:extLst>
          </p:cNvPr>
          <p:cNvCxnSpPr/>
          <p:nvPr/>
        </p:nvCxnSpPr>
        <p:spPr>
          <a:xfrm>
            <a:off x="1307732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645280D8-6137-8EC3-F406-A2EE85F66A78}"/>
              </a:ext>
            </a:extLst>
          </p:cNvPr>
          <p:cNvCxnSpPr/>
          <p:nvPr/>
        </p:nvCxnSpPr>
        <p:spPr>
          <a:xfrm>
            <a:off x="146403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84D9A156-C819-18A3-90D8-87DA50848A93}"/>
              </a:ext>
            </a:extLst>
          </p:cNvPr>
          <p:cNvCxnSpPr/>
          <p:nvPr/>
        </p:nvCxnSpPr>
        <p:spPr>
          <a:xfrm>
            <a:off x="1616441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7D8AF724-D70B-E52D-5A00-369352EC8C05}"/>
              </a:ext>
            </a:extLst>
          </p:cNvPr>
          <p:cNvCxnSpPr>
            <a:cxnSpLocks/>
          </p:cNvCxnSpPr>
          <p:nvPr/>
        </p:nvCxnSpPr>
        <p:spPr>
          <a:xfrm>
            <a:off x="1768841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3817933A-0149-6C30-A220-4917DABA3DF2}"/>
              </a:ext>
            </a:extLst>
          </p:cNvPr>
          <p:cNvCxnSpPr/>
          <p:nvPr/>
        </p:nvCxnSpPr>
        <p:spPr>
          <a:xfrm>
            <a:off x="1925148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75CEE9DB-BCBA-584F-1C68-B155ED2F08B6}"/>
              </a:ext>
            </a:extLst>
          </p:cNvPr>
          <p:cNvCxnSpPr/>
          <p:nvPr/>
        </p:nvCxnSpPr>
        <p:spPr>
          <a:xfrm>
            <a:off x="2082842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0A3FE0D6-794F-02B1-AC23-27675DF3BD30}"/>
              </a:ext>
            </a:extLst>
          </p:cNvPr>
          <p:cNvCxnSpPr>
            <a:cxnSpLocks/>
          </p:cNvCxnSpPr>
          <p:nvPr/>
        </p:nvCxnSpPr>
        <p:spPr>
          <a:xfrm>
            <a:off x="2235242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8D1B4776-8367-E062-0FB6-7E655DB0D682}"/>
              </a:ext>
            </a:extLst>
          </p:cNvPr>
          <p:cNvCxnSpPr/>
          <p:nvPr/>
        </p:nvCxnSpPr>
        <p:spPr>
          <a:xfrm>
            <a:off x="239154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655AD77E-0995-541F-C7FB-4BE1C5561A98}"/>
              </a:ext>
            </a:extLst>
          </p:cNvPr>
          <p:cNvSpPr/>
          <p:nvPr/>
        </p:nvSpPr>
        <p:spPr>
          <a:xfrm>
            <a:off x="2913186" y="2321067"/>
            <a:ext cx="2332890" cy="160214"/>
          </a:xfrm>
          <a:prstGeom prst="rect">
            <a:avLst/>
          </a:prstGeom>
          <a:solidFill>
            <a:srgbClr val="002060">
              <a:alpha val="2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63CE9EC8-B08F-03DE-0DED-CE6C3BAF324F}"/>
              </a:ext>
            </a:extLst>
          </p:cNvPr>
          <p:cNvCxnSpPr/>
          <p:nvPr/>
        </p:nvCxnSpPr>
        <p:spPr>
          <a:xfrm>
            <a:off x="30851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ADC02931-9A61-754D-BF7D-71840802B3B4}"/>
              </a:ext>
            </a:extLst>
          </p:cNvPr>
          <p:cNvCxnSpPr>
            <a:cxnSpLocks/>
          </p:cNvCxnSpPr>
          <p:nvPr/>
        </p:nvCxnSpPr>
        <p:spPr>
          <a:xfrm>
            <a:off x="3237525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FF6D1102-B35E-AAAC-95A2-F3FBEF67B699}"/>
              </a:ext>
            </a:extLst>
          </p:cNvPr>
          <p:cNvCxnSpPr/>
          <p:nvPr/>
        </p:nvCxnSpPr>
        <p:spPr>
          <a:xfrm>
            <a:off x="3393832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8074C299-2C12-28B6-3129-00955634E8AC}"/>
              </a:ext>
            </a:extLst>
          </p:cNvPr>
          <p:cNvCxnSpPr/>
          <p:nvPr/>
        </p:nvCxnSpPr>
        <p:spPr>
          <a:xfrm>
            <a:off x="3550139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0DB2B671-D078-2E7B-29FC-4339C9EF398D}"/>
              </a:ext>
            </a:extLst>
          </p:cNvPr>
          <p:cNvCxnSpPr/>
          <p:nvPr/>
        </p:nvCxnSpPr>
        <p:spPr>
          <a:xfrm>
            <a:off x="3690817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4AE64EA0-A733-D870-5987-CB9A7221C8C4}"/>
              </a:ext>
            </a:extLst>
          </p:cNvPr>
          <p:cNvCxnSpPr>
            <a:cxnSpLocks/>
          </p:cNvCxnSpPr>
          <p:nvPr/>
        </p:nvCxnSpPr>
        <p:spPr>
          <a:xfrm>
            <a:off x="3843217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7E2081D6-A110-5A95-8C5B-98DCA014ACBE}"/>
              </a:ext>
            </a:extLst>
          </p:cNvPr>
          <p:cNvCxnSpPr/>
          <p:nvPr/>
        </p:nvCxnSpPr>
        <p:spPr>
          <a:xfrm>
            <a:off x="3999524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1BBB69AA-6BE1-F0E4-F356-6439395E3A01}"/>
              </a:ext>
            </a:extLst>
          </p:cNvPr>
          <p:cNvCxnSpPr/>
          <p:nvPr/>
        </p:nvCxnSpPr>
        <p:spPr>
          <a:xfrm>
            <a:off x="4155831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8E39C073-ED99-2A27-DD05-75BD076B5CA8}"/>
              </a:ext>
            </a:extLst>
          </p:cNvPr>
          <p:cNvCxnSpPr/>
          <p:nvPr/>
        </p:nvCxnSpPr>
        <p:spPr>
          <a:xfrm>
            <a:off x="43082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1DD4CC0C-D0CC-4291-E0CB-8FDBF369271D}"/>
              </a:ext>
            </a:extLst>
          </p:cNvPr>
          <p:cNvCxnSpPr>
            <a:cxnSpLocks/>
          </p:cNvCxnSpPr>
          <p:nvPr/>
        </p:nvCxnSpPr>
        <p:spPr>
          <a:xfrm>
            <a:off x="4460633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31AE0C3D-90D8-D0A9-7926-22C591D13792}"/>
              </a:ext>
            </a:extLst>
          </p:cNvPr>
          <p:cNvCxnSpPr/>
          <p:nvPr/>
        </p:nvCxnSpPr>
        <p:spPr>
          <a:xfrm>
            <a:off x="4616940" y="2321066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="" xmlns:a16="http://schemas.microsoft.com/office/drawing/2014/main" id="{E1D82D5C-827E-6DE1-7D0C-6D315ABCEDB3}"/>
              </a:ext>
            </a:extLst>
          </p:cNvPr>
          <p:cNvCxnSpPr/>
          <p:nvPr/>
        </p:nvCxnSpPr>
        <p:spPr>
          <a:xfrm>
            <a:off x="4774634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64F2F464-7A07-8F2D-55B5-284EE7FB1C92}"/>
              </a:ext>
            </a:extLst>
          </p:cNvPr>
          <p:cNvCxnSpPr>
            <a:cxnSpLocks/>
          </p:cNvCxnSpPr>
          <p:nvPr/>
        </p:nvCxnSpPr>
        <p:spPr>
          <a:xfrm>
            <a:off x="4927034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603128BB-7C83-001F-68C2-49511A4B8F51}"/>
              </a:ext>
            </a:extLst>
          </p:cNvPr>
          <p:cNvCxnSpPr/>
          <p:nvPr/>
        </p:nvCxnSpPr>
        <p:spPr>
          <a:xfrm>
            <a:off x="5083341" y="2317158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863483C1-DFB1-77C0-30D0-94A4F738216F}"/>
              </a:ext>
            </a:extLst>
          </p:cNvPr>
          <p:cNvSpPr/>
          <p:nvPr/>
        </p:nvSpPr>
        <p:spPr>
          <a:xfrm>
            <a:off x="5601073" y="2317158"/>
            <a:ext cx="2332890" cy="160214"/>
          </a:xfrm>
          <a:prstGeom prst="rect">
            <a:avLst/>
          </a:prstGeom>
          <a:solidFill>
            <a:schemeClr val="tx1">
              <a:alpha val="2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4A5512FB-49D2-6C4C-CF0E-546A35294585}"/>
              </a:ext>
            </a:extLst>
          </p:cNvPr>
          <p:cNvCxnSpPr/>
          <p:nvPr/>
        </p:nvCxnSpPr>
        <p:spPr>
          <a:xfrm>
            <a:off x="5773012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FB2F8A67-57CF-C489-C093-E1DE37D3C9C0}"/>
              </a:ext>
            </a:extLst>
          </p:cNvPr>
          <p:cNvCxnSpPr>
            <a:cxnSpLocks/>
          </p:cNvCxnSpPr>
          <p:nvPr/>
        </p:nvCxnSpPr>
        <p:spPr>
          <a:xfrm>
            <a:off x="5925412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08195128-F1E7-88A9-0824-D62BCD847149}"/>
              </a:ext>
            </a:extLst>
          </p:cNvPr>
          <p:cNvCxnSpPr/>
          <p:nvPr/>
        </p:nvCxnSpPr>
        <p:spPr>
          <a:xfrm>
            <a:off x="6081719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437C75E1-93BB-5B34-B28C-E3D4F4CB009F}"/>
              </a:ext>
            </a:extLst>
          </p:cNvPr>
          <p:cNvCxnSpPr/>
          <p:nvPr/>
        </p:nvCxnSpPr>
        <p:spPr>
          <a:xfrm>
            <a:off x="6238026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1BF9AE45-82A8-A9AA-C0A8-09D2213A4D34}"/>
              </a:ext>
            </a:extLst>
          </p:cNvPr>
          <p:cNvCxnSpPr/>
          <p:nvPr/>
        </p:nvCxnSpPr>
        <p:spPr>
          <a:xfrm>
            <a:off x="6378704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211F3150-DDB1-5237-E397-B3E656C6FC30}"/>
              </a:ext>
            </a:extLst>
          </p:cNvPr>
          <p:cNvCxnSpPr>
            <a:cxnSpLocks/>
          </p:cNvCxnSpPr>
          <p:nvPr/>
        </p:nvCxnSpPr>
        <p:spPr>
          <a:xfrm>
            <a:off x="6531104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8A748DA6-CAB6-CF78-AA35-492D5643503E}"/>
              </a:ext>
            </a:extLst>
          </p:cNvPr>
          <p:cNvCxnSpPr/>
          <p:nvPr/>
        </p:nvCxnSpPr>
        <p:spPr>
          <a:xfrm>
            <a:off x="6687411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23E22BC4-F0E4-EF54-6CA4-359D81005C15}"/>
              </a:ext>
            </a:extLst>
          </p:cNvPr>
          <p:cNvCxnSpPr/>
          <p:nvPr/>
        </p:nvCxnSpPr>
        <p:spPr>
          <a:xfrm>
            <a:off x="6843718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581E7BDF-1EC9-8F88-97CD-496E8EE0EC37}"/>
              </a:ext>
            </a:extLst>
          </p:cNvPr>
          <p:cNvCxnSpPr/>
          <p:nvPr/>
        </p:nvCxnSpPr>
        <p:spPr>
          <a:xfrm>
            <a:off x="6996120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6F55D7D5-53B9-35BA-7EE2-0FC797AEBF53}"/>
              </a:ext>
            </a:extLst>
          </p:cNvPr>
          <p:cNvCxnSpPr>
            <a:cxnSpLocks/>
          </p:cNvCxnSpPr>
          <p:nvPr/>
        </p:nvCxnSpPr>
        <p:spPr>
          <a:xfrm>
            <a:off x="7148520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B42B152B-2329-EABD-FD70-90373F3B20BD}"/>
              </a:ext>
            </a:extLst>
          </p:cNvPr>
          <p:cNvCxnSpPr/>
          <p:nvPr/>
        </p:nvCxnSpPr>
        <p:spPr>
          <a:xfrm>
            <a:off x="7304827" y="2317157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E951D75A-8004-7E1C-89A0-C640A6D6F41B}"/>
              </a:ext>
            </a:extLst>
          </p:cNvPr>
          <p:cNvCxnSpPr/>
          <p:nvPr/>
        </p:nvCxnSpPr>
        <p:spPr>
          <a:xfrm>
            <a:off x="7462521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566237E5-87A7-1D8C-E461-35CD214A9D98}"/>
              </a:ext>
            </a:extLst>
          </p:cNvPr>
          <p:cNvCxnSpPr>
            <a:cxnSpLocks/>
          </p:cNvCxnSpPr>
          <p:nvPr/>
        </p:nvCxnSpPr>
        <p:spPr>
          <a:xfrm>
            <a:off x="7614921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1BCCEEC6-6C27-4C33-90F0-844EEF7D1EF4}"/>
              </a:ext>
            </a:extLst>
          </p:cNvPr>
          <p:cNvCxnSpPr/>
          <p:nvPr/>
        </p:nvCxnSpPr>
        <p:spPr>
          <a:xfrm>
            <a:off x="7771228" y="2313249"/>
            <a:ext cx="0" cy="164123"/>
          </a:xfrm>
          <a:prstGeom prst="line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6DCE23D1-5059-80BB-14EE-EB25594A12AF}"/>
              </a:ext>
            </a:extLst>
          </p:cNvPr>
          <p:cNvSpPr txBox="1"/>
          <p:nvPr/>
        </p:nvSpPr>
        <p:spPr>
          <a:xfrm>
            <a:off x="-35170" y="2485189"/>
            <a:ext cx="1111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Triangle Lights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7E8DEF5D-FE2A-8C9C-92D8-B74C5C01BC50}"/>
              </a:ext>
            </a:extLst>
          </p:cNvPr>
          <p:cNvSpPr txBox="1"/>
          <p:nvPr/>
        </p:nvSpPr>
        <p:spPr>
          <a:xfrm>
            <a:off x="2633474" y="2477322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Sphere Lights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5FFF4EC8-A424-DB64-238E-9A558AA0A615}"/>
              </a:ext>
            </a:extLst>
          </p:cNvPr>
          <p:cNvSpPr txBox="1"/>
          <p:nvPr/>
        </p:nvSpPr>
        <p:spPr>
          <a:xfrm>
            <a:off x="5275897" y="2480817"/>
            <a:ext cx="1119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Capsule Lights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CFB7B6E7-E373-622F-5F97-AA28EBB2AF04}"/>
              </a:ext>
            </a:extLst>
          </p:cNvPr>
          <p:cNvSpPr txBox="1"/>
          <p:nvPr/>
        </p:nvSpPr>
        <p:spPr>
          <a:xfrm>
            <a:off x="8160158" y="198499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="" xmlns:a16="http://schemas.microsoft.com/office/drawing/2014/main" id="{391B9111-D872-6EF4-9A4D-5C415EC3D8E2}"/>
              </a:ext>
            </a:extLst>
          </p:cNvPr>
          <p:cNvCxnSpPr>
            <a:cxnSpLocks/>
          </p:cNvCxnSpPr>
          <p:nvPr/>
        </p:nvCxnSpPr>
        <p:spPr>
          <a:xfrm flipH="1" flipV="1">
            <a:off x="1372629" y="2516142"/>
            <a:ext cx="351132" cy="500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="" xmlns:a16="http://schemas.microsoft.com/office/drawing/2014/main" id="{7134D72E-5EE1-DE71-910F-7A0C1BF8F80E}"/>
              </a:ext>
            </a:extLst>
          </p:cNvPr>
          <p:cNvCxnSpPr>
            <a:cxnSpLocks/>
          </p:cNvCxnSpPr>
          <p:nvPr/>
        </p:nvCxnSpPr>
        <p:spPr>
          <a:xfrm flipV="1">
            <a:off x="2072623" y="2540953"/>
            <a:ext cx="423482" cy="47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="" xmlns:a16="http://schemas.microsoft.com/office/drawing/2014/main" id="{5A20AF5B-A490-08B9-5702-E00C5427DADF}"/>
              </a:ext>
            </a:extLst>
          </p:cNvPr>
          <p:cNvCxnSpPr>
            <a:cxnSpLocks/>
          </p:cNvCxnSpPr>
          <p:nvPr/>
        </p:nvCxnSpPr>
        <p:spPr>
          <a:xfrm flipV="1">
            <a:off x="3471543" y="2574860"/>
            <a:ext cx="3738834" cy="491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="" xmlns:a16="http://schemas.microsoft.com/office/drawing/2014/main" id="{919AC000-11FB-BC48-0055-0EBFA56A2E4D}"/>
              </a:ext>
            </a:extLst>
          </p:cNvPr>
          <p:cNvCxnSpPr>
            <a:cxnSpLocks/>
          </p:cNvCxnSpPr>
          <p:nvPr/>
        </p:nvCxnSpPr>
        <p:spPr>
          <a:xfrm flipV="1">
            <a:off x="3265229" y="2520536"/>
            <a:ext cx="3038615" cy="502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="" xmlns:a16="http://schemas.microsoft.com/office/drawing/2014/main" id="{12CA3D01-075C-E327-8968-B4A5B2CC5149}"/>
              </a:ext>
            </a:extLst>
          </p:cNvPr>
          <p:cNvCxnSpPr>
            <a:cxnSpLocks/>
          </p:cNvCxnSpPr>
          <p:nvPr/>
        </p:nvCxnSpPr>
        <p:spPr>
          <a:xfrm flipH="1" flipV="1">
            <a:off x="984590" y="2520050"/>
            <a:ext cx="910929" cy="502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="" xmlns:a16="http://schemas.microsoft.com/office/drawing/2014/main" id="{06F2B78F-B41C-2AB7-E8AE-B8F7499607E3}"/>
              </a:ext>
            </a:extLst>
          </p:cNvPr>
          <p:cNvCxnSpPr>
            <a:cxnSpLocks/>
          </p:cNvCxnSpPr>
          <p:nvPr/>
        </p:nvCxnSpPr>
        <p:spPr>
          <a:xfrm flipH="1" flipV="1">
            <a:off x="1837016" y="2516142"/>
            <a:ext cx="372389" cy="52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8337F04D-5BEE-1FDB-4C8B-DB70B25DAA27}"/>
              </a:ext>
            </a:extLst>
          </p:cNvPr>
          <p:cNvCxnSpPr>
            <a:cxnSpLocks/>
          </p:cNvCxnSpPr>
          <p:nvPr/>
        </p:nvCxnSpPr>
        <p:spPr>
          <a:xfrm flipV="1">
            <a:off x="2371965" y="2518579"/>
            <a:ext cx="956233" cy="518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EBD5F83E-90C1-E968-7584-40920057910C}"/>
              </a:ext>
            </a:extLst>
          </p:cNvPr>
          <p:cNvCxnSpPr>
            <a:cxnSpLocks/>
          </p:cNvCxnSpPr>
          <p:nvPr/>
        </p:nvCxnSpPr>
        <p:spPr>
          <a:xfrm flipV="1">
            <a:off x="2649743" y="2563138"/>
            <a:ext cx="1447579" cy="46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="" xmlns:a16="http://schemas.microsoft.com/office/drawing/2014/main" id="{2A12CE8E-DE47-30F0-6E89-CDE591F3A593}"/>
              </a:ext>
            </a:extLst>
          </p:cNvPr>
          <p:cNvCxnSpPr>
            <a:cxnSpLocks/>
          </p:cNvCxnSpPr>
          <p:nvPr/>
        </p:nvCxnSpPr>
        <p:spPr>
          <a:xfrm flipV="1">
            <a:off x="2990440" y="2558417"/>
            <a:ext cx="759796" cy="470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7726409E-AA86-A04B-8A0E-22DBF9472197}"/>
              </a:ext>
            </a:extLst>
          </p:cNvPr>
          <p:cNvCxnSpPr>
            <a:cxnSpLocks/>
          </p:cNvCxnSpPr>
          <p:nvPr/>
        </p:nvCxnSpPr>
        <p:spPr>
          <a:xfrm flipV="1">
            <a:off x="3138145" y="2574859"/>
            <a:ext cx="1384346" cy="47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="" xmlns:a16="http://schemas.microsoft.com/office/drawing/2014/main" id="{82071B18-3980-BE4C-8E10-CB7F3CE3A615}"/>
              </a:ext>
            </a:extLst>
          </p:cNvPr>
          <p:cNvCxnSpPr>
            <a:cxnSpLocks/>
          </p:cNvCxnSpPr>
          <p:nvPr/>
        </p:nvCxnSpPr>
        <p:spPr>
          <a:xfrm flipH="1" flipV="1">
            <a:off x="2156982" y="1643411"/>
            <a:ext cx="1142502" cy="624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83F04F8-9ADF-D12E-4B54-160EAF7A6FED}"/>
              </a:ext>
            </a:extLst>
          </p:cNvPr>
          <p:cNvSpPr txBox="1"/>
          <p:nvPr/>
        </p:nvSpPr>
        <p:spPr>
          <a:xfrm>
            <a:off x="5850600" y="181845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40F0FA02-2250-B171-3616-55319200A1EE}"/>
              </a:ext>
            </a:extLst>
          </p:cNvPr>
          <p:cNvSpPr txBox="1"/>
          <p:nvPr/>
        </p:nvSpPr>
        <p:spPr>
          <a:xfrm>
            <a:off x="3267622" y="18254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="" xmlns:a16="http://schemas.microsoft.com/office/drawing/2014/main" id="{71DBBB86-EE1C-C7C4-89CC-D3365C43B948}"/>
              </a:ext>
            </a:extLst>
          </p:cNvPr>
          <p:cNvSpPr txBox="1"/>
          <p:nvPr/>
        </p:nvSpPr>
        <p:spPr>
          <a:xfrm>
            <a:off x="1001235" y="182521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718CBDE-979B-8401-8CE9-38C2A3569136}"/>
              </a:ext>
            </a:extLst>
          </p:cNvPr>
          <p:cNvSpPr/>
          <p:nvPr/>
        </p:nvSpPr>
        <p:spPr>
          <a:xfrm>
            <a:off x="0" y="1312024"/>
            <a:ext cx="12192000" cy="34397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Google Shape;117;p4">
            <a:extLst>
              <a:ext uri="{FF2B5EF4-FFF2-40B4-BE49-F238E27FC236}">
                <a16:creationId xmlns="" xmlns:a16="http://schemas.microsoft.com/office/drawing/2014/main" id="{F332AB8A-2D2D-5C3C-9880-198B4C49A2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26555" y="3160295"/>
            <a:ext cx="7186248" cy="280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r>
              <a:rPr lang="en-US" sz="2000" b="1" dirty="0"/>
              <a:t>Key observations:</a:t>
            </a:r>
          </a:p>
          <a:p>
            <a:pPr lvl="1"/>
            <a:r>
              <a:rPr lang="en-US" sz="1600" dirty="0"/>
              <a:t>Each step is another iteration of RIS</a:t>
            </a:r>
          </a:p>
          <a:p>
            <a:pPr lvl="1"/>
            <a:r>
              <a:rPr lang="en-US" sz="1600" dirty="0"/>
              <a:t>RIS can hide memory divergence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(improving caching)</a:t>
            </a:r>
          </a:p>
          <a:p>
            <a:pPr lvl="1"/>
            <a:r>
              <a:rPr lang="en-US" sz="1600" dirty="0"/>
              <a:t>RIS can hide execution divergence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(e.g., different light samplers)</a:t>
            </a: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000" dirty="0"/>
          </a:p>
          <a:p>
            <a:pPr lvl="1"/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sz="5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9" name="Arc 48">
            <a:extLst>
              <a:ext uri="{FF2B5EF4-FFF2-40B4-BE49-F238E27FC236}">
                <a16:creationId xmlns="" xmlns:a16="http://schemas.microsoft.com/office/drawing/2014/main" id="{01E67A9E-ECC1-2C9F-28F8-E955BDD4F892}"/>
              </a:ext>
            </a:extLst>
          </p:cNvPr>
          <p:cNvSpPr/>
          <p:nvPr/>
        </p:nvSpPr>
        <p:spPr>
          <a:xfrm rot="14095492">
            <a:off x="72695" y="1729961"/>
            <a:ext cx="1068283" cy="682787"/>
          </a:xfrm>
          <a:prstGeom prst="arc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c 116">
            <a:extLst>
              <a:ext uri="{FF2B5EF4-FFF2-40B4-BE49-F238E27FC236}">
                <a16:creationId xmlns="" xmlns:a16="http://schemas.microsoft.com/office/drawing/2014/main" id="{8FDB4C9C-5284-789A-9EF7-5BE0D80F958C}"/>
              </a:ext>
            </a:extLst>
          </p:cNvPr>
          <p:cNvSpPr/>
          <p:nvPr/>
        </p:nvSpPr>
        <p:spPr>
          <a:xfrm rot="14095492">
            <a:off x="639714" y="2624574"/>
            <a:ext cx="1068283" cy="682787"/>
          </a:xfrm>
          <a:prstGeom prst="arc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32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E8855-37B0-F95D-5A50-7A17F334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to Consider Various Divergence in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97D762-1156-9A38-8537-528D2C5FB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3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When first building RTXDI from our 2020 </a:t>
            </a:r>
            <a:r>
              <a:rPr lang="en-US" dirty="0" err="1"/>
              <a:t>ReSTIR</a:t>
            </a:r>
            <a:r>
              <a:rPr lang="en-US" dirty="0"/>
              <a:t> paper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NVIDIA perf analysis team essentially said, “go redesign your algorithm” 	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(though in a much nicer way)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Why? 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We randomly pick lights, randomly combine neighbors, randomly shoot rays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Essentially, </a:t>
            </a:r>
            <a:r>
              <a:rPr lang="en-US" dirty="0" err="1"/>
              <a:t>ReSTIR</a:t>
            </a:r>
            <a:r>
              <a:rPr lang="en-US" dirty="0"/>
              <a:t> aims for peak incoherence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Not the traditional way towards performance GPU code; our perf analysis team was unamused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We had high memory divergence and high execution divergence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67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E8855-37B0-F95D-5A50-7A17F334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to Consider Various Divergence in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97D762-1156-9A38-8537-528D2C5FB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09969"/>
            <a:ext cx="11342915" cy="476739"/>
          </a:xfrm>
        </p:spPr>
        <p:txBody>
          <a:bodyPr/>
          <a:lstStyle/>
          <a:p>
            <a:r>
              <a:rPr lang="en-US" dirty="0"/>
              <a:t>Abstractly </a:t>
            </a:r>
            <a:r>
              <a:rPr lang="en-US" dirty="0" err="1"/>
              <a:t>ReSTIR</a:t>
            </a:r>
            <a:r>
              <a:rPr lang="en-US" dirty="0"/>
              <a:t> execution looks something like: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372CC3-B8F1-CFD3-7DB4-FF995633442C}"/>
              </a:ext>
            </a:extLst>
          </p:cNvPr>
          <p:cNvGrpSpPr/>
          <p:nvPr/>
        </p:nvGrpSpPr>
        <p:grpSpPr>
          <a:xfrm>
            <a:off x="1152290" y="2384653"/>
            <a:ext cx="10164387" cy="294805"/>
            <a:chOff x="339490" y="2532186"/>
            <a:chExt cx="10164387" cy="294805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E213B49-D37D-892D-6AC5-92B9282AA537}"/>
                </a:ext>
              </a:extLst>
            </p:cNvPr>
            <p:cNvSpPr/>
            <p:nvPr/>
          </p:nvSpPr>
          <p:spPr>
            <a:xfrm>
              <a:off x="339490" y="2532186"/>
              <a:ext cx="10164387" cy="2948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0F6F0B6-A7D5-D650-5D0C-792802CB8A47}"/>
                </a:ext>
              </a:extLst>
            </p:cNvPr>
            <p:cNvSpPr txBox="1"/>
            <p:nvPr/>
          </p:nvSpPr>
          <p:spPr>
            <a:xfrm>
              <a:off x="339490" y="2549992"/>
              <a:ext cx="1258678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Pick candidates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568ECF-F3BC-3023-331B-D02BABCD8AE5}"/>
                </a:ext>
              </a:extLst>
            </p:cNvPr>
            <p:cNvSpPr txBox="1"/>
            <p:nvPr/>
          </p:nvSpPr>
          <p:spPr>
            <a:xfrm>
              <a:off x="1765797" y="2549992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0E3CB91-E715-B461-8191-3B0D394A6FEC}"/>
                </a:ext>
              </a:extLst>
            </p:cNvPr>
            <p:cNvSpPr txBox="1"/>
            <p:nvPr/>
          </p:nvSpPr>
          <p:spPr>
            <a:xfrm>
              <a:off x="2756087" y="2549992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4E9AF7-077E-8A76-ED42-44D48D17D6B3}"/>
                </a:ext>
              </a:extLst>
            </p:cNvPr>
            <p:cNvSpPr txBox="1"/>
            <p:nvPr/>
          </p:nvSpPr>
          <p:spPr>
            <a:xfrm>
              <a:off x="3832939" y="2549992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A65319-5E3C-EF87-434F-B3395008573C}"/>
                </a:ext>
              </a:extLst>
            </p:cNvPr>
            <p:cNvSpPr txBox="1"/>
            <p:nvPr/>
          </p:nvSpPr>
          <p:spPr>
            <a:xfrm>
              <a:off x="5013987" y="2549992"/>
              <a:ext cx="1401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Lookup neighbors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A3C3327-E450-6FB1-CB88-862D439C95AA}"/>
                </a:ext>
              </a:extLst>
            </p:cNvPr>
            <p:cNvSpPr txBox="1"/>
            <p:nvPr/>
          </p:nvSpPr>
          <p:spPr>
            <a:xfrm>
              <a:off x="6582962" y="2549991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46A6D21-05C1-1B73-FF11-8E9FCDC295D5}"/>
                </a:ext>
              </a:extLst>
            </p:cNvPr>
            <p:cNvSpPr txBox="1"/>
            <p:nvPr/>
          </p:nvSpPr>
          <p:spPr>
            <a:xfrm>
              <a:off x="7528572" y="2549990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04DBCFC-46E2-A836-17E5-7F802D043596}"/>
                </a:ext>
              </a:extLst>
            </p:cNvPr>
            <p:cNvSpPr txBox="1"/>
            <p:nvPr/>
          </p:nvSpPr>
          <p:spPr>
            <a:xfrm>
              <a:off x="8560744" y="2549989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866122B-F7F6-9428-BA1D-A227135FFC27}"/>
                </a:ext>
              </a:extLst>
            </p:cNvPr>
            <p:cNvSpPr txBox="1"/>
            <p:nvPr/>
          </p:nvSpPr>
          <p:spPr>
            <a:xfrm>
              <a:off x="9741792" y="2549988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088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E8855-37B0-F95D-5A50-7A17F334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to Consider Various Divergence in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97D762-1156-9A38-8537-528D2C5FB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09969"/>
            <a:ext cx="11342915" cy="3384062"/>
          </a:xfrm>
        </p:spPr>
        <p:txBody>
          <a:bodyPr/>
          <a:lstStyle/>
          <a:p>
            <a:r>
              <a:rPr lang="en-US" dirty="0"/>
              <a:t>Abstractly </a:t>
            </a:r>
            <a:r>
              <a:rPr lang="en-US" dirty="0" err="1"/>
              <a:t>ReSTIR</a:t>
            </a:r>
            <a:r>
              <a:rPr lang="en-US" dirty="0"/>
              <a:t> execution looks something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Boundaries with ray tracing are super important!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372CC3-B8F1-CFD3-7DB4-FF995633442C}"/>
              </a:ext>
            </a:extLst>
          </p:cNvPr>
          <p:cNvGrpSpPr/>
          <p:nvPr/>
        </p:nvGrpSpPr>
        <p:grpSpPr>
          <a:xfrm>
            <a:off x="1152290" y="2384653"/>
            <a:ext cx="10164387" cy="294805"/>
            <a:chOff x="339490" y="2532186"/>
            <a:chExt cx="10164387" cy="294805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E213B49-D37D-892D-6AC5-92B9282AA537}"/>
                </a:ext>
              </a:extLst>
            </p:cNvPr>
            <p:cNvSpPr/>
            <p:nvPr/>
          </p:nvSpPr>
          <p:spPr>
            <a:xfrm>
              <a:off x="339490" y="2532186"/>
              <a:ext cx="10164387" cy="2948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0F6F0B6-A7D5-D650-5D0C-792802CB8A47}"/>
                </a:ext>
              </a:extLst>
            </p:cNvPr>
            <p:cNvSpPr txBox="1"/>
            <p:nvPr/>
          </p:nvSpPr>
          <p:spPr>
            <a:xfrm>
              <a:off x="339490" y="2549992"/>
              <a:ext cx="1258678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Pick candidates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568ECF-F3BC-3023-331B-D02BABCD8AE5}"/>
                </a:ext>
              </a:extLst>
            </p:cNvPr>
            <p:cNvSpPr txBox="1"/>
            <p:nvPr/>
          </p:nvSpPr>
          <p:spPr>
            <a:xfrm>
              <a:off x="1765797" y="2549992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0E3CB91-E715-B461-8191-3B0D394A6FEC}"/>
                </a:ext>
              </a:extLst>
            </p:cNvPr>
            <p:cNvSpPr txBox="1"/>
            <p:nvPr/>
          </p:nvSpPr>
          <p:spPr>
            <a:xfrm>
              <a:off x="2756087" y="2549992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4E9AF7-077E-8A76-ED42-44D48D17D6B3}"/>
                </a:ext>
              </a:extLst>
            </p:cNvPr>
            <p:cNvSpPr txBox="1"/>
            <p:nvPr/>
          </p:nvSpPr>
          <p:spPr>
            <a:xfrm>
              <a:off x="3832939" y="2549992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A65319-5E3C-EF87-434F-B3395008573C}"/>
                </a:ext>
              </a:extLst>
            </p:cNvPr>
            <p:cNvSpPr txBox="1"/>
            <p:nvPr/>
          </p:nvSpPr>
          <p:spPr>
            <a:xfrm>
              <a:off x="5013987" y="2549992"/>
              <a:ext cx="1401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Lookup neighbors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A3C3327-E450-6FB1-CB88-862D439C95AA}"/>
                </a:ext>
              </a:extLst>
            </p:cNvPr>
            <p:cNvSpPr txBox="1"/>
            <p:nvPr/>
          </p:nvSpPr>
          <p:spPr>
            <a:xfrm>
              <a:off x="6582962" y="2549991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46A6D21-05C1-1B73-FF11-8E9FCDC295D5}"/>
                </a:ext>
              </a:extLst>
            </p:cNvPr>
            <p:cNvSpPr txBox="1"/>
            <p:nvPr/>
          </p:nvSpPr>
          <p:spPr>
            <a:xfrm>
              <a:off x="7528572" y="2549990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04DBCFC-46E2-A836-17E5-7F802D043596}"/>
                </a:ext>
              </a:extLst>
            </p:cNvPr>
            <p:cNvSpPr txBox="1"/>
            <p:nvPr/>
          </p:nvSpPr>
          <p:spPr>
            <a:xfrm>
              <a:off x="8560744" y="2549989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866122B-F7F6-9428-BA1D-A227135FFC27}"/>
                </a:ext>
              </a:extLst>
            </p:cNvPr>
            <p:cNvSpPr txBox="1"/>
            <p:nvPr/>
          </p:nvSpPr>
          <p:spPr>
            <a:xfrm>
              <a:off x="9741792" y="2549988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Shade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968560E-20FF-C097-4482-57CDA488D29B}"/>
              </a:ext>
            </a:extLst>
          </p:cNvPr>
          <p:cNvCxnSpPr>
            <a:cxnSpLocks/>
          </p:cNvCxnSpPr>
          <p:nvPr/>
        </p:nvCxnSpPr>
        <p:spPr>
          <a:xfrm flipV="1">
            <a:off x="4645739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CC2ED35D-CD0B-8161-2453-EF28DFBAA537}"/>
              </a:ext>
            </a:extLst>
          </p:cNvPr>
          <p:cNvCxnSpPr>
            <a:cxnSpLocks/>
          </p:cNvCxnSpPr>
          <p:nvPr/>
        </p:nvCxnSpPr>
        <p:spPr>
          <a:xfrm flipV="1">
            <a:off x="5635205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E1D1C1E-95E1-1022-1F27-5AA40F197212}"/>
              </a:ext>
            </a:extLst>
          </p:cNvPr>
          <p:cNvCxnSpPr>
            <a:cxnSpLocks/>
          </p:cNvCxnSpPr>
          <p:nvPr/>
        </p:nvCxnSpPr>
        <p:spPr>
          <a:xfrm flipV="1">
            <a:off x="9373544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D93BE24-A57A-BA3B-19B3-BA381C4A8B21}"/>
              </a:ext>
            </a:extLst>
          </p:cNvPr>
          <p:cNvCxnSpPr>
            <a:cxnSpLocks/>
          </p:cNvCxnSpPr>
          <p:nvPr/>
        </p:nvCxnSpPr>
        <p:spPr>
          <a:xfrm flipV="1">
            <a:off x="10344291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F442612-2F81-37B0-74B3-2478BA4A04ED}"/>
              </a:ext>
            </a:extLst>
          </p:cNvPr>
          <p:cNvCxnSpPr>
            <a:cxnSpLocks/>
          </p:cNvCxnSpPr>
          <p:nvPr/>
        </p:nvCxnSpPr>
        <p:spPr>
          <a:xfrm flipH="1" flipV="1">
            <a:off x="2391742" y="2774462"/>
            <a:ext cx="19226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772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E8855-37B0-F95D-5A50-7A17F334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to Consider Various Divergence in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97D762-1156-9A38-8537-528D2C5FB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09968"/>
            <a:ext cx="11342915" cy="3954585"/>
          </a:xfrm>
        </p:spPr>
        <p:txBody>
          <a:bodyPr/>
          <a:lstStyle/>
          <a:p>
            <a:r>
              <a:rPr lang="en-US" dirty="0"/>
              <a:t>Abstractly </a:t>
            </a:r>
            <a:r>
              <a:rPr lang="en-US" dirty="0" err="1"/>
              <a:t>ReSTIR</a:t>
            </a:r>
            <a:r>
              <a:rPr lang="en-US" dirty="0"/>
              <a:t> execution looks something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Boundaries with ray tracing are super important!</a:t>
            </a:r>
          </a:p>
          <a:p>
            <a:pPr lvl="1"/>
            <a:r>
              <a:rPr lang="en-US" dirty="0"/>
              <a:t>Tracing traverses BVH, which could affect caches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(identical memory lookups before and after may vary in perf)</a:t>
            </a:r>
          </a:p>
          <a:p>
            <a:pPr lvl="1"/>
            <a:r>
              <a:rPr lang="en-US" dirty="0"/>
              <a:t>Sorting threads at these boundaries has impact 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(moving resources or adding indirections to lookups)</a:t>
            </a:r>
          </a:p>
          <a:p>
            <a:pPr lvl="1"/>
            <a:r>
              <a:rPr lang="en-US" dirty="0"/>
              <a:t>Hardware-specific decisions	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(communication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patterns during RT)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372CC3-B8F1-CFD3-7DB4-FF995633442C}"/>
              </a:ext>
            </a:extLst>
          </p:cNvPr>
          <p:cNvGrpSpPr/>
          <p:nvPr/>
        </p:nvGrpSpPr>
        <p:grpSpPr>
          <a:xfrm>
            <a:off x="1152290" y="2384653"/>
            <a:ext cx="10164387" cy="294805"/>
            <a:chOff x="339490" y="2532186"/>
            <a:chExt cx="10164387" cy="294805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E213B49-D37D-892D-6AC5-92B9282AA537}"/>
                </a:ext>
              </a:extLst>
            </p:cNvPr>
            <p:cNvSpPr/>
            <p:nvPr/>
          </p:nvSpPr>
          <p:spPr>
            <a:xfrm>
              <a:off x="339490" y="2532186"/>
              <a:ext cx="10164387" cy="2948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0F6F0B6-A7D5-D650-5D0C-792802CB8A47}"/>
                </a:ext>
              </a:extLst>
            </p:cNvPr>
            <p:cNvSpPr txBox="1"/>
            <p:nvPr/>
          </p:nvSpPr>
          <p:spPr>
            <a:xfrm>
              <a:off x="339490" y="2549992"/>
              <a:ext cx="1258678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Pick candidates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568ECF-F3BC-3023-331B-D02BABCD8AE5}"/>
                </a:ext>
              </a:extLst>
            </p:cNvPr>
            <p:cNvSpPr txBox="1"/>
            <p:nvPr/>
          </p:nvSpPr>
          <p:spPr>
            <a:xfrm>
              <a:off x="1765797" y="2549992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0E3CB91-E715-B461-8191-3B0D394A6FEC}"/>
                </a:ext>
              </a:extLst>
            </p:cNvPr>
            <p:cNvSpPr txBox="1"/>
            <p:nvPr/>
          </p:nvSpPr>
          <p:spPr>
            <a:xfrm>
              <a:off x="2756087" y="2549992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4E9AF7-077E-8A76-ED42-44D48D17D6B3}"/>
                </a:ext>
              </a:extLst>
            </p:cNvPr>
            <p:cNvSpPr txBox="1"/>
            <p:nvPr/>
          </p:nvSpPr>
          <p:spPr>
            <a:xfrm>
              <a:off x="3832939" y="2549992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A65319-5E3C-EF87-434F-B3395008573C}"/>
                </a:ext>
              </a:extLst>
            </p:cNvPr>
            <p:cNvSpPr txBox="1"/>
            <p:nvPr/>
          </p:nvSpPr>
          <p:spPr>
            <a:xfrm>
              <a:off x="5013987" y="2549992"/>
              <a:ext cx="1401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Lookup neighbors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A3C3327-E450-6FB1-CB88-862D439C95AA}"/>
                </a:ext>
              </a:extLst>
            </p:cNvPr>
            <p:cNvSpPr txBox="1"/>
            <p:nvPr/>
          </p:nvSpPr>
          <p:spPr>
            <a:xfrm>
              <a:off x="6582962" y="2549991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46A6D21-05C1-1B73-FF11-8E9FCDC295D5}"/>
                </a:ext>
              </a:extLst>
            </p:cNvPr>
            <p:cNvSpPr txBox="1"/>
            <p:nvPr/>
          </p:nvSpPr>
          <p:spPr>
            <a:xfrm>
              <a:off x="7528572" y="2549990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04DBCFC-46E2-A836-17E5-7F802D043596}"/>
                </a:ext>
              </a:extLst>
            </p:cNvPr>
            <p:cNvSpPr txBox="1"/>
            <p:nvPr/>
          </p:nvSpPr>
          <p:spPr>
            <a:xfrm>
              <a:off x="8560744" y="2549989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866122B-F7F6-9428-BA1D-A227135FFC27}"/>
                </a:ext>
              </a:extLst>
            </p:cNvPr>
            <p:cNvSpPr txBox="1"/>
            <p:nvPr/>
          </p:nvSpPr>
          <p:spPr>
            <a:xfrm>
              <a:off x="9741792" y="2549988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Shade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968560E-20FF-C097-4482-57CDA488D29B}"/>
              </a:ext>
            </a:extLst>
          </p:cNvPr>
          <p:cNvCxnSpPr>
            <a:cxnSpLocks/>
          </p:cNvCxnSpPr>
          <p:nvPr/>
        </p:nvCxnSpPr>
        <p:spPr>
          <a:xfrm flipV="1">
            <a:off x="4645739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CC2ED35D-CD0B-8161-2453-EF28DFBAA537}"/>
              </a:ext>
            </a:extLst>
          </p:cNvPr>
          <p:cNvCxnSpPr>
            <a:cxnSpLocks/>
          </p:cNvCxnSpPr>
          <p:nvPr/>
        </p:nvCxnSpPr>
        <p:spPr>
          <a:xfrm flipV="1">
            <a:off x="5635205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E1D1C1E-95E1-1022-1F27-5AA40F197212}"/>
              </a:ext>
            </a:extLst>
          </p:cNvPr>
          <p:cNvCxnSpPr>
            <a:cxnSpLocks/>
          </p:cNvCxnSpPr>
          <p:nvPr/>
        </p:nvCxnSpPr>
        <p:spPr>
          <a:xfrm flipV="1">
            <a:off x="9373544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D93BE24-A57A-BA3B-19B3-BA381C4A8B21}"/>
              </a:ext>
            </a:extLst>
          </p:cNvPr>
          <p:cNvCxnSpPr>
            <a:cxnSpLocks/>
          </p:cNvCxnSpPr>
          <p:nvPr/>
        </p:nvCxnSpPr>
        <p:spPr>
          <a:xfrm flipV="1">
            <a:off x="10344291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F442612-2F81-37B0-74B3-2478BA4A04ED}"/>
              </a:ext>
            </a:extLst>
          </p:cNvPr>
          <p:cNvCxnSpPr>
            <a:cxnSpLocks/>
          </p:cNvCxnSpPr>
          <p:nvPr/>
        </p:nvCxnSpPr>
        <p:spPr>
          <a:xfrm flipH="1" flipV="1">
            <a:off x="2391742" y="2774462"/>
            <a:ext cx="19226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082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E8855-37B0-F95D-5A50-7A17F334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to Consider Various Divergence in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97D762-1156-9A38-8537-528D2C5FB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09968"/>
            <a:ext cx="11342915" cy="4814278"/>
          </a:xfrm>
        </p:spPr>
        <p:txBody>
          <a:bodyPr>
            <a:normAutofit/>
          </a:bodyPr>
          <a:lstStyle/>
          <a:p>
            <a:r>
              <a:rPr lang="en-US" dirty="0"/>
              <a:t>Abstractly </a:t>
            </a:r>
            <a:r>
              <a:rPr lang="en-US" dirty="0" err="1"/>
              <a:t>ReSTIR</a:t>
            </a:r>
            <a:r>
              <a:rPr lang="en-US" dirty="0"/>
              <a:t> execution looks something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Boundaries with ray tracing are super important!</a:t>
            </a:r>
          </a:p>
          <a:p>
            <a:pPr lvl="1"/>
            <a:r>
              <a:rPr lang="en-US" dirty="0"/>
              <a:t>Tracing traverses BVH, which could affect caches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(identical memory lookups before and after may vary in perf)</a:t>
            </a:r>
          </a:p>
          <a:p>
            <a:pPr lvl="1"/>
            <a:r>
              <a:rPr lang="en-US" dirty="0"/>
              <a:t>Sorting threads at these boundaries has impact 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(moving resources or adding indirections to lookups)</a:t>
            </a:r>
          </a:p>
          <a:p>
            <a:pPr lvl="1"/>
            <a:r>
              <a:rPr lang="en-US" dirty="0"/>
              <a:t>Hardware-specific decisions	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(communication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patterns during RT)</a:t>
            </a:r>
          </a:p>
          <a:p>
            <a:endParaRPr lang="en-US" sz="1400" dirty="0"/>
          </a:p>
          <a:p>
            <a:r>
              <a:rPr lang="en-US" dirty="0"/>
              <a:t>All impact divergence in interesting ways</a:t>
            </a:r>
          </a:p>
          <a:p>
            <a:pPr lvl="1"/>
            <a:r>
              <a:rPr lang="en-US" dirty="0"/>
              <a:t>Sometimes unexpected ways 		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splitting kernels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here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often beneficial,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to start, even if not optimal)</a:t>
            </a:r>
          </a:p>
          <a:p>
            <a:pPr lvl="1"/>
            <a:r>
              <a:rPr lang="en-US" dirty="0"/>
              <a:t>Regularly found ways to trade memory ↔ execution divergence to get best balance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372CC3-B8F1-CFD3-7DB4-FF995633442C}"/>
              </a:ext>
            </a:extLst>
          </p:cNvPr>
          <p:cNvGrpSpPr/>
          <p:nvPr/>
        </p:nvGrpSpPr>
        <p:grpSpPr>
          <a:xfrm>
            <a:off x="1152290" y="2384653"/>
            <a:ext cx="10164387" cy="294805"/>
            <a:chOff x="339490" y="2532186"/>
            <a:chExt cx="10164387" cy="294805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E213B49-D37D-892D-6AC5-92B9282AA537}"/>
                </a:ext>
              </a:extLst>
            </p:cNvPr>
            <p:cNvSpPr/>
            <p:nvPr/>
          </p:nvSpPr>
          <p:spPr>
            <a:xfrm>
              <a:off x="339490" y="2532186"/>
              <a:ext cx="10164387" cy="2948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0F6F0B6-A7D5-D650-5D0C-792802CB8A47}"/>
                </a:ext>
              </a:extLst>
            </p:cNvPr>
            <p:cNvSpPr txBox="1"/>
            <p:nvPr/>
          </p:nvSpPr>
          <p:spPr>
            <a:xfrm>
              <a:off x="339490" y="2549992"/>
              <a:ext cx="1258678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Pick candidates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568ECF-F3BC-3023-331B-D02BABCD8AE5}"/>
                </a:ext>
              </a:extLst>
            </p:cNvPr>
            <p:cNvSpPr txBox="1"/>
            <p:nvPr/>
          </p:nvSpPr>
          <p:spPr>
            <a:xfrm>
              <a:off x="1765797" y="2549992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0E3CB91-E715-B461-8191-3B0D394A6FEC}"/>
                </a:ext>
              </a:extLst>
            </p:cNvPr>
            <p:cNvSpPr txBox="1"/>
            <p:nvPr/>
          </p:nvSpPr>
          <p:spPr>
            <a:xfrm>
              <a:off x="2756087" y="2549992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4E9AF7-077E-8A76-ED42-44D48D17D6B3}"/>
                </a:ext>
              </a:extLst>
            </p:cNvPr>
            <p:cNvSpPr txBox="1"/>
            <p:nvPr/>
          </p:nvSpPr>
          <p:spPr>
            <a:xfrm>
              <a:off x="3832939" y="2549992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AA65319-5E3C-EF87-434F-B3395008573C}"/>
                </a:ext>
              </a:extLst>
            </p:cNvPr>
            <p:cNvSpPr txBox="1"/>
            <p:nvPr/>
          </p:nvSpPr>
          <p:spPr>
            <a:xfrm>
              <a:off x="5013987" y="2549992"/>
              <a:ext cx="1401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Lookup neighbors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A3C3327-E450-6FB1-CB88-862D439C95AA}"/>
                </a:ext>
              </a:extLst>
            </p:cNvPr>
            <p:cNvSpPr txBox="1"/>
            <p:nvPr/>
          </p:nvSpPr>
          <p:spPr>
            <a:xfrm>
              <a:off x="6582962" y="2549991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Reweight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46A6D21-05C1-1B73-FF11-8E9FCDC295D5}"/>
                </a:ext>
              </a:extLst>
            </p:cNvPr>
            <p:cNvSpPr txBox="1"/>
            <p:nvPr/>
          </p:nvSpPr>
          <p:spPr>
            <a:xfrm>
              <a:off x="7528572" y="2549990"/>
              <a:ext cx="909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Select one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04DBCFC-46E2-A836-17E5-7F802D043596}"/>
                </a:ext>
              </a:extLst>
            </p:cNvPr>
            <p:cNvSpPr txBox="1"/>
            <p:nvPr/>
          </p:nvSpPr>
          <p:spPr>
            <a:xfrm>
              <a:off x="8560744" y="2549989"/>
              <a:ext cx="1013419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Trace ray(s)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866122B-F7F6-9428-BA1D-A227135FFC27}"/>
                </a:ext>
              </a:extLst>
            </p:cNvPr>
            <p:cNvSpPr txBox="1"/>
            <p:nvPr/>
          </p:nvSpPr>
          <p:spPr>
            <a:xfrm>
              <a:off x="9741792" y="2549988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Shade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968560E-20FF-C097-4482-57CDA488D29B}"/>
              </a:ext>
            </a:extLst>
          </p:cNvPr>
          <p:cNvCxnSpPr>
            <a:cxnSpLocks/>
          </p:cNvCxnSpPr>
          <p:nvPr/>
        </p:nvCxnSpPr>
        <p:spPr>
          <a:xfrm flipV="1">
            <a:off x="4645739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CC2ED35D-CD0B-8161-2453-EF28DFBAA537}"/>
              </a:ext>
            </a:extLst>
          </p:cNvPr>
          <p:cNvCxnSpPr>
            <a:cxnSpLocks/>
          </p:cNvCxnSpPr>
          <p:nvPr/>
        </p:nvCxnSpPr>
        <p:spPr>
          <a:xfrm flipV="1">
            <a:off x="5635205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E1D1C1E-95E1-1022-1F27-5AA40F197212}"/>
              </a:ext>
            </a:extLst>
          </p:cNvPr>
          <p:cNvCxnSpPr>
            <a:cxnSpLocks/>
          </p:cNvCxnSpPr>
          <p:nvPr/>
        </p:nvCxnSpPr>
        <p:spPr>
          <a:xfrm flipV="1">
            <a:off x="9373544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D93BE24-A57A-BA3B-19B3-BA381C4A8B21}"/>
              </a:ext>
            </a:extLst>
          </p:cNvPr>
          <p:cNvCxnSpPr>
            <a:cxnSpLocks/>
          </p:cNvCxnSpPr>
          <p:nvPr/>
        </p:nvCxnSpPr>
        <p:spPr>
          <a:xfrm flipV="1">
            <a:off x="10344291" y="2774462"/>
            <a:ext cx="0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F442612-2F81-37B0-74B3-2478BA4A04ED}"/>
              </a:ext>
            </a:extLst>
          </p:cNvPr>
          <p:cNvCxnSpPr>
            <a:cxnSpLocks/>
          </p:cNvCxnSpPr>
          <p:nvPr/>
        </p:nvCxnSpPr>
        <p:spPr>
          <a:xfrm flipH="1" flipV="1">
            <a:off x="2391742" y="2774462"/>
            <a:ext cx="19226" cy="554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112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87B5D-BC9B-857D-A3CA-7DB6E330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“Reusing” Visibility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02A38-EFD8-FDF1-7387-CE6413922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101CC7-8518-52A3-A5C7-F21EF465D7E1}"/>
              </a:ext>
            </a:extLst>
          </p:cNvPr>
          <p:cNvSpPr txBox="1"/>
          <p:nvPr/>
        </p:nvSpPr>
        <p:spPr>
          <a:xfrm>
            <a:off x="1672493" y="947108"/>
            <a:ext cx="5976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** Warning:  </a:t>
            </a:r>
            <a:r>
              <a:rPr lang="en-US" sz="1200" b="1" i="1" u="sng" dirty="0">
                <a:solidFill>
                  <a:schemeClr val="accent4">
                    <a:lumMod val="75000"/>
                  </a:schemeClr>
                </a:solidFill>
              </a:rPr>
              <a:t>Very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 tricky; the easiest way to get unknown error is visibility reuse</a:t>
            </a:r>
          </a:p>
        </p:txBody>
      </p:sp>
    </p:spTree>
    <p:extLst>
      <p:ext uri="{BB962C8B-B14F-4D97-AF65-F5344CB8AC3E}">
        <p14:creationId xmlns:p14="http://schemas.microsoft.com/office/powerpoint/2010/main" val="3484692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87B5D-BC9B-857D-A3CA-7DB6E330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“Reusing” Visibility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02A38-EFD8-FDF1-7387-CE641392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87647"/>
            <a:ext cx="11342915" cy="3897179"/>
          </a:xfrm>
        </p:spPr>
        <p:txBody>
          <a:bodyPr/>
          <a:lstStyle/>
          <a:p>
            <a:r>
              <a:rPr lang="en-US" dirty="0"/>
              <a:t>What if two rays per pixel is too much?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DI)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101CC7-8518-52A3-A5C7-F21EF465D7E1}"/>
              </a:ext>
            </a:extLst>
          </p:cNvPr>
          <p:cNvSpPr txBox="1"/>
          <p:nvPr/>
        </p:nvSpPr>
        <p:spPr>
          <a:xfrm>
            <a:off x="1672493" y="947108"/>
            <a:ext cx="5976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** Warning:  </a:t>
            </a:r>
            <a:r>
              <a:rPr lang="en-US" sz="1200" b="1" i="1" u="sng" dirty="0">
                <a:solidFill>
                  <a:schemeClr val="accent4">
                    <a:lumMod val="75000"/>
                  </a:schemeClr>
                </a:solidFill>
              </a:rPr>
              <a:t>Very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 tricky; the easiest way to get unknown error is visibility reuse</a:t>
            </a:r>
          </a:p>
        </p:txBody>
      </p:sp>
      <p:pic>
        <p:nvPicPr>
          <p:cNvPr id="11" name="Content Placeholder 11" descr="A picture containing text, indoor, different, cluttered&#10;&#10;Description automatically generated">
            <a:extLst>
              <a:ext uri="{FF2B5EF4-FFF2-40B4-BE49-F238E27FC236}">
                <a16:creationId xmlns="" xmlns:a16="http://schemas.microsoft.com/office/drawing/2014/main" id="{04D12FEE-43A2-A154-A3A8-37A27D41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" y="2620506"/>
            <a:ext cx="12192428" cy="423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8A3964-CC3F-4121-8437-A239C04FD5C9}"/>
              </a:ext>
            </a:extLst>
          </p:cNvPr>
          <p:cNvSpPr txBox="1"/>
          <p:nvPr/>
        </p:nvSpPr>
        <p:spPr>
          <a:xfrm>
            <a:off x="0" y="6517685"/>
            <a:ext cx="1305168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b="1" dirty="0">
                <a:solidFill>
                  <a:schemeClr val="tx1"/>
                </a:solidFill>
                <a:latin typeface="Trebuchet MS" panose="020B0603020202020204" pitchFamily="34" charset="0"/>
              </a:rPr>
              <a:t>2 rays per pixel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A845C-4080-6DA1-B024-3CD0B4F4615E}"/>
              </a:ext>
            </a:extLst>
          </p:cNvPr>
          <p:cNvSpPr txBox="1"/>
          <p:nvPr/>
        </p:nvSpPr>
        <p:spPr>
          <a:xfrm>
            <a:off x="2411047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1.75 rays per pixel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6AE914-CF76-F7EF-CEFA-504B23EBFE0A}"/>
              </a:ext>
            </a:extLst>
          </p:cNvPr>
          <p:cNvSpPr txBox="1"/>
          <p:nvPr/>
        </p:nvSpPr>
        <p:spPr>
          <a:xfrm>
            <a:off x="4868986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1.5 rays per pixel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436206-3C25-3BF3-049E-39AAB6862F2E}"/>
              </a:ext>
            </a:extLst>
          </p:cNvPr>
          <p:cNvSpPr txBox="1"/>
          <p:nvPr/>
        </p:nvSpPr>
        <p:spPr>
          <a:xfrm>
            <a:off x="7295665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1.25 rays per pixel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4297CEB-AC33-F16A-E9D7-7D6166303DA6}"/>
              </a:ext>
            </a:extLst>
          </p:cNvPr>
          <p:cNvSpPr txBox="1"/>
          <p:nvPr/>
        </p:nvSpPr>
        <p:spPr>
          <a:xfrm>
            <a:off x="9780953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 ray per pixel</a:t>
            </a:r>
          </a:p>
        </p:txBody>
      </p:sp>
    </p:spTree>
    <p:extLst>
      <p:ext uri="{BB962C8B-B14F-4D97-AF65-F5344CB8AC3E}">
        <p14:creationId xmlns:p14="http://schemas.microsoft.com/office/powerpoint/2010/main" val="2397681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87B5D-BC9B-857D-A3CA-7DB6E330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“Reusing” Visibility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02A38-EFD8-FDF1-7387-CE641392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87647"/>
            <a:ext cx="11342915" cy="3897179"/>
          </a:xfrm>
        </p:spPr>
        <p:txBody>
          <a:bodyPr/>
          <a:lstStyle/>
          <a:p>
            <a:r>
              <a:rPr lang="en-US" dirty="0"/>
              <a:t>What if two rays per pixel is too much?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DI)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101CC7-8518-52A3-A5C7-F21EF465D7E1}"/>
              </a:ext>
            </a:extLst>
          </p:cNvPr>
          <p:cNvSpPr txBox="1"/>
          <p:nvPr/>
        </p:nvSpPr>
        <p:spPr>
          <a:xfrm>
            <a:off x="1672493" y="947108"/>
            <a:ext cx="5976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** Warning:  </a:t>
            </a:r>
            <a:r>
              <a:rPr lang="en-US" sz="1200" b="1" i="1" u="sng" dirty="0">
                <a:solidFill>
                  <a:schemeClr val="accent4">
                    <a:lumMod val="75000"/>
                  </a:schemeClr>
                </a:solidFill>
              </a:rPr>
              <a:t>Very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 tricky; the easiest way to get unknown error is visibility reuse</a:t>
            </a:r>
          </a:p>
        </p:txBody>
      </p:sp>
      <p:pic>
        <p:nvPicPr>
          <p:cNvPr id="11" name="Content Placeholder 11" descr="A picture containing text, indoor, different, cluttered&#10;&#10;Description automatically generated">
            <a:extLst>
              <a:ext uri="{FF2B5EF4-FFF2-40B4-BE49-F238E27FC236}">
                <a16:creationId xmlns="" xmlns:a16="http://schemas.microsoft.com/office/drawing/2014/main" id="{04D12FEE-43A2-A154-A3A8-37A27D41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" y="2620506"/>
            <a:ext cx="12192428" cy="423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8A3964-CC3F-4121-8437-A239C04FD5C9}"/>
              </a:ext>
            </a:extLst>
          </p:cNvPr>
          <p:cNvSpPr txBox="1"/>
          <p:nvPr/>
        </p:nvSpPr>
        <p:spPr>
          <a:xfrm>
            <a:off x="0" y="6517685"/>
            <a:ext cx="1305168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b="1" dirty="0">
                <a:solidFill>
                  <a:schemeClr val="tx1"/>
                </a:solidFill>
                <a:latin typeface="Trebuchet MS" panose="020B0603020202020204" pitchFamily="34" charset="0"/>
              </a:rPr>
              <a:t>2 rays per pixel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A845C-4080-6DA1-B024-3CD0B4F4615E}"/>
              </a:ext>
            </a:extLst>
          </p:cNvPr>
          <p:cNvSpPr txBox="1"/>
          <p:nvPr/>
        </p:nvSpPr>
        <p:spPr>
          <a:xfrm>
            <a:off x="2411047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1.75 rays per pixel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6AE914-CF76-F7EF-CEFA-504B23EBFE0A}"/>
              </a:ext>
            </a:extLst>
          </p:cNvPr>
          <p:cNvSpPr txBox="1"/>
          <p:nvPr/>
        </p:nvSpPr>
        <p:spPr>
          <a:xfrm>
            <a:off x="4868986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1.5 rays per pixel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436206-3C25-3BF3-049E-39AAB6862F2E}"/>
              </a:ext>
            </a:extLst>
          </p:cNvPr>
          <p:cNvSpPr txBox="1"/>
          <p:nvPr/>
        </p:nvSpPr>
        <p:spPr>
          <a:xfrm>
            <a:off x="7295665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1.25 rays per pixel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4297CEB-AC33-F16A-E9D7-7D6166303DA6}"/>
              </a:ext>
            </a:extLst>
          </p:cNvPr>
          <p:cNvSpPr txBox="1"/>
          <p:nvPr/>
        </p:nvSpPr>
        <p:spPr>
          <a:xfrm>
            <a:off x="9780953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 ray per pixel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6FF324A1-43AC-8362-5E9B-7C0C00F0AEFA}"/>
              </a:ext>
            </a:extLst>
          </p:cNvPr>
          <p:cNvSpPr/>
          <p:nvPr/>
        </p:nvSpPr>
        <p:spPr>
          <a:xfrm>
            <a:off x="11246975" y="3993662"/>
            <a:ext cx="859692" cy="1591164"/>
          </a:xfrm>
          <a:prstGeom prst="ellipse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1348F306-2637-9005-F537-BF91DE5769C4}"/>
              </a:ext>
            </a:extLst>
          </p:cNvPr>
          <p:cNvCxnSpPr>
            <a:cxnSpLocks/>
          </p:cNvCxnSpPr>
          <p:nvPr/>
        </p:nvCxnSpPr>
        <p:spPr>
          <a:xfrm>
            <a:off x="10918092" y="2383692"/>
            <a:ext cx="625229" cy="15474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EB7578-96A5-4838-EC30-AA82BB26297C}"/>
              </a:ext>
            </a:extLst>
          </p:cNvPr>
          <p:cNvSpPr txBox="1"/>
          <p:nvPr/>
        </p:nvSpPr>
        <p:spPr>
          <a:xfrm>
            <a:off x="8425019" y="1797949"/>
            <a:ext cx="333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reuse </a:t>
            </a:r>
            <a:r>
              <a:rPr lang="en-US" i="1" u="sng" dirty="0"/>
              <a:t>spatial</a:t>
            </a:r>
            <a:r>
              <a:rPr lang="en-US" i="1" dirty="0"/>
              <a:t> </a:t>
            </a:r>
            <a:r>
              <a:rPr lang="en-US" dirty="0"/>
              <a:t>neighbor visibility</a:t>
            </a:r>
          </a:p>
          <a:p>
            <a:r>
              <a:rPr lang="en-US" dirty="0"/>
              <a:t>in exchange for fading contact shadows</a:t>
            </a:r>
          </a:p>
        </p:txBody>
      </p:sp>
    </p:spTree>
    <p:extLst>
      <p:ext uri="{BB962C8B-B14F-4D97-AF65-F5344CB8AC3E}">
        <p14:creationId xmlns:p14="http://schemas.microsoft.com/office/powerpoint/2010/main" val="3193537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87B5D-BC9B-857D-A3CA-7DB6E330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“Reusing” Visibility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101CC7-8518-52A3-A5C7-F21EF465D7E1}"/>
              </a:ext>
            </a:extLst>
          </p:cNvPr>
          <p:cNvSpPr txBox="1"/>
          <p:nvPr/>
        </p:nvSpPr>
        <p:spPr>
          <a:xfrm>
            <a:off x="1672493" y="947108"/>
            <a:ext cx="5976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** Warning:  </a:t>
            </a:r>
            <a:r>
              <a:rPr lang="en-US" sz="1200" b="1" i="1" u="sng" dirty="0">
                <a:solidFill>
                  <a:schemeClr val="accent4">
                    <a:lumMod val="75000"/>
                  </a:schemeClr>
                </a:solidFill>
              </a:rPr>
              <a:t>Very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 tricky; the easiest way to get unknown error is visibility reuse</a:t>
            </a:r>
          </a:p>
        </p:txBody>
      </p:sp>
      <p:pic>
        <p:nvPicPr>
          <p:cNvPr id="11" name="Content Placeholder 11" descr="A picture containing text, indoor, different, cluttered&#10;&#10;Description automatically generated">
            <a:extLst>
              <a:ext uri="{FF2B5EF4-FFF2-40B4-BE49-F238E27FC236}">
                <a16:creationId xmlns="" xmlns:a16="http://schemas.microsoft.com/office/drawing/2014/main" id="{04D12FEE-43A2-A154-A3A8-37A27D41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" y="2620506"/>
            <a:ext cx="12192428" cy="423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8A3964-CC3F-4121-8437-A239C04FD5C9}"/>
              </a:ext>
            </a:extLst>
          </p:cNvPr>
          <p:cNvSpPr txBox="1"/>
          <p:nvPr/>
        </p:nvSpPr>
        <p:spPr>
          <a:xfrm>
            <a:off x="0" y="6517685"/>
            <a:ext cx="1305168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b="1" dirty="0">
                <a:solidFill>
                  <a:schemeClr val="tx1"/>
                </a:solidFill>
                <a:latin typeface="Trebuchet MS" panose="020B0603020202020204" pitchFamily="34" charset="0"/>
              </a:rPr>
              <a:t>2 rays per pixel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2A845C-4080-6DA1-B024-3CD0B4F4615E}"/>
              </a:ext>
            </a:extLst>
          </p:cNvPr>
          <p:cNvSpPr txBox="1"/>
          <p:nvPr/>
        </p:nvSpPr>
        <p:spPr>
          <a:xfrm>
            <a:off x="2411047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1.75 rays per pixel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C6AE914-CF76-F7EF-CEFA-504B23EBFE0A}"/>
              </a:ext>
            </a:extLst>
          </p:cNvPr>
          <p:cNvSpPr txBox="1"/>
          <p:nvPr/>
        </p:nvSpPr>
        <p:spPr>
          <a:xfrm>
            <a:off x="4868986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1.5 rays per pixel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A436206-3C25-3BF3-049E-39AAB6862F2E}"/>
              </a:ext>
            </a:extLst>
          </p:cNvPr>
          <p:cNvSpPr txBox="1"/>
          <p:nvPr/>
        </p:nvSpPr>
        <p:spPr>
          <a:xfrm>
            <a:off x="7295665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1.25 rays per pixel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4297CEB-AC33-F16A-E9D7-7D6166303DA6}"/>
              </a:ext>
            </a:extLst>
          </p:cNvPr>
          <p:cNvSpPr txBox="1"/>
          <p:nvPr/>
        </p:nvSpPr>
        <p:spPr>
          <a:xfrm>
            <a:off x="9780953" y="6517685"/>
            <a:ext cx="14653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chemeClr val="tx1"/>
                </a:solidFill>
                <a:latin typeface="Trebuchet MS" panose="020B0603020202020204" pitchFamily="34" charset="0"/>
              </a:rPr>
              <a:t>1 ray per pixel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B94F76B-52E2-5F25-F856-B8DC168FE150}"/>
              </a:ext>
            </a:extLst>
          </p:cNvPr>
          <p:cNvSpPr/>
          <p:nvPr/>
        </p:nvSpPr>
        <p:spPr>
          <a:xfrm>
            <a:off x="0" y="2454030"/>
            <a:ext cx="12192000" cy="440396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02A38-EFD8-FDF1-7387-CE6413922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87647"/>
            <a:ext cx="11342915" cy="4931984"/>
          </a:xfrm>
        </p:spPr>
        <p:txBody>
          <a:bodyPr>
            <a:normAutofit/>
          </a:bodyPr>
          <a:lstStyle/>
          <a:p>
            <a:r>
              <a:rPr lang="en-US" dirty="0"/>
              <a:t>What if two rays per pixel is too much?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DI) 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Why is this tricky?</a:t>
            </a:r>
          </a:p>
          <a:p>
            <a:pPr lvl="1"/>
            <a:r>
              <a:rPr lang="en-US" dirty="0"/>
              <a:t>Any visibility reuse </a:t>
            </a:r>
            <a:r>
              <a:rPr lang="en-US" i="1" u="sng" dirty="0"/>
              <a:t>introduces bias</a:t>
            </a:r>
          </a:p>
          <a:p>
            <a:pPr lvl="1"/>
            <a:endParaRPr lang="en-US" dirty="0"/>
          </a:p>
          <a:p>
            <a:r>
              <a:rPr lang="en-US" dirty="0"/>
              <a:t>Best approach:</a:t>
            </a:r>
          </a:p>
          <a:p>
            <a:pPr lvl="1"/>
            <a:r>
              <a:rPr lang="en-US" dirty="0"/>
              <a:t>Only reuse visibility if bias can not feed forward to future frames</a:t>
            </a:r>
          </a:p>
          <a:p>
            <a:pPr lvl="1"/>
            <a:r>
              <a:rPr lang="en-US" dirty="0"/>
              <a:t>I.e., visibility “reused” for one frame, then discarded</a:t>
            </a: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These results come from </a:t>
            </a:r>
            <a:r>
              <a:rPr lang="en-US" dirty="0">
                <a:hlinkClick r:id="rId3"/>
              </a:rPr>
              <a:t>[Wyman &amp; Panteleev 2021]</a:t>
            </a:r>
            <a:endParaRPr lang="en-US" dirty="0"/>
          </a:p>
          <a:p>
            <a:pPr lvl="1"/>
            <a:r>
              <a:rPr lang="en-US" dirty="0"/>
              <a:t>Using “decoupled shading” </a:t>
            </a:r>
          </a:p>
          <a:p>
            <a:pPr lvl="1"/>
            <a:r>
              <a:rPr lang="en-US" dirty="0"/>
              <a:t>One completely new ray used to generate future reservoirs</a:t>
            </a:r>
          </a:p>
          <a:p>
            <a:pPr lvl="1"/>
            <a:r>
              <a:rPr lang="en-US" dirty="0"/>
              <a:t>Up to two visibility tests reused, but </a:t>
            </a:r>
            <a:r>
              <a:rPr lang="en-US" i="1" u="sng" dirty="0"/>
              <a:t>only</a:t>
            </a:r>
            <a:r>
              <a:rPr lang="en-US" dirty="0"/>
              <a:t> when shading this frame’s pixels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76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BB4E21-93B2-B6AC-3BAD-E53FB6AE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432656-5403-A85D-F91D-48611CB4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79831"/>
            <a:ext cx="11342915" cy="4259864"/>
          </a:xfrm>
        </p:spPr>
        <p:txBody>
          <a:bodyPr>
            <a:normAutofit/>
          </a:bodyPr>
          <a:lstStyle/>
          <a:p>
            <a:r>
              <a:rPr lang="en-US" dirty="0"/>
              <a:t>Easy to write poor-performing </a:t>
            </a:r>
            <a:r>
              <a:rPr lang="en-US" dirty="0" err="1"/>
              <a:t>ReSTIR</a:t>
            </a:r>
            <a:r>
              <a:rPr lang="en-US" dirty="0"/>
              <a:t> code</a:t>
            </a:r>
          </a:p>
          <a:p>
            <a:pPr lvl="1"/>
            <a:r>
              <a:rPr lang="en-US" dirty="0"/>
              <a:t>Thanks to random rays and memory access</a:t>
            </a:r>
          </a:p>
          <a:p>
            <a:pPr lvl="1"/>
            <a:r>
              <a:rPr lang="en-US" dirty="0"/>
              <a:t>Complexity of ray tracing overheads</a:t>
            </a:r>
          </a:p>
          <a:p>
            <a:pPr lvl="1"/>
            <a:endParaRPr lang="en-US" sz="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28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BB4E21-93B2-B6AC-3BAD-E53FB6AE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432656-5403-A85D-F91D-48611CB4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79831"/>
            <a:ext cx="11342915" cy="4259864"/>
          </a:xfrm>
        </p:spPr>
        <p:txBody>
          <a:bodyPr>
            <a:normAutofit/>
          </a:bodyPr>
          <a:lstStyle/>
          <a:p>
            <a:r>
              <a:rPr lang="en-US" dirty="0"/>
              <a:t>Easy to write poor-performing </a:t>
            </a:r>
            <a:r>
              <a:rPr lang="en-US" dirty="0" err="1"/>
              <a:t>ReSTIR</a:t>
            </a:r>
            <a:r>
              <a:rPr lang="en-US" dirty="0"/>
              <a:t> code</a:t>
            </a:r>
          </a:p>
          <a:p>
            <a:pPr lvl="1"/>
            <a:r>
              <a:rPr lang="en-US" dirty="0"/>
              <a:t>Thanks to random rays and memory access</a:t>
            </a:r>
          </a:p>
          <a:p>
            <a:pPr lvl="1"/>
            <a:r>
              <a:rPr lang="en-US" dirty="0"/>
              <a:t>Complexity of ray tracing overheads</a:t>
            </a:r>
          </a:p>
          <a:p>
            <a:pPr lvl="1"/>
            <a:endParaRPr lang="en-US" sz="500" dirty="0"/>
          </a:p>
          <a:p>
            <a:r>
              <a:rPr lang="en-US" dirty="0"/>
              <a:t>Does not mean </a:t>
            </a:r>
            <a:r>
              <a:rPr lang="en-US" dirty="0" err="1"/>
              <a:t>ReSTIR</a:t>
            </a:r>
            <a:r>
              <a:rPr lang="en-US" dirty="0"/>
              <a:t> is GPU-unfriendly</a:t>
            </a:r>
          </a:p>
          <a:p>
            <a:pPr lvl="1"/>
            <a:r>
              <a:rPr lang="en-US" dirty="0"/>
              <a:t>Need to think about divergence carefully</a:t>
            </a:r>
          </a:p>
          <a:p>
            <a:pPr lvl="1"/>
            <a:r>
              <a:rPr lang="en-US" dirty="0"/>
              <a:t>Add new RIS steps designed to mitigate memory or execution divergence</a:t>
            </a:r>
          </a:p>
          <a:p>
            <a:pPr lvl="1"/>
            <a:endParaRPr lang="en-US" sz="500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1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When first building RTXDI from our 2020 </a:t>
            </a:r>
            <a:r>
              <a:rPr lang="en-US" dirty="0" err="1"/>
              <a:t>ReSTIR</a:t>
            </a:r>
            <a:r>
              <a:rPr lang="en-US" dirty="0"/>
              <a:t> paper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NVIDIA perf analysis team essentially said, “go redesign your algorithm” 	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(though in a much nicer way)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Why? 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We randomly pick lights, randomly combine neighbors, randomly shoot rays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Essentially, </a:t>
            </a:r>
            <a:r>
              <a:rPr lang="en-US" dirty="0" err="1"/>
              <a:t>ReSTIR</a:t>
            </a:r>
            <a:r>
              <a:rPr lang="en-US" dirty="0"/>
              <a:t> aims for peak incoherence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Not the traditional way towards performance GPU code; our perf analysis team was unamused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We had high memory divergence and high execution divergence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is easy to get a 32x slowdown by serializing threads in a warp</a:t>
            </a:r>
          </a:p>
          <a:p>
            <a:pPr lvl="1"/>
            <a:r>
              <a:rPr lang="en-US" dirty="0"/>
              <a:t>With just five </a:t>
            </a:r>
            <a:r>
              <a:rPr lang="en-US" b="1" dirty="0"/>
              <a:t>if</a:t>
            </a:r>
            <a:r>
              <a:rPr lang="en-US" dirty="0"/>
              <a:t> statements using random predicates</a:t>
            </a:r>
          </a:p>
          <a:p>
            <a:pPr lvl="1"/>
            <a:r>
              <a:rPr lang="en-US" dirty="0"/>
              <a:t>Even fewer if non-</a:t>
            </a:r>
            <a:r>
              <a:rPr lang="en-US" dirty="0" err="1"/>
              <a:t>ReSTIR</a:t>
            </a:r>
            <a:r>
              <a:rPr lang="en-US" dirty="0"/>
              <a:t> ray tracing code </a:t>
            </a:r>
            <a:r>
              <a:rPr lang="en-US" i="1" dirty="0"/>
              <a:t>already</a:t>
            </a:r>
            <a:r>
              <a:rPr lang="en-US" dirty="0"/>
              <a:t> introduces divergence (likely)</a:t>
            </a:r>
          </a:p>
        </p:txBody>
      </p:sp>
    </p:spTree>
    <p:extLst>
      <p:ext uri="{BB962C8B-B14F-4D97-AF65-F5344CB8AC3E}">
        <p14:creationId xmlns:p14="http://schemas.microsoft.com/office/powerpoint/2010/main" val="2600139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BB4E21-93B2-B6AC-3BAD-E53FB6AE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432656-5403-A85D-F91D-48611CB4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79831"/>
            <a:ext cx="11342915" cy="4259864"/>
          </a:xfrm>
        </p:spPr>
        <p:txBody>
          <a:bodyPr>
            <a:normAutofit/>
          </a:bodyPr>
          <a:lstStyle/>
          <a:p>
            <a:r>
              <a:rPr lang="en-US" dirty="0"/>
              <a:t>Easy to write poor-performing </a:t>
            </a:r>
            <a:r>
              <a:rPr lang="en-US" dirty="0" err="1"/>
              <a:t>ReSTIR</a:t>
            </a:r>
            <a:r>
              <a:rPr lang="en-US" dirty="0"/>
              <a:t> code</a:t>
            </a:r>
          </a:p>
          <a:p>
            <a:pPr lvl="1"/>
            <a:r>
              <a:rPr lang="en-US" dirty="0"/>
              <a:t>Thanks to random rays and memory access</a:t>
            </a:r>
          </a:p>
          <a:p>
            <a:pPr lvl="1"/>
            <a:r>
              <a:rPr lang="en-US" dirty="0"/>
              <a:t>Complexity of ray tracing overheads</a:t>
            </a:r>
          </a:p>
          <a:p>
            <a:pPr lvl="1"/>
            <a:endParaRPr lang="en-US" sz="500" dirty="0"/>
          </a:p>
          <a:p>
            <a:r>
              <a:rPr lang="en-US" dirty="0"/>
              <a:t>Does not mean </a:t>
            </a:r>
            <a:r>
              <a:rPr lang="en-US" dirty="0" err="1"/>
              <a:t>ReSTIR</a:t>
            </a:r>
            <a:r>
              <a:rPr lang="en-US" dirty="0"/>
              <a:t> is GPU-unfriendly</a:t>
            </a:r>
          </a:p>
          <a:p>
            <a:pPr lvl="1"/>
            <a:r>
              <a:rPr lang="en-US" dirty="0"/>
              <a:t>Need to think about divergence carefully</a:t>
            </a:r>
          </a:p>
          <a:p>
            <a:pPr lvl="1"/>
            <a:r>
              <a:rPr lang="en-US" dirty="0"/>
              <a:t>Add new RIS steps designed to mitigate memory or execution divergence</a:t>
            </a:r>
          </a:p>
          <a:p>
            <a:pPr lvl="1"/>
            <a:endParaRPr lang="en-US" sz="500" dirty="0"/>
          </a:p>
          <a:p>
            <a:r>
              <a:rPr lang="en-US" dirty="0"/>
              <a:t>Can view </a:t>
            </a:r>
            <a:r>
              <a:rPr lang="en-US" dirty="0" err="1"/>
              <a:t>ReSTIR</a:t>
            </a:r>
            <a:r>
              <a:rPr lang="en-US" dirty="0"/>
              <a:t> as a </a:t>
            </a:r>
            <a:r>
              <a:rPr lang="en-US" dirty="0" err="1"/>
              <a:t>LoDing</a:t>
            </a:r>
            <a:r>
              <a:rPr lang="en-US" dirty="0"/>
              <a:t> of integration domain</a:t>
            </a:r>
          </a:p>
          <a:p>
            <a:pPr lvl="1"/>
            <a:r>
              <a:rPr lang="en-US" dirty="0"/>
              <a:t>Just like coarsening light probe textures</a:t>
            </a:r>
          </a:p>
          <a:p>
            <a:pPr lvl="1"/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613960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BB4E21-93B2-B6AC-3BAD-E53FB6AE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432656-5403-A85D-F91D-48611CB4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679831"/>
            <a:ext cx="11342915" cy="4259864"/>
          </a:xfrm>
        </p:spPr>
        <p:txBody>
          <a:bodyPr>
            <a:normAutofit/>
          </a:bodyPr>
          <a:lstStyle/>
          <a:p>
            <a:r>
              <a:rPr lang="en-US" dirty="0"/>
              <a:t>Easy to write poor-performing </a:t>
            </a:r>
            <a:r>
              <a:rPr lang="en-US" dirty="0" err="1"/>
              <a:t>ReSTIR</a:t>
            </a:r>
            <a:r>
              <a:rPr lang="en-US" dirty="0"/>
              <a:t> code</a:t>
            </a:r>
          </a:p>
          <a:p>
            <a:pPr lvl="1"/>
            <a:r>
              <a:rPr lang="en-US" dirty="0"/>
              <a:t>Thanks to random rays and memory access</a:t>
            </a:r>
          </a:p>
          <a:p>
            <a:pPr lvl="1"/>
            <a:r>
              <a:rPr lang="en-US" dirty="0"/>
              <a:t>Complexity of ray tracing overheads</a:t>
            </a:r>
          </a:p>
          <a:p>
            <a:pPr lvl="1"/>
            <a:endParaRPr lang="en-US" sz="500" dirty="0"/>
          </a:p>
          <a:p>
            <a:r>
              <a:rPr lang="en-US" dirty="0"/>
              <a:t>Does not mean </a:t>
            </a:r>
            <a:r>
              <a:rPr lang="en-US" dirty="0" err="1"/>
              <a:t>ReSTIR</a:t>
            </a:r>
            <a:r>
              <a:rPr lang="en-US" dirty="0"/>
              <a:t> is GPU-unfriendly</a:t>
            </a:r>
          </a:p>
          <a:p>
            <a:pPr lvl="1"/>
            <a:r>
              <a:rPr lang="en-US" dirty="0"/>
              <a:t>Need to think about divergence carefully</a:t>
            </a:r>
          </a:p>
          <a:p>
            <a:pPr lvl="1"/>
            <a:r>
              <a:rPr lang="en-US" dirty="0"/>
              <a:t>Add new RIS steps designed to mitigate memory or execution divergence</a:t>
            </a:r>
          </a:p>
          <a:p>
            <a:pPr lvl="1"/>
            <a:endParaRPr lang="en-US" sz="500" dirty="0"/>
          </a:p>
          <a:p>
            <a:r>
              <a:rPr lang="en-US" dirty="0"/>
              <a:t>Can view </a:t>
            </a:r>
            <a:r>
              <a:rPr lang="en-US" dirty="0" err="1"/>
              <a:t>ReSTIR</a:t>
            </a:r>
            <a:r>
              <a:rPr lang="en-US" dirty="0"/>
              <a:t> as a </a:t>
            </a:r>
            <a:r>
              <a:rPr lang="en-US" dirty="0" err="1"/>
              <a:t>LoDing</a:t>
            </a:r>
            <a:r>
              <a:rPr lang="en-US" dirty="0"/>
              <a:t> of integration domain</a:t>
            </a:r>
          </a:p>
          <a:p>
            <a:pPr lvl="1"/>
            <a:r>
              <a:rPr lang="en-US" dirty="0"/>
              <a:t>Just like coarsening light probe textures</a:t>
            </a:r>
          </a:p>
          <a:p>
            <a:pPr lvl="1"/>
            <a:endParaRPr lang="en-US" sz="500" dirty="0"/>
          </a:p>
          <a:p>
            <a:r>
              <a:rPr lang="en-US" dirty="0"/>
              <a:t>Visibility reuse is tricky to get right</a:t>
            </a:r>
          </a:p>
          <a:p>
            <a:pPr lvl="1"/>
            <a:r>
              <a:rPr lang="en-US" dirty="0"/>
              <a:t>Can provide performance ↔ quality tradeoff knobs</a:t>
            </a:r>
          </a:p>
        </p:txBody>
      </p:sp>
    </p:spTree>
    <p:extLst>
      <p:ext uri="{BB962C8B-B14F-4D97-AF65-F5344CB8AC3E}">
        <p14:creationId xmlns:p14="http://schemas.microsoft.com/office/powerpoint/2010/main" val="3741327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612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ctrTitle"/>
          </p:nvPr>
        </p:nvSpPr>
        <p:spPr>
          <a:xfrm>
            <a:off x="1010516" y="2861100"/>
            <a:ext cx="8704984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Arial"/>
              <a:buNone/>
            </a:pPr>
            <a:r>
              <a:rPr lang="en-US" sz="4000" dirty="0" smtClean="0"/>
              <a:t>Backup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610783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 Do You Want To Optimize?</a:t>
            </a: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83CC3C-877B-545E-3CC3-BE5FA7C5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Optimize?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05E514-520E-6DB8-9633-3C55056A3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11342915" cy="4228602"/>
          </a:xfrm>
        </p:spPr>
        <p:txBody>
          <a:bodyPr>
            <a:normAutofit/>
          </a:bodyPr>
          <a:lstStyle/>
          <a:p>
            <a:r>
              <a:rPr lang="en-US" dirty="0"/>
              <a:t>Obviously:  Want sampling to cost less time</a:t>
            </a:r>
          </a:p>
          <a:p>
            <a:pPr lvl="1"/>
            <a:r>
              <a:rPr lang="en-US" dirty="0"/>
              <a:t>But:  Not particularly useful metric; doesn’t give many clues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75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83CC3C-877B-545E-3CC3-BE5FA7C5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Optimize?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05E514-520E-6DB8-9633-3C55056A3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11342915" cy="4228602"/>
          </a:xfrm>
        </p:spPr>
        <p:txBody>
          <a:bodyPr>
            <a:normAutofit/>
          </a:bodyPr>
          <a:lstStyle/>
          <a:p>
            <a:r>
              <a:rPr lang="en-US" dirty="0"/>
              <a:t>Obviously:  Want sampling to cost less time</a:t>
            </a:r>
          </a:p>
          <a:p>
            <a:pPr lvl="1"/>
            <a:r>
              <a:rPr lang="en-US" dirty="0"/>
              <a:t>But:  Not particularly useful metric; doesn’t give many clues</a:t>
            </a:r>
          </a:p>
          <a:p>
            <a:pPr lvl="1"/>
            <a:endParaRPr lang="en-US" dirty="0"/>
          </a:p>
          <a:p>
            <a:r>
              <a:rPr lang="en-US" dirty="0"/>
              <a:t>What could you optimize?</a:t>
            </a:r>
          </a:p>
          <a:p>
            <a:pPr lvl="1"/>
            <a:r>
              <a:rPr lang="en-US" dirty="0"/>
              <a:t>Use fewer shadow rays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(primary goal for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DI / RTXDI)</a:t>
            </a:r>
          </a:p>
          <a:p>
            <a:pPr lvl="1"/>
            <a:r>
              <a:rPr lang="en-US" dirty="0"/>
              <a:t>Use fewer light paths	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(primary goal for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221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83CC3C-877B-545E-3CC3-BE5FA7C5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Optimize?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05E514-520E-6DB8-9633-3C55056A3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11342915" cy="4228602"/>
          </a:xfrm>
        </p:spPr>
        <p:txBody>
          <a:bodyPr>
            <a:normAutofit/>
          </a:bodyPr>
          <a:lstStyle/>
          <a:p>
            <a:r>
              <a:rPr lang="en-US" dirty="0"/>
              <a:t>Obviously:  Want sampling to cost less time</a:t>
            </a:r>
          </a:p>
          <a:p>
            <a:pPr lvl="1"/>
            <a:r>
              <a:rPr lang="en-US" dirty="0"/>
              <a:t>But:  Not particularly useful metric; doesn’t give many clues</a:t>
            </a:r>
          </a:p>
          <a:p>
            <a:pPr lvl="1"/>
            <a:endParaRPr lang="en-US" dirty="0"/>
          </a:p>
          <a:p>
            <a:r>
              <a:rPr lang="en-US" dirty="0"/>
              <a:t>What could you optimize?</a:t>
            </a:r>
          </a:p>
          <a:p>
            <a:pPr lvl="1"/>
            <a:r>
              <a:rPr lang="en-US" dirty="0"/>
              <a:t>Use fewer shadow rays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(primary goal for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DI / RTXDI)</a:t>
            </a:r>
          </a:p>
          <a:p>
            <a:pPr lvl="1"/>
            <a:r>
              <a:rPr lang="en-US" dirty="0"/>
              <a:t>Use fewer light paths	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(primary goal for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ReSTIR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PT)</a:t>
            </a:r>
          </a:p>
          <a:p>
            <a:pPr lvl="1"/>
            <a:r>
              <a:rPr lang="en-US" dirty="0"/>
              <a:t>Reduce sampling variance</a:t>
            </a:r>
          </a:p>
          <a:p>
            <a:pPr lvl="1"/>
            <a:r>
              <a:rPr lang="en-US" dirty="0"/>
              <a:t>Reduce execution / memory divergence</a:t>
            </a:r>
          </a:p>
          <a:p>
            <a:pPr lvl="1"/>
            <a:r>
              <a:rPr lang="en-US" dirty="0"/>
              <a:t>Reduce memory bandwidth</a:t>
            </a:r>
          </a:p>
          <a:p>
            <a:pPr lvl="1"/>
            <a:r>
              <a:rPr lang="en-US" dirty="0"/>
              <a:t>Reduce shader register usage</a:t>
            </a:r>
          </a:p>
          <a:p>
            <a:pPr lvl="1"/>
            <a:r>
              <a:rPr lang="en-US" dirty="0"/>
              <a:t>Reduce </a:t>
            </a:r>
            <a:r>
              <a:rPr lang="en-US" i="1" u="sng" dirty="0"/>
              <a:t>overhead</a:t>
            </a:r>
            <a:r>
              <a:rPr lang="en-US" dirty="0"/>
              <a:t> of tracing rays</a:t>
            </a:r>
          </a:p>
        </p:txBody>
      </p:sp>
    </p:spTree>
    <p:extLst>
      <p:ext uri="{BB962C8B-B14F-4D97-AF65-F5344CB8AC3E}">
        <p14:creationId xmlns:p14="http://schemas.microsoft.com/office/powerpoint/2010/main" val="90380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When first building RTXDI from our 2020 </a:t>
            </a:r>
            <a:r>
              <a:rPr lang="en-US" dirty="0" err="1"/>
              <a:t>ReSTIR</a:t>
            </a:r>
            <a:r>
              <a:rPr lang="en-US" dirty="0"/>
              <a:t> paper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NVIDIA perf analysis team essentially said, “go redesign your algorithm” 	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(though in a much nicer way)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Why? 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We randomly pick lights, randomly combine neighbors, randomly shoot rays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Essentially, </a:t>
            </a:r>
            <a:r>
              <a:rPr lang="en-US" dirty="0" err="1"/>
              <a:t>ReSTIR</a:t>
            </a:r>
            <a:r>
              <a:rPr lang="en-US" dirty="0"/>
              <a:t> aims for peak incoherence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Not the traditional way towards performance GPU code; our perf analysis team was unamused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We had high memory divergence and high execution divergence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is easy to get a 32x slowdown by serializing threads in a warp</a:t>
            </a:r>
          </a:p>
          <a:p>
            <a:pPr lvl="1"/>
            <a:r>
              <a:rPr lang="en-US" dirty="0"/>
              <a:t>With just five </a:t>
            </a:r>
            <a:r>
              <a:rPr lang="en-US" b="1" dirty="0"/>
              <a:t>if</a:t>
            </a:r>
            <a:r>
              <a:rPr lang="en-US" dirty="0"/>
              <a:t> statements using random predicates</a:t>
            </a:r>
          </a:p>
          <a:p>
            <a:pPr lvl="1"/>
            <a:r>
              <a:rPr lang="en-US" dirty="0"/>
              <a:t>Even fewer if non-</a:t>
            </a:r>
            <a:r>
              <a:rPr lang="en-US" dirty="0" err="1"/>
              <a:t>ReSTIR</a:t>
            </a:r>
            <a:r>
              <a:rPr lang="en-US" dirty="0"/>
              <a:t> ray tracing code </a:t>
            </a:r>
            <a:r>
              <a:rPr lang="en-US" i="1" dirty="0"/>
              <a:t>already</a:t>
            </a:r>
            <a:r>
              <a:rPr lang="en-US" dirty="0"/>
              <a:t> introduces divergence (likely)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D5026D-72AE-1470-D3E4-FF33CE390D09}"/>
              </a:ext>
            </a:extLst>
          </p:cNvPr>
          <p:cNvSpPr/>
          <p:nvPr/>
        </p:nvSpPr>
        <p:spPr>
          <a:xfrm>
            <a:off x="171938" y="1695938"/>
            <a:ext cx="11793416" cy="440787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BD0EEA-F09E-016C-0C9E-893D1D72EFAB}"/>
              </a:ext>
            </a:extLst>
          </p:cNvPr>
          <p:cNvSpPr txBox="1"/>
          <p:nvPr/>
        </p:nvSpPr>
        <p:spPr>
          <a:xfrm rot="20659965">
            <a:off x="648800" y="3076946"/>
            <a:ext cx="1061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Let’s look at some example optimizations to improve on this!</a:t>
            </a:r>
          </a:p>
        </p:txBody>
      </p:sp>
    </p:spTree>
    <p:extLst>
      <p:ext uri="{BB962C8B-B14F-4D97-AF65-F5344CB8AC3E}">
        <p14:creationId xmlns:p14="http://schemas.microsoft.com/office/powerpoint/2010/main" val="53788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Theoretically, </a:t>
            </a:r>
            <a:r>
              <a:rPr lang="en-US" dirty="0" err="1"/>
              <a:t>ReSTIR</a:t>
            </a:r>
            <a:r>
              <a:rPr lang="en-US" dirty="0"/>
              <a:t> (DI) cost is “independent” of scene complexity &amp; close to constant time</a:t>
            </a:r>
          </a:p>
          <a:p>
            <a:pPr marL="1143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7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Theoretically, </a:t>
            </a:r>
            <a:r>
              <a:rPr lang="en-US" dirty="0" err="1"/>
              <a:t>ReSTIR</a:t>
            </a:r>
            <a:r>
              <a:rPr lang="en-US" dirty="0"/>
              <a:t> (DI) cost is “independent” of scene complexity &amp; close to constant time</a:t>
            </a:r>
          </a:p>
          <a:p>
            <a:pPr marL="1143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Select a M independent samples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(on a random light)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Reweight M samples 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Pick one of M samples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(according to new weight)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Trace ray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(to validate visibility)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Combine 1 temporal and 1-3 spatial neighbors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Reweight current, temporal, spatial samples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Pick one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(of the reweighted samples)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Trace ray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(to validate visibility)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Shade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3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What’s the Optimization Challenge?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429208" y="1875213"/>
            <a:ext cx="10441992" cy="389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Theoretically, </a:t>
            </a:r>
            <a:r>
              <a:rPr lang="en-US" dirty="0" err="1"/>
              <a:t>ReSTIR</a:t>
            </a:r>
            <a:r>
              <a:rPr lang="en-US" dirty="0"/>
              <a:t> (DI) cost is “independent” of scene complexity &amp; close to constant time</a:t>
            </a:r>
          </a:p>
          <a:p>
            <a:pPr marL="1143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Select a M independent samples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(on a random light)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Reweight M samples 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Pick one of M samples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(according to new weight)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Trace ray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(to validate visibility)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Combine 1 temporal and 1-3 spatial neighbors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Reweight current, temporal, spatial samples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Pick one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(of the reweighted samples)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Trace ray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(to validate visibility)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r>
              <a:rPr lang="en-US" dirty="0"/>
              <a:t>Shade</a:t>
            </a: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arenR"/>
            </a:pPr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="" xmlns:a16="http://schemas.microsoft.com/office/drawing/2014/main" id="{BA87EAF3-9372-4A52-A210-379D6AA4B2D1}"/>
              </a:ext>
            </a:extLst>
          </p:cNvPr>
          <p:cNvCxnSpPr>
            <a:cxnSpLocks/>
          </p:cNvCxnSpPr>
          <p:nvPr/>
        </p:nvCxnSpPr>
        <p:spPr>
          <a:xfrm flipH="1">
            <a:off x="3884246" y="3610709"/>
            <a:ext cx="33918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37BD4C9A-1273-04BA-8FCB-91945E1F5770}"/>
              </a:ext>
            </a:extLst>
          </p:cNvPr>
          <p:cNvCxnSpPr>
            <a:cxnSpLocks/>
          </p:cNvCxnSpPr>
          <p:nvPr/>
        </p:nvCxnSpPr>
        <p:spPr>
          <a:xfrm flipH="1">
            <a:off x="3884246" y="4693140"/>
            <a:ext cx="33918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A676EE8-6E2D-D3B4-F17D-4FBB8C4AD8D3}"/>
              </a:ext>
            </a:extLst>
          </p:cNvPr>
          <p:cNvCxnSpPr>
            <a:cxnSpLocks/>
          </p:cNvCxnSpPr>
          <p:nvPr/>
        </p:nvCxnSpPr>
        <p:spPr>
          <a:xfrm>
            <a:off x="7276123" y="3610709"/>
            <a:ext cx="0" cy="10824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2DDC20E-B34B-6FCD-71DC-35F769720C94}"/>
              </a:ext>
            </a:extLst>
          </p:cNvPr>
          <p:cNvCxnSpPr>
            <a:cxnSpLocks/>
          </p:cNvCxnSpPr>
          <p:nvPr/>
        </p:nvCxnSpPr>
        <p:spPr>
          <a:xfrm>
            <a:off x="7276123" y="4151924"/>
            <a:ext cx="5783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57EDEF-0750-D3F7-6FE1-B99A662173EC}"/>
              </a:ext>
            </a:extLst>
          </p:cNvPr>
          <p:cNvSpPr txBox="1"/>
          <p:nvPr/>
        </p:nvSpPr>
        <p:spPr>
          <a:xfrm>
            <a:off x="7816181" y="3991915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Only steps dependent on scene complexity</a:t>
            </a:r>
          </a:p>
          <a:p>
            <a:pPr algn="ctr"/>
            <a:r>
              <a:rPr lang="en-US" dirty="0"/>
              <a:t>… not typically the bottleneck</a:t>
            </a:r>
          </a:p>
        </p:txBody>
      </p:sp>
    </p:spTree>
    <p:extLst>
      <p:ext uri="{BB962C8B-B14F-4D97-AF65-F5344CB8AC3E}">
        <p14:creationId xmlns:p14="http://schemas.microsoft.com/office/powerpoint/2010/main" val="3972710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GGRAPH 2023">
      <a:dk1>
        <a:srgbClr val="23150E"/>
      </a:dk1>
      <a:lt1>
        <a:srgbClr val="FFFFFF"/>
      </a:lt1>
      <a:dk2>
        <a:srgbClr val="23150E"/>
      </a:dk2>
      <a:lt2>
        <a:srgbClr val="FFFFFF"/>
      </a:lt2>
      <a:accent1>
        <a:srgbClr val="F07C46"/>
      </a:accent1>
      <a:accent2>
        <a:srgbClr val="DEA634"/>
      </a:accent2>
      <a:accent3>
        <a:srgbClr val="FFB0A3"/>
      </a:accent3>
      <a:accent4>
        <a:srgbClr val="D7B88F"/>
      </a:accent4>
      <a:accent5>
        <a:srgbClr val="F5EDE3"/>
      </a:accent5>
      <a:accent6>
        <a:srgbClr val="E0E0DF"/>
      </a:accent6>
      <a:hlink>
        <a:srgbClr val="F07C46"/>
      </a:hlink>
      <a:folHlink>
        <a:srgbClr val="F07C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15 WHITE Template">
    <a:dk1>
      <a:srgbClr val="B3B3B3"/>
    </a:dk1>
    <a:lt1>
      <a:srgbClr val="FFFFFF"/>
    </a:lt1>
    <a:dk2>
      <a:srgbClr val="000000"/>
    </a:dk2>
    <a:lt2>
      <a:srgbClr val="76B900"/>
    </a:lt2>
    <a:accent1>
      <a:srgbClr val="0071C5"/>
    </a:accent1>
    <a:accent2>
      <a:srgbClr val="007450"/>
    </a:accent2>
    <a:accent3>
      <a:srgbClr val="9A4216"/>
    </a:accent3>
    <a:accent4>
      <a:srgbClr val="505050"/>
    </a:accent4>
    <a:accent5>
      <a:srgbClr val="9E1212"/>
    </a:accent5>
    <a:accent6>
      <a:srgbClr val="0D3481"/>
    </a:accent6>
    <a:hlink>
      <a:srgbClr val="76B900"/>
    </a:hlink>
    <a:folHlink>
      <a:srgbClr val="004827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2015 WHITE Template">
    <a:dk1>
      <a:srgbClr val="B3B3B3"/>
    </a:dk1>
    <a:lt1>
      <a:srgbClr val="FFFFFF"/>
    </a:lt1>
    <a:dk2>
      <a:srgbClr val="000000"/>
    </a:dk2>
    <a:lt2>
      <a:srgbClr val="76B900"/>
    </a:lt2>
    <a:accent1>
      <a:srgbClr val="0071C5"/>
    </a:accent1>
    <a:accent2>
      <a:srgbClr val="007450"/>
    </a:accent2>
    <a:accent3>
      <a:srgbClr val="9A4216"/>
    </a:accent3>
    <a:accent4>
      <a:srgbClr val="505050"/>
    </a:accent4>
    <a:accent5>
      <a:srgbClr val="9E1212"/>
    </a:accent5>
    <a:accent6>
      <a:srgbClr val="0D3481"/>
    </a:accent6>
    <a:hlink>
      <a:srgbClr val="76B900"/>
    </a:hlink>
    <a:folHlink>
      <a:srgbClr val="004827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2015 WHITE Template">
    <a:dk1>
      <a:srgbClr val="B3B3B3"/>
    </a:dk1>
    <a:lt1>
      <a:srgbClr val="FFFFFF"/>
    </a:lt1>
    <a:dk2>
      <a:srgbClr val="000000"/>
    </a:dk2>
    <a:lt2>
      <a:srgbClr val="76B900"/>
    </a:lt2>
    <a:accent1>
      <a:srgbClr val="0071C5"/>
    </a:accent1>
    <a:accent2>
      <a:srgbClr val="007450"/>
    </a:accent2>
    <a:accent3>
      <a:srgbClr val="9A4216"/>
    </a:accent3>
    <a:accent4>
      <a:srgbClr val="505050"/>
    </a:accent4>
    <a:accent5>
      <a:srgbClr val="9E1212"/>
    </a:accent5>
    <a:accent6>
      <a:srgbClr val="0D3481"/>
    </a:accent6>
    <a:hlink>
      <a:srgbClr val="76B900"/>
    </a:hlink>
    <a:folHlink>
      <a:srgbClr val="004827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2015 WHITE Template">
    <a:dk1>
      <a:srgbClr val="B3B3B3"/>
    </a:dk1>
    <a:lt1>
      <a:srgbClr val="FFFFFF"/>
    </a:lt1>
    <a:dk2>
      <a:srgbClr val="000000"/>
    </a:dk2>
    <a:lt2>
      <a:srgbClr val="76B900"/>
    </a:lt2>
    <a:accent1>
      <a:srgbClr val="0071C5"/>
    </a:accent1>
    <a:accent2>
      <a:srgbClr val="007450"/>
    </a:accent2>
    <a:accent3>
      <a:srgbClr val="9A4216"/>
    </a:accent3>
    <a:accent4>
      <a:srgbClr val="505050"/>
    </a:accent4>
    <a:accent5>
      <a:srgbClr val="9E1212"/>
    </a:accent5>
    <a:accent6>
      <a:srgbClr val="0D3481"/>
    </a:accent6>
    <a:hlink>
      <a:srgbClr val="76B900"/>
    </a:hlink>
    <a:folHlink>
      <a:srgbClr val="004827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5336</TotalTime>
  <Words>2333</Words>
  <Application>Microsoft Office PowerPoint</Application>
  <PresentationFormat>Widescreen</PresentationFormat>
  <Paragraphs>501</Paragraphs>
  <Slides>57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NTR</vt:lpstr>
      <vt:lpstr>Trebuchet MS</vt:lpstr>
      <vt:lpstr>Office Theme</vt:lpstr>
      <vt:lpstr>What Does Optimizing ReSTIR Look Like?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What’s the Optimization Challenge?</vt:lpstr>
      <vt:lpstr>Does this Mean ReSTIR is GPU-Unfriendly?</vt:lpstr>
      <vt:lpstr>Does this Mean ReSTIR is GPU-Unfriendly?</vt:lpstr>
      <vt:lpstr>Does this Mean ReSTIR is GPU-Unfriendly?</vt:lpstr>
      <vt:lpstr>Does this Mean ReSTIR is GPU-Unfriendly?</vt:lpstr>
      <vt:lpstr>Does this Mean ReSTIR is GPU-Unfriendly?</vt:lpstr>
      <vt:lpstr>Does this Mean ReSTIR is GPU-Unfriendly?</vt:lpstr>
      <vt:lpstr>A Related Q: When Sampling An Environment Map</vt:lpstr>
      <vt:lpstr>A Related Q: When Sampling An Environment Map</vt:lpstr>
      <vt:lpstr>A Related Q: When Sampling An Environment Map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So:  Can We LoD Samples for Non-Environments?</vt:lpstr>
      <vt:lpstr>Can Push This “Hierarchy” Further</vt:lpstr>
      <vt:lpstr>Can Push This “Hierarchy” Further</vt:lpstr>
      <vt:lpstr>Can Push This “Hierarchy” Further</vt:lpstr>
      <vt:lpstr>Important to Consider Various Divergence in Code</vt:lpstr>
      <vt:lpstr>Important to Consider Various Divergence in Code</vt:lpstr>
      <vt:lpstr>Important to Consider Various Divergence in Code</vt:lpstr>
      <vt:lpstr>Important to Consider Various Divergence in Code</vt:lpstr>
      <vt:lpstr>Important to Consider Various Divergence in Code</vt:lpstr>
      <vt:lpstr>“Reusing” Visibility</vt:lpstr>
      <vt:lpstr>“Reusing” Visibility</vt:lpstr>
      <vt:lpstr>“Reusing” Visibility</vt:lpstr>
      <vt:lpstr>“Reusing” Visibility</vt:lpstr>
      <vt:lpstr>Summary</vt:lpstr>
      <vt:lpstr>Summary</vt:lpstr>
      <vt:lpstr>Summary</vt:lpstr>
      <vt:lpstr>Summary</vt:lpstr>
      <vt:lpstr>PowerPoint Presentation</vt:lpstr>
      <vt:lpstr>Backup</vt:lpstr>
      <vt:lpstr>What Do You Want To Optimize?</vt:lpstr>
      <vt:lpstr>What Do You Want To Optimize?</vt:lpstr>
      <vt:lpstr>What Do You Want To Optimize?</vt:lpstr>
      <vt:lpstr>What Do You Want To Optimize?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cwyman</cp:lastModifiedBy>
  <cp:revision>63</cp:revision>
  <cp:lastPrinted>2023-02-22T20:09:48Z</cp:lastPrinted>
  <dcterms:created xsi:type="dcterms:W3CDTF">2020-09-03T21:14:56Z</dcterms:created>
  <dcterms:modified xsi:type="dcterms:W3CDTF">2023-08-07T17:53:54Z</dcterms:modified>
</cp:coreProperties>
</file>