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3" r:id="rId1"/>
  </p:sldMasterIdLst>
  <p:notesMasterIdLst>
    <p:notesMasterId r:id="rId80"/>
  </p:notesMasterIdLst>
  <p:sldIdLst>
    <p:sldId id="256" r:id="rId2"/>
    <p:sldId id="258" r:id="rId3"/>
    <p:sldId id="266" r:id="rId4"/>
    <p:sldId id="267" r:id="rId5"/>
    <p:sldId id="268" r:id="rId6"/>
    <p:sldId id="269" r:id="rId7"/>
    <p:sldId id="270" r:id="rId8"/>
    <p:sldId id="265" r:id="rId9"/>
    <p:sldId id="275" r:id="rId10"/>
    <p:sldId id="271" r:id="rId11"/>
    <p:sldId id="273" r:id="rId12"/>
    <p:sldId id="276" r:id="rId13"/>
    <p:sldId id="274" r:id="rId14"/>
    <p:sldId id="277" r:id="rId15"/>
    <p:sldId id="278" r:id="rId16"/>
    <p:sldId id="279" r:id="rId17"/>
    <p:sldId id="280" r:id="rId18"/>
    <p:sldId id="281" r:id="rId19"/>
    <p:sldId id="302" r:id="rId20"/>
    <p:sldId id="303" r:id="rId21"/>
    <p:sldId id="301" r:id="rId22"/>
    <p:sldId id="300" r:id="rId23"/>
    <p:sldId id="304" r:id="rId24"/>
    <p:sldId id="305" r:id="rId25"/>
    <p:sldId id="259" r:id="rId26"/>
    <p:sldId id="260" r:id="rId27"/>
    <p:sldId id="261" r:id="rId28"/>
    <p:sldId id="285" r:id="rId29"/>
    <p:sldId id="263" r:id="rId30"/>
    <p:sldId id="264" r:id="rId31"/>
    <p:sldId id="286" r:id="rId32"/>
    <p:sldId id="287" r:id="rId33"/>
    <p:sldId id="289" r:id="rId34"/>
    <p:sldId id="288" r:id="rId35"/>
    <p:sldId id="290" r:id="rId36"/>
    <p:sldId id="292" r:id="rId37"/>
    <p:sldId id="291" r:id="rId38"/>
    <p:sldId id="294" r:id="rId39"/>
    <p:sldId id="293" r:id="rId40"/>
    <p:sldId id="295" r:id="rId41"/>
    <p:sldId id="296" r:id="rId42"/>
    <p:sldId id="297" r:id="rId43"/>
    <p:sldId id="298" r:id="rId44"/>
    <p:sldId id="299" r:id="rId45"/>
    <p:sldId id="306" r:id="rId46"/>
    <p:sldId id="308" r:id="rId47"/>
    <p:sldId id="307" r:id="rId48"/>
    <p:sldId id="309" r:id="rId49"/>
    <p:sldId id="310" r:id="rId50"/>
    <p:sldId id="313" r:id="rId51"/>
    <p:sldId id="311" r:id="rId52"/>
    <p:sldId id="312" r:id="rId53"/>
    <p:sldId id="314" r:id="rId54"/>
    <p:sldId id="315" r:id="rId55"/>
    <p:sldId id="324" r:id="rId56"/>
    <p:sldId id="316" r:id="rId57"/>
    <p:sldId id="325" r:id="rId58"/>
    <p:sldId id="326" r:id="rId59"/>
    <p:sldId id="317" r:id="rId60"/>
    <p:sldId id="328" r:id="rId61"/>
    <p:sldId id="327" r:id="rId62"/>
    <p:sldId id="319" r:id="rId63"/>
    <p:sldId id="329" r:id="rId64"/>
    <p:sldId id="330" r:id="rId65"/>
    <p:sldId id="320" r:id="rId66"/>
    <p:sldId id="322" r:id="rId67"/>
    <p:sldId id="323" r:id="rId68"/>
    <p:sldId id="333" r:id="rId69"/>
    <p:sldId id="334" r:id="rId70"/>
    <p:sldId id="335" r:id="rId71"/>
    <p:sldId id="336" r:id="rId72"/>
    <p:sldId id="332" r:id="rId73"/>
    <p:sldId id="337" r:id="rId74"/>
    <p:sldId id="338" r:id="rId75"/>
    <p:sldId id="339" r:id="rId76"/>
    <p:sldId id="340" r:id="rId77"/>
    <p:sldId id="341" r:id="rId78"/>
    <p:sldId id="257" r:id="rId7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F6F74"/>
    <a:srgbClr val="D1D9E1"/>
    <a:srgbClr val="A7B789"/>
    <a:srgbClr val="A1B4C3"/>
    <a:srgbClr val="8D69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5478" autoAdjust="0"/>
  </p:normalViewPr>
  <p:slideViewPr>
    <p:cSldViewPr snapToGrid="0">
      <p:cViewPr>
        <p:scale>
          <a:sx n="66" d="100"/>
          <a:sy n="66" d="100"/>
        </p:scale>
        <p:origin x="566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E17D1D-F446-4BA2-BA3E-5F86A85C03FA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2CE3F-2CA2-47B9-B18F-5887EB8C78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590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also called analysis by synthesis.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993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673F3-031C-3638-A030-CC0BBE8DB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BB8872-8EF6-628E-E03C-69954E2E2F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48307D-6011-AF0A-7CD0-14815E423F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FF526-5858-0488-2E8F-10107A7E22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6005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9ACBA1-CF68-8048-9BB0-A60FC08461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076A8E7-9856-7A52-24D3-CBE5948680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AF63E3-F94A-0E1D-7E51-EAEF6D30BE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If the light and transfer are represented in an orthonormal basis, then our image </a:t>
            </a:r>
            <a:r>
              <a:rPr lang="en-US" sz="1200" i="1" dirty="0"/>
              <a:t>B</a:t>
            </a:r>
            <a:r>
              <a:rPr lang="en-US" sz="1200" dirty="0"/>
              <a:t> is just a dot product of their coefficient vectors!</a:t>
            </a:r>
          </a:p>
          <a:p>
            <a:r>
              <a:rPr lang="en-US" sz="1200" dirty="0"/>
              <a:t>Intuition: store a vector at each vertex </a:t>
            </a:r>
            <a:r>
              <a:rPr lang="en-US" sz="1200" i="1" dirty="0"/>
              <a:t>v</a:t>
            </a:r>
            <a:r>
              <a:rPr lang="en-US" sz="1200" dirty="0"/>
              <a:t> of your mesh. </a:t>
            </a:r>
          </a:p>
          <a:p>
            <a:r>
              <a:rPr lang="en-US" sz="1200" dirty="0"/>
              <a:t>When relighting, compute the dot product between the new environment and the stored vector.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9481A-0D17-3493-8C2E-A0F668052F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2668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59DDE8-A427-C1F6-6E4A-645081526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36F66BB-9BED-DE79-B347-8042FA46B57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53C293-E46E-CC06-B127-DAECA5EA9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If the light and transfer are represented in an orthonormal basis, then our image </a:t>
            </a:r>
            <a:r>
              <a:rPr lang="en-US" sz="1200" i="1" dirty="0"/>
              <a:t>B</a:t>
            </a:r>
            <a:r>
              <a:rPr lang="en-US" sz="1200" dirty="0"/>
              <a:t> is just a dot product of their coefficient vectors!</a:t>
            </a:r>
          </a:p>
          <a:p>
            <a:r>
              <a:rPr lang="en-US" sz="1200" dirty="0"/>
              <a:t>Intuition: store a vector at each vertex </a:t>
            </a:r>
            <a:r>
              <a:rPr lang="en-US" sz="1200" i="1" dirty="0"/>
              <a:t>v</a:t>
            </a:r>
            <a:r>
              <a:rPr lang="en-US" sz="1200" dirty="0"/>
              <a:t> of your mesh. </a:t>
            </a:r>
          </a:p>
          <a:p>
            <a:r>
              <a:rPr lang="en-US" sz="1200" dirty="0"/>
              <a:t>When relighting, compute the dot product between the new environment and the stored vector.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1501F0-F206-918B-887A-2D883ACFC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9352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E41D5-D717-449A-9D7D-D41302762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3EB7B3-4462-3658-3A0C-6EB19BFA07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DFAF60B-4FAE-B4D0-E291-C9CE2DB528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If the light and transfer are represented in an orthonormal basis, then our image </a:t>
            </a:r>
            <a:r>
              <a:rPr lang="en-US" sz="1200" i="1" dirty="0"/>
              <a:t>B</a:t>
            </a:r>
            <a:r>
              <a:rPr lang="en-US" sz="1200" dirty="0"/>
              <a:t> is just a dot product of their coefficient vectors!</a:t>
            </a:r>
          </a:p>
          <a:p>
            <a:r>
              <a:rPr lang="en-US" sz="1200" dirty="0"/>
              <a:t>Intuition: store a vector at each vertex </a:t>
            </a:r>
            <a:r>
              <a:rPr lang="en-US" sz="1200" i="1" dirty="0"/>
              <a:t>v</a:t>
            </a:r>
            <a:r>
              <a:rPr lang="en-US" sz="1200" dirty="0"/>
              <a:t> of your mesh. </a:t>
            </a:r>
          </a:p>
          <a:p>
            <a:r>
              <a:rPr lang="en-US" sz="1200" dirty="0"/>
              <a:t>When relighting, compute the dot product between the new environment and the stored vector.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A500F5-586C-FAA6-74E3-A055EB5036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696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8798E1-EEC7-2522-2193-911AFC3DB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155926-9CAF-8A10-0528-49112324AB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742F692-20A0-85F7-7945-05AEF46FBE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7B6A67-94E0-CF85-9B50-00918B8544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805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BC5C8-1E6C-52F4-7392-973D8C80C1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8D27F0-429C-D016-4ACB-6DF7981301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746E5D1-E901-07EA-D358-D44D707F25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E32F07-9ADD-3879-4C40-1CCDFCB726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775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173F9-97C6-E130-852B-E82073DEB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58B213-0A5E-3C30-A863-79759DF39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1DF36A-F6D8-6EC1-9B60-9468A97FD5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BFCC43-3404-4E5A-D1A2-5C03DE4B79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9326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01A6C-30ED-B937-EB67-3F24E1E2D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755A53-7E99-3F19-7CAA-C24C8EB3C2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D9FBD6-AAD0-B427-24E2-394EB78BD1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479757-F190-EF22-0F23-802156D9C3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952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1876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Vector quantization is a simple but common compression technique.  It groups the signal into a small number of clusters of similar samples, 3 in this example. </a:t>
            </a:r>
          </a:p>
          <a:p>
            <a:r>
              <a:rPr lang="en-US" altLang="en-US" dirty="0"/>
              <a:t>These similarities are based on the spread of the data values themselves, and </a:t>
            </a:r>
            <a:r>
              <a:rPr lang="en-US" altLang="en-US" i="1" dirty="0"/>
              <a:t>not </a:t>
            </a:r>
            <a:r>
              <a:rPr lang="en-US" altLang="en-US" i="0" dirty="0"/>
              <a:t>the locations.</a:t>
            </a:r>
          </a:p>
          <a:p>
            <a:endParaRPr lang="en-US" alt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549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E1357-B71F-83AB-1142-E5605B1E9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65B9CC-0B3C-AE9F-BC1A-802D659AAF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DEC9F7-E011-046A-C8BF-FCF3FFDE4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06EF4E-7201-8DCB-6118-9EAAB251F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143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A479BB-99E7-9F30-2D70-2E0082AF7F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9C400-80A8-69E5-AE0A-05C6DEED17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7BBBC5-9B56-BFB7-53A0-31323A6E67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  <a:p>
            <a:r>
              <a:rPr lang="en-US" altLang="en-US" dirty="0"/>
              <a:t>Principal component analysis is another common compression technique.  </a:t>
            </a:r>
          </a:p>
          <a:p>
            <a:r>
              <a:rPr lang="en-US" altLang="en-US" dirty="0"/>
              <a:t>Given a signal in some high dimensional space, PCA computes an optimal lower dimensional linear approximation to the signal, in a least squares sense.</a:t>
            </a:r>
          </a:p>
          <a:p>
            <a:endParaRPr lang="en-US" altLang="en-US" dirty="0"/>
          </a:p>
          <a:p>
            <a:r>
              <a:rPr lang="en-US" altLang="en-US" dirty="0"/>
              <a:t>This is done by computing the mean of the signal, and a set of basis vectors.</a:t>
            </a:r>
          </a:p>
          <a:p>
            <a:r>
              <a:rPr lang="en-US" altLang="en-US" dirty="0"/>
              <a:t>In this case we are projecting the signal from 2D down to a single line.  Each sample is then replaced by its projection coefficients in this new basis.</a:t>
            </a:r>
          </a:p>
          <a:p>
            <a:r>
              <a:rPr lang="en-US" altLang="en-US" dirty="0"/>
              <a:t>While the signal is a 1D manifold, it is clearly not globally linear.  </a:t>
            </a:r>
          </a:p>
          <a:p>
            <a:r>
              <a:rPr lang="en-US" altLang="en-US" dirty="0"/>
              <a:t>But a linear approximation *is* appropriate locally – on the circle the tangent is a good local approximation to the signal.</a:t>
            </a:r>
          </a:p>
          <a:p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6F469-5120-7A18-B5BB-B2E52C572E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1133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6622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/>
              <a:t>Here we see quality obtained when a bird model is rendered at equal frame rates using 3 compression techniques.</a:t>
            </a:r>
          </a:p>
          <a:p>
            <a:endParaRPr lang="en-US" altLang="en-US" dirty="0"/>
          </a:p>
          <a:p>
            <a:r>
              <a:rPr lang="en-US" altLang="en-US" dirty="0"/>
              <a:t>With VQ, piecewise-constant reconstruction artifacts are apparent.</a:t>
            </a:r>
          </a:p>
          <a:p>
            <a:endParaRPr lang="en-US" altLang="en-US" dirty="0"/>
          </a:p>
          <a:p>
            <a:r>
              <a:rPr lang="en-US" altLang="en-US" dirty="0"/>
              <a:t>This signal is clearly not represented well with global PCA – there is substantial energy loss.</a:t>
            </a:r>
          </a:p>
          <a:p>
            <a:endParaRPr lang="en-US" altLang="en-US" dirty="0"/>
          </a:p>
          <a:p>
            <a:r>
              <a:rPr lang="en-US" altLang="en-US" dirty="0"/>
              <a:t>CPCA does a good job of approximating the signal, with fairly low error.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5606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850652-D2DD-0880-B140-3FD637238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B0B429F-D97F-19F3-A107-7C4B9E5E50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38BADC-2BD9-BC6C-C14B-563FC88BD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6F84B-B980-0377-5A31-C8A90DB8B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6732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A444F-CD69-B548-9FC8-107C957B8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8192AD-884D-C64A-D732-996C1E803E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460004-D4BA-F92A-D392-BD85EED1B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PCA bases are independent, which result in discontinuities between clusters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the clusters are independent, so the reconstruction model, it tries to obtain this image but it’s unable to do so because the clusters are not co-operating, or communicating with each other.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5BFD23-7D45-333A-7263-0219604404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101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83EA1-F019-5813-AE0D-809F46BE3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5FE979-07B7-CD41-D215-82783AA36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36860A-6A3B-0F5F-309D-FA28AEC944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08004-7532-4D52-335E-FA4099A250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18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45753-5F3A-1AD4-D44D-E742F23A1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30A79A-E668-D1F0-561A-6367F7E103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A09BC4-A39F-EFFD-2F4A-7CC2BBEF25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called a </a:t>
            </a:r>
            <a:r>
              <a:rPr lang="en-US" i="1" dirty="0"/>
              <a:t>moving basis</a:t>
            </a:r>
            <a:r>
              <a:rPr lang="en-US" i="0" dirty="0"/>
              <a:t> because instead of having a fixed, global projection coefficient representation, we instead have different projection coefficients depending on where in space you are.</a:t>
            </a:r>
          </a:p>
          <a:p>
            <a:r>
              <a:rPr lang="en-US" i="0" dirty="0"/>
              <a:t>Essentially, we move the problem of combining spatial and data representations back to the fundamental definition of basis decomposition itself.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839A1-DBF3-6F93-FF3B-EC6C7DD34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1275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4154EC-E337-5A43-49EA-D7C3041A4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68E534-86D8-CF06-E6CE-1B86F9316B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3A1184-F0D5-F130-ED88-AA9CAD456F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called a </a:t>
            </a:r>
            <a:r>
              <a:rPr lang="en-US" i="1" dirty="0"/>
              <a:t>moving basis</a:t>
            </a:r>
            <a:r>
              <a:rPr lang="en-US" i="0" dirty="0"/>
              <a:t> because instead of having a fixed, global projection coefficient representation, we instead have different projection coefficients depending on where in space you are.</a:t>
            </a:r>
          </a:p>
          <a:p>
            <a:r>
              <a:rPr lang="en-US" i="0" dirty="0"/>
              <a:t>Essentially, we move the problem of combining spatial and data representations back to the fundamental definition of basis decomposition itself.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41D79-93CF-7113-704E-4DC1EAC939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9665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445D87-5DF5-44A6-6E06-7A8A1CE26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B4992D-A247-4B79-3A25-D23F1593E9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D5398B-6DE9-3CA2-7E94-134F735C4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called a </a:t>
            </a:r>
            <a:r>
              <a:rPr lang="en-US" i="1" dirty="0"/>
              <a:t>moving basis</a:t>
            </a:r>
            <a:r>
              <a:rPr lang="en-US" i="0" dirty="0"/>
              <a:t> because instead of having a fixed, global projection coefficient representation, we instead have different projection coefficients depending on where in space you are.</a:t>
            </a:r>
          </a:p>
          <a:p>
            <a:r>
              <a:rPr lang="en-US" i="0" dirty="0"/>
              <a:t>Essentially, we move the problem of combining spatial and data representations back to the fundamental definition of basis decomposition itself.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0F9603-37A6-5549-A665-9D1A4CC127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621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2FFF22-5554-5289-3C24-0AB2EDC3F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F0398D-9313-A377-2A03-62AE31BD8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FCB427-B181-AC24-F02E-5998CE6C9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PCA bases are independent, which result in discontinuities between clusters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dirty="0"/>
              <a:t>the clusters are independent, so the reconstruction model, it tries to obtain this image but it’s unable to do so because the clusters are not co-operating, or communicating with each other.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2FE23-EFDD-5A50-F0EB-EC99106F4A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89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E9D6BB-4998-2DFF-6F7F-92A339A71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4AABC9-D452-67FD-C9B0-4DE7B7872F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E28FC7-16EF-34EF-582A-D08DCF3C90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These are basically analogous to sines and cosines, but on the sphere instead of the circle.</a:t>
            </a:r>
          </a:p>
          <a:p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They have two parameters (theta, phi) and are also infinite like sines and cosines.</a:t>
            </a:r>
          </a:p>
          <a:p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C02524-CAB9-1A19-1B11-6E273D75ED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89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E5648-3205-3A6D-7033-D6805D996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A02E1C-8EE0-DB6B-9FB1-4A7E839700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DD275C-C6E9-7E25-E30F-77EB73FF0E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Moving Basis Decomposition is </a:t>
            </a:r>
            <a:r>
              <a:rPr lang="en-US" sz="1200" i="1" dirty="0"/>
              <a:t>independent</a:t>
            </a:r>
            <a:r>
              <a:rPr lang="en-US" sz="1200" dirty="0"/>
              <a:t> of the choice of PRT method used.</a:t>
            </a:r>
          </a:p>
          <a:p>
            <a:r>
              <a:rPr lang="en-US" sz="1200" dirty="0"/>
              <a:t>Meaning, to apply it to glossy materials, one has to discretize over viewing direction and sample densely.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2F463F-DF95-FFEA-962D-D8C84AFC87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7441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0200A-D97B-5474-A1EC-9062FF504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BB5604-8249-3C3E-E87C-A3CF04B20F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B4DE71-6810-2C2D-91C1-C20C1E10F1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Universal function approximation: An MLP of sufficient size can learn any possible function.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0D8D27-A470-4169-561A-4B48AED979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3255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C799E4-10E8-74D4-8D44-95825A652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7FA884-3C8B-6C5C-4383-316F38B76A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12208F-BFA7-1D39-B500-94A594538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Universal function approximation: An MLP of sufficient size can learn any possible function.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904500-0AAC-C65C-D70F-DCFF63F91D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3323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52FFD-CDAF-9190-AEF6-4C5EC31E3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6580FB-CFBC-36D2-76AE-C3A6C359A3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F144CF-C742-3039-4C38-2CE060F1AA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Environment maps are hard to parameterize. Let’s approximate them with a bunch of directional lights.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AF4E42-4FF5-62FE-DEA1-6F3B4E95E1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938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69990-B9B2-3FF7-683E-A8546F017A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90C3C8-7FE9-D3A5-A82B-CD5FDB50D1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B9FB6D-34FA-F215-07FF-83EA5B7175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Universal function approximation: An MLP of sufficient size can learn any possible function.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BC048-C7A3-EC34-DAF3-3E24E90F22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9530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2C98C-CF0F-26E3-DBC0-F6F33102A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AD3AF7-7ABE-033E-E267-FEF002300B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19693B-9DA6-6461-6288-1C50BCB77E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This is a product of the environment and the lighting.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29AAE7-269D-5D1C-DDA9-E3E65EA921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9280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F26D2-619C-EB6C-77CA-BB4C1909E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0B409BF-BA49-BF83-B3E7-54061C0108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23A114-D790-F86B-FBC6-FDFD7C419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This is a product of the environment and the lighting.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85046E-3CC7-09D7-0060-F52495130A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68678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0584C-56B5-BB75-2498-BF86D2BC9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2121B0E-1AF6-2FE5-84FD-F8263224C8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9D712E6-42DD-E0F4-1662-90DB18907B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Left is NPRT, right is 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5A88B1-4F9E-1A64-8AEC-7E259DB82A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1067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4FAE6-5C02-4600-C7D2-CF20655F7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4D19D3-9668-08EC-9F3A-DB68700AB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5625E0-EC29-FB58-5E71-73ACF43409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Left is NPRT, right is reference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1BD8D-AB5B-3CC2-551E-4C1495C37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2649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5F33C6-A2E0-B867-D5C2-4546DBFEA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7BC646-E606-10C1-DBCE-40CCA9D073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BFA9B7-9A2D-A186-CF09-73236AB3E5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Could this solve the two previous problems?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DB443-D599-2316-C26C-1441FAC0D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406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A865D-E5C7-3A41-A6F0-41B7A756D7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07363F-2195-6969-E23D-C924A7C0EA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C6F00F4-33A1-00B2-21DE-2A4FF79F3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Need a lot to even get near the original!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AAEE9F-2746-3E4E-9D9E-CEB974D8C24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8515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2D771-2A60-45CF-FA85-E6D59C5A8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F0EB66-77D9-CD94-1E83-BD97B12560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A9CA2A-5FFA-D68C-4097-F646063215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Could this solve the two previous problems?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8C1A4E-E903-AF9E-9DEE-A6CAC7992E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8042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E7A05C-BD40-F67B-5D30-5954533496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BF2C0D-9AD9-6D2B-FDCD-199AAAC3D3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0C805-3549-B94E-99C7-7C4E7FBE10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Could this solve the two previous problems?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58478-CFF3-C05F-D529-0D900967F9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035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2AC82-2BD3-AD92-A7B1-E11369CB4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B9224A-E01E-2480-CC7C-9159C3386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17AE07-012E-473B-F6BE-C2DE5F70F7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Could this solve the two previous problems?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BB6C2-C9AE-D08E-6A3C-C8A6BB2325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8376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F9391-4EDA-2E6A-087B-36E123E5EB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500603-D411-3F84-2FC7-FF05E7B401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8732B8-FE2F-B080-9EB9-C377613FE8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Could this solve the two previous problems?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4C92ED-2AC8-866B-259B-EB1DA96E89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410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4D06F4-0EFB-3D54-8332-30CFB3382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939D3E-4A13-55EA-86F3-B8041A2894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5F6F8D-9D0B-00A5-60A5-2E465ED660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Could this solve the two previous problems?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7AD691-2CFB-74A1-E921-BE8B0E6A5F7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8851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left to right: </a:t>
            </a:r>
            <a:r>
              <a:rPr lang="en-US" dirty="0" err="1"/>
              <a:t>basecolor,normals,height,roughness,andmetalliccomponents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7483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A49DA-D0E6-1326-2BEB-F475DFD4CA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F0805BD-3854-F36E-66CF-751FC6243A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65871A-06DF-1A19-32AC-D5E444B257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left to right: </a:t>
            </a:r>
            <a:r>
              <a:rPr lang="en-US" dirty="0" err="1"/>
              <a:t>basecolor,normals,height,roughness,andmetalliccomponents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5B0AE2-4EC1-858E-CEE6-5359A64AC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55856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(roughness, diffuse, specular,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946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2EDE9-5230-95F1-398D-56A8BDB75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DCE584-A76E-246F-A622-66B2064AB9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41F1C-25F6-9F27-8E74-E94E1FFEE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(roughness, diffuse, specular,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DD947-6480-5691-E089-F703E1D9C1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7242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899A9-8534-D7C6-DD8B-F469EAAF1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B80056-9DF3-AFB1-F03A-CEBDE622D1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0BA68C1-8CFA-EC55-4D95-88372ED67B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 (roughness, diffuse, specular, </a:t>
            </a:r>
            <a:r>
              <a:rPr lang="en-US" sz="1200" dirty="0" err="1"/>
              <a:t>etc</a:t>
            </a:r>
            <a:r>
              <a:rPr lang="en-US" sz="1200" dirty="0"/>
              <a:t>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90D791-8652-BB41-40A7-5849097E448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38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06799-ABDC-8CCD-0B2F-D085C7CAB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14F902A-7708-3A1C-0310-FFBBA10A2D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172562-13B0-67E4-1D65-51A02B0BC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Need a lot to even get near the original!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2981A-E612-C22B-99A8-0BB8E6419E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973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344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However, artifacts due to </a:t>
            </a:r>
            <a:r>
              <a:rPr lang="en-US" dirty="0" err="1"/>
              <a:t>underconstrained</a:t>
            </a:r>
            <a:r>
              <a:rPr lang="en-US" dirty="0"/>
              <a:t> VAE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53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[8 4 1 3]</a:t>
            </a:r>
          </a:p>
          <a:p>
            <a:r>
              <a:rPr lang="en-US" dirty="0"/>
              <a:t>[6 2] [2 -1]</a:t>
            </a:r>
          </a:p>
          <a:p>
            <a:r>
              <a:rPr lang="en-US" dirty="0"/>
              <a:t>[4] [2]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65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18FFF-47B1-D036-27FB-E79D63D59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035E6F7-D9DE-F77C-35D2-B17F67C090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000D24-F018-6D54-CCE4-E09E43110A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9A6C49-CDA1-6233-E310-3536DD4EF0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0872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F86C4-9660-3FD3-79D6-D727F8748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9C1F50-D68B-4529-A2ED-9FE3E9096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25B985-F569-BAAA-8087-3F89A6D9F8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FB97D-DCC6-0C19-84E4-E99DDEF8A1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05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B6E31-5564-9680-EA12-13435F174C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B6B7ED-2C4C-07D9-E5DA-60F95A358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18CE0-9E35-DA13-05BC-50698B13D4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37664-F37D-4CBA-F8A9-93211A28B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2CE3F-2CA2-47B9-B18F-5887EB8C78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963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6860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116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507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801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92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6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205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74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47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17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349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4C7E5B6E-53B3-43D3-AE65-7505E21C8E07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3864081-6F78-441F-B34A-2DEF2F6883E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345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microsoft.com/office/2007/relationships/hdphoto" Target="../media/hdphoto3.wdp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lQ7zRNp8_Q?feature=oembed" TargetMode="External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cqs1xkm0Do?feature=oembed" TargetMode="External"/><Relationship Id="rId4" Type="http://schemas.openxmlformats.org/officeDocument/2006/relationships/image" Target="../media/image5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111/cgf.14480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microsoft.com/office/2007/relationships/media" Target="../media/media4.mp4"/><Relationship Id="rId7" Type="http://schemas.openxmlformats.org/officeDocument/2006/relationships/hyperlink" Target="https://doi.org/10.1111/cgf.14480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36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t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sfkAbUUXZU?feature=oembed" TargetMode="External"/><Relationship Id="rId4" Type="http://schemas.openxmlformats.org/officeDocument/2006/relationships/image" Target="../media/image8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DD130-6664-DCF8-757C-25CB4C7C4D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Light Transport and Appearance Modelling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EC1935-6FE3-BB6F-E909-2A25E04552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5 June 2025</a:t>
            </a:r>
          </a:p>
          <a:p>
            <a:r>
              <a:rPr lang="en-US" dirty="0"/>
              <a:t>Nithin Raghavan</a:t>
            </a:r>
          </a:p>
          <a:p>
            <a:r>
              <a:rPr lang="en-US" dirty="0"/>
              <a:t>CSE 168</a:t>
            </a:r>
          </a:p>
        </p:txBody>
      </p:sp>
    </p:spTree>
    <p:extLst>
      <p:ext uri="{BB962C8B-B14F-4D97-AF65-F5344CB8AC3E}">
        <p14:creationId xmlns:p14="http://schemas.microsoft.com/office/powerpoint/2010/main" val="4450239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FB6C31-446E-1FF9-F414-46B8E625B5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81677-D69A-3814-D7AE-D4211647C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Basis Functions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5153FB-7BCC-5983-E647-00B305AE81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Spherical Harmonics and Sinusoids are </a:t>
            </a:r>
            <a:r>
              <a:rPr lang="en-US" sz="2800" i="1" dirty="0"/>
              <a:t>continuous basis functions</a:t>
            </a:r>
            <a:endParaRPr lang="en-US" sz="2800" dirty="0"/>
          </a:p>
          <a:p>
            <a:r>
              <a:rPr lang="en-US" sz="2800" dirty="0"/>
              <a:t>Discrete basis functions are used when there are only a fixed number of degrees of freedom in the input function.</a:t>
            </a:r>
          </a:p>
          <a:p>
            <a:r>
              <a:rPr lang="en-US" sz="2800" dirty="0"/>
              <a:t>Example: an image has HxWx3 pixels. Total: H*W*3 degrees of freedom</a:t>
            </a:r>
          </a:p>
        </p:txBody>
      </p:sp>
    </p:spTree>
    <p:extLst>
      <p:ext uri="{BB962C8B-B14F-4D97-AF65-F5344CB8AC3E}">
        <p14:creationId xmlns:p14="http://schemas.microsoft.com/office/powerpoint/2010/main" val="833354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395C7-B4FA-2A78-0C22-959170F57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C24A-CAB6-5E13-C206-08CEF59EF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Fourier Basis Functions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0DFAD92-3D66-2276-655B-6A4409F195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 </a:t>
            </a:r>
            <a:r>
              <a:rPr lang="en-US" sz="2800" i="1" dirty="0"/>
              <a:t>discrete Fourier series</a:t>
            </a:r>
            <a:r>
              <a:rPr lang="en-US" sz="2800" dirty="0"/>
              <a:t> only has a finite set of sines and cosines.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We can turn our integral into a summation (or matrix multiplication).</a:t>
            </a:r>
          </a:p>
          <a:p>
            <a:r>
              <a:rPr lang="en-US" sz="2800" dirty="0"/>
              <a:t>The </a:t>
            </a:r>
            <a:r>
              <a:rPr lang="en-US" sz="2800" i="1" dirty="0"/>
              <a:t>discrete Fourier transform</a:t>
            </a:r>
            <a:r>
              <a:rPr lang="en-US" sz="2800" dirty="0"/>
              <a:t> is a set of discrete basis functions. </a:t>
            </a:r>
          </a:p>
        </p:txBody>
      </p:sp>
      <p:pic>
        <p:nvPicPr>
          <p:cNvPr id="9218" name="Picture 2" descr="equation">
            <a:extLst>
              <a:ext uri="{FF2B5EF4-FFF2-40B4-BE49-F238E27FC236}">
                <a16:creationId xmlns:a16="http://schemas.microsoft.com/office/drawing/2014/main" id="{75D76BF0-66A6-0C2C-BBCC-3E1AD543C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077" y="2446314"/>
            <a:ext cx="7511845" cy="138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6862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43B416-EE74-38A4-2265-73379B2DE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5EE76-1D34-920B-A735-0EBFAAA3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Fourier Basis Functions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9568AE-79B5-3D55-5F33-C9BE97B91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6286" y="1976284"/>
            <a:ext cx="3875146" cy="40510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0025C0-53AF-7365-41B5-3E62B7442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9880" y="1976284"/>
            <a:ext cx="3875145" cy="405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58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B00282-CBAF-B765-3EE0-877A1CA6E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3E308-295A-F258-FFCB-66F3CCC83C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Wavelets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6C0283-D1E1-22B4-1BCD-C9809810AA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Similar to discrete Fourier transform</a:t>
            </a:r>
          </a:p>
          <a:p>
            <a:r>
              <a:rPr lang="en-US" sz="2800" dirty="0"/>
              <a:t>Constructed from averages and differences</a:t>
            </a:r>
          </a:p>
          <a:p>
            <a:r>
              <a:rPr lang="en-US" sz="2800" dirty="0"/>
              <a:t>Several types: Haar, Daubechies, CDF 9/7 (JPEG wavelet)</a:t>
            </a:r>
          </a:p>
          <a:p>
            <a:r>
              <a:rPr lang="en-US" sz="2800" dirty="0"/>
              <a:t>Aims to be as sparse as possible</a:t>
            </a:r>
          </a:p>
          <a:p>
            <a:r>
              <a:rPr lang="en-US" sz="2800" dirty="0"/>
              <a:t>Top-K selection: since wavelets are sparse, one can take only the top K and discard the rest; this will retain most of the power.</a:t>
            </a:r>
          </a:p>
        </p:txBody>
      </p:sp>
    </p:spTree>
    <p:extLst>
      <p:ext uri="{BB962C8B-B14F-4D97-AF65-F5344CB8AC3E}">
        <p14:creationId xmlns:p14="http://schemas.microsoft.com/office/powerpoint/2010/main" val="449290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E68A63-BDCF-5DA7-7990-3378E6FA3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F26A1-41DE-4524-DDBC-C3696512E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Discrete Haar Basis Functions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45302-6C1A-6738-F45C-87760E1CEE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0000"/>
          <a:stretch>
            <a:fillRect/>
          </a:stretch>
        </p:blipFill>
        <p:spPr>
          <a:xfrm>
            <a:off x="1548223" y="1968729"/>
            <a:ext cx="4263758" cy="21318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E373B9-3469-A3E2-52E0-D0EE9AA23D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0000"/>
          <a:stretch>
            <a:fillRect/>
          </a:stretch>
        </p:blipFill>
        <p:spPr>
          <a:xfrm>
            <a:off x="6249880" y="1968729"/>
            <a:ext cx="4342417" cy="21712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6A08526-97EE-FF9C-F510-853B705941D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b="50000"/>
          <a:stretch>
            <a:fillRect/>
          </a:stretch>
        </p:blipFill>
        <p:spPr>
          <a:xfrm>
            <a:off x="1548223" y="4139938"/>
            <a:ext cx="4263758" cy="21318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EE5A172-C758-2366-2666-5A31CFF27F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626" y="4208207"/>
            <a:ext cx="1875188" cy="205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755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FCC077-61DA-F41E-BA75-EF0137695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2BA8B-CE5F-930B-8F5C-3E30ECCB4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Reconstruction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98B071D-4557-6F56-9185-6EE3E7CB5CF2}"/>
              </a:ext>
            </a:extLst>
          </p:cNvPr>
          <p:cNvGrpSpPr/>
          <p:nvPr/>
        </p:nvGrpSpPr>
        <p:grpSpPr>
          <a:xfrm>
            <a:off x="531396" y="2040573"/>
            <a:ext cx="11855894" cy="4648095"/>
            <a:chOff x="531396" y="2040573"/>
            <a:chExt cx="11855894" cy="4648095"/>
          </a:xfrm>
        </p:grpSpPr>
        <p:grpSp>
          <p:nvGrpSpPr>
            <p:cNvPr id="3" name="Group">
              <a:extLst>
                <a:ext uri="{FF2B5EF4-FFF2-40B4-BE49-F238E27FC236}">
                  <a16:creationId xmlns:a16="http://schemas.microsoft.com/office/drawing/2014/main" id="{954E994F-63AB-1B55-74CC-F3238D4DAE5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3271" y="2040573"/>
              <a:ext cx="11674019" cy="4648095"/>
              <a:chOff x="77789" y="214709"/>
              <a:chExt cx="25454995" cy="10453758"/>
            </a:xfrm>
          </p:grpSpPr>
          <p:grpSp>
            <p:nvGrpSpPr>
              <p:cNvPr id="4" name="Group">
                <a:extLst>
                  <a:ext uri="{FF2B5EF4-FFF2-40B4-BE49-F238E27FC236}">
                    <a16:creationId xmlns:a16="http://schemas.microsoft.com/office/drawing/2014/main" id="{90CFE019-B7E3-44E8-928F-1B90CB602E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7789" y="214709"/>
                <a:ext cx="25454995" cy="10453758"/>
                <a:chOff x="77789" y="935441"/>
                <a:chExt cx="25454994" cy="10453757"/>
              </a:xfrm>
            </p:grpSpPr>
            <p:sp>
              <p:nvSpPr>
                <p:cNvPr id="14" name="Ng, Ren, et al. All-frequency shadows using non-linear wavelet lighting approximation. ACM Trans. Graph. 22, 3 (July 2003), 376–381. https://doi.org/10.1145/882262.882280">
                  <a:extLst>
                    <a:ext uri="{FF2B5EF4-FFF2-40B4-BE49-F238E27FC236}">
                      <a16:creationId xmlns:a16="http://schemas.microsoft.com/office/drawing/2014/main" id="{EAC54C0C-F50D-899A-D71B-398BE5996C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17837" y="10861701"/>
                  <a:ext cx="24114946" cy="52749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50800" tIns="50800" rIns="50800" bIns="50800" anchor="ctr"/>
                <a:lstStyle/>
                <a:p>
                  <a:pPr eaLnBrk="1"/>
                  <a:r>
                    <a:rPr lang="en-US" altLang="en-US" b="0" dirty="0"/>
                    <a:t>Ng, Ren, et al. All-frequency shadows using non-linear wavelet lighting approximation. ACM Trans. Graph. 22, 3 (July 2003), 376–381. https://doi.org/10.1145/882262.882280</a:t>
                  </a:r>
                </a:p>
              </p:txBody>
            </p:sp>
            <p:pic>
              <p:nvPicPr>
                <p:cNvPr id="15" name="Screen Shot 2023-06-22 at 15.40.16.png" descr="Screen Shot 2023-06-22 at 15.40.16.png">
                  <a:extLst>
                    <a:ext uri="{FF2B5EF4-FFF2-40B4-BE49-F238E27FC236}">
                      <a16:creationId xmlns:a16="http://schemas.microsoft.com/office/drawing/2014/main" id="{23E1C53F-C53A-C9CD-4B3D-1849D1BB12C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rcRect l="74802" t="4490" r="884" b="5858"/>
                <a:stretch>
                  <a:fillRect/>
                </a:stretch>
              </p:blipFill>
              <p:spPr>
                <a:xfrm>
                  <a:off x="77789" y="952229"/>
                  <a:ext cx="5894388" cy="42865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584" extrusionOk="0">
                      <a:moveTo>
                        <a:pt x="5538" y="0"/>
                      </a:moveTo>
                      <a:lnTo>
                        <a:pt x="5545" y="3493"/>
                      </a:lnTo>
                      <a:cubicBezTo>
                        <a:pt x="5549" y="5415"/>
                        <a:pt x="5507" y="7050"/>
                        <a:pt x="5451" y="7126"/>
                      </a:cubicBezTo>
                      <a:cubicBezTo>
                        <a:pt x="5395" y="7203"/>
                        <a:pt x="4204" y="7262"/>
                        <a:pt x="2804" y="7258"/>
                      </a:cubicBezTo>
                      <a:lnTo>
                        <a:pt x="259" y="7252"/>
                      </a:lnTo>
                      <a:lnTo>
                        <a:pt x="259" y="10877"/>
                      </a:lnTo>
                      <a:lnTo>
                        <a:pt x="259" y="14500"/>
                      </a:lnTo>
                      <a:lnTo>
                        <a:pt x="2871" y="14542"/>
                      </a:lnTo>
                      <a:lnTo>
                        <a:pt x="5483" y="14584"/>
                      </a:lnTo>
                      <a:lnTo>
                        <a:pt x="5516" y="15651"/>
                      </a:lnTo>
                      <a:cubicBezTo>
                        <a:pt x="5541" y="16440"/>
                        <a:pt x="5599" y="16772"/>
                        <a:pt x="5740" y="16914"/>
                      </a:cubicBezTo>
                      <a:cubicBezTo>
                        <a:pt x="5920" y="17096"/>
                        <a:pt x="5919" y="17114"/>
                        <a:pt x="5735" y="17212"/>
                      </a:cubicBezTo>
                      <a:cubicBezTo>
                        <a:pt x="5561" y="17304"/>
                        <a:pt x="5538" y="17557"/>
                        <a:pt x="5538" y="19358"/>
                      </a:cubicBezTo>
                      <a:cubicBezTo>
                        <a:pt x="5538" y="20481"/>
                        <a:pt x="5574" y="21450"/>
                        <a:pt x="5618" y="21511"/>
                      </a:cubicBezTo>
                      <a:cubicBezTo>
                        <a:pt x="5662" y="21571"/>
                        <a:pt x="6851" y="21600"/>
                        <a:pt x="8259" y="21575"/>
                      </a:cubicBezTo>
                      <a:lnTo>
                        <a:pt x="10820" y="21529"/>
                      </a:lnTo>
                      <a:lnTo>
                        <a:pt x="10810" y="18153"/>
                      </a:lnTo>
                      <a:cubicBezTo>
                        <a:pt x="10804" y="16182"/>
                        <a:pt x="10845" y="14717"/>
                        <a:pt x="10908" y="14630"/>
                      </a:cubicBezTo>
                      <a:cubicBezTo>
                        <a:pt x="10974" y="14539"/>
                        <a:pt x="13037" y="14488"/>
                        <a:pt x="16248" y="14498"/>
                      </a:cubicBezTo>
                      <a:lnTo>
                        <a:pt x="21482" y="14516"/>
                      </a:lnTo>
                      <a:lnTo>
                        <a:pt x="21482" y="10885"/>
                      </a:lnTo>
                      <a:lnTo>
                        <a:pt x="21484" y="7256"/>
                      </a:lnTo>
                      <a:lnTo>
                        <a:pt x="16178" y="7216"/>
                      </a:lnTo>
                      <a:lnTo>
                        <a:pt x="10873" y="7176"/>
                      </a:lnTo>
                      <a:lnTo>
                        <a:pt x="10844" y="3587"/>
                      </a:lnTo>
                      <a:lnTo>
                        <a:pt x="10813" y="0"/>
                      </a:lnTo>
                      <a:lnTo>
                        <a:pt x="8176" y="0"/>
                      </a:lnTo>
                      <a:lnTo>
                        <a:pt x="5538" y="0"/>
                      </a:lnTo>
                      <a:close/>
                      <a:moveTo>
                        <a:pt x="0" y="17130"/>
                      </a:moveTo>
                      <a:lnTo>
                        <a:pt x="0" y="20371"/>
                      </a:lnTo>
                      <a:lnTo>
                        <a:pt x="2282" y="20371"/>
                      </a:lnTo>
                      <a:lnTo>
                        <a:pt x="2282" y="18751"/>
                      </a:lnTo>
                      <a:lnTo>
                        <a:pt x="2282" y="17130"/>
                      </a:lnTo>
                      <a:lnTo>
                        <a:pt x="0" y="17130"/>
                      </a:lnTo>
                      <a:close/>
                      <a:moveTo>
                        <a:pt x="11379" y="17130"/>
                      </a:moveTo>
                      <a:lnTo>
                        <a:pt x="11379" y="18751"/>
                      </a:lnTo>
                      <a:lnTo>
                        <a:pt x="11379" y="20371"/>
                      </a:lnTo>
                      <a:lnTo>
                        <a:pt x="16489" y="20371"/>
                      </a:lnTo>
                      <a:lnTo>
                        <a:pt x="21600" y="20371"/>
                      </a:lnTo>
                      <a:lnTo>
                        <a:pt x="21600" y="18751"/>
                      </a:lnTo>
                      <a:lnTo>
                        <a:pt x="21600" y="17130"/>
                      </a:lnTo>
                      <a:lnTo>
                        <a:pt x="16489" y="17130"/>
                      </a:lnTo>
                      <a:lnTo>
                        <a:pt x="11379" y="17130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6" name="Screen Shot 2023-06-22 at 15.40.16.png" descr="Screen Shot 2023-06-22 at 15.40.16.png">
                  <a:extLst>
                    <a:ext uri="{FF2B5EF4-FFF2-40B4-BE49-F238E27FC236}">
                      <a16:creationId xmlns:a16="http://schemas.microsoft.com/office/drawing/2014/main" id="{C165C087-502C-D693-0878-A1D743CDAE8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rcRect l="50569" t="4465" r="25387" b="6029"/>
                <a:stretch>
                  <a:fillRect/>
                </a:stretch>
              </p:blipFill>
              <p:spPr>
                <a:xfrm>
                  <a:off x="12116838" y="955734"/>
                  <a:ext cx="5828904" cy="4279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224" y="0"/>
                      </a:moveTo>
                      <a:lnTo>
                        <a:pt x="5224" y="3552"/>
                      </a:lnTo>
                      <a:cubicBezTo>
                        <a:pt x="5224" y="5692"/>
                        <a:pt x="5180" y="7139"/>
                        <a:pt x="5114" y="7195"/>
                      </a:cubicBezTo>
                      <a:cubicBezTo>
                        <a:pt x="5053" y="7247"/>
                        <a:pt x="3877" y="7302"/>
                        <a:pt x="2502" y="7318"/>
                      </a:cubicBezTo>
                      <a:lnTo>
                        <a:pt x="0" y="7344"/>
                      </a:lnTo>
                      <a:lnTo>
                        <a:pt x="0" y="10941"/>
                      </a:lnTo>
                      <a:lnTo>
                        <a:pt x="0" y="14539"/>
                      </a:lnTo>
                      <a:lnTo>
                        <a:pt x="2483" y="14519"/>
                      </a:lnTo>
                      <a:cubicBezTo>
                        <a:pt x="3848" y="14508"/>
                        <a:pt x="5023" y="14551"/>
                        <a:pt x="5094" y="14611"/>
                      </a:cubicBezTo>
                      <a:cubicBezTo>
                        <a:pt x="5172" y="14676"/>
                        <a:pt x="5224" y="15152"/>
                        <a:pt x="5224" y="15785"/>
                      </a:cubicBezTo>
                      <a:cubicBezTo>
                        <a:pt x="5224" y="16385"/>
                        <a:pt x="5278" y="16894"/>
                        <a:pt x="5347" y="16953"/>
                      </a:cubicBezTo>
                      <a:cubicBezTo>
                        <a:pt x="5436" y="17028"/>
                        <a:pt x="5436" y="17104"/>
                        <a:pt x="5347" y="17225"/>
                      </a:cubicBezTo>
                      <a:cubicBezTo>
                        <a:pt x="5271" y="17330"/>
                        <a:pt x="5224" y="18188"/>
                        <a:pt x="5224" y="19497"/>
                      </a:cubicBezTo>
                      <a:lnTo>
                        <a:pt x="5224" y="21600"/>
                      </a:lnTo>
                      <a:lnTo>
                        <a:pt x="7865" y="21592"/>
                      </a:lnTo>
                      <a:lnTo>
                        <a:pt x="10507" y="21586"/>
                      </a:lnTo>
                      <a:lnTo>
                        <a:pt x="10505" y="18129"/>
                      </a:lnTo>
                      <a:cubicBezTo>
                        <a:pt x="10505" y="16227"/>
                        <a:pt x="10540" y="14644"/>
                        <a:pt x="10582" y="14609"/>
                      </a:cubicBezTo>
                      <a:cubicBezTo>
                        <a:pt x="10623" y="14574"/>
                        <a:pt x="13000" y="14543"/>
                        <a:pt x="15863" y="14541"/>
                      </a:cubicBezTo>
                      <a:cubicBezTo>
                        <a:pt x="18726" y="14539"/>
                        <a:pt x="21120" y="14486"/>
                        <a:pt x="21182" y="14425"/>
                      </a:cubicBezTo>
                      <a:cubicBezTo>
                        <a:pt x="21252" y="14356"/>
                        <a:pt x="21296" y="12964"/>
                        <a:pt x="21296" y="10795"/>
                      </a:cubicBezTo>
                      <a:lnTo>
                        <a:pt x="21296" y="7277"/>
                      </a:lnTo>
                      <a:lnTo>
                        <a:pt x="16026" y="7285"/>
                      </a:lnTo>
                      <a:cubicBezTo>
                        <a:pt x="13128" y="7290"/>
                        <a:pt x="10721" y="7238"/>
                        <a:pt x="10676" y="7169"/>
                      </a:cubicBezTo>
                      <a:cubicBezTo>
                        <a:pt x="10500" y="6901"/>
                        <a:pt x="10346" y="5666"/>
                        <a:pt x="10464" y="5473"/>
                      </a:cubicBezTo>
                      <a:cubicBezTo>
                        <a:pt x="10540" y="5348"/>
                        <a:pt x="10542" y="5189"/>
                        <a:pt x="10471" y="5016"/>
                      </a:cubicBezTo>
                      <a:cubicBezTo>
                        <a:pt x="10411" y="4870"/>
                        <a:pt x="10398" y="4569"/>
                        <a:pt x="10442" y="4349"/>
                      </a:cubicBezTo>
                      <a:cubicBezTo>
                        <a:pt x="10486" y="4129"/>
                        <a:pt x="10517" y="3081"/>
                        <a:pt x="10512" y="2017"/>
                      </a:cubicBezTo>
                      <a:lnTo>
                        <a:pt x="10505" y="82"/>
                      </a:lnTo>
                      <a:lnTo>
                        <a:pt x="7865" y="40"/>
                      </a:lnTo>
                      <a:lnTo>
                        <a:pt x="5224" y="0"/>
                      </a:lnTo>
                      <a:close/>
                      <a:moveTo>
                        <a:pt x="11811" y="17177"/>
                      </a:moveTo>
                      <a:lnTo>
                        <a:pt x="11811" y="18802"/>
                      </a:lnTo>
                      <a:lnTo>
                        <a:pt x="11811" y="20426"/>
                      </a:lnTo>
                      <a:lnTo>
                        <a:pt x="17945" y="20426"/>
                      </a:lnTo>
                      <a:lnTo>
                        <a:pt x="21600" y="20426"/>
                      </a:lnTo>
                      <a:lnTo>
                        <a:pt x="21600" y="17177"/>
                      </a:lnTo>
                      <a:lnTo>
                        <a:pt x="17945" y="17177"/>
                      </a:lnTo>
                      <a:lnTo>
                        <a:pt x="11811" y="17177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7" name="Screen Shot 2023-06-22 at 15.40.16.png" descr="Screen Shot 2023-06-22 at 15.40.16.png">
                  <a:extLst>
                    <a:ext uri="{FF2B5EF4-FFF2-40B4-BE49-F238E27FC236}">
                      <a16:creationId xmlns:a16="http://schemas.microsoft.com/office/drawing/2014/main" id="{C2F027BC-F449-A01C-6A2C-B10473807C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rcRect l="25408" t="7460" r="50316" b="5126"/>
                <a:stretch>
                  <a:fillRect/>
                </a:stretch>
              </p:blipFill>
              <p:spPr>
                <a:xfrm>
                  <a:off x="18062997" y="1056540"/>
                  <a:ext cx="5885260" cy="41794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5516" y="0"/>
                      </a:moveTo>
                      <a:lnTo>
                        <a:pt x="5521" y="2828"/>
                      </a:lnTo>
                      <a:cubicBezTo>
                        <a:pt x="5524" y="4788"/>
                        <a:pt x="5496" y="6464"/>
                        <a:pt x="5458" y="6551"/>
                      </a:cubicBezTo>
                      <a:cubicBezTo>
                        <a:pt x="5415" y="6650"/>
                        <a:pt x="4411" y="6709"/>
                        <a:pt x="2808" y="6709"/>
                      </a:cubicBezTo>
                      <a:lnTo>
                        <a:pt x="227" y="6709"/>
                      </a:lnTo>
                      <a:lnTo>
                        <a:pt x="227" y="10430"/>
                      </a:lnTo>
                      <a:lnTo>
                        <a:pt x="227" y="14148"/>
                      </a:lnTo>
                      <a:lnTo>
                        <a:pt x="2843" y="14191"/>
                      </a:lnTo>
                      <a:lnTo>
                        <a:pt x="5458" y="14235"/>
                      </a:lnTo>
                      <a:lnTo>
                        <a:pt x="5491" y="15336"/>
                      </a:lnTo>
                      <a:cubicBezTo>
                        <a:pt x="5510" y="15942"/>
                        <a:pt x="5577" y="16523"/>
                        <a:pt x="5639" y="16628"/>
                      </a:cubicBezTo>
                      <a:cubicBezTo>
                        <a:pt x="5714" y="16756"/>
                        <a:pt x="5712" y="16853"/>
                        <a:pt x="5633" y="16921"/>
                      </a:cubicBezTo>
                      <a:cubicBezTo>
                        <a:pt x="5559" y="16985"/>
                        <a:pt x="5515" y="17888"/>
                        <a:pt x="5515" y="19313"/>
                      </a:cubicBezTo>
                      <a:lnTo>
                        <a:pt x="5515" y="21600"/>
                      </a:lnTo>
                      <a:lnTo>
                        <a:pt x="8158" y="21600"/>
                      </a:lnTo>
                      <a:lnTo>
                        <a:pt x="10801" y="21600"/>
                      </a:lnTo>
                      <a:lnTo>
                        <a:pt x="10801" y="17965"/>
                      </a:lnTo>
                      <a:cubicBezTo>
                        <a:pt x="10801" y="15634"/>
                        <a:pt x="10843" y="14295"/>
                        <a:pt x="10917" y="14230"/>
                      </a:cubicBezTo>
                      <a:cubicBezTo>
                        <a:pt x="10981" y="14175"/>
                        <a:pt x="13385" y="14137"/>
                        <a:pt x="16260" y="14146"/>
                      </a:cubicBezTo>
                      <a:lnTo>
                        <a:pt x="21488" y="14165"/>
                      </a:lnTo>
                      <a:lnTo>
                        <a:pt x="21488" y="10438"/>
                      </a:lnTo>
                      <a:lnTo>
                        <a:pt x="21488" y="6713"/>
                      </a:lnTo>
                      <a:lnTo>
                        <a:pt x="16173" y="6672"/>
                      </a:lnTo>
                      <a:lnTo>
                        <a:pt x="10858" y="6631"/>
                      </a:lnTo>
                      <a:lnTo>
                        <a:pt x="10827" y="2947"/>
                      </a:lnTo>
                      <a:lnTo>
                        <a:pt x="10802" y="0"/>
                      </a:lnTo>
                      <a:lnTo>
                        <a:pt x="5516" y="0"/>
                      </a:lnTo>
                      <a:close/>
                      <a:moveTo>
                        <a:pt x="16863" y="16848"/>
                      </a:moveTo>
                      <a:cubicBezTo>
                        <a:pt x="12590" y="16848"/>
                        <a:pt x="12133" y="16872"/>
                        <a:pt x="12195" y="17098"/>
                      </a:cubicBezTo>
                      <a:cubicBezTo>
                        <a:pt x="12232" y="17236"/>
                        <a:pt x="12263" y="17948"/>
                        <a:pt x="12263" y="18681"/>
                      </a:cubicBezTo>
                      <a:lnTo>
                        <a:pt x="12263" y="20017"/>
                      </a:lnTo>
                      <a:lnTo>
                        <a:pt x="16932" y="20017"/>
                      </a:lnTo>
                      <a:lnTo>
                        <a:pt x="21600" y="20017"/>
                      </a:lnTo>
                      <a:lnTo>
                        <a:pt x="21600" y="18431"/>
                      </a:lnTo>
                      <a:lnTo>
                        <a:pt x="21600" y="16848"/>
                      </a:lnTo>
                      <a:lnTo>
                        <a:pt x="16863" y="16848"/>
                      </a:lnTo>
                      <a:close/>
                      <a:moveTo>
                        <a:pt x="0" y="17006"/>
                      </a:moveTo>
                      <a:lnTo>
                        <a:pt x="0" y="20017"/>
                      </a:lnTo>
                      <a:lnTo>
                        <a:pt x="565" y="20017"/>
                      </a:lnTo>
                      <a:lnTo>
                        <a:pt x="565" y="18511"/>
                      </a:lnTo>
                      <a:lnTo>
                        <a:pt x="565" y="17006"/>
                      </a:lnTo>
                      <a:lnTo>
                        <a:pt x="0" y="17006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18" name="Screen Shot 2023-06-22 at 15.40.16.png" descr="Screen Shot 2023-06-22 at 15.40.16.png">
                  <a:extLst>
                    <a:ext uri="{FF2B5EF4-FFF2-40B4-BE49-F238E27FC236}">
                      <a16:creationId xmlns:a16="http://schemas.microsoft.com/office/drawing/2014/main" id="{8CF6A802-8C35-9D65-C8BA-B23F558275C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3"/>
                <a:srcRect l="1015" t="4490" r="74659" b="5155"/>
                <a:stretch>
                  <a:fillRect/>
                </a:stretch>
              </p:blipFill>
              <p:spPr>
                <a:xfrm>
                  <a:off x="6114833" y="935441"/>
                  <a:ext cx="5897450" cy="43200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2" h="21596" extrusionOk="0">
                      <a:moveTo>
                        <a:pt x="7967" y="0"/>
                      </a:moveTo>
                      <a:cubicBezTo>
                        <a:pt x="6562" y="0"/>
                        <a:pt x="5380" y="44"/>
                        <a:pt x="5339" y="99"/>
                      </a:cubicBezTo>
                      <a:cubicBezTo>
                        <a:pt x="5299" y="155"/>
                        <a:pt x="5322" y="294"/>
                        <a:pt x="5390" y="407"/>
                      </a:cubicBezTo>
                      <a:cubicBezTo>
                        <a:pt x="5480" y="555"/>
                        <a:pt x="5481" y="667"/>
                        <a:pt x="5393" y="811"/>
                      </a:cubicBezTo>
                      <a:cubicBezTo>
                        <a:pt x="5321" y="930"/>
                        <a:pt x="5277" y="1636"/>
                        <a:pt x="5286" y="2535"/>
                      </a:cubicBezTo>
                      <a:cubicBezTo>
                        <a:pt x="5297" y="3728"/>
                        <a:pt x="5338" y="4099"/>
                        <a:pt x="5476" y="4238"/>
                      </a:cubicBezTo>
                      <a:cubicBezTo>
                        <a:pt x="5635" y="4398"/>
                        <a:pt x="5633" y="4445"/>
                        <a:pt x="5448" y="4724"/>
                      </a:cubicBezTo>
                      <a:cubicBezTo>
                        <a:pt x="5284" y="4972"/>
                        <a:pt x="5248" y="5256"/>
                        <a:pt x="5265" y="6156"/>
                      </a:cubicBezTo>
                      <a:cubicBezTo>
                        <a:pt x="5293" y="7571"/>
                        <a:pt x="5293" y="7577"/>
                        <a:pt x="5119" y="7380"/>
                      </a:cubicBezTo>
                      <a:cubicBezTo>
                        <a:pt x="4942" y="7180"/>
                        <a:pt x="3018" y="7178"/>
                        <a:pt x="2836" y="7378"/>
                      </a:cubicBezTo>
                      <a:cubicBezTo>
                        <a:pt x="2754" y="7469"/>
                        <a:pt x="2679" y="7462"/>
                        <a:pt x="2633" y="7360"/>
                      </a:cubicBezTo>
                      <a:cubicBezTo>
                        <a:pt x="2590" y="7264"/>
                        <a:pt x="2054" y="7200"/>
                        <a:pt x="1285" y="7200"/>
                      </a:cubicBezTo>
                      <a:lnTo>
                        <a:pt x="11" y="7200"/>
                      </a:lnTo>
                      <a:lnTo>
                        <a:pt x="14" y="9842"/>
                      </a:lnTo>
                      <a:cubicBezTo>
                        <a:pt x="16" y="11296"/>
                        <a:pt x="67" y="12566"/>
                        <a:pt x="126" y="12664"/>
                      </a:cubicBezTo>
                      <a:cubicBezTo>
                        <a:pt x="194" y="12777"/>
                        <a:pt x="189" y="12878"/>
                        <a:pt x="114" y="12941"/>
                      </a:cubicBezTo>
                      <a:cubicBezTo>
                        <a:pt x="-38" y="13070"/>
                        <a:pt x="-38" y="13741"/>
                        <a:pt x="114" y="13870"/>
                      </a:cubicBezTo>
                      <a:cubicBezTo>
                        <a:pt x="195" y="13938"/>
                        <a:pt x="189" y="14037"/>
                        <a:pt x="100" y="14185"/>
                      </a:cubicBezTo>
                      <a:cubicBezTo>
                        <a:pt x="-6" y="14359"/>
                        <a:pt x="14" y="14401"/>
                        <a:pt x="200" y="14401"/>
                      </a:cubicBezTo>
                      <a:cubicBezTo>
                        <a:pt x="327" y="14401"/>
                        <a:pt x="463" y="14330"/>
                        <a:pt x="502" y="14245"/>
                      </a:cubicBezTo>
                      <a:cubicBezTo>
                        <a:pt x="540" y="14159"/>
                        <a:pt x="628" y="14137"/>
                        <a:pt x="696" y="14195"/>
                      </a:cubicBezTo>
                      <a:cubicBezTo>
                        <a:pt x="891" y="14360"/>
                        <a:pt x="3687" y="14387"/>
                        <a:pt x="3761" y="14225"/>
                      </a:cubicBezTo>
                      <a:cubicBezTo>
                        <a:pt x="3800" y="14137"/>
                        <a:pt x="3882" y="14143"/>
                        <a:pt x="3968" y="14241"/>
                      </a:cubicBezTo>
                      <a:cubicBezTo>
                        <a:pt x="4046" y="14329"/>
                        <a:pt x="4320" y="14389"/>
                        <a:pt x="4578" y="14376"/>
                      </a:cubicBezTo>
                      <a:cubicBezTo>
                        <a:pt x="4836" y="14362"/>
                        <a:pt x="5104" y="14428"/>
                        <a:pt x="5173" y="14522"/>
                      </a:cubicBezTo>
                      <a:cubicBezTo>
                        <a:pt x="5243" y="14618"/>
                        <a:pt x="5289" y="15108"/>
                        <a:pt x="5277" y="15637"/>
                      </a:cubicBezTo>
                      <a:cubicBezTo>
                        <a:pt x="5261" y="16385"/>
                        <a:pt x="5297" y="16626"/>
                        <a:pt x="5456" y="16794"/>
                      </a:cubicBezTo>
                      <a:cubicBezTo>
                        <a:pt x="5638" y="16988"/>
                        <a:pt x="5639" y="17023"/>
                        <a:pt x="5474" y="17199"/>
                      </a:cubicBezTo>
                      <a:cubicBezTo>
                        <a:pt x="5325" y="17359"/>
                        <a:pt x="5293" y="17753"/>
                        <a:pt x="5286" y="19512"/>
                      </a:cubicBezTo>
                      <a:cubicBezTo>
                        <a:pt x="5279" y="21338"/>
                        <a:pt x="5299" y="21593"/>
                        <a:pt x="5431" y="21349"/>
                      </a:cubicBezTo>
                      <a:cubicBezTo>
                        <a:pt x="5574" y="21083"/>
                        <a:pt x="5587" y="21082"/>
                        <a:pt x="5659" y="21333"/>
                      </a:cubicBezTo>
                      <a:cubicBezTo>
                        <a:pt x="5728" y="21576"/>
                        <a:pt x="5953" y="21600"/>
                        <a:pt x="8130" y="21595"/>
                      </a:cubicBezTo>
                      <a:lnTo>
                        <a:pt x="10525" y="21591"/>
                      </a:lnTo>
                      <a:lnTo>
                        <a:pt x="10525" y="18139"/>
                      </a:lnTo>
                      <a:cubicBezTo>
                        <a:pt x="10525" y="16241"/>
                        <a:pt x="10555" y="14623"/>
                        <a:pt x="10591" y="14544"/>
                      </a:cubicBezTo>
                      <a:cubicBezTo>
                        <a:pt x="10626" y="14465"/>
                        <a:pt x="11230" y="14401"/>
                        <a:pt x="11931" y="14401"/>
                      </a:cubicBezTo>
                      <a:cubicBezTo>
                        <a:pt x="12700" y="14401"/>
                        <a:pt x="13236" y="14338"/>
                        <a:pt x="13280" y="14241"/>
                      </a:cubicBezTo>
                      <a:cubicBezTo>
                        <a:pt x="13327" y="14135"/>
                        <a:pt x="13398" y="14131"/>
                        <a:pt x="13484" y="14229"/>
                      </a:cubicBezTo>
                      <a:cubicBezTo>
                        <a:pt x="13564" y="14320"/>
                        <a:pt x="15094" y="14379"/>
                        <a:pt x="17382" y="14378"/>
                      </a:cubicBezTo>
                      <a:lnTo>
                        <a:pt x="21147" y="14376"/>
                      </a:lnTo>
                      <a:lnTo>
                        <a:pt x="21159" y="12971"/>
                      </a:lnTo>
                      <a:cubicBezTo>
                        <a:pt x="21169" y="11690"/>
                        <a:pt x="21148" y="11543"/>
                        <a:pt x="20921" y="11306"/>
                      </a:cubicBezTo>
                      <a:lnTo>
                        <a:pt x="20671" y="11049"/>
                      </a:lnTo>
                      <a:lnTo>
                        <a:pt x="20924" y="10727"/>
                      </a:lnTo>
                      <a:cubicBezTo>
                        <a:pt x="21186" y="10393"/>
                        <a:pt x="21262" y="9742"/>
                        <a:pt x="21058" y="9571"/>
                      </a:cubicBezTo>
                      <a:cubicBezTo>
                        <a:pt x="20977" y="9502"/>
                        <a:pt x="20977" y="9413"/>
                        <a:pt x="21057" y="9281"/>
                      </a:cubicBezTo>
                      <a:cubicBezTo>
                        <a:pt x="21194" y="9055"/>
                        <a:pt x="21180" y="7661"/>
                        <a:pt x="21038" y="7404"/>
                      </a:cubicBezTo>
                      <a:cubicBezTo>
                        <a:pt x="20909" y="7170"/>
                        <a:pt x="17074" y="7131"/>
                        <a:pt x="16969" y="7362"/>
                      </a:cubicBezTo>
                      <a:cubicBezTo>
                        <a:pt x="16921" y="7471"/>
                        <a:pt x="16851" y="7468"/>
                        <a:pt x="16749" y="7352"/>
                      </a:cubicBezTo>
                      <a:cubicBezTo>
                        <a:pt x="16648" y="7238"/>
                        <a:pt x="15724" y="7192"/>
                        <a:pt x="13873" y="7210"/>
                      </a:cubicBezTo>
                      <a:cubicBezTo>
                        <a:pt x="12373" y="7224"/>
                        <a:pt x="11031" y="7227"/>
                        <a:pt x="10891" y="7218"/>
                      </a:cubicBezTo>
                      <a:cubicBezTo>
                        <a:pt x="10527" y="7192"/>
                        <a:pt x="10226" y="6063"/>
                        <a:pt x="10451" y="5565"/>
                      </a:cubicBezTo>
                      <a:cubicBezTo>
                        <a:pt x="10494" y="5470"/>
                        <a:pt x="10447" y="5351"/>
                        <a:pt x="10348" y="5299"/>
                      </a:cubicBezTo>
                      <a:cubicBezTo>
                        <a:pt x="10195" y="5218"/>
                        <a:pt x="10191" y="5169"/>
                        <a:pt x="10321" y="4954"/>
                      </a:cubicBezTo>
                      <a:cubicBezTo>
                        <a:pt x="10433" y="4770"/>
                        <a:pt x="10480" y="4070"/>
                        <a:pt x="10498" y="2351"/>
                      </a:cubicBezTo>
                      <a:lnTo>
                        <a:pt x="10523" y="0"/>
                      </a:lnTo>
                      <a:lnTo>
                        <a:pt x="7967" y="0"/>
                      </a:lnTo>
                      <a:close/>
                      <a:moveTo>
                        <a:pt x="11875" y="17159"/>
                      </a:moveTo>
                      <a:lnTo>
                        <a:pt x="11875" y="18615"/>
                      </a:lnTo>
                      <a:lnTo>
                        <a:pt x="11875" y="20070"/>
                      </a:lnTo>
                      <a:lnTo>
                        <a:pt x="17029" y="20070"/>
                      </a:lnTo>
                      <a:lnTo>
                        <a:pt x="21562" y="20070"/>
                      </a:lnTo>
                      <a:lnTo>
                        <a:pt x="21562" y="17159"/>
                      </a:lnTo>
                      <a:lnTo>
                        <a:pt x="17029" y="17159"/>
                      </a:lnTo>
                      <a:lnTo>
                        <a:pt x="11875" y="17159"/>
                      </a:ln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5" name="Reference">
                <a:extLst>
                  <a:ext uri="{FF2B5EF4-FFF2-40B4-BE49-F238E27FC236}">
                    <a16:creationId xmlns:a16="http://schemas.microsoft.com/office/drawing/2014/main" id="{36004E01-E420-9689-680D-0D0848E3F9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7916" y="3133194"/>
                <a:ext cx="3200403" cy="1531877"/>
              </a:xfrm>
              <a:prstGeom prst="rect">
                <a:avLst/>
              </a:prstGeom>
              <a:solidFill>
                <a:srgbClr val="D1D9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/>
              <a:p>
                <a:pPr algn="ctr" eaLnBrk="1">
                  <a:spcBef>
                    <a:spcPts val="5900"/>
                  </a:spcBef>
                </a:pPr>
                <a:r>
                  <a:rPr lang="en-US" altLang="en-US" dirty="0"/>
                  <a:t>Reference</a:t>
                </a:r>
              </a:p>
            </p:txBody>
          </p:sp>
          <p:sp>
            <p:nvSpPr>
              <p:cNvPr id="7" name="Reconstruction with 4096 spherical harm.">
                <a:extLst>
                  <a:ext uri="{FF2B5EF4-FFF2-40B4-BE49-F238E27FC236}">
                    <a16:creationId xmlns:a16="http://schemas.microsoft.com/office/drawing/2014/main" id="{8D87A53C-E149-8947-17A9-1D36D9D3D7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74543" y="3133193"/>
                <a:ext cx="3364369" cy="1531876"/>
              </a:xfrm>
              <a:prstGeom prst="rect">
                <a:avLst/>
              </a:prstGeom>
              <a:solidFill>
                <a:srgbClr val="D1D9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/>
              <a:p>
                <a:pPr algn="ctr" eaLnBrk="1">
                  <a:spcBef>
                    <a:spcPts val="5900"/>
                  </a:spcBef>
                </a:pPr>
                <a:r>
                  <a:rPr lang="en-US" altLang="en-US" dirty="0"/>
                  <a:t>Reconstruction with 4096 spherical harm.</a:t>
                </a:r>
              </a:p>
            </p:txBody>
          </p:sp>
          <p:sp>
            <p:nvSpPr>
              <p:cNvPr id="10" name="Reconstruction with 10,000 spherical harm.">
                <a:extLst>
                  <a:ext uri="{FF2B5EF4-FFF2-40B4-BE49-F238E27FC236}">
                    <a16:creationId xmlns:a16="http://schemas.microsoft.com/office/drawing/2014/main" id="{CFB4362E-5C42-C355-3DC3-0FC9C5920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99073" y="3133193"/>
                <a:ext cx="3364369" cy="1531876"/>
              </a:xfrm>
              <a:prstGeom prst="rect">
                <a:avLst/>
              </a:prstGeom>
              <a:solidFill>
                <a:srgbClr val="D1D9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/>
              <a:p>
                <a:pPr algn="ctr" eaLnBrk="1">
                  <a:spcBef>
                    <a:spcPts val="5900"/>
                  </a:spcBef>
                </a:pPr>
                <a:r>
                  <a:rPr lang="en-US" altLang="en-US" dirty="0"/>
                  <a:t>Reconstruction with 10,000 spherical harm.</a:t>
                </a:r>
              </a:p>
            </p:txBody>
          </p:sp>
          <p:sp>
            <p:nvSpPr>
              <p:cNvPr id="12" name="Reconstruction with 4096 wavelets">
                <a:extLst>
                  <a:ext uri="{FF2B5EF4-FFF2-40B4-BE49-F238E27FC236}">
                    <a16:creationId xmlns:a16="http://schemas.microsoft.com/office/drawing/2014/main" id="{1ED92A58-3609-D8EA-B6A3-1BCCE95A72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00129" y="3133193"/>
                <a:ext cx="3364369" cy="1531876"/>
              </a:xfrm>
              <a:prstGeom prst="rect">
                <a:avLst/>
              </a:prstGeom>
              <a:solidFill>
                <a:srgbClr val="D1D9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/>
              <a:lstStyle/>
              <a:p>
                <a:pPr algn="ctr" eaLnBrk="1">
                  <a:spcBef>
                    <a:spcPts val="5900"/>
                  </a:spcBef>
                </a:pPr>
                <a:r>
                  <a:rPr lang="en-US" altLang="en-US" dirty="0"/>
                  <a:t>Reconstruction with 4096 wavelets</a:t>
                </a:r>
              </a:p>
            </p:txBody>
          </p:sp>
        </p:grpSp>
        <p:sp>
          <p:nvSpPr>
            <p:cNvPr id="19" name="Reference">
              <a:extLst>
                <a:ext uri="{FF2B5EF4-FFF2-40B4-BE49-F238E27FC236}">
                  <a16:creationId xmlns:a16="http://schemas.microsoft.com/office/drawing/2014/main" id="{9E41A432-DC03-5C3D-AB1A-628D815C7D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396" y="3350714"/>
              <a:ext cx="869817" cy="681124"/>
            </a:xfrm>
            <a:prstGeom prst="rect">
              <a:avLst/>
            </a:prstGeom>
            <a:solidFill>
              <a:srgbClr val="D1D9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50800" tIns="50800" rIns="50800" bIns="50800" anchor="ctr"/>
            <a:lstStyle/>
            <a:p>
              <a:pPr algn="ctr" eaLnBrk="1">
                <a:spcBef>
                  <a:spcPts val="5900"/>
                </a:spcBef>
              </a:pPr>
              <a:endParaRPr lang="en-US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911483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8C2B7-440C-C139-9C7B-23362A6F1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6314E-24D8-9A67-D106-445930C7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Precomputed Radiance Transfer</a:t>
            </a:r>
          </a:p>
        </p:txBody>
      </p:sp>
      <p:pic>
        <p:nvPicPr>
          <p:cNvPr id="14338" name="Picture 2" descr="equation">
            <a:extLst>
              <a:ext uri="{FF2B5EF4-FFF2-40B4-BE49-F238E27FC236}">
                <a16:creationId xmlns:a16="http://schemas.microsoft.com/office/drawing/2014/main" id="{7590E20F-746C-9C6E-D81A-5DA09C8CC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3720" y="2527905"/>
            <a:ext cx="8544560" cy="122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equation">
            <a:extLst>
              <a:ext uri="{FF2B5EF4-FFF2-40B4-BE49-F238E27FC236}">
                <a16:creationId xmlns:a16="http://schemas.microsoft.com/office/drawing/2014/main" id="{B8CC7DDE-56C4-CD89-B3F5-3A032AE4DF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045" y="4015092"/>
            <a:ext cx="5588635" cy="124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817F070-DD61-0DFB-6DD7-D461FB73B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en-US" sz="2800" dirty="0"/>
              <a:t>Rendering equation is a </a:t>
            </a:r>
            <a:r>
              <a:rPr lang="en-US" sz="2800" i="1" dirty="0"/>
              <a:t>transfer function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766365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6D0A7-36E7-4F2A-3027-C2DBF1A3E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BFB6C-F9F9-E9C1-7010-C8EF41690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Precomputed Radiance Transfer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219D9CB-AADF-24D9-AE57-CBBBE15071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058400" cy="4023360"/>
          </a:xfrm>
        </p:spPr>
        <p:txBody>
          <a:bodyPr>
            <a:normAutofit/>
          </a:bodyPr>
          <a:lstStyle/>
          <a:p>
            <a:r>
              <a:rPr lang="en-US" sz="2800" dirty="0"/>
              <a:t>Represent </a:t>
            </a:r>
            <a:r>
              <a:rPr lang="en-US" sz="2800" i="1" dirty="0"/>
              <a:t>L</a:t>
            </a:r>
            <a:r>
              <a:rPr lang="en-US" sz="2800" dirty="0"/>
              <a:t> and </a:t>
            </a:r>
            <a:r>
              <a:rPr lang="en-US" sz="2800" i="1" dirty="0"/>
              <a:t>T</a:t>
            </a:r>
            <a:r>
              <a:rPr lang="en-US" sz="2800" dirty="0"/>
              <a:t> in terms of orthonormal basis vectors.</a:t>
            </a:r>
          </a:p>
          <a:p>
            <a:r>
              <a:rPr lang="en-US" sz="2800" dirty="0"/>
              <a:t>Assume all materials are diffuse, so </a:t>
            </a:r>
            <a:r>
              <a:rPr lang="en-US" sz="2800" i="1" dirty="0"/>
              <a:t>T</a:t>
            </a:r>
            <a:r>
              <a:rPr lang="en-US" sz="2800" dirty="0"/>
              <a:t> only depends on the lighting.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3B26785-85CF-A229-AB71-18B0CC114F7E}"/>
              </a:ext>
            </a:extLst>
          </p:cNvPr>
          <p:cNvGrpSpPr/>
          <p:nvPr/>
        </p:nvGrpSpPr>
        <p:grpSpPr>
          <a:xfrm>
            <a:off x="2794477" y="2842895"/>
            <a:ext cx="7019765" cy="3448050"/>
            <a:chOff x="2794477" y="2842895"/>
            <a:chExt cx="7019765" cy="3448050"/>
          </a:xfrm>
        </p:grpSpPr>
        <p:pic>
          <p:nvPicPr>
            <p:cNvPr id="7" name="Picture 6" descr="A black background with math symbols&#10;&#10;AI-generated content may be incorrect.">
              <a:extLst>
                <a:ext uri="{FF2B5EF4-FFF2-40B4-BE49-F238E27FC236}">
                  <a16:creationId xmlns:a16="http://schemas.microsoft.com/office/drawing/2014/main" id="{9CF031AC-5550-B59A-177A-8D1E170E79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51517" y="2842895"/>
              <a:ext cx="6562725" cy="3448050"/>
            </a:xfrm>
            <a:prstGeom prst="rect">
              <a:avLst/>
            </a:prstGeom>
          </p:spPr>
        </p:pic>
        <p:pic>
          <p:nvPicPr>
            <p:cNvPr id="19458" name="Picture 2" descr="equation">
              <a:extLst>
                <a:ext uri="{FF2B5EF4-FFF2-40B4-BE49-F238E27FC236}">
                  <a16:creationId xmlns:a16="http://schemas.microsoft.com/office/drawing/2014/main" id="{27CCC070-54AC-677C-E652-88F12A7A7B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781"/>
            <a:stretch>
              <a:fillRect/>
            </a:stretch>
          </p:blipFill>
          <p:spPr bwMode="auto">
            <a:xfrm>
              <a:off x="2794477" y="3259931"/>
              <a:ext cx="457040" cy="3381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FDF090D-555F-2180-1DB5-E33AEBFC8DA2}"/>
              </a:ext>
            </a:extLst>
          </p:cNvPr>
          <p:cNvSpPr txBox="1"/>
          <p:nvPr/>
        </p:nvSpPr>
        <p:spPr>
          <a:xfrm>
            <a:off x="3017520" y="6279773"/>
            <a:ext cx="93472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0" dirty="0">
                <a:solidFill>
                  <a:srgbClr val="222222"/>
                </a:solidFill>
                <a:effectLst/>
                <a:latin typeface="Helvetica Neue" panose="02000503000000020004"/>
              </a:rPr>
              <a:t>Ren Ng, Ravi Ramamoorthi, and Pat Hanrahan. "Triple Product Wavelet Integrals for All-Frequency Relighting". In </a:t>
            </a:r>
            <a:r>
              <a:rPr lang="en-US" i="1" dirty="0">
                <a:solidFill>
                  <a:srgbClr val="222222"/>
                </a:solidFill>
                <a:effectLst/>
                <a:latin typeface="Helvetica Neue" panose="02000503000000020004"/>
              </a:rPr>
              <a:t>ACM SIGGRAPH</a:t>
            </a:r>
            <a:r>
              <a:rPr lang="en-US" i="0" dirty="0">
                <a:solidFill>
                  <a:srgbClr val="222222"/>
                </a:solidFill>
                <a:effectLst/>
                <a:latin typeface="Helvetica Neue" panose="02000503000000020004"/>
              </a:rPr>
              <a:t>, pages 477–487, July 2004.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823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D4157-E90C-5CE5-2F7C-796ED41010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ED429-0AFA-7A3B-A38A-37C779F91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Precomputed Radiance Transfer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65613A2-1279-2FD9-ACE0-E8F25ED7DDD1}"/>
              </a:ext>
            </a:extLst>
          </p:cNvPr>
          <p:cNvGrpSpPr/>
          <p:nvPr/>
        </p:nvGrpSpPr>
        <p:grpSpPr>
          <a:xfrm>
            <a:off x="1376045" y="2103120"/>
            <a:ext cx="9220835" cy="4206240"/>
            <a:chOff x="360045" y="1343921"/>
            <a:chExt cx="24674090" cy="1249260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1547959-D64F-DB39-EB41-0DA24BC35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31316" y="1918205"/>
              <a:ext cx="7581900" cy="939800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7161310B-E1FD-683B-7C6E-2A5CDF8E9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63012" y="1343922"/>
              <a:ext cx="11366287" cy="4513823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438D516-285B-53E1-4C5A-63BE0EE11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261735" y="1343921"/>
              <a:ext cx="7772400" cy="451382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76BDC99F-C29B-7E9A-5DBB-FB90EDE825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867274" y="6617205"/>
              <a:ext cx="4038600" cy="1651000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82050981-FC9F-3A61-2EB7-943CC97AB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40000" contrast="-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319498" y="8268204"/>
              <a:ext cx="3124201" cy="27432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1D64E6A-EBEA-6365-ECE0-93F5D6674861}"/>
                </a:ext>
              </a:extLst>
            </p:cNvPr>
            <p:cNvSpPr txBox="1"/>
            <p:nvPr/>
          </p:nvSpPr>
          <p:spPr>
            <a:xfrm>
              <a:off x="13704517" y="11202644"/>
              <a:ext cx="8354166" cy="5539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r>
                <a:rPr lang="en-US" dirty="0"/>
                <a:t>Obtain the </a:t>
              </a:r>
              <a:r>
                <a:rPr lang="en-US" dirty="0" err="1"/>
                <a:t>exitant</a:t>
              </a:r>
              <a:r>
                <a:rPr lang="en-US" dirty="0"/>
                <a:t> radiance via dot product!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C604C06-0046-E63E-241C-5D8F43E6978B}"/>
                </a:ext>
              </a:extLst>
            </p:cNvPr>
            <p:cNvSpPr txBox="1"/>
            <p:nvPr/>
          </p:nvSpPr>
          <p:spPr>
            <a:xfrm>
              <a:off x="360045" y="12654281"/>
              <a:ext cx="23663909" cy="118224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endParaRPr lang="en-US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3B36C42-0E61-A3B9-5F6E-EF18922A5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63012" y="5406064"/>
              <a:ext cx="749300" cy="7620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9775F2A1-675F-9AC1-EC11-7D8549BA9DEB}"/>
              </a:ext>
            </a:extLst>
          </p:cNvPr>
          <p:cNvSpPr txBox="1"/>
          <p:nvPr/>
        </p:nvSpPr>
        <p:spPr>
          <a:xfrm>
            <a:off x="2703734" y="6234134"/>
            <a:ext cx="9977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Sloan, P.-P., et al. Precomputed radiance transfer for real-time rendering in dynamic, low-frequency lighting environments. ACM Trans. Graph. 21-3 (2002)</a:t>
            </a:r>
          </a:p>
        </p:txBody>
      </p:sp>
    </p:spTree>
    <p:extLst>
      <p:ext uri="{BB962C8B-B14F-4D97-AF65-F5344CB8AC3E}">
        <p14:creationId xmlns:p14="http://schemas.microsoft.com/office/powerpoint/2010/main" val="6176395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18825-BB8F-7BBE-1DE7-2D1F6BB3D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38B96-750E-B062-A7F0-0011AD7E6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Glossy Precomputed Radiance Transfer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C93E3B-42FC-13F7-72B0-709524D13817}"/>
              </a:ext>
            </a:extLst>
          </p:cNvPr>
          <p:cNvSpPr txBox="1"/>
          <p:nvPr/>
        </p:nvSpPr>
        <p:spPr>
          <a:xfrm>
            <a:off x="2703734" y="6234134"/>
            <a:ext cx="9977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Sloan, P.-P., et al. Precomputed radiance transfer for real-time rendering in dynamic, low-frequency lighting environments. ACM Trans. Graph. 21-3 (2002)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BD8BF513-65C4-C1D5-B8FA-B1C2A98CF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136372" cy="4023360"/>
          </a:xfrm>
        </p:spPr>
        <p:txBody>
          <a:bodyPr>
            <a:normAutofit/>
          </a:bodyPr>
          <a:lstStyle/>
          <a:p>
            <a:r>
              <a:rPr lang="en-US" sz="2800" dirty="0"/>
              <a:t>Discretize over viewing direction and store a different vector for each one. </a:t>
            </a:r>
          </a:p>
          <a:p>
            <a:r>
              <a:rPr lang="en-US" sz="2800" dirty="0"/>
              <a:t>This stores a </a:t>
            </a:r>
            <a:r>
              <a:rPr lang="en-US" sz="2800" i="1" dirty="0"/>
              <a:t>matrix</a:t>
            </a:r>
            <a:r>
              <a:rPr lang="en-US" sz="2800" dirty="0"/>
              <a:t> instead of a vector at each point.</a:t>
            </a:r>
          </a:p>
          <a:p>
            <a:r>
              <a:rPr lang="en-US" sz="2800" dirty="0"/>
              <a:t>When rotating the camera, </a:t>
            </a:r>
            <a:r>
              <a:rPr lang="en-US" sz="2800" i="1" dirty="0"/>
              <a:t>discretize</a:t>
            </a:r>
            <a:r>
              <a:rPr lang="en-US" sz="2800" dirty="0"/>
              <a:t> the direction.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8BD3C64-0DFC-C632-9D39-E3CE3038E422}"/>
              </a:ext>
            </a:extLst>
          </p:cNvPr>
          <p:cNvGrpSpPr/>
          <p:nvPr/>
        </p:nvGrpSpPr>
        <p:grpSpPr>
          <a:xfrm>
            <a:off x="6490018" y="2368688"/>
            <a:ext cx="4665662" cy="3234119"/>
            <a:chOff x="6002338" y="2393950"/>
            <a:chExt cx="15490825" cy="10737850"/>
          </a:xfrm>
        </p:grpSpPr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4EAF7267-04B3-86E0-5680-17E957E25AA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99513" y="4289425"/>
              <a:ext cx="7231062" cy="6807201"/>
              <a:chOff x="376261" y="754074"/>
              <a:chExt cx="7231500" cy="6807313"/>
            </a:xfrm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BFE34419-798A-FA27-BCED-8B85F42A6748}"/>
                  </a:ext>
                </a:extLst>
              </p:cNvPr>
              <p:cNvSpPr/>
              <p:nvPr/>
            </p:nvSpPr>
            <p:spPr>
              <a:xfrm rot="20749955">
                <a:off x="379436" y="754074"/>
                <a:ext cx="6448815" cy="231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223"/>
                    </a:moveTo>
                    <a:lnTo>
                      <a:pt x="14757" y="21600"/>
                    </a:lnTo>
                    <a:lnTo>
                      <a:pt x="21600" y="10491"/>
                    </a:lnTo>
                    <a:lnTo>
                      <a:pt x="6707" y="0"/>
                    </a:lnTo>
                    <a:lnTo>
                      <a:pt x="0" y="11223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eaLnBrk="1" fontAlgn="auto">
                  <a:spcBef>
                    <a:spcPts val="0"/>
                  </a:spcBef>
                  <a:spcAft>
                    <a:spcPts val="0"/>
                  </a:spcAft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3200" b="0" kern="0"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9" name="Shape">
                <a:extLst>
                  <a:ext uri="{FF2B5EF4-FFF2-40B4-BE49-F238E27FC236}">
                    <a16:creationId xmlns:a16="http://schemas.microsoft.com/office/drawing/2014/main" id="{F0225329-AA9D-394D-0D90-BBDE48792BA5}"/>
                  </a:ext>
                </a:extLst>
              </p:cNvPr>
              <p:cNvSpPr/>
              <p:nvPr/>
            </p:nvSpPr>
            <p:spPr>
              <a:xfrm rot="20749955">
                <a:off x="4408755" y="1465286"/>
                <a:ext cx="3199006" cy="5743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672" y="4785"/>
                    </a:moveTo>
                    <a:lnTo>
                      <a:pt x="0" y="21600"/>
                    </a:lnTo>
                    <a:lnTo>
                      <a:pt x="13930" y="16928"/>
                    </a:lnTo>
                    <a:lnTo>
                      <a:pt x="21600" y="0"/>
                    </a:lnTo>
                    <a:lnTo>
                      <a:pt x="7672" y="4785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eaLnBrk="1" fontAlgn="auto">
                  <a:spcBef>
                    <a:spcPts val="0"/>
                  </a:spcBef>
                  <a:spcAft>
                    <a:spcPts val="0"/>
                  </a:spcAft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3200" b="0" kern="0"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65651B27-A919-57F9-12EA-C557D6D199BB}"/>
                  </a:ext>
                </a:extLst>
              </p:cNvPr>
              <p:cNvSpPr/>
              <p:nvPr/>
            </p:nvSpPr>
            <p:spPr>
              <a:xfrm>
                <a:off x="376261" y="2951211"/>
                <a:ext cx="4600853" cy="4610176"/>
              </a:xfrm>
              <a:prstGeom prst="rect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eaLnBrk="1" fontAlgn="auto">
                  <a:spcBef>
                    <a:spcPts val="0"/>
                  </a:spcBef>
                  <a:spcAft>
                    <a:spcPts val="0"/>
                  </a:spcAft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3200" b="0" kern="0"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4F90377C-DB5F-39D2-CADB-41800BB8EF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01038" y="11514138"/>
              <a:ext cx="5597525" cy="1617662"/>
              <a:chOff x="0" y="0"/>
              <a:chExt cx="5596081" cy="1618230"/>
            </a:xfrm>
          </p:grpSpPr>
          <p:sp>
            <p:nvSpPr>
              <p:cNvPr id="12" name="Equation">
                <a:extLst>
                  <a:ext uri="{FF2B5EF4-FFF2-40B4-BE49-F238E27FC236}">
                    <a16:creationId xmlns:a16="http://schemas.microsoft.com/office/drawing/2014/main" id="{2E56AC3F-DADE-18BE-8868-B09F950BC0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56" y="0"/>
                <a:ext cx="4028571" cy="979923"/>
              </a:xfrm>
              <a:prstGeom prst="rect">
                <a:avLst/>
              </a:prstGeom>
              <a:blipFill>
                <a:blip r:embed="rId3"/>
                <a:stretch>
                  <a:fillRect r="-4387" b="-11018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13" name="Vertex Position">
                <a:extLst>
                  <a:ext uri="{FF2B5EF4-FFF2-40B4-BE49-F238E27FC236}">
                    <a16:creationId xmlns:a16="http://schemas.microsoft.com/office/drawing/2014/main" id="{4CABB52E-B183-7F0C-D362-7FC0A888A4A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057781"/>
                <a:ext cx="5596082" cy="56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>
                    <a:solidFill>
                      <a:srgbClr val="00A2FF"/>
                    </a:solidFill>
                  </a:rPr>
                  <a:t>Vertex Position</a:t>
                </a:r>
              </a:p>
            </p:txBody>
          </p:sp>
        </p:grpSp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16A5C875-39A2-43DA-7413-ABAC1F121B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5313" y="4941888"/>
              <a:ext cx="5657850" cy="4029075"/>
              <a:chOff x="0" y="0"/>
              <a:chExt cx="5657600" cy="4028569"/>
            </a:xfrm>
          </p:grpSpPr>
          <p:sp>
            <p:nvSpPr>
              <p:cNvPr id="15" name="Equation">
                <a:extLst>
                  <a:ext uri="{FF2B5EF4-FFF2-40B4-BE49-F238E27FC236}">
                    <a16:creationId xmlns:a16="http://schemas.microsoft.com/office/drawing/2014/main" id="{E815B46B-5CB1-0B4D-290D-8ABE679A9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524324" y="1524323"/>
                <a:ext cx="4028571" cy="979924"/>
              </a:xfrm>
              <a:prstGeom prst="rect">
                <a:avLst/>
              </a:prstGeom>
              <a:blipFill>
                <a:blip r:embed="rId4"/>
                <a:stretch>
                  <a:fillRect t="-4387" r="-110937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16" name="Viewing Direction">
                <a:extLst>
                  <a:ext uri="{FF2B5EF4-FFF2-40B4-BE49-F238E27FC236}">
                    <a16:creationId xmlns:a16="http://schemas.microsoft.com/office/drawing/2014/main" id="{74B8A9A9-447C-2BF5-30F6-75E1B486704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518" y="1734061"/>
                <a:ext cx="5596083" cy="560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dirty="0">
                    <a:solidFill>
                      <a:srgbClr val="1DB100"/>
                    </a:solidFill>
                  </a:rPr>
                  <a:t>Viewing Direction</a:t>
                </a:r>
              </a:p>
            </p:txBody>
          </p:sp>
        </p:grpSp>
        <p:grpSp>
          <p:nvGrpSpPr>
            <p:cNvPr id="17" name="Group">
              <a:extLst>
                <a:ext uri="{FF2B5EF4-FFF2-40B4-BE49-F238E27FC236}">
                  <a16:creationId xmlns:a16="http://schemas.microsoft.com/office/drawing/2014/main" id="{E9DB1B74-78AF-F615-88D6-43E8DAA049E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2338" y="2393950"/>
              <a:ext cx="4352925" cy="4352925"/>
              <a:chOff x="0" y="0"/>
              <a:chExt cx="4353323" cy="4353324"/>
            </a:xfrm>
          </p:grpSpPr>
          <p:sp>
            <p:nvSpPr>
              <p:cNvPr id="18" name="Equation">
                <a:extLst>
                  <a:ext uri="{FF2B5EF4-FFF2-40B4-BE49-F238E27FC236}">
                    <a16:creationId xmlns:a16="http://schemas.microsoft.com/office/drawing/2014/main" id="{5A82507F-EE96-F367-D69B-E2438FFE8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100000" flipH="1">
                <a:off x="1405023" y="2287894"/>
                <a:ext cx="2902574" cy="706032"/>
              </a:xfrm>
              <a:prstGeom prst="rect">
                <a:avLst/>
              </a:prstGeom>
              <a:blipFill>
                <a:blip r:embed="rId5"/>
                <a:stretch>
                  <a:fillRect l="-204762" t="-1723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19" name="Lighting Direction">
                <a:extLst>
                  <a:ext uri="{FF2B5EF4-FFF2-40B4-BE49-F238E27FC236}">
                    <a16:creationId xmlns:a16="http://schemas.microsoft.com/office/drawing/2014/main" id="{C021B652-1ADA-58E6-A3EC-D9ED2322CF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2700000">
                <a:off x="-621379" y="1896437"/>
                <a:ext cx="5596082" cy="56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dirty="0">
                    <a:solidFill>
                      <a:srgbClr val="F8BA00"/>
                    </a:solidFill>
                  </a:rPr>
                  <a:t>Lighting Direction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77897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BE930B-417E-8E63-8C11-23DBD9B50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8801C-C155-F255-FEC6-3523488FF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217715"/>
          </a:xfrm>
        </p:spPr>
        <p:txBody>
          <a:bodyPr>
            <a:normAutofit/>
          </a:bodyPr>
          <a:lstStyle/>
          <a:p>
            <a:r>
              <a:rPr lang="en-US" sz="2400" dirty="0"/>
              <a:t>Precomputed Radiance Transfer and Real-Time Relighting</a:t>
            </a:r>
          </a:p>
          <a:p>
            <a:pPr lvl="1"/>
            <a:r>
              <a:rPr lang="en-US" dirty="0"/>
              <a:t>Basis functions</a:t>
            </a:r>
          </a:p>
          <a:p>
            <a:pPr lvl="1"/>
            <a:r>
              <a:rPr lang="en-US" dirty="0"/>
              <a:t>Classical PRT-based methods</a:t>
            </a:r>
          </a:p>
          <a:p>
            <a:pPr lvl="1"/>
            <a:r>
              <a:rPr lang="en-US" dirty="0"/>
              <a:t>Neural approaches</a:t>
            </a:r>
          </a:p>
          <a:p>
            <a:r>
              <a:rPr lang="en-US" sz="2400" dirty="0"/>
              <a:t>Appearance Modelling</a:t>
            </a:r>
          </a:p>
          <a:p>
            <a:pPr lvl="1"/>
            <a:r>
              <a:rPr lang="en-US" dirty="0"/>
              <a:t>SVBRDFs and Measured BRDFs</a:t>
            </a:r>
          </a:p>
          <a:p>
            <a:pPr lvl="1"/>
            <a:r>
              <a:rPr lang="en-US" dirty="0"/>
              <a:t>Bidirectional Texture Functions (BTFs)</a:t>
            </a:r>
          </a:p>
          <a:p>
            <a:pPr lvl="1"/>
            <a:r>
              <a:rPr lang="en-US" dirty="0"/>
              <a:t>Classical BTF compression methods</a:t>
            </a:r>
          </a:p>
          <a:p>
            <a:pPr lvl="1"/>
            <a:r>
              <a:rPr lang="en-US" dirty="0"/>
              <a:t>Neural BTF compression methods</a:t>
            </a:r>
          </a:p>
          <a:p>
            <a:pPr lvl="1"/>
            <a:r>
              <a:rPr lang="en-US" dirty="0"/>
              <a:t>Generative approaches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37005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B4032-121E-37D5-5A68-349EEB74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6F608-2E61-3032-8FF8-6282833E9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Glossy Precomputed Radiance Transfer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589F14-DC43-BDEC-BA49-0A281A74816A}"/>
              </a:ext>
            </a:extLst>
          </p:cNvPr>
          <p:cNvSpPr txBox="1"/>
          <p:nvPr/>
        </p:nvSpPr>
        <p:spPr>
          <a:xfrm>
            <a:off x="2703734" y="6234134"/>
            <a:ext cx="9977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Sloan, P.-P., et al. Precomputed radiance transfer for real-time rendering in dynamic, low-frequency lighting environments. ACM Trans. Graph. 21-3 (2002)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8DFDB43-A5CA-42CA-95B7-12577831A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136372" cy="4023360"/>
          </a:xfrm>
        </p:spPr>
        <p:txBody>
          <a:bodyPr>
            <a:normAutofit/>
          </a:bodyPr>
          <a:lstStyle/>
          <a:p>
            <a:r>
              <a:rPr lang="en-US" sz="2800" dirty="0"/>
              <a:t>Problem: this is huge!</a:t>
            </a:r>
          </a:p>
          <a:p>
            <a:r>
              <a:rPr lang="en-US" sz="2800" dirty="0"/>
              <a:t>Six-dimensional tensor</a:t>
            </a:r>
          </a:p>
          <a:p>
            <a:r>
              <a:rPr lang="en-US" sz="2800" dirty="0"/>
              <a:t>For 512x512 image, with 128x128x6 </a:t>
            </a:r>
            <a:r>
              <a:rPr lang="en-US" sz="2800" dirty="0" err="1"/>
              <a:t>cubemap</a:t>
            </a:r>
            <a:r>
              <a:rPr lang="en-US" sz="2800" dirty="0"/>
              <a:t>, with 128x128 view discretization, the T matrix is 105 terabytes!</a:t>
            </a:r>
          </a:p>
          <a:p>
            <a:r>
              <a:rPr lang="en-US" sz="2800" dirty="0"/>
              <a:t>How can we compress this?</a:t>
            </a:r>
          </a:p>
          <a:p>
            <a:endParaRPr lang="en-US" sz="28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C3D97F3-63D2-F612-0151-1FC09D57FCC5}"/>
              </a:ext>
            </a:extLst>
          </p:cNvPr>
          <p:cNvGrpSpPr/>
          <p:nvPr/>
        </p:nvGrpSpPr>
        <p:grpSpPr>
          <a:xfrm>
            <a:off x="6490018" y="2368688"/>
            <a:ext cx="4665662" cy="3234119"/>
            <a:chOff x="6002338" y="2393950"/>
            <a:chExt cx="15490825" cy="10737850"/>
          </a:xfrm>
        </p:grpSpPr>
        <p:grpSp>
          <p:nvGrpSpPr>
            <p:cNvPr id="6" name="Group">
              <a:extLst>
                <a:ext uri="{FF2B5EF4-FFF2-40B4-BE49-F238E27FC236}">
                  <a16:creationId xmlns:a16="http://schemas.microsoft.com/office/drawing/2014/main" id="{996CB74C-4D1E-83E5-69A9-AE7BDB145B3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799513" y="4289425"/>
              <a:ext cx="7231062" cy="6807201"/>
              <a:chOff x="376261" y="754074"/>
              <a:chExt cx="7231500" cy="6807313"/>
            </a:xfrm>
          </p:grpSpPr>
          <p:sp>
            <p:nvSpPr>
              <p:cNvPr id="8" name="Shape">
                <a:extLst>
                  <a:ext uri="{FF2B5EF4-FFF2-40B4-BE49-F238E27FC236}">
                    <a16:creationId xmlns:a16="http://schemas.microsoft.com/office/drawing/2014/main" id="{4938E839-84EB-5BD4-3990-0F7CE21B2EE2}"/>
                  </a:ext>
                </a:extLst>
              </p:cNvPr>
              <p:cNvSpPr/>
              <p:nvPr/>
            </p:nvSpPr>
            <p:spPr>
              <a:xfrm rot="20749955">
                <a:off x="379436" y="754074"/>
                <a:ext cx="6448815" cy="23162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223"/>
                    </a:moveTo>
                    <a:lnTo>
                      <a:pt x="14757" y="21600"/>
                    </a:lnTo>
                    <a:lnTo>
                      <a:pt x="21600" y="10491"/>
                    </a:lnTo>
                    <a:lnTo>
                      <a:pt x="6707" y="0"/>
                    </a:lnTo>
                    <a:lnTo>
                      <a:pt x="0" y="11223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eaLnBrk="1" fontAlgn="auto">
                  <a:spcBef>
                    <a:spcPts val="0"/>
                  </a:spcBef>
                  <a:spcAft>
                    <a:spcPts val="0"/>
                  </a:spcAft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3200" b="0" kern="0"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9" name="Shape">
                <a:extLst>
                  <a:ext uri="{FF2B5EF4-FFF2-40B4-BE49-F238E27FC236}">
                    <a16:creationId xmlns:a16="http://schemas.microsoft.com/office/drawing/2014/main" id="{B8D5E2C2-4C6F-4337-1F8E-C11DFDC4F96C}"/>
                  </a:ext>
                </a:extLst>
              </p:cNvPr>
              <p:cNvSpPr/>
              <p:nvPr/>
            </p:nvSpPr>
            <p:spPr>
              <a:xfrm rot="20749955">
                <a:off x="4408755" y="1465286"/>
                <a:ext cx="3199006" cy="57436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7672" y="4785"/>
                    </a:moveTo>
                    <a:lnTo>
                      <a:pt x="0" y="21600"/>
                    </a:lnTo>
                    <a:lnTo>
                      <a:pt x="13930" y="16928"/>
                    </a:lnTo>
                    <a:lnTo>
                      <a:pt x="21600" y="0"/>
                    </a:lnTo>
                    <a:lnTo>
                      <a:pt x="7672" y="4785"/>
                    </a:ln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eaLnBrk="1" fontAlgn="auto">
                  <a:spcBef>
                    <a:spcPts val="0"/>
                  </a:spcBef>
                  <a:spcAft>
                    <a:spcPts val="0"/>
                  </a:spcAft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3200" b="0" kern="0"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18D99CE3-7D07-BC67-5C6C-2757F9EC98C5}"/>
                  </a:ext>
                </a:extLst>
              </p:cNvPr>
              <p:cNvSpPr/>
              <p:nvPr/>
            </p:nvSpPr>
            <p:spPr>
              <a:xfrm>
                <a:off x="376261" y="2951211"/>
                <a:ext cx="4600853" cy="4610176"/>
              </a:xfrm>
              <a:prstGeom prst="rect">
                <a:avLst/>
              </a:prstGeom>
              <a:solidFill>
                <a:schemeClr val="accent1">
                  <a:lumOff val="13529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eaLnBrk="1" fontAlgn="auto">
                  <a:spcBef>
                    <a:spcPts val="0"/>
                  </a:spcBef>
                  <a:spcAft>
                    <a:spcPts val="0"/>
                  </a:spcAft>
                  <a:defRPr sz="32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3200" b="0" kern="0"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</p:grpSp>
        <p:grpSp>
          <p:nvGrpSpPr>
            <p:cNvPr id="11" name="Group">
              <a:extLst>
                <a:ext uri="{FF2B5EF4-FFF2-40B4-BE49-F238E27FC236}">
                  <a16:creationId xmlns:a16="http://schemas.microsoft.com/office/drawing/2014/main" id="{A4DA6046-EA17-CF13-4932-097FB019204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01038" y="11514138"/>
              <a:ext cx="5597525" cy="1617662"/>
              <a:chOff x="0" y="0"/>
              <a:chExt cx="5596081" cy="1618230"/>
            </a:xfrm>
          </p:grpSpPr>
          <p:sp>
            <p:nvSpPr>
              <p:cNvPr id="12" name="Equation">
                <a:extLst>
                  <a:ext uri="{FF2B5EF4-FFF2-40B4-BE49-F238E27FC236}">
                    <a16:creationId xmlns:a16="http://schemas.microsoft.com/office/drawing/2014/main" id="{2A5514E0-D350-36C7-FE64-D8433378EB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3756" y="0"/>
                <a:ext cx="4028571" cy="979923"/>
              </a:xfrm>
              <a:prstGeom prst="rect">
                <a:avLst/>
              </a:prstGeom>
              <a:blipFill>
                <a:blip r:embed="rId3"/>
                <a:stretch>
                  <a:fillRect r="-4387" b="-1101863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13" name="Vertex Position">
                <a:extLst>
                  <a:ext uri="{FF2B5EF4-FFF2-40B4-BE49-F238E27FC236}">
                    <a16:creationId xmlns:a16="http://schemas.microsoft.com/office/drawing/2014/main" id="{4F4322AC-2E25-2244-16B6-A9CE3BF2E2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057781"/>
                <a:ext cx="5596082" cy="56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>
                    <a:solidFill>
                      <a:srgbClr val="00A2FF"/>
                    </a:solidFill>
                  </a:rPr>
                  <a:t>Vertex Position</a:t>
                </a:r>
              </a:p>
            </p:txBody>
          </p:sp>
        </p:grpSp>
        <p:grpSp>
          <p:nvGrpSpPr>
            <p:cNvPr id="14" name="Group">
              <a:extLst>
                <a:ext uri="{FF2B5EF4-FFF2-40B4-BE49-F238E27FC236}">
                  <a16:creationId xmlns:a16="http://schemas.microsoft.com/office/drawing/2014/main" id="{87BD0812-1353-AD8E-F2A8-524AA8E335C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835313" y="4941888"/>
              <a:ext cx="5657850" cy="4029075"/>
              <a:chOff x="0" y="0"/>
              <a:chExt cx="5657600" cy="4028569"/>
            </a:xfrm>
          </p:grpSpPr>
          <p:sp>
            <p:nvSpPr>
              <p:cNvPr id="15" name="Equation">
                <a:extLst>
                  <a:ext uri="{FF2B5EF4-FFF2-40B4-BE49-F238E27FC236}">
                    <a16:creationId xmlns:a16="http://schemas.microsoft.com/office/drawing/2014/main" id="{45F1698D-9974-CF3A-27D2-ACD86A36E1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1524324" y="1524323"/>
                <a:ext cx="4028571" cy="979924"/>
              </a:xfrm>
              <a:prstGeom prst="rect">
                <a:avLst/>
              </a:prstGeom>
              <a:blipFill>
                <a:blip r:embed="rId4"/>
                <a:stretch>
                  <a:fillRect t="-4387" r="-1109375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16" name="Viewing Direction">
                <a:extLst>
                  <a:ext uri="{FF2B5EF4-FFF2-40B4-BE49-F238E27FC236}">
                    <a16:creationId xmlns:a16="http://schemas.microsoft.com/office/drawing/2014/main" id="{B69EB81C-8103-3C51-0BE8-CDC70A6973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1518" y="1734061"/>
                <a:ext cx="5596083" cy="560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dirty="0">
                    <a:solidFill>
                      <a:srgbClr val="1DB100"/>
                    </a:solidFill>
                  </a:rPr>
                  <a:t>Viewing Direction</a:t>
                </a:r>
              </a:p>
            </p:txBody>
          </p:sp>
        </p:grpSp>
        <p:grpSp>
          <p:nvGrpSpPr>
            <p:cNvPr id="17" name="Group">
              <a:extLst>
                <a:ext uri="{FF2B5EF4-FFF2-40B4-BE49-F238E27FC236}">
                  <a16:creationId xmlns:a16="http://schemas.microsoft.com/office/drawing/2014/main" id="{F27D9213-7FB4-B435-DD0F-3816E19F46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02338" y="2393950"/>
              <a:ext cx="4352925" cy="4352925"/>
              <a:chOff x="0" y="0"/>
              <a:chExt cx="4353323" cy="4353324"/>
            </a:xfrm>
          </p:grpSpPr>
          <p:sp>
            <p:nvSpPr>
              <p:cNvPr id="18" name="Equation">
                <a:extLst>
                  <a:ext uri="{FF2B5EF4-FFF2-40B4-BE49-F238E27FC236}">
                    <a16:creationId xmlns:a16="http://schemas.microsoft.com/office/drawing/2014/main" id="{9299C7DA-E0C0-BB44-95A9-33995973E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8100000" flipH="1">
                <a:off x="1405023" y="2287894"/>
                <a:ext cx="2902574" cy="706032"/>
              </a:xfrm>
              <a:prstGeom prst="rect">
                <a:avLst/>
              </a:prstGeom>
              <a:blipFill>
                <a:blip r:embed="rId5"/>
                <a:stretch>
                  <a:fillRect l="-204762" t="-172381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  <p:sp>
            <p:nvSpPr>
              <p:cNvPr id="19" name="Lighting Direction">
                <a:extLst>
                  <a:ext uri="{FF2B5EF4-FFF2-40B4-BE49-F238E27FC236}">
                    <a16:creationId xmlns:a16="http://schemas.microsoft.com/office/drawing/2014/main" id="{74DC937C-528A-5E11-DD70-65D1D27EDD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-2700000">
                <a:off x="-621379" y="1896437"/>
                <a:ext cx="5596082" cy="56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dirty="0">
                    <a:solidFill>
                      <a:srgbClr val="F8BA00"/>
                    </a:solidFill>
                  </a:rPr>
                  <a:t>Lighting Direction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3515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0256DA-EFED-68E7-35DC-843B9B3DE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479A2-734D-1057-B505-649D02306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Precomputed Radiance Transfer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FAF54D-28EE-178B-B182-3989D21E96C3}"/>
              </a:ext>
            </a:extLst>
          </p:cNvPr>
          <p:cNvSpPr txBox="1"/>
          <p:nvPr/>
        </p:nvSpPr>
        <p:spPr>
          <a:xfrm>
            <a:off x="2703734" y="6234134"/>
            <a:ext cx="9977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Sloan, P.-P., et al. Precomputed radiance transfer for real-time rendering in dynamic, low-frequency lighting environments. ACM Trans. Graph. 21-3 (2002)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0437180-0A8E-5509-B623-0D57870875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749727" cy="4023360"/>
          </a:xfrm>
        </p:spPr>
        <p:txBody>
          <a:bodyPr>
            <a:normAutofit/>
          </a:bodyPr>
          <a:lstStyle/>
          <a:p>
            <a:r>
              <a:rPr lang="en-US" sz="2800" dirty="0"/>
              <a:t>If these coefficient vectors are </a:t>
            </a:r>
            <a:r>
              <a:rPr lang="en-US" sz="2800" i="1" dirty="0"/>
              <a:t>spherical harmonics</a:t>
            </a:r>
            <a:r>
              <a:rPr lang="en-US" sz="2800" dirty="0"/>
              <a:t>, then generally low-frequency lighting can be represented, but it can be rotated smoothly.</a:t>
            </a:r>
          </a:p>
          <a:p>
            <a:pPr lvl="1"/>
            <a:r>
              <a:rPr lang="en-US" sz="2600" dirty="0"/>
              <a:t>If materials are diffuse, this doesn’t matter anyway!</a:t>
            </a:r>
          </a:p>
          <a:p>
            <a:pPr lvl="1"/>
            <a:r>
              <a:rPr lang="en-US" sz="2600" dirty="0"/>
              <a:t>This makes it used in industry everywhere.</a:t>
            </a:r>
          </a:p>
          <a:p>
            <a:pPr lvl="1"/>
            <a:r>
              <a:rPr lang="en-US" sz="2600" dirty="0"/>
              <a:t>Dense: there’s no easy way to compress these</a:t>
            </a:r>
          </a:p>
        </p:txBody>
      </p:sp>
    </p:spTree>
    <p:extLst>
      <p:ext uri="{BB962C8B-B14F-4D97-AF65-F5344CB8AC3E}">
        <p14:creationId xmlns:p14="http://schemas.microsoft.com/office/powerpoint/2010/main" val="27681583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8F6C2B-134F-479B-D4CC-7F027BD60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308FF-C806-4983-7B02-CAC9CF4DA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Recap: Precomputed Radiance Transfer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54524E-71A1-2897-1365-025048FE43EE}"/>
              </a:ext>
            </a:extLst>
          </p:cNvPr>
          <p:cNvSpPr txBox="1"/>
          <p:nvPr/>
        </p:nvSpPr>
        <p:spPr>
          <a:xfrm>
            <a:off x="2703734" y="6234134"/>
            <a:ext cx="99771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Sloan, P.-P., et al. Precomputed radiance transfer for real-time rendering in dynamic, low-frequency lighting environments. ACM Trans. Graph. 21-3 (2002)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45829D38-FB28-D03A-21A5-F5C901D723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749727" cy="4023360"/>
          </a:xfrm>
        </p:spPr>
        <p:txBody>
          <a:bodyPr>
            <a:normAutofit/>
          </a:bodyPr>
          <a:lstStyle/>
          <a:p>
            <a:r>
              <a:rPr lang="en-US" sz="2800" dirty="0"/>
              <a:t>If these coefficient vectors are </a:t>
            </a:r>
            <a:r>
              <a:rPr lang="en-US" sz="2800" i="1" dirty="0"/>
              <a:t>discrete wavelets</a:t>
            </a:r>
            <a:r>
              <a:rPr lang="en-US" sz="2800" dirty="0"/>
              <a:t>, then glossy materials can be represented.</a:t>
            </a:r>
          </a:p>
          <a:p>
            <a:pPr lvl="1"/>
            <a:r>
              <a:rPr lang="en-US" sz="2600" dirty="0"/>
              <a:t>Global illumination with changing view is hard, since these are not continuous.</a:t>
            </a:r>
          </a:p>
          <a:p>
            <a:pPr lvl="1"/>
            <a:r>
              <a:rPr lang="en-US" sz="2600" dirty="0"/>
              <a:t>Sparse – can represent high-frequency very easily using top-K selection</a:t>
            </a:r>
          </a:p>
          <a:p>
            <a:pPr lvl="1"/>
            <a:r>
              <a:rPr lang="en-US" sz="2600" dirty="0"/>
              <a:t>Rotation is not continuous – unless large wavelet rotation matrices are stored, flickering is seen when the environment map is rotated.</a:t>
            </a:r>
          </a:p>
        </p:txBody>
      </p:sp>
    </p:spTree>
    <p:extLst>
      <p:ext uri="{BB962C8B-B14F-4D97-AF65-F5344CB8AC3E}">
        <p14:creationId xmlns:p14="http://schemas.microsoft.com/office/powerpoint/2010/main" val="2646121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107F2D-1DE6-F42F-C2E8-0C034371F1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C52C9-A886-98C8-820B-6EBD17C8E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59292" cy="1450757"/>
          </a:xfrm>
        </p:spPr>
        <p:txBody>
          <a:bodyPr/>
          <a:lstStyle/>
          <a:p>
            <a:r>
              <a:rPr lang="en-US" dirty="0"/>
              <a:t>All-Frequency Shadows with Haar Wavelets</a:t>
            </a:r>
          </a:p>
        </p:txBody>
      </p:sp>
      <p:pic>
        <p:nvPicPr>
          <p:cNvPr id="4" name="Online Media 3" title="All-Frequency Precomputed Radiance Transfer for Glossy Objects">
            <a:hlinkClick r:id="" action="ppaction://media"/>
            <a:extLst>
              <a:ext uri="{FF2B5EF4-FFF2-40B4-BE49-F238E27FC236}">
                <a16:creationId xmlns:a16="http://schemas.microsoft.com/office/drawing/2014/main" id="{38EBDE3D-A650-1880-FC0F-611E29E49813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413919" y="1886457"/>
            <a:ext cx="5364162" cy="40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5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3ADEC1-0269-8AA9-09A9-629C8DE99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320EC-4840-89F5-5063-2B652925D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659292" cy="1450757"/>
          </a:xfrm>
        </p:spPr>
        <p:txBody>
          <a:bodyPr/>
          <a:lstStyle/>
          <a:p>
            <a:r>
              <a:rPr lang="en-US" dirty="0"/>
              <a:t>Direct Illumination with Haar Wavelets</a:t>
            </a:r>
          </a:p>
        </p:txBody>
      </p:sp>
      <p:pic>
        <p:nvPicPr>
          <p:cNvPr id="6" name="glossy_allfreq_640x480">
            <a:hlinkClick r:id="" action="ppaction://media"/>
            <a:extLst>
              <a:ext uri="{FF2B5EF4-FFF2-40B4-BE49-F238E27FC236}">
                <a16:creationId xmlns:a16="http://schemas.microsoft.com/office/drawing/2014/main" id="{F56F935C-761E-F2C3-93E3-C59C7DF6451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44843" y="1946746"/>
            <a:ext cx="5364163" cy="4022725"/>
          </a:xfrm>
        </p:spPr>
      </p:pic>
    </p:spTree>
    <p:extLst>
      <p:ext uri="{BB962C8B-B14F-4D97-AF65-F5344CB8AC3E}">
        <p14:creationId xmlns:p14="http://schemas.microsoft.com/office/powerpoint/2010/main" val="30156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4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C8F4E-FFF6-FC82-C55B-7E342E87D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can we compress PRT vectors?</a:t>
            </a:r>
          </a:p>
        </p:txBody>
      </p:sp>
      <p:sp>
        <p:nvSpPr>
          <p:cNvPr id="18451" name="Line 19">
            <a:extLst>
              <a:ext uri="{FF2B5EF4-FFF2-40B4-BE49-F238E27FC236}">
                <a16:creationId xmlns:a16="http://schemas.microsoft.com/office/drawing/2014/main" id="{6EAFF9EE-5098-7A6F-27AD-A43E3B97BA4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21920" y="3867407"/>
            <a:ext cx="377825" cy="4381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20">
            <a:extLst>
              <a:ext uri="{FF2B5EF4-FFF2-40B4-BE49-F238E27FC236}">
                <a16:creationId xmlns:a16="http://schemas.microsoft.com/office/drawing/2014/main" id="{E2DCBAB2-2920-4BE4-2605-D717AED0E8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902841" y="3485614"/>
            <a:ext cx="292100" cy="485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21">
            <a:extLst>
              <a:ext uri="{FF2B5EF4-FFF2-40B4-BE49-F238E27FC236}">
                <a16:creationId xmlns:a16="http://schemas.microsoft.com/office/drawing/2014/main" id="{721DFDDE-6E13-B8D8-6FA0-93C892D84C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17328" y="3647539"/>
            <a:ext cx="450850" cy="427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22">
            <a:extLst>
              <a:ext uri="{FF2B5EF4-FFF2-40B4-BE49-F238E27FC236}">
                <a16:creationId xmlns:a16="http://schemas.microsoft.com/office/drawing/2014/main" id="{5FE8EA6A-F0A0-9036-7275-5FA9CE895A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55795" y="5762882"/>
            <a:ext cx="573088" cy="377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23">
            <a:extLst>
              <a:ext uri="{FF2B5EF4-FFF2-40B4-BE49-F238E27FC236}">
                <a16:creationId xmlns:a16="http://schemas.microsoft.com/office/drawing/2014/main" id="{B0CB9645-3B32-4A73-7912-5C09A471C4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838208" y="4097595"/>
            <a:ext cx="206375" cy="4508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24">
            <a:extLst>
              <a:ext uri="{FF2B5EF4-FFF2-40B4-BE49-F238E27FC236}">
                <a16:creationId xmlns:a16="http://schemas.microsoft.com/office/drawing/2014/main" id="{3589C7AF-88D0-9078-450C-5AC0E8FC95E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72828" y="3328452"/>
            <a:ext cx="146050" cy="449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Line 25">
            <a:extLst>
              <a:ext uri="{FF2B5EF4-FFF2-40B4-BE49-F238E27FC236}">
                <a16:creationId xmlns:a16="http://schemas.microsoft.com/office/drawing/2014/main" id="{4BC767FF-14AF-AB83-A7F8-CC7C02C0FAF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496645" y="3157795"/>
            <a:ext cx="96838" cy="523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26">
            <a:extLst>
              <a:ext uri="{FF2B5EF4-FFF2-40B4-BE49-F238E27FC236}">
                <a16:creationId xmlns:a16="http://schemas.microsoft.com/office/drawing/2014/main" id="{6430940B-28AB-1FD0-4BDB-0954C10A060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20608" y="4383345"/>
            <a:ext cx="512762" cy="1698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Line 27">
            <a:extLst>
              <a:ext uri="{FF2B5EF4-FFF2-40B4-BE49-F238E27FC236}">
                <a16:creationId xmlns:a16="http://schemas.microsoft.com/office/drawing/2014/main" id="{4C45FA37-C2AE-781A-85F2-69C1B4B04C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836495" y="4583370"/>
            <a:ext cx="342900" cy="4397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Line 28">
            <a:extLst>
              <a:ext uri="{FF2B5EF4-FFF2-40B4-BE49-F238E27FC236}">
                <a16:creationId xmlns:a16="http://schemas.microsoft.com/office/drawing/2014/main" id="{1BE4B22B-0FE2-3D6B-7D2C-FAC2A4735F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44495" y="4443670"/>
            <a:ext cx="34925" cy="5365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29">
            <a:extLst>
              <a:ext uri="{FF2B5EF4-FFF2-40B4-BE49-F238E27FC236}">
                <a16:creationId xmlns:a16="http://schemas.microsoft.com/office/drawing/2014/main" id="{F8192593-FA04-6D05-79D5-CF9F0806562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546108" y="4313495"/>
            <a:ext cx="254000" cy="5254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Line 30">
            <a:extLst>
              <a:ext uri="{FF2B5EF4-FFF2-40B4-BE49-F238E27FC236}">
                <a16:creationId xmlns:a16="http://schemas.microsoft.com/office/drawing/2014/main" id="{35096E2E-93D4-EF94-1DC9-AB5281B611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27183" y="4092832"/>
            <a:ext cx="195262" cy="4984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3" name="Line 31">
            <a:extLst>
              <a:ext uri="{FF2B5EF4-FFF2-40B4-BE49-F238E27FC236}">
                <a16:creationId xmlns:a16="http://schemas.microsoft.com/office/drawing/2014/main" id="{40C09C98-A980-ED00-A112-72A5CE6D91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2470" y="4440495"/>
            <a:ext cx="328613" cy="4254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6" name="Line 34">
            <a:extLst>
              <a:ext uri="{FF2B5EF4-FFF2-40B4-BE49-F238E27FC236}">
                <a16:creationId xmlns:a16="http://schemas.microsoft.com/office/drawing/2014/main" id="{3EBD9486-910E-242D-F2AB-BB573D02BC9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87570" y="5346957"/>
            <a:ext cx="681038" cy="1714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Freeform 4">
            <a:extLst>
              <a:ext uri="{FF2B5EF4-FFF2-40B4-BE49-F238E27FC236}">
                <a16:creationId xmlns:a16="http://schemas.microsoft.com/office/drawing/2014/main" id="{4E2AAA63-BC7F-2E8B-BC62-B8A29F9DE2F4}"/>
              </a:ext>
            </a:extLst>
          </p:cNvPr>
          <p:cNvSpPr>
            <a:spLocks/>
          </p:cNvSpPr>
          <p:nvPr/>
        </p:nvSpPr>
        <p:spPr bwMode="auto">
          <a:xfrm>
            <a:off x="3936258" y="3645157"/>
            <a:ext cx="4210050" cy="2147888"/>
          </a:xfrm>
          <a:custGeom>
            <a:avLst/>
            <a:gdLst>
              <a:gd name="T0" fmla="*/ 0 w 2652"/>
              <a:gd name="T1" fmla="*/ 424 h 1353"/>
              <a:gd name="T2" fmla="*/ 499 w 2652"/>
              <a:gd name="T3" fmla="*/ 17 h 1353"/>
              <a:gd name="T4" fmla="*/ 1029 w 2652"/>
              <a:gd name="T5" fmla="*/ 324 h 1353"/>
              <a:gd name="T6" fmla="*/ 1198 w 2652"/>
              <a:gd name="T7" fmla="*/ 839 h 1353"/>
              <a:gd name="T8" fmla="*/ 1705 w 2652"/>
              <a:gd name="T9" fmla="*/ 777 h 1353"/>
              <a:gd name="T10" fmla="*/ 2074 w 2652"/>
              <a:gd name="T11" fmla="*/ 539 h 1353"/>
              <a:gd name="T12" fmla="*/ 2588 w 2652"/>
              <a:gd name="T13" fmla="*/ 862 h 1353"/>
              <a:gd name="T14" fmla="*/ 2458 w 2652"/>
              <a:gd name="T15" fmla="*/ 1353 h 1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52" h="1353">
                <a:moveTo>
                  <a:pt x="0" y="424"/>
                </a:moveTo>
                <a:cubicBezTo>
                  <a:pt x="163" y="229"/>
                  <a:pt x="327" y="34"/>
                  <a:pt x="499" y="17"/>
                </a:cubicBezTo>
                <a:cubicBezTo>
                  <a:pt x="671" y="0"/>
                  <a:pt x="913" y="187"/>
                  <a:pt x="1029" y="324"/>
                </a:cubicBezTo>
                <a:cubicBezTo>
                  <a:pt x="1145" y="461"/>
                  <a:pt x="1085" y="763"/>
                  <a:pt x="1198" y="839"/>
                </a:cubicBezTo>
                <a:cubicBezTo>
                  <a:pt x="1311" y="915"/>
                  <a:pt x="1559" y="827"/>
                  <a:pt x="1705" y="777"/>
                </a:cubicBezTo>
                <a:cubicBezTo>
                  <a:pt x="1851" y="727"/>
                  <a:pt x="1927" y="525"/>
                  <a:pt x="2074" y="539"/>
                </a:cubicBezTo>
                <a:cubicBezTo>
                  <a:pt x="2221" y="553"/>
                  <a:pt x="2524" y="726"/>
                  <a:pt x="2588" y="862"/>
                </a:cubicBezTo>
                <a:cubicBezTo>
                  <a:pt x="2652" y="998"/>
                  <a:pt x="2480" y="1271"/>
                  <a:pt x="2458" y="1353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37" name="Oval 5">
            <a:extLst>
              <a:ext uri="{FF2B5EF4-FFF2-40B4-BE49-F238E27FC236}">
                <a16:creationId xmlns:a16="http://schemas.microsoft.com/office/drawing/2014/main" id="{FC58BE9C-03A8-BC42-CCA1-5BDB4FA77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0533" y="424523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Oval 6">
            <a:extLst>
              <a:ext uri="{FF2B5EF4-FFF2-40B4-BE49-F238E27FC236}">
                <a16:creationId xmlns:a16="http://schemas.microsoft.com/office/drawing/2014/main" id="{02065874-C61D-A9E5-E479-20AD13972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1683" y="3897570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Oval 7">
            <a:extLst>
              <a:ext uri="{FF2B5EF4-FFF2-40B4-BE49-F238E27FC236}">
                <a16:creationId xmlns:a16="http://schemas.microsoft.com/office/drawing/2014/main" id="{4C5D4285-C5B3-3ACF-7A1E-AFC8FD86B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5858" y="362293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Oval 8">
            <a:extLst>
              <a:ext uri="{FF2B5EF4-FFF2-40B4-BE49-F238E27FC236}">
                <a16:creationId xmlns:a16="http://schemas.microsoft.com/office/drawing/2014/main" id="{AC6612E3-38E8-D017-9D59-00D46C124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9570" y="3715007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Oval 9">
            <a:extLst>
              <a:ext uri="{FF2B5EF4-FFF2-40B4-BE49-F238E27FC236}">
                <a16:creationId xmlns:a16="http://schemas.microsoft.com/office/drawing/2014/main" id="{AF20DB7F-CF4C-2BDF-F472-B70A5F5EBE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7558" y="4024570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Oval 10">
            <a:extLst>
              <a:ext uri="{FF2B5EF4-FFF2-40B4-BE49-F238E27FC236}">
                <a16:creationId xmlns:a16="http://schemas.microsoft.com/office/drawing/2014/main" id="{337E3BBC-B4B0-4086-69C3-999790BFB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6470" y="4483357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Oval 11">
            <a:extLst>
              <a:ext uri="{FF2B5EF4-FFF2-40B4-BE49-F238E27FC236}">
                <a16:creationId xmlns:a16="http://schemas.microsoft.com/office/drawing/2014/main" id="{A933370A-141A-0DF8-5DE8-7F9F2F10F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88870" y="4902457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Oval 12">
            <a:extLst>
              <a:ext uri="{FF2B5EF4-FFF2-40B4-BE49-F238E27FC236}">
                <a16:creationId xmlns:a16="http://schemas.microsoft.com/office/drawing/2014/main" id="{4B9110E2-213A-0E35-CD61-98F344086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5283" y="4897695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Oval 13">
            <a:extLst>
              <a:ext uri="{FF2B5EF4-FFF2-40B4-BE49-F238E27FC236}">
                <a16:creationId xmlns:a16="http://schemas.microsoft.com/office/drawing/2014/main" id="{568CE277-EEED-D89B-96B0-422217BF20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7083" y="4732595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Oval 14">
            <a:extLst>
              <a:ext uri="{FF2B5EF4-FFF2-40B4-BE49-F238E27FC236}">
                <a16:creationId xmlns:a16="http://schemas.microsoft.com/office/drawing/2014/main" id="{AC8BF9AA-AFE1-3F69-E70B-A11DBB7400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1720" y="4496057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Oval 15">
            <a:extLst>
              <a:ext uri="{FF2B5EF4-FFF2-40B4-BE49-F238E27FC236}">
                <a16:creationId xmlns:a16="http://schemas.microsoft.com/office/drawing/2014/main" id="{3F267747-EBB6-F5D5-5612-459B1ACD8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7808" y="455003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Oval 16">
            <a:extLst>
              <a:ext uri="{FF2B5EF4-FFF2-40B4-BE49-F238E27FC236}">
                <a16:creationId xmlns:a16="http://schemas.microsoft.com/office/drawing/2014/main" id="{439A202E-3F1E-2AB6-0F89-EA3820564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3095" y="4788157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Oval 17">
            <a:extLst>
              <a:ext uri="{FF2B5EF4-FFF2-40B4-BE49-F238E27FC236}">
                <a16:creationId xmlns:a16="http://schemas.microsoft.com/office/drawing/2014/main" id="{FDEE8675-E85C-C0CE-9CE8-AB325989A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5495" y="5269170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4295A63B-9A96-A09F-6909-4BF6F0254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5470" y="5677157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676D49-AC90-F3F9-F0A2-74D97C4A74B2}"/>
              </a:ext>
            </a:extLst>
          </p:cNvPr>
          <p:cNvSpPr txBox="1"/>
          <p:nvPr/>
        </p:nvSpPr>
        <p:spPr>
          <a:xfrm>
            <a:off x="6249880" y="6445188"/>
            <a:ext cx="62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borrowed from Peter-Pike Sloan’s CPCA slides (2003)</a:t>
            </a:r>
          </a:p>
        </p:txBody>
      </p:sp>
      <p:sp>
        <p:nvSpPr>
          <p:cNvPr id="18434" name="Content Placeholder 4">
            <a:extLst>
              <a:ext uri="{FF2B5EF4-FFF2-40B4-BE49-F238E27FC236}">
                <a16:creationId xmlns:a16="http://schemas.microsoft.com/office/drawing/2014/main" id="{72D51F02-EB36-454F-1B0D-C75E5E02D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701431" cy="4023360"/>
          </a:xfrm>
        </p:spPr>
        <p:txBody>
          <a:bodyPr>
            <a:normAutofit/>
          </a:bodyPr>
          <a:lstStyle/>
          <a:p>
            <a:r>
              <a:rPr lang="en-US" sz="2800" dirty="0"/>
              <a:t>Assume we have dense PRT matrices.</a:t>
            </a:r>
          </a:p>
          <a:p>
            <a:r>
              <a:rPr lang="en-US" sz="2800" dirty="0"/>
              <a:t>Example: using clustered PCA to represent a signal of </a:t>
            </a:r>
            <a:r>
              <a:rPr lang="en-US" sz="2800" dirty="0" err="1"/>
              <a:t>normals</a:t>
            </a:r>
            <a:r>
              <a:rPr lang="en-US" sz="2800" dirty="0"/>
              <a:t> on surface</a:t>
            </a:r>
          </a:p>
          <a:p>
            <a:r>
              <a:rPr lang="en-US" sz="2800" dirty="0"/>
              <a:t>Combination of two things: PCA and vector quantization</a:t>
            </a:r>
          </a:p>
        </p:txBody>
      </p:sp>
    </p:spTree>
    <p:extLst>
      <p:ext uri="{BB962C8B-B14F-4D97-AF65-F5344CB8AC3E}">
        <p14:creationId xmlns:p14="http://schemas.microsoft.com/office/powerpoint/2010/main" val="23406899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C826BC-0807-D3EC-C92E-19EB543B7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010EC-893C-55F6-60AA-F8FE23CEF8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Compressing a Signal of </a:t>
            </a:r>
            <a:r>
              <a:rPr lang="en-US" dirty="0" err="1"/>
              <a:t>Normals</a:t>
            </a:r>
            <a:endParaRPr lang="en-US" dirty="0"/>
          </a:p>
        </p:txBody>
      </p:sp>
      <p:sp>
        <p:nvSpPr>
          <p:cNvPr id="18451" name="Line 19">
            <a:extLst>
              <a:ext uri="{FF2B5EF4-FFF2-40B4-BE49-F238E27FC236}">
                <a16:creationId xmlns:a16="http://schemas.microsoft.com/office/drawing/2014/main" id="{49CE7265-1A81-9E74-CDC9-DDC4D4CE3A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775" y="3743325"/>
            <a:ext cx="377825" cy="4381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20">
            <a:extLst>
              <a:ext uri="{FF2B5EF4-FFF2-40B4-BE49-F238E27FC236}">
                <a16:creationId xmlns:a16="http://schemas.microsoft.com/office/drawing/2014/main" id="{51C25ABC-B956-DB17-A226-5419434B86C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3" y="3371850"/>
            <a:ext cx="292100" cy="485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21">
            <a:extLst>
              <a:ext uri="{FF2B5EF4-FFF2-40B4-BE49-F238E27FC236}">
                <a16:creationId xmlns:a16="http://schemas.microsoft.com/office/drawing/2014/main" id="{E3C3EF37-8EA5-5EB2-4115-86EEFE1CB3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54250" y="3533775"/>
            <a:ext cx="450850" cy="427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4" name="Line 22">
            <a:extLst>
              <a:ext uri="{FF2B5EF4-FFF2-40B4-BE49-F238E27FC236}">
                <a16:creationId xmlns:a16="http://schemas.microsoft.com/office/drawing/2014/main" id="{D0C57101-5BBB-E000-0B89-C9A50EE3D73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5650" y="5638800"/>
            <a:ext cx="573088" cy="377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5" name="Line 23">
            <a:extLst>
              <a:ext uri="{FF2B5EF4-FFF2-40B4-BE49-F238E27FC236}">
                <a16:creationId xmlns:a16="http://schemas.microsoft.com/office/drawing/2014/main" id="{D1A858E8-E723-1A05-F5E4-2ADC9420A57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48063" y="3973513"/>
            <a:ext cx="206375" cy="4508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6" name="Line 24">
            <a:extLst>
              <a:ext uri="{FF2B5EF4-FFF2-40B4-BE49-F238E27FC236}">
                <a16:creationId xmlns:a16="http://schemas.microsoft.com/office/drawing/2014/main" id="{B71FAF97-0589-5091-5586-BE80499B50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9750" y="3214688"/>
            <a:ext cx="146050" cy="449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7" name="Line 25">
            <a:extLst>
              <a:ext uri="{FF2B5EF4-FFF2-40B4-BE49-F238E27FC236}">
                <a16:creationId xmlns:a16="http://schemas.microsoft.com/office/drawing/2014/main" id="{01D1FC98-5525-EB62-258B-6A0BDF9F6A2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06500" y="3033713"/>
            <a:ext cx="96838" cy="523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8" name="Line 26">
            <a:extLst>
              <a:ext uri="{FF2B5EF4-FFF2-40B4-BE49-F238E27FC236}">
                <a16:creationId xmlns:a16="http://schemas.microsoft.com/office/drawing/2014/main" id="{E69B0445-C634-2074-73EC-9AF4848818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0463" y="4259263"/>
            <a:ext cx="512762" cy="1698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9" name="Line 27">
            <a:extLst>
              <a:ext uri="{FF2B5EF4-FFF2-40B4-BE49-F238E27FC236}">
                <a16:creationId xmlns:a16="http://schemas.microsoft.com/office/drawing/2014/main" id="{C7B0151D-8F7F-CC38-33D7-59AD0AEE3BC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6350" y="4459288"/>
            <a:ext cx="342900" cy="4397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0" name="Line 28">
            <a:extLst>
              <a:ext uri="{FF2B5EF4-FFF2-40B4-BE49-F238E27FC236}">
                <a16:creationId xmlns:a16="http://schemas.microsoft.com/office/drawing/2014/main" id="{A4AA6EF3-907C-827A-D9B3-AE6ADEC9EDB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54350" y="4319588"/>
            <a:ext cx="34925" cy="5365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Line 29">
            <a:extLst>
              <a:ext uri="{FF2B5EF4-FFF2-40B4-BE49-F238E27FC236}">
                <a16:creationId xmlns:a16="http://schemas.microsoft.com/office/drawing/2014/main" id="{B75F2EA1-657B-528B-325C-65FFA3E582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55963" y="4189413"/>
            <a:ext cx="254000" cy="5254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2" name="Line 30">
            <a:extLst>
              <a:ext uri="{FF2B5EF4-FFF2-40B4-BE49-F238E27FC236}">
                <a16:creationId xmlns:a16="http://schemas.microsoft.com/office/drawing/2014/main" id="{3A4B0B33-DF28-AA1C-0ACE-8C85EBDA67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37038" y="3968750"/>
            <a:ext cx="195262" cy="4984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3" name="Line 31">
            <a:extLst>
              <a:ext uri="{FF2B5EF4-FFF2-40B4-BE49-F238E27FC236}">
                <a16:creationId xmlns:a16="http://schemas.microsoft.com/office/drawing/2014/main" id="{2168487F-E9C4-55FA-1EBD-F4CDCFB0F7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32325" y="4316413"/>
            <a:ext cx="328613" cy="4254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6" name="Line 34">
            <a:extLst>
              <a:ext uri="{FF2B5EF4-FFF2-40B4-BE49-F238E27FC236}">
                <a16:creationId xmlns:a16="http://schemas.microsoft.com/office/drawing/2014/main" id="{847C5167-6BFC-6F81-6D9F-025DC4690D91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7425" y="5222875"/>
            <a:ext cx="681038" cy="1714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6" name="Freeform 4">
            <a:extLst>
              <a:ext uri="{FF2B5EF4-FFF2-40B4-BE49-F238E27FC236}">
                <a16:creationId xmlns:a16="http://schemas.microsoft.com/office/drawing/2014/main" id="{F7CD1217-7BB6-79C4-0767-8689C5FC321E}"/>
              </a:ext>
            </a:extLst>
          </p:cNvPr>
          <p:cNvSpPr>
            <a:spLocks/>
          </p:cNvSpPr>
          <p:nvPr/>
        </p:nvSpPr>
        <p:spPr bwMode="auto">
          <a:xfrm>
            <a:off x="646113" y="3521075"/>
            <a:ext cx="4210050" cy="2147888"/>
          </a:xfrm>
          <a:custGeom>
            <a:avLst/>
            <a:gdLst>
              <a:gd name="T0" fmla="*/ 0 w 2652"/>
              <a:gd name="T1" fmla="*/ 424 h 1353"/>
              <a:gd name="T2" fmla="*/ 499 w 2652"/>
              <a:gd name="T3" fmla="*/ 17 h 1353"/>
              <a:gd name="T4" fmla="*/ 1029 w 2652"/>
              <a:gd name="T5" fmla="*/ 324 h 1353"/>
              <a:gd name="T6" fmla="*/ 1198 w 2652"/>
              <a:gd name="T7" fmla="*/ 839 h 1353"/>
              <a:gd name="T8" fmla="*/ 1705 w 2652"/>
              <a:gd name="T9" fmla="*/ 777 h 1353"/>
              <a:gd name="T10" fmla="*/ 2074 w 2652"/>
              <a:gd name="T11" fmla="*/ 539 h 1353"/>
              <a:gd name="T12" fmla="*/ 2588 w 2652"/>
              <a:gd name="T13" fmla="*/ 862 h 1353"/>
              <a:gd name="T14" fmla="*/ 2458 w 2652"/>
              <a:gd name="T15" fmla="*/ 1353 h 1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52" h="1353">
                <a:moveTo>
                  <a:pt x="0" y="424"/>
                </a:moveTo>
                <a:cubicBezTo>
                  <a:pt x="163" y="229"/>
                  <a:pt x="327" y="34"/>
                  <a:pt x="499" y="17"/>
                </a:cubicBezTo>
                <a:cubicBezTo>
                  <a:pt x="671" y="0"/>
                  <a:pt x="913" y="187"/>
                  <a:pt x="1029" y="324"/>
                </a:cubicBezTo>
                <a:cubicBezTo>
                  <a:pt x="1145" y="461"/>
                  <a:pt x="1085" y="763"/>
                  <a:pt x="1198" y="839"/>
                </a:cubicBezTo>
                <a:cubicBezTo>
                  <a:pt x="1311" y="915"/>
                  <a:pt x="1559" y="827"/>
                  <a:pt x="1705" y="777"/>
                </a:cubicBezTo>
                <a:cubicBezTo>
                  <a:pt x="1851" y="727"/>
                  <a:pt x="1927" y="525"/>
                  <a:pt x="2074" y="539"/>
                </a:cubicBezTo>
                <a:cubicBezTo>
                  <a:pt x="2221" y="553"/>
                  <a:pt x="2524" y="726"/>
                  <a:pt x="2588" y="862"/>
                </a:cubicBezTo>
                <a:cubicBezTo>
                  <a:pt x="2652" y="998"/>
                  <a:pt x="2480" y="1271"/>
                  <a:pt x="2458" y="1353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8437" name="Oval 5">
            <a:extLst>
              <a:ext uri="{FF2B5EF4-FFF2-40B4-BE49-F238E27FC236}">
                <a16:creationId xmlns:a16="http://schemas.microsoft.com/office/drawing/2014/main" id="{03DCD031-0B67-6B11-4EEB-B03F92276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412115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8" name="Oval 6">
            <a:extLst>
              <a:ext uri="{FF2B5EF4-FFF2-40B4-BE49-F238E27FC236}">
                <a16:creationId xmlns:a16="http://schemas.microsoft.com/office/drawing/2014/main" id="{B57DDFDC-F89C-7895-3DBF-84D2FC841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3773488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9" name="Oval 7">
            <a:extLst>
              <a:ext uri="{FF2B5EF4-FFF2-40B4-BE49-F238E27FC236}">
                <a16:creationId xmlns:a16="http://schemas.microsoft.com/office/drawing/2014/main" id="{E2B01FCB-DFDA-3803-BE4E-92C14FC4F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349885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0" name="Oval 8">
            <a:extLst>
              <a:ext uri="{FF2B5EF4-FFF2-40B4-BE49-F238E27FC236}">
                <a16:creationId xmlns:a16="http://schemas.microsoft.com/office/drawing/2014/main" id="{D17EB2DE-B5F7-5153-A390-ADE216831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359092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1" name="Oval 9">
            <a:extLst>
              <a:ext uri="{FF2B5EF4-FFF2-40B4-BE49-F238E27FC236}">
                <a16:creationId xmlns:a16="http://schemas.microsoft.com/office/drawing/2014/main" id="{D983857D-71B3-1632-C2C0-88ECDBF177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413" y="3900488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2" name="Oval 10">
            <a:extLst>
              <a:ext uri="{FF2B5EF4-FFF2-40B4-BE49-F238E27FC236}">
                <a16:creationId xmlns:a16="http://schemas.microsoft.com/office/drawing/2014/main" id="{C2B86F9B-4BB8-7D6A-C29F-208C362C5B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325" y="43592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3" name="Oval 11">
            <a:extLst>
              <a:ext uri="{FF2B5EF4-FFF2-40B4-BE49-F238E27FC236}">
                <a16:creationId xmlns:a16="http://schemas.microsoft.com/office/drawing/2014/main" id="{0E6CBEDB-1B34-C83A-5CE5-9CE5B3FA74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47783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4" name="Oval 12">
            <a:extLst>
              <a:ext uri="{FF2B5EF4-FFF2-40B4-BE49-F238E27FC236}">
                <a16:creationId xmlns:a16="http://schemas.microsoft.com/office/drawing/2014/main" id="{9C699A7F-CDA2-B1FE-933D-A9730AE6D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4773613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Oval 13">
            <a:extLst>
              <a:ext uri="{FF2B5EF4-FFF2-40B4-BE49-F238E27FC236}">
                <a16:creationId xmlns:a16="http://schemas.microsoft.com/office/drawing/2014/main" id="{5D8E05A7-45CA-6117-32B5-0BFFA2E01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4608513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6" name="Oval 14">
            <a:extLst>
              <a:ext uri="{FF2B5EF4-FFF2-40B4-BE49-F238E27FC236}">
                <a16:creationId xmlns:a16="http://schemas.microsoft.com/office/drawing/2014/main" id="{B4574FF9-F2D1-303B-308B-682C4E9F87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575" y="43719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Oval 15">
            <a:extLst>
              <a:ext uri="{FF2B5EF4-FFF2-40B4-BE49-F238E27FC236}">
                <a16:creationId xmlns:a16="http://schemas.microsoft.com/office/drawing/2014/main" id="{7F66B971-4287-D57C-7FA6-4DB895A6F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663" y="442595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Oval 16">
            <a:extLst>
              <a:ext uri="{FF2B5EF4-FFF2-40B4-BE49-F238E27FC236}">
                <a16:creationId xmlns:a16="http://schemas.microsoft.com/office/drawing/2014/main" id="{D4AD5F5F-A90E-2FF3-0C8F-8F5ACEB40C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46640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Oval 17">
            <a:extLst>
              <a:ext uri="{FF2B5EF4-FFF2-40B4-BE49-F238E27FC236}">
                <a16:creationId xmlns:a16="http://schemas.microsoft.com/office/drawing/2014/main" id="{28473924-DAC9-D16F-2348-0FE3817ADA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5145088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Oval 18">
            <a:extLst>
              <a:ext uri="{FF2B5EF4-FFF2-40B4-BE49-F238E27FC236}">
                <a16:creationId xmlns:a16="http://schemas.microsoft.com/office/drawing/2014/main" id="{85718F7F-C1E7-03D3-92F2-A39785DBE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5530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D35417-7224-0857-F5F7-E4E58AFE8B2F}"/>
              </a:ext>
            </a:extLst>
          </p:cNvPr>
          <p:cNvSpPr txBox="1"/>
          <p:nvPr/>
        </p:nvSpPr>
        <p:spPr>
          <a:xfrm>
            <a:off x="6249880" y="6445188"/>
            <a:ext cx="62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borrowed from Peter-Pike Sloan’s CPCA slides (2003)</a:t>
            </a:r>
          </a:p>
        </p:txBody>
      </p:sp>
      <p:sp>
        <p:nvSpPr>
          <p:cNvPr id="3" name="Oval 32">
            <a:extLst>
              <a:ext uri="{FF2B5EF4-FFF2-40B4-BE49-F238E27FC236}">
                <a16:creationId xmlns:a16="http://schemas.microsoft.com/office/drawing/2014/main" id="{04DD3BFC-DB41-8E6F-FFEB-6C496E7AD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7" y="3324225"/>
            <a:ext cx="2498725" cy="249872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33">
            <a:extLst>
              <a:ext uri="{FF2B5EF4-FFF2-40B4-BE49-F238E27FC236}">
                <a16:creationId xmlns:a16="http://schemas.microsoft.com/office/drawing/2014/main" id="{D91F96CA-1064-4ACB-151C-449308493A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8812" y="3683000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34">
            <a:extLst>
              <a:ext uri="{FF2B5EF4-FFF2-40B4-BE49-F238E27FC236}">
                <a16:creationId xmlns:a16="http://schemas.microsoft.com/office/drawing/2014/main" id="{B7418F25-D196-1961-AD54-EDE135947F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7725" y="3517900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35">
            <a:extLst>
              <a:ext uri="{FF2B5EF4-FFF2-40B4-BE49-F238E27FC236}">
                <a16:creationId xmlns:a16="http://schemas.microsoft.com/office/drawing/2014/main" id="{1EDCA451-B52F-A93C-6AFA-03B26144F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4462" y="3268662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36">
            <a:extLst>
              <a:ext uri="{FF2B5EF4-FFF2-40B4-BE49-F238E27FC236}">
                <a16:creationId xmlns:a16="http://schemas.microsoft.com/office/drawing/2014/main" id="{99FAEBE7-9B5B-2936-BC49-1151FDAD6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0275" y="339566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37">
            <a:extLst>
              <a:ext uri="{FF2B5EF4-FFF2-40B4-BE49-F238E27FC236}">
                <a16:creationId xmlns:a16="http://schemas.microsoft.com/office/drawing/2014/main" id="{CE9C1B03-2B7A-7CE7-4609-1C89C4E6DA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3987" y="3878262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38">
            <a:extLst>
              <a:ext uri="{FF2B5EF4-FFF2-40B4-BE49-F238E27FC236}">
                <a16:creationId xmlns:a16="http://schemas.microsoft.com/office/drawing/2014/main" id="{47B51E54-3A99-5EE9-145A-B596718ED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75" y="4238625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39">
            <a:extLst>
              <a:ext uri="{FF2B5EF4-FFF2-40B4-BE49-F238E27FC236}">
                <a16:creationId xmlns:a16="http://schemas.microsoft.com/office/drawing/2014/main" id="{4A37DF6B-EDB2-B095-03D9-FA98B18BF9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0" y="374491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40">
            <a:extLst>
              <a:ext uri="{FF2B5EF4-FFF2-40B4-BE49-F238E27FC236}">
                <a16:creationId xmlns:a16="http://schemas.microsoft.com/office/drawing/2014/main" id="{080CF9D6-A562-262B-3A46-DB01AC7B18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4487" y="3262312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41">
            <a:extLst>
              <a:ext uri="{FF2B5EF4-FFF2-40B4-BE49-F238E27FC236}">
                <a16:creationId xmlns:a16="http://schemas.microsoft.com/office/drawing/2014/main" id="{FEA4A1E3-6F67-13BA-ECA0-64BEE2D1C7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0" y="3390900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42">
            <a:extLst>
              <a:ext uri="{FF2B5EF4-FFF2-40B4-BE49-F238E27FC236}">
                <a16:creationId xmlns:a16="http://schemas.microsoft.com/office/drawing/2014/main" id="{0901CA48-CB17-8C83-E77E-14F3FA2B6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9487" y="3384550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43">
            <a:extLst>
              <a:ext uri="{FF2B5EF4-FFF2-40B4-BE49-F238E27FC236}">
                <a16:creationId xmlns:a16="http://schemas.microsoft.com/office/drawing/2014/main" id="{8CFA911D-581E-AD32-A928-89B838D98D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6812" y="3562350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BFA0DFEE-6040-EE78-8D2F-5A7BC62ACB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8425" y="376396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45">
            <a:extLst>
              <a:ext uri="{FF2B5EF4-FFF2-40B4-BE49-F238E27FC236}">
                <a16:creationId xmlns:a16="http://schemas.microsoft.com/office/drawing/2014/main" id="{F1C6E19C-6C56-C340-88CC-5610FCFB5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4450" y="5257800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47">
            <a:extLst>
              <a:ext uri="{FF2B5EF4-FFF2-40B4-BE49-F238E27FC236}">
                <a16:creationId xmlns:a16="http://schemas.microsoft.com/office/drawing/2014/main" id="{C245AE80-0C01-7337-22F0-5CC68B218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5737" y="5068887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Text Box 33">
            <a:extLst>
              <a:ext uri="{FF2B5EF4-FFF2-40B4-BE49-F238E27FC236}">
                <a16:creationId xmlns:a16="http://schemas.microsoft.com/office/drawing/2014/main" id="{45093C4E-2F20-EF8B-1F04-4DF3E28EB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5423" y="2306578"/>
            <a:ext cx="353252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/>
              <a:t>Left: signal of </a:t>
            </a:r>
            <a:r>
              <a:rPr lang="en-US" altLang="en-US" sz="2000" dirty="0" err="1"/>
              <a:t>normals</a:t>
            </a:r>
            <a:endParaRPr lang="en-US" altLang="en-US" sz="2000" dirty="0"/>
          </a:p>
        </p:txBody>
      </p:sp>
      <p:sp>
        <p:nvSpPr>
          <p:cNvPr id="19" name="Text Box 33">
            <a:extLst>
              <a:ext uri="{FF2B5EF4-FFF2-40B4-BE49-F238E27FC236}">
                <a16:creationId xmlns:a16="http://schemas.microsoft.com/office/drawing/2014/main" id="{F3EA2EE0-2435-78BF-E432-9156431751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2045" y="2331620"/>
            <a:ext cx="353252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dirty="0"/>
              <a:t>1D </a:t>
            </a:r>
            <a:r>
              <a:rPr lang="en-US" altLang="en-US" sz="2000" dirty="0" err="1"/>
              <a:t>normals</a:t>
            </a:r>
            <a:r>
              <a:rPr lang="en-US" altLang="en-US" sz="2000" dirty="0"/>
              <a:t> represented as angle on a circle</a:t>
            </a:r>
          </a:p>
        </p:txBody>
      </p:sp>
    </p:spTree>
    <p:extLst>
      <p:ext uri="{BB962C8B-B14F-4D97-AF65-F5344CB8AC3E}">
        <p14:creationId xmlns:p14="http://schemas.microsoft.com/office/powerpoint/2010/main" val="41542569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BB0CB-4DCB-714E-B4C2-8553F8031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A809F-436E-2D40-9E69-ED481E0D8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VQ: signal, not spatial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1B116F-7E30-A24C-78D0-DD436E1716CA}"/>
              </a:ext>
            </a:extLst>
          </p:cNvPr>
          <p:cNvSpPr txBox="1"/>
          <p:nvPr/>
        </p:nvSpPr>
        <p:spPr>
          <a:xfrm>
            <a:off x="6249880" y="6445188"/>
            <a:ext cx="62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borrowed from Peter-Pike Sloan’s CPCA slides (2003)</a:t>
            </a:r>
          </a:p>
        </p:txBody>
      </p:sp>
      <p:sp>
        <p:nvSpPr>
          <p:cNvPr id="3" name="Oval 32">
            <a:extLst>
              <a:ext uri="{FF2B5EF4-FFF2-40B4-BE49-F238E27FC236}">
                <a16:creationId xmlns:a16="http://schemas.microsoft.com/office/drawing/2014/main" id="{15FBAD73-6374-577B-6534-BD7DB61B8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0687" y="3324225"/>
            <a:ext cx="2498725" cy="249872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Oval 33">
            <a:extLst>
              <a:ext uri="{FF2B5EF4-FFF2-40B4-BE49-F238E27FC236}">
                <a16:creationId xmlns:a16="http://schemas.microsoft.com/office/drawing/2014/main" id="{D87CBAA9-C18B-7616-6B94-B2E10E2CE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8812" y="3683000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Oval 34">
            <a:extLst>
              <a:ext uri="{FF2B5EF4-FFF2-40B4-BE49-F238E27FC236}">
                <a16:creationId xmlns:a16="http://schemas.microsoft.com/office/drawing/2014/main" id="{3E2C2597-66A7-E200-220A-18B07CAF1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67725" y="3517900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Oval 35">
            <a:extLst>
              <a:ext uri="{FF2B5EF4-FFF2-40B4-BE49-F238E27FC236}">
                <a16:creationId xmlns:a16="http://schemas.microsoft.com/office/drawing/2014/main" id="{25DA5F30-0897-2600-447A-C74A75D19C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4462" y="3268662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Oval 36">
            <a:extLst>
              <a:ext uri="{FF2B5EF4-FFF2-40B4-BE49-F238E27FC236}">
                <a16:creationId xmlns:a16="http://schemas.microsoft.com/office/drawing/2014/main" id="{198C7E4D-B047-0825-50DF-DFB80396C0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20275" y="339566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Oval 37">
            <a:extLst>
              <a:ext uri="{FF2B5EF4-FFF2-40B4-BE49-F238E27FC236}">
                <a16:creationId xmlns:a16="http://schemas.microsoft.com/office/drawing/2014/main" id="{21B3B121-3C2B-0CFD-3191-A5D1592728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3987" y="3878262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Oval 38">
            <a:extLst>
              <a:ext uri="{FF2B5EF4-FFF2-40B4-BE49-F238E27FC236}">
                <a16:creationId xmlns:a16="http://schemas.microsoft.com/office/drawing/2014/main" id="{09BA97AE-458A-6030-1BE6-AAB309DC2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75" y="4238625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39">
            <a:extLst>
              <a:ext uri="{FF2B5EF4-FFF2-40B4-BE49-F238E27FC236}">
                <a16:creationId xmlns:a16="http://schemas.microsoft.com/office/drawing/2014/main" id="{748871B5-FD23-7F3C-3C52-434C567CB2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91750" y="374491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Oval 40">
            <a:extLst>
              <a:ext uri="{FF2B5EF4-FFF2-40B4-BE49-F238E27FC236}">
                <a16:creationId xmlns:a16="http://schemas.microsoft.com/office/drawing/2014/main" id="{8333A8DE-7367-4C38-227E-C691C78A5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4487" y="3262312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Oval 41">
            <a:extLst>
              <a:ext uri="{FF2B5EF4-FFF2-40B4-BE49-F238E27FC236}">
                <a16:creationId xmlns:a16="http://schemas.microsoft.com/office/drawing/2014/main" id="{FB3DAD65-5DF1-F9C9-1110-C6A1A4CE5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67750" y="3390900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Oval 42">
            <a:extLst>
              <a:ext uri="{FF2B5EF4-FFF2-40B4-BE49-F238E27FC236}">
                <a16:creationId xmlns:a16="http://schemas.microsoft.com/office/drawing/2014/main" id="{DB24CEBC-5D23-4A96-57EB-86CE1C384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99487" y="3384550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43">
            <a:extLst>
              <a:ext uri="{FF2B5EF4-FFF2-40B4-BE49-F238E27FC236}">
                <a16:creationId xmlns:a16="http://schemas.microsoft.com/office/drawing/2014/main" id="{F96CAC4C-D040-426B-CC02-69D1534F7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56812" y="3562350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44">
            <a:extLst>
              <a:ext uri="{FF2B5EF4-FFF2-40B4-BE49-F238E27FC236}">
                <a16:creationId xmlns:a16="http://schemas.microsoft.com/office/drawing/2014/main" id="{7C71A327-1A37-F730-D6C5-8EE7FE17B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58425" y="376396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Oval 45">
            <a:extLst>
              <a:ext uri="{FF2B5EF4-FFF2-40B4-BE49-F238E27FC236}">
                <a16:creationId xmlns:a16="http://schemas.microsoft.com/office/drawing/2014/main" id="{1788949B-A66F-768E-6BC5-B1BD92646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4450" y="5257800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47">
            <a:extLst>
              <a:ext uri="{FF2B5EF4-FFF2-40B4-BE49-F238E27FC236}">
                <a16:creationId xmlns:a16="http://schemas.microsoft.com/office/drawing/2014/main" id="{14133711-A5E7-3B14-DEFC-B610A93C8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45737" y="5068887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50">
            <a:extLst>
              <a:ext uri="{FF2B5EF4-FFF2-40B4-BE49-F238E27FC236}">
                <a16:creationId xmlns:a16="http://schemas.microsoft.com/office/drawing/2014/main" id="{95222934-05EB-415D-F0D6-33E89CF6C904}"/>
              </a:ext>
            </a:extLst>
          </p:cNvPr>
          <p:cNvSpPr>
            <a:spLocks noChangeArrowheads="1"/>
          </p:cNvSpPr>
          <p:nvPr/>
        </p:nvSpPr>
        <p:spPr bwMode="auto">
          <a:xfrm rot="19685234">
            <a:off x="9826626" y="4965700"/>
            <a:ext cx="927100" cy="620712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49">
            <a:extLst>
              <a:ext uri="{FF2B5EF4-FFF2-40B4-BE49-F238E27FC236}">
                <a16:creationId xmlns:a16="http://schemas.microsoft.com/office/drawing/2014/main" id="{3EEDB215-1E68-3BC9-0767-4842BA3D0739}"/>
              </a:ext>
            </a:extLst>
          </p:cNvPr>
          <p:cNvSpPr>
            <a:spLocks noChangeArrowheads="1"/>
          </p:cNvSpPr>
          <p:nvPr/>
        </p:nvSpPr>
        <p:spPr bwMode="auto">
          <a:xfrm rot="2417113">
            <a:off x="9447214" y="3567112"/>
            <a:ext cx="1503362" cy="669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" name="Oval 48">
            <a:extLst>
              <a:ext uri="{FF2B5EF4-FFF2-40B4-BE49-F238E27FC236}">
                <a16:creationId xmlns:a16="http://schemas.microsoft.com/office/drawing/2014/main" id="{1646B790-9648-1710-14F7-4F11F7B9B038}"/>
              </a:ext>
            </a:extLst>
          </p:cNvPr>
          <p:cNvSpPr>
            <a:spLocks noChangeArrowheads="1"/>
          </p:cNvSpPr>
          <p:nvPr/>
        </p:nvSpPr>
        <p:spPr bwMode="auto">
          <a:xfrm rot="19994932">
            <a:off x="8020051" y="3148012"/>
            <a:ext cx="1479550" cy="768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Oval 32">
            <a:extLst>
              <a:ext uri="{FF2B5EF4-FFF2-40B4-BE49-F238E27FC236}">
                <a16:creationId xmlns:a16="http://schemas.microsoft.com/office/drawing/2014/main" id="{FC400E7C-55C5-25BB-0F16-481B3A89BB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6" y="3330575"/>
            <a:ext cx="2498725" cy="249872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" name="Oval 33">
            <a:extLst>
              <a:ext uri="{FF2B5EF4-FFF2-40B4-BE49-F238E27FC236}">
                <a16:creationId xmlns:a16="http://schemas.microsoft.com/office/drawing/2014/main" id="{28ECC30F-C09A-A6A7-6B7E-DE540A56A5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61351" y="3689350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Oval 34">
            <a:extLst>
              <a:ext uri="{FF2B5EF4-FFF2-40B4-BE49-F238E27FC236}">
                <a16:creationId xmlns:a16="http://schemas.microsoft.com/office/drawing/2014/main" id="{ABE61984-A529-9313-B990-B626C30AD0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0264" y="3524250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" name="Oval 35">
            <a:extLst>
              <a:ext uri="{FF2B5EF4-FFF2-40B4-BE49-F238E27FC236}">
                <a16:creationId xmlns:a16="http://schemas.microsoft.com/office/drawing/2014/main" id="{28914197-1527-DEF5-2677-EF0E1942D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1" y="3275012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36">
            <a:extLst>
              <a:ext uri="{FF2B5EF4-FFF2-40B4-BE49-F238E27FC236}">
                <a16:creationId xmlns:a16="http://schemas.microsoft.com/office/drawing/2014/main" id="{4B4667A4-690A-6CF0-83D6-FA94FB856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02814" y="340201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Oval 37">
            <a:extLst>
              <a:ext uri="{FF2B5EF4-FFF2-40B4-BE49-F238E27FC236}">
                <a16:creationId xmlns:a16="http://schemas.microsoft.com/office/drawing/2014/main" id="{F271A76D-D4C3-E9FB-7026-ADCDC5CC9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6526" y="3884612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" name="Oval 38">
            <a:extLst>
              <a:ext uri="{FF2B5EF4-FFF2-40B4-BE49-F238E27FC236}">
                <a16:creationId xmlns:a16="http://schemas.microsoft.com/office/drawing/2014/main" id="{A54A4A7F-2629-234A-C85C-30E638664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2414" y="4244975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" name="Oval 39">
            <a:extLst>
              <a:ext uri="{FF2B5EF4-FFF2-40B4-BE49-F238E27FC236}">
                <a16:creationId xmlns:a16="http://schemas.microsoft.com/office/drawing/2014/main" id="{F92D016D-B55F-F361-9751-ED71C50EF6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4289" y="375126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Oval 40">
            <a:extLst>
              <a:ext uri="{FF2B5EF4-FFF2-40B4-BE49-F238E27FC236}">
                <a16:creationId xmlns:a16="http://schemas.microsoft.com/office/drawing/2014/main" id="{1FF39579-0D54-CBD6-BD7E-445C02D82F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17026" y="3268662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Oval 41">
            <a:extLst>
              <a:ext uri="{FF2B5EF4-FFF2-40B4-BE49-F238E27FC236}">
                <a16:creationId xmlns:a16="http://schemas.microsoft.com/office/drawing/2014/main" id="{5C058A5C-AA22-70D7-8315-4A5D47885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50289" y="3397250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Oval 42">
            <a:extLst>
              <a:ext uri="{FF2B5EF4-FFF2-40B4-BE49-F238E27FC236}">
                <a16:creationId xmlns:a16="http://schemas.microsoft.com/office/drawing/2014/main" id="{8F4ACE92-0D57-938E-7CB5-C3D13081CC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2026" y="3390900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" name="Oval 43">
            <a:extLst>
              <a:ext uri="{FF2B5EF4-FFF2-40B4-BE49-F238E27FC236}">
                <a16:creationId xmlns:a16="http://schemas.microsoft.com/office/drawing/2014/main" id="{5391F35E-8A64-6437-CDB8-CCC8C4107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39351" y="3568700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Oval 44">
            <a:extLst>
              <a:ext uri="{FF2B5EF4-FFF2-40B4-BE49-F238E27FC236}">
                <a16:creationId xmlns:a16="http://schemas.microsoft.com/office/drawing/2014/main" id="{79C2BB60-ED2C-EF74-C29F-23A78B8BC3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0964" y="3770312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Oval 45">
            <a:extLst>
              <a:ext uri="{FF2B5EF4-FFF2-40B4-BE49-F238E27FC236}">
                <a16:creationId xmlns:a16="http://schemas.microsoft.com/office/drawing/2014/main" id="{08D0A2C1-14AE-7DF9-8398-B53B5FBAA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86989" y="5264150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" name="Oval 46">
            <a:extLst>
              <a:ext uri="{FF2B5EF4-FFF2-40B4-BE49-F238E27FC236}">
                <a16:creationId xmlns:a16="http://schemas.microsoft.com/office/drawing/2014/main" id="{01BAA007-5990-31D9-5080-E9B81D06E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8276" y="5075237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4" name="Freeform 6">
            <a:extLst>
              <a:ext uri="{FF2B5EF4-FFF2-40B4-BE49-F238E27FC236}">
                <a16:creationId xmlns:a16="http://schemas.microsoft.com/office/drawing/2014/main" id="{E629EACE-C5FA-3713-6A3A-8E9E9B5A9317}"/>
              </a:ext>
            </a:extLst>
          </p:cNvPr>
          <p:cNvSpPr>
            <a:spLocks/>
          </p:cNvSpPr>
          <p:nvPr/>
        </p:nvSpPr>
        <p:spPr bwMode="auto">
          <a:xfrm>
            <a:off x="646113" y="3521075"/>
            <a:ext cx="4210050" cy="2147888"/>
          </a:xfrm>
          <a:custGeom>
            <a:avLst/>
            <a:gdLst>
              <a:gd name="T0" fmla="*/ 0 w 2652"/>
              <a:gd name="T1" fmla="*/ 424 h 1353"/>
              <a:gd name="T2" fmla="*/ 499 w 2652"/>
              <a:gd name="T3" fmla="*/ 17 h 1353"/>
              <a:gd name="T4" fmla="*/ 1029 w 2652"/>
              <a:gd name="T5" fmla="*/ 324 h 1353"/>
              <a:gd name="T6" fmla="*/ 1198 w 2652"/>
              <a:gd name="T7" fmla="*/ 839 h 1353"/>
              <a:gd name="T8" fmla="*/ 1705 w 2652"/>
              <a:gd name="T9" fmla="*/ 777 h 1353"/>
              <a:gd name="T10" fmla="*/ 2074 w 2652"/>
              <a:gd name="T11" fmla="*/ 539 h 1353"/>
              <a:gd name="T12" fmla="*/ 2588 w 2652"/>
              <a:gd name="T13" fmla="*/ 862 h 1353"/>
              <a:gd name="T14" fmla="*/ 2458 w 2652"/>
              <a:gd name="T15" fmla="*/ 1353 h 1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52" h="1353">
                <a:moveTo>
                  <a:pt x="0" y="424"/>
                </a:moveTo>
                <a:cubicBezTo>
                  <a:pt x="163" y="229"/>
                  <a:pt x="327" y="34"/>
                  <a:pt x="499" y="17"/>
                </a:cubicBezTo>
                <a:cubicBezTo>
                  <a:pt x="671" y="0"/>
                  <a:pt x="913" y="187"/>
                  <a:pt x="1029" y="324"/>
                </a:cubicBezTo>
                <a:cubicBezTo>
                  <a:pt x="1145" y="461"/>
                  <a:pt x="1085" y="763"/>
                  <a:pt x="1198" y="839"/>
                </a:cubicBezTo>
                <a:cubicBezTo>
                  <a:pt x="1311" y="915"/>
                  <a:pt x="1559" y="827"/>
                  <a:pt x="1705" y="777"/>
                </a:cubicBezTo>
                <a:cubicBezTo>
                  <a:pt x="1851" y="727"/>
                  <a:pt x="1927" y="525"/>
                  <a:pt x="2074" y="539"/>
                </a:cubicBezTo>
                <a:cubicBezTo>
                  <a:pt x="2221" y="553"/>
                  <a:pt x="2524" y="726"/>
                  <a:pt x="2588" y="862"/>
                </a:cubicBezTo>
                <a:cubicBezTo>
                  <a:pt x="2652" y="998"/>
                  <a:pt x="2480" y="1271"/>
                  <a:pt x="2458" y="1353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21">
            <a:extLst>
              <a:ext uri="{FF2B5EF4-FFF2-40B4-BE49-F238E27FC236}">
                <a16:creationId xmlns:a16="http://schemas.microsoft.com/office/drawing/2014/main" id="{1F8C01EA-6A61-2A12-DD5B-63777A92680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775" y="3730625"/>
            <a:ext cx="377825" cy="4381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4" name="Line 24">
            <a:extLst>
              <a:ext uri="{FF2B5EF4-FFF2-40B4-BE49-F238E27FC236}">
                <a16:creationId xmlns:a16="http://schemas.microsoft.com/office/drawing/2014/main" id="{FC4241D5-566A-210E-2452-3E602422B5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41838" y="5629275"/>
            <a:ext cx="573087" cy="377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5" name="Line 29">
            <a:extLst>
              <a:ext uri="{FF2B5EF4-FFF2-40B4-BE49-F238E27FC236}">
                <a16:creationId xmlns:a16="http://schemas.microsoft.com/office/drawing/2014/main" id="{414CD384-83B7-D223-146B-9AF14BDE0E1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40213" y="4057650"/>
            <a:ext cx="342900" cy="4397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7" name="Line 52">
            <a:extLst>
              <a:ext uri="{FF2B5EF4-FFF2-40B4-BE49-F238E27FC236}">
                <a16:creationId xmlns:a16="http://schemas.microsoft.com/office/drawing/2014/main" id="{B65D53D8-72EE-0395-FCFA-EA9B04EEA53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371850" y="4003675"/>
            <a:ext cx="377825" cy="4381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8" name="Line 53">
            <a:extLst>
              <a:ext uri="{FF2B5EF4-FFF2-40B4-BE49-F238E27FC236}">
                <a16:creationId xmlns:a16="http://schemas.microsoft.com/office/drawing/2014/main" id="{F7C4C45F-2B37-C15D-E45B-5D791B9576E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119438" y="4230688"/>
            <a:ext cx="377825" cy="4381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9" name="Line 54">
            <a:extLst>
              <a:ext uri="{FF2B5EF4-FFF2-40B4-BE49-F238E27FC236}">
                <a16:creationId xmlns:a16="http://schemas.microsoft.com/office/drawing/2014/main" id="{D7F44FEB-9E59-B038-8C77-3FAE4E07C04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700338" y="4394200"/>
            <a:ext cx="377825" cy="4381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0" name="Line 55">
            <a:extLst>
              <a:ext uri="{FF2B5EF4-FFF2-40B4-BE49-F238E27FC236}">
                <a16:creationId xmlns:a16="http://schemas.microsoft.com/office/drawing/2014/main" id="{EC14C9B5-9FFA-E71C-2BCC-ABB809EDAE6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62025" y="3108325"/>
            <a:ext cx="377825" cy="4381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Line 56">
            <a:extLst>
              <a:ext uri="{FF2B5EF4-FFF2-40B4-BE49-F238E27FC236}">
                <a16:creationId xmlns:a16="http://schemas.microsoft.com/office/drawing/2014/main" id="{FBFE3D08-FF5F-7B5D-D84B-89401229106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5625" y="3394075"/>
            <a:ext cx="377825" cy="4381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2" name="Line 57">
            <a:extLst>
              <a:ext uri="{FF2B5EF4-FFF2-40B4-BE49-F238E27FC236}">
                <a16:creationId xmlns:a16="http://schemas.microsoft.com/office/drawing/2014/main" id="{CF246A4E-6E43-B7D2-C4C2-2CF98848164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63813" y="4416425"/>
            <a:ext cx="342900" cy="4397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3" name="Line 58">
            <a:extLst>
              <a:ext uri="{FF2B5EF4-FFF2-40B4-BE49-F238E27FC236}">
                <a16:creationId xmlns:a16="http://schemas.microsoft.com/office/drawing/2014/main" id="{60812F76-88BE-E87C-2297-EF1EDC0530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8850" y="3519488"/>
            <a:ext cx="342900" cy="4397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Line 59">
            <a:extLst>
              <a:ext uri="{FF2B5EF4-FFF2-40B4-BE49-F238E27FC236}">
                <a16:creationId xmlns:a16="http://schemas.microsoft.com/office/drawing/2014/main" id="{380C7126-8640-6ABC-80DB-78E780D8D5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44675" y="3222625"/>
            <a:ext cx="342900" cy="4397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Line 60">
            <a:extLst>
              <a:ext uri="{FF2B5EF4-FFF2-40B4-BE49-F238E27FC236}">
                <a16:creationId xmlns:a16="http://schemas.microsoft.com/office/drawing/2014/main" id="{E77B47AA-57E7-397D-3427-BF8F9F78B58F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3775" y="5232400"/>
            <a:ext cx="573088" cy="377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6" name="Line 61">
            <a:extLst>
              <a:ext uri="{FF2B5EF4-FFF2-40B4-BE49-F238E27FC236}">
                <a16:creationId xmlns:a16="http://schemas.microsoft.com/office/drawing/2014/main" id="{16E9B4EC-E067-18B8-DDC5-EA822DFABB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24388" y="4270375"/>
            <a:ext cx="342900" cy="4397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7" name="Line 62">
            <a:extLst>
              <a:ext uri="{FF2B5EF4-FFF2-40B4-BE49-F238E27FC236}">
                <a16:creationId xmlns:a16="http://schemas.microsoft.com/office/drawing/2014/main" id="{D8D7A023-872C-E2BB-DA4C-E2EFC95B1B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43163" y="3963988"/>
            <a:ext cx="342900" cy="4397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8" name="Oval 7">
            <a:extLst>
              <a:ext uri="{FF2B5EF4-FFF2-40B4-BE49-F238E27FC236}">
                <a16:creationId xmlns:a16="http://schemas.microsoft.com/office/drawing/2014/main" id="{25983B47-2654-0517-22E6-7E69B4A3F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4121150"/>
            <a:ext cx="147637" cy="1476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79" name="Oval 8">
            <a:extLst>
              <a:ext uri="{FF2B5EF4-FFF2-40B4-BE49-F238E27FC236}">
                <a16:creationId xmlns:a16="http://schemas.microsoft.com/office/drawing/2014/main" id="{375F1664-1489-CF84-2543-58022DD2E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3773488"/>
            <a:ext cx="147637" cy="1476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0" name="Oval 9">
            <a:extLst>
              <a:ext uri="{FF2B5EF4-FFF2-40B4-BE49-F238E27FC236}">
                <a16:creationId xmlns:a16="http://schemas.microsoft.com/office/drawing/2014/main" id="{9E537723-2CD1-609E-170C-17CA3C541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3498850"/>
            <a:ext cx="147637" cy="1476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1" name="Oval 10">
            <a:extLst>
              <a:ext uri="{FF2B5EF4-FFF2-40B4-BE49-F238E27FC236}">
                <a16:creationId xmlns:a16="http://schemas.microsoft.com/office/drawing/2014/main" id="{037A2536-F5F8-A790-CD35-732788AEBE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3590925"/>
            <a:ext cx="147638" cy="147638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2" name="Oval 11">
            <a:extLst>
              <a:ext uri="{FF2B5EF4-FFF2-40B4-BE49-F238E27FC236}">
                <a16:creationId xmlns:a16="http://schemas.microsoft.com/office/drawing/2014/main" id="{91DF0DCA-61A0-3796-DD1C-7D135BBD5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413" y="3900488"/>
            <a:ext cx="147637" cy="147637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3" name="Oval 12">
            <a:extLst>
              <a:ext uri="{FF2B5EF4-FFF2-40B4-BE49-F238E27FC236}">
                <a16:creationId xmlns:a16="http://schemas.microsoft.com/office/drawing/2014/main" id="{39DF904C-CB8E-3877-F192-8990CBED5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325" y="4359275"/>
            <a:ext cx="147638" cy="147638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4" name="Oval 13">
            <a:extLst>
              <a:ext uri="{FF2B5EF4-FFF2-40B4-BE49-F238E27FC236}">
                <a16:creationId xmlns:a16="http://schemas.microsoft.com/office/drawing/2014/main" id="{05FED1BC-1884-E2E3-C307-906D893D9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4778375"/>
            <a:ext cx="147638" cy="147638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5" name="Oval 14">
            <a:extLst>
              <a:ext uri="{FF2B5EF4-FFF2-40B4-BE49-F238E27FC236}">
                <a16:creationId xmlns:a16="http://schemas.microsoft.com/office/drawing/2014/main" id="{17B9710A-0C36-F3BD-F9C0-E14762CCB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4773613"/>
            <a:ext cx="147637" cy="1476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6" name="Oval 15">
            <a:extLst>
              <a:ext uri="{FF2B5EF4-FFF2-40B4-BE49-F238E27FC236}">
                <a16:creationId xmlns:a16="http://schemas.microsoft.com/office/drawing/2014/main" id="{45E85386-791E-C43C-BE5A-13684010B4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4608513"/>
            <a:ext cx="147637" cy="147637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7" name="Oval 16">
            <a:extLst>
              <a:ext uri="{FF2B5EF4-FFF2-40B4-BE49-F238E27FC236}">
                <a16:creationId xmlns:a16="http://schemas.microsoft.com/office/drawing/2014/main" id="{69994CC3-C19D-440E-0FEE-82C6FE2EE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575" y="4371975"/>
            <a:ext cx="147638" cy="147638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8" name="Oval 17">
            <a:extLst>
              <a:ext uri="{FF2B5EF4-FFF2-40B4-BE49-F238E27FC236}">
                <a16:creationId xmlns:a16="http://schemas.microsoft.com/office/drawing/2014/main" id="{CBDB8562-30F0-2CCF-C80E-4763999E6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663" y="4425950"/>
            <a:ext cx="147637" cy="147638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9" name="Oval 18">
            <a:extLst>
              <a:ext uri="{FF2B5EF4-FFF2-40B4-BE49-F238E27FC236}">
                <a16:creationId xmlns:a16="http://schemas.microsoft.com/office/drawing/2014/main" id="{61C36032-548F-DE5C-0E85-E1F87EA41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4664075"/>
            <a:ext cx="147638" cy="147638"/>
          </a:xfrm>
          <a:prstGeom prst="ellipse">
            <a:avLst/>
          </a:prstGeom>
          <a:solidFill>
            <a:srgbClr val="00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0" name="Oval 19">
            <a:extLst>
              <a:ext uri="{FF2B5EF4-FFF2-40B4-BE49-F238E27FC236}">
                <a16:creationId xmlns:a16="http://schemas.microsoft.com/office/drawing/2014/main" id="{6CE4CF24-F094-F7B8-E878-0255FF1D9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5145088"/>
            <a:ext cx="147638" cy="147637"/>
          </a:xfrm>
          <a:prstGeom prst="ellipse">
            <a:avLst/>
          </a:prstGeom>
          <a:solidFill>
            <a:srgbClr val="00FF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1" name="Oval 20">
            <a:extLst>
              <a:ext uri="{FF2B5EF4-FFF2-40B4-BE49-F238E27FC236}">
                <a16:creationId xmlns:a16="http://schemas.microsoft.com/office/drawing/2014/main" id="{1F5E6173-4ADA-062D-53FF-F9CE0726F5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553075"/>
            <a:ext cx="147638" cy="147638"/>
          </a:xfrm>
          <a:prstGeom prst="ellipse">
            <a:avLst/>
          </a:prstGeom>
          <a:solidFill>
            <a:srgbClr val="00FFFF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 descr="equation">
            <a:extLst>
              <a:ext uri="{FF2B5EF4-FFF2-40B4-BE49-F238E27FC236}">
                <a16:creationId xmlns:a16="http://schemas.microsoft.com/office/drawing/2014/main" id="{342CDF18-57DC-DCFB-4E81-11E1755243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7" y="2023476"/>
            <a:ext cx="4416426" cy="83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1865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4D200-FF90-05F0-D7D4-74328E5B8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CB557-1F82-8B68-FBF5-AD958746C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PCA: spatial, but global signal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509FBC-5FB7-050F-BC1C-3F3D5E54E611}"/>
              </a:ext>
            </a:extLst>
          </p:cNvPr>
          <p:cNvSpPr txBox="1"/>
          <p:nvPr/>
        </p:nvSpPr>
        <p:spPr>
          <a:xfrm>
            <a:off x="6249880" y="6445188"/>
            <a:ext cx="62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borrowed from Peter-Pike Sloan’s CPCA slides (2003)</a:t>
            </a:r>
          </a:p>
        </p:txBody>
      </p:sp>
      <p:sp>
        <p:nvSpPr>
          <p:cNvPr id="18466" name="Line 95">
            <a:extLst>
              <a:ext uri="{FF2B5EF4-FFF2-40B4-BE49-F238E27FC236}">
                <a16:creationId xmlns:a16="http://schemas.microsoft.com/office/drawing/2014/main" id="{1B3C8449-F308-B1AB-0DF2-20B85BA6FEC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4163" y="3816350"/>
            <a:ext cx="325437" cy="3651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2" name="Line 96">
            <a:extLst>
              <a:ext uri="{FF2B5EF4-FFF2-40B4-BE49-F238E27FC236}">
                <a16:creationId xmlns:a16="http://schemas.microsoft.com/office/drawing/2014/main" id="{F0428792-F958-6376-D556-19791E3A978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2150" y="3444875"/>
            <a:ext cx="239713" cy="4127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3" name="Line 97">
            <a:extLst>
              <a:ext uri="{FF2B5EF4-FFF2-40B4-BE49-F238E27FC236}">
                <a16:creationId xmlns:a16="http://schemas.microsoft.com/office/drawing/2014/main" id="{70D145AB-D78E-3379-A4DE-91B9784921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54250" y="3771900"/>
            <a:ext cx="201613" cy="1889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4" name="Line 98">
            <a:extLst>
              <a:ext uri="{FF2B5EF4-FFF2-40B4-BE49-F238E27FC236}">
                <a16:creationId xmlns:a16="http://schemas.microsoft.com/office/drawing/2014/main" id="{FBB5CFF8-5F59-8F7A-A48F-88CD4C409C5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5650" y="5638800"/>
            <a:ext cx="749300" cy="523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95" name="Line 99">
            <a:extLst>
              <a:ext uri="{FF2B5EF4-FFF2-40B4-BE49-F238E27FC236}">
                <a16:creationId xmlns:a16="http://schemas.microsoft.com/office/drawing/2014/main" id="{E59ABCD8-7352-1437-7CF4-3702A83A0DE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48063" y="3963988"/>
            <a:ext cx="206375" cy="4603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" name="Line 100">
            <a:extLst>
              <a:ext uri="{FF2B5EF4-FFF2-40B4-BE49-F238E27FC236}">
                <a16:creationId xmlns:a16="http://schemas.microsoft.com/office/drawing/2014/main" id="{4BCCE679-54E7-8C85-01C0-DBE628E355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9750" y="3214688"/>
            <a:ext cx="146050" cy="449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1" name="Line 101">
            <a:extLst>
              <a:ext uri="{FF2B5EF4-FFF2-40B4-BE49-F238E27FC236}">
                <a16:creationId xmlns:a16="http://schemas.microsoft.com/office/drawing/2014/main" id="{8A91F9B2-1351-2BE3-B77B-A1B8EFCC189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06500" y="3033713"/>
            <a:ext cx="96838" cy="523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3" name="Line 102">
            <a:extLst>
              <a:ext uri="{FF2B5EF4-FFF2-40B4-BE49-F238E27FC236}">
                <a16:creationId xmlns:a16="http://schemas.microsoft.com/office/drawing/2014/main" id="{635AD027-A48C-120A-03FF-960B2443A9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0463" y="4310063"/>
            <a:ext cx="366712" cy="1190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4" name="Line 103">
            <a:extLst>
              <a:ext uri="{FF2B5EF4-FFF2-40B4-BE49-F238E27FC236}">
                <a16:creationId xmlns:a16="http://schemas.microsoft.com/office/drawing/2014/main" id="{108C8466-5F19-EBB6-EE97-2CBDC4E5F1E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6350" y="4667250"/>
            <a:ext cx="176213" cy="231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5" name="Line 104">
            <a:extLst>
              <a:ext uri="{FF2B5EF4-FFF2-40B4-BE49-F238E27FC236}">
                <a16:creationId xmlns:a16="http://schemas.microsoft.com/office/drawing/2014/main" id="{77846426-CBE3-63E3-05B2-2F8C565AF00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54350" y="4475163"/>
            <a:ext cx="34925" cy="381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6" name="Line 105">
            <a:extLst>
              <a:ext uri="{FF2B5EF4-FFF2-40B4-BE49-F238E27FC236}">
                <a16:creationId xmlns:a16="http://schemas.microsoft.com/office/drawing/2014/main" id="{175166EA-99C5-5A2E-A1D5-9881056FEDA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55963" y="4189413"/>
            <a:ext cx="254000" cy="5254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7" name="Line 106">
            <a:extLst>
              <a:ext uri="{FF2B5EF4-FFF2-40B4-BE49-F238E27FC236}">
                <a16:creationId xmlns:a16="http://schemas.microsoft.com/office/drawing/2014/main" id="{10221F52-7773-EB7E-8D3A-7744930723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37038" y="4208463"/>
            <a:ext cx="101600" cy="2587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8" name="Line 107">
            <a:extLst>
              <a:ext uri="{FF2B5EF4-FFF2-40B4-BE49-F238E27FC236}">
                <a16:creationId xmlns:a16="http://schemas.microsoft.com/office/drawing/2014/main" id="{66CE39EF-05C3-44D8-B32D-A710CBCCFC2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32325" y="4533900"/>
            <a:ext cx="182563" cy="2079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9" name="Line 108">
            <a:extLst>
              <a:ext uri="{FF2B5EF4-FFF2-40B4-BE49-F238E27FC236}">
                <a16:creationId xmlns:a16="http://schemas.microsoft.com/office/drawing/2014/main" id="{609B514B-66FF-3305-1939-37E2BC7209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7425" y="5222875"/>
            <a:ext cx="763588" cy="1920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30" name="Group 124">
            <a:extLst>
              <a:ext uri="{FF2B5EF4-FFF2-40B4-BE49-F238E27FC236}">
                <a16:creationId xmlns:a16="http://schemas.microsoft.com/office/drawing/2014/main" id="{48F5127B-7BAB-8194-9D3F-A399EC40AACA}"/>
              </a:ext>
            </a:extLst>
          </p:cNvPr>
          <p:cNvGrpSpPr>
            <a:grpSpLocks/>
          </p:cNvGrpSpPr>
          <p:nvPr/>
        </p:nvGrpSpPr>
        <p:grpSpPr bwMode="auto">
          <a:xfrm>
            <a:off x="8330406" y="3365500"/>
            <a:ext cx="2386012" cy="2054225"/>
            <a:chOff x="3949" y="2094"/>
            <a:chExt cx="1503" cy="1294"/>
          </a:xfrm>
        </p:grpSpPr>
        <p:sp>
          <p:nvSpPr>
            <p:cNvPr id="5131" name="Line 113">
              <a:extLst>
                <a:ext uri="{FF2B5EF4-FFF2-40B4-BE49-F238E27FC236}">
                  <a16:creationId xmlns:a16="http://schemas.microsoft.com/office/drawing/2014/main" id="{9851DEBC-8819-BA2B-339B-949315975F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701" y="2182"/>
              <a:ext cx="245" cy="361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2" name="Line 114">
              <a:extLst>
                <a:ext uri="{FF2B5EF4-FFF2-40B4-BE49-F238E27FC236}">
                  <a16:creationId xmlns:a16="http://schemas.microsoft.com/office/drawing/2014/main" id="{9E841BE4-1F6A-7162-758A-6F0B30DD6DE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882" y="2297"/>
              <a:ext cx="222" cy="327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3" name="Line 115">
              <a:extLst>
                <a:ext uri="{FF2B5EF4-FFF2-40B4-BE49-F238E27FC236}">
                  <a16:creationId xmlns:a16="http://schemas.microsoft.com/office/drawing/2014/main" id="{0E62510E-EC6D-0BFB-0F30-7137135B1F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26" y="2098"/>
              <a:ext cx="161" cy="237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4" name="Line 116">
              <a:extLst>
                <a:ext uri="{FF2B5EF4-FFF2-40B4-BE49-F238E27FC236}">
                  <a16:creationId xmlns:a16="http://schemas.microsoft.com/office/drawing/2014/main" id="{A130C94C-8623-5FCF-AFDB-028A3F1FDA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36" y="2094"/>
              <a:ext cx="130" cy="191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5" name="Line 117">
              <a:extLst>
                <a:ext uri="{FF2B5EF4-FFF2-40B4-BE49-F238E27FC236}">
                  <a16:creationId xmlns:a16="http://schemas.microsoft.com/office/drawing/2014/main" id="{BB1E5D5F-86BE-6466-02E1-2E95752AA67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949" y="2153"/>
              <a:ext cx="160" cy="236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6" name="Line 118">
              <a:extLst>
                <a:ext uri="{FF2B5EF4-FFF2-40B4-BE49-F238E27FC236}">
                  <a16:creationId xmlns:a16="http://schemas.microsoft.com/office/drawing/2014/main" id="{15CDED6C-024F-0851-75AD-57A10DBAC0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9" y="2436"/>
              <a:ext cx="184" cy="271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7" name="Line 119">
              <a:extLst>
                <a:ext uri="{FF2B5EF4-FFF2-40B4-BE49-F238E27FC236}">
                  <a16:creationId xmlns:a16="http://schemas.microsoft.com/office/drawing/2014/main" id="{ECE7750E-CFC2-4CC0-7DF2-16079ECF5C5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192" y="3005"/>
              <a:ext cx="260" cy="383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8" name="Line 121">
              <a:extLst>
                <a:ext uri="{FF2B5EF4-FFF2-40B4-BE49-F238E27FC236}">
                  <a16:creationId xmlns:a16="http://schemas.microsoft.com/office/drawing/2014/main" id="{7D745029-7BE9-9632-ED58-2D9C5DFFBC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46" y="2417"/>
              <a:ext cx="192" cy="283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39" name="Line 122">
              <a:extLst>
                <a:ext uri="{FF2B5EF4-FFF2-40B4-BE49-F238E27FC236}">
                  <a16:creationId xmlns:a16="http://schemas.microsoft.com/office/drawing/2014/main" id="{CDFFB862-10B4-EE6A-38AD-DE27F44523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75" y="2505"/>
              <a:ext cx="184" cy="271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40" name="Line 123">
              <a:extLst>
                <a:ext uri="{FF2B5EF4-FFF2-40B4-BE49-F238E27FC236}">
                  <a16:creationId xmlns:a16="http://schemas.microsoft.com/office/drawing/2014/main" id="{AF763869-10F7-369B-AC4D-C78D8A93A4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215" y="2722"/>
              <a:ext cx="107" cy="158"/>
            </a:xfrm>
            <a:prstGeom prst="line">
              <a:avLst/>
            </a:prstGeom>
            <a:noFill/>
            <a:ln w="25400">
              <a:solidFill>
                <a:srgbClr val="FFFF99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141" name="Line 111">
            <a:extLst>
              <a:ext uri="{FF2B5EF4-FFF2-40B4-BE49-F238E27FC236}">
                <a16:creationId xmlns:a16="http://schemas.microsoft.com/office/drawing/2014/main" id="{E27B2B4E-CC35-8192-760A-1FBDCF3B5343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8943" y="3087688"/>
            <a:ext cx="2913063" cy="1865312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42" name="Oval 10">
            <a:extLst>
              <a:ext uri="{FF2B5EF4-FFF2-40B4-BE49-F238E27FC236}">
                <a16:creationId xmlns:a16="http://schemas.microsoft.com/office/drawing/2014/main" id="{9F375BD5-6531-D28E-6AC1-BFD3B13EAF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84343" y="3357563"/>
            <a:ext cx="2498725" cy="249872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3" name="Oval 11">
            <a:extLst>
              <a:ext uri="{FF2B5EF4-FFF2-40B4-BE49-F238E27FC236}">
                <a16:creationId xmlns:a16="http://schemas.microsoft.com/office/drawing/2014/main" id="{A3DCACFB-E754-DFE3-2584-60054408A1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2468" y="3716338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4" name="Oval 12">
            <a:extLst>
              <a:ext uri="{FF2B5EF4-FFF2-40B4-BE49-F238E27FC236}">
                <a16:creationId xmlns:a16="http://schemas.microsoft.com/office/drawing/2014/main" id="{3360EFF2-B13C-C2C3-EB92-9E8AB3BE4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381" y="3551238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5" name="Oval 13">
            <a:extLst>
              <a:ext uri="{FF2B5EF4-FFF2-40B4-BE49-F238E27FC236}">
                <a16:creationId xmlns:a16="http://schemas.microsoft.com/office/drawing/2014/main" id="{172538AD-F009-E8E6-A47F-6B26EF80A6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8118" y="3302000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6" name="Oval 14">
            <a:extLst>
              <a:ext uri="{FF2B5EF4-FFF2-40B4-BE49-F238E27FC236}">
                <a16:creationId xmlns:a16="http://schemas.microsoft.com/office/drawing/2014/main" id="{456504AE-FB4C-8CAC-81D2-ECF5A3DA0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3931" y="342900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7" name="Oval 15">
            <a:extLst>
              <a:ext uri="{FF2B5EF4-FFF2-40B4-BE49-F238E27FC236}">
                <a16:creationId xmlns:a16="http://schemas.microsoft.com/office/drawing/2014/main" id="{4AC32043-6ECD-4EB7-B2AC-2C705B0C2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643" y="3911600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8" name="Oval 16">
            <a:extLst>
              <a:ext uri="{FF2B5EF4-FFF2-40B4-BE49-F238E27FC236}">
                <a16:creationId xmlns:a16="http://schemas.microsoft.com/office/drawing/2014/main" id="{7BFE3D8E-756F-2F12-B885-0127D2CBB0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3531" y="4271963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49" name="Oval 17">
            <a:extLst>
              <a:ext uri="{FF2B5EF4-FFF2-40B4-BE49-F238E27FC236}">
                <a16:creationId xmlns:a16="http://schemas.microsoft.com/office/drawing/2014/main" id="{AC1A35B5-D2D6-42EC-24F2-0AA507E945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35406" y="377825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0" name="Oval 18">
            <a:extLst>
              <a:ext uri="{FF2B5EF4-FFF2-40B4-BE49-F238E27FC236}">
                <a16:creationId xmlns:a16="http://schemas.microsoft.com/office/drawing/2014/main" id="{D67CB78A-C0A8-C657-E456-84CEF66DB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78143" y="3295650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1" name="Oval 19">
            <a:extLst>
              <a:ext uri="{FF2B5EF4-FFF2-40B4-BE49-F238E27FC236}">
                <a16:creationId xmlns:a16="http://schemas.microsoft.com/office/drawing/2014/main" id="{78847D8F-AEB3-B5F4-E9BA-25BC046170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1406" y="3424238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2" name="Oval 20">
            <a:extLst>
              <a:ext uri="{FF2B5EF4-FFF2-40B4-BE49-F238E27FC236}">
                <a16:creationId xmlns:a16="http://schemas.microsoft.com/office/drawing/2014/main" id="{BC2E4401-6B47-4A3E-C03B-C0A4CC201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3143" y="3417888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3" name="Oval 21">
            <a:extLst>
              <a:ext uri="{FF2B5EF4-FFF2-40B4-BE49-F238E27FC236}">
                <a16:creationId xmlns:a16="http://schemas.microsoft.com/office/drawing/2014/main" id="{1D065B14-D754-1AC0-53C5-330C0068E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00468" y="3595688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4" name="Oval 22">
            <a:extLst>
              <a:ext uri="{FF2B5EF4-FFF2-40B4-BE49-F238E27FC236}">
                <a16:creationId xmlns:a16="http://schemas.microsoft.com/office/drawing/2014/main" id="{364983AF-3FB3-2302-13F4-49B594DF03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081" y="379730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5" name="Oval 23">
            <a:extLst>
              <a:ext uri="{FF2B5EF4-FFF2-40B4-BE49-F238E27FC236}">
                <a16:creationId xmlns:a16="http://schemas.microsoft.com/office/drawing/2014/main" id="{0951262C-A72B-0F7C-4516-EC0EB9C26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48106" y="5291138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6" name="Oval 24">
            <a:extLst>
              <a:ext uri="{FF2B5EF4-FFF2-40B4-BE49-F238E27FC236}">
                <a16:creationId xmlns:a16="http://schemas.microsoft.com/office/drawing/2014/main" id="{AE1F4839-369B-AFEB-7E2D-535E24991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9393" y="510222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7" name="Freeform 80">
            <a:extLst>
              <a:ext uri="{FF2B5EF4-FFF2-40B4-BE49-F238E27FC236}">
                <a16:creationId xmlns:a16="http://schemas.microsoft.com/office/drawing/2014/main" id="{F06A0421-6DD7-ECB8-C6C3-51598C78CACE}"/>
              </a:ext>
            </a:extLst>
          </p:cNvPr>
          <p:cNvSpPr>
            <a:spLocks/>
          </p:cNvSpPr>
          <p:nvPr/>
        </p:nvSpPr>
        <p:spPr bwMode="auto">
          <a:xfrm>
            <a:off x="646113" y="3521075"/>
            <a:ext cx="4210050" cy="2147888"/>
          </a:xfrm>
          <a:custGeom>
            <a:avLst/>
            <a:gdLst>
              <a:gd name="T0" fmla="*/ 0 w 2652"/>
              <a:gd name="T1" fmla="*/ 424 h 1353"/>
              <a:gd name="T2" fmla="*/ 499 w 2652"/>
              <a:gd name="T3" fmla="*/ 17 h 1353"/>
              <a:gd name="T4" fmla="*/ 1029 w 2652"/>
              <a:gd name="T5" fmla="*/ 324 h 1353"/>
              <a:gd name="T6" fmla="*/ 1198 w 2652"/>
              <a:gd name="T7" fmla="*/ 839 h 1353"/>
              <a:gd name="T8" fmla="*/ 1705 w 2652"/>
              <a:gd name="T9" fmla="*/ 777 h 1353"/>
              <a:gd name="T10" fmla="*/ 2074 w 2652"/>
              <a:gd name="T11" fmla="*/ 539 h 1353"/>
              <a:gd name="T12" fmla="*/ 2588 w 2652"/>
              <a:gd name="T13" fmla="*/ 862 h 1353"/>
              <a:gd name="T14" fmla="*/ 2458 w 2652"/>
              <a:gd name="T15" fmla="*/ 1353 h 1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52" h="1353">
                <a:moveTo>
                  <a:pt x="0" y="424"/>
                </a:moveTo>
                <a:cubicBezTo>
                  <a:pt x="163" y="229"/>
                  <a:pt x="327" y="34"/>
                  <a:pt x="499" y="17"/>
                </a:cubicBezTo>
                <a:cubicBezTo>
                  <a:pt x="671" y="0"/>
                  <a:pt x="913" y="187"/>
                  <a:pt x="1029" y="324"/>
                </a:cubicBezTo>
                <a:cubicBezTo>
                  <a:pt x="1145" y="461"/>
                  <a:pt x="1085" y="763"/>
                  <a:pt x="1198" y="839"/>
                </a:cubicBezTo>
                <a:cubicBezTo>
                  <a:pt x="1311" y="915"/>
                  <a:pt x="1559" y="827"/>
                  <a:pt x="1705" y="777"/>
                </a:cubicBezTo>
                <a:cubicBezTo>
                  <a:pt x="1851" y="727"/>
                  <a:pt x="1927" y="525"/>
                  <a:pt x="2074" y="539"/>
                </a:cubicBezTo>
                <a:cubicBezTo>
                  <a:pt x="2221" y="553"/>
                  <a:pt x="2524" y="726"/>
                  <a:pt x="2588" y="862"/>
                </a:cubicBezTo>
                <a:cubicBezTo>
                  <a:pt x="2652" y="998"/>
                  <a:pt x="2480" y="1271"/>
                  <a:pt x="2458" y="1353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58" name="Oval 81">
            <a:extLst>
              <a:ext uri="{FF2B5EF4-FFF2-40B4-BE49-F238E27FC236}">
                <a16:creationId xmlns:a16="http://schemas.microsoft.com/office/drawing/2014/main" id="{64797E1F-D4E3-6650-AEC0-23747C9F78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412115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9" name="Oval 82">
            <a:extLst>
              <a:ext uri="{FF2B5EF4-FFF2-40B4-BE49-F238E27FC236}">
                <a16:creationId xmlns:a16="http://schemas.microsoft.com/office/drawing/2014/main" id="{4F95FB3E-2FB5-B869-4E75-3B76B631B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3773488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0" name="Oval 83">
            <a:extLst>
              <a:ext uri="{FF2B5EF4-FFF2-40B4-BE49-F238E27FC236}">
                <a16:creationId xmlns:a16="http://schemas.microsoft.com/office/drawing/2014/main" id="{8FCBBD8B-2BA9-DF80-6728-EF03CD95A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349885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1" name="Oval 84">
            <a:extLst>
              <a:ext uri="{FF2B5EF4-FFF2-40B4-BE49-F238E27FC236}">
                <a16:creationId xmlns:a16="http://schemas.microsoft.com/office/drawing/2014/main" id="{1D5B4A68-C043-CC7F-66F6-44007DE6B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359092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2" name="Oval 85">
            <a:extLst>
              <a:ext uri="{FF2B5EF4-FFF2-40B4-BE49-F238E27FC236}">
                <a16:creationId xmlns:a16="http://schemas.microsoft.com/office/drawing/2014/main" id="{840DDC5C-9495-562E-D563-B85F1667A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413" y="3900488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3" name="Oval 86">
            <a:extLst>
              <a:ext uri="{FF2B5EF4-FFF2-40B4-BE49-F238E27FC236}">
                <a16:creationId xmlns:a16="http://schemas.microsoft.com/office/drawing/2014/main" id="{3BECA1E4-BD58-BA89-BB57-885767C716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325" y="43592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4" name="Oval 87">
            <a:extLst>
              <a:ext uri="{FF2B5EF4-FFF2-40B4-BE49-F238E27FC236}">
                <a16:creationId xmlns:a16="http://schemas.microsoft.com/office/drawing/2014/main" id="{A8D1C9A8-D287-1B4B-E1D0-6FDB5219CF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47783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5" name="Oval 88">
            <a:extLst>
              <a:ext uri="{FF2B5EF4-FFF2-40B4-BE49-F238E27FC236}">
                <a16:creationId xmlns:a16="http://schemas.microsoft.com/office/drawing/2014/main" id="{BED51019-2E4B-00BF-3666-BF2443DAD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4773613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6" name="Oval 89">
            <a:extLst>
              <a:ext uri="{FF2B5EF4-FFF2-40B4-BE49-F238E27FC236}">
                <a16:creationId xmlns:a16="http://schemas.microsoft.com/office/drawing/2014/main" id="{31E19EC0-EA05-9E16-0861-B305F70CF0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4608513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7" name="Oval 90">
            <a:extLst>
              <a:ext uri="{FF2B5EF4-FFF2-40B4-BE49-F238E27FC236}">
                <a16:creationId xmlns:a16="http://schemas.microsoft.com/office/drawing/2014/main" id="{C9AE34CD-76C1-C828-06BF-244547D528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575" y="43719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8" name="Oval 91">
            <a:extLst>
              <a:ext uri="{FF2B5EF4-FFF2-40B4-BE49-F238E27FC236}">
                <a16:creationId xmlns:a16="http://schemas.microsoft.com/office/drawing/2014/main" id="{632C96DF-27CF-E620-E30D-F2E9E8350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663" y="442595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69" name="Oval 92">
            <a:extLst>
              <a:ext uri="{FF2B5EF4-FFF2-40B4-BE49-F238E27FC236}">
                <a16:creationId xmlns:a16="http://schemas.microsoft.com/office/drawing/2014/main" id="{3B490187-2165-BBF2-FF9F-21B627B4F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46640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0" name="Oval 93">
            <a:extLst>
              <a:ext uri="{FF2B5EF4-FFF2-40B4-BE49-F238E27FC236}">
                <a16:creationId xmlns:a16="http://schemas.microsoft.com/office/drawing/2014/main" id="{6BE12A23-D363-D9D7-9E35-5FAA83555A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5145088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1" name="Oval 94">
            <a:extLst>
              <a:ext uri="{FF2B5EF4-FFF2-40B4-BE49-F238E27FC236}">
                <a16:creationId xmlns:a16="http://schemas.microsoft.com/office/drawing/2014/main" id="{235EFACF-A34E-DD13-8EDD-EA0FBF5856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5530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72" name="Oval 109">
            <a:extLst>
              <a:ext uri="{FF2B5EF4-FFF2-40B4-BE49-F238E27FC236}">
                <a16:creationId xmlns:a16="http://schemas.microsoft.com/office/drawing/2014/main" id="{769DDC25-7664-3641-FA82-FF820B75E9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4206" y="4000500"/>
            <a:ext cx="147637" cy="1476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3554" name="Picture 2" descr="equation">
            <a:extLst>
              <a:ext uri="{FF2B5EF4-FFF2-40B4-BE49-F238E27FC236}">
                <a16:creationId xmlns:a16="http://schemas.microsoft.com/office/drawing/2014/main" id="{766E5014-0D30-2557-1FDB-107DE217F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4605" y="1863856"/>
            <a:ext cx="4603750" cy="119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97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D11F2-F5E2-BC1B-7255-6A6347BCF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26AA3-291C-3973-D2AA-D9F9DA375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Clustered PCA: Combine both!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B2676F-1F80-14FF-25CD-1C1F9D8A4121}"/>
              </a:ext>
            </a:extLst>
          </p:cNvPr>
          <p:cNvSpPr txBox="1"/>
          <p:nvPr/>
        </p:nvSpPr>
        <p:spPr>
          <a:xfrm>
            <a:off x="6249880" y="6445188"/>
            <a:ext cx="62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borrowed from Peter-Pike Sloan’s CPCA slides (2003)</a:t>
            </a:r>
          </a:p>
        </p:txBody>
      </p:sp>
      <p:sp>
        <p:nvSpPr>
          <p:cNvPr id="47" name="Oval 65">
            <a:extLst>
              <a:ext uri="{FF2B5EF4-FFF2-40B4-BE49-F238E27FC236}">
                <a16:creationId xmlns:a16="http://schemas.microsoft.com/office/drawing/2014/main" id="{94D74C9E-2DAF-44B1-B2C6-235EEFC544DE}"/>
              </a:ext>
            </a:extLst>
          </p:cNvPr>
          <p:cNvSpPr>
            <a:spLocks noChangeArrowheads="1"/>
          </p:cNvSpPr>
          <p:nvPr/>
        </p:nvSpPr>
        <p:spPr bwMode="auto">
          <a:xfrm rot="19685234">
            <a:off x="9855536" y="5009851"/>
            <a:ext cx="927100" cy="620712"/>
          </a:xfrm>
          <a:prstGeom prst="ellipse">
            <a:avLst/>
          </a:prstGeom>
          <a:solidFill>
            <a:srgbClr val="00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" name="Oval 66">
            <a:extLst>
              <a:ext uri="{FF2B5EF4-FFF2-40B4-BE49-F238E27FC236}">
                <a16:creationId xmlns:a16="http://schemas.microsoft.com/office/drawing/2014/main" id="{9A6051B0-EF2A-CF9A-2B9B-EB4FA226F9E1}"/>
              </a:ext>
            </a:extLst>
          </p:cNvPr>
          <p:cNvSpPr>
            <a:spLocks noChangeArrowheads="1"/>
          </p:cNvSpPr>
          <p:nvPr/>
        </p:nvSpPr>
        <p:spPr bwMode="auto">
          <a:xfrm rot="2417113">
            <a:off x="9476124" y="3611263"/>
            <a:ext cx="1503362" cy="669925"/>
          </a:xfrm>
          <a:prstGeom prst="ellipse">
            <a:avLst/>
          </a:prstGeom>
          <a:solidFill>
            <a:srgbClr val="00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67">
            <a:extLst>
              <a:ext uri="{FF2B5EF4-FFF2-40B4-BE49-F238E27FC236}">
                <a16:creationId xmlns:a16="http://schemas.microsoft.com/office/drawing/2014/main" id="{31FD4631-2284-2778-4BFA-9E7805E94B1F}"/>
              </a:ext>
            </a:extLst>
          </p:cNvPr>
          <p:cNvSpPr>
            <a:spLocks noChangeArrowheads="1"/>
          </p:cNvSpPr>
          <p:nvPr/>
        </p:nvSpPr>
        <p:spPr bwMode="auto">
          <a:xfrm rot="19994932">
            <a:off x="8048961" y="3192163"/>
            <a:ext cx="1479550" cy="7683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17">
            <a:extLst>
              <a:ext uri="{FF2B5EF4-FFF2-40B4-BE49-F238E27FC236}">
                <a16:creationId xmlns:a16="http://schemas.microsoft.com/office/drawing/2014/main" id="{36D49A70-B7EE-DB51-9F00-3CA53213AC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2136" y="3374726"/>
            <a:ext cx="2498725" cy="2498725"/>
          </a:xfrm>
          <a:prstGeom prst="ellips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18">
            <a:extLst>
              <a:ext uri="{FF2B5EF4-FFF2-40B4-BE49-F238E27FC236}">
                <a16:creationId xmlns:a16="http://schemas.microsoft.com/office/drawing/2014/main" id="{9430822E-7E7D-CE7C-E6C0-3498FA8BC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261" y="3733501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19">
            <a:extLst>
              <a:ext uri="{FF2B5EF4-FFF2-40B4-BE49-F238E27FC236}">
                <a16:creationId xmlns:a16="http://schemas.microsoft.com/office/drawing/2014/main" id="{51D9DAF5-5DBD-78AC-1720-B3FDAD604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9174" y="3568401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Oval 20">
            <a:extLst>
              <a:ext uri="{FF2B5EF4-FFF2-40B4-BE49-F238E27FC236}">
                <a16:creationId xmlns:a16="http://schemas.microsoft.com/office/drawing/2014/main" id="{0EC6CD8E-42FD-4F56-B3AC-2C8E17BEC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45911" y="3319163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21">
            <a:extLst>
              <a:ext uri="{FF2B5EF4-FFF2-40B4-BE49-F238E27FC236}">
                <a16:creationId xmlns:a16="http://schemas.microsoft.com/office/drawing/2014/main" id="{FBEE7149-B969-B3D1-345F-64838B2B23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31724" y="3446163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22">
            <a:extLst>
              <a:ext uri="{FF2B5EF4-FFF2-40B4-BE49-F238E27FC236}">
                <a16:creationId xmlns:a16="http://schemas.microsoft.com/office/drawing/2014/main" id="{5F71E341-B8A4-FAF1-417E-4BF7CEBA6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25436" y="3928763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" name="Oval 23">
            <a:extLst>
              <a:ext uri="{FF2B5EF4-FFF2-40B4-BE49-F238E27FC236}">
                <a16:creationId xmlns:a16="http://schemas.microsoft.com/office/drawing/2014/main" id="{C46F92F0-778D-EC55-9617-42920A7E6B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41324" y="4289126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" name="Oval 24">
            <a:extLst>
              <a:ext uri="{FF2B5EF4-FFF2-40B4-BE49-F238E27FC236}">
                <a16:creationId xmlns:a16="http://schemas.microsoft.com/office/drawing/2014/main" id="{4A180F2F-E284-85B0-9C87-B2286954BA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3199" y="3795413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" name="Oval 25">
            <a:extLst>
              <a:ext uri="{FF2B5EF4-FFF2-40B4-BE49-F238E27FC236}">
                <a16:creationId xmlns:a16="http://schemas.microsoft.com/office/drawing/2014/main" id="{55B0A92B-C498-DD0B-1C45-85D13ADE4A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45936" y="3312813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" name="Oval 26">
            <a:extLst>
              <a:ext uri="{FF2B5EF4-FFF2-40B4-BE49-F238E27FC236}">
                <a16:creationId xmlns:a16="http://schemas.microsoft.com/office/drawing/2014/main" id="{0ECCA521-5740-0FFB-4415-A25A96F59A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79199" y="3441401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Oval 27">
            <a:extLst>
              <a:ext uri="{FF2B5EF4-FFF2-40B4-BE49-F238E27FC236}">
                <a16:creationId xmlns:a16="http://schemas.microsoft.com/office/drawing/2014/main" id="{0CCE4E39-5344-826A-4758-22137ABF8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0936" y="3435051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" name="Oval 28">
            <a:extLst>
              <a:ext uri="{FF2B5EF4-FFF2-40B4-BE49-F238E27FC236}">
                <a16:creationId xmlns:a16="http://schemas.microsoft.com/office/drawing/2014/main" id="{F0F477A9-C04C-1A75-7663-A9662CFB4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8261" y="3612851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" name="Oval 29">
            <a:extLst>
              <a:ext uri="{FF2B5EF4-FFF2-40B4-BE49-F238E27FC236}">
                <a16:creationId xmlns:a16="http://schemas.microsoft.com/office/drawing/2014/main" id="{FDDAA4DF-D6F5-0212-0551-0E6E93A36F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9874" y="3814463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" name="Oval 30">
            <a:extLst>
              <a:ext uri="{FF2B5EF4-FFF2-40B4-BE49-F238E27FC236}">
                <a16:creationId xmlns:a16="http://schemas.microsoft.com/office/drawing/2014/main" id="{4F76476B-C6FB-5E83-7856-0EA2E94222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5899" y="5308301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2" name="Oval 31">
            <a:extLst>
              <a:ext uri="{FF2B5EF4-FFF2-40B4-BE49-F238E27FC236}">
                <a16:creationId xmlns:a16="http://schemas.microsoft.com/office/drawing/2014/main" id="{9E639E76-4D49-CF3A-D6F3-EC2C20F476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57186" y="5119388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33" name="Line 68">
            <a:extLst>
              <a:ext uri="{FF2B5EF4-FFF2-40B4-BE49-F238E27FC236}">
                <a16:creationId xmlns:a16="http://schemas.microsoft.com/office/drawing/2014/main" id="{12AA83AB-B115-CD55-E720-1D70A98A34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28311" y="3119138"/>
            <a:ext cx="1743075" cy="973138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4" name="Line 69">
            <a:extLst>
              <a:ext uri="{FF2B5EF4-FFF2-40B4-BE49-F238E27FC236}">
                <a16:creationId xmlns:a16="http://schemas.microsoft.com/office/drawing/2014/main" id="{3505B78F-3472-D73C-89B1-25BD4DF0BFBF}"/>
              </a:ext>
            </a:extLst>
          </p:cNvPr>
          <p:cNvSpPr>
            <a:spLocks noChangeShapeType="1"/>
          </p:cNvSpPr>
          <p:nvPr/>
        </p:nvSpPr>
        <p:spPr bwMode="auto">
          <a:xfrm>
            <a:off x="9542799" y="3439813"/>
            <a:ext cx="1298575" cy="965200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35" name="Line 70">
            <a:extLst>
              <a:ext uri="{FF2B5EF4-FFF2-40B4-BE49-F238E27FC236}">
                <a16:creationId xmlns:a16="http://schemas.microsoft.com/office/drawing/2014/main" id="{4B50E125-64CF-4DFE-CDEC-80A29989414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9907924" y="4947938"/>
            <a:ext cx="736600" cy="852488"/>
          </a:xfrm>
          <a:prstGeom prst="line">
            <a:avLst/>
          </a:prstGeom>
          <a:noFill/>
          <a:ln w="38100">
            <a:solidFill>
              <a:srgbClr val="FFCC99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4" name="Oval 71">
            <a:extLst>
              <a:ext uri="{FF2B5EF4-FFF2-40B4-BE49-F238E27FC236}">
                <a16:creationId xmlns:a16="http://schemas.microsoft.com/office/drawing/2014/main" id="{757C5A33-CD8C-CEF6-7FC5-1F61D7A4DF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95086" y="3520776"/>
            <a:ext cx="147638" cy="1476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5" name="Oval 72">
            <a:extLst>
              <a:ext uri="{FF2B5EF4-FFF2-40B4-BE49-F238E27FC236}">
                <a16:creationId xmlns:a16="http://schemas.microsoft.com/office/drawing/2014/main" id="{A2A119C4-13D5-00ED-54FE-151A81324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84136" y="3817638"/>
            <a:ext cx="147638" cy="147638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7" name="Oval 73">
            <a:extLst>
              <a:ext uri="{FF2B5EF4-FFF2-40B4-BE49-F238E27FC236}">
                <a16:creationId xmlns:a16="http://schemas.microsoft.com/office/drawing/2014/main" id="{52BFBF05-569B-C7CC-544F-91ED40767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96861" y="5225751"/>
            <a:ext cx="147638" cy="147637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68" name="Line 48">
            <a:extLst>
              <a:ext uri="{FF2B5EF4-FFF2-40B4-BE49-F238E27FC236}">
                <a16:creationId xmlns:a16="http://schemas.microsoft.com/office/drawing/2014/main" id="{5FB52B4E-BCA6-00A9-16A8-A6326F6423E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31775" y="3743325"/>
            <a:ext cx="377825" cy="4381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9" name="Line 49">
            <a:extLst>
              <a:ext uri="{FF2B5EF4-FFF2-40B4-BE49-F238E27FC236}">
                <a16:creationId xmlns:a16="http://schemas.microsoft.com/office/drawing/2014/main" id="{10C2C6F0-A8B7-BD7E-3D9F-C0F3651588A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9763" y="3371850"/>
            <a:ext cx="292100" cy="4857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0" name="Line 50">
            <a:extLst>
              <a:ext uri="{FF2B5EF4-FFF2-40B4-BE49-F238E27FC236}">
                <a16:creationId xmlns:a16="http://schemas.microsoft.com/office/drawing/2014/main" id="{D5BF7294-E561-1436-617A-53FBBBD867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54250" y="3533775"/>
            <a:ext cx="450850" cy="4270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1" name="Line 51">
            <a:extLst>
              <a:ext uri="{FF2B5EF4-FFF2-40B4-BE49-F238E27FC236}">
                <a16:creationId xmlns:a16="http://schemas.microsoft.com/office/drawing/2014/main" id="{B3DA6324-5AEF-BC60-0005-075B67DDC66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65650" y="5638800"/>
            <a:ext cx="573088" cy="37782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2" name="Line 52">
            <a:extLst>
              <a:ext uri="{FF2B5EF4-FFF2-40B4-BE49-F238E27FC236}">
                <a16:creationId xmlns:a16="http://schemas.microsoft.com/office/drawing/2014/main" id="{E87537FE-D066-40D8-5CB8-B2C17B7ED30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48063" y="3973513"/>
            <a:ext cx="206375" cy="4508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3" name="Line 53">
            <a:extLst>
              <a:ext uri="{FF2B5EF4-FFF2-40B4-BE49-F238E27FC236}">
                <a16:creationId xmlns:a16="http://schemas.microsoft.com/office/drawing/2014/main" id="{4B2B32E5-D626-AF7D-5F93-6C5CB97A187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09750" y="3214688"/>
            <a:ext cx="146050" cy="4492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4" name="Line 54">
            <a:extLst>
              <a:ext uri="{FF2B5EF4-FFF2-40B4-BE49-F238E27FC236}">
                <a16:creationId xmlns:a16="http://schemas.microsoft.com/office/drawing/2014/main" id="{664C40F5-56B4-6FE3-F955-1CE2966973DE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06500" y="3033713"/>
            <a:ext cx="96838" cy="5238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5" name="Line 55">
            <a:extLst>
              <a:ext uri="{FF2B5EF4-FFF2-40B4-BE49-F238E27FC236}">
                <a16:creationId xmlns:a16="http://schemas.microsoft.com/office/drawing/2014/main" id="{5188E205-74BE-AC52-8D14-0697CFF133C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30463" y="4259263"/>
            <a:ext cx="512762" cy="1698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6" name="Line 56">
            <a:extLst>
              <a:ext uri="{FF2B5EF4-FFF2-40B4-BE49-F238E27FC236}">
                <a16:creationId xmlns:a16="http://schemas.microsoft.com/office/drawing/2014/main" id="{31414372-8CD8-6BDA-A47C-7215C94669D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46350" y="4459288"/>
            <a:ext cx="342900" cy="439737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7" name="Line 57">
            <a:extLst>
              <a:ext uri="{FF2B5EF4-FFF2-40B4-BE49-F238E27FC236}">
                <a16:creationId xmlns:a16="http://schemas.microsoft.com/office/drawing/2014/main" id="{0A18D4D1-902E-3998-2A33-08B2B0BE9F7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54350" y="4319588"/>
            <a:ext cx="34925" cy="5365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8" name="Line 58">
            <a:extLst>
              <a:ext uri="{FF2B5EF4-FFF2-40B4-BE49-F238E27FC236}">
                <a16:creationId xmlns:a16="http://schemas.microsoft.com/office/drawing/2014/main" id="{E2689E2D-E429-5982-8603-EA1CB54894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255963" y="4189413"/>
            <a:ext cx="254000" cy="525462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79" name="Line 59">
            <a:extLst>
              <a:ext uri="{FF2B5EF4-FFF2-40B4-BE49-F238E27FC236}">
                <a16:creationId xmlns:a16="http://schemas.microsoft.com/office/drawing/2014/main" id="{C421E8C9-9233-FE13-00D1-C8010B2FD5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37038" y="3968750"/>
            <a:ext cx="195262" cy="498475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0" name="Line 60">
            <a:extLst>
              <a:ext uri="{FF2B5EF4-FFF2-40B4-BE49-F238E27FC236}">
                <a16:creationId xmlns:a16="http://schemas.microsoft.com/office/drawing/2014/main" id="{98FA5F22-BEB3-FB80-1CC9-C447D6196A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32325" y="4316413"/>
            <a:ext cx="328613" cy="4254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1" name="Line 61">
            <a:extLst>
              <a:ext uri="{FF2B5EF4-FFF2-40B4-BE49-F238E27FC236}">
                <a16:creationId xmlns:a16="http://schemas.microsoft.com/office/drawing/2014/main" id="{FAAC20FD-AAF4-4331-B422-11E10B0A0CE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97425" y="5222875"/>
            <a:ext cx="681038" cy="1714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2" name="Freeform 33">
            <a:extLst>
              <a:ext uri="{FF2B5EF4-FFF2-40B4-BE49-F238E27FC236}">
                <a16:creationId xmlns:a16="http://schemas.microsoft.com/office/drawing/2014/main" id="{2FAC9B74-1892-1FFA-A7F9-45B5EFBA4E21}"/>
              </a:ext>
            </a:extLst>
          </p:cNvPr>
          <p:cNvSpPr>
            <a:spLocks/>
          </p:cNvSpPr>
          <p:nvPr/>
        </p:nvSpPr>
        <p:spPr bwMode="auto">
          <a:xfrm>
            <a:off x="646113" y="3521075"/>
            <a:ext cx="4210050" cy="2147888"/>
          </a:xfrm>
          <a:custGeom>
            <a:avLst/>
            <a:gdLst>
              <a:gd name="T0" fmla="*/ 0 w 2652"/>
              <a:gd name="T1" fmla="*/ 424 h 1353"/>
              <a:gd name="T2" fmla="*/ 499 w 2652"/>
              <a:gd name="T3" fmla="*/ 17 h 1353"/>
              <a:gd name="T4" fmla="*/ 1029 w 2652"/>
              <a:gd name="T5" fmla="*/ 324 h 1353"/>
              <a:gd name="T6" fmla="*/ 1198 w 2652"/>
              <a:gd name="T7" fmla="*/ 839 h 1353"/>
              <a:gd name="T8" fmla="*/ 1705 w 2652"/>
              <a:gd name="T9" fmla="*/ 777 h 1353"/>
              <a:gd name="T10" fmla="*/ 2074 w 2652"/>
              <a:gd name="T11" fmla="*/ 539 h 1353"/>
              <a:gd name="T12" fmla="*/ 2588 w 2652"/>
              <a:gd name="T13" fmla="*/ 862 h 1353"/>
              <a:gd name="T14" fmla="*/ 2458 w 2652"/>
              <a:gd name="T15" fmla="*/ 1353 h 13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652" h="1353">
                <a:moveTo>
                  <a:pt x="0" y="424"/>
                </a:moveTo>
                <a:cubicBezTo>
                  <a:pt x="163" y="229"/>
                  <a:pt x="327" y="34"/>
                  <a:pt x="499" y="17"/>
                </a:cubicBezTo>
                <a:cubicBezTo>
                  <a:pt x="671" y="0"/>
                  <a:pt x="913" y="187"/>
                  <a:pt x="1029" y="324"/>
                </a:cubicBezTo>
                <a:cubicBezTo>
                  <a:pt x="1145" y="461"/>
                  <a:pt x="1085" y="763"/>
                  <a:pt x="1198" y="839"/>
                </a:cubicBezTo>
                <a:cubicBezTo>
                  <a:pt x="1311" y="915"/>
                  <a:pt x="1559" y="827"/>
                  <a:pt x="1705" y="777"/>
                </a:cubicBezTo>
                <a:cubicBezTo>
                  <a:pt x="1851" y="727"/>
                  <a:pt x="1927" y="525"/>
                  <a:pt x="2074" y="539"/>
                </a:cubicBezTo>
                <a:cubicBezTo>
                  <a:pt x="2221" y="553"/>
                  <a:pt x="2524" y="726"/>
                  <a:pt x="2588" y="862"/>
                </a:cubicBezTo>
                <a:cubicBezTo>
                  <a:pt x="2652" y="998"/>
                  <a:pt x="2480" y="1271"/>
                  <a:pt x="2458" y="1353"/>
                </a:cubicBezTo>
              </a:path>
            </a:pathLst>
          </a:cu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83" name="Oval 34">
            <a:extLst>
              <a:ext uri="{FF2B5EF4-FFF2-40B4-BE49-F238E27FC236}">
                <a16:creationId xmlns:a16="http://schemas.microsoft.com/office/drawing/2014/main" id="{821DFE38-A94E-0CE0-C7AF-17C8242FB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388" y="412115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4" name="Oval 35">
            <a:extLst>
              <a:ext uri="{FF2B5EF4-FFF2-40B4-BE49-F238E27FC236}">
                <a16:creationId xmlns:a16="http://schemas.microsoft.com/office/drawing/2014/main" id="{34458559-C8A2-B08D-88F8-F59389907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1538" y="3773488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5" name="Oval 36">
            <a:extLst>
              <a:ext uri="{FF2B5EF4-FFF2-40B4-BE49-F238E27FC236}">
                <a16:creationId xmlns:a16="http://schemas.microsoft.com/office/drawing/2014/main" id="{264069FB-A271-433D-EC02-BB2C37029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5713" y="349885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6" name="Oval 37">
            <a:extLst>
              <a:ext uri="{FF2B5EF4-FFF2-40B4-BE49-F238E27FC236}">
                <a16:creationId xmlns:a16="http://schemas.microsoft.com/office/drawing/2014/main" id="{5B158395-E744-E91E-B2AF-7A7614BA9E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359092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7" name="Oval 38">
            <a:extLst>
              <a:ext uri="{FF2B5EF4-FFF2-40B4-BE49-F238E27FC236}">
                <a16:creationId xmlns:a16="http://schemas.microsoft.com/office/drawing/2014/main" id="{C4E14F04-583B-9138-7640-93DAC0ECC4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7413" y="3900488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8" name="Oval 39">
            <a:extLst>
              <a:ext uri="{FF2B5EF4-FFF2-40B4-BE49-F238E27FC236}">
                <a16:creationId xmlns:a16="http://schemas.microsoft.com/office/drawing/2014/main" id="{32AE8B36-6561-BE14-AC51-1F6059BF54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6325" y="43592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9" name="Oval 40">
            <a:extLst>
              <a:ext uri="{FF2B5EF4-FFF2-40B4-BE49-F238E27FC236}">
                <a16:creationId xmlns:a16="http://schemas.microsoft.com/office/drawing/2014/main" id="{3C087680-17BD-852C-FB66-B89988B44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8725" y="47783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0" name="Oval 41">
            <a:extLst>
              <a:ext uri="{FF2B5EF4-FFF2-40B4-BE49-F238E27FC236}">
                <a16:creationId xmlns:a16="http://schemas.microsoft.com/office/drawing/2014/main" id="{80239478-B282-4A23-2DBA-7DB31E30A7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138" y="4773613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1" name="Oval 42">
            <a:extLst>
              <a:ext uri="{FF2B5EF4-FFF2-40B4-BE49-F238E27FC236}">
                <a16:creationId xmlns:a16="http://schemas.microsoft.com/office/drawing/2014/main" id="{7373B08E-C47E-E038-00B8-456FA85E0E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4608513"/>
            <a:ext cx="147637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2" name="Oval 43">
            <a:extLst>
              <a:ext uri="{FF2B5EF4-FFF2-40B4-BE49-F238E27FC236}">
                <a16:creationId xmlns:a16="http://schemas.microsoft.com/office/drawing/2014/main" id="{C4C9F5D1-A9E3-CC14-8465-07FE95C37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575" y="43719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3" name="Oval 44">
            <a:extLst>
              <a:ext uri="{FF2B5EF4-FFF2-40B4-BE49-F238E27FC236}">
                <a16:creationId xmlns:a16="http://schemas.microsoft.com/office/drawing/2014/main" id="{EAA071A3-7349-65D6-101F-0DBBBA9E3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7663" y="4425950"/>
            <a:ext cx="147637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4" name="Oval 45">
            <a:extLst>
              <a:ext uri="{FF2B5EF4-FFF2-40B4-BE49-F238E27FC236}">
                <a16:creationId xmlns:a16="http://schemas.microsoft.com/office/drawing/2014/main" id="{D13BD5D7-7034-6C34-668A-F95A342C69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46640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5" name="Oval 46">
            <a:extLst>
              <a:ext uri="{FF2B5EF4-FFF2-40B4-BE49-F238E27FC236}">
                <a16:creationId xmlns:a16="http://schemas.microsoft.com/office/drawing/2014/main" id="{AC2473D0-141B-9295-1596-169584CF99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5350" y="5145088"/>
            <a:ext cx="147638" cy="147637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96" name="Oval 47">
            <a:extLst>
              <a:ext uri="{FF2B5EF4-FFF2-40B4-BE49-F238E27FC236}">
                <a16:creationId xmlns:a16="http://schemas.microsoft.com/office/drawing/2014/main" id="{DDAF7511-2B5D-3E23-8122-A897AF4865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5325" y="5553075"/>
            <a:ext cx="147638" cy="147638"/>
          </a:xfrm>
          <a:prstGeom prst="ellipse">
            <a:avLst/>
          </a:prstGeom>
          <a:solidFill>
            <a:srgbClr val="FFFF00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098" name="Picture 2" descr="equation">
            <a:extLst>
              <a:ext uri="{FF2B5EF4-FFF2-40B4-BE49-F238E27FC236}">
                <a16:creationId xmlns:a16="http://schemas.microsoft.com/office/drawing/2014/main" id="{ACCC805B-2712-AE69-076B-838AA1528E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5" y="1815842"/>
            <a:ext cx="5737899" cy="147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786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4482E-EA2B-243F-14EF-C475E77D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PRT and Real-Time Relighting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E4CEC4-9A2F-AEA6-7BAE-F71DA08DFB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871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89DA4-1F06-84AE-D5C6-B91B086C36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996CB-F032-365F-7084-B9EB65BEB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Clustered PCA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552B700-A51B-464A-B73A-89940DC7A5F9}"/>
              </a:ext>
            </a:extLst>
          </p:cNvPr>
          <p:cNvSpPr txBox="1"/>
          <p:nvPr/>
        </p:nvSpPr>
        <p:spPr>
          <a:xfrm>
            <a:off x="6249880" y="6445188"/>
            <a:ext cx="62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borrowed from Peter-Pike Sloan’s CPCA slides (2003)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76437ED-A8C3-D531-C060-8DA7EE2DE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3167" y="1858446"/>
            <a:ext cx="2060570" cy="353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A49C2541-3A37-B2C8-4580-0BCA96994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641" y="1858154"/>
            <a:ext cx="2146103" cy="353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3356086-5769-2675-C0A8-EBA8F9610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8917" y="1855432"/>
            <a:ext cx="2221268" cy="3544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7">
            <a:extLst>
              <a:ext uri="{FF2B5EF4-FFF2-40B4-BE49-F238E27FC236}">
                <a16:creationId xmlns:a16="http://schemas.microsoft.com/office/drawing/2014/main" id="{8BA156F9-0D6A-7096-AB0C-6DF6C6931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7445" y="5501534"/>
            <a:ext cx="7245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en-US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VQ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D2036CE4-059E-9413-5678-D0D70CBE6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3848" y="5516196"/>
            <a:ext cx="8520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PCA</a:t>
            </a: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A4CDADD8-F2DB-ACA8-D745-165745708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28692" y="5516196"/>
            <a:ext cx="10217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FFFF99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Verdana" panose="020B0604030504040204" pitchFamily="34" charset="0"/>
              </a:rPr>
              <a:t>CPCA</a:t>
            </a:r>
          </a:p>
        </p:txBody>
      </p:sp>
    </p:spTree>
    <p:extLst>
      <p:ext uri="{BB962C8B-B14F-4D97-AF65-F5344CB8AC3E}">
        <p14:creationId xmlns:p14="http://schemas.microsoft.com/office/powerpoint/2010/main" val="35581923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82E4B6-7B36-74E8-A705-C121A6637F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462CE-C90A-B9DD-C0B9-3783E50AE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Glossy Precomputed Radiance Transfer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F9D58693-106C-6CC7-6386-867CB884F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787030" cy="4023360"/>
          </a:xfrm>
        </p:spPr>
        <p:txBody>
          <a:bodyPr>
            <a:normAutofit/>
          </a:bodyPr>
          <a:lstStyle/>
          <a:p>
            <a:r>
              <a:rPr lang="en-US" sz="2800" dirty="0"/>
              <a:t>Just apply this to light transport matrices instead.</a:t>
            </a:r>
          </a:p>
          <a:p>
            <a:r>
              <a:rPr lang="en-US" sz="2800" dirty="0"/>
              <a:t>1D -&gt; 625D (25 x 25)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F6E46A-2ACC-1609-4887-9BECE3ED6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264" y="3012292"/>
            <a:ext cx="7885471" cy="32218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DC7CA84-5748-FEE9-3101-EAC77295D717}"/>
              </a:ext>
            </a:extLst>
          </p:cNvPr>
          <p:cNvSpPr txBox="1"/>
          <p:nvPr/>
        </p:nvSpPr>
        <p:spPr>
          <a:xfrm>
            <a:off x="6249880" y="6445188"/>
            <a:ext cx="62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borrowed from Peter-Pike Sloan’s CPCA slides (2003)</a:t>
            </a:r>
          </a:p>
        </p:txBody>
      </p:sp>
    </p:spTree>
    <p:extLst>
      <p:ext uri="{BB962C8B-B14F-4D97-AF65-F5344CB8AC3E}">
        <p14:creationId xmlns:p14="http://schemas.microsoft.com/office/powerpoint/2010/main" val="403119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391D8A-2667-FF7A-D9D1-4340C7408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EE43E-5B6F-F466-3E77-4E7E6E4FD7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Discontinuity Problem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30DB13-719B-559F-339E-6826102804AD}"/>
              </a:ext>
            </a:extLst>
          </p:cNvPr>
          <p:cNvSpPr txBox="1"/>
          <p:nvPr/>
        </p:nvSpPr>
        <p:spPr>
          <a:xfrm>
            <a:off x="5757076" y="6406395"/>
            <a:ext cx="62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borrowed from Ari Silvennoinen’s SIGGRAPH slides (2021)</a:t>
            </a:r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DAFE025-001B-53F4-CA7B-7581E5CBD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98" y="2149362"/>
            <a:ext cx="2493818" cy="2493818"/>
          </a:xfrm>
          <a:prstGeom prst="rect">
            <a:avLst/>
          </a:prstGeom>
        </p:spPr>
      </p:pic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7DF88587-33E3-8283-413F-0101A21DCB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" y="2149362"/>
            <a:ext cx="2493818" cy="2493818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903DC362-9294-0BDA-B15A-BBEDC29B49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048" y="2135598"/>
            <a:ext cx="2493818" cy="24938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02A8361-941C-F85F-FB7B-104DE4A1F397}"/>
              </a:ext>
            </a:extLst>
          </p:cNvPr>
          <p:cNvSpPr txBox="1"/>
          <p:nvPr/>
        </p:nvSpPr>
        <p:spPr>
          <a:xfrm>
            <a:off x="1286446" y="4683219"/>
            <a:ext cx="224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Blockwise</a:t>
            </a:r>
            <a:r>
              <a:rPr lang="en-US" dirty="0"/>
              <a:t> PCA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8666A4-3150-C471-EDC6-0721C73A8009}"/>
              </a:ext>
            </a:extLst>
          </p:cNvPr>
          <p:cNvSpPr txBox="1"/>
          <p:nvPr/>
        </p:nvSpPr>
        <p:spPr>
          <a:xfrm>
            <a:off x="9009894" y="4713301"/>
            <a:ext cx="224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Clustered PCA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3A23DF-8A9C-E869-A827-52C2ECFFBDB8}"/>
              </a:ext>
            </a:extLst>
          </p:cNvPr>
          <p:cNvSpPr txBox="1"/>
          <p:nvPr/>
        </p:nvSpPr>
        <p:spPr>
          <a:xfrm>
            <a:off x="9394718" y="4991981"/>
            <a:ext cx="224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[SHH03]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05282E3-E7CC-E5CA-6173-649C61877DAF}"/>
              </a:ext>
            </a:extLst>
          </p:cNvPr>
          <p:cNvSpPr txBox="1"/>
          <p:nvPr/>
        </p:nvSpPr>
        <p:spPr>
          <a:xfrm>
            <a:off x="1663593" y="4971359"/>
            <a:ext cx="2243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[NNJ05]</a:t>
            </a:r>
          </a:p>
        </p:txBody>
      </p:sp>
      <p:pic>
        <p:nvPicPr>
          <p:cNvPr id="24578" name="Picture 2" descr="equation">
            <a:extLst>
              <a:ext uri="{FF2B5EF4-FFF2-40B4-BE49-F238E27FC236}">
                <a16:creationId xmlns:a16="http://schemas.microsoft.com/office/drawing/2014/main" id="{C815B10D-EAB8-B752-C8CA-21F895BE7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771" y="4770287"/>
            <a:ext cx="3551732" cy="402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95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93278-37D7-8506-15F0-71EB553BD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583A1-135D-DE7C-971A-FE1F677F2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Approaching Cluster Discontinuity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2FE5AD3C-F015-0B03-DC4E-22C167691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787030" cy="4023360"/>
          </a:xfrm>
        </p:spPr>
        <p:txBody>
          <a:bodyPr>
            <a:normAutofit/>
          </a:bodyPr>
          <a:lstStyle/>
          <a:p>
            <a:r>
              <a:rPr lang="en-US" sz="2800" dirty="0"/>
              <a:t>Back to basics: any function can be expanded in terms of basis functions</a:t>
            </a:r>
          </a:p>
          <a:p>
            <a:r>
              <a:rPr lang="en-US" sz="2800" dirty="0"/>
              <a:t>PRT hinges on this to store each projection coefficient per vertex</a:t>
            </a:r>
          </a:p>
          <a:p>
            <a:r>
              <a:rPr lang="en-US" sz="2800" dirty="0"/>
              <a:t>But this basis decomposition may not be the best to compress.</a:t>
            </a:r>
          </a:p>
        </p:txBody>
      </p:sp>
      <p:pic>
        <p:nvPicPr>
          <p:cNvPr id="8" name="Picture 4" descr="equation">
            <a:extLst>
              <a:ext uri="{FF2B5EF4-FFF2-40B4-BE49-F238E27FC236}">
                <a16:creationId xmlns:a16="http://schemas.microsoft.com/office/drawing/2014/main" id="{3B14582D-3A0E-FA96-D926-A0F18377F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41" y="4302971"/>
            <a:ext cx="3353717" cy="9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17216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63F8B-4F7D-F781-976C-988274AF6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871F6-7609-6977-9B6C-52AED0DBF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Moving Basis Decomposition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A8CD047-8581-A748-2C11-6B12FCEA5F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787030" cy="4240434"/>
          </a:xfrm>
        </p:spPr>
        <p:txBody>
          <a:bodyPr>
            <a:normAutofit/>
          </a:bodyPr>
          <a:lstStyle/>
          <a:p>
            <a:r>
              <a:rPr lang="en-US" sz="2800" dirty="0"/>
              <a:t>Just represent the projection coefficients themselves as functions of </a:t>
            </a:r>
            <a:r>
              <a:rPr lang="en-US" sz="2800" i="1" dirty="0"/>
              <a:t>x!</a:t>
            </a:r>
          </a:p>
          <a:p>
            <a:endParaRPr lang="en-US" sz="2800" i="1" dirty="0"/>
          </a:p>
          <a:p>
            <a:pPr marL="0" indent="0">
              <a:buNone/>
            </a:pPr>
            <a:endParaRPr lang="en-US" sz="2800" i="1" dirty="0"/>
          </a:p>
          <a:p>
            <a:pPr marL="0" indent="0">
              <a:buNone/>
            </a:pPr>
            <a:r>
              <a:rPr lang="en-US" sz="2800" dirty="0"/>
              <a:t>These are both separately represented as a</a:t>
            </a:r>
            <a:r>
              <a:rPr lang="en-US" sz="2800" i="1" dirty="0"/>
              <a:t> bilinear interpolation</a:t>
            </a:r>
            <a:r>
              <a:rPr lang="en-US" sz="2800" dirty="0"/>
              <a:t> over a texture (so we maintain piecewise-continuity)</a:t>
            </a:r>
          </a:p>
        </p:txBody>
      </p:sp>
      <p:pic>
        <p:nvPicPr>
          <p:cNvPr id="27650" name="Picture 2" descr="equation">
            <a:extLst>
              <a:ext uri="{FF2B5EF4-FFF2-40B4-BE49-F238E27FC236}">
                <a16:creationId xmlns:a16="http://schemas.microsoft.com/office/drawing/2014/main" id="{AE149A20-5B64-1EC9-E3DF-63966D0CF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94" y="2762039"/>
            <a:ext cx="4367212" cy="1095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equation">
            <a:extLst>
              <a:ext uri="{FF2B5EF4-FFF2-40B4-BE49-F238E27FC236}">
                <a16:creationId xmlns:a16="http://schemas.microsoft.com/office/drawing/2014/main" id="{21131037-4ABF-BB95-B53A-D58FDBBE3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096" y="4808427"/>
            <a:ext cx="4197452" cy="1386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8" descr="equation">
            <a:extLst>
              <a:ext uri="{FF2B5EF4-FFF2-40B4-BE49-F238E27FC236}">
                <a16:creationId xmlns:a16="http://schemas.microsoft.com/office/drawing/2014/main" id="{044D8D66-A04F-705A-441E-707A519BF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3697" y="4808427"/>
            <a:ext cx="4501023" cy="138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34130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22FBB-2C81-52AE-8F2F-CDDF048CE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BFF94-9348-DFF2-F1F2-6D9922D3F7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Solution: Moving Basis Decomposition</a:t>
            </a:r>
          </a:p>
        </p:txBody>
      </p:sp>
      <p:sp>
        <p:nvSpPr>
          <p:cNvPr id="27973" name="Oval 27972">
            <a:extLst>
              <a:ext uri="{FF2B5EF4-FFF2-40B4-BE49-F238E27FC236}">
                <a16:creationId xmlns:a16="http://schemas.microsoft.com/office/drawing/2014/main" id="{E8C01336-D21E-9674-B21D-7E20F20B1E0D}"/>
              </a:ext>
            </a:extLst>
          </p:cNvPr>
          <p:cNvSpPr/>
          <p:nvPr/>
        </p:nvSpPr>
        <p:spPr>
          <a:xfrm>
            <a:off x="4335708" y="1983605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988" name="TextBox 27987">
            <a:extLst>
              <a:ext uri="{FF2B5EF4-FFF2-40B4-BE49-F238E27FC236}">
                <a16:creationId xmlns:a16="http://schemas.microsoft.com/office/drawing/2014/main" id="{3CA0F74D-C42D-A03E-4B72-0B13F32C45AA}"/>
              </a:ext>
            </a:extLst>
          </p:cNvPr>
          <p:cNvSpPr txBox="1"/>
          <p:nvPr/>
        </p:nvSpPr>
        <p:spPr>
          <a:xfrm>
            <a:off x="5757076" y="6406395"/>
            <a:ext cx="62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borrowed from Ari Silvennoinen’s SIGGRAPH slides (2021)</a:t>
            </a:r>
          </a:p>
        </p:txBody>
      </p:sp>
      <p:cxnSp>
        <p:nvCxnSpPr>
          <p:cNvPr id="27992" name="Straight Connector 27991">
            <a:extLst>
              <a:ext uri="{FF2B5EF4-FFF2-40B4-BE49-F238E27FC236}">
                <a16:creationId xmlns:a16="http://schemas.microsoft.com/office/drawing/2014/main" id="{C1408F91-B9AB-20B6-0BBB-CFDC5BDC8FDE}"/>
              </a:ext>
            </a:extLst>
          </p:cNvPr>
          <p:cNvCxnSpPr/>
          <p:nvPr/>
        </p:nvCxnSpPr>
        <p:spPr>
          <a:xfrm>
            <a:off x="3688594" y="3341612"/>
            <a:ext cx="0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27993" name="Group 27992">
            <a:extLst>
              <a:ext uri="{FF2B5EF4-FFF2-40B4-BE49-F238E27FC236}">
                <a16:creationId xmlns:a16="http://schemas.microsoft.com/office/drawing/2014/main" id="{2B19B58A-7D64-6006-F779-AFD7CF300464}"/>
              </a:ext>
            </a:extLst>
          </p:cNvPr>
          <p:cNvGrpSpPr/>
          <p:nvPr/>
        </p:nvGrpSpPr>
        <p:grpSpPr>
          <a:xfrm>
            <a:off x="3875835" y="3325706"/>
            <a:ext cx="4554517" cy="948807"/>
            <a:chOff x="5633917" y="4328043"/>
            <a:chExt cx="4554517" cy="948807"/>
          </a:xfrm>
        </p:grpSpPr>
        <p:grpSp>
          <p:nvGrpSpPr>
            <p:cNvPr id="27994" name="Group 27993">
              <a:extLst>
                <a:ext uri="{FF2B5EF4-FFF2-40B4-BE49-F238E27FC236}">
                  <a16:creationId xmlns:a16="http://schemas.microsoft.com/office/drawing/2014/main" id="{E9CC1646-D123-005B-2FA1-44483170718B}"/>
                </a:ext>
              </a:extLst>
            </p:cNvPr>
            <p:cNvGrpSpPr/>
            <p:nvPr/>
          </p:nvGrpSpPr>
          <p:grpSpPr>
            <a:xfrm>
              <a:off x="5633917" y="4354858"/>
              <a:ext cx="4554517" cy="921992"/>
              <a:chOff x="5633917" y="4354858"/>
              <a:chExt cx="4554517" cy="921992"/>
            </a:xfrm>
          </p:grpSpPr>
          <p:cxnSp>
            <p:nvCxnSpPr>
              <p:cNvPr id="28023" name="Straight Connector 28022">
                <a:extLst>
                  <a:ext uri="{FF2B5EF4-FFF2-40B4-BE49-F238E27FC236}">
                    <a16:creationId xmlns:a16="http://schemas.microsoft.com/office/drawing/2014/main" id="{04F1DB95-84FB-E65B-4D3F-265B93988E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01484" y="4355054"/>
                <a:ext cx="167871" cy="921796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024" name="Straight Connector 28023">
                <a:extLst>
                  <a:ext uri="{FF2B5EF4-FFF2-40B4-BE49-F238E27FC236}">
                    <a16:creationId xmlns:a16="http://schemas.microsoft.com/office/drawing/2014/main" id="{77D1F273-A11F-AB7B-5C2E-EE710D8D1F2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09210" y="4355054"/>
                <a:ext cx="144583" cy="921796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28025" name="Straight Connector 28024">
                <a:extLst>
                  <a:ext uri="{FF2B5EF4-FFF2-40B4-BE49-F238E27FC236}">
                    <a16:creationId xmlns:a16="http://schemas.microsoft.com/office/drawing/2014/main" id="{F1C76E58-BD55-4BBF-3A14-EA416E6F052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914206" y="4354858"/>
                <a:ext cx="167871" cy="921796"/>
              </a:xfrm>
              <a:prstGeom prst="line">
                <a:avLst/>
              </a:prstGeom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28026" name="Group 28025">
                <a:extLst>
                  <a:ext uri="{FF2B5EF4-FFF2-40B4-BE49-F238E27FC236}">
                    <a16:creationId xmlns:a16="http://schemas.microsoft.com/office/drawing/2014/main" id="{E0C5D4E6-02D9-5795-5AFA-8C8547719C23}"/>
                  </a:ext>
                </a:extLst>
              </p:cNvPr>
              <p:cNvGrpSpPr/>
              <p:nvPr/>
            </p:nvGrpSpPr>
            <p:grpSpPr>
              <a:xfrm>
                <a:off x="5633917" y="4354858"/>
                <a:ext cx="4554517" cy="921992"/>
                <a:chOff x="5633917" y="4354858"/>
                <a:chExt cx="4554517" cy="921992"/>
              </a:xfrm>
            </p:grpSpPr>
            <p:cxnSp>
              <p:nvCxnSpPr>
                <p:cNvPr id="28027" name="Straight Connector 28026">
                  <a:extLst>
                    <a:ext uri="{FF2B5EF4-FFF2-40B4-BE49-F238E27FC236}">
                      <a16:creationId xmlns:a16="http://schemas.microsoft.com/office/drawing/2014/main" id="{6E2C8D50-CB5C-554A-B416-E205229BA71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633917" y="4355054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28" name="Straight Connector 28027">
                  <a:extLst>
                    <a:ext uri="{FF2B5EF4-FFF2-40B4-BE49-F238E27FC236}">
                      <a16:creationId xmlns:a16="http://schemas.microsoft.com/office/drawing/2014/main" id="{C3BAD1DC-3539-D833-67A7-3FA2555A93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778500" y="4355054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29" name="Straight Connector 28028">
                  <a:extLst>
                    <a:ext uri="{FF2B5EF4-FFF2-40B4-BE49-F238E27FC236}">
                      <a16:creationId xmlns:a16="http://schemas.microsoft.com/office/drawing/2014/main" id="{DE3FAAD2-CF1A-726F-ABB0-263DFD0025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86226" y="4355054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30" name="Straight Connector 28029">
                  <a:extLst>
                    <a:ext uri="{FF2B5EF4-FFF2-40B4-BE49-F238E27FC236}">
                      <a16:creationId xmlns:a16="http://schemas.microsoft.com/office/drawing/2014/main" id="{55D2817C-E4FA-2901-1892-66F9EBC535B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5930809" y="4355054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31" name="Straight Connector 28030">
                  <a:extLst>
                    <a:ext uri="{FF2B5EF4-FFF2-40B4-BE49-F238E27FC236}">
                      <a16:creationId xmlns:a16="http://schemas.microsoft.com/office/drawing/2014/main" id="{08987DE5-8A02-5F2A-6EF5-41B813E226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52758" y="4355054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32" name="Straight Connector 28031">
                  <a:extLst>
                    <a:ext uri="{FF2B5EF4-FFF2-40B4-BE49-F238E27FC236}">
                      <a16:creationId xmlns:a16="http://schemas.microsoft.com/office/drawing/2014/main" id="{4359BDCE-341C-A2A2-9C7E-F7143F0447A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097341" y="4355054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33" name="Straight Connector 28032">
                  <a:extLst>
                    <a:ext uri="{FF2B5EF4-FFF2-40B4-BE49-F238E27FC236}">
                      <a16:creationId xmlns:a16="http://schemas.microsoft.com/office/drawing/2014/main" id="{6A935FF4-826F-5877-2ACB-BE5841033C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05067" y="4355054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34" name="Straight Connector 28033">
                  <a:extLst>
                    <a:ext uri="{FF2B5EF4-FFF2-40B4-BE49-F238E27FC236}">
                      <a16:creationId xmlns:a16="http://schemas.microsoft.com/office/drawing/2014/main" id="{94FA5750-16A3-9AE3-E8AF-8DF2CF805B2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249650" y="4355054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35" name="Straight Connector 28034">
                  <a:extLst>
                    <a:ext uri="{FF2B5EF4-FFF2-40B4-BE49-F238E27FC236}">
                      <a16:creationId xmlns:a16="http://schemas.microsoft.com/office/drawing/2014/main" id="{FAD8208A-00F1-2816-11AB-338A47BC1C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56901" y="4355054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36" name="Straight Connector 28035">
                  <a:extLst>
                    <a:ext uri="{FF2B5EF4-FFF2-40B4-BE49-F238E27FC236}">
                      <a16:creationId xmlns:a16="http://schemas.microsoft.com/office/drawing/2014/main" id="{E306EFC5-A94B-D422-AA79-F89991BE2C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553793" y="4355054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37" name="Straight Connector 28036">
                  <a:extLst>
                    <a:ext uri="{FF2B5EF4-FFF2-40B4-BE49-F238E27FC236}">
                      <a16:creationId xmlns:a16="http://schemas.microsoft.com/office/drawing/2014/main" id="{AB2D6755-1FD9-F83C-32F2-D041FD0F61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564656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38" name="Straight Connector 28037">
                  <a:extLst>
                    <a:ext uri="{FF2B5EF4-FFF2-40B4-BE49-F238E27FC236}">
                      <a16:creationId xmlns:a16="http://schemas.microsoft.com/office/drawing/2014/main" id="{6F0D4F23-ADB1-077C-F910-3747B780F8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709239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39" name="Straight Connector 28038">
                  <a:extLst>
                    <a:ext uri="{FF2B5EF4-FFF2-40B4-BE49-F238E27FC236}">
                      <a16:creationId xmlns:a16="http://schemas.microsoft.com/office/drawing/2014/main" id="{42910C59-EF3B-36C3-B479-E65D233F54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716965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40" name="Straight Connector 28039">
                  <a:extLst>
                    <a:ext uri="{FF2B5EF4-FFF2-40B4-BE49-F238E27FC236}">
                      <a16:creationId xmlns:a16="http://schemas.microsoft.com/office/drawing/2014/main" id="{2D85D437-9AA6-9020-45A1-2FE115975CD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6861548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41" name="Straight Connector 28040">
                  <a:extLst>
                    <a:ext uri="{FF2B5EF4-FFF2-40B4-BE49-F238E27FC236}">
                      <a16:creationId xmlns:a16="http://schemas.microsoft.com/office/drawing/2014/main" id="{E51AB5C3-E451-7702-93D6-906DCDD349C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877879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42" name="Straight Connector 28041">
                  <a:extLst>
                    <a:ext uri="{FF2B5EF4-FFF2-40B4-BE49-F238E27FC236}">
                      <a16:creationId xmlns:a16="http://schemas.microsoft.com/office/drawing/2014/main" id="{3B36A8D4-75DF-5096-FD9E-F63F04D50E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022462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43" name="Straight Connector 28042">
                  <a:extLst>
                    <a:ext uri="{FF2B5EF4-FFF2-40B4-BE49-F238E27FC236}">
                      <a16:creationId xmlns:a16="http://schemas.microsoft.com/office/drawing/2014/main" id="{C8FA060E-60B9-8538-6CD5-FE75053CD40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030188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44" name="Straight Connector 28043">
                  <a:extLst>
                    <a:ext uri="{FF2B5EF4-FFF2-40B4-BE49-F238E27FC236}">
                      <a16:creationId xmlns:a16="http://schemas.microsoft.com/office/drawing/2014/main" id="{1C3BA190-8C28-C3AD-0530-0FA5DCBA8C5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174771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45" name="Straight Connector 28044">
                  <a:extLst>
                    <a:ext uri="{FF2B5EF4-FFF2-40B4-BE49-F238E27FC236}">
                      <a16:creationId xmlns:a16="http://schemas.microsoft.com/office/drawing/2014/main" id="{D5688908-D8A8-1FC5-002E-DB83BEDAD6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198503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46" name="Straight Connector 28045">
                  <a:extLst>
                    <a:ext uri="{FF2B5EF4-FFF2-40B4-BE49-F238E27FC236}">
                      <a16:creationId xmlns:a16="http://schemas.microsoft.com/office/drawing/2014/main" id="{F2E7B745-1F8A-667A-995E-D40F947B55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343086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47" name="Straight Connector 28046">
                  <a:extLst>
                    <a:ext uri="{FF2B5EF4-FFF2-40B4-BE49-F238E27FC236}">
                      <a16:creationId xmlns:a16="http://schemas.microsoft.com/office/drawing/2014/main" id="{AC4CB2AD-76D3-2079-0712-5BC9FD3FF06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50812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48" name="Straight Connector 28047">
                  <a:extLst>
                    <a:ext uri="{FF2B5EF4-FFF2-40B4-BE49-F238E27FC236}">
                      <a16:creationId xmlns:a16="http://schemas.microsoft.com/office/drawing/2014/main" id="{E467E502-247A-2CCA-3482-73BD4749E41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495395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49" name="Straight Connector 28048">
                  <a:extLst>
                    <a:ext uri="{FF2B5EF4-FFF2-40B4-BE49-F238E27FC236}">
                      <a16:creationId xmlns:a16="http://schemas.microsoft.com/office/drawing/2014/main" id="{F0E4EA35-3ACF-F53A-8E1C-24999076A9C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518704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50" name="Straight Connector 28049">
                  <a:extLst>
                    <a:ext uri="{FF2B5EF4-FFF2-40B4-BE49-F238E27FC236}">
                      <a16:creationId xmlns:a16="http://schemas.microsoft.com/office/drawing/2014/main" id="{742FAA68-34D3-72B0-8971-1A35D74A62F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663287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51" name="Straight Connector 28050">
                  <a:extLst>
                    <a:ext uri="{FF2B5EF4-FFF2-40B4-BE49-F238E27FC236}">
                      <a16:creationId xmlns:a16="http://schemas.microsoft.com/office/drawing/2014/main" id="{8B449485-A5DC-58DB-F8F3-B54ABAC5CB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671013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52" name="Straight Connector 28051">
                  <a:extLst>
                    <a:ext uri="{FF2B5EF4-FFF2-40B4-BE49-F238E27FC236}">
                      <a16:creationId xmlns:a16="http://schemas.microsoft.com/office/drawing/2014/main" id="{56876DCD-AC82-076D-02E4-D5A8E979003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815596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53" name="Straight Connector 28052">
                  <a:extLst>
                    <a:ext uri="{FF2B5EF4-FFF2-40B4-BE49-F238E27FC236}">
                      <a16:creationId xmlns:a16="http://schemas.microsoft.com/office/drawing/2014/main" id="{4A60863F-188C-2262-4681-79367361CA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838884" y="4355054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54" name="Straight Connector 28053">
                  <a:extLst>
                    <a:ext uri="{FF2B5EF4-FFF2-40B4-BE49-F238E27FC236}">
                      <a16:creationId xmlns:a16="http://schemas.microsoft.com/office/drawing/2014/main" id="{F5CE4EB9-7C20-7079-4450-01447BAB02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7983467" y="4355054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55" name="Straight Connector 28054">
                  <a:extLst>
                    <a:ext uri="{FF2B5EF4-FFF2-40B4-BE49-F238E27FC236}">
                      <a16:creationId xmlns:a16="http://schemas.microsoft.com/office/drawing/2014/main" id="{07FC923E-597B-1713-58DC-88B694D36F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991193" y="4355054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56" name="Straight Connector 28055">
                  <a:extLst>
                    <a:ext uri="{FF2B5EF4-FFF2-40B4-BE49-F238E27FC236}">
                      <a16:creationId xmlns:a16="http://schemas.microsoft.com/office/drawing/2014/main" id="{4D26CD86-6C6A-FF29-1753-BE83EF25CBF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135776" y="4355054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57" name="Straight Connector 28056">
                  <a:extLst>
                    <a:ext uri="{FF2B5EF4-FFF2-40B4-BE49-F238E27FC236}">
                      <a16:creationId xmlns:a16="http://schemas.microsoft.com/office/drawing/2014/main" id="{26DA760A-E27F-4FC2-E530-251AD5B765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157725" y="4355054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58" name="Straight Connector 28057">
                  <a:extLst>
                    <a:ext uri="{FF2B5EF4-FFF2-40B4-BE49-F238E27FC236}">
                      <a16:creationId xmlns:a16="http://schemas.microsoft.com/office/drawing/2014/main" id="{2354EFBF-C155-808F-6BE7-5A49C1D8A1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302308" y="4355054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59" name="Straight Connector 28058">
                  <a:extLst>
                    <a:ext uri="{FF2B5EF4-FFF2-40B4-BE49-F238E27FC236}">
                      <a16:creationId xmlns:a16="http://schemas.microsoft.com/office/drawing/2014/main" id="{1A3CA6A8-9A45-4B7D-1416-F36911D667B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310034" y="4355054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60" name="Straight Connector 28059">
                  <a:extLst>
                    <a:ext uri="{FF2B5EF4-FFF2-40B4-BE49-F238E27FC236}">
                      <a16:creationId xmlns:a16="http://schemas.microsoft.com/office/drawing/2014/main" id="{B88AF657-0861-97CB-2FB6-0F8E6298E0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454617" y="4355054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61" name="Straight Connector 28060">
                  <a:extLst>
                    <a:ext uri="{FF2B5EF4-FFF2-40B4-BE49-F238E27FC236}">
                      <a16:creationId xmlns:a16="http://schemas.microsoft.com/office/drawing/2014/main" id="{2C7A99D6-FC50-D6FB-9D29-2BF96D8E54D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461868" y="4355054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62" name="Straight Connector 28061">
                  <a:extLst>
                    <a:ext uri="{FF2B5EF4-FFF2-40B4-BE49-F238E27FC236}">
                      <a16:creationId xmlns:a16="http://schemas.microsoft.com/office/drawing/2014/main" id="{A0E9D1E6-0725-CE87-C176-3EAEA15D49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606451" y="4355054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63" name="Straight Connector 28062">
                  <a:extLst>
                    <a:ext uri="{FF2B5EF4-FFF2-40B4-BE49-F238E27FC236}">
                      <a16:creationId xmlns:a16="http://schemas.microsoft.com/office/drawing/2014/main" id="{0F523184-5802-5ECA-07FD-C76BE0267D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14177" y="4355054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64" name="Straight Connector 28063">
                  <a:extLst>
                    <a:ext uri="{FF2B5EF4-FFF2-40B4-BE49-F238E27FC236}">
                      <a16:creationId xmlns:a16="http://schemas.microsoft.com/office/drawing/2014/main" id="{3D5D40F2-9D82-0A3D-D445-5775E78D8A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758760" y="4355054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65" name="Straight Connector 28064">
                  <a:extLst>
                    <a:ext uri="{FF2B5EF4-FFF2-40B4-BE49-F238E27FC236}">
                      <a16:creationId xmlns:a16="http://schemas.microsoft.com/office/drawing/2014/main" id="{169484EE-88D5-2772-405E-61DD832F8C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769623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66" name="Straight Connector 28065">
                  <a:extLst>
                    <a:ext uri="{FF2B5EF4-FFF2-40B4-BE49-F238E27FC236}">
                      <a16:creationId xmlns:a16="http://schemas.microsoft.com/office/drawing/2014/main" id="{6F106DDA-316D-914A-81FB-26A6DA6DF90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921932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67" name="Straight Connector 28066">
                  <a:extLst>
                    <a:ext uri="{FF2B5EF4-FFF2-40B4-BE49-F238E27FC236}">
                      <a16:creationId xmlns:a16="http://schemas.microsoft.com/office/drawing/2014/main" id="{7F186F0B-F626-81B6-861D-45F3CA71F14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066515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68" name="Straight Connector 28067">
                  <a:extLst>
                    <a:ext uri="{FF2B5EF4-FFF2-40B4-BE49-F238E27FC236}">
                      <a16:creationId xmlns:a16="http://schemas.microsoft.com/office/drawing/2014/main" id="{7801D455-6F11-6029-1AF1-D9BEE9FCEB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082846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69" name="Straight Connector 28068">
                  <a:extLst>
                    <a:ext uri="{FF2B5EF4-FFF2-40B4-BE49-F238E27FC236}">
                      <a16:creationId xmlns:a16="http://schemas.microsoft.com/office/drawing/2014/main" id="{3F167ADF-323E-445E-411C-1C3213FF356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227429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70" name="Straight Connector 28069">
                  <a:extLst>
                    <a:ext uri="{FF2B5EF4-FFF2-40B4-BE49-F238E27FC236}">
                      <a16:creationId xmlns:a16="http://schemas.microsoft.com/office/drawing/2014/main" id="{0BC3479C-F6D4-8878-A1FC-1176E185585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235155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71" name="Straight Connector 28070">
                  <a:extLst>
                    <a:ext uri="{FF2B5EF4-FFF2-40B4-BE49-F238E27FC236}">
                      <a16:creationId xmlns:a16="http://schemas.microsoft.com/office/drawing/2014/main" id="{7EFACE75-0281-FEC1-9C71-81EAE70837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379738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72" name="Straight Connector 28071">
                  <a:extLst>
                    <a:ext uri="{FF2B5EF4-FFF2-40B4-BE49-F238E27FC236}">
                      <a16:creationId xmlns:a16="http://schemas.microsoft.com/office/drawing/2014/main" id="{38246C29-BA7B-D528-017E-34EC971EFE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403470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73" name="Straight Connector 28072">
                  <a:extLst>
                    <a:ext uri="{FF2B5EF4-FFF2-40B4-BE49-F238E27FC236}">
                      <a16:creationId xmlns:a16="http://schemas.microsoft.com/office/drawing/2014/main" id="{CB869EEB-7703-AB6A-CDDD-705F7BB0A27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548053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74" name="Straight Connector 28073">
                  <a:extLst>
                    <a:ext uri="{FF2B5EF4-FFF2-40B4-BE49-F238E27FC236}">
                      <a16:creationId xmlns:a16="http://schemas.microsoft.com/office/drawing/2014/main" id="{B70566F8-AB66-1053-61CE-43614246C99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555779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75" name="Straight Connector 28074">
                  <a:extLst>
                    <a:ext uri="{FF2B5EF4-FFF2-40B4-BE49-F238E27FC236}">
                      <a16:creationId xmlns:a16="http://schemas.microsoft.com/office/drawing/2014/main" id="{A14B32C3-4A06-7927-62FB-86B89BFBDA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700362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76" name="Straight Connector 28075">
                  <a:extLst>
                    <a:ext uri="{FF2B5EF4-FFF2-40B4-BE49-F238E27FC236}">
                      <a16:creationId xmlns:a16="http://schemas.microsoft.com/office/drawing/2014/main" id="{9A68C550-B5E9-EA1D-B078-D520CCD19CA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23671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77" name="Straight Connector 28076">
                  <a:extLst>
                    <a:ext uri="{FF2B5EF4-FFF2-40B4-BE49-F238E27FC236}">
                      <a16:creationId xmlns:a16="http://schemas.microsoft.com/office/drawing/2014/main" id="{A59E72D6-319E-B1B2-AA47-EA1FA207F0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9868254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78" name="Straight Connector 28077">
                  <a:extLst>
                    <a:ext uri="{FF2B5EF4-FFF2-40B4-BE49-F238E27FC236}">
                      <a16:creationId xmlns:a16="http://schemas.microsoft.com/office/drawing/2014/main" id="{38B8302C-ECB3-4B84-41BA-4F712EF63F1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875980" y="4354858"/>
                  <a:ext cx="144583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28079" name="Straight Connector 28078">
                  <a:extLst>
                    <a:ext uri="{FF2B5EF4-FFF2-40B4-BE49-F238E27FC236}">
                      <a16:creationId xmlns:a16="http://schemas.microsoft.com/office/drawing/2014/main" id="{A649CC3D-B7FB-757A-C28F-8F72840A13E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10020563" y="4354858"/>
                  <a:ext cx="167871" cy="921796"/>
                </a:xfrm>
                <a:prstGeom prst="line">
                  <a:avLst/>
                </a:prstGeom>
              </p:spPr>
              <p:style>
                <a:lnRef idx="1">
                  <a:schemeClr val="accent2"/>
                </a:lnRef>
                <a:fillRef idx="0">
                  <a:schemeClr val="accent2"/>
                </a:fillRef>
                <a:effectRef idx="0">
                  <a:schemeClr val="accent2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7995" name="Oval 27994">
              <a:extLst>
                <a:ext uri="{FF2B5EF4-FFF2-40B4-BE49-F238E27FC236}">
                  <a16:creationId xmlns:a16="http://schemas.microsoft.com/office/drawing/2014/main" id="{DE1D36CA-D5C3-97C3-696C-24A6F1BB7EC0}"/>
                </a:ext>
              </a:extLst>
            </p:cNvPr>
            <p:cNvSpPr/>
            <p:nvPr/>
          </p:nvSpPr>
          <p:spPr>
            <a:xfrm>
              <a:off x="5754688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96" name="Oval 27995">
              <a:extLst>
                <a:ext uri="{FF2B5EF4-FFF2-40B4-BE49-F238E27FC236}">
                  <a16:creationId xmlns:a16="http://schemas.microsoft.com/office/drawing/2014/main" id="{B0ECD418-DDA0-6BA9-3DF9-7F10E4EA660C}"/>
                </a:ext>
              </a:extLst>
            </p:cNvPr>
            <p:cNvSpPr/>
            <p:nvPr/>
          </p:nvSpPr>
          <p:spPr>
            <a:xfrm>
              <a:off x="5910384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97" name="Oval 27996">
              <a:extLst>
                <a:ext uri="{FF2B5EF4-FFF2-40B4-BE49-F238E27FC236}">
                  <a16:creationId xmlns:a16="http://schemas.microsoft.com/office/drawing/2014/main" id="{ADD29BB4-25E9-216E-CCB1-85289BA214CC}"/>
                </a:ext>
              </a:extLst>
            </p:cNvPr>
            <p:cNvSpPr/>
            <p:nvPr/>
          </p:nvSpPr>
          <p:spPr>
            <a:xfrm>
              <a:off x="6076339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98" name="Oval 27997">
              <a:extLst>
                <a:ext uri="{FF2B5EF4-FFF2-40B4-BE49-F238E27FC236}">
                  <a16:creationId xmlns:a16="http://schemas.microsoft.com/office/drawing/2014/main" id="{D5BD7D7A-B88B-D28D-2FFA-6633A873B055}"/>
                </a:ext>
              </a:extLst>
            </p:cNvPr>
            <p:cNvSpPr/>
            <p:nvPr/>
          </p:nvSpPr>
          <p:spPr>
            <a:xfrm>
              <a:off x="6229654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99" name="Oval 27998">
              <a:extLst>
                <a:ext uri="{FF2B5EF4-FFF2-40B4-BE49-F238E27FC236}">
                  <a16:creationId xmlns:a16="http://schemas.microsoft.com/office/drawing/2014/main" id="{8E6AB395-C27F-70FE-B03A-E408366558E0}"/>
                </a:ext>
              </a:extLst>
            </p:cNvPr>
            <p:cNvSpPr/>
            <p:nvPr/>
          </p:nvSpPr>
          <p:spPr>
            <a:xfrm>
              <a:off x="6376950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00" name="Oval 27999">
              <a:extLst>
                <a:ext uri="{FF2B5EF4-FFF2-40B4-BE49-F238E27FC236}">
                  <a16:creationId xmlns:a16="http://schemas.microsoft.com/office/drawing/2014/main" id="{4050E748-A889-8A7A-3FF9-26D0AB890A95}"/>
                </a:ext>
              </a:extLst>
            </p:cNvPr>
            <p:cNvSpPr/>
            <p:nvPr/>
          </p:nvSpPr>
          <p:spPr>
            <a:xfrm>
              <a:off x="6532646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01" name="Oval 28000">
              <a:extLst>
                <a:ext uri="{FF2B5EF4-FFF2-40B4-BE49-F238E27FC236}">
                  <a16:creationId xmlns:a16="http://schemas.microsoft.com/office/drawing/2014/main" id="{EF4A0B4B-EEA6-3B32-A1BC-3EB572A4193E}"/>
                </a:ext>
              </a:extLst>
            </p:cNvPr>
            <p:cNvSpPr/>
            <p:nvPr/>
          </p:nvSpPr>
          <p:spPr>
            <a:xfrm>
              <a:off x="6689077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02" name="Oval 28001">
              <a:extLst>
                <a:ext uri="{FF2B5EF4-FFF2-40B4-BE49-F238E27FC236}">
                  <a16:creationId xmlns:a16="http://schemas.microsoft.com/office/drawing/2014/main" id="{4326AE32-315C-6F21-9CBC-200F76F31128}"/>
                </a:ext>
              </a:extLst>
            </p:cNvPr>
            <p:cNvSpPr/>
            <p:nvPr/>
          </p:nvSpPr>
          <p:spPr>
            <a:xfrm>
              <a:off x="6842392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03" name="Oval 28002">
              <a:extLst>
                <a:ext uri="{FF2B5EF4-FFF2-40B4-BE49-F238E27FC236}">
                  <a16:creationId xmlns:a16="http://schemas.microsoft.com/office/drawing/2014/main" id="{FFE90B00-CC5C-BB5D-96B1-434C798A4772}"/>
                </a:ext>
              </a:extLst>
            </p:cNvPr>
            <p:cNvSpPr/>
            <p:nvPr/>
          </p:nvSpPr>
          <p:spPr>
            <a:xfrm>
              <a:off x="6999118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04" name="Oval 28003">
              <a:extLst>
                <a:ext uri="{FF2B5EF4-FFF2-40B4-BE49-F238E27FC236}">
                  <a16:creationId xmlns:a16="http://schemas.microsoft.com/office/drawing/2014/main" id="{24B21EE5-71BF-221B-A93E-DB8F1122A1AE}"/>
                </a:ext>
              </a:extLst>
            </p:cNvPr>
            <p:cNvSpPr/>
            <p:nvPr/>
          </p:nvSpPr>
          <p:spPr>
            <a:xfrm>
              <a:off x="7154814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05" name="Oval 28004">
              <a:extLst>
                <a:ext uri="{FF2B5EF4-FFF2-40B4-BE49-F238E27FC236}">
                  <a16:creationId xmlns:a16="http://schemas.microsoft.com/office/drawing/2014/main" id="{016ADA7F-D62F-CD4E-D189-69245166B0F9}"/>
                </a:ext>
              </a:extLst>
            </p:cNvPr>
            <p:cNvSpPr/>
            <p:nvPr/>
          </p:nvSpPr>
          <p:spPr>
            <a:xfrm>
              <a:off x="7320769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06" name="Oval 28005">
              <a:extLst>
                <a:ext uri="{FF2B5EF4-FFF2-40B4-BE49-F238E27FC236}">
                  <a16:creationId xmlns:a16="http://schemas.microsoft.com/office/drawing/2014/main" id="{0F69F2CA-971D-8AC2-8B71-D70F63359E13}"/>
                </a:ext>
              </a:extLst>
            </p:cNvPr>
            <p:cNvSpPr/>
            <p:nvPr/>
          </p:nvSpPr>
          <p:spPr>
            <a:xfrm>
              <a:off x="7474084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07" name="Oval 28006">
              <a:extLst>
                <a:ext uri="{FF2B5EF4-FFF2-40B4-BE49-F238E27FC236}">
                  <a16:creationId xmlns:a16="http://schemas.microsoft.com/office/drawing/2014/main" id="{6462451E-FE36-85F8-4203-1CA27BC7374B}"/>
                </a:ext>
              </a:extLst>
            </p:cNvPr>
            <p:cNvSpPr/>
            <p:nvPr/>
          </p:nvSpPr>
          <p:spPr>
            <a:xfrm>
              <a:off x="7640429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08" name="Oval 28007">
              <a:extLst>
                <a:ext uri="{FF2B5EF4-FFF2-40B4-BE49-F238E27FC236}">
                  <a16:creationId xmlns:a16="http://schemas.microsoft.com/office/drawing/2014/main" id="{CE5EF174-0FA1-3CB7-0159-06473FD41C8C}"/>
                </a:ext>
              </a:extLst>
            </p:cNvPr>
            <p:cNvSpPr/>
            <p:nvPr/>
          </p:nvSpPr>
          <p:spPr>
            <a:xfrm>
              <a:off x="7793743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09" name="Oval 28008">
              <a:extLst>
                <a:ext uri="{FF2B5EF4-FFF2-40B4-BE49-F238E27FC236}">
                  <a16:creationId xmlns:a16="http://schemas.microsoft.com/office/drawing/2014/main" id="{A90F2B35-5DC1-7632-8700-8691CD0561A4}"/>
                </a:ext>
              </a:extLst>
            </p:cNvPr>
            <p:cNvSpPr/>
            <p:nvPr/>
          </p:nvSpPr>
          <p:spPr>
            <a:xfrm>
              <a:off x="7964460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10" name="Oval 28009">
              <a:extLst>
                <a:ext uri="{FF2B5EF4-FFF2-40B4-BE49-F238E27FC236}">
                  <a16:creationId xmlns:a16="http://schemas.microsoft.com/office/drawing/2014/main" id="{B1D48D2A-88DC-B06C-4BE2-2CAC1413C011}"/>
                </a:ext>
              </a:extLst>
            </p:cNvPr>
            <p:cNvSpPr/>
            <p:nvPr/>
          </p:nvSpPr>
          <p:spPr>
            <a:xfrm>
              <a:off x="8115394" y="4331998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11" name="Oval 28010">
              <a:extLst>
                <a:ext uri="{FF2B5EF4-FFF2-40B4-BE49-F238E27FC236}">
                  <a16:creationId xmlns:a16="http://schemas.microsoft.com/office/drawing/2014/main" id="{B7CC882B-E457-A954-AF28-EB8A5C73FBD6}"/>
                </a:ext>
              </a:extLst>
            </p:cNvPr>
            <p:cNvSpPr/>
            <p:nvPr/>
          </p:nvSpPr>
          <p:spPr>
            <a:xfrm>
              <a:off x="8280535" y="4330424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12" name="Oval 28011">
              <a:extLst>
                <a:ext uri="{FF2B5EF4-FFF2-40B4-BE49-F238E27FC236}">
                  <a16:creationId xmlns:a16="http://schemas.microsoft.com/office/drawing/2014/main" id="{9402820A-E321-DB53-3B65-2B3082E37EF3}"/>
                </a:ext>
              </a:extLst>
            </p:cNvPr>
            <p:cNvSpPr/>
            <p:nvPr/>
          </p:nvSpPr>
          <p:spPr>
            <a:xfrm>
              <a:off x="8431468" y="4330424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13" name="Oval 28012">
              <a:extLst>
                <a:ext uri="{FF2B5EF4-FFF2-40B4-BE49-F238E27FC236}">
                  <a16:creationId xmlns:a16="http://schemas.microsoft.com/office/drawing/2014/main" id="{F1D0182F-25A7-4F2E-A9CA-EAF797828AAD}"/>
                </a:ext>
              </a:extLst>
            </p:cNvPr>
            <p:cNvSpPr/>
            <p:nvPr/>
          </p:nvSpPr>
          <p:spPr>
            <a:xfrm>
              <a:off x="8585518" y="4330424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14" name="Oval 28013">
              <a:extLst>
                <a:ext uri="{FF2B5EF4-FFF2-40B4-BE49-F238E27FC236}">
                  <a16:creationId xmlns:a16="http://schemas.microsoft.com/office/drawing/2014/main" id="{99E98CA0-77B2-ADFC-803E-6B7F31761261}"/>
                </a:ext>
              </a:extLst>
            </p:cNvPr>
            <p:cNvSpPr/>
            <p:nvPr/>
          </p:nvSpPr>
          <p:spPr>
            <a:xfrm>
              <a:off x="8738832" y="4332805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15" name="Oval 28014">
              <a:extLst>
                <a:ext uri="{FF2B5EF4-FFF2-40B4-BE49-F238E27FC236}">
                  <a16:creationId xmlns:a16="http://schemas.microsoft.com/office/drawing/2014/main" id="{592CBAE8-CDCB-C627-C6ED-211BF2D51656}"/>
                </a:ext>
              </a:extLst>
            </p:cNvPr>
            <p:cNvSpPr/>
            <p:nvPr/>
          </p:nvSpPr>
          <p:spPr>
            <a:xfrm>
              <a:off x="8897831" y="4330424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16" name="Oval 28015">
              <a:extLst>
                <a:ext uri="{FF2B5EF4-FFF2-40B4-BE49-F238E27FC236}">
                  <a16:creationId xmlns:a16="http://schemas.microsoft.com/office/drawing/2014/main" id="{0DC182C9-A903-D334-549B-626B9EF9560B}"/>
                </a:ext>
              </a:extLst>
            </p:cNvPr>
            <p:cNvSpPr/>
            <p:nvPr/>
          </p:nvSpPr>
          <p:spPr>
            <a:xfrm>
              <a:off x="9048764" y="4330424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17" name="Oval 28016">
              <a:extLst>
                <a:ext uri="{FF2B5EF4-FFF2-40B4-BE49-F238E27FC236}">
                  <a16:creationId xmlns:a16="http://schemas.microsoft.com/office/drawing/2014/main" id="{FD5D7178-A92A-2505-3380-BE6BA6D11754}"/>
                </a:ext>
              </a:extLst>
            </p:cNvPr>
            <p:cNvSpPr/>
            <p:nvPr/>
          </p:nvSpPr>
          <p:spPr>
            <a:xfrm>
              <a:off x="9202814" y="4330424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18" name="Oval 28017">
              <a:extLst>
                <a:ext uri="{FF2B5EF4-FFF2-40B4-BE49-F238E27FC236}">
                  <a16:creationId xmlns:a16="http://schemas.microsoft.com/office/drawing/2014/main" id="{E84571B8-3DAE-3997-4105-7B3576748A33}"/>
                </a:ext>
              </a:extLst>
            </p:cNvPr>
            <p:cNvSpPr/>
            <p:nvPr/>
          </p:nvSpPr>
          <p:spPr>
            <a:xfrm>
              <a:off x="9358509" y="4330424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19" name="Oval 28018">
              <a:extLst>
                <a:ext uri="{FF2B5EF4-FFF2-40B4-BE49-F238E27FC236}">
                  <a16:creationId xmlns:a16="http://schemas.microsoft.com/office/drawing/2014/main" id="{A534BAA8-83AF-6682-7400-4EE4B7E1FC39}"/>
                </a:ext>
              </a:extLst>
            </p:cNvPr>
            <p:cNvSpPr/>
            <p:nvPr/>
          </p:nvSpPr>
          <p:spPr>
            <a:xfrm>
              <a:off x="9527020" y="4328043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20" name="Oval 28019">
              <a:extLst>
                <a:ext uri="{FF2B5EF4-FFF2-40B4-BE49-F238E27FC236}">
                  <a16:creationId xmlns:a16="http://schemas.microsoft.com/office/drawing/2014/main" id="{0D0842CD-70C7-8880-3523-73E9B0339640}"/>
                </a:ext>
              </a:extLst>
            </p:cNvPr>
            <p:cNvSpPr/>
            <p:nvPr/>
          </p:nvSpPr>
          <p:spPr>
            <a:xfrm>
              <a:off x="9680334" y="4328043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21" name="Oval 28020">
              <a:extLst>
                <a:ext uri="{FF2B5EF4-FFF2-40B4-BE49-F238E27FC236}">
                  <a16:creationId xmlns:a16="http://schemas.microsoft.com/office/drawing/2014/main" id="{B6AF62B7-41AB-059A-3BB7-AFD9CDA7E985}"/>
                </a:ext>
              </a:extLst>
            </p:cNvPr>
            <p:cNvSpPr/>
            <p:nvPr/>
          </p:nvSpPr>
          <p:spPr>
            <a:xfrm>
              <a:off x="9846289" y="4328043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22" name="Oval 28021">
              <a:extLst>
                <a:ext uri="{FF2B5EF4-FFF2-40B4-BE49-F238E27FC236}">
                  <a16:creationId xmlns:a16="http://schemas.microsoft.com/office/drawing/2014/main" id="{BE192BBB-B190-7B70-875C-0541BAA5E81B}"/>
                </a:ext>
              </a:extLst>
            </p:cNvPr>
            <p:cNvSpPr/>
            <p:nvPr/>
          </p:nvSpPr>
          <p:spPr>
            <a:xfrm>
              <a:off x="9997222" y="4330424"/>
              <a:ext cx="45719" cy="45719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080" name="Group 28079">
            <a:extLst>
              <a:ext uri="{FF2B5EF4-FFF2-40B4-BE49-F238E27FC236}">
                <a16:creationId xmlns:a16="http://schemas.microsoft.com/office/drawing/2014/main" id="{0ABD4EDC-E88D-C9E8-82AD-89F2EAEE8BF0}"/>
              </a:ext>
            </a:extLst>
          </p:cNvPr>
          <p:cNvGrpSpPr/>
          <p:nvPr/>
        </p:nvGrpSpPr>
        <p:grpSpPr>
          <a:xfrm>
            <a:off x="3798373" y="4630564"/>
            <a:ext cx="4631979" cy="1220451"/>
            <a:chOff x="5583247" y="2116268"/>
            <a:chExt cx="4631979" cy="1220451"/>
          </a:xfrm>
        </p:grpSpPr>
        <p:cxnSp>
          <p:nvCxnSpPr>
            <p:cNvPr id="28081" name="Straight Connector 28080">
              <a:extLst>
                <a:ext uri="{FF2B5EF4-FFF2-40B4-BE49-F238E27FC236}">
                  <a16:creationId xmlns:a16="http://schemas.microsoft.com/office/drawing/2014/main" id="{0DDCC16C-CC3E-B48B-75DE-0FEBB07629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83247" y="2153920"/>
              <a:ext cx="1213793" cy="1105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82" name="Straight Connector 28081">
              <a:extLst>
                <a:ext uri="{FF2B5EF4-FFF2-40B4-BE49-F238E27FC236}">
                  <a16:creationId xmlns:a16="http://schemas.microsoft.com/office/drawing/2014/main" id="{AD9CD3EE-DE3C-FD60-71B3-A6DF7507D94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97040" y="2169160"/>
              <a:ext cx="1107440" cy="11226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83" name="Straight Connector 28082">
              <a:extLst>
                <a:ext uri="{FF2B5EF4-FFF2-40B4-BE49-F238E27FC236}">
                  <a16:creationId xmlns:a16="http://schemas.microsoft.com/office/drawing/2014/main" id="{0642E646-B0DC-957F-F885-C9471E91F40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70751" y="2153920"/>
              <a:ext cx="1213793" cy="1105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84" name="Straight Connector 28083">
              <a:extLst>
                <a:ext uri="{FF2B5EF4-FFF2-40B4-BE49-F238E27FC236}">
                  <a16:creationId xmlns:a16="http://schemas.microsoft.com/office/drawing/2014/main" id="{D85D383C-8ACB-BCEA-FCD0-034E8E3CCBD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984544" y="2169160"/>
              <a:ext cx="1107440" cy="11226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85" name="Straight Connector 28084">
              <a:extLst>
                <a:ext uri="{FF2B5EF4-FFF2-40B4-BE49-F238E27FC236}">
                  <a16:creationId xmlns:a16="http://schemas.microsoft.com/office/drawing/2014/main" id="{15D5CCA8-EB9D-59B9-B5FF-ED1B508294F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93993" y="2198799"/>
              <a:ext cx="1213793" cy="110539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86" name="Straight Connector 28085">
              <a:extLst>
                <a:ext uri="{FF2B5EF4-FFF2-40B4-BE49-F238E27FC236}">
                  <a16:creationId xmlns:a16="http://schemas.microsoft.com/office/drawing/2014/main" id="{32C05094-EDB6-8D8E-EAFF-A947F55096F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07786" y="2214039"/>
              <a:ext cx="1107440" cy="112268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087" name="Oval 28086">
              <a:extLst>
                <a:ext uri="{FF2B5EF4-FFF2-40B4-BE49-F238E27FC236}">
                  <a16:creationId xmlns:a16="http://schemas.microsoft.com/office/drawing/2014/main" id="{32A0A7BA-A75D-E980-C801-D123581F67AD}"/>
                </a:ext>
              </a:extLst>
            </p:cNvPr>
            <p:cNvSpPr/>
            <p:nvPr/>
          </p:nvSpPr>
          <p:spPr>
            <a:xfrm>
              <a:off x="6733894" y="2141570"/>
              <a:ext cx="100003" cy="1000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88" name="Oval 28087">
              <a:extLst>
                <a:ext uri="{FF2B5EF4-FFF2-40B4-BE49-F238E27FC236}">
                  <a16:creationId xmlns:a16="http://schemas.microsoft.com/office/drawing/2014/main" id="{0344E0E3-9DBD-986C-7406-784FD2B391F3}"/>
                </a:ext>
              </a:extLst>
            </p:cNvPr>
            <p:cNvSpPr/>
            <p:nvPr/>
          </p:nvSpPr>
          <p:spPr>
            <a:xfrm>
              <a:off x="7927185" y="2116268"/>
              <a:ext cx="100003" cy="1000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89" name="Oval 28088">
              <a:extLst>
                <a:ext uri="{FF2B5EF4-FFF2-40B4-BE49-F238E27FC236}">
                  <a16:creationId xmlns:a16="http://schemas.microsoft.com/office/drawing/2014/main" id="{23651BEF-A041-0708-64CC-E3536E2E6A7E}"/>
                </a:ext>
              </a:extLst>
            </p:cNvPr>
            <p:cNvSpPr/>
            <p:nvPr/>
          </p:nvSpPr>
          <p:spPr>
            <a:xfrm>
              <a:off x="9049434" y="2148601"/>
              <a:ext cx="100003" cy="10000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093" name="Graphic 28092">
            <a:extLst>
              <a:ext uri="{FF2B5EF4-FFF2-40B4-BE49-F238E27FC236}">
                <a16:creationId xmlns:a16="http://schemas.microsoft.com/office/drawing/2014/main" id="{87157E2A-EAA2-643D-0DD2-9FD112EBFB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86181" y="3205258"/>
            <a:ext cx="266700" cy="152400"/>
          </a:xfrm>
          <a:prstGeom prst="rect">
            <a:avLst/>
          </a:prstGeom>
        </p:spPr>
      </p:pic>
      <p:cxnSp>
        <p:nvCxnSpPr>
          <p:cNvPr id="28094" name="Straight Connector 28093">
            <a:extLst>
              <a:ext uri="{FF2B5EF4-FFF2-40B4-BE49-F238E27FC236}">
                <a16:creationId xmlns:a16="http://schemas.microsoft.com/office/drawing/2014/main" id="{C3747A40-6459-2296-304E-11F4EDE1157C}"/>
              </a:ext>
            </a:extLst>
          </p:cNvPr>
          <p:cNvCxnSpPr>
            <a:cxnSpLocks/>
          </p:cNvCxnSpPr>
          <p:nvPr/>
        </p:nvCxnSpPr>
        <p:spPr>
          <a:xfrm flipV="1">
            <a:off x="3996606" y="2052509"/>
            <a:ext cx="125637" cy="725223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095" name="Straight Connector 28094">
            <a:extLst>
              <a:ext uri="{FF2B5EF4-FFF2-40B4-BE49-F238E27FC236}">
                <a16:creationId xmlns:a16="http://schemas.microsoft.com/office/drawing/2014/main" id="{DBC9A501-3FE8-3B71-FE47-FD9B4D5FBAFE}"/>
              </a:ext>
            </a:extLst>
          </p:cNvPr>
          <p:cNvCxnSpPr>
            <a:cxnSpLocks/>
          </p:cNvCxnSpPr>
          <p:nvPr/>
        </p:nvCxnSpPr>
        <p:spPr>
          <a:xfrm flipH="1" flipV="1">
            <a:off x="4123683" y="2048137"/>
            <a:ext cx="114664" cy="207937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096" name="Straight Connector 28095">
            <a:extLst>
              <a:ext uri="{FF2B5EF4-FFF2-40B4-BE49-F238E27FC236}">
                <a16:creationId xmlns:a16="http://schemas.microsoft.com/office/drawing/2014/main" id="{DCB483BB-14D4-9DC4-B289-C3BC652A652A}"/>
              </a:ext>
            </a:extLst>
          </p:cNvPr>
          <p:cNvCxnSpPr>
            <a:cxnSpLocks/>
          </p:cNvCxnSpPr>
          <p:nvPr/>
        </p:nvCxnSpPr>
        <p:spPr>
          <a:xfrm flipH="1">
            <a:off x="4232321" y="1851001"/>
            <a:ext cx="386547" cy="39614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097" name="Straight Connector 28096">
            <a:extLst>
              <a:ext uri="{FF2B5EF4-FFF2-40B4-BE49-F238E27FC236}">
                <a16:creationId xmlns:a16="http://schemas.microsoft.com/office/drawing/2014/main" id="{F04DD389-67B7-1DFD-4961-0BDDDF0E5D48}"/>
              </a:ext>
            </a:extLst>
          </p:cNvPr>
          <p:cNvCxnSpPr>
            <a:cxnSpLocks/>
          </p:cNvCxnSpPr>
          <p:nvPr/>
        </p:nvCxnSpPr>
        <p:spPr>
          <a:xfrm flipH="1" flipV="1">
            <a:off x="4618869" y="1875961"/>
            <a:ext cx="312126" cy="59445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098" name="Straight Connector 28097">
            <a:extLst>
              <a:ext uri="{FF2B5EF4-FFF2-40B4-BE49-F238E27FC236}">
                <a16:creationId xmlns:a16="http://schemas.microsoft.com/office/drawing/2014/main" id="{3CDFC8A8-EB4C-F53E-48EA-2D2ED500C839}"/>
              </a:ext>
            </a:extLst>
          </p:cNvPr>
          <p:cNvCxnSpPr>
            <a:cxnSpLocks/>
          </p:cNvCxnSpPr>
          <p:nvPr/>
        </p:nvCxnSpPr>
        <p:spPr>
          <a:xfrm flipH="1">
            <a:off x="4930995" y="2277787"/>
            <a:ext cx="172471" cy="192626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099" name="Straight Connector 28098">
            <a:extLst>
              <a:ext uri="{FF2B5EF4-FFF2-40B4-BE49-F238E27FC236}">
                <a16:creationId xmlns:a16="http://schemas.microsoft.com/office/drawing/2014/main" id="{1DF7FBCF-267C-9A3B-4117-177D52444F0E}"/>
              </a:ext>
            </a:extLst>
          </p:cNvPr>
          <p:cNvCxnSpPr>
            <a:cxnSpLocks/>
          </p:cNvCxnSpPr>
          <p:nvPr/>
        </p:nvCxnSpPr>
        <p:spPr>
          <a:xfrm flipH="1" flipV="1">
            <a:off x="5098439" y="2288785"/>
            <a:ext cx="245958" cy="254632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100" name="Straight Connector 28099">
            <a:extLst>
              <a:ext uri="{FF2B5EF4-FFF2-40B4-BE49-F238E27FC236}">
                <a16:creationId xmlns:a16="http://schemas.microsoft.com/office/drawing/2014/main" id="{70517F37-33B7-FBA2-6DE2-26E8950E96F7}"/>
              </a:ext>
            </a:extLst>
          </p:cNvPr>
          <p:cNvCxnSpPr>
            <a:cxnSpLocks/>
          </p:cNvCxnSpPr>
          <p:nvPr/>
        </p:nvCxnSpPr>
        <p:spPr>
          <a:xfrm flipH="1">
            <a:off x="5335132" y="2276435"/>
            <a:ext cx="817961" cy="26101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101" name="Straight Connector 28100">
            <a:extLst>
              <a:ext uri="{FF2B5EF4-FFF2-40B4-BE49-F238E27FC236}">
                <a16:creationId xmlns:a16="http://schemas.microsoft.com/office/drawing/2014/main" id="{8F3223D1-CF67-E8B0-2CC7-01986008D41A}"/>
              </a:ext>
            </a:extLst>
          </p:cNvPr>
          <p:cNvCxnSpPr>
            <a:cxnSpLocks/>
          </p:cNvCxnSpPr>
          <p:nvPr/>
        </p:nvCxnSpPr>
        <p:spPr>
          <a:xfrm flipH="1" flipV="1">
            <a:off x="6145087" y="2276337"/>
            <a:ext cx="881382" cy="221735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102" name="Straight Connector 28101">
            <a:extLst>
              <a:ext uri="{FF2B5EF4-FFF2-40B4-BE49-F238E27FC236}">
                <a16:creationId xmlns:a16="http://schemas.microsoft.com/office/drawing/2014/main" id="{F08926A2-D13A-F4BF-7D33-48AF700831B3}"/>
              </a:ext>
            </a:extLst>
          </p:cNvPr>
          <p:cNvCxnSpPr>
            <a:cxnSpLocks/>
          </p:cNvCxnSpPr>
          <p:nvPr/>
        </p:nvCxnSpPr>
        <p:spPr>
          <a:xfrm flipH="1">
            <a:off x="7026469" y="2111006"/>
            <a:ext cx="679122" cy="39234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8103" name="Straight Connector 28102">
            <a:extLst>
              <a:ext uri="{FF2B5EF4-FFF2-40B4-BE49-F238E27FC236}">
                <a16:creationId xmlns:a16="http://schemas.microsoft.com/office/drawing/2014/main" id="{E806FC55-201F-8F74-E695-F8B9A30C6821}"/>
              </a:ext>
            </a:extLst>
          </p:cNvPr>
          <p:cNvCxnSpPr>
            <a:cxnSpLocks/>
          </p:cNvCxnSpPr>
          <p:nvPr/>
        </p:nvCxnSpPr>
        <p:spPr>
          <a:xfrm flipH="1" flipV="1">
            <a:off x="7698319" y="2113286"/>
            <a:ext cx="563680" cy="156701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8104" name="Oval 28103">
            <a:extLst>
              <a:ext uri="{FF2B5EF4-FFF2-40B4-BE49-F238E27FC236}">
                <a16:creationId xmlns:a16="http://schemas.microsoft.com/office/drawing/2014/main" id="{CA21185A-86E8-3BA1-F920-BD62C0C356D4}"/>
              </a:ext>
            </a:extLst>
          </p:cNvPr>
          <p:cNvSpPr/>
          <p:nvPr/>
        </p:nvSpPr>
        <p:spPr>
          <a:xfrm>
            <a:off x="3967025" y="2763862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05" name="Oval 28104">
            <a:extLst>
              <a:ext uri="{FF2B5EF4-FFF2-40B4-BE49-F238E27FC236}">
                <a16:creationId xmlns:a16="http://schemas.microsoft.com/office/drawing/2014/main" id="{8B78E612-B915-15FC-F7BB-1E56136BAC97}"/>
              </a:ext>
            </a:extLst>
          </p:cNvPr>
          <p:cNvSpPr/>
          <p:nvPr/>
        </p:nvSpPr>
        <p:spPr>
          <a:xfrm>
            <a:off x="4104353" y="2024715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06" name="Oval 28105">
            <a:extLst>
              <a:ext uri="{FF2B5EF4-FFF2-40B4-BE49-F238E27FC236}">
                <a16:creationId xmlns:a16="http://schemas.microsoft.com/office/drawing/2014/main" id="{C7BE8669-3121-1F86-08A5-55C1F1573F08}"/>
              </a:ext>
            </a:extLst>
          </p:cNvPr>
          <p:cNvSpPr/>
          <p:nvPr/>
        </p:nvSpPr>
        <p:spPr>
          <a:xfrm>
            <a:off x="4214886" y="2219899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07" name="Oval 28106">
            <a:extLst>
              <a:ext uri="{FF2B5EF4-FFF2-40B4-BE49-F238E27FC236}">
                <a16:creationId xmlns:a16="http://schemas.microsoft.com/office/drawing/2014/main" id="{94A5DAD6-18DE-D491-BFB2-35626BE26EE7}"/>
              </a:ext>
            </a:extLst>
          </p:cNvPr>
          <p:cNvSpPr/>
          <p:nvPr/>
        </p:nvSpPr>
        <p:spPr>
          <a:xfrm>
            <a:off x="4576784" y="1835748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08" name="Oval 28107">
            <a:extLst>
              <a:ext uri="{FF2B5EF4-FFF2-40B4-BE49-F238E27FC236}">
                <a16:creationId xmlns:a16="http://schemas.microsoft.com/office/drawing/2014/main" id="{9F7DE3A0-BA7F-BAB4-BC40-1368F4630660}"/>
              </a:ext>
            </a:extLst>
          </p:cNvPr>
          <p:cNvSpPr/>
          <p:nvPr/>
        </p:nvSpPr>
        <p:spPr>
          <a:xfrm>
            <a:off x="4903935" y="2433040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09" name="Oval 28108">
            <a:extLst>
              <a:ext uri="{FF2B5EF4-FFF2-40B4-BE49-F238E27FC236}">
                <a16:creationId xmlns:a16="http://schemas.microsoft.com/office/drawing/2014/main" id="{15FAC4F3-F061-91E6-932A-626B5A8D0438}"/>
              </a:ext>
            </a:extLst>
          </p:cNvPr>
          <p:cNvSpPr/>
          <p:nvPr/>
        </p:nvSpPr>
        <p:spPr>
          <a:xfrm>
            <a:off x="5068016" y="2273226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10" name="Oval 28109">
            <a:extLst>
              <a:ext uri="{FF2B5EF4-FFF2-40B4-BE49-F238E27FC236}">
                <a16:creationId xmlns:a16="http://schemas.microsoft.com/office/drawing/2014/main" id="{FD76D871-2AD9-0859-F75C-39AEE905B9B8}"/>
              </a:ext>
            </a:extLst>
          </p:cNvPr>
          <p:cNvSpPr/>
          <p:nvPr/>
        </p:nvSpPr>
        <p:spPr>
          <a:xfrm>
            <a:off x="5329986" y="2513837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11" name="Oval 28110">
            <a:extLst>
              <a:ext uri="{FF2B5EF4-FFF2-40B4-BE49-F238E27FC236}">
                <a16:creationId xmlns:a16="http://schemas.microsoft.com/office/drawing/2014/main" id="{FAEC36C9-F132-C9F2-8B8F-37C155779091}"/>
              </a:ext>
            </a:extLst>
          </p:cNvPr>
          <p:cNvSpPr/>
          <p:nvPr/>
        </p:nvSpPr>
        <p:spPr>
          <a:xfrm>
            <a:off x="6123392" y="2254736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12" name="Oval 28111">
            <a:extLst>
              <a:ext uri="{FF2B5EF4-FFF2-40B4-BE49-F238E27FC236}">
                <a16:creationId xmlns:a16="http://schemas.microsoft.com/office/drawing/2014/main" id="{059B3FF7-2776-CADD-240E-406B9F3338D7}"/>
              </a:ext>
            </a:extLst>
          </p:cNvPr>
          <p:cNvSpPr/>
          <p:nvPr/>
        </p:nvSpPr>
        <p:spPr>
          <a:xfrm>
            <a:off x="7000249" y="2473666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13" name="Oval 28112">
            <a:extLst>
              <a:ext uri="{FF2B5EF4-FFF2-40B4-BE49-F238E27FC236}">
                <a16:creationId xmlns:a16="http://schemas.microsoft.com/office/drawing/2014/main" id="{429B09C0-EFBB-C948-425F-410A2C1DB3DD}"/>
              </a:ext>
            </a:extLst>
          </p:cNvPr>
          <p:cNvSpPr/>
          <p:nvPr/>
        </p:nvSpPr>
        <p:spPr>
          <a:xfrm>
            <a:off x="7679371" y="2099665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14" name="Oval 28113">
            <a:extLst>
              <a:ext uri="{FF2B5EF4-FFF2-40B4-BE49-F238E27FC236}">
                <a16:creationId xmlns:a16="http://schemas.microsoft.com/office/drawing/2014/main" id="{361C292B-7124-BE34-40C0-CD3B32C969E1}"/>
              </a:ext>
            </a:extLst>
          </p:cNvPr>
          <p:cNvSpPr/>
          <p:nvPr/>
        </p:nvSpPr>
        <p:spPr>
          <a:xfrm>
            <a:off x="8232419" y="2250117"/>
            <a:ext cx="52440" cy="52440"/>
          </a:xfrm>
          <a:prstGeom prst="ellipse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15" name="Freeform: Shape 28114">
            <a:extLst>
              <a:ext uri="{FF2B5EF4-FFF2-40B4-BE49-F238E27FC236}">
                <a16:creationId xmlns:a16="http://schemas.microsoft.com/office/drawing/2014/main" id="{0C3CD3EE-40F0-2E5B-3306-8760D7D812D9}"/>
              </a:ext>
            </a:extLst>
          </p:cNvPr>
          <p:cNvSpPr/>
          <p:nvPr/>
        </p:nvSpPr>
        <p:spPr>
          <a:xfrm>
            <a:off x="3927354" y="1892542"/>
            <a:ext cx="4495834" cy="933450"/>
          </a:xfrm>
          <a:custGeom>
            <a:avLst/>
            <a:gdLst>
              <a:gd name="connsiteX0" fmla="*/ 0 w 4495834"/>
              <a:gd name="connsiteY0" fmla="*/ 933450 h 933450"/>
              <a:gd name="connsiteX1" fmla="*/ 57150 w 4495834"/>
              <a:gd name="connsiteY1" fmla="*/ 901700 h 933450"/>
              <a:gd name="connsiteX2" fmla="*/ 127000 w 4495834"/>
              <a:gd name="connsiteY2" fmla="*/ 793750 h 933450"/>
              <a:gd name="connsiteX3" fmla="*/ 139700 w 4495834"/>
              <a:gd name="connsiteY3" fmla="*/ 749300 h 933450"/>
              <a:gd name="connsiteX4" fmla="*/ 146050 w 4495834"/>
              <a:gd name="connsiteY4" fmla="*/ 685800 h 933450"/>
              <a:gd name="connsiteX5" fmla="*/ 152400 w 4495834"/>
              <a:gd name="connsiteY5" fmla="*/ 450850 h 933450"/>
              <a:gd name="connsiteX6" fmla="*/ 184150 w 4495834"/>
              <a:gd name="connsiteY6" fmla="*/ 349250 h 933450"/>
              <a:gd name="connsiteX7" fmla="*/ 196850 w 4495834"/>
              <a:gd name="connsiteY7" fmla="*/ 323850 h 933450"/>
              <a:gd name="connsiteX8" fmla="*/ 215900 w 4495834"/>
              <a:gd name="connsiteY8" fmla="*/ 304800 h 933450"/>
              <a:gd name="connsiteX9" fmla="*/ 412750 w 4495834"/>
              <a:gd name="connsiteY9" fmla="*/ 285750 h 933450"/>
              <a:gd name="connsiteX10" fmla="*/ 463550 w 4495834"/>
              <a:gd name="connsiteY10" fmla="*/ 234950 h 933450"/>
              <a:gd name="connsiteX11" fmla="*/ 508000 w 4495834"/>
              <a:gd name="connsiteY11" fmla="*/ 177800 h 933450"/>
              <a:gd name="connsiteX12" fmla="*/ 546100 w 4495834"/>
              <a:gd name="connsiteY12" fmla="*/ 120650 h 933450"/>
              <a:gd name="connsiteX13" fmla="*/ 679450 w 4495834"/>
              <a:gd name="connsiteY13" fmla="*/ 6350 h 933450"/>
              <a:gd name="connsiteX14" fmla="*/ 742950 w 4495834"/>
              <a:gd name="connsiteY14" fmla="*/ 0 h 933450"/>
              <a:gd name="connsiteX15" fmla="*/ 819150 w 4495834"/>
              <a:gd name="connsiteY15" fmla="*/ 6350 h 933450"/>
              <a:gd name="connsiteX16" fmla="*/ 831850 w 4495834"/>
              <a:gd name="connsiteY16" fmla="*/ 25400 h 933450"/>
              <a:gd name="connsiteX17" fmla="*/ 876300 w 4495834"/>
              <a:gd name="connsiteY17" fmla="*/ 158750 h 933450"/>
              <a:gd name="connsiteX18" fmla="*/ 895350 w 4495834"/>
              <a:gd name="connsiteY18" fmla="*/ 368300 h 933450"/>
              <a:gd name="connsiteX19" fmla="*/ 901700 w 4495834"/>
              <a:gd name="connsiteY19" fmla="*/ 419100 h 933450"/>
              <a:gd name="connsiteX20" fmla="*/ 946150 w 4495834"/>
              <a:gd name="connsiteY20" fmla="*/ 495300 h 933450"/>
              <a:gd name="connsiteX21" fmla="*/ 971550 w 4495834"/>
              <a:gd name="connsiteY21" fmla="*/ 514350 h 933450"/>
              <a:gd name="connsiteX22" fmla="*/ 1060450 w 4495834"/>
              <a:gd name="connsiteY22" fmla="*/ 457200 h 933450"/>
              <a:gd name="connsiteX23" fmla="*/ 1168400 w 4495834"/>
              <a:gd name="connsiteY23" fmla="*/ 387350 h 933450"/>
              <a:gd name="connsiteX24" fmla="*/ 1270000 w 4495834"/>
              <a:gd name="connsiteY24" fmla="*/ 469900 h 933450"/>
              <a:gd name="connsiteX25" fmla="*/ 1295400 w 4495834"/>
              <a:gd name="connsiteY25" fmla="*/ 508000 h 933450"/>
              <a:gd name="connsiteX26" fmla="*/ 1339850 w 4495834"/>
              <a:gd name="connsiteY26" fmla="*/ 565150 h 933450"/>
              <a:gd name="connsiteX27" fmla="*/ 1403350 w 4495834"/>
              <a:gd name="connsiteY27" fmla="*/ 628650 h 933450"/>
              <a:gd name="connsiteX28" fmla="*/ 1498600 w 4495834"/>
              <a:gd name="connsiteY28" fmla="*/ 647700 h 933450"/>
              <a:gd name="connsiteX29" fmla="*/ 1625600 w 4495834"/>
              <a:gd name="connsiteY29" fmla="*/ 596900 h 933450"/>
              <a:gd name="connsiteX30" fmla="*/ 1689100 w 4495834"/>
              <a:gd name="connsiteY30" fmla="*/ 552450 h 933450"/>
              <a:gd name="connsiteX31" fmla="*/ 1739900 w 4495834"/>
              <a:gd name="connsiteY31" fmla="*/ 508000 h 933450"/>
              <a:gd name="connsiteX32" fmla="*/ 1809750 w 4495834"/>
              <a:gd name="connsiteY32" fmla="*/ 488950 h 933450"/>
              <a:gd name="connsiteX33" fmla="*/ 1873250 w 4495834"/>
              <a:gd name="connsiteY33" fmla="*/ 457200 h 933450"/>
              <a:gd name="connsiteX34" fmla="*/ 2012950 w 4495834"/>
              <a:gd name="connsiteY34" fmla="*/ 431800 h 933450"/>
              <a:gd name="connsiteX35" fmla="*/ 2171700 w 4495834"/>
              <a:gd name="connsiteY35" fmla="*/ 438150 h 933450"/>
              <a:gd name="connsiteX36" fmla="*/ 2292350 w 4495834"/>
              <a:gd name="connsiteY36" fmla="*/ 463550 h 933450"/>
              <a:gd name="connsiteX37" fmla="*/ 2381250 w 4495834"/>
              <a:gd name="connsiteY37" fmla="*/ 444500 h 933450"/>
              <a:gd name="connsiteX38" fmla="*/ 2432050 w 4495834"/>
              <a:gd name="connsiteY38" fmla="*/ 431800 h 933450"/>
              <a:gd name="connsiteX39" fmla="*/ 2489200 w 4495834"/>
              <a:gd name="connsiteY39" fmla="*/ 419100 h 933450"/>
              <a:gd name="connsiteX40" fmla="*/ 2660650 w 4495834"/>
              <a:gd name="connsiteY40" fmla="*/ 438150 h 933450"/>
              <a:gd name="connsiteX41" fmla="*/ 2705100 w 4495834"/>
              <a:gd name="connsiteY41" fmla="*/ 469900 h 933450"/>
              <a:gd name="connsiteX42" fmla="*/ 2749550 w 4495834"/>
              <a:gd name="connsiteY42" fmla="*/ 495300 h 933450"/>
              <a:gd name="connsiteX43" fmla="*/ 2806700 w 4495834"/>
              <a:gd name="connsiteY43" fmla="*/ 514350 h 933450"/>
              <a:gd name="connsiteX44" fmla="*/ 2857500 w 4495834"/>
              <a:gd name="connsiteY44" fmla="*/ 539750 h 933450"/>
              <a:gd name="connsiteX45" fmla="*/ 2971800 w 4495834"/>
              <a:gd name="connsiteY45" fmla="*/ 571500 h 933450"/>
              <a:gd name="connsiteX46" fmla="*/ 3067050 w 4495834"/>
              <a:gd name="connsiteY46" fmla="*/ 590550 h 933450"/>
              <a:gd name="connsiteX47" fmla="*/ 3168650 w 4495834"/>
              <a:gd name="connsiteY47" fmla="*/ 584200 h 933450"/>
              <a:gd name="connsiteX48" fmla="*/ 3244850 w 4495834"/>
              <a:gd name="connsiteY48" fmla="*/ 501650 h 933450"/>
              <a:gd name="connsiteX49" fmla="*/ 3378200 w 4495834"/>
              <a:gd name="connsiteY49" fmla="*/ 400050 h 933450"/>
              <a:gd name="connsiteX50" fmla="*/ 3448050 w 4495834"/>
              <a:gd name="connsiteY50" fmla="*/ 387350 h 933450"/>
              <a:gd name="connsiteX51" fmla="*/ 3498850 w 4495834"/>
              <a:gd name="connsiteY51" fmla="*/ 361950 h 933450"/>
              <a:gd name="connsiteX52" fmla="*/ 3587750 w 4495834"/>
              <a:gd name="connsiteY52" fmla="*/ 323850 h 933450"/>
              <a:gd name="connsiteX53" fmla="*/ 3683000 w 4495834"/>
              <a:gd name="connsiteY53" fmla="*/ 247650 h 933450"/>
              <a:gd name="connsiteX54" fmla="*/ 3727450 w 4495834"/>
              <a:gd name="connsiteY54" fmla="*/ 241300 h 933450"/>
              <a:gd name="connsiteX55" fmla="*/ 3765550 w 4495834"/>
              <a:gd name="connsiteY55" fmla="*/ 228600 h 933450"/>
              <a:gd name="connsiteX56" fmla="*/ 3911600 w 4495834"/>
              <a:gd name="connsiteY56" fmla="*/ 266700 h 933450"/>
              <a:gd name="connsiteX57" fmla="*/ 4000500 w 4495834"/>
              <a:gd name="connsiteY57" fmla="*/ 317500 h 933450"/>
              <a:gd name="connsiteX58" fmla="*/ 4032250 w 4495834"/>
              <a:gd name="connsiteY58" fmla="*/ 336550 h 933450"/>
              <a:gd name="connsiteX59" fmla="*/ 4114800 w 4495834"/>
              <a:gd name="connsiteY59" fmla="*/ 355600 h 933450"/>
              <a:gd name="connsiteX60" fmla="*/ 4159250 w 4495834"/>
              <a:gd name="connsiteY60" fmla="*/ 342900 h 933450"/>
              <a:gd name="connsiteX61" fmla="*/ 4375150 w 4495834"/>
              <a:gd name="connsiteY61" fmla="*/ 361950 h 933450"/>
              <a:gd name="connsiteX62" fmla="*/ 4419600 w 4495834"/>
              <a:gd name="connsiteY62" fmla="*/ 368300 h 933450"/>
              <a:gd name="connsiteX63" fmla="*/ 4470400 w 4495834"/>
              <a:gd name="connsiteY63" fmla="*/ 374650 h 933450"/>
              <a:gd name="connsiteX64" fmla="*/ 4495800 w 4495834"/>
              <a:gd name="connsiteY64" fmla="*/ 387350 h 933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4495834" h="933450">
                <a:moveTo>
                  <a:pt x="0" y="933450"/>
                </a:moveTo>
                <a:cubicBezTo>
                  <a:pt x="19050" y="922867"/>
                  <a:pt x="42491" y="917825"/>
                  <a:pt x="57150" y="901700"/>
                </a:cubicBezTo>
                <a:cubicBezTo>
                  <a:pt x="85980" y="869987"/>
                  <a:pt x="127000" y="793750"/>
                  <a:pt x="127000" y="793750"/>
                </a:cubicBezTo>
                <a:cubicBezTo>
                  <a:pt x="131233" y="778933"/>
                  <a:pt x="137022" y="764475"/>
                  <a:pt x="139700" y="749300"/>
                </a:cubicBezTo>
                <a:cubicBezTo>
                  <a:pt x="143397" y="728351"/>
                  <a:pt x="145146" y="707053"/>
                  <a:pt x="146050" y="685800"/>
                </a:cubicBezTo>
                <a:cubicBezTo>
                  <a:pt x="149381" y="607526"/>
                  <a:pt x="148760" y="529111"/>
                  <a:pt x="152400" y="450850"/>
                </a:cubicBezTo>
                <a:cubicBezTo>
                  <a:pt x="154034" y="415713"/>
                  <a:pt x="168954" y="379642"/>
                  <a:pt x="184150" y="349250"/>
                </a:cubicBezTo>
                <a:cubicBezTo>
                  <a:pt x="188383" y="340783"/>
                  <a:pt x="191348" y="331553"/>
                  <a:pt x="196850" y="323850"/>
                </a:cubicBezTo>
                <a:cubicBezTo>
                  <a:pt x="202070" y="316542"/>
                  <a:pt x="209550" y="311150"/>
                  <a:pt x="215900" y="304800"/>
                </a:cubicBezTo>
                <a:cubicBezTo>
                  <a:pt x="293020" y="311811"/>
                  <a:pt x="328792" y="321732"/>
                  <a:pt x="412750" y="285750"/>
                </a:cubicBezTo>
                <a:cubicBezTo>
                  <a:pt x="434761" y="276317"/>
                  <a:pt x="447706" y="252907"/>
                  <a:pt x="463550" y="234950"/>
                </a:cubicBezTo>
                <a:cubicBezTo>
                  <a:pt x="479517" y="216854"/>
                  <a:pt x="493870" y="197365"/>
                  <a:pt x="508000" y="177800"/>
                </a:cubicBezTo>
                <a:cubicBezTo>
                  <a:pt x="521405" y="159239"/>
                  <a:pt x="531135" y="137978"/>
                  <a:pt x="546100" y="120650"/>
                </a:cubicBezTo>
                <a:cubicBezTo>
                  <a:pt x="566493" y="97037"/>
                  <a:pt x="634791" y="21236"/>
                  <a:pt x="679450" y="6350"/>
                </a:cubicBezTo>
                <a:cubicBezTo>
                  <a:pt x="699631" y="-377"/>
                  <a:pt x="721783" y="2117"/>
                  <a:pt x="742950" y="0"/>
                </a:cubicBezTo>
                <a:cubicBezTo>
                  <a:pt x="768350" y="2117"/>
                  <a:pt x="794643" y="-652"/>
                  <a:pt x="819150" y="6350"/>
                </a:cubicBezTo>
                <a:cubicBezTo>
                  <a:pt x="826488" y="8447"/>
                  <a:pt x="828652" y="18471"/>
                  <a:pt x="831850" y="25400"/>
                </a:cubicBezTo>
                <a:cubicBezTo>
                  <a:pt x="858577" y="83308"/>
                  <a:pt x="859336" y="96547"/>
                  <a:pt x="876300" y="158750"/>
                </a:cubicBezTo>
                <a:cubicBezTo>
                  <a:pt x="882650" y="228600"/>
                  <a:pt x="886650" y="298704"/>
                  <a:pt x="895350" y="368300"/>
                </a:cubicBezTo>
                <a:cubicBezTo>
                  <a:pt x="897467" y="385233"/>
                  <a:pt x="897012" y="402691"/>
                  <a:pt x="901700" y="419100"/>
                </a:cubicBezTo>
                <a:cubicBezTo>
                  <a:pt x="906346" y="435359"/>
                  <a:pt x="935696" y="483539"/>
                  <a:pt x="946150" y="495300"/>
                </a:cubicBezTo>
                <a:cubicBezTo>
                  <a:pt x="953181" y="503210"/>
                  <a:pt x="963083" y="508000"/>
                  <a:pt x="971550" y="514350"/>
                </a:cubicBezTo>
                <a:cubicBezTo>
                  <a:pt x="1042814" y="502473"/>
                  <a:pt x="982797" y="520062"/>
                  <a:pt x="1060450" y="457200"/>
                </a:cubicBezTo>
                <a:cubicBezTo>
                  <a:pt x="1116574" y="411766"/>
                  <a:pt x="1122742" y="410179"/>
                  <a:pt x="1168400" y="387350"/>
                </a:cubicBezTo>
                <a:cubicBezTo>
                  <a:pt x="1214177" y="419394"/>
                  <a:pt x="1236178" y="429314"/>
                  <a:pt x="1270000" y="469900"/>
                </a:cubicBezTo>
                <a:cubicBezTo>
                  <a:pt x="1279771" y="481626"/>
                  <a:pt x="1286374" y="495691"/>
                  <a:pt x="1295400" y="508000"/>
                </a:cubicBezTo>
                <a:cubicBezTo>
                  <a:pt x="1309672" y="527462"/>
                  <a:pt x="1323758" y="547165"/>
                  <a:pt x="1339850" y="565150"/>
                </a:cubicBezTo>
                <a:cubicBezTo>
                  <a:pt x="1359810" y="587458"/>
                  <a:pt x="1374568" y="620426"/>
                  <a:pt x="1403350" y="628650"/>
                </a:cubicBezTo>
                <a:cubicBezTo>
                  <a:pt x="1464209" y="646038"/>
                  <a:pt x="1432509" y="639439"/>
                  <a:pt x="1498600" y="647700"/>
                </a:cubicBezTo>
                <a:cubicBezTo>
                  <a:pt x="1558849" y="629625"/>
                  <a:pt x="1570090" y="630206"/>
                  <a:pt x="1625600" y="596900"/>
                </a:cubicBezTo>
                <a:cubicBezTo>
                  <a:pt x="1647755" y="583607"/>
                  <a:pt x="1668705" y="568313"/>
                  <a:pt x="1689100" y="552450"/>
                </a:cubicBezTo>
                <a:cubicBezTo>
                  <a:pt x="1706861" y="538636"/>
                  <a:pt x="1719989" y="518480"/>
                  <a:pt x="1739900" y="508000"/>
                </a:cubicBezTo>
                <a:cubicBezTo>
                  <a:pt x="1761256" y="496760"/>
                  <a:pt x="1787197" y="497541"/>
                  <a:pt x="1809750" y="488950"/>
                </a:cubicBezTo>
                <a:cubicBezTo>
                  <a:pt x="1831865" y="480525"/>
                  <a:pt x="1851135" y="465625"/>
                  <a:pt x="1873250" y="457200"/>
                </a:cubicBezTo>
                <a:cubicBezTo>
                  <a:pt x="1931176" y="435133"/>
                  <a:pt x="1952467" y="437298"/>
                  <a:pt x="2012950" y="431800"/>
                </a:cubicBezTo>
                <a:cubicBezTo>
                  <a:pt x="2065867" y="433917"/>
                  <a:pt x="2118924" y="433752"/>
                  <a:pt x="2171700" y="438150"/>
                </a:cubicBezTo>
                <a:cubicBezTo>
                  <a:pt x="2207300" y="441117"/>
                  <a:pt x="2256519" y="454592"/>
                  <a:pt x="2292350" y="463550"/>
                </a:cubicBezTo>
                <a:lnTo>
                  <a:pt x="2381250" y="444500"/>
                </a:lnTo>
                <a:cubicBezTo>
                  <a:pt x="2398270" y="440632"/>
                  <a:pt x="2415060" y="435798"/>
                  <a:pt x="2432050" y="431800"/>
                </a:cubicBezTo>
                <a:cubicBezTo>
                  <a:pt x="2451046" y="427330"/>
                  <a:pt x="2470150" y="423333"/>
                  <a:pt x="2489200" y="419100"/>
                </a:cubicBezTo>
                <a:cubicBezTo>
                  <a:pt x="2546350" y="425450"/>
                  <a:pt x="2604677" y="424980"/>
                  <a:pt x="2660650" y="438150"/>
                </a:cubicBezTo>
                <a:cubicBezTo>
                  <a:pt x="2678374" y="442320"/>
                  <a:pt x="2689784" y="460054"/>
                  <a:pt x="2705100" y="469900"/>
                </a:cubicBezTo>
                <a:cubicBezTo>
                  <a:pt x="2719455" y="479128"/>
                  <a:pt x="2733916" y="488460"/>
                  <a:pt x="2749550" y="495300"/>
                </a:cubicBezTo>
                <a:cubicBezTo>
                  <a:pt x="2767947" y="503349"/>
                  <a:pt x="2788132" y="506704"/>
                  <a:pt x="2806700" y="514350"/>
                </a:cubicBezTo>
                <a:cubicBezTo>
                  <a:pt x="2824206" y="521558"/>
                  <a:pt x="2839994" y="532542"/>
                  <a:pt x="2857500" y="539750"/>
                </a:cubicBezTo>
                <a:cubicBezTo>
                  <a:pt x="2905385" y="559467"/>
                  <a:pt x="2922043" y="559792"/>
                  <a:pt x="2971800" y="571500"/>
                </a:cubicBezTo>
                <a:cubicBezTo>
                  <a:pt x="3047512" y="589315"/>
                  <a:pt x="2996410" y="580459"/>
                  <a:pt x="3067050" y="590550"/>
                </a:cubicBezTo>
                <a:cubicBezTo>
                  <a:pt x="3100917" y="588433"/>
                  <a:pt x="3136187" y="594080"/>
                  <a:pt x="3168650" y="584200"/>
                </a:cubicBezTo>
                <a:cubicBezTo>
                  <a:pt x="3207173" y="572476"/>
                  <a:pt x="3220186" y="526314"/>
                  <a:pt x="3244850" y="501650"/>
                </a:cubicBezTo>
                <a:cubicBezTo>
                  <a:pt x="3259154" y="487346"/>
                  <a:pt x="3343085" y="412987"/>
                  <a:pt x="3378200" y="400050"/>
                </a:cubicBezTo>
                <a:cubicBezTo>
                  <a:pt x="3400406" y="391869"/>
                  <a:pt x="3424767" y="391583"/>
                  <a:pt x="3448050" y="387350"/>
                </a:cubicBezTo>
                <a:cubicBezTo>
                  <a:pt x="3464983" y="378883"/>
                  <a:pt x="3481505" y="369538"/>
                  <a:pt x="3498850" y="361950"/>
                </a:cubicBezTo>
                <a:cubicBezTo>
                  <a:pt x="3516786" y="354103"/>
                  <a:pt x="3569716" y="338277"/>
                  <a:pt x="3587750" y="323850"/>
                </a:cubicBezTo>
                <a:cubicBezTo>
                  <a:pt x="3636139" y="285139"/>
                  <a:pt x="3630713" y="263738"/>
                  <a:pt x="3683000" y="247650"/>
                </a:cubicBezTo>
                <a:cubicBezTo>
                  <a:pt x="3697305" y="243248"/>
                  <a:pt x="3712633" y="243417"/>
                  <a:pt x="3727450" y="241300"/>
                </a:cubicBezTo>
                <a:cubicBezTo>
                  <a:pt x="3740150" y="237067"/>
                  <a:pt x="3752289" y="226771"/>
                  <a:pt x="3765550" y="228600"/>
                </a:cubicBezTo>
                <a:cubicBezTo>
                  <a:pt x="3815391" y="235475"/>
                  <a:pt x="3911600" y="266700"/>
                  <a:pt x="3911600" y="266700"/>
                </a:cubicBezTo>
                <a:cubicBezTo>
                  <a:pt x="3992205" y="324275"/>
                  <a:pt x="3918919" y="276709"/>
                  <a:pt x="4000500" y="317500"/>
                </a:cubicBezTo>
                <a:cubicBezTo>
                  <a:pt x="4011539" y="323020"/>
                  <a:pt x="4020857" y="331803"/>
                  <a:pt x="4032250" y="336550"/>
                </a:cubicBezTo>
                <a:cubicBezTo>
                  <a:pt x="4059312" y="347826"/>
                  <a:pt x="4086372" y="350862"/>
                  <a:pt x="4114800" y="355600"/>
                </a:cubicBezTo>
                <a:cubicBezTo>
                  <a:pt x="4129617" y="351367"/>
                  <a:pt x="4143840" y="342900"/>
                  <a:pt x="4159250" y="342900"/>
                </a:cubicBezTo>
                <a:cubicBezTo>
                  <a:pt x="4298572" y="342900"/>
                  <a:pt x="4289561" y="348783"/>
                  <a:pt x="4375150" y="361950"/>
                </a:cubicBezTo>
                <a:cubicBezTo>
                  <a:pt x="4389943" y="364226"/>
                  <a:pt x="4404764" y="366322"/>
                  <a:pt x="4419600" y="368300"/>
                </a:cubicBezTo>
                <a:cubicBezTo>
                  <a:pt x="4436515" y="370555"/>
                  <a:pt x="4453567" y="371845"/>
                  <a:pt x="4470400" y="374650"/>
                </a:cubicBezTo>
                <a:cubicBezTo>
                  <a:pt x="4497853" y="379226"/>
                  <a:pt x="4495800" y="372828"/>
                  <a:pt x="4495800" y="387350"/>
                </a:cubicBezTo>
              </a:path>
            </a:pathLst>
          </a:custGeom>
          <a:ln w="12700"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120" name="TextBox 28119">
            <a:extLst>
              <a:ext uri="{FF2B5EF4-FFF2-40B4-BE49-F238E27FC236}">
                <a16:creationId xmlns:a16="http://schemas.microsoft.com/office/drawing/2014/main" id="{2F47421E-C9C0-D070-7646-8A824AB3F71F}"/>
              </a:ext>
            </a:extLst>
          </p:cNvPr>
          <p:cNvSpPr txBox="1"/>
          <p:nvPr/>
        </p:nvSpPr>
        <p:spPr>
          <a:xfrm>
            <a:off x="3180410" y="2036045"/>
            <a:ext cx="810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8D6974"/>
                </a:solidFill>
              </a:rPr>
              <a:t>f(x)</a:t>
            </a:r>
          </a:p>
        </p:txBody>
      </p:sp>
      <p:sp>
        <p:nvSpPr>
          <p:cNvPr id="28121" name="TextBox 28120">
            <a:extLst>
              <a:ext uri="{FF2B5EF4-FFF2-40B4-BE49-F238E27FC236}">
                <a16:creationId xmlns:a16="http://schemas.microsoft.com/office/drawing/2014/main" id="{48532D3C-9015-4FF3-3D6C-16A66646D4DC}"/>
              </a:ext>
            </a:extLst>
          </p:cNvPr>
          <p:cNvSpPr txBox="1"/>
          <p:nvPr/>
        </p:nvSpPr>
        <p:spPr>
          <a:xfrm>
            <a:off x="8554711" y="2036045"/>
            <a:ext cx="810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y-GB" sz="2800" dirty="0">
                <a:solidFill>
                  <a:srgbClr val="A1B4C3"/>
                </a:solidFill>
              </a:rPr>
              <a:t>ŷ(x)</a:t>
            </a:r>
            <a:endParaRPr lang="en-US" sz="2800" dirty="0">
              <a:solidFill>
                <a:srgbClr val="A1B4C3"/>
              </a:solidFill>
            </a:endParaRPr>
          </a:p>
        </p:txBody>
      </p:sp>
      <p:sp>
        <p:nvSpPr>
          <p:cNvPr id="28122" name="TextBox 28121">
            <a:extLst>
              <a:ext uri="{FF2B5EF4-FFF2-40B4-BE49-F238E27FC236}">
                <a16:creationId xmlns:a16="http://schemas.microsoft.com/office/drawing/2014/main" id="{76118874-C1F3-E094-78A4-4CA7CFE66658}"/>
              </a:ext>
            </a:extLst>
          </p:cNvPr>
          <p:cNvSpPr txBox="1"/>
          <p:nvPr/>
        </p:nvSpPr>
        <p:spPr>
          <a:xfrm>
            <a:off x="2997200" y="3479319"/>
            <a:ext cx="994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A7B789"/>
                </a:solidFill>
              </a:rPr>
              <a:t>φ</a:t>
            </a:r>
            <a:r>
              <a:rPr lang="en-US" dirty="0" err="1">
                <a:solidFill>
                  <a:srgbClr val="A7B789"/>
                </a:solidFill>
              </a:rPr>
              <a:t>i</a:t>
            </a:r>
            <a:r>
              <a:rPr lang="en-US" sz="2800" dirty="0">
                <a:solidFill>
                  <a:srgbClr val="A7B789"/>
                </a:solidFill>
              </a:rPr>
              <a:t>(x)</a:t>
            </a:r>
          </a:p>
        </p:txBody>
      </p:sp>
      <p:sp>
        <p:nvSpPr>
          <p:cNvPr id="28123" name="TextBox 28122">
            <a:extLst>
              <a:ext uri="{FF2B5EF4-FFF2-40B4-BE49-F238E27FC236}">
                <a16:creationId xmlns:a16="http://schemas.microsoft.com/office/drawing/2014/main" id="{7EC08CF5-2F70-5D7F-19C9-0D89C7D60D71}"/>
              </a:ext>
            </a:extLst>
          </p:cNvPr>
          <p:cNvSpPr txBox="1"/>
          <p:nvPr/>
        </p:nvSpPr>
        <p:spPr>
          <a:xfrm>
            <a:off x="2983706" y="4766455"/>
            <a:ext cx="994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6F6F74"/>
                </a:solidFill>
              </a:rPr>
              <a:t>χ</a:t>
            </a:r>
            <a:r>
              <a:rPr lang="en-US" dirty="0" err="1">
                <a:solidFill>
                  <a:srgbClr val="6F6F74"/>
                </a:solidFill>
              </a:rPr>
              <a:t>i</a:t>
            </a:r>
            <a:r>
              <a:rPr lang="en-US" sz="2800" dirty="0">
                <a:solidFill>
                  <a:srgbClr val="6F6F74"/>
                </a:solidFill>
              </a:rPr>
              <a:t>(x)</a:t>
            </a:r>
          </a:p>
        </p:txBody>
      </p:sp>
    </p:spTree>
    <p:extLst>
      <p:ext uri="{BB962C8B-B14F-4D97-AF65-F5344CB8AC3E}">
        <p14:creationId xmlns:p14="http://schemas.microsoft.com/office/powerpoint/2010/main" val="24553912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A4E6D-3F39-303F-D553-5187E5AF3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2422-0D4F-E6B7-6C95-B6DBB1079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Basis Decomposition for PRT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416E8DE-4A83-A84B-C05E-A19CB96953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787030" cy="4240434"/>
          </a:xfrm>
        </p:spPr>
        <p:txBody>
          <a:bodyPr>
            <a:normAutofit/>
          </a:bodyPr>
          <a:lstStyle/>
          <a:p>
            <a:r>
              <a:rPr lang="en-US" sz="2800" dirty="0"/>
              <a:t>Densely sample the PRT matrices at each vertex</a:t>
            </a:r>
          </a:p>
          <a:p>
            <a:r>
              <a:rPr lang="en-US" sz="2800" dirty="0"/>
              <a:t>Use gradient descent or another optimization algorithm to </a:t>
            </a:r>
            <a:r>
              <a:rPr lang="en-US" sz="2800" i="1" dirty="0"/>
              <a:t>learn</a:t>
            </a:r>
            <a:r>
              <a:rPr lang="en-US" sz="2800" dirty="0"/>
              <a:t> two differentiable textures: one for coefficient and one for basis</a:t>
            </a:r>
          </a:p>
          <a:p>
            <a:r>
              <a:rPr lang="en-US" sz="2800" dirty="0"/>
              <a:t>Optimize over the reconstruction loss</a:t>
            </a:r>
          </a:p>
          <a:p>
            <a:r>
              <a:rPr lang="en-US" sz="2800" dirty="0"/>
              <a:t>End up with two piecewise-linear textures that can be smoothly interpolated anywhere.</a:t>
            </a:r>
          </a:p>
        </p:txBody>
      </p:sp>
      <p:pic>
        <p:nvPicPr>
          <p:cNvPr id="28674" name="Picture 2" descr="equation">
            <a:extLst>
              <a:ext uri="{FF2B5EF4-FFF2-40B4-BE49-F238E27FC236}">
                <a16:creationId xmlns:a16="http://schemas.microsoft.com/office/drawing/2014/main" id="{815E4D5B-05E7-F3B1-9646-800F5B8E4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549" y="3239942"/>
            <a:ext cx="3808463" cy="587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6844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6ACC15-4984-2219-DD67-8E6268625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57025-608A-5AFA-F49A-DA77FA4D6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Scale PRT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B7C4E0-B9FD-21FF-9270-C037C8DBF98F}"/>
              </a:ext>
            </a:extLst>
          </p:cNvPr>
          <p:cNvSpPr txBox="1"/>
          <p:nvPr/>
        </p:nvSpPr>
        <p:spPr>
          <a:xfrm>
            <a:off x="5757076" y="6406395"/>
            <a:ext cx="62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borrowed from Ari Silvennoinen’s SIGGRAPH slides (2021)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3E9401-94F3-9038-F99E-BE802AE01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947" y="1963256"/>
            <a:ext cx="10205884" cy="366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985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1EDE9-1F8E-7DCF-585F-706C95703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36C53-3669-87D5-01D7-1B247AAD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 to learn Glossy Elements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4EE13E2E-24E4-4B74-9F2E-28015F04D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240434"/>
          </a:xfrm>
        </p:spPr>
        <p:txBody>
          <a:bodyPr>
            <a:normAutofit/>
          </a:bodyPr>
          <a:lstStyle/>
          <a:p>
            <a:r>
              <a:rPr lang="en-US" sz="2800" dirty="0"/>
              <a:t>Moving Basis Decomposition is </a:t>
            </a:r>
            <a:r>
              <a:rPr lang="en-US" sz="2800" i="1" dirty="0"/>
              <a:t>independent</a:t>
            </a:r>
            <a:r>
              <a:rPr lang="en-US" sz="2800" dirty="0"/>
              <a:t> of the choice of PRT method used.</a:t>
            </a:r>
          </a:p>
          <a:p>
            <a:r>
              <a:rPr lang="en-US" sz="2800" dirty="0"/>
              <a:t>Traditional PRT technique; hard to implement glossy materials!</a:t>
            </a:r>
          </a:p>
          <a:p>
            <a:r>
              <a:rPr lang="en-US" sz="2800" dirty="0"/>
              <a:t>Other data-driven methods may have to be used.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CA7093-9E18-1E9E-3894-854FB85D7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4375" y="1845734"/>
            <a:ext cx="3705669" cy="416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876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95ABA8-FCF1-1045-8BB0-5E1588DD20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F83109-831B-F37D-D2B1-E1AC0300B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CFAD0AEE-2CC8-7807-0ED0-A51254C59E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240434"/>
          </a:xfrm>
        </p:spPr>
        <p:txBody>
          <a:bodyPr>
            <a:normAutofit/>
          </a:bodyPr>
          <a:lstStyle/>
          <a:p>
            <a:r>
              <a:rPr lang="en-US" sz="2800" dirty="0"/>
              <a:t>Neural networks are a class of differentiable functions</a:t>
            </a:r>
          </a:p>
          <a:p>
            <a:r>
              <a:rPr lang="en-US" sz="2800" dirty="0"/>
              <a:t>Defined as a composition of affine transformations and nonlinearities</a:t>
            </a:r>
          </a:p>
          <a:p>
            <a:r>
              <a:rPr lang="en-US" sz="2800" dirty="0"/>
              <a:t>Universal function approximation</a:t>
            </a:r>
          </a:p>
        </p:txBody>
      </p:sp>
      <p:pic>
        <p:nvPicPr>
          <p:cNvPr id="32772" name="Picture 4" descr="equation">
            <a:extLst>
              <a:ext uri="{FF2B5EF4-FFF2-40B4-BE49-F238E27FC236}">
                <a16:creationId xmlns:a16="http://schemas.microsoft.com/office/drawing/2014/main" id="{EA50D910-5B8E-AF52-A992-96B381B6B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85" y="2562083"/>
            <a:ext cx="4557035" cy="670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4" name="Picture 6" descr="equation">
            <a:extLst>
              <a:ext uri="{FF2B5EF4-FFF2-40B4-BE49-F238E27FC236}">
                <a16:creationId xmlns:a16="http://schemas.microsoft.com/office/drawing/2014/main" id="{9A50B3A4-769E-45FB-8492-D5A5264E2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86" y="3492552"/>
            <a:ext cx="5467502" cy="66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6" name="Picture 8" descr="equation">
            <a:extLst>
              <a:ext uri="{FF2B5EF4-FFF2-40B4-BE49-F238E27FC236}">
                <a16:creationId xmlns:a16="http://schemas.microsoft.com/office/drawing/2014/main" id="{4AF79CFA-BAAD-B728-2643-18E583BC4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685" y="4608646"/>
            <a:ext cx="2145841" cy="66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0416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FFE7E-35B4-F787-E0EC-9FF290416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85728-E954-D284-D637-A8B729ABF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basis functions?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7FBFE9F-BAF1-97C9-ACF6-006BFE9CC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Basis vectors are functions                                      that combine linearly to produce any arbitrary function.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These individual functions are scaled by a </a:t>
            </a:r>
            <a:r>
              <a:rPr lang="en-US" sz="2400" i="1" dirty="0"/>
              <a:t>projection coefficient</a:t>
            </a:r>
            <a:r>
              <a:rPr lang="en-US" sz="2400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To get the projection coefficients, we can integrate the function alongside the relevant basis vector. This can be estimated either directly or via Monte Carlo.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1026" name="Picture 2" descr="equation">
            <a:extLst>
              <a:ext uri="{FF2B5EF4-FFF2-40B4-BE49-F238E27FC236}">
                <a16:creationId xmlns:a16="http://schemas.microsoft.com/office/drawing/2014/main" id="{5390F19F-9DE7-AA6D-9691-22A3583A5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290" y="1845734"/>
            <a:ext cx="2371170" cy="4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quation">
            <a:extLst>
              <a:ext uri="{FF2B5EF4-FFF2-40B4-BE49-F238E27FC236}">
                <a16:creationId xmlns:a16="http://schemas.microsoft.com/office/drawing/2014/main" id="{8E933602-9A54-1E12-7378-2FFC33DC6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41" y="3246137"/>
            <a:ext cx="3353717" cy="980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quation">
            <a:extLst>
              <a:ext uri="{FF2B5EF4-FFF2-40B4-BE49-F238E27FC236}">
                <a16:creationId xmlns:a16="http://schemas.microsoft.com/office/drawing/2014/main" id="{54A31D55-F708-9C20-013A-858E38F72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2005" y="5133848"/>
            <a:ext cx="3908949" cy="98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7150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022AC-E5A8-12BD-BA18-E65E169304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BC829-8E7B-B795-2CAC-E16D77C4F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as PRT Regressors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3036E83F-06B1-4942-8A34-3B0F9DC52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9511726" cy="4240434"/>
          </a:xfrm>
        </p:spPr>
        <p:txBody>
          <a:bodyPr>
            <a:normAutofit/>
          </a:bodyPr>
          <a:lstStyle/>
          <a:p>
            <a:r>
              <a:rPr lang="en-US" sz="2800" dirty="0"/>
              <a:t>Can we directly learn the view-dependent glossy transport by training a neural network directly?</a:t>
            </a:r>
          </a:p>
          <a:p>
            <a:r>
              <a:rPr lang="en-US" sz="2800" dirty="0"/>
              <a:t>Yes! (to an extent)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708430-6E4C-7CAE-C53C-997A0B299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94" y="3429000"/>
            <a:ext cx="9085006" cy="22712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223D72-C6BB-7FF4-9F4B-AFFD6719539A}"/>
              </a:ext>
            </a:extLst>
          </p:cNvPr>
          <p:cNvSpPr txBox="1"/>
          <p:nvPr/>
        </p:nvSpPr>
        <p:spPr>
          <a:xfrm>
            <a:off x="3382297" y="6194542"/>
            <a:ext cx="8809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Peiran</a:t>
            </a:r>
            <a:r>
              <a:rPr lang="en-US" dirty="0"/>
              <a:t> Ren, </a:t>
            </a:r>
            <a:r>
              <a:rPr lang="en-US" dirty="0" err="1"/>
              <a:t>Jiaping</a:t>
            </a:r>
            <a:r>
              <a:rPr lang="en-US" dirty="0"/>
              <a:t> Wang, </a:t>
            </a:r>
            <a:r>
              <a:rPr lang="en-US" dirty="0" err="1"/>
              <a:t>Minmin</a:t>
            </a:r>
            <a:r>
              <a:rPr lang="en-US" dirty="0"/>
              <a:t> Gong, Stephen Lin, Xin Tong, and </a:t>
            </a:r>
            <a:r>
              <a:rPr lang="en-US" dirty="0" err="1"/>
              <a:t>Baining</a:t>
            </a:r>
            <a:r>
              <a:rPr lang="en-US" dirty="0"/>
              <a:t> Guo. 2013. Global illumination with radiance regression functions. ACM Trans. Graph. 32, 4, Article 130 (July 2013), 12 pages. https://doi.org/10.1145/2461912.2462009</a:t>
            </a:r>
          </a:p>
        </p:txBody>
      </p:sp>
    </p:spTree>
    <p:extLst>
      <p:ext uri="{BB962C8B-B14F-4D97-AF65-F5344CB8AC3E}">
        <p14:creationId xmlns:p14="http://schemas.microsoft.com/office/powerpoint/2010/main" val="40398334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09A9B-4B07-126A-02D3-DD417B78E2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A76D4-06F1-7E25-0607-988F215D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 Regression Functions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91DAC4DD-5A4D-E559-D1E5-05C5248C5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642437" cy="4240434"/>
          </a:xfrm>
        </p:spPr>
        <p:txBody>
          <a:bodyPr>
            <a:normAutofit/>
          </a:bodyPr>
          <a:lstStyle/>
          <a:p>
            <a:r>
              <a:rPr lang="en-US" sz="2800" dirty="0"/>
              <a:t>How do we input an environment map to our network?</a:t>
            </a:r>
          </a:p>
          <a:p>
            <a:r>
              <a:rPr lang="en-US" sz="2800" dirty="0"/>
              <a:t>Hard: instead, just consider directional lights</a:t>
            </a:r>
          </a:p>
          <a:p>
            <a:r>
              <a:rPr lang="en-US" sz="2800" dirty="0"/>
              <a:t>Inputs to our neural network: view </a:t>
            </a:r>
            <a:r>
              <a:rPr lang="en-US" sz="2800" dirty="0" err="1"/>
              <a:t>dir</a:t>
            </a:r>
            <a:r>
              <a:rPr lang="en-US" sz="2800" dirty="0"/>
              <a:t>, light </a:t>
            </a:r>
            <a:r>
              <a:rPr lang="en-US" sz="2800" dirty="0" err="1"/>
              <a:t>dir</a:t>
            </a:r>
            <a:r>
              <a:rPr lang="en-US" sz="2800" dirty="0"/>
              <a:t>, position, normal, albedo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F9B89F-60EA-BF63-4078-4E16188228F3}"/>
              </a:ext>
            </a:extLst>
          </p:cNvPr>
          <p:cNvSpPr txBox="1"/>
          <p:nvPr/>
        </p:nvSpPr>
        <p:spPr>
          <a:xfrm>
            <a:off x="3382297" y="6194542"/>
            <a:ext cx="8809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Peiran</a:t>
            </a:r>
            <a:r>
              <a:rPr lang="en-US" dirty="0"/>
              <a:t> Ren, </a:t>
            </a:r>
            <a:r>
              <a:rPr lang="en-US" dirty="0" err="1"/>
              <a:t>Jiaping</a:t>
            </a:r>
            <a:r>
              <a:rPr lang="en-US" dirty="0"/>
              <a:t> Wang, </a:t>
            </a:r>
            <a:r>
              <a:rPr lang="en-US" dirty="0" err="1"/>
              <a:t>Minmin</a:t>
            </a:r>
            <a:r>
              <a:rPr lang="en-US" dirty="0"/>
              <a:t> Gong, Stephen Lin, Xin Tong, and </a:t>
            </a:r>
            <a:r>
              <a:rPr lang="en-US" dirty="0" err="1"/>
              <a:t>Baining</a:t>
            </a:r>
            <a:r>
              <a:rPr lang="en-US" dirty="0"/>
              <a:t> Guo. 2013. Global illumination with radiance regression functions. ACM Trans. Graph. 32, 4, Article 130 (July 2013), 12 pages. https://doi.org/10.1145/2461912.2462009</a:t>
            </a:r>
          </a:p>
        </p:txBody>
      </p:sp>
      <p:pic>
        <p:nvPicPr>
          <p:cNvPr id="9" name="Picture 8" descr="A black background with orange circles and lines&#10;&#10;AI-generated content may be incorrect.">
            <a:extLst>
              <a:ext uri="{FF2B5EF4-FFF2-40B4-BE49-F238E27FC236}">
                <a16:creationId xmlns:a16="http://schemas.microsoft.com/office/drawing/2014/main" id="{7753B536-9A74-A331-9DCB-BAD56D3DE3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010" y="3429000"/>
            <a:ext cx="5903980" cy="2898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36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4FAE7-4CC9-8B85-D2B2-2A7CE614A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B6F9F-4EF4-5097-6BCF-68D25C508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Radiance Regression Functions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F73E200-0693-A08D-C597-B007FE69D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737360"/>
            <a:ext cx="10642437" cy="4348808"/>
          </a:xfrm>
        </p:spPr>
        <p:txBody>
          <a:bodyPr>
            <a:normAutofit/>
          </a:bodyPr>
          <a:lstStyle/>
          <a:p>
            <a:r>
              <a:rPr lang="en-US" sz="2800" dirty="0"/>
              <a:t>Works well! Gets diffuse caustics and even gets glossy reflections too!</a:t>
            </a:r>
          </a:p>
          <a:p>
            <a:r>
              <a:rPr lang="en-US" sz="2800" dirty="0"/>
              <a:t>But it’s too slow to render a full environment.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315C04-EA93-F842-2AAC-4A435AD497F1}"/>
              </a:ext>
            </a:extLst>
          </p:cNvPr>
          <p:cNvSpPr txBox="1"/>
          <p:nvPr/>
        </p:nvSpPr>
        <p:spPr>
          <a:xfrm>
            <a:off x="3382297" y="6194542"/>
            <a:ext cx="880970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Peiran</a:t>
            </a:r>
            <a:r>
              <a:rPr lang="en-US" dirty="0"/>
              <a:t> Ren, </a:t>
            </a:r>
            <a:r>
              <a:rPr lang="en-US" dirty="0" err="1"/>
              <a:t>Jiaping</a:t>
            </a:r>
            <a:r>
              <a:rPr lang="en-US" dirty="0"/>
              <a:t> Wang, </a:t>
            </a:r>
            <a:r>
              <a:rPr lang="en-US" dirty="0" err="1"/>
              <a:t>Minmin</a:t>
            </a:r>
            <a:r>
              <a:rPr lang="en-US" dirty="0"/>
              <a:t> Gong, Stephen Lin, Xin Tong, and </a:t>
            </a:r>
            <a:r>
              <a:rPr lang="en-US" dirty="0" err="1"/>
              <a:t>Baining</a:t>
            </a:r>
            <a:r>
              <a:rPr lang="en-US" dirty="0"/>
              <a:t> Guo. 2013. Global illumination with radiance regression functions. ACM Trans. Graph. 32, 4, Article 130 (July 2013), 12 pages. https://doi.org/10.1145/2461912.2462009</a:t>
            </a:r>
          </a:p>
        </p:txBody>
      </p:sp>
      <p:pic>
        <p:nvPicPr>
          <p:cNvPr id="4" name="Online Media 3" title="Global Illumination with Radiance Regression Functions">
            <a:hlinkClick r:id="" action="ppaction://media"/>
            <a:extLst>
              <a:ext uri="{FF2B5EF4-FFF2-40B4-BE49-F238E27FC236}">
                <a16:creationId xmlns:a16="http://schemas.microsoft.com/office/drawing/2014/main" id="{06464BD1-98B3-0099-1912-65AEE319A3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62400" y="2824316"/>
            <a:ext cx="42672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16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8ABA1-2902-4C68-D7E8-C77B6EAEE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B6888-D661-A590-E4FA-1898892F0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Precomputed Radiance Transfer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B86A6307-7CF2-7E38-727B-11E54A731D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737360"/>
            <a:ext cx="10642437" cy="4348808"/>
          </a:xfrm>
        </p:spPr>
        <p:txBody>
          <a:bodyPr>
            <a:normAutofit/>
          </a:bodyPr>
          <a:lstStyle/>
          <a:p>
            <a:r>
              <a:rPr lang="en-US" sz="2800" dirty="0"/>
              <a:t>Idea: encode the entire environment map as a learned neural feature vector.</a:t>
            </a:r>
          </a:p>
          <a:p>
            <a:r>
              <a:rPr lang="en-US" sz="2800" dirty="0"/>
              <a:t>Combine this with the G-buffer information via another </a:t>
            </a:r>
            <a:r>
              <a:rPr lang="en-US" sz="2800" i="1" dirty="0"/>
              <a:t>learned operator </a:t>
            </a:r>
            <a:r>
              <a:rPr lang="en-US" sz="2800" dirty="0"/>
              <a:t>to produce the final rendered color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9CBB13-17C8-8BD8-12D7-8944CDFFA52F}"/>
              </a:ext>
            </a:extLst>
          </p:cNvPr>
          <p:cNvSpPr txBox="1"/>
          <p:nvPr/>
        </p:nvSpPr>
        <p:spPr>
          <a:xfrm>
            <a:off x="2374760" y="6346039"/>
            <a:ext cx="10642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Rainer, G., </a:t>
            </a:r>
            <a:r>
              <a:rPr lang="en-US" b="0" i="0" dirty="0" err="1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Bousseau</a:t>
            </a:r>
            <a:r>
              <a:rPr lang="en-US" b="0" i="0" dirty="0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, A., Ritschel, T. and </a:t>
            </a:r>
            <a:r>
              <a:rPr lang="en-US" b="0" i="0" dirty="0" err="1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Drettakis</a:t>
            </a:r>
            <a:r>
              <a:rPr lang="en-US" b="0" i="0" dirty="0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, G. (2022), Neural Precomputed Radiance Transfer. Computer Graphics Forum, 41: 365-378. </a:t>
            </a:r>
            <a:r>
              <a:rPr lang="en-US" b="0" i="0" u="none" strike="noStrike" dirty="0">
                <a:solidFill>
                  <a:srgbClr val="123D80"/>
                </a:solidFill>
                <a:effectLst/>
                <a:latin typeface="Open Sans" panose="020F0502020204030204" pitchFamily="34" charset="0"/>
                <a:hlinkClick r:id="rId3"/>
              </a:rPr>
              <a:t>https://doi.org/10.1111/cgf.14480</a:t>
            </a:r>
            <a:endParaRPr lang="en-US" dirty="0"/>
          </a:p>
        </p:txBody>
      </p:sp>
      <p:pic>
        <p:nvPicPr>
          <p:cNvPr id="9" name="Picture 8" descr="A screenshot of a video&#10;&#10;AI-generated content may be incorrect.">
            <a:extLst>
              <a:ext uri="{FF2B5EF4-FFF2-40B4-BE49-F238E27FC236}">
                <a16:creationId xmlns:a16="http://schemas.microsoft.com/office/drawing/2014/main" id="{FEA38983-5527-FE0B-B1A8-21C93D28F0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278" y="3838268"/>
            <a:ext cx="1007745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3348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79833-36F4-768D-E1DD-F40D3F27E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74BF2-1118-D8F9-273C-05C6F0CCF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Precomputed Radiance Transfer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C72795D-5534-659E-3177-897464F3E5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737360"/>
            <a:ext cx="10642437" cy="4348808"/>
          </a:xfrm>
        </p:spPr>
        <p:txBody>
          <a:bodyPr>
            <a:normAutofit/>
          </a:bodyPr>
          <a:lstStyle/>
          <a:p>
            <a:r>
              <a:rPr lang="en-US" sz="2800" dirty="0"/>
              <a:t>This also produces good results!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552A10-3F1F-C044-93A0-DB4FB4CD1756}"/>
              </a:ext>
            </a:extLst>
          </p:cNvPr>
          <p:cNvSpPr txBox="1"/>
          <p:nvPr/>
        </p:nvSpPr>
        <p:spPr>
          <a:xfrm>
            <a:off x="2374760" y="6346039"/>
            <a:ext cx="106424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Rainer, G., </a:t>
            </a:r>
            <a:r>
              <a:rPr lang="en-US" b="0" i="0" dirty="0" err="1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Bousseau</a:t>
            </a:r>
            <a:r>
              <a:rPr lang="en-US" b="0" i="0" dirty="0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, A., Ritschel, T. and </a:t>
            </a:r>
            <a:r>
              <a:rPr lang="en-US" b="0" i="0" dirty="0" err="1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Drettakis</a:t>
            </a:r>
            <a:r>
              <a:rPr lang="en-US" b="0" i="0" dirty="0">
                <a:solidFill>
                  <a:srgbClr val="1C1D1E"/>
                </a:solidFill>
                <a:effectLst/>
                <a:latin typeface="Open Sans" panose="020F0502020204030204" pitchFamily="34" charset="0"/>
              </a:rPr>
              <a:t>, G. (2022), Neural Precomputed Radiance Transfer. Computer Graphics Forum, 41: 365-378. </a:t>
            </a:r>
            <a:r>
              <a:rPr lang="en-US" b="0" i="0" u="none" strike="noStrike" dirty="0">
                <a:solidFill>
                  <a:srgbClr val="123D80"/>
                </a:solidFill>
                <a:effectLst/>
                <a:latin typeface="Open Sans" panose="020F0502020204030204" pitchFamily="34" charset="0"/>
                <a:hlinkClick r:id="rId7"/>
              </a:rPr>
              <a:t>https://doi.org/10.1111/cgf.14480</a:t>
            </a:r>
            <a:endParaRPr lang="en-US" dirty="0"/>
          </a:p>
        </p:txBody>
      </p:sp>
      <p:pic>
        <p:nvPicPr>
          <p:cNvPr id="3" name="nprt1">
            <a:hlinkClick r:id="" action="ppaction://media"/>
            <a:extLst>
              <a:ext uri="{FF2B5EF4-FFF2-40B4-BE49-F238E27FC236}">
                <a16:creationId xmlns:a16="http://schemas.microsoft.com/office/drawing/2014/main" id="{8488FBEF-7AF8-D371-BA62-1B65B052B0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44199" y="2184093"/>
            <a:ext cx="3902075" cy="3902075"/>
          </a:xfrm>
          <a:prstGeom prst="rect">
            <a:avLst/>
          </a:prstGeom>
        </p:spPr>
      </p:pic>
      <p:pic>
        <p:nvPicPr>
          <p:cNvPr id="4" name="nprt2">
            <a:hlinkClick r:id="" action="ppaction://media"/>
            <a:extLst>
              <a:ext uri="{FF2B5EF4-FFF2-40B4-BE49-F238E27FC236}">
                <a16:creationId xmlns:a16="http://schemas.microsoft.com/office/drawing/2014/main" id="{6119C15B-428C-CE58-24AA-321520191B4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48683" y="2184093"/>
            <a:ext cx="3902075" cy="390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15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23B5A-92F4-854D-F6D7-D8C4F9D3C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3070E-303F-15F7-A0EA-BBA7FF10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Precomputed Radiance Transfer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5271608-1825-8A52-49BE-C3CE95CC2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58944"/>
            <a:ext cx="10642437" cy="4227223"/>
          </a:xfrm>
        </p:spPr>
        <p:txBody>
          <a:bodyPr>
            <a:normAutofit/>
          </a:bodyPr>
          <a:lstStyle/>
          <a:p>
            <a:r>
              <a:rPr lang="en-US" sz="2800" dirty="0"/>
              <a:t>However, this doesn’t generalize well to 1) novel environment maps, and 2) view directions far from training</a:t>
            </a:r>
          </a:p>
          <a:p>
            <a:r>
              <a:rPr lang="en-US" sz="2800" dirty="0"/>
              <a:t>Color shifts and other artifacts (lack of reflections) are seen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674897-E95D-3B1B-22E5-B4B636AE7D5B}"/>
              </a:ext>
            </a:extLst>
          </p:cNvPr>
          <p:cNvSpPr txBox="1"/>
          <p:nvPr/>
        </p:nvSpPr>
        <p:spPr>
          <a:xfrm>
            <a:off x="2374760" y="6346039"/>
            <a:ext cx="10642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C1D1E"/>
                </a:solidFill>
                <a:latin typeface="Open Sans" panose="020F0502020204030204" pitchFamily="34" charset="0"/>
              </a:rPr>
              <a:t>Raghavan, N., Xiao, Y., Lin, K.-E., Sun, T., Bi, S., Xu, Z., Li, T.-M. and Ramamoorthi, R. (2023), Neural Free-Viewpoint Relighting for Glossy Indirect Illumination. Computer Graphics Forum, 42: e14885. https://doi.org/10.1111/cgf.14885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B84472-602B-C604-A67D-04AE3F3C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79" y="3610750"/>
            <a:ext cx="5276474" cy="25802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9E0D92-3F9E-1A8E-376A-DAE18F1C7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3752" y="3595909"/>
            <a:ext cx="5365963" cy="2611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39805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B0ED09-BD7F-D41C-E6B2-A3EF60C56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4CD8D-3EBB-A56E-2B2C-298E98567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Pure Neural Methods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6B130F3C-392E-627B-077E-C7AD5EA28D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58944"/>
            <a:ext cx="10642437" cy="4227223"/>
          </a:xfrm>
        </p:spPr>
        <p:txBody>
          <a:bodyPr>
            <a:normAutofit/>
          </a:bodyPr>
          <a:lstStyle/>
          <a:p>
            <a:r>
              <a:rPr lang="en-US" sz="2800" dirty="0"/>
              <a:t>Neural networks require a lot of data to generalize</a:t>
            </a:r>
          </a:p>
          <a:p>
            <a:r>
              <a:rPr lang="en-US" sz="2800" dirty="0"/>
              <a:t>For complex scenes, naïve sampling quickly becomes intractable </a:t>
            </a:r>
          </a:p>
          <a:p>
            <a:r>
              <a:rPr lang="en-US" sz="2800" dirty="0"/>
              <a:t>Could generalize better by reducing the complexity of the problem</a:t>
            </a:r>
          </a:p>
          <a:p>
            <a:r>
              <a:rPr lang="en-US" sz="2800" dirty="0"/>
              <a:t>But how do we </a:t>
            </a:r>
            <a:r>
              <a:rPr lang="en-US" sz="2800"/>
              <a:t>do this?</a:t>
            </a:r>
          </a:p>
        </p:txBody>
      </p:sp>
    </p:spTree>
    <p:extLst>
      <p:ext uri="{BB962C8B-B14F-4D97-AF65-F5344CB8AC3E}">
        <p14:creationId xmlns:p14="http://schemas.microsoft.com/office/powerpoint/2010/main" val="25865717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E362F-AA7A-3A72-E5F6-889EB1257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4C30-367E-0C31-38CA-0D4B34109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Problems with Pure Neural Methods</a:t>
            </a:r>
          </a:p>
        </p:txBody>
      </p:sp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DD5E68CC-E95E-BE8B-4458-AE9286A7C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58944"/>
            <a:ext cx="10642437" cy="4227223"/>
          </a:xfrm>
        </p:spPr>
        <p:txBody>
          <a:bodyPr>
            <a:normAutofit/>
          </a:bodyPr>
          <a:lstStyle/>
          <a:p>
            <a:r>
              <a:rPr lang="en-US" sz="2800" dirty="0"/>
              <a:t>Previous work has shown that wavelets give us high-frequency details while only a few are selected.</a:t>
            </a:r>
          </a:p>
          <a:p>
            <a:r>
              <a:rPr lang="en-US" sz="2800" dirty="0"/>
              <a:t>Exact lighting can be obtained via dot product.</a:t>
            </a:r>
          </a:p>
          <a:p>
            <a:r>
              <a:rPr lang="en-US" sz="2800" dirty="0"/>
              <a:t>What if we instead directly output wavelet coefficients instead of RGB/radiance values?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7366932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7FD2DD-BD14-4F27-D7C2-F4E42D84C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A8691-B94B-1C07-9429-1663DDD16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Wavelet Output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DED233-8C4F-49A5-22F6-7B0F23DE9782}"/>
              </a:ext>
            </a:extLst>
          </p:cNvPr>
          <p:cNvSpPr txBox="1"/>
          <p:nvPr/>
        </p:nvSpPr>
        <p:spPr>
          <a:xfrm>
            <a:off x="2374760" y="6346039"/>
            <a:ext cx="10642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C1D1E"/>
                </a:solidFill>
                <a:latin typeface="Open Sans" panose="020F0502020204030204" pitchFamily="34" charset="0"/>
              </a:rPr>
              <a:t>Raghavan, N., Xiao, Y., Lin, K.-E., Sun, T., Bi, S., Xu, Z., Li, T.-M. and Ramamoorthi, R. (2023), Neural Free-Viewpoint Relighting for Glossy Indirect Illumination. Computer Graphics Forum, 42: e14885. https://doi.org/10.1111/cgf.14885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B6435-B1DA-CE89-542E-4D80BD9849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This works much better at reducing color shifts from strange environments.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1D65A81-7002-7096-92C8-B59108B1F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2764859"/>
            <a:ext cx="10058400" cy="348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844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3A115C-5EA7-5926-AAF6-6C7FA1B864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43AC4-627C-ED8E-8E32-8BE4F36AB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Wavelet Output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127E7F-343C-D869-A214-D87A3E377ECD}"/>
              </a:ext>
            </a:extLst>
          </p:cNvPr>
          <p:cNvSpPr txBox="1"/>
          <p:nvPr/>
        </p:nvSpPr>
        <p:spPr>
          <a:xfrm>
            <a:off x="2374760" y="6346039"/>
            <a:ext cx="10642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C1D1E"/>
                </a:solidFill>
                <a:latin typeface="Open Sans" panose="020F0502020204030204" pitchFamily="34" charset="0"/>
              </a:rPr>
              <a:t>Raghavan, N., Xiao, Y., Lin, K.-E., Sun, T., Bi, S., Xu, Z., Li, T.-M. and Ramamoorthi, R. (2023), Neural Free-Viewpoint Relighting for Glossy Indirect Illumination. Computer Graphics Forum, 42: e14885. https://doi.org/10.1111/cgf.14885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987C42-7DE0-0EE2-9AF8-9E69D148FA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5343713" cy="4023360"/>
          </a:xfrm>
        </p:spPr>
        <p:txBody>
          <a:bodyPr>
            <a:normAutofit/>
          </a:bodyPr>
          <a:lstStyle/>
          <a:p>
            <a:r>
              <a:rPr lang="en-US" sz="2800" dirty="0"/>
              <a:t>This also works for obtaining glossy indirect illumination at angles far from training!</a:t>
            </a:r>
          </a:p>
          <a:p>
            <a:r>
              <a:rPr lang="en-US" sz="2800" dirty="0"/>
              <a:t>Here, we see a glossy caustic on a reflective floor.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148907-A2AE-01C3-2B18-6B8A3740EF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5948" y="1845734"/>
            <a:ext cx="2861499" cy="4406202"/>
          </a:xfrm>
          <a:prstGeom prst="rect">
            <a:avLst/>
          </a:prstGeom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2AF14956-42A3-5705-9F94-0044E8BFC903}"/>
              </a:ext>
            </a:extLst>
          </p:cNvPr>
          <p:cNvSpPr txBox="1">
            <a:spLocks/>
          </p:cNvSpPr>
          <p:nvPr/>
        </p:nvSpPr>
        <p:spPr>
          <a:xfrm>
            <a:off x="10379847" y="2359875"/>
            <a:ext cx="714873" cy="6445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GT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5D0EFABE-3F80-F7F0-539F-810AF1D94815}"/>
              </a:ext>
            </a:extLst>
          </p:cNvPr>
          <p:cNvSpPr txBox="1">
            <a:spLocks/>
          </p:cNvSpPr>
          <p:nvPr/>
        </p:nvSpPr>
        <p:spPr>
          <a:xfrm>
            <a:off x="10379847" y="3845995"/>
            <a:ext cx="914500" cy="6445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Ours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2E9A4796-E106-4262-4D66-E713C9A23914}"/>
              </a:ext>
            </a:extLst>
          </p:cNvPr>
          <p:cNvSpPr txBox="1">
            <a:spLocks/>
          </p:cNvSpPr>
          <p:nvPr/>
        </p:nvSpPr>
        <p:spPr>
          <a:xfrm>
            <a:off x="10379847" y="5332115"/>
            <a:ext cx="914500" cy="6445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NPRT</a:t>
            </a:r>
          </a:p>
        </p:txBody>
      </p:sp>
    </p:spTree>
    <p:extLst>
      <p:ext uri="{BB962C8B-B14F-4D97-AF65-F5344CB8AC3E}">
        <p14:creationId xmlns:p14="http://schemas.microsoft.com/office/powerpoint/2010/main" val="1777887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A8D92-EE3E-B9E7-C130-812179474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AF432-9B40-87F6-BA7B-EABA37EF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Sinusoids as Continuous Basis Functions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71C5871-0597-456C-24F8-8F2D5B202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0485120" cy="4023360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These are the basis functions on the </a:t>
            </a:r>
            <a:r>
              <a:rPr lang="en-US" sz="2400" i="1" dirty="0"/>
              <a:t>circle</a:t>
            </a:r>
            <a:r>
              <a:rPr lang="en-US" sz="2400" dirty="0"/>
              <a:t>. This defines a continuous Fourier series.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If the period </a:t>
            </a:r>
            <a:r>
              <a:rPr lang="en-US" sz="2400" i="1" dirty="0"/>
              <a:t>P </a:t>
            </a:r>
            <a:r>
              <a:rPr lang="en-US" sz="2400" dirty="0"/>
              <a:t>goes to infinity, we recover the continuous Fourier Transform.</a:t>
            </a:r>
          </a:p>
        </p:txBody>
      </p:sp>
      <p:pic>
        <p:nvPicPr>
          <p:cNvPr id="8200" name="Picture 8" descr="equation">
            <a:extLst>
              <a:ext uri="{FF2B5EF4-FFF2-40B4-BE49-F238E27FC236}">
                <a16:creationId xmlns:a16="http://schemas.microsoft.com/office/drawing/2014/main" id="{200B0150-B0DB-66A8-E109-ADFBFB548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65" y="5192987"/>
            <a:ext cx="4154093" cy="1020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equation">
            <a:extLst>
              <a:ext uri="{FF2B5EF4-FFF2-40B4-BE49-F238E27FC236}">
                <a16:creationId xmlns:a16="http://schemas.microsoft.com/office/drawing/2014/main" id="{14F9FE9D-F33C-F861-7E7F-EF086A7A9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65" y="3899028"/>
            <a:ext cx="4242869" cy="101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8" name="Picture 16" descr="equation">
            <a:extLst>
              <a:ext uri="{FF2B5EF4-FFF2-40B4-BE49-F238E27FC236}">
                <a16:creationId xmlns:a16="http://schemas.microsoft.com/office/drawing/2014/main" id="{B1058504-3989-C7D2-1D0E-5921515B4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4221" y="2753535"/>
            <a:ext cx="6161103" cy="1063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86653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98049-0D7C-560B-963E-B3C8E9468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FF407-C613-07ED-F40F-6215804FC8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156" y="-673779"/>
            <a:ext cx="10058400" cy="1450757"/>
          </a:xfrm>
        </p:spPr>
        <p:txBody>
          <a:bodyPr/>
          <a:lstStyle/>
          <a:p>
            <a:r>
              <a:rPr lang="en-US" dirty="0"/>
              <a:t>Direct Wavelet Output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5F54796-1F24-9BD3-11E7-5BE5856BD53F}"/>
              </a:ext>
            </a:extLst>
          </p:cNvPr>
          <p:cNvSpPr txBox="1"/>
          <p:nvPr/>
        </p:nvSpPr>
        <p:spPr>
          <a:xfrm>
            <a:off x="2374760" y="6346039"/>
            <a:ext cx="10642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C1D1E"/>
                </a:solidFill>
                <a:latin typeface="Open Sans" panose="020F0502020204030204" pitchFamily="34" charset="0"/>
              </a:rPr>
              <a:t>Raghavan, N., Xiao, Y., Lin, K.-E., Sun, T., Bi, S., Xu, Z., Li, T.-M. and Ramamoorthi, R. (2023), Neural Free-Viewpoint Relighting for Glossy Indirect Illumination. Computer Graphics Forum, 42: e14885. https://doi.org/10.1111/cgf.14885</a:t>
            </a:r>
            <a:endParaRPr lang="en-US" dirty="0"/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7E0EAE4E-1079-CFA3-A531-400EC83B11FD}"/>
              </a:ext>
            </a:extLst>
          </p:cNvPr>
          <p:cNvGrpSpPr/>
          <p:nvPr/>
        </p:nvGrpSpPr>
        <p:grpSpPr>
          <a:xfrm>
            <a:off x="1066800" y="732797"/>
            <a:ext cx="10077342" cy="5325757"/>
            <a:chOff x="258762" y="1827286"/>
            <a:chExt cx="23908240" cy="11791877"/>
          </a:xfrm>
        </p:grpSpPr>
        <p:pic>
          <p:nvPicPr>
            <p:cNvPr id="12" name="FxK0NOKBPsSBlqLtswyN4b0JDA3cp4t0pUnUA3DjZVV3MqCBUr-uhFedG2HI-D8yZdBem6z9XeR3iwsOdaLuh8K1VoZCYnP32WDN8bra_emJ4nfnDrmCP33kaEsLlYCIYGzzNhSn60RvxHs=s2048.png" descr="FxK0NOKBPsSBlqLtswyN4b0JDA3cp4t0pUnUA3DjZVV3MqCBUr-uhFedG2HI-D8yZdBem6z9XeR3iwsOdaLuh8K1VoZCYnP32WDN8bra_emJ4nfnDrmCP33kaEsLlYCIYGzzNhSn60RvxHs=s2048.png">
              <a:extLst>
                <a:ext uri="{FF2B5EF4-FFF2-40B4-BE49-F238E27FC236}">
                  <a16:creationId xmlns:a16="http://schemas.microsoft.com/office/drawing/2014/main" id="{2280D1AF-2C7C-5229-0668-A07FE2B89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380" t="2500" r="1926" b="3130"/>
            <a:stretch>
              <a:fillRect/>
            </a:stretch>
          </p:blipFill>
          <p:spPr>
            <a:xfrm>
              <a:off x="545539" y="2090396"/>
              <a:ext cx="3825876" cy="28690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5378" y="0"/>
                  </a:moveTo>
                  <a:lnTo>
                    <a:pt x="5348" y="3612"/>
                  </a:lnTo>
                  <a:lnTo>
                    <a:pt x="5322" y="7225"/>
                  </a:lnTo>
                  <a:lnTo>
                    <a:pt x="2660" y="7264"/>
                  </a:lnTo>
                  <a:lnTo>
                    <a:pt x="0" y="7300"/>
                  </a:lnTo>
                  <a:lnTo>
                    <a:pt x="0" y="10873"/>
                  </a:lnTo>
                  <a:lnTo>
                    <a:pt x="0" y="14444"/>
                  </a:lnTo>
                  <a:lnTo>
                    <a:pt x="2660" y="14483"/>
                  </a:lnTo>
                  <a:lnTo>
                    <a:pt x="5322" y="14522"/>
                  </a:lnTo>
                  <a:lnTo>
                    <a:pt x="5348" y="18059"/>
                  </a:lnTo>
                  <a:lnTo>
                    <a:pt x="5378" y="21600"/>
                  </a:lnTo>
                  <a:lnTo>
                    <a:pt x="10744" y="21600"/>
                  </a:lnTo>
                  <a:lnTo>
                    <a:pt x="10773" y="18059"/>
                  </a:lnTo>
                  <a:lnTo>
                    <a:pt x="10802" y="14522"/>
                  </a:lnTo>
                  <a:lnTo>
                    <a:pt x="16202" y="14483"/>
                  </a:lnTo>
                  <a:lnTo>
                    <a:pt x="21600" y="14447"/>
                  </a:lnTo>
                  <a:lnTo>
                    <a:pt x="21600" y="10873"/>
                  </a:lnTo>
                  <a:lnTo>
                    <a:pt x="21600" y="7300"/>
                  </a:lnTo>
                  <a:lnTo>
                    <a:pt x="16202" y="7261"/>
                  </a:lnTo>
                  <a:lnTo>
                    <a:pt x="10802" y="7225"/>
                  </a:lnTo>
                  <a:lnTo>
                    <a:pt x="10773" y="3612"/>
                  </a:lnTo>
                  <a:lnTo>
                    <a:pt x="10744" y="0"/>
                  </a:lnTo>
                  <a:lnTo>
                    <a:pt x="8062" y="0"/>
                  </a:lnTo>
                  <a:lnTo>
                    <a:pt x="5378" y="0"/>
                  </a:lnTo>
                  <a:close/>
                </a:path>
              </a:pathLst>
            </a:custGeom>
            <a:ln w="12700">
              <a:miter lim="400000"/>
            </a:ln>
          </p:spPr>
        </p:pic>
        <p:grpSp>
          <p:nvGrpSpPr>
            <p:cNvPr id="13" name="Group">
              <a:extLst>
                <a:ext uri="{FF2B5EF4-FFF2-40B4-BE49-F238E27FC236}">
                  <a16:creationId xmlns:a16="http://schemas.microsoft.com/office/drawing/2014/main" id="{88117553-4224-CB76-211B-D04D836AA71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535488" y="1974849"/>
              <a:ext cx="10452101" cy="3117851"/>
              <a:chOff x="0" y="-12"/>
              <a:chExt cx="10452175" cy="3117862"/>
            </a:xfrm>
          </p:grpSpPr>
          <p:sp>
            <p:nvSpPr>
              <p:cNvPr id="14" name="Line">
                <a:extLst>
                  <a:ext uri="{FF2B5EF4-FFF2-40B4-BE49-F238E27FC236}">
                    <a16:creationId xmlns:a16="http://schemas.microsoft.com/office/drawing/2014/main" id="{46112320-F728-316B-5F6E-F44F0B2D1B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558919"/>
                <a:ext cx="6129023" cy="1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miter lim="4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0800" tIns="50800" rIns="50800" bIns="50800" anchor="ctr"/>
              <a:lstStyle/>
              <a:p>
                <a:endParaRPr lang="en-US"/>
              </a:p>
            </p:txBody>
          </p:sp>
          <p:sp>
            <p:nvSpPr>
              <p:cNvPr id="15" name="2D Haar Transform">
                <a:extLst>
                  <a:ext uri="{FF2B5EF4-FFF2-40B4-BE49-F238E27FC236}">
                    <a16:creationId xmlns:a16="http://schemas.microsoft.com/office/drawing/2014/main" id="{9889CA38-18FA-1A40-D2BB-83B73EE6F9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85822" y="718313"/>
                <a:ext cx="4158940" cy="56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dirty="0"/>
                  <a:t>2D Haar Transform</a:t>
                </a:r>
              </a:p>
            </p:txBody>
          </p:sp>
          <p:pic>
            <p:nvPicPr>
              <p:cNvPr id="16" name="Screen Shot 2023-06-22 at 17.55.10.png" descr="Screen Shot 2023-06-22 at 17.55.10.png">
                <a:extLst>
                  <a:ext uri="{FF2B5EF4-FFF2-40B4-BE49-F238E27FC236}">
                    <a16:creationId xmlns:a16="http://schemas.microsoft.com/office/drawing/2014/main" id="{9CB7AA31-ADC3-9675-1B06-6DAACC9DFE4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148" t="4836" r="1957" b="5823"/>
              <a:stretch>
                <a:fillRect/>
              </a:stretch>
            </p:blipFill>
            <p:spPr>
              <a:xfrm>
                <a:off x="6293321" y="-12"/>
                <a:ext cx="4158854" cy="31178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2" h="21582" extrusionOk="0">
                    <a:moveTo>
                      <a:pt x="7118" y="0"/>
                    </a:moveTo>
                    <a:cubicBezTo>
                      <a:pt x="6306" y="2"/>
                      <a:pt x="5496" y="27"/>
                      <a:pt x="5460" y="74"/>
                    </a:cubicBezTo>
                    <a:cubicBezTo>
                      <a:pt x="5390" y="168"/>
                      <a:pt x="5384" y="7071"/>
                      <a:pt x="5454" y="7129"/>
                    </a:cubicBezTo>
                    <a:cubicBezTo>
                      <a:pt x="5479" y="7150"/>
                      <a:pt x="5492" y="7195"/>
                      <a:pt x="5485" y="7225"/>
                    </a:cubicBezTo>
                    <a:cubicBezTo>
                      <a:pt x="5476" y="7259"/>
                      <a:pt x="4412" y="7283"/>
                      <a:pt x="2748" y="7291"/>
                    </a:cubicBezTo>
                    <a:lnTo>
                      <a:pt x="23" y="7305"/>
                    </a:lnTo>
                    <a:lnTo>
                      <a:pt x="11" y="8557"/>
                    </a:lnTo>
                    <a:cubicBezTo>
                      <a:pt x="3" y="9383"/>
                      <a:pt x="15" y="9837"/>
                      <a:pt x="46" y="9887"/>
                    </a:cubicBezTo>
                    <a:cubicBezTo>
                      <a:pt x="78" y="9940"/>
                      <a:pt x="78" y="9973"/>
                      <a:pt x="46" y="10000"/>
                    </a:cubicBezTo>
                    <a:cubicBezTo>
                      <a:pt x="-18" y="10052"/>
                      <a:pt x="-11" y="10693"/>
                      <a:pt x="54" y="10780"/>
                    </a:cubicBezTo>
                    <a:cubicBezTo>
                      <a:pt x="95" y="10835"/>
                      <a:pt x="95" y="10868"/>
                      <a:pt x="54" y="10923"/>
                    </a:cubicBezTo>
                    <a:cubicBezTo>
                      <a:pt x="15" y="10974"/>
                      <a:pt x="0" y="11438"/>
                      <a:pt x="0" y="12651"/>
                    </a:cubicBezTo>
                    <a:lnTo>
                      <a:pt x="0" y="14310"/>
                    </a:lnTo>
                    <a:lnTo>
                      <a:pt x="2727" y="14310"/>
                    </a:lnTo>
                    <a:cubicBezTo>
                      <a:pt x="5162" y="14310"/>
                      <a:pt x="5457" y="14321"/>
                      <a:pt x="5481" y="14404"/>
                    </a:cubicBezTo>
                    <a:cubicBezTo>
                      <a:pt x="5495" y="14454"/>
                      <a:pt x="5483" y="14524"/>
                      <a:pt x="5456" y="14560"/>
                    </a:cubicBezTo>
                    <a:cubicBezTo>
                      <a:pt x="5420" y="14608"/>
                      <a:pt x="5407" y="15592"/>
                      <a:pt x="5407" y="18104"/>
                    </a:cubicBezTo>
                    <a:lnTo>
                      <a:pt x="5407" y="21582"/>
                    </a:lnTo>
                    <a:lnTo>
                      <a:pt x="10726" y="21582"/>
                    </a:lnTo>
                    <a:lnTo>
                      <a:pt x="10726" y="18016"/>
                    </a:lnTo>
                    <a:cubicBezTo>
                      <a:pt x="10726" y="15322"/>
                      <a:pt x="10738" y="14435"/>
                      <a:pt x="10778" y="14382"/>
                    </a:cubicBezTo>
                    <a:cubicBezTo>
                      <a:pt x="10818" y="14328"/>
                      <a:pt x="12084" y="14310"/>
                      <a:pt x="16207" y="14310"/>
                    </a:cubicBezTo>
                    <a:lnTo>
                      <a:pt x="21582" y="14310"/>
                    </a:lnTo>
                    <a:lnTo>
                      <a:pt x="21582" y="10794"/>
                    </a:lnTo>
                    <a:lnTo>
                      <a:pt x="21582" y="7275"/>
                    </a:lnTo>
                    <a:lnTo>
                      <a:pt x="16244" y="7277"/>
                    </a:lnTo>
                    <a:cubicBezTo>
                      <a:pt x="12680" y="7279"/>
                      <a:pt x="10895" y="7298"/>
                      <a:pt x="10877" y="7338"/>
                    </a:cubicBezTo>
                    <a:cubicBezTo>
                      <a:pt x="10858" y="7377"/>
                      <a:pt x="10829" y="7375"/>
                      <a:pt x="10788" y="7329"/>
                    </a:cubicBezTo>
                    <a:cubicBezTo>
                      <a:pt x="10736" y="7272"/>
                      <a:pt x="10726" y="6683"/>
                      <a:pt x="10726" y="3632"/>
                    </a:cubicBezTo>
                    <a:lnTo>
                      <a:pt x="10726" y="5"/>
                    </a:lnTo>
                    <a:lnTo>
                      <a:pt x="10164" y="5"/>
                    </a:lnTo>
                    <a:cubicBezTo>
                      <a:pt x="9785" y="5"/>
                      <a:pt x="9584" y="27"/>
                      <a:pt x="9548" y="74"/>
                    </a:cubicBezTo>
                    <a:cubicBezTo>
                      <a:pt x="9507" y="129"/>
                      <a:pt x="9484" y="129"/>
                      <a:pt x="9443" y="74"/>
                    </a:cubicBezTo>
                    <a:cubicBezTo>
                      <a:pt x="9377" y="-14"/>
                      <a:pt x="8894" y="-18"/>
                      <a:pt x="8854" y="69"/>
                    </a:cubicBezTo>
                    <a:cubicBezTo>
                      <a:pt x="8833" y="114"/>
                      <a:pt x="8812" y="114"/>
                      <a:pt x="8778" y="69"/>
                    </a:cubicBezTo>
                    <a:cubicBezTo>
                      <a:pt x="8742" y="21"/>
                      <a:pt x="7930" y="-2"/>
                      <a:pt x="7118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7" name="Group">
              <a:extLst>
                <a:ext uri="{FF2B5EF4-FFF2-40B4-BE49-F238E27FC236}">
                  <a16:creationId xmlns:a16="http://schemas.microsoft.com/office/drawing/2014/main" id="{0FB18148-AC0A-541E-E0CB-8AEEFEBA391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387263" y="5329238"/>
              <a:ext cx="0" cy="815975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miter lim="4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50800" tIns="50800" rIns="50800" bIns="50800" anchor="ctr"/>
            <a:lstStyle/>
            <a:p>
              <a:endParaRPr lang="en-US"/>
            </a:p>
          </p:txBody>
        </p:sp>
        <p:grpSp>
          <p:nvGrpSpPr>
            <p:cNvPr id="18" name="Group">
              <a:extLst>
                <a:ext uri="{FF2B5EF4-FFF2-40B4-BE49-F238E27FC236}">
                  <a16:creationId xmlns:a16="http://schemas.microsoft.com/office/drawing/2014/main" id="{1B67BE5C-9706-C278-7B79-48524499826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07313" y="8045450"/>
              <a:ext cx="5562600" cy="3597275"/>
              <a:chOff x="0" y="0"/>
              <a:chExt cx="5563402" cy="3596618"/>
            </a:xfrm>
          </p:grpSpPr>
          <p:sp>
            <p:nvSpPr>
              <p:cNvPr id="19" name="MLP">
                <a:extLst>
                  <a:ext uri="{FF2B5EF4-FFF2-40B4-BE49-F238E27FC236}">
                    <a16:creationId xmlns:a16="http://schemas.microsoft.com/office/drawing/2014/main" id="{7E8CFB91-8E42-0997-5063-F37E1BFDA248}"/>
                  </a:ext>
                </a:extLst>
              </p:cNvPr>
              <p:cNvSpPr/>
              <p:nvPr/>
            </p:nvSpPr>
            <p:spPr>
              <a:xfrm>
                <a:off x="3797847" y="1184059"/>
                <a:ext cx="1765555" cy="1209454"/>
              </a:xfrm>
              <a:prstGeom prst="roundRect">
                <a:avLst>
                  <a:gd name="adj" fmla="val 10190"/>
                </a:avLst>
              </a:prstGeom>
              <a:solidFill>
                <a:srgbClr val="A9A9A9"/>
              </a:solidFill>
              <a:ln w="25400" cap="flat">
                <a:solidFill>
                  <a:schemeClr val="accent1">
                    <a:lumOff val="13529"/>
                  </a:schemeClr>
                </a:solidFill>
                <a:prstDash val="solid"/>
                <a:miter lim="400000"/>
              </a:ln>
              <a:effectLst/>
            </p:spPr>
            <p:txBody>
              <a:bodyPr lIns="50800" tIns="50800" rIns="50800" bIns="50800" anchor="ctr"/>
              <a:lstStyle>
                <a:lvl1pPr>
                  <a:defRPr sz="4800" b="0">
                    <a:latin typeface="+mn-lt"/>
                    <a:ea typeface="+mn-ea"/>
                    <a:cs typeface="+mn-cs"/>
                    <a:sym typeface="Helvetica Neue Medium"/>
                  </a:defRPr>
                </a:lvl1pPr>
              </a:lstStyle>
              <a:p>
                <a:pPr algn="ctr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sz="2400" kern="0" dirty="0"/>
                  <a:t>MLP</a:t>
                </a:r>
              </a:p>
            </p:txBody>
          </p:sp>
          <p:sp>
            <p:nvSpPr>
              <p:cNvPr id="20" name="Line">
                <a:extLst>
                  <a:ext uri="{FF2B5EF4-FFF2-40B4-BE49-F238E27FC236}">
                    <a16:creationId xmlns:a16="http://schemas.microsoft.com/office/drawing/2014/main" id="{10983F05-E49A-CF76-2254-E84E046E7BF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0"/>
                <a:ext cx="1728933" cy="1106300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miter lim="4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0800" tIns="50800" rIns="50800" bIns="50800" anchor="ctr"/>
              <a:lstStyle/>
              <a:p>
                <a:endParaRPr lang="en-US"/>
              </a:p>
            </p:txBody>
          </p:sp>
          <p:sp>
            <p:nvSpPr>
              <p:cNvPr id="21" name="Line">
                <a:extLst>
                  <a:ext uri="{FF2B5EF4-FFF2-40B4-BE49-F238E27FC236}">
                    <a16:creationId xmlns:a16="http://schemas.microsoft.com/office/drawing/2014/main" id="{A6C1C6C3-7E65-2801-9419-DB80F3E15E8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84666" y="2464942"/>
                <a:ext cx="1609350" cy="1131677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miter lim="4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0800" tIns="50800" rIns="50800" bIns="50800" anchor="ctr"/>
              <a:lstStyle/>
              <a:p>
                <a:endParaRPr lang="en-US"/>
              </a:p>
            </p:txBody>
          </p:sp>
          <p:sp>
            <p:nvSpPr>
              <p:cNvPr id="22" name="CP">
                <a:extLst>
                  <a:ext uri="{FF2B5EF4-FFF2-40B4-BE49-F238E27FC236}">
                    <a16:creationId xmlns:a16="http://schemas.microsoft.com/office/drawing/2014/main" id="{3B6D6CAF-A90E-BDA4-2E4D-933CBFCC6508}"/>
                  </a:ext>
                </a:extLst>
              </p:cNvPr>
              <p:cNvSpPr/>
              <p:nvPr/>
            </p:nvSpPr>
            <p:spPr>
              <a:xfrm>
                <a:off x="978041" y="1184059"/>
                <a:ext cx="1765555" cy="1209454"/>
              </a:xfrm>
              <a:prstGeom prst="roundRect">
                <a:avLst>
                  <a:gd name="adj" fmla="val 10190"/>
                </a:avLst>
              </a:prstGeom>
              <a:solidFill>
                <a:srgbClr val="A9A9A9"/>
              </a:solidFill>
              <a:ln w="25400" cap="flat">
                <a:solidFill>
                  <a:schemeClr val="accent1">
                    <a:lumOff val="13529"/>
                  </a:schemeClr>
                </a:solidFill>
                <a:prstDash val="solid"/>
                <a:miter lim="400000"/>
              </a:ln>
              <a:effectLst/>
            </p:spPr>
            <p:txBody>
              <a:bodyPr lIns="50800" tIns="50800" rIns="50800" bIns="50800" anchor="ctr"/>
              <a:lstStyle>
                <a:lvl1pPr>
                  <a:defRPr sz="3400" b="0">
                    <a:latin typeface="+mn-lt"/>
                    <a:ea typeface="+mn-ea"/>
                    <a:cs typeface="+mn-cs"/>
                    <a:sym typeface="Helvetica Neue Medium"/>
                  </a:defRPr>
                </a:lvl1pPr>
              </a:lstStyle>
              <a:p>
                <a:pPr algn="ctr" eaLnBrk="1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ern="0"/>
                  <a:t>CP</a:t>
                </a:r>
              </a:p>
            </p:txBody>
          </p:sp>
          <p:sp>
            <p:nvSpPr>
              <p:cNvPr id="23" name="Line">
                <a:extLst>
                  <a:ext uri="{FF2B5EF4-FFF2-40B4-BE49-F238E27FC236}">
                    <a16:creationId xmlns:a16="http://schemas.microsoft.com/office/drawing/2014/main" id="{5F00BDBF-16E7-648B-ADCD-32D71F0CB4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14781" y="1788134"/>
                <a:ext cx="912606" cy="1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miter lim="4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0800" tIns="50800" rIns="50800" bIns="50800" anchor="ctr"/>
              <a:lstStyle/>
              <a:p>
                <a:endParaRPr lang="en-US"/>
              </a:p>
            </p:txBody>
          </p:sp>
        </p:grpSp>
        <p:grpSp>
          <p:nvGrpSpPr>
            <p:cNvPr id="24" name="Group">
              <a:extLst>
                <a:ext uri="{FF2B5EF4-FFF2-40B4-BE49-F238E27FC236}">
                  <a16:creationId xmlns:a16="http://schemas.microsoft.com/office/drawing/2014/main" id="{E6374F07-2A43-85B4-927C-05CFFE33013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809288" y="10691813"/>
              <a:ext cx="3155950" cy="2927350"/>
              <a:chOff x="0" y="0"/>
              <a:chExt cx="3156550" cy="2927340"/>
            </a:xfrm>
          </p:grpSpPr>
          <p:sp>
            <p:nvSpPr>
              <p:cNvPr id="25" name="Normals, Roughness Reflected Directions">
                <a:extLst>
                  <a:ext uri="{FF2B5EF4-FFF2-40B4-BE49-F238E27FC236}">
                    <a16:creationId xmlns:a16="http://schemas.microsoft.com/office/drawing/2014/main" id="{318F03CC-DEA4-0C43-2FB3-4391DC2350A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957192"/>
                <a:ext cx="3156551" cy="1970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/>
                  <a:t>Normals, Roughness Reflected Directions</a:t>
                </a:r>
              </a:p>
            </p:txBody>
          </p:sp>
          <p:sp>
            <p:nvSpPr>
              <p:cNvPr id="26" name="Line">
                <a:extLst>
                  <a:ext uri="{FF2B5EF4-FFF2-40B4-BE49-F238E27FC236}">
                    <a16:creationId xmlns:a16="http://schemas.microsoft.com/office/drawing/2014/main" id="{F9F74E21-0D8F-32A2-448C-C4C92D3B07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578274" y="-1"/>
                <a:ext cx="1" cy="893872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miter lim="4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0800" tIns="50800" rIns="50800" bIns="50800" anchor="ctr"/>
              <a:lstStyle/>
              <a:p>
                <a:endParaRPr lang="en-US"/>
              </a:p>
            </p:txBody>
          </p:sp>
        </p:grpSp>
        <p:grpSp>
          <p:nvGrpSpPr>
            <p:cNvPr id="27" name="Group">
              <a:extLst>
                <a:ext uri="{FF2B5EF4-FFF2-40B4-BE49-F238E27FC236}">
                  <a16:creationId xmlns:a16="http://schemas.microsoft.com/office/drawing/2014/main" id="{17016AAC-41EF-6A2D-278F-71339B392B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95200" y="6069013"/>
              <a:ext cx="3876675" cy="4803775"/>
              <a:chOff x="0" y="0"/>
              <a:chExt cx="3876793" cy="4803961"/>
            </a:xfrm>
          </p:grpSpPr>
          <p:sp>
            <p:nvSpPr>
              <p:cNvPr id="28" name="Line">
                <a:extLst>
                  <a:ext uri="{FF2B5EF4-FFF2-40B4-BE49-F238E27FC236}">
                    <a16:creationId xmlns:a16="http://schemas.microsoft.com/office/drawing/2014/main" id="{3C888482-72B1-D564-0244-16F175C79E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0" y="38204"/>
                <a:ext cx="2333103" cy="1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miter lim="4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0800" tIns="50800" rIns="50800" bIns="50800" anchor="ctr"/>
              <a:lstStyle/>
              <a:p>
                <a:endParaRPr lang="en-US"/>
              </a:p>
            </p:txBody>
          </p:sp>
          <p:grpSp>
            <p:nvGrpSpPr>
              <p:cNvPr id="29" name="Group">
                <a:extLst>
                  <a:ext uri="{FF2B5EF4-FFF2-40B4-BE49-F238E27FC236}">
                    <a16:creationId xmlns:a16="http://schemas.microsoft.com/office/drawing/2014/main" id="{006BC597-41A7-868C-B2B6-46422FCAAD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20242" y="0"/>
                <a:ext cx="3156552" cy="4803962"/>
                <a:chOff x="0" y="0"/>
                <a:chExt cx="3156550" cy="4803961"/>
              </a:xfrm>
            </p:grpSpPr>
            <p:sp>
              <p:nvSpPr>
                <p:cNvPr id="30" name="Line">
                  <a:extLst>
                    <a:ext uri="{FF2B5EF4-FFF2-40B4-BE49-F238E27FC236}">
                      <a16:creationId xmlns:a16="http://schemas.microsoft.com/office/drawing/2014/main" id="{31831BF6-54DA-4428-DF2E-1820D7BD021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88255" y="3764979"/>
                  <a:ext cx="847906" cy="1"/>
                </a:xfrm>
                <a:prstGeom prst="line">
                  <a:avLst/>
                </a:prstGeom>
                <a:noFill/>
                <a:ln w="76200">
                  <a:solidFill>
                    <a:srgbClr val="FFFFFF"/>
                  </a:solidFill>
                  <a:miter lim="4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50800" tIns="50800" rIns="50800" bIns="50800" anchor="ctr"/>
                <a:lstStyle/>
                <a:p>
                  <a:endParaRPr lang="en-US"/>
                </a:p>
              </p:txBody>
            </p:sp>
            <p:pic>
              <p:nvPicPr>
                <p:cNvPr id="31" name="Screen Shot 2023-06-22 at 18.26.29.png" descr="Screen Shot 2023-06-22 at 18.26.29.png">
                  <a:extLst>
                    <a:ext uri="{FF2B5EF4-FFF2-40B4-BE49-F238E27FC236}">
                      <a16:creationId xmlns:a16="http://schemas.microsoft.com/office/drawing/2014/main" id="{4373C35A-C116-2E5C-E52D-5CEEBE738B8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rcRect l="4299" t="4295" r="5803" b="2945"/>
                <a:stretch>
                  <a:fillRect/>
                </a:stretch>
              </p:blipFill>
              <p:spPr>
                <a:xfrm>
                  <a:off x="1256804" y="3434375"/>
                  <a:ext cx="642943" cy="661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97" h="21595" extrusionOk="0">
                      <a:moveTo>
                        <a:pt x="10905" y="0"/>
                      </a:moveTo>
                      <a:cubicBezTo>
                        <a:pt x="8840" y="98"/>
                        <a:pt x="8389" y="148"/>
                        <a:pt x="8132" y="298"/>
                      </a:cubicBezTo>
                      <a:cubicBezTo>
                        <a:pt x="7984" y="385"/>
                        <a:pt x="7709" y="470"/>
                        <a:pt x="7519" y="493"/>
                      </a:cubicBezTo>
                      <a:cubicBezTo>
                        <a:pt x="7329" y="516"/>
                        <a:pt x="7107" y="603"/>
                        <a:pt x="7025" y="674"/>
                      </a:cubicBezTo>
                      <a:cubicBezTo>
                        <a:pt x="6944" y="746"/>
                        <a:pt x="6733" y="828"/>
                        <a:pt x="6545" y="869"/>
                      </a:cubicBezTo>
                      <a:cubicBezTo>
                        <a:pt x="6358" y="909"/>
                        <a:pt x="6152" y="1019"/>
                        <a:pt x="6092" y="1102"/>
                      </a:cubicBezTo>
                      <a:cubicBezTo>
                        <a:pt x="6032" y="1185"/>
                        <a:pt x="5921" y="1244"/>
                        <a:pt x="5839" y="1244"/>
                      </a:cubicBezTo>
                      <a:cubicBezTo>
                        <a:pt x="5757" y="1244"/>
                        <a:pt x="5576" y="1338"/>
                        <a:pt x="5452" y="1439"/>
                      </a:cubicBezTo>
                      <a:cubicBezTo>
                        <a:pt x="5328" y="1540"/>
                        <a:pt x="5151" y="1642"/>
                        <a:pt x="5052" y="1672"/>
                      </a:cubicBezTo>
                      <a:cubicBezTo>
                        <a:pt x="4954" y="1702"/>
                        <a:pt x="4879" y="1763"/>
                        <a:pt x="4879" y="1802"/>
                      </a:cubicBezTo>
                      <a:cubicBezTo>
                        <a:pt x="4879" y="1841"/>
                        <a:pt x="4737" y="1939"/>
                        <a:pt x="4572" y="2022"/>
                      </a:cubicBezTo>
                      <a:cubicBezTo>
                        <a:pt x="4269" y="2175"/>
                        <a:pt x="3039" y="3298"/>
                        <a:pt x="3039" y="3422"/>
                      </a:cubicBezTo>
                      <a:cubicBezTo>
                        <a:pt x="3039" y="3459"/>
                        <a:pt x="2960" y="3539"/>
                        <a:pt x="2866" y="3603"/>
                      </a:cubicBezTo>
                      <a:cubicBezTo>
                        <a:pt x="2674" y="3734"/>
                        <a:pt x="1840" y="4798"/>
                        <a:pt x="1840" y="4913"/>
                      </a:cubicBezTo>
                      <a:cubicBezTo>
                        <a:pt x="1840" y="4953"/>
                        <a:pt x="1749" y="5097"/>
                        <a:pt x="1640" y="5224"/>
                      </a:cubicBezTo>
                      <a:cubicBezTo>
                        <a:pt x="1530" y="5351"/>
                        <a:pt x="1440" y="5529"/>
                        <a:pt x="1440" y="5626"/>
                      </a:cubicBezTo>
                      <a:cubicBezTo>
                        <a:pt x="1440" y="5722"/>
                        <a:pt x="1367" y="5860"/>
                        <a:pt x="1280" y="5937"/>
                      </a:cubicBezTo>
                      <a:cubicBezTo>
                        <a:pt x="1193" y="6013"/>
                        <a:pt x="1108" y="6210"/>
                        <a:pt x="1080" y="6364"/>
                      </a:cubicBezTo>
                      <a:cubicBezTo>
                        <a:pt x="1051" y="6519"/>
                        <a:pt x="958" y="6720"/>
                        <a:pt x="880" y="6805"/>
                      </a:cubicBezTo>
                      <a:cubicBezTo>
                        <a:pt x="801" y="6890"/>
                        <a:pt x="712" y="7123"/>
                        <a:pt x="680" y="7336"/>
                      </a:cubicBezTo>
                      <a:cubicBezTo>
                        <a:pt x="648" y="7550"/>
                        <a:pt x="557" y="7848"/>
                        <a:pt x="480" y="7997"/>
                      </a:cubicBezTo>
                      <a:cubicBezTo>
                        <a:pt x="384" y="8181"/>
                        <a:pt x="317" y="8550"/>
                        <a:pt x="280" y="9138"/>
                      </a:cubicBezTo>
                      <a:cubicBezTo>
                        <a:pt x="242" y="9733"/>
                        <a:pt x="196" y="10049"/>
                        <a:pt x="120" y="10110"/>
                      </a:cubicBezTo>
                      <a:cubicBezTo>
                        <a:pt x="46" y="10170"/>
                        <a:pt x="3" y="10511"/>
                        <a:pt x="0" y="10862"/>
                      </a:cubicBezTo>
                      <a:cubicBezTo>
                        <a:pt x="-3" y="11213"/>
                        <a:pt x="34" y="11569"/>
                        <a:pt x="107" y="11640"/>
                      </a:cubicBezTo>
                      <a:cubicBezTo>
                        <a:pt x="164" y="11695"/>
                        <a:pt x="244" y="12134"/>
                        <a:pt x="293" y="12664"/>
                      </a:cubicBezTo>
                      <a:cubicBezTo>
                        <a:pt x="352" y="13297"/>
                        <a:pt x="421" y="13633"/>
                        <a:pt x="506" y="13727"/>
                      </a:cubicBezTo>
                      <a:cubicBezTo>
                        <a:pt x="575" y="13802"/>
                        <a:pt x="649" y="14048"/>
                        <a:pt x="680" y="14271"/>
                      </a:cubicBezTo>
                      <a:cubicBezTo>
                        <a:pt x="710" y="14494"/>
                        <a:pt x="800" y="14755"/>
                        <a:pt x="880" y="14854"/>
                      </a:cubicBezTo>
                      <a:cubicBezTo>
                        <a:pt x="960" y="14953"/>
                        <a:pt x="1050" y="15166"/>
                        <a:pt x="1080" y="15321"/>
                      </a:cubicBezTo>
                      <a:cubicBezTo>
                        <a:pt x="1110" y="15476"/>
                        <a:pt x="1210" y="15662"/>
                        <a:pt x="1293" y="15736"/>
                      </a:cubicBezTo>
                      <a:cubicBezTo>
                        <a:pt x="1376" y="15809"/>
                        <a:pt x="1440" y="15922"/>
                        <a:pt x="1440" y="15995"/>
                      </a:cubicBezTo>
                      <a:cubicBezTo>
                        <a:pt x="1440" y="16068"/>
                        <a:pt x="1530" y="16252"/>
                        <a:pt x="1640" y="16410"/>
                      </a:cubicBezTo>
                      <a:cubicBezTo>
                        <a:pt x="1749" y="16567"/>
                        <a:pt x="1840" y="16726"/>
                        <a:pt x="1840" y="16760"/>
                      </a:cubicBezTo>
                      <a:cubicBezTo>
                        <a:pt x="1840" y="16793"/>
                        <a:pt x="1930" y="16906"/>
                        <a:pt x="2040" y="17006"/>
                      </a:cubicBezTo>
                      <a:cubicBezTo>
                        <a:pt x="2149" y="17106"/>
                        <a:pt x="2240" y="17217"/>
                        <a:pt x="2240" y="17252"/>
                      </a:cubicBezTo>
                      <a:cubicBezTo>
                        <a:pt x="2240" y="17464"/>
                        <a:pt x="3782" y="19097"/>
                        <a:pt x="4159" y="19287"/>
                      </a:cubicBezTo>
                      <a:cubicBezTo>
                        <a:pt x="4269" y="19342"/>
                        <a:pt x="4422" y="19470"/>
                        <a:pt x="4506" y="19559"/>
                      </a:cubicBezTo>
                      <a:cubicBezTo>
                        <a:pt x="4589" y="19649"/>
                        <a:pt x="4695" y="19715"/>
                        <a:pt x="4746" y="19715"/>
                      </a:cubicBezTo>
                      <a:cubicBezTo>
                        <a:pt x="4797" y="19715"/>
                        <a:pt x="4917" y="19803"/>
                        <a:pt x="5012" y="19909"/>
                      </a:cubicBezTo>
                      <a:cubicBezTo>
                        <a:pt x="5108" y="20016"/>
                        <a:pt x="5243" y="20104"/>
                        <a:pt x="5306" y="20104"/>
                      </a:cubicBezTo>
                      <a:cubicBezTo>
                        <a:pt x="5368" y="20104"/>
                        <a:pt x="5522" y="20191"/>
                        <a:pt x="5652" y="20298"/>
                      </a:cubicBezTo>
                      <a:cubicBezTo>
                        <a:pt x="5783" y="20405"/>
                        <a:pt x="5948" y="20492"/>
                        <a:pt x="6012" y="20492"/>
                      </a:cubicBezTo>
                      <a:cubicBezTo>
                        <a:pt x="6077" y="20492"/>
                        <a:pt x="6227" y="20571"/>
                        <a:pt x="6346" y="20661"/>
                      </a:cubicBezTo>
                      <a:cubicBezTo>
                        <a:pt x="6464" y="20751"/>
                        <a:pt x="6709" y="20854"/>
                        <a:pt x="6892" y="20894"/>
                      </a:cubicBezTo>
                      <a:cubicBezTo>
                        <a:pt x="7075" y="20934"/>
                        <a:pt x="7286" y="21025"/>
                        <a:pt x="7359" y="21089"/>
                      </a:cubicBezTo>
                      <a:cubicBezTo>
                        <a:pt x="7432" y="21153"/>
                        <a:pt x="7720" y="21232"/>
                        <a:pt x="7999" y="21270"/>
                      </a:cubicBezTo>
                      <a:cubicBezTo>
                        <a:pt x="8305" y="21312"/>
                        <a:pt x="8537" y="21392"/>
                        <a:pt x="8585" y="21465"/>
                      </a:cubicBezTo>
                      <a:cubicBezTo>
                        <a:pt x="8643" y="21553"/>
                        <a:pt x="9748" y="21592"/>
                        <a:pt x="10851" y="21594"/>
                      </a:cubicBezTo>
                      <a:cubicBezTo>
                        <a:pt x="11955" y="21596"/>
                        <a:pt x="13050" y="21553"/>
                        <a:pt x="13118" y="21465"/>
                      </a:cubicBezTo>
                      <a:cubicBezTo>
                        <a:pt x="13169" y="21398"/>
                        <a:pt x="13414" y="21338"/>
                        <a:pt x="13691" y="21309"/>
                      </a:cubicBezTo>
                      <a:cubicBezTo>
                        <a:pt x="13967" y="21280"/>
                        <a:pt x="14312" y="21169"/>
                        <a:pt x="14504" y="21063"/>
                      </a:cubicBezTo>
                      <a:cubicBezTo>
                        <a:pt x="14688" y="20961"/>
                        <a:pt x="14928" y="20881"/>
                        <a:pt x="15037" y="20881"/>
                      </a:cubicBezTo>
                      <a:cubicBezTo>
                        <a:pt x="15147" y="20881"/>
                        <a:pt x="15347" y="20794"/>
                        <a:pt x="15477" y="20687"/>
                      </a:cubicBezTo>
                      <a:cubicBezTo>
                        <a:pt x="15608" y="20580"/>
                        <a:pt x="15779" y="20492"/>
                        <a:pt x="15864" y="20492"/>
                      </a:cubicBezTo>
                      <a:cubicBezTo>
                        <a:pt x="15949" y="20492"/>
                        <a:pt x="16107" y="20405"/>
                        <a:pt x="16211" y="20298"/>
                      </a:cubicBezTo>
                      <a:cubicBezTo>
                        <a:pt x="16314" y="20191"/>
                        <a:pt x="16442" y="20104"/>
                        <a:pt x="16504" y="20104"/>
                      </a:cubicBezTo>
                      <a:cubicBezTo>
                        <a:pt x="16535" y="20104"/>
                        <a:pt x="16588" y="20083"/>
                        <a:pt x="16651" y="20052"/>
                      </a:cubicBezTo>
                      <a:cubicBezTo>
                        <a:pt x="16713" y="20020"/>
                        <a:pt x="16786" y="19983"/>
                        <a:pt x="16850" y="19935"/>
                      </a:cubicBezTo>
                      <a:cubicBezTo>
                        <a:pt x="17637" y="19345"/>
                        <a:pt x="18275" y="18807"/>
                        <a:pt x="18597" y="18458"/>
                      </a:cubicBezTo>
                      <a:cubicBezTo>
                        <a:pt x="18800" y="18237"/>
                        <a:pt x="19045" y="17975"/>
                        <a:pt x="19143" y="17874"/>
                      </a:cubicBezTo>
                      <a:cubicBezTo>
                        <a:pt x="19242" y="17774"/>
                        <a:pt x="19317" y="17667"/>
                        <a:pt x="19317" y="17628"/>
                      </a:cubicBezTo>
                      <a:cubicBezTo>
                        <a:pt x="19317" y="17589"/>
                        <a:pt x="19423" y="17446"/>
                        <a:pt x="19543" y="17317"/>
                      </a:cubicBezTo>
                      <a:cubicBezTo>
                        <a:pt x="20004" y="16826"/>
                        <a:pt x="20117" y="16660"/>
                        <a:pt x="20117" y="16513"/>
                      </a:cubicBezTo>
                      <a:cubicBezTo>
                        <a:pt x="20117" y="16430"/>
                        <a:pt x="20207" y="16264"/>
                        <a:pt x="20317" y="16137"/>
                      </a:cubicBezTo>
                      <a:cubicBezTo>
                        <a:pt x="20426" y="16011"/>
                        <a:pt x="20517" y="15835"/>
                        <a:pt x="20517" y="15749"/>
                      </a:cubicBezTo>
                      <a:cubicBezTo>
                        <a:pt x="20517" y="15662"/>
                        <a:pt x="20607" y="15486"/>
                        <a:pt x="20717" y="15360"/>
                      </a:cubicBezTo>
                      <a:cubicBezTo>
                        <a:pt x="20826" y="15233"/>
                        <a:pt x="20916" y="15043"/>
                        <a:pt x="20916" y="14932"/>
                      </a:cubicBezTo>
                      <a:cubicBezTo>
                        <a:pt x="20916" y="14821"/>
                        <a:pt x="20990" y="14645"/>
                        <a:pt x="21076" y="14556"/>
                      </a:cubicBezTo>
                      <a:cubicBezTo>
                        <a:pt x="21177" y="14452"/>
                        <a:pt x="21242" y="14232"/>
                        <a:pt x="21276" y="13934"/>
                      </a:cubicBezTo>
                      <a:cubicBezTo>
                        <a:pt x="21306" y="13679"/>
                        <a:pt x="21392" y="13403"/>
                        <a:pt x="21463" y="13325"/>
                      </a:cubicBezTo>
                      <a:cubicBezTo>
                        <a:pt x="21575" y="13200"/>
                        <a:pt x="21596" y="12885"/>
                        <a:pt x="21596" y="10836"/>
                      </a:cubicBezTo>
                      <a:cubicBezTo>
                        <a:pt x="21597" y="8780"/>
                        <a:pt x="21576" y="8460"/>
                        <a:pt x="21463" y="8334"/>
                      </a:cubicBezTo>
                      <a:cubicBezTo>
                        <a:pt x="21392" y="8255"/>
                        <a:pt x="21315" y="7988"/>
                        <a:pt x="21290" y="7738"/>
                      </a:cubicBezTo>
                      <a:cubicBezTo>
                        <a:pt x="21263" y="7476"/>
                        <a:pt x="21194" y="7225"/>
                        <a:pt x="21116" y="7142"/>
                      </a:cubicBezTo>
                      <a:cubicBezTo>
                        <a:pt x="21043" y="7063"/>
                        <a:pt x="20941" y="6833"/>
                        <a:pt x="20903" y="6637"/>
                      </a:cubicBezTo>
                      <a:cubicBezTo>
                        <a:pt x="20865" y="6440"/>
                        <a:pt x="20765" y="6189"/>
                        <a:pt x="20677" y="6079"/>
                      </a:cubicBezTo>
                      <a:cubicBezTo>
                        <a:pt x="20588" y="5970"/>
                        <a:pt x="20517" y="5830"/>
                        <a:pt x="20517" y="5755"/>
                      </a:cubicBezTo>
                      <a:cubicBezTo>
                        <a:pt x="20517" y="5681"/>
                        <a:pt x="20453" y="5565"/>
                        <a:pt x="20383" y="5509"/>
                      </a:cubicBezTo>
                      <a:cubicBezTo>
                        <a:pt x="20314" y="5453"/>
                        <a:pt x="20210" y="5282"/>
                        <a:pt x="20143" y="5120"/>
                      </a:cubicBezTo>
                      <a:cubicBezTo>
                        <a:pt x="20076" y="4958"/>
                        <a:pt x="19983" y="4822"/>
                        <a:pt x="19943" y="4822"/>
                      </a:cubicBezTo>
                      <a:cubicBezTo>
                        <a:pt x="19903" y="4822"/>
                        <a:pt x="19837" y="4719"/>
                        <a:pt x="19783" y="4602"/>
                      </a:cubicBezTo>
                      <a:cubicBezTo>
                        <a:pt x="19730" y="4484"/>
                        <a:pt x="19621" y="4346"/>
                        <a:pt x="19543" y="4290"/>
                      </a:cubicBezTo>
                      <a:cubicBezTo>
                        <a:pt x="19466" y="4235"/>
                        <a:pt x="19397" y="4140"/>
                        <a:pt x="19397" y="4083"/>
                      </a:cubicBezTo>
                      <a:cubicBezTo>
                        <a:pt x="19397" y="3950"/>
                        <a:pt x="18531" y="3015"/>
                        <a:pt x="18050" y="2631"/>
                      </a:cubicBezTo>
                      <a:cubicBezTo>
                        <a:pt x="17848" y="2470"/>
                        <a:pt x="17609" y="2265"/>
                        <a:pt x="17517" y="2178"/>
                      </a:cubicBezTo>
                      <a:cubicBezTo>
                        <a:pt x="17425" y="2091"/>
                        <a:pt x="17306" y="2022"/>
                        <a:pt x="17264" y="2022"/>
                      </a:cubicBezTo>
                      <a:cubicBezTo>
                        <a:pt x="17221" y="2022"/>
                        <a:pt x="17119" y="1934"/>
                        <a:pt x="17024" y="1828"/>
                      </a:cubicBezTo>
                      <a:cubicBezTo>
                        <a:pt x="16928" y="1721"/>
                        <a:pt x="16806" y="1633"/>
                        <a:pt x="16757" y="1633"/>
                      </a:cubicBezTo>
                      <a:cubicBezTo>
                        <a:pt x="16708" y="1633"/>
                        <a:pt x="16568" y="1546"/>
                        <a:pt x="16437" y="1439"/>
                      </a:cubicBezTo>
                      <a:cubicBezTo>
                        <a:pt x="16307" y="1332"/>
                        <a:pt x="16145" y="1244"/>
                        <a:pt x="16091" y="1244"/>
                      </a:cubicBezTo>
                      <a:cubicBezTo>
                        <a:pt x="16037" y="1244"/>
                        <a:pt x="15879" y="1157"/>
                        <a:pt x="15731" y="1050"/>
                      </a:cubicBezTo>
                      <a:cubicBezTo>
                        <a:pt x="15582" y="943"/>
                        <a:pt x="15383" y="856"/>
                        <a:pt x="15291" y="856"/>
                      </a:cubicBezTo>
                      <a:cubicBezTo>
                        <a:pt x="15198" y="856"/>
                        <a:pt x="15000" y="781"/>
                        <a:pt x="14851" y="674"/>
                      </a:cubicBezTo>
                      <a:cubicBezTo>
                        <a:pt x="14766" y="613"/>
                        <a:pt x="14666" y="552"/>
                        <a:pt x="14571" y="519"/>
                      </a:cubicBezTo>
                      <a:cubicBezTo>
                        <a:pt x="14476" y="485"/>
                        <a:pt x="14380" y="480"/>
                        <a:pt x="14291" y="480"/>
                      </a:cubicBezTo>
                      <a:cubicBezTo>
                        <a:pt x="14213" y="480"/>
                        <a:pt x="14101" y="448"/>
                        <a:pt x="13984" y="415"/>
                      </a:cubicBezTo>
                      <a:cubicBezTo>
                        <a:pt x="13868" y="382"/>
                        <a:pt x="13750" y="349"/>
                        <a:pt x="13651" y="298"/>
                      </a:cubicBezTo>
                      <a:cubicBezTo>
                        <a:pt x="13347" y="143"/>
                        <a:pt x="13119" y="101"/>
                        <a:pt x="12171" y="52"/>
                      </a:cubicBezTo>
                      <a:cubicBezTo>
                        <a:pt x="11557" y="20"/>
                        <a:pt x="10993" y="-4"/>
                        <a:pt x="10905" y="0"/>
                      </a:cubicBezTo>
                      <a:close/>
                      <a:moveTo>
                        <a:pt x="10905" y="946"/>
                      </a:moveTo>
                      <a:cubicBezTo>
                        <a:pt x="12101" y="948"/>
                        <a:pt x="12295" y="962"/>
                        <a:pt x="12611" y="1102"/>
                      </a:cubicBezTo>
                      <a:cubicBezTo>
                        <a:pt x="12809" y="1189"/>
                        <a:pt x="13152" y="1285"/>
                        <a:pt x="13371" y="1309"/>
                      </a:cubicBezTo>
                      <a:cubicBezTo>
                        <a:pt x="13591" y="1333"/>
                        <a:pt x="13877" y="1413"/>
                        <a:pt x="14011" y="1491"/>
                      </a:cubicBezTo>
                      <a:cubicBezTo>
                        <a:pt x="14145" y="1569"/>
                        <a:pt x="14402" y="1657"/>
                        <a:pt x="14584" y="1685"/>
                      </a:cubicBezTo>
                      <a:cubicBezTo>
                        <a:pt x="14777" y="1715"/>
                        <a:pt x="15000" y="1811"/>
                        <a:pt x="15104" y="1918"/>
                      </a:cubicBezTo>
                      <a:cubicBezTo>
                        <a:pt x="15202" y="2020"/>
                        <a:pt x="15355" y="2100"/>
                        <a:pt x="15451" y="2100"/>
                      </a:cubicBezTo>
                      <a:cubicBezTo>
                        <a:pt x="15546" y="2100"/>
                        <a:pt x="15693" y="2172"/>
                        <a:pt x="15771" y="2255"/>
                      </a:cubicBezTo>
                      <a:cubicBezTo>
                        <a:pt x="15849" y="2339"/>
                        <a:pt x="16022" y="2441"/>
                        <a:pt x="16171" y="2489"/>
                      </a:cubicBezTo>
                      <a:cubicBezTo>
                        <a:pt x="16319" y="2537"/>
                        <a:pt x="16485" y="2653"/>
                        <a:pt x="16531" y="2735"/>
                      </a:cubicBezTo>
                      <a:cubicBezTo>
                        <a:pt x="16576" y="2817"/>
                        <a:pt x="16644" y="2878"/>
                        <a:pt x="16691" y="2878"/>
                      </a:cubicBezTo>
                      <a:cubicBezTo>
                        <a:pt x="16737" y="2878"/>
                        <a:pt x="16880" y="2981"/>
                        <a:pt x="16997" y="3098"/>
                      </a:cubicBezTo>
                      <a:cubicBezTo>
                        <a:pt x="17114" y="3215"/>
                        <a:pt x="17374" y="3454"/>
                        <a:pt x="17570" y="3629"/>
                      </a:cubicBezTo>
                      <a:cubicBezTo>
                        <a:pt x="18038" y="4046"/>
                        <a:pt x="18517" y="4566"/>
                        <a:pt x="18517" y="4653"/>
                      </a:cubicBezTo>
                      <a:cubicBezTo>
                        <a:pt x="18517" y="4692"/>
                        <a:pt x="18607" y="4778"/>
                        <a:pt x="18717" y="4848"/>
                      </a:cubicBezTo>
                      <a:cubicBezTo>
                        <a:pt x="18827" y="4918"/>
                        <a:pt x="18917" y="5025"/>
                        <a:pt x="18917" y="5081"/>
                      </a:cubicBezTo>
                      <a:cubicBezTo>
                        <a:pt x="18917" y="5138"/>
                        <a:pt x="18982" y="5243"/>
                        <a:pt x="19063" y="5314"/>
                      </a:cubicBezTo>
                      <a:cubicBezTo>
                        <a:pt x="19145" y="5386"/>
                        <a:pt x="19252" y="5577"/>
                        <a:pt x="19303" y="5742"/>
                      </a:cubicBezTo>
                      <a:cubicBezTo>
                        <a:pt x="19354" y="5908"/>
                        <a:pt x="19443" y="6057"/>
                        <a:pt x="19503" y="6079"/>
                      </a:cubicBezTo>
                      <a:cubicBezTo>
                        <a:pt x="19563" y="6102"/>
                        <a:pt x="19648" y="6243"/>
                        <a:pt x="19677" y="6390"/>
                      </a:cubicBezTo>
                      <a:cubicBezTo>
                        <a:pt x="19705" y="6537"/>
                        <a:pt x="19794" y="6720"/>
                        <a:pt x="19877" y="6792"/>
                      </a:cubicBezTo>
                      <a:cubicBezTo>
                        <a:pt x="19959" y="6865"/>
                        <a:pt x="20046" y="7084"/>
                        <a:pt x="20077" y="7285"/>
                      </a:cubicBezTo>
                      <a:cubicBezTo>
                        <a:pt x="20107" y="7485"/>
                        <a:pt x="20197" y="7753"/>
                        <a:pt x="20277" y="7881"/>
                      </a:cubicBezTo>
                      <a:cubicBezTo>
                        <a:pt x="20358" y="8012"/>
                        <a:pt x="20447" y="8353"/>
                        <a:pt x="20477" y="8659"/>
                      </a:cubicBezTo>
                      <a:cubicBezTo>
                        <a:pt x="20505" y="8957"/>
                        <a:pt x="20590" y="9361"/>
                        <a:pt x="20663" y="9553"/>
                      </a:cubicBezTo>
                      <a:cubicBezTo>
                        <a:pt x="20850" y="10046"/>
                        <a:pt x="20849" y="11560"/>
                        <a:pt x="20663" y="12042"/>
                      </a:cubicBezTo>
                      <a:cubicBezTo>
                        <a:pt x="20589" y="12234"/>
                        <a:pt x="20505" y="12624"/>
                        <a:pt x="20477" y="12923"/>
                      </a:cubicBezTo>
                      <a:cubicBezTo>
                        <a:pt x="20447" y="13229"/>
                        <a:pt x="20358" y="13570"/>
                        <a:pt x="20277" y="13701"/>
                      </a:cubicBezTo>
                      <a:cubicBezTo>
                        <a:pt x="20197" y="13829"/>
                        <a:pt x="20108" y="14109"/>
                        <a:pt x="20077" y="14323"/>
                      </a:cubicBezTo>
                      <a:cubicBezTo>
                        <a:pt x="20046" y="14536"/>
                        <a:pt x="19956" y="14782"/>
                        <a:pt x="19877" y="14867"/>
                      </a:cubicBezTo>
                      <a:cubicBezTo>
                        <a:pt x="19797" y="14953"/>
                        <a:pt x="19706" y="15116"/>
                        <a:pt x="19677" y="15230"/>
                      </a:cubicBezTo>
                      <a:cubicBezTo>
                        <a:pt x="19648" y="15344"/>
                        <a:pt x="19561" y="15506"/>
                        <a:pt x="19477" y="15580"/>
                      </a:cubicBezTo>
                      <a:cubicBezTo>
                        <a:pt x="19393" y="15654"/>
                        <a:pt x="19317" y="15766"/>
                        <a:pt x="19317" y="15839"/>
                      </a:cubicBezTo>
                      <a:cubicBezTo>
                        <a:pt x="19317" y="15912"/>
                        <a:pt x="19208" y="16106"/>
                        <a:pt x="19077" y="16267"/>
                      </a:cubicBezTo>
                      <a:cubicBezTo>
                        <a:pt x="18945" y="16428"/>
                        <a:pt x="18837" y="16599"/>
                        <a:pt x="18837" y="16656"/>
                      </a:cubicBezTo>
                      <a:cubicBezTo>
                        <a:pt x="18837" y="16712"/>
                        <a:pt x="18765" y="16805"/>
                        <a:pt x="18677" y="16850"/>
                      </a:cubicBezTo>
                      <a:cubicBezTo>
                        <a:pt x="18589" y="16896"/>
                        <a:pt x="18517" y="16983"/>
                        <a:pt x="18517" y="17045"/>
                      </a:cubicBezTo>
                      <a:cubicBezTo>
                        <a:pt x="18517" y="17106"/>
                        <a:pt x="18427" y="17208"/>
                        <a:pt x="18317" y="17278"/>
                      </a:cubicBezTo>
                      <a:cubicBezTo>
                        <a:pt x="18207" y="17348"/>
                        <a:pt x="18117" y="17446"/>
                        <a:pt x="18117" y="17485"/>
                      </a:cubicBezTo>
                      <a:cubicBezTo>
                        <a:pt x="18117" y="17575"/>
                        <a:pt x="17605" y="18095"/>
                        <a:pt x="17517" y="18095"/>
                      </a:cubicBezTo>
                      <a:cubicBezTo>
                        <a:pt x="17482" y="18095"/>
                        <a:pt x="17383" y="18163"/>
                        <a:pt x="17290" y="18250"/>
                      </a:cubicBezTo>
                      <a:cubicBezTo>
                        <a:pt x="16899" y="18619"/>
                        <a:pt x="16046" y="19248"/>
                        <a:pt x="15944" y="19248"/>
                      </a:cubicBezTo>
                      <a:cubicBezTo>
                        <a:pt x="15883" y="19248"/>
                        <a:pt x="15719" y="19336"/>
                        <a:pt x="15571" y="19443"/>
                      </a:cubicBezTo>
                      <a:cubicBezTo>
                        <a:pt x="15422" y="19549"/>
                        <a:pt x="15249" y="19637"/>
                        <a:pt x="15197" y="19637"/>
                      </a:cubicBezTo>
                      <a:cubicBezTo>
                        <a:pt x="15146" y="19637"/>
                        <a:pt x="14989" y="19719"/>
                        <a:pt x="14837" y="19818"/>
                      </a:cubicBezTo>
                      <a:cubicBezTo>
                        <a:pt x="14686" y="19918"/>
                        <a:pt x="14386" y="20023"/>
                        <a:pt x="14171" y="20052"/>
                      </a:cubicBezTo>
                      <a:cubicBezTo>
                        <a:pt x="13956" y="20080"/>
                        <a:pt x="13701" y="20179"/>
                        <a:pt x="13611" y="20259"/>
                      </a:cubicBezTo>
                      <a:cubicBezTo>
                        <a:pt x="13496" y="20362"/>
                        <a:pt x="13270" y="20417"/>
                        <a:pt x="12851" y="20454"/>
                      </a:cubicBezTo>
                      <a:cubicBezTo>
                        <a:pt x="12522" y="20483"/>
                        <a:pt x="12125" y="20534"/>
                        <a:pt x="11971" y="20570"/>
                      </a:cubicBezTo>
                      <a:cubicBezTo>
                        <a:pt x="11510" y="20678"/>
                        <a:pt x="10603" y="20721"/>
                        <a:pt x="10305" y="20648"/>
                      </a:cubicBezTo>
                      <a:cubicBezTo>
                        <a:pt x="10151" y="20610"/>
                        <a:pt x="9664" y="20542"/>
                        <a:pt x="9225" y="20492"/>
                      </a:cubicBezTo>
                      <a:cubicBezTo>
                        <a:pt x="8698" y="20433"/>
                        <a:pt x="8353" y="20355"/>
                        <a:pt x="8212" y="20259"/>
                      </a:cubicBezTo>
                      <a:cubicBezTo>
                        <a:pt x="8094" y="20180"/>
                        <a:pt x="7842" y="20091"/>
                        <a:pt x="7652" y="20065"/>
                      </a:cubicBezTo>
                      <a:cubicBezTo>
                        <a:pt x="7462" y="20038"/>
                        <a:pt x="7215" y="19958"/>
                        <a:pt x="7105" y="19883"/>
                      </a:cubicBezTo>
                      <a:cubicBezTo>
                        <a:pt x="6996" y="19809"/>
                        <a:pt x="6781" y="19700"/>
                        <a:pt x="6625" y="19650"/>
                      </a:cubicBezTo>
                      <a:cubicBezTo>
                        <a:pt x="6470" y="19600"/>
                        <a:pt x="6287" y="19489"/>
                        <a:pt x="6212" y="19404"/>
                      </a:cubicBezTo>
                      <a:cubicBezTo>
                        <a:pt x="6137" y="19319"/>
                        <a:pt x="5999" y="19248"/>
                        <a:pt x="5919" y="19248"/>
                      </a:cubicBezTo>
                      <a:cubicBezTo>
                        <a:pt x="5838" y="19248"/>
                        <a:pt x="5689" y="19160"/>
                        <a:pt x="5586" y="19054"/>
                      </a:cubicBezTo>
                      <a:cubicBezTo>
                        <a:pt x="5483" y="18947"/>
                        <a:pt x="5358" y="18859"/>
                        <a:pt x="5306" y="18859"/>
                      </a:cubicBezTo>
                      <a:cubicBezTo>
                        <a:pt x="5253" y="18859"/>
                        <a:pt x="4812" y="18471"/>
                        <a:pt x="4319" y="17991"/>
                      </a:cubicBezTo>
                      <a:cubicBezTo>
                        <a:pt x="3108" y="16810"/>
                        <a:pt x="3039" y="16735"/>
                        <a:pt x="3039" y="16630"/>
                      </a:cubicBezTo>
                      <a:cubicBezTo>
                        <a:pt x="3039" y="16580"/>
                        <a:pt x="2975" y="16504"/>
                        <a:pt x="2893" y="16461"/>
                      </a:cubicBezTo>
                      <a:cubicBezTo>
                        <a:pt x="2811" y="16419"/>
                        <a:pt x="2719" y="16290"/>
                        <a:pt x="2693" y="16163"/>
                      </a:cubicBezTo>
                      <a:cubicBezTo>
                        <a:pt x="2667" y="16037"/>
                        <a:pt x="2576" y="15865"/>
                        <a:pt x="2493" y="15787"/>
                      </a:cubicBezTo>
                      <a:cubicBezTo>
                        <a:pt x="2409" y="15709"/>
                        <a:pt x="2311" y="15540"/>
                        <a:pt x="2280" y="15412"/>
                      </a:cubicBezTo>
                      <a:cubicBezTo>
                        <a:pt x="2248" y="15283"/>
                        <a:pt x="2159" y="15108"/>
                        <a:pt x="2080" y="15023"/>
                      </a:cubicBezTo>
                      <a:cubicBezTo>
                        <a:pt x="2000" y="14937"/>
                        <a:pt x="1911" y="14727"/>
                        <a:pt x="1880" y="14556"/>
                      </a:cubicBezTo>
                      <a:cubicBezTo>
                        <a:pt x="1848" y="14385"/>
                        <a:pt x="1771" y="14186"/>
                        <a:pt x="1706" y="14115"/>
                      </a:cubicBezTo>
                      <a:cubicBezTo>
                        <a:pt x="1641" y="14045"/>
                        <a:pt x="1557" y="13787"/>
                        <a:pt x="1520" y="13532"/>
                      </a:cubicBezTo>
                      <a:cubicBezTo>
                        <a:pt x="1483" y="13277"/>
                        <a:pt x="1387" y="12951"/>
                        <a:pt x="1306" y="12806"/>
                      </a:cubicBezTo>
                      <a:cubicBezTo>
                        <a:pt x="1176" y="12573"/>
                        <a:pt x="1160" y="12348"/>
                        <a:pt x="1160" y="10797"/>
                      </a:cubicBezTo>
                      <a:cubicBezTo>
                        <a:pt x="1160" y="9239"/>
                        <a:pt x="1177" y="9025"/>
                        <a:pt x="1306" y="8840"/>
                      </a:cubicBezTo>
                      <a:cubicBezTo>
                        <a:pt x="1386" y="8726"/>
                        <a:pt x="1467" y="8428"/>
                        <a:pt x="1493" y="8179"/>
                      </a:cubicBezTo>
                      <a:cubicBezTo>
                        <a:pt x="1520" y="7921"/>
                        <a:pt x="1610" y="7648"/>
                        <a:pt x="1693" y="7544"/>
                      </a:cubicBezTo>
                      <a:cubicBezTo>
                        <a:pt x="1773" y="7443"/>
                        <a:pt x="1864" y="7233"/>
                        <a:pt x="1893" y="7077"/>
                      </a:cubicBezTo>
                      <a:cubicBezTo>
                        <a:pt x="1922" y="6921"/>
                        <a:pt x="2001" y="6707"/>
                        <a:pt x="2080" y="6598"/>
                      </a:cubicBezTo>
                      <a:cubicBezTo>
                        <a:pt x="2158" y="6488"/>
                        <a:pt x="2251" y="6307"/>
                        <a:pt x="2280" y="6196"/>
                      </a:cubicBezTo>
                      <a:cubicBezTo>
                        <a:pt x="2308" y="6084"/>
                        <a:pt x="2396" y="5933"/>
                        <a:pt x="2479" y="5859"/>
                      </a:cubicBezTo>
                      <a:cubicBezTo>
                        <a:pt x="2563" y="5785"/>
                        <a:pt x="2639" y="5665"/>
                        <a:pt x="2639" y="5587"/>
                      </a:cubicBezTo>
                      <a:cubicBezTo>
                        <a:pt x="2639" y="5461"/>
                        <a:pt x="2722" y="5355"/>
                        <a:pt x="3199" y="4835"/>
                      </a:cubicBezTo>
                      <a:cubicBezTo>
                        <a:pt x="3265" y="4763"/>
                        <a:pt x="3446" y="4535"/>
                        <a:pt x="3599" y="4329"/>
                      </a:cubicBezTo>
                      <a:cubicBezTo>
                        <a:pt x="3981" y="3819"/>
                        <a:pt x="3986" y="3812"/>
                        <a:pt x="4959" y="3059"/>
                      </a:cubicBezTo>
                      <a:cubicBezTo>
                        <a:pt x="5156" y="2907"/>
                        <a:pt x="5355" y="2711"/>
                        <a:pt x="5412" y="2631"/>
                      </a:cubicBezTo>
                      <a:cubicBezTo>
                        <a:pt x="5470" y="2551"/>
                        <a:pt x="5584" y="2489"/>
                        <a:pt x="5666" y="2489"/>
                      </a:cubicBezTo>
                      <a:cubicBezTo>
                        <a:pt x="5748" y="2489"/>
                        <a:pt x="5922" y="2401"/>
                        <a:pt x="6052" y="2294"/>
                      </a:cubicBezTo>
                      <a:cubicBezTo>
                        <a:pt x="6183" y="2188"/>
                        <a:pt x="6337" y="2100"/>
                        <a:pt x="6399" y="2100"/>
                      </a:cubicBezTo>
                      <a:cubicBezTo>
                        <a:pt x="6461" y="2100"/>
                        <a:pt x="6637" y="2012"/>
                        <a:pt x="6785" y="1906"/>
                      </a:cubicBezTo>
                      <a:cubicBezTo>
                        <a:pt x="6934" y="1799"/>
                        <a:pt x="7131" y="1711"/>
                        <a:pt x="7225" y="1711"/>
                      </a:cubicBezTo>
                      <a:cubicBezTo>
                        <a:pt x="7320" y="1711"/>
                        <a:pt x="7566" y="1629"/>
                        <a:pt x="7759" y="1530"/>
                      </a:cubicBezTo>
                      <a:cubicBezTo>
                        <a:pt x="7952" y="1430"/>
                        <a:pt x="8297" y="1327"/>
                        <a:pt x="8532" y="1296"/>
                      </a:cubicBezTo>
                      <a:cubicBezTo>
                        <a:pt x="8766" y="1266"/>
                        <a:pt x="9092" y="1172"/>
                        <a:pt x="9252" y="1089"/>
                      </a:cubicBezTo>
                      <a:cubicBezTo>
                        <a:pt x="9508" y="955"/>
                        <a:pt x="9708" y="945"/>
                        <a:pt x="10905" y="946"/>
                      </a:cubicBezTo>
                      <a:close/>
                      <a:moveTo>
                        <a:pt x="10945" y="8399"/>
                      </a:moveTo>
                      <a:cubicBezTo>
                        <a:pt x="10848" y="8400"/>
                        <a:pt x="10738" y="8432"/>
                        <a:pt x="10598" y="8503"/>
                      </a:cubicBezTo>
                      <a:cubicBezTo>
                        <a:pt x="10476" y="8565"/>
                        <a:pt x="10247" y="8643"/>
                        <a:pt x="10092" y="8671"/>
                      </a:cubicBezTo>
                      <a:cubicBezTo>
                        <a:pt x="9888" y="8709"/>
                        <a:pt x="9678" y="8845"/>
                        <a:pt x="9345" y="9177"/>
                      </a:cubicBezTo>
                      <a:cubicBezTo>
                        <a:pt x="8889" y="9633"/>
                        <a:pt x="8785" y="9853"/>
                        <a:pt x="8785" y="10344"/>
                      </a:cubicBezTo>
                      <a:cubicBezTo>
                        <a:pt x="8785" y="10469"/>
                        <a:pt x="8752" y="10647"/>
                        <a:pt x="8705" y="10732"/>
                      </a:cubicBezTo>
                      <a:cubicBezTo>
                        <a:pt x="8651" y="10830"/>
                        <a:pt x="8645" y="10921"/>
                        <a:pt x="8692" y="10979"/>
                      </a:cubicBezTo>
                      <a:cubicBezTo>
                        <a:pt x="8733" y="11029"/>
                        <a:pt x="8776" y="11240"/>
                        <a:pt x="8798" y="11445"/>
                      </a:cubicBezTo>
                      <a:cubicBezTo>
                        <a:pt x="8821" y="11652"/>
                        <a:pt x="8914" y="11895"/>
                        <a:pt x="8998" y="11990"/>
                      </a:cubicBezTo>
                      <a:cubicBezTo>
                        <a:pt x="9082" y="12083"/>
                        <a:pt x="9193" y="12251"/>
                        <a:pt x="9252" y="12366"/>
                      </a:cubicBezTo>
                      <a:cubicBezTo>
                        <a:pt x="9310" y="12480"/>
                        <a:pt x="9475" y="12611"/>
                        <a:pt x="9612" y="12664"/>
                      </a:cubicBezTo>
                      <a:cubicBezTo>
                        <a:pt x="9748" y="12717"/>
                        <a:pt x="9929" y="12828"/>
                        <a:pt x="10012" y="12910"/>
                      </a:cubicBezTo>
                      <a:cubicBezTo>
                        <a:pt x="10143" y="13041"/>
                        <a:pt x="10259" y="13063"/>
                        <a:pt x="10971" y="13040"/>
                      </a:cubicBezTo>
                      <a:cubicBezTo>
                        <a:pt x="11601" y="13019"/>
                        <a:pt x="11807" y="12977"/>
                        <a:pt x="11931" y="12871"/>
                      </a:cubicBezTo>
                      <a:cubicBezTo>
                        <a:pt x="12019" y="12796"/>
                        <a:pt x="12251" y="12611"/>
                        <a:pt x="12438" y="12456"/>
                      </a:cubicBezTo>
                      <a:cubicBezTo>
                        <a:pt x="12624" y="12302"/>
                        <a:pt x="12771" y="12139"/>
                        <a:pt x="12771" y="12093"/>
                      </a:cubicBezTo>
                      <a:cubicBezTo>
                        <a:pt x="12771" y="12048"/>
                        <a:pt x="12859" y="11923"/>
                        <a:pt x="12958" y="11821"/>
                      </a:cubicBezTo>
                      <a:cubicBezTo>
                        <a:pt x="13121" y="11652"/>
                        <a:pt x="13131" y="11561"/>
                        <a:pt x="13131" y="10797"/>
                      </a:cubicBezTo>
                      <a:cubicBezTo>
                        <a:pt x="13131" y="10109"/>
                        <a:pt x="13111" y="9934"/>
                        <a:pt x="12998" y="9812"/>
                      </a:cubicBezTo>
                      <a:cubicBezTo>
                        <a:pt x="12922" y="9730"/>
                        <a:pt x="12820" y="9546"/>
                        <a:pt x="12771" y="9410"/>
                      </a:cubicBezTo>
                      <a:cubicBezTo>
                        <a:pt x="12722" y="9274"/>
                        <a:pt x="12645" y="9164"/>
                        <a:pt x="12611" y="9164"/>
                      </a:cubicBezTo>
                      <a:cubicBezTo>
                        <a:pt x="12578" y="9164"/>
                        <a:pt x="12424" y="9067"/>
                        <a:pt x="12265" y="8944"/>
                      </a:cubicBezTo>
                      <a:cubicBezTo>
                        <a:pt x="12105" y="8820"/>
                        <a:pt x="11841" y="8688"/>
                        <a:pt x="11678" y="8659"/>
                      </a:cubicBezTo>
                      <a:cubicBezTo>
                        <a:pt x="11515" y="8629"/>
                        <a:pt x="11314" y="8563"/>
                        <a:pt x="11225" y="8503"/>
                      </a:cubicBezTo>
                      <a:cubicBezTo>
                        <a:pt x="11123" y="8433"/>
                        <a:pt x="11041" y="8399"/>
                        <a:pt x="10945" y="8399"/>
                      </a:cubicBezTo>
                      <a:close/>
                    </a:path>
                  </a:pathLst>
                </a:cu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2" name="Line">
                  <a:extLst>
                    <a:ext uri="{FF2B5EF4-FFF2-40B4-BE49-F238E27FC236}">
                      <a16:creationId xmlns:a16="http://schemas.microsoft.com/office/drawing/2014/main" id="{F91DE20D-B538-A72F-4B02-EDB39D7282D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1578275" y="0"/>
                  <a:ext cx="1" cy="3318892"/>
                </a:xfrm>
                <a:prstGeom prst="line">
                  <a:avLst/>
                </a:prstGeom>
                <a:noFill/>
                <a:ln w="76200">
                  <a:solidFill>
                    <a:srgbClr val="FFFFFF"/>
                  </a:solidFill>
                  <a:miter lim="400000"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50800" tIns="50800" rIns="50800" bIns="50800" anchor="ctr"/>
                <a:lstStyle/>
                <a:p>
                  <a:endParaRPr lang="en-US"/>
                </a:p>
              </p:txBody>
            </p:sp>
            <p:sp>
              <p:nvSpPr>
                <p:cNvPr id="33" name="Dot Product">
                  <a:extLst>
                    <a:ext uri="{FF2B5EF4-FFF2-40B4-BE49-F238E27FC236}">
                      <a16:creationId xmlns:a16="http://schemas.microsoft.com/office/drawing/2014/main" id="{2DC273EA-0DF3-234F-BB4E-D06B84EC4F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4243513"/>
                  <a:ext cx="3156551" cy="5604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400000"/>
                      <a:headEnd/>
                      <a:tailEnd/>
                    </a14:hiddenLine>
                  </a:ext>
                </a:extLst>
              </p:spPr>
              <p:txBody>
                <a:bodyPr lIns="50800" tIns="50800" rIns="50800" bIns="50800" anchor="ctr">
                  <a:spAutoFit/>
                </a:bodyPr>
                <a:lstStyle/>
                <a:p>
                  <a:pPr algn="ctr" eaLnBrk="1"/>
                  <a:r>
                    <a:rPr lang="en-US" altLang="en-US"/>
                    <a:t>Dot Product</a:t>
                  </a:r>
                </a:p>
              </p:txBody>
            </p:sp>
          </p:grpSp>
        </p:grpSp>
        <p:grpSp>
          <p:nvGrpSpPr>
            <p:cNvPr id="34" name="Group">
              <a:extLst>
                <a:ext uri="{FF2B5EF4-FFF2-40B4-BE49-F238E27FC236}">
                  <a16:creationId xmlns:a16="http://schemas.microsoft.com/office/drawing/2014/main" id="{DBE4A046-F5EC-B5FF-BB86-7DAC1B54E3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013932" y="1827286"/>
              <a:ext cx="4768250" cy="5235503"/>
              <a:chOff x="-662743" y="-539810"/>
              <a:chExt cx="4768157" cy="5236793"/>
            </a:xfrm>
          </p:grpSpPr>
          <p:pic>
            <p:nvPicPr>
              <p:cNvPr id="35" name="tyvRyV4uja2fB9TS2gkXcVIeFqdYkrxiWKWcNylBxbM9a02QpEA1jVARY-yo1SniqVySw0z_BajT_c4FtdR-RfmD4Q04xFoG5_vVxbKRUBrtewVw-P_qK7VtjvvX2TI7zV5fcQW0PPueUPc=s2048.png" descr="tyvRyV4uja2fB9TS2gkXcVIeFqdYkrxiWKWcNylBxbM9a02QpEA1jVARY-yo1SniqVySw0z_BajT_c4FtdR-RfmD4Q04xFoG5_vVxbKRUBrtewVw-P_qK7VtjvvX2TI7zV5fcQW0PPueUPc=s2048.png">
                <a:extLst>
                  <a:ext uri="{FF2B5EF4-FFF2-40B4-BE49-F238E27FC236}">
                    <a16:creationId xmlns:a16="http://schemas.microsoft.com/office/drawing/2014/main" id="{00994CC1-2F1A-8382-80A4-BB4CD878BDA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513956"/>
                <a:ext cx="3384485" cy="31830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36" name="Direct Lighting…">
                <a:extLst>
                  <a:ext uri="{FF2B5EF4-FFF2-40B4-BE49-F238E27FC236}">
                    <a16:creationId xmlns:a16="http://schemas.microsoft.com/office/drawing/2014/main" id="{EDC8E115-0274-2134-D9EF-2D318606A1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662743" y="-539810"/>
                <a:ext cx="4768157" cy="20675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dirty="0"/>
                  <a:t>Direct Lighting</a:t>
                </a:r>
              </a:p>
              <a:p>
                <a:pPr algn="ctr" eaLnBrk="1"/>
                <a:r>
                  <a:rPr lang="en-US" altLang="en-US" dirty="0"/>
                  <a:t>(From established methods)</a:t>
                </a:r>
              </a:p>
            </p:txBody>
          </p:sp>
        </p:grpSp>
        <p:grpSp>
          <p:nvGrpSpPr>
            <p:cNvPr id="37" name="Group">
              <a:extLst>
                <a:ext uri="{FF2B5EF4-FFF2-40B4-BE49-F238E27FC236}">
                  <a16:creationId xmlns:a16="http://schemas.microsoft.com/office/drawing/2014/main" id="{FB8C0951-F28B-A1D6-41FD-06E4CEEDCA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135225" y="8639789"/>
              <a:ext cx="4945257" cy="4134609"/>
              <a:chOff x="0" y="172026"/>
              <a:chExt cx="4944317" cy="4133692"/>
            </a:xfrm>
          </p:grpSpPr>
          <p:sp>
            <p:nvSpPr>
              <p:cNvPr id="38" name="Line">
                <a:extLst>
                  <a:ext uri="{FF2B5EF4-FFF2-40B4-BE49-F238E27FC236}">
                    <a16:creationId xmlns:a16="http://schemas.microsoft.com/office/drawing/2014/main" id="{B465616B-6D2E-1ED7-FB32-CB60C88670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1365622"/>
                <a:ext cx="1232013" cy="1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miter lim="4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0800" tIns="50800" rIns="50800" bIns="50800" anchor="ctr"/>
              <a:lstStyle/>
              <a:p>
                <a:endParaRPr lang="en-US"/>
              </a:p>
            </p:txBody>
          </p:sp>
          <p:pic>
            <p:nvPicPr>
              <p:cNvPr id="39" name="d-rBjVW7DSWYhYSpeEzTy4tmR3DTzlmPi5YwOSSZCURsz5FbOYJ2ntqJ_eK910dA2CndkkyZG7VnHfKb-bdLmAIS6Ey6psWOp7d2dR5GNnXeCTz_ETOQ5X75qNPgHuMj0HfVj62iH0RLTbY=s2048.png" descr="d-rBjVW7DSWYhYSpeEzTy4tmR3DTzlmPi5YwOSSZCURsz5FbOYJ2ntqJ_eK910dA2CndkkyZG7VnHfKb-bdLmAIS6Ey6psWOp7d2dR5GNnXeCTz_ETOQ5X75qNPgHuMj0HfVj62iH0RLTbY=s2048.png">
                <a:extLst>
                  <a:ext uri="{FF2B5EF4-FFF2-40B4-BE49-F238E27FC236}">
                    <a16:creationId xmlns:a16="http://schemas.microsoft.com/office/drawing/2014/main" id="{408E3DB1-9E27-6F55-9EC0-2E693D0F8CE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24018" y="172026"/>
                <a:ext cx="3420299" cy="32131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Indirect Lighting">
                <a:extLst>
                  <a:ext uri="{FF2B5EF4-FFF2-40B4-BE49-F238E27FC236}">
                    <a16:creationId xmlns:a16="http://schemas.microsoft.com/office/drawing/2014/main" id="{15A7167E-14A2-EA36-95A7-43E4D0AC29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1168" y="3745269"/>
                <a:ext cx="3384484" cy="560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dirty="0"/>
                  <a:t>Indirect Lighting</a:t>
                </a:r>
              </a:p>
            </p:txBody>
          </p:sp>
        </p:grpSp>
        <p:grpSp>
          <p:nvGrpSpPr>
            <p:cNvPr id="41" name="Group">
              <a:extLst>
                <a:ext uri="{FF2B5EF4-FFF2-40B4-BE49-F238E27FC236}">
                  <a16:creationId xmlns:a16="http://schemas.microsoft.com/office/drawing/2014/main" id="{F89A1C0B-B299-DDCA-AF61-F52223A90E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676688" y="6276975"/>
              <a:ext cx="7490314" cy="4097072"/>
              <a:chOff x="0" y="0"/>
              <a:chExt cx="7489572" cy="4097753"/>
            </a:xfrm>
          </p:grpSpPr>
          <p:sp>
            <p:nvSpPr>
              <p:cNvPr id="42" name="+">
                <a:extLst>
                  <a:ext uri="{FF2B5EF4-FFF2-40B4-BE49-F238E27FC236}">
                    <a16:creationId xmlns:a16="http://schemas.microsoft.com/office/drawing/2014/main" id="{3E048F0A-527B-76AF-E0F7-EC34398BEF7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1000459"/>
                <a:ext cx="3384485" cy="1019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sz="6000"/>
                  <a:t>+</a:t>
                </a:r>
              </a:p>
            </p:txBody>
          </p:sp>
          <p:sp>
            <p:nvSpPr>
              <p:cNvPr id="43" name="Line">
                <a:extLst>
                  <a:ext uri="{FF2B5EF4-FFF2-40B4-BE49-F238E27FC236}">
                    <a16:creationId xmlns:a16="http://schemas.microsoft.com/office/drawing/2014/main" id="{866860E6-F5F6-775D-7883-EDA483A846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92242" y="884206"/>
                <a:ext cx="1" cy="436563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miter lim="4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0800" tIns="50800" rIns="50800" bIns="50800" anchor="ctr"/>
              <a:lstStyle/>
              <a:p>
                <a:endParaRPr lang="en-US"/>
              </a:p>
            </p:txBody>
          </p:sp>
          <p:sp>
            <p:nvSpPr>
              <p:cNvPr id="44" name="Line">
                <a:extLst>
                  <a:ext uri="{FF2B5EF4-FFF2-40B4-BE49-F238E27FC236}">
                    <a16:creationId xmlns:a16="http://schemas.microsoft.com/office/drawing/2014/main" id="{3798CBF1-F7F0-C3AA-5B12-24FC0021558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92242" y="1878648"/>
                <a:ext cx="1" cy="436563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miter lim="4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0800" tIns="50800" rIns="50800" bIns="50800" anchor="ctr"/>
              <a:lstStyle/>
              <a:p>
                <a:endParaRPr lang="en-US"/>
              </a:p>
            </p:txBody>
          </p:sp>
          <p:sp>
            <p:nvSpPr>
              <p:cNvPr id="45" name="Line">
                <a:extLst>
                  <a:ext uri="{FF2B5EF4-FFF2-40B4-BE49-F238E27FC236}">
                    <a16:creationId xmlns:a16="http://schemas.microsoft.com/office/drawing/2014/main" id="{A898B5BA-4C50-9450-E86C-C8E1C7663F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5030" y="1609056"/>
                <a:ext cx="1995601" cy="1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miter lim="4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0800" tIns="50800" rIns="50800" bIns="50800" anchor="ctr"/>
              <a:lstStyle/>
              <a:p>
                <a:endParaRPr lang="en-US"/>
              </a:p>
            </p:txBody>
          </p:sp>
          <p:pic>
            <p:nvPicPr>
              <p:cNvPr id="46" name="yYRlxYdi03ZU_t3-eGazVMoaW4ut9yPtoTF1qk9akL1PMxzJbEiy3Q4ZtbRfJA-ehW1u6HR-JsqpwTGs5ZAj1W5qr7wkLZRxQFJyujo3XmiId2GOXgkQ2UNgeSwjIoyw5hOhccZRUHxk0zg=s2048.png" descr="yYRlxYdi03ZU_t3-eGazVMoaW4ut9yPtoTF1qk9akL1PMxzJbEiy3Q4ZtbRfJA-ehW1u6HR-JsqpwTGs5ZAj1W5qr7wkLZRxQFJyujo3XmiId2GOXgkQ2UNgeSwjIoyw5hOhccZRUHxk0zg=s2048.png">
                <a:extLst>
                  <a:ext uri="{FF2B5EF4-FFF2-40B4-BE49-F238E27FC236}">
                    <a16:creationId xmlns:a16="http://schemas.microsoft.com/office/drawing/2014/main" id="{762A8B38-9D43-0555-41EB-CF8F557EF4B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4338" y="0"/>
                <a:ext cx="3420300" cy="32181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</p:pic>
          <p:sp>
            <p:nvSpPr>
              <p:cNvPr id="47" name="Full Illumination">
                <a:extLst>
                  <a:ext uri="{FF2B5EF4-FFF2-40B4-BE49-F238E27FC236}">
                    <a16:creationId xmlns:a16="http://schemas.microsoft.com/office/drawing/2014/main" id="{7B513F3D-1039-177E-DDA8-B3F072421F0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05086" y="3537303"/>
                <a:ext cx="3384486" cy="56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dirty="0"/>
                  <a:t>Full Illumination</a:t>
                </a:r>
              </a:p>
            </p:txBody>
          </p:sp>
          <p:sp>
            <p:nvSpPr>
              <p:cNvPr id="48" name="Denoiser">
                <a:extLst>
                  <a:ext uri="{FF2B5EF4-FFF2-40B4-BE49-F238E27FC236}">
                    <a16:creationId xmlns:a16="http://schemas.microsoft.com/office/drawing/2014/main" id="{EB3B1EA3-1E7B-BA7C-08B0-33FF1B723A8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15030" y="1128985"/>
                <a:ext cx="2358054" cy="8406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wrap="square"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dirty="0"/>
                  <a:t>Denoiser</a:t>
                </a:r>
              </a:p>
            </p:txBody>
          </p:sp>
        </p:grpSp>
        <p:grpSp>
          <p:nvGrpSpPr>
            <p:cNvPr id="49" name="Group">
              <a:extLst>
                <a:ext uri="{FF2B5EF4-FFF2-40B4-BE49-F238E27FC236}">
                  <a16:creationId xmlns:a16="http://schemas.microsoft.com/office/drawing/2014/main" id="{A73CC751-EFAC-36A1-24BA-557990C1EF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1225" y="10010774"/>
              <a:ext cx="6770688" cy="3032124"/>
              <a:chOff x="0" y="0"/>
              <a:chExt cx="6771123" cy="3032942"/>
            </a:xfrm>
          </p:grpSpPr>
          <p:sp>
            <p:nvSpPr>
              <p:cNvPr id="50" name="Rounded Rectangle">
                <a:extLst>
                  <a:ext uri="{FF2B5EF4-FFF2-40B4-BE49-F238E27FC236}">
                    <a16:creationId xmlns:a16="http://schemas.microsoft.com/office/drawing/2014/main" id="{D2817B36-4E57-5191-9DD3-2553D96C5A55}"/>
                  </a:ext>
                </a:extLst>
              </p:cNvPr>
              <p:cNvSpPr/>
              <p:nvPr/>
            </p:nvSpPr>
            <p:spPr>
              <a:xfrm>
                <a:off x="0" y="0"/>
                <a:ext cx="6771123" cy="3032942"/>
              </a:xfrm>
              <a:prstGeom prst="roundRect">
                <a:avLst>
                  <a:gd name="adj" fmla="val 15635"/>
                </a:avLst>
              </a:prstGeom>
              <a:solidFill>
                <a:srgbClr val="301500"/>
              </a:solidFill>
              <a:ln w="25400" cap="flat">
                <a:solidFill>
                  <a:schemeClr val="accent1">
                    <a:lumOff val="13529"/>
                  </a:schemeClr>
                </a:solidFill>
                <a:prstDash val="solid"/>
                <a:miter lim="400000"/>
              </a:ln>
              <a:effectLst/>
            </p:spPr>
            <p:txBody>
              <a:bodyPr lIns="50800" tIns="50800" rIns="50800" bIns="50800" anchor="ctr"/>
              <a:lstStyle/>
              <a:p>
                <a:pPr algn="ctr" eaLnBrk="1" fontAlgn="auto">
                  <a:spcBef>
                    <a:spcPts val="0"/>
                  </a:spcBef>
                  <a:spcAft>
                    <a:spcPts val="0"/>
                  </a:spcAft>
                  <a:defRPr sz="4800" b="0"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 sz="4800" b="0" kern="0">
                  <a:latin typeface="+mn-lt"/>
                  <a:ea typeface="+mn-ea"/>
                  <a:cs typeface="+mn-cs"/>
                  <a:sym typeface="Helvetica Neue Medium"/>
                </a:endParaRPr>
              </a:p>
            </p:txBody>
          </p:sp>
          <p:sp>
            <p:nvSpPr>
              <p:cNvPr id="51" name="First Hit Position">
                <a:extLst>
                  <a:ext uri="{FF2B5EF4-FFF2-40B4-BE49-F238E27FC236}">
                    <a16:creationId xmlns:a16="http://schemas.microsoft.com/office/drawing/2014/main" id="{A2113C2A-3A8D-F7CF-251D-5CAE20F987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92224" y="2173943"/>
                <a:ext cx="2785023" cy="636196"/>
              </a:xfrm>
              <a:custGeom>
                <a:avLst/>
                <a:gdLst>
                  <a:gd name="T0" fmla="*/ 1392512 w 21600"/>
                  <a:gd name="T1" fmla="*/ 1 h 1"/>
                  <a:gd name="T2" fmla="*/ 1392512 w 21600"/>
                  <a:gd name="T3" fmla="*/ 1 h 1"/>
                  <a:gd name="T4" fmla="*/ 1392512 w 21600"/>
                  <a:gd name="T5" fmla="*/ 1 h 1"/>
                  <a:gd name="T6" fmla="*/ 1392512 w 21600"/>
                  <a:gd name="T7" fmla="*/ 1 h 1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1"/>
                  <a:gd name="T14" fmla="*/ 21600 w 2160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sz="1200" dirty="0">
                    <a:solidFill>
                      <a:schemeClr val="bg1"/>
                    </a:solidFill>
                  </a:rPr>
                  <a:t>First Hit Position</a:t>
                </a:r>
              </a:p>
            </p:txBody>
          </p:sp>
          <p:pic>
            <p:nvPicPr>
              <p:cNvPr id="52" name="Image" descr="Image">
                <a:extLst>
                  <a:ext uri="{FF2B5EF4-FFF2-40B4-BE49-F238E27FC236}">
                    <a16:creationId xmlns:a16="http://schemas.microsoft.com/office/drawing/2014/main" id="{503C93DB-0F8C-36B6-5A6B-FBE31176A7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rcRect l="4255" t="4034" r="4047" b="3955"/>
              <a:stretch>
                <a:fillRect/>
              </a:stretch>
            </p:blipFill>
            <p:spPr>
              <a:xfrm>
                <a:off x="2983876" y="363369"/>
                <a:ext cx="1790550" cy="17900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6" h="21565" extrusionOk="0">
                    <a:moveTo>
                      <a:pt x="10760" y="0"/>
                    </a:moveTo>
                    <a:cubicBezTo>
                      <a:pt x="10049" y="3"/>
                      <a:pt x="9340" y="72"/>
                      <a:pt x="8659" y="206"/>
                    </a:cubicBezTo>
                    <a:cubicBezTo>
                      <a:pt x="8005" y="335"/>
                      <a:pt x="7033" y="641"/>
                      <a:pt x="6492" y="885"/>
                    </a:cubicBezTo>
                    <a:cubicBezTo>
                      <a:pt x="5426" y="1366"/>
                      <a:pt x="4758" y="1775"/>
                      <a:pt x="3846" y="2510"/>
                    </a:cubicBezTo>
                    <a:cubicBezTo>
                      <a:pt x="3533" y="2763"/>
                      <a:pt x="2625" y="3683"/>
                      <a:pt x="2435" y="3940"/>
                    </a:cubicBezTo>
                    <a:cubicBezTo>
                      <a:pt x="2344" y="4063"/>
                      <a:pt x="2247" y="4185"/>
                      <a:pt x="2220" y="4212"/>
                    </a:cubicBezTo>
                    <a:cubicBezTo>
                      <a:pt x="2162" y="4270"/>
                      <a:pt x="2159" y="4274"/>
                      <a:pt x="1851" y="4724"/>
                    </a:cubicBezTo>
                    <a:cubicBezTo>
                      <a:pt x="1065" y="5873"/>
                      <a:pt x="467" y="7307"/>
                      <a:pt x="191" y="8707"/>
                    </a:cubicBezTo>
                    <a:cubicBezTo>
                      <a:pt x="66" y="9339"/>
                      <a:pt x="2" y="10050"/>
                      <a:pt x="0" y="10758"/>
                    </a:cubicBezTo>
                    <a:cubicBezTo>
                      <a:pt x="-3" y="11465"/>
                      <a:pt x="57" y="12171"/>
                      <a:pt x="177" y="12794"/>
                    </a:cubicBezTo>
                    <a:cubicBezTo>
                      <a:pt x="780" y="15923"/>
                      <a:pt x="2694" y="18599"/>
                      <a:pt x="5444" y="20157"/>
                    </a:cubicBezTo>
                    <a:cubicBezTo>
                      <a:pt x="6873" y="20967"/>
                      <a:pt x="8426" y="21430"/>
                      <a:pt x="10109" y="21548"/>
                    </a:cubicBezTo>
                    <a:cubicBezTo>
                      <a:pt x="10814" y="21598"/>
                      <a:pt x="11939" y="21532"/>
                      <a:pt x="12693" y="21400"/>
                    </a:cubicBezTo>
                    <a:cubicBezTo>
                      <a:pt x="14440" y="21094"/>
                      <a:pt x="16178" y="20307"/>
                      <a:pt x="17544" y="19206"/>
                    </a:cubicBezTo>
                    <a:cubicBezTo>
                      <a:pt x="19634" y="17520"/>
                      <a:pt x="20995" y="15211"/>
                      <a:pt x="21443" y="12594"/>
                    </a:cubicBezTo>
                    <a:cubicBezTo>
                      <a:pt x="21556" y="11939"/>
                      <a:pt x="21597" y="11339"/>
                      <a:pt x="21582" y="10586"/>
                    </a:cubicBezTo>
                    <a:cubicBezTo>
                      <a:pt x="21560" y="9457"/>
                      <a:pt x="21424" y="8596"/>
                      <a:pt x="21099" y="7530"/>
                    </a:cubicBezTo>
                    <a:cubicBezTo>
                      <a:pt x="20834" y="6663"/>
                      <a:pt x="20313" y="5569"/>
                      <a:pt x="19798" y="4805"/>
                    </a:cubicBezTo>
                    <a:cubicBezTo>
                      <a:pt x="18160" y="2379"/>
                      <a:pt x="15679" y="731"/>
                      <a:pt x="12860" y="192"/>
                    </a:cubicBezTo>
                    <a:cubicBezTo>
                      <a:pt x="12182" y="62"/>
                      <a:pt x="11471" y="-2"/>
                      <a:pt x="10760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53" name="Screen Shot 2023-06-22 at 18.18.11.png" descr="Screen Shot 2023-06-22 at 18.18.11.png">
                <a:extLst>
                  <a:ext uri="{FF2B5EF4-FFF2-40B4-BE49-F238E27FC236}">
                    <a16:creationId xmlns:a16="http://schemas.microsoft.com/office/drawing/2014/main" id="{16F75123-06F8-AD06-9311-FBF4312373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 l="203" t="966" r="2518" b="1933"/>
              <a:stretch>
                <a:fillRect/>
              </a:stretch>
            </p:blipFill>
            <p:spPr>
              <a:xfrm flipH="1">
                <a:off x="157548" y="585550"/>
                <a:ext cx="1965750" cy="2036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236" y="0"/>
                    </a:moveTo>
                    <a:cubicBezTo>
                      <a:pt x="192" y="0"/>
                      <a:pt x="170" y="1068"/>
                      <a:pt x="193" y="2370"/>
                    </a:cubicBezTo>
                    <a:cubicBezTo>
                      <a:pt x="225" y="4260"/>
                      <a:pt x="207" y="4754"/>
                      <a:pt x="88" y="4824"/>
                    </a:cubicBezTo>
                    <a:cubicBezTo>
                      <a:pt x="28" y="4860"/>
                      <a:pt x="-3" y="4886"/>
                      <a:pt x="1" y="4909"/>
                    </a:cubicBezTo>
                    <a:cubicBezTo>
                      <a:pt x="5" y="4931"/>
                      <a:pt x="43" y="4950"/>
                      <a:pt x="114" y="4976"/>
                    </a:cubicBezTo>
                    <a:cubicBezTo>
                      <a:pt x="273" y="5035"/>
                      <a:pt x="289" y="5870"/>
                      <a:pt x="289" y="13324"/>
                    </a:cubicBezTo>
                    <a:cubicBezTo>
                      <a:pt x="289" y="18994"/>
                      <a:pt x="327" y="21600"/>
                      <a:pt x="406" y="21600"/>
                    </a:cubicBezTo>
                    <a:cubicBezTo>
                      <a:pt x="509" y="21600"/>
                      <a:pt x="1600" y="21042"/>
                      <a:pt x="3802" y="19870"/>
                    </a:cubicBezTo>
                    <a:cubicBezTo>
                      <a:pt x="4171" y="19674"/>
                      <a:pt x="4699" y="19403"/>
                      <a:pt x="4975" y="19264"/>
                    </a:cubicBezTo>
                    <a:cubicBezTo>
                      <a:pt x="5251" y="19124"/>
                      <a:pt x="5728" y="18872"/>
                      <a:pt x="6035" y="18704"/>
                    </a:cubicBezTo>
                    <a:cubicBezTo>
                      <a:pt x="6341" y="18536"/>
                      <a:pt x="6870" y="18255"/>
                      <a:pt x="7207" y="18081"/>
                    </a:cubicBezTo>
                    <a:cubicBezTo>
                      <a:pt x="8015" y="17662"/>
                      <a:pt x="8770" y="17263"/>
                      <a:pt x="9047" y="17112"/>
                    </a:cubicBezTo>
                    <a:cubicBezTo>
                      <a:pt x="9170" y="17046"/>
                      <a:pt x="9772" y="16730"/>
                      <a:pt x="10386" y="16409"/>
                    </a:cubicBezTo>
                    <a:cubicBezTo>
                      <a:pt x="10999" y="16088"/>
                      <a:pt x="11749" y="15693"/>
                      <a:pt x="12055" y="15530"/>
                    </a:cubicBezTo>
                    <a:cubicBezTo>
                      <a:pt x="12362" y="15366"/>
                      <a:pt x="12995" y="15033"/>
                      <a:pt x="13455" y="14793"/>
                    </a:cubicBezTo>
                    <a:cubicBezTo>
                      <a:pt x="13915" y="14553"/>
                      <a:pt x="14491" y="14247"/>
                      <a:pt x="14737" y="14111"/>
                    </a:cubicBezTo>
                    <a:cubicBezTo>
                      <a:pt x="14982" y="13975"/>
                      <a:pt x="15381" y="13772"/>
                      <a:pt x="15626" y="13656"/>
                    </a:cubicBezTo>
                    <a:cubicBezTo>
                      <a:pt x="15871" y="13540"/>
                      <a:pt x="16201" y="13371"/>
                      <a:pt x="16354" y="13282"/>
                    </a:cubicBezTo>
                    <a:cubicBezTo>
                      <a:pt x="16792" y="13026"/>
                      <a:pt x="19272" y="11711"/>
                      <a:pt x="19319" y="11711"/>
                    </a:cubicBezTo>
                    <a:cubicBezTo>
                      <a:pt x="19431" y="11711"/>
                      <a:pt x="21597" y="10501"/>
                      <a:pt x="21595" y="10440"/>
                    </a:cubicBezTo>
                    <a:cubicBezTo>
                      <a:pt x="21593" y="10401"/>
                      <a:pt x="21312" y="10176"/>
                      <a:pt x="20975" y="9939"/>
                    </a:cubicBezTo>
                    <a:cubicBezTo>
                      <a:pt x="20638" y="9703"/>
                      <a:pt x="20066" y="9292"/>
                      <a:pt x="19702" y="9026"/>
                    </a:cubicBezTo>
                    <a:cubicBezTo>
                      <a:pt x="19338" y="8760"/>
                      <a:pt x="18756" y="8349"/>
                      <a:pt x="18412" y="8112"/>
                    </a:cubicBezTo>
                    <a:cubicBezTo>
                      <a:pt x="18068" y="7876"/>
                      <a:pt x="17626" y="7551"/>
                      <a:pt x="17422" y="7388"/>
                    </a:cubicBezTo>
                    <a:cubicBezTo>
                      <a:pt x="17219" y="7225"/>
                      <a:pt x="16995" y="7093"/>
                      <a:pt x="16930" y="7093"/>
                    </a:cubicBezTo>
                    <a:cubicBezTo>
                      <a:pt x="16864" y="7093"/>
                      <a:pt x="16769" y="7028"/>
                      <a:pt x="16720" y="6950"/>
                    </a:cubicBezTo>
                    <a:cubicBezTo>
                      <a:pt x="16671" y="6872"/>
                      <a:pt x="16403" y="6654"/>
                      <a:pt x="16127" y="6466"/>
                    </a:cubicBezTo>
                    <a:cubicBezTo>
                      <a:pt x="15851" y="6278"/>
                      <a:pt x="15480" y="6018"/>
                      <a:pt x="15299" y="5885"/>
                    </a:cubicBezTo>
                    <a:cubicBezTo>
                      <a:pt x="13886" y="4852"/>
                      <a:pt x="13105" y="4298"/>
                      <a:pt x="13049" y="4298"/>
                    </a:cubicBezTo>
                    <a:cubicBezTo>
                      <a:pt x="13014" y="4298"/>
                      <a:pt x="12871" y="4203"/>
                      <a:pt x="12740" y="4088"/>
                    </a:cubicBezTo>
                    <a:cubicBezTo>
                      <a:pt x="12609" y="3972"/>
                      <a:pt x="11928" y="3469"/>
                      <a:pt x="11223" y="2972"/>
                    </a:cubicBezTo>
                    <a:cubicBezTo>
                      <a:pt x="10156" y="2221"/>
                      <a:pt x="9846" y="2058"/>
                      <a:pt x="9383" y="1995"/>
                    </a:cubicBezTo>
                    <a:cubicBezTo>
                      <a:pt x="9076" y="1954"/>
                      <a:pt x="8504" y="1827"/>
                      <a:pt x="8114" y="1713"/>
                    </a:cubicBezTo>
                    <a:cubicBezTo>
                      <a:pt x="7724" y="1599"/>
                      <a:pt x="7285" y="1503"/>
                      <a:pt x="7138" y="1503"/>
                    </a:cubicBezTo>
                    <a:cubicBezTo>
                      <a:pt x="6990" y="1503"/>
                      <a:pt x="6406" y="1385"/>
                      <a:pt x="5838" y="1242"/>
                    </a:cubicBezTo>
                    <a:cubicBezTo>
                      <a:pt x="5271" y="1098"/>
                      <a:pt x="4554" y="940"/>
                      <a:pt x="4247" y="884"/>
                    </a:cubicBezTo>
                    <a:cubicBezTo>
                      <a:pt x="3940" y="828"/>
                      <a:pt x="3364" y="704"/>
                      <a:pt x="2965" y="610"/>
                    </a:cubicBezTo>
                    <a:cubicBezTo>
                      <a:pt x="1424" y="249"/>
                      <a:pt x="313" y="0"/>
                      <a:pt x="236" y="0"/>
                    </a:cubicBezTo>
                    <a:close/>
                    <a:moveTo>
                      <a:pt x="10085" y="2538"/>
                    </a:moveTo>
                    <a:cubicBezTo>
                      <a:pt x="10135" y="2509"/>
                      <a:pt x="10952" y="3038"/>
                      <a:pt x="11898" y="3717"/>
                    </a:cubicBezTo>
                    <a:cubicBezTo>
                      <a:pt x="12845" y="4396"/>
                      <a:pt x="13809" y="5085"/>
                      <a:pt x="14043" y="5245"/>
                    </a:cubicBezTo>
                    <a:cubicBezTo>
                      <a:pt x="14278" y="5405"/>
                      <a:pt x="14733" y="5728"/>
                      <a:pt x="15051" y="5965"/>
                    </a:cubicBezTo>
                    <a:cubicBezTo>
                      <a:pt x="15368" y="6202"/>
                      <a:pt x="15955" y="6626"/>
                      <a:pt x="16354" y="6908"/>
                    </a:cubicBezTo>
                    <a:cubicBezTo>
                      <a:pt x="16753" y="7190"/>
                      <a:pt x="17504" y="7724"/>
                      <a:pt x="18024" y="8091"/>
                    </a:cubicBezTo>
                    <a:cubicBezTo>
                      <a:pt x="18544" y="8458"/>
                      <a:pt x="18962" y="8808"/>
                      <a:pt x="18953" y="8866"/>
                    </a:cubicBezTo>
                    <a:cubicBezTo>
                      <a:pt x="18943" y="8923"/>
                      <a:pt x="18894" y="8979"/>
                      <a:pt x="18844" y="8992"/>
                    </a:cubicBezTo>
                    <a:cubicBezTo>
                      <a:pt x="18793" y="9005"/>
                      <a:pt x="16893" y="8100"/>
                      <a:pt x="14623" y="6980"/>
                    </a:cubicBezTo>
                    <a:cubicBezTo>
                      <a:pt x="12353" y="5859"/>
                      <a:pt x="10384" y="4894"/>
                      <a:pt x="10246" y="4837"/>
                    </a:cubicBezTo>
                    <a:cubicBezTo>
                      <a:pt x="10010" y="4739"/>
                      <a:pt x="9993" y="4671"/>
                      <a:pt x="9993" y="3662"/>
                    </a:cubicBezTo>
                    <a:cubicBezTo>
                      <a:pt x="9993" y="3073"/>
                      <a:pt x="10035" y="2568"/>
                      <a:pt x="10085" y="2538"/>
                    </a:cubicBezTo>
                    <a:close/>
                    <a:moveTo>
                      <a:pt x="10102" y="5106"/>
                    </a:moveTo>
                    <a:cubicBezTo>
                      <a:pt x="10193" y="5052"/>
                      <a:pt x="12228" y="5968"/>
                      <a:pt x="13507" y="6639"/>
                    </a:cubicBezTo>
                    <a:cubicBezTo>
                      <a:pt x="13690" y="6735"/>
                      <a:pt x="15083" y="7421"/>
                      <a:pt x="16603" y="8163"/>
                    </a:cubicBezTo>
                    <a:cubicBezTo>
                      <a:pt x="18122" y="8905"/>
                      <a:pt x="19368" y="9560"/>
                      <a:pt x="19371" y="9619"/>
                    </a:cubicBezTo>
                    <a:cubicBezTo>
                      <a:pt x="19373" y="9649"/>
                      <a:pt x="19354" y="9676"/>
                      <a:pt x="19327" y="9699"/>
                    </a:cubicBezTo>
                    <a:cubicBezTo>
                      <a:pt x="19318" y="9707"/>
                      <a:pt x="19304" y="9709"/>
                      <a:pt x="19293" y="9716"/>
                    </a:cubicBezTo>
                    <a:cubicBezTo>
                      <a:pt x="19240" y="9749"/>
                      <a:pt x="19176" y="9771"/>
                      <a:pt x="19114" y="9767"/>
                    </a:cubicBezTo>
                    <a:cubicBezTo>
                      <a:pt x="19076" y="9764"/>
                      <a:pt x="19041" y="9755"/>
                      <a:pt x="19018" y="9733"/>
                    </a:cubicBezTo>
                    <a:cubicBezTo>
                      <a:pt x="18986" y="9702"/>
                      <a:pt x="18186" y="9482"/>
                      <a:pt x="17239" y="9245"/>
                    </a:cubicBezTo>
                    <a:cubicBezTo>
                      <a:pt x="16292" y="9007"/>
                      <a:pt x="15040" y="8686"/>
                      <a:pt x="14458" y="8533"/>
                    </a:cubicBezTo>
                    <a:cubicBezTo>
                      <a:pt x="13875" y="8380"/>
                      <a:pt x="13079" y="8187"/>
                      <a:pt x="12692" y="8104"/>
                    </a:cubicBezTo>
                    <a:cubicBezTo>
                      <a:pt x="12305" y="8021"/>
                      <a:pt x="11889" y="7901"/>
                      <a:pt x="11768" y="7838"/>
                    </a:cubicBezTo>
                    <a:cubicBezTo>
                      <a:pt x="11646" y="7776"/>
                      <a:pt x="11267" y="7681"/>
                      <a:pt x="10926" y="7628"/>
                    </a:cubicBezTo>
                    <a:cubicBezTo>
                      <a:pt x="10585" y="7575"/>
                      <a:pt x="10236" y="7473"/>
                      <a:pt x="10150" y="7405"/>
                    </a:cubicBezTo>
                    <a:cubicBezTo>
                      <a:pt x="10108" y="7371"/>
                      <a:pt x="10072" y="7227"/>
                      <a:pt x="10046" y="7039"/>
                    </a:cubicBezTo>
                    <a:cubicBezTo>
                      <a:pt x="10043" y="7023"/>
                      <a:pt x="10043" y="7013"/>
                      <a:pt x="10041" y="6997"/>
                    </a:cubicBezTo>
                    <a:cubicBezTo>
                      <a:pt x="10014" y="6782"/>
                      <a:pt x="9994" y="6515"/>
                      <a:pt x="9989" y="6243"/>
                    </a:cubicBezTo>
                    <a:cubicBezTo>
                      <a:pt x="9981" y="5833"/>
                      <a:pt x="9998" y="5426"/>
                      <a:pt x="10046" y="5228"/>
                    </a:cubicBezTo>
                    <a:cubicBezTo>
                      <a:pt x="10061" y="5162"/>
                      <a:pt x="10080" y="5120"/>
                      <a:pt x="10102" y="5106"/>
                    </a:cubicBezTo>
                    <a:close/>
                    <a:moveTo>
                      <a:pt x="10185" y="7590"/>
                    </a:moveTo>
                    <a:cubicBezTo>
                      <a:pt x="10250" y="7594"/>
                      <a:pt x="10333" y="7614"/>
                      <a:pt x="10416" y="7645"/>
                    </a:cubicBezTo>
                    <a:cubicBezTo>
                      <a:pt x="10583" y="7707"/>
                      <a:pt x="11172" y="7868"/>
                      <a:pt x="11724" y="8007"/>
                    </a:cubicBezTo>
                    <a:cubicBezTo>
                      <a:pt x="12276" y="8146"/>
                      <a:pt x="13030" y="8339"/>
                      <a:pt x="13398" y="8436"/>
                    </a:cubicBezTo>
                    <a:cubicBezTo>
                      <a:pt x="15427" y="8971"/>
                      <a:pt x="16138" y="9153"/>
                      <a:pt x="16742" y="9291"/>
                    </a:cubicBezTo>
                    <a:cubicBezTo>
                      <a:pt x="17110" y="9375"/>
                      <a:pt x="17633" y="9523"/>
                      <a:pt x="17902" y="9615"/>
                    </a:cubicBezTo>
                    <a:cubicBezTo>
                      <a:pt x="18170" y="9707"/>
                      <a:pt x="18494" y="9779"/>
                      <a:pt x="18626" y="9779"/>
                    </a:cubicBezTo>
                    <a:cubicBezTo>
                      <a:pt x="18757" y="9779"/>
                      <a:pt x="19143" y="9880"/>
                      <a:pt x="19480" y="10002"/>
                    </a:cubicBezTo>
                    <a:cubicBezTo>
                      <a:pt x="19817" y="10124"/>
                      <a:pt x="20307" y="10256"/>
                      <a:pt x="20570" y="10297"/>
                    </a:cubicBezTo>
                    <a:cubicBezTo>
                      <a:pt x="21279" y="10406"/>
                      <a:pt x="21203" y="10513"/>
                      <a:pt x="20008" y="11084"/>
                    </a:cubicBezTo>
                    <a:cubicBezTo>
                      <a:pt x="19900" y="11135"/>
                      <a:pt x="19723" y="11227"/>
                      <a:pt x="19615" y="11286"/>
                    </a:cubicBezTo>
                    <a:cubicBezTo>
                      <a:pt x="19508" y="11345"/>
                      <a:pt x="19298" y="11438"/>
                      <a:pt x="19144" y="11497"/>
                    </a:cubicBezTo>
                    <a:cubicBezTo>
                      <a:pt x="18991" y="11556"/>
                      <a:pt x="18787" y="11651"/>
                      <a:pt x="18695" y="11707"/>
                    </a:cubicBezTo>
                    <a:cubicBezTo>
                      <a:pt x="18603" y="11764"/>
                      <a:pt x="17498" y="12304"/>
                      <a:pt x="16241" y="12907"/>
                    </a:cubicBezTo>
                    <a:cubicBezTo>
                      <a:pt x="14983" y="13510"/>
                      <a:pt x="13077" y="14431"/>
                      <a:pt x="12003" y="14953"/>
                    </a:cubicBezTo>
                    <a:cubicBezTo>
                      <a:pt x="9848" y="15999"/>
                      <a:pt x="9997" y="15936"/>
                      <a:pt x="9993" y="15824"/>
                    </a:cubicBezTo>
                    <a:cubicBezTo>
                      <a:pt x="9961" y="14815"/>
                      <a:pt x="10018" y="7683"/>
                      <a:pt x="10059" y="7620"/>
                    </a:cubicBezTo>
                    <a:cubicBezTo>
                      <a:pt x="10074" y="7595"/>
                      <a:pt x="10120" y="7586"/>
                      <a:pt x="10185" y="7590"/>
                    </a:cubicBezTo>
                    <a:close/>
                    <a:moveTo>
                      <a:pt x="10381" y="15904"/>
                    </a:moveTo>
                    <a:cubicBezTo>
                      <a:pt x="10657" y="15904"/>
                      <a:pt x="10548" y="16111"/>
                      <a:pt x="10146" y="16355"/>
                    </a:cubicBezTo>
                    <a:cubicBezTo>
                      <a:pt x="9678" y="16638"/>
                      <a:pt x="9513" y="16679"/>
                      <a:pt x="9426" y="16544"/>
                    </a:cubicBezTo>
                    <a:cubicBezTo>
                      <a:pt x="9372" y="16460"/>
                      <a:pt x="10202" y="15904"/>
                      <a:pt x="10381" y="15904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sp>
            <p:nvSpPr>
              <p:cNvPr id="54" name="Line">
                <a:extLst>
                  <a:ext uri="{FF2B5EF4-FFF2-40B4-BE49-F238E27FC236}">
                    <a16:creationId xmlns:a16="http://schemas.microsoft.com/office/drawing/2014/main" id="{AF589C4C-74DD-34FC-2605-5B02559F74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65188" y="730715"/>
                <a:ext cx="2979573" cy="832327"/>
              </a:xfrm>
              <a:prstGeom prst="line">
                <a:avLst/>
              </a:prstGeom>
              <a:noFill/>
              <a:ln w="76200">
                <a:solidFill>
                  <a:srgbClr val="FFFFFF"/>
                </a:solidFill>
                <a:miter lim="400000"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50800" tIns="50800" rIns="50800" bIns="50800" anchor="ctr"/>
              <a:lstStyle/>
              <a:p>
                <a:endParaRPr lang="en-US"/>
              </a:p>
            </p:txBody>
          </p:sp>
          <p:sp>
            <p:nvSpPr>
              <p:cNvPr id="55" name="Index into feature grid with hit point">
                <a:extLst>
                  <a:ext uri="{FF2B5EF4-FFF2-40B4-BE49-F238E27FC236}">
                    <a16:creationId xmlns:a16="http://schemas.microsoft.com/office/drawing/2014/main" id="{DFE9D4B5-8032-B3B2-3A36-EA57F9BC67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83647" y="209998"/>
                <a:ext cx="1773959" cy="2612947"/>
              </a:xfrm>
              <a:custGeom>
                <a:avLst/>
                <a:gdLst>
                  <a:gd name="T0" fmla="*/ 886980 w 21600"/>
                  <a:gd name="T1" fmla="*/ 1 h 1"/>
                  <a:gd name="T2" fmla="*/ 886980 w 21600"/>
                  <a:gd name="T3" fmla="*/ 1 h 1"/>
                  <a:gd name="T4" fmla="*/ 886980 w 21600"/>
                  <a:gd name="T5" fmla="*/ 1 h 1"/>
                  <a:gd name="T6" fmla="*/ 886980 w 21600"/>
                  <a:gd name="T7" fmla="*/ 1 h 1"/>
                  <a:gd name="T8" fmla="*/ 0 60000 65536"/>
                  <a:gd name="T9" fmla="*/ 5898240 60000 65536"/>
                  <a:gd name="T10" fmla="*/ 11796480 60000 65536"/>
                  <a:gd name="T11" fmla="*/ 17694720 60000 65536"/>
                  <a:gd name="T12" fmla="*/ 0 w 21600"/>
                  <a:gd name="T13" fmla="*/ 0 h 1"/>
                  <a:gd name="T14" fmla="*/ 21600 w 21600"/>
                  <a:gd name="T15" fmla="*/ 1 h 1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 sz="1400" dirty="0">
                    <a:solidFill>
                      <a:schemeClr val="bg1"/>
                    </a:solidFill>
                  </a:rPr>
                  <a:t>Index into feature grid with hit point</a:t>
                </a:r>
              </a:p>
            </p:txBody>
          </p:sp>
        </p:grpSp>
        <p:grpSp>
          <p:nvGrpSpPr>
            <p:cNvPr id="56" name="Group">
              <a:extLst>
                <a:ext uri="{FF2B5EF4-FFF2-40B4-BE49-F238E27FC236}">
                  <a16:creationId xmlns:a16="http://schemas.microsoft.com/office/drawing/2014/main" id="{E8A70B94-6DD9-54F9-0577-F226A095EE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8762" y="5329238"/>
              <a:ext cx="12128503" cy="4189412"/>
              <a:chOff x="-1" y="0"/>
              <a:chExt cx="12128930" cy="4188681"/>
            </a:xfrm>
          </p:grpSpPr>
          <p:grpSp>
            <p:nvGrpSpPr>
              <p:cNvPr id="57" name="Group">
                <a:extLst>
                  <a:ext uri="{FF2B5EF4-FFF2-40B4-BE49-F238E27FC236}">
                    <a16:creationId xmlns:a16="http://schemas.microsoft.com/office/drawing/2014/main" id="{4A688A70-EA7A-476E-53FA-A24FCE7E8C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-1" y="0"/>
                <a:ext cx="12128930" cy="4188681"/>
                <a:chOff x="-1" y="0"/>
                <a:chExt cx="12128929" cy="4188680"/>
              </a:xfrm>
            </p:grpSpPr>
            <p:sp>
              <p:nvSpPr>
                <p:cNvPr id="59" name="Line">
                  <a:extLst>
                    <a:ext uri="{FF2B5EF4-FFF2-40B4-BE49-F238E27FC236}">
                      <a16:creationId xmlns:a16="http://schemas.microsoft.com/office/drawing/2014/main" id="{5F2A45CE-3B3B-70DC-8A8E-30E0A680DE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128927" y="0"/>
                  <a:ext cx="1" cy="815811"/>
                </a:xfrm>
                <a:prstGeom prst="line">
                  <a:avLst/>
                </a:prstGeom>
                <a:noFill/>
                <a:ln w="76200">
                  <a:solidFill>
                    <a:srgbClr val="FFFFFF"/>
                  </a:solidFill>
                  <a:miter lim="4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lIns="50800" tIns="50800" rIns="50800" bIns="50800" anchor="ctr"/>
                <a:lstStyle/>
                <a:p>
                  <a:endParaRPr lang="en-US"/>
                </a:p>
              </p:txBody>
            </p:sp>
            <p:grpSp>
              <p:nvGrpSpPr>
                <p:cNvPr id="60" name="Group">
                  <a:extLst>
                    <a:ext uri="{FF2B5EF4-FFF2-40B4-BE49-F238E27FC236}">
                      <a16:creationId xmlns:a16="http://schemas.microsoft.com/office/drawing/2014/main" id="{7CD06445-C282-976F-65D4-EF87E28223B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-1" y="741110"/>
                  <a:ext cx="12124728" cy="3447570"/>
                  <a:chOff x="0" y="-1"/>
                  <a:chExt cx="12124726" cy="3447569"/>
                </a:xfrm>
              </p:grpSpPr>
              <p:grpSp>
                <p:nvGrpSpPr>
                  <p:cNvPr id="61" name="Group">
                    <a:extLst>
                      <a:ext uri="{FF2B5EF4-FFF2-40B4-BE49-F238E27FC236}">
                        <a16:creationId xmlns:a16="http://schemas.microsoft.com/office/drawing/2014/main" id="{7A3C1AB8-4A60-AA15-DE20-0FAEA9CF4B6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652486" y="414386"/>
                    <a:ext cx="6718535" cy="3033182"/>
                    <a:chOff x="-176" y="-242"/>
                    <a:chExt cx="6718533" cy="3033181"/>
                  </a:xfrm>
                </p:grpSpPr>
                <p:sp>
                  <p:nvSpPr>
                    <p:cNvPr id="66" name="Rounded Rectangle">
                      <a:extLst>
                        <a:ext uri="{FF2B5EF4-FFF2-40B4-BE49-F238E27FC236}">
                          <a16:creationId xmlns:a16="http://schemas.microsoft.com/office/drawing/2014/main" id="{653A328E-17D6-AD04-94A6-AC2DF7AC71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-176" y="-242"/>
                      <a:ext cx="6718533" cy="3033181"/>
                    </a:xfrm>
                    <a:prstGeom prst="roundRect">
                      <a:avLst>
                        <a:gd name="adj" fmla="val 15635"/>
                      </a:avLst>
                    </a:prstGeom>
                    <a:solidFill>
                      <a:srgbClr val="301500"/>
                    </a:solidFill>
                    <a:ln w="25400" cap="flat">
                      <a:solidFill>
                        <a:schemeClr val="accent1">
                          <a:lumOff val="13529"/>
                        </a:schemeClr>
                      </a:solidFill>
                      <a:prstDash val="solid"/>
                      <a:miter lim="400000"/>
                    </a:ln>
                    <a:effectLst/>
                  </p:spPr>
                  <p:txBody>
                    <a:bodyPr lIns="50800" tIns="50800" rIns="50800" bIns="50800" anchor="ctr"/>
                    <a:lstStyle/>
                    <a:p>
                      <a:pPr algn="ctr" eaLnBrk="1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 sz="4800" b="0">
                          <a:latin typeface="+mn-lt"/>
                          <a:ea typeface="+mn-ea"/>
                          <a:cs typeface="+mn-cs"/>
                          <a:sym typeface="Helvetica Neue Medium"/>
                        </a:defRPr>
                      </a:pPr>
                      <a:endParaRPr sz="4800" b="0" kern="0">
                        <a:latin typeface="+mn-lt"/>
                        <a:ea typeface="+mn-ea"/>
                        <a:cs typeface="+mn-cs"/>
                        <a:sym typeface="Helvetica Neue Medium"/>
                      </a:endParaRPr>
                    </a:p>
                  </p:txBody>
                </p:sp>
                <p:pic>
                  <p:nvPicPr>
                    <p:cNvPr id="67" name="Screen Shot 2023-06-22 at 18.03.13.png" descr="Screen Shot 2023-06-22 at 18.03.13.png">
                      <a:extLst>
                        <a:ext uri="{FF2B5EF4-FFF2-40B4-BE49-F238E27FC236}">
                          <a16:creationId xmlns:a16="http://schemas.microsoft.com/office/drawing/2014/main" id="{D94E3BF5-CDCF-6200-7A19-1E62B7E6B657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37605"/>
                    <a:stretch>
                      <a:fillRect/>
                    </a:stretch>
                  </p:blipFill>
                  <p:spPr bwMode="auto">
                    <a:xfrm>
                      <a:off x="2895485" y="303906"/>
                      <a:ext cx="3229147" cy="662297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4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8" name="Screen Shot 2023-06-22 at 18.03.27.png" descr="Screen Shot 2023-06-22 at 18.03.27.png">
                      <a:extLst>
                        <a:ext uri="{FF2B5EF4-FFF2-40B4-BE49-F238E27FC236}">
                          <a16:creationId xmlns:a16="http://schemas.microsoft.com/office/drawing/2014/main" id="{8F47866E-425F-B783-26A0-E849446DFDED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37393"/>
                    <a:stretch>
                      <a:fillRect/>
                    </a:stretch>
                  </p:blipFill>
                  <p:spPr bwMode="auto">
                    <a:xfrm>
                      <a:off x="2915430" y="2066738"/>
                      <a:ext cx="3215157" cy="666581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400000"/>
                          <a:headEnd/>
                          <a:tailEnd/>
                        </a14:hiddenLine>
                      </a:ext>
                    </a:extLst>
                  </p:spPr>
                </p:pic>
                <p:pic>
                  <p:nvPicPr>
                    <p:cNvPr id="69" name="Screen Shot 2023-06-22 at 18.03.36.png" descr="Screen Shot 2023-06-22 at 18.03.36.png">
                      <a:extLst>
                        <a:ext uri="{FF2B5EF4-FFF2-40B4-BE49-F238E27FC236}">
                          <a16:creationId xmlns:a16="http://schemas.microsoft.com/office/drawing/2014/main" id="{FD30440C-C3D1-6138-271B-015FB2B4CF11}"/>
                        </a:ext>
                      </a:extLst>
                    </p:cNvPr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r="37459"/>
                    <a:stretch>
                      <a:fillRect/>
                    </a:stretch>
                  </p:blipFill>
                  <p:spPr bwMode="auto">
                    <a:xfrm>
                      <a:off x="2895485" y="1180591"/>
                      <a:ext cx="3236696" cy="671759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400000"/>
                          <a:headEnd/>
                          <a:tailEnd/>
                        </a14:hiddenLine>
                      </a:ext>
                    </a:extLst>
                  </p:spPr>
                </p:pic>
                <p:sp>
                  <p:nvSpPr>
                    <p:cNvPr id="70" name="Wavelet index 1">
                      <a:extLst>
                        <a:ext uri="{FF2B5EF4-FFF2-40B4-BE49-F238E27FC236}">
                          <a16:creationId xmlns:a16="http://schemas.microsoft.com/office/drawing/2014/main" id="{6ED9ECDC-E4B3-A9EC-A47B-3EB68C442DF5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705" y="317095"/>
                      <a:ext cx="2785026" cy="635913"/>
                    </a:xfrm>
                    <a:custGeom>
                      <a:avLst/>
                      <a:gdLst>
                        <a:gd name="T0" fmla="*/ 1392513 w 21600"/>
                        <a:gd name="T1" fmla="*/ 1 h 1"/>
                        <a:gd name="T2" fmla="*/ 1392513 w 21600"/>
                        <a:gd name="T3" fmla="*/ 1 h 1"/>
                        <a:gd name="T4" fmla="*/ 1392513 w 21600"/>
                        <a:gd name="T5" fmla="*/ 1 h 1"/>
                        <a:gd name="T6" fmla="*/ 1392513 w 21600"/>
                        <a:gd name="T7" fmla="*/ 1 h 1"/>
                        <a:gd name="T8" fmla="*/ 0 60000 65536"/>
                        <a:gd name="T9" fmla="*/ 5898240 60000 65536"/>
                        <a:gd name="T10" fmla="*/ 11796480 60000 65536"/>
                        <a:gd name="T11" fmla="*/ 17694720 60000 65536"/>
                        <a:gd name="T12" fmla="*/ 0 w 21600"/>
                        <a:gd name="T13" fmla="*/ 0 h 1"/>
                        <a:gd name="T14" fmla="*/ 21600 w 21600"/>
                        <a:gd name="T15" fmla="*/ 1 h 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1" extrusionOk="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4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50800" tIns="50800" rIns="50800" bIns="50800" anchor="ctr">
                      <a:spAutoFit/>
                    </a:bodyPr>
                    <a:lstStyle/>
                    <a:p>
                      <a:pPr algn="ctr" eaLnBrk="1"/>
                      <a:r>
                        <a:rPr lang="en-US" altLang="en-US" sz="1200" dirty="0">
                          <a:solidFill>
                            <a:schemeClr val="bg1"/>
                          </a:solidFill>
                        </a:rPr>
                        <a:t>Wavelet index 1</a:t>
                      </a:r>
                    </a:p>
                  </p:txBody>
                </p:sp>
                <p:sp>
                  <p:nvSpPr>
                    <p:cNvPr id="71" name="Wavelet index …">
                      <a:extLst>
                        <a:ext uri="{FF2B5EF4-FFF2-40B4-BE49-F238E27FC236}">
                          <a16:creationId xmlns:a16="http://schemas.microsoft.com/office/drawing/2014/main" id="{1F6AD3FA-118F-F341-10E4-49903453D59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705" y="1198513"/>
                      <a:ext cx="2785024" cy="635913"/>
                    </a:xfrm>
                    <a:custGeom>
                      <a:avLst/>
                      <a:gdLst>
                        <a:gd name="T0" fmla="*/ 1392512 w 21600"/>
                        <a:gd name="T1" fmla="*/ 1 h 1"/>
                        <a:gd name="T2" fmla="*/ 1392512 w 21600"/>
                        <a:gd name="T3" fmla="*/ 1 h 1"/>
                        <a:gd name="T4" fmla="*/ 1392512 w 21600"/>
                        <a:gd name="T5" fmla="*/ 1 h 1"/>
                        <a:gd name="T6" fmla="*/ 1392512 w 21600"/>
                        <a:gd name="T7" fmla="*/ 1 h 1"/>
                        <a:gd name="T8" fmla="*/ 0 60000 65536"/>
                        <a:gd name="T9" fmla="*/ 5898240 60000 65536"/>
                        <a:gd name="T10" fmla="*/ 11796480 60000 65536"/>
                        <a:gd name="T11" fmla="*/ 17694720 60000 65536"/>
                        <a:gd name="T12" fmla="*/ 0 w 21600"/>
                        <a:gd name="T13" fmla="*/ 0 h 1"/>
                        <a:gd name="T14" fmla="*/ 21600 w 21600"/>
                        <a:gd name="T15" fmla="*/ 1 h 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1" extrusionOk="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4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50800" tIns="50800" rIns="50800" bIns="50800" anchor="ctr">
                      <a:spAutoFit/>
                    </a:bodyPr>
                    <a:lstStyle/>
                    <a:p>
                      <a:pPr algn="ctr" eaLnBrk="1"/>
                      <a:r>
                        <a:rPr lang="en-US" altLang="en-US" sz="1200" dirty="0">
                          <a:solidFill>
                            <a:schemeClr val="bg1"/>
                          </a:solidFill>
                        </a:rPr>
                        <a:t>Wavelet index …</a:t>
                      </a:r>
                    </a:p>
                  </p:txBody>
                </p:sp>
                <p:sp>
                  <p:nvSpPr>
                    <p:cNvPr id="72" name="Wavelet index k">
                      <a:extLst>
                        <a:ext uri="{FF2B5EF4-FFF2-40B4-BE49-F238E27FC236}">
                          <a16:creationId xmlns:a16="http://schemas.microsoft.com/office/drawing/2014/main" id="{69D1CBB1-0B72-201A-DA86-2EC4ACC9D5A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auto">
                    <a:xfrm>
                      <a:off x="36708" y="2082069"/>
                      <a:ext cx="2785024" cy="635913"/>
                    </a:xfrm>
                    <a:custGeom>
                      <a:avLst/>
                      <a:gdLst>
                        <a:gd name="T0" fmla="*/ 1392512 w 21600"/>
                        <a:gd name="T1" fmla="*/ 1 h 1"/>
                        <a:gd name="T2" fmla="*/ 1392512 w 21600"/>
                        <a:gd name="T3" fmla="*/ 1 h 1"/>
                        <a:gd name="T4" fmla="*/ 1392512 w 21600"/>
                        <a:gd name="T5" fmla="*/ 1 h 1"/>
                        <a:gd name="T6" fmla="*/ 1392512 w 21600"/>
                        <a:gd name="T7" fmla="*/ 1 h 1"/>
                        <a:gd name="T8" fmla="*/ 0 60000 65536"/>
                        <a:gd name="T9" fmla="*/ 5898240 60000 65536"/>
                        <a:gd name="T10" fmla="*/ 11796480 60000 65536"/>
                        <a:gd name="T11" fmla="*/ 17694720 60000 65536"/>
                        <a:gd name="T12" fmla="*/ 0 w 21600"/>
                        <a:gd name="T13" fmla="*/ 0 h 1"/>
                        <a:gd name="T14" fmla="*/ 21600 w 21600"/>
                        <a:gd name="T15" fmla="*/ 1 h 1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1" extrusionOk="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12700">
                          <a:solidFill>
                            <a:srgbClr val="000000"/>
                          </a:solidFill>
                          <a:miter lim="400000"/>
                          <a:headEnd/>
                          <a:tailEnd/>
                        </a14:hiddenLine>
                      </a:ext>
                    </a:extLst>
                  </p:spPr>
                  <p:txBody>
                    <a:bodyPr lIns="50800" tIns="50800" rIns="50800" bIns="50800" anchor="ctr">
                      <a:spAutoFit/>
                    </a:bodyPr>
                    <a:lstStyle/>
                    <a:p>
                      <a:pPr algn="ctr" eaLnBrk="1"/>
                      <a:r>
                        <a:rPr lang="en-US" altLang="en-US" sz="1200" dirty="0">
                          <a:solidFill>
                            <a:schemeClr val="bg1"/>
                          </a:solidFill>
                        </a:rPr>
                        <a:t>Wavelet index k</a:t>
                      </a:r>
                    </a:p>
                  </p:txBody>
                </p:sp>
              </p:grpSp>
              <p:sp>
                <p:nvSpPr>
                  <p:cNvPr id="62" name="Line">
                    <a:extLst>
                      <a:ext uri="{FF2B5EF4-FFF2-40B4-BE49-F238E27FC236}">
                        <a16:creationId xmlns:a16="http://schemas.microsoft.com/office/drawing/2014/main" id="{CECBB47C-7513-BF76-D348-2A1B479126AB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39744" y="36599"/>
                    <a:ext cx="12084982" cy="1"/>
                  </a:xfrm>
                  <a:prstGeom prst="line">
                    <a:avLst/>
                  </a:prstGeom>
                  <a:noFill/>
                  <a:ln w="76200">
                    <a:solidFill>
                      <a:srgbClr val="FFFFFF"/>
                    </a:solidFill>
                    <a:miter lim="4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50800" tIns="50800" rIns="50800" bIns="50800" anchor="ctr"/>
                  <a:lstStyle/>
                  <a:p>
                    <a:endParaRPr lang="en-US"/>
                  </a:p>
                </p:txBody>
              </p:sp>
              <p:sp>
                <p:nvSpPr>
                  <p:cNvPr id="63" name="Line">
                    <a:extLst>
                      <a:ext uri="{FF2B5EF4-FFF2-40B4-BE49-F238E27FC236}">
                        <a16:creationId xmlns:a16="http://schemas.microsoft.com/office/drawing/2014/main" id="{DD8DA5A3-E05B-B039-455F-02F977451024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745" y="-1"/>
                    <a:ext cx="1" cy="2639461"/>
                  </a:xfrm>
                  <a:prstGeom prst="line">
                    <a:avLst/>
                  </a:prstGeom>
                  <a:noFill/>
                  <a:ln w="76200">
                    <a:solidFill>
                      <a:srgbClr val="FFFFFF"/>
                    </a:solidFill>
                    <a:miter lim="4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50800" tIns="50800" rIns="50800" bIns="50800" anchor="ctr"/>
                  <a:lstStyle/>
                  <a:p>
                    <a:endParaRPr lang="en-US"/>
                  </a:p>
                </p:txBody>
              </p:sp>
              <p:sp>
                <p:nvSpPr>
                  <p:cNvPr id="64" name="Line">
                    <a:extLst>
                      <a:ext uri="{FF2B5EF4-FFF2-40B4-BE49-F238E27FC236}">
                        <a16:creationId xmlns:a16="http://schemas.microsoft.com/office/drawing/2014/main" id="{AEE3225F-B4D6-1E4D-2EFF-040150767AB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9872" y="787550"/>
                    <a:ext cx="602946" cy="1"/>
                  </a:xfrm>
                  <a:prstGeom prst="line">
                    <a:avLst/>
                  </a:prstGeom>
                  <a:noFill/>
                  <a:ln w="76200">
                    <a:solidFill>
                      <a:srgbClr val="FFFFFF"/>
                    </a:solidFill>
                    <a:miter lim="4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50800" tIns="50800" rIns="50800" bIns="50800" anchor="ctr"/>
                  <a:lstStyle/>
                  <a:p>
                    <a:endParaRPr lang="en-US"/>
                  </a:p>
                </p:txBody>
              </p:sp>
              <p:sp>
                <p:nvSpPr>
                  <p:cNvPr id="65" name="Line">
                    <a:extLst>
                      <a:ext uri="{FF2B5EF4-FFF2-40B4-BE49-F238E27FC236}">
                        <a16:creationId xmlns:a16="http://schemas.microsoft.com/office/drawing/2014/main" id="{A1E35440-BBE7-D5D3-F659-8E0E05C5B157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0" y="2609362"/>
                    <a:ext cx="642691" cy="1"/>
                  </a:xfrm>
                  <a:prstGeom prst="line">
                    <a:avLst/>
                  </a:prstGeom>
                  <a:noFill/>
                  <a:ln w="76200">
                    <a:solidFill>
                      <a:srgbClr val="FFFFFF"/>
                    </a:solidFill>
                    <a:miter lim="400000"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lIns="50800" tIns="50800" rIns="50800" bIns="50800" anchor="ctr"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58" name="Indices of top K selection">
                <a:extLst>
                  <a:ext uri="{FF2B5EF4-FFF2-40B4-BE49-F238E27FC236}">
                    <a16:creationId xmlns:a16="http://schemas.microsoft.com/office/drawing/2014/main" id="{B01F90AC-DCDF-9DCB-E3DD-B4318EFBCA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85029" y="119451"/>
                <a:ext cx="4958870" cy="5604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400000"/>
                    <a:headEnd/>
                    <a:tailEnd/>
                  </a14:hiddenLine>
                </a:ext>
              </a:extLst>
            </p:spPr>
            <p:txBody>
              <a:bodyPr lIns="50800" tIns="50800" rIns="50800" bIns="50800" anchor="ctr">
                <a:spAutoFit/>
              </a:bodyPr>
              <a:lstStyle/>
              <a:p>
                <a:pPr algn="ctr" eaLnBrk="1"/>
                <a:r>
                  <a:rPr lang="en-US" altLang="en-US"/>
                  <a:t>Indices of top K selection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709830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2D569-7186-8A8D-018C-24A2229A35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DC6F5-6861-74C0-61C0-DC864F22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Wavelet Output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57EB21-4203-B892-5A31-14B1F5863AAC}"/>
              </a:ext>
            </a:extLst>
          </p:cNvPr>
          <p:cNvSpPr txBox="1"/>
          <p:nvPr/>
        </p:nvSpPr>
        <p:spPr>
          <a:xfrm>
            <a:off x="2374760" y="6346039"/>
            <a:ext cx="10642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C1D1E"/>
                </a:solidFill>
                <a:latin typeface="Open Sans" panose="020F0502020204030204" pitchFamily="34" charset="0"/>
              </a:rPr>
              <a:t>Raghavan, N., Xiao, Y., Lin, K.-E., Sun, T., Bi, S., Xu, Z., Li, T.-M. and Ramamoorthi, R. (2023), Neural Free-Viewpoint Relighting for Glossy Indirect Illumination. Computer Graphics Forum, 42: e14885. https://doi.org/10.1111/cgf.14885</a:t>
            </a:r>
            <a:endParaRPr lang="en-US" dirty="0"/>
          </a:p>
        </p:txBody>
      </p:sp>
      <p:pic>
        <p:nvPicPr>
          <p:cNvPr id="12" name="V6.mp4" descr="V6.mp4">
            <a:extLst>
              <a:ext uri="{FF2B5EF4-FFF2-40B4-BE49-F238E27FC236}">
                <a16:creationId xmlns:a16="http://schemas.microsoft.com/office/drawing/2014/main" id="{DD747368-68F2-BD4B-7301-7AD9583DD70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586" y="1875659"/>
            <a:ext cx="7710828" cy="4337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1898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3CD97-5037-C918-41EF-42BBB989EE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6605D-C8AE-B548-1470-AC1C0AA74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 Wavelet Output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38DEE-EA67-6793-8F7B-8FE12BFA3FE4}"/>
              </a:ext>
            </a:extLst>
          </p:cNvPr>
          <p:cNvSpPr txBox="1"/>
          <p:nvPr/>
        </p:nvSpPr>
        <p:spPr>
          <a:xfrm>
            <a:off x="2374760" y="6346039"/>
            <a:ext cx="1064243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C1D1E"/>
                </a:solidFill>
                <a:latin typeface="Open Sans" panose="020F0502020204030204" pitchFamily="34" charset="0"/>
              </a:rPr>
              <a:t>Raghavan, N., Xiao, Y., Lin, K.-E., Sun, T., Bi, S., Xu, Z., Li, T.-M. and Ramamoorthi, R. (2023), Neural Free-Viewpoint Relighting for Glossy Indirect Illumination. Computer Graphics Forum, 42: e14885. https://doi.org/10.1111/cgf.14885</a:t>
            </a:r>
            <a:endParaRPr lang="en-US" dirty="0"/>
          </a:p>
        </p:txBody>
      </p:sp>
      <p:pic>
        <p:nvPicPr>
          <p:cNvPr id="11" name="V6.mp4" descr="V6.mp4">
            <a:extLst>
              <a:ext uri="{FF2B5EF4-FFF2-40B4-BE49-F238E27FC236}">
                <a16:creationId xmlns:a16="http://schemas.microsoft.com/office/drawing/2014/main" id="{B57D8EEA-96AA-83E7-103B-1B6764CD0F44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1169" y="1873515"/>
            <a:ext cx="7709661" cy="433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8069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E23999-B7D0-FDFC-2728-65EBE649A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5484A-9AA1-45EB-C4B9-38DB0B70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Appearance Modelling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7077B9-B6E1-79A8-DCF2-821B971D53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3905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14029-596F-20A9-650D-C1E39AD23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Disney BSDF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E66DAC-E8D6-DCA0-104A-E64338CEA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1684545"/>
          </a:xfrm>
        </p:spPr>
        <p:txBody>
          <a:bodyPr>
            <a:normAutofit/>
          </a:bodyPr>
          <a:lstStyle/>
          <a:p>
            <a:r>
              <a:rPr lang="en-US" sz="2800" dirty="0"/>
              <a:t>Recall: the Disney BSDF is a combination of GGX-based BSDFs that have metallic, sheen, clearcoat components, and more. </a:t>
            </a:r>
          </a:p>
          <a:p>
            <a:r>
              <a:rPr lang="en-US" sz="2800" dirty="0"/>
              <a:t>These material coefficients can be represented as a </a:t>
            </a:r>
            <a:r>
              <a:rPr lang="en-US" sz="2800" i="1" dirty="0"/>
              <a:t>texture.</a:t>
            </a:r>
            <a:endParaRPr lang="en-US" sz="2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918948-6ED5-3CBC-1A09-DAA85F0C8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309" y="3429000"/>
            <a:ext cx="8459381" cy="26102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0097E5-756D-98FD-5C22-8553AFACF20B}"/>
              </a:ext>
            </a:extLst>
          </p:cNvPr>
          <p:cNvSpPr txBox="1"/>
          <p:nvPr/>
        </p:nvSpPr>
        <p:spPr>
          <a:xfrm>
            <a:off x="6095999" y="6386731"/>
            <a:ext cx="60940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https://cseweb.ucsd.edu/~tzli/cse272/wi2024/homework1.pdf</a:t>
            </a:r>
          </a:p>
        </p:txBody>
      </p:sp>
    </p:spTree>
    <p:extLst>
      <p:ext uri="{BB962C8B-B14F-4D97-AF65-F5344CB8AC3E}">
        <p14:creationId xmlns:p14="http://schemas.microsoft.com/office/powerpoint/2010/main" val="284592437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784C2F-D158-1A81-7581-512503B32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48D01-D633-3105-A958-BF05471408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SVBRDFs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151E53-FBCD-E6B5-60A8-9223ABED6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Spatially-varying BRDF (usually associated with Disney BSDF)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022DCF-D9BA-1C65-AC10-2215B22B2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342" y="2327494"/>
            <a:ext cx="6243300" cy="39260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C157CE-2BE1-8236-97A4-41264ABBE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704" y="5046562"/>
            <a:ext cx="1618226" cy="12069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194B501-CC21-8593-8082-1307D056BD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2807" y="3731194"/>
            <a:ext cx="1600463" cy="1206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E69F84-4CDB-F030-D6A7-5A7128710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2705" y="2327494"/>
            <a:ext cx="1600463" cy="129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608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443552-0286-C756-6D41-7695EC142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vs Analytic BRDFs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3133C-3C69-419A-1A9A-DC6D334D44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Analytic BRDF: </a:t>
            </a:r>
            <a:r>
              <a:rPr lang="en-US" sz="2800" i="1" dirty="0"/>
              <a:t>model. </a:t>
            </a:r>
          </a:p>
          <a:p>
            <a:pPr lvl="1"/>
            <a:r>
              <a:rPr lang="en-US" sz="2600" i="1" dirty="0"/>
              <a:t>S</a:t>
            </a:r>
            <a:r>
              <a:rPr lang="en-US" sz="2600" dirty="0"/>
              <a:t>tatistical ensemble of explicit functions with certain parameters</a:t>
            </a:r>
          </a:p>
          <a:p>
            <a:pPr lvl="1"/>
            <a:r>
              <a:rPr lang="en-US" sz="2600" dirty="0"/>
              <a:t>Many are microfacet, but don’t have to be</a:t>
            </a:r>
          </a:p>
          <a:p>
            <a:r>
              <a:rPr lang="en-US" sz="3000" dirty="0"/>
              <a:t>Measured BRDF: </a:t>
            </a:r>
            <a:r>
              <a:rPr lang="en-US" sz="3000" i="1" dirty="0"/>
              <a:t>empirical dataset.</a:t>
            </a:r>
            <a:r>
              <a:rPr lang="en-US" sz="3000" dirty="0"/>
              <a:t> </a:t>
            </a:r>
          </a:p>
          <a:p>
            <a:pPr lvl="1"/>
            <a:r>
              <a:rPr lang="en-US" sz="2800" dirty="0"/>
              <a:t>Obtained by physically sampling a real‐world material’s reflectance under many combinations of incoming/outgoing directions</a:t>
            </a:r>
          </a:p>
          <a:p>
            <a:pPr lvl="1"/>
            <a:r>
              <a:rPr lang="en-US" sz="2800" dirty="0"/>
              <a:t>Measured using a </a:t>
            </a:r>
            <a:r>
              <a:rPr lang="en-US" sz="2800" i="1" dirty="0" err="1"/>
              <a:t>gonioreflectometer</a:t>
            </a:r>
            <a:endParaRPr lang="en-US" sz="2800" dirty="0"/>
          </a:p>
          <a:p>
            <a:pPr lvl="1"/>
            <a:r>
              <a:rPr lang="en-US" sz="2800" dirty="0"/>
              <a:t>Measurements are taken on a regular grid in elevation (θ) and azimuth (φ)</a:t>
            </a:r>
          </a:p>
        </p:txBody>
      </p:sp>
    </p:spTree>
    <p:extLst>
      <p:ext uri="{BB962C8B-B14F-4D97-AF65-F5344CB8AC3E}">
        <p14:creationId xmlns:p14="http://schemas.microsoft.com/office/powerpoint/2010/main" val="35293831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6F77C-9F40-8282-BEA7-9B390F092F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AE167-CA67-C6DC-3F22-47F32A9D0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vs Analytic BRDFs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25AFB7-E4B7-1AF6-A2CA-326E280190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Analytic BRDF: </a:t>
            </a:r>
            <a:r>
              <a:rPr lang="en-US" sz="2800" i="1" dirty="0"/>
              <a:t>model. </a:t>
            </a:r>
          </a:p>
          <a:p>
            <a:pPr lvl="1"/>
            <a:r>
              <a:rPr lang="en-US" sz="2600" i="1" dirty="0"/>
              <a:t>S</a:t>
            </a:r>
            <a:r>
              <a:rPr lang="en-US" sz="2600" dirty="0"/>
              <a:t>tatistical ensemble of explicit functions with certain parameters</a:t>
            </a:r>
          </a:p>
          <a:p>
            <a:pPr lvl="1"/>
            <a:r>
              <a:rPr lang="en-US" sz="2600" dirty="0"/>
              <a:t>Many are microfacet, but don’t have to be</a:t>
            </a:r>
          </a:p>
          <a:p>
            <a:r>
              <a:rPr lang="en-US" sz="3000" dirty="0"/>
              <a:t>Measured BRDF: </a:t>
            </a:r>
            <a:r>
              <a:rPr lang="en-US" sz="3000" i="1" dirty="0"/>
              <a:t>empirical dataset.</a:t>
            </a:r>
            <a:r>
              <a:rPr lang="en-US" sz="3000" dirty="0"/>
              <a:t> </a:t>
            </a:r>
          </a:p>
          <a:p>
            <a:pPr lvl="1"/>
            <a:r>
              <a:rPr lang="en-US" sz="2800" dirty="0"/>
              <a:t>Obtained by physically sampling a real‐world material’s reflectance under many combinations of incoming/outgoing directions</a:t>
            </a:r>
          </a:p>
          <a:p>
            <a:pPr lvl="1"/>
            <a:r>
              <a:rPr lang="en-US" sz="2800" dirty="0"/>
              <a:t>Measured using a </a:t>
            </a:r>
            <a:r>
              <a:rPr lang="en-US" sz="2800" i="1" dirty="0" err="1"/>
              <a:t>gonioreflectometer</a:t>
            </a:r>
            <a:endParaRPr lang="en-US" sz="2800" dirty="0"/>
          </a:p>
          <a:p>
            <a:pPr lvl="1"/>
            <a:r>
              <a:rPr lang="en-US" sz="2800" dirty="0"/>
              <a:t>Measurements are taken on a regular grid in elevation (θ) and azimuth (φ)</a:t>
            </a:r>
          </a:p>
        </p:txBody>
      </p:sp>
    </p:spTree>
    <p:extLst>
      <p:ext uri="{BB962C8B-B14F-4D97-AF65-F5344CB8AC3E}">
        <p14:creationId xmlns:p14="http://schemas.microsoft.com/office/powerpoint/2010/main" val="17685666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EC0759-D29B-9FAB-A777-D6C632915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8AFDC0-7F3F-56F8-8DA7-FC101E359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Gonioreflectometers</a:t>
            </a:r>
            <a:endParaRPr lang="en-US" dirty="0"/>
          </a:p>
        </p:txBody>
      </p:sp>
      <p:pic>
        <p:nvPicPr>
          <p:cNvPr id="6" name="Online Media 5" title="Gonioreflectometer">
            <a:hlinkClick r:id="" action="ppaction://media"/>
            <a:extLst>
              <a:ext uri="{FF2B5EF4-FFF2-40B4-BE49-F238E27FC236}">
                <a16:creationId xmlns:a16="http://schemas.microsoft.com/office/drawing/2014/main" id="{15ACD313-3A64-E76C-84B7-1219802970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58530" y="1911591"/>
            <a:ext cx="7674940" cy="433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6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69C59-16BE-B39B-32CF-05D16B367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Measured vs Analytic BRDFs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04F867-F1DC-194B-5824-71E0C02148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5372968" cy="4725663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Analytic BRDFs are way faster to compute</a:t>
            </a:r>
          </a:p>
          <a:p>
            <a:pPr lvl="1"/>
            <a:r>
              <a:rPr lang="en-US" sz="2600" dirty="0"/>
              <a:t>Not necessarily realistic, but look good enough</a:t>
            </a:r>
          </a:p>
          <a:p>
            <a:r>
              <a:rPr lang="en-US" sz="2800" dirty="0"/>
              <a:t>Measured BRDFs are exact, but expensive to store and expensive to look up</a:t>
            </a:r>
          </a:p>
          <a:p>
            <a:pPr lvl="1"/>
            <a:r>
              <a:rPr lang="en-US" sz="2600" dirty="0"/>
              <a:t>Also dependent on the resolution of the measurements</a:t>
            </a:r>
          </a:p>
          <a:p>
            <a:pPr lvl="1"/>
            <a:r>
              <a:rPr lang="en-US" sz="2600" dirty="0"/>
              <a:t>Lots of research has gone into compressing these, or identifying them with analytic BRDFs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F78DB-63DC-35B8-E27E-8296FA0CD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5504" y="2306410"/>
            <a:ext cx="5071260" cy="310200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9D5AC5-BF0E-1263-4015-E810F5BC90D9}"/>
              </a:ext>
            </a:extLst>
          </p:cNvPr>
          <p:cNvSpPr txBox="1"/>
          <p:nvPr/>
        </p:nvSpPr>
        <p:spPr>
          <a:xfrm>
            <a:off x="3683644" y="6301559"/>
            <a:ext cx="88054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Tiancheng</a:t>
            </a:r>
            <a:r>
              <a:rPr lang="en-US" dirty="0"/>
              <a:t> Sun, Henrik Wann Jensen, and Ravi Ramamoorthi. 2018. Connecting measured BRDFs to analytic BRDFs by data-driven diffuse-specular separation. ACM Trans. Graph. 37, 6, Article 273 (December 2018), 15 pages. https://doi.org/10.1145/3272127.3275026</a:t>
            </a:r>
          </a:p>
        </p:txBody>
      </p:sp>
    </p:spTree>
    <p:extLst>
      <p:ext uri="{BB962C8B-B14F-4D97-AF65-F5344CB8AC3E}">
        <p14:creationId xmlns:p14="http://schemas.microsoft.com/office/powerpoint/2010/main" val="3109430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957D78-3DBA-D8DF-1FE0-653856B82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3FBC-C18A-8848-D166-F92EE4F15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0D3D3AD-CC96-6E0D-5019-CF6AE6F02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486774" cy="4023360"/>
          </a:xfrm>
        </p:spPr>
        <p:txBody>
          <a:bodyPr>
            <a:normAutofit/>
          </a:bodyPr>
          <a:lstStyle/>
          <a:p>
            <a:r>
              <a:rPr lang="en-US" sz="2400" dirty="0"/>
              <a:t>Defined on the sphere instead of the circle.</a:t>
            </a:r>
          </a:p>
          <a:p>
            <a:endParaRPr lang="en-US" sz="2400" dirty="0"/>
          </a:p>
          <a:p>
            <a:r>
              <a:rPr lang="en-US" sz="2400" dirty="0"/>
              <a:t>They are indexed by </a:t>
            </a:r>
            <a:r>
              <a:rPr lang="en-US" sz="2400" i="1" dirty="0"/>
              <a:t>L</a:t>
            </a:r>
            <a:r>
              <a:rPr lang="en-US" sz="2400" dirty="0"/>
              <a:t> and </a:t>
            </a:r>
            <a:r>
              <a:rPr lang="en-US" sz="2400" i="1" dirty="0"/>
              <a:t>M</a:t>
            </a:r>
          </a:p>
          <a:p>
            <a:pPr lvl="1"/>
            <a:r>
              <a:rPr lang="en-US" sz="2200" i="1" dirty="0"/>
              <a:t>L:</a:t>
            </a:r>
            <a:r>
              <a:rPr lang="en-US" sz="2200" dirty="0"/>
              <a:t> </a:t>
            </a:r>
            <a:r>
              <a:rPr lang="en-US" sz="2200" i="1" dirty="0"/>
              <a:t>order</a:t>
            </a:r>
            <a:r>
              <a:rPr lang="en-US" sz="2200" dirty="0"/>
              <a:t> or </a:t>
            </a:r>
            <a:r>
              <a:rPr lang="en-US" sz="2200" i="1" dirty="0"/>
              <a:t>angular momentum number</a:t>
            </a:r>
          </a:p>
          <a:p>
            <a:pPr lvl="1"/>
            <a:r>
              <a:rPr lang="en-US" sz="2200" i="1" dirty="0"/>
              <a:t>M:</a:t>
            </a:r>
            <a:r>
              <a:rPr lang="en-US" sz="2200" dirty="0"/>
              <a:t> </a:t>
            </a:r>
            <a:r>
              <a:rPr lang="en-US" sz="2200" i="1" dirty="0"/>
              <a:t>magnetic number</a:t>
            </a:r>
            <a:endParaRPr lang="en-US" sz="2200" dirty="0"/>
          </a:p>
        </p:txBody>
      </p:sp>
      <p:pic>
        <p:nvPicPr>
          <p:cNvPr id="7" name="Picture 6" descr="A screenshot of a graph&#10;&#10;AI-generated content may be incorrect.">
            <a:extLst>
              <a:ext uri="{FF2B5EF4-FFF2-40B4-BE49-F238E27FC236}">
                <a16:creationId xmlns:a16="http://schemas.microsoft.com/office/drawing/2014/main" id="{27B0E0D9-99F2-E0AB-4CB4-BFF70037C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819" y="2097194"/>
            <a:ext cx="6000750" cy="3771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6645424-EB37-9409-1D7C-5DE65F224A4A}"/>
              </a:ext>
            </a:extLst>
          </p:cNvPr>
          <p:cNvSpPr txBox="1"/>
          <p:nvPr/>
        </p:nvSpPr>
        <p:spPr>
          <a:xfrm>
            <a:off x="6296487" y="6413365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Precomputation-Based Rendering (Ravi Ramamoorthi, 2009)</a:t>
            </a:r>
          </a:p>
        </p:txBody>
      </p:sp>
    </p:spTree>
    <p:extLst>
      <p:ext uri="{BB962C8B-B14F-4D97-AF65-F5344CB8AC3E}">
        <p14:creationId xmlns:p14="http://schemas.microsoft.com/office/powerpoint/2010/main" val="27744821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F888C1-AA26-9FB8-A964-D94E2CD892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71EFD-7A5C-F4D2-D55B-E299DE497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MERL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46596-E4CF-786E-7C40-B86594503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18762118" cy="6134308"/>
          </a:xfrm>
        </p:spPr>
        <p:txBody>
          <a:bodyPr>
            <a:normAutofit/>
          </a:bodyPr>
          <a:lstStyle/>
          <a:p>
            <a:r>
              <a:rPr lang="en-US" sz="2800" dirty="0"/>
              <a:t>Dataset of 100 real-world measured BRDFs</a:t>
            </a:r>
            <a:endParaRPr lang="en-US" sz="2600" dirty="0"/>
          </a:p>
        </p:txBody>
      </p:sp>
      <p:pic>
        <p:nvPicPr>
          <p:cNvPr id="33796" name="Picture 4">
            <a:extLst>
              <a:ext uri="{FF2B5EF4-FFF2-40B4-BE49-F238E27FC236}">
                <a16:creationId xmlns:a16="http://schemas.microsoft.com/office/drawing/2014/main" id="{60DD9750-BAA5-BC42-7824-1C20744DF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56"/>
          <a:stretch>
            <a:fillRect/>
          </a:stretch>
        </p:blipFill>
        <p:spPr bwMode="auto">
          <a:xfrm>
            <a:off x="2182768" y="2268638"/>
            <a:ext cx="7887423" cy="4095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ABE9C43-B0B9-8372-4C35-FA37E0A9744A}"/>
              </a:ext>
            </a:extLst>
          </p:cNvPr>
          <p:cNvSpPr txBox="1"/>
          <p:nvPr/>
        </p:nvSpPr>
        <p:spPr>
          <a:xfrm>
            <a:off x="7349924" y="6417977"/>
            <a:ext cx="99310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https://cdfg.csail.mit.edu/wojciech/brdfdatabase</a:t>
            </a:r>
          </a:p>
        </p:txBody>
      </p:sp>
    </p:spTree>
    <p:extLst>
      <p:ext uri="{BB962C8B-B14F-4D97-AF65-F5344CB8AC3E}">
        <p14:creationId xmlns:p14="http://schemas.microsoft.com/office/powerpoint/2010/main" val="198911989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7874C-8BBF-7F49-C616-676A41BD9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007D-33BD-DD2E-C169-B6C3FC253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Bidirectional Texture Functions (BTFs)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BC337-292F-2E1B-7B04-1811D2387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3"/>
            <a:ext cx="10058400" cy="4369871"/>
          </a:xfrm>
        </p:spPr>
        <p:txBody>
          <a:bodyPr>
            <a:normAutofit/>
          </a:bodyPr>
          <a:lstStyle/>
          <a:p>
            <a:r>
              <a:rPr lang="en-US" sz="2800" dirty="0"/>
              <a:t>Measured BRDFs have two constraints:</a:t>
            </a:r>
          </a:p>
          <a:p>
            <a:pPr lvl="1"/>
            <a:r>
              <a:rPr lang="en-US" sz="2400" dirty="0"/>
              <a:t>Helmholtz reciprocity: switching the light and view directions gives the same result</a:t>
            </a:r>
          </a:p>
          <a:p>
            <a:pPr lvl="1"/>
            <a:r>
              <a:rPr lang="en-US" sz="2400" dirty="0"/>
              <a:t>Completely flat surface</a:t>
            </a:r>
          </a:p>
          <a:p>
            <a:r>
              <a:rPr lang="en-US" sz="2600" dirty="0"/>
              <a:t>But real-world materials almost never follow these constraints!</a:t>
            </a:r>
          </a:p>
          <a:p>
            <a:pPr lvl="1"/>
            <a:r>
              <a:rPr lang="en-US" sz="2400" dirty="0"/>
              <a:t>Have lots of holes or bumps or ridges</a:t>
            </a:r>
          </a:p>
          <a:p>
            <a:pPr lvl="1"/>
            <a:r>
              <a:rPr lang="en-US" sz="2400" dirty="0"/>
              <a:t>Subsurface scattering, other meso-scale effects</a:t>
            </a:r>
          </a:p>
          <a:p>
            <a:r>
              <a:rPr lang="en-US" sz="2600" dirty="0"/>
              <a:t>BTF: Bidirectional Texture Function</a:t>
            </a:r>
          </a:p>
          <a:p>
            <a:pPr lvl="1"/>
            <a:r>
              <a:rPr lang="en-US" sz="2400" dirty="0"/>
              <a:t>Generalization of measured BRDF: dataset but without these constraints</a:t>
            </a:r>
          </a:p>
          <a:p>
            <a:pPr lvl="1"/>
            <a:r>
              <a:rPr lang="en-US" sz="2400" dirty="0"/>
              <a:t>Captured the same way as a normal BRDF</a:t>
            </a:r>
          </a:p>
        </p:txBody>
      </p:sp>
    </p:spTree>
    <p:extLst>
      <p:ext uri="{BB962C8B-B14F-4D97-AF65-F5344CB8AC3E}">
        <p14:creationId xmlns:p14="http://schemas.microsoft.com/office/powerpoint/2010/main" val="7587208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72225-CB0D-EB84-D1AF-940B54956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Classical BTF Compression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02C63D-67C4-5203-94C9-80968B71D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Traditionally, methods like CPCA have been used to compress BTFs.</a:t>
            </a:r>
          </a:p>
          <a:p>
            <a:r>
              <a:rPr lang="en-US" sz="2800" dirty="0"/>
              <a:t>Matrix factorization (SVD) and low-rank storage</a:t>
            </a:r>
          </a:p>
          <a:p>
            <a:r>
              <a:rPr lang="en-US" sz="2800" dirty="0"/>
              <a:t>Wavelets + dithering and quantizing</a:t>
            </a:r>
          </a:p>
          <a:p>
            <a:r>
              <a:rPr lang="en-US" sz="2800" dirty="0"/>
              <a:t>Interpolation generally only done in position-space and not view- or lighting-space, causing significant artifacts.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014803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1FA8A0-CD5C-2F91-F13B-4842D9B2D0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167C3-1E1A-EC08-713B-8AB4C5F5D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Compression: Learned Dictionary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8DAC33-56AB-D2C2-D2DD-ED6EF8FB9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5359077"/>
            <a:ext cx="10338507" cy="1071105"/>
          </a:xfrm>
        </p:spPr>
        <p:txBody>
          <a:bodyPr>
            <a:normAutofit/>
          </a:bodyPr>
          <a:lstStyle/>
          <a:p>
            <a:r>
              <a:rPr lang="en-US" sz="2400" dirty="0"/>
              <a:t>By learning a </a:t>
            </a:r>
            <a:r>
              <a:rPr lang="en-US" sz="2400" i="1" dirty="0"/>
              <a:t>dictionary</a:t>
            </a:r>
            <a:r>
              <a:rPr lang="en-US" sz="2400" dirty="0"/>
              <a:t> of basis vectors, one can improve the classical methods by representing new BTFs as a sparse linear combination directly in 4 dimensions.</a:t>
            </a:r>
          </a:p>
        </p:txBody>
      </p:sp>
      <p:pic>
        <p:nvPicPr>
          <p:cNvPr id="11" name="Picture 10" descr="A diagram of a model of a building&#10;&#10;AI-generated content may be incorrect.">
            <a:extLst>
              <a:ext uri="{FF2B5EF4-FFF2-40B4-BE49-F238E27FC236}">
                <a16:creationId xmlns:a16="http://schemas.microsoft.com/office/drawing/2014/main" id="{15F3CD31-6D55-5E04-E2FC-7B0A1D28E3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42" y="1839144"/>
            <a:ext cx="11195676" cy="341814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DC3C41C-F7DC-12EF-0E15-7A7036810550}"/>
              </a:ext>
            </a:extLst>
          </p:cNvPr>
          <p:cNvSpPr txBox="1"/>
          <p:nvPr/>
        </p:nvSpPr>
        <p:spPr>
          <a:xfrm>
            <a:off x="2005313" y="6281381"/>
            <a:ext cx="103795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Kavoosighafi</a:t>
            </a:r>
            <a:r>
              <a:rPr lang="en-US" dirty="0"/>
              <a:t>, B., Frisvad, J. R., </a:t>
            </a:r>
            <a:r>
              <a:rPr lang="en-US" dirty="0" err="1"/>
              <a:t>Hajisharif</a:t>
            </a:r>
            <a:r>
              <a:rPr lang="en-US" dirty="0"/>
              <a:t>, S., Unger, J., &amp; </a:t>
            </a:r>
            <a:r>
              <a:rPr lang="en-US" dirty="0" err="1"/>
              <a:t>Miandji</a:t>
            </a:r>
            <a:r>
              <a:rPr lang="en-US" dirty="0"/>
              <a:t>, E. (2023). </a:t>
            </a:r>
            <a:r>
              <a:rPr lang="en-US" i="1" dirty="0" err="1"/>
              <a:t>SparseBTF</a:t>
            </a:r>
            <a:r>
              <a:rPr lang="en-US" i="1" dirty="0"/>
              <a:t>: Sparse representation learning for bidirectional texture functions</a:t>
            </a:r>
            <a:r>
              <a:rPr lang="en-US" dirty="0"/>
              <a:t>. In T. Ritschel &amp; A. Weidlich (Eds.), </a:t>
            </a:r>
            <a:r>
              <a:rPr lang="en-US" i="1" dirty="0" err="1"/>
              <a:t>Eurographics</a:t>
            </a:r>
            <a:r>
              <a:rPr lang="en-US" i="1" dirty="0"/>
              <a:t> Symposium on Rendering</a:t>
            </a:r>
            <a:r>
              <a:rPr lang="en-US" dirty="0"/>
              <a:t>. The </a:t>
            </a:r>
            <a:r>
              <a:rPr lang="en-US" dirty="0" err="1"/>
              <a:t>Eurographics</a:t>
            </a:r>
            <a:r>
              <a:rPr lang="en-US" dirty="0"/>
              <a:t> Association. https://doi.org/10.2312/sr.20231123</a:t>
            </a:r>
          </a:p>
        </p:txBody>
      </p:sp>
    </p:spTree>
    <p:extLst>
      <p:ext uri="{BB962C8B-B14F-4D97-AF65-F5344CB8AC3E}">
        <p14:creationId xmlns:p14="http://schemas.microsoft.com/office/powerpoint/2010/main" val="26496705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7D627-5DD8-9F62-FA97-3957D74DC1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F839F-5885-A822-AE40-349C86E98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Compression: Neural Autoencoder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76C1A5C-DD96-1F89-5503-2EA30A91E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5199609"/>
            <a:ext cx="10338507" cy="1230574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An </a:t>
            </a:r>
            <a:r>
              <a:rPr lang="en-US" sz="2400" i="1" dirty="0"/>
              <a:t>autoencoder</a:t>
            </a:r>
            <a:r>
              <a:rPr lang="en-US" sz="2400" dirty="0"/>
              <a:t> can directly compress measured BTF results.</a:t>
            </a:r>
          </a:p>
          <a:p>
            <a:r>
              <a:rPr lang="en-US" sz="2400" dirty="0"/>
              <a:t>Since neural networks are continuous, the measurements can be directly interpolated.</a:t>
            </a:r>
          </a:p>
        </p:txBody>
      </p:sp>
      <p:pic>
        <p:nvPicPr>
          <p:cNvPr id="7" name="Picture 6" descr="A diagram of a machine&#10;&#10;AI-generated content may be incorrect.">
            <a:extLst>
              <a:ext uri="{FF2B5EF4-FFF2-40B4-BE49-F238E27FC236}">
                <a16:creationId xmlns:a16="http://schemas.microsoft.com/office/drawing/2014/main" id="{B4317A0F-92EF-FAB1-BD97-1C8A809A7D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1" y="2175676"/>
            <a:ext cx="12163637" cy="2585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A9B9DE-D401-D3EA-C212-58B14B57BAC1}"/>
              </a:ext>
            </a:extLst>
          </p:cNvPr>
          <p:cNvSpPr txBox="1"/>
          <p:nvPr/>
        </p:nvSpPr>
        <p:spPr>
          <a:xfrm>
            <a:off x="3128059" y="6372308"/>
            <a:ext cx="10090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Rainer, G., Jakob, W., Ghosh, A., &amp; Weyrich, T. (2019). Neural BTF compression and interpolation. Computer Graphics Forum, 38(4), [pages not specified]. https://doi.org/10.1111/cgf.13633</a:t>
            </a:r>
          </a:p>
        </p:txBody>
      </p:sp>
    </p:spTree>
    <p:extLst>
      <p:ext uri="{BB962C8B-B14F-4D97-AF65-F5344CB8AC3E}">
        <p14:creationId xmlns:p14="http://schemas.microsoft.com/office/powerpoint/2010/main" val="2812519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29982-8B5E-FD53-06A6-54678FE99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253DC-3461-8177-347B-B54AB9548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BTF Compression + Parallax: </a:t>
            </a:r>
            <a:r>
              <a:rPr lang="en-US" dirty="0" err="1"/>
              <a:t>NeuMIP</a:t>
            </a:r>
            <a:endParaRPr lang="en-US" dirty="0"/>
          </a:p>
        </p:txBody>
      </p:sp>
      <p:pic>
        <p:nvPicPr>
          <p:cNvPr id="7" name="Content Placeholder 6" descr="A diagram of a machine&#10;&#10;AI-generated content may be incorrect.">
            <a:extLst>
              <a:ext uri="{FF2B5EF4-FFF2-40B4-BE49-F238E27FC236}">
                <a16:creationId xmlns:a16="http://schemas.microsoft.com/office/drawing/2014/main" id="{5D70C273-C3E9-1094-8FD0-7DCD430EA4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968" y="1851951"/>
            <a:ext cx="6346063" cy="3391382"/>
          </a:xfrm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5331A76A-CCC5-9A86-C7C0-BBF66952B6CD}"/>
              </a:ext>
            </a:extLst>
          </p:cNvPr>
          <p:cNvSpPr txBox="1">
            <a:spLocks/>
          </p:cNvSpPr>
          <p:nvPr/>
        </p:nvSpPr>
        <p:spPr>
          <a:xfrm>
            <a:off x="1097280" y="5357924"/>
            <a:ext cx="10338507" cy="1080202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Combine the auto-decoder framework with parallax mapping using two neural networks</a:t>
            </a:r>
          </a:p>
          <a:p>
            <a:r>
              <a:rPr lang="en-US" sz="2400" dirty="0"/>
              <a:t>Also works really well!</a:t>
            </a:r>
          </a:p>
        </p:txBody>
      </p:sp>
    </p:spTree>
    <p:extLst>
      <p:ext uri="{BB962C8B-B14F-4D97-AF65-F5344CB8AC3E}">
        <p14:creationId xmlns:p14="http://schemas.microsoft.com/office/powerpoint/2010/main" val="14184344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30827E-85F1-86BA-A613-673537F16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8069A-F065-6141-A433-5DEF8CD8F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Image-to-Material: Ill-posed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3028B-1686-4227-F7E9-95CB5881EE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Is it possible to get a full material with specular/diffuse properties and complex meso-scale patterns from just a single image</a:t>
            </a:r>
          </a:p>
          <a:p>
            <a:r>
              <a:rPr lang="en-US" sz="2800" dirty="0"/>
              <a:t>This is a significantly ill-posed problem</a:t>
            </a:r>
          </a:p>
          <a:p>
            <a:pPr lvl="1"/>
            <a:r>
              <a:rPr lang="en-US" sz="2600" dirty="0"/>
              <a:t>Powerful neural generative methods are required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0CCE2C-83B8-5A32-1EA9-E18906265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533" y="3652605"/>
            <a:ext cx="5409893" cy="2595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1704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6F4FE-1D51-DCA3-46ED-346D6D8AEE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9FC83-91CB-ABDA-C5B9-C6F276B4A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7B954E-505F-357C-A8DA-40DE28CFE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These are machine learning models that learns a </a:t>
            </a:r>
            <a:r>
              <a:rPr lang="en-US" sz="2800" i="1" dirty="0"/>
              <a:t>joint probability distribution</a:t>
            </a:r>
            <a:r>
              <a:rPr lang="en-US" sz="2800" dirty="0"/>
              <a:t> of the input and the output</a:t>
            </a:r>
          </a:p>
          <a:p>
            <a:r>
              <a:rPr lang="en-US" sz="2800" dirty="0"/>
              <a:t>Basically, learn the underlying patterns and distributions of data to generate new, similar data</a:t>
            </a:r>
          </a:p>
          <a:p>
            <a:r>
              <a:rPr lang="en-US" sz="2800" dirty="0"/>
              <a:t>Many architectures have been used for these purposes</a:t>
            </a:r>
          </a:p>
          <a:p>
            <a:pPr lvl="1"/>
            <a:r>
              <a:rPr lang="en-US" sz="2600" dirty="0"/>
              <a:t>Generative Adversarial Networks</a:t>
            </a:r>
          </a:p>
          <a:p>
            <a:pPr lvl="1"/>
            <a:r>
              <a:rPr lang="en-US" sz="2600" dirty="0"/>
              <a:t>Diffusion-based models</a:t>
            </a:r>
          </a:p>
        </p:txBody>
      </p:sp>
    </p:spTree>
    <p:extLst>
      <p:ext uri="{BB962C8B-B14F-4D97-AF65-F5344CB8AC3E}">
        <p14:creationId xmlns:p14="http://schemas.microsoft.com/office/powerpoint/2010/main" val="28993434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42CDD-3FF7-11E6-C0A9-7288B5CC5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Networks Model SVBRDFs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6D2AB-B826-3E87-5F5F-074D6D99F3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The most straightforward thing to try would be to model an </a:t>
            </a:r>
            <a:r>
              <a:rPr lang="en-US" sz="2800" i="1" dirty="0"/>
              <a:t>analytic SVBRDF</a:t>
            </a:r>
            <a:r>
              <a:rPr lang="en-US" sz="2800" dirty="0"/>
              <a:t> as a set of textures</a:t>
            </a:r>
          </a:p>
          <a:p>
            <a:pPr lvl="1"/>
            <a:r>
              <a:rPr lang="en-US" sz="2600" dirty="0"/>
              <a:t>Parameters of a Disney or GGX-based BRDF</a:t>
            </a:r>
          </a:p>
          <a:p>
            <a:r>
              <a:rPr lang="en-US" sz="2800" dirty="0"/>
              <a:t>Then, output these directly via a GAN- or diffusion-based model</a:t>
            </a:r>
          </a:p>
          <a:p>
            <a:r>
              <a:rPr lang="en-US" sz="2800" dirty="0"/>
              <a:t>No different than outputting regular images</a:t>
            </a:r>
          </a:p>
          <a:p>
            <a:r>
              <a:rPr lang="en-US" sz="2800" dirty="0"/>
              <a:t>These work well but could be better.</a:t>
            </a:r>
          </a:p>
          <a:p>
            <a:pPr lvl="1"/>
            <a:r>
              <a:rPr lang="en-US" sz="2600" dirty="0"/>
              <a:t>Textures are generally not pixel-aligned or </a:t>
            </a:r>
            <a:r>
              <a:rPr lang="en-US" sz="2600" dirty="0" err="1"/>
              <a:t>tileable</a:t>
            </a:r>
            <a:r>
              <a:rPr lang="en-US" sz="2600" dirty="0"/>
              <a:t> </a:t>
            </a:r>
          </a:p>
          <a:p>
            <a:pPr lvl="1"/>
            <a:r>
              <a:rPr lang="en-US" sz="2600" dirty="0"/>
              <a:t>Also miss a lot of mesoscale patterns</a:t>
            </a:r>
          </a:p>
        </p:txBody>
      </p:sp>
    </p:spTree>
    <p:extLst>
      <p:ext uri="{BB962C8B-B14F-4D97-AF65-F5344CB8AC3E}">
        <p14:creationId xmlns:p14="http://schemas.microsoft.com/office/powerpoint/2010/main" val="30827274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870E6-519C-7C79-CD77-D15984D86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801F9-03FD-718B-0001-70246B930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Networks Model SVBRDFs</a:t>
            </a:r>
          </a:p>
        </p:txBody>
      </p:sp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D6FF8FAD-C135-C337-47B3-A07FDF961A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953" y="1884323"/>
            <a:ext cx="9064093" cy="4169237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C11DE7-FC86-0F51-D947-411EB709F202}"/>
              </a:ext>
            </a:extLst>
          </p:cNvPr>
          <p:cNvSpPr txBox="1"/>
          <p:nvPr/>
        </p:nvSpPr>
        <p:spPr>
          <a:xfrm>
            <a:off x="234388" y="6248231"/>
            <a:ext cx="12185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Vecchio, G., Sortino, R., Palazzo, S., &amp; Spampinato, C. (2024). </a:t>
            </a:r>
            <a:r>
              <a:rPr lang="en-US" dirty="0" err="1"/>
              <a:t>MatFuse</a:t>
            </a:r>
            <a:r>
              <a:rPr lang="en-US" dirty="0"/>
              <a:t>: Controllable material generation with diffusion models. In </a:t>
            </a:r>
            <a:r>
              <a:rPr lang="en-US" i="1" dirty="0"/>
              <a:t>Proceedings of the IEEE/CVF Conference on Computer Vision and Pattern Recognition (CVPR)</a:t>
            </a:r>
            <a:r>
              <a:rPr lang="en-US" dirty="0"/>
              <a:t> (pp. 4429–4438).</a:t>
            </a:r>
          </a:p>
        </p:txBody>
      </p:sp>
    </p:spTree>
    <p:extLst>
      <p:ext uri="{BB962C8B-B14F-4D97-AF65-F5344CB8AC3E}">
        <p14:creationId xmlns:p14="http://schemas.microsoft.com/office/powerpoint/2010/main" val="3189171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FA8279-CACB-DF0D-D110-CB96D6EA8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3AD49-A441-08D7-370D-52EA6A3F1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 as Basis Functions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9E5F183-0C49-5F1A-31E4-7AFF8484F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36258"/>
            <a:ext cx="9265920" cy="4023360"/>
          </a:xfrm>
        </p:spPr>
        <p:txBody>
          <a:bodyPr>
            <a:normAutofit/>
          </a:bodyPr>
          <a:lstStyle/>
          <a:p>
            <a:r>
              <a:rPr lang="en-US" sz="2400" dirty="0"/>
              <a:t>We can expand</a:t>
            </a:r>
            <a:r>
              <a:rPr lang="en-US" sz="2400" i="1" dirty="0"/>
              <a:t> any spherical function</a:t>
            </a:r>
            <a:r>
              <a:rPr lang="en-US" sz="2400" dirty="0"/>
              <a:t> in terms of spherical harmonics</a:t>
            </a:r>
          </a:p>
          <a:p>
            <a:r>
              <a:rPr lang="en-US" sz="2400" dirty="0"/>
              <a:t>Examples: Normal maps, environment maps, BRDFs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A5E55D-21A5-B35A-0629-06BE56D1DCF1}"/>
              </a:ext>
            </a:extLst>
          </p:cNvPr>
          <p:cNvSpPr txBox="1"/>
          <p:nvPr/>
        </p:nvSpPr>
        <p:spPr>
          <a:xfrm>
            <a:off x="6296487" y="6413365"/>
            <a:ext cx="60945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Precomputation-Based Rendering (Ravi Ramamoorthi, 2009)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A2F0E7-8BCE-38FC-A47E-77E47CAAE6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741" y="3245897"/>
            <a:ext cx="4972510" cy="2623197"/>
          </a:xfrm>
          <a:prstGeom prst="rect">
            <a:avLst/>
          </a:prstGeom>
        </p:spPr>
      </p:pic>
      <p:pic>
        <p:nvPicPr>
          <p:cNvPr id="11" name="envmap_sh_video">
            <a:hlinkClick r:id="" action="ppaction://media"/>
            <a:extLst>
              <a:ext uri="{FF2B5EF4-FFF2-40B4-BE49-F238E27FC236}">
                <a16:creationId xmlns:a16="http://schemas.microsoft.com/office/drawing/2014/main" id="{ECC27117-B673-233D-ECE9-E395DC93E6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3772" y="3018504"/>
            <a:ext cx="6384767" cy="324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500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EE09E-2B53-7082-210A-4CCB23476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10832-F4F9-2FBE-5ABC-9F251BA69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Generative Networks Model SVBRDFs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03C024-A819-B82F-2099-4B5684D42373}"/>
              </a:ext>
            </a:extLst>
          </p:cNvPr>
          <p:cNvSpPr txBox="1"/>
          <p:nvPr/>
        </p:nvSpPr>
        <p:spPr>
          <a:xfrm>
            <a:off x="234388" y="6248231"/>
            <a:ext cx="121852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Vecchio, G., Sortino, R., Palazzo, S., &amp; Spampinato, C. (2024). </a:t>
            </a:r>
            <a:r>
              <a:rPr lang="en-US" dirty="0" err="1"/>
              <a:t>MatFuse</a:t>
            </a:r>
            <a:r>
              <a:rPr lang="en-US" dirty="0"/>
              <a:t>: Controllable material generation with diffusion models. In </a:t>
            </a:r>
            <a:r>
              <a:rPr lang="en-US" i="1" dirty="0"/>
              <a:t>Proceedings of the IEEE/CVF Conference on Computer Vision and Pattern Recognition (CVPR)</a:t>
            </a:r>
            <a:r>
              <a:rPr lang="en-US" dirty="0"/>
              <a:t> (pp. 4429–4438).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6CEEAB-3B2C-711D-BE16-1B01BA4AF0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488" y="1926928"/>
            <a:ext cx="2224654" cy="494514"/>
          </a:xfrm>
        </p:spPr>
        <p:txBody>
          <a:bodyPr/>
          <a:lstStyle/>
          <a:p>
            <a:r>
              <a:rPr lang="en-US" dirty="0"/>
              <a:t>Condition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CF1A2D-F880-24AC-4E80-41B71BD9A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0248"/>
            <a:ext cx="12192000" cy="3034332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D17B6605-E987-9B9B-8D92-E5C654ED5FC7}"/>
              </a:ext>
            </a:extLst>
          </p:cNvPr>
          <p:cNvSpPr txBox="1">
            <a:spLocks/>
          </p:cNvSpPr>
          <p:nvPr/>
        </p:nvSpPr>
        <p:spPr>
          <a:xfrm>
            <a:off x="6724506" y="1886331"/>
            <a:ext cx="2224654" cy="49451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SVBRDF maps</a:t>
            </a:r>
          </a:p>
        </p:txBody>
      </p:sp>
    </p:spTree>
    <p:extLst>
      <p:ext uri="{BB962C8B-B14F-4D97-AF65-F5344CB8AC3E}">
        <p14:creationId xmlns:p14="http://schemas.microsoft.com/office/powerpoint/2010/main" val="6225359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9B094-9071-2D17-CF60-97E1939CD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2A01C-CBA8-E705-F81F-5F4A4160B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581577" cy="1450757"/>
          </a:xfrm>
        </p:spPr>
        <p:txBody>
          <a:bodyPr/>
          <a:lstStyle/>
          <a:p>
            <a:r>
              <a:rPr lang="en-US" dirty="0"/>
              <a:t>Could Generative Nets Output Differently?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F78E2-E20C-EC75-3CC3-AC604DDB16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Representing the material as an analytic SVBRDF works, but is limiting.</a:t>
            </a:r>
          </a:p>
          <a:p>
            <a:r>
              <a:rPr lang="en-US" sz="2800" dirty="0"/>
              <a:t>Could it be possible to represent these with BTFs?</a:t>
            </a:r>
          </a:p>
          <a:p>
            <a:r>
              <a:rPr lang="en-US" sz="2800" dirty="0"/>
              <a:t>After all, </a:t>
            </a:r>
            <a:r>
              <a:rPr lang="en-US" sz="2800" dirty="0" err="1"/>
              <a:t>NeuMIP</a:t>
            </a:r>
            <a:r>
              <a:rPr lang="en-US" sz="2800" dirty="0"/>
              <a:t> itself outputs textures decoded with neural networks!</a:t>
            </a:r>
          </a:p>
          <a:p>
            <a:r>
              <a:rPr lang="en-US" sz="2800" dirty="0"/>
              <a:t>Problem: Can </a:t>
            </a:r>
            <a:r>
              <a:rPr lang="en-US" sz="2800" dirty="0" err="1"/>
              <a:t>NeuMIP</a:t>
            </a:r>
            <a:r>
              <a:rPr lang="en-US" sz="2800" dirty="0"/>
              <a:t> be extended to work </a:t>
            </a:r>
            <a:r>
              <a:rPr lang="en-US" sz="2800" i="1" dirty="0"/>
              <a:t>universally</a:t>
            </a:r>
            <a:r>
              <a:rPr lang="en-US" sz="2800" dirty="0"/>
              <a:t>?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9767266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8B6EDC-265E-5DEB-1BC4-6124B6965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2CAA7-16C7-D92A-0DE7-1BF2941A8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</a:t>
            </a:r>
            <a:r>
              <a:rPr lang="en-US" dirty="0" err="1"/>
              <a:t>NeuMIP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0679E-3E1E-CA93-BE7F-52C242898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45734"/>
            <a:ext cx="4998720" cy="4023360"/>
          </a:xfrm>
        </p:spPr>
        <p:txBody>
          <a:bodyPr>
            <a:normAutofit/>
          </a:bodyPr>
          <a:lstStyle/>
          <a:p>
            <a:r>
              <a:rPr lang="en-US" sz="2800" dirty="0"/>
              <a:t>Previous methods could generally only handle a single BTF for compression and interpolation.</a:t>
            </a:r>
          </a:p>
          <a:p>
            <a:r>
              <a:rPr lang="en-US" sz="2800" dirty="0"/>
              <a:t>However, </a:t>
            </a:r>
            <a:r>
              <a:rPr lang="en-US" sz="2800" dirty="0" err="1"/>
              <a:t>NeuMIP</a:t>
            </a:r>
            <a:r>
              <a:rPr lang="en-US" sz="2800" dirty="0"/>
              <a:t>, despite its simplicity, is robust enough to be able to handle a significant range of materials with complex diffuse and specular properties.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4CFF1C3-A073-FAD5-A166-1E5953F3B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955" y="549926"/>
            <a:ext cx="1927100" cy="57812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57DCB9C-2ACA-F590-0262-5DFECBC70E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952"/>
          <a:stretch>
            <a:fillRect/>
          </a:stretch>
        </p:blipFill>
        <p:spPr>
          <a:xfrm>
            <a:off x="8267894" y="549926"/>
            <a:ext cx="1868957" cy="57581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00ADEC4-AD92-8689-BB55-DB9CE852D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7679" y="549926"/>
            <a:ext cx="1907699" cy="578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83690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B8900-AEAF-7665-E4EA-05410F1AE6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23866-CFFA-F2A0-A55C-F9E1968D9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581577" cy="1450757"/>
          </a:xfrm>
        </p:spPr>
        <p:txBody>
          <a:bodyPr/>
          <a:lstStyle/>
          <a:p>
            <a:r>
              <a:rPr lang="en-US" dirty="0"/>
              <a:t>Generative Training on </a:t>
            </a:r>
            <a:r>
              <a:rPr lang="en-US" dirty="0" err="1"/>
              <a:t>NeuMIP</a:t>
            </a:r>
            <a:r>
              <a:rPr lang="en-US" dirty="0"/>
              <a:t> Textures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246D0-B6BE-615A-C5A0-B049886123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Since we showed that a universal </a:t>
            </a:r>
            <a:r>
              <a:rPr lang="en-US" sz="2800" dirty="0" err="1"/>
              <a:t>NeuMIP</a:t>
            </a:r>
            <a:r>
              <a:rPr lang="en-US" sz="2800" dirty="0"/>
              <a:t> can work, we can now generate the textures by applying a diffusion model.</a:t>
            </a:r>
          </a:p>
          <a:p>
            <a:r>
              <a:rPr lang="en-US" sz="2800" dirty="0"/>
              <a:t>Similar to Stable Diffusion training – but with material textures instead of images</a:t>
            </a:r>
            <a:endParaRPr lang="en-US" sz="2600" dirty="0"/>
          </a:p>
        </p:txBody>
      </p:sp>
      <p:pic>
        <p:nvPicPr>
          <p:cNvPr id="7" name="Picture 6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59179919-E6D3-5E66-3A06-FD33AFC6B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6666" y="3677915"/>
            <a:ext cx="6118667" cy="253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8369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6B7D6-4CAC-30DC-B72B-E80DE55B9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65779-E258-FFA4-381C-18C1CFFBA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581577" cy="1450757"/>
          </a:xfrm>
        </p:spPr>
        <p:txBody>
          <a:bodyPr/>
          <a:lstStyle/>
          <a:p>
            <a:r>
              <a:rPr lang="en-US" dirty="0"/>
              <a:t>Generative BTF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82A3CA-AE26-7261-E892-95D2D6136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Due to pixel-based training (instead of latent), and power of universal </a:t>
            </a:r>
            <a:r>
              <a:rPr lang="en-US" sz="2800" dirty="0" err="1"/>
              <a:t>NeuMIP</a:t>
            </a:r>
            <a:r>
              <a:rPr lang="en-US" sz="2800" dirty="0"/>
              <a:t>-based decoder, we can take real captures and send them to BTFs! </a:t>
            </a: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CB674-B6EC-4E7B-C856-376EB51C9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7476"/>
            <a:ext cx="12192000" cy="2543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712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4C62AF-6B35-C5E1-356D-C82F32501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2895E-C9F8-6987-9D48-494A890FD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581577" cy="1450757"/>
          </a:xfrm>
        </p:spPr>
        <p:txBody>
          <a:bodyPr/>
          <a:lstStyle/>
          <a:p>
            <a:r>
              <a:rPr lang="en-US" dirty="0"/>
              <a:t>Generative BTF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9F27B-A116-DBD6-E260-38E2EBB195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Due to pixel-based training (instead of latent), and power of universal </a:t>
            </a:r>
            <a:r>
              <a:rPr lang="en-US" sz="2800" dirty="0" err="1"/>
              <a:t>NeuMIP</a:t>
            </a:r>
            <a:r>
              <a:rPr lang="en-US" sz="2800" dirty="0"/>
              <a:t>-based decoder, we can take real captures and send them to BTFs! </a:t>
            </a: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81CAD-EFC2-6EF1-71EA-0DA1CC29D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82711"/>
            <a:ext cx="12192000" cy="248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444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F5E3B-9A60-28B2-6761-6297684F8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B1BAD-80C2-78BE-0380-F8A0957C3E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581577" cy="1450757"/>
          </a:xfrm>
        </p:spPr>
        <p:txBody>
          <a:bodyPr/>
          <a:lstStyle/>
          <a:p>
            <a:r>
              <a:rPr lang="en-US" dirty="0"/>
              <a:t>Generative BTF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168AA-86F2-DEDE-D394-2F6E474EF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It can even support text to BTF directly.</a:t>
            </a:r>
            <a:endParaRPr lang="en-US" sz="2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F64B7-B8D2-F562-EAE3-03E199A64B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202" y="2684290"/>
            <a:ext cx="11431595" cy="276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3436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F41855-C804-4395-A3DC-650BB95F1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F3160-F68C-4B13-EB62-939F88A73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79" y="286603"/>
            <a:ext cx="10581577" cy="1450757"/>
          </a:xfrm>
        </p:spPr>
        <p:txBody>
          <a:bodyPr/>
          <a:lstStyle/>
          <a:p>
            <a:r>
              <a:rPr lang="en-US" dirty="0"/>
              <a:t>Generative BTF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0DEC2-3065-E70E-8C11-6134F17DE1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It can even support text to BTF directly.</a:t>
            </a:r>
            <a:endParaRPr lang="en-US" sz="2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E5AECE-DF72-F9EB-8448-A00F94128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149" y="2539006"/>
            <a:ext cx="11469701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73399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4C0DE-C553-FD6F-8685-2EAB4C657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64602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063099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514718-90ED-D773-74EC-7CB47774F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772132-74A7-DDE3-AC68-DC82ACEB4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 as Basis Functions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1379C93-816A-8B82-E555-95BF25D0C3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DFECCBE-7AF9-84DC-4993-5D08186FD2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8541" y="1845734"/>
            <a:ext cx="5374917" cy="4265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598841-DAB0-D83C-6D08-68A9428361FC}"/>
              </a:ext>
            </a:extLst>
          </p:cNvPr>
          <p:cNvSpPr txBox="1"/>
          <p:nvPr/>
        </p:nvSpPr>
        <p:spPr>
          <a:xfrm>
            <a:off x="6249880" y="6445188"/>
            <a:ext cx="6249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Stupid Spherical Harmonics Tricks (Peter-Pike Sloan, 2008)</a:t>
            </a:r>
          </a:p>
        </p:txBody>
      </p:sp>
    </p:spTree>
    <p:extLst>
      <p:ext uri="{BB962C8B-B14F-4D97-AF65-F5344CB8AC3E}">
        <p14:creationId xmlns:p14="http://schemas.microsoft.com/office/powerpoint/2010/main" val="37865589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4DC8B-D09E-3342-142D-BF78D9249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60E0D-56FB-BC7E-52E2-D7EDBE15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Spherical Harmonics as Basis Functions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87692C-0A53-D286-838E-A87C6D6D8A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36258"/>
            <a:ext cx="9265920" cy="4023360"/>
          </a:xfrm>
        </p:spPr>
        <p:txBody>
          <a:bodyPr>
            <a:normAutofit/>
          </a:bodyPr>
          <a:lstStyle/>
          <a:p>
            <a:r>
              <a:rPr lang="en-US" sz="2400" dirty="0"/>
              <a:t>Pros</a:t>
            </a:r>
          </a:p>
          <a:p>
            <a:pPr lvl="1"/>
            <a:r>
              <a:rPr lang="en-US" sz="2200" dirty="0"/>
              <a:t>Handles rotation well</a:t>
            </a:r>
          </a:p>
          <a:p>
            <a:pPr lvl="1"/>
            <a:r>
              <a:rPr lang="en-US" sz="2200" dirty="0"/>
              <a:t>Orthonormal</a:t>
            </a:r>
          </a:p>
          <a:p>
            <a:pPr lvl="1"/>
            <a:r>
              <a:rPr lang="en-US" sz="2200" dirty="0"/>
              <a:t>Can represent any continuous spherical function to arbitrary frequency</a:t>
            </a:r>
          </a:p>
          <a:p>
            <a:r>
              <a:rPr lang="en-US" sz="2400" dirty="0"/>
              <a:t>Cons</a:t>
            </a:r>
          </a:p>
          <a:p>
            <a:pPr lvl="1"/>
            <a:r>
              <a:rPr lang="en-US" sz="2200" dirty="0"/>
              <a:t>Need a lot of SH coefficients to represent any high-frequency function!</a:t>
            </a:r>
          </a:p>
        </p:txBody>
      </p:sp>
    </p:spTree>
    <p:extLst>
      <p:ext uri="{BB962C8B-B14F-4D97-AF65-F5344CB8AC3E}">
        <p14:creationId xmlns:p14="http://schemas.microsoft.com/office/powerpoint/2010/main" val="207066135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388</TotalTime>
  <Words>4545</Words>
  <Application>Microsoft Office PowerPoint</Application>
  <PresentationFormat>Widescreen</PresentationFormat>
  <Paragraphs>464</Paragraphs>
  <Slides>78</Slides>
  <Notes>51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Retrospect</vt:lpstr>
      <vt:lpstr>Light Transport and Appearance Modelling</vt:lpstr>
      <vt:lpstr>Overview</vt:lpstr>
      <vt:lpstr>PRT and Real-Time Relighting</vt:lpstr>
      <vt:lpstr>What are basis functions?</vt:lpstr>
      <vt:lpstr>Sinusoids as Continuous Basis Functions</vt:lpstr>
      <vt:lpstr>Spherical Harmonics</vt:lpstr>
      <vt:lpstr>Spherical Harmonics as Basis Functions</vt:lpstr>
      <vt:lpstr>Spherical Harmonics as Basis Functions</vt:lpstr>
      <vt:lpstr>Spherical Harmonics as Basis Functions</vt:lpstr>
      <vt:lpstr>Discrete Basis Functions</vt:lpstr>
      <vt:lpstr>Discrete Fourier Basis Functions</vt:lpstr>
      <vt:lpstr>Discrete Fourier Basis Functions</vt:lpstr>
      <vt:lpstr>Discrete Wavelets</vt:lpstr>
      <vt:lpstr>Discrete Haar Basis Functions</vt:lpstr>
      <vt:lpstr>Environment Reconstruction</vt:lpstr>
      <vt:lpstr>Recap: Precomputed Radiance Transfer</vt:lpstr>
      <vt:lpstr>Recap: Precomputed Radiance Transfer</vt:lpstr>
      <vt:lpstr>Recap: Precomputed Radiance Transfer</vt:lpstr>
      <vt:lpstr>Glossy Precomputed Radiance Transfer</vt:lpstr>
      <vt:lpstr>Glossy Precomputed Radiance Transfer</vt:lpstr>
      <vt:lpstr>Recap: Precomputed Radiance Transfer</vt:lpstr>
      <vt:lpstr>Recap: Precomputed Radiance Transfer</vt:lpstr>
      <vt:lpstr>All-Frequency Shadows with Haar Wavelets</vt:lpstr>
      <vt:lpstr>Direct Illumination with Haar Wavelets</vt:lpstr>
      <vt:lpstr>How can we compress PRT vectors?</vt:lpstr>
      <vt:lpstr>Compressing a Signal of Normals</vt:lpstr>
      <vt:lpstr>VQ: signal, not spatial</vt:lpstr>
      <vt:lpstr>PCA: spatial, but global signal</vt:lpstr>
      <vt:lpstr>Clustered PCA: Combine both!</vt:lpstr>
      <vt:lpstr>Clustered PCA</vt:lpstr>
      <vt:lpstr>Glossy Precomputed Radiance Transfer</vt:lpstr>
      <vt:lpstr>Cluster Discontinuity Problem</vt:lpstr>
      <vt:lpstr>Approaching Cluster Discontinuity</vt:lpstr>
      <vt:lpstr>Solution: Moving Basis Decomposition</vt:lpstr>
      <vt:lpstr>Solution: Moving Basis Decomposition</vt:lpstr>
      <vt:lpstr>Moving Basis Decomposition for PRT</vt:lpstr>
      <vt:lpstr>Large Scale PRT</vt:lpstr>
      <vt:lpstr>Hard to learn Glossy Elements</vt:lpstr>
      <vt:lpstr>Neural Networks</vt:lpstr>
      <vt:lpstr>Neural Networks as PRT Regressors</vt:lpstr>
      <vt:lpstr>Radiance Regression Functions</vt:lpstr>
      <vt:lpstr>Radiance Regression Functions</vt:lpstr>
      <vt:lpstr>Neural Precomputed Radiance Transfer</vt:lpstr>
      <vt:lpstr>Neural Precomputed Radiance Transfer</vt:lpstr>
      <vt:lpstr>Neural Precomputed Radiance Transfer</vt:lpstr>
      <vt:lpstr>Problems with Pure Neural Methods</vt:lpstr>
      <vt:lpstr>Problems with Pure Neural Methods</vt:lpstr>
      <vt:lpstr>Direct Wavelet Output</vt:lpstr>
      <vt:lpstr>Direct Wavelet Output</vt:lpstr>
      <vt:lpstr>Direct Wavelet Output</vt:lpstr>
      <vt:lpstr>Direct Wavelet Output</vt:lpstr>
      <vt:lpstr>Direct Wavelet Output</vt:lpstr>
      <vt:lpstr>Appearance Modelling</vt:lpstr>
      <vt:lpstr>Disney BSDF</vt:lpstr>
      <vt:lpstr>SVBRDFs</vt:lpstr>
      <vt:lpstr>Measured vs Analytic BRDFs</vt:lpstr>
      <vt:lpstr>Measured vs Analytic BRDFs</vt:lpstr>
      <vt:lpstr>Gonioreflectometers</vt:lpstr>
      <vt:lpstr>Measured vs Analytic BRDFs</vt:lpstr>
      <vt:lpstr>MERL dataset</vt:lpstr>
      <vt:lpstr>Bidirectional Texture Functions (BTFs)</vt:lpstr>
      <vt:lpstr>Classical BTF Compression</vt:lpstr>
      <vt:lpstr>BTF Compression: Learned Dictionary</vt:lpstr>
      <vt:lpstr>BTF Compression: Neural Autoencoder</vt:lpstr>
      <vt:lpstr>BTF Compression + Parallax: NeuMIP</vt:lpstr>
      <vt:lpstr>Image-to-Material: Ill-posed problem</vt:lpstr>
      <vt:lpstr>Generative Models</vt:lpstr>
      <vt:lpstr>Generative Networks Model SVBRDFs</vt:lpstr>
      <vt:lpstr>Generative Networks Model SVBRDFs</vt:lpstr>
      <vt:lpstr>Generative Networks Model SVBRDFs</vt:lpstr>
      <vt:lpstr>Could Generative Nets Output Differently?</vt:lpstr>
      <vt:lpstr>Universal NeuMIP</vt:lpstr>
      <vt:lpstr>Generative Training on NeuMIP Textures</vt:lpstr>
      <vt:lpstr>Generative BTF Results</vt:lpstr>
      <vt:lpstr>Generative BTF Results</vt:lpstr>
      <vt:lpstr>Generative BTF Results</vt:lpstr>
      <vt:lpstr>Generative BTF Results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Raghavan, Nithin</dc:creator>
  <cp:lastModifiedBy>Raghavan, Nithin</cp:lastModifiedBy>
  <cp:revision>311</cp:revision>
  <dcterms:created xsi:type="dcterms:W3CDTF">2025-06-05T01:31:50Z</dcterms:created>
  <dcterms:modified xsi:type="dcterms:W3CDTF">2025-06-05T18:14:09Z</dcterms:modified>
</cp:coreProperties>
</file>