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0"/>
  </p:notesMasterIdLst>
  <p:handoutMasterIdLst>
    <p:handoutMasterId r:id="rId51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89" r:id="rId41"/>
    <p:sldId id="791" r:id="rId42"/>
    <p:sldId id="792" r:id="rId43"/>
    <p:sldId id="790" r:id="rId44"/>
    <p:sldId id="793" r:id="rId45"/>
    <p:sldId id="794" r:id="rId46"/>
    <p:sldId id="795" r:id="rId47"/>
    <p:sldId id="796" r:id="rId48"/>
    <p:sldId id="797" r:id="rId49"/>
  </p:sldIdLst>
  <p:sldSz cx="9144000" cy="6858000" type="letter"/>
  <p:notesSz cx="7315200" cy="9601200"/>
  <p:embeddedFontLs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3346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2485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6944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3075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1222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3578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1420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2506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7603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2558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4729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7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7968" y="2295525"/>
            <a:ext cx="9319524" cy="1752600"/>
          </a:xfrm>
        </p:spPr>
        <p:txBody>
          <a:bodyPr/>
          <a:lstStyle/>
          <a:p>
            <a:r>
              <a:rPr lang="en-US" dirty="0"/>
              <a:t>CSE 168 [Spr 26], Lecture 7: Monte Carlo Path Tracing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3242112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7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79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385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CS 283(294) many years ago</a:t>
            </a:r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6135688" y="6343650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Daniel Ritchie and Lita Cho</a:t>
            </a: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59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213435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5176518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(direct lighting) due in two days</a:t>
            </a:r>
          </a:p>
          <a:p>
            <a:r>
              <a:rPr lang="en-US" dirty="0"/>
              <a:t>Next assignment path tracing (on edX edge).  This lecture covers much of that material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rendering</a:t>
            </a:r>
          </a:p>
          <a:p>
            <a:r>
              <a:rPr lang="en-US" dirty="0"/>
              <a:t>Importance sampling now standard in production.  I consulted on Pixar’s system (~2011)</a:t>
            </a:r>
          </a:p>
        </p:txBody>
      </p:sp>
    </p:spTree>
    <p:extLst>
      <p:ext uri="{BB962C8B-B14F-4D97-AF65-F5344CB8AC3E}">
        <p14:creationId xmlns:p14="http://schemas.microsoft.com/office/powerpoint/2010/main" val="261459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5152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3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80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42BA1C"/>
                </a:solidFill>
              </a:rPr>
              <a:t>Can never be 1 unless </a:t>
            </a:r>
          </a:p>
          <a:p>
            <a:pPr algn="l"/>
            <a:r>
              <a:rPr lang="en-US" sz="1800">
                <a:solidFill>
                  <a:srgbClr val="42BA1C"/>
                </a:solidFill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2930223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31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74946" name="Text Box 2"/>
              <p:cNvSpPr txBox="1"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8153400" cy="4876800"/>
              </a:xfrm>
              <a:noFill/>
              <a:ln/>
              <a:extLst>
                <a:ext uri="{909E8E84-426E-40dd-AFC4-6F175D3DCCD1}">
                  <a14:hiddenFill xmlns="">
                    <a:noFill/>
                  </a14:hiddenFill>
                </a:ext>
                <a:ext uri="{91240B29-F687-4f45-9708-019B960494DF}">
                  <a14:hiddenLine xmlns="" w="12700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>
                <a:lvl1pPr/>
                <a:lvl2pPr/>
                <a:lvl3pPr/>
                <a:lvl4pPr/>
                <a:lvl5pPr marL="2055813"/>
                <a:lvl6pPr marL="2513013"/>
                <a:lvl7pPr marL="2970213"/>
                <a:lvl8pPr marL="3427413"/>
                <a:lvl9pPr marL="3884613"/>
              </a:lstStyle>
              <a:p>
                <a:r>
                  <a:rPr lang="en-US" dirty="0"/>
                  <a:t>Pick a light source</a:t>
                </a:r>
              </a:p>
              <a:p>
                <a:r>
                  <a:rPr lang="en-US" dirty="0"/>
                  <a:t>Trace a ray towards that light</a:t>
                </a:r>
              </a:p>
              <a:p>
                <a:r>
                  <a:rPr lang="en-US" dirty="0"/>
                  <a:t>Trace a ray anywhere except for that light</a:t>
                </a:r>
              </a:p>
              <a:p>
                <a:pPr lvl="1"/>
                <a:r>
                  <a:rPr lang="en-US" dirty="0"/>
                  <a:t>Rejection sampling</a:t>
                </a:r>
              </a:p>
              <a:p>
                <a:r>
                  <a:rPr lang="en-US" dirty="0"/>
                  <a:t>Divide by probabilities</a:t>
                </a:r>
              </a:p>
              <a:p>
                <a:pPr lvl="1"/>
                <a:r>
                  <a:rPr lang="en-US" dirty="0"/>
                  <a:t>1/(solid angle of light) for ray to light source</a:t>
                </a:r>
              </a:p>
              <a:p>
                <a:pPr lvl="1"/>
                <a:r>
                  <a:rPr lang="en-US" dirty="0"/>
                  <a:t>1/(2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– solid angle) for non-light ray</a:t>
                </a:r>
              </a:p>
              <a:p>
                <a:pPr lvl="1"/>
                <a:r>
                  <a:rPr lang="en-US" dirty="0"/>
                  <a:t>So </a:t>
                </a:r>
                <a:r>
                  <a:rPr lang="en-US" dirty="0" err="1"/>
                  <a:t>mult</a:t>
                </a:r>
                <a:r>
                  <a:rPr lang="en-US" dirty="0"/>
                  <a:t> by solid angle for ray to light, and                 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– solid angle non-light ray</a:t>
                </a:r>
              </a:p>
              <a:p>
                <a:pPr lvl="1"/>
                <a:r>
                  <a:rPr lang="en-US" dirty="0"/>
                  <a:t>Use two rays so no extra factor of 2 needed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74946" name="Text Box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8153400" cy="4876800"/>
              </a:xfrm>
              <a:blipFill>
                <a:blip r:embed="rId2"/>
                <a:stretch>
                  <a:fillRect l="-1402" t="-1558"/>
                </a:stretch>
              </a:blipFill>
              <a:ln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411578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79265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910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579563"/>
            <a:ext cx="8940800" cy="5029200"/>
          </a:xfrm>
        </p:spPr>
        <p:txBody>
          <a:bodyPr/>
          <a:lstStyle/>
          <a:p>
            <a:r>
              <a:rPr lang="en-US"/>
              <a:t>General solution to rendering and global illumination</a:t>
            </a:r>
          </a:p>
          <a:p>
            <a:r>
              <a:rPr lang="en-US"/>
              <a:t>Suitable for a variety of general scenes</a:t>
            </a:r>
          </a:p>
          <a:p>
            <a:r>
              <a:rPr lang="en-US"/>
              <a:t>Based on Monte Carlo methods</a:t>
            </a:r>
          </a:p>
          <a:p>
            <a:r>
              <a:rPr lang="en-US"/>
              <a:t>Enumerate all paths of light transport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39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385842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154196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730693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4112509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743563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323913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 Image</a:t>
            </a:r>
          </a:p>
        </p:txBody>
      </p:sp>
      <p:pic>
        <p:nvPicPr>
          <p:cNvPr id="1903619" name="Picture 3" descr="desk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638300"/>
            <a:ext cx="6248400" cy="4686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371600" y="6324600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 samples per pixel, 30 computers, 30 hours</a:t>
            </a:r>
          </a:p>
        </p:txBody>
      </p:sp>
      <p:sp>
        <p:nvSpPr>
          <p:cNvPr id="1903621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7181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9009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709218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689294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directional sampling: how to generate random ray on a hemisphere?</a:t>
            </a:r>
          </a:p>
          <a:p>
            <a:r>
              <a:rPr lang="en-US" dirty="0"/>
              <a:t>Option #1: rejection sampling</a:t>
            </a:r>
          </a:p>
          <a:p>
            <a:pPr lvl="1"/>
            <a:r>
              <a:rPr lang="en-US" dirty="0"/>
              <a:t>Generate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</a:t>
            </a:r>
          </a:p>
        </p:txBody>
      </p:sp>
    </p:spTree>
    <p:extLst>
      <p:ext uri="{BB962C8B-B14F-4D97-AF65-F5344CB8AC3E}">
        <p14:creationId xmlns:p14="http://schemas.microsoft.com/office/powerpoint/2010/main" val="1968577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488696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sz="2400" i="1" dirty="0"/>
              <a:t>This is what you need to do for homework 3 (simple upper hemisphere sampling).  Anything more advanced (importance sampling later in lecture) is extra (homework 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0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593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94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755109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i="1" baseline="30000" dirty="0" err="1"/>
              <a:t>n</a:t>
            </a:r>
            <a:r>
              <a:rPr lang="en-US" i="1" dirty="0">
                <a:latin typeface="Symbol" charset="0"/>
              </a:rPr>
              <a:t>α 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>
                <a:latin typeface="Symbol" charset="0"/>
              </a:rPr>
              <a:t>α</a:t>
            </a:r>
            <a:r>
              <a:rPr lang="en-US" i="1" dirty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(n+2)/(2</a:t>
            </a:r>
            <a:r>
              <a:rPr lang="en-US" i="1" dirty="0">
                <a:latin typeface="Symbol" charset="0"/>
              </a:rPr>
              <a:t>π</a:t>
            </a:r>
            <a:r>
              <a:rPr lang="en-US" dirty="0"/>
              <a:t>)</a:t>
            </a:r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1074332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latin typeface="Symbol" charset="0"/>
              </a:rPr>
              <a:t>α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i="1" baseline="-25000" dirty="0">
                <a:latin typeface="Symbol" charset="0"/>
              </a:rPr>
              <a:t>α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This 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130235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</a:t>
            </a:r>
            <a:r>
              <a:rPr lang="en-US"/>
              <a:t>researched even over </a:t>
            </a:r>
            <a:r>
              <a:rPr lang="en-US" dirty="0"/>
              <a:t>last 10 years</a:t>
            </a:r>
          </a:p>
        </p:txBody>
      </p:sp>
    </p:spTree>
    <p:extLst>
      <p:ext uri="{BB962C8B-B14F-4D97-AF65-F5344CB8AC3E}">
        <p14:creationId xmlns:p14="http://schemas.microsoft.com/office/powerpoint/2010/main" val="36605090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69487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7238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91139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81000" progId="Equation.DSMT4">
                  <p:embed/>
                </p:oleObj>
              </mc:Choice>
              <mc:Fallback>
                <p:oleObj name="Equation" r:id="rId2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96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u,v,</a:t>
            </a:r>
            <a:r>
              <a:rPr lang="en-US" sz="2200" i="1" dirty="0" err="1">
                <a:latin typeface="Symbol" charset="0"/>
              </a:rPr>
              <a:t>θ</a:t>
            </a:r>
            <a:r>
              <a:rPr lang="en-US" sz="2200" i="1" dirty="0" err="1"/>
              <a:t>,ϕ</a:t>
            </a:r>
            <a:r>
              <a:rPr lang="en-US" sz="900" i="1" dirty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288394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01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26493</TotalTime>
  <Words>2442</Words>
  <Application>Microsoft Macintosh PowerPoint</Application>
  <PresentationFormat>Letter Paper (8.5x11 in)</PresentationFormat>
  <Paragraphs>307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Symbol</vt:lpstr>
      <vt:lpstr>Arial</vt:lpstr>
      <vt:lpstr>Times New Roman</vt:lpstr>
      <vt:lpstr>Cambria Math</vt:lpstr>
      <vt:lpstr>Wingdings</vt:lpstr>
      <vt:lpstr>Default Design</vt:lpstr>
      <vt:lpstr>1_Default Design</vt:lpstr>
      <vt:lpstr>Equation</vt:lpstr>
      <vt:lpstr>Computer Graphics II: Rendering</vt:lpstr>
      <vt:lpstr>To Do</vt:lpstr>
      <vt:lpstr>Motivation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CS 283(294) many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Path Tracing Image</vt:lpstr>
      <vt:lpstr>Outline</vt:lpstr>
      <vt:lpstr>2D Sampling: Motivation</vt:lpstr>
      <vt:lpstr>Sampling Upper Hemisphere</vt:lpstr>
      <vt:lpstr>Sampling Upper Hemisphere</vt:lpstr>
      <vt:lpstr>PowerPoint Presentation</vt:lpstr>
      <vt:lpstr>BRDF Importance Sampling</vt:lpstr>
      <vt:lpstr>BRDF Importance Sampling</vt:lpstr>
      <vt:lpstr>BRDF Importance Sampling</vt:lpstr>
      <vt:lpstr>BRDF Importance Sampling</vt:lpstr>
      <vt:lpstr>Summary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762</cp:revision>
  <cp:lastPrinted>2020-03-27T18:13:33Z</cp:lastPrinted>
  <dcterms:created xsi:type="dcterms:W3CDTF">1999-02-11T00:43:51Z</dcterms:created>
  <dcterms:modified xsi:type="dcterms:W3CDTF">2025-07-03T00:59:02Z</dcterms:modified>
</cp:coreProperties>
</file>