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4"/>
  </p:notesMasterIdLst>
  <p:handoutMasterIdLst>
    <p:handoutMasterId r:id="rId55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803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  <p:sldId id="797" r:id="rId48"/>
    <p:sldId id="798" r:id="rId49"/>
    <p:sldId id="799" r:id="rId50"/>
    <p:sldId id="800" r:id="rId51"/>
    <p:sldId id="801" r:id="rId52"/>
    <p:sldId id="802" r:id="rId5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[Spr 26], Lecture 5: Monte Carlo Integration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http://viscomp.ucsd.edu/classes/cse168/sp26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33863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482600" progId="Equation.DSMT4">
                  <p:embed/>
                </p:oleObj>
              </mc:Choice>
              <mc:Fallback>
                <p:oleObj name="Equation" r:id="rId2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39921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88979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(randomly 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313844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f &gt;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38791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482600" progId="Equation.DSMT4">
                  <p:embed/>
                </p:oleObj>
              </mc:Choice>
              <mc:Fallback>
                <p:oleObj name="Equation" r:id="rId2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75431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482600" progId="Equation.DSMT4">
                  <p:embed/>
                </p:oleObj>
              </mc:Choice>
              <mc:Fallback>
                <p:oleObj name="Equation" r:id="rId2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i="1">
                  <a:solidFill>
                    <a:srgbClr val="FFFFFF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25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 i="1"/>
              <a:t>Basic probability and sampling</a:t>
            </a:r>
          </a:p>
          <a:p>
            <a:r>
              <a:rPr lang="en-US"/>
              <a:t>Monte Carlo estimation of integrals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82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Describes possible outcomes of an experiment</a:t>
            </a:r>
          </a:p>
          <a:p>
            <a:r>
              <a:rPr lang="en-US" dirty="0"/>
              <a:t>In discrete case, e.g. value of a dice roll [x = 1-6]</a:t>
            </a:r>
          </a:p>
          <a:p>
            <a:r>
              <a:rPr lang="en-US" dirty="0"/>
              <a:t>Probability p associated with each x (1/6 for dice)</a:t>
            </a:r>
          </a:p>
          <a:p>
            <a:r>
              <a:rPr lang="en-US" dirty="0"/>
              <a:t>Continuous case is obvious extension </a:t>
            </a:r>
          </a:p>
        </p:txBody>
      </p:sp>
    </p:spTree>
    <p:extLst>
      <p:ext uri="{BB962C8B-B14F-4D97-AF65-F5344CB8AC3E}">
        <p14:creationId xmlns:p14="http://schemas.microsoft.com/office/powerpoint/2010/main" val="20431732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16814"/>
              </p:ext>
            </p:extLst>
          </p:nvPr>
        </p:nvGraphicFramePr>
        <p:xfrm>
          <a:off x="3141663" y="1387475"/>
          <a:ext cx="45989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400" imgH="939800" progId="Equation.DSMT4">
                  <p:embed/>
                </p:oleObj>
              </mc:Choice>
              <mc:Fallback>
                <p:oleObj name="Equation" r:id="rId2" imgW="23114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387475"/>
                        <a:ext cx="45989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9120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457200" progId="Equation.DSMT4">
                  <p:embed/>
                </p:oleObj>
              </mc:Choice>
              <mc:Fallback>
                <p:oleObj name="Equation" r:id="rId4" imgW="2882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5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390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(Direct Lighting) due Apr 23</a:t>
            </a:r>
          </a:p>
          <a:p>
            <a:r>
              <a:rPr lang="en-US" dirty="0"/>
              <a:t>Assignment is on edX edge</a:t>
            </a:r>
          </a:p>
          <a:p>
            <a:r>
              <a:rPr lang="en-US" dirty="0"/>
              <a:t>START EARLY (NOW)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8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823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410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Cumulative</a:t>
              </a:r>
              <a:b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376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909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024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287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83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2731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659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Rendering = integration</a:t>
            </a:r>
          </a:p>
          <a:p>
            <a:pPr lvl="1"/>
            <a:r>
              <a:rPr lang="en-US"/>
              <a:t>Reflectance equation: Integrate over incident illumination</a:t>
            </a:r>
          </a:p>
          <a:p>
            <a:pPr lvl="1"/>
            <a:r>
              <a:rPr lang="en-US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/>
              <a:t>Many sophisticated shading effects involve integrals</a:t>
            </a:r>
          </a:p>
          <a:p>
            <a:pPr lvl="1"/>
            <a:r>
              <a:rPr lang="en-US"/>
              <a:t>Antialiasing</a:t>
            </a:r>
          </a:p>
          <a:p>
            <a:pPr lvl="1"/>
            <a:r>
              <a:rPr lang="en-US"/>
              <a:t>Soft shadows</a:t>
            </a:r>
          </a:p>
          <a:p>
            <a:pPr lvl="1"/>
            <a:r>
              <a:rPr lang="en-US"/>
              <a:t>Indirect illumination</a:t>
            </a:r>
          </a:p>
          <a:p>
            <a:pPr lvl="1"/>
            <a:r>
              <a:rPr lang="en-US"/>
              <a:t>Caustics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/>
              <a:t>Basic probability and sampling</a:t>
            </a:r>
          </a:p>
          <a:p>
            <a:r>
              <a:rPr lang="en-US" i="1"/>
              <a:t>Monte Carlo estimation of integrals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8562722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2307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62308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65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762309" name="Text Box 5"/>
          <p:cNvSpPr txBox="1">
            <a:spLocks noChangeArrowheads="1"/>
          </p:cNvSpPr>
          <p:nvPr/>
        </p:nvSpPr>
        <p:spPr bwMode="auto">
          <a:xfrm>
            <a:off x="8356600" y="6491288"/>
            <a:ext cx="811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>
            <a:off x="792163" y="6288088"/>
            <a:ext cx="658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Motivation for rendering in graphics: Covered in detail in next lecture</a:t>
            </a:r>
          </a:p>
        </p:txBody>
      </p:sp>
    </p:spTree>
    <p:extLst>
      <p:ext uri="{BB962C8B-B14F-4D97-AF65-F5344CB8AC3E}">
        <p14:creationId xmlns:p14="http://schemas.microsoft.com/office/powerpoint/2010/main" val="1777331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3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63332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763333" name="Text Box 5"/>
          <p:cNvSpPr txBox="1">
            <a:spLocks noChangeArrowheads="1"/>
          </p:cNvSpPr>
          <p:nvPr/>
        </p:nvSpPr>
        <p:spPr bwMode="auto">
          <a:xfrm>
            <a:off x="8332788" y="6491288"/>
            <a:ext cx="811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8942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51866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(randomly 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83603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5956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7938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498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974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4355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8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59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0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1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2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3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4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5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6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7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8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69" name="Line 17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1" name="Text Box 19"/>
          <p:cNvSpPr txBox="1">
            <a:spLocks noChangeArrowheads="1"/>
          </p:cNvSpPr>
          <p:nvPr/>
        </p:nvSpPr>
        <p:spPr bwMode="auto">
          <a:xfrm>
            <a:off x="447675" y="35814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graphicFrame>
        <p:nvGraphicFramePr>
          <p:cNvPr id="17643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52679"/>
              </p:ext>
            </p:extLst>
          </p:nvPr>
        </p:nvGraphicFramePr>
        <p:xfrm>
          <a:off x="3706813" y="1831975"/>
          <a:ext cx="48593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57200" progId="Equation.DSMT4">
                  <p:embed/>
                </p:oleObj>
              </mc:Choice>
              <mc:Fallback>
                <p:oleObj name="Equation" r:id="rId2" imgW="21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831975"/>
                        <a:ext cx="48593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73" name="Line 2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4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15913"/>
            <a:ext cx="8272462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89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for Dice Example?</a:t>
            </a:r>
          </a:p>
        </p:txBody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out on board (variance for single dice roll)</a:t>
            </a:r>
          </a:p>
        </p:txBody>
      </p:sp>
    </p:spTree>
    <p:extLst>
      <p:ext uri="{BB962C8B-B14F-4D97-AF65-F5344CB8AC3E}">
        <p14:creationId xmlns:p14="http://schemas.microsoft.com/office/powerpoint/2010/main" val="236513111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5379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0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1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2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83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6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2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5" name="Text Box 19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5396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7" name="Line 21"/>
          <p:cNvSpPr>
            <a:spLocks noChangeShapeType="1"/>
          </p:cNvSpPr>
          <p:nvPr/>
        </p:nvSpPr>
        <p:spPr bwMode="auto">
          <a:xfrm flipV="1">
            <a:off x="2286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8" name="Line 22"/>
          <p:cNvSpPr>
            <a:spLocks noChangeShapeType="1"/>
          </p:cNvSpPr>
          <p:nvPr/>
        </p:nvSpPr>
        <p:spPr bwMode="auto">
          <a:xfrm flipV="1">
            <a:off x="2438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9" name="Line 23"/>
          <p:cNvSpPr>
            <a:spLocks noChangeShapeType="1"/>
          </p:cNvSpPr>
          <p:nvPr/>
        </p:nvSpPr>
        <p:spPr bwMode="auto">
          <a:xfrm flipV="1">
            <a:off x="2743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0" name="Line 24"/>
          <p:cNvSpPr>
            <a:spLocks noChangeShapeType="1"/>
          </p:cNvSpPr>
          <p:nvPr/>
        </p:nvSpPr>
        <p:spPr bwMode="auto">
          <a:xfrm flipV="1">
            <a:off x="3276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 flipV="1">
            <a:off x="3352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505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 flipV="1">
            <a:off x="1752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654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84708"/>
              </p:ext>
            </p:extLst>
          </p:nvPr>
        </p:nvGraphicFramePr>
        <p:xfrm>
          <a:off x="3556000" y="1868488"/>
          <a:ext cx="40941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19100" progId="Equation.DSMT4">
                  <p:embed/>
                </p:oleObj>
              </mc:Choice>
              <mc:Fallback>
                <p:oleObj name="Equation" r:id="rId2" imgW="184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68488"/>
                        <a:ext cx="40941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5405" name="Text Box 29"/>
          <p:cNvSpPr txBox="1">
            <a:spLocks noChangeArrowheads="1"/>
          </p:cNvSpPr>
          <p:nvPr/>
        </p:nvSpPr>
        <p:spPr bwMode="auto">
          <a:xfrm>
            <a:off x="4892675" y="3292475"/>
            <a:ext cx="4251325" cy="8509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Variance decreases as 1/N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Error decreases as 1/sqrt(N)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406" name="Line 30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70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Problem: variance decreases with 1/N</a:t>
            </a:r>
          </a:p>
          <a:p>
            <a:pPr lvl="1"/>
            <a:r>
              <a:rPr lang="en-US"/>
              <a:t>Increasing # samples removes noise slowly</a:t>
            </a:r>
          </a:p>
        </p:txBody>
      </p:sp>
      <p:sp>
        <p:nvSpPr>
          <p:cNvPr id="1767428" name="Freeform 4"/>
          <p:cNvSpPr>
            <a:spLocks/>
          </p:cNvSpPr>
          <p:nvPr/>
        </p:nvSpPr>
        <p:spPr bwMode="auto">
          <a:xfrm>
            <a:off x="1668463" y="37004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29" name="Line 5"/>
          <p:cNvSpPr>
            <a:spLocks noChangeShapeType="1"/>
          </p:cNvSpPr>
          <p:nvPr/>
        </p:nvSpPr>
        <p:spPr bwMode="auto">
          <a:xfrm flipV="1">
            <a:off x="1668463" y="28956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0" name="Line 6"/>
          <p:cNvSpPr>
            <a:spLocks noChangeShapeType="1"/>
          </p:cNvSpPr>
          <p:nvPr/>
        </p:nvSpPr>
        <p:spPr bwMode="auto">
          <a:xfrm>
            <a:off x="1668463" y="54864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1" name="Text Box 7"/>
          <p:cNvSpPr txBox="1">
            <a:spLocks noChangeArrowheads="1"/>
          </p:cNvSpPr>
          <p:nvPr/>
        </p:nvSpPr>
        <p:spPr bwMode="auto">
          <a:xfrm>
            <a:off x="1749425" y="548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2" name="Line 8"/>
          <p:cNvSpPr>
            <a:spLocks noChangeShapeType="1"/>
          </p:cNvSpPr>
          <p:nvPr/>
        </p:nvSpPr>
        <p:spPr bwMode="auto">
          <a:xfrm flipV="1">
            <a:off x="3040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3" name="Line 9"/>
          <p:cNvSpPr>
            <a:spLocks noChangeShapeType="1"/>
          </p:cNvSpPr>
          <p:nvPr/>
        </p:nvSpPr>
        <p:spPr bwMode="auto">
          <a:xfrm flipV="1">
            <a:off x="1897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4" name="Text Box 10"/>
          <p:cNvSpPr txBox="1">
            <a:spLocks noChangeArrowheads="1"/>
          </p:cNvSpPr>
          <p:nvPr/>
        </p:nvSpPr>
        <p:spPr bwMode="auto">
          <a:xfrm>
            <a:off x="3421063" y="54864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5" name="Line 11"/>
          <p:cNvSpPr>
            <a:spLocks noChangeShapeType="1"/>
          </p:cNvSpPr>
          <p:nvPr/>
        </p:nvSpPr>
        <p:spPr bwMode="auto">
          <a:xfrm>
            <a:off x="1439863" y="4038600"/>
            <a:ext cx="254476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6" name="Text Box 12"/>
          <p:cNvSpPr txBox="1">
            <a:spLocks noChangeArrowheads="1"/>
          </p:cNvSpPr>
          <p:nvPr/>
        </p:nvSpPr>
        <p:spPr bwMode="auto">
          <a:xfrm>
            <a:off x="439738" y="37338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7437" name="Line 13"/>
          <p:cNvSpPr>
            <a:spLocks noChangeShapeType="1"/>
          </p:cNvSpPr>
          <p:nvPr/>
        </p:nvSpPr>
        <p:spPr bwMode="auto">
          <a:xfrm flipV="1">
            <a:off x="28114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8" name="Line 14"/>
          <p:cNvSpPr>
            <a:spLocks noChangeShapeType="1"/>
          </p:cNvSpPr>
          <p:nvPr/>
        </p:nvSpPr>
        <p:spPr bwMode="auto">
          <a:xfrm flipV="1">
            <a:off x="3268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9" name="Line 15"/>
          <p:cNvSpPr>
            <a:spLocks noChangeShapeType="1"/>
          </p:cNvSpPr>
          <p:nvPr/>
        </p:nvSpPr>
        <p:spPr bwMode="auto">
          <a:xfrm flipV="1">
            <a:off x="25828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0" name="Line 16"/>
          <p:cNvSpPr>
            <a:spLocks noChangeShapeType="1"/>
          </p:cNvSpPr>
          <p:nvPr/>
        </p:nvSpPr>
        <p:spPr bwMode="auto">
          <a:xfrm flipV="1">
            <a:off x="2125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1" name="Line 17"/>
          <p:cNvSpPr>
            <a:spLocks noChangeShapeType="1"/>
          </p:cNvSpPr>
          <p:nvPr/>
        </p:nvSpPr>
        <p:spPr bwMode="auto">
          <a:xfrm flipV="1">
            <a:off x="2354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2" name="Line 18"/>
          <p:cNvSpPr>
            <a:spLocks noChangeShapeType="1"/>
          </p:cNvSpPr>
          <p:nvPr/>
        </p:nvSpPr>
        <p:spPr bwMode="auto">
          <a:xfrm flipV="1">
            <a:off x="3497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3" name="Line 19"/>
          <p:cNvSpPr>
            <a:spLocks noChangeShapeType="1"/>
          </p:cNvSpPr>
          <p:nvPr/>
        </p:nvSpPr>
        <p:spPr bwMode="auto">
          <a:xfrm>
            <a:off x="1447800" y="4038600"/>
            <a:ext cx="2544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9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3050"/>
            <a:ext cx="8253412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509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Reduction Techniques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  <a:p>
            <a:r>
              <a:rPr lang="en-US"/>
              <a:t>Stratified sampling</a:t>
            </a:r>
          </a:p>
        </p:txBody>
      </p:sp>
      <p:graphicFrame>
        <p:nvGraphicFramePr>
          <p:cNvPr id="1768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3625"/>
              </p:ext>
            </p:extLst>
          </p:nvPr>
        </p:nvGraphicFramePr>
        <p:xfrm>
          <a:off x="5051425" y="3352800"/>
          <a:ext cx="29638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352800"/>
                        <a:ext cx="29638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906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77561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952500" progId="Equation.DSMT4">
                  <p:embed/>
                </p:oleObj>
              </mc:Choice>
              <mc:Fallback>
                <p:oleObj name="Equation" r:id="rId2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11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59041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1447800" progId="Equation.DSMT4">
                  <p:embed/>
                </p:oleObj>
              </mc:Choice>
              <mc:Fallback>
                <p:oleObj name="Equation" r:id="rId2" imgW="1447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33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variance with better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importance sampling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90898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914400" progId="Equation.DSMT4">
                  <p:embed/>
                </p:oleObj>
              </mc:Choice>
              <mc:Fallback>
                <p:oleObj name="Equation" r:id="rId2" imgW="927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83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952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graphicFrame>
        <p:nvGraphicFramePr>
          <p:cNvPr id="1773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61210"/>
              </p:ext>
            </p:extLst>
          </p:nvPr>
        </p:nvGraphicFramePr>
        <p:xfrm>
          <a:off x="5110163" y="1819275"/>
          <a:ext cx="21748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901700" progId="Equation.DSMT4">
                  <p:embed/>
                </p:oleObj>
              </mc:Choice>
              <mc:Fallback>
                <p:oleObj name="Equation" r:id="rId2" imgW="977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819275"/>
                        <a:ext cx="21748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3573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4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5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6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7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8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9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0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3581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2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3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4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5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6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7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8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9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346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594768"/>
              </p:ext>
            </p:extLst>
          </p:nvPr>
        </p:nvGraphicFramePr>
        <p:xfrm>
          <a:off x="4613853" y="2433776"/>
          <a:ext cx="3655037" cy="101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457200" progId="Equation.DSMT4">
                  <p:embed/>
                </p:oleObj>
              </mc:Choice>
              <mc:Fallback>
                <p:oleObj name="Equation" r:id="rId2" imgW="1651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13853" y="2433776"/>
                        <a:ext cx="3655037" cy="101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43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2001</a:t>
            </a:r>
          </a:p>
        </p:txBody>
      </p:sp>
    </p:spTree>
    <p:extLst>
      <p:ext uri="{BB962C8B-B14F-4D97-AF65-F5344CB8AC3E}">
        <p14:creationId xmlns:p14="http://schemas.microsoft.com/office/powerpoint/2010/main" val="37900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  <p:extLst>
      <p:ext uri="{BB962C8B-B14F-4D97-AF65-F5344CB8AC3E}">
        <p14:creationId xmlns:p14="http://schemas.microsoft.com/office/powerpoint/2010/main" val="28614165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i="1" dirty="0"/>
              <a:t>Overview, 1D integration</a:t>
            </a:r>
          </a:p>
          <a:p>
            <a:r>
              <a:rPr lang="en-US" dirty="0"/>
              <a:t>Basic probability and sampling</a:t>
            </a:r>
          </a:p>
          <a:p>
            <a:r>
              <a:rPr lang="en-US" dirty="0"/>
              <a:t>Monte Carlo estimation of integrals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339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07023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482600" progId="Equation.DSMT4">
                  <p:embed/>
                </p:oleObj>
              </mc:Choice>
              <mc:Fallback>
                <p:oleObj name="Equation" r:id="rId2" imgW="787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73283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61350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482600" progId="Equation.DSMT4">
                  <p:embed/>
                </p:oleObj>
              </mc:Choice>
              <mc:Fallback>
                <p:oleObj name="Equation" r:id="rId2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Standard integration methods like trapezoidal</a:t>
            </a:r>
          </a:p>
          <a:p>
            <a:pPr algn="l"/>
            <a:r>
              <a:rPr lang="en-US" sz="1800">
                <a:solidFill>
                  <a:srgbClr val="FFFFFF"/>
                </a:solidFill>
              </a:rPr>
              <a:t>rule and Simpsons rule</a:t>
            </a:r>
          </a:p>
          <a:p>
            <a:pPr algn="l"/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Converges fast for </a:t>
            </a:r>
            <a:r>
              <a:rPr lang="en-US" sz="1800" b="1" i="1">
                <a:solidFill>
                  <a:srgbClr val="FFFFFF"/>
                </a:solidFill>
              </a:rPr>
              <a:t>smooth</a:t>
            </a:r>
            <a:r>
              <a:rPr lang="en-US" sz="1800">
                <a:solidFill>
                  <a:srgbClr val="FFFFFF"/>
                </a:solidFill>
              </a:rPr>
              <a:t> integrands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Deterministic</a:t>
            </a:r>
          </a:p>
          <a:p>
            <a:pPr algn="l">
              <a:buFontTx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Disadvantages: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Not rapid convergence for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4585992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26215</TotalTime>
  <Words>987</Words>
  <Application>Microsoft Macintosh PowerPoint</Application>
  <PresentationFormat>Letter Paper (8.5x11 in)</PresentationFormat>
  <Paragraphs>251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Symbol</vt:lpstr>
      <vt:lpstr>Arial</vt:lpstr>
      <vt:lpstr>Times New Roman</vt:lpstr>
      <vt:lpstr>Wingdings</vt:lpstr>
      <vt:lpstr>Default Design</vt:lpstr>
      <vt:lpstr>1_Default Design</vt:lpstr>
      <vt:lpstr>Equation</vt:lpstr>
      <vt:lpstr>Computer Graphics II: Rendering</vt:lpstr>
      <vt:lpstr>To Do</vt:lpstr>
      <vt:lpstr>Motivation</vt:lpstr>
      <vt:lpstr>Example: Soft Shadows</vt:lpstr>
      <vt:lpstr>Monte Carlo</vt:lpstr>
      <vt:lpstr>Monte Carlo Algorithms</vt:lpstr>
      <vt:lpstr>Outline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Outline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Outline</vt:lpstr>
      <vt:lpstr>Monte Carlo Path Tracing</vt:lpstr>
      <vt:lpstr>Monte Carlo Path Tracing</vt:lpstr>
      <vt:lpstr>Estimating the average</vt:lpstr>
      <vt:lpstr>Monte Carlo Integration</vt:lpstr>
      <vt:lpstr>PowerPoint Presentation</vt:lpstr>
      <vt:lpstr>PowerPoint Presentation</vt:lpstr>
      <vt:lpstr>PowerPoint Presentation</vt:lpstr>
      <vt:lpstr>Variance</vt:lpstr>
      <vt:lpstr>PowerPoint Presentation</vt:lpstr>
      <vt:lpstr>Variance for Dice Example?</vt:lpstr>
      <vt:lpstr>Variance</vt:lpstr>
      <vt:lpstr>Variance</vt:lpstr>
      <vt:lpstr>PowerPoint Presentation</vt:lpstr>
      <vt:lpstr>Variance Reduction Techniques</vt:lpstr>
      <vt:lpstr>Importance Sampling</vt:lpstr>
      <vt:lpstr>Importance Sampling</vt:lpstr>
      <vt:lpstr>Importance Sampling</vt:lpstr>
      <vt:lpstr>Stratified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754</cp:revision>
  <cp:lastPrinted>2016-09-17T23:06:26Z</cp:lastPrinted>
  <dcterms:created xsi:type="dcterms:W3CDTF">1999-02-11T00:43:51Z</dcterms:created>
  <dcterms:modified xsi:type="dcterms:W3CDTF">2025-07-03T00:48:04Z</dcterms:modified>
</cp:coreProperties>
</file>