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  <p:sldMasterId id="2147483665" r:id="rId2"/>
    <p:sldMasterId id="2147483678" r:id="rId3"/>
    <p:sldMasterId id="2147483691" r:id="rId4"/>
    <p:sldMasterId id="2147483703" r:id="rId5"/>
  </p:sldMasterIdLst>
  <p:notesMasterIdLst>
    <p:notesMasterId r:id="rId40"/>
  </p:notesMasterIdLst>
  <p:handoutMasterIdLst>
    <p:handoutMasterId r:id="rId41"/>
  </p:handoutMasterIdLst>
  <p:sldIdLst>
    <p:sldId id="751" r:id="rId6"/>
    <p:sldId id="752" r:id="rId7"/>
    <p:sldId id="753" r:id="rId8"/>
    <p:sldId id="754" r:id="rId9"/>
    <p:sldId id="755" r:id="rId10"/>
    <p:sldId id="756" r:id="rId11"/>
    <p:sldId id="757" r:id="rId12"/>
    <p:sldId id="758" r:id="rId13"/>
    <p:sldId id="759" r:id="rId14"/>
    <p:sldId id="760" r:id="rId15"/>
    <p:sldId id="761" r:id="rId16"/>
    <p:sldId id="762" r:id="rId17"/>
    <p:sldId id="763" r:id="rId18"/>
    <p:sldId id="764" r:id="rId19"/>
    <p:sldId id="765" r:id="rId20"/>
    <p:sldId id="766" r:id="rId21"/>
    <p:sldId id="767" r:id="rId22"/>
    <p:sldId id="768" r:id="rId23"/>
    <p:sldId id="769" r:id="rId24"/>
    <p:sldId id="770" r:id="rId25"/>
    <p:sldId id="771" r:id="rId26"/>
    <p:sldId id="772" r:id="rId27"/>
    <p:sldId id="773" r:id="rId28"/>
    <p:sldId id="774" r:id="rId29"/>
    <p:sldId id="775" r:id="rId30"/>
    <p:sldId id="776" r:id="rId31"/>
    <p:sldId id="777" r:id="rId32"/>
    <p:sldId id="779" r:id="rId33"/>
    <p:sldId id="780" r:id="rId34"/>
    <p:sldId id="781" r:id="rId35"/>
    <p:sldId id="782" r:id="rId36"/>
    <p:sldId id="784" r:id="rId37"/>
    <p:sldId id="783" r:id="rId38"/>
    <p:sldId id="778" r:id="rId39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>
          <p15:clr>
            <a:srgbClr val="A4A3A4"/>
          </p15:clr>
        </p15:guide>
        <p15:guide id="2" pos="23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1562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69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21B8CDE7-30D9-A54D-A4C4-6AD1AC9428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60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D4D59DC6-8B1D-F64D-8AE4-0264766D68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55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687652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3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3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262948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0908160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157211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324794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032621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391732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355217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590384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844547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801577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975113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519917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208085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8862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98249C0-545D-E645-AEE3-7A5223976DAD}" type="slidenum">
              <a:rPr lang="en-US" sz="1800">
                <a:solidFill>
                  <a:srgbClr val="FFFFFF"/>
                </a:solidFill>
                <a:latin typeface="Times New Roman" charset="0"/>
              </a:rPr>
              <a:pPr/>
              <a:t>‹#›</a:t>
            </a:fld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7174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DF3884-A25C-F64C-B22A-BF052B2B0FC5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72981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B6ED5-0686-6542-9524-6CB01ECDB4DF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76029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77EC9-6A3C-9B4B-83D4-382F975258DD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07354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AA16B-5C77-1248-B2DC-EBDBD2935F51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8344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7FAA8-CF3C-3E44-BDAB-AE941914262D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44098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F6567-F84A-4F40-9277-E17A015596C2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7889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41459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9F50A-BC29-894D-9F83-E4BAC4C45C99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51765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66991-AF5F-AA42-9FB2-AA86FABC4767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45617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72693-A0BD-7E4A-8CB7-68923E529DDB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03099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01750-C3F0-6644-B439-007902DC95EE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61047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BE4242-D910-9849-A8BA-521EE68B5777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17601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8862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98249C0-545D-E645-AEE3-7A5223976DAD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10985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99968362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2104959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700549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025760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1797565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1794067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778091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8056314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4759340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1773181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2535527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8297205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428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8722246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7902485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999545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0358403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1470451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569958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7348020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3202563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076713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5603248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6749879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449069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297501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37857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549944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174088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7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7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21054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4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134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134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fld id="{76D31958-5105-4547-AC0D-93A7C6964426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944250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52902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427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2746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427461" name="Rectangle 5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0367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28.wmf"/><Relationship Id="rId3" Type="http://schemas.openxmlformats.org/officeDocument/2006/relationships/image" Target="../media/image23.emf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20.bin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3.x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5" Type="http://schemas.openxmlformats.org/officeDocument/2006/relationships/image" Target="../media/image29.e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6.emf"/><Relationship Id="rId14" Type="http://schemas.openxmlformats.org/officeDocument/2006/relationships/oleObject" Target="../embeddings/oleObject21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7" Type="http://schemas.openxmlformats.org/officeDocument/2006/relationships/image" Target="../media/image35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28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43.emf"/><Relationship Id="rId3" Type="http://schemas.openxmlformats.org/officeDocument/2006/relationships/image" Target="../media/image38.emf"/><Relationship Id="rId7" Type="http://schemas.openxmlformats.org/officeDocument/2006/relationships/image" Target="../media/image40.emf"/><Relationship Id="rId12" Type="http://schemas.openxmlformats.org/officeDocument/2006/relationships/oleObject" Target="../embeddings/oleObject34.bin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42.emf"/><Relationship Id="rId5" Type="http://schemas.openxmlformats.org/officeDocument/2006/relationships/image" Target="../media/image39.em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4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image" Target="../media/image28.wmf"/><Relationship Id="rId3" Type="http://schemas.openxmlformats.org/officeDocument/2006/relationships/image" Target="../media/image47.wmf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40.bin"/><Relationship Id="rId17" Type="http://schemas.openxmlformats.org/officeDocument/2006/relationships/image" Target="../media/image50.wmf"/><Relationship Id="rId2" Type="http://schemas.openxmlformats.org/officeDocument/2006/relationships/oleObject" Target="../embeddings/oleObject37.bin"/><Relationship Id="rId16" Type="http://schemas.openxmlformats.org/officeDocument/2006/relationships/oleObject" Target="../embeddings/oleObject42.bin"/><Relationship Id="rId1" Type="http://schemas.openxmlformats.org/officeDocument/2006/relationships/slideLayout" Target="../slideLayouts/slideLayout35.x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5" Type="http://schemas.openxmlformats.org/officeDocument/2006/relationships/image" Target="../media/image49.wmf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48.wmf"/><Relationship Id="rId14" Type="http://schemas.openxmlformats.org/officeDocument/2006/relationships/oleObject" Target="../embeddings/oleObject41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image" Target="../media/image55.wmf"/><Relationship Id="rId18" Type="http://schemas.openxmlformats.org/officeDocument/2006/relationships/oleObject" Target="../embeddings/oleObject51.bin"/><Relationship Id="rId3" Type="http://schemas.openxmlformats.org/officeDocument/2006/relationships/image" Target="../media/image51.wmf"/><Relationship Id="rId21" Type="http://schemas.openxmlformats.org/officeDocument/2006/relationships/image" Target="../media/image59.wmf"/><Relationship Id="rId7" Type="http://schemas.openxmlformats.org/officeDocument/2006/relationships/image" Target="../media/image52.wmf"/><Relationship Id="rId12" Type="http://schemas.openxmlformats.org/officeDocument/2006/relationships/oleObject" Target="../embeddings/oleObject48.bin"/><Relationship Id="rId17" Type="http://schemas.openxmlformats.org/officeDocument/2006/relationships/image" Target="../media/image57.wmf"/><Relationship Id="rId2" Type="http://schemas.openxmlformats.org/officeDocument/2006/relationships/oleObject" Target="../embeddings/oleObject43.bin"/><Relationship Id="rId16" Type="http://schemas.openxmlformats.org/officeDocument/2006/relationships/oleObject" Target="../embeddings/oleObject50.bin"/><Relationship Id="rId20" Type="http://schemas.openxmlformats.org/officeDocument/2006/relationships/oleObject" Target="../embeddings/oleObject52.bin"/><Relationship Id="rId1" Type="http://schemas.openxmlformats.org/officeDocument/2006/relationships/slideLayout" Target="../slideLayouts/slideLayout25.x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54.wmf"/><Relationship Id="rId5" Type="http://schemas.openxmlformats.org/officeDocument/2006/relationships/image" Target="../media/image25.wmf"/><Relationship Id="rId15" Type="http://schemas.openxmlformats.org/officeDocument/2006/relationships/image" Target="../media/image56.wmf"/><Relationship Id="rId10" Type="http://schemas.openxmlformats.org/officeDocument/2006/relationships/oleObject" Target="../embeddings/oleObject47.bin"/><Relationship Id="rId19" Type="http://schemas.openxmlformats.org/officeDocument/2006/relationships/image" Target="../media/image58.wmf"/><Relationship Id="rId4" Type="http://schemas.openxmlformats.org/officeDocument/2006/relationships/oleObject" Target="../embeddings/oleObject44.bin"/><Relationship Id="rId9" Type="http://schemas.openxmlformats.org/officeDocument/2006/relationships/image" Target="../media/image53.wmf"/><Relationship Id="rId14" Type="http://schemas.openxmlformats.org/officeDocument/2006/relationships/oleObject" Target="../embeddings/oleObject49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image" Target="../media/image60.wmf"/><Relationship Id="rId7" Type="http://schemas.openxmlformats.org/officeDocument/2006/relationships/image" Target="../media/image61.wmf"/><Relationship Id="rId2" Type="http://schemas.openxmlformats.org/officeDocument/2006/relationships/oleObject" Target="../embeddings/oleObject53.bin"/><Relationship Id="rId1" Type="http://schemas.openxmlformats.org/officeDocument/2006/relationships/slideLayout" Target="../slideLayouts/slideLayout25.xml"/><Relationship Id="rId6" Type="http://schemas.openxmlformats.org/officeDocument/2006/relationships/oleObject" Target="../embeddings/oleObject55.bin"/><Relationship Id="rId5" Type="http://schemas.openxmlformats.org/officeDocument/2006/relationships/image" Target="../media/image59.wmf"/><Relationship Id="rId4" Type="http://schemas.openxmlformats.org/officeDocument/2006/relationships/oleObject" Target="../embeddings/oleObject54.bin"/><Relationship Id="rId9" Type="http://schemas.openxmlformats.org/officeDocument/2006/relationships/image" Target="../media/image62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3" Type="http://schemas.openxmlformats.org/officeDocument/2006/relationships/image" Target="../media/image63.wmf"/><Relationship Id="rId7" Type="http://schemas.openxmlformats.org/officeDocument/2006/relationships/image" Target="../media/image64.wmf"/><Relationship Id="rId2" Type="http://schemas.openxmlformats.org/officeDocument/2006/relationships/oleObject" Target="../embeddings/oleObject57.bin"/><Relationship Id="rId1" Type="http://schemas.openxmlformats.org/officeDocument/2006/relationships/slideLayout" Target="../slideLayouts/slideLayout25.xml"/><Relationship Id="rId6" Type="http://schemas.openxmlformats.org/officeDocument/2006/relationships/oleObject" Target="../embeddings/oleObject59.bin"/><Relationship Id="rId11" Type="http://schemas.openxmlformats.org/officeDocument/2006/relationships/image" Target="../media/image65.wmf"/><Relationship Id="rId5" Type="http://schemas.openxmlformats.org/officeDocument/2006/relationships/image" Target="../media/image59.wmf"/><Relationship Id="rId10" Type="http://schemas.openxmlformats.org/officeDocument/2006/relationships/oleObject" Target="../embeddings/oleObject61.bin"/><Relationship Id="rId4" Type="http://schemas.openxmlformats.org/officeDocument/2006/relationships/oleObject" Target="../embeddings/oleObject58.bin"/><Relationship Id="rId9" Type="http://schemas.openxmlformats.org/officeDocument/2006/relationships/image" Target="../media/image6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7" Type="http://schemas.openxmlformats.org/officeDocument/2006/relationships/image" Target="../media/image68.wmf"/><Relationship Id="rId2" Type="http://schemas.openxmlformats.org/officeDocument/2006/relationships/oleObject" Target="../embeddings/oleObject62.bin"/><Relationship Id="rId1" Type="http://schemas.openxmlformats.org/officeDocument/2006/relationships/slideLayout" Target="../slideLayouts/slideLayout25.xml"/><Relationship Id="rId6" Type="http://schemas.openxmlformats.org/officeDocument/2006/relationships/oleObject" Target="../embeddings/oleObject64.bin"/><Relationship Id="rId5" Type="http://schemas.openxmlformats.org/officeDocument/2006/relationships/image" Target="../media/image67.wmf"/><Relationship Id="rId4" Type="http://schemas.openxmlformats.org/officeDocument/2006/relationships/oleObject" Target="../embeddings/oleObject6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oleObject" Target="../embeddings/oleObject65.bin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70.emf"/><Relationship Id="rId4" Type="http://schemas.openxmlformats.org/officeDocument/2006/relationships/oleObject" Target="../embeddings/oleObject6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graphics.ucsd.edu/~henrik/images/sc2.jpg" TargetMode="Externa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13" Type="http://schemas.openxmlformats.org/officeDocument/2006/relationships/image" Target="../media/image76.wmf"/><Relationship Id="rId18" Type="http://schemas.openxmlformats.org/officeDocument/2006/relationships/oleObject" Target="../embeddings/oleObject75.bin"/><Relationship Id="rId3" Type="http://schemas.openxmlformats.org/officeDocument/2006/relationships/image" Target="../media/image71.wmf"/><Relationship Id="rId7" Type="http://schemas.openxmlformats.org/officeDocument/2006/relationships/image" Target="../media/image73.wmf"/><Relationship Id="rId12" Type="http://schemas.openxmlformats.org/officeDocument/2006/relationships/oleObject" Target="../embeddings/oleObject72.bin"/><Relationship Id="rId17" Type="http://schemas.openxmlformats.org/officeDocument/2006/relationships/image" Target="../media/image78.wmf"/><Relationship Id="rId2" Type="http://schemas.openxmlformats.org/officeDocument/2006/relationships/oleObject" Target="../embeddings/oleObject67.bin"/><Relationship Id="rId16" Type="http://schemas.openxmlformats.org/officeDocument/2006/relationships/oleObject" Target="../embeddings/oleObject74.bin"/><Relationship Id="rId1" Type="http://schemas.openxmlformats.org/officeDocument/2006/relationships/slideLayout" Target="../slideLayouts/slideLayout25.xml"/><Relationship Id="rId6" Type="http://schemas.openxmlformats.org/officeDocument/2006/relationships/oleObject" Target="../embeddings/oleObject69.bin"/><Relationship Id="rId11" Type="http://schemas.openxmlformats.org/officeDocument/2006/relationships/image" Target="../media/image75.wmf"/><Relationship Id="rId5" Type="http://schemas.openxmlformats.org/officeDocument/2006/relationships/image" Target="../media/image72.wmf"/><Relationship Id="rId15" Type="http://schemas.openxmlformats.org/officeDocument/2006/relationships/image" Target="../media/image77.wmf"/><Relationship Id="rId10" Type="http://schemas.openxmlformats.org/officeDocument/2006/relationships/oleObject" Target="../embeddings/oleObject71.bin"/><Relationship Id="rId19" Type="http://schemas.openxmlformats.org/officeDocument/2006/relationships/image" Target="../media/image79.wmf"/><Relationship Id="rId4" Type="http://schemas.openxmlformats.org/officeDocument/2006/relationships/oleObject" Target="../embeddings/oleObject68.bin"/><Relationship Id="rId9" Type="http://schemas.openxmlformats.org/officeDocument/2006/relationships/image" Target="../media/image74.wmf"/><Relationship Id="rId14" Type="http://schemas.openxmlformats.org/officeDocument/2006/relationships/oleObject" Target="../embeddings/oleObject73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3" Type="http://schemas.openxmlformats.org/officeDocument/2006/relationships/image" Target="../media/image80.emf"/><Relationship Id="rId7" Type="http://schemas.openxmlformats.org/officeDocument/2006/relationships/image" Target="../media/image82.emf"/><Relationship Id="rId2" Type="http://schemas.openxmlformats.org/officeDocument/2006/relationships/oleObject" Target="../embeddings/oleObject76.bin"/><Relationship Id="rId1" Type="http://schemas.openxmlformats.org/officeDocument/2006/relationships/slideLayout" Target="../slideLayouts/slideLayout25.xml"/><Relationship Id="rId6" Type="http://schemas.openxmlformats.org/officeDocument/2006/relationships/oleObject" Target="../embeddings/oleObject78.bin"/><Relationship Id="rId11" Type="http://schemas.openxmlformats.org/officeDocument/2006/relationships/image" Target="../media/image84.emf"/><Relationship Id="rId5" Type="http://schemas.openxmlformats.org/officeDocument/2006/relationships/image" Target="../media/image81.wmf"/><Relationship Id="rId10" Type="http://schemas.openxmlformats.org/officeDocument/2006/relationships/oleObject" Target="../embeddings/oleObject80.bin"/><Relationship Id="rId4" Type="http://schemas.openxmlformats.org/officeDocument/2006/relationships/oleObject" Target="../embeddings/oleObject77.bin"/><Relationship Id="rId9" Type="http://schemas.openxmlformats.org/officeDocument/2006/relationships/image" Target="../media/image83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7.emf"/><Relationship Id="rId7" Type="http://schemas.openxmlformats.org/officeDocument/2006/relationships/image" Target="../media/image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3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11.emf"/><Relationship Id="rId7" Type="http://schemas.openxmlformats.org/officeDocument/2006/relationships/image" Target="../media/image13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3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15.emf"/><Relationship Id="rId7" Type="http://schemas.openxmlformats.org/officeDocument/2006/relationships/image" Target="../media/image17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3.x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/>
              <a:t>Computer Graphics II: Rendering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0447" y="2295525"/>
            <a:ext cx="9319524" cy="1752600"/>
          </a:xfrm>
        </p:spPr>
        <p:txBody>
          <a:bodyPr/>
          <a:lstStyle/>
          <a:p>
            <a:r>
              <a:rPr lang="en-US" dirty="0"/>
              <a:t>CSE 168 [Spr 26], Lecture 4: Rendering Equation       Ravi 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45513" name="Picture 9" descr="foley-fl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71" y="4481491"/>
            <a:ext cx="2549339" cy="16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5514" name="Picture 10" descr="kajiya-chess-sig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509" y="4458455"/>
            <a:ext cx="2017659" cy="16813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1553454" y="3575051"/>
            <a:ext cx="63606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dirty="0"/>
              <a:t>http://viscomp.ucsd.edu/classes/cse168/sp26</a:t>
            </a:r>
          </a:p>
        </p:txBody>
      </p:sp>
      <p:pic>
        <p:nvPicPr>
          <p:cNvPr id="2" name="Picture 1" descr="Screen Shot 2019-05-06 at 9.03.3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650" y="4455378"/>
            <a:ext cx="1703610" cy="1708240"/>
          </a:xfrm>
          <a:prstGeom prst="rect">
            <a:avLst/>
          </a:prstGeom>
        </p:spPr>
      </p:pic>
      <p:pic>
        <p:nvPicPr>
          <p:cNvPr id="14" name="Picture 4" descr="mie3p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116" y="4460151"/>
            <a:ext cx="2078855" cy="166290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895350" y="663575"/>
            <a:ext cx="7316788" cy="457200"/>
          </a:xfrm>
        </p:spPr>
        <p:txBody>
          <a:bodyPr/>
          <a:lstStyle/>
          <a:p>
            <a:r>
              <a:rPr lang="en-US"/>
              <a:t>Environment Maps</a:t>
            </a:r>
          </a:p>
        </p:txBody>
      </p:sp>
      <p:sp>
        <p:nvSpPr>
          <p:cNvPr id="138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56966"/>
            <a:ext cx="9144000" cy="4724400"/>
          </a:xfrm>
        </p:spPr>
        <p:txBody>
          <a:bodyPr/>
          <a:lstStyle/>
          <a:p>
            <a:r>
              <a:rPr lang="en-US" sz="2400" dirty="0"/>
              <a:t>Light as a function of direction, from entire environment</a:t>
            </a:r>
          </a:p>
          <a:p>
            <a:r>
              <a:rPr lang="en-US" sz="2400" dirty="0"/>
              <a:t>Captured by photographing a chrome steel or mirror sphere</a:t>
            </a:r>
          </a:p>
          <a:p>
            <a:r>
              <a:rPr lang="en-US" sz="2400" dirty="0"/>
              <a:t>Accurate only for one point, but distant lighting same at other scene locations (typically use only one </a:t>
            </a:r>
            <a:r>
              <a:rPr lang="en-US" sz="2400" dirty="0" err="1"/>
              <a:t>env</a:t>
            </a:r>
            <a:r>
              <a:rPr lang="en-US" sz="2400" dirty="0"/>
              <a:t>. map)</a:t>
            </a:r>
          </a:p>
        </p:txBody>
      </p:sp>
      <p:pic>
        <p:nvPicPr>
          <p:cNvPr id="1381380" name="Picture 4" descr="miller_ball_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225101"/>
            <a:ext cx="215265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81381" name="Text Box 5"/>
          <p:cNvSpPr txBox="1">
            <a:spLocks noChangeArrowheads="1"/>
          </p:cNvSpPr>
          <p:nvPr/>
        </p:nvSpPr>
        <p:spPr bwMode="auto">
          <a:xfrm>
            <a:off x="4058066" y="6146800"/>
            <a:ext cx="51847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dirty="0" err="1">
                <a:solidFill>
                  <a:srgbClr val="FFFFFF"/>
                </a:solidFill>
                <a:latin typeface="Arial"/>
                <a:cs typeface="Times New Roman" charset="0"/>
              </a:rPr>
              <a:t>Blinn</a:t>
            </a:r>
            <a:r>
              <a:rPr lang="en-US" sz="1800" dirty="0">
                <a:solidFill>
                  <a:srgbClr val="FFFFFF"/>
                </a:solidFill>
                <a:latin typeface="Arial"/>
                <a:cs typeface="Times New Roman" charset="0"/>
              </a:rPr>
              <a:t> and Newell 1976, Miller and Hoffman, 1984</a:t>
            </a:r>
          </a:p>
          <a:p>
            <a:pPr algn="l"/>
            <a:r>
              <a:rPr lang="en-US" sz="1800" dirty="0">
                <a:solidFill>
                  <a:srgbClr val="FFFFFF"/>
                </a:solidFill>
                <a:latin typeface="Arial"/>
                <a:cs typeface="Times New Roman" charset="0"/>
              </a:rPr>
              <a:t>Later, Greene 86, Cabral et al. 87</a:t>
            </a:r>
          </a:p>
        </p:txBody>
      </p:sp>
      <p:pic>
        <p:nvPicPr>
          <p:cNvPr id="1381382" name="Picture 6" descr="07-7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75" y="3137789"/>
            <a:ext cx="4611688" cy="307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275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Challenge</a:t>
            </a:r>
          </a:p>
        </p:txBody>
      </p:sp>
      <p:sp>
        <p:nvSpPr>
          <p:cNvPr id="141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01813"/>
            <a:ext cx="8255000" cy="4572000"/>
          </a:xfrm>
        </p:spPr>
        <p:txBody>
          <a:bodyPr/>
          <a:lstStyle/>
          <a:p>
            <a:endParaRPr lang="en-US"/>
          </a:p>
          <a:p>
            <a:r>
              <a:rPr lang="en-US"/>
              <a:t>Computing reflectance equation requires knowing the incoming radiance from surfaces</a:t>
            </a:r>
          </a:p>
          <a:p>
            <a:endParaRPr lang="en-US"/>
          </a:p>
          <a:p>
            <a:r>
              <a:rPr lang="en-US"/>
              <a:t>But determining incoming radiance requires knowing the reflected radiance from surfaces</a:t>
            </a:r>
          </a:p>
        </p:txBody>
      </p:sp>
      <p:graphicFrame>
        <p:nvGraphicFramePr>
          <p:cNvPr id="1417220" name="Object 4"/>
          <p:cNvGraphicFramePr>
            <a:graphicFrameLocks noChangeAspect="1"/>
          </p:cNvGraphicFramePr>
          <p:nvPr/>
        </p:nvGraphicFramePr>
        <p:xfrm>
          <a:off x="242888" y="1281113"/>
          <a:ext cx="878522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27120" imgH="368280" progId="Equation.DSMT4">
                  <p:embed/>
                </p:oleObj>
              </mc:Choice>
              <mc:Fallback>
                <p:oleObj name="Equation" r:id="rId2" imgW="33271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8" y="1281113"/>
                        <a:ext cx="8785225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967796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54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Rendering Equation</a:t>
            </a:r>
          </a:p>
        </p:txBody>
      </p:sp>
      <p:graphicFrame>
        <p:nvGraphicFramePr>
          <p:cNvPr id="18434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97338" y="2974975"/>
          <a:ext cx="47466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500" imgH="241300" progId="Equation.DSMT4">
                  <p:embed/>
                </p:oleObj>
              </mc:Choice>
              <mc:Fallback>
                <p:oleObj name="Equation" r:id="rId2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4975"/>
                        <a:ext cx="47466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48200" y="3060700"/>
          <a:ext cx="4587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335" imgH="215713" progId="Equation.DSMT4">
                  <p:embed/>
                </p:oleObj>
              </mc:Choice>
              <mc:Fallback>
                <p:oleObj name="Equation" r:id="rId4" imgW="190335" imgH="2157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060700"/>
                        <a:ext cx="4587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886200"/>
          <a:ext cx="3460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835" imgH="139518" progId="Equation.DSMT4">
                  <p:embed/>
                </p:oleObj>
              </mc:Choice>
              <mc:Fallback>
                <p:oleObj name="Equation" r:id="rId6" imgW="126835" imgH="1395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886200"/>
                        <a:ext cx="3460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8550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grpSp>
        <p:nvGrpSpPr>
          <p:cNvPr id="18438" name="Group 7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8552" name="Line 8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88553" name="Line 9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88554" name="Line 10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sp>
        <p:nvSpPr>
          <p:cNvPr id="1388555" name="Line 11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88556" name="Line 12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88557" name="Line 13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graphicFrame>
        <p:nvGraphicFramePr>
          <p:cNvPr id="18442" name="Object 14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290638" y="4840288"/>
          <a:ext cx="70961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454400" imgH="381000" progId="Equation.DSMT4">
                  <p:embed/>
                </p:oleObj>
              </mc:Choice>
              <mc:Fallback>
                <p:oleObj name="Equation" r:id="rId8" imgW="34544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638" y="4840288"/>
                        <a:ext cx="70961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8559" name="Text Box 15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00FFFF"/>
                </a:solidFill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00FFFF"/>
                </a:solidFill>
                <a:cs typeface="Arial"/>
              </a:rPr>
              <a:t>(Output Image)</a:t>
            </a:r>
          </a:p>
        </p:txBody>
      </p:sp>
      <p:sp>
        <p:nvSpPr>
          <p:cNvPr id="1388560" name="Text Box 16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Emission</a:t>
            </a:r>
          </a:p>
        </p:txBody>
      </p:sp>
      <p:sp>
        <p:nvSpPr>
          <p:cNvPr id="1388561" name="Text Box 17"/>
          <p:cNvSpPr txBox="1">
            <a:spLocks noChangeArrowheads="1"/>
          </p:cNvSpPr>
          <p:nvPr/>
        </p:nvSpPr>
        <p:spPr bwMode="auto">
          <a:xfrm>
            <a:off x="4403725" y="5573713"/>
            <a:ext cx="1257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00FFFF"/>
                </a:solidFill>
                <a:cs typeface="Arial"/>
              </a:rPr>
              <a:t>Reflected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00FFFF"/>
                </a:solidFill>
                <a:cs typeface="Arial"/>
              </a:rPr>
              <a:t>Light</a:t>
            </a:r>
          </a:p>
        </p:txBody>
      </p:sp>
      <p:sp>
        <p:nvSpPr>
          <p:cNvPr id="1388562" name="Text Box 18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BRDF</a:t>
            </a:r>
          </a:p>
        </p:txBody>
      </p:sp>
      <p:sp>
        <p:nvSpPr>
          <p:cNvPr id="1388563" name="Text Box 19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angle</a:t>
            </a:r>
          </a:p>
        </p:txBody>
      </p:sp>
      <p:sp>
        <p:nvSpPr>
          <p:cNvPr id="1388564" name="Line 20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88565" name="Line 21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88566" name="Line 22"/>
          <p:cNvSpPr>
            <a:spLocks noChangeShapeType="1"/>
          </p:cNvSpPr>
          <p:nvPr/>
        </p:nvSpPr>
        <p:spPr bwMode="auto">
          <a:xfrm flipH="1" flipV="1">
            <a:off x="2743200" y="2590800"/>
            <a:ext cx="1828800" cy="12954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88567" name="Line 23"/>
          <p:cNvSpPr>
            <a:spLocks noChangeShapeType="1"/>
          </p:cNvSpPr>
          <p:nvPr/>
        </p:nvSpPr>
        <p:spPr bwMode="auto">
          <a:xfrm flipH="1" flipV="1">
            <a:off x="2362200" y="3200400"/>
            <a:ext cx="2133600" cy="685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88568" name="Oval 24"/>
          <p:cNvSpPr>
            <a:spLocks noChangeArrowheads="1"/>
          </p:cNvSpPr>
          <p:nvPr/>
        </p:nvSpPr>
        <p:spPr bwMode="auto">
          <a:xfrm rot="-2975433">
            <a:off x="2276475" y="2767013"/>
            <a:ext cx="762000" cy="304800"/>
          </a:xfrm>
          <a:prstGeom prst="ellipse">
            <a:avLst/>
          </a:prstGeom>
          <a:solidFill>
            <a:srgbClr val="FFFF66"/>
          </a:solidFill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graphicFrame>
        <p:nvGraphicFramePr>
          <p:cNvPr id="18453" name="Object 25"/>
          <p:cNvGraphicFramePr>
            <a:graphicFrameLocks noChangeAspect="1"/>
          </p:cNvGraphicFramePr>
          <p:nvPr/>
        </p:nvGraphicFramePr>
        <p:xfrm>
          <a:off x="1846263" y="3048000"/>
          <a:ext cx="711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66584" imgH="228501" progId="Equation.DSMT4">
                  <p:embed/>
                </p:oleObj>
              </mc:Choice>
              <mc:Fallback>
                <p:oleObj name="Equation" r:id="rId10" imgW="26658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3048000"/>
                        <a:ext cx="711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8570" name="Line 26"/>
          <p:cNvSpPr>
            <a:spLocks noChangeShapeType="1"/>
          </p:cNvSpPr>
          <p:nvPr/>
        </p:nvSpPr>
        <p:spPr bwMode="auto">
          <a:xfrm flipV="1">
            <a:off x="1676400" y="2514600"/>
            <a:ext cx="990600" cy="228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88571" name="Line 27"/>
          <p:cNvSpPr>
            <a:spLocks noChangeShapeType="1"/>
          </p:cNvSpPr>
          <p:nvPr/>
        </p:nvSpPr>
        <p:spPr bwMode="auto">
          <a:xfrm flipV="1">
            <a:off x="2514600" y="1600200"/>
            <a:ext cx="304800" cy="6858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88572" name="Text Box 28"/>
          <p:cNvSpPr txBox="1">
            <a:spLocks noChangeArrowheads="1"/>
          </p:cNvSpPr>
          <p:nvPr/>
        </p:nvSpPr>
        <p:spPr bwMode="auto">
          <a:xfrm>
            <a:off x="609600" y="1158064"/>
            <a:ext cx="4065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800" dirty="0">
                <a:solidFill>
                  <a:srgbClr val="00FFFF"/>
                </a:solidFill>
                <a:cs typeface="Arial"/>
              </a:rPr>
              <a:t>Surfaces (</a:t>
            </a:r>
            <a:r>
              <a:rPr lang="en-US" sz="2800" dirty="0" err="1">
                <a:solidFill>
                  <a:srgbClr val="00FFFF"/>
                </a:solidFill>
                <a:cs typeface="Arial"/>
              </a:rPr>
              <a:t>interreflection</a:t>
            </a:r>
            <a:r>
              <a:rPr lang="en-US" sz="2800" dirty="0">
                <a:solidFill>
                  <a:srgbClr val="00FFFF"/>
                </a:solidFill>
                <a:cs typeface="Arial"/>
              </a:rPr>
              <a:t>)</a:t>
            </a:r>
          </a:p>
        </p:txBody>
      </p:sp>
      <p:graphicFrame>
        <p:nvGraphicFramePr>
          <p:cNvPr id="18457" name="Object 29"/>
          <p:cNvGraphicFramePr>
            <a:graphicFrameLocks noChangeAspect="1"/>
          </p:cNvGraphicFramePr>
          <p:nvPr/>
        </p:nvGraphicFramePr>
        <p:xfrm>
          <a:off x="1795463" y="2124075"/>
          <a:ext cx="5746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5619" imgH="177569" progId="Equation.DSMT4">
                  <p:embed/>
                </p:oleObj>
              </mc:Choice>
              <mc:Fallback>
                <p:oleObj name="Equation" r:id="rId12" imgW="215619" imgH="1775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463" y="2124075"/>
                        <a:ext cx="574675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8" name="Object 30"/>
          <p:cNvGraphicFramePr>
            <a:graphicFrameLocks noChangeAspect="1"/>
          </p:cNvGraphicFramePr>
          <p:nvPr/>
        </p:nvGraphicFramePr>
        <p:xfrm>
          <a:off x="2274888" y="1589088"/>
          <a:ext cx="4857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77800" imgH="165100" progId="Equation.DSMT4">
                  <p:embed/>
                </p:oleObj>
              </mc:Choice>
              <mc:Fallback>
                <p:oleObj name="Equation" r:id="rId14" imgW="1778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4888" y="1589088"/>
                        <a:ext cx="4857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459" name="Group 31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388576" name="Line 32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88577" name="Oval 33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88578" name="Line 34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88579" name="Line 35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88580" name="Line 36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sp>
        <p:nvSpPr>
          <p:cNvPr id="1388581" name="Text Box 37"/>
          <p:cNvSpPr txBox="1">
            <a:spLocks noChangeArrowheads="1"/>
          </p:cNvSpPr>
          <p:nvPr/>
        </p:nvSpPr>
        <p:spPr bwMode="auto">
          <a:xfrm>
            <a:off x="898525" y="6259513"/>
            <a:ext cx="1527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00FFFF"/>
                </a:solidFill>
                <a:cs typeface="Arial"/>
              </a:rPr>
              <a:t>UNKNOWN</a:t>
            </a:r>
          </a:p>
        </p:txBody>
      </p:sp>
      <p:sp>
        <p:nvSpPr>
          <p:cNvPr id="1388582" name="Text Box 38"/>
          <p:cNvSpPr txBox="1">
            <a:spLocks noChangeArrowheads="1"/>
          </p:cNvSpPr>
          <p:nvPr/>
        </p:nvSpPr>
        <p:spPr bwMode="auto">
          <a:xfrm>
            <a:off x="4262438" y="6245225"/>
            <a:ext cx="1527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00FFFF"/>
                </a:solidFill>
                <a:cs typeface="Arial"/>
              </a:rPr>
              <a:t>UNKNOWN</a:t>
            </a:r>
          </a:p>
        </p:txBody>
      </p:sp>
      <p:sp>
        <p:nvSpPr>
          <p:cNvPr id="1388583" name="Text Box 39"/>
          <p:cNvSpPr txBox="1">
            <a:spLocks noChangeArrowheads="1"/>
          </p:cNvSpPr>
          <p:nvPr/>
        </p:nvSpPr>
        <p:spPr bwMode="auto">
          <a:xfrm>
            <a:off x="2955925" y="6259513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KNOWN</a:t>
            </a:r>
          </a:p>
        </p:txBody>
      </p:sp>
      <p:sp>
        <p:nvSpPr>
          <p:cNvPr id="1388584" name="Text Box 40"/>
          <p:cNvSpPr txBox="1">
            <a:spLocks noChangeArrowheads="1"/>
          </p:cNvSpPr>
          <p:nvPr/>
        </p:nvSpPr>
        <p:spPr bwMode="auto">
          <a:xfrm>
            <a:off x="5849938" y="6245225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KNOWN</a:t>
            </a:r>
          </a:p>
        </p:txBody>
      </p:sp>
      <p:sp>
        <p:nvSpPr>
          <p:cNvPr id="1388585" name="Text Box 41"/>
          <p:cNvSpPr txBox="1">
            <a:spLocks noChangeArrowheads="1"/>
          </p:cNvSpPr>
          <p:nvPr/>
        </p:nvSpPr>
        <p:spPr bwMode="auto">
          <a:xfrm>
            <a:off x="7297738" y="6245225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KNOWN</a:t>
            </a:r>
          </a:p>
        </p:txBody>
      </p:sp>
    </p:spTree>
    <p:extLst>
      <p:ext uri="{BB962C8B-B14F-4D97-AF65-F5344CB8AC3E}">
        <p14:creationId xmlns:p14="http://schemas.microsoft.com/office/powerpoint/2010/main" val="3257545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6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Reflectance Equation (review)</a:t>
            </a:r>
          </a:p>
          <a:p>
            <a:r>
              <a:rPr lang="en-US"/>
              <a:t>Global Illumination</a:t>
            </a:r>
          </a:p>
          <a:p>
            <a:r>
              <a:rPr lang="en-US"/>
              <a:t>Rendering Equation</a:t>
            </a:r>
          </a:p>
          <a:p>
            <a:r>
              <a:rPr lang="en-US" i="1">
                <a:solidFill>
                  <a:srgbClr val="FFFF66"/>
                </a:solidFill>
              </a:rPr>
              <a:t>As a general Integral Equation and Operator</a:t>
            </a:r>
          </a:p>
          <a:p>
            <a:r>
              <a:rPr lang="en-US" i="1">
                <a:solidFill>
                  <a:srgbClr val="FFFF66"/>
                </a:solidFill>
              </a:rPr>
              <a:t>Approximations (Ray Tracing, Radiosity)</a:t>
            </a:r>
          </a:p>
          <a:p>
            <a:r>
              <a:rPr lang="en-US"/>
              <a:t>Surface Parameterization (Standard Form)</a:t>
            </a:r>
          </a:p>
        </p:txBody>
      </p:sp>
    </p:spTree>
    <p:extLst>
      <p:ext uri="{BB962C8B-B14F-4D97-AF65-F5344CB8AC3E}">
        <p14:creationId xmlns:p14="http://schemas.microsoft.com/office/powerpoint/2010/main" val="1167518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rende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19200"/>
            <a:ext cx="5638800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49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>
                <a:cs typeface="+mj-cs"/>
              </a:rPr>
              <a:t>Rendering Equation (Kajiya 86)</a:t>
            </a:r>
          </a:p>
        </p:txBody>
      </p:sp>
    </p:spTree>
    <p:extLst>
      <p:ext uri="{BB962C8B-B14F-4D97-AF65-F5344CB8AC3E}">
        <p14:creationId xmlns:p14="http://schemas.microsoft.com/office/powerpoint/2010/main" val="2413724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Rendering Equation as Integral Equation</a:t>
            </a:r>
          </a:p>
        </p:txBody>
      </p:sp>
      <p:sp>
        <p:nvSpPr>
          <p:cNvPr id="1401859" name="Text Box 3"/>
          <p:cNvSpPr txBox="1">
            <a:spLocks noChangeArrowheads="1"/>
          </p:cNvSpPr>
          <p:nvPr/>
        </p:nvSpPr>
        <p:spPr bwMode="auto">
          <a:xfrm>
            <a:off x="838200" y="2103438"/>
            <a:ext cx="190976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00FFFF"/>
                </a:solidFill>
                <a:latin typeface="Arial"/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 dirty="0">
                <a:solidFill>
                  <a:srgbClr val="00FFFF"/>
                </a:solidFill>
                <a:latin typeface="Arial"/>
                <a:cs typeface="Arial"/>
              </a:rPr>
              <a:t>(Output Image</a:t>
            </a:r>
            <a:r>
              <a:rPr lang="en-US" sz="2000" dirty="0">
                <a:solidFill>
                  <a:srgbClr val="00FFFF"/>
                </a:solidFill>
                <a:latin typeface="Times New Roman" charset="0"/>
                <a:cs typeface="Arial"/>
              </a:rPr>
              <a:t>)</a:t>
            </a:r>
          </a:p>
        </p:txBody>
      </p:sp>
      <p:sp>
        <p:nvSpPr>
          <p:cNvPr id="1401860" name="Text Box 4"/>
          <p:cNvSpPr txBox="1">
            <a:spLocks noChangeArrowheads="1"/>
          </p:cNvSpPr>
          <p:nvPr/>
        </p:nvSpPr>
        <p:spPr bwMode="auto">
          <a:xfrm>
            <a:off x="2971800" y="2103438"/>
            <a:ext cx="12255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Emission</a:t>
            </a:r>
          </a:p>
        </p:txBody>
      </p:sp>
      <p:sp>
        <p:nvSpPr>
          <p:cNvPr id="1401861" name="Text Box 5"/>
          <p:cNvSpPr txBox="1">
            <a:spLocks noChangeArrowheads="1"/>
          </p:cNvSpPr>
          <p:nvPr/>
        </p:nvSpPr>
        <p:spPr bwMode="auto">
          <a:xfrm>
            <a:off x="4403725" y="2117725"/>
            <a:ext cx="126841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00FFFF"/>
                </a:solidFill>
                <a:latin typeface="Arial"/>
                <a:cs typeface="Arial"/>
              </a:rPr>
              <a:t>Reflected</a:t>
            </a:r>
          </a:p>
          <a:p>
            <a:pPr algn="l" eaLnBrk="1" hangingPunct="1">
              <a:defRPr/>
            </a:pPr>
            <a:r>
              <a:rPr lang="en-US" sz="2000" dirty="0">
                <a:solidFill>
                  <a:srgbClr val="00FFFF"/>
                </a:solidFill>
                <a:latin typeface="Arial"/>
                <a:cs typeface="Arial"/>
              </a:rPr>
              <a:t>Light</a:t>
            </a:r>
          </a:p>
        </p:txBody>
      </p:sp>
      <p:sp>
        <p:nvSpPr>
          <p:cNvPr id="1401862" name="Text Box 6"/>
          <p:cNvSpPr txBox="1">
            <a:spLocks noChangeArrowheads="1"/>
          </p:cNvSpPr>
          <p:nvPr/>
        </p:nvSpPr>
        <p:spPr bwMode="auto">
          <a:xfrm>
            <a:off x="5927725" y="2103438"/>
            <a:ext cx="8826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BRDF</a:t>
            </a:r>
          </a:p>
        </p:txBody>
      </p:sp>
      <p:sp>
        <p:nvSpPr>
          <p:cNvPr id="1401863" name="Text Box 7"/>
          <p:cNvSpPr txBox="1">
            <a:spLocks noChangeArrowheads="1"/>
          </p:cNvSpPr>
          <p:nvPr/>
        </p:nvSpPr>
        <p:spPr bwMode="auto">
          <a:xfrm>
            <a:off x="7146925" y="2087563"/>
            <a:ext cx="17811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Incident angle</a:t>
            </a:r>
          </a:p>
        </p:txBody>
      </p:sp>
      <p:sp>
        <p:nvSpPr>
          <p:cNvPr id="1401864" name="Text Box 8"/>
          <p:cNvSpPr txBox="1">
            <a:spLocks noChangeArrowheads="1"/>
          </p:cNvSpPr>
          <p:nvPr/>
        </p:nvSpPr>
        <p:spPr bwMode="auto">
          <a:xfrm>
            <a:off x="898525" y="2803525"/>
            <a:ext cx="1528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00FFFF"/>
                </a:solidFill>
                <a:latin typeface="Arial"/>
                <a:cs typeface="Arial"/>
              </a:rPr>
              <a:t>UNKNOWN</a:t>
            </a:r>
          </a:p>
        </p:txBody>
      </p:sp>
      <p:sp>
        <p:nvSpPr>
          <p:cNvPr id="1401865" name="Text Box 9"/>
          <p:cNvSpPr txBox="1">
            <a:spLocks noChangeArrowheads="1"/>
          </p:cNvSpPr>
          <p:nvPr/>
        </p:nvSpPr>
        <p:spPr bwMode="auto">
          <a:xfrm>
            <a:off x="4262438" y="2789238"/>
            <a:ext cx="1528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00FFFF"/>
                </a:solidFill>
                <a:latin typeface="Arial"/>
                <a:cs typeface="Arial"/>
              </a:rPr>
              <a:t>UNKNOWN</a:t>
            </a:r>
          </a:p>
        </p:txBody>
      </p:sp>
      <p:sp>
        <p:nvSpPr>
          <p:cNvPr id="1401866" name="Text Box 10"/>
          <p:cNvSpPr txBox="1">
            <a:spLocks noChangeArrowheads="1"/>
          </p:cNvSpPr>
          <p:nvPr/>
        </p:nvSpPr>
        <p:spPr bwMode="auto">
          <a:xfrm>
            <a:off x="2955925" y="2803525"/>
            <a:ext cx="1160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KNOWN</a:t>
            </a:r>
          </a:p>
        </p:txBody>
      </p:sp>
      <p:sp>
        <p:nvSpPr>
          <p:cNvPr id="1401867" name="Text Box 11"/>
          <p:cNvSpPr txBox="1">
            <a:spLocks noChangeArrowheads="1"/>
          </p:cNvSpPr>
          <p:nvPr/>
        </p:nvSpPr>
        <p:spPr bwMode="auto">
          <a:xfrm>
            <a:off x="5849938" y="2789238"/>
            <a:ext cx="1160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KNOWN</a:t>
            </a:r>
          </a:p>
        </p:txBody>
      </p:sp>
      <p:sp>
        <p:nvSpPr>
          <p:cNvPr id="1401868" name="Text Box 12"/>
          <p:cNvSpPr txBox="1">
            <a:spLocks noChangeArrowheads="1"/>
          </p:cNvSpPr>
          <p:nvPr/>
        </p:nvSpPr>
        <p:spPr bwMode="auto">
          <a:xfrm>
            <a:off x="7297738" y="2789238"/>
            <a:ext cx="1160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KNOWN</a:t>
            </a:r>
          </a:p>
        </p:txBody>
      </p:sp>
      <p:grpSp>
        <p:nvGrpSpPr>
          <p:cNvPr id="1401869" name="Group 13"/>
          <p:cNvGrpSpPr>
            <a:grpSpLocks/>
          </p:cNvGrpSpPr>
          <p:nvPr/>
        </p:nvGrpSpPr>
        <p:grpSpPr bwMode="auto">
          <a:xfrm>
            <a:off x="790575" y="3417888"/>
            <a:ext cx="8440738" cy="2062162"/>
            <a:chOff x="518" y="2153"/>
            <a:chExt cx="5317" cy="1299"/>
          </a:xfrm>
        </p:grpSpPr>
        <p:graphicFrame>
          <p:nvGraphicFramePr>
            <p:cNvPr id="21522" name="Object 14"/>
            <p:cNvGraphicFramePr>
              <a:graphicFrameLocks noChangeAspect="1"/>
            </p:cNvGraphicFramePr>
            <p:nvPr/>
          </p:nvGraphicFramePr>
          <p:xfrm>
            <a:off x="1043" y="2838"/>
            <a:ext cx="3714" cy="6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765300" imgH="292100" progId="Equation.DSMT4">
                    <p:embed/>
                  </p:oleObj>
                </mc:Choice>
                <mc:Fallback>
                  <p:oleObj name="Equation" r:id="rId2" imgW="1765300" imgH="292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3" y="2838"/>
                          <a:ext cx="3714" cy="6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01871" name="Text Box 15"/>
            <p:cNvSpPr txBox="1">
              <a:spLocks noChangeArrowheads="1"/>
            </p:cNvSpPr>
            <p:nvPr/>
          </p:nvSpPr>
          <p:spPr bwMode="auto">
            <a:xfrm>
              <a:off x="518" y="2153"/>
              <a:ext cx="5317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>
                <a:defRPr/>
              </a:pPr>
              <a:r>
                <a:rPr lang="en-US" sz="2800">
                  <a:solidFill>
                    <a:srgbClr val="FFFFFF"/>
                  </a:solidFill>
                  <a:cs typeface="Arial"/>
                </a:rPr>
                <a:t>Is a Fredholm Integral Equation of second kind </a:t>
              </a:r>
            </a:p>
            <a:p>
              <a:pPr algn="l" eaLnBrk="1" hangingPunct="1">
                <a:defRPr/>
              </a:pPr>
              <a:r>
                <a:rPr lang="en-US" sz="2800">
                  <a:solidFill>
                    <a:srgbClr val="FFFFFF"/>
                  </a:solidFill>
                  <a:cs typeface="Arial"/>
                </a:rPr>
                <a:t>[extensively studied numerically] with canonical form</a:t>
              </a:r>
            </a:p>
          </p:txBody>
        </p:sp>
      </p:grpSp>
      <p:graphicFrame>
        <p:nvGraphicFramePr>
          <p:cNvPr id="21517" name="Object 16"/>
          <p:cNvGraphicFramePr>
            <a:graphicFrameLocks noGrp="1" noChangeAspect="1"/>
          </p:cNvGraphicFramePr>
          <p:nvPr>
            <p:ph sz="half" idx="1"/>
          </p:nvPr>
        </p:nvGraphicFramePr>
        <p:xfrm>
          <a:off x="1368425" y="1412875"/>
          <a:ext cx="724535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556000" imgH="381000" progId="Equation.DSMT4">
                  <p:embed/>
                </p:oleObj>
              </mc:Choice>
              <mc:Fallback>
                <p:oleObj name="Equation" r:id="rId4" imgW="35560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425" y="1412875"/>
                        <a:ext cx="7245350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01873" name="Group 17"/>
          <p:cNvGrpSpPr>
            <a:grpSpLocks/>
          </p:cNvGrpSpPr>
          <p:nvPr/>
        </p:nvGrpSpPr>
        <p:grpSpPr bwMode="auto">
          <a:xfrm>
            <a:off x="5334000" y="1371600"/>
            <a:ext cx="3352800" cy="4552950"/>
            <a:chOff x="3360" y="864"/>
            <a:chExt cx="2112" cy="2868"/>
          </a:xfrm>
        </p:grpSpPr>
        <p:sp>
          <p:nvSpPr>
            <p:cNvPr id="1401874" name="Rectangle 18"/>
            <p:cNvSpPr>
              <a:spLocks noChangeArrowheads="1"/>
            </p:cNvSpPr>
            <p:nvPr/>
          </p:nvSpPr>
          <p:spPr bwMode="auto">
            <a:xfrm>
              <a:off x="3408" y="2832"/>
              <a:ext cx="1392" cy="576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401875" name="Rectangle 19"/>
            <p:cNvSpPr>
              <a:spLocks noChangeArrowheads="1"/>
            </p:cNvSpPr>
            <p:nvPr/>
          </p:nvSpPr>
          <p:spPr bwMode="auto">
            <a:xfrm>
              <a:off x="3744" y="864"/>
              <a:ext cx="1728" cy="432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401876" name="Text Box 20"/>
            <p:cNvSpPr txBox="1">
              <a:spLocks noChangeArrowheads="1"/>
            </p:cNvSpPr>
            <p:nvPr/>
          </p:nvSpPr>
          <p:spPr bwMode="auto">
            <a:xfrm>
              <a:off x="3360" y="3402"/>
              <a:ext cx="195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>
                <a:defRPr/>
              </a:pPr>
              <a:r>
                <a:rPr lang="en-US" sz="2800" dirty="0">
                  <a:solidFill>
                    <a:srgbClr val="FFFFFF"/>
                  </a:solidFill>
                  <a:latin typeface="Arial"/>
                  <a:cs typeface="Arial"/>
                </a:rPr>
                <a:t>Kernel of equation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72253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 Operator Theory</a:t>
            </a:r>
          </a:p>
        </p:txBody>
      </p:sp>
      <p:sp>
        <p:nvSpPr>
          <p:cNvPr id="141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89038"/>
            <a:ext cx="8458200" cy="5387975"/>
          </a:xfrm>
        </p:spPr>
        <p:txBody>
          <a:bodyPr/>
          <a:lstStyle/>
          <a:p>
            <a:r>
              <a:rPr lang="en-US" dirty="0"/>
              <a:t>Linear operators act on functions like matrices act on vectors or discrete representations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Basic linearity relations hold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Examples include integration and differentiation</a:t>
            </a:r>
          </a:p>
        </p:txBody>
      </p:sp>
      <p:graphicFrame>
        <p:nvGraphicFramePr>
          <p:cNvPr id="1418244" name="Object 4"/>
          <p:cNvGraphicFramePr>
            <a:graphicFrameLocks noChangeAspect="1"/>
          </p:cNvGraphicFramePr>
          <p:nvPr/>
        </p:nvGraphicFramePr>
        <p:xfrm>
          <a:off x="1300163" y="2300288"/>
          <a:ext cx="301625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0" imgH="253800" progId="Equation.DSMT4">
                  <p:embed/>
                </p:oleObj>
              </mc:Choice>
              <mc:Fallback>
                <p:oleObj name="Equation" r:id="rId2" imgW="1143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163" y="2300288"/>
                        <a:ext cx="3016250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8245" name="Text Box 5"/>
          <p:cNvSpPr txBox="1">
            <a:spLocks noChangeArrowheads="1"/>
          </p:cNvSpPr>
          <p:nvPr/>
        </p:nvSpPr>
        <p:spPr bwMode="auto">
          <a:xfrm>
            <a:off x="4989513" y="2254250"/>
            <a:ext cx="35385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  <a:cs typeface="Arial"/>
              </a:rPr>
              <a:t>M is a linear operator.</a:t>
            </a:r>
          </a:p>
          <a:p>
            <a:pPr algn="l"/>
            <a:r>
              <a:rPr lang="en-US">
                <a:solidFill>
                  <a:srgbClr val="FFFFFF"/>
                </a:solidFill>
                <a:cs typeface="Arial"/>
              </a:rPr>
              <a:t>f and h are functions of u</a:t>
            </a:r>
          </a:p>
        </p:txBody>
      </p:sp>
      <p:graphicFrame>
        <p:nvGraphicFramePr>
          <p:cNvPr id="14182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421076"/>
              </p:ext>
            </p:extLst>
          </p:nvPr>
        </p:nvGraphicFramePr>
        <p:xfrm>
          <a:off x="1114425" y="4224327"/>
          <a:ext cx="6099175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11200" imgH="253800" progId="Equation.DSMT4">
                  <p:embed/>
                </p:oleObj>
              </mc:Choice>
              <mc:Fallback>
                <p:oleObj name="Equation" r:id="rId4" imgW="2311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425" y="4224327"/>
                        <a:ext cx="6099175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8247" name="Text Box 7"/>
          <p:cNvSpPr txBox="1">
            <a:spLocks noChangeArrowheads="1"/>
          </p:cNvSpPr>
          <p:nvPr/>
        </p:nvSpPr>
        <p:spPr bwMode="auto">
          <a:xfrm>
            <a:off x="5594660" y="3374206"/>
            <a:ext cx="30305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  <a:cs typeface="Arial"/>
              </a:rPr>
              <a:t>a and b are scalars</a:t>
            </a:r>
          </a:p>
          <a:p>
            <a:pPr algn="l"/>
            <a:r>
              <a:rPr lang="en-US" dirty="0">
                <a:solidFill>
                  <a:srgbClr val="FFFFFF"/>
                </a:solidFill>
                <a:cs typeface="Arial"/>
              </a:rPr>
              <a:t>f and g are functions </a:t>
            </a:r>
          </a:p>
        </p:txBody>
      </p:sp>
      <p:graphicFrame>
        <p:nvGraphicFramePr>
          <p:cNvPr id="141824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155815"/>
              </p:ext>
            </p:extLst>
          </p:nvPr>
        </p:nvGraphicFramePr>
        <p:xfrm>
          <a:off x="1125538" y="5181950"/>
          <a:ext cx="4137025" cy="165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77680" imgH="711000" progId="Equation.DSMT4">
                  <p:embed/>
                </p:oleObj>
              </mc:Choice>
              <mc:Fallback>
                <p:oleObj name="Equation" r:id="rId6" imgW="177768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5538" y="5181950"/>
                        <a:ext cx="4137025" cy="165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641873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Linear Operator Equation</a:t>
            </a:r>
          </a:p>
        </p:txBody>
      </p:sp>
      <p:graphicFrame>
        <p:nvGraphicFramePr>
          <p:cNvPr id="22530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1676400" y="1401763"/>
          <a:ext cx="58547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52600" imgH="279400" progId="Equation.DSMT4">
                  <p:embed/>
                </p:oleObj>
              </mc:Choice>
              <mc:Fallback>
                <p:oleObj name="Equation" r:id="rId2" imgW="17526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401763"/>
                        <a:ext cx="585470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884" name="Rectangle 4"/>
          <p:cNvSpPr>
            <a:spLocks noChangeArrowheads="1"/>
          </p:cNvSpPr>
          <p:nvPr/>
        </p:nvSpPr>
        <p:spPr bwMode="auto">
          <a:xfrm>
            <a:off x="5410200" y="1371600"/>
            <a:ext cx="2209800" cy="9144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402885" name="Text Box 5"/>
          <p:cNvSpPr txBox="1">
            <a:spLocks noChangeArrowheads="1"/>
          </p:cNvSpPr>
          <p:nvPr/>
        </p:nvSpPr>
        <p:spPr bwMode="auto">
          <a:xfrm>
            <a:off x="5019675" y="2274888"/>
            <a:ext cx="40862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800">
                <a:solidFill>
                  <a:srgbClr val="FFFFFF"/>
                </a:solidFill>
                <a:cs typeface="Arial"/>
              </a:rPr>
              <a:t>Kernel of equation</a:t>
            </a:r>
          </a:p>
          <a:p>
            <a:pPr algn="l" eaLnBrk="1" hangingPunct="1">
              <a:defRPr/>
            </a:pPr>
            <a:r>
              <a:rPr lang="en-US" sz="2800">
                <a:solidFill>
                  <a:srgbClr val="FFFFFF"/>
                </a:solidFill>
                <a:cs typeface="Arial"/>
              </a:rPr>
              <a:t>Light Transport Operator</a:t>
            </a:r>
          </a:p>
        </p:txBody>
      </p:sp>
      <p:graphicFrame>
        <p:nvGraphicFramePr>
          <p:cNvPr id="1402886" name="Object 6"/>
          <p:cNvGraphicFramePr>
            <a:graphicFrameLocks noChangeAspect="1"/>
          </p:cNvGraphicFramePr>
          <p:nvPr/>
        </p:nvGraphicFramePr>
        <p:xfrm>
          <a:off x="1828800" y="3397250"/>
          <a:ext cx="388620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36600" imgH="165100" progId="Equation.DSMT4">
                  <p:embed/>
                </p:oleObj>
              </mc:Choice>
              <mc:Fallback>
                <p:oleObj name="Equation" r:id="rId4" imgW="7366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397250"/>
                        <a:ext cx="3886200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887" name="Text Box 7"/>
          <p:cNvSpPr txBox="1">
            <a:spLocks noChangeArrowheads="1"/>
          </p:cNvSpPr>
          <p:nvPr/>
        </p:nvSpPr>
        <p:spPr bwMode="auto">
          <a:xfrm>
            <a:off x="455613" y="4495800"/>
            <a:ext cx="8745537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US" sz="3200">
                <a:solidFill>
                  <a:srgbClr val="FFFFFF"/>
                </a:solidFill>
                <a:cs typeface="Arial"/>
              </a:rPr>
              <a:t>Can be discretized to a simple matrix equation</a:t>
            </a:r>
          </a:p>
          <a:p>
            <a:pPr algn="l" eaLnBrk="1" hangingPunct="1">
              <a:defRPr/>
            </a:pPr>
            <a:r>
              <a:rPr lang="en-US" sz="3200">
                <a:solidFill>
                  <a:srgbClr val="FFFFFF"/>
                </a:solidFill>
                <a:cs typeface="Arial"/>
              </a:rPr>
              <a:t>[or system of simultaneous linear equations] </a:t>
            </a:r>
          </a:p>
          <a:p>
            <a:pPr algn="l" eaLnBrk="1" hangingPunct="1">
              <a:defRPr/>
            </a:pPr>
            <a:r>
              <a:rPr lang="en-US" sz="3200">
                <a:solidFill>
                  <a:srgbClr val="FFFFFF"/>
                </a:solidFill>
                <a:cs typeface="Arial"/>
              </a:rPr>
              <a:t>(L, E are vectors, K is the light transport matrix)</a:t>
            </a:r>
          </a:p>
        </p:txBody>
      </p:sp>
    </p:spTree>
    <p:extLst>
      <p:ext uri="{BB962C8B-B14F-4D97-AF65-F5344CB8AC3E}">
        <p14:creationId xmlns:p14="http://schemas.microsoft.com/office/powerpoint/2010/main" val="25226944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88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Solving the Rendering Equation</a:t>
            </a:r>
          </a:p>
        </p:txBody>
      </p:sp>
      <p:sp>
        <p:nvSpPr>
          <p:cNvPr id="142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446" y="1280820"/>
            <a:ext cx="9144000" cy="4572000"/>
          </a:xfrm>
        </p:spPr>
        <p:txBody>
          <a:bodyPr/>
          <a:lstStyle/>
          <a:p>
            <a:r>
              <a:rPr lang="en-US" dirty="0"/>
              <a:t>Too hard for analytic solution, numerical methods</a:t>
            </a:r>
          </a:p>
          <a:p>
            <a:r>
              <a:rPr lang="en-US" dirty="0"/>
              <a:t>Approximations, that compute different terms, accuracies of the rendering equation</a:t>
            </a:r>
          </a:p>
          <a:p>
            <a:r>
              <a:rPr lang="en-US" dirty="0"/>
              <a:t>Two basic approaches are ray tracing, </a:t>
            </a:r>
            <a:r>
              <a:rPr lang="en-US" dirty="0" err="1"/>
              <a:t>radiosity</a:t>
            </a:r>
            <a:r>
              <a:rPr lang="en-US" dirty="0"/>
              <a:t>.  More formally, Monte Carlo and Finite Element.  Today Monte Carlo path tracing is core rendering method</a:t>
            </a:r>
          </a:p>
          <a:p>
            <a:endParaRPr lang="en-US" dirty="0"/>
          </a:p>
          <a:p>
            <a:r>
              <a:rPr lang="en-US" dirty="0"/>
              <a:t>Monte Carlo techniques sample light paths, form statistical estimate (example, path tracing)</a:t>
            </a:r>
          </a:p>
          <a:p>
            <a:r>
              <a:rPr lang="en-US" dirty="0"/>
              <a:t>Finite Element methods discretize to matrix equation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1816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Solving the Rendering Equation</a:t>
            </a:r>
          </a:p>
        </p:txBody>
      </p:sp>
      <p:sp>
        <p:nvSpPr>
          <p:cNvPr id="141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458200" cy="55626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 dirty="0"/>
              <a:t>General linear operator solution.  Within raytracing:</a:t>
            </a:r>
          </a:p>
          <a:p>
            <a:pPr lvl="1" eaLnBrk="1" hangingPunct="1">
              <a:defRPr/>
            </a:pPr>
            <a:r>
              <a:rPr lang="en-US" dirty="0"/>
              <a:t>General class numerical </a:t>
            </a:r>
            <a:r>
              <a:rPr lang="en-US" b="1" i="1" dirty="0"/>
              <a:t>Monte Carlo</a:t>
            </a:r>
            <a:r>
              <a:rPr lang="en-US" dirty="0"/>
              <a:t> methods</a:t>
            </a:r>
          </a:p>
          <a:p>
            <a:pPr lvl="1" eaLnBrk="1" hangingPunct="1">
              <a:defRPr/>
            </a:pPr>
            <a:r>
              <a:rPr lang="en-US" dirty="0"/>
              <a:t>Approximate set of all paths of light in scene</a:t>
            </a:r>
          </a:p>
          <a:p>
            <a:pPr lvl="1" eaLnBrk="1" hangingPunct="1">
              <a:defRPr/>
            </a:pPr>
            <a:endParaRPr lang="en-US" dirty="0"/>
          </a:p>
        </p:txBody>
      </p:sp>
      <p:graphicFrame>
        <p:nvGraphicFramePr>
          <p:cNvPr id="1415172" name="Object 4"/>
          <p:cNvGraphicFramePr>
            <a:graphicFrameLocks noChangeAspect="1"/>
          </p:cNvGraphicFramePr>
          <p:nvPr/>
        </p:nvGraphicFramePr>
        <p:xfrm>
          <a:off x="3124200" y="2514600"/>
          <a:ext cx="243840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36600" imgH="165100" progId="Equation.DSMT4">
                  <p:embed/>
                </p:oleObj>
              </mc:Choice>
              <mc:Fallback>
                <p:oleObj name="Equation" r:id="rId2" imgW="7366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514600"/>
                        <a:ext cx="2438400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5173" name="Object 5"/>
          <p:cNvGraphicFramePr>
            <a:graphicFrameLocks noChangeAspect="1"/>
          </p:cNvGraphicFramePr>
          <p:nvPr/>
        </p:nvGraphicFramePr>
        <p:xfrm>
          <a:off x="1830388" y="3122613"/>
          <a:ext cx="2665412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74700" imgH="165100" progId="Equation.DSMT4">
                  <p:embed/>
                </p:oleObj>
              </mc:Choice>
              <mc:Fallback>
                <p:oleObj name="Equation" r:id="rId4" imgW="7747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0388" y="3122613"/>
                        <a:ext cx="2665412" cy="56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5174" name="Object 6"/>
          <p:cNvGraphicFramePr>
            <a:graphicFrameLocks noChangeAspect="1"/>
          </p:cNvGraphicFramePr>
          <p:nvPr/>
        </p:nvGraphicFramePr>
        <p:xfrm>
          <a:off x="1741488" y="3717925"/>
          <a:ext cx="2690812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00100" imgH="203200" progId="Equation.DSMT4">
                  <p:embed/>
                </p:oleObj>
              </mc:Choice>
              <mc:Fallback>
                <p:oleObj name="Equation" r:id="rId6" imgW="800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1488" y="3717925"/>
                        <a:ext cx="2690812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5175" name="Object 7"/>
          <p:cNvGraphicFramePr>
            <a:graphicFrameLocks noChangeAspect="1"/>
          </p:cNvGraphicFramePr>
          <p:nvPr/>
        </p:nvGraphicFramePr>
        <p:xfrm>
          <a:off x="3262313" y="4152900"/>
          <a:ext cx="292417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01700" imgH="241300" progId="Equation.DSMT4">
                  <p:embed/>
                </p:oleObj>
              </mc:Choice>
              <mc:Fallback>
                <p:oleObj name="Equation" r:id="rId8" imgW="901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2313" y="4152900"/>
                        <a:ext cx="2924175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5176" name="Text Box 8"/>
          <p:cNvSpPr txBox="1">
            <a:spLocks noChangeArrowheads="1"/>
          </p:cNvSpPr>
          <p:nvPr/>
        </p:nvSpPr>
        <p:spPr bwMode="auto">
          <a:xfrm>
            <a:off x="2895600" y="4772025"/>
            <a:ext cx="3076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800">
                <a:solidFill>
                  <a:srgbClr val="FFFFFF"/>
                </a:solidFill>
                <a:cs typeface="Arial"/>
              </a:rPr>
              <a:t>Binomial Theorem</a:t>
            </a:r>
          </a:p>
        </p:txBody>
      </p:sp>
      <p:graphicFrame>
        <p:nvGraphicFramePr>
          <p:cNvPr id="1415177" name="Object 9"/>
          <p:cNvGraphicFramePr>
            <a:graphicFrameLocks noChangeAspect="1"/>
          </p:cNvGraphicFramePr>
          <p:nvPr/>
        </p:nvGraphicFramePr>
        <p:xfrm>
          <a:off x="3316288" y="5168900"/>
          <a:ext cx="5481637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01800" imgH="241300" progId="Equation.DSMT4">
                  <p:embed/>
                </p:oleObj>
              </mc:Choice>
              <mc:Fallback>
                <p:oleObj name="Equation" r:id="rId10" imgW="1701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6288" y="5168900"/>
                        <a:ext cx="5481637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5178" name="Object 10"/>
          <p:cNvGraphicFramePr>
            <a:graphicFrameLocks noChangeAspect="1"/>
          </p:cNvGraphicFramePr>
          <p:nvPr/>
        </p:nvGraphicFramePr>
        <p:xfrm>
          <a:off x="3216275" y="5773738"/>
          <a:ext cx="5972175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854200" imgH="203200" progId="Equation.DSMT4">
                  <p:embed/>
                </p:oleObj>
              </mc:Choice>
              <mc:Fallback>
                <p:oleObj name="Equation" r:id="rId12" imgW="1854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6275" y="5773738"/>
                        <a:ext cx="5972175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467944" y="6305899"/>
            <a:ext cx="66595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800" dirty="0">
                <a:solidFill>
                  <a:srgbClr val="FFFFFF"/>
                </a:solidFill>
                <a:cs typeface="Arial"/>
              </a:rPr>
              <a:t>Term n corresponds to n bounces of light</a:t>
            </a:r>
          </a:p>
        </p:txBody>
      </p:sp>
    </p:spTree>
    <p:extLst>
      <p:ext uri="{BB962C8B-B14F-4D97-AF65-F5344CB8AC3E}">
        <p14:creationId xmlns:p14="http://schemas.microsoft.com/office/powerpoint/2010/main" val="32580950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5176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27175"/>
            <a:ext cx="8406769" cy="5029200"/>
          </a:xfrm>
        </p:spPr>
        <p:txBody>
          <a:bodyPr/>
          <a:lstStyle/>
          <a:p>
            <a:r>
              <a:rPr lang="en-US" dirty="0"/>
              <a:t>Homework 1 (ray tracer) due in a few days</a:t>
            </a:r>
          </a:p>
          <a:p>
            <a:r>
              <a:rPr lang="en-US" dirty="0"/>
              <a:t>Next assignment direct lighting (on edX edge).  Will cover that material next week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54159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Ray Tracing</a:t>
            </a:r>
          </a:p>
        </p:txBody>
      </p:sp>
      <p:graphicFrame>
        <p:nvGraphicFramePr>
          <p:cNvPr id="25602" name="Object 3"/>
          <p:cNvGraphicFramePr>
            <a:graphicFrameLocks noChangeAspect="1"/>
          </p:cNvGraphicFramePr>
          <p:nvPr/>
        </p:nvGraphicFramePr>
        <p:xfrm>
          <a:off x="214313" y="1143000"/>
          <a:ext cx="87915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54200" imgH="203200" progId="Equation.DSMT4">
                  <p:embed/>
                </p:oleObj>
              </mc:Choice>
              <mc:Fallback>
                <p:oleObj name="Equation" r:id="rId2" imgW="1854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143000"/>
                        <a:ext cx="8791575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4932" name="Line 4"/>
          <p:cNvSpPr>
            <a:spLocks noChangeShapeType="1"/>
          </p:cNvSpPr>
          <p:nvPr/>
        </p:nvSpPr>
        <p:spPr bwMode="auto">
          <a:xfrm>
            <a:off x="1828800" y="20574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404933" name="Text Box 5"/>
          <p:cNvSpPr txBox="1">
            <a:spLocks noChangeArrowheads="1"/>
          </p:cNvSpPr>
          <p:nvPr/>
        </p:nvSpPr>
        <p:spPr bwMode="auto">
          <a:xfrm>
            <a:off x="685800" y="2528888"/>
            <a:ext cx="2692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1800" dirty="0">
                <a:solidFill>
                  <a:srgbClr val="FFFFFF"/>
                </a:solidFill>
                <a:cs typeface="Arial"/>
              </a:rPr>
              <a:t>Emission directly</a:t>
            </a:r>
          </a:p>
          <a:p>
            <a:pPr algn="l" eaLnBrk="1" hangingPunct="1">
              <a:defRPr/>
            </a:pPr>
            <a:r>
              <a:rPr lang="en-US" sz="1800" dirty="0">
                <a:solidFill>
                  <a:srgbClr val="FFFFFF"/>
                </a:solidFill>
                <a:cs typeface="Arial"/>
              </a:rPr>
              <a:t>From light sources</a:t>
            </a:r>
          </a:p>
        </p:txBody>
      </p:sp>
      <p:sp>
        <p:nvSpPr>
          <p:cNvPr id="1404934" name="Line 6"/>
          <p:cNvSpPr>
            <a:spLocks noChangeShapeType="1"/>
          </p:cNvSpPr>
          <p:nvPr/>
        </p:nvSpPr>
        <p:spPr bwMode="auto">
          <a:xfrm>
            <a:off x="3352800" y="2057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404935" name="Text Box 7"/>
          <p:cNvSpPr txBox="1">
            <a:spLocks noChangeArrowheads="1"/>
          </p:cNvSpPr>
          <p:nvPr/>
        </p:nvSpPr>
        <p:spPr bwMode="auto">
          <a:xfrm>
            <a:off x="2286000" y="3595688"/>
            <a:ext cx="26098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1800">
                <a:solidFill>
                  <a:srgbClr val="FFFFFF"/>
                </a:solidFill>
                <a:cs typeface="Arial"/>
              </a:rPr>
              <a:t>Direct Illumination</a:t>
            </a:r>
          </a:p>
          <a:p>
            <a:pPr algn="l" eaLnBrk="1" hangingPunct="1">
              <a:defRPr/>
            </a:pPr>
            <a:r>
              <a:rPr lang="en-US" sz="1800">
                <a:solidFill>
                  <a:srgbClr val="FFFFFF"/>
                </a:solidFill>
                <a:cs typeface="Arial"/>
              </a:rPr>
              <a:t>on surfaces</a:t>
            </a:r>
          </a:p>
        </p:txBody>
      </p:sp>
      <p:sp>
        <p:nvSpPr>
          <p:cNvPr id="1404936" name="Line 8"/>
          <p:cNvSpPr>
            <a:spLocks noChangeShapeType="1"/>
          </p:cNvSpPr>
          <p:nvPr/>
        </p:nvSpPr>
        <p:spPr bwMode="auto">
          <a:xfrm>
            <a:off x="5181600" y="2057400"/>
            <a:ext cx="0" cy="2286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404937" name="Text Box 9"/>
          <p:cNvSpPr txBox="1">
            <a:spLocks noChangeArrowheads="1"/>
          </p:cNvSpPr>
          <p:nvPr/>
        </p:nvSpPr>
        <p:spPr bwMode="auto">
          <a:xfrm>
            <a:off x="4038600" y="4418013"/>
            <a:ext cx="31178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1800">
                <a:solidFill>
                  <a:srgbClr val="FFFFFF"/>
                </a:solidFill>
                <a:cs typeface="Arial"/>
              </a:rPr>
              <a:t>Global Illumination</a:t>
            </a:r>
          </a:p>
          <a:p>
            <a:pPr algn="l" eaLnBrk="1" hangingPunct="1">
              <a:defRPr/>
            </a:pPr>
            <a:r>
              <a:rPr lang="en-US" sz="1800">
                <a:solidFill>
                  <a:srgbClr val="FFFFFF"/>
                </a:solidFill>
                <a:cs typeface="Arial"/>
              </a:rPr>
              <a:t>(One bounce indirect)</a:t>
            </a:r>
          </a:p>
          <a:p>
            <a:pPr algn="l" eaLnBrk="1" hangingPunct="1">
              <a:defRPr/>
            </a:pPr>
            <a:r>
              <a:rPr lang="en-US" sz="1800">
                <a:solidFill>
                  <a:srgbClr val="FFFFFF"/>
                </a:solidFill>
                <a:cs typeface="Arial"/>
              </a:rPr>
              <a:t>[Mirrors, Refraction]</a:t>
            </a:r>
          </a:p>
        </p:txBody>
      </p:sp>
      <p:sp>
        <p:nvSpPr>
          <p:cNvPr id="1404938" name="Line 10"/>
          <p:cNvSpPr>
            <a:spLocks noChangeShapeType="1"/>
          </p:cNvSpPr>
          <p:nvPr/>
        </p:nvSpPr>
        <p:spPr bwMode="auto">
          <a:xfrm>
            <a:off x="7467600" y="2057400"/>
            <a:ext cx="0" cy="3657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404939" name="Text Box 11"/>
          <p:cNvSpPr txBox="1">
            <a:spLocks noChangeArrowheads="1"/>
          </p:cNvSpPr>
          <p:nvPr/>
        </p:nvSpPr>
        <p:spPr bwMode="auto">
          <a:xfrm>
            <a:off x="6097588" y="5729288"/>
            <a:ext cx="32019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1800">
                <a:solidFill>
                  <a:srgbClr val="FFFFFF"/>
                </a:solidFill>
                <a:cs typeface="Arial"/>
              </a:rPr>
              <a:t>(Two bounce indirect) </a:t>
            </a:r>
          </a:p>
          <a:p>
            <a:pPr algn="l" eaLnBrk="1" hangingPunct="1">
              <a:defRPr/>
            </a:pPr>
            <a:r>
              <a:rPr lang="en-US" sz="1800">
                <a:solidFill>
                  <a:srgbClr val="FFFFFF"/>
                </a:solidFill>
                <a:cs typeface="Arial"/>
              </a:rPr>
              <a:t>[Caustics etc]</a:t>
            </a:r>
          </a:p>
        </p:txBody>
      </p:sp>
    </p:spTree>
    <p:extLst>
      <p:ext uri="{BB962C8B-B14F-4D97-AF65-F5344CB8AC3E}">
        <p14:creationId xmlns:p14="http://schemas.microsoft.com/office/powerpoint/2010/main" val="10861851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4933" grpId="0"/>
      <p:bldP spid="1404933" grpId="1"/>
      <p:bldP spid="1404935" grpId="0"/>
      <p:bldP spid="1404937" grpId="0"/>
      <p:bldP spid="14049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Ray Tracing</a:t>
            </a:r>
          </a:p>
        </p:txBody>
      </p:sp>
      <p:graphicFrame>
        <p:nvGraphicFramePr>
          <p:cNvPr id="26626" name="Object 3"/>
          <p:cNvGraphicFramePr>
            <a:graphicFrameLocks noChangeAspect="1"/>
          </p:cNvGraphicFramePr>
          <p:nvPr/>
        </p:nvGraphicFramePr>
        <p:xfrm>
          <a:off x="214313" y="1143000"/>
          <a:ext cx="87915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54200" imgH="203200" progId="Equation.DSMT4">
                  <p:embed/>
                </p:oleObj>
              </mc:Choice>
              <mc:Fallback>
                <p:oleObj name="Equation" r:id="rId2" imgW="1854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143000"/>
                        <a:ext cx="8791575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5956" name="Line 4"/>
          <p:cNvSpPr>
            <a:spLocks noChangeShapeType="1"/>
          </p:cNvSpPr>
          <p:nvPr/>
        </p:nvSpPr>
        <p:spPr bwMode="auto">
          <a:xfrm>
            <a:off x="1828800" y="2057400"/>
            <a:ext cx="0" cy="5334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405957" name="Text Box 5"/>
          <p:cNvSpPr txBox="1">
            <a:spLocks noChangeArrowheads="1"/>
          </p:cNvSpPr>
          <p:nvPr/>
        </p:nvSpPr>
        <p:spPr bwMode="auto">
          <a:xfrm>
            <a:off x="685800" y="2528888"/>
            <a:ext cx="2692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1800">
                <a:solidFill>
                  <a:srgbClr val="FFFF66"/>
                </a:solidFill>
                <a:cs typeface="Arial"/>
              </a:rPr>
              <a:t>Emission directly</a:t>
            </a:r>
          </a:p>
          <a:p>
            <a:pPr algn="l" eaLnBrk="1" hangingPunct="1">
              <a:defRPr/>
            </a:pPr>
            <a:r>
              <a:rPr lang="en-US" sz="1800">
                <a:solidFill>
                  <a:srgbClr val="FFFF66"/>
                </a:solidFill>
                <a:cs typeface="Arial"/>
              </a:rPr>
              <a:t>From light sources</a:t>
            </a:r>
          </a:p>
        </p:txBody>
      </p:sp>
      <p:sp>
        <p:nvSpPr>
          <p:cNvPr id="1405958" name="Line 6"/>
          <p:cNvSpPr>
            <a:spLocks noChangeShapeType="1"/>
          </p:cNvSpPr>
          <p:nvPr/>
        </p:nvSpPr>
        <p:spPr bwMode="auto">
          <a:xfrm>
            <a:off x="3352800" y="2057400"/>
            <a:ext cx="0" cy="1447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405959" name="Text Box 7"/>
          <p:cNvSpPr txBox="1">
            <a:spLocks noChangeArrowheads="1"/>
          </p:cNvSpPr>
          <p:nvPr/>
        </p:nvSpPr>
        <p:spPr bwMode="auto">
          <a:xfrm>
            <a:off x="2286000" y="3595688"/>
            <a:ext cx="26098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1800">
                <a:solidFill>
                  <a:srgbClr val="FFFF66"/>
                </a:solidFill>
                <a:cs typeface="Arial"/>
              </a:rPr>
              <a:t>Direct Illumination</a:t>
            </a:r>
          </a:p>
          <a:p>
            <a:pPr algn="l" eaLnBrk="1" hangingPunct="1">
              <a:defRPr/>
            </a:pPr>
            <a:r>
              <a:rPr lang="en-US" sz="1800">
                <a:solidFill>
                  <a:srgbClr val="FFFF66"/>
                </a:solidFill>
                <a:cs typeface="Arial"/>
              </a:rPr>
              <a:t>on surfaces</a:t>
            </a:r>
          </a:p>
        </p:txBody>
      </p:sp>
      <p:sp>
        <p:nvSpPr>
          <p:cNvPr id="1405960" name="Line 8"/>
          <p:cNvSpPr>
            <a:spLocks noChangeShapeType="1"/>
          </p:cNvSpPr>
          <p:nvPr/>
        </p:nvSpPr>
        <p:spPr bwMode="auto">
          <a:xfrm>
            <a:off x="5181600" y="2057400"/>
            <a:ext cx="0" cy="2286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405961" name="Text Box 9"/>
          <p:cNvSpPr txBox="1">
            <a:spLocks noChangeArrowheads="1"/>
          </p:cNvSpPr>
          <p:nvPr/>
        </p:nvSpPr>
        <p:spPr bwMode="auto">
          <a:xfrm>
            <a:off x="4038600" y="4418013"/>
            <a:ext cx="31178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1800">
                <a:solidFill>
                  <a:srgbClr val="FFFFFF"/>
                </a:solidFill>
                <a:cs typeface="Arial"/>
              </a:rPr>
              <a:t>Global Illumination</a:t>
            </a:r>
          </a:p>
          <a:p>
            <a:pPr algn="l" eaLnBrk="1" hangingPunct="1">
              <a:defRPr/>
            </a:pPr>
            <a:r>
              <a:rPr lang="en-US" sz="1800">
                <a:solidFill>
                  <a:srgbClr val="FFFFFF"/>
                </a:solidFill>
                <a:cs typeface="Arial"/>
              </a:rPr>
              <a:t>(One bounce indirect)</a:t>
            </a:r>
          </a:p>
          <a:p>
            <a:pPr algn="l" eaLnBrk="1" hangingPunct="1">
              <a:defRPr/>
            </a:pPr>
            <a:r>
              <a:rPr lang="en-US" sz="1800">
                <a:solidFill>
                  <a:srgbClr val="FFFFFF"/>
                </a:solidFill>
                <a:cs typeface="Arial"/>
              </a:rPr>
              <a:t>[Mirrors, Refraction]</a:t>
            </a:r>
          </a:p>
        </p:txBody>
      </p:sp>
      <p:sp>
        <p:nvSpPr>
          <p:cNvPr id="1405962" name="Line 10"/>
          <p:cNvSpPr>
            <a:spLocks noChangeShapeType="1"/>
          </p:cNvSpPr>
          <p:nvPr/>
        </p:nvSpPr>
        <p:spPr bwMode="auto">
          <a:xfrm>
            <a:off x="7467600" y="2057400"/>
            <a:ext cx="0" cy="3657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405963" name="Text Box 11"/>
          <p:cNvSpPr txBox="1">
            <a:spLocks noChangeArrowheads="1"/>
          </p:cNvSpPr>
          <p:nvPr/>
        </p:nvSpPr>
        <p:spPr bwMode="auto">
          <a:xfrm>
            <a:off x="6059488" y="5729288"/>
            <a:ext cx="32019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1800">
                <a:solidFill>
                  <a:srgbClr val="FFFFFF"/>
                </a:solidFill>
                <a:cs typeface="Arial"/>
              </a:rPr>
              <a:t>(Two bounce indirect) </a:t>
            </a:r>
          </a:p>
          <a:p>
            <a:pPr algn="l" eaLnBrk="1" hangingPunct="1">
              <a:defRPr/>
            </a:pPr>
            <a:r>
              <a:rPr lang="en-US" sz="1800">
                <a:solidFill>
                  <a:srgbClr val="FFFFFF"/>
                </a:solidFill>
                <a:cs typeface="Arial"/>
              </a:rPr>
              <a:t>[Caustics etc]</a:t>
            </a:r>
          </a:p>
        </p:txBody>
      </p:sp>
      <p:sp>
        <p:nvSpPr>
          <p:cNvPr id="1405964" name="Text Box 12"/>
          <p:cNvSpPr txBox="1">
            <a:spLocks noChangeArrowheads="1"/>
          </p:cNvSpPr>
          <p:nvPr/>
        </p:nvSpPr>
        <p:spPr bwMode="auto">
          <a:xfrm>
            <a:off x="457200" y="4572000"/>
            <a:ext cx="36877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US" sz="3200">
                <a:solidFill>
                  <a:srgbClr val="FFFF66"/>
                </a:solidFill>
                <a:cs typeface="Arial"/>
              </a:rPr>
              <a:t>OpenGL Shading</a:t>
            </a:r>
          </a:p>
        </p:txBody>
      </p:sp>
    </p:spTree>
    <p:extLst>
      <p:ext uri="{BB962C8B-B14F-4D97-AF65-F5344CB8AC3E}">
        <p14:creationId xmlns:p14="http://schemas.microsoft.com/office/powerpoint/2010/main" val="257972606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2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21317" name="Picture 5" descr="slide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9167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4642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7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Reflectance Equation (review)</a:t>
            </a:r>
          </a:p>
          <a:p>
            <a:r>
              <a:rPr lang="en-US"/>
              <a:t>Global Illumination</a:t>
            </a:r>
          </a:p>
          <a:p>
            <a:r>
              <a:rPr lang="en-US"/>
              <a:t>Rendering Equation</a:t>
            </a:r>
          </a:p>
          <a:p>
            <a:r>
              <a:rPr lang="en-US"/>
              <a:t>As a general Integral Equation and Operator</a:t>
            </a:r>
          </a:p>
          <a:p>
            <a:r>
              <a:rPr lang="en-US"/>
              <a:t>Approximations (Ray Tracing, Radiosity)</a:t>
            </a:r>
          </a:p>
          <a:p>
            <a:r>
              <a:rPr lang="en-US" i="1">
                <a:solidFill>
                  <a:srgbClr val="FFFF66"/>
                </a:solidFill>
              </a:rPr>
              <a:t>Surface Parameterization (Standard Form)</a:t>
            </a:r>
          </a:p>
        </p:txBody>
      </p:sp>
    </p:spTree>
    <p:extLst>
      <p:ext uri="{BB962C8B-B14F-4D97-AF65-F5344CB8AC3E}">
        <p14:creationId xmlns:p14="http://schemas.microsoft.com/office/powerpoint/2010/main" val="556956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07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/>
              <a:t>Rendering Equation</a:t>
            </a:r>
          </a:p>
        </p:txBody>
      </p:sp>
      <p:graphicFrame>
        <p:nvGraphicFramePr>
          <p:cNvPr id="1411075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97338" y="2971800"/>
          <a:ext cx="4746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7480" imgH="228600" progId="Equation.DSMT4">
                  <p:embed/>
                </p:oleObj>
              </mc:Choice>
              <mc:Fallback>
                <p:oleObj name="Equation" r:id="rId2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1800"/>
                        <a:ext cx="474662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107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48200" y="3060700"/>
          <a:ext cx="4587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440" imgH="215640" progId="Equation.DSMT4">
                  <p:embed/>
                </p:oleObj>
              </mc:Choice>
              <mc:Fallback>
                <p:oleObj name="Equation" r:id="rId4" imgW="1904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060700"/>
                        <a:ext cx="4587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1077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886200"/>
          <a:ext cx="3460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720" imgH="139680" progId="Equation.DSMT4">
                  <p:embed/>
                </p:oleObj>
              </mc:Choice>
              <mc:Fallback>
                <p:oleObj name="Equation" r:id="rId6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886200"/>
                        <a:ext cx="3460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1078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pSp>
        <p:nvGrpSpPr>
          <p:cNvPr id="1411079" name="Group 7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411080" name="Line 8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411081" name="Line 9"/>
            <p:cNvSpPr>
              <a:spLocks noChangeShapeType="1"/>
            </p:cNvSpPr>
            <p:nvPr/>
          </p:nvSpPr>
          <p:spPr bwMode="auto">
            <a:xfrm>
              <a:off x="4320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411082" name="Line 10"/>
            <p:cNvSpPr>
              <a:spLocks noChangeShapeType="1"/>
            </p:cNvSpPr>
            <p:nvPr/>
          </p:nvSpPr>
          <p:spPr bwMode="auto">
            <a:xfrm>
              <a:off x="4080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411083" name="Line 11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1084" name="Line 12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1085" name="Line 13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1411086" name="Object 14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154113" y="4840288"/>
          <a:ext cx="7367587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466800" imgH="368280" progId="Equation.DSMT4">
                  <p:embed/>
                </p:oleObj>
              </mc:Choice>
              <mc:Fallback>
                <p:oleObj name="Equation" r:id="rId8" imgW="34668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4840288"/>
                        <a:ext cx="7367587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1087" name="Text Box 15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00FFFF"/>
                </a:solidFill>
                <a:cs typeface="Arial"/>
              </a:rPr>
              <a:t>Reflected Light</a:t>
            </a:r>
          </a:p>
          <a:p>
            <a:pPr algn="l" eaLnBrk="1" hangingPunct="1"/>
            <a:r>
              <a:rPr lang="en-US" sz="2000">
                <a:solidFill>
                  <a:srgbClr val="00FFFF"/>
                </a:solidFill>
                <a:cs typeface="Arial"/>
              </a:rPr>
              <a:t>(Output Image)</a:t>
            </a:r>
          </a:p>
        </p:txBody>
      </p:sp>
      <p:sp>
        <p:nvSpPr>
          <p:cNvPr id="1411088" name="Text Box 16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cs typeface="Arial"/>
              </a:rPr>
              <a:t>Emission</a:t>
            </a:r>
          </a:p>
        </p:txBody>
      </p:sp>
      <p:sp>
        <p:nvSpPr>
          <p:cNvPr id="1411089" name="Text Box 17"/>
          <p:cNvSpPr txBox="1">
            <a:spLocks noChangeArrowheads="1"/>
          </p:cNvSpPr>
          <p:nvPr/>
        </p:nvSpPr>
        <p:spPr bwMode="auto">
          <a:xfrm>
            <a:off x="4403725" y="5573713"/>
            <a:ext cx="1257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00FFFF"/>
                </a:solidFill>
                <a:cs typeface="Arial"/>
              </a:rPr>
              <a:t>Reflected</a:t>
            </a:r>
          </a:p>
          <a:p>
            <a:pPr algn="l" eaLnBrk="1" hangingPunct="1"/>
            <a:r>
              <a:rPr lang="en-US" sz="2000">
                <a:solidFill>
                  <a:srgbClr val="00FFFF"/>
                </a:solidFill>
                <a:cs typeface="Arial"/>
              </a:rPr>
              <a:t>Light</a:t>
            </a:r>
          </a:p>
        </p:txBody>
      </p:sp>
      <p:sp>
        <p:nvSpPr>
          <p:cNvPr id="1411090" name="Text Box 18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cs typeface="Arial"/>
              </a:rPr>
              <a:t>BRDF</a:t>
            </a:r>
          </a:p>
        </p:txBody>
      </p:sp>
      <p:sp>
        <p:nvSpPr>
          <p:cNvPr id="1411091" name="Text Box 19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cs typeface="Arial"/>
              </a:rPr>
              <a:t>Cosine of </a:t>
            </a:r>
          </a:p>
          <a:p>
            <a:pPr algn="l" eaLnBrk="1" hangingPunct="1"/>
            <a:r>
              <a:rPr lang="en-US" sz="2000">
                <a:solidFill>
                  <a:srgbClr val="FFFFFF"/>
                </a:solidFill>
                <a:cs typeface="Arial"/>
              </a:rPr>
              <a:t>Incident angle</a:t>
            </a:r>
          </a:p>
        </p:txBody>
      </p:sp>
      <p:sp>
        <p:nvSpPr>
          <p:cNvPr id="1411092" name="Line 20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1093" name="Line 21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1094" name="Line 22"/>
          <p:cNvSpPr>
            <a:spLocks noChangeShapeType="1"/>
          </p:cNvSpPr>
          <p:nvPr/>
        </p:nvSpPr>
        <p:spPr bwMode="auto">
          <a:xfrm flipH="1" flipV="1">
            <a:off x="2743200" y="2590800"/>
            <a:ext cx="1828800" cy="12954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1095" name="Line 23"/>
          <p:cNvSpPr>
            <a:spLocks noChangeShapeType="1"/>
          </p:cNvSpPr>
          <p:nvPr/>
        </p:nvSpPr>
        <p:spPr bwMode="auto">
          <a:xfrm flipH="1" flipV="1">
            <a:off x="2362200" y="3200400"/>
            <a:ext cx="2133600" cy="685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1096" name="Oval 24"/>
          <p:cNvSpPr>
            <a:spLocks noChangeArrowheads="1"/>
          </p:cNvSpPr>
          <p:nvPr/>
        </p:nvSpPr>
        <p:spPr bwMode="auto">
          <a:xfrm rot="-2975433">
            <a:off x="2276475" y="2767013"/>
            <a:ext cx="762000" cy="304800"/>
          </a:xfrm>
          <a:prstGeom prst="ellipse">
            <a:avLst/>
          </a:prstGeom>
          <a:solidFill>
            <a:srgbClr val="FFFF66"/>
          </a:solidFill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1411097" name="Object 25"/>
          <p:cNvGraphicFramePr>
            <a:graphicFrameLocks noChangeAspect="1"/>
          </p:cNvGraphicFramePr>
          <p:nvPr/>
        </p:nvGraphicFramePr>
        <p:xfrm>
          <a:off x="1846263" y="3048000"/>
          <a:ext cx="711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66400" imgH="228600" progId="Equation.DSMT4">
                  <p:embed/>
                </p:oleObj>
              </mc:Choice>
              <mc:Fallback>
                <p:oleObj name="Equation" r:id="rId10" imgW="266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3048000"/>
                        <a:ext cx="711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1098" name="Line 26"/>
          <p:cNvSpPr>
            <a:spLocks noChangeShapeType="1"/>
          </p:cNvSpPr>
          <p:nvPr/>
        </p:nvSpPr>
        <p:spPr bwMode="auto">
          <a:xfrm flipV="1">
            <a:off x="1676400" y="2514600"/>
            <a:ext cx="990600" cy="228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1099" name="Line 27"/>
          <p:cNvSpPr>
            <a:spLocks noChangeShapeType="1"/>
          </p:cNvSpPr>
          <p:nvPr/>
        </p:nvSpPr>
        <p:spPr bwMode="auto">
          <a:xfrm flipV="1">
            <a:off x="2514600" y="1600200"/>
            <a:ext cx="304800" cy="6858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1100" name="Text Box 28"/>
          <p:cNvSpPr txBox="1">
            <a:spLocks noChangeArrowheads="1"/>
          </p:cNvSpPr>
          <p:nvPr/>
        </p:nvSpPr>
        <p:spPr bwMode="auto">
          <a:xfrm>
            <a:off x="609600" y="1079500"/>
            <a:ext cx="4065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800">
                <a:solidFill>
                  <a:srgbClr val="00FFFF"/>
                </a:solidFill>
                <a:cs typeface="Arial"/>
              </a:rPr>
              <a:t>Surfaces (interreflection)</a:t>
            </a:r>
          </a:p>
        </p:txBody>
      </p:sp>
      <p:graphicFrame>
        <p:nvGraphicFramePr>
          <p:cNvPr id="1411101" name="Object 29"/>
          <p:cNvGraphicFramePr>
            <a:graphicFrameLocks noChangeAspect="1"/>
          </p:cNvGraphicFramePr>
          <p:nvPr/>
        </p:nvGraphicFramePr>
        <p:xfrm>
          <a:off x="1795463" y="2124075"/>
          <a:ext cx="5746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5640" imgH="177480" progId="Equation.DSMT4">
                  <p:embed/>
                </p:oleObj>
              </mc:Choice>
              <mc:Fallback>
                <p:oleObj name="Equation" r:id="rId12" imgW="2156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463" y="2124075"/>
                        <a:ext cx="574675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1102" name="Object 30"/>
          <p:cNvGraphicFramePr>
            <a:graphicFrameLocks noChangeAspect="1"/>
          </p:cNvGraphicFramePr>
          <p:nvPr/>
        </p:nvGraphicFramePr>
        <p:xfrm>
          <a:off x="2292350" y="1571625"/>
          <a:ext cx="4508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4880" imgH="177480" progId="Equation.DSMT4">
                  <p:embed/>
                </p:oleObj>
              </mc:Choice>
              <mc:Fallback>
                <p:oleObj name="Equation" r:id="rId14" imgW="164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2350" y="1571625"/>
                        <a:ext cx="4508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11103" name="Group 31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411104" name="Line 32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411105" name="Oval 33"/>
            <p:cNvSpPr>
              <a:spLocks noChangeArrowheads="1"/>
            </p:cNvSpPr>
            <p:nvPr/>
          </p:nvSpPr>
          <p:spPr bwMode="auto">
            <a:xfrm>
              <a:off x="4848" y="816"/>
              <a:ext cx="192" cy="192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411106" name="Line 34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411107" name="Line 35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411108" name="Line 36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411109" name="Text Box 37"/>
          <p:cNvSpPr txBox="1">
            <a:spLocks noChangeArrowheads="1"/>
          </p:cNvSpPr>
          <p:nvPr/>
        </p:nvSpPr>
        <p:spPr bwMode="auto">
          <a:xfrm>
            <a:off x="898525" y="6259513"/>
            <a:ext cx="1527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00FFFF"/>
                </a:solidFill>
                <a:cs typeface="Arial"/>
              </a:rPr>
              <a:t>UNKNOWN</a:t>
            </a:r>
          </a:p>
        </p:txBody>
      </p:sp>
      <p:sp>
        <p:nvSpPr>
          <p:cNvPr id="1411110" name="Text Box 38"/>
          <p:cNvSpPr txBox="1">
            <a:spLocks noChangeArrowheads="1"/>
          </p:cNvSpPr>
          <p:nvPr/>
        </p:nvSpPr>
        <p:spPr bwMode="auto">
          <a:xfrm>
            <a:off x="4262438" y="6245225"/>
            <a:ext cx="1527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00FFFF"/>
                </a:solidFill>
                <a:cs typeface="Arial"/>
              </a:rPr>
              <a:t>UNKNOWN</a:t>
            </a:r>
          </a:p>
        </p:txBody>
      </p:sp>
      <p:sp>
        <p:nvSpPr>
          <p:cNvPr id="1411111" name="Text Box 39"/>
          <p:cNvSpPr txBox="1">
            <a:spLocks noChangeArrowheads="1"/>
          </p:cNvSpPr>
          <p:nvPr/>
        </p:nvSpPr>
        <p:spPr bwMode="auto">
          <a:xfrm>
            <a:off x="2955925" y="6259513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cs typeface="Arial"/>
              </a:rPr>
              <a:t>KNOWN</a:t>
            </a:r>
          </a:p>
        </p:txBody>
      </p:sp>
      <p:sp>
        <p:nvSpPr>
          <p:cNvPr id="1411112" name="Text Box 40"/>
          <p:cNvSpPr txBox="1">
            <a:spLocks noChangeArrowheads="1"/>
          </p:cNvSpPr>
          <p:nvPr/>
        </p:nvSpPr>
        <p:spPr bwMode="auto">
          <a:xfrm>
            <a:off x="5849938" y="6245225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cs typeface="Arial"/>
              </a:rPr>
              <a:t>KNOWN</a:t>
            </a:r>
          </a:p>
        </p:txBody>
      </p:sp>
      <p:sp>
        <p:nvSpPr>
          <p:cNvPr id="1411113" name="Text Box 41"/>
          <p:cNvSpPr txBox="1">
            <a:spLocks noChangeArrowheads="1"/>
          </p:cNvSpPr>
          <p:nvPr/>
        </p:nvSpPr>
        <p:spPr bwMode="auto">
          <a:xfrm>
            <a:off x="7297738" y="6245225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cs typeface="Arial"/>
              </a:rPr>
              <a:t>KNOWN</a:t>
            </a:r>
          </a:p>
        </p:txBody>
      </p:sp>
      <p:graphicFrame>
        <p:nvGraphicFramePr>
          <p:cNvPr id="1411114" name="Object 42"/>
          <p:cNvGraphicFramePr>
            <a:graphicFrameLocks noChangeAspect="1"/>
          </p:cNvGraphicFramePr>
          <p:nvPr/>
        </p:nvGraphicFramePr>
        <p:xfrm>
          <a:off x="5319713" y="4267200"/>
          <a:ext cx="15525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72840" imgH="228600" progId="Equation.DSMT4">
                  <p:embed/>
                </p:oleObj>
              </mc:Choice>
              <mc:Fallback>
                <p:oleObj name="Equation" r:id="rId16" imgW="6728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9713" y="4267200"/>
                        <a:ext cx="1552575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75942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Change of Variables</a:t>
            </a:r>
          </a:p>
        </p:txBody>
      </p:sp>
      <p:sp>
        <p:nvSpPr>
          <p:cNvPr id="141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pPr>
              <a:buFontTx/>
              <a:buNone/>
            </a:pPr>
            <a:r>
              <a:rPr lang="en-US" sz="2000"/>
              <a:t>    Integral over angles sometimes insufficient.  Write integral in terms of surface radiance only (change of variables)</a:t>
            </a:r>
          </a:p>
        </p:txBody>
      </p:sp>
      <p:graphicFrame>
        <p:nvGraphicFramePr>
          <p:cNvPr id="1412100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154113" y="1295400"/>
          <a:ext cx="7367587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66800" imgH="368280" progId="Equation.DSMT4">
                  <p:embed/>
                </p:oleObj>
              </mc:Choice>
              <mc:Fallback>
                <p:oleObj name="Equation" r:id="rId2" imgW="34668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1295400"/>
                        <a:ext cx="7367587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2101" name="Rectangle 5"/>
          <p:cNvSpPr>
            <a:spLocks noChangeArrowheads="1"/>
          </p:cNvSpPr>
          <p:nvPr/>
        </p:nvSpPr>
        <p:spPr bwMode="auto">
          <a:xfrm>
            <a:off x="7181850" y="1295400"/>
            <a:ext cx="1371600" cy="6096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2102" name="AutoShape 6"/>
          <p:cNvSpPr>
            <a:spLocks noChangeArrowheads="1"/>
          </p:cNvSpPr>
          <p:nvPr/>
        </p:nvSpPr>
        <p:spPr bwMode="auto">
          <a:xfrm rot="10800000">
            <a:off x="1295400" y="5562600"/>
            <a:ext cx="2057400" cy="914400"/>
          </a:xfrm>
          <a:custGeom>
            <a:avLst/>
            <a:gdLst>
              <a:gd name="G0" fmla="+- 2166 0 0"/>
              <a:gd name="G1" fmla="+- 21600 0 2166"/>
              <a:gd name="G2" fmla="*/ 2166 1 2"/>
              <a:gd name="G3" fmla="+- 21600 0 G2"/>
              <a:gd name="G4" fmla="+/ 2166 21600 2"/>
              <a:gd name="G5" fmla="+/ G1 0 2"/>
              <a:gd name="G6" fmla="*/ 21600 21600 2166"/>
              <a:gd name="G7" fmla="*/ G6 1 2"/>
              <a:gd name="G8" fmla="+- 21600 0 G7"/>
              <a:gd name="G9" fmla="*/ 21600 1 2"/>
              <a:gd name="G10" fmla="+- 2166 0 G9"/>
              <a:gd name="G11" fmla="?: G10 G8 0"/>
              <a:gd name="G12" fmla="?: G10 G7 21600"/>
              <a:gd name="T0" fmla="*/ 20517 w 21600"/>
              <a:gd name="T1" fmla="*/ 10800 h 21600"/>
              <a:gd name="T2" fmla="*/ 10800 w 21600"/>
              <a:gd name="T3" fmla="*/ 21600 h 21600"/>
              <a:gd name="T4" fmla="*/ 1083 w 21600"/>
              <a:gd name="T5" fmla="*/ 10800 h 21600"/>
              <a:gd name="T6" fmla="*/ 10800 w 21600"/>
              <a:gd name="T7" fmla="*/ 0 h 21600"/>
              <a:gd name="T8" fmla="*/ 2883 w 21600"/>
              <a:gd name="T9" fmla="*/ 2883 h 21600"/>
              <a:gd name="T10" fmla="*/ 18717 w 21600"/>
              <a:gd name="T11" fmla="*/ 1871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66" y="21600"/>
                </a:lnTo>
                <a:lnTo>
                  <a:pt x="19434" y="21600"/>
                </a:lnTo>
                <a:lnTo>
                  <a:pt x="21600" y="0"/>
                </a:lnTo>
                <a:close/>
              </a:path>
            </a:pathLst>
          </a:cu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2103" name="AutoShape 7"/>
          <p:cNvSpPr>
            <a:spLocks noChangeArrowheads="1"/>
          </p:cNvSpPr>
          <p:nvPr/>
        </p:nvSpPr>
        <p:spPr bwMode="auto">
          <a:xfrm rot="4932475">
            <a:off x="3733800" y="3657600"/>
            <a:ext cx="2057400" cy="914400"/>
          </a:xfrm>
          <a:custGeom>
            <a:avLst/>
            <a:gdLst>
              <a:gd name="G0" fmla="+- 2166 0 0"/>
              <a:gd name="G1" fmla="+- 21600 0 2166"/>
              <a:gd name="G2" fmla="*/ 2166 1 2"/>
              <a:gd name="G3" fmla="+- 21600 0 G2"/>
              <a:gd name="G4" fmla="+/ 2166 21600 2"/>
              <a:gd name="G5" fmla="+/ G1 0 2"/>
              <a:gd name="G6" fmla="*/ 21600 21600 2166"/>
              <a:gd name="G7" fmla="*/ G6 1 2"/>
              <a:gd name="G8" fmla="+- 21600 0 G7"/>
              <a:gd name="G9" fmla="*/ 21600 1 2"/>
              <a:gd name="G10" fmla="+- 2166 0 G9"/>
              <a:gd name="G11" fmla="?: G10 G8 0"/>
              <a:gd name="G12" fmla="?: G10 G7 21600"/>
              <a:gd name="T0" fmla="*/ 20517 w 21600"/>
              <a:gd name="T1" fmla="*/ 10800 h 21600"/>
              <a:gd name="T2" fmla="*/ 10800 w 21600"/>
              <a:gd name="T3" fmla="*/ 21600 h 21600"/>
              <a:gd name="T4" fmla="*/ 1083 w 21600"/>
              <a:gd name="T5" fmla="*/ 10800 h 21600"/>
              <a:gd name="T6" fmla="*/ 10800 w 21600"/>
              <a:gd name="T7" fmla="*/ 0 h 21600"/>
              <a:gd name="T8" fmla="*/ 2883 w 21600"/>
              <a:gd name="T9" fmla="*/ 2883 h 21600"/>
              <a:gd name="T10" fmla="*/ 18717 w 21600"/>
              <a:gd name="T11" fmla="*/ 1871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66" y="21600"/>
                </a:lnTo>
                <a:lnTo>
                  <a:pt x="19434" y="21600"/>
                </a:lnTo>
                <a:lnTo>
                  <a:pt x="21600" y="0"/>
                </a:lnTo>
                <a:close/>
              </a:path>
            </a:pathLst>
          </a:cu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2104" name="Line 8"/>
          <p:cNvSpPr>
            <a:spLocks noChangeShapeType="1"/>
          </p:cNvSpPr>
          <p:nvPr/>
        </p:nvSpPr>
        <p:spPr bwMode="auto">
          <a:xfrm flipV="1">
            <a:off x="2133600" y="4724400"/>
            <a:ext cx="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2105" name="Line 9"/>
          <p:cNvSpPr>
            <a:spLocks noChangeShapeType="1"/>
          </p:cNvSpPr>
          <p:nvPr/>
        </p:nvSpPr>
        <p:spPr bwMode="auto">
          <a:xfrm flipH="1">
            <a:off x="3657600" y="3505200"/>
            <a:ext cx="106680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1412106" name="Object 10"/>
          <p:cNvGraphicFramePr>
            <a:graphicFrameLocks noChangeAspect="1"/>
          </p:cNvGraphicFramePr>
          <p:nvPr/>
        </p:nvGraphicFramePr>
        <p:xfrm>
          <a:off x="1981200" y="5943600"/>
          <a:ext cx="27781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720" imgH="139680" progId="Equation.DSMT4">
                  <p:embed/>
                </p:oleObj>
              </mc:Choice>
              <mc:Fallback>
                <p:oleObj name="Equation" r:id="rId4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943600"/>
                        <a:ext cx="27781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07" name="Object 11"/>
          <p:cNvGraphicFramePr>
            <a:graphicFrameLocks noChangeAspect="1"/>
          </p:cNvGraphicFramePr>
          <p:nvPr/>
        </p:nvGraphicFramePr>
        <p:xfrm>
          <a:off x="4745038" y="3276600"/>
          <a:ext cx="3603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4880" imgH="177480" progId="Equation.DSMT4">
                  <p:embed/>
                </p:oleObj>
              </mc:Choice>
              <mc:Fallback>
                <p:oleObj name="Equation" r:id="rId6" imgW="164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5038" y="3276600"/>
                        <a:ext cx="36036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2108" name="Line 12"/>
          <p:cNvSpPr>
            <a:spLocks noChangeShapeType="1"/>
          </p:cNvSpPr>
          <p:nvPr/>
        </p:nvSpPr>
        <p:spPr bwMode="auto">
          <a:xfrm flipV="1">
            <a:off x="2133600" y="3505200"/>
            <a:ext cx="2590800" cy="23622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1412109" name="Object 13"/>
          <p:cNvGraphicFramePr>
            <a:graphicFrameLocks noChangeAspect="1"/>
          </p:cNvGraphicFramePr>
          <p:nvPr/>
        </p:nvGraphicFramePr>
        <p:xfrm>
          <a:off x="4464050" y="3962400"/>
          <a:ext cx="59690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41200" imgH="177480" progId="Equation.DSMT4">
                  <p:embed/>
                </p:oleObj>
              </mc:Choice>
              <mc:Fallback>
                <p:oleObj name="Equation" r:id="rId8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050" y="3962400"/>
                        <a:ext cx="596900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10" name="Object 14"/>
          <p:cNvGraphicFramePr>
            <a:graphicFrameLocks noChangeAspect="1"/>
          </p:cNvGraphicFramePr>
          <p:nvPr/>
        </p:nvGraphicFramePr>
        <p:xfrm>
          <a:off x="2895600" y="5029200"/>
          <a:ext cx="4143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7480" imgH="228600" progId="Equation.DSMT4">
                  <p:embed/>
                </p:oleObj>
              </mc:Choice>
              <mc:Fallback>
                <p:oleObj name="Equation" r:id="rId10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029200"/>
                        <a:ext cx="41433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11" name="Object 15"/>
          <p:cNvGraphicFramePr>
            <a:graphicFrameLocks noChangeAspect="1"/>
          </p:cNvGraphicFramePr>
          <p:nvPr/>
        </p:nvGraphicFramePr>
        <p:xfrm>
          <a:off x="3630613" y="4267200"/>
          <a:ext cx="6223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66400" imgH="228600" progId="Equation.DSMT4">
                  <p:embed/>
                </p:oleObj>
              </mc:Choice>
              <mc:Fallback>
                <p:oleObj name="Equation" r:id="rId12" imgW="266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0613" y="4267200"/>
                        <a:ext cx="6223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12" name="Object 16"/>
          <p:cNvGraphicFramePr>
            <a:graphicFrameLocks noChangeAspect="1"/>
          </p:cNvGraphicFramePr>
          <p:nvPr/>
        </p:nvGraphicFramePr>
        <p:xfrm>
          <a:off x="2239963" y="4953000"/>
          <a:ext cx="35401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52280" imgH="228600" progId="Equation.DSMT4">
                  <p:embed/>
                </p:oleObj>
              </mc:Choice>
              <mc:Fallback>
                <p:oleObj name="Equation" r:id="rId14" imgW="152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9963" y="4953000"/>
                        <a:ext cx="354012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13" name="Object 17"/>
          <p:cNvGraphicFramePr>
            <a:graphicFrameLocks noChangeAspect="1"/>
          </p:cNvGraphicFramePr>
          <p:nvPr/>
        </p:nvGraphicFramePr>
        <p:xfrm>
          <a:off x="3733800" y="3657600"/>
          <a:ext cx="3841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64880" imgH="228600" progId="Equation.DSMT4">
                  <p:embed/>
                </p:oleObj>
              </mc:Choice>
              <mc:Fallback>
                <p:oleObj name="Equation" r:id="rId16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657600"/>
                        <a:ext cx="38417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2114" name="Line 18"/>
          <p:cNvSpPr>
            <a:spLocks noChangeShapeType="1"/>
          </p:cNvSpPr>
          <p:nvPr/>
        </p:nvSpPr>
        <p:spPr bwMode="auto">
          <a:xfrm flipV="1">
            <a:off x="2133600" y="3352800"/>
            <a:ext cx="2057400" cy="25146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2115" name="Line 19"/>
          <p:cNvSpPr>
            <a:spLocks noChangeShapeType="1"/>
          </p:cNvSpPr>
          <p:nvPr/>
        </p:nvSpPr>
        <p:spPr bwMode="auto">
          <a:xfrm flipV="1">
            <a:off x="2133600" y="3048000"/>
            <a:ext cx="2971800" cy="28194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2116" name="Line 20"/>
          <p:cNvSpPr>
            <a:spLocks noChangeShapeType="1"/>
          </p:cNvSpPr>
          <p:nvPr/>
        </p:nvSpPr>
        <p:spPr bwMode="auto">
          <a:xfrm flipV="1">
            <a:off x="2133600" y="5105400"/>
            <a:ext cx="3200400" cy="762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2117" name="Line 21"/>
          <p:cNvSpPr>
            <a:spLocks noChangeShapeType="1"/>
          </p:cNvSpPr>
          <p:nvPr/>
        </p:nvSpPr>
        <p:spPr bwMode="auto">
          <a:xfrm flipV="1">
            <a:off x="2133600" y="5029200"/>
            <a:ext cx="2286000" cy="838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1412118" name="Object 22"/>
          <p:cNvGraphicFramePr>
            <a:graphicFrameLocks noChangeAspect="1"/>
          </p:cNvGraphicFramePr>
          <p:nvPr/>
        </p:nvGraphicFramePr>
        <p:xfrm>
          <a:off x="3478213" y="4800600"/>
          <a:ext cx="6223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66400" imgH="228600" progId="Equation.DSMT4">
                  <p:embed/>
                </p:oleObj>
              </mc:Choice>
              <mc:Fallback>
                <p:oleObj name="Equation" r:id="rId18" imgW="266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8213" y="4800600"/>
                        <a:ext cx="6223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19" name="Object 23"/>
          <p:cNvGraphicFramePr>
            <a:graphicFrameLocks noChangeAspect="1"/>
          </p:cNvGraphicFramePr>
          <p:nvPr/>
        </p:nvGraphicFramePr>
        <p:xfrm>
          <a:off x="6324600" y="4800600"/>
          <a:ext cx="23622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028520" imgH="419040" progId="Equation.DSMT4">
                  <p:embed/>
                </p:oleObj>
              </mc:Choice>
              <mc:Fallback>
                <p:oleObj name="Equation" r:id="rId20" imgW="10285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800600"/>
                        <a:ext cx="2362200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908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2102" grpId="0" animBg="1"/>
      <p:bldP spid="1412103" grpId="0" animBg="1"/>
      <p:bldP spid="1412104" grpId="0" animBg="1"/>
      <p:bldP spid="1412105" grpId="0" animBg="1"/>
      <p:bldP spid="1412108" grpId="0" animBg="1"/>
      <p:bldP spid="1412114" grpId="0" animBg="1"/>
      <p:bldP spid="1412115" grpId="0" animBg="1"/>
      <p:bldP spid="1412116" grpId="0" animBg="1"/>
      <p:bldP spid="14121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Change of Variables</a:t>
            </a:r>
          </a:p>
        </p:txBody>
      </p:sp>
      <p:sp>
        <p:nvSpPr>
          <p:cNvPr id="141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pPr>
              <a:buFontTx/>
              <a:buNone/>
            </a:pPr>
            <a:r>
              <a:rPr lang="en-US" sz="2000"/>
              <a:t>    Integral over angles sometimes insufficient.  Write integral in terms of surface radiance only (change of variables)</a:t>
            </a:r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r>
              <a:rPr lang="en-US" sz="2000"/>
              <a:t>    </a:t>
            </a:r>
          </a:p>
        </p:txBody>
      </p:sp>
      <p:graphicFrame>
        <p:nvGraphicFramePr>
          <p:cNvPr id="1413124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154113" y="1295400"/>
          <a:ext cx="7367587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66800" imgH="368280" progId="Equation.DSMT4">
                  <p:embed/>
                </p:oleObj>
              </mc:Choice>
              <mc:Fallback>
                <p:oleObj name="Equation" r:id="rId2" imgW="34668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1295400"/>
                        <a:ext cx="7367587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125" name="Rectangle 5"/>
          <p:cNvSpPr>
            <a:spLocks noChangeArrowheads="1"/>
          </p:cNvSpPr>
          <p:nvPr/>
        </p:nvSpPr>
        <p:spPr bwMode="auto">
          <a:xfrm>
            <a:off x="7167563" y="1295400"/>
            <a:ext cx="1371600" cy="6096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1413126" name="Object 6"/>
          <p:cNvGraphicFramePr>
            <a:graphicFrameLocks noChangeAspect="1"/>
          </p:cNvGraphicFramePr>
          <p:nvPr/>
        </p:nvGraphicFramePr>
        <p:xfrm>
          <a:off x="6324600" y="4800600"/>
          <a:ext cx="23622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28520" imgH="419040" progId="Equation.DSMT4">
                  <p:embed/>
                </p:oleObj>
              </mc:Choice>
              <mc:Fallback>
                <p:oleObj name="Equation" r:id="rId4" imgW="10285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800600"/>
                        <a:ext cx="2362200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127" name="Object 7"/>
          <p:cNvGraphicFramePr>
            <a:graphicFrameLocks noChangeAspect="1"/>
          </p:cNvGraphicFramePr>
          <p:nvPr/>
        </p:nvGraphicFramePr>
        <p:xfrm>
          <a:off x="681038" y="2960688"/>
          <a:ext cx="8232775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495680" imgH="469800" progId="Equation.DSMT4">
                  <p:embed/>
                </p:oleObj>
              </mc:Choice>
              <mc:Fallback>
                <p:oleObj name="Equation" r:id="rId6" imgW="44956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8" y="2960688"/>
                        <a:ext cx="8232775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128" name="Rectangle 8"/>
          <p:cNvSpPr>
            <a:spLocks noChangeArrowheads="1"/>
          </p:cNvSpPr>
          <p:nvPr/>
        </p:nvSpPr>
        <p:spPr bwMode="auto">
          <a:xfrm>
            <a:off x="6888163" y="2971800"/>
            <a:ext cx="2039778" cy="8382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1413129" name="Object 9"/>
          <p:cNvGraphicFramePr>
            <a:graphicFrameLocks noChangeAspect="1"/>
          </p:cNvGraphicFramePr>
          <p:nvPr/>
        </p:nvGraphicFramePr>
        <p:xfrm>
          <a:off x="4648200" y="5849938"/>
          <a:ext cx="421005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19240" imgH="419040" progId="Equation.DSMT4">
                  <p:embed/>
                </p:oleObj>
              </mc:Choice>
              <mc:Fallback>
                <p:oleObj name="Equation" r:id="rId8" imgW="20192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849938"/>
                        <a:ext cx="4210050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02625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146" name="Rectangle 2"/>
          <p:cNvSpPr>
            <a:spLocks noChangeArrowheads="1"/>
          </p:cNvSpPr>
          <p:nvPr/>
        </p:nvSpPr>
        <p:spPr bwMode="auto">
          <a:xfrm>
            <a:off x="533400" y="4191000"/>
            <a:ext cx="8382000" cy="7620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4147" name="Rectangle 3"/>
          <p:cNvSpPr>
            <a:spLocks noGrp="1" noChangeArrowheads="1"/>
          </p:cNvSpPr>
          <p:nvPr>
            <p:ph type="title"/>
          </p:nvPr>
        </p:nvSpPr>
        <p:spPr>
          <a:xfrm>
            <a:off x="175179" y="381000"/>
            <a:ext cx="8968821" cy="838200"/>
          </a:xfrm>
        </p:spPr>
        <p:txBody>
          <a:bodyPr/>
          <a:lstStyle/>
          <a:p>
            <a:r>
              <a:rPr lang="en-US" dirty="0"/>
              <a:t>Rendering Equation: Standard Form</a:t>
            </a:r>
          </a:p>
        </p:txBody>
      </p:sp>
      <p:sp>
        <p:nvSpPr>
          <p:cNvPr id="14141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pPr>
              <a:buFontTx/>
              <a:buNone/>
            </a:pPr>
            <a:r>
              <a:rPr lang="en-US" sz="2000"/>
              <a:t>    Integral over angles sometimes insufficient.  Write integral in terms of surface radiance only (change of variables)</a:t>
            </a:r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r>
              <a:rPr lang="en-US" sz="2000"/>
              <a:t>    Domain integral awkward.  Introduce binary visibility fn V</a:t>
            </a:r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</p:txBody>
      </p:sp>
      <p:graphicFrame>
        <p:nvGraphicFramePr>
          <p:cNvPr id="1414149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154113" y="1295400"/>
          <a:ext cx="7367587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66800" imgH="368280" progId="Equation.DSMT4">
                  <p:embed/>
                </p:oleObj>
              </mc:Choice>
              <mc:Fallback>
                <p:oleObj name="Equation" r:id="rId2" imgW="34668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1295400"/>
                        <a:ext cx="7367587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4150" name="Rectangle 6"/>
          <p:cNvSpPr>
            <a:spLocks noChangeArrowheads="1"/>
          </p:cNvSpPr>
          <p:nvPr/>
        </p:nvSpPr>
        <p:spPr bwMode="auto">
          <a:xfrm>
            <a:off x="7167563" y="1295400"/>
            <a:ext cx="1371600" cy="6096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1414151" name="Object 7"/>
          <p:cNvGraphicFramePr>
            <a:graphicFrameLocks noChangeAspect="1"/>
          </p:cNvGraphicFramePr>
          <p:nvPr/>
        </p:nvGraphicFramePr>
        <p:xfrm>
          <a:off x="6324600" y="4800600"/>
          <a:ext cx="23622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28520" imgH="419040" progId="Equation.DSMT4">
                  <p:embed/>
                </p:oleObj>
              </mc:Choice>
              <mc:Fallback>
                <p:oleObj name="Equation" r:id="rId4" imgW="10285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800600"/>
                        <a:ext cx="2362200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4152" name="Object 8"/>
          <p:cNvGraphicFramePr>
            <a:graphicFrameLocks noChangeAspect="1"/>
          </p:cNvGraphicFramePr>
          <p:nvPr/>
        </p:nvGraphicFramePr>
        <p:xfrm>
          <a:off x="681038" y="2960688"/>
          <a:ext cx="8232775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495680" imgH="469800" progId="Equation.DSMT4">
                  <p:embed/>
                </p:oleObj>
              </mc:Choice>
              <mc:Fallback>
                <p:oleObj name="Equation" r:id="rId6" imgW="44956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8" y="2960688"/>
                        <a:ext cx="8232775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4153" name="Rectangle 9"/>
          <p:cNvSpPr>
            <a:spLocks noChangeArrowheads="1"/>
          </p:cNvSpPr>
          <p:nvPr/>
        </p:nvSpPr>
        <p:spPr bwMode="auto">
          <a:xfrm>
            <a:off x="6873875" y="2971800"/>
            <a:ext cx="2061581" cy="8382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1414154" name="Object 10"/>
          <p:cNvGraphicFramePr>
            <a:graphicFrameLocks noChangeAspect="1"/>
          </p:cNvGraphicFramePr>
          <p:nvPr/>
        </p:nvGraphicFramePr>
        <p:xfrm>
          <a:off x="4648200" y="5849938"/>
          <a:ext cx="421005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19240" imgH="419040" progId="Equation.DSMT4">
                  <p:embed/>
                </p:oleObj>
              </mc:Choice>
              <mc:Fallback>
                <p:oleObj name="Equation" r:id="rId8" imgW="20192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849938"/>
                        <a:ext cx="4210050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4155" name="Object 11"/>
          <p:cNvGraphicFramePr>
            <a:graphicFrameLocks noChangeAspect="1"/>
          </p:cNvGraphicFramePr>
          <p:nvPr/>
        </p:nvGraphicFramePr>
        <p:xfrm>
          <a:off x="582613" y="4260850"/>
          <a:ext cx="8278812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520880" imgH="380880" progId="Equation.DSMT4">
                  <p:embed/>
                </p:oleObj>
              </mc:Choice>
              <mc:Fallback>
                <p:oleObj name="Equation" r:id="rId10" imgW="452088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3" y="4260850"/>
                        <a:ext cx="8278812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4156" name="Text Box 12"/>
          <p:cNvSpPr txBox="1">
            <a:spLocks noChangeArrowheads="1"/>
          </p:cNvSpPr>
          <p:nvPr/>
        </p:nvSpPr>
        <p:spPr bwMode="auto">
          <a:xfrm>
            <a:off x="152400" y="5132388"/>
            <a:ext cx="58737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>
                <a:solidFill>
                  <a:srgbClr val="FFFFFF"/>
                </a:solidFill>
                <a:cs typeface="Arial"/>
              </a:rPr>
              <a:t>Same as equation 2.52 Cohen Wallace. It swaps primed</a:t>
            </a:r>
          </a:p>
          <a:p>
            <a:pPr algn="l" eaLnBrk="1" hangingPunct="1"/>
            <a:r>
              <a:rPr lang="en-US" sz="1800">
                <a:solidFill>
                  <a:srgbClr val="FFFFFF"/>
                </a:solidFill>
                <a:cs typeface="Arial"/>
              </a:rPr>
              <a:t>And unprimed, omits angular args of BRDF, - sign.</a:t>
            </a:r>
          </a:p>
          <a:p>
            <a:pPr algn="l" eaLnBrk="1" hangingPunct="1"/>
            <a:r>
              <a:rPr lang="en-US" sz="1800">
                <a:solidFill>
                  <a:srgbClr val="FFFFFF"/>
                </a:solidFill>
                <a:cs typeface="Arial"/>
              </a:rPr>
              <a:t>Same as equation above 19.3 in Shirley, except he has </a:t>
            </a:r>
          </a:p>
          <a:p>
            <a:pPr algn="l" eaLnBrk="1" hangingPunct="1"/>
            <a:r>
              <a:rPr lang="en-US" sz="1800">
                <a:solidFill>
                  <a:srgbClr val="FFFFFF"/>
                </a:solidFill>
                <a:cs typeface="Arial"/>
              </a:rPr>
              <a:t>no emission, slightly diff. notation</a:t>
            </a:r>
          </a:p>
        </p:txBody>
      </p:sp>
    </p:spTree>
    <p:extLst>
      <p:ext uri="{BB962C8B-B14F-4D97-AF65-F5344CB8AC3E}">
        <p14:creationId xmlns:p14="http://schemas.microsoft.com/office/powerpoint/2010/main" val="23369911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Radiosity Equation</a:t>
            </a:r>
          </a:p>
        </p:txBody>
      </p:sp>
      <p:graphicFrame>
        <p:nvGraphicFramePr>
          <p:cNvPr id="1422339" name="Object 3"/>
          <p:cNvGraphicFramePr>
            <a:graphicFrameLocks noGrp="1" noChangeAspect="1"/>
          </p:cNvGraphicFramePr>
          <p:nvPr>
            <p:ph type="body" idx="1"/>
          </p:nvPr>
        </p:nvGraphicFramePr>
        <p:xfrm>
          <a:off x="304800" y="1452563"/>
          <a:ext cx="8839200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520880" imgH="380880" progId="Equation.DSMT4">
                  <p:embed/>
                </p:oleObj>
              </mc:Choice>
              <mc:Fallback>
                <p:oleObj name="Equation" r:id="rId2" imgW="452088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452563"/>
                        <a:ext cx="8839200" cy="74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2340" name="Text Box 4"/>
          <p:cNvSpPr txBox="1">
            <a:spLocks noChangeArrowheads="1"/>
          </p:cNvSpPr>
          <p:nvPr/>
        </p:nvSpPr>
        <p:spPr bwMode="auto">
          <a:xfrm>
            <a:off x="822325" y="2401888"/>
            <a:ext cx="7748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Drop angular dependence (diffuse Lambertian surfaces)</a:t>
            </a:r>
          </a:p>
        </p:txBody>
      </p:sp>
      <p:graphicFrame>
        <p:nvGraphicFramePr>
          <p:cNvPr id="1422341" name="Object 5"/>
          <p:cNvGraphicFramePr>
            <a:graphicFrameLocks noChangeAspect="1"/>
          </p:cNvGraphicFramePr>
          <p:nvPr/>
        </p:nvGraphicFramePr>
        <p:xfrm>
          <a:off x="1774825" y="3048000"/>
          <a:ext cx="5900738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84400" imgH="380880" progId="Equation.DSMT4">
                  <p:embed/>
                </p:oleObj>
              </mc:Choice>
              <mc:Fallback>
                <p:oleObj name="Equation" r:id="rId4" imgW="29844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5" y="3048000"/>
                        <a:ext cx="5900738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2342" name="Text Box 6"/>
          <p:cNvSpPr txBox="1">
            <a:spLocks noChangeArrowheads="1"/>
          </p:cNvSpPr>
          <p:nvPr/>
        </p:nvSpPr>
        <p:spPr bwMode="auto">
          <a:xfrm>
            <a:off x="838200" y="3732213"/>
            <a:ext cx="6665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Change variables to radiosity (B) and albedo (</a:t>
            </a:r>
            <a:r>
              <a:rPr lang="el-GR">
                <a:solidFill>
                  <a:srgbClr val="FFFFFF"/>
                </a:solidFill>
                <a:cs typeface="Arial" charset="0"/>
              </a:rPr>
              <a:t>ρ</a:t>
            </a:r>
            <a:r>
              <a:rPr lang="en-US">
                <a:solidFill>
                  <a:srgbClr val="FFFFFF"/>
                </a:solidFill>
                <a:cs typeface="Arial" charset="0"/>
              </a:rPr>
              <a:t>)</a:t>
            </a:r>
            <a:endParaRPr lang="el-GR">
              <a:solidFill>
                <a:srgbClr val="FFFFFF"/>
              </a:solidFill>
              <a:cs typeface="Arial" charset="0"/>
            </a:endParaRPr>
          </a:p>
        </p:txBody>
      </p:sp>
      <p:graphicFrame>
        <p:nvGraphicFramePr>
          <p:cNvPr id="1422343" name="Object 7"/>
          <p:cNvGraphicFramePr>
            <a:graphicFrameLocks noChangeAspect="1"/>
          </p:cNvGraphicFramePr>
          <p:nvPr/>
        </p:nvGraphicFramePr>
        <p:xfrm>
          <a:off x="1803400" y="4281488"/>
          <a:ext cx="5878513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971800" imgH="444240" progId="Equation.DSMT4">
                  <p:embed/>
                </p:oleObj>
              </mc:Choice>
              <mc:Fallback>
                <p:oleObj name="Equation" r:id="rId6" imgW="29718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4281488"/>
                        <a:ext cx="5878513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2344" name="Text Box 8"/>
          <p:cNvSpPr txBox="1">
            <a:spLocks noChangeArrowheads="1"/>
          </p:cNvSpPr>
          <p:nvPr/>
        </p:nvSpPr>
        <p:spPr bwMode="auto">
          <a:xfrm>
            <a:off x="42863" y="5881688"/>
            <a:ext cx="9204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Same as equation 2.54 in Cohen Wallace handout (read sec 2.6.3)</a:t>
            </a:r>
          </a:p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Ignore factors of </a:t>
            </a:r>
            <a:r>
              <a:rPr lang="el-GR">
                <a:solidFill>
                  <a:srgbClr val="FFFFFF"/>
                </a:solidFill>
                <a:cs typeface="Arial" charset="0"/>
              </a:rPr>
              <a:t>π</a:t>
            </a:r>
            <a:r>
              <a:rPr lang="en-US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>
                <a:solidFill>
                  <a:srgbClr val="FFFFFF"/>
                </a:solidFill>
                <a:cs typeface="Arial"/>
              </a:rPr>
              <a:t>which can be absorbed.  </a:t>
            </a:r>
          </a:p>
        </p:txBody>
      </p:sp>
      <p:sp>
        <p:nvSpPr>
          <p:cNvPr id="1422345" name="Text Box 9"/>
          <p:cNvSpPr txBox="1">
            <a:spLocks noChangeArrowheads="1"/>
          </p:cNvSpPr>
          <p:nvPr/>
        </p:nvSpPr>
        <p:spPr bwMode="auto">
          <a:xfrm>
            <a:off x="838200" y="5103813"/>
            <a:ext cx="8270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Expresses conservation of light energy at all points in space</a:t>
            </a:r>
          </a:p>
        </p:txBody>
      </p:sp>
    </p:spTree>
    <p:extLst>
      <p:ext uri="{BB962C8B-B14F-4D97-AF65-F5344CB8AC3E}">
        <p14:creationId xmlns:p14="http://schemas.microsoft.com/office/powerpoint/2010/main" val="358417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2340" grpId="0"/>
      <p:bldP spid="1422342" grpId="0"/>
      <p:bldP spid="1422344" grpId="0"/>
      <p:bldP spid="142234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Discretization and Form Factors</a:t>
            </a:r>
          </a:p>
        </p:txBody>
      </p:sp>
      <p:graphicFrame>
        <p:nvGraphicFramePr>
          <p:cNvPr id="1423363" name="Object 3"/>
          <p:cNvGraphicFramePr>
            <a:graphicFrameLocks noChangeAspect="1"/>
          </p:cNvGraphicFramePr>
          <p:nvPr/>
        </p:nvGraphicFramePr>
        <p:xfrm>
          <a:off x="966788" y="1600200"/>
          <a:ext cx="7558087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71800" imgH="444240" progId="Equation.DSMT4">
                  <p:embed/>
                </p:oleObj>
              </mc:Choice>
              <mc:Fallback>
                <p:oleObj name="Equation" r:id="rId2" imgW="29718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788" y="1600200"/>
                        <a:ext cx="7558087" cy="1131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3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396068"/>
              </p:ext>
            </p:extLst>
          </p:nvPr>
        </p:nvGraphicFramePr>
        <p:xfrm>
          <a:off x="1484313" y="2921000"/>
          <a:ext cx="4271962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11300" imgH="495300" progId="Equation.DSMT4">
                  <p:embed/>
                </p:oleObj>
              </mc:Choice>
              <mc:Fallback>
                <p:oleObj name="Equation" r:id="rId4" imgW="15113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4313" y="2921000"/>
                        <a:ext cx="4271962" cy="140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365" name="Text Box 5"/>
          <p:cNvSpPr txBox="1">
            <a:spLocks noChangeArrowheads="1"/>
          </p:cNvSpPr>
          <p:nvPr/>
        </p:nvSpPr>
        <p:spPr bwMode="auto">
          <a:xfrm>
            <a:off x="533400" y="4772025"/>
            <a:ext cx="8610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F is the </a:t>
            </a:r>
            <a:r>
              <a:rPr lang="en-US" b="1" i="1">
                <a:solidFill>
                  <a:srgbClr val="FFFFFF"/>
                </a:solidFill>
                <a:cs typeface="Arial"/>
              </a:rPr>
              <a:t>form factor.  </a:t>
            </a:r>
            <a:r>
              <a:rPr lang="en-US">
                <a:solidFill>
                  <a:srgbClr val="FFFFFF"/>
                </a:solidFill>
                <a:cs typeface="Arial"/>
              </a:rPr>
              <a:t>It is dimensionless and is the fraction of energy leaving the entirety of patch j (</a:t>
            </a:r>
            <a:r>
              <a:rPr lang="en-US" i="1">
                <a:solidFill>
                  <a:srgbClr val="FFFFFF"/>
                </a:solidFill>
                <a:cs typeface="Arial"/>
              </a:rPr>
              <a:t>multiply by area of</a:t>
            </a:r>
            <a:r>
              <a:rPr lang="en-US">
                <a:solidFill>
                  <a:srgbClr val="FFFFFF"/>
                </a:solidFill>
                <a:cs typeface="Arial"/>
              </a:rPr>
              <a:t> j to get total energy) that arrives anywhere in the entirety of patch i (</a:t>
            </a:r>
            <a:r>
              <a:rPr lang="en-US" i="1">
                <a:solidFill>
                  <a:srgbClr val="FFFFFF"/>
                </a:solidFill>
                <a:cs typeface="Arial"/>
              </a:rPr>
              <a:t>divide by area of i</a:t>
            </a:r>
            <a:r>
              <a:rPr lang="en-US">
                <a:solidFill>
                  <a:srgbClr val="FFFFFF"/>
                </a:solidFill>
                <a:cs typeface="Arial"/>
              </a:rPr>
              <a:t> to get energy per unit area or radiosity).  </a:t>
            </a:r>
            <a:endParaRPr lang="en-US" b="1" i="1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813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Illumination Models</a:t>
            </a:r>
          </a:p>
        </p:txBody>
      </p:sp>
      <p:sp>
        <p:nvSpPr>
          <p:cNvPr id="135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302625" cy="52578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/>
              <a:t>Local Illumination</a:t>
            </a:r>
          </a:p>
          <a:p>
            <a:pPr lvl="1"/>
            <a:r>
              <a:rPr lang="en-US" dirty="0"/>
              <a:t>Light directly from light sources to surface</a:t>
            </a:r>
          </a:p>
          <a:p>
            <a:pPr lvl="1"/>
            <a:r>
              <a:rPr lang="en-US" dirty="0"/>
              <a:t>No shadows (cast shadows are a global effect)</a:t>
            </a:r>
          </a:p>
          <a:p>
            <a:pPr>
              <a:buFont typeface="Wingdings" charset="0"/>
              <a:buNone/>
            </a:pPr>
            <a:r>
              <a:rPr lang="en-US" i="1" dirty="0"/>
              <a:t>Global Illumination: multiple bounces (indirect light)</a:t>
            </a:r>
          </a:p>
          <a:p>
            <a:pPr lvl="1"/>
            <a:r>
              <a:rPr lang="en-US" dirty="0"/>
              <a:t>Hard and soft shadows</a:t>
            </a:r>
          </a:p>
          <a:p>
            <a:pPr lvl="1"/>
            <a:r>
              <a:rPr lang="en-US" dirty="0"/>
              <a:t>Reflections/refractions (already seen in ray tracing)</a:t>
            </a:r>
          </a:p>
          <a:p>
            <a:pPr lvl="1"/>
            <a:r>
              <a:rPr lang="en-US" dirty="0"/>
              <a:t>Diffuse and glossy interreflections (</a:t>
            </a:r>
            <a:r>
              <a:rPr lang="en-US" dirty="0" err="1"/>
              <a:t>radiosity</a:t>
            </a:r>
            <a:r>
              <a:rPr lang="en-US" dirty="0"/>
              <a:t>, caustics)</a:t>
            </a:r>
            <a:r>
              <a:rPr lang="en-US" b="1" dirty="0">
                <a:hlinkClick r:id="rId2"/>
              </a:rPr>
              <a:t> </a:t>
            </a:r>
            <a:endParaRPr lang="en-US" b="1" dirty="0"/>
          </a:p>
          <a:p>
            <a:pPr lvl="1"/>
            <a:endParaRPr lang="en-US" b="1" dirty="0"/>
          </a:p>
          <a:p>
            <a:pPr lvl="1"/>
            <a:endParaRPr lang="en-US" dirty="0"/>
          </a:p>
        </p:txBody>
      </p:sp>
      <p:pic>
        <p:nvPicPr>
          <p:cNvPr id="1354756" name="Picture 4" descr="sc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4254500"/>
            <a:ext cx="3471862" cy="26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54757" name="Text Box 5"/>
          <p:cNvSpPr txBox="1">
            <a:spLocks noChangeArrowheads="1"/>
          </p:cNvSpPr>
          <p:nvPr/>
        </p:nvSpPr>
        <p:spPr bwMode="auto">
          <a:xfrm>
            <a:off x="4394200" y="6457950"/>
            <a:ext cx="469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dirty="0">
                <a:solidFill>
                  <a:srgbClr val="FFFFFF"/>
                </a:solidFill>
                <a:latin typeface="Arial"/>
              </a:rPr>
              <a:t>Some images courtesy Henrik </a:t>
            </a:r>
            <a:r>
              <a:rPr lang="en-US" sz="1800" dirty="0" err="1">
                <a:solidFill>
                  <a:srgbClr val="FFFFFF"/>
                </a:solidFill>
                <a:latin typeface="Arial"/>
              </a:rPr>
              <a:t>Wann</a:t>
            </a:r>
            <a:r>
              <a:rPr lang="en-US" sz="1800" dirty="0">
                <a:solidFill>
                  <a:srgbClr val="FFFFFF"/>
                </a:solidFill>
                <a:latin typeface="Arial"/>
              </a:rPr>
              <a:t> Jensen</a:t>
            </a:r>
          </a:p>
        </p:txBody>
      </p:sp>
    </p:spTree>
    <p:extLst>
      <p:ext uri="{BB962C8B-B14F-4D97-AF65-F5344CB8AC3E}">
        <p14:creationId xmlns:p14="http://schemas.microsoft.com/office/powerpoint/2010/main" val="39114497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 Factors</a:t>
            </a:r>
          </a:p>
        </p:txBody>
      </p:sp>
      <p:sp>
        <p:nvSpPr>
          <p:cNvPr id="1424387" name="AutoShape 3"/>
          <p:cNvSpPr>
            <a:spLocks noChangeArrowheads="1"/>
          </p:cNvSpPr>
          <p:nvPr/>
        </p:nvSpPr>
        <p:spPr bwMode="auto">
          <a:xfrm rot="10800000">
            <a:off x="3962400" y="3733800"/>
            <a:ext cx="2057400" cy="914400"/>
          </a:xfrm>
          <a:custGeom>
            <a:avLst/>
            <a:gdLst>
              <a:gd name="G0" fmla="+- 2166 0 0"/>
              <a:gd name="G1" fmla="+- 21600 0 2166"/>
              <a:gd name="G2" fmla="*/ 2166 1 2"/>
              <a:gd name="G3" fmla="+- 21600 0 G2"/>
              <a:gd name="G4" fmla="+/ 2166 21600 2"/>
              <a:gd name="G5" fmla="+/ G1 0 2"/>
              <a:gd name="G6" fmla="*/ 21600 21600 2166"/>
              <a:gd name="G7" fmla="*/ G6 1 2"/>
              <a:gd name="G8" fmla="+- 21600 0 G7"/>
              <a:gd name="G9" fmla="*/ 21600 1 2"/>
              <a:gd name="G10" fmla="+- 2166 0 G9"/>
              <a:gd name="G11" fmla="?: G10 G8 0"/>
              <a:gd name="G12" fmla="?: G10 G7 21600"/>
              <a:gd name="T0" fmla="*/ 20517 w 21600"/>
              <a:gd name="T1" fmla="*/ 10800 h 21600"/>
              <a:gd name="T2" fmla="*/ 10800 w 21600"/>
              <a:gd name="T3" fmla="*/ 21600 h 21600"/>
              <a:gd name="T4" fmla="*/ 1083 w 21600"/>
              <a:gd name="T5" fmla="*/ 10800 h 21600"/>
              <a:gd name="T6" fmla="*/ 10800 w 21600"/>
              <a:gd name="T7" fmla="*/ 0 h 21600"/>
              <a:gd name="T8" fmla="*/ 2883 w 21600"/>
              <a:gd name="T9" fmla="*/ 2883 h 21600"/>
              <a:gd name="T10" fmla="*/ 18717 w 21600"/>
              <a:gd name="T11" fmla="*/ 1871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66" y="21600"/>
                </a:lnTo>
                <a:lnTo>
                  <a:pt x="19434" y="21600"/>
                </a:lnTo>
                <a:lnTo>
                  <a:pt x="21600" y="0"/>
                </a:lnTo>
                <a:close/>
              </a:path>
            </a:pathLst>
          </a:cu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24388" name="AutoShape 4"/>
          <p:cNvSpPr>
            <a:spLocks noChangeArrowheads="1"/>
          </p:cNvSpPr>
          <p:nvPr/>
        </p:nvSpPr>
        <p:spPr bwMode="auto">
          <a:xfrm rot="4932475">
            <a:off x="6400800" y="1828800"/>
            <a:ext cx="2057400" cy="914400"/>
          </a:xfrm>
          <a:custGeom>
            <a:avLst/>
            <a:gdLst>
              <a:gd name="G0" fmla="+- 2166 0 0"/>
              <a:gd name="G1" fmla="+- 21600 0 2166"/>
              <a:gd name="G2" fmla="*/ 2166 1 2"/>
              <a:gd name="G3" fmla="+- 21600 0 G2"/>
              <a:gd name="G4" fmla="+/ 2166 21600 2"/>
              <a:gd name="G5" fmla="+/ G1 0 2"/>
              <a:gd name="G6" fmla="*/ 21600 21600 2166"/>
              <a:gd name="G7" fmla="*/ G6 1 2"/>
              <a:gd name="G8" fmla="+- 21600 0 G7"/>
              <a:gd name="G9" fmla="*/ 21600 1 2"/>
              <a:gd name="G10" fmla="+- 2166 0 G9"/>
              <a:gd name="G11" fmla="?: G10 G8 0"/>
              <a:gd name="G12" fmla="?: G10 G7 21600"/>
              <a:gd name="T0" fmla="*/ 20517 w 21600"/>
              <a:gd name="T1" fmla="*/ 10800 h 21600"/>
              <a:gd name="T2" fmla="*/ 10800 w 21600"/>
              <a:gd name="T3" fmla="*/ 21600 h 21600"/>
              <a:gd name="T4" fmla="*/ 1083 w 21600"/>
              <a:gd name="T5" fmla="*/ 10800 h 21600"/>
              <a:gd name="T6" fmla="*/ 10800 w 21600"/>
              <a:gd name="T7" fmla="*/ 0 h 21600"/>
              <a:gd name="T8" fmla="*/ 2883 w 21600"/>
              <a:gd name="T9" fmla="*/ 2883 h 21600"/>
              <a:gd name="T10" fmla="*/ 18717 w 21600"/>
              <a:gd name="T11" fmla="*/ 1871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66" y="21600"/>
                </a:lnTo>
                <a:lnTo>
                  <a:pt x="19434" y="21600"/>
                </a:lnTo>
                <a:lnTo>
                  <a:pt x="21600" y="0"/>
                </a:lnTo>
                <a:close/>
              </a:path>
            </a:pathLst>
          </a:cu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24389" name="Line 5"/>
          <p:cNvSpPr>
            <a:spLocks noChangeShapeType="1"/>
          </p:cNvSpPr>
          <p:nvPr/>
        </p:nvSpPr>
        <p:spPr bwMode="auto">
          <a:xfrm flipV="1">
            <a:off x="4800600" y="2895600"/>
            <a:ext cx="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24390" name="Line 6"/>
          <p:cNvSpPr>
            <a:spLocks noChangeShapeType="1"/>
          </p:cNvSpPr>
          <p:nvPr/>
        </p:nvSpPr>
        <p:spPr bwMode="auto">
          <a:xfrm flipH="1">
            <a:off x="6324600" y="1676400"/>
            <a:ext cx="106680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1424391" name="Object 7"/>
          <p:cNvGraphicFramePr>
            <a:graphicFrameLocks noChangeAspect="1"/>
          </p:cNvGraphicFramePr>
          <p:nvPr/>
        </p:nvGraphicFramePr>
        <p:xfrm>
          <a:off x="7115175" y="1917700"/>
          <a:ext cx="62865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3800" imgH="241200" progId="Equation.DSMT4">
                  <p:embed/>
                </p:oleObj>
              </mc:Choice>
              <mc:Fallback>
                <p:oleObj name="Equation" r:id="rId2" imgW="2538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5175" y="1917700"/>
                        <a:ext cx="62865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4392" name="Object 8"/>
          <p:cNvGraphicFramePr>
            <a:graphicFrameLocks noChangeAspect="1"/>
          </p:cNvGraphicFramePr>
          <p:nvPr/>
        </p:nvGraphicFramePr>
        <p:xfrm>
          <a:off x="4906963" y="3124200"/>
          <a:ext cx="35401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2280" imgH="228600" progId="Equation.DSMT4">
                  <p:embed/>
                </p:oleObj>
              </mc:Choice>
              <mc:Fallback>
                <p:oleObj name="Equation" r:id="rId4" imgW="152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6963" y="3124200"/>
                        <a:ext cx="354012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4393" name="Object 9"/>
          <p:cNvGraphicFramePr>
            <a:graphicFrameLocks noChangeAspect="1"/>
          </p:cNvGraphicFramePr>
          <p:nvPr/>
        </p:nvGraphicFramePr>
        <p:xfrm>
          <a:off x="6400800" y="1814513"/>
          <a:ext cx="384175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4880" imgH="241200" progId="Equation.DSMT4">
                  <p:embed/>
                </p:oleObj>
              </mc:Choice>
              <mc:Fallback>
                <p:oleObj name="Equation" r:id="rId6" imgW="1648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814513"/>
                        <a:ext cx="384175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4394" name="Object 10"/>
          <p:cNvGraphicFramePr>
            <a:graphicFrameLocks noChangeAspect="1"/>
          </p:cNvGraphicFramePr>
          <p:nvPr/>
        </p:nvGraphicFramePr>
        <p:xfrm>
          <a:off x="5059363" y="3902075"/>
          <a:ext cx="566737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8600" imgH="228600" progId="Equation.DSMT4">
                  <p:embed/>
                </p:oleObj>
              </mc:Choice>
              <mc:Fallback>
                <p:oleObj name="Equation" r:id="rId8" imgW="228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9363" y="3902075"/>
                        <a:ext cx="566737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4395" name="Object 11"/>
          <p:cNvGraphicFramePr>
            <a:graphicFrameLocks noChangeAspect="1"/>
          </p:cNvGraphicFramePr>
          <p:nvPr/>
        </p:nvGraphicFramePr>
        <p:xfrm>
          <a:off x="6065838" y="2819400"/>
          <a:ext cx="342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120" imgH="126720" progId="Equation.DSMT4">
                  <p:embed/>
                </p:oleObj>
              </mc:Choice>
              <mc:Fallback>
                <p:oleObj name="Equation" r:id="rId10" imgW="1141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5838" y="2819400"/>
                        <a:ext cx="342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4396" name="Line 12"/>
          <p:cNvSpPr>
            <a:spLocks noChangeShapeType="1"/>
          </p:cNvSpPr>
          <p:nvPr/>
        </p:nvSpPr>
        <p:spPr bwMode="auto">
          <a:xfrm flipV="1">
            <a:off x="4800600" y="1676400"/>
            <a:ext cx="2590800" cy="23622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24397" name="Rectangle 13"/>
          <p:cNvSpPr>
            <a:spLocks noChangeArrowheads="1"/>
          </p:cNvSpPr>
          <p:nvPr/>
        </p:nvSpPr>
        <p:spPr bwMode="auto">
          <a:xfrm>
            <a:off x="4648200" y="3810000"/>
            <a:ext cx="381000" cy="381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24398" name="Rectangle 14"/>
          <p:cNvSpPr>
            <a:spLocks noChangeArrowheads="1"/>
          </p:cNvSpPr>
          <p:nvPr/>
        </p:nvSpPr>
        <p:spPr bwMode="auto">
          <a:xfrm>
            <a:off x="7162800" y="1524000"/>
            <a:ext cx="381000" cy="381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1424399" name="Object 15"/>
          <p:cNvGraphicFramePr>
            <a:graphicFrameLocks noChangeAspect="1"/>
          </p:cNvGraphicFramePr>
          <p:nvPr/>
        </p:nvGraphicFramePr>
        <p:xfrm>
          <a:off x="8001000" y="2209800"/>
          <a:ext cx="471488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90440" imgH="241200" progId="Equation.DSMT4">
                  <p:embed/>
                </p:oleObj>
              </mc:Choice>
              <mc:Fallback>
                <p:oleObj name="Equation" r:id="rId12" imgW="1904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2209800"/>
                        <a:ext cx="471488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4400" name="Object 16"/>
          <p:cNvGraphicFramePr>
            <a:graphicFrameLocks noChangeAspect="1"/>
          </p:cNvGraphicFramePr>
          <p:nvPr/>
        </p:nvGraphicFramePr>
        <p:xfrm>
          <a:off x="6019800" y="3886200"/>
          <a:ext cx="40957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4880" imgH="228600" progId="Equation.DSMT4">
                  <p:embed/>
                </p:oleObj>
              </mc:Choice>
              <mc:Fallback>
                <p:oleObj name="Equation" r:id="rId14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886200"/>
                        <a:ext cx="409575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4401" name="Object 17"/>
          <p:cNvGraphicFramePr>
            <a:graphicFrameLocks noChangeAspect="1"/>
          </p:cNvGraphicFramePr>
          <p:nvPr/>
        </p:nvGraphicFramePr>
        <p:xfrm>
          <a:off x="1276350" y="4875213"/>
          <a:ext cx="6821488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705040" imgH="393480" progId="Equation.DSMT4">
                  <p:embed/>
                </p:oleObj>
              </mc:Choice>
              <mc:Fallback>
                <p:oleObj name="Equation" r:id="rId16" imgW="2705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6350" y="4875213"/>
                        <a:ext cx="6821488" cy="99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4402" name="Object 18"/>
          <p:cNvGraphicFramePr>
            <a:graphicFrameLocks noChangeAspect="1"/>
          </p:cNvGraphicFramePr>
          <p:nvPr/>
        </p:nvGraphicFramePr>
        <p:xfrm>
          <a:off x="3779838" y="5778500"/>
          <a:ext cx="4422775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120760" imgH="431640" progId="Equation.DSMT4">
                  <p:embed/>
                </p:oleObj>
              </mc:Choice>
              <mc:Fallback>
                <p:oleObj name="Equation" r:id="rId18" imgW="21207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5778500"/>
                        <a:ext cx="4422775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7308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Matrix Equation</a:t>
            </a:r>
          </a:p>
        </p:txBody>
      </p:sp>
      <p:graphicFrame>
        <p:nvGraphicFramePr>
          <p:cNvPr id="14254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296713"/>
              </p:ext>
            </p:extLst>
          </p:nvPr>
        </p:nvGraphicFramePr>
        <p:xfrm>
          <a:off x="2854325" y="1216025"/>
          <a:ext cx="4273550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11300" imgH="495300" progId="Equation.DSMT4">
                  <p:embed/>
                </p:oleObj>
              </mc:Choice>
              <mc:Fallback>
                <p:oleObj name="Equation" r:id="rId2" imgW="15113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4325" y="1216025"/>
                        <a:ext cx="4273550" cy="140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5412" name="Object 4"/>
          <p:cNvGraphicFramePr>
            <a:graphicFrameLocks noChangeAspect="1"/>
          </p:cNvGraphicFramePr>
          <p:nvPr/>
        </p:nvGraphicFramePr>
        <p:xfrm>
          <a:off x="2114550" y="2513013"/>
          <a:ext cx="6821488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05040" imgH="393480" progId="Equation.DSMT4">
                  <p:embed/>
                </p:oleObj>
              </mc:Choice>
              <mc:Fallback>
                <p:oleObj name="Equation" r:id="rId4" imgW="2705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4550" y="2513013"/>
                        <a:ext cx="6821488" cy="99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54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490285"/>
              </p:ext>
            </p:extLst>
          </p:nvPr>
        </p:nvGraphicFramePr>
        <p:xfrm>
          <a:off x="2855913" y="3487738"/>
          <a:ext cx="3697287" cy="103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08100" imgH="368300" progId="Equation.DSMT4">
                  <p:embed/>
                </p:oleObj>
              </mc:Choice>
              <mc:Fallback>
                <p:oleObj name="Equation" r:id="rId6" imgW="13081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913" y="3487738"/>
                        <a:ext cx="3697287" cy="1039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54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7421042"/>
              </p:ext>
            </p:extLst>
          </p:nvPr>
        </p:nvGraphicFramePr>
        <p:xfrm>
          <a:off x="382588" y="4235450"/>
          <a:ext cx="3697287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08100" imgH="368300" progId="Equation.DSMT4">
                  <p:embed/>
                </p:oleObj>
              </mc:Choice>
              <mc:Fallback>
                <p:oleObj name="Equation" r:id="rId8" imgW="13081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8" y="4235450"/>
                        <a:ext cx="3697287" cy="103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54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9980990"/>
              </p:ext>
            </p:extLst>
          </p:nvPr>
        </p:nvGraphicFramePr>
        <p:xfrm>
          <a:off x="539750" y="5468938"/>
          <a:ext cx="8002588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832100" imgH="368300" progId="Equation.DSMT4">
                  <p:embed/>
                </p:oleObj>
              </mc:Choice>
              <mc:Fallback>
                <p:oleObj name="Equation" r:id="rId10" imgW="28321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5468938"/>
                        <a:ext cx="8002588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467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Radiosity</a:t>
            </a:r>
          </a:p>
        </p:txBody>
      </p:sp>
      <p:pic>
        <p:nvPicPr>
          <p:cNvPr id="14161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6175"/>
            <a:ext cx="7056438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8970114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Radiosity Epitaph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38941"/>
            <a:ext cx="8485771" cy="5029200"/>
          </a:xfrm>
        </p:spPr>
        <p:txBody>
          <a:bodyPr/>
          <a:lstStyle/>
          <a:p>
            <a:r>
              <a:rPr lang="en-US" dirty="0"/>
              <a:t>Very hot topic (about 1985-1994).  Some of the most beautiful images, greatest researchers; at one point 50% of SIGGRAPH papers</a:t>
            </a:r>
          </a:p>
          <a:p>
            <a:r>
              <a:rPr lang="en-US" dirty="0"/>
              <a:t>But visibility, meshing, discontinuities, complex BRDFs, volumes were all difficult problems</a:t>
            </a:r>
          </a:p>
          <a:p>
            <a:r>
              <a:rPr lang="en-US" dirty="0"/>
              <a:t>Since mid-90s, Monte Carlo (rather than finite element) methods were preferred (going back to Monte Carlo Path Tracing in Kajiya86)</a:t>
            </a:r>
          </a:p>
          <a:p>
            <a:r>
              <a:rPr lang="en-US" dirty="0"/>
              <a:t>Today, path tracing entirely method of choice, widely used in industry.  This is what 168 teaches</a:t>
            </a:r>
          </a:p>
          <a:p>
            <a:r>
              <a:rPr lang="en-US" dirty="0"/>
              <a:t>But some new neural/gaussian radiosity methods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408358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142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i="1" dirty="0"/>
              <a:t>Theory</a:t>
            </a:r>
            <a:r>
              <a:rPr lang="en-US" dirty="0"/>
              <a:t> for all global illumination methods (ray tracing, path tracing, </a:t>
            </a:r>
            <a:r>
              <a:rPr lang="en-US" dirty="0" err="1"/>
              <a:t>radiosity</a:t>
            </a:r>
            <a:r>
              <a:rPr lang="en-US" dirty="0"/>
              <a:t>)</a:t>
            </a:r>
          </a:p>
          <a:p>
            <a:pPr>
              <a:lnSpc>
                <a:spcPct val="90000"/>
              </a:lnSpc>
            </a:pPr>
            <a:r>
              <a:rPr lang="en-US" dirty="0"/>
              <a:t>We derive </a:t>
            </a:r>
            <a:r>
              <a:rPr lang="en-US" b="1" i="1" dirty="0"/>
              <a:t>Rendering Equation</a:t>
            </a:r>
            <a:r>
              <a:rPr lang="en-US" dirty="0"/>
              <a:t> [</a:t>
            </a:r>
            <a:r>
              <a:rPr lang="en-US" dirty="0" err="1"/>
              <a:t>Kajiya</a:t>
            </a:r>
            <a:r>
              <a:rPr lang="en-US" dirty="0"/>
              <a:t> 86]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Major theoretical development in field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Unifying framework for all global illumination</a:t>
            </a:r>
          </a:p>
          <a:p>
            <a:pPr>
              <a:lnSpc>
                <a:spcPct val="90000"/>
              </a:lnSpc>
            </a:pPr>
            <a:r>
              <a:rPr lang="en-US" dirty="0"/>
              <a:t>Discuss existing approaches as special cases</a:t>
            </a:r>
          </a:p>
          <a:p>
            <a:pPr>
              <a:lnSpc>
                <a:spcPct val="90000"/>
              </a:lnSpc>
            </a:pPr>
            <a:r>
              <a:rPr lang="en-US" i="1" dirty="0"/>
              <a:t>Rest of Course: Solving the Rendering Equation (numerically using Monte Carlo Path Tracing) 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/>
              <a:t>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770163" y="524186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824210" y="636319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299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Caustics</a:t>
            </a:r>
          </a:p>
        </p:txBody>
      </p:sp>
      <p:sp>
        <p:nvSpPr>
          <p:cNvPr id="135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62075"/>
            <a:ext cx="7772400" cy="52578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Caustics: Focusing through specular surface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Major research effort in 80s, 90s till today</a:t>
            </a:r>
          </a:p>
        </p:txBody>
      </p:sp>
      <p:pic>
        <p:nvPicPr>
          <p:cNvPr id="1356804" name="Picture 4" descr="cognac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075" y="1922463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41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lecture</a:t>
            </a:r>
          </a:p>
        </p:txBody>
      </p:sp>
      <p:sp>
        <p:nvSpPr>
          <p:cNvPr id="135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7175"/>
            <a:ext cx="86868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i="1" dirty="0"/>
              <a:t>Theory</a:t>
            </a:r>
            <a:r>
              <a:rPr lang="en-US" dirty="0"/>
              <a:t> for all global illumination methods (ray tracing, </a:t>
            </a:r>
            <a:r>
              <a:rPr lang="en-US" i="1" dirty="0"/>
              <a:t>path tracing</a:t>
            </a:r>
            <a:r>
              <a:rPr lang="en-US" dirty="0"/>
              <a:t>, </a:t>
            </a:r>
            <a:r>
              <a:rPr lang="en-US" dirty="0" err="1"/>
              <a:t>radiosity</a:t>
            </a:r>
            <a:r>
              <a:rPr lang="en-US" dirty="0"/>
              <a:t>)</a:t>
            </a:r>
          </a:p>
          <a:p>
            <a:pPr>
              <a:lnSpc>
                <a:spcPct val="90000"/>
              </a:lnSpc>
            </a:pPr>
            <a:r>
              <a:rPr lang="en-US" dirty="0"/>
              <a:t>We derive </a:t>
            </a:r>
            <a:r>
              <a:rPr lang="en-US" b="1" i="1" dirty="0"/>
              <a:t>Rendering Equation</a:t>
            </a:r>
            <a:r>
              <a:rPr lang="en-US" dirty="0"/>
              <a:t> [</a:t>
            </a:r>
            <a:r>
              <a:rPr lang="en-US" dirty="0" err="1"/>
              <a:t>Kajiya</a:t>
            </a:r>
            <a:r>
              <a:rPr lang="en-US" dirty="0"/>
              <a:t> 86]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Major theoretical development in field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Unifying framework for all global illumination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Introduced Path Tracing: core rendering method</a:t>
            </a:r>
          </a:p>
          <a:p>
            <a:pPr>
              <a:lnSpc>
                <a:spcPct val="90000"/>
              </a:lnSpc>
            </a:pPr>
            <a:r>
              <a:rPr lang="en-US" dirty="0"/>
              <a:t>Discuss existing approaches as special cases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/>
              <a:t>    </a:t>
            </a:r>
            <a:r>
              <a:rPr lang="en-US" sz="1800" dirty="0"/>
              <a:t>Fairly theoretical lecture (but important).  Not well covered in textbooks (though see Eric </a:t>
            </a:r>
            <a:r>
              <a:rPr lang="en-US" sz="1800" dirty="0" err="1"/>
              <a:t>Veach</a:t>
            </a:r>
            <a:r>
              <a:rPr lang="ja-JP" altLang="en-US" sz="1800" dirty="0">
                <a:latin typeface="Arial"/>
              </a:rPr>
              <a:t>’</a:t>
            </a:r>
            <a:r>
              <a:rPr lang="en-US" sz="1800" dirty="0"/>
              <a:t>s thesis).  See reading if you are interested.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9586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5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FFFF66"/>
                </a:solidFill>
              </a:rPr>
              <a:t>Reflectance Equation</a:t>
            </a:r>
          </a:p>
          <a:p>
            <a:r>
              <a:rPr lang="en-US" i="1" dirty="0">
                <a:solidFill>
                  <a:srgbClr val="FFFF66"/>
                </a:solidFill>
              </a:rPr>
              <a:t>Global Illumination</a:t>
            </a:r>
          </a:p>
          <a:p>
            <a:r>
              <a:rPr lang="en-US" i="1" dirty="0">
                <a:solidFill>
                  <a:srgbClr val="FFFF66"/>
                </a:solidFill>
              </a:rPr>
              <a:t>Rendering Equation</a:t>
            </a:r>
          </a:p>
          <a:p>
            <a:r>
              <a:rPr lang="en-US" dirty="0"/>
              <a:t>As a general Integral Equation and Operator</a:t>
            </a:r>
          </a:p>
          <a:p>
            <a:r>
              <a:rPr lang="en-US" dirty="0"/>
              <a:t>Approximations (Ray Tracing, </a:t>
            </a:r>
            <a:r>
              <a:rPr lang="en-US" dirty="0" err="1"/>
              <a:t>Radiosity</a:t>
            </a:r>
            <a:r>
              <a:rPr lang="en-US" dirty="0"/>
              <a:t>)</a:t>
            </a:r>
          </a:p>
          <a:p>
            <a:r>
              <a:rPr lang="en-US" dirty="0"/>
              <a:t>Surface Parameterization (Standard Form)</a:t>
            </a:r>
          </a:p>
        </p:txBody>
      </p:sp>
    </p:spTree>
    <p:extLst>
      <p:ext uri="{BB962C8B-B14F-4D97-AF65-F5344CB8AC3E}">
        <p14:creationId xmlns:p14="http://schemas.microsoft.com/office/powerpoint/2010/main" val="306573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45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Reflection Equation</a:t>
            </a:r>
          </a:p>
        </p:txBody>
      </p:sp>
      <p:graphicFrame>
        <p:nvGraphicFramePr>
          <p:cNvPr id="44035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114800" y="2997200"/>
          <a:ext cx="43815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500" imgH="241300" progId="Equation.DSMT4">
                  <p:embed/>
                </p:oleObj>
              </mc:Choice>
              <mc:Fallback>
                <p:oleObj name="Equation" r:id="rId2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997200"/>
                        <a:ext cx="438150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500" imgH="228600" progId="Equation.DSMT4">
                  <p:embed/>
                </p:oleObj>
              </mc:Choice>
              <mc:Fallback>
                <p:oleObj name="Equation" r:id="rId4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7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700" imgH="139700" progId="Equation.DSMT4">
                  <p:embed/>
                </p:oleObj>
              </mc:Choice>
              <mc:Fallback>
                <p:oleObj name="Equation" r:id="rId6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4454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pSp>
        <p:nvGrpSpPr>
          <p:cNvPr id="44039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4456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4457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4458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4459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4460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4040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4462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4463" name="Line 15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4464" name="Line 16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4465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4466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4467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1384468" name="Object 2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871663" y="5084763"/>
          <a:ext cx="5567362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959100" imgH="254000" progId="Equation.DSMT4">
                  <p:embed/>
                </p:oleObj>
              </mc:Choice>
              <mc:Fallback>
                <p:oleObj name="Equation" r:id="rId8" imgW="29591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663" y="5084763"/>
                        <a:ext cx="5567362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4469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(Output Image)</a:t>
            </a:r>
          </a:p>
        </p:txBody>
      </p:sp>
      <p:sp>
        <p:nvSpPr>
          <p:cNvPr id="1384470" name="Text Box 22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Emission</a:t>
            </a:r>
          </a:p>
        </p:txBody>
      </p:sp>
      <p:sp>
        <p:nvSpPr>
          <p:cNvPr id="1384471" name="Text Box 23"/>
          <p:cNvSpPr txBox="1">
            <a:spLocks noChangeArrowheads="1"/>
          </p:cNvSpPr>
          <p:nvPr/>
        </p:nvSpPr>
        <p:spPr bwMode="auto">
          <a:xfrm>
            <a:off x="4403725" y="5573713"/>
            <a:ext cx="1566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(from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source)</a:t>
            </a:r>
          </a:p>
        </p:txBody>
      </p:sp>
      <p:sp>
        <p:nvSpPr>
          <p:cNvPr id="1384472" name="Text Box 24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BRDF</a:t>
            </a:r>
          </a:p>
        </p:txBody>
      </p:sp>
      <p:sp>
        <p:nvSpPr>
          <p:cNvPr id="1384473" name="Text Box 25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angle</a:t>
            </a:r>
          </a:p>
        </p:txBody>
      </p:sp>
    </p:spTree>
    <p:extLst>
      <p:ext uri="{BB962C8B-B14F-4D97-AF65-F5344CB8AC3E}">
        <p14:creationId xmlns:p14="http://schemas.microsoft.com/office/powerpoint/2010/main" val="64009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4469" grpId="0"/>
      <p:bldP spid="1384470" grpId="0"/>
      <p:bldP spid="1384471" grpId="0"/>
      <p:bldP spid="1384472" grpId="0"/>
      <p:bldP spid="13844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47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Reflection Equation</a:t>
            </a:r>
          </a:p>
        </p:txBody>
      </p:sp>
      <p:graphicFrame>
        <p:nvGraphicFramePr>
          <p:cNvPr id="45059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97338" y="2974975"/>
          <a:ext cx="47466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500" imgH="241300" progId="Equation.DSMT4">
                  <p:embed/>
                </p:oleObj>
              </mc:Choice>
              <mc:Fallback>
                <p:oleObj name="Equation" r:id="rId2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4975"/>
                        <a:ext cx="47466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500" imgH="228600" progId="Equation.DSMT4">
                  <p:embed/>
                </p:oleObj>
              </mc:Choice>
              <mc:Fallback>
                <p:oleObj name="Equation" r:id="rId4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700" imgH="139700" progId="Equation.DSMT4">
                  <p:embed/>
                </p:oleObj>
              </mc:Choice>
              <mc:Fallback>
                <p:oleObj name="Equation" r:id="rId6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5478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pSp>
        <p:nvGrpSpPr>
          <p:cNvPr id="45063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5480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481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482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483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484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5064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5486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487" name="Line 15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488" name="Line 16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5489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5490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5491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45068" name="Object 2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639888" y="5084763"/>
          <a:ext cx="6096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200400" imgH="266700" progId="Equation.DSMT4">
                  <p:embed/>
                </p:oleObj>
              </mc:Choice>
              <mc:Fallback>
                <p:oleObj name="Equation" r:id="rId8" imgW="32004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9888" y="5084763"/>
                        <a:ext cx="60960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5493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(Output Image)</a:t>
            </a:r>
          </a:p>
        </p:txBody>
      </p:sp>
      <p:sp>
        <p:nvSpPr>
          <p:cNvPr id="1385494" name="Text Box 22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Emission</a:t>
            </a:r>
          </a:p>
        </p:txBody>
      </p:sp>
      <p:sp>
        <p:nvSpPr>
          <p:cNvPr id="1385495" name="Text Box 23"/>
          <p:cNvSpPr txBox="1">
            <a:spLocks noChangeArrowheads="1"/>
          </p:cNvSpPr>
          <p:nvPr/>
        </p:nvSpPr>
        <p:spPr bwMode="auto">
          <a:xfrm>
            <a:off x="4403725" y="5573713"/>
            <a:ext cx="1566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(from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source)</a:t>
            </a:r>
          </a:p>
        </p:txBody>
      </p:sp>
      <p:sp>
        <p:nvSpPr>
          <p:cNvPr id="1385496" name="Text Box 24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BRDF</a:t>
            </a:r>
          </a:p>
        </p:txBody>
      </p:sp>
      <p:sp>
        <p:nvSpPr>
          <p:cNvPr id="1385497" name="Text Box 25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angle</a:t>
            </a:r>
          </a:p>
        </p:txBody>
      </p:sp>
      <p:sp>
        <p:nvSpPr>
          <p:cNvPr id="1385498" name="Text Box 26"/>
          <p:cNvSpPr txBox="1">
            <a:spLocks noChangeArrowheads="1"/>
          </p:cNvSpPr>
          <p:nvPr/>
        </p:nvSpPr>
        <p:spPr bwMode="auto">
          <a:xfrm>
            <a:off x="4098925" y="4659313"/>
            <a:ext cx="3090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66"/>
                </a:solidFill>
                <a:cs typeface="Arial"/>
              </a:rPr>
              <a:t>Sum over all light sources</a:t>
            </a:r>
          </a:p>
        </p:txBody>
      </p:sp>
      <p:grpSp>
        <p:nvGrpSpPr>
          <p:cNvPr id="45075" name="Group 27"/>
          <p:cNvGrpSpPr>
            <a:grpSpLocks/>
          </p:cNvGrpSpPr>
          <p:nvPr/>
        </p:nvGrpSpPr>
        <p:grpSpPr bwMode="auto">
          <a:xfrm>
            <a:off x="1828800" y="2438400"/>
            <a:ext cx="685800" cy="685800"/>
            <a:chOff x="4704" y="672"/>
            <a:chExt cx="480" cy="480"/>
          </a:xfrm>
        </p:grpSpPr>
        <p:sp>
          <p:nvSpPr>
            <p:cNvPr id="1385500" name="Line 2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1" name="Oval 2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2" name="Line 3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3" name="Line 3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4" name="Line 3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5076" name="Group 33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385506" name="Line 34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7" name="Oval 35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8" name="Line 36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9" name="Line 37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10" name="Line 38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5511" name="Line 39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5512" name="Line 40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5545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49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Reflection Equation</a:t>
            </a:r>
          </a:p>
        </p:txBody>
      </p:sp>
      <p:graphicFrame>
        <p:nvGraphicFramePr>
          <p:cNvPr id="46083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97338" y="2974975"/>
          <a:ext cx="47466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500" imgH="241300" progId="Equation.DSMT4">
                  <p:embed/>
                </p:oleObj>
              </mc:Choice>
              <mc:Fallback>
                <p:oleObj name="Equation" r:id="rId2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4975"/>
                        <a:ext cx="47466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500" imgH="228600" progId="Equation.DSMT4">
                  <p:embed/>
                </p:oleObj>
              </mc:Choice>
              <mc:Fallback>
                <p:oleObj name="Equation" r:id="rId4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700" imgH="139700" progId="Equation.DSMT4">
                  <p:embed/>
                </p:oleObj>
              </mc:Choice>
              <mc:Fallback>
                <p:oleObj name="Equation" r:id="rId6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6502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pSp>
        <p:nvGrpSpPr>
          <p:cNvPr id="46087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6504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5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6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7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8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6088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6510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11" name="Line 15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12" name="Line 16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6513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14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15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46092" name="Object 2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158875" y="4824413"/>
          <a:ext cx="7358063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327400" imgH="368300" progId="Equation.DSMT4">
                  <p:embed/>
                </p:oleObj>
              </mc:Choice>
              <mc:Fallback>
                <p:oleObj name="Equation" r:id="rId8" imgW="33274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75" y="4824413"/>
                        <a:ext cx="7358063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6517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(Output Image)</a:t>
            </a:r>
          </a:p>
        </p:txBody>
      </p:sp>
      <p:sp>
        <p:nvSpPr>
          <p:cNvPr id="1386518" name="Text Box 22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Emission</a:t>
            </a:r>
          </a:p>
        </p:txBody>
      </p:sp>
      <p:sp>
        <p:nvSpPr>
          <p:cNvPr id="1386519" name="Text Box 23"/>
          <p:cNvSpPr txBox="1">
            <a:spLocks noChangeArrowheads="1"/>
          </p:cNvSpPr>
          <p:nvPr/>
        </p:nvSpPr>
        <p:spPr bwMode="auto">
          <a:xfrm>
            <a:off x="4403725" y="5573713"/>
            <a:ext cx="1566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(from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source)</a:t>
            </a:r>
          </a:p>
        </p:txBody>
      </p:sp>
      <p:sp>
        <p:nvSpPr>
          <p:cNvPr id="1386520" name="Text Box 24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BRDF</a:t>
            </a:r>
          </a:p>
        </p:txBody>
      </p:sp>
      <p:sp>
        <p:nvSpPr>
          <p:cNvPr id="1386521" name="Text Box 25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angle</a:t>
            </a:r>
          </a:p>
        </p:txBody>
      </p:sp>
      <p:sp>
        <p:nvSpPr>
          <p:cNvPr id="1386522" name="Text Box 26"/>
          <p:cNvSpPr txBox="1">
            <a:spLocks noChangeArrowheads="1"/>
          </p:cNvSpPr>
          <p:nvPr/>
        </p:nvSpPr>
        <p:spPr bwMode="auto">
          <a:xfrm>
            <a:off x="4327525" y="4354513"/>
            <a:ext cx="3092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66"/>
                </a:solidFill>
                <a:cs typeface="Arial"/>
              </a:rPr>
              <a:t>Replace sum with integral</a:t>
            </a:r>
          </a:p>
        </p:txBody>
      </p:sp>
      <p:grpSp>
        <p:nvGrpSpPr>
          <p:cNvPr id="46099" name="Group 27"/>
          <p:cNvGrpSpPr>
            <a:grpSpLocks/>
          </p:cNvGrpSpPr>
          <p:nvPr/>
        </p:nvGrpSpPr>
        <p:grpSpPr bwMode="auto">
          <a:xfrm>
            <a:off x="1828800" y="2438400"/>
            <a:ext cx="685800" cy="685800"/>
            <a:chOff x="4704" y="672"/>
            <a:chExt cx="480" cy="480"/>
          </a:xfrm>
        </p:grpSpPr>
        <p:sp>
          <p:nvSpPr>
            <p:cNvPr id="1386524" name="Line 2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5" name="Oval 2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6" name="Line 3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7" name="Line 3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8" name="Line 3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6100" name="Group 33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386530" name="Line 34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1" name="Oval 35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2" name="Line 36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3" name="Line 37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4" name="Line 38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6535" name="Line 39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6" name="Line 40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7" name="Line 41"/>
          <p:cNvSpPr>
            <a:spLocks noChangeShapeType="1"/>
          </p:cNvSpPr>
          <p:nvPr/>
        </p:nvSpPr>
        <p:spPr bwMode="auto">
          <a:xfrm flipH="1" flipV="1">
            <a:off x="2743200" y="2590800"/>
            <a:ext cx="1828800" cy="12954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8" name="Line 42"/>
          <p:cNvSpPr>
            <a:spLocks noChangeShapeType="1"/>
          </p:cNvSpPr>
          <p:nvPr/>
        </p:nvSpPr>
        <p:spPr bwMode="auto">
          <a:xfrm flipH="1" flipV="1">
            <a:off x="2362200" y="3200400"/>
            <a:ext cx="2133600" cy="685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9" name="Oval 43"/>
          <p:cNvSpPr>
            <a:spLocks noChangeArrowheads="1"/>
          </p:cNvSpPr>
          <p:nvPr/>
        </p:nvSpPr>
        <p:spPr bwMode="auto">
          <a:xfrm rot="-2975433">
            <a:off x="2276475" y="2767013"/>
            <a:ext cx="762000" cy="304800"/>
          </a:xfrm>
          <a:prstGeom prst="ellipse">
            <a:avLst/>
          </a:prstGeom>
          <a:solidFill>
            <a:srgbClr val="FFFF66"/>
          </a:solidFill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46106" name="Object 44"/>
          <p:cNvGraphicFramePr>
            <a:graphicFrameLocks noChangeAspect="1"/>
          </p:cNvGraphicFramePr>
          <p:nvPr/>
        </p:nvGraphicFramePr>
        <p:xfrm>
          <a:off x="1846263" y="3048000"/>
          <a:ext cx="711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66584" imgH="228501" progId="Equation.DSMT4">
                  <p:embed/>
                </p:oleObj>
              </mc:Choice>
              <mc:Fallback>
                <p:oleObj name="Equation" r:id="rId10" imgW="26658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3048000"/>
                        <a:ext cx="711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857058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9900"/>
      </a:accent1>
      <a:accent2>
        <a:srgbClr val="00FFFF"/>
      </a:accent2>
      <a:accent3>
        <a:srgbClr val="AAAAA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2_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2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26182</TotalTime>
  <Words>1215</Words>
  <Application>Microsoft Macintosh PowerPoint</Application>
  <PresentationFormat>Letter Paper (8.5x11 in)</PresentationFormat>
  <Paragraphs>243</Paragraphs>
  <Slides>34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Times New Roman</vt:lpstr>
      <vt:lpstr>Wingdings</vt:lpstr>
      <vt:lpstr>Default Design</vt:lpstr>
      <vt:lpstr>1_Default Design</vt:lpstr>
      <vt:lpstr>2_Default Design</vt:lpstr>
      <vt:lpstr>3_Default Design</vt:lpstr>
      <vt:lpstr>4_Default Design</vt:lpstr>
      <vt:lpstr>Equation</vt:lpstr>
      <vt:lpstr>Computer Graphics II: Rendering</vt:lpstr>
      <vt:lpstr>To Do</vt:lpstr>
      <vt:lpstr>Illumination Models</vt:lpstr>
      <vt:lpstr>Caustics</vt:lpstr>
      <vt:lpstr>Overview of lecture</vt:lpstr>
      <vt:lpstr>Outline</vt:lpstr>
      <vt:lpstr>Reflection Equation</vt:lpstr>
      <vt:lpstr>Reflection Equation</vt:lpstr>
      <vt:lpstr>Reflection Equation</vt:lpstr>
      <vt:lpstr>Environment Maps</vt:lpstr>
      <vt:lpstr>The Challenge</vt:lpstr>
      <vt:lpstr>Rendering Equation</vt:lpstr>
      <vt:lpstr>Outline</vt:lpstr>
      <vt:lpstr>Rendering Equation (Kajiya 86)</vt:lpstr>
      <vt:lpstr>Rendering Equation as Integral Equation</vt:lpstr>
      <vt:lpstr>Linear Operator Theory</vt:lpstr>
      <vt:lpstr>Linear Operator Equation</vt:lpstr>
      <vt:lpstr>Solving the Rendering Equation</vt:lpstr>
      <vt:lpstr>Solving the Rendering Equation</vt:lpstr>
      <vt:lpstr>Ray Tracing</vt:lpstr>
      <vt:lpstr>Ray Tracing</vt:lpstr>
      <vt:lpstr>PowerPoint Presentation</vt:lpstr>
      <vt:lpstr>Outline</vt:lpstr>
      <vt:lpstr>Rendering Equation</vt:lpstr>
      <vt:lpstr>Change of Variables</vt:lpstr>
      <vt:lpstr>Change of Variables</vt:lpstr>
      <vt:lpstr>Rendering Equation: Standard Form</vt:lpstr>
      <vt:lpstr>Radiosity Equation</vt:lpstr>
      <vt:lpstr>Discretization and Form Factors</vt:lpstr>
      <vt:lpstr>Form Factors</vt:lpstr>
      <vt:lpstr>Matrix Equation</vt:lpstr>
      <vt:lpstr>Radiosity</vt:lpstr>
      <vt:lpstr>Radiosity Epitaph</vt:lpstr>
      <vt:lpstr>Summary</vt:lpstr>
    </vt:vector>
  </TitlesOfParts>
  <Company>Columbia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Ramamoorthi, Ravi</cp:lastModifiedBy>
  <cp:revision>746</cp:revision>
  <cp:lastPrinted>2016-09-17T23:06:26Z</cp:lastPrinted>
  <dcterms:created xsi:type="dcterms:W3CDTF">1999-02-11T00:43:51Z</dcterms:created>
  <dcterms:modified xsi:type="dcterms:W3CDTF">2025-07-03T00:39:46Z</dcterms:modified>
</cp:coreProperties>
</file>