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</p:sldMasterIdLst>
  <p:notesMasterIdLst>
    <p:notesMasterId r:id="rId49"/>
  </p:notesMasterIdLst>
  <p:handoutMasterIdLst>
    <p:handoutMasterId r:id="rId50"/>
  </p:handoutMasterIdLst>
  <p:sldIdLst>
    <p:sldId id="751" r:id="rId3"/>
    <p:sldId id="752" r:id="rId4"/>
    <p:sldId id="753" r:id="rId5"/>
    <p:sldId id="754" r:id="rId6"/>
    <p:sldId id="797" r:id="rId7"/>
    <p:sldId id="755" r:id="rId8"/>
    <p:sldId id="760" r:id="rId9"/>
    <p:sldId id="761" r:id="rId10"/>
    <p:sldId id="765" r:id="rId11"/>
    <p:sldId id="756" r:id="rId12"/>
    <p:sldId id="757" r:id="rId13"/>
    <p:sldId id="758" r:id="rId14"/>
    <p:sldId id="759" r:id="rId15"/>
    <p:sldId id="762" r:id="rId16"/>
    <p:sldId id="763" r:id="rId17"/>
    <p:sldId id="764" r:id="rId18"/>
    <p:sldId id="766" r:id="rId19"/>
    <p:sldId id="767" r:id="rId20"/>
    <p:sldId id="772" r:id="rId21"/>
    <p:sldId id="768" r:id="rId22"/>
    <p:sldId id="773" r:id="rId23"/>
    <p:sldId id="769" r:id="rId24"/>
    <p:sldId id="775" r:id="rId25"/>
    <p:sldId id="776" r:id="rId26"/>
    <p:sldId id="774" r:id="rId27"/>
    <p:sldId id="771" r:id="rId28"/>
    <p:sldId id="777" r:id="rId29"/>
    <p:sldId id="778" r:id="rId30"/>
    <p:sldId id="779" r:id="rId31"/>
    <p:sldId id="780" r:id="rId32"/>
    <p:sldId id="781" r:id="rId33"/>
    <p:sldId id="782" r:id="rId34"/>
    <p:sldId id="783" r:id="rId35"/>
    <p:sldId id="784" r:id="rId36"/>
    <p:sldId id="785" r:id="rId37"/>
    <p:sldId id="786" r:id="rId38"/>
    <p:sldId id="787" r:id="rId39"/>
    <p:sldId id="789" r:id="rId40"/>
    <p:sldId id="788" r:id="rId41"/>
    <p:sldId id="790" r:id="rId42"/>
    <p:sldId id="791" r:id="rId43"/>
    <p:sldId id="792" r:id="rId44"/>
    <p:sldId id="793" r:id="rId45"/>
    <p:sldId id="794" r:id="rId46"/>
    <p:sldId id="795" r:id="rId47"/>
    <p:sldId id="796" r:id="rId48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78906" y="2295525"/>
            <a:ext cx="9294773" cy="1752600"/>
          </a:xfrm>
        </p:spPr>
        <p:txBody>
          <a:bodyPr/>
          <a:lstStyle/>
          <a:p>
            <a:r>
              <a:rPr lang="en-US" dirty="0"/>
              <a:t>    CSE 168[Spr 26],Lecture 15: Volumetric Rendering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http://viscomp.ucsd.edu/classes/cse168/sp26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5" name="Content Placeholder 4" descr="Screen Shot 2019-10-22 at 9.48.3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1" b="9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96467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Absorption</a:t>
            </a:r>
          </a:p>
        </p:txBody>
      </p:sp>
      <p:pic>
        <p:nvPicPr>
          <p:cNvPr id="4" name="Content Placeholder 3" descr="Screen Shot 2019-10-22 at 9.51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>
            <a:fillRect/>
          </a:stretch>
        </p:blipFill>
        <p:spPr>
          <a:xfrm>
            <a:off x="242308" y="1395852"/>
            <a:ext cx="8689672" cy="5310355"/>
          </a:xfrm>
        </p:spPr>
      </p:pic>
    </p:spTree>
    <p:extLst>
      <p:ext uri="{BB962C8B-B14F-4D97-AF65-F5344CB8AC3E}">
        <p14:creationId xmlns:p14="http://schemas.microsoft.com/office/powerpoint/2010/main" val="19938534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</a:t>
            </a:r>
          </a:p>
        </p:txBody>
      </p:sp>
      <p:pic>
        <p:nvPicPr>
          <p:cNvPr id="4" name="Content Placeholder 3" descr="Screen Shot 2019-10-22 at 9.55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8" b="9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889569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and Opacity</a:t>
            </a:r>
          </a:p>
        </p:txBody>
      </p:sp>
      <p:pic>
        <p:nvPicPr>
          <p:cNvPr id="4" name="Content Placeholder 3" descr="Screen Shot 2019-10-22 at 9.56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 b="9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83971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Out-Scattering</a:t>
            </a:r>
          </a:p>
        </p:txBody>
      </p:sp>
      <p:pic>
        <p:nvPicPr>
          <p:cNvPr id="4" name="Content Placeholder 3" descr="Screen Shot 2019-10-22 at 10.15.5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9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6440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</a:t>
            </a:r>
          </a:p>
        </p:txBody>
      </p:sp>
      <p:pic>
        <p:nvPicPr>
          <p:cNvPr id="4" name="Content Placeholder 3" descr="Screen Shot 2019-10-22 at 10.18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93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1795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Marching for Transmittance</a:t>
            </a:r>
          </a:p>
        </p:txBody>
      </p:sp>
      <p:pic>
        <p:nvPicPr>
          <p:cNvPr id="4" name="Content Placeholder 3" descr="Screen Shot 2019-10-22 at 10.21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77001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</a:t>
            </a:r>
          </a:p>
        </p:txBody>
      </p:sp>
      <p:pic>
        <p:nvPicPr>
          <p:cNvPr id="4" name="Content Placeholder 3" descr="Screen Shot 2019-10-22 at 10.26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098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In-Scattering</a:t>
            </a:r>
          </a:p>
        </p:txBody>
      </p:sp>
      <p:pic>
        <p:nvPicPr>
          <p:cNvPr id="4" name="Content Placeholder 3" descr="Screen Shot 2019-10-22 at 10.28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" b="9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87556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Phase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interacts with volume, scatters in some spherical distribution</a:t>
            </a:r>
          </a:p>
          <a:p>
            <a:r>
              <a:rPr lang="en-US" dirty="0"/>
              <a:t>Similar to light scattering off a surface</a:t>
            </a:r>
          </a:p>
          <a:p>
            <a:r>
              <a:rPr lang="en-US" dirty="0"/>
              <a:t>Phase function analogous to a surface BRDF</a:t>
            </a:r>
          </a:p>
          <a:p>
            <a:r>
              <a:rPr lang="en-US" dirty="0"/>
              <a:t>Depends only on cosine of incident-outgoing</a:t>
            </a:r>
          </a:p>
          <a:p>
            <a:r>
              <a:rPr lang="en-US" dirty="0"/>
              <a:t>Like BRDFs, volumetric phase functions must be reciprocal and conserve energy</a:t>
            </a:r>
          </a:p>
          <a:p>
            <a:r>
              <a:rPr lang="en-US" dirty="0"/>
              <a:t>Similar to BRDFs, we will want to do importance sampling and evaluation of phase functions</a:t>
            </a:r>
          </a:p>
        </p:txBody>
      </p:sp>
    </p:spTree>
    <p:extLst>
      <p:ext uri="{BB962C8B-B14F-4D97-AF65-F5344CB8AC3E}">
        <p14:creationId xmlns:p14="http://schemas.microsoft.com/office/powerpoint/2010/main" val="31064277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/>
              <a:t>Start working on final projects (initial results and proposal </a:t>
            </a:r>
            <a:r>
              <a:rPr lang="en-US"/>
              <a:t>due in </a:t>
            </a:r>
            <a:r>
              <a:rPr lang="en-US" dirty="0"/>
              <a:t>a week).  Ask me if problems</a:t>
            </a:r>
          </a:p>
          <a:p>
            <a:r>
              <a:rPr lang="en-US" dirty="0"/>
              <a:t>Volumetric rendering (this lecture) may be one component of the final project (but hard, be careful)</a:t>
            </a:r>
          </a:p>
          <a:p>
            <a:r>
              <a:rPr lang="en-US" dirty="0"/>
              <a:t>Increasingly accurate appearance requires volumetric scattering (even for skin, hair, fur)</a:t>
            </a:r>
          </a:p>
          <a:p>
            <a:r>
              <a:rPr lang="en-US" dirty="0"/>
              <a:t>Continues to be an active area of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0924" y="6211669"/>
            <a:ext cx="702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/>
              <a:t>Many slides courtesy Pat Hanrahan/Matt Pharr (Stanford CS 348b)</a:t>
            </a:r>
          </a:p>
          <a:p>
            <a:pPr algn="l"/>
            <a:r>
              <a:rPr lang="en-US" sz="1800" dirty="0"/>
              <a:t>and Steve Rotenberg, Henrik Wann Jensen (UCSD CSE 168)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Functions</a:t>
            </a:r>
          </a:p>
        </p:txBody>
      </p:sp>
      <p:pic>
        <p:nvPicPr>
          <p:cNvPr id="4" name="Content Placeholder 3" descr="Screen Shot 2019-10-22 at 10.3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92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963795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44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1195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0.32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19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Mie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30" y="1527175"/>
            <a:ext cx="9144000" cy="5029200"/>
          </a:xfrm>
        </p:spPr>
        <p:txBody>
          <a:bodyPr/>
          <a:lstStyle/>
          <a:p>
            <a:r>
              <a:rPr lang="en-US" dirty="0"/>
              <a:t>Scatter electromagnetic waves by spherical particles</a:t>
            </a:r>
          </a:p>
          <a:p>
            <a:r>
              <a:rPr lang="en-US" dirty="0"/>
              <a:t>Size of particles same scale as wavelength of light</a:t>
            </a:r>
          </a:p>
          <a:p>
            <a:r>
              <a:rPr lang="en-US" dirty="0"/>
              <a:t>Water droplets in atmosphere, fat droplets in milk</a:t>
            </a:r>
          </a:p>
          <a:p>
            <a:r>
              <a:rPr lang="en-US" dirty="0"/>
              <a:t>After </a:t>
            </a:r>
            <a:r>
              <a:rPr lang="en-US" dirty="0" err="1"/>
              <a:t>Gustave</a:t>
            </a:r>
            <a:r>
              <a:rPr lang="en-US" dirty="0"/>
              <a:t> Mie, </a:t>
            </a:r>
            <a:r>
              <a:rPr lang="en-US" dirty="0" err="1"/>
              <a:t>Ludvig</a:t>
            </a:r>
            <a:r>
              <a:rPr lang="en-US" dirty="0"/>
              <a:t> Lorenz</a:t>
            </a:r>
          </a:p>
        </p:txBody>
      </p:sp>
    </p:spTree>
    <p:extLst>
      <p:ext uri="{BB962C8B-B14F-4D97-AF65-F5344CB8AC3E}">
        <p14:creationId xmlns:p14="http://schemas.microsoft.com/office/powerpoint/2010/main" val="5563454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Mie Approximation</a:t>
            </a:r>
          </a:p>
        </p:txBody>
      </p:sp>
      <p:pic>
        <p:nvPicPr>
          <p:cNvPr id="7" name="Picture 6" descr="Screen Shot 2019-10-22 at 11.0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528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0.4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394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in a Volume</a:t>
            </a:r>
          </a:p>
        </p:txBody>
      </p:sp>
      <p:pic>
        <p:nvPicPr>
          <p:cNvPr id="4" name="Content Placeholder 3" descr="Screen Shot 2019-10-22 at 10.3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9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6165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 in a Volume</a:t>
            </a:r>
          </a:p>
        </p:txBody>
      </p:sp>
      <p:pic>
        <p:nvPicPr>
          <p:cNvPr id="4" name="Content Placeholder 3" descr="Screen Shot 2019-10-22 at 12.48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 b="9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1659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Transmittance for Shadow Rays</a:t>
            </a:r>
          </a:p>
        </p:txBody>
      </p:sp>
      <p:pic>
        <p:nvPicPr>
          <p:cNvPr id="4" name="Content Placeholder 3" descr="Screen Shot 2019-10-22 at 12.50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9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213022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96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087" y="1930183"/>
            <a:ext cx="4340913" cy="4359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529"/>
            <a:ext cx="5138800" cy="51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9990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8556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/>
              <a:t>The Volume Rendering Equation</a:t>
            </a:r>
          </a:p>
        </p:txBody>
      </p:sp>
      <p:pic>
        <p:nvPicPr>
          <p:cNvPr id="6" name="Picture 5" descr="Screen Shot 2019-10-22 at 12.5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37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6"/>
            <a:ext cx="9144000" cy="684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897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55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0-22 at 1.03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9422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50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91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49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0-22 at 12.5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274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6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941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5" y="1315437"/>
            <a:ext cx="7885882" cy="3334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08" y="4698114"/>
            <a:ext cx="8639540" cy="21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879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121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0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8195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01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839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091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4847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0-22 at 1.1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171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pic>
        <p:nvPicPr>
          <p:cNvPr id="4" name="Picture 3" descr="Screen Shot 2021-05-14 at 10.2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5" y="1341388"/>
            <a:ext cx="7765037" cy="54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762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Scattering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7" y="1301563"/>
            <a:ext cx="8731449" cy="5029200"/>
          </a:xfrm>
        </p:spPr>
        <p:txBody>
          <a:bodyPr/>
          <a:lstStyle/>
          <a:p>
            <a:r>
              <a:rPr lang="en-US"/>
              <a:t>Participating Media(medium participates: </a:t>
            </a:r>
            <a:r>
              <a:rPr lang="en-US" dirty="0"/>
              <a:t>scattering)</a:t>
            </a:r>
          </a:p>
          <a:p>
            <a:pPr lvl="1"/>
            <a:r>
              <a:rPr lang="en-US" dirty="0"/>
              <a:t>Volumetric phenomena like clouds, smoke, fire</a:t>
            </a:r>
          </a:p>
          <a:p>
            <a:pPr lvl="1"/>
            <a:r>
              <a:rPr lang="en-US" dirty="0"/>
              <a:t>Subsurface scattering, translucency (wax, human skin)</a:t>
            </a:r>
          </a:p>
          <a:p>
            <a:pPr lvl="1"/>
            <a:r>
              <a:rPr lang="en-US" dirty="0"/>
              <a:t>These are not surfaces with well-defined BRDFs</a:t>
            </a:r>
          </a:p>
          <a:p>
            <a:pPr lvl="1"/>
            <a:r>
              <a:rPr lang="en-US" dirty="0"/>
              <a:t>Rather volumes where light can scatter</a:t>
            </a:r>
          </a:p>
          <a:p>
            <a:pPr lvl="1"/>
            <a:r>
              <a:rPr lang="en-US" dirty="0"/>
              <a:t>Medium is often known as a participating medium</a:t>
            </a:r>
          </a:p>
          <a:p>
            <a:r>
              <a:rPr lang="en-US" dirty="0"/>
              <a:t>Surface Rendering: Radiance Constant along Ray</a:t>
            </a:r>
          </a:p>
          <a:p>
            <a:pPr lvl="1"/>
            <a:r>
              <a:rPr lang="en-US" dirty="0"/>
              <a:t>Only true in absence of participating media</a:t>
            </a:r>
          </a:p>
          <a:p>
            <a:pPr lvl="1"/>
            <a:r>
              <a:rPr lang="en-US" i="1" dirty="0"/>
              <a:t>No longer true for volumetric scattering</a:t>
            </a:r>
          </a:p>
          <a:p>
            <a:pPr lvl="1"/>
            <a:r>
              <a:rPr lang="en-US" i="1" dirty="0"/>
              <a:t>Often replace ray tracing with ray marching in medium</a:t>
            </a:r>
          </a:p>
          <a:p>
            <a:r>
              <a:rPr lang="en-US" dirty="0"/>
              <a:t>Volumetric Properties</a:t>
            </a:r>
          </a:p>
          <a:p>
            <a:pPr lvl="1"/>
            <a:r>
              <a:rPr lang="en-US" dirty="0"/>
              <a:t>BRDF replaced by phase function</a:t>
            </a:r>
          </a:p>
          <a:p>
            <a:pPr lvl="1"/>
            <a:r>
              <a:rPr lang="en-US" dirty="0"/>
              <a:t>Must consider absorption and scattering in medium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4179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</a:t>
            </a:r>
            <a:r>
              <a:rPr lang="en-US" dirty="0" err="1"/>
              <a:t>vs</a:t>
            </a:r>
            <a:r>
              <a:rPr lang="en-US" dirty="0"/>
              <a:t> Heterogeneous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Homogeneous: Properties constant everywhere</a:t>
            </a:r>
          </a:p>
          <a:p>
            <a:pPr lvl="1"/>
            <a:r>
              <a:rPr lang="en-US" dirty="0"/>
              <a:t>Example: Fog often represented as homogeneous</a:t>
            </a:r>
          </a:p>
          <a:p>
            <a:r>
              <a:rPr lang="en-US" dirty="0"/>
              <a:t>Heterogeneous: Varies across space </a:t>
            </a:r>
          </a:p>
          <a:p>
            <a:pPr lvl="1"/>
            <a:r>
              <a:rPr lang="en-US" dirty="0"/>
              <a:t>Example: Smoke, fire etc.</a:t>
            </a:r>
          </a:p>
          <a:p>
            <a:pPr lvl="1"/>
            <a:r>
              <a:rPr lang="en-US" dirty="0"/>
              <a:t>Sometimes called inhomogeneous </a:t>
            </a:r>
          </a:p>
          <a:p>
            <a:r>
              <a:rPr lang="en-US" dirty="0"/>
              <a:t>Homogeneous volumes often easier</a:t>
            </a:r>
          </a:p>
          <a:p>
            <a:pPr lvl="1"/>
            <a:r>
              <a:rPr lang="en-US" dirty="0"/>
              <a:t>Some computational shortcuts (transmittance etc.)</a:t>
            </a:r>
          </a:p>
          <a:p>
            <a:pPr lvl="1"/>
            <a:r>
              <a:rPr lang="en-US" dirty="0"/>
              <a:t>Some analytic formulae</a:t>
            </a:r>
          </a:p>
        </p:txBody>
      </p:sp>
    </p:spTree>
    <p:extLst>
      <p:ext uri="{BB962C8B-B14F-4D97-AF65-F5344CB8AC3E}">
        <p14:creationId xmlns:p14="http://schemas.microsoft.com/office/powerpoint/2010/main" val="8537498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</a:t>
            </a:r>
            <a:r>
              <a:rPr lang="en-US" dirty="0" err="1"/>
              <a:t>vs</a:t>
            </a:r>
            <a:r>
              <a:rPr lang="en-US" dirty="0"/>
              <a:t> Heterogeneous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817" y="1804846"/>
            <a:ext cx="4537183" cy="4537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0" y="1813200"/>
            <a:ext cx="4550132" cy="455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343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different processes affect radiance of a beam</a:t>
            </a:r>
          </a:p>
          <a:p>
            <a:pPr lvl="1"/>
            <a:r>
              <a:rPr lang="en-US" dirty="0"/>
              <a:t>Absorption</a:t>
            </a:r>
          </a:p>
          <a:p>
            <a:pPr lvl="1"/>
            <a:r>
              <a:rPr lang="en-US" dirty="0"/>
              <a:t>Out-Scattering</a:t>
            </a:r>
          </a:p>
          <a:p>
            <a:pPr lvl="1"/>
            <a:r>
              <a:rPr lang="en-US" dirty="0"/>
              <a:t>Emission</a:t>
            </a:r>
          </a:p>
          <a:p>
            <a:pPr lvl="1"/>
            <a:r>
              <a:rPr lang="en-US" dirty="0"/>
              <a:t>In-Scattering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909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28123</TotalTime>
  <Words>411</Words>
  <Application>Microsoft Macintosh PowerPoint</Application>
  <PresentationFormat>Letter Paper (8.5x11 in)</PresentationFormat>
  <Paragraphs>70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Times New Roman</vt:lpstr>
      <vt:lpstr>Wingdings</vt:lpstr>
      <vt:lpstr>Default Design</vt:lpstr>
      <vt:lpstr>1_Custom Design</vt:lpstr>
      <vt:lpstr>Computer Graphics II: Rendering</vt:lpstr>
      <vt:lpstr>To Do</vt:lpstr>
      <vt:lpstr>Volumetric Scattering</vt:lpstr>
      <vt:lpstr>Volumetric Scattering</vt:lpstr>
      <vt:lpstr>Volumetric Scattering</vt:lpstr>
      <vt:lpstr>Volumetric Scattering</vt:lpstr>
      <vt:lpstr>Homogeneous vs Heterogeneous</vt:lpstr>
      <vt:lpstr>Homogeneous vs Heterogeneous</vt:lpstr>
      <vt:lpstr>Volumetric Interactions</vt:lpstr>
      <vt:lpstr>Absorption</vt:lpstr>
      <vt:lpstr>Absorption</vt:lpstr>
      <vt:lpstr>Transmittance</vt:lpstr>
      <vt:lpstr>Transmittance and Opacity</vt:lpstr>
      <vt:lpstr>Out-Scattering</vt:lpstr>
      <vt:lpstr>Extinction</vt:lpstr>
      <vt:lpstr>Ray Marching for Transmittance</vt:lpstr>
      <vt:lpstr>Emission</vt:lpstr>
      <vt:lpstr>In-Scattering</vt:lpstr>
      <vt:lpstr>Scattering Phase Functions</vt:lpstr>
      <vt:lpstr>Phase Functions</vt:lpstr>
      <vt:lpstr>PowerPoint Presentation</vt:lpstr>
      <vt:lpstr>PowerPoint Presentation</vt:lpstr>
      <vt:lpstr>Mie Scattering</vt:lpstr>
      <vt:lpstr>Empirical Mie Approximation</vt:lpstr>
      <vt:lpstr>PowerPoint Presentation</vt:lpstr>
      <vt:lpstr>Direct Illumination in a Volume</vt:lpstr>
      <vt:lpstr>Direct Illumination in a Volume</vt:lpstr>
      <vt:lpstr>Transmittance for Shadow Rays</vt:lpstr>
      <vt:lpstr>PowerPoint Presentation</vt:lpstr>
      <vt:lpstr>PowerPoint Presentation</vt:lpstr>
      <vt:lpstr>The Volume Rendering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840</cp:revision>
  <cp:lastPrinted>2016-09-17T23:06:26Z</cp:lastPrinted>
  <dcterms:created xsi:type="dcterms:W3CDTF">1999-02-11T00:43:51Z</dcterms:created>
  <dcterms:modified xsi:type="dcterms:W3CDTF">2025-07-03T01:37:32Z</dcterms:modified>
</cp:coreProperties>
</file>