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  <p:sldMasterId id="2147483714" r:id="rId3"/>
    <p:sldMasterId id="2147483726" r:id="rId4"/>
    <p:sldMasterId id="2147483738" r:id="rId5"/>
    <p:sldMasterId id="2147483750" r:id="rId6"/>
  </p:sldMasterIdLst>
  <p:notesMasterIdLst>
    <p:notesMasterId r:id="rId53"/>
  </p:notesMasterIdLst>
  <p:handoutMasterIdLst>
    <p:handoutMasterId r:id="rId54"/>
  </p:handoutMasterIdLst>
  <p:sldIdLst>
    <p:sldId id="751" r:id="rId7"/>
    <p:sldId id="752" r:id="rId8"/>
    <p:sldId id="817" r:id="rId9"/>
    <p:sldId id="818" r:id="rId10"/>
    <p:sldId id="821" r:id="rId11"/>
    <p:sldId id="819" r:id="rId12"/>
    <p:sldId id="820" r:id="rId13"/>
    <p:sldId id="822" r:id="rId14"/>
    <p:sldId id="823" r:id="rId15"/>
    <p:sldId id="824" r:id="rId16"/>
    <p:sldId id="825" r:id="rId17"/>
    <p:sldId id="826" r:id="rId18"/>
    <p:sldId id="827" r:id="rId19"/>
    <p:sldId id="828" r:id="rId20"/>
    <p:sldId id="829" r:id="rId21"/>
    <p:sldId id="830" r:id="rId22"/>
    <p:sldId id="831" r:id="rId23"/>
    <p:sldId id="832" r:id="rId24"/>
    <p:sldId id="833" r:id="rId25"/>
    <p:sldId id="834" r:id="rId26"/>
    <p:sldId id="835" r:id="rId27"/>
    <p:sldId id="836" r:id="rId28"/>
    <p:sldId id="837" r:id="rId29"/>
    <p:sldId id="839" r:id="rId30"/>
    <p:sldId id="840" r:id="rId31"/>
    <p:sldId id="841" r:id="rId32"/>
    <p:sldId id="842" r:id="rId33"/>
    <p:sldId id="843" r:id="rId34"/>
    <p:sldId id="844" r:id="rId35"/>
    <p:sldId id="845" r:id="rId36"/>
    <p:sldId id="846" r:id="rId37"/>
    <p:sldId id="847" r:id="rId38"/>
    <p:sldId id="848" r:id="rId39"/>
    <p:sldId id="849" r:id="rId40"/>
    <p:sldId id="850" r:id="rId41"/>
    <p:sldId id="851" r:id="rId42"/>
    <p:sldId id="852" r:id="rId43"/>
    <p:sldId id="853" r:id="rId44"/>
    <p:sldId id="854" r:id="rId45"/>
    <p:sldId id="855" r:id="rId46"/>
    <p:sldId id="856" r:id="rId47"/>
    <p:sldId id="857" r:id="rId48"/>
    <p:sldId id="858" r:id="rId49"/>
    <p:sldId id="859" r:id="rId50"/>
    <p:sldId id="860" r:id="rId51"/>
    <p:sldId id="861" r:id="rId52"/>
  </p:sldIdLst>
  <p:sldSz cx="9144000" cy="6858000" type="letter"/>
  <p:notesSz cx="7315200" cy="9601200"/>
  <p:embeddedFontLst>
    <p:embeddedFont>
      <p:font typeface="ＭＳ Ｐゴシック" panose="020B0600070205080204" pitchFamily="34" charset="-128"/>
      <p:regular r:id="rId55"/>
    </p:embeddedFont>
    <p:embeddedFont>
      <p:font typeface="Trebuchet MS" panose="020B0703020202090204" pitchFamily="34" charset="0"/>
      <p:regular r:id="rId56"/>
      <p:bold r:id="rId57"/>
      <p:italic r:id="rId58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1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2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handoutMaster" Target="handoutMasters/handoutMaster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5.xml"/><Relationship Id="rId1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40675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8664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05158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27103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23508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20283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97268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332048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01075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843696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05007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703847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07055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78958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43149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8018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053950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4743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30995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29099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566111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55688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81548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217778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28065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8001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077595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59019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91753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34280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5767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403632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417034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599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17198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89285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3010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92612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030386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75596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08490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87701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57720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99505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2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2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611415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4273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204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50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014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59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8468" name="Rectangle 4"/>
          <p:cNvSpPr>
            <a:spLocks noChangeArrowheads="1"/>
          </p:cNvSpPr>
          <p:nvPr/>
        </p:nvSpPr>
        <p:spPr bwMode="auto">
          <a:xfrm>
            <a:off x="227015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598469" name="Rectangle 5"/>
          <p:cNvSpPr>
            <a:spLocks noChangeArrowheads="1"/>
          </p:cNvSpPr>
          <p:nvPr/>
        </p:nvSpPr>
        <p:spPr bwMode="auto">
          <a:xfrm>
            <a:off x="227015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3497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5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4.e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williams_robot3a.mov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 II: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69573" y="2295525"/>
            <a:ext cx="9294773" cy="1752600"/>
          </a:xfrm>
        </p:spPr>
        <p:txBody>
          <a:bodyPr/>
          <a:lstStyle/>
          <a:p>
            <a:r>
              <a:rPr lang="en-US" dirty="0"/>
              <a:t>CSE 168[Spr 26],Lecture 14: Environment, Texture Maps        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http://viscomp.ucsd.edu/classes/cse168/sp26</a:t>
            </a:r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Dynamic 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Ratio of brightest to darkest environment regions can be a million to 1.  High Dynamic Range HDR</a:t>
            </a:r>
          </a:p>
          <a:p>
            <a:r>
              <a:rPr lang="en-US" dirty="0"/>
              <a:t>Acquiring (floating point) HDR </a:t>
            </a:r>
            <a:r>
              <a:rPr lang="en-US" dirty="0" err="1"/>
              <a:t>envmaps</a:t>
            </a:r>
            <a:r>
              <a:rPr lang="en-US" dirty="0"/>
              <a:t> is good</a:t>
            </a:r>
          </a:p>
          <a:p>
            <a:r>
              <a:rPr lang="en-US" dirty="0" err="1"/>
              <a:t>Tonemap</a:t>
            </a:r>
            <a:r>
              <a:rPr lang="en-US" dirty="0"/>
              <a:t> as needed for display (large topic)</a:t>
            </a:r>
          </a:p>
          <a:p>
            <a:r>
              <a:rPr lang="en-US" dirty="0"/>
              <a:t>Accurate HDR values needed for accuracy</a:t>
            </a:r>
          </a:p>
          <a:p>
            <a:pPr lvl="1"/>
            <a:r>
              <a:rPr lang="en-US" dirty="0"/>
              <a:t>When considering diffuse/specular BRDFs</a:t>
            </a:r>
          </a:p>
          <a:p>
            <a:pPr lvl="1"/>
            <a:r>
              <a:rPr lang="en-US" dirty="0" err="1"/>
              <a:t>Tonemap</a:t>
            </a:r>
            <a:r>
              <a:rPr lang="en-US" dirty="0"/>
              <a:t> mirror reflections, viewing environment</a:t>
            </a:r>
          </a:p>
          <a:p>
            <a:pPr lvl="1"/>
            <a:r>
              <a:rPr lang="en-US" dirty="0"/>
              <a:t>Photograph a mirror ball with HDR or use many HDR </a:t>
            </a:r>
            <a:r>
              <a:rPr lang="en-US" dirty="0" err="1"/>
              <a:t>envmaps</a:t>
            </a:r>
            <a:r>
              <a:rPr lang="en-US" dirty="0"/>
              <a:t> found online</a:t>
            </a:r>
          </a:p>
          <a:p>
            <a:pPr lvl="1"/>
            <a:r>
              <a:rPr lang="en-US" dirty="0"/>
              <a:t>See </a:t>
            </a:r>
            <a:r>
              <a:rPr lang="en-US" dirty="0" err="1"/>
              <a:t>Debevec</a:t>
            </a:r>
            <a:r>
              <a:rPr lang="en-US" dirty="0"/>
              <a:t> 97, 98 for discussion of HDR</a:t>
            </a:r>
          </a:p>
          <a:p>
            <a:pPr lvl="1"/>
            <a:r>
              <a:rPr lang="en-US" dirty="0"/>
              <a:t>(HDR Imaging images from Wikipedia)</a:t>
            </a:r>
          </a:p>
        </p:txBody>
      </p:sp>
    </p:spTree>
    <p:extLst>
      <p:ext uri="{BB962C8B-B14F-4D97-AF65-F5344CB8AC3E}">
        <p14:creationId xmlns:p14="http://schemas.microsoft.com/office/powerpoint/2010/main" val="344936231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6142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5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952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Maps Generally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662" y="1358853"/>
            <a:ext cx="8728972" cy="5029200"/>
          </a:xfrm>
        </p:spPr>
        <p:txBody>
          <a:bodyPr/>
          <a:lstStyle/>
          <a:p>
            <a:r>
              <a:rPr lang="en-US" dirty="0"/>
              <a:t>Mirror reflections good but not general</a:t>
            </a:r>
          </a:p>
          <a:p>
            <a:r>
              <a:rPr lang="en-US" dirty="0"/>
              <a:t>Can we render all effects with </a:t>
            </a:r>
            <a:r>
              <a:rPr lang="en-US" dirty="0" err="1"/>
              <a:t>envmap</a:t>
            </a:r>
            <a:r>
              <a:rPr lang="en-US" dirty="0"/>
              <a:t>?</a:t>
            </a:r>
          </a:p>
          <a:p>
            <a:r>
              <a:rPr lang="en-US" dirty="0"/>
              <a:t>Simple idea, </a:t>
            </a:r>
            <a:r>
              <a:rPr lang="en-US" dirty="0" err="1"/>
              <a:t>envmap</a:t>
            </a:r>
            <a:r>
              <a:rPr lang="en-US" dirty="0"/>
              <a:t> on large sphere around scene</a:t>
            </a:r>
          </a:p>
          <a:p>
            <a:pPr lvl="1"/>
            <a:r>
              <a:rPr lang="en-US" dirty="0"/>
              <a:t>When path leaves scene, it hits </a:t>
            </a:r>
            <a:r>
              <a:rPr lang="en-US" dirty="0" err="1"/>
              <a:t>envmap</a:t>
            </a:r>
            <a:endParaRPr lang="en-US" dirty="0"/>
          </a:p>
          <a:p>
            <a:pPr lvl="1"/>
            <a:r>
              <a:rPr lang="en-US" dirty="0"/>
              <a:t>Consider emission (radiance) from given </a:t>
            </a:r>
            <a:r>
              <a:rPr lang="en-US" dirty="0" err="1"/>
              <a:t>envmap</a:t>
            </a:r>
            <a:r>
              <a:rPr lang="en-US" dirty="0"/>
              <a:t> pixel</a:t>
            </a:r>
          </a:p>
          <a:p>
            <a:pPr lvl="1"/>
            <a:r>
              <a:rPr lang="en-US" dirty="0"/>
              <a:t>Significant noise/aliasing for high-frequency HDR </a:t>
            </a:r>
            <a:r>
              <a:rPr lang="en-US" dirty="0" err="1"/>
              <a:t>envmaps</a:t>
            </a:r>
            <a:r>
              <a:rPr lang="en-US" dirty="0"/>
              <a:t> (e.g. you may almost always miss the sun)</a:t>
            </a:r>
          </a:p>
          <a:p>
            <a:r>
              <a:rPr lang="en-US" dirty="0"/>
              <a:t>Challenge is we effectively have millions of lights</a:t>
            </a:r>
          </a:p>
          <a:p>
            <a:pPr lvl="1"/>
            <a:r>
              <a:rPr lang="en-US" dirty="0"/>
              <a:t>Need to importance sample the environment map</a:t>
            </a:r>
          </a:p>
          <a:p>
            <a:pPr lvl="1"/>
            <a:r>
              <a:rPr lang="en-US" dirty="0"/>
              <a:t>Effectively extend next-event estimation to </a:t>
            </a:r>
            <a:r>
              <a:rPr lang="en-US" dirty="0" err="1"/>
              <a:t>envmaps</a:t>
            </a:r>
            <a:endParaRPr lang="en-US" dirty="0"/>
          </a:p>
          <a:p>
            <a:pPr lvl="1"/>
            <a:r>
              <a:rPr lang="en-US" dirty="0"/>
              <a:t>Or identify bright lights (</a:t>
            </a:r>
            <a:r>
              <a:rPr lang="en-US" dirty="0" err="1"/>
              <a:t>Debevec</a:t>
            </a:r>
            <a:r>
              <a:rPr lang="en-US" dirty="0"/>
              <a:t> 98,99 asked undergraduates to trace this out manually!)</a:t>
            </a:r>
          </a:p>
        </p:txBody>
      </p:sp>
    </p:spTree>
    <p:extLst>
      <p:ext uri="{BB962C8B-B14F-4D97-AF65-F5344CB8AC3E}">
        <p14:creationId xmlns:p14="http://schemas.microsoft.com/office/powerpoint/2010/main" val="427688628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HDR Environment Illumination</a:t>
            </a:r>
          </a:p>
        </p:txBody>
      </p:sp>
      <p:pic>
        <p:nvPicPr>
          <p:cNvPr id="12656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363663"/>
            <a:ext cx="7466012" cy="5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00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Importance Sampling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9050"/>
            <a:ext cx="8229600" cy="5029200"/>
          </a:xfrm>
        </p:spPr>
        <p:txBody>
          <a:bodyPr/>
          <a:lstStyle/>
          <a:p>
            <a:r>
              <a:rPr lang="en-US"/>
              <a:t>Goal</a:t>
            </a:r>
            <a:r>
              <a:rPr lang="en-US" sz="2400"/>
              <a:t>: </a:t>
            </a:r>
            <a:r>
              <a:rPr lang="en-US"/>
              <a:t>Reduce environment to point lights</a:t>
            </a:r>
            <a:endParaRPr lang="en-US" sz="2400"/>
          </a:p>
        </p:txBody>
      </p:sp>
      <p:pic>
        <p:nvPicPr>
          <p:cNvPr id="1276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1819275"/>
            <a:ext cx="6677025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91896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Hierarchical Stratification</a:t>
            </a:r>
          </a:p>
        </p:txBody>
      </p:sp>
      <p:pic>
        <p:nvPicPr>
          <p:cNvPr id="12800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12888"/>
            <a:ext cx="84074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13501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working on final projects (initial results and proposal due in &lt; 2 weeks).  Ask me if problems</a:t>
            </a:r>
          </a:p>
          <a:p>
            <a:r>
              <a:rPr lang="en-US" dirty="0"/>
              <a:t>Adding HDR/</a:t>
            </a:r>
            <a:r>
              <a:rPr lang="en-US" dirty="0" err="1"/>
              <a:t>Envmaps</a:t>
            </a:r>
            <a:r>
              <a:rPr lang="en-US" dirty="0"/>
              <a:t> (this lecture) may be one component of the final project</a:t>
            </a:r>
          </a:p>
          <a:p>
            <a:r>
              <a:rPr lang="en-US" dirty="0"/>
              <a:t>Will briefly also talk about texture mapping</a:t>
            </a:r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Importance Sampling</a:t>
            </a:r>
          </a:p>
        </p:txBody>
      </p:sp>
      <p:pic>
        <p:nvPicPr>
          <p:cNvPr id="12789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338263"/>
            <a:ext cx="7396163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0760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Lat</a:t>
            </a:r>
            <a:r>
              <a:rPr lang="en-US" dirty="0"/>
              <a:t>-Long Importance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343"/>
            <a:ext cx="8229600" cy="5029200"/>
          </a:xfrm>
        </p:spPr>
        <p:txBody>
          <a:bodyPr/>
          <a:lstStyle/>
          <a:p>
            <a:r>
              <a:rPr lang="en-US" dirty="0"/>
              <a:t>Simple alternative (PBRT book)</a:t>
            </a:r>
          </a:p>
          <a:p>
            <a:r>
              <a:rPr lang="en-US" dirty="0"/>
              <a:t>Multidimensional importance sampling </a:t>
            </a:r>
            <a:r>
              <a:rPr lang="en-US" dirty="0" err="1"/>
              <a:t>θ,φ</a:t>
            </a:r>
            <a:endParaRPr lang="en-US" dirty="0"/>
          </a:p>
          <a:p>
            <a:pPr lvl="1"/>
            <a:r>
              <a:rPr lang="en-US" dirty="0"/>
              <a:t>Generate a numerical 1D CDF along </a:t>
            </a:r>
            <a:r>
              <a:rPr lang="en-US" dirty="0" err="1"/>
              <a:t>φ</a:t>
            </a:r>
            <a:r>
              <a:rPr lang="en-US" dirty="0"/>
              <a:t> integrating over all </a:t>
            </a:r>
            <a:r>
              <a:rPr lang="en-US" dirty="0" err="1"/>
              <a:t>θ</a:t>
            </a:r>
            <a:endParaRPr lang="en-US" dirty="0"/>
          </a:p>
          <a:p>
            <a:pPr lvl="1"/>
            <a:r>
              <a:rPr lang="en-US" dirty="0"/>
              <a:t>For each </a:t>
            </a:r>
            <a:r>
              <a:rPr lang="en-US" dirty="0" err="1"/>
              <a:t>φ</a:t>
            </a:r>
            <a:r>
              <a:rPr lang="en-US" dirty="0"/>
              <a:t> generate a numerical CDF over </a:t>
            </a:r>
            <a:r>
              <a:rPr lang="en-US" dirty="0" err="1"/>
              <a:t>θ</a:t>
            </a:r>
            <a:endParaRPr lang="en-US" dirty="0"/>
          </a:p>
          <a:p>
            <a:pPr lvl="1"/>
            <a:r>
              <a:rPr lang="en-US" dirty="0"/>
              <a:t>Essentially creates axis-aligned (</a:t>
            </a:r>
            <a:r>
              <a:rPr lang="en-US" dirty="0" err="1"/>
              <a:t>lat</a:t>
            </a:r>
            <a:r>
              <a:rPr lang="en-US" dirty="0"/>
              <a:t>-long) cells</a:t>
            </a:r>
          </a:p>
          <a:p>
            <a:pPr lvl="1"/>
            <a:r>
              <a:rPr lang="en-US" dirty="0"/>
              <a:t>Compatible with any sampling scheme (stratified)</a:t>
            </a:r>
          </a:p>
          <a:p>
            <a:pPr lvl="1"/>
            <a:r>
              <a:rPr lang="en-US" dirty="0"/>
              <a:t>I implemented this at Pixar (circa 2011)</a:t>
            </a:r>
          </a:p>
          <a:p>
            <a:pPr lvl="1"/>
            <a:r>
              <a:rPr lang="en-US" dirty="0"/>
              <a:t>Done properly, PDF (almost) cancels lighting (can work out on board).  Many subtleties involved, MIS</a:t>
            </a:r>
          </a:p>
          <a:p>
            <a:r>
              <a:rPr lang="en-US" dirty="0"/>
              <a:t>Other Simplifications</a:t>
            </a:r>
          </a:p>
          <a:p>
            <a:pPr lvl="1"/>
            <a:r>
              <a:rPr lang="en-US" dirty="0"/>
              <a:t>Integrate lighting in strata to create point lights</a:t>
            </a:r>
          </a:p>
          <a:p>
            <a:pPr lvl="1"/>
            <a:r>
              <a:rPr lang="en-US" dirty="0"/>
              <a:t>Jitter only for visibility (if at all)</a:t>
            </a:r>
          </a:p>
        </p:txBody>
      </p:sp>
    </p:spTree>
    <p:extLst>
      <p:ext uri="{BB962C8B-B14F-4D97-AF65-F5344CB8AC3E}">
        <p14:creationId xmlns:p14="http://schemas.microsoft.com/office/powerpoint/2010/main" val="62541528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General 2D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09" y="1236437"/>
            <a:ext cx="8899191" cy="5029200"/>
          </a:xfrm>
        </p:spPr>
        <p:txBody>
          <a:bodyPr/>
          <a:lstStyle/>
          <a:p>
            <a:r>
              <a:rPr lang="en-US" dirty="0"/>
              <a:t>Treat Lighting as general 2D distribution</a:t>
            </a:r>
          </a:p>
          <a:p>
            <a:pPr lvl="1"/>
            <a:r>
              <a:rPr lang="en-US" dirty="0"/>
              <a:t>Doing this for 1 color channel, take </a:t>
            </a:r>
            <a:r>
              <a:rPr lang="en-US" dirty="0" err="1"/>
              <a:t>avg</a:t>
            </a:r>
            <a:r>
              <a:rPr lang="en-US" dirty="0"/>
              <a:t> for </a:t>
            </a:r>
            <a:r>
              <a:rPr lang="en-US" dirty="0" err="1"/>
              <a:t>probs</a:t>
            </a:r>
            <a:endParaRPr lang="en-US" dirty="0"/>
          </a:p>
          <a:p>
            <a:endParaRPr lang="en-US" dirty="0"/>
          </a:p>
          <a:p>
            <a:r>
              <a:rPr lang="en-US" dirty="0"/>
              <a:t>Normalize to convert to probability to sample from</a:t>
            </a:r>
          </a:p>
          <a:p>
            <a:pPr lvl="1"/>
            <a:r>
              <a:rPr lang="en-US" dirty="0"/>
              <a:t>Note that probability distribution also enables MIS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For direct lighting, illumination cancels out (careful re color)</a:t>
            </a:r>
          </a:p>
          <a:p>
            <a:pPr lvl="2"/>
            <a:r>
              <a:rPr lang="en-US" dirty="0"/>
              <a:t>Will bring down a term of </a:t>
            </a:r>
            <a:r>
              <a:rPr lang="en-US" dirty="0" err="1"/>
              <a:t>L</a:t>
            </a:r>
            <a:r>
              <a:rPr lang="en-US" baseline="-25000" dirty="0" err="1"/>
              <a:t>c</a:t>
            </a:r>
            <a:r>
              <a:rPr lang="en-US" dirty="0"/>
              <a:t> / </a:t>
            </a:r>
            <a:r>
              <a:rPr lang="en-US" dirty="0" err="1"/>
              <a:t>L</a:t>
            </a:r>
            <a:r>
              <a:rPr lang="en-US" baseline="-25000" dirty="0" err="1"/>
              <a:t>avg</a:t>
            </a:r>
            <a:endParaRPr lang="en-US" baseline="-25000" dirty="0"/>
          </a:p>
          <a:p>
            <a:pPr lvl="1"/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77064"/>
              </p:ext>
            </p:extLst>
          </p:nvPr>
        </p:nvGraphicFramePr>
        <p:xfrm>
          <a:off x="919983" y="2234790"/>
          <a:ext cx="6304064" cy="496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08400" imgH="292100" progId="Equation.DSMT4">
                  <p:embed/>
                </p:oleObj>
              </mc:Choice>
              <mc:Fallback>
                <p:oleObj name="Equation" r:id="rId2" imgW="37084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9983" y="2234790"/>
                        <a:ext cx="6304064" cy="496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785934"/>
              </p:ext>
            </p:extLst>
          </p:nvPr>
        </p:nvGraphicFramePr>
        <p:xfrm>
          <a:off x="1836743" y="3807416"/>
          <a:ext cx="3870367" cy="770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25700" imgH="482600" progId="Equation.DSMT4">
                  <p:embed/>
                </p:oleObj>
              </mc:Choice>
              <mc:Fallback>
                <p:oleObj name="Equation" r:id="rId4" imgW="24257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6743" y="3807416"/>
                        <a:ext cx="3870367" cy="770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977698"/>
              </p:ext>
            </p:extLst>
          </p:nvPr>
        </p:nvGraphicFramePr>
        <p:xfrm>
          <a:off x="677610" y="5568408"/>
          <a:ext cx="8100280" cy="68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80100" imgH="495300" progId="Equation.DSMT4">
                  <p:embed/>
                </p:oleObj>
              </mc:Choice>
              <mc:Fallback>
                <p:oleObj name="Equation" r:id="rId6" imgW="58801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7610" y="5568408"/>
                        <a:ext cx="8100280" cy="68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793073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Sample 2D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570133" cy="5029200"/>
          </a:xfrm>
        </p:spPr>
        <p:txBody>
          <a:bodyPr/>
          <a:lstStyle/>
          <a:p>
            <a:r>
              <a:rPr lang="en-US" dirty="0"/>
              <a:t>Form (numerical) 1D CDFs</a:t>
            </a:r>
          </a:p>
          <a:p>
            <a:r>
              <a:rPr lang="en-US" dirty="0"/>
              <a:t>Generate 2 random numbers in standard way</a:t>
            </a:r>
          </a:p>
          <a:p>
            <a:pPr lvl="1"/>
            <a:r>
              <a:rPr lang="en-US" dirty="0"/>
              <a:t>Use numerical 1D CDF inversion to find v, then u</a:t>
            </a:r>
          </a:p>
          <a:p>
            <a:pPr lvl="1"/>
            <a:r>
              <a:rPr lang="en-US" dirty="0"/>
              <a:t>Works with any sampling scheme (stratified etc.)</a:t>
            </a:r>
          </a:p>
          <a:p>
            <a:r>
              <a:rPr lang="en-US" dirty="0"/>
              <a:t>Note that I’ve done everything in integrals, but you will need to discretely sum, dividing by resolution (and consider factors of Pi for environment maps)</a:t>
            </a:r>
          </a:p>
          <a:p>
            <a:endParaRPr lang="en-US" dirty="0"/>
          </a:p>
          <a:p>
            <a:r>
              <a:rPr lang="en-US" dirty="0"/>
              <a:t>Or look up SIS paper, code (Agarwal et al. 03)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634074"/>
              </p:ext>
            </p:extLst>
          </p:nvPr>
        </p:nvGraphicFramePr>
        <p:xfrm>
          <a:off x="5226268" y="1431760"/>
          <a:ext cx="3712581" cy="687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00300" imgH="444500" progId="Equation.DSMT4">
                  <p:embed/>
                </p:oleObj>
              </mc:Choice>
              <mc:Fallback>
                <p:oleObj name="Equation" r:id="rId2" imgW="24003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26268" y="1431760"/>
                        <a:ext cx="3712581" cy="687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363378"/>
              </p:ext>
            </p:extLst>
          </p:nvPr>
        </p:nvGraphicFramePr>
        <p:xfrm>
          <a:off x="1818904" y="4846627"/>
          <a:ext cx="5380432" cy="822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73400" imgH="469900" progId="Equation.DSMT4">
                  <p:embed/>
                </p:oleObj>
              </mc:Choice>
              <mc:Fallback>
                <p:oleObj name="Equation" r:id="rId4" imgW="30734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8904" y="4846627"/>
                        <a:ext cx="5380432" cy="822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274223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UCB class many years ago</a:t>
            </a:r>
          </a:p>
        </p:txBody>
      </p:sp>
      <p:pic>
        <p:nvPicPr>
          <p:cNvPr id="1921032" name="Picture 8" descr="tarzan_out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619375"/>
            <a:ext cx="2955925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21034" name="Picture 10" descr="awesome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638425"/>
            <a:ext cx="2916238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21036" name="Picture 12" descr="ang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609850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40396" y="32153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3754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Mies House:  Swimming Pool</a:t>
            </a:r>
          </a:p>
        </p:txBody>
      </p:sp>
      <p:pic>
        <p:nvPicPr>
          <p:cNvPr id="1273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306513"/>
            <a:ext cx="6797675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67297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Mapping</a:t>
            </a:r>
          </a:p>
        </p:txBody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Important topic: nearly all objects textured</a:t>
            </a:r>
          </a:p>
          <a:p>
            <a:pPr lvl="1">
              <a:defRPr/>
            </a:pPr>
            <a:r>
              <a:rPr lang="en-US"/>
              <a:t>Wood grain, faces, bricks and so on</a:t>
            </a:r>
          </a:p>
          <a:p>
            <a:pPr lvl="1">
              <a:defRPr/>
            </a:pPr>
            <a:r>
              <a:rPr lang="en-US"/>
              <a:t>Adds visual detail to scenes</a:t>
            </a:r>
          </a:p>
          <a:p>
            <a:pPr>
              <a:defRPr/>
            </a:pPr>
            <a:r>
              <a:rPr lang="en-US">
                <a:cs typeface="+mn-cs"/>
              </a:rPr>
              <a:t>Meant as a fun and practically useful lecture</a:t>
            </a:r>
          </a:p>
        </p:txBody>
      </p:sp>
      <p:pic>
        <p:nvPicPr>
          <p:cNvPr id="6147" name="Picture 4" descr="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3873500"/>
            <a:ext cx="3554412" cy="22367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68741" name="Picture 5" descr="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787775"/>
            <a:ext cx="3629025" cy="22923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1347788" y="6099175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Polygonal model</a:t>
            </a:r>
          </a:p>
        </p:txBody>
      </p:sp>
      <p:sp>
        <p:nvSpPr>
          <p:cNvPr id="1268743" name="Text Box 7"/>
          <p:cNvSpPr txBox="1">
            <a:spLocks noChangeArrowheads="1"/>
          </p:cNvSpPr>
          <p:nvPr/>
        </p:nvSpPr>
        <p:spPr bwMode="auto">
          <a:xfrm>
            <a:off x="5429250" y="6108700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surface texture</a:t>
            </a:r>
          </a:p>
        </p:txBody>
      </p:sp>
    </p:spTree>
    <p:extLst>
      <p:ext uri="{BB962C8B-B14F-4D97-AF65-F5344CB8AC3E}">
        <p14:creationId xmlns:p14="http://schemas.microsoft.com/office/powerpoint/2010/main" val="393923140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Adding Visual Detail</a:t>
            </a:r>
          </a:p>
        </p:txBody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Basic idea: use images instead of more polygons to represent fine scale color variation</a:t>
            </a:r>
          </a:p>
        </p:txBody>
      </p:sp>
      <p:pic>
        <p:nvPicPr>
          <p:cNvPr id="1269768" name="Picture 8" descr="dinos2"/>
          <p:cNvPicPr>
            <a:picLocks noChangeAspect="1" noChangeArrowheads="1"/>
          </p:cNvPicPr>
          <p:nvPr/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9535"/>
          <a:stretch>
            <a:fillRect/>
          </a:stretch>
        </p:blipFill>
        <p:spPr bwMode="auto">
          <a:xfrm>
            <a:off x="838200" y="2505075"/>
            <a:ext cx="5334000" cy="401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769" name="Picture 9" descr="dino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505075"/>
            <a:ext cx="18827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02186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Parameterization</a:t>
            </a:r>
          </a:p>
        </p:txBody>
      </p:sp>
      <p:sp>
        <p:nvSpPr>
          <p:cNvPr id="1270787" name="Text Box 3"/>
          <p:cNvSpPr txBox="1">
            <a:spLocks noChangeArrowheads="1"/>
          </p:cNvSpPr>
          <p:nvPr/>
        </p:nvSpPr>
        <p:spPr bwMode="auto">
          <a:xfrm>
            <a:off x="620713" y="4449763"/>
            <a:ext cx="1874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geometry</a:t>
            </a:r>
          </a:p>
        </p:txBody>
      </p:sp>
      <p:pic>
        <p:nvPicPr>
          <p:cNvPr id="8195" name="Picture 4" descr="dcylin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44625"/>
            <a:ext cx="2308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789" name="AutoShape 5"/>
          <p:cNvSpPr>
            <a:spLocks noChangeArrowheads="1"/>
          </p:cNvSpPr>
          <p:nvPr/>
        </p:nvSpPr>
        <p:spPr bwMode="auto">
          <a:xfrm>
            <a:off x="566738" y="1501775"/>
            <a:ext cx="1981200" cy="2667000"/>
          </a:xfrm>
          <a:prstGeom prst="can">
            <a:avLst>
              <a:gd name="adj" fmla="val 67308"/>
            </a:avLst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0790" name="Rectangle 6"/>
          <p:cNvSpPr>
            <a:spLocks noChangeArrowheads="1"/>
          </p:cNvSpPr>
          <p:nvPr/>
        </p:nvSpPr>
        <p:spPr bwMode="auto">
          <a:xfrm>
            <a:off x="3505200" y="1882775"/>
            <a:ext cx="18288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3505200" y="1882775"/>
            <a:ext cx="457200" cy="457200"/>
            <a:chOff x="2496" y="1728"/>
            <a:chExt cx="288" cy="288"/>
          </a:xfrm>
        </p:grpSpPr>
        <p:sp>
          <p:nvSpPr>
            <p:cNvPr id="1270792" name="Rectangle 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3" name="Rectangle 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199" name="Group 10"/>
          <p:cNvGrpSpPr>
            <a:grpSpLocks/>
          </p:cNvGrpSpPr>
          <p:nvPr/>
        </p:nvGrpSpPr>
        <p:grpSpPr bwMode="auto">
          <a:xfrm>
            <a:off x="3962400" y="1882775"/>
            <a:ext cx="457200" cy="457200"/>
            <a:chOff x="2496" y="1728"/>
            <a:chExt cx="288" cy="288"/>
          </a:xfrm>
        </p:grpSpPr>
        <p:sp>
          <p:nvSpPr>
            <p:cNvPr id="1270795" name="Rectangle 1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6" name="Rectangle 1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0" name="Group 13"/>
          <p:cNvGrpSpPr>
            <a:grpSpLocks/>
          </p:cNvGrpSpPr>
          <p:nvPr/>
        </p:nvGrpSpPr>
        <p:grpSpPr bwMode="auto">
          <a:xfrm>
            <a:off x="3505200" y="2339975"/>
            <a:ext cx="457200" cy="457200"/>
            <a:chOff x="2496" y="1728"/>
            <a:chExt cx="288" cy="288"/>
          </a:xfrm>
        </p:grpSpPr>
        <p:sp>
          <p:nvSpPr>
            <p:cNvPr id="1270798" name="Rectangle 1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9" name="Rectangle 1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1" name="Group 16"/>
          <p:cNvGrpSpPr>
            <a:grpSpLocks/>
          </p:cNvGrpSpPr>
          <p:nvPr/>
        </p:nvGrpSpPr>
        <p:grpSpPr bwMode="auto">
          <a:xfrm>
            <a:off x="3962400" y="2339975"/>
            <a:ext cx="457200" cy="457200"/>
            <a:chOff x="2496" y="1728"/>
            <a:chExt cx="288" cy="288"/>
          </a:xfrm>
        </p:grpSpPr>
        <p:sp>
          <p:nvSpPr>
            <p:cNvPr id="1270801" name="Rectangle 1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2" name="Rectangle 1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2" name="Group 19"/>
          <p:cNvGrpSpPr>
            <a:grpSpLocks/>
          </p:cNvGrpSpPr>
          <p:nvPr/>
        </p:nvGrpSpPr>
        <p:grpSpPr bwMode="auto">
          <a:xfrm>
            <a:off x="3505200" y="2797175"/>
            <a:ext cx="457200" cy="457200"/>
            <a:chOff x="2496" y="1728"/>
            <a:chExt cx="288" cy="288"/>
          </a:xfrm>
        </p:grpSpPr>
        <p:sp>
          <p:nvSpPr>
            <p:cNvPr id="1270804" name="Rectangle 2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5" name="Rectangle 2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3" name="Group 22"/>
          <p:cNvGrpSpPr>
            <a:grpSpLocks/>
          </p:cNvGrpSpPr>
          <p:nvPr/>
        </p:nvGrpSpPr>
        <p:grpSpPr bwMode="auto">
          <a:xfrm>
            <a:off x="3962400" y="2797175"/>
            <a:ext cx="457200" cy="457200"/>
            <a:chOff x="2496" y="1728"/>
            <a:chExt cx="288" cy="288"/>
          </a:xfrm>
        </p:grpSpPr>
        <p:sp>
          <p:nvSpPr>
            <p:cNvPr id="1270807" name="Rectangle 2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8" name="Rectangle 2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4" name="Group 25"/>
          <p:cNvGrpSpPr>
            <a:grpSpLocks/>
          </p:cNvGrpSpPr>
          <p:nvPr/>
        </p:nvGrpSpPr>
        <p:grpSpPr bwMode="auto">
          <a:xfrm>
            <a:off x="3505200" y="3254375"/>
            <a:ext cx="457200" cy="457200"/>
            <a:chOff x="2496" y="1728"/>
            <a:chExt cx="288" cy="288"/>
          </a:xfrm>
        </p:grpSpPr>
        <p:sp>
          <p:nvSpPr>
            <p:cNvPr id="1270810" name="Rectangle 26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1" name="Rectangle 27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5" name="Group 28"/>
          <p:cNvGrpSpPr>
            <a:grpSpLocks/>
          </p:cNvGrpSpPr>
          <p:nvPr/>
        </p:nvGrpSpPr>
        <p:grpSpPr bwMode="auto">
          <a:xfrm>
            <a:off x="3962400" y="3254375"/>
            <a:ext cx="457200" cy="457200"/>
            <a:chOff x="2496" y="1728"/>
            <a:chExt cx="288" cy="288"/>
          </a:xfrm>
        </p:grpSpPr>
        <p:sp>
          <p:nvSpPr>
            <p:cNvPr id="1270813" name="Rectangle 29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4" name="Rectangle 30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6" name="Group 31"/>
          <p:cNvGrpSpPr>
            <a:grpSpLocks/>
          </p:cNvGrpSpPr>
          <p:nvPr/>
        </p:nvGrpSpPr>
        <p:grpSpPr bwMode="auto">
          <a:xfrm>
            <a:off x="4419600" y="1882775"/>
            <a:ext cx="457200" cy="457200"/>
            <a:chOff x="2496" y="1728"/>
            <a:chExt cx="288" cy="288"/>
          </a:xfrm>
        </p:grpSpPr>
        <p:sp>
          <p:nvSpPr>
            <p:cNvPr id="1270816" name="Rectangle 32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7" name="Rectangle 33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7" name="Group 34"/>
          <p:cNvGrpSpPr>
            <a:grpSpLocks/>
          </p:cNvGrpSpPr>
          <p:nvPr/>
        </p:nvGrpSpPr>
        <p:grpSpPr bwMode="auto">
          <a:xfrm>
            <a:off x="4876800" y="1882775"/>
            <a:ext cx="457200" cy="457200"/>
            <a:chOff x="2496" y="1728"/>
            <a:chExt cx="288" cy="288"/>
          </a:xfrm>
        </p:grpSpPr>
        <p:sp>
          <p:nvSpPr>
            <p:cNvPr id="1270819" name="Rectangle 35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0" name="Rectangle 36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8" name="Group 37"/>
          <p:cNvGrpSpPr>
            <a:grpSpLocks/>
          </p:cNvGrpSpPr>
          <p:nvPr/>
        </p:nvGrpSpPr>
        <p:grpSpPr bwMode="auto">
          <a:xfrm>
            <a:off x="4419600" y="2339975"/>
            <a:ext cx="457200" cy="457200"/>
            <a:chOff x="2496" y="1728"/>
            <a:chExt cx="288" cy="288"/>
          </a:xfrm>
        </p:grpSpPr>
        <p:sp>
          <p:nvSpPr>
            <p:cNvPr id="1270822" name="Rectangle 3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3" name="Rectangle 3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9" name="Group 40"/>
          <p:cNvGrpSpPr>
            <a:grpSpLocks/>
          </p:cNvGrpSpPr>
          <p:nvPr/>
        </p:nvGrpSpPr>
        <p:grpSpPr bwMode="auto">
          <a:xfrm>
            <a:off x="4876800" y="2339975"/>
            <a:ext cx="457200" cy="457200"/>
            <a:chOff x="2496" y="1728"/>
            <a:chExt cx="288" cy="288"/>
          </a:xfrm>
        </p:grpSpPr>
        <p:sp>
          <p:nvSpPr>
            <p:cNvPr id="1270825" name="Rectangle 4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6" name="Rectangle 4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0" name="Group 43"/>
          <p:cNvGrpSpPr>
            <a:grpSpLocks/>
          </p:cNvGrpSpPr>
          <p:nvPr/>
        </p:nvGrpSpPr>
        <p:grpSpPr bwMode="auto">
          <a:xfrm>
            <a:off x="4419600" y="2797175"/>
            <a:ext cx="457200" cy="457200"/>
            <a:chOff x="2496" y="1728"/>
            <a:chExt cx="288" cy="288"/>
          </a:xfrm>
        </p:grpSpPr>
        <p:sp>
          <p:nvSpPr>
            <p:cNvPr id="1270828" name="Rectangle 4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9" name="Rectangle 4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1" name="Group 46"/>
          <p:cNvGrpSpPr>
            <a:grpSpLocks/>
          </p:cNvGrpSpPr>
          <p:nvPr/>
        </p:nvGrpSpPr>
        <p:grpSpPr bwMode="auto">
          <a:xfrm>
            <a:off x="4876800" y="2797175"/>
            <a:ext cx="457200" cy="457200"/>
            <a:chOff x="2496" y="1728"/>
            <a:chExt cx="288" cy="288"/>
          </a:xfrm>
        </p:grpSpPr>
        <p:sp>
          <p:nvSpPr>
            <p:cNvPr id="1270831" name="Rectangle 4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2" name="Rectangle 4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2" name="Group 49"/>
          <p:cNvGrpSpPr>
            <a:grpSpLocks/>
          </p:cNvGrpSpPr>
          <p:nvPr/>
        </p:nvGrpSpPr>
        <p:grpSpPr bwMode="auto">
          <a:xfrm>
            <a:off x="4419600" y="3254375"/>
            <a:ext cx="457200" cy="457200"/>
            <a:chOff x="2496" y="1728"/>
            <a:chExt cx="288" cy="288"/>
          </a:xfrm>
        </p:grpSpPr>
        <p:sp>
          <p:nvSpPr>
            <p:cNvPr id="1270834" name="Rectangle 5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5" name="Rectangle 5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3" name="Group 52"/>
          <p:cNvGrpSpPr>
            <a:grpSpLocks/>
          </p:cNvGrpSpPr>
          <p:nvPr/>
        </p:nvGrpSpPr>
        <p:grpSpPr bwMode="auto">
          <a:xfrm>
            <a:off x="4876800" y="3254375"/>
            <a:ext cx="457200" cy="457200"/>
            <a:chOff x="2496" y="1728"/>
            <a:chExt cx="288" cy="288"/>
          </a:xfrm>
        </p:grpSpPr>
        <p:sp>
          <p:nvSpPr>
            <p:cNvPr id="1270837" name="Rectangle 5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8" name="Rectangle 5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1270839" name="Text Box 55"/>
          <p:cNvSpPr txBox="1">
            <a:spLocks noChangeArrowheads="1"/>
          </p:cNvSpPr>
          <p:nvPr/>
        </p:nvSpPr>
        <p:spPr bwMode="auto">
          <a:xfrm>
            <a:off x="2560638" y="2165350"/>
            <a:ext cx="77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+</a:t>
            </a:r>
          </a:p>
        </p:txBody>
      </p:sp>
      <p:sp>
        <p:nvSpPr>
          <p:cNvPr id="1270840" name="Text Box 56"/>
          <p:cNvSpPr txBox="1">
            <a:spLocks noChangeArrowheads="1"/>
          </p:cNvSpPr>
          <p:nvPr/>
        </p:nvSpPr>
        <p:spPr bwMode="auto">
          <a:xfrm>
            <a:off x="5562600" y="2263775"/>
            <a:ext cx="7175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=</a:t>
            </a:r>
          </a:p>
        </p:txBody>
      </p:sp>
      <p:sp>
        <p:nvSpPr>
          <p:cNvPr id="1270841" name="Text Box 57"/>
          <p:cNvSpPr txBox="1">
            <a:spLocks noChangeArrowheads="1"/>
          </p:cNvSpPr>
          <p:nvPr/>
        </p:nvSpPr>
        <p:spPr bwMode="auto">
          <a:xfrm>
            <a:off x="3775075" y="4449763"/>
            <a:ext cx="1289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image</a:t>
            </a:r>
          </a:p>
        </p:txBody>
      </p:sp>
      <p:sp>
        <p:nvSpPr>
          <p:cNvPr id="1270842" name="Text Box 58"/>
          <p:cNvSpPr txBox="1">
            <a:spLocks noChangeArrowheads="1"/>
          </p:cNvSpPr>
          <p:nvPr/>
        </p:nvSpPr>
        <p:spPr bwMode="auto">
          <a:xfrm>
            <a:off x="6438900" y="4449763"/>
            <a:ext cx="232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texture map</a:t>
            </a:r>
          </a:p>
        </p:txBody>
      </p:sp>
      <p:sp>
        <p:nvSpPr>
          <p:cNvPr id="1270843" name="Rectangle 59"/>
          <p:cNvSpPr>
            <a:spLocks noChangeArrowheads="1"/>
          </p:cNvSpPr>
          <p:nvPr/>
        </p:nvSpPr>
        <p:spPr bwMode="auto">
          <a:xfrm>
            <a:off x="457200" y="5486400"/>
            <a:ext cx="845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Q: How do we decide </a:t>
            </a:r>
            <a:r>
              <a:rPr lang="en-US" sz="2600" i="1">
                <a:solidFill>
                  <a:srgbClr val="FFFFFF"/>
                </a:solidFill>
                <a:cs typeface="ＭＳ Ｐゴシック" charset="0"/>
              </a:rPr>
              <a:t>where</a:t>
            </a: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 on the geometry</a:t>
            </a:r>
            <a:br>
              <a:rPr lang="en-US" sz="2600">
                <a:solidFill>
                  <a:srgbClr val="FFFFFF"/>
                </a:solidFill>
                <a:cs typeface="ＭＳ Ｐゴシック" charset="0"/>
              </a:rPr>
            </a:b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	each color from the image should go?</a:t>
            </a:r>
          </a:p>
        </p:txBody>
      </p:sp>
    </p:spTree>
    <p:extLst>
      <p:ext uri="{BB962C8B-B14F-4D97-AF65-F5344CB8AC3E}">
        <p14:creationId xmlns:p14="http://schemas.microsoft.com/office/powerpoint/2010/main" val="2481697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How to map object to texture?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To each vertex (x,y,z in object coordinates), must associate 2D texture coordinates (s,t)</a:t>
            </a:r>
          </a:p>
          <a:p>
            <a:pPr>
              <a:defRPr/>
            </a:pPr>
            <a:r>
              <a:rPr lang="en-US">
                <a:cs typeface="+mn-cs"/>
              </a:rPr>
              <a:t>So texture fits </a:t>
            </a: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>
                <a:cs typeface="+mn-cs"/>
              </a:rPr>
              <a:t>nicely</a:t>
            </a:r>
            <a:r>
              <a:rPr lang="ja-JP" altLang="en-US">
                <a:latin typeface="Arial"/>
                <a:cs typeface="+mn-cs"/>
              </a:rPr>
              <a:t>”</a:t>
            </a:r>
            <a:r>
              <a:rPr lang="en-US">
                <a:cs typeface="+mn-cs"/>
              </a:rPr>
              <a:t> over object</a:t>
            </a:r>
          </a:p>
        </p:txBody>
      </p:sp>
      <p:pic>
        <p:nvPicPr>
          <p:cNvPr id="14339" name="Picture 5" descr="slide07.jpg (1324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252788"/>
            <a:ext cx="50403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03874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938" name="Picture 2" descr="TPOTW3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27138"/>
            <a:ext cx="7315200" cy="555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1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Maps</a:t>
            </a:r>
          </a:p>
        </p:txBody>
      </p:sp>
      <p:pic>
        <p:nvPicPr>
          <p:cNvPr id="1191940" name="Picture 4" descr="RO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6500"/>
            <a:ext cx="2925763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1941" name="Text Box 5"/>
          <p:cNvSpPr txBox="1">
            <a:spLocks noChangeArrowheads="1"/>
          </p:cNvSpPr>
          <p:nvPr/>
        </p:nvSpPr>
        <p:spPr bwMode="auto">
          <a:xfrm>
            <a:off x="312738" y="6324600"/>
            <a:ext cx="3473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Blinn and Newell, 1976</a:t>
            </a:r>
          </a:p>
        </p:txBody>
      </p:sp>
    </p:spTree>
    <p:extLst>
      <p:ext uri="{BB962C8B-B14F-4D97-AF65-F5344CB8AC3E}">
        <p14:creationId xmlns:p14="http://schemas.microsoft.com/office/powerpoint/2010/main" val="4173479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Option: it</a:t>
            </a:r>
            <a:r>
              <a:rPr lang="ja-JP" altLang="en-US">
                <a:latin typeface="Arial"/>
                <a:cs typeface="+mj-cs"/>
              </a:rPr>
              <a:t>’</a:t>
            </a:r>
            <a:r>
              <a:rPr lang="en-US">
                <a:cs typeface="+mj-cs"/>
              </a:rPr>
              <a:t>s the artist</a:t>
            </a:r>
            <a:r>
              <a:rPr lang="ja-JP" altLang="en-US">
                <a:latin typeface="Arial"/>
                <a:cs typeface="+mj-cs"/>
              </a:rPr>
              <a:t>’</a:t>
            </a:r>
            <a:r>
              <a:rPr lang="en-US">
                <a:cs typeface="+mj-cs"/>
              </a:rPr>
              <a:t>s problem</a:t>
            </a:r>
            <a:endParaRPr lang="en-US" sz="2800">
              <a:cs typeface="+mj-cs"/>
            </a:endParaRPr>
          </a:p>
        </p:txBody>
      </p:sp>
      <p:pic>
        <p:nvPicPr>
          <p:cNvPr id="12290" name="Picture 3" descr="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default_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488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t="7333" r="43001" b="5112"/>
          <a:stretch>
            <a:fillRect/>
          </a:stretch>
        </p:blipFill>
        <p:spPr bwMode="auto">
          <a:xfrm>
            <a:off x="3657600" y="2362200"/>
            <a:ext cx="18843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319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Planar mapping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Like projections, drop z coord (s,t) = (x,y)</a:t>
            </a:r>
          </a:p>
          <a:p>
            <a:pPr>
              <a:defRPr/>
            </a:pPr>
            <a:r>
              <a:rPr lang="en-US">
                <a:cs typeface="+mn-cs"/>
              </a:rPr>
              <a:t>Problems: what happens near z = 0?</a:t>
            </a:r>
          </a:p>
        </p:txBody>
      </p:sp>
      <p:pic>
        <p:nvPicPr>
          <p:cNvPr id="16387" name="Picture 6" descr="slide08.jpg (1203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00350"/>
            <a:ext cx="4391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slide09.jpg (23263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3567113"/>
            <a:ext cx="43592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01910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Cylindrical Mapping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Cylinder: r, </a:t>
            </a:r>
            <a:r>
              <a:rPr lang="el-GR">
                <a:cs typeface="Times New Roman" charset="0"/>
              </a:rPr>
              <a:t>θ</a:t>
            </a:r>
            <a:r>
              <a:rPr lang="en-US">
                <a:cs typeface="+mn-cs"/>
              </a:rPr>
              <a:t>, z with (s,t) = (</a:t>
            </a:r>
            <a:r>
              <a:rPr lang="el-GR">
                <a:cs typeface="Times New Roman" charset="0"/>
              </a:rPr>
              <a:t>θ</a:t>
            </a:r>
            <a:r>
              <a:rPr lang="en-US">
                <a:cs typeface="Times New Roman" charset="0"/>
              </a:rPr>
              <a:t>/(2</a:t>
            </a:r>
            <a:r>
              <a:rPr lang="el-GR">
                <a:cs typeface="Times New Roman" charset="0"/>
              </a:rPr>
              <a:t>π</a:t>
            </a:r>
            <a:r>
              <a:rPr lang="en-US">
                <a:cs typeface="Times New Roman" charset="0"/>
              </a:rPr>
              <a:t>)</a:t>
            </a:r>
            <a:r>
              <a:rPr lang="en-US">
                <a:cs typeface="+mn-cs"/>
              </a:rPr>
              <a:t>,z)</a:t>
            </a:r>
          </a:p>
          <a:p>
            <a:pPr lvl="1">
              <a:defRPr/>
            </a:pPr>
            <a:r>
              <a:rPr lang="en-US"/>
              <a:t>Note seams when wrapping around (</a:t>
            </a:r>
            <a:r>
              <a:rPr lang="el-GR">
                <a:cs typeface="Times New Roman" charset="0"/>
              </a:rPr>
              <a:t>θ</a:t>
            </a:r>
            <a:r>
              <a:rPr lang="en-US"/>
              <a:t> = 0 or 2</a:t>
            </a:r>
            <a:r>
              <a:rPr lang="el-GR">
                <a:cs typeface="Times New Roman" charset="0"/>
              </a:rPr>
              <a:t>π</a:t>
            </a:r>
            <a:r>
              <a:rPr lang="en-US"/>
              <a:t>)</a:t>
            </a:r>
          </a:p>
        </p:txBody>
      </p:sp>
      <p:pic>
        <p:nvPicPr>
          <p:cNvPr id="17411" name="Picture 7" descr="slide11.jpg (1329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16225"/>
            <a:ext cx="41132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slide12.jpg (2209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33686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37962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Spherical Mapping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Convert to spherical coordinates: use latitude/long.</a:t>
            </a:r>
          </a:p>
          <a:p>
            <a:pPr lvl="1">
              <a:defRPr/>
            </a:pPr>
            <a:r>
              <a:rPr lang="en-US"/>
              <a:t>Singularities at north and south poles</a:t>
            </a:r>
          </a:p>
        </p:txBody>
      </p:sp>
      <p:pic>
        <p:nvPicPr>
          <p:cNvPr id="18435" name="Picture 7" descr="slide14.jpg (1211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995613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slide15.jpg (2069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359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0617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Cube Mapping</a:t>
            </a:r>
          </a:p>
        </p:txBody>
      </p:sp>
      <p:pic>
        <p:nvPicPr>
          <p:cNvPr id="19458" name="Picture 7" descr="slide17.jpg (13362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74788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slide18.jpg (1308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89063"/>
            <a:ext cx="3781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slide19.jpg (21454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6099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09294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Cube Mapping</a:t>
            </a:r>
          </a:p>
        </p:txBody>
      </p:sp>
      <p:pic>
        <p:nvPicPr>
          <p:cNvPr id="20482" name="Picture 9" descr="slide21.jpg (1388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486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slide20.jpg (1517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4033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8011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Interpolating Texture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624717" cy="5029200"/>
          </a:xfrm>
        </p:spPr>
        <p:txBody>
          <a:bodyPr/>
          <a:lstStyle/>
          <a:p>
            <a:r>
              <a:rPr lang="en-US" dirty="0"/>
              <a:t>Texture Coordinates at Vertices of Triangle</a:t>
            </a:r>
          </a:p>
          <a:p>
            <a:r>
              <a:rPr lang="en-US" dirty="0"/>
              <a:t>How to compute coordinate at intersection?</a:t>
            </a:r>
          </a:p>
          <a:p>
            <a:r>
              <a:rPr lang="en-US" dirty="0"/>
              <a:t>Use </a:t>
            </a:r>
            <a:r>
              <a:rPr lang="en-US" dirty="0" err="1"/>
              <a:t>barycentric</a:t>
            </a:r>
            <a:r>
              <a:rPr lang="en-US" dirty="0"/>
              <a:t> coordinates from in triangle test</a:t>
            </a:r>
          </a:p>
          <a:p>
            <a:r>
              <a:rPr lang="en-US" dirty="0"/>
              <a:t>Same weights to combine texture coordinates</a:t>
            </a:r>
          </a:p>
          <a:p>
            <a:r>
              <a:rPr lang="en-US" dirty="0"/>
              <a:t>Then use texture coordinates to look up texture</a:t>
            </a:r>
          </a:p>
          <a:p>
            <a:endParaRPr lang="en-US" dirty="0"/>
          </a:p>
          <a:p>
            <a:r>
              <a:rPr lang="en-US" dirty="0"/>
              <a:t>Textures can also be procedural (use a formula)</a:t>
            </a:r>
          </a:p>
        </p:txBody>
      </p:sp>
    </p:spTree>
    <p:extLst>
      <p:ext uri="{BB962C8B-B14F-4D97-AF65-F5344CB8AC3E}">
        <p14:creationId xmlns:p14="http://schemas.microsoft.com/office/powerpoint/2010/main" val="150316954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inside Triangle</a:t>
            </a:r>
          </a:p>
        </p:txBody>
      </p:sp>
      <p:grpSp>
        <p:nvGrpSpPr>
          <p:cNvPr id="1760259" name="Group 3"/>
          <p:cNvGrpSpPr>
            <a:grpSpLocks/>
          </p:cNvGrpSpPr>
          <p:nvPr/>
        </p:nvGrpSpPr>
        <p:grpSpPr bwMode="auto">
          <a:xfrm>
            <a:off x="1169988" y="1579565"/>
            <a:ext cx="3316288" cy="2425700"/>
            <a:chOff x="491" y="2591"/>
            <a:chExt cx="2089" cy="1528"/>
          </a:xfrm>
        </p:grpSpPr>
        <p:sp>
          <p:nvSpPr>
            <p:cNvPr id="1760260" name="AutoShape 4"/>
            <p:cNvSpPr>
              <a:spLocks noChangeArrowheads="1"/>
            </p:cNvSpPr>
            <p:nvPr/>
          </p:nvSpPr>
          <p:spPr bwMode="auto">
            <a:xfrm rot="2329102">
              <a:off x="792" y="2624"/>
              <a:ext cx="1788" cy="937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1" name="Text Box 5"/>
            <p:cNvSpPr txBox="1">
              <a:spLocks noChangeArrowheads="1"/>
            </p:cNvSpPr>
            <p:nvPr/>
          </p:nvSpPr>
          <p:spPr bwMode="auto">
            <a:xfrm>
              <a:off x="491" y="2782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A</a:t>
              </a:r>
            </a:p>
          </p:txBody>
        </p:sp>
        <p:sp>
          <p:nvSpPr>
            <p:cNvPr id="1760262" name="Text Box 6"/>
            <p:cNvSpPr txBox="1">
              <a:spLocks noChangeArrowheads="1"/>
            </p:cNvSpPr>
            <p:nvPr/>
          </p:nvSpPr>
          <p:spPr bwMode="auto">
            <a:xfrm>
              <a:off x="1971" y="2591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B</a:t>
              </a:r>
            </a:p>
          </p:txBody>
        </p:sp>
        <p:sp>
          <p:nvSpPr>
            <p:cNvPr id="1760263" name="Text Box 7"/>
            <p:cNvSpPr txBox="1">
              <a:spLocks noChangeArrowheads="1"/>
            </p:cNvSpPr>
            <p:nvPr/>
          </p:nvSpPr>
          <p:spPr bwMode="auto">
            <a:xfrm>
              <a:off x="2069" y="3886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C</a:t>
              </a:r>
            </a:p>
          </p:txBody>
        </p:sp>
        <p:sp>
          <p:nvSpPr>
            <p:cNvPr id="1760264" name="Oval 8"/>
            <p:cNvSpPr>
              <a:spLocks noChangeArrowheads="1"/>
            </p:cNvSpPr>
            <p:nvPr/>
          </p:nvSpPr>
          <p:spPr bwMode="auto">
            <a:xfrm>
              <a:off x="1613" y="3147"/>
              <a:ext cx="95" cy="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5" name="Text Box 9"/>
            <p:cNvSpPr txBox="1">
              <a:spLocks noChangeArrowheads="1"/>
            </p:cNvSpPr>
            <p:nvPr/>
          </p:nvSpPr>
          <p:spPr bwMode="auto">
            <a:xfrm>
              <a:off x="1679" y="3064"/>
              <a:ext cx="2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P</a:t>
              </a:r>
            </a:p>
          </p:txBody>
        </p:sp>
        <p:sp>
          <p:nvSpPr>
            <p:cNvPr id="1760266" name="Line 10"/>
            <p:cNvSpPr>
              <a:spLocks noChangeShapeType="1"/>
            </p:cNvSpPr>
            <p:nvPr/>
          </p:nvSpPr>
          <p:spPr bwMode="auto">
            <a:xfrm>
              <a:off x="704" y="2904"/>
              <a:ext cx="962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7" name="Line 11"/>
            <p:cNvSpPr>
              <a:spLocks noChangeShapeType="1"/>
            </p:cNvSpPr>
            <p:nvPr/>
          </p:nvSpPr>
          <p:spPr bwMode="auto">
            <a:xfrm flipH="1">
              <a:off x="1654" y="2738"/>
              <a:ext cx="309" cy="4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8" name="Line 12"/>
            <p:cNvSpPr>
              <a:spLocks noChangeShapeType="1"/>
            </p:cNvSpPr>
            <p:nvPr/>
          </p:nvSpPr>
          <p:spPr bwMode="auto">
            <a:xfrm flipH="1" flipV="1">
              <a:off x="1648" y="3195"/>
              <a:ext cx="440" cy="8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9" name="Text Box 13"/>
            <p:cNvSpPr txBox="1">
              <a:spLocks noChangeArrowheads="1"/>
            </p:cNvSpPr>
            <p:nvPr/>
          </p:nvSpPr>
          <p:spPr bwMode="auto">
            <a:xfrm>
              <a:off x="1222" y="2867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α</a:t>
              </a:r>
            </a:p>
          </p:txBody>
        </p:sp>
        <p:sp>
          <p:nvSpPr>
            <p:cNvPr id="1760270" name="Text Box 14"/>
            <p:cNvSpPr txBox="1">
              <a:spLocks noChangeArrowheads="1"/>
            </p:cNvSpPr>
            <p:nvPr/>
          </p:nvSpPr>
          <p:spPr bwMode="auto">
            <a:xfrm>
              <a:off x="1607" y="2801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β</a:t>
              </a:r>
            </a:p>
          </p:txBody>
        </p:sp>
        <p:sp>
          <p:nvSpPr>
            <p:cNvPr id="1760271" name="Text Box 15"/>
            <p:cNvSpPr txBox="1">
              <a:spLocks noChangeArrowheads="1"/>
            </p:cNvSpPr>
            <p:nvPr/>
          </p:nvSpPr>
          <p:spPr bwMode="auto">
            <a:xfrm>
              <a:off x="1829" y="341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γ</a:t>
              </a:r>
            </a:p>
          </p:txBody>
        </p:sp>
      </p:grpSp>
      <p:graphicFrame>
        <p:nvGraphicFramePr>
          <p:cNvPr id="176027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601183"/>
              </p:ext>
            </p:extLst>
          </p:nvPr>
        </p:nvGraphicFramePr>
        <p:xfrm>
          <a:off x="5281615" y="1582740"/>
          <a:ext cx="2041525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800" imgH="673100" progId="Equation.DSMT4">
                  <p:embed/>
                </p:oleObj>
              </mc:Choice>
              <mc:Fallback>
                <p:oleObj name="Equation" r:id="rId2" imgW="11938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5" y="1582740"/>
                        <a:ext cx="2041525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410855"/>
              </p:ext>
            </p:extLst>
          </p:nvPr>
        </p:nvGraphicFramePr>
        <p:xfrm>
          <a:off x="2689227" y="4346575"/>
          <a:ext cx="301307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8000" imgH="203200" progId="Equation.DSMT4">
                  <p:embed/>
                </p:oleObj>
              </mc:Choice>
              <mc:Fallback>
                <p:oleObj name="Equation" r:id="rId4" imgW="1778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7" y="4346575"/>
                        <a:ext cx="3013075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055295"/>
              </p:ext>
            </p:extLst>
          </p:nvPr>
        </p:nvGraphicFramePr>
        <p:xfrm>
          <a:off x="2651125" y="4843464"/>
          <a:ext cx="230505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08100" imgH="444500" progId="Equation.DSMT4">
                  <p:embed/>
                </p:oleObj>
              </mc:Choice>
              <mc:Fallback>
                <p:oleObj name="Equation" r:id="rId6" imgW="1308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25" y="4843464"/>
                        <a:ext cx="230505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231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 Filtering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321675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Naive texture mapping aliases badly </a:t>
            </a:r>
          </a:p>
          <a:p>
            <a:pPr>
              <a:defRPr/>
            </a:pPr>
            <a:r>
              <a:rPr lang="en-US">
                <a:cs typeface="+mn-cs"/>
              </a:rPr>
              <a:t>Look familiar?</a:t>
            </a:r>
            <a:r>
              <a:rPr lang="en-US" sz="1400" b="1">
                <a:latin typeface="Courier New" charset="0"/>
                <a:cs typeface="+mn-cs"/>
              </a:rPr>
              <a:t>			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uval = (int) (u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vval = (int) (v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pix = texture.getPixel(uval, vval);</a:t>
            </a: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Actually, each pixel maps to a region in texture</a:t>
            </a:r>
          </a:p>
          <a:p>
            <a:pPr lvl="1">
              <a:defRPr/>
            </a:pPr>
            <a:r>
              <a:rPr lang="en-US"/>
              <a:t>|PIX| &lt; |TEX| </a:t>
            </a:r>
          </a:p>
          <a:p>
            <a:pPr lvl="2">
              <a:defRPr/>
            </a:pPr>
            <a:r>
              <a:rPr lang="en-US"/>
              <a:t>Easy: interpolate (bilinear) between texel values </a:t>
            </a:r>
          </a:p>
          <a:p>
            <a:pPr lvl="1">
              <a:defRPr/>
            </a:pPr>
            <a:r>
              <a:rPr lang="en-US"/>
              <a:t>|PIX| &gt; |TEX|</a:t>
            </a:r>
          </a:p>
          <a:p>
            <a:pPr lvl="2">
              <a:defRPr/>
            </a:pPr>
            <a:r>
              <a:rPr lang="en-US"/>
              <a:t>Hard: average the contribution from multiple texels</a:t>
            </a:r>
          </a:p>
          <a:p>
            <a:pPr lvl="1">
              <a:defRPr/>
            </a:pPr>
            <a:r>
              <a:rPr lang="en-US"/>
              <a:t>|PIX| ~ |TEX|</a:t>
            </a:r>
          </a:p>
          <a:p>
            <a:pPr lvl="2">
              <a:defRPr/>
            </a:pPr>
            <a:r>
              <a:rPr lang="en-US"/>
              <a:t>Still need interpolation!</a:t>
            </a:r>
          </a:p>
        </p:txBody>
      </p:sp>
    </p:spTree>
    <p:extLst>
      <p:ext uri="{BB962C8B-B14F-4D97-AF65-F5344CB8AC3E}">
        <p14:creationId xmlns:p14="http://schemas.microsoft.com/office/powerpoint/2010/main" val="2105528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Mip Maps</a:t>
            </a:r>
          </a:p>
        </p:txBody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Keep textures prefiltered at multiple resolutions</a:t>
            </a:r>
          </a:p>
          <a:p>
            <a:pPr lvl="1">
              <a:defRPr/>
            </a:pPr>
            <a:r>
              <a:rPr lang="en-US"/>
              <a:t>For each pixel, linearly interpolate between </a:t>
            </a:r>
            <a:br>
              <a:rPr lang="en-US"/>
            </a:br>
            <a:r>
              <a:rPr lang="en-US"/>
              <a:t>two closest levels (e.g., trilinear filtering) </a:t>
            </a:r>
          </a:p>
          <a:p>
            <a:pPr lvl="1">
              <a:defRPr/>
            </a:pPr>
            <a:r>
              <a:rPr lang="en-US"/>
              <a:t>Fast, easy for hardware</a:t>
            </a:r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>
              <a:defRPr/>
            </a:pPr>
            <a:r>
              <a:rPr lang="en-US">
                <a:cs typeface="+mn-cs"/>
              </a:rPr>
              <a:t>Why </a:t>
            </a: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>
                <a:cs typeface="+mn-cs"/>
              </a:rPr>
              <a:t>Mip</a:t>
            </a:r>
            <a:r>
              <a:rPr lang="ja-JP" altLang="en-US">
                <a:latin typeface="Arial"/>
                <a:cs typeface="+mn-cs"/>
              </a:rPr>
              <a:t>”</a:t>
            </a:r>
            <a:r>
              <a:rPr lang="en-US">
                <a:cs typeface="+mn-cs"/>
              </a:rPr>
              <a:t> maps?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439863" y="2746375"/>
            <a:ext cx="6629400" cy="3352800"/>
            <a:chOff x="912" y="1824"/>
            <a:chExt cx="4176" cy="2112"/>
          </a:xfrm>
        </p:grpSpPr>
        <p:pic>
          <p:nvPicPr>
            <p:cNvPr id="129741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448"/>
              <a:ext cx="1488" cy="14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168"/>
              <a:ext cx="768" cy="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552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744"/>
              <a:ext cx="192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840"/>
              <a:ext cx="96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8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888"/>
              <a:ext cx="48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9706" name="Object 11"/>
            <p:cNvGraphicFramePr>
              <a:graphicFrameLocks noChangeAspect="1"/>
            </p:cNvGraphicFramePr>
            <p:nvPr/>
          </p:nvGraphicFramePr>
          <p:xfrm>
            <a:off x="3744" y="1824"/>
            <a:ext cx="134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6353689" imgH="4765267" progId="Photoshop.Image.5">
                    <p:embed/>
                  </p:oleObj>
                </mc:Choice>
                <mc:Fallback>
                  <p:oleObj name="Image" r:id="rId3" imgW="6353689" imgH="4765267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824"/>
                          <a:ext cx="1344" cy="1008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blurRad="63500" dist="71842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97420" name="Freeform 12"/>
            <p:cNvSpPr>
              <a:spLocks/>
            </p:cNvSpPr>
            <p:nvPr/>
          </p:nvSpPr>
          <p:spPr bwMode="auto">
            <a:xfrm>
              <a:off x="2640" y="2352"/>
              <a:ext cx="1008" cy="528"/>
            </a:xfrm>
            <a:custGeom>
              <a:avLst/>
              <a:gdLst>
                <a:gd name="T0" fmla="*/ 1008 w 1008"/>
                <a:gd name="T1" fmla="*/ 0 h 768"/>
                <a:gd name="T2" fmla="*/ 384 w 1008"/>
                <a:gd name="T3" fmla="*/ 192 h 768"/>
                <a:gd name="T4" fmla="*/ 0 w 1008"/>
                <a:gd name="T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8" h="768">
                  <a:moveTo>
                    <a:pt x="1008" y="0"/>
                  </a:moveTo>
                  <a:cubicBezTo>
                    <a:pt x="780" y="32"/>
                    <a:pt x="552" y="64"/>
                    <a:pt x="384" y="192"/>
                  </a:cubicBezTo>
                  <a:cubicBezTo>
                    <a:pt x="216" y="320"/>
                    <a:pt x="108" y="544"/>
                    <a:pt x="0" y="76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586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 Maps</a:t>
            </a:r>
          </a:p>
        </p:txBody>
      </p:sp>
      <p:pic>
        <p:nvPicPr>
          <p:cNvPr id="1192963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7550"/>
            <a:ext cx="21526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2964" name="Text Box 4"/>
          <p:cNvSpPr txBox="1">
            <a:spLocks noChangeArrowheads="1"/>
          </p:cNvSpPr>
          <p:nvPr/>
        </p:nvSpPr>
        <p:spPr bwMode="auto">
          <a:xfrm>
            <a:off x="525463" y="5715000"/>
            <a:ext cx="435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Miller and Hoffman, 1984</a:t>
            </a:r>
          </a:p>
        </p:txBody>
      </p:sp>
      <p:pic>
        <p:nvPicPr>
          <p:cNvPr id="1192965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1447800"/>
            <a:ext cx="5849937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5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MIP-map Example</a:t>
            </a:r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No filtering: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MIP-map texturing:</a:t>
            </a:r>
          </a:p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29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419225"/>
            <a:ext cx="343693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9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362450"/>
            <a:ext cx="3455988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4276725" y="1365250"/>
            <a:ext cx="3816350" cy="284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AAAAAAAGH</a:t>
            </a: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MY EYES ARE BURNING</a:t>
            </a:r>
          </a:p>
        </p:txBody>
      </p:sp>
      <p:sp>
        <p:nvSpPr>
          <p:cNvPr id="1298439" name="Text Box 7"/>
          <p:cNvSpPr txBox="1">
            <a:spLocks noChangeArrowheads="1"/>
          </p:cNvSpPr>
          <p:nvPr/>
        </p:nvSpPr>
        <p:spPr bwMode="auto">
          <a:xfrm>
            <a:off x="4276725" y="4314825"/>
            <a:ext cx="3816350" cy="2543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Where are my glasses?</a:t>
            </a:r>
          </a:p>
        </p:txBody>
      </p:sp>
    </p:spTree>
    <p:extLst>
      <p:ext uri="{BB962C8B-B14F-4D97-AF65-F5344CB8AC3E}">
        <p14:creationId xmlns:p14="http://schemas.microsoft.com/office/powerpoint/2010/main" val="32600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438" grpId="0" animBg="1"/>
      <p:bldP spid="12984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Mapping Applications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Modulation, light maps</a:t>
            </a:r>
          </a:p>
          <a:p>
            <a:pPr>
              <a:defRPr/>
            </a:pPr>
            <a:r>
              <a:rPr lang="en-US" dirty="0">
                <a:cs typeface="+mn-cs"/>
              </a:rPr>
              <a:t>Bump mapping</a:t>
            </a:r>
          </a:p>
          <a:p>
            <a:pPr>
              <a:defRPr/>
            </a:pPr>
            <a:r>
              <a:rPr lang="en-US" dirty="0">
                <a:cs typeface="+mn-cs"/>
              </a:rPr>
              <a:t>Displacement mapping</a:t>
            </a:r>
          </a:p>
          <a:p>
            <a:pPr>
              <a:defRPr/>
            </a:pPr>
            <a:r>
              <a:rPr lang="en-US" dirty="0">
                <a:cs typeface="+mn-cs"/>
              </a:rPr>
              <a:t>Illumination or Environment Mapping</a:t>
            </a:r>
          </a:p>
          <a:p>
            <a:pPr>
              <a:defRPr/>
            </a:pPr>
            <a:r>
              <a:rPr lang="en-US" dirty="0">
                <a:cs typeface="+mn-cs"/>
              </a:rPr>
              <a:t>Procedural texturing</a:t>
            </a:r>
          </a:p>
          <a:p>
            <a:pPr>
              <a:defRPr/>
            </a:pPr>
            <a:r>
              <a:rPr lang="en-US" dirty="0">
                <a:cs typeface="+mn-cs"/>
              </a:rPr>
              <a:t>And many more</a:t>
            </a:r>
          </a:p>
          <a:p>
            <a:pPr marL="0" indent="0">
              <a:buNone/>
              <a:defRPr/>
            </a:pPr>
            <a:r>
              <a:rPr lang="en-US" dirty="0">
                <a:cs typeface="+mn-cs"/>
              </a:rPr>
              <a:t>In physically-based rendering, texture doesn’t give color directly, rather controls some attribute (like diffuse/specular BRDF coefficient, roughness etc.)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96733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Bump Mapping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Texture = change in surface normal!</a:t>
            </a:r>
          </a:p>
        </p:txBody>
      </p:sp>
      <p:pic>
        <p:nvPicPr>
          <p:cNvPr id="130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572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2004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9436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0487" name="Text Box 7"/>
          <p:cNvSpPr txBox="1">
            <a:spLocks noChangeArrowheads="1"/>
          </p:cNvSpPr>
          <p:nvPr/>
        </p:nvSpPr>
        <p:spPr bwMode="auto">
          <a:xfrm>
            <a:off x="628650" y="5530850"/>
            <a:ext cx="2433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</a:p>
        </p:txBody>
      </p:sp>
      <p:sp>
        <p:nvSpPr>
          <p:cNvPr id="1300488" name="Text Box 8"/>
          <p:cNvSpPr txBox="1">
            <a:spLocks noChangeArrowheads="1"/>
          </p:cNvSpPr>
          <p:nvPr/>
        </p:nvSpPr>
        <p:spPr bwMode="auto">
          <a:xfrm>
            <a:off x="3709988" y="5530850"/>
            <a:ext cx="1741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Swirly bump map</a:t>
            </a:r>
          </a:p>
        </p:txBody>
      </p:sp>
      <p:sp>
        <p:nvSpPr>
          <p:cNvPr id="1300489" name="Text Box 9"/>
          <p:cNvSpPr txBox="1">
            <a:spLocks noChangeArrowheads="1"/>
          </p:cNvSpPr>
          <p:nvPr/>
        </p:nvSpPr>
        <p:spPr bwMode="auto">
          <a:xfrm>
            <a:off x="6107113" y="5408613"/>
            <a:ext cx="24336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  <a:br>
              <a:rPr lang="en-US" sz="1600" i="1">
                <a:solidFill>
                  <a:srgbClr val="FFFFFF"/>
                </a:solidFill>
                <a:cs typeface="ＭＳ Ｐゴシック" charset="0"/>
              </a:rPr>
            </a:b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and swirly bump map</a:t>
            </a:r>
          </a:p>
        </p:txBody>
      </p:sp>
    </p:spTree>
    <p:extLst>
      <p:ext uri="{BB962C8B-B14F-4D97-AF65-F5344CB8AC3E}">
        <p14:creationId xmlns:p14="http://schemas.microsoft.com/office/powerpoint/2010/main" val="7104563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Displacement Mapping</a:t>
            </a:r>
          </a:p>
        </p:txBody>
      </p:sp>
      <p:pic>
        <p:nvPicPr>
          <p:cNvPr id="130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66738" y="1987550"/>
            <a:ext cx="8124825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8259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Environment Maps</a:t>
            </a:r>
          </a:p>
        </p:txBody>
      </p:sp>
      <p:pic>
        <p:nvPicPr>
          <p:cNvPr id="37890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32013"/>
            <a:ext cx="2152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228600" y="5638800"/>
            <a:ext cx="678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Images from </a:t>
            </a: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Illumination and Reflection Maps: </a:t>
            </a:r>
          </a:p>
          <a:p>
            <a:pPr algn="l">
              <a:defRPr/>
            </a:pP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                  Simulated Objects in Simulated and Real Environments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Gene Miller and C. Robert Hoffman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SIGGRAPH 1984 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“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Advanced Computer Graphics Animation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”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Course Notes</a:t>
            </a:r>
          </a:p>
        </p:txBody>
      </p:sp>
      <p:pic>
        <p:nvPicPr>
          <p:cNvPr id="37892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592263"/>
            <a:ext cx="584993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73365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Solid textures</a:t>
            </a:r>
          </a:p>
        </p:txBody>
      </p:sp>
      <p:pic>
        <p:nvPicPr>
          <p:cNvPr id="38914" name="Picture 3" descr="p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190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5604" name="Rectangle 4"/>
          <p:cNvSpPr>
            <a:spLocks noChangeArrowheads="1"/>
          </p:cNvSpPr>
          <p:nvPr/>
        </p:nvSpPr>
        <p:spPr bwMode="auto">
          <a:xfrm>
            <a:off x="457200" y="1219200"/>
            <a:ext cx="4267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defRPr/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Texture values indexed by 3D location (x,y,z)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Expensive storage, or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Compute on the fly,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e.g. Perlin noise </a:t>
            </a:r>
            <a:r>
              <a:rPr lang="en-US">
                <a:solidFill>
                  <a:srgbClr val="FFFFFF"/>
                </a:solidFill>
                <a:cs typeface="ＭＳ Ｐゴシック" charset="0"/>
                <a:sym typeface="Wingdings" charset="0"/>
              </a:rPr>
              <a:t></a:t>
            </a: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60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1987" name="Picture 4" descr="Le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71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08" y="533400"/>
            <a:ext cx="8698372" cy="685800"/>
          </a:xfrm>
        </p:spPr>
        <p:txBody>
          <a:bodyPr/>
          <a:lstStyle/>
          <a:p>
            <a:r>
              <a:rPr lang="en-US" dirty="0"/>
              <a:t>Using Environment for Reflection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11" y="1374155"/>
            <a:ext cx="8736622" cy="5029200"/>
          </a:xfrm>
        </p:spPr>
        <p:txBody>
          <a:bodyPr/>
          <a:lstStyle/>
          <a:p>
            <a:r>
              <a:rPr lang="en-US" dirty="0"/>
              <a:t>Simplest: Mirror reflections (refraction)</a:t>
            </a:r>
          </a:p>
          <a:p>
            <a:pPr lvl="1"/>
            <a:r>
              <a:rPr lang="en-US" dirty="0"/>
              <a:t>Start with a simple ray tracer</a:t>
            </a:r>
          </a:p>
          <a:p>
            <a:pPr lvl="1"/>
            <a:r>
              <a:rPr lang="en-US" dirty="0"/>
              <a:t>Reflected ray traced to environment (is emission/color)</a:t>
            </a:r>
          </a:p>
          <a:p>
            <a:pPr lvl="1"/>
            <a:r>
              <a:rPr lang="en-US" dirty="0"/>
              <a:t>Color += reflectivity * Color of reflected ray </a:t>
            </a:r>
          </a:p>
          <a:p>
            <a:pPr lvl="1"/>
            <a:r>
              <a:rPr lang="en-US" dirty="0"/>
              <a:t>Directly use </a:t>
            </a:r>
            <a:r>
              <a:rPr lang="en-US" dirty="0" err="1"/>
              <a:t>envmap</a:t>
            </a:r>
            <a:r>
              <a:rPr lang="en-US" dirty="0"/>
              <a:t> if miss geometry, otherwise </a:t>
            </a:r>
            <a:r>
              <a:rPr lang="en-US" dirty="0" err="1"/>
              <a:t>recurse</a:t>
            </a:r>
            <a:endParaRPr lang="en-US" dirty="0"/>
          </a:p>
          <a:p>
            <a:pPr lvl="1"/>
            <a:r>
              <a:rPr lang="en-US" dirty="0"/>
              <a:t>(As opposed to zeroing reflections if miss geometry)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Easy to do in ray tracer.  For path tracer, if reflected ray is sampled (BRDF has mirror component)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884156" y="5171951"/>
            <a:ext cx="2891807" cy="7651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4307109" y="4070234"/>
            <a:ext cx="7650" cy="108641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Block Arc 7"/>
          <p:cNvSpPr/>
          <p:nvPr/>
        </p:nvSpPr>
        <p:spPr bwMode="auto">
          <a:xfrm>
            <a:off x="2838256" y="3848362"/>
            <a:ext cx="2945359" cy="1285337"/>
          </a:xfrm>
          <a:prstGeom prst="blockArc">
            <a:avLst>
              <a:gd name="adj1" fmla="val 10997264"/>
              <a:gd name="adj2" fmla="val 19155"/>
              <a:gd name="adj3" fmla="val 773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557381" y="4322711"/>
            <a:ext cx="734427" cy="8339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353011" y="4123790"/>
            <a:ext cx="933334" cy="101755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Donut 15"/>
          <p:cNvSpPr/>
          <p:nvPr/>
        </p:nvSpPr>
        <p:spPr bwMode="auto">
          <a:xfrm>
            <a:off x="5186891" y="4651696"/>
            <a:ext cx="359564" cy="336636"/>
          </a:xfrm>
          <a:prstGeom prst="don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3228419" y="4865919"/>
            <a:ext cx="1009838" cy="2830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endCxn id="16" idx="3"/>
          </p:cNvCxnSpPr>
          <p:nvPr/>
        </p:nvCxnSpPr>
        <p:spPr bwMode="auto">
          <a:xfrm flipV="1">
            <a:off x="4360661" y="4939033"/>
            <a:ext cx="878887" cy="20996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507623" y="4735856"/>
            <a:ext cx="3605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Reflected ray color of object (</a:t>
            </a:r>
            <a:r>
              <a:rPr lang="en-US" sz="1600" dirty="0" err="1"/>
              <a:t>recurse</a:t>
            </a:r>
            <a:r>
              <a:rPr lang="en-US" sz="1600" dirty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9312" y="3794190"/>
            <a:ext cx="3503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Reflected ray color look into </a:t>
            </a:r>
            <a:r>
              <a:rPr lang="en-US" sz="1600" dirty="0" err="1"/>
              <a:t>envmap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90682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 Maps</a:t>
            </a:r>
          </a:p>
        </p:txBody>
      </p:sp>
      <p:pic>
        <p:nvPicPr>
          <p:cNvPr id="1193987" name="Picture 3" descr="williams-interface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193800"/>
            <a:ext cx="5680075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3988" name="Text Box 4"/>
          <p:cNvSpPr txBox="1">
            <a:spLocks noChangeArrowheads="1"/>
          </p:cNvSpPr>
          <p:nvPr/>
        </p:nvSpPr>
        <p:spPr bwMode="auto">
          <a:xfrm>
            <a:off x="1312863" y="6096000"/>
            <a:ext cx="5821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FFFFFF"/>
                </a:solidFill>
                <a:latin typeface="Futura Book" charset="0"/>
              </a:rPr>
              <a:t>Interface</a:t>
            </a:r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, Chou and Williams (ca. 1985)</a:t>
            </a:r>
          </a:p>
        </p:txBody>
      </p:sp>
    </p:spTree>
    <p:extLst>
      <p:ext uri="{BB962C8B-B14F-4D97-AF65-F5344CB8AC3E}">
        <p14:creationId xmlns:p14="http://schemas.microsoft.com/office/powerpoint/2010/main" val="3711215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5010" name="Object 2"/>
          <p:cNvGraphicFramePr>
            <a:graphicFrameLocks noChangeAspect="1"/>
          </p:cNvGraphicFramePr>
          <p:nvPr/>
        </p:nvGraphicFramePr>
        <p:xfrm>
          <a:off x="5638800" y="3276600"/>
          <a:ext cx="2744788" cy="272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744019" imgH="2728196" progId="Photoshop.Image.5">
                  <p:embed/>
                </p:oleObj>
              </mc:Choice>
              <mc:Fallback>
                <p:oleObj name="Image" r:id="rId2" imgW="2744019" imgH="272819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276600"/>
                        <a:ext cx="2744788" cy="272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501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/>
              <a:t>Environment Maps</a:t>
            </a:r>
          </a:p>
        </p:txBody>
      </p:sp>
      <p:sp>
        <p:nvSpPr>
          <p:cNvPr id="119501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/>
          </a:p>
          <a:p>
            <a:endParaRPr lang="en-US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50000"/>
              </a:lnSpc>
            </a:pPr>
            <a:endParaRPr lang="en-US" sz="2400"/>
          </a:p>
        </p:txBody>
      </p:sp>
      <p:grpSp>
        <p:nvGrpSpPr>
          <p:cNvPr id="1195013" name="Group 5"/>
          <p:cNvGrpSpPr>
            <a:grpSpLocks noChangeAspect="1"/>
          </p:cNvGrpSpPr>
          <p:nvPr/>
        </p:nvGrpSpPr>
        <p:grpSpPr bwMode="auto">
          <a:xfrm>
            <a:off x="609600" y="2971800"/>
            <a:ext cx="3894138" cy="3262313"/>
            <a:chOff x="739" y="950"/>
            <a:chExt cx="3447" cy="2567"/>
          </a:xfrm>
        </p:grpSpPr>
        <p:pic>
          <p:nvPicPr>
            <p:cNvPr id="119501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2704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95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9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195020" name="Text Box 12"/>
          <p:cNvSpPr txBox="1">
            <a:spLocks noChangeArrowheads="1"/>
          </p:cNvSpPr>
          <p:nvPr/>
        </p:nvSpPr>
        <p:spPr bwMode="auto">
          <a:xfrm>
            <a:off x="471488" y="6337300"/>
            <a:ext cx="392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Cubical Environment Map</a:t>
            </a:r>
          </a:p>
        </p:txBody>
      </p:sp>
      <p:sp>
        <p:nvSpPr>
          <p:cNvPr id="1195021" name="Text Box 13"/>
          <p:cNvSpPr txBox="1">
            <a:spLocks noChangeArrowheads="1"/>
          </p:cNvSpPr>
          <p:nvPr/>
        </p:nvSpPr>
        <p:spPr bwMode="auto">
          <a:xfrm>
            <a:off x="5570538" y="6002338"/>
            <a:ext cx="29130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180 degree fisheye</a:t>
            </a:r>
          </a:p>
          <a:p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Photo by R. Packo</a:t>
            </a:r>
          </a:p>
        </p:txBody>
      </p:sp>
      <p:pic>
        <p:nvPicPr>
          <p:cNvPr id="1195022" name="Picture 1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3800"/>
            <a:ext cx="7200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95023" name="Text Box 15"/>
          <p:cNvSpPr txBox="1">
            <a:spLocks noChangeArrowheads="1"/>
          </p:cNvSpPr>
          <p:nvPr/>
        </p:nvSpPr>
        <p:spPr bwMode="auto">
          <a:xfrm>
            <a:off x="3006725" y="2714625"/>
            <a:ext cx="347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Cylindrical Panoramas</a:t>
            </a:r>
          </a:p>
        </p:txBody>
      </p:sp>
    </p:spTree>
    <p:extLst>
      <p:ext uri="{BB962C8B-B14F-4D97-AF65-F5344CB8AC3E}">
        <p14:creationId xmlns:p14="http://schemas.microsoft.com/office/powerpoint/2010/main" val="170144588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Maps in the Movies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From history, </a:t>
            </a:r>
            <a:r>
              <a:rPr lang="en-US" sz="2400" dirty="0" err="1"/>
              <a:t>pauldebevec.com</a:t>
            </a:r>
            <a:r>
              <a:rPr lang="en-US" sz="2400" dirty="0"/>
              <a:t>/</a:t>
            </a:r>
            <a:r>
              <a:rPr lang="en-US" sz="2400" dirty="0" err="1"/>
              <a:t>ReflectionMapping</a:t>
            </a:r>
            <a:endParaRPr lang="en-US" sz="2400" dirty="0"/>
          </a:p>
          <a:p>
            <a:r>
              <a:rPr lang="en-US" sz="2400" dirty="0"/>
              <a:t>First movie, Flight of the Navigator 1986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31" y="2511984"/>
            <a:ext cx="3643448" cy="2052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430" y="2512521"/>
            <a:ext cx="3647653" cy="2055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31" y="4680156"/>
            <a:ext cx="3637191" cy="2049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470" y="4682299"/>
            <a:ext cx="3617425" cy="20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053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Map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6437"/>
            <a:ext cx="8229600" cy="5029200"/>
          </a:xfrm>
        </p:spPr>
        <p:txBody>
          <a:bodyPr/>
          <a:lstStyle/>
          <a:p>
            <a:r>
              <a:rPr lang="en-US" dirty="0"/>
              <a:t>Simplest </a:t>
            </a:r>
            <a:r>
              <a:rPr lang="en-US" dirty="0" err="1"/>
              <a:t>lat</a:t>
            </a:r>
            <a:r>
              <a:rPr lang="en-US" dirty="0"/>
              <a:t>-long spherical </a:t>
            </a:r>
            <a:r>
              <a:rPr lang="en-US" dirty="0" err="1"/>
              <a:t>coords</a:t>
            </a:r>
            <a:r>
              <a:rPr lang="en-US" dirty="0"/>
              <a:t> (</a:t>
            </a:r>
            <a:r>
              <a:rPr lang="en-US" dirty="0" err="1"/>
              <a:t>θ,φ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Convert direction to spherical </a:t>
            </a:r>
            <a:r>
              <a:rPr lang="en-US" dirty="0" err="1"/>
              <a:t>coords</a:t>
            </a:r>
            <a:r>
              <a:rPr lang="en-US" dirty="0"/>
              <a:t>, direct lookup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Cubemaps</a:t>
            </a:r>
            <a:r>
              <a:rPr lang="en-US" dirty="0"/>
              <a:t> popular (6 faces of cube)</a:t>
            </a:r>
          </a:p>
          <a:p>
            <a:pPr lvl="1"/>
            <a:r>
              <a:rPr lang="en-US" dirty="0"/>
              <a:t>Take biggest (abs) of 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Divide/</a:t>
            </a:r>
            <a:r>
              <a:rPr lang="en-US" dirty="0" err="1"/>
              <a:t>renorm</a:t>
            </a:r>
            <a:r>
              <a:rPr lang="en-US" dirty="0"/>
              <a:t> by it to get </a:t>
            </a:r>
            <a:r>
              <a:rPr lang="en-US" dirty="0" err="1"/>
              <a:t>coords</a:t>
            </a:r>
            <a:endParaRPr lang="en-US" dirty="0"/>
          </a:p>
          <a:p>
            <a:pPr lvl="1"/>
            <a:r>
              <a:rPr lang="en-US" dirty="0"/>
              <a:t>E.g. if +z, use x/z, y/z, z=+1</a:t>
            </a:r>
          </a:p>
          <a:p>
            <a:pPr lvl="1"/>
            <a:r>
              <a:rPr lang="en-US" dirty="0" err="1"/>
              <a:t>Cubemap</a:t>
            </a:r>
            <a:r>
              <a:rPr lang="en-US" dirty="0"/>
              <a:t> </a:t>
            </a:r>
            <a:r>
              <a:rPr lang="en-US" dirty="0" err="1"/>
              <a:t>coord</a:t>
            </a:r>
            <a:r>
              <a:rPr lang="en-US" dirty="0"/>
              <a:t> to </a:t>
            </a:r>
            <a:r>
              <a:rPr lang="en-US" dirty="0" err="1"/>
              <a:t>vec</a:t>
            </a:r>
            <a:r>
              <a:rPr lang="en-US" dirty="0"/>
              <a:t>: normalize</a:t>
            </a:r>
          </a:p>
          <a:p>
            <a:pPr lvl="1"/>
            <a:r>
              <a:rPr lang="en-US" dirty="0"/>
              <a:t>Easy convert bet cube, </a:t>
            </a:r>
            <a:r>
              <a:rPr lang="en-US" dirty="0" err="1"/>
              <a:t>latlong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79" y="2086479"/>
            <a:ext cx="4302158" cy="2151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379" y="4653285"/>
            <a:ext cx="2939621" cy="22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3507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27798</TotalTime>
  <Words>1356</Words>
  <Application>Microsoft Macintosh PowerPoint</Application>
  <PresentationFormat>Letter Paper (8.5x11 in)</PresentationFormat>
  <Paragraphs>240</Paragraphs>
  <Slides>46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Courier New</vt:lpstr>
      <vt:lpstr>ＭＳ Ｐゴシック</vt:lpstr>
      <vt:lpstr>Arial</vt:lpstr>
      <vt:lpstr>Times New Roman</vt:lpstr>
      <vt:lpstr>Helvetica</vt:lpstr>
      <vt:lpstr>Trebuchet MS</vt:lpstr>
      <vt:lpstr>Futura Book</vt:lpstr>
      <vt:lpstr>Wingdings</vt:lpstr>
      <vt:lpstr>Default Design</vt:lpstr>
      <vt:lpstr>1_Custom Design</vt:lpstr>
      <vt:lpstr>1_Default Design</vt:lpstr>
      <vt:lpstr>2_Default Design</vt:lpstr>
      <vt:lpstr>3_Default Design</vt:lpstr>
      <vt:lpstr>4_Default Design</vt:lpstr>
      <vt:lpstr>Image</vt:lpstr>
      <vt:lpstr>Equation</vt:lpstr>
      <vt:lpstr>Computer Graphics II: Rendering</vt:lpstr>
      <vt:lpstr>To Do</vt:lpstr>
      <vt:lpstr>Reflection Maps</vt:lpstr>
      <vt:lpstr>Environment Maps</vt:lpstr>
      <vt:lpstr>Using Environment for Reflection Map</vt:lpstr>
      <vt:lpstr>Environment Maps</vt:lpstr>
      <vt:lpstr>Environment Maps</vt:lpstr>
      <vt:lpstr>Reflection Maps in the Movies</vt:lpstr>
      <vt:lpstr>Environment Map Representations</vt:lpstr>
      <vt:lpstr>High Dynamic Range</vt:lpstr>
      <vt:lpstr>HDR Imaging</vt:lpstr>
      <vt:lpstr>HDR Imaging</vt:lpstr>
      <vt:lpstr>HDR Imaging</vt:lpstr>
      <vt:lpstr>HDR Imaging</vt:lpstr>
      <vt:lpstr>HDR Imaging</vt:lpstr>
      <vt:lpstr>Environment Maps Generally</vt:lpstr>
      <vt:lpstr>HDR Environment Illumination</vt:lpstr>
      <vt:lpstr>Structured Importance Sampling</vt:lpstr>
      <vt:lpstr>Hierarchical Stratification</vt:lpstr>
      <vt:lpstr>Structured Importance Sampling</vt:lpstr>
      <vt:lpstr>Lat-Long Importance Sampling</vt:lpstr>
      <vt:lpstr>Sampling General 2D Distributions</vt:lpstr>
      <vt:lpstr>How to Sample 2D Distribution</vt:lpstr>
      <vt:lpstr>From UCB class many years ago</vt:lpstr>
      <vt:lpstr>Mies House:  Swimming Pool</vt:lpstr>
      <vt:lpstr>Texture Mapping</vt:lpstr>
      <vt:lpstr>Adding Visual Detail</vt:lpstr>
      <vt:lpstr>Parameterization</vt:lpstr>
      <vt:lpstr>How to map object to texture?</vt:lpstr>
      <vt:lpstr>Option: it’s the artist’s problem</vt:lpstr>
      <vt:lpstr>Planar mapping</vt:lpstr>
      <vt:lpstr>Cylindrical Mapping</vt:lpstr>
      <vt:lpstr>Spherical Mapping</vt:lpstr>
      <vt:lpstr>Cube Mapping</vt:lpstr>
      <vt:lpstr>Cube Mapping</vt:lpstr>
      <vt:lpstr>Interpolating Texture Coordinates</vt:lpstr>
      <vt:lpstr>Ray inside Triangle</vt:lpstr>
      <vt:lpstr>Texture Map Filtering</vt:lpstr>
      <vt:lpstr>Mip Maps</vt:lpstr>
      <vt:lpstr>MIP-map Example</vt:lpstr>
      <vt:lpstr>Texture Mapping Applications</vt:lpstr>
      <vt:lpstr>Bump Mapping</vt:lpstr>
      <vt:lpstr>Displacement Mapping</vt:lpstr>
      <vt:lpstr>Environment Maps</vt:lpstr>
      <vt:lpstr>Solid textures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799</cp:revision>
  <cp:lastPrinted>2016-09-17T23:06:26Z</cp:lastPrinted>
  <dcterms:created xsi:type="dcterms:W3CDTF">1999-02-11T00:43:51Z</dcterms:created>
  <dcterms:modified xsi:type="dcterms:W3CDTF">2025-07-03T01:35:11Z</dcterms:modified>
</cp:coreProperties>
</file>