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77" r:id="rId3"/>
    <p:sldMasterId id="2147483689" r:id="rId4"/>
    <p:sldMasterId id="2147483701" r:id="rId5"/>
    <p:sldMasterId id="2147483714" r:id="rId6"/>
    <p:sldMasterId id="2147483720" r:id="rId7"/>
  </p:sldMasterIdLst>
  <p:notesMasterIdLst>
    <p:notesMasterId r:id="rId64"/>
  </p:notesMasterIdLst>
  <p:handoutMasterIdLst>
    <p:handoutMasterId r:id="rId65"/>
  </p:handoutMasterIdLst>
  <p:sldIdLst>
    <p:sldId id="751" r:id="rId8"/>
    <p:sldId id="752" r:id="rId9"/>
    <p:sldId id="753" r:id="rId10"/>
    <p:sldId id="798" r:id="rId11"/>
    <p:sldId id="799" r:id="rId12"/>
    <p:sldId id="800" r:id="rId13"/>
    <p:sldId id="801" r:id="rId14"/>
    <p:sldId id="802" r:id="rId15"/>
    <p:sldId id="828" r:id="rId16"/>
    <p:sldId id="804" r:id="rId17"/>
    <p:sldId id="805" r:id="rId18"/>
    <p:sldId id="806" r:id="rId19"/>
    <p:sldId id="807" r:id="rId20"/>
    <p:sldId id="810" r:id="rId21"/>
    <p:sldId id="811" r:id="rId22"/>
    <p:sldId id="812" r:id="rId23"/>
    <p:sldId id="813" r:id="rId24"/>
    <p:sldId id="829" r:id="rId25"/>
    <p:sldId id="814" r:id="rId26"/>
    <p:sldId id="815" r:id="rId27"/>
    <p:sldId id="816" r:id="rId28"/>
    <p:sldId id="817" r:id="rId29"/>
    <p:sldId id="818" r:id="rId30"/>
    <p:sldId id="819" r:id="rId31"/>
    <p:sldId id="820" r:id="rId32"/>
    <p:sldId id="821" r:id="rId33"/>
    <p:sldId id="822" r:id="rId34"/>
    <p:sldId id="823" r:id="rId35"/>
    <p:sldId id="824" r:id="rId36"/>
    <p:sldId id="825" r:id="rId37"/>
    <p:sldId id="826" r:id="rId38"/>
    <p:sldId id="827" r:id="rId39"/>
    <p:sldId id="830" r:id="rId40"/>
    <p:sldId id="831" r:id="rId41"/>
    <p:sldId id="832" r:id="rId42"/>
    <p:sldId id="833" r:id="rId43"/>
    <p:sldId id="834" r:id="rId44"/>
    <p:sldId id="835" r:id="rId45"/>
    <p:sldId id="836" r:id="rId46"/>
    <p:sldId id="837" r:id="rId47"/>
    <p:sldId id="838" r:id="rId48"/>
    <p:sldId id="839" r:id="rId49"/>
    <p:sldId id="840" r:id="rId50"/>
    <p:sldId id="841" r:id="rId51"/>
    <p:sldId id="259" r:id="rId52"/>
    <p:sldId id="550145624" r:id="rId53"/>
    <p:sldId id="550145626" r:id="rId54"/>
    <p:sldId id="550145625" r:id="rId55"/>
    <p:sldId id="297" r:id="rId56"/>
    <p:sldId id="327" r:id="rId57"/>
    <p:sldId id="332" r:id="rId58"/>
    <p:sldId id="336" r:id="rId59"/>
    <p:sldId id="550145435" r:id="rId60"/>
    <p:sldId id="550145592" r:id="rId61"/>
    <p:sldId id="550145593" r:id="rId62"/>
    <p:sldId id="550145526" r:id="rId63"/>
  </p:sldIdLst>
  <p:sldSz cx="9144000" cy="6858000" type="letter"/>
  <p:notesSz cx="7315200" cy="9601200"/>
  <p:embeddedFontLst>
    <p:embeddedFont>
      <p:font typeface="Cambria Math" panose="02040503050406030204" pitchFamily="18" charset="0"/>
      <p:regular r:id="rId66"/>
    </p:embeddedFont>
    <p:embeddedFont>
      <p:font typeface="Palatino Linotype" panose="02040502050505030304" pitchFamily="18" charset="0"/>
      <p:regular r:id="rId67"/>
      <p:bold r:id="rId68"/>
      <p:italic r:id="rId69"/>
      <p:boldItalic r:id="rId70"/>
    </p:embeddedFont>
    <p:embeddedFont>
      <p:font typeface="Trebuchet MS" panose="020B0703020202090204" pitchFamily="34" charset="0"/>
      <p:regular r:id="rId71"/>
      <p:bold r:id="rId72"/>
      <p:italic r:id="rId73"/>
    </p:embeddedFont>
  </p:embeddedFontLst>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autoAdjust="0"/>
    <p:restoredTop sz="94660"/>
  </p:normalViewPr>
  <p:slideViewPr>
    <p:cSldViewPr snapToGrid="0">
      <p:cViewPr varScale="1">
        <p:scale>
          <a:sx n="181" d="100"/>
          <a:sy n="181" d="100"/>
        </p:scale>
        <p:origin x="2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3.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1.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73"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21B8CDE7-30D9-A54D-A4C4-6AD1AC942805}" type="slidenum">
              <a:rPr lang="en-US"/>
              <a:pPr/>
              <a:t>‹#›</a:t>
            </a:fld>
            <a:endParaRPr lang="en-US"/>
          </a:p>
        </p:txBody>
      </p:sp>
    </p:spTree>
    <p:extLst>
      <p:ext uri="{BB962C8B-B14F-4D97-AF65-F5344CB8AC3E}">
        <p14:creationId xmlns:p14="http://schemas.microsoft.com/office/powerpoint/2010/main" val="37464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46084" name="Rectangle 4"/>
          <p:cNvSpPr>
            <a:spLocks noGrp="1" noRot="1" noChangeAspect="1"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D4D59DC6-8B1D-F64D-8AE4-0264766D6813}" type="slidenum">
              <a:rPr lang="en-US"/>
              <a:pPr/>
              <a:t>‹#›</a:t>
            </a:fld>
            <a:endParaRPr lang="en-US"/>
          </a:p>
        </p:txBody>
      </p:sp>
    </p:spTree>
    <p:extLst>
      <p:ext uri="{BB962C8B-B14F-4D97-AF65-F5344CB8AC3E}">
        <p14:creationId xmlns:p14="http://schemas.microsoft.com/office/powerpoint/2010/main" val="3403055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2D5F5-0A73-BB4C-BA17-EB139D27B4A6}" type="slidenum">
              <a:rPr lang="en-US">
                <a:solidFill>
                  <a:prstClr val="black"/>
                </a:solidFill>
              </a:rPr>
              <a:pPr/>
              <a:t>34</a:t>
            </a:fld>
            <a:endParaRPr lang="en-US">
              <a:solidFill>
                <a:prstClr val="black"/>
              </a:solidFill>
            </a:endParaRPr>
          </a:p>
        </p:txBody>
      </p:sp>
      <p:sp>
        <p:nvSpPr>
          <p:cNvPr id="130765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07651" name="Rectangle 3"/>
          <p:cNvSpPr>
            <a:spLocks noGrp="1" noChangeArrowheads="1"/>
          </p:cNvSpPr>
          <p:nvPr>
            <p:ph type="body" idx="1"/>
          </p:nvPr>
        </p:nvSpPr>
        <p:spPr>
          <a:xfrm>
            <a:off x="974725" y="4560888"/>
            <a:ext cx="5365750" cy="4319587"/>
          </a:xfrm>
        </p:spPr>
        <p:txBody>
          <a:bodyPr/>
          <a:lstStyle/>
          <a:p>
            <a:r>
              <a:rPr lang="en-US"/>
              <a:t>What is lightcuts?  Lightcuts is a new scalable solution for efficiently computing complex illumination.  Two examples are shown here.  The image on the left is lit by an environment map with illumination captured from the real world, while the image on the right includes two simulated high dynamic range flat-panel displays.  Both are challenging illumination problems.  In addition both images include indirect illumination, glossy materials, and anti-aliasing.  Yet our method was able to produce each image in under two minutes on a single machine.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943A0-5FE5-304C-85DF-733D01511F58}" type="slidenum">
              <a:rPr lang="en-US">
                <a:solidFill>
                  <a:prstClr val="black"/>
                </a:solidFill>
              </a:rPr>
              <a:pPr/>
              <a:t>43</a:t>
            </a:fld>
            <a:endParaRPr lang="en-US">
              <a:solidFill>
                <a:prstClr val="black"/>
              </a:solidFill>
            </a:endParaRPr>
          </a:p>
        </p:txBody>
      </p:sp>
      <p:sp>
        <p:nvSpPr>
          <p:cNvPr id="134656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731838" y="4560888"/>
            <a:ext cx="5851525" cy="4319587"/>
          </a:xfrm>
        </p:spPr>
        <p:txBody>
          <a:bodyPr/>
          <a:lstStyle/>
          <a:p>
            <a:r>
              <a:rPr lang="en-US"/>
              <a:t>Here is another results that show cases our ability to handle glossy objects.  This scene is illuminated by a captured environment map and indirect illumination.  And here is a short animation of this scene.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indent="0"/>
            <a:endParaRPr dirty="0"/>
          </a:p>
        </p:txBody>
      </p:sp>
      <p:sp>
        <p:nvSpPr>
          <p:cNvPr id="114" name="Google Shape;114;p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25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Resampled</a:t>
            </a:r>
            <a:r>
              <a:rPr lang="fi-FI"/>
              <a:t> </a:t>
            </a:r>
            <a:r>
              <a:rPr lang="fi-FI" err="1"/>
              <a:t>Importance</a:t>
            </a:r>
            <a:r>
              <a:rPr lang="fi-FI"/>
              <a:t> </a:t>
            </a:r>
            <a:r>
              <a:rPr lang="fi-FI" err="1"/>
              <a:t>Sampling</a:t>
            </a:r>
            <a:r>
              <a:rPr lang="fi-FI"/>
              <a:t>, RIS, is a </a:t>
            </a:r>
            <a:r>
              <a:rPr lang="fi-FI" err="1"/>
              <a:t>machine</a:t>
            </a:r>
            <a:r>
              <a:rPr lang="fi-FI"/>
              <a:t> </a:t>
            </a:r>
            <a:r>
              <a:rPr lang="fi-FI" err="1"/>
              <a:t>that</a:t>
            </a:r>
            <a:r>
              <a:rPr lang="fi-FI"/>
              <a:t> </a:t>
            </a:r>
            <a:r>
              <a:rPr lang="fi-FI" err="1"/>
              <a:t>produces</a:t>
            </a:r>
            <a:r>
              <a:rPr lang="fi-FI"/>
              <a:t> </a:t>
            </a:r>
            <a:r>
              <a:rPr lang="fi-FI" err="1"/>
              <a:t>samples</a:t>
            </a:r>
            <a:r>
              <a:rPr lang="fi-FI"/>
              <a:t> </a:t>
            </a:r>
            <a:r>
              <a:rPr lang="fi-FI" err="1"/>
              <a:t>approximately</a:t>
            </a:r>
            <a:r>
              <a:rPr lang="fi-FI"/>
              <a:t> </a:t>
            </a:r>
            <a:r>
              <a:rPr lang="fi-FI" err="1"/>
              <a:t>proportionally</a:t>
            </a:r>
            <a:r>
              <a:rPr lang="fi-FI"/>
              <a:t> to a </a:t>
            </a:r>
            <a:r>
              <a:rPr lang="fi-FI" err="1"/>
              <a:t>user-given</a:t>
            </a:r>
            <a:r>
              <a:rPr lang="fi-FI"/>
              <a:t> </a:t>
            </a:r>
            <a:r>
              <a:rPr lang="fi-FI" err="1"/>
              <a:t>target</a:t>
            </a:r>
            <a:r>
              <a:rPr lang="fi-FI"/>
              <a:t> </a:t>
            </a:r>
            <a:r>
              <a:rPr lang="fi-FI" err="1"/>
              <a:t>function</a:t>
            </a:r>
            <a:r>
              <a:rPr lang="fi-FI"/>
              <a:t>.</a:t>
            </a:r>
            <a:br>
              <a:rPr lang="fi-FI"/>
            </a:br>
            <a:endParaRPr lang="fi-FI"/>
          </a:p>
          <a:p>
            <a:r>
              <a:rPr lang="fi-FI" err="1"/>
              <a:t>We</a:t>
            </a:r>
            <a:r>
              <a:rPr lang="fi-FI"/>
              <a:t> </a:t>
            </a:r>
            <a:r>
              <a:rPr lang="fi-FI" err="1"/>
              <a:t>give</a:t>
            </a:r>
            <a:r>
              <a:rPr lang="fi-FI"/>
              <a:t> it a </a:t>
            </a:r>
            <a:r>
              <a:rPr lang="fi-FI" err="1"/>
              <a:t>sequence</a:t>
            </a:r>
            <a:r>
              <a:rPr lang="fi-FI"/>
              <a:t> of </a:t>
            </a:r>
            <a:r>
              <a:rPr lang="fi-FI" err="1"/>
              <a:t>samples</a:t>
            </a:r>
            <a:r>
              <a:rPr lang="fi-FI"/>
              <a:t> </a:t>
            </a:r>
            <a:r>
              <a:rPr lang="fi-FI" err="1"/>
              <a:t>from</a:t>
            </a:r>
            <a:r>
              <a:rPr lang="fi-FI"/>
              <a:t> X_1 to </a:t>
            </a:r>
            <a:r>
              <a:rPr lang="fi-FI" err="1"/>
              <a:t>X_m</a:t>
            </a:r>
            <a:r>
              <a:rPr lang="fi-FI"/>
              <a:t>, and it, </a:t>
            </a:r>
            <a:r>
              <a:rPr lang="fi-FI" err="1"/>
              <a:t>by</a:t>
            </a:r>
            <a:r>
              <a:rPr lang="fi-FI"/>
              <a:t> </a:t>
            </a:r>
            <a:r>
              <a:rPr lang="fi-FI" err="1"/>
              <a:t>weighted</a:t>
            </a:r>
            <a:r>
              <a:rPr lang="fi-FI"/>
              <a:t> random </a:t>
            </a:r>
            <a:r>
              <a:rPr lang="fi-FI" err="1"/>
              <a:t>sampling</a:t>
            </a:r>
            <a:r>
              <a:rPr lang="fi-FI"/>
              <a:t>, </a:t>
            </a:r>
            <a:r>
              <a:rPr lang="fi-FI" err="1"/>
              <a:t>returns</a:t>
            </a:r>
            <a:r>
              <a:rPr lang="fi-FI"/>
              <a:t> us </a:t>
            </a:r>
            <a:r>
              <a:rPr lang="fi-FI" err="1"/>
              <a:t>one</a:t>
            </a:r>
            <a:r>
              <a:rPr lang="fi-FI"/>
              <a:t> of </a:t>
            </a:r>
            <a:r>
              <a:rPr lang="fi-FI" err="1"/>
              <a:t>the</a:t>
            </a:r>
            <a:r>
              <a:rPr lang="fi-FI"/>
              <a:t> </a:t>
            </a:r>
            <a:r>
              <a:rPr lang="fi-FI" err="1"/>
              <a:t>inputs</a:t>
            </a:r>
            <a:r>
              <a:rPr lang="fi-FI"/>
              <a:t>, to </a:t>
            </a:r>
            <a:r>
              <a:rPr lang="fi-FI" err="1"/>
              <a:t>produce</a:t>
            </a:r>
            <a:r>
              <a:rPr lang="fi-FI"/>
              <a:t> </a:t>
            </a:r>
            <a:r>
              <a:rPr lang="fi-FI" err="1"/>
              <a:t>one</a:t>
            </a:r>
            <a:r>
              <a:rPr lang="fi-FI"/>
              <a:t> </a:t>
            </a:r>
            <a:r>
              <a:rPr lang="fi-FI" err="1"/>
              <a:t>better-distributed</a:t>
            </a:r>
            <a:r>
              <a:rPr lang="fi-FI"/>
              <a:t> </a:t>
            </a:r>
            <a:r>
              <a:rPr lang="fi-FI" err="1"/>
              <a:t>sample</a:t>
            </a:r>
            <a:r>
              <a:rPr lang="fi-FI"/>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36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Here, </a:t>
            </a:r>
            <a:r>
              <a:rPr lang="fi-FI" err="1"/>
              <a:t>we</a:t>
            </a:r>
            <a:r>
              <a:rPr lang="fi-FI"/>
              <a:t> show a </a:t>
            </a:r>
            <a:r>
              <a:rPr lang="fi-FI" err="1"/>
              <a:t>target</a:t>
            </a:r>
            <a:r>
              <a:rPr lang="fi-FI"/>
              <a:t> </a:t>
            </a:r>
            <a:r>
              <a:rPr lang="fi-FI" err="1"/>
              <a:t>distribution</a:t>
            </a:r>
            <a:r>
              <a:rPr lang="fi-FI"/>
              <a:t> in </a:t>
            </a:r>
            <a:r>
              <a:rPr lang="fi-FI" err="1"/>
              <a:t>blue</a:t>
            </a:r>
            <a:r>
              <a:rPr lang="fi-FI"/>
              <a:t>, and </a:t>
            </a:r>
            <a:r>
              <a:rPr lang="fi-FI" err="1"/>
              <a:t>two</a:t>
            </a:r>
            <a:r>
              <a:rPr lang="fi-FI"/>
              <a:t> input </a:t>
            </a:r>
            <a:r>
              <a:rPr lang="fi-FI" err="1"/>
              <a:t>samples</a:t>
            </a:r>
            <a:r>
              <a:rPr lang="fi-FI"/>
              <a:t> </a:t>
            </a:r>
            <a:r>
              <a:rPr lang="fi-FI" err="1"/>
              <a:t>with</a:t>
            </a:r>
            <a:r>
              <a:rPr lang="fi-FI"/>
              <a:t> </a:t>
            </a:r>
            <a:r>
              <a:rPr lang="fi-FI" err="1"/>
              <a:t>the</a:t>
            </a:r>
            <a:r>
              <a:rPr lang="fi-FI"/>
              <a:t> </a:t>
            </a:r>
            <a:r>
              <a:rPr lang="fi-FI" err="1"/>
              <a:t>uniform</a:t>
            </a:r>
            <a:r>
              <a:rPr lang="fi-FI"/>
              <a:t> PDF in </a:t>
            </a:r>
            <a:r>
              <a:rPr lang="fi-FI" err="1"/>
              <a:t>red</a:t>
            </a:r>
            <a:r>
              <a:rPr lang="fi-FI"/>
              <a:t>, as an </a:t>
            </a:r>
            <a:r>
              <a:rPr lang="fi-FI" err="1"/>
              <a:t>example</a:t>
            </a:r>
            <a:r>
              <a:rPr lang="fi-FI"/>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Let’s</a:t>
            </a:r>
            <a:r>
              <a:rPr lang="fi-FI"/>
              <a:t> </a:t>
            </a:r>
            <a:r>
              <a:rPr lang="fi-FI" err="1"/>
              <a:t>apply</a:t>
            </a:r>
            <a:r>
              <a:rPr lang="fi-FI"/>
              <a:t> RIS and </a:t>
            </a:r>
            <a:r>
              <a:rPr lang="fi-FI" err="1"/>
              <a:t>see</a:t>
            </a:r>
            <a:r>
              <a:rPr lang="fi-FI"/>
              <a:t> </a:t>
            </a:r>
            <a:r>
              <a:rPr lang="fi-FI" err="1"/>
              <a:t>the</a:t>
            </a:r>
            <a:r>
              <a:rPr lang="fi-FI"/>
              <a:t> output </a:t>
            </a:r>
            <a:r>
              <a:rPr lang="fi-FI" err="1"/>
              <a:t>distribution</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47</a:t>
            </a:fld>
            <a:endParaRPr lang="en-US"/>
          </a:p>
        </p:txBody>
      </p:sp>
    </p:spTree>
    <p:extLst>
      <p:ext uri="{BB962C8B-B14F-4D97-AF65-F5344CB8AC3E}">
        <p14:creationId xmlns:p14="http://schemas.microsoft.com/office/powerpoint/2010/main" val="202626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This</a:t>
            </a:r>
            <a:r>
              <a:rPr lang="fi-FI"/>
              <a:t> is </a:t>
            </a:r>
            <a:r>
              <a:rPr lang="fi-FI" err="1"/>
              <a:t>the</a:t>
            </a:r>
            <a:r>
              <a:rPr lang="fi-FI"/>
              <a:t> PDF of </a:t>
            </a:r>
            <a:r>
              <a:rPr lang="fi-FI" err="1"/>
              <a:t>the</a:t>
            </a:r>
            <a:r>
              <a:rPr lang="fi-FI"/>
              <a:t> RIS output </a:t>
            </a:r>
            <a:r>
              <a:rPr lang="fi-FI" err="1"/>
              <a:t>from</a:t>
            </a:r>
            <a:r>
              <a:rPr lang="fi-FI"/>
              <a:t> </a:t>
            </a:r>
            <a:r>
              <a:rPr lang="fi-FI" err="1"/>
              <a:t>two</a:t>
            </a:r>
            <a:r>
              <a:rPr lang="fi-FI"/>
              <a:t> </a:t>
            </a:r>
            <a:r>
              <a:rPr lang="fi-FI" err="1"/>
              <a:t>candidates</a:t>
            </a:r>
            <a:r>
              <a:rPr lang="fi-FI"/>
              <a:t>. </a:t>
            </a:r>
            <a:r>
              <a:rPr lang="fi-FI" err="1"/>
              <a:t>Let’s</a:t>
            </a:r>
            <a:r>
              <a:rPr lang="fi-FI"/>
              <a:t> </a:t>
            </a:r>
            <a:r>
              <a:rPr lang="fi-FI" err="1"/>
              <a:t>increase</a:t>
            </a:r>
            <a:r>
              <a:rPr lang="fi-FI"/>
              <a:t> </a:t>
            </a:r>
            <a:r>
              <a:rPr lang="fi-FI" err="1"/>
              <a:t>the</a:t>
            </a:r>
            <a:r>
              <a:rPr lang="fi-FI"/>
              <a:t> </a:t>
            </a:r>
            <a:r>
              <a:rPr lang="fi-FI" err="1"/>
              <a:t>sample</a:t>
            </a:r>
            <a:r>
              <a:rPr lang="fi-FI"/>
              <a:t> </a:t>
            </a:r>
            <a:r>
              <a:rPr lang="fi-FI" err="1"/>
              <a:t>count</a:t>
            </a:r>
            <a:r>
              <a:rPr lang="fi-FI"/>
              <a:t> </a:t>
            </a:r>
            <a:r>
              <a:rPr lang="fi-FI" err="1"/>
              <a:t>more</a:t>
            </a:r>
            <a:r>
              <a:rPr lang="fi-FI"/>
              <a:t>… 4… 8… 16… 32… 64… 128. It </a:t>
            </a:r>
            <a:r>
              <a:rPr lang="fi-FI" err="1"/>
              <a:t>seems</a:t>
            </a:r>
            <a:r>
              <a:rPr lang="fi-FI"/>
              <a:t> to </a:t>
            </a:r>
            <a:r>
              <a:rPr lang="fi-FI" err="1"/>
              <a:t>be</a:t>
            </a:r>
            <a:r>
              <a:rPr lang="fi-FI"/>
              <a:t> </a:t>
            </a:r>
            <a:r>
              <a:rPr lang="fi-FI" err="1"/>
              <a:t>working</a:t>
            </a:r>
            <a:r>
              <a:rPr lang="fi-FI"/>
              <a:t>! </a:t>
            </a:r>
            <a:r>
              <a:rPr lang="fi-FI" err="1"/>
              <a:t>The</a:t>
            </a:r>
            <a:r>
              <a:rPr lang="fi-FI"/>
              <a:t> </a:t>
            </a:r>
            <a:r>
              <a:rPr lang="fi-FI" err="1"/>
              <a:t>result</a:t>
            </a:r>
            <a:r>
              <a:rPr lang="fi-FI"/>
              <a:t> PDF </a:t>
            </a:r>
            <a:r>
              <a:rPr lang="fi-FI" err="1"/>
              <a:t>converges</a:t>
            </a:r>
            <a:r>
              <a:rPr lang="fi-FI"/>
              <a:t> </a:t>
            </a:r>
            <a:r>
              <a:rPr lang="fi-FI" err="1"/>
              <a:t>towards</a:t>
            </a:r>
            <a:r>
              <a:rPr lang="fi-FI"/>
              <a:t> </a:t>
            </a:r>
            <a:r>
              <a:rPr lang="fi-FI" err="1"/>
              <a:t>the</a:t>
            </a:r>
            <a:r>
              <a:rPr lang="fi-FI"/>
              <a:t> </a:t>
            </a:r>
            <a:r>
              <a:rPr lang="fi-FI" err="1"/>
              <a:t>target</a:t>
            </a:r>
            <a:r>
              <a:rPr lang="fi-FI"/>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48</a:t>
            </a:fld>
            <a:endParaRPr lang="en-US"/>
          </a:p>
        </p:txBody>
      </p:sp>
    </p:spTree>
    <p:extLst>
      <p:ext uri="{BB962C8B-B14F-4D97-AF65-F5344CB8AC3E}">
        <p14:creationId xmlns:p14="http://schemas.microsoft.com/office/powerpoint/2010/main" val="126712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Let’s</a:t>
            </a:r>
            <a:r>
              <a:rPr lang="fi-FI"/>
              <a:t> </a:t>
            </a:r>
            <a:r>
              <a:rPr lang="fi-FI" err="1"/>
              <a:t>now</a:t>
            </a:r>
            <a:r>
              <a:rPr lang="fi-FI"/>
              <a:t> </a:t>
            </a:r>
            <a:r>
              <a:rPr lang="fi-FI" err="1"/>
              <a:t>have</a:t>
            </a:r>
            <a:r>
              <a:rPr lang="fi-FI"/>
              <a:t> a look at </a:t>
            </a:r>
            <a:r>
              <a:rPr lang="fi-FI" err="1"/>
              <a:t>the</a:t>
            </a:r>
            <a:r>
              <a:rPr lang="fi-FI"/>
              <a:t> </a:t>
            </a:r>
            <a:r>
              <a:rPr lang="fi-FI" err="1"/>
              <a:t>concepts</a:t>
            </a:r>
            <a:r>
              <a:rPr lang="fi-FI"/>
              <a:t> </a:t>
            </a:r>
            <a:r>
              <a:rPr lang="fi-FI" err="1"/>
              <a:t>we</a:t>
            </a:r>
            <a:r>
              <a:rPr lang="fi-FI"/>
              <a:t> </a:t>
            </a:r>
            <a:r>
              <a:rPr lang="fi-FI" err="1"/>
              <a:t>deal</a:t>
            </a:r>
            <a:r>
              <a:rPr lang="fi-FI"/>
              <a:t> </a:t>
            </a:r>
            <a:r>
              <a:rPr lang="fi-FI" err="1"/>
              <a:t>with</a:t>
            </a:r>
            <a:r>
              <a:rPr lang="fi-FI"/>
              <a:t> in RIS.</a:t>
            </a:r>
          </a:p>
          <a:p>
            <a:endParaRPr lang="fi-FI"/>
          </a:p>
          <a:p>
            <a:r>
              <a:rPr lang="fi-FI" err="1"/>
              <a:t>We</a:t>
            </a:r>
            <a:r>
              <a:rPr lang="fi-FI"/>
              <a:t> </a:t>
            </a:r>
            <a:r>
              <a:rPr lang="fi-FI" err="1"/>
              <a:t>have</a:t>
            </a:r>
            <a:r>
              <a:rPr lang="fi-FI"/>
              <a:t> </a:t>
            </a:r>
            <a:r>
              <a:rPr lang="fi-FI" err="1"/>
              <a:t>the</a:t>
            </a:r>
            <a:r>
              <a:rPr lang="fi-FI"/>
              <a:t> </a:t>
            </a:r>
            <a:r>
              <a:rPr lang="fi-FI" err="1"/>
              <a:t>user-given</a:t>
            </a:r>
            <a:r>
              <a:rPr lang="fi-FI"/>
              <a:t> </a:t>
            </a:r>
            <a:r>
              <a:rPr lang="fi-FI" i="1" err="1"/>
              <a:t>target</a:t>
            </a:r>
            <a:r>
              <a:rPr lang="fi-FI" i="1"/>
              <a:t> </a:t>
            </a:r>
            <a:r>
              <a:rPr lang="fi-FI" i="1" err="1"/>
              <a:t>function</a:t>
            </a:r>
            <a:r>
              <a:rPr lang="fi-FI"/>
              <a:t> p-</a:t>
            </a:r>
            <a:r>
              <a:rPr lang="fi-FI" err="1"/>
              <a:t>hat</a:t>
            </a:r>
            <a:r>
              <a:rPr lang="fi-FI"/>
              <a:t>, </a:t>
            </a:r>
            <a:r>
              <a:rPr lang="fi-FI" err="1"/>
              <a:t>which</a:t>
            </a:r>
            <a:r>
              <a:rPr lang="fi-FI"/>
              <a:t> is </a:t>
            </a:r>
            <a:r>
              <a:rPr lang="fi-FI" err="1"/>
              <a:t>unnormalized</a:t>
            </a:r>
            <a:r>
              <a:rPr lang="fi-FI"/>
              <a:t>, and is </a:t>
            </a:r>
            <a:r>
              <a:rPr lang="fi-FI" err="1"/>
              <a:t>used</a:t>
            </a:r>
            <a:r>
              <a:rPr lang="fi-FI"/>
              <a:t> for </a:t>
            </a:r>
            <a:r>
              <a:rPr lang="fi-FI" err="1"/>
              <a:t>sample</a:t>
            </a:r>
            <a:r>
              <a:rPr lang="fi-FI"/>
              <a:t> </a:t>
            </a:r>
            <a:r>
              <a:rPr lang="fi-FI" err="1"/>
              <a:t>selection</a:t>
            </a:r>
            <a:r>
              <a:rPr lang="fi-FI"/>
              <a:t> </a:t>
            </a:r>
            <a:r>
              <a:rPr lang="fi-FI" err="1"/>
              <a:t>probabilities</a:t>
            </a:r>
            <a:r>
              <a:rPr lang="fi-FI"/>
              <a:t>.</a:t>
            </a:r>
          </a:p>
          <a:p>
            <a:endParaRPr lang="fi-FI"/>
          </a:p>
          <a:p>
            <a:r>
              <a:rPr lang="fi-FI" err="1"/>
              <a:t>Its</a:t>
            </a:r>
            <a:r>
              <a:rPr lang="fi-FI"/>
              <a:t> </a:t>
            </a:r>
            <a:r>
              <a:rPr lang="fi-FI" err="1"/>
              <a:t>normalized</a:t>
            </a:r>
            <a:r>
              <a:rPr lang="fi-FI"/>
              <a:t> version is </a:t>
            </a:r>
            <a:r>
              <a:rPr lang="fi-FI" err="1"/>
              <a:t>the</a:t>
            </a:r>
            <a:r>
              <a:rPr lang="fi-FI" i="1"/>
              <a:t> </a:t>
            </a:r>
            <a:r>
              <a:rPr lang="fi-FI" i="1" err="1"/>
              <a:t>target</a:t>
            </a:r>
            <a:r>
              <a:rPr lang="fi-FI" i="1"/>
              <a:t> PDF</a:t>
            </a:r>
            <a:r>
              <a:rPr lang="fi-FI" i="0"/>
              <a:t> </a:t>
            </a:r>
            <a:r>
              <a:rPr lang="fi-FI" i="0" err="1"/>
              <a:t>we</a:t>
            </a:r>
            <a:r>
              <a:rPr lang="fi-FI" i="0"/>
              <a:t> </a:t>
            </a:r>
            <a:r>
              <a:rPr lang="fi-FI" i="0" err="1"/>
              <a:t>already</a:t>
            </a:r>
            <a:r>
              <a:rPr lang="fi-FI" i="0"/>
              <a:t> </a:t>
            </a:r>
            <a:r>
              <a:rPr lang="fi-FI" i="0" err="1"/>
              <a:t>met</a:t>
            </a:r>
            <a:r>
              <a:rPr lang="fi-FI" i="0"/>
              <a:t>, </a:t>
            </a:r>
            <a:r>
              <a:rPr lang="fi-FI" i="0" err="1"/>
              <a:t>which</a:t>
            </a:r>
            <a:r>
              <a:rPr lang="fi-FI" i="0"/>
              <a:t> </a:t>
            </a:r>
            <a:r>
              <a:rPr lang="fi-FI" i="0" err="1"/>
              <a:t>integrates</a:t>
            </a:r>
            <a:r>
              <a:rPr lang="fi-FI" i="0"/>
              <a:t> to 1, and is </a:t>
            </a:r>
            <a:r>
              <a:rPr lang="fi-FI" i="0" err="1"/>
              <a:t>thus</a:t>
            </a:r>
            <a:r>
              <a:rPr lang="fi-FI" i="0"/>
              <a:t> </a:t>
            </a:r>
            <a:r>
              <a:rPr lang="fi-FI" i="0" err="1"/>
              <a:t>generally</a:t>
            </a:r>
            <a:r>
              <a:rPr lang="fi-FI" i="0"/>
              <a:t> </a:t>
            </a:r>
            <a:r>
              <a:rPr lang="fi-FI" i="0" err="1"/>
              <a:t>unknown</a:t>
            </a:r>
            <a:r>
              <a:rPr lang="fi-FI" i="0"/>
              <a:t>. </a:t>
            </a:r>
            <a:r>
              <a:rPr lang="fi-FI" i="0" err="1"/>
              <a:t>With</a:t>
            </a:r>
            <a:r>
              <a:rPr lang="fi-FI" i="0"/>
              <a:t> </a:t>
            </a:r>
            <a:r>
              <a:rPr lang="fi-FI" i="0" err="1"/>
              <a:t>more</a:t>
            </a:r>
            <a:r>
              <a:rPr lang="fi-FI" i="0"/>
              <a:t> and </a:t>
            </a:r>
            <a:r>
              <a:rPr lang="fi-FI" i="0" err="1"/>
              <a:t>more</a:t>
            </a:r>
            <a:r>
              <a:rPr lang="fi-FI" i="0"/>
              <a:t> </a:t>
            </a:r>
            <a:r>
              <a:rPr lang="fi-FI" i="0" err="1"/>
              <a:t>candidate</a:t>
            </a:r>
            <a:r>
              <a:rPr lang="fi-FI" i="0"/>
              <a:t> </a:t>
            </a:r>
            <a:r>
              <a:rPr lang="fi-FI" i="0" err="1"/>
              <a:t>samples</a:t>
            </a:r>
            <a:r>
              <a:rPr lang="fi-FI" i="0"/>
              <a:t>, </a:t>
            </a:r>
            <a:r>
              <a:rPr lang="fi-FI" i="0" err="1"/>
              <a:t>the</a:t>
            </a:r>
            <a:r>
              <a:rPr lang="fi-FI" i="0"/>
              <a:t> PDF of </a:t>
            </a:r>
            <a:r>
              <a:rPr lang="fi-FI" i="0" err="1"/>
              <a:t>the</a:t>
            </a:r>
            <a:r>
              <a:rPr lang="fi-FI" i="0"/>
              <a:t> RIS output </a:t>
            </a:r>
            <a:r>
              <a:rPr lang="fi-FI" i="0" err="1"/>
              <a:t>will</a:t>
            </a:r>
            <a:r>
              <a:rPr lang="fi-FI" i="0"/>
              <a:t> </a:t>
            </a:r>
            <a:r>
              <a:rPr lang="fi-FI" i="0" err="1"/>
              <a:t>approximate</a:t>
            </a:r>
            <a:r>
              <a:rPr lang="fi-FI" i="0"/>
              <a:t> p-bar </a:t>
            </a:r>
            <a:r>
              <a:rPr lang="fi-FI" i="0" err="1"/>
              <a:t>better</a:t>
            </a:r>
            <a:r>
              <a:rPr lang="fi-FI" i="0"/>
              <a:t> and </a:t>
            </a:r>
            <a:r>
              <a:rPr lang="fi-FI" i="0" err="1"/>
              <a:t>better</a:t>
            </a:r>
            <a:r>
              <a:rPr lang="fi-FI" i="0"/>
              <a:t>.</a:t>
            </a:r>
            <a:endParaRPr lang="en-FI"/>
          </a:p>
        </p:txBody>
      </p:sp>
      <p:sp>
        <p:nvSpPr>
          <p:cNvPr id="4" name="Slide Number Placeholder 3"/>
          <p:cNvSpPr>
            <a:spLocks noGrp="1"/>
          </p:cNvSpPr>
          <p:nvPr>
            <p:ph type="sldNum" sz="quarter" idx="5"/>
          </p:nvPr>
        </p:nvSpPr>
        <p:spPr/>
        <p:txBody>
          <a:bodyPr/>
          <a:lstStyle/>
          <a:p>
            <a:fld id="{92C38144-C961-6348-B731-59DFA4E1CA2F}" type="slidenum">
              <a:rPr lang="en-US" smtClean="0"/>
              <a:t>49</a:t>
            </a:fld>
            <a:endParaRPr lang="en-US"/>
          </a:p>
        </p:txBody>
      </p:sp>
    </p:spTree>
    <p:extLst>
      <p:ext uri="{BB962C8B-B14F-4D97-AF65-F5344CB8AC3E}">
        <p14:creationId xmlns:p14="http://schemas.microsoft.com/office/powerpoint/2010/main" val="3219737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If at </a:t>
            </a:r>
            <a:r>
              <a:rPr lang="fi-FI" err="1"/>
              <a:t>least</a:t>
            </a:r>
            <a:r>
              <a:rPr lang="fi-FI"/>
              <a:t> </a:t>
            </a:r>
            <a:r>
              <a:rPr lang="fi-FI" err="1"/>
              <a:t>one</a:t>
            </a:r>
            <a:r>
              <a:rPr lang="fi-FI"/>
              <a:t> </a:t>
            </a:r>
            <a:r>
              <a:rPr lang="fi-FI" err="1"/>
              <a:t>resampling</a:t>
            </a:r>
            <a:r>
              <a:rPr lang="fi-FI"/>
              <a:t> </a:t>
            </a:r>
            <a:r>
              <a:rPr lang="fi-FI" err="1"/>
              <a:t>weight</a:t>
            </a:r>
            <a:r>
              <a:rPr lang="fi-FI"/>
              <a:t> </a:t>
            </a:r>
            <a:r>
              <a:rPr lang="fi-FI" err="1"/>
              <a:t>was</a:t>
            </a:r>
            <a:r>
              <a:rPr lang="fi-FI"/>
              <a:t> </a:t>
            </a:r>
            <a:r>
              <a:rPr lang="fi-FI" err="1"/>
              <a:t>positive</a:t>
            </a:r>
            <a:r>
              <a:rPr lang="fi-FI"/>
              <a:t>, </a:t>
            </a:r>
            <a:r>
              <a:rPr lang="fi-FI" err="1"/>
              <a:t>we</a:t>
            </a:r>
            <a:r>
              <a:rPr lang="fi-FI"/>
              <a:t> </a:t>
            </a:r>
            <a:r>
              <a:rPr lang="fi-FI" err="1"/>
              <a:t>save</a:t>
            </a:r>
            <a:r>
              <a:rPr lang="fi-FI"/>
              <a:t> </a:t>
            </a:r>
            <a:r>
              <a:rPr lang="fi-FI" err="1"/>
              <a:t>the</a:t>
            </a:r>
            <a:r>
              <a:rPr lang="fi-FI"/>
              <a:t> </a:t>
            </a:r>
            <a:r>
              <a:rPr lang="fi-FI" err="1"/>
              <a:t>chosen</a:t>
            </a:r>
            <a:r>
              <a:rPr lang="fi-FI"/>
              <a:t> </a:t>
            </a:r>
            <a:r>
              <a:rPr lang="fi-FI" err="1"/>
              <a:t>candidate</a:t>
            </a:r>
            <a:r>
              <a:rPr lang="fi-FI"/>
              <a:t> </a:t>
            </a:r>
            <a:r>
              <a:rPr lang="fi-FI" err="1"/>
              <a:t>sample</a:t>
            </a:r>
            <a:r>
              <a:rPr lang="fi-FI"/>
              <a:t> and </a:t>
            </a:r>
            <a:r>
              <a:rPr lang="fi-FI" err="1"/>
              <a:t>evaluate</a:t>
            </a:r>
            <a:r>
              <a:rPr lang="fi-FI"/>
              <a:t> </a:t>
            </a:r>
            <a:r>
              <a:rPr lang="fi-FI" err="1"/>
              <a:t>its</a:t>
            </a:r>
            <a:r>
              <a:rPr lang="fi-FI"/>
              <a:t> </a:t>
            </a:r>
            <a:r>
              <a:rPr lang="fi-FI" err="1"/>
              <a:t>contribution</a:t>
            </a:r>
            <a:r>
              <a:rPr lang="fi-FI"/>
              <a:t> </a:t>
            </a:r>
            <a:r>
              <a:rPr lang="fi-FI" err="1"/>
              <a:t>weight</a:t>
            </a:r>
            <a:r>
              <a:rPr lang="fi-FI"/>
              <a:t>.</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8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Then</a:t>
            </a:r>
            <a:r>
              <a:rPr lang="fi-FI"/>
              <a:t>, </a:t>
            </a:r>
            <a:r>
              <a:rPr lang="fi-FI" err="1"/>
              <a:t>we</a:t>
            </a:r>
            <a:r>
              <a:rPr lang="fi-FI"/>
              <a:t> </a:t>
            </a:r>
            <a:r>
              <a:rPr lang="fi-FI" err="1"/>
              <a:t>choose</a:t>
            </a:r>
            <a:r>
              <a:rPr lang="fi-FI"/>
              <a:t> Y </a:t>
            </a:r>
            <a:r>
              <a:rPr lang="fi-FI" err="1"/>
              <a:t>from</a:t>
            </a:r>
            <a:r>
              <a:rPr lang="fi-FI"/>
              <a:t> </a:t>
            </a:r>
            <a:r>
              <a:rPr lang="fi-FI" err="1"/>
              <a:t>the</a:t>
            </a:r>
            <a:r>
              <a:rPr lang="fi-FI"/>
              <a:t> </a:t>
            </a:r>
            <a:r>
              <a:rPr lang="fi-FI" err="1"/>
              <a:t>candidates</a:t>
            </a:r>
            <a:r>
              <a:rPr lang="fi-FI"/>
              <a:t> </a:t>
            </a:r>
            <a:r>
              <a:rPr lang="fi-FI" err="1"/>
              <a:t>proportionally</a:t>
            </a:r>
            <a:r>
              <a:rPr lang="fi-FI"/>
              <a:t> to </a:t>
            </a:r>
            <a:r>
              <a:rPr lang="fi-FI" err="1"/>
              <a:t>the</a:t>
            </a:r>
            <a:r>
              <a:rPr lang="fi-FI"/>
              <a:t> </a:t>
            </a:r>
            <a:r>
              <a:rPr lang="fi-FI" err="1"/>
              <a:t>resampling</a:t>
            </a:r>
            <a:r>
              <a:rPr lang="fi-FI"/>
              <a:t> </a:t>
            </a:r>
            <a:r>
              <a:rPr lang="fi-FI" err="1"/>
              <a:t>weights</a:t>
            </a:r>
            <a:r>
              <a:rPr lang="fi-FI"/>
              <a:t>.</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13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Let’s</a:t>
            </a:r>
            <a:r>
              <a:rPr lang="fi-FI"/>
              <a:t> </a:t>
            </a:r>
            <a:r>
              <a:rPr lang="fi-FI" err="1"/>
              <a:t>pause</a:t>
            </a:r>
            <a:r>
              <a:rPr lang="fi-FI"/>
              <a:t> for a </a:t>
            </a:r>
            <a:r>
              <a:rPr lang="fi-FI" err="1"/>
              <a:t>while</a:t>
            </a:r>
            <a:r>
              <a:rPr lang="fi-FI"/>
              <a:t> –</a:t>
            </a:r>
          </a:p>
          <a:p>
            <a:endParaRPr lang="fi-FI"/>
          </a:p>
          <a:p>
            <a:r>
              <a:rPr lang="fi-FI" err="1"/>
              <a:t>The</a:t>
            </a:r>
            <a:r>
              <a:rPr lang="fi-FI"/>
              <a:t> ONE RIS </a:t>
            </a:r>
            <a:r>
              <a:rPr lang="fi-FI" err="1"/>
              <a:t>sample</a:t>
            </a:r>
            <a:r>
              <a:rPr lang="fi-FI"/>
              <a:t> </a:t>
            </a:r>
            <a:r>
              <a:rPr lang="fi-FI" err="1"/>
              <a:t>produces</a:t>
            </a:r>
            <a:r>
              <a:rPr lang="fi-FI"/>
              <a:t> </a:t>
            </a:r>
            <a:r>
              <a:rPr lang="fi-FI" err="1"/>
              <a:t>the</a:t>
            </a:r>
            <a:r>
              <a:rPr lang="fi-FI"/>
              <a:t> </a:t>
            </a:r>
            <a:r>
              <a:rPr lang="fi-FI" err="1"/>
              <a:t>same</a:t>
            </a:r>
            <a:r>
              <a:rPr lang="fi-FI"/>
              <a:t> </a:t>
            </a:r>
            <a:r>
              <a:rPr lang="fi-FI" err="1"/>
              <a:t>result</a:t>
            </a:r>
            <a:r>
              <a:rPr lang="fi-FI"/>
              <a:t> as </a:t>
            </a:r>
            <a:r>
              <a:rPr lang="fi-FI" err="1"/>
              <a:t>the</a:t>
            </a:r>
            <a:r>
              <a:rPr lang="fi-FI"/>
              <a:t> M input </a:t>
            </a:r>
            <a:r>
              <a:rPr lang="fi-FI" err="1"/>
              <a:t>samples</a:t>
            </a:r>
            <a:r>
              <a:rPr lang="fi-FI"/>
              <a:t>.</a:t>
            </a:r>
          </a:p>
          <a:p>
            <a:endParaRPr lang="fi-FI"/>
          </a:p>
          <a:p>
            <a:r>
              <a:rPr lang="fi-FI"/>
              <a:t>RIS </a:t>
            </a:r>
            <a:r>
              <a:rPr lang="fi-FI" err="1"/>
              <a:t>aggregates</a:t>
            </a:r>
            <a:r>
              <a:rPr lang="fi-FI"/>
              <a:t> </a:t>
            </a:r>
            <a:r>
              <a:rPr lang="fi-FI" err="1"/>
              <a:t>the</a:t>
            </a:r>
            <a:r>
              <a:rPr lang="fi-FI"/>
              <a:t> </a:t>
            </a:r>
            <a:r>
              <a:rPr lang="fi-FI" err="1"/>
              <a:t>inputs</a:t>
            </a:r>
            <a:r>
              <a:rPr lang="fi-FI"/>
              <a:t> into </a:t>
            </a:r>
            <a:r>
              <a:rPr lang="fi-FI" err="1"/>
              <a:t>one</a:t>
            </a:r>
            <a:r>
              <a:rPr lang="fi-FI"/>
              <a:t> </a:t>
            </a:r>
            <a:r>
              <a:rPr lang="fi-FI" err="1"/>
              <a:t>sample</a:t>
            </a:r>
            <a:r>
              <a:rPr lang="fi-FI"/>
              <a:t>.</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20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So, we got one sample that’s as good as the inputs combined!</a:t>
            </a:r>
          </a:p>
          <a:p>
            <a:endParaRPr lang="fi-FI"/>
          </a:p>
          <a:p>
            <a:r>
              <a:rPr lang="fi-FI"/>
              <a:t>How can that be? The explanation is that the weighted selection by RIS improves the PDF of the output sample, and this is reflected in the UCW.</a:t>
            </a:r>
          </a:p>
          <a:p>
            <a:endParaRPr lang="fi-FI"/>
          </a:p>
          <a:p>
            <a:r>
              <a:rPr lang="fi-FI"/>
              <a:t>This makes RIS into an aggregation machine!</a:t>
            </a:r>
          </a:p>
          <a:p>
            <a:endParaRPr lang="fi-FI"/>
          </a:p>
          <a:p>
            <a:r>
              <a:rPr lang="fi-FI"/>
              <a:t>Note, though, that we get best results with pHat = f; otherwise, there is some inefficiency from the varying ratio of f and pHat.</a:t>
            </a:r>
          </a:p>
          <a:p>
            <a:endParaRPr lang="fi-FI"/>
          </a:p>
          <a:p>
            <a:endParaRPr lang="fi-FI"/>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09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8B47D-8B92-C040-AE30-F0CA454B77AF}" type="slidenum">
              <a:rPr lang="en-US">
                <a:solidFill>
                  <a:prstClr val="black"/>
                </a:solidFill>
              </a:rPr>
              <a:pPr/>
              <a:t>35</a:t>
            </a:fld>
            <a:endParaRPr lang="en-US">
              <a:solidFill>
                <a:prstClr val="black"/>
              </a:solidFill>
            </a:endParaRPr>
          </a:p>
        </p:txBody>
      </p:sp>
      <p:sp>
        <p:nvSpPr>
          <p:cNvPr id="1314818"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14819" name="Rectangle 3"/>
          <p:cNvSpPr>
            <a:spLocks noGrp="1" noChangeArrowheads="1"/>
          </p:cNvSpPr>
          <p:nvPr>
            <p:ph type="body" idx="1"/>
          </p:nvPr>
        </p:nvSpPr>
        <p:spPr>
          <a:xfrm>
            <a:off x="974725" y="4560888"/>
            <a:ext cx="5365750" cy="4319587"/>
          </a:xfrm>
        </p:spPr>
        <p:txBody>
          <a:bodyPr/>
          <a:lstStyle/>
          <a:p>
            <a:r>
              <a:rPr lang="en-US"/>
              <a:t>Once we have a scalable solution for many point lights, we can use this to compute other types of complex illumination.  The four examples we demonstrate in the paper are area lights, high dynamic range environment maps, sun &amp; sky light, and indirect illumination.  Moreover this allows us to unify the handling of different illumination types and enables new types of tradeoffs.  For example, bright illumination from one source allows coarser approximations of other sources.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take this one step further by reusing samples not just within a single frame, but across multiple frames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we look up our current pixel in the previous frame, we’re likely going to find a good sample there for reuse.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073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we do temporal reuse in every frame, we feed forward better and better samples in time, and we continually improve our sample distribution as we render.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3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Implementing this is very simple. Let's make a new pass with the same RIS boiler plate. All that we do here is add the current frame's sample, and mix in the sample from the previous frame, given that we keep the previous buffer of samples around. Aside from how we produce the samples, everything else in this pass is just the same RIS code we've seen before.</a:t>
            </a:r>
          </a:p>
          <a:p>
            <a:endParaRPr lang="en-US"/>
          </a:p>
          <a:p>
            <a:r>
              <a:rPr lang="en-US"/>
              <a:t>Let’s see what this buys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144-C961-6348-B731-59DFA4E1C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88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C90EC-6ED2-2743-AD5C-A09726A06694}" type="slidenum">
              <a:rPr lang="en-US">
                <a:solidFill>
                  <a:prstClr val="black"/>
                </a:solidFill>
              </a:rPr>
              <a:pPr/>
              <a:t>36</a:t>
            </a:fld>
            <a:endParaRPr lang="en-US">
              <a:solidFill>
                <a:prstClr val="black"/>
              </a:solidFill>
            </a:endParaRPr>
          </a:p>
        </p:txBody>
      </p:sp>
      <p:sp>
        <p:nvSpPr>
          <p:cNvPr id="133222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32227" name="Rectangle 3"/>
          <p:cNvSpPr>
            <a:spLocks noGrp="1" noChangeArrowheads="1"/>
          </p:cNvSpPr>
          <p:nvPr>
            <p:ph type="body" idx="1"/>
          </p:nvPr>
        </p:nvSpPr>
        <p:spPr>
          <a:xfrm>
            <a:off x="974725" y="4560888"/>
            <a:ext cx="5365750" cy="4319587"/>
          </a:xfrm>
        </p:spPr>
        <p:txBody>
          <a:bodyPr/>
          <a:lstStyle/>
          <a:p>
            <a:r>
              <a:rPr lang="en-US"/>
              <a:t>Second is the light tree which is a binary tree of lights and clusters.  The leaves of this tree are the individual lights while the interior nodes represent clusters which get progressively larger as we go up the tree.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918BA2-3110-DD4C-AAB9-7C4CDD1C66B1}" type="slidenum">
              <a:rPr lang="en-US">
                <a:solidFill>
                  <a:prstClr val="black"/>
                </a:solidFill>
              </a:rPr>
              <a:pPr/>
              <a:t>37</a:t>
            </a:fld>
            <a:endParaRPr lang="en-US">
              <a:solidFill>
                <a:prstClr val="black"/>
              </a:solidFill>
            </a:endParaRPr>
          </a:p>
        </p:txBody>
      </p:sp>
      <p:sp>
        <p:nvSpPr>
          <p:cNvPr id="133427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34275" name="Rectangle 3"/>
          <p:cNvSpPr>
            <a:spLocks noGrp="1" noChangeArrowheads="1"/>
          </p:cNvSpPr>
          <p:nvPr>
            <p:ph type="body" idx="1"/>
          </p:nvPr>
        </p:nvSpPr>
        <p:spPr>
          <a:xfrm>
            <a:off x="974725" y="4560888"/>
            <a:ext cx="5365750" cy="4319587"/>
          </a:xfrm>
        </p:spPr>
        <p:txBody>
          <a:bodyPr/>
          <a:lstStyle/>
          <a:p>
            <a:r>
              <a:rPr lang="en-US"/>
              <a:t>The third is a cut which is a set of nodes that partitions the lights into clusters.  Here illustrated by the orange 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602A6-FAAC-3941-B1AA-6E7A7D704D11}" type="slidenum">
              <a:rPr lang="en-US">
                <a:solidFill>
                  <a:prstClr val="black"/>
                </a:solidFill>
              </a:rPr>
              <a:pPr/>
              <a:t>38</a:t>
            </a:fld>
            <a:endParaRPr lang="en-US">
              <a:solidFill>
                <a:prstClr val="black"/>
              </a:solidFill>
            </a:endParaRPr>
          </a:p>
        </p:txBody>
      </p:sp>
      <p:sp>
        <p:nvSpPr>
          <p:cNvPr id="133632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36323" name="Rectangle 3"/>
          <p:cNvSpPr>
            <a:spLocks noGrp="1" noChangeArrowheads="1"/>
          </p:cNvSpPr>
          <p:nvPr>
            <p:ph type="body" idx="1"/>
          </p:nvPr>
        </p:nvSpPr>
        <p:spPr>
          <a:xfrm>
            <a:off x="974725" y="4560888"/>
            <a:ext cx="5365750" cy="4319587"/>
          </a:xfrm>
        </p:spPr>
        <p:txBody>
          <a:bodyPr/>
          <a:lstStyle/>
          <a:p>
            <a:r>
              <a:rPr lang="en-US"/>
              <a:t>Here is a simple scene with four lights and its corresponding light tree.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4D0EF-A412-6140-AC0B-4540D8A0DF29}" type="slidenum">
              <a:rPr lang="en-US">
                <a:solidFill>
                  <a:prstClr val="black"/>
                </a:solidFill>
              </a:rPr>
              <a:pPr/>
              <a:t>39</a:t>
            </a:fld>
            <a:endParaRPr lang="en-US">
              <a:solidFill>
                <a:prstClr val="black"/>
              </a:solidFill>
            </a:endParaRPr>
          </a:p>
        </p:txBody>
      </p:sp>
      <p:sp>
        <p:nvSpPr>
          <p:cNvPr id="13383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38371" name="Rectangle 3"/>
          <p:cNvSpPr>
            <a:spLocks noGrp="1" noChangeArrowheads="1"/>
          </p:cNvSpPr>
          <p:nvPr>
            <p:ph type="body" idx="1"/>
          </p:nvPr>
        </p:nvSpPr>
        <p:spPr>
          <a:xfrm>
            <a:off x="974725" y="4560888"/>
            <a:ext cx="5365750" cy="4319587"/>
          </a:xfrm>
        </p:spPr>
        <p:txBody>
          <a:bodyPr/>
          <a:lstStyle/>
          <a:p>
            <a:r>
              <a:rPr lang="en-US"/>
              <a:t>And here we show three example cuts through the light tree.  Highlighted above each cut are the regions where that cut produces an accurate approximation of the exact illumination.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09A49-D50E-8645-AD5E-F5C55C797551}" type="slidenum">
              <a:rPr lang="en-US">
                <a:solidFill>
                  <a:prstClr val="black"/>
                </a:solidFill>
              </a:rPr>
              <a:pPr/>
              <a:t>40</a:t>
            </a:fld>
            <a:endParaRPr lang="en-US">
              <a:solidFill>
                <a:prstClr val="black"/>
              </a:solidFill>
            </a:endParaRPr>
          </a:p>
        </p:txBody>
      </p:sp>
      <p:sp>
        <p:nvSpPr>
          <p:cNvPr id="1340418"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40419" name="Rectangle 3"/>
          <p:cNvSpPr>
            <a:spLocks noGrp="1" noChangeArrowheads="1"/>
          </p:cNvSpPr>
          <p:nvPr>
            <p:ph type="body" idx="1"/>
          </p:nvPr>
        </p:nvSpPr>
        <p:spPr>
          <a:xfrm>
            <a:off x="974725" y="4560888"/>
            <a:ext cx="5365750" cy="4319587"/>
          </a:xfrm>
        </p:spPr>
        <p:txBody>
          <a:bodyPr/>
          <a:lstStyle/>
          <a:p>
            <a:r>
              <a:rPr lang="en-US"/>
              <a:t>If we look at this green point on the left of the images, the orange cut produces a good approximation while the blue and purple cuts would cause too much error.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02331-37EE-7848-AA3F-759D6BFDED39}" type="slidenum">
              <a:rPr lang="en-US">
                <a:solidFill>
                  <a:prstClr val="black"/>
                </a:solidFill>
              </a:rPr>
              <a:pPr/>
              <a:t>41</a:t>
            </a:fld>
            <a:endParaRPr lang="en-US">
              <a:solidFill>
                <a:prstClr val="black"/>
              </a:solidFill>
            </a:endParaRPr>
          </a:p>
        </p:txBody>
      </p:sp>
      <p:sp>
        <p:nvSpPr>
          <p:cNvPr id="134246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42467" name="Rectangle 3"/>
          <p:cNvSpPr>
            <a:spLocks noGrp="1" noChangeArrowheads="1"/>
          </p:cNvSpPr>
          <p:nvPr>
            <p:ph type="body" idx="1"/>
          </p:nvPr>
        </p:nvSpPr>
        <p:spPr>
          <a:xfrm>
            <a:off x="974725" y="4560888"/>
            <a:ext cx="5365750" cy="4319587"/>
          </a:xfrm>
        </p:spPr>
        <p:txBody>
          <a:bodyPr/>
          <a:lstStyle/>
          <a:p>
            <a:r>
              <a:rPr lang="en-US"/>
              <a:t>Conversely for this point in the center of the images, the blue cut is a good approximation while the orange and purple cuts are not usable.  This illustrates an important point.  We will want to use different cuts in different parts of the image.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55E7E-8E6D-2541-941A-1D930467F810}" type="slidenum">
              <a:rPr lang="en-US">
                <a:solidFill>
                  <a:prstClr val="black"/>
                </a:solidFill>
              </a:rPr>
              <a:pPr/>
              <a:t>42</a:t>
            </a:fld>
            <a:endParaRPr lang="en-US">
              <a:solidFill>
                <a:prstClr val="black"/>
              </a:solidFill>
            </a:endParaRPr>
          </a:p>
        </p:txBody>
      </p:sp>
      <p:sp>
        <p:nvSpPr>
          <p:cNvPr id="134451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74725" y="4560888"/>
            <a:ext cx="5365750" cy="4319587"/>
          </a:xfrm>
        </p:spPr>
        <p:txBody>
          <a:bodyPr/>
          <a:lstStyle/>
          <a:p>
            <a:r>
              <a:rPr lang="en-US"/>
              <a:t>For this point on the right side of the images, all three cuts usable.  In this case the purple cut is the best choice because it will be the cheapest to compute as it contains the fewest nodes.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8765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3"/>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3"/>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294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33173346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248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86944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3075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1222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23578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1420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62506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0157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47603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25586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4729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8556637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4610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89404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60219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9385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090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2135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41459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38307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7189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5195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5482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04578"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304579"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32013863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36285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76044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24919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49168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0797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79756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38430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45878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5226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00950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5591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9748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801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4590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7663" y="1524000"/>
            <a:ext cx="41306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0738" y="1524000"/>
            <a:ext cx="41322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676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91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35840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443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43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1976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2029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983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25450"/>
            <a:ext cx="2114550" cy="6127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25450"/>
            <a:ext cx="6191250" cy="6127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715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25450"/>
            <a:ext cx="8458200" cy="612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688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8"/>
        <p:cNvGrpSpPr/>
        <p:nvPr/>
      </p:nvGrpSpPr>
      <p:grpSpPr>
        <a:xfrm>
          <a:off x="0" y="0"/>
          <a:ext cx="0" cy="0"/>
          <a:chOff x="0" y="0"/>
          <a:chExt cx="0" cy="0"/>
        </a:xfrm>
      </p:grpSpPr>
      <p:pic>
        <p:nvPicPr>
          <p:cNvPr id="19" name="Google Shape;19;p11" descr="Graphical user interface&#10;&#10;Description automatically generated"/>
          <p:cNvPicPr preferRelativeResize="0"/>
          <p:nvPr/>
        </p:nvPicPr>
        <p:blipFill rotWithShape="1">
          <a:blip r:embed="rId2">
            <a:alphaModFix/>
          </a:blip>
          <a:srcRect/>
          <a:stretch/>
        </p:blipFill>
        <p:spPr>
          <a:xfrm>
            <a:off x="-1143" y="1"/>
            <a:ext cx="9144000" cy="6858000"/>
          </a:xfrm>
          <a:prstGeom prst="rect">
            <a:avLst/>
          </a:prstGeom>
          <a:noFill/>
          <a:ln>
            <a:noFill/>
          </a:ln>
        </p:spPr>
      </p:pic>
      <p:sp>
        <p:nvSpPr>
          <p:cNvPr id="20" name="Google Shape;20;p11"/>
          <p:cNvSpPr txBox="1">
            <a:spLocks noGrp="1"/>
          </p:cNvSpPr>
          <p:nvPr>
            <p:ph type="subTitle" idx="1"/>
          </p:nvPr>
        </p:nvSpPr>
        <p:spPr>
          <a:xfrm>
            <a:off x="626122" y="4618566"/>
            <a:ext cx="6291145" cy="553998"/>
          </a:xfrm>
          <a:prstGeom prst="rect">
            <a:avLst/>
          </a:prstGeom>
          <a:noFill/>
          <a:ln>
            <a:noFill/>
          </a:ln>
        </p:spPr>
        <p:txBody>
          <a:bodyPr spcFirstLastPara="1" wrap="square" lIns="182875" tIns="0" rIns="182875" bIns="91425" anchor="t" anchorCtr="0">
            <a:noAutofit/>
          </a:bodyPr>
          <a:lstStyle>
            <a:lvl1pPr lvl="0" algn="l">
              <a:lnSpc>
                <a:spcPct val="100000"/>
              </a:lnSpc>
              <a:spcBef>
                <a:spcPts val="0"/>
              </a:spcBef>
              <a:spcAft>
                <a:spcPts val="0"/>
              </a:spcAft>
              <a:buSzPts val="3000"/>
              <a:buNone/>
              <a:defRPr sz="2250" b="1" cap="none">
                <a:solidFill>
                  <a:schemeClr val="accent4"/>
                </a:solidFill>
              </a:defRPr>
            </a:lvl1pPr>
            <a:lvl2pPr lvl="1" algn="ctr">
              <a:lnSpc>
                <a:spcPct val="130000"/>
              </a:lnSpc>
              <a:spcBef>
                <a:spcPts val="0"/>
              </a:spcBef>
              <a:spcAft>
                <a:spcPts val="0"/>
              </a:spcAft>
              <a:buSzPts val="2000"/>
              <a:buNone/>
              <a:defRPr sz="1500"/>
            </a:lvl2pPr>
            <a:lvl3pPr lvl="2" algn="ctr">
              <a:lnSpc>
                <a:spcPct val="130000"/>
              </a:lnSpc>
              <a:spcBef>
                <a:spcPts val="450"/>
              </a:spcBef>
              <a:spcAft>
                <a:spcPts val="0"/>
              </a:spcAft>
              <a:buSzPts val="1800"/>
              <a:buNone/>
              <a:defRPr sz="1350"/>
            </a:lvl3pPr>
            <a:lvl4pPr lvl="3" algn="ctr">
              <a:lnSpc>
                <a:spcPct val="130000"/>
              </a:lnSpc>
              <a:spcBef>
                <a:spcPts val="450"/>
              </a:spcBef>
              <a:spcAft>
                <a:spcPts val="0"/>
              </a:spcAft>
              <a:buSzPts val="1600"/>
              <a:buNone/>
              <a:defRPr sz="1200"/>
            </a:lvl4pPr>
            <a:lvl5pPr lvl="4" algn="ctr">
              <a:lnSpc>
                <a:spcPct val="130000"/>
              </a:lnSpc>
              <a:spcBef>
                <a:spcPts val="450"/>
              </a:spcBef>
              <a:spcAft>
                <a:spcPts val="0"/>
              </a:spcAft>
              <a:buSzPts val="1600"/>
              <a:buNone/>
              <a:defRPr sz="1200"/>
            </a:lvl5pPr>
            <a:lvl6pPr lvl="5" algn="ctr">
              <a:lnSpc>
                <a:spcPct val="90000"/>
              </a:lnSpc>
              <a:spcBef>
                <a:spcPts val="450"/>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11"/>
          <p:cNvSpPr txBox="1">
            <a:spLocks noGrp="1"/>
          </p:cNvSpPr>
          <p:nvPr>
            <p:ph type="ctrTitle"/>
          </p:nvPr>
        </p:nvSpPr>
        <p:spPr>
          <a:xfrm>
            <a:off x="626122" y="3807155"/>
            <a:ext cx="6291145" cy="661720"/>
          </a:xfrm>
          <a:prstGeom prst="rect">
            <a:avLst/>
          </a:prstGeom>
          <a:noFill/>
          <a:ln>
            <a:noFill/>
          </a:ln>
        </p:spPr>
        <p:txBody>
          <a:bodyPr spcFirstLastPara="1" wrap="square" lIns="182875" tIns="45700" rIns="182875" bIns="0" anchor="b" anchorCtr="0">
            <a:noAutofit/>
          </a:bodyPr>
          <a:lstStyle>
            <a:lvl1pPr lvl="0" algn="l">
              <a:lnSpc>
                <a:spcPct val="100000"/>
              </a:lnSpc>
              <a:spcBef>
                <a:spcPts val="0"/>
              </a:spcBef>
              <a:spcAft>
                <a:spcPts val="0"/>
              </a:spcAft>
              <a:buClr>
                <a:schemeClr val="accent4"/>
              </a:buClr>
              <a:buSzPts val="5000"/>
              <a:buFont typeface="Arial"/>
              <a:buNone/>
              <a:defRPr sz="3750" b="1" i="0" cap="none">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2" name="Google Shape;22;p11"/>
          <p:cNvCxnSpPr/>
          <p:nvPr/>
        </p:nvCxnSpPr>
        <p:spPr>
          <a:xfrm>
            <a:off x="1143" y="831623"/>
            <a:ext cx="9141714" cy="0"/>
          </a:xfrm>
          <a:prstGeom prst="straightConnector1">
            <a:avLst/>
          </a:prstGeom>
          <a:noFill/>
          <a:ln w="9525" cap="flat" cmpd="sng">
            <a:solidFill>
              <a:schemeClr val="lt1">
                <a:alpha val="14901"/>
              </a:schemeClr>
            </a:solidFill>
            <a:prstDash val="solid"/>
            <a:miter lim="800000"/>
            <a:headEnd type="none" w="sm" len="sm"/>
            <a:tailEnd type="none" w="sm" len="sm"/>
          </a:ln>
        </p:spPr>
      </p:cxnSp>
      <p:sp>
        <p:nvSpPr>
          <p:cNvPr id="23" name="Google Shape;23;p11"/>
          <p:cNvSpPr txBox="1"/>
          <p:nvPr/>
        </p:nvSpPr>
        <p:spPr>
          <a:xfrm>
            <a:off x="5070802" y="1118619"/>
            <a:ext cx="3277338" cy="323135"/>
          </a:xfrm>
          <a:prstGeom prst="rect">
            <a:avLst/>
          </a:prstGeom>
          <a:noFill/>
          <a:ln>
            <a:noFill/>
          </a:ln>
        </p:spPr>
        <p:txBody>
          <a:bodyPr spcFirstLastPara="1" wrap="square" lIns="68569" tIns="34275" rIns="0" bIns="34275" anchor="t" anchorCtr="0">
            <a:spAutoFit/>
          </a:bodyPr>
          <a:lstStyle/>
          <a:p>
            <a:pPr marL="0" marR="0" lvl="0" indent="0" algn="r" rtl="0">
              <a:spcBef>
                <a:spcPts val="0"/>
              </a:spcBef>
              <a:spcAft>
                <a:spcPts val="0"/>
              </a:spcAft>
              <a:buNone/>
            </a:pPr>
            <a:r>
              <a:rPr lang="en-US" sz="825" b="0" i="0" u="none" strike="noStrike" cap="none">
                <a:solidFill>
                  <a:schemeClr val="dk1"/>
                </a:solidFill>
                <a:latin typeface="Arial"/>
                <a:ea typeface="Arial"/>
                <a:cs typeface="Arial"/>
                <a:sym typeface="Arial"/>
              </a:rPr>
              <a:t>THE PREMIER CONFERENCE &amp; EXHIBITION ON COMPUTER GRAPHICS &amp; INTERACTIVE TECHNIQUES</a:t>
            </a:r>
            <a:endParaRPr sz="1800"/>
          </a:p>
        </p:txBody>
      </p:sp>
      <p:pic>
        <p:nvPicPr>
          <p:cNvPr id="24" name="Google Shape;24;p11"/>
          <p:cNvPicPr preferRelativeResize="0"/>
          <p:nvPr/>
        </p:nvPicPr>
        <p:blipFill rotWithShape="1">
          <a:blip r:embed="rId3">
            <a:alphaModFix/>
          </a:blip>
          <a:srcRect/>
          <a:stretch/>
        </p:blipFill>
        <p:spPr>
          <a:xfrm>
            <a:off x="795125" y="820335"/>
            <a:ext cx="3277338" cy="1027456"/>
          </a:xfrm>
          <a:prstGeom prst="rect">
            <a:avLst/>
          </a:prstGeom>
          <a:noFill/>
          <a:ln>
            <a:noFill/>
          </a:ln>
        </p:spPr>
      </p:pic>
      <p:sp>
        <p:nvSpPr>
          <p:cNvPr id="25" name="Google Shape;25;p11"/>
          <p:cNvSpPr txBox="1"/>
          <p:nvPr/>
        </p:nvSpPr>
        <p:spPr>
          <a:xfrm>
            <a:off x="326137" y="6382110"/>
            <a:ext cx="4785404" cy="219261"/>
          </a:xfrm>
          <a:prstGeom prst="rect">
            <a:avLst/>
          </a:prstGeom>
          <a:noFill/>
          <a:ln>
            <a:noFill/>
          </a:ln>
        </p:spPr>
        <p:txBody>
          <a:bodyPr spcFirstLastPara="1" wrap="square" lIns="0" tIns="34275" rIns="68569" bIns="34275" anchor="t" anchorCtr="0">
            <a:spAutoFit/>
          </a:bodyPr>
          <a:lstStyle/>
          <a:p>
            <a:pPr marL="0" marR="0" lvl="0" indent="0" algn="l" rtl="0">
              <a:lnSpc>
                <a:spcPct val="130000"/>
              </a:lnSpc>
              <a:spcBef>
                <a:spcPts val="0"/>
              </a:spcBef>
              <a:spcAft>
                <a:spcPts val="0"/>
              </a:spcAft>
              <a:buClr>
                <a:schemeClr val="accent2"/>
              </a:buClr>
              <a:buSzPts val="1000"/>
              <a:buFont typeface="Arial"/>
              <a:buNone/>
            </a:pPr>
            <a:r>
              <a:rPr lang="en-US" sz="750" b="0" i="0" u="none" strike="noStrike" cap="none">
                <a:solidFill>
                  <a:schemeClr val="accent4"/>
                </a:solidFill>
                <a:latin typeface="Arial"/>
                <a:ea typeface="Arial"/>
                <a:cs typeface="Arial"/>
                <a:sym typeface="Arial"/>
              </a:rPr>
              <a:t>© 2023 SIGGRAPH. ALL RIGHTS RESERVED.</a:t>
            </a:r>
            <a:endParaRPr sz="1800"/>
          </a:p>
        </p:txBody>
      </p:sp>
    </p:spTree>
    <p:extLst>
      <p:ext uri="{BB962C8B-B14F-4D97-AF65-F5344CB8AC3E}">
        <p14:creationId xmlns:p14="http://schemas.microsoft.com/office/powerpoint/2010/main" val="2474400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Divider - 1">
  <p:cSld name="Divider - 1">
    <p:bg>
      <p:bgPr>
        <a:solidFill>
          <a:schemeClr val="lt1"/>
        </a:solidFill>
        <a:effectLst/>
      </p:bgPr>
    </p:bg>
    <p:spTree>
      <p:nvGrpSpPr>
        <p:cNvPr id="1" name="Shape 26"/>
        <p:cNvGrpSpPr/>
        <p:nvPr/>
      </p:nvGrpSpPr>
      <p:grpSpPr>
        <a:xfrm>
          <a:off x="0" y="0"/>
          <a:ext cx="0" cy="0"/>
          <a:chOff x="0" y="0"/>
          <a:chExt cx="0" cy="0"/>
        </a:xfrm>
      </p:grpSpPr>
      <p:pic>
        <p:nvPicPr>
          <p:cNvPr id="27" name="Google Shape;27;p1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12"/>
          <p:cNvSpPr txBox="1">
            <a:spLocks noGrp="1"/>
          </p:cNvSpPr>
          <p:nvPr>
            <p:ph type="subTitle" idx="1"/>
          </p:nvPr>
        </p:nvSpPr>
        <p:spPr>
          <a:xfrm>
            <a:off x="757887" y="3683041"/>
            <a:ext cx="5397380" cy="553998"/>
          </a:xfrm>
          <a:prstGeom prst="rect">
            <a:avLst/>
          </a:prstGeom>
          <a:noFill/>
          <a:ln>
            <a:noFill/>
          </a:ln>
        </p:spPr>
        <p:txBody>
          <a:bodyPr spcFirstLastPara="1" wrap="square" lIns="182875" tIns="0" rIns="182875" bIns="91425" anchor="t" anchorCtr="0">
            <a:noAutofit/>
          </a:bodyPr>
          <a:lstStyle>
            <a:lvl1pPr lvl="0" algn="l">
              <a:lnSpc>
                <a:spcPct val="100000"/>
              </a:lnSpc>
              <a:spcBef>
                <a:spcPts val="0"/>
              </a:spcBef>
              <a:spcAft>
                <a:spcPts val="0"/>
              </a:spcAft>
              <a:buSzPts val="3700"/>
              <a:buNone/>
              <a:defRPr sz="2775" b="1" cap="none">
                <a:solidFill>
                  <a:schemeClr val="dk1"/>
                </a:solidFill>
              </a:defRPr>
            </a:lvl1pPr>
            <a:lvl2pPr lvl="1" algn="ctr">
              <a:lnSpc>
                <a:spcPct val="130000"/>
              </a:lnSpc>
              <a:spcBef>
                <a:spcPts val="0"/>
              </a:spcBef>
              <a:spcAft>
                <a:spcPts val="0"/>
              </a:spcAft>
              <a:buSzPts val="2000"/>
              <a:buNone/>
              <a:defRPr sz="1500"/>
            </a:lvl2pPr>
            <a:lvl3pPr lvl="2" algn="ctr">
              <a:lnSpc>
                <a:spcPct val="130000"/>
              </a:lnSpc>
              <a:spcBef>
                <a:spcPts val="450"/>
              </a:spcBef>
              <a:spcAft>
                <a:spcPts val="0"/>
              </a:spcAft>
              <a:buSzPts val="1800"/>
              <a:buNone/>
              <a:defRPr sz="1350"/>
            </a:lvl3pPr>
            <a:lvl4pPr lvl="3" algn="ctr">
              <a:lnSpc>
                <a:spcPct val="130000"/>
              </a:lnSpc>
              <a:spcBef>
                <a:spcPts val="450"/>
              </a:spcBef>
              <a:spcAft>
                <a:spcPts val="0"/>
              </a:spcAft>
              <a:buSzPts val="1600"/>
              <a:buNone/>
              <a:defRPr sz="1200"/>
            </a:lvl4pPr>
            <a:lvl5pPr lvl="4" algn="ctr">
              <a:lnSpc>
                <a:spcPct val="130000"/>
              </a:lnSpc>
              <a:spcBef>
                <a:spcPts val="450"/>
              </a:spcBef>
              <a:spcAft>
                <a:spcPts val="0"/>
              </a:spcAft>
              <a:buSzPts val="1600"/>
              <a:buNone/>
              <a:defRPr sz="1200"/>
            </a:lvl5pPr>
            <a:lvl6pPr lvl="5" algn="ctr">
              <a:lnSpc>
                <a:spcPct val="90000"/>
              </a:lnSpc>
              <a:spcBef>
                <a:spcPts val="450"/>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9" name="Google Shape;29;p12"/>
          <p:cNvSpPr txBox="1">
            <a:spLocks noGrp="1"/>
          </p:cNvSpPr>
          <p:nvPr>
            <p:ph type="ctrTitle"/>
          </p:nvPr>
        </p:nvSpPr>
        <p:spPr>
          <a:xfrm>
            <a:off x="757887" y="2529329"/>
            <a:ext cx="5397379" cy="984885"/>
          </a:xfrm>
          <a:prstGeom prst="rect">
            <a:avLst/>
          </a:prstGeom>
          <a:noFill/>
          <a:ln>
            <a:noFill/>
          </a:ln>
        </p:spPr>
        <p:txBody>
          <a:bodyPr spcFirstLastPara="1" wrap="square" lIns="182875" tIns="45700" rIns="182875" bIns="0" anchor="b" anchorCtr="0">
            <a:normAutofit/>
          </a:bodyPr>
          <a:lstStyle>
            <a:lvl1pPr lvl="0" algn="l">
              <a:lnSpc>
                <a:spcPct val="100000"/>
              </a:lnSpc>
              <a:spcBef>
                <a:spcPts val="0"/>
              </a:spcBef>
              <a:spcAft>
                <a:spcPts val="0"/>
              </a:spcAft>
              <a:buClr>
                <a:schemeClr val="dk1"/>
              </a:buClr>
              <a:buSzPts val="6100"/>
              <a:buFont typeface="Arial"/>
              <a:buNone/>
              <a:defRPr sz="4575" b="1" i="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 name="Google Shape;30;p12"/>
          <p:cNvCxnSpPr/>
          <p:nvPr/>
        </p:nvCxnSpPr>
        <p:spPr>
          <a:xfrm>
            <a:off x="1143" y="831623"/>
            <a:ext cx="9141714" cy="0"/>
          </a:xfrm>
          <a:prstGeom prst="straightConnector1">
            <a:avLst/>
          </a:prstGeom>
          <a:noFill/>
          <a:ln w="9525" cap="flat" cmpd="sng">
            <a:solidFill>
              <a:schemeClr val="lt1">
                <a:alpha val="14901"/>
              </a:schemeClr>
            </a:solidFill>
            <a:prstDash val="solid"/>
            <a:miter lim="800000"/>
            <a:headEnd type="none" w="sm" len="sm"/>
            <a:tailEnd type="none" w="sm" len="sm"/>
          </a:ln>
        </p:spPr>
      </p:cxnSp>
      <p:sp>
        <p:nvSpPr>
          <p:cNvPr id="31" name="Google Shape;31;p12"/>
          <p:cNvSpPr txBox="1"/>
          <p:nvPr/>
        </p:nvSpPr>
        <p:spPr>
          <a:xfrm>
            <a:off x="6226849" y="223966"/>
            <a:ext cx="2624672" cy="276969"/>
          </a:xfrm>
          <a:prstGeom prst="rect">
            <a:avLst/>
          </a:prstGeom>
          <a:noFill/>
          <a:ln>
            <a:noFill/>
          </a:ln>
        </p:spPr>
        <p:txBody>
          <a:bodyPr spcFirstLastPara="1" wrap="square" lIns="68569" tIns="34275" rIns="0" bIns="34275" anchor="t" anchorCtr="0">
            <a:spAutoFit/>
          </a:bodyPr>
          <a:lstStyle/>
          <a:p>
            <a:pPr marL="0" marR="0" lvl="0" indent="0" algn="r" rtl="0">
              <a:spcBef>
                <a:spcPts val="0"/>
              </a:spcBef>
              <a:spcAft>
                <a:spcPts val="0"/>
              </a:spcAft>
              <a:buNone/>
            </a:pPr>
            <a:r>
              <a:rPr lang="en-US" sz="675" b="0" i="0" u="none" strike="noStrike" cap="none">
                <a:solidFill>
                  <a:schemeClr val="dk1"/>
                </a:solidFill>
                <a:latin typeface="Arial"/>
                <a:ea typeface="Arial"/>
                <a:cs typeface="Arial"/>
                <a:sym typeface="Arial"/>
              </a:rPr>
              <a:t>THE PREMIER CONFERENCE &amp; EXHIBITION ON COMPUTER GRAPHICS &amp; INTERACTIVE TECHNIQUES</a:t>
            </a:r>
            <a:endParaRPr sz="1800"/>
          </a:p>
        </p:txBody>
      </p:sp>
      <p:pic>
        <p:nvPicPr>
          <p:cNvPr id="32" name="Google Shape;32;p12"/>
          <p:cNvPicPr preferRelativeResize="0"/>
          <p:nvPr/>
        </p:nvPicPr>
        <p:blipFill rotWithShape="1">
          <a:blip r:embed="rId3">
            <a:alphaModFix/>
          </a:blip>
          <a:srcRect/>
          <a:stretch/>
        </p:blipFill>
        <p:spPr>
          <a:xfrm>
            <a:off x="871326" y="1129965"/>
            <a:ext cx="1948066" cy="610725"/>
          </a:xfrm>
          <a:prstGeom prst="rect">
            <a:avLst/>
          </a:prstGeom>
          <a:noFill/>
          <a:ln>
            <a:noFill/>
          </a:ln>
        </p:spPr>
      </p:pic>
      <p:sp>
        <p:nvSpPr>
          <p:cNvPr id="33" name="Google Shape;33;p12"/>
          <p:cNvSpPr txBox="1"/>
          <p:nvPr/>
        </p:nvSpPr>
        <p:spPr>
          <a:xfrm>
            <a:off x="326137" y="6382110"/>
            <a:ext cx="4785404" cy="219261"/>
          </a:xfrm>
          <a:prstGeom prst="rect">
            <a:avLst/>
          </a:prstGeom>
          <a:noFill/>
          <a:ln>
            <a:noFill/>
          </a:ln>
        </p:spPr>
        <p:txBody>
          <a:bodyPr spcFirstLastPara="1" wrap="square" lIns="0" tIns="34275" rIns="68569" bIns="34275" anchor="t" anchorCtr="0">
            <a:spAutoFit/>
          </a:bodyPr>
          <a:lstStyle/>
          <a:p>
            <a:pPr marL="0" marR="0" lvl="0" indent="0" algn="l" rtl="0">
              <a:lnSpc>
                <a:spcPct val="130000"/>
              </a:lnSpc>
              <a:spcBef>
                <a:spcPts val="0"/>
              </a:spcBef>
              <a:spcAft>
                <a:spcPts val="0"/>
              </a:spcAft>
              <a:buClr>
                <a:schemeClr val="accent2"/>
              </a:buClr>
              <a:buSzPts val="1000"/>
              <a:buFont typeface="Arial"/>
              <a:buNone/>
            </a:pPr>
            <a:r>
              <a:rPr lang="en-US" sz="750" b="0" i="0" u="none" strike="noStrike" cap="none">
                <a:solidFill>
                  <a:schemeClr val="accent4"/>
                </a:solidFill>
                <a:latin typeface="Arial"/>
                <a:ea typeface="Arial"/>
                <a:cs typeface="Arial"/>
                <a:sym typeface="Arial"/>
              </a:rPr>
              <a:t>© 2023 SIGGRAPH. ALL RIGHTS RESERVED.</a:t>
            </a:r>
            <a:endParaRPr sz="1800"/>
          </a:p>
        </p:txBody>
      </p:sp>
    </p:spTree>
    <p:extLst>
      <p:ext uri="{BB962C8B-B14F-4D97-AF65-F5344CB8AC3E}">
        <p14:creationId xmlns:p14="http://schemas.microsoft.com/office/powerpoint/2010/main" val="1804695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 type="obj">
  <p:cSld name="Title and Content ">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726622" y="1"/>
            <a:ext cx="6041805" cy="1312023"/>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321906" y="1875214"/>
            <a:ext cx="8507186" cy="3897179"/>
          </a:xfrm>
          <a:prstGeom prst="rect">
            <a:avLst/>
          </a:prstGeom>
          <a:noFill/>
          <a:ln>
            <a:noFill/>
          </a:ln>
        </p:spPr>
        <p:txBody>
          <a:bodyPr spcFirstLastPara="1" wrap="square" lIns="0" tIns="45700" rIns="91425" bIns="45700" anchor="t" anchorCtr="0">
            <a:normAutofit/>
          </a:bodyPr>
          <a:lstStyle>
            <a:lvl1pPr marL="342900" lvl="0" indent="-257175" algn="l">
              <a:lnSpc>
                <a:spcPct val="130000"/>
              </a:lnSpc>
              <a:spcBef>
                <a:spcPts val="0"/>
              </a:spcBef>
              <a:spcAft>
                <a:spcPts val="0"/>
              </a:spcAft>
              <a:buSzPts val="1800"/>
              <a:buChar char="•"/>
              <a:defRPr/>
            </a:lvl1pPr>
            <a:lvl2pPr marL="685800" lvl="1" indent="-257175" algn="l">
              <a:lnSpc>
                <a:spcPct val="130000"/>
              </a:lnSpc>
              <a:spcBef>
                <a:spcPts val="450"/>
              </a:spcBef>
              <a:spcAft>
                <a:spcPts val="0"/>
              </a:spcAft>
              <a:buSzPts val="1800"/>
              <a:buChar char="−"/>
              <a:defRPr/>
            </a:lvl2pPr>
            <a:lvl3pPr marL="1028700" lvl="2" indent="-257175" algn="l">
              <a:lnSpc>
                <a:spcPct val="130000"/>
              </a:lnSpc>
              <a:spcBef>
                <a:spcPts val="450"/>
              </a:spcBef>
              <a:spcAft>
                <a:spcPts val="0"/>
              </a:spcAft>
              <a:buSzPts val="1800"/>
              <a:buChar char="•"/>
              <a:defRPr/>
            </a:lvl3pPr>
            <a:lvl4pPr marL="1371600" lvl="3" indent="-257175" algn="l">
              <a:lnSpc>
                <a:spcPct val="130000"/>
              </a:lnSpc>
              <a:spcBef>
                <a:spcPts val="450"/>
              </a:spcBef>
              <a:spcAft>
                <a:spcPts val="0"/>
              </a:spcAft>
              <a:buSzPts val="1800"/>
              <a:buChar char="−"/>
              <a:defRPr/>
            </a:lvl4pPr>
            <a:lvl5pPr marL="1714500" lvl="4" indent="-257175" algn="l">
              <a:lnSpc>
                <a:spcPct val="130000"/>
              </a:lnSpc>
              <a:spcBef>
                <a:spcPts val="450"/>
              </a:spcBef>
              <a:spcAft>
                <a:spcPts val="0"/>
              </a:spcAft>
              <a:buSzPts val="1800"/>
              <a:buChar char="•"/>
              <a:defRPr/>
            </a:lvl5pPr>
            <a:lvl6pPr marL="2057400" lvl="5" indent="-257175" algn="l">
              <a:lnSpc>
                <a:spcPct val="90000"/>
              </a:lnSpc>
              <a:spcBef>
                <a:spcPts val="4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p14"/>
          <p:cNvSpPr txBox="1">
            <a:spLocks noGrp="1"/>
          </p:cNvSpPr>
          <p:nvPr>
            <p:ph type="sldNum" idx="12"/>
          </p:nvPr>
        </p:nvSpPr>
        <p:spPr>
          <a:xfrm>
            <a:off x="8336815" y="6369813"/>
            <a:ext cx="505020" cy="301752"/>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66958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97501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5"/>
        <p:cNvGrpSpPr/>
        <p:nvPr/>
      </p:nvGrpSpPr>
      <p:grpSpPr>
        <a:xfrm>
          <a:off x="0" y="0"/>
          <a:ext cx="0" cy="0"/>
          <a:chOff x="0" y="0"/>
          <a:chExt cx="0" cy="0"/>
        </a:xfrm>
      </p:grpSpPr>
      <p:sp>
        <p:nvSpPr>
          <p:cNvPr id="86" name="Google Shape;86;p20"/>
          <p:cNvSpPr txBox="1">
            <a:spLocks noGrp="1"/>
          </p:cNvSpPr>
          <p:nvPr>
            <p:ph type="sldNum" idx="12"/>
          </p:nvPr>
        </p:nvSpPr>
        <p:spPr>
          <a:xfrm>
            <a:off x="8336815" y="6369813"/>
            <a:ext cx="505020" cy="301752"/>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
        <p:nvSpPr>
          <p:cNvPr id="87" name="Google Shape;87;p20"/>
          <p:cNvSpPr txBox="1">
            <a:spLocks noGrp="1"/>
          </p:cNvSpPr>
          <p:nvPr>
            <p:ph type="title"/>
          </p:nvPr>
        </p:nvSpPr>
        <p:spPr>
          <a:xfrm>
            <a:off x="726622" y="1"/>
            <a:ext cx="6041805" cy="1312023"/>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3004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8"/>
        <p:cNvGrpSpPr/>
        <p:nvPr/>
      </p:nvGrpSpPr>
      <p:grpSpPr>
        <a:xfrm>
          <a:off x="0" y="0"/>
          <a:ext cx="0" cy="0"/>
          <a:chOff x="0" y="0"/>
          <a:chExt cx="0" cy="0"/>
        </a:xfrm>
      </p:grpSpPr>
      <p:sp>
        <p:nvSpPr>
          <p:cNvPr id="89" name="Google Shape;89;p21"/>
          <p:cNvSpPr/>
          <p:nvPr/>
        </p:nvSpPr>
        <p:spPr>
          <a:xfrm>
            <a:off x="1" y="-4712"/>
            <a:ext cx="9143999" cy="1316736"/>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90" name="Google Shape;90;p21"/>
          <p:cNvPicPr preferRelativeResize="0"/>
          <p:nvPr/>
        </p:nvPicPr>
        <p:blipFill rotWithShape="1">
          <a:blip r:embed="rId2">
            <a:alphaModFix/>
          </a:blip>
          <a:srcRect/>
          <a:stretch/>
        </p:blipFill>
        <p:spPr>
          <a:xfrm>
            <a:off x="7373726" y="428651"/>
            <a:ext cx="1468387" cy="460344"/>
          </a:xfrm>
          <a:prstGeom prst="rect">
            <a:avLst/>
          </a:prstGeom>
          <a:noFill/>
          <a:ln>
            <a:noFill/>
          </a:ln>
        </p:spPr>
      </p:pic>
      <p:pic>
        <p:nvPicPr>
          <p:cNvPr id="91" name="Google Shape;91;p21"/>
          <p:cNvPicPr preferRelativeResize="0"/>
          <p:nvPr/>
        </p:nvPicPr>
        <p:blipFill rotWithShape="1">
          <a:blip r:embed="rId3">
            <a:alphaModFix/>
          </a:blip>
          <a:srcRect/>
          <a:stretch/>
        </p:blipFill>
        <p:spPr>
          <a:xfrm>
            <a:off x="8274479" y="5149048"/>
            <a:ext cx="550536" cy="843374"/>
          </a:xfrm>
          <a:prstGeom prst="rect">
            <a:avLst/>
          </a:prstGeom>
          <a:noFill/>
          <a:ln>
            <a:noFill/>
          </a:ln>
        </p:spPr>
      </p:pic>
      <p:sp>
        <p:nvSpPr>
          <p:cNvPr id="92" name="Google Shape;92;p21"/>
          <p:cNvSpPr/>
          <p:nvPr/>
        </p:nvSpPr>
        <p:spPr>
          <a:xfrm>
            <a:off x="0" y="6205492"/>
            <a:ext cx="9144000" cy="652509"/>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543120"/>
              </a:solidFill>
              <a:latin typeface="Arial"/>
              <a:ea typeface="Arial"/>
              <a:cs typeface="Arial"/>
              <a:sym typeface="Arial"/>
            </a:endParaRPr>
          </a:p>
        </p:txBody>
      </p:sp>
      <p:sp>
        <p:nvSpPr>
          <p:cNvPr id="93" name="Google Shape;93;p21"/>
          <p:cNvSpPr txBox="1">
            <a:spLocks noGrp="1"/>
          </p:cNvSpPr>
          <p:nvPr>
            <p:ph type="sldNum" idx="12"/>
          </p:nvPr>
        </p:nvSpPr>
        <p:spPr>
          <a:xfrm>
            <a:off x="8336815" y="6369813"/>
            <a:ext cx="505020" cy="301752"/>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675" b="0" i="0" u="none" strike="noStrike" cap="none">
                <a:solidFill>
                  <a:schemeClr val="accent4"/>
                </a:solidFill>
                <a:latin typeface="Arial"/>
                <a:ea typeface="Arial"/>
                <a:cs typeface="Arial"/>
                <a:sym typeface="Arial"/>
              </a:defRPr>
            </a:lvl1pPr>
            <a:lvl2pPr marL="0" lvl="1" indent="0" algn="r">
              <a:spcBef>
                <a:spcPts val="0"/>
              </a:spcBef>
              <a:buNone/>
              <a:defRPr sz="675" b="0" i="0" u="none" strike="noStrike" cap="none">
                <a:solidFill>
                  <a:schemeClr val="accent4"/>
                </a:solidFill>
                <a:latin typeface="Arial"/>
                <a:ea typeface="Arial"/>
                <a:cs typeface="Arial"/>
                <a:sym typeface="Arial"/>
              </a:defRPr>
            </a:lvl2pPr>
            <a:lvl3pPr marL="0" lvl="2" indent="0" algn="r">
              <a:spcBef>
                <a:spcPts val="0"/>
              </a:spcBef>
              <a:buNone/>
              <a:defRPr sz="675" b="0" i="0" u="none" strike="noStrike" cap="none">
                <a:solidFill>
                  <a:schemeClr val="accent4"/>
                </a:solidFill>
                <a:latin typeface="Arial"/>
                <a:ea typeface="Arial"/>
                <a:cs typeface="Arial"/>
                <a:sym typeface="Arial"/>
              </a:defRPr>
            </a:lvl3pPr>
            <a:lvl4pPr marL="0" lvl="3" indent="0" algn="r">
              <a:spcBef>
                <a:spcPts val="0"/>
              </a:spcBef>
              <a:buNone/>
              <a:defRPr sz="675" b="0" i="0" u="none" strike="noStrike" cap="none">
                <a:solidFill>
                  <a:schemeClr val="accent4"/>
                </a:solidFill>
                <a:latin typeface="Arial"/>
                <a:ea typeface="Arial"/>
                <a:cs typeface="Arial"/>
                <a:sym typeface="Arial"/>
              </a:defRPr>
            </a:lvl4pPr>
            <a:lvl5pPr marL="0" lvl="4" indent="0" algn="r">
              <a:spcBef>
                <a:spcPts val="0"/>
              </a:spcBef>
              <a:buNone/>
              <a:defRPr sz="675" b="0" i="0" u="none" strike="noStrike" cap="none">
                <a:solidFill>
                  <a:schemeClr val="accent4"/>
                </a:solidFill>
                <a:latin typeface="Arial"/>
                <a:ea typeface="Arial"/>
                <a:cs typeface="Arial"/>
                <a:sym typeface="Arial"/>
              </a:defRPr>
            </a:lvl5pPr>
            <a:lvl6pPr marL="0" lvl="5" indent="0" algn="r">
              <a:spcBef>
                <a:spcPts val="0"/>
              </a:spcBef>
              <a:buNone/>
              <a:defRPr sz="675" b="0" i="0" u="none" strike="noStrike" cap="none">
                <a:solidFill>
                  <a:schemeClr val="accent4"/>
                </a:solidFill>
                <a:latin typeface="Arial"/>
                <a:ea typeface="Arial"/>
                <a:cs typeface="Arial"/>
                <a:sym typeface="Arial"/>
              </a:defRPr>
            </a:lvl6pPr>
            <a:lvl7pPr marL="0" lvl="6" indent="0" algn="r">
              <a:spcBef>
                <a:spcPts val="0"/>
              </a:spcBef>
              <a:buNone/>
              <a:defRPr sz="675" b="0" i="0" u="none" strike="noStrike" cap="none">
                <a:solidFill>
                  <a:schemeClr val="accent4"/>
                </a:solidFill>
                <a:latin typeface="Arial"/>
                <a:ea typeface="Arial"/>
                <a:cs typeface="Arial"/>
                <a:sym typeface="Arial"/>
              </a:defRPr>
            </a:lvl7pPr>
            <a:lvl8pPr marL="0" lvl="7" indent="0" algn="r">
              <a:spcBef>
                <a:spcPts val="0"/>
              </a:spcBef>
              <a:buNone/>
              <a:defRPr sz="675" b="0" i="0" u="none" strike="noStrike" cap="none">
                <a:solidFill>
                  <a:schemeClr val="accent4"/>
                </a:solidFill>
                <a:latin typeface="Arial"/>
                <a:ea typeface="Arial"/>
                <a:cs typeface="Arial"/>
                <a:sym typeface="Arial"/>
              </a:defRPr>
            </a:lvl8pPr>
            <a:lvl9pPr marL="0" lvl="8" indent="0" algn="r">
              <a:spcBef>
                <a:spcPts val="0"/>
              </a:spcBef>
              <a:buNone/>
              <a:defRPr sz="675" b="0" i="0" u="none" strike="noStrike" cap="none">
                <a:solidFill>
                  <a:schemeClr val="accent4"/>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580388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E8AE2CBE-313A-956A-4E0C-F917CC545722}"/>
              </a:ext>
            </a:extLst>
          </p:cNvPr>
          <p:cNvPicPr>
            <a:picLocks noChangeAspect="1"/>
          </p:cNvPicPr>
          <p:nvPr userDrawn="1"/>
        </p:nvPicPr>
        <p:blipFill>
          <a:blip r:embed="rId2"/>
          <a:stretch>
            <a:fillRect/>
          </a:stretch>
        </p:blipFill>
        <p:spPr>
          <a:xfrm>
            <a:off x="-1143" y="1"/>
            <a:ext cx="9144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626122" y="4618566"/>
            <a:ext cx="6291145"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2250" b="1" cap="all" baseline="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626122" y="3807155"/>
            <a:ext cx="6291145" cy="661720"/>
          </a:xfrm>
          <a:noFill/>
        </p:spPr>
        <p:txBody>
          <a:bodyPr wrap="square" lIns="182880" tIns="45720" rIns="182880" bIns="0" anchor="b" anchorCtr="0">
            <a:noAutofit/>
          </a:bodyPr>
          <a:lstStyle>
            <a:lvl1pPr algn="l">
              <a:lnSpc>
                <a:spcPct val="100000"/>
              </a:lnSpc>
              <a:defRPr sz="3750" b="1" i="0" cap="all" baseline="0">
                <a:solidFill>
                  <a:schemeClr val="accent4"/>
                </a:solidFill>
              </a:defRPr>
            </a:lvl1pPr>
          </a:lstStyle>
          <a:p>
            <a:r>
              <a:rPr lang="en-US"/>
              <a:t>Presentation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143" y="831623"/>
            <a:ext cx="9141714"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5070802" y="1118620"/>
            <a:ext cx="3277338" cy="346249"/>
          </a:xfrm>
          <a:prstGeom prst="rect">
            <a:avLst/>
          </a:prstGeom>
          <a:noFill/>
        </p:spPr>
        <p:txBody>
          <a:bodyPr wrap="square" rIns="0" rtlCol="0">
            <a:spAutoFit/>
          </a:bodyPr>
          <a:lstStyle/>
          <a:p>
            <a:pPr algn="r"/>
            <a:r>
              <a:rPr lang="en-US" sz="825" b="0" spc="38"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795125" y="820335"/>
            <a:ext cx="3277338" cy="1027456"/>
          </a:xfrm>
          <a:prstGeom prst="rect">
            <a:avLst/>
          </a:prstGeom>
        </p:spPr>
      </p:pic>
      <p:sp>
        <p:nvSpPr>
          <p:cNvPr id="5" name="TextBox 4">
            <a:extLst>
              <a:ext uri="{FF2B5EF4-FFF2-40B4-BE49-F238E27FC236}">
                <a16:creationId xmlns:a16="http://schemas.microsoft.com/office/drawing/2014/main" id="{3DFF1510-9A5B-B74B-0748-E512233827CA}"/>
              </a:ext>
            </a:extLst>
          </p:cNvPr>
          <p:cNvSpPr txBox="1"/>
          <p:nvPr userDrawn="1"/>
        </p:nvSpPr>
        <p:spPr>
          <a:xfrm>
            <a:off x="326137" y="6382111"/>
            <a:ext cx="4785404" cy="226729"/>
          </a:xfrm>
          <a:prstGeom prst="rect">
            <a:avLst/>
          </a:prstGeom>
          <a:noFill/>
        </p:spPr>
        <p:txBody>
          <a:bodyPr wrap="square" lIns="0" rtlCol="0">
            <a:spAutoFit/>
          </a:bodyPr>
          <a:lstStyle/>
          <a:p>
            <a:pPr marL="0" marR="0" lvl="0" indent="0" algn="l" defTabSz="685800" rtl="0" eaLnBrk="1" fontAlgn="auto" latinLnBrk="0" hangingPunct="1">
              <a:lnSpc>
                <a:spcPct val="130000"/>
              </a:lnSpc>
              <a:spcBef>
                <a:spcPts val="0"/>
              </a:spcBef>
              <a:spcAft>
                <a:spcPts val="450"/>
              </a:spcAft>
              <a:buClr>
                <a:schemeClr val="accent2"/>
              </a:buClr>
              <a:buSzTx/>
              <a:buFont typeface="Arial" panose="020B0604020202020204" pitchFamily="34" charset="0"/>
              <a:buNone/>
              <a:tabLst/>
              <a:defRPr/>
            </a:pPr>
            <a:r>
              <a:rPr lang="en-US" sz="750" spc="15" baseline="0">
                <a:solidFill>
                  <a:schemeClr val="accent4"/>
                </a:solidFill>
              </a:rPr>
              <a:t>© 2023 SIGGRAPH. ALL RIGHTS RESERVED.</a:t>
            </a:r>
          </a:p>
        </p:txBody>
      </p:sp>
    </p:spTree>
    <p:extLst>
      <p:ext uri="{BB962C8B-B14F-4D97-AF65-F5344CB8AC3E}">
        <p14:creationId xmlns:p14="http://schemas.microsoft.com/office/powerpoint/2010/main" val="782230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E2CBE-313A-956A-4E0C-F917CC545722}"/>
              </a:ext>
            </a:extLst>
          </p:cNvPr>
          <p:cNvPicPr>
            <a:picLocks noChangeAspect="1"/>
          </p:cNvPicPr>
          <p:nvPr userDrawn="1"/>
        </p:nvPicPr>
        <p:blipFill>
          <a:blip r:embed="rId2"/>
          <a:src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757887" y="3683041"/>
            <a:ext cx="5397380"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2775" b="1"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757887" y="2529329"/>
            <a:ext cx="5397379" cy="984885"/>
          </a:xfrm>
          <a:noFill/>
        </p:spPr>
        <p:txBody>
          <a:bodyPr wrap="square" lIns="182880" tIns="45720" rIns="182880" bIns="0" anchor="b" anchorCtr="0">
            <a:normAutofit/>
          </a:bodyPr>
          <a:lstStyle>
            <a:lvl1pPr algn="l">
              <a:lnSpc>
                <a:spcPct val="100000"/>
              </a:lnSpc>
              <a:defRPr sz="4575" b="1" i="0" cap="all"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143" y="831623"/>
            <a:ext cx="9141714"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6226849" y="223966"/>
            <a:ext cx="2624672" cy="300082"/>
          </a:xfrm>
          <a:prstGeom prst="rect">
            <a:avLst/>
          </a:prstGeom>
          <a:noFill/>
        </p:spPr>
        <p:txBody>
          <a:bodyPr wrap="square" rIns="0" rtlCol="0">
            <a:spAutoFit/>
          </a:bodyPr>
          <a:lstStyle/>
          <a:p>
            <a:pPr algn="r"/>
            <a:r>
              <a:rPr lang="en-US" sz="675" b="0" spc="38"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871326" y="1129965"/>
            <a:ext cx="1948066" cy="610725"/>
          </a:xfrm>
          <a:prstGeom prst="rect">
            <a:avLst/>
          </a:prstGeom>
        </p:spPr>
      </p:pic>
      <p:sp>
        <p:nvSpPr>
          <p:cNvPr id="4" name="TextBox 3">
            <a:extLst>
              <a:ext uri="{FF2B5EF4-FFF2-40B4-BE49-F238E27FC236}">
                <a16:creationId xmlns:a16="http://schemas.microsoft.com/office/drawing/2014/main" id="{C85B2328-643C-7641-0D07-872AD2DA567A}"/>
              </a:ext>
            </a:extLst>
          </p:cNvPr>
          <p:cNvSpPr txBox="1"/>
          <p:nvPr userDrawn="1"/>
        </p:nvSpPr>
        <p:spPr>
          <a:xfrm>
            <a:off x="326137" y="6382111"/>
            <a:ext cx="4785404" cy="226729"/>
          </a:xfrm>
          <a:prstGeom prst="rect">
            <a:avLst/>
          </a:prstGeom>
          <a:noFill/>
        </p:spPr>
        <p:txBody>
          <a:bodyPr wrap="square" lIns="0" rtlCol="0">
            <a:spAutoFit/>
          </a:bodyPr>
          <a:lstStyle/>
          <a:p>
            <a:pPr marL="0" marR="0" lvl="0" indent="0" algn="l" defTabSz="685800" rtl="0" eaLnBrk="1" fontAlgn="auto" latinLnBrk="0" hangingPunct="1">
              <a:lnSpc>
                <a:spcPct val="130000"/>
              </a:lnSpc>
              <a:spcBef>
                <a:spcPts val="0"/>
              </a:spcBef>
              <a:spcAft>
                <a:spcPts val="450"/>
              </a:spcAft>
              <a:buClr>
                <a:schemeClr val="accent2"/>
              </a:buClr>
              <a:buSzTx/>
              <a:buFont typeface="Arial" panose="020B0604020202020204" pitchFamily="34" charset="0"/>
              <a:buNone/>
              <a:tabLst/>
              <a:defRPr/>
            </a:pPr>
            <a:r>
              <a:rPr lang="en-US" sz="750" spc="15" baseline="0">
                <a:solidFill>
                  <a:schemeClr val="accent4"/>
                </a:solidFill>
              </a:rPr>
              <a:t>© 2023 SIGGRAPH. ALL RIGHTS RESERVED.</a:t>
            </a:r>
          </a:p>
        </p:txBody>
      </p:sp>
    </p:spTree>
    <p:extLst>
      <p:ext uri="{BB962C8B-B14F-4D97-AF65-F5344CB8AC3E}">
        <p14:creationId xmlns:p14="http://schemas.microsoft.com/office/powerpoint/2010/main" val="2992186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4EDCD-EC5C-1462-3695-64B82B8C5B62}"/>
              </a:ext>
            </a:extLst>
          </p:cNvPr>
          <p:cNvPicPr>
            <a:picLocks noChangeAspect="1"/>
          </p:cNvPicPr>
          <p:nvPr userDrawn="1"/>
        </p:nvPicPr>
        <p:blipFill>
          <a:blip r:embed="rId2"/>
          <a:src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3924421" y="3804384"/>
            <a:ext cx="4906318"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2250" b="1"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3924421" y="2863657"/>
            <a:ext cx="4906318" cy="822498"/>
          </a:xfrm>
          <a:noFill/>
        </p:spPr>
        <p:txBody>
          <a:bodyPr wrap="square" lIns="182880" tIns="45720" rIns="182880" bIns="0" anchor="b" anchorCtr="0">
            <a:normAutofit/>
          </a:bodyPr>
          <a:lstStyle>
            <a:lvl1pPr algn="l">
              <a:lnSpc>
                <a:spcPct val="100000"/>
              </a:lnSpc>
              <a:defRPr sz="3750" b="1" i="0" cap="all"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143" y="831623"/>
            <a:ext cx="9141714"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6226849" y="223966"/>
            <a:ext cx="2624672" cy="300082"/>
          </a:xfrm>
          <a:prstGeom prst="rect">
            <a:avLst/>
          </a:prstGeom>
          <a:noFill/>
        </p:spPr>
        <p:txBody>
          <a:bodyPr wrap="square" rIns="0" rtlCol="0">
            <a:spAutoFit/>
          </a:bodyPr>
          <a:lstStyle/>
          <a:p>
            <a:pPr algn="r"/>
            <a:r>
              <a:rPr lang="en-US" sz="675" b="0" spc="38" baseline="0">
                <a:solidFill>
                  <a:schemeClr val="tx1"/>
                </a:solidFill>
                <a:latin typeface="+mn-lt"/>
              </a:rPr>
              <a:t>THE PREMIER CONFERENCE &amp; EXHIBITION ON COMPUTER GRAPHICS &amp; INTERACTIVE TECHNIQUES</a:t>
            </a:r>
          </a:p>
        </p:txBody>
      </p: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4088659" y="1707278"/>
            <a:ext cx="1948066" cy="610725"/>
          </a:xfrm>
          <a:prstGeom prst="rect">
            <a:avLst/>
          </a:prstGeom>
        </p:spPr>
      </p:pic>
      <p:sp>
        <p:nvSpPr>
          <p:cNvPr id="4" name="TextBox 3">
            <a:extLst>
              <a:ext uri="{FF2B5EF4-FFF2-40B4-BE49-F238E27FC236}">
                <a16:creationId xmlns:a16="http://schemas.microsoft.com/office/drawing/2014/main" id="{C9EB93FE-D496-8E7D-353E-3EF021FE5CB8}"/>
              </a:ext>
            </a:extLst>
          </p:cNvPr>
          <p:cNvSpPr txBox="1"/>
          <p:nvPr userDrawn="1"/>
        </p:nvSpPr>
        <p:spPr>
          <a:xfrm>
            <a:off x="326137" y="6382111"/>
            <a:ext cx="4785404" cy="226729"/>
          </a:xfrm>
          <a:prstGeom prst="rect">
            <a:avLst/>
          </a:prstGeom>
          <a:noFill/>
        </p:spPr>
        <p:txBody>
          <a:bodyPr wrap="square" lIns="0" rtlCol="0">
            <a:spAutoFit/>
          </a:bodyPr>
          <a:lstStyle/>
          <a:p>
            <a:pPr marL="0" marR="0" lvl="0" indent="0" algn="l" defTabSz="685800" rtl="0" eaLnBrk="1" fontAlgn="auto" latinLnBrk="0" hangingPunct="1">
              <a:lnSpc>
                <a:spcPct val="130000"/>
              </a:lnSpc>
              <a:spcBef>
                <a:spcPts val="0"/>
              </a:spcBef>
              <a:spcAft>
                <a:spcPts val="450"/>
              </a:spcAft>
              <a:buClr>
                <a:schemeClr val="accent2"/>
              </a:buClr>
              <a:buSzTx/>
              <a:buFont typeface="Arial" panose="020B0604020202020204" pitchFamily="34" charset="0"/>
              <a:buNone/>
              <a:tabLst/>
              <a:defRPr/>
            </a:pPr>
            <a:r>
              <a:rPr lang="en-US" sz="750" spc="15" baseline="0">
                <a:solidFill>
                  <a:schemeClr val="accent4"/>
                </a:solidFill>
              </a:rPr>
              <a:t>© 2023 SIGGRAPH. ALL RIGHTS RESERVED.</a:t>
            </a:r>
          </a:p>
        </p:txBody>
      </p:sp>
    </p:spTree>
    <p:extLst>
      <p:ext uri="{BB962C8B-B14F-4D97-AF65-F5344CB8AC3E}">
        <p14:creationId xmlns:p14="http://schemas.microsoft.com/office/powerpoint/2010/main" val="1581109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321906" y="1875214"/>
            <a:ext cx="8507186" cy="3897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2068421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4747262" y="1875213"/>
            <a:ext cx="4080510" cy="300082"/>
          </a:xfrm>
          <a:noFill/>
        </p:spPr>
        <p:txBody>
          <a:bodyPr wrap="square" lIns="0" anchor="t" anchorCtr="0">
            <a:spAutoFit/>
          </a:bodyPr>
          <a:lstStyle>
            <a:lvl1pPr marL="0" indent="0">
              <a:lnSpc>
                <a:spcPct val="100000"/>
              </a:lnSpc>
              <a:buNone/>
              <a:defRPr sz="1350" b="1"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321906" y="1875213"/>
            <a:ext cx="4080510" cy="300082"/>
          </a:xfrm>
          <a:noFill/>
        </p:spPr>
        <p:txBody>
          <a:bodyPr wrap="square" lIns="0" anchor="t" anchorCtr="0">
            <a:spAutoFit/>
          </a:bodyPr>
          <a:lstStyle>
            <a:lvl1pPr marL="0" indent="0" algn="l">
              <a:lnSpc>
                <a:spcPct val="100000"/>
              </a:lnSpc>
              <a:buNone/>
              <a:defRPr sz="1350" b="1"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321906" y="2381542"/>
            <a:ext cx="4082455"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4747262" y="2381542"/>
            <a:ext cx="408051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1" name="Title 1">
            <a:extLst>
              <a:ext uri="{FF2B5EF4-FFF2-40B4-BE49-F238E27FC236}">
                <a16:creationId xmlns:a16="http://schemas.microsoft.com/office/drawing/2014/main" id="{21CD0383-3D66-4F2A-E3D6-D56B04BF614A}"/>
              </a:ext>
            </a:extLst>
          </p:cNvPr>
          <p:cNvSpPr>
            <a:spLocks noGrp="1"/>
          </p:cNvSpPr>
          <p:nvPr>
            <p:ph type="title"/>
          </p:nvPr>
        </p:nvSpPr>
        <p:spPr>
          <a:xfrm>
            <a:off x="726622" y="1"/>
            <a:ext cx="6041805" cy="1312023"/>
          </a:xfrm>
        </p:spPr>
        <p:txBody>
          <a:bodyPr/>
          <a:lstStyle/>
          <a:p>
            <a:r>
              <a:rPr lang="en-US"/>
              <a:t>Click to edit Master title style</a:t>
            </a:r>
          </a:p>
        </p:txBody>
      </p:sp>
    </p:spTree>
    <p:extLst>
      <p:ext uri="{BB962C8B-B14F-4D97-AF65-F5344CB8AC3E}">
        <p14:creationId xmlns:p14="http://schemas.microsoft.com/office/powerpoint/2010/main" val="3313823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321905" y="1875214"/>
            <a:ext cx="4080510" cy="3905249"/>
          </a:xfrm>
          <a:prstGeom prst="roundRect">
            <a:avLst>
              <a:gd name="adj" fmla="val 4237"/>
            </a:avLst>
          </a:prstGeom>
          <a:solidFill>
            <a:schemeClr val="bg1">
              <a:lumMod val="95000"/>
            </a:schemeClr>
          </a:solidFill>
        </p:spPr>
        <p:txBody>
          <a:bodyPr anchor="ctr" anchorCtr="0"/>
          <a:lstStyle>
            <a:lvl1pPr marL="0" indent="0" algn="ctr">
              <a:buNone/>
              <a:defRPr/>
            </a:lvl1pPr>
          </a:lstStyle>
          <a:p>
            <a:endParaRPr lang="en-US"/>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4747262" y="1875213"/>
            <a:ext cx="4080510" cy="300082"/>
          </a:xfrm>
          <a:noFill/>
        </p:spPr>
        <p:txBody>
          <a:bodyPr wrap="square" lIns="0" anchor="t" anchorCtr="0">
            <a:spAutoFit/>
          </a:bodyPr>
          <a:lstStyle>
            <a:lvl1pPr marL="0" indent="0">
              <a:lnSpc>
                <a:spcPct val="100000"/>
              </a:lnSpc>
              <a:buNone/>
              <a:defRPr sz="1350" b="1"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5">
            <a:extLst>
              <a:ext uri="{FF2B5EF4-FFF2-40B4-BE49-F238E27FC236}">
                <a16:creationId xmlns:a16="http://schemas.microsoft.com/office/drawing/2014/main" id="{C2757DB2-FA19-6246-8101-7CD3EF637BC2}"/>
              </a:ext>
            </a:extLst>
          </p:cNvPr>
          <p:cNvSpPr>
            <a:spLocks noGrp="1"/>
          </p:cNvSpPr>
          <p:nvPr>
            <p:ph sz="quarter" idx="4"/>
          </p:nvPr>
        </p:nvSpPr>
        <p:spPr>
          <a:xfrm>
            <a:off x="4747262" y="2381542"/>
            <a:ext cx="408051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49033B7E-8358-6202-9183-0828259BDFE6}"/>
              </a:ext>
            </a:extLst>
          </p:cNvPr>
          <p:cNvSpPr>
            <a:spLocks noGrp="1"/>
          </p:cNvSpPr>
          <p:nvPr>
            <p:ph type="title"/>
          </p:nvPr>
        </p:nvSpPr>
        <p:spPr>
          <a:xfrm>
            <a:off x="726622" y="1"/>
            <a:ext cx="6041805" cy="1312023"/>
          </a:xfrm>
        </p:spPr>
        <p:txBody>
          <a:bodyPr/>
          <a:lstStyle/>
          <a:p>
            <a:r>
              <a:rPr lang="en-US"/>
              <a:t>Click to edit Master title style</a:t>
            </a:r>
          </a:p>
        </p:txBody>
      </p:sp>
    </p:spTree>
    <p:extLst>
      <p:ext uri="{BB962C8B-B14F-4D97-AF65-F5344CB8AC3E}">
        <p14:creationId xmlns:p14="http://schemas.microsoft.com/office/powerpoint/2010/main" val="2114523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321905" y="1875214"/>
            <a:ext cx="2283156" cy="3905250"/>
          </a:xfrm>
          <a:prstGeom prst="roundRect">
            <a:avLst>
              <a:gd name="adj" fmla="val 5542"/>
            </a:avLst>
          </a:prstGeom>
          <a:solidFill>
            <a:schemeClr val="bg1">
              <a:lumMod val="95000"/>
            </a:schemeClr>
          </a:solidFill>
        </p:spPr>
        <p:txBody>
          <a:bodyPr anchor="ctr" anchorCtr="0"/>
          <a:lstStyle>
            <a:lvl1pPr marL="0" indent="0" algn="ctr">
              <a:buNone/>
              <a:defRPr/>
            </a:lvl1pPr>
          </a:lstStyle>
          <a:p>
            <a:endParaRPr lang="en-US"/>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2776298" y="1875213"/>
            <a:ext cx="1628061" cy="1850722"/>
          </a:xfrm>
          <a:prstGeom prst="roundRect">
            <a:avLst>
              <a:gd name="adj" fmla="val 6297"/>
            </a:avLst>
          </a:prstGeom>
          <a:solidFill>
            <a:schemeClr val="bg1">
              <a:lumMod val="95000"/>
            </a:schemeClr>
          </a:solidFill>
        </p:spPr>
        <p:txBody>
          <a:bodyPr anchor="ctr" anchorCtr="0"/>
          <a:lstStyle>
            <a:lvl1pPr marL="0" indent="0" algn="ctr">
              <a:buNone/>
              <a:defRPr/>
            </a:lvl1pPr>
          </a:lstStyle>
          <a:p>
            <a:endParaRPr lang="en-US"/>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2776298" y="3949069"/>
            <a:ext cx="1628061" cy="1831394"/>
          </a:xfrm>
          <a:prstGeom prst="roundRect">
            <a:avLst>
              <a:gd name="adj" fmla="val 6804"/>
            </a:avLst>
          </a:prstGeom>
          <a:solidFill>
            <a:schemeClr val="bg1">
              <a:lumMod val="95000"/>
            </a:schemeClr>
          </a:solidFill>
        </p:spPr>
        <p:txBody>
          <a:bodyPr anchor="ctr" anchorCtr="0"/>
          <a:lstStyle>
            <a:lvl1pPr marL="0" indent="0" algn="ctr">
              <a:buNone/>
              <a:defRPr/>
            </a:lvl1pPr>
          </a:lstStyle>
          <a:p>
            <a:endParaRPr lang="en-US"/>
          </a:p>
        </p:txBody>
      </p:sp>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4747262" y="1875213"/>
            <a:ext cx="4080510" cy="300082"/>
          </a:xfrm>
          <a:noFill/>
        </p:spPr>
        <p:txBody>
          <a:bodyPr wrap="square" lIns="0" anchor="t" anchorCtr="0">
            <a:spAutoFit/>
          </a:bodyPr>
          <a:lstStyle>
            <a:lvl1pPr marL="0" indent="0">
              <a:lnSpc>
                <a:spcPct val="100000"/>
              </a:lnSpc>
              <a:buNone/>
              <a:defRPr sz="1350" b="1"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4747262" y="2381542"/>
            <a:ext cx="408051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ECC9CE3F-997E-A9D6-9821-21A12C25CFC5}"/>
              </a:ext>
            </a:extLst>
          </p:cNvPr>
          <p:cNvSpPr>
            <a:spLocks noGrp="1"/>
          </p:cNvSpPr>
          <p:nvPr>
            <p:ph type="title"/>
          </p:nvPr>
        </p:nvSpPr>
        <p:spPr>
          <a:xfrm>
            <a:off x="726622" y="1"/>
            <a:ext cx="6041805" cy="1312023"/>
          </a:xfrm>
        </p:spPr>
        <p:txBody>
          <a:bodyPr/>
          <a:lstStyle/>
          <a:p>
            <a:r>
              <a:rPr lang="en-US"/>
              <a:t>Click to edit Master title style</a:t>
            </a:r>
          </a:p>
        </p:txBody>
      </p:sp>
    </p:spTree>
    <p:extLst>
      <p:ext uri="{BB962C8B-B14F-4D97-AF65-F5344CB8AC3E}">
        <p14:creationId xmlns:p14="http://schemas.microsoft.com/office/powerpoint/2010/main" val="3690783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4176712" y="1871321"/>
            <a:ext cx="4640231" cy="446276"/>
          </a:xfrm>
          <a:noFill/>
        </p:spPr>
        <p:txBody>
          <a:bodyPr wrap="square" lIns="0" bIns="0" anchor="ctr" anchorCtr="0">
            <a:normAutofit/>
          </a:bodyPr>
          <a:lstStyle>
            <a:lvl1pPr>
              <a:lnSpc>
                <a:spcPct val="100000"/>
              </a:lnSpc>
              <a:defRPr>
                <a:solidFill>
                  <a:schemeClr val="tx1"/>
                </a:solidFill>
              </a:defRPr>
            </a:lvl1pPr>
          </a:lstStyle>
          <a:p>
            <a:r>
              <a:rPr lang="en-US"/>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4176713" y="2330197"/>
            <a:ext cx="4640231" cy="292388"/>
          </a:xfrm>
          <a:noFill/>
        </p:spPr>
        <p:txBody>
          <a:bodyPr wrap="square" lIns="0" tIns="0" anchor="ctr">
            <a:normAutofit/>
          </a:bodyPr>
          <a:lstStyle>
            <a:lvl1pPr marL="0" indent="0">
              <a:lnSpc>
                <a:spcPct val="100000"/>
              </a:lnSpc>
              <a:spcBef>
                <a:spcPts val="0"/>
              </a:spcBef>
              <a:spcAft>
                <a:spcPts val="0"/>
              </a:spcAft>
              <a:buNone/>
              <a:defRPr sz="1200" b="1" cap="all" baseline="0">
                <a:solidFill>
                  <a:schemeClr val="accent2"/>
                </a:solidFill>
              </a:defRPr>
            </a:lvl1pPr>
          </a:lstStyle>
          <a:p>
            <a:pPr lvl="0"/>
            <a:r>
              <a:rPr lang="en-US"/>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4176713" y="2864504"/>
            <a:ext cx="4640231" cy="2907646"/>
          </a:xfrm>
        </p:spPr>
        <p:txBody>
          <a:bodyPr>
            <a:normAutofit/>
          </a:bodyPr>
          <a:lstStyle>
            <a:lvl1pPr marL="0" indent="0">
              <a:buNone/>
              <a:defRPr sz="1500"/>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580830" y="1871091"/>
            <a:ext cx="2925794" cy="3901058"/>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
        <p:nvSpPr>
          <p:cNvPr id="2" name="Rectangle 1">
            <a:extLst>
              <a:ext uri="{FF2B5EF4-FFF2-40B4-BE49-F238E27FC236}">
                <a16:creationId xmlns:a16="http://schemas.microsoft.com/office/drawing/2014/main" id="{7498590D-715B-71B7-95C4-2A43A60C2330}"/>
              </a:ext>
            </a:extLst>
          </p:cNvPr>
          <p:cNvSpPr/>
          <p:nvPr userDrawn="1"/>
        </p:nvSpPr>
        <p:spPr>
          <a:xfrm>
            <a:off x="1" y="-4712"/>
            <a:ext cx="4176711"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720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7857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C1D4EF6-AC32-1959-9FFE-1909B16381D5}"/>
              </a:ext>
            </a:extLst>
          </p:cNvPr>
          <p:cNvSpPr>
            <a:spLocks noGrp="1"/>
          </p:cNvSpPr>
          <p:nvPr>
            <p:ph type="body" sz="quarter" idx="22" hasCustomPrompt="1"/>
          </p:nvPr>
        </p:nvSpPr>
        <p:spPr>
          <a:xfrm>
            <a:off x="6501873" y="2498223"/>
            <a:ext cx="2317223" cy="628800"/>
          </a:xfrm>
          <a:noFill/>
        </p:spPr>
        <p:txBody>
          <a:bodyPr wrap="square" lIns="0" tIns="0" bIns="0" anchor="b" anchorCtr="0">
            <a:normAutofit/>
          </a:bodyPr>
          <a:lstStyle>
            <a:lvl1pPr marL="0" indent="0">
              <a:lnSpc>
                <a:spcPct val="100000"/>
              </a:lnSpc>
              <a:spcBef>
                <a:spcPts val="0"/>
              </a:spcBef>
              <a:spcAft>
                <a:spcPts val="0"/>
              </a:spcAft>
              <a:buNone/>
              <a:defRPr sz="1575" b="1" cap="all" baseline="0">
                <a:solidFill>
                  <a:schemeClr val="tx1"/>
                </a:solidFill>
              </a:defRPr>
            </a:lvl1pPr>
          </a:lstStyle>
          <a:p>
            <a:pPr lvl="0"/>
            <a:r>
              <a:rPr lang="en-US"/>
              <a:t>SPEAKER NAME</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2144713" y="2494846"/>
            <a:ext cx="2300288" cy="632177"/>
          </a:xfrm>
          <a:noFill/>
        </p:spPr>
        <p:txBody>
          <a:bodyPr wrap="square" lIns="0" bIns="0" anchor="b" anchorCtr="0">
            <a:normAutofit/>
          </a:bodyPr>
          <a:lstStyle>
            <a:lvl1pPr>
              <a:lnSpc>
                <a:spcPct val="100000"/>
              </a:lnSpc>
              <a:defRPr sz="1575">
                <a:solidFill>
                  <a:schemeClr val="tx1"/>
                </a:solidFill>
              </a:defRPr>
            </a:lvl1pPr>
          </a:lstStyle>
          <a:p>
            <a:r>
              <a:rPr lang="en-US"/>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2144713" y="3184456"/>
            <a:ext cx="2300288" cy="439277"/>
          </a:xfrm>
          <a:noFill/>
        </p:spPr>
        <p:txBody>
          <a:bodyPr wrap="square" lIns="0" tIns="0" anchor="t" anchorCtr="0">
            <a:normAutofit/>
          </a:bodyPr>
          <a:lstStyle>
            <a:lvl1pPr marL="0" indent="0">
              <a:lnSpc>
                <a:spcPct val="100000"/>
              </a:lnSpc>
              <a:spcBef>
                <a:spcPts val="0"/>
              </a:spcBef>
              <a:spcAft>
                <a:spcPts val="0"/>
              </a:spcAft>
              <a:buNone/>
              <a:defRPr sz="1050" b="1" cap="all" baseline="0">
                <a:solidFill>
                  <a:schemeClr val="accent2"/>
                </a:solidFill>
              </a:defRPr>
            </a:lvl1pPr>
          </a:lstStyle>
          <a:p>
            <a:pPr lvl="0"/>
            <a:r>
              <a:rPr lang="en-US"/>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2144713" y="3756404"/>
            <a:ext cx="2300288" cy="1154263"/>
          </a:xfrm>
        </p:spPr>
        <p:txBody>
          <a:bodyPr>
            <a:normAutofit/>
          </a:bodyPr>
          <a:lstStyle>
            <a:lvl1pPr marL="0" indent="0">
              <a:buNone/>
              <a:defRPr sz="1200"/>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326828" y="2224413"/>
            <a:ext cx="1628972" cy="2171962"/>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
        <p:nvSpPr>
          <p:cNvPr id="2" name="Rectangle 1">
            <a:extLst>
              <a:ext uri="{FF2B5EF4-FFF2-40B4-BE49-F238E27FC236}">
                <a16:creationId xmlns:a16="http://schemas.microsoft.com/office/drawing/2014/main" id="{DC5A56A5-61CD-54B3-ED58-C475D08EC583}"/>
              </a:ext>
            </a:extLst>
          </p:cNvPr>
          <p:cNvSpPr/>
          <p:nvPr userDrawn="1"/>
        </p:nvSpPr>
        <p:spPr>
          <a:xfrm>
            <a:off x="1" y="-4712"/>
            <a:ext cx="4176711"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4">
            <a:extLst>
              <a:ext uri="{FF2B5EF4-FFF2-40B4-BE49-F238E27FC236}">
                <a16:creationId xmlns:a16="http://schemas.microsoft.com/office/drawing/2014/main" id="{1C38DB41-C66E-498B-89A2-9DF9F009713B}"/>
              </a:ext>
            </a:extLst>
          </p:cNvPr>
          <p:cNvSpPr>
            <a:spLocks noGrp="1"/>
          </p:cNvSpPr>
          <p:nvPr>
            <p:ph type="body" sz="quarter" idx="19" hasCustomPrompt="1"/>
          </p:nvPr>
        </p:nvSpPr>
        <p:spPr>
          <a:xfrm>
            <a:off x="6510342" y="3185445"/>
            <a:ext cx="2308754" cy="438287"/>
          </a:xfrm>
          <a:noFill/>
        </p:spPr>
        <p:txBody>
          <a:bodyPr wrap="square" lIns="0" tIns="0" anchor="t" anchorCtr="0">
            <a:normAutofit/>
          </a:bodyPr>
          <a:lstStyle>
            <a:lvl1pPr marL="0" indent="0">
              <a:lnSpc>
                <a:spcPct val="100000"/>
              </a:lnSpc>
              <a:spcBef>
                <a:spcPts val="0"/>
              </a:spcBef>
              <a:spcAft>
                <a:spcPts val="0"/>
              </a:spcAft>
              <a:buNone/>
              <a:defRPr sz="1050" b="1" cap="all" baseline="0">
                <a:solidFill>
                  <a:schemeClr val="accent2"/>
                </a:solidFill>
              </a:defRPr>
            </a:lvl1pPr>
          </a:lstStyle>
          <a:p>
            <a:pPr lvl="0"/>
            <a:r>
              <a:rPr lang="en-US"/>
              <a:t>Position Name</a:t>
            </a:r>
          </a:p>
        </p:txBody>
      </p:sp>
      <p:sp>
        <p:nvSpPr>
          <p:cNvPr id="9" name="Text Placeholder 23">
            <a:extLst>
              <a:ext uri="{FF2B5EF4-FFF2-40B4-BE49-F238E27FC236}">
                <a16:creationId xmlns:a16="http://schemas.microsoft.com/office/drawing/2014/main" id="{5661D2E1-14B6-AD6E-55D3-CC3203457D87}"/>
              </a:ext>
            </a:extLst>
          </p:cNvPr>
          <p:cNvSpPr>
            <a:spLocks noGrp="1"/>
          </p:cNvSpPr>
          <p:nvPr>
            <p:ph type="body" sz="quarter" idx="20"/>
          </p:nvPr>
        </p:nvSpPr>
        <p:spPr>
          <a:xfrm>
            <a:off x="6510342" y="3757393"/>
            <a:ext cx="2308754" cy="1154263"/>
          </a:xfrm>
        </p:spPr>
        <p:txBody>
          <a:bodyPr>
            <a:normAutofit/>
          </a:bodyPr>
          <a:lstStyle>
            <a:lvl1pPr marL="0" indent="0">
              <a:buNone/>
              <a:defRPr sz="1200"/>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p:txBody>
      </p:sp>
      <p:sp>
        <p:nvSpPr>
          <p:cNvPr id="10" name="Picture Placeholder 16">
            <a:extLst>
              <a:ext uri="{FF2B5EF4-FFF2-40B4-BE49-F238E27FC236}">
                <a16:creationId xmlns:a16="http://schemas.microsoft.com/office/drawing/2014/main" id="{B7E55C33-867F-9FD5-1883-3CE6871A32B0}"/>
              </a:ext>
            </a:extLst>
          </p:cNvPr>
          <p:cNvSpPr>
            <a:spLocks noGrp="1"/>
          </p:cNvSpPr>
          <p:nvPr>
            <p:ph type="pic" sz="quarter" idx="21"/>
          </p:nvPr>
        </p:nvSpPr>
        <p:spPr>
          <a:xfrm>
            <a:off x="4692457" y="2225402"/>
            <a:ext cx="1628972" cy="2171962"/>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Tree>
    <p:extLst>
      <p:ext uri="{BB962C8B-B14F-4D97-AF65-F5344CB8AC3E}">
        <p14:creationId xmlns:p14="http://schemas.microsoft.com/office/powerpoint/2010/main" val="2622640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3" name="Title 1">
            <a:extLst>
              <a:ext uri="{FF2B5EF4-FFF2-40B4-BE49-F238E27FC236}">
                <a16:creationId xmlns:a16="http://schemas.microsoft.com/office/drawing/2014/main" id="{2CC0DEEE-7914-9BE3-1104-4DB0C49EF9CF}"/>
              </a:ext>
            </a:extLst>
          </p:cNvPr>
          <p:cNvSpPr>
            <a:spLocks noGrp="1"/>
          </p:cNvSpPr>
          <p:nvPr>
            <p:ph type="title"/>
          </p:nvPr>
        </p:nvSpPr>
        <p:spPr>
          <a:xfrm>
            <a:off x="726622" y="1"/>
            <a:ext cx="6041805" cy="1312023"/>
          </a:xfrm>
        </p:spPr>
        <p:txBody>
          <a:bodyPr/>
          <a:lstStyle/>
          <a:p>
            <a:r>
              <a:rPr lang="en-US"/>
              <a:t>Click to edit Master title style</a:t>
            </a:r>
          </a:p>
        </p:txBody>
      </p:sp>
    </p:spTree>
    <p:extLst>
      <p:ext uri="{BB962C8B-B14F-4D97-AF65-F5344CB8AC3E}">
        <p14:creationId xmlns:p14="http://schemas.microsoft.com/office/powerpoint/2010/main" val="1193614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56AAD1-AF05-1B6F-7083-231AE3393D44}"/>
              </a:ext>
            </a:extLst>
          </p:cNvPr>
          <p:cNvSpPr/>
          <p:nvPr userDrawn="1"/>
        </p:nvSpPr>
        <p:spPr>
          <a:xfrm>
            <a:off x="1" y="-4712"/>
            <a:ext cx="9143999"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0BFF872-DEC3-9608-DAA1-416E846544FB}"/>
              </a:ext>
            </a:extLst>
          </p:cNvPr>
          <p:cNvPicPr>
            <a:picLocks noChangeAspect="1"/>
          </p:cNvPicPr>
          <p:nvPr userDrawn="1"/>
        </p:nvPicPr>
        <p:blipFill>
          <a:blip r:embed="rId2"/>
          <a:stretch>
            <a:fillRect/>
          </a:stretch>
        </p:blipFill>
        <p:spPr>
          <a:xfrm>
            <a:off x="7373726" y="428651"/>
            <a:ext cx="1468387" cy="460344"/>
          </a:xfrm>
          <a:prstGeom prst="rect">
            <a:avLst/>
          </a:prstGeom>
        </p:spPr>
      </p:pic>
      <p:pic>
        <p:nvPicPr>
          <p:cNvPr id="6" name="Picture 5">
            <a:extLst>
              <a:ext uri="{FF2B5EF4-FFF2-40B4-BE49-F238E27FC236}">
                <a16:creationId xmlns:a16="http://schemas.microsoft.com/office/drawing/2014/main" id="{8C94A434-DC17-FD48-E960-AD24699A0BD8}"/>
              </a:ext>
            </a:extLst>
          </p:cNvPr>
          <p:cNvPicPr>
            <a:picLocks noChangeAspect="1"/>
          </p:cNvPicPr>
          <p:nvPr userDrawn="1"/>
        </p:nvPicPr>
        <p:blipFill>
          <a:blip r:embed="rId3"/>
          <a:stretch>
            <a:fillRect/>
          </a:stretch>
        </p:blipFill>
        <p:spPr>
          <a:xfrm>
            <a:off x="8274479" y="5149048"/>
            <a:ext cx="550536" cy="843374"/>
          </a:xfrm>
          <a:prstGeom prst="rect">
            <a:avLst/>
          </a:prstGeom>
        </p:spPr>
      </p:pic>
      <p:sp>
        <p:nvSpPr>
          <p:cNvPr id="7" name="Rectangle 6">
            <a:extLst>
              <a:ext uri="{FF2B5EF4-FFF2-40B4-BE49-F238E27FC236}">
                <a16:creationId xmlns:a16="http://schemas.microsoft.com/office/drawing/2014/main" id="{EDF554CE-D75D-6B4D-E949-1161F64CA54B}"/>
              </a:ext>
            </a:extLst>
          </p:cNvPr>
          <p:cNvSpPr/>
          <p:nvPr userDrawn="1"/>
        </p:nvSpPr>
        <p:spPr>
          <a:xfrm>
            <a:off x="0" y="6205492"/>
            <a:ext cx="9144000" cy="652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endParaRPr>
          </a:p>
        </p:txBody>
      </p:sp>
      <p:sp>
        <p:nvSpPr>
          <p:cNvPr id="8" name="Slide Number Placeholder 5">
            <a:extLst>
              <a:ext uri="{FF2B5EF4-FFF2-40B4-BE49-F238E27FC236}">
                <a16:creationId xmlns:a16="http://schemas.microsoft.com/office/drawing/2014/main" id="{B3331EA5-143E-8640-CF63-E4E86F6D5D36}"/>
              </a:ext>
            </a:extLst>
          </p:cNvPr>
          <p:cNvSpPr>
            <a:spLocks noGrp="1"/>
          </p:cNvSpPr>
          <p:nvPr>
            <p:ph type="sldNum" sz="quarter" idx="4"/>
          </p:nvPr>
        </p:nvSpPr>
        <p:spPr>
          <a:xfrm>
            <a:off x="8336815" y="6369813"/>
            <a:ext cx="505020" cy="301752"/>
          </a:xfrm>
          <a:prstGeom prst="rect">
            <a:avLst/>
          </a:prstGeom>
        </p:spPr>
        <p:txBody>
          <a:bodyPr vert="horz" lIns="91440" tIns="45720" rIns="0" bIns="45720" rtlCol="0" anchor="ctr"/>
          <a:lstStyle>
            <a:lvl1pPr algn="r">
              <a:defRPr sz="675" spc="0">
                <a:solidFill>
                  <a:schemeClr val="accent4"/>
                </a:solidFill>
              </a:defRPr>
            </a:lvl1pPr>
          </a:lstStyle>
          <a:p>
            <a:fld id="{897AE9FA-3F8D-0D45-ABEA-B1C7A7244A19}" type="slidenum">
              <a:rPr lang="en-US" smtClean="0"/>
              <a:pPr/>
              <a:t>‹#›</a:t>
            </a:fld>
            <a:endParaRPr lang="en-US"/>
          </a:p>
        </p:txBody>
      </p:sp>
    </p:spTree>
    <p:extLst>
      <p:ext uri="{BB962C8B-B14F-4D97-AF65-F5344CB8AC3E}">
        <p14:creationId xmlns:p14="http://schemas.microsoft.com/office/powerpoint/2010/main" val="1194589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54994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7408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image" Target="../media/image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emf"/><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9.emf"/><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7"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7"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endParaRPr>
          </a:p>
        </p:txBody>
      </p:sp>
    </p:spTree>
    <p:extLst>
      <p:ext uri="{BB962C8B-B14F-4D97-AF65-F5344CB8AC3E}">
        <p14:creationId xmlns:p14="http://schemas.microsoft.com/office/powerpoint/2010/main" val="989107944"/>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326625480"/>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303555"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3556"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03557" name="Rectangle 5"/>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4054075301"/>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bwMode="auto">
          <a:xfrm>
            <a:off x="304800" y="425450"/>
            <a:ext cx="6934200" cy="946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0179" name="Rectangle 3"/>
          <p:cNvSpPr>
            <a:spLocks noGrp="1" noChangeArrowheads="1"/>
          </p:cNvSpPr>
          <p:nvPr>
            <p:ph type="body" idx="1"/>
          </p:nvPr>
        </p:nvSpPr>
        <p:spPr bwMode="auto">
          <a:xfrm>
            <a:off x="347663" y="1524000"/>
            <a:ext cx="8415337"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0180" name="Line 4"/>
          <p:cNvSpPr>
            <a:spLocks noChangeShapeType="1"/>
          </p:cNvSpPr>
          <p:nvPr/>
        </p:nvSpPr>
        <p:spPr bwMode="auto">
          <a:xfrm>
            <a:off x="381000" y="1295400"/>
            <a:ext cx="8477250" cy="0"/>
          </a:xfrm>
          <a:prstGeom prst="line">
            <a:avLst/>
          </a:prstGeom>
          <a:noFill/>
          <a:ln w="12700">
            <a:solidFill>
              <a:srgbClr val="FF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pic>
        <p:nvPicPr>
          <p:cNvPr id="1330181" name="Picture 5" descr="LC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9550" y="192088"/>
            <a:ext cx="1219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0182" name="Text Box 6"/>
          <p:cNvSpPr txBox="1">
            <a:spLocks noChangeArrowheads="1"/>
          </p:cNvSpPr>
          <p:nvPr/>
        </p:nvSpPr>
        <p:spPr bwMode="auto">
          <a:xfrm>
            <a:off x="7894638" y="1022350"/>
            <a:ext cx="977900" cy="260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100">
                <a:solidFill>
                  <a:srgbClr val="D9917B"/>
                </a:solidFill>
              </a:rPr>
              <a:t>LIGHTCUTS</a:t>
            </a:r>
          </a:p>
        </p:txBody>
      </p:sp>
      <p:sp>
        <p:nvSpPr>
          <p:cNvPr id="1330183" name="Text Box 7"/>
          <p:cNvSpPr txBox="1">
            <a:spLocks noChangeArrowheads="1"/>
          </p:cNvSpPr>
          <p:nvPr/>
        </p:nvSpPr>
        <p:spPr bwMode="auto">
          <a:xfrm>
            <a:off x="7783513" y="22225"/>
            <a:ext cx="11668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000">
                <a:solidFill>
                  <a:srgbClr val="DDDDDD"/>
                </a:solidFill>
              </a:rPr>
              <a:t>SIGGRAPH 2005</a:t>
            </a:r>
          </a:p>
        </p:txBody>
      </p:sp>
      <p:sp>
        <p:nvSpPr>
          <p:cNvPr id="1330184" name="Text Box 8"/>
          <p:cNvSpPr txBox="1">
            <a:spLocks noChangeArrowheads="1"/>
          </p:cNvSpPr>
          <p:nvPr/>
        </p:nvSpPr>
        <p:spPr bwMode="auto">
          <a:xfrm>
            <a:off x="8743950" y="6542088"/>
            <a:ext cx="400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fld id="{5481DED0-20A4-B340-8902-B19257C9FCBF}" type="slidenum">
              <a:rPr lang="en-US" sz="1400">
                <a:solidFill>
                  <a:srgbClr val="DDDDDD"/>
                </a:solidFill>
              </a:rPr>
              <a:pPr algn="l" eaLnBrk="1" hangingPunct="1"/>
              <a:t>‹#›</a:t>
            </a:fld>
            <a:endParaRPr lang="en-US" sz="1400">
              <a:solidFill>
                <a:srgbClr val="DDDDDD"/>
              </a:solidFill>
            </a:endParaRPr>
          </a:p>
        </p:txBody>
      </p:sp>
    </p:spTree>
    <p:extLst>
      <p:ext uri="{BB962C8B-B14F-4D97-AF65-F5344CB8AC3E}">
        <p14:creationId xmlns:p14="http://schemas.microsoft.com/office/powerpoint/2010/main" val="674783797"/>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rtl="0" fontAlgn="base">
        <a:spcBef>
          <a:spcPct val="0"/>
        </a:spcBef>
        <a:spcAft>
          <a:spcPct val="0"/>
        </a:spcAft>
        <a:defRPr sz="3800" b="1">
          <a:solidFill>
            <a:schemeClr val="tx2"/>
          </a:solidFill>
          <a:latin typeface="+mj-lt"/>
          <a:ea typeface="+mj-ea"/>
          <a:cs typeface="+mj-cs"/>
        </a:defRPr>
      </a:lvl1pPr>
      <a:lvl2pPr algn="l" rtl="0" fontAlgn="base">
        <a:spcBef>
          <a:spcPct val="0"/>
        </a:spcBef>
        <a:spcAft>
          <a:spcPct val="0"/>
        </a:spcAft>
        <a:defRPr sz="3800" b="1">
          <a:solidFill>
            <a:schemeClr val="tx2"/>
          </a:solidFill>
          <a:latin typeface="Arial" charset="0"/>
          <a:ea typeface="ＭＳ Ｐゴシック" charset="0"/>
        </a:defRPr>
      </a:lvl2pPr>
      <a:lvl3pPr algn="l" rtl="0" fontAlgn="base">
        <a:spcBef>
          <a:spcPct val="0"/>
        </a:spcBef>
        <a:spcAft>
          <a:spcPct val="0"/>
        </a:spcAft>
        <a:defRPr sz="3800" b="1">
          <a:solidFill>
            <a:schemeClr val="tx2"/>
          </a:solidFill>
          <a:latin typeface="Arial" charset="0"/>
          <a:ea typeface="ＭＳ Ｐゴシック" charset="0"/>
        </a:defRPr>
      </a:lvl3pPr>
      <a:lvl4pPr algn="l" rtl="0" fontAlgn="base">
        <a:spcBef>
          <a:spcPct val="0"/>
        </a:spcBef>
        <a:spcAft>
          <a:spcPct val="0"/>
        </a:spcAft>
        <a:defRPr sz="3800" b="1">
          <a:solidFill>
            <a:schemeClr val="tx2"/>
          </a:solidFill>
          <a:latin typeface="Arial" charset="0"/>
          <a:ea typeface="ＭＳ Ｐゴシック" charset="0"/>
        </a:defRPr>
      </a:lvl4pPr>
      <a:lvl5pPr algn="l" rtl="0" fontAlgn="base">
        <a:spcBef>
          <a:spcPct val="0"/>
        </a:spcBef>
        <a:spcAft>
          <a:spcPct val="0"/>
        </a:spcAft>
        <a:defRPr sz="3800" b="1">
          <a:solidFill>
            <a:schemeClr val="tx2"/>
          </a:solidFill>
          <a:latin typeface="Arial" charset="0"/>
          <a:ea typeface="ＭＳ Ｐゴシック" charset="0"/>
        </a:defRPr>
      </a:lvl5pPr>
      <a:lvl6pPr marL="457200" algn="l" rtl="0" fontAlgn="base">
        <a:spcBef>
          <a:spcPct val="0"/>
        </a:spcBef>
        <a:spcAft>
          <a:spcPct val="0"/>
        </a:spcAft>
        <a:defRPr sz="3800" b="1">
          <a:solidFill>
            <a:schemeClr val="tx2"/>
          </a:solidFill>
          <a:latin typeface="Arial" charset="0"/>
          <a:ea typeface="ＭＳ Ｐゴシック" charset="0"/>
        </a:defRPr>
      </a:lvl6pPr>
      <a:lvl7pPr marL="914400" algn="l" rtl="0" fontAlgn="base">
        <a:spcBef>
          <a:spcPct val="0"/>
        </a:spcBef>
        <a:spcAft>
          <a:spcPct val="0"/>
        </a:spcAft>
        <a:defRPr sz="3800" b="1">
          <a:solidFill>
            <a:schemeClr val="tx2"/>
          </a:solidFill>
          <a:latin typeface="Arial" charset="0"/>
          <a:ea typeface="ＭＳ Ｐゴシック" charset="0"/>
        </a:defRPr>
      </a:lvl7pPr>
      <a:lvl8pPr marL="1371600" algn="l" rtl="0" fontAlgn="base">
        <a:spcBef>
          <a:spcPct val="0"/>
        </a:spcBef>
        <a:spcAft>
          <a:spcPct val="0"/>
        </a:spcAft>
        <a:defRPr sz="3800" b="1">
          <a:solidFill>
            <a:schemeClr val="tx2"/>
          </a:solidFill>
          <a:latin typeface="Arial" charset="0"/>
          <a:ea typeface="ＭＳ Ｐゴシック" charset="0"/>
        </a:defRPr>
      </a:lvl8pPr>
      <a:lvl9pPr marL="1828800" algn="l" rtl="0" fontAlgn="base">
        <a:spcBef>
          <a:spcPct val="0"/>
        </a:spcBef>
        <a:spcAft>
          <a:spcPct val="0"/>
        </a:spcAft>
        <a:defRPr sz="38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rgbClr val="FF9900"/>
        </a:buClr>
        <a:buSzPct val="110000"/>
        <a:buChar char="•"/>
        <a:defRPr sz="2800">
          <a:solidFill>
            <a:schemeClr val="tx2"/>
          </a:solidFill>
          <a:latin typeface="+mn-lt"/>
          <a:ea typeface="+mn-ea"/>
          <a:cs typeface="+mn-cs"/>
        </a:defRPr>
      </a:lvl1pPr>
      <a:lvl2pPr marL="742950" indent="-285750" algn="l" rtl="0" fontAlgn="base">
        <a:lnSpc>
          <a:spcPct val="110000"/>
        </a:lnSpc>
        <a:spcBef>
          <a:spcPts val="600"/>
        </a:spcBef>
        <a:spcAft>
          <a:spcPts val="600"/>
        </a:spcAft>
        <a:buClr>
          <a:srgbClr val="FF9900"/>
        </a:buClr>
        <a:buSzPct val="110000"/>
        <a:buFont typeface="Arial" charset="0"/>
        <a:buChar char="–"/>
        <a:defRPr sz="2300">
          <a:solidFill>
            <a:schemeClr val="tx2"/>
          </a:solidFill>
          <a:latin typeface="+mn-lt"/>
          <a:ea typeface="+mn-ea"/>
        </a:defRPr>
      </a:lvl2pPr>
      <a:lvl3pPr marL="1143000" indent="-228600" algn="l" rtl="0" fontAlgn="base">
        <a:lnSpc>
          <a:spcPct val="110000"/>
        </a:lnSpc>
        <a:spcBef>
          <a:spcPts val="600"/>
        </a:spcBef>
        <a:spcAft>
          <a:spcPts val="600"/>
        </a:spcAft>
        <a:buClr>
          <a:srgbClr val="FF9900"/>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7">
            <a:alphaModFix/>
          </a:blip>
          <a:srcRect/>
          <a:stretch/>
        </p:blipFill>
        <p:spPr>
          <a:xfrm>
            <a:off x="8274479" y="5149048"/>
            <a:ext cx="550536" cy="843374"/>
          </a:xfrm>
          <a:prstGeom prst="rect">
            <a:avLst/>
          </a:prstGeom>
          <a:noFill/>
          <a:ln>
            <a:noFill/>
          </a:ln>
        </p:spPr>
      </p:pic>
      <p:sp>
        <p:nvSpPr>
          <p:cNvPr id="11" name="Google Shape;11;p10"/>
          <p:cNvSpPr/>
          <p:nvPr/>
        </p:nvSpPr>
        <p:spPr>
          <a:xfrm>
            <a:off x="1" y="-4712"/>
            <a:ext cx="9143999" cy="1316736"/>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 name="Google Shape;12;p10"/>
          <p:cNvPicPr preferRelativeResize="0"/>
          <p:nvPr/>
        </p:nvPicPr>
        <p:blipFill rotWithShape="1">
          <a:blip r:embed="rId8">
            <a:alphaModFix/>
          </a:blip>
          <a:srcRect/>
          <a:stretch/>
        </p:blipFill>
        <p:spPr>
          <a:xfrm>
            <a:off x="7373726" y="428651"/>
            <a:ext cx="1468387" cy="460344"/>
          </a:xfrm>
          <a:prstGeom prst="rect">
            <a:avLst/>
          </a:prstGeom>
          <a:noFill/>
          <a:ln>
            <a:noFill/>
          </a:ln>
        </p:spPr>
      </p:pic>
      <p:sp>
        <p:nvSpPr>
          <p:cNvPr id="13" name="Google Shape;13;p10"/>
          <p:cNvSpPr/>
          <p:nvPr/>
        </p:nvSpPr>
        <p:spPr>
          <a:xfrm>
            <a:off x="0" y="6205492"/>
            <a:ext cx="9144000" cy="652509"/>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543120"/>
              </a:solidFill>
              <a:latin typeface="Arial"/>
              <a:ea typeface="Arial"/>
              <a:cs typeface="Arial"/>
              <a:sym typeface="Arial"/>
            </a:endParaRPr>
          </a:p>
        </p:txBody>
      </p:sp>
      <p:sp>
        <p:nvSpPr>
          <p:cNvPr id="14" name="Google Shape;14;p10"/>
          <p:cNvSpPr txBox="1">
            <a:spLocks noGrp="1"/>
          </p:cNvSpPr>
          <p:nvPr>
            <p:ph type="title"/>
          </p:nvPr>
        </p:nvSpPr>
        <p:spPr>
          <a:xfrm>
            <a:off x="726622" y="1"/>
            <a:ext cx="6041805" cy="1312023"/>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10"/>
          <p:cNvSpPr txBox="1">
            <a:spLocks noGrp="1"/>
          </p:cNvSpPr>
          <p:nvPr>
            <p:ph type="body" idx="1"/>
          </p:nvPr>
        </p:nvSpPr>
        <p:spPr>
          <a:xfrm>
            <a:off x="321906" y="1866901"/>
            <a:ext cx="8507186" cy="3897179"/>
          </a:xfrm>
          <a:prstGeom prst="rect">
            <a:avLst/>
          </a:prstGeom>
          <a:noFill/>
          <a:ln>
            <a:noFill/>
          </a:ln>
        </p:spPr>
        <p:txBody>
          <a:bodyPr spcFirstLastPara="1" wrap="square" lIns="0" tIns="45700" rIns="91425" bIns="45700" anchor="t" anchorCtr="0">
            <a:normAutofit/>
          </a:bodyPr>
          <a:lstStyle>
            <a:lvl1pPr marL="457200" marR="0" lvl="0" indent="-342900" algn="l" rtl="0">
              <a:lnSpc>
                <a:spcPct val="130000"/>
              </a:lnSpc>
              <a:spcBef>
                <a:spcPts val="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30000"/>
              </a:lnSpc>
              <a:spcBef>
                <a:spcPts val="600"/>
              </a:spcBef>
              <a:spcAft>
                <a:spcPts val="0"/>
              </a:spcAft>
              <a:buClr>
                <a:schemeClr val="accent2"/>
              </a:buClr>
              <a:buSzPts val="1400"/>
              <a:buFont typeface="NTR"/>
              <a:buChar char="−"/>
              <a:defRPr sz="1400" b="0" i="0" u="none" strike="noStrike" cap="none">
                <a:solidFill>
                  <a:schemeClr val="dk1"/>
                </a:solidFill>
                <a:latin typeface="Arial"/>
                <a:ea typeface="Arial"/>
                <a:cs typeface="Arial"/>
                <a:sym typeface="Arial"/>
              </a:defRPr>
            </a:lvl2pPr>
            <a:lvl3pPr marL="1371600" marR="0" lvl="2" indent="-304800" algn="l" rtl="0">
              <a:lnSpc>
                <a:spcPct val="130000"/>
              </a:lnSpc>
              <a:spcBef>
                <a:spcPts val="600"/>
              </a:spcBef>
              <a:spcAft>
                <a:spcPts val="0"/>
              </a:spcAft>
              <a:buClr>
                <a:schemeClr val="accent2"/>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2100" algn="l" rtl="0">
              <a:lnSpc>
                <a:spcPct val="130000"/>
              </a:lnSpc>
              <a:spcBef>
                <a:spcPts val="600"/>
              </a:spcBef>
              <a:spcAft>
                <a:spcPts val="0"/>
              </a:spcAft>
              <a:buClr>
                <a:schemeClr val="accent2"/>
              </a:buClr>
              <a:buSzPts val="1000"/>
              <a:buFont typeface="NTR"/>
              <a:buChar char="−"/>
              <a:defRPr sz="1000" b="0" i="0" u="none" strike="noStrike" cap="none">
                <a:solidFill>
                  <a:schemeClr val="dk1"/>
                </a:solidFill>
                <a:latin typeface="Arial"/>
                <a:ea typeface="Arial"/>
                <a:cs typeface="Arial"/>
                <a:sym typeface="Arial"/>
              </a:defRPr>
            </a:lvl4pPr>
            <a:lvl5pPr marL="2286000" marR="0" lvl="4" indent="-292100" algn="l" rtl="0">
              <a:lnSpc>
                <a:spcPct val="130000"/>
              </a:lnSpc>
              <a:spcBef>
                <a:spcPts val="600"/>
              </a:spcBef>
              <a:spcAft>
                <a:spcPts val="0"/>
              </a:spcAft>
              <a:buClr>
                <a:schemeClr val="accent2"/>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10"/>
          <p:cNvSpPr txBox="1">
            <a:spLocks noGrp="1"/>
          </p:cNvSpPr>
          <p:nvPr>
            <p:ph type="sldNum" idx="12"/>
          </p:nvPr>
        </p:nvSpPr>
        <p:spPr>
          <a:xfrm>
            <a:off x="8336815" y="6369813"/>
            <a:ext cx="505020" cy="301752"/>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675" b="0" i="0" u="none" strike="noStrike" cap="none">
                <a:solidFill>
                  <a:schemeClr val="accent4"/>
                </a:solidFill>
                <a:latin typeface="Arial"/>
                <a:ea typeface="Arial"/>
                <a:cs typeface="Arial"/>
                <a:sym typeface="Arial"/>
              </a:defRPr>
            </a:lvl1pPr>
            <a:lvl2pPr marL="0" marR="0" lvl="1" indent="0" algn="r" rtl="0">
              <a:spcBef>
                <a:spcPts val="0"/>
              </a:spcBef>
              <a:buNone/>
              <a:defRPr sz="675" b="0" i="0" u="none" strike="noStrike" cap="none">
                <a:solidFill>
                  <a:schemeClr val="accent4"/>
                </a:solidFill>
                <a:latin typeface="Arial"/>
                <a:ea typeface="Arial"/>
                <a:cs typeface="Arial"/>
                <a:sym typeface="Arial"/>
              </a:defRPr>
            </a:lvl2pPr>
            <a:lvl3pPr marL="0" marR="0" lvl="2" indent="0" algn="r" rtl="0">
              <a:spcBef>
                <a:spcPts val="0"/>
              </a:spcBef>
              <a:buNone/>
              <a:defRPr sz="675" b="0" i="0" u="none" strike="noStrike" cap="none">
                <a:solidFill>
                  <a:schemeClr val="accent4"/>
                </a:solidFill>
                <a:latin typeface="Arial"/>
                <a:ea typeface="Arial"/>
                <a:cs typeface="Arial"/>
                <a:sym typeface="Arial"/>
              </a:defRPr>
            </a:lvl3pPr>
            <a:lvl4pPr marL="0" marR="0" lvl="3" indent="0" algn="r" rtl="0">
              <a:spcBef>
                <a:spcPts val="0"/>
              </a:spcBef>
              <a:buNone/>
              <a:defRPr sz="675" b="0" i="0" u="none" strike="noStrike" cap="none">
                <a:solidFill>
                  <a:schemeClr val="accent4"/>
                </a:solidFill>
                <a:latin typeface="Arial"/>
                <a:ea typeface="Arial"/>
                <a:cs typeface="Arial"/>
                <a:sym typeface="Arial"/>
              </a:defRPr>
            </a:lvl4pPr>
            <a:lvl5pPr marL="0" marR="0" lvl="4" indent="0" algn="r" rtl="0">
              <a:spcBef>
                <a:spcPts val="0"/>
              </a:spcBef>
              <a:buNone/>
              <a:defRPr sz="675" b="0" i="0" u="none" strike="noStrike" cap="none">
                <a:solidFill>
                  <a:schemeClr val="accent4"/>
                </a:solidFill>
                <a:latin typeface="Arial"/>
                <a:ea typeface="Arial"/>
                <a:cs typeface="Arial"/>
                <a:sym typeface="Arial"/>
              </a:defRPr>
            </a:lvl5pPr>
            <a:lvl6pPr marL="0" marR="0" lvl="5" indent="0" algn="r" rtl="0">
              <a:spcBef>
                <a:spcPts val="0"/>
              </a:spcBef>
              <a:buNone/>
              <a:defRPr sz="675" b="0" i="0" u="none" strike="noStrike" cap="none">
                <a:solidFill>
                  <a:schemeClr val="accent4"/>
                </a:solidFill>
                <a:latin typeface="Arial"/>
                <a:ea typeface="Arial"/>
                <a:cs typeface="Arial"/>
                <a:sym typeface="Arial"/>
              </a:defRPr>
            </a:lvl6pPr>
            <a:lvl7pPr marL="0" marR="0" lvl="6" indent="0" algn="r" rtl="0">
              <a:spcBef>
                <a:spcPts val="0"/>
              </a:spcBef>
              <a:buNone/>
              <a:defRPr sz="675" b="0" i="0" u="none" strike="noStrike" cap="none">
                <a:solidFill>
                  <a:schemeClr val="accent4"/>
                </a:solidFill>
                <a:latin typeface="Arial"/>
                <a:ea typeface="Arial"/>
                <a:cs typeface="Arial"/>
                <a:sym typeface="Arial"/>
              </a:defRPr>
            </a:lvl7pPr>
            <a:lvl8pPr marL="0" marR="0" lvl="7" indent="0" algn="r" rtl="0">
              <a:spcBef>
                <a:spcPts val="0"/>
              </a:spcBef>
              <a:buNone/>
              <a:defRPr sz="675" b="0" i="0" u="none" strike="noStrike" cap="none">
                <a:solidFill>
                  <a:schemeClr val="accent4"/>
                </a:solidFill>
                <a:latin typeface="Arial"/>
                <a:ea typeface="Arial"/>
                <a:cs typeface="Arial"/>
                <a:sym typeface="Arial"/>
              </a:defRPr>
            </a:lvl8pPr>
            <a:lvl9pPr marL="0" marR="0" lvl="8" indent="0" algn="r" rtl="0">
              <a:spcBef>
                <a:spcPts val="0"/>
              </a:spcBef>
              <a:buNone/>
              <a:defRPr sz="675" b="0" i="0" u="none" strike="noStrike" cap="none">
                <a:solidFill>
                  <a:schemeClr val="accent4"/>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pic>
        <p:nvPicPr>
          <p:cNvPr id="17" name="Google Shape;17;p10"/>
          <p:cNvPicPr preferRelativeResize="0"/>
          <p:nvPr/>
        </p:nvPicPr>
        <p:blipFill rotWithShape="1">
          <a:blip r:embed="rId9">
            <a:alphaModFix/>
          </a:blip>
          <a:srcRect/>
          <a:stretch/>
        </p:blipFill>
        <p:spPr>
          <a:xfrm>
            <a:off x="318581" y="498141"/>
            <a:ext cx="233274" cy="311032"/>
          </a:xfrm>
          <a:prstGeom prst="rect">
            <a:avLst/>
          </a:prstGeom>
          <a:noFill/>
          <a:ln>
            <a:noFill/>
          </a:ln>
        </p:spPr>
      </p:pic>
    </p:spTree>
    <p:extLst>
      <p:ext uri="{BB962C8B-B14F-4D97-AF65-F5344CB8AC3E}">
        <p14:creationId xmlns:p14="http://schemas.microsoft.com/office/powerpoint/2010/main" val="3893171516"/>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76">
          <p15:clr>
            <a:srgbClr val="F26B43"/>
          </p15:clr>
        </p15:guide>
        <p15:guide id="2" pos="3840">
          <p15:clr>
            <a:srgbClr val="F26B43"/>
          </p15:clr>
        </p15:guide>
        <p15:guide id="3" orient="horz" pos="3636">
          <p15:clr>
            <a:srgbClr val="F26B43"/>
          </p15:clr>
        </p15:guide>
        <p15:guide id="4" pos="264">
          <p15:clr>
            <a:srgbClr val="F26B43"/>
          </p15:clr>
        </p15:guide>
        <p15:guide id="5"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7ED438-D08F-E6F2-ADEE-3F02933E3531}"/>
              </a:ext>
            </a:extLst>
          </p:cNvPr>
          <p:cNvPicPr>
            <a:picLocks noChangeAspect="1"/>
          </p:cNvPicPr>
          <p:nvPr userDrawn="1"/>
        </p:nvPicPr>
        <p:blipFill>
          <a:blip r:embed="rId13"/>
          <a:stretch>
            <a:fillRect/>
          </a:stretch>
        </p:blipFill>
        <p:spPr>
          <a:xfrm>
            <a:off x="8274479" y="5149048"/>
            <a:ext cx="550536" cy="843374"/>
          </a:xfrm>
          <a:prstGeom prst="rect">
            <a:avLst/>
          </a:prstGeom>
        </p:spPr>
      </p:pic>
      <p:sp>
        <p:nvSpPr>
          <p:cNvPr id="11" name="Rectangle 10">
            <a:extLst>
              <a:ext uri="{FF2B5EF4-FFF2-40B4-BE49-F238E27FC236}">
                <a16:creationId xmlns:a16="http://schemas.microsoft.com/office/drawing/2014/main" id="{C772DAEB-25A9-894E-8436-908981D9B3F5}"/>
              </a:ext>
            </a:extLst>
          </p:cNvPr>
          <p:cNvSpPr/>
          <p:nvPr userDrawn="1"/>
        </p:nvSpPr>
        <p:spPr>
          <a:xfrm>
            <a:off x="1" y="-4712"/>
            <a:ext cx="9143999" cy="13167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0073F7C-4A5D-47DA-2774-00F4C1AB5F59}"/>
              </a:ext>
            </a:extLst>
          </p:cNvPr>
          <p:cNvPicPr>
            <a:picLocks noChangeAspect="1"/>
          </p:cNvPicPr>
          <p:nvPr userDrawn="1"/>
        </p:nvPicPr>
        <p:blipFill>
          <a:blip r:embed="rId14"/>
          <a:stretch>
            <a:fillRect/>
          </a:stretch>
        </p:blipFill>
        <p:spPr>
          <a:xfrm>
            <a:off x="7373726" y="428651"/>
            <a:ext cx="1468387" cy="460344"/>
          </a:xfrm>
          <a:prstGeom prst="rect">
            <a:avLst/>
          </a:prstGeom>
        </p:spPr>
      </p:pic>
      <p:sp>
        <p:nvSpPr>
          <p:cNvPr id="15" name="Rectangle 14">
            <a:extLst>
              <a:ext uri="{FF2B5EF4-FFF2-40B4-BE49-F238E27FC236}">
                <a16:creationId xmlns:a16="http://schemas.microsoft.com/office/drawing/2014/main" id="{54562899-BFA3-2B47-AAAB-ECAA859007AD}"/>
              </a:ext>
            </a:extLst>
          </p:cNvPr>
          <p:cNvSpPr/>
          <p:nvPr userDrawn="1"/>
        </p:nvSpPr>
        <p:spPr>
          <a:xfrm>
            <a:off x="0" y="6205492"/>
            <a:ext cx="9144000" cy="652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endParaRPr>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726622" y="1"/>
            <a:ext cx="6041805" cy="1312023"/>
          </a:xfrm>
          <a:prstGeom prst="rect">
            <a:avLst/>
          </a:prstGeom>
        </p:spPr>
        <p:txBody>
          <a:bodyPr vert="horz" lIns="0" tIns="45720" rIns="91440" bIns="45720" rtlCol="0" anchor="ctr">
            <a:noAutofit/>
          </a:bodyPr>
          <a:lstStyle/>
          <a:p>
            <a:endParaRPr lang="en-US"/>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321906" y="1866901"/>
            <a:ext cx="8507186" cy="3897179"/>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8336815" y="6369813"/>
            <a:ext cx="505020" cy="301752"/>
          </a:xfrm>
          <a:prstGeom prst="rect">
            <a:avLst/>
          </a:prstGeom>
        </p:spPr>
        <p:txBody>
          <a:bodyPr vert="horz" lIns="91440" tIns="45720" rIns="0" bIns="45720" rtlCol="0" anchor="ctr"/>
          <a:lstStyle>
            <a:lvl1pPr algn="r">
              <a:defRPr sz="675" spc="0">
                <a:solidFill>
                  <a:schemeClr val="accent4"/>
                </a:solidFill>
              </a:defRPr>
            </a:lvl1pPr>
          </a:lstStyle>
          <a:p>
            <a:fld id="{897AE9FA-3F8D-0D45-ABEA-B1C7A7244A19}" type="slidenum">
              <a:rPr lang="en-US" smtClean="0"/>
              <a:pPr/>
              <a:t>‹#›</a:t>
            </a:fld>
            <a:endParaRPr lang="en-US"/>
          </a:p>
        </p:txBody>
      </p:sp>
      <p:pic>
        <p:nvPicPr>
          <p:cNvPr id="10" name="Picture 9">
            <a:extLst>
              <a:ext uri="{FF2B5EF4-FFF2-40B4-BE49-F238E27FC236}">
                <a16:creationId xmlns:a16="http://schemas.microsoft.com/office/drawing/2014/main" id="{C376119B-B55B-8597-212E-7FB8F680B1B9}"/>
              </a:ext>
            </a:extLst>
          </p:cNvPr>
          <p:cNvPicPr>
            <a:picLocks noChangeAspect="1"/>
          </p:cNvPicPr>
          <p:nvPr userDrawn="1"/>
        </p:nvPicPr>
        <p:blipFill>
          <a:blip r:embed="rId15"/>
          <a:stretch>
            <a:fillRect/>
          </a:stretch>
        </p:blipFill>
        <p:spPr>
          <a:xfrm>
            <a:off x="318581" y="498141"/>
            <a:ext cx="233274" cy="311032"/>
          </a:xfrm>
          <a:prstGeom prst="rect">
            <a:avLst/>
          </a:prstGeom>
        </p:spPr>
      </p:pic>
    </p:spTree>
    <p:extLst>
      <p:ext uri="{BB962C8B-B14F-4D97-AF65-F5344CB8AC3E}">
        <p14:creationId xmlns:p14="http://schemas.microsoft.com/office/powerpoint/2010/main" val="36982751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100000"/>
        </a:lnSpc>
        <a:spcBef>
          <a:spcPct val="0"/>
        </a:spcBef>
        <a:buNone/>
        <a:defRPr sz="1950" b="1" kern="1200" cap="all" baseline="0">
          <a:solidFill>
            <a:schemeClr val="tx1"/>
          </a:solidFill>
          <a:latin typeface="+mj-lt"/>
          <a:ea typeface="+mj-ea"/>
          <a:cs typeface="+mj-cs"/>
        </a:defRPr>
      </a:lvl1pPr>
    </p:titleStyle>
    <p:bodyStyle>
      <a:lvl1pPr marL="171450" indent="-171450" algn="l" defTabSz="685800" rtl="0" eaLnBrk="1" latinLnBrk="0" hangingPunct="1">
        <a:lnSpc>
          <a:spcPct val="130000"/>
        </a:lnSpc>
        <a:spcBef>
          <a:spcPts val="0"/>
        </a:spcBef>
        <a:spcAft>
          <a:spcPts val="450"/>
        </a:spcAft>
        <a:buClr>
          <a:schemeClr val="accent2"/>
        </a:buClr>
        <a:buFont typeface="Arial" panose="020B0604020202020204" pitchFamily="34" charset="0"/>
        <a:buChar char="•"/>
        <a:defRPr sz="1350" kern="1200">
          <a:solidFill>
            <a:schemeClr val="tx1"/>
          </a:solidFill>
          <a:latin typeface="+mn-lt"/>
          <a:ea typeface="+mn-ea"/>
          <a:cs typeface="+mn-cs"/>
        </a:defRPr>
      </a:lvl1pPr>
      <a:lvl2pPr marL="342900" indent="-171450" algn="l" defTabSz="685800" rtl="0" eaLnBrk="1" latinLnBrk="0" hangingPunct="1">
        <a:lnSpc>
          <a:spcPct val="130000"/>
        </a:lnSpc>
        <a:spcBef>
          <a:spcPts val="0"/>
        </a:spcBef>
        <a:spcAft>
          <a:spcPts val="450"/>
        </a:spcAft>
        <a:buClr>
          <a:schemeClr val="accent2"/>
        </a:buClr>
        <a:buFont typeface="System Font Regular"/>
        <a:buChar char="−"/>
        <a:defRPr sz="1050" kern="1200">
          <a:solidFill>
            <a:schemeClr val="tx1"/>
          </a:solidFill>
          <a:latin typeface="+mn-lt"/>
          <a:ea typeface="+mn-ea"/>
          <a:cs typeface="+mn-cs"/>
        </a:defRPr>
      </a:lvl2pPr>
      <a:lvl3pPr marL="514350" indent="-171450" algn="l" defTabSz="685800" rtl="0" eaLnBrk="1" latinLnBrk="0" hangingPunct="1">
        <a:lnSpc>
          <a:spcPct val="130000"/>
        </a:lnSpc>
        <a:spcBef>
          <a:spcPts val="0"/>
        </a:spcBef>
        <a:spcAft>
          <a:spcPts val="450"/>
        </a:spcAft>
        <a:buClr>
          <a:schemeClr val="accent2"/>
        </a:buClr>
        <a:buFont typeface="Arial" panose="020B0604020202020204" pitchFamily="34" charset="0"/>
        <a:buChar char="•"/>
        <a:defRPr sz="900" kern="1200">
          <a:solidFill>
            <a:schemeClr val="tx1"/>
          </a:solidFill>
          <a:latin typeface="+mn-lt"/>
          <a:ea typeface="+mn-ea"/>
          <a:cs typeface="+mn-cs"/>
        </a:defRPr>
      </a:lvl3pPr>
      <a:lvl4pPr marL="685800" indent="-171450" algn="l" defTabSz="685800" rtl="0" eaLnBrk="1" latinLnBrk="0" hangingPunct="1">
        <a:lnSpc>
          <a:spcPct val="130000"/>
        </a:lnSpc>
        <a:spcBef>
          <a:spcPts val="0"/>
        </a:spcBef>
        <a:spcAft>
          <a:spcPts val="450"/>
        </a:spcAft>
        <a:buClr>
          <a:schemeClr val="accent2"/>
        </a:buClr>
        <a:buFont typeface="System Font Regular"/>
        <a:buChar char="−"/>
        <a:defRPr sz="750" kern="1200">
          <a:solidFill>
            <a:schemeClr val="tx1"/>
          </a:solidFill>
          <a:latin typeface="+mn-lt"/>
          <a:ea typeface="+mn-ea"/>
          <a:cs typeface="+mn-cs"/>
        </a:defRPr>
      </a:lvl4pPr>
      <a:lvl5pPr marL="857250" indent="-171450" algn="l" defTabSz="685800" rtl="0" eaLnBrk="1" latinLnBrk="0" hangingPunct="1">
        <a:lnSpc>
          <a:spcPct val="130000"/>
        </a:lnSpc>
        <a:spcBef>
          <a:spcPts val="0"/>
        </a:spcBef>
        <a:spcAft>
          <a:spcPts val="450"/>
        </a:spcAft>
        <a:buClr>
          <a:schemeClr val="accent2"/>
        </a:buClr>
        <a:buFont typeface="Arial" panose="020B0604020202020204" pitchFamily="34" charset="0"/>
        <a:buChar char="•"/>
        <a:defRPr sz="7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3840">
          <p15:clr>
            <a:srgbClr val="F26B43"/>
          </p15:clr>
        </p15:guide>
        <p15:guide id="3" orient="horz" pos="3636">
          <p15:clr>
            <a:srgbClr val="F26B43"/>
          </p15:clr>
        </p15:guide>
        <p15:guide id="4" pos="264">
          <p15:clr>
            <a:srgbClr val="F26B43"/>
          </p15:clr>
        </p15:guide>
        <p15:guide id="5" pos="74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wmf"/><Relationship Id="rId4" Type="http://schemas.openxmlformats.org/officeDocument/2006/relationships/image" Target="../media/image32.wmf"/></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57.emf"/><Relationship Id="rId4"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57.emf"/><Relationship Id="rId4" Type="http://schemas.openxmlformats.org/officeDocument/2006/relationships/image" Target="../media/image56.em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57.emf"/><Relationship Id="rId4" Type="http://schemas.openxmlformats.org/officeDocument/2006/relationships/image" Target="../media/image56.emf"/></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57.emf"/><Relationship Id="rId4"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AiliuDkVJRs"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64.sv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4.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83.svg"/><Relationship Id="rId1" Type="http://schemas.openxmlformats.org/officeDocument/2006/relationships/slideLayout" Target="../slideLayouts/slideLayout65.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svg"/><Relationship Id="rId9"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svg"/><Relationship Id="rId9"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image" Target="../media/image23.png"/><Relationship Id="rId12" Type="http://schemas.openxmlformats.org/officeDocument/2006/relationships/image" Target="../media/image26.emf"/><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2.emf"/><Relationship Id="rId11" Type="http://schemas.openxmlformats.org/officeDocument/2006/relationships/oleObject" Target="../embeddings/oleObject4.bin"/><Relationship Id="rId5" Type="http://schemas.openxmlformats.org/officeDocument/2006/relationships/oleObject" Target="../embeddings/oleObject2.bin"/><Relationship Id="rId10" Type="http://schemas.openxmlformats.org/officeDocument/2006/relationships/image" Target="../media/image25.emf"/><Relationship Id="rId4" Type="http://schemas.openxmlformats.org/officeDocument/2006/relationships/image" Target="../media/image21.emf"/><Relationship Id="rId9"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a:t>Computer Graphics II: Rendering</a:t>
            </a:r>
          </a:p>
        </p:txBody>
      </p:sp>
      <p:sp>
        <p:nvSpPr>
          <p:cNvPr id="1045507" name="Rectangle 3"/>
          <p:cNvSpPr>
            <a:spLocks noGrp="1" noChangeArrowheads="1"/>
          </p:cNvSpPr>
          <p:nvPr>
            <p:ph type="subTitle" idx="1"/>
          </p:nvPr>
        </p:nvSpPr>
        <p:spPr>
          <a:xfrm>
            <a:off x="-18333" y="2295525"/>
            <a:ext cx="9319524" cy="1752600"/>
          </a:xfrm>
        </p:spPr>
        <p:txBody>
          <a:bodyPr/>
          <a:lstStyle/>
          <a:p>
            <a:r>
              <a:rPr lang="en-US" dirty="0"/>
              <a:t>CSE 168 [Spr 26], Lecture 12: High Quality Rendering       Ravi Ramamoorthi</a:t>
            </a:r>
          </a:p>
        </p:txBody>
      </p:sp>
      <p:sp>
        <p:nvSpPr>
          <p:cNvPr id="1045508" name="Rectangle 4"/>
          <p:cNvSpPr>
            <a:spLocks noChangeArrowheads="1"/>
          </p:cNvSpPr>
          <p:nvPr/>
        </p:nvSpPr>
        <p:spPr bwMode="auto">
          <a:xfrm>
            <a:off x="133350"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045513" name="Picture 9"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71" y="4481491"/>
            <a:ext cx="2549339" cy="1688937"/>
          </a:xfrm>
          <a:prstGeom prst="rect">
            <a:avLst/>
          </a:prstGeom>
          <a:noFill/>
          <a:extLst>
            <a:ext uri="{909E8E84-426E-40dd-AFC4-6F175D3DCCD1}">
              <a14:hiddenFill xmlns="" xmlns:a14="http://schemas.microsoft.com/office/drawing/2010/main">
                <a:solidFill>
                  <a:srgbClr val="FFFFFF"/>
                </a:solidFill>
              </a14:hiddenFill>
            </a:ext>
          </a:extLst>
        </p:spPr>
      </p:pic>
      <p:pic>
        <p:nvPicPr>
          <p:cNvPr id="1045514" name="Picture 10"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509" y="4458455"/>
            <a:ext cx="2017659" cy="168138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45516" name="Text Box 12"/>
          <p:cNvSpPr txBox="1">
            <a:spLocks noChangeArrowheads="1"/>
          </p:cNvSpPr>
          <p:nvPr/>
        </p:nvSpPr>
        <p:spPr bwMode="auto">
          <a:xfrm>
            <a:off x="1553454" y="3575051"/>
            <a:ext cx="636063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t>http://viscomp.ucsd.edu/classes/cse168/sp26</a:t>
            </a:r>
          </a:p>
        </p:txBody>
      </p:sp>
      <p:pic>
        <p:nvPicPr>
          <p:cNvPr id="2" name="Picture 1" descr="Screen Shot 2019-05-06 at 9.0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50" y="4455378"/>
            <a:ext cx="1703610" cy="1708240"/>
          </a:xfrm>
          <a:prstGeom prst="rect">
            <a:avLst/>
          </a:prstGeom>
        </p:spPr>
      </p:pic>
      <p:pic>
        <p:nvPicPr>
          <p:cNvPr id="14" name="Picture 4" descr="mie3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16" y="4460151"/>
            <a:ext cx="2078855" cy="166290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p:txBody>
          <a:bodyPr/>
          <a:lstStyle/>
          <a:p>
            <a:r>
              <a:rPr lang="en-US"/>
              <a:t>Better Sampling</a:t>
            </a:r>
          </a:p>
        </p:txBody>
      </p:sp>
      <p:sp>
        <p:nvSpPr>
          <p:cNvPr id="1251331" name="Rectangle 3"/>
          <p:cNvSpPr>
            <a:spLocks noGrp="1" noChangeArrowheads="1"/>
          </p:cNvSpPr>
          <p:nvPr>
            <p:ph type="body" idx="1"/>
          </p:nvPr>
        </p:nvSpPr>
        <p:spPr/>
        <p:txBody>
          <a:bodyPr/>
          <a:lstStyle/>
          <a:p>
            <a:r>
              <a:rPr lang="en-US"/>
              <a:t>Smarter ways to Monte Carlo sample</a:t>
            </a:r>
          </a:p>
          <a:p>
            <a:r>
              <a:rPr lang="en-US"/>
              <a:t>Long history: Stratified, Importance, Bi-Directional, Multiple Importance, Metropolis</a:t>
            </a:r>
          </a:p>
          <a:p>
            <a:r>
              <a:rPr lang="en-US"/>
              <a:t>Good reference is Veach thesis</a:t>
            </a:r>
          </a:p>
          <a:p>
            <a:r>
              <a:rPr lang="en-US"/>
              <a:t>We only briefly discuss a couple of strategies</a:t>
            </a:r>
          </a:p>
          <a:p>
            <a:endParaRPr lang="en-US"/>
          </a:p>
        </p:txBody>
      </p:sp>
    </p:spTree>
    <p:extLst>
      <p:ext uri="{BB962C8B-B14F-4D97-AF65-F5344CB8AC3E}">
        <p14:creationId xmlns:p14="http://schemas.microsoft.com/office/powerpoint/2010/main" val="16816243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ChangeArrowheads="1"/>
          </p:cNvSpPr>
          <p:nvPr>
            <p:ph type="title"/>
          </p:nvPr>
        </p:nvSpPr>
        <p:spPr/>
        <p:txBody>
          <a:bodyPr/>
          <a:lstStyle/>
          <a:p>
            <a:endParaRPr lang="en-US"/>
          </a:p>
        </p:txBody>
      </p:sp>
      <p:pic>
        <p:nvPicPr>
          <p:cNvPr id="1252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5575"/>
            <a:ext cx="8248650" cy="6200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52357" name="Text Box 5"/>
          <p:cNvSpPr txBox="1">
            <a:spLocks noChangeArrowheads="1"/>
          </p:cNvSpPr>
          <p:nvPr/>
        </p:nvSpPr>
        <p:spPr bwMode="auto">
          <a:xfrm>
            <a:off x="465138" y="6400800"/>
            <a:ext cx="86788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D. Mitchell 95, Consequences of stratified sampling in graphics</a:t>
            </a:r>
          </a:p>
        </p:txBody>
      </p:sp>
    </p:spTree>
    <p:extLst>
      <p:ext uri="{BB962C8B-B14F-4D97-AF65-F5344CB8AC3E}">
        <p14:creationId xmlns:p14="http://schemas.microsoft.com/office/powerpoint/2010/main" val="14704673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p:txBody>
          <a:bodyPr/>
          <a:lstStyle/>
          <a:p>
            <a:r>
              <a:rPr lang="en-US"/>
              <a:t>Comparison of simple patterns</a:t>
            </a:r>
          </a:p>
        </p:txBody>
      </p:sp>
      <p:pic>
        <p:nvPicPr>
          <p:cNvPr id="135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470025"/>
            <a:ext cx="1963737" cy="1947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5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711575"/>
            <a:ext cx="1965325"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51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3711575"/>
            <a:ext cx="5965825" cy="131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51688" name="Text Box 8"/>
          <p:cNvSpPr txBox="1">
            <a:spLocks noChangeArrowheads="1"/>
          </p:cNvSpPr>
          <p:nvPr/>
        </p:nvSpPr>
        <p:spPr bwMode="auto">
          <a:xfrm>
            <a:off x="563563" y="4965700"/>
            <a:ext cx="1543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Ground Truth</a:t>
            </a:r>
          </a:p>
        </p:txBody>
      </p:sp>
      <p:sp>
        <p:nvSpPr>
          <p:cNvPr id="1351689" name="Text Box 9"/>
          <p:cNvSpPr txBox="1">
            <a:spLocks noChangeArrowheads="1"/>
          </p:cNvSpPr>
          <p:nvPr/>
        </p:nvSpPr>
        <p:spPr bwMode="auto">
          <a:xfrm>
            <a:off x="3044825" y="49942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Uniform</a:t>
            </a:r>
          </a:p>
        </p:txBody>
      </p:sp>
      <p:sp>
        <p:nvSpPr>
          <p:cNvPr id="1351690" name="Text Box 10"/>
          <p:cNvSpPr txBox="1">
            <a:spLocks noChangeArrowheads="1"/>
          </p:cNvSpPr>
          <p:nvPr/>
        </p:nvSpPr>
        <p:spPr bwMode="auto">
          <a:xfrm>
            <a:off x="5040313" y="5006975"/>
            <a:ext cx="10477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Random</a:t>
            </a:r>
          </a:p>
        </p:txBody>
      </p:sp>
      <p:sp>
        <p:nvSpPr>
          <p:cNvPr id="1351691" name="Text Box 11"/>
          <p:cNvSpPr txBox="1">
            <a:spLocks noChangeArrowheads="1"/>
          </p:cNvSpPr>
          <p:nvPr/>
        </p:nvSpPr>
        <p:spPr bwMode="auto">
          <a:xfrm>
            <a:off x="7011988" y="5024438"/>
            <a:ext cx="1085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Stratified</a:t>
            </a:r>
          </a:p>
        </p:txBody>
      </p:sp>
      <p:pic>
        <p:nvPicPr>
          <p:cNvPr id="135169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825625"/>
            <a:ext cx="3956050" cy="128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51694" name="Text Box 14"/>
          <p:cNvSpPr txBox="1">
            <a:spLocks noChangeArrowheads="1"/>
          </p:cNvSpPr>
          <p:nvPr/>
        </p:nvSpPr>
        <p:spPr bwMode="auto">
          <a:xfrm>
            <a:off x="2627313" y="3082925"/>
            <a:ext cx="1847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Latin Hypercube</a:t>
            </a:r>
          </a:p>
        </p:txBody>
      </p:sp>
      <p:sp>
        <p:nvSpPr>
          <p:cNvPr id="1351695" name="Text Box 15"/>
          <p:cNvSpPr txBox="1">
            <a:spLocks noChangeArrowheads="1"/>
          </p:cNvSpPr>
          <p:nvPr/>
        </p:nvSpPr>
        <p:spPr bwMode="auto">
          <a:xfrm>
            <a:off x="4479925" y="3094038"/>
            <a:ext cx="208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Quasi Monte Carlo</a:t>
            </a:r>
          </a:p>
        </p:txBody>
      </p:sp>
      <p:sp>
        <p:nvSpPr>
          <p:cNvPr id="1351696" name="Text Box 16"/>
          <p:cNvSpPr txBox="1">
            <a:spLocks noChangeArrowheads="1"/>
          </p:cNvSpPr>
          <p:nvPr/>
        </p:nvSpPr>
        <p:spPr bwMode="auto">
          <a:xfrm>
            <a:off x="1311275" y="5635625"/>
            <a:ext cx="6572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solidFill>
                  <a:srgbClr val="FFFFFF"/>
                </a:solidFill>
              </a:rPr>
              <a:t>16 samples for area light, 4 samples per pixel, total 64 samples</a:t>
            </a:r>
          </a:p>
        </p:txBody>
      </p:sp>
      <p:sp>
        <p:nvSpPr>
          <p:cNvPr id="1351697" name="Text Box 17"/>
          <p:cNvSpPr txBox="1">
            <a:spLocks noChangeArrowheads="1"/>
          </p:cNvSpPr>
          <p:nvPr/>
        </p:nvSpPr>
        <p:spPr bwMode="auto">
          <a:xfrm>
            <a:off x="6153150" y="6491288"/>
            <a:ext cx="2990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FFFFFF"/>
                </a:solidFill>
              </a:rPr>
              <a:t>Figures courtesy Tianyu Liu</a:t>
            </a:r>
          </a:p>
        </p:txBody>
      </p:sp>
      <p:sp>
        <p:nvSpPr>
          <p:cNvPr id="2" name="TextBox 1"/>
          <p:cNvSpPr txBox="1"/>
          <p:nvPr/>
        </p:nvSpPr>
        <p:spPr>
          <a:xfrm>
            <a:off x="982385" y="6146286"/>
            <a:ext cx="7558479" cy="369332"/>
          </a:xfrm>
          <a:prstGeom prst="rect">
            <a:avLst/>
          </a:prstGeom>
          <a:noFill/>
        </p:spPr>
        <p:txBody>
          <a:bodyPr wrap="none" rtlCol="0">
            <a:spAutoFit/>
          </a:bodyPr>
          <a:lstStyle/>
          <a:p>
            <a:pPr algn="l"/>
            <a:r>
              <a:rPr lang="en-US" sz="1800" dirty="0">
                <a:solidFill>
                  <a:srgbClr val="FFFFFF"/>
                </a:solidFill>
              </a:rPr>
              <a:t>If interested, see my paper “A Theory of Monte Carlo Visibility Sampling”</a:t>
            </a:r>
          </a:p>
        </p:txBody>
      </p:sp>
    </p:spTree>
    <p:extLst>
      <p:ext uri="{BB962C8B-B14F-4D97-AF65-F5344CB8AC3E}">
        <p14:creationId xmlns:p14="http://schemas.microsoft.com/office/powerpoint/2010/main" val="32203711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p:txBody>
          <a:bodyPr/>
          <a:lstStyle/>
          <a:p>
            <a:r>
              <a:rPr lang="en-US"/>
              <a:t>Spectrally Optimal Sampling</a:t>
            </a:r>
          </a:p>
        </p:txBody>
      </p:sp>
      <p:pic>
        <p:nvPicPr>
          <p:cNvPr id="1253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393825"/>
            <a:ext cx="5788025" cy="5208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53381" name="Text Box 5"/>
          <p:cNvSpPr txBox="1">
            <a:spLocks noChangeArrowheads="1"/>
          </p:cNvSpPr>
          <p:nvPr/>
        </p:nvSpPr>
        <p:spPr bwMode="auto">
          <a:xfrm>
            <a:off x="7572375" y="6400800"/>
            <a:ext cx="16430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Mitchell 91</a:t>
            </a:r>
          </a:p>
        </p:txBody>
      </p:sp>
    </p:spTree>
    <p:extLst>
      <p:ext uri="{BB962C8B-B14F-4D97-AF65-F5344CB8AC3E}">
        <p14:creationId xmlns:p14="http://schemas.microsoft.com/office/powerpoint/2010/main" val="19996822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474" name="Rectangle 2"/>
          <p:cNvSpPr>
            <a:spLocks noGrp="1" noChangeArrowheads="1"/>
          </p:cNvSpPr>
          <p:nvPr>
            <p:ph type="title"/>
          </p:nvPr>
        </p:nvSpPr>
        <p:spPr/>
        <p:txBody>
          <a:bodyPr/>
          <a:lstStyle/>
          <a:p>
            <a:r>
              <a:rPr lang="en-US"/>
              <a:t>Light Ray Tracing</a:t>
            </a:r>
          </a:p>
        </p:txBody>
      </p:sp>
      <p:sp>
        <p:nvSpPr>
          <p:cNvPr id="1257475" name="Rectangle 3"/>
          <p:cNvSpPr>
            <a:spLocks noGrp="1" noChangeArrowheads="1"/>
          </p:cNvSpPr>
          <p:nvPr>
            <p:ph type="body" idx="1"/>
          </p:nvPr>
        </p:nvSpPr>
        <p:spPr/>
        <p:txBody>
          <a:bodyPr/>
          <a:lstStyle/>
          <a:p>
            <a:endParaRPr lang="en-US"/>
          </a:p>
        </p:txBody>
      </p:sp>
      <p:pic>
        <p:nvPicPr>
          <p:cNvPr id="1257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408113"/>
            <a:ext cx="5857875" cy="530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57477" name="Text Box 5"/>
          <p:cNvSpPr txBox="1">
            <a:spLocks noChangeArrowheads="1"/>
          </p:cNvSpPr>
          <p:nvPr/>
        </p:nvSpPr>
        <p:spPr bwMode="auto">
          <a:xfrm>
            <a:off x="6088063" y="6078538"/>
            <a:ext cx="2597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FFFFFF"/>
                </a:solidFill>
              </a:rPr>
              <a:t>Backwards Ray Tracing</a:t>
            </a:r>
          </a:p>
          <a:p>
            <a:pPr algn="l"/>
            <a:r>
              <a:rPr lang="en-US" sz="1800">
                <a:solidFill>
                  <a:srgbClr val="FFFFFF"/>
                </a:solidFill>
              </a:rPr>
              <a:t>[Arvo 86]</a:t>
            </a:r>
          </a:p>
        </p:txBody>
      </p:sp>
    </p:spTree>
    <p:extLst>
      <p:ext uri="{BB962C8B-B14F-4D97-AF65-F5344CB8AC3E}">
        <p14:creationId xmlns:p14="http://schemas.microsoft.com/office/powerpoint/2010/main" val="3367187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9" name="Rectangle 3"/>
          <p:cNvSpPr>
            <a:spLocks noGrp="1" noChangeArrowheads="1"/>
          </p:cNvSpPr>
          <p:nvPr>
            <p:ph type="body" idx="1"/>
          </p:nvPr>
        </p:nvSpPr>
        <p:spPr/>
        <p:txBody>
          <a:bodyPr/>
          <a:lstStyle/>
          <a:p>
            <a:pPr>
              <a:lnSpc>
                <a:spcPct val="80000"/>
              </a:lnSpc>
            </a:pPr>
            <a:r>
              <a:rPr lang="en-US" sz="2400"/>
              <a:t>Step 1. Choose a light ray</a:t>
            </a:r>
          </a:p>
          <a:p>
            <a:pPr>
              <a:lnSpc>
                <a:spcPct val="80000"/>
              </a:lnSpc>
            </a:pPr>
            <a:r>
              <a:rPr lang="en-US" sz="2400"/>
              <a:t>Step 2. Find ray-surface intersection</a:t>
            </a:r>
          </a:p>
          <a:p>
            <a:pPr>
              <a:lnSpc>
                <a:spcPct val="80000"/>
              </a:lnSpc>
            </a:pPr>
            <a:r>
              <a:rPr lang="en-US" sz="2400"/>
              <a:t>Step 3. Reflect or transmit</a:t>
            </a:r>
          </a:p>
          <a:p>
            <a:pPr lvl="1">
              <a:lnSpc>
                <a:spcPct val="80000"/>
              </a:lnSpc>
              <a:buFont typeface="Wingdings" charset="0"/>
              <a:buNone/>
            </a:pPr>
            <a:r>
              <a:rPr lang="en-US"/>
              <a:t>u = Uniform()</a:t>
            </a:r>
          </a:p>
          <a:p>
            <a:pPr lvl="1">
              <a:lnSpc>
                <a:spcPct val="80000"/>
              </a:lnSpc>
              <a:buFont typeface="Wingdings" charset="0"/>
              <a:buNone/>
            </a:pPr>
            <a:r>
              <a:rPr lang="en-US"/>
              <a:t>if u &lt; reflectance(x)</a:t>
            </a:r>
          </a:p>
          <a:p>
            <a:pPr lvl="1">
              <a:lnSpc>
                <a:spcPct val="80000"/>
              </a:lnSpc>
              <a:buFont typeface="Wingdings" charset="0"/>
              <a:buNone/>
            </a:pPr>
            <a:r>
              <a:rPr lang="en-US"/>
              <a:t>   Choose new direction d ~ BRDF(O|I)</a:t>
            </a:r>
          </a:p>
          <a:p>
            <a:pPr lvl="1">
              <a:lnSpc>
                <a:spcPct val="80000"/>
              </a:lnSpc>
              <a:buFont typeface="Wingdings" charset="0"/>
              <a:buNone/>
            </a:pPr>
            <a:r>
              <a:rPr lang="en-US"/>
              <a:t>goto Step 2</a:t>
            </a:r>
          </a:p>
          <a:p>
            <a:pPr lvl="1">
              <a:lnSpc>
                <a:spcPct val="80000"/>
              </a:lnSpc>
            </a:pPr>
            <a:endParaRPr lang="en-US" sz="2000"/>
          </a:p>
          <a:p>
            <a:pPr>
              <a:lnSpc>
                <a:spcPct val="80000"/>
              </a:lnSpc>
            </a:pPr>
            <a:r>
              <a:rPr lang="en-US" sz="2400"/>
              <a:t> else if u &lt; reflectance(x)+transmittance(x)</a:t>
            </a:r>
          </a:p>
          <a:p>
            <a:pPr lvl="1">
              <a:lnSpc>
                <a:spcPct val="80000"/>
              </a:lnSpc>
              <a:buFont typeface="Wingdings" charset="0"/>
              <a:buNone/>
            </a:pPr>
            <a:r>
              <a:rPr lang="en-US"/>
              <a:t>   Choose new direction d ~ BTDF(O|I)</a:t>
            </a:r>
          </a:p>
          <a:p>
            <a:pPr lvl="1">
              <a:lnSpc>
                <a:spcPct val="80000"/>
              </a:lnSpc>
              <a:buFont typeface="Wingdings" charset="0"/>
              <a:buNone/>
            </a:pPr>
            <a:r>
              <a:rPr lang="en-US"/>
              <a:t>goto Step 2</a:t>
            </a:r>
          </a:p>
          <a:p>
            <a:pPr>
              <a:lnSpc>
                <a:spcPct val="80000"/>
              </a:lnSpc>
            </a:pPr>
            <a:r>
              <a:rPr lang="en-US" sz="2400"/>
              <a:t> else // absorption=1–reflectance-transmittance</a:t>
            </a:r>
          </a:p>
          <a:p>
            <a:pPr lvl="1">
              <a:lnSpc>
                <a:spcPct val="80000"/>
              </a:lnSpc>
              <a:buFont typeface="Wingdings" charset="0"/>
              <a:buNone/>
            </a:pPr>
            <a:r>
              <a:rPr lang="en-US"/>
              <a:t>  terminate on surface; deposit energy</a:t>
            </a:r>
          </a:p>
        </p:txBody>
      </p:sp>
      <p:sp>
        <p:nvSpPr>
          <p:cNvPr id="1258501" name="Rectangle 5"/>
          <p:cNvSpPr>
            <a:spLocks noGrp="1" noChangeArrowheads="1"/>
          </p:cNvSpPr>
          <p:nvPr>
            <p:ph type="title"/>
          </p:nvPr>
        </p:nvSpPr>
        <p:spPr/>
        <p:txBody>
          <a:bodyPr/>
          <a:lstStyle/>
          <a:p>
            <a:r>
              <a:rPr lang="en-US">
                <a:effectLst/>
              </a:rPr>
              <a:t>Path Tracing: From Lights</a:t>
            </a:r>
          </a:p>
        </p:txBody>
      </p:sp>
    </p:spTree>
    <p:extLst>
      <p:ext uri="{BB962C8B-B14F-4D97-AF65-F5344CB8AC3E}">
        <p14:creationId xmlns:p14="http://schemas.microsoft.com/office/powerpoint/2010/main" val="1019142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a:t>Bidirectional Path Tracing</a:t>
            </a:r>
          </a:p>
        </p:txBody>
      </p:sp>
      <p:sp>
        <p:nvSpPr>
          <p:cNvPr id="1259523" name="Rectangle 3"/>
          <p:cNvSpPr>
            <a:spLocks noGrp="1" noChangeArrowheads="1"/>
          </p:cNvSpPr>
          <p:nvPr>
            <p:ph type="body" idx="1"/>
          </p:nvPr>
        </p:nvSpPr>
        <p:spPr>
          <a:xfrm>
            <a:off x="457200" y="1287463"/>
            <a:ext cx="8588375" cy="5029200"/>
          </a:xfrm>
        </p:spPr>
        <p:txBody>
          <a:bodyPr/>
          <a:lstStyle/>
          <a:p>
            <a:pPr>
              <a:buFont typeface="Wingdings" charset="0"/>
              <a:buNone/>
            </a:pPr>
            <a:r>
              <a:rPr lang="en-US"/>
              <a:t>Path pyramid (k = l + e = total number of bounces)</a:t>
            </a:r>
          </a:p>
        </p:txBody>
      </p:sp>
      <p:pic>
        <p:nvPicPr>
          <p:cNvPr id="1259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866900"/>
            <a:ext cx="7443787" cy="4846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317445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p:txBody>
          <a:bodyPr/>
          <a:lstStyle/>
          <a:p>
            <a:r>
              <a:rPr lang="en-US"/>
              <a:t>Comparison</a:t>
            </a:r>
          </a:p>
        </p:txBody>
      </p:sp>
      <p:pic>
        <p:nvPicPr>
          <p:cNvPr id="1260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449388"/>
            <a:ext cx="8689975" cy="5373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305948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US"/>
              <a:t>Motivation</a:t>
            </a:r>
          </a:p>
        </p:txBody>
      </p:sp>
      <p:sp>
        <p:nvSpPr>
          <p:cNvPr id="1740803" name="Rectangle 3"/>
          <p:cNvSpPr>
            <a:spLocks noGrp="1" noChangeArrowheads="1"/>
          </p:cNvSpPr>
          <p:nvPr>
            <p:ph type="body" idx="1"/>
          </p:nvPr>
        </p:nvSpPr>
        <p:spPr>
          <a:xfrm>
            <a:off x="387350" y="1163163"/>
            <a:ext cx="8940800" cy="5029200"/>
          </a:xfrm>
        </p:spPr>
        <p:txBody>
          <a:bodyPr/>
          <a:lstStyle/>
          <a:p>
            <a:r>
              <a:rPr lang="en-US" dirty="0"/>
              <a:t>Rendering Equation since 86, Path Tracer in HW 3</a:t>
            </a:r>
          </a:p>
          <a:p>
            <a:r>
              <a:rPr lang="en-US" dirty="0"/>
              <a:t>So, is Monte Carlo rendering solved?</a:t>
            </a:r>
          </a:p>
          <a:p>
            <a:r>
              <a:rPr lang="en-US" i="1" dirty="0"/>
              <a:t>Can it be made more efficient (90s until today)?</a:t>
            </a:r>
          </a:p>
          <a:p>
            <a:pPr lvl="1"/>
            <a:r>
              <a:rPr lang="en-US" dirty="0"/>
              <a:t>Multiple Importance Sampling (Homework 4)</a:t>
            </a:r>
          </a:p>
          <a:p>
            <a:pPr lvl="1"/>
            <a:r>
              <a:rPr lang="en-US" dirty="0"/>
              <a:t>Irradiance Caching takes advantage of coherence</a:t>
            </a:r>
          </a:p>
          <a:p>
            <a:pPr lvl="1"/>
            <a:r>
              <a:rPr lang="en-US" dirty="0"/>
              <a:t>Correct sampling: Stratified, Multiple Importance, Bidirectional Path Tracing, Metropolis, VCM/UPS, </a:t>
            </a:r>
            <a:r>
              <a:rPr lang="mr-IN" dirty="0"/>
              <a:t>…</a:t>
            </a:r>
            <a:endParaRPr lang="en-US" dirty="0"/>
          </a:p>
          <a:p>
            <a:pPr lvl="1"/>
            <a:r>
              <a:rPr lang="en-US" i="1" dirty="0"/>
              <a:t>Photon Mapping</a:t>
            </a:r>
          </a:p>
          <a:p>
            <a:pPr lvl="1"/>
            <a:r>
              <a:rPr lang="en-US" dirty="0"/>
              <a:t>Modern adaptive sampling, cut-based integration</a:t>
            </a:r>
          </a:p>
          <a:p>
            <a:pPr lvl="1"/>
            <a:endParaRPr lang="en-US" dirty="0"/>
          </a:p>
          <a:p>
            <a:pPr lvl="1"/>
            <a:r>
              <a:rPr lang="en-US" dirty="0"/>
              <a:t>Advanced topics (next time)</a:t>
            </a:r>
          </a:p>
          <a:p>
            <a:pPr lvl="1"/>
            <a:r>
              <a:rPr lang="en-US" dirty="0"/>
              <a:t>Denoising (next time)</a:t>
            </a:r>
          </a:p>
          <a:p>
            <a:r>
              <a:rPr lang="en-US" dirty="0"/>
              <a:t>High level: refs on slides, ask if need to track down</a:t>
            </a:r>
          </a:p>
          <a:p>
            <a:pPr lvl="1"/>
            <a:endParaRPr lang="en-US" dirty="0"/>
          </a:p>
        </p:txBody>
      </p:sp>
    </p:spTree>
    <p:extLst>
      <p:ext uri="{BB962C8B-B14F-4D97-AF65-F5344CB8AC3E}">
        <p14:creationId xmlns:p14="http://schemas.microsoft.com/office/powerpoint/2010/main" val="2154572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p:txBody>
          <a:bodyPr/>
          <a:lstStyle/>
          <a:p>
            <a:r>
              <a:rPr lang="en-US"/>
              <a:t>Why Photon Map?</a:t>
            </a:r>
          </a:p>
        </p:txBody>
      </p:sp>
      <p:sp>
        <p:nvSpPr>
          <p:cNvPr id="1256451" name="Rectangle 3"/>
          <p:cNvSpPr>
            <a:spLocks noGrp="1" noChangeArrowheads="1"/>
          </p:cNvSpPr>
          <p:nvPr>
            <p:ph type="body" idx="1"/>
          </p:nvPr>
        </p:nvSpPr>
        <p:spPr/>
        <p:txBody>
          <a:bodyPr/>
          <a:lstStyle/>
          <a:p>
            <a:pPr>
              <a:lnSpc>
                <a:spcPct val="90000"/>
              </a:lnSpc>
            </a:pPr>
            <a:r>
              <a:rPr lang="en-US" sz="2400"/>
              <a:t>Some visual effects like caustics hard with standard path tracing from eye</a:t>
            </a:r>
          </a:p>
          <a:p>
            <a:pPr>
              <a:lnSpc>
                <a:spcPct val="90000"/>
              </a:lnSpc>
            </a:pPr>
            <a:r>
              <a:rPr lang="en-US" sz="2400"/>
              <a:t>May usually miss light source altogether</a:t>
            </a:r>
          </a:p>
          <a:p>
            <a:pPr>
              <a:lnSpc>
                <a:spcPct val="90000"/>
              </a:lnSpc>
            </a:pPr>
            <a:r>
              <a:rPr lang="en-US" sz="2400"/>
              <a:t>Instead, store </a:t>
            </a:r>
            <a:r>
              <a:rPr lang="ja-JP" altLang="en-US" sz="2400">
                <a:latin typeface="Arial"/>
              </a:rPr>
              <a:t>“</a:t>
            </a:r>
            <a:r>
              <a:rPr lang="en-US" sz="2400"/>
              <a:t>photons</a:t>
            </a:r>
            <a:r>
              <a:rPr lang="ja-JP" altLang="en-US" sz="2400">
                <a:latin typeface="Arial"/>
              </a:rPr>
              <a:t>”</a:t>
            </a:r>
            <a:r>
              <a:rPr lang="en-US" sz="2400"/>
              <a:t> from light in kd-tree</a:t>
            </a:r>
          </a:p>
          <a:p>
            <a:pPr>
              <a:lnSpc>
                <a:spcPct val="90000"/>
              </a:lnSpc>
            </a:pPr>
            <a:r>
              <a:rPr lang="en-US" sz="2400"/>
              <a:t>Look-up into this as needed</a:t>
            </a:r>
          </a:p>
          <a:p>
            <a:pPr>
              <a:lnSpc>
                <a:spcPct val="90000"/>
              </a:lnSpc>
            </a:pPr>
            <a:r>
              <a:rPr lang="en-US" sz="2400"/>
              <a:t>Combines tracing from light source, and eye </a:t>
            </a:r>
          </a:p>
          <a:p>
            <a:pPr>
              <a:lnSpc>
                <a:spcPct val="90000"/>
              </a:lnSpc>
            </a:pPr>
            <a:r>
              <a:rPr lang="en-US" sz="2400"/>
              <a:t>Similar to bidirectional path tracing, but compute photon map only once for all eye rays</a:t>
            </a:r>
          </a:p>
          <a:p>
            <a:pPr>
              <a:lnSpc>
                <a:spcPct val="90000"/>
              </a:lnSpc>
            </a:pPr>
            <a:r>
              <a:rPr lang="en-US" sz="2400" i="1"/>
              <a:t>Global Illumination using Photon Maps  H. Jensen.  Rendering Techniques (EGSR 1996), pp 21-30.  </a:t>
            </a:r>
            <a:r>
              <a:rPr lang="en-US" sz="2400"/>
              <a:t>(Also book: </a:t>
            </a:r>
            <a:r>
              <a:rPr lang="en-US" sz="2400" i="1"/>
              <a:t>Realistic Image Synthesis using Photon Mapping</a:t>
            </a:r>
            <a:r>
              <a:rPr lang="en-US" sz="2400"/>
              <a:t>)</a:t>
            </a:r>
          </a:p>
        </p:txBody>
      </p:sp>
    </p:spTree>
    <p:extLst>
      <p:ext uri="{BB962C8B-B14F-4D97-AF65-F5344CB8AC3E}">
        <p14:creationId xmlns:p14="http://schemas.microsoft.com/office/powerpoint/2010/main" val="26255479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lstStyle/>
          <a:p>
            <a:r>
              <a:rPr lang="en-US" dirty="0"/>
              <a:t>Homework 4 (importance sampling) due May 18</a:t>
            </a:r>
          </a:p>
          <a:p>
            <a:r>
              <a:rPr lang="en-US" dirty="0"/>
              <a:t>These lectures cover more advanced topics</a:t>
            </a:r>
          </a:p>
          <a:p>
            <a:pPr lvl="1"/>
            <a:r>
              <a:rPr lang="en-US" dirty="0"/>
              <a:t>May be relevant for your final project</a:t>
            </a:r>
          </a:p>
          <a:p>
            <a:pPr lvl="1"/>
            <a:r>
              <a:rPr lang="en-US" dirty="0"/>
              <a:t>Or curiosity in terms of frontiers of modern rendering</a:t>
            </a:r>
          </a:p>
          <a:p>
            <a:pPr lvl="1"/>
            <a:endParaRPr lang="en-US" dirty="0"/>
          </a:p>
        </p:txBody>
      </p:sp>
    </p:spTree>
    <p:extLst>
      <p:ext uri="{BB962C8B-B14F-4D97-AF65-F5344CB8AC3E}">
        <p14:creationId xmlns:p14="http://schemas.microsoft.com/office/powerpoint/2010/main" val="37125415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p:txBody>
          <a:bodyPr/>
          <a:lstStyle/>
          <a:p>
            <a:r>
              <a:rPr lang="en-US"/>
              <a:t>Caustics</a:t>
            </a:r>
          </a:p>
        </p:txBody>
      </p:sp>
      <p:sp>
        <p:nvSpPr>
          <p:cNvPr id="1261572" name="Text Box 4"/>
          <p:cNvSpPr txBox="1">
            <a:spLocks noChangeArrowheads="1"/>
          </p:cNvSpPr>
          <p:nvPr/>
        </p:nvSpPr>
        <p:spPr bwMode="auto">
          <a:xfrm>
            <a:off x="5226050" y="6491288"/>
            <a:ext cx="39179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Slides courtesy Henrik Wann Jensen</a:t>
            </a:r>
          </a:p>
        </p:txBody>
      </p:sp>
      <p:pic>
        <p:nvPicPr>
          <p:cNvPr id="12615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2775" cy="5160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61575" name="Text Box 7"/>
          <p:cNvSpPr txBox="1">
            <a:spLocks noChangeArrowheads="1"/>
          </p:cNvSpPr>
          <p:nvPr/>
        </p:nvSpPr>
        <p:spPr bwMode="auto">
          <a:xfrm>
            <a:off x="471488" y="1392238"/>
            <a:ext cx="32702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FFFFFF"/>
                </a:solidFill>
              </a:rPr>
              <a:t>Path Tracing: 1000 paths/pixel</a:t>
            </a:r>
          </a:p>
          <a:p>
            <a:pPr algn="l"/>
            <a:r>
              <a:rPr lang="en-US" sz="1800">
                <a:solidFill>
                  <a:srgbClr val="FFFFFF"/>
                </a:solidFill>
              </a:rPr>
              <a:t>Note noise in caustics</a:t>
            </a:r>
          </a:p>
        </p:txBody>
      </p:sp>
    </p:spTree>
    <p:extLst>
      <p:ext uri="{BB962C8B-B14F-4D97-AF65-F5344CB8AC3E}">
        <p14:creationId xmlns:p14="http://schemas.microsoft.com/office/powerpoint/2010/main" val="31623250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p:txBody>
          <a:bodyPr/>
          <a:lstStyle/>
          <a:p>
            <a:r>
              <a:rPr lang="en-US"/>
              <a:t>Caustics</a:t>
            </a:r>
          </a:p>
        </p:txBody>
      </p:sp>
      <p:pic>
        <p:nvPicPr>
          <p:cNvPr id="12625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5950" cy="519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62597" name="Text Box 5"/>
          <p:cNvSpPr txBox="1">
            <a:spLocks noChangeArrowheads="1"/>
          </p:cNvSpPr>
          <p:nvPr/>
        </p:nvSpPr>
        <p:spPr bwMode="auto">
          <a:xfrm>
            <a:off x="471488" y="1392238"/>
            <a:ext cx="3486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FFFFFF"/>
                </a:solidFill>
              </a:rPr>
              <a:t>Photon Mapping: 10000 photons</a:t>
            </a:r>
          </a:p>
          <a:p>
            <a:pPr algn="l"/>
            <a:r>
              <a:rPr lang="en-US" sz="1800">
                <a:solidFill>
                  <a:srgbClr val="FFFFFF"/>
                </a:solidFill>
              </a:rPr>
              <a:t>50 photons in radiance estimate</a:t>
            </a:r>
          </a:p>
        </p:txBody>
      </p:sp>
    </p:spTree>
    <p:extLst>
      <p:ext uri="{BB962C8B-B14F-4D97-AF65-F5344CB8AC3E}">
        <p14:creationId xmlns:p14="http://schemas.microsoft.com/office/powerpoint/2010/main" val="29618065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p:nvPr>
        </p:nvSpPr>
        <p:spPr/>
        <p:txBody>
          <a:bodyPr/>
          <a:lstStyle/>
          <a:p>
            <a:r>
              <a:rPr lang="en-US"/>
              <a:t>Reflections Inside a Metal Ring</a:t>
            </a:r>
          </a:p>
        </p:txBody>
      </p:sp>
      <p:pic>
        <p:nvPicPr>
          <p:cNvPr id="1263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325563"/>
            <a:ext cx="7250113" cy="541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63621" name="Text Box 5"/>
          <p:cNvSpPr txBox="1">
            <a:spLocks noChangeArrowheads="1"/>
          </p:cNvSpPr>
          <p:nvPr/>
        </p:nvSpPr>
        <p:spPr bwMode="auto">
          <a:xfrm>
            <a:off x="5554663" y="1331913"/>
            <a:ext cx="34353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FFFFFF"/>
                </a:solidFill>
              </a:rPr>
              <a:t>50000 photons </a:t>
            </a:r>
          </a:p>
          <a:p>
            <a:pPr algn="l"/>
            <a:r>
              <a:rPr lang="en-US" sz="1800">
                <a:solidFill>
                  <a:srgbClr val="FFFFFF"/>
                </a:solidFill>
              </a:rPr>
              <a:t>50 photons to estimate radiance</a:t>
            </a:r>
          </a:p>
        </p:txBody>
      </p:sp>
    </p:spTree>
    <p:extLst>
      <p:ext uri="{BB962C8B-B14F-4D97-AF65-F5344CB8AC3E}">
        <p14:creationId xmlns:p14="http://schemas.microsoft.com/office/powerpoint/2010/main" val="10658109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ChangeArrowheads="1"/>
          </p:cNvSpPr>
          <p:nvPr>
            <p:ph type="title"/>
          </p:nvPr>
        </p:nvSpPr>
        <p:spPr/>
        <p:txBody>
          <a:bodyPr/>
          <a:lstStyle/>
          <a:p>
            <a:r>
              <a:rPr lang="en-US"/>
              <a:t>Caustics on Glossy Surfaces</a:t>
            </a:r>
          </a:p>
        </p:txBody>
      </p:sp>
      <p:pic>
        <p:nvPicPr>
          <p:cNvPr id="1264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66925"/>
            <a:ext cx="8586787" cy="168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64645" name="Text Box 5"/>
          <p:cNvSpPr txBox="1">
            <a:spLocks noChangeArrowheads="1"/>
          </p:cNvSpPr>
          <p:nvPr/>
        </p:nvSpPr>
        <p:spPr bwMode="auto">
          <a:xfrm>
            <a:off x="1006475" y="3849688"/>
            <a:ext cx="703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solidFill>
                  <a:srgbClr val="FFFFFF"/>
                </a:solidFill>
                <a:effectLst>
                  <a:outerShdw blurRad="38100" dist="38100" dir="2700000" algn="tl">
                    <a:srgbClr val="000000"/>
                  </a:outerShdw>
                </a:effectLst>
              </a:rPr>
              <a:t>340000 photons, 100 photons in radiance estimate</a:t>
            </a:r>
          </a:p>
        </p:txBody>
      </p:sp>
    </p:spTree>
    <p:extLst>
      <p:ext uri="{BB962C8B-B14F-4D97-AF65-F5344CB8AC3E}">
        <p14:creationId xmlns:p14="http://schemas.microsoft.com/office/powerpoint/2010/main" val="341760175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lstStyle/>
          <a:p>
            <a:r>
              <a:rPr lang="en-US"/>
              <a:t>HDR Environment Illumination</a:t>
            </a:r>
          </a:p>
        </p:txBody>
      </p:sp>
      <p:pic>
        <p:nvPicPr>
          <p:cNvPr id="12656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1363663"/>
            <a:ext cx="7466012" cy="5494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90330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a:t>Global Illumination</a:t>
            </a:r>
          </a:p>
        </p:txBody>
      </p:sp>
      <p:pic>
        <p:nvPicPr>
          <p:cNvPr id="1266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62213"/>
            <a:ext cx="8540750" cy="3208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528228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title"/>
          </p:nvPr>
        </p:nvSpPr>
        <p:spPr/>
        <p:txBody>
          <a:bodyPr/>
          <a:lstStyle/>
          <a:p>
            <a:r>
              <a:rPr lang="en-US"/>
              <a:t>Direct Illumination</a:t>
            </a:r>
          </a:p>
        </p:txBody>
      </p:sp>
      <p:pic>
        <p:nvPicPr>
          <p:cNvPr id="1267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549400"/>
            <a:ext cx="8410575"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869305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p:txBody>
          <a:bodyPr/>
          <a:lstStyle/>
          <a:p>
            <a:r>
              <a:rPr lang="en-US"/>
              <a:t>Specular Reflection</a:t>
            </a:r>
          </a:p>
        </p:txBody>
      </p:sp>
      <p:pic>
        <p:nvPicPr>
          <p:cNvPr id="12687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576388"/>
            <a:ext cx="8551863" cy="4989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80366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title"/>
          </p:nvPr>
        </p:nvSpPr>
        <p:spPr/>
        <p:txBody>
          <a:bodyPr/>
          <a:lstStyle/>
          <a:p>
            <a:r>
              <a:rPr lang="en-US"/>
              <a:t>Caustics</a:t>
            </a:r>
          </a:p>
        </p:txBody>
      </p:sp>
      <p:pic>
        <p:nvPicPr>
          <p:cNvPr id="1269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589088"/>
            <a:ext cx="8296275" cy="501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905361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lstStyle/>
          <a:p>
            <a:r>
              <a:rPr lang="en-US"/>
              <a:t>Indirect Illumination</a:t>
            </a:r>
          </a:p>
        </p:txBody>
      </p:sp>
      <p:pic>
        <p:nvPicPr>
          <p:cNvPr id="1270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584325"/>
            <a:ext cx="8248650" cy="500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330797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US"/>
              <a:t>Motivation</a:t>
            </a:r>
          </a:p>
        </p:txBody>
      </p:sp>
      <p:sp>
        <p:nvSpPr>
          <p:cNvPr id="1740803" name="Rectangle 3"/>
          <p:cNvSpPr>
            <a:spLocks noGrp="1" noChangeArrowheads="1"/>
          </p:cNvSpPr>
          <p:nvPr>
            <p:ph type="body" idx="1"/>
          </p:nvPr>
        </p:nvSpPr>
        <p:spPr>
          <a:xfrm>
            <a:off x="387350" y="1579563"/>
            <a:ext cx="8940800" cy="5029200"/>
          </a:xfrm>
        </p:spPr>
        <p:txBody>
          <a:bodyPr/>
          <a:lstStyle/>
          <a:p>
            <a:r>
              <a:rPr lang="en-US" dirty="0"/>
              <a:t>Rendering Equation since 86, Path Tracer in HW 3</a:t>
            </a:r>
          </a:p>
          <a:p>
            <a:r>
              <a:rPr lang="en-US" dirty="0"/>
              <a:t>So, is Monte Carlo rendering solved?</a:t>
            </a:r>
          </a:p>
          <a:p>
            <a:r>
              <a:rPr lang="en-US" i="1" dirty="0"/>
              <a:t>Can it be made more efficient (90s until today)?</a:t>
            </a:r>
          </a:p>
          <a:p>
            <a:pPr lvl="1"/>
            <a:r>
              <a:rPr lang="en-US" dirty="0"/>
              <a:t>Multiple Importance Sampling (Homework 4)</a:t>
            </a:r>
          </a:p>
          <a:p>
            <a:pPr lvl="1"/>
            <a:r>
              <a:rPr lang="en-US" i="1" dirty="0"/>
              <a:t>Irradiance Caching takes advantage of coherence</a:t>
            </a:r>
          </a:p>
          <a:p>
            <a:pPr lvl="1"/>
            <a:r>
              <a:rPr lang="en-US" dirty="0"/>
              <a:t>Correct sampling: Stratified, Multiple Importance, Bidirectional Path Tracing, Metropolis, VCM/UPS, </a:t>
            </a:r>
            <a:r>
              <a:rPr lang="mr-IN" dirty="0"/>
              <a:t>…</a:t>
            </a:r>
            <a:endParaRPr lang="en-US" dirty="0"/>
          </a:p>
          <a:p>
            <a:pPr lvl="1"/>
            <a:r>
              <a:rPr lang="en-US" dirty="0"/>
              <a:t>Photon Mapping</a:t>
            </a:r>
          </a:p>
          <a:p>
            <a:pPr lvl="1"/>
            <a:r>
              <a:rPr lang="en-US" dirty="0"/>
              <a:t>Modern adaptive sampling, cut-based integration</a:t>
            </a:r>
          </a:p>
          <a:p>
            <a:pPr lvl="1"/>
            <a:endParaRPr lang="en-US" dirty="0"/>
          </a:p>
          <a:p>
            <a:pPr lvl="1"/>
            <a:r>
              <a:rPr lang="en-US" dirty="0"/>
              <a:t>Advanced topics (next time)</a:t>
            </a:r>
          </a:p>
          <a:p>
            <a:pPr lvl="1"/>
            <a:r>
              <a:rPr lang="en-US" dirty="0"/>
              <a:t>Denoising (next time)</a:t>
            </a:r>
          </a:p>
          <a:p>
            <a:pPr lvl="1"/>
            <a:endParaRPr lang="en-US" dirty="0"/>
          </a:p>
        </p:txBody>
      </p:sp>
    </p:spTree>
    <p:extLst>
      <p:ext uri="{BB962C8B-B14F-4D97-AF65-F5344CB8AC3E}">
        <p14:creationId xmlns:p14="http://schemas.microsoft.com/office/powerpoint/2010/main" val="28724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title"/>
          </p:nvPr>
        </p:nvSpPr>
        <p:spPr/>
        <p:txBody>
          <a:bodyPr/>
          <a:lstStyle/>
          <a:p>
            <a:r>
              <a:rPr lang="en-US"/>
              <a:t>Cornell Box</a:t>
            </a:r>
          </a:p>
        </p:txBody>
      </p:sp>
      <p:pic>
        <p:nvPicPr>
          <p:cNvPr id="12718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20813"/>
            <a:ext cx="7178675" cy="5335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71813" name="Text Box 5"/>
          <p:cNvSpPr txBox="1">
            <a:spLocks noChangeArrowheads="1"/>
          </p:cNvSpPr>
          <p:nvPr/>
        </p:nvSpPr>
        <p:spPr bwMode="auto">
          <a:xfrm>
            <a:off x="4235450" y="6491288"/>
            <a:ext cx="4908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rPr>
              <a:t>200000 global photons, 50000 caustic photons</a:t>
            </a:r>
          </a:p>
        </p:txBody>
      </p:sp>
    </p:spTree>
    <p:extLst>
      <p:ext uri="{BB962C8B-B14F-4D97-AF65-F5344CB8AC3E}">
        <p14:creationId xmlns:p14="http://schemas.microsoft.com/office/powerpoint/2010/main" val="42345896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p:txBody>
          <a:bodyPr/>
          <a:lstStyle/>
          <a:p>
            <a:r>
              <a:rPr lang="en-US"/>
              <a:t>Box: Global Photons</a:t>
            </a:r>
          </a:p>
        </p:txBody>
      </p:sp>
      <p:pic>
        <p:nvPicPr>
          <p:cNvPr id="1272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330325"/>
            <a:ext cx="7258050" cy="5434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229685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ChangeArrowheads="1"/>
          </p:cNvSpPr>
          <p:nvPr>
            <p:ph type="title"/>
          </p:nvPr>
        </p:nvSpPr>
        <p:spPr/>
        <p:txBody>
          <a:bodyPr/>
          <a:lstStyle/>
          <a:p>
            <a:r>
              <a:rPr lang="en-US"/>
              <a:t>Mies House:  Swimming Pool</a:t>
            </a:r>
          </a:p>
        </p:txBody>
      </p:sp>
      <p:pic>
        <p:nvPicPr>
          <p:cNvPr id="1273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306513"/>
            <a:ext cx="6797675" cy="541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674700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US"/>
              <a:t>Motivation</a:t>
            </a:r>
          </a:p>
        </p:txBody>
      </p:sp>
      <p:sp>
        <p:nvSpPr>
          <p:cNvPr id="1740803" name="Rectangle 3"/>
          <p:cNvSpPr>
            <a:spLocks noGrp="1" noChangeArrowheads="1"/>
          </p:cNvSpPr>
          <p:nvPr>
            <p:ph type="body" idx="1"/>
          </p:nvPr>
        </p:nvSpPr>
        <p:spPr>
          <a:xfrm>
            <a:off x="387350" y="1163163"/>
            <a:ext cx="8940800" cy="5029200"/>
          </a:xfrm>
        </p:spPr>
        <p:txBody>
          <a:bodyPr/>
          <a:lstStyle/>
          <a:p>
            <a:r>
              <a:rPr lang="en-US" dirty="0"/>
              <a:t>Rendering Equation since 86, Path Tracer in HW 3</a:t>
            </a:r>
          </a:p>
          <a:p>
            <a:r>
              <a:rPr lang="en-US" dirty="0"/>
              <a:t>So, is Monte Carlo rendering solved?</a:t>
            </a:r>
          </a:p>
          <a:p>
            <a:r>
              <a:rPr lang="en-US" i="1" dirty="0"/>
              <a:t>Can it be made more efficient (90s until today)?</a:t>
            </a:r>
          </a:p>
          <a:p>
            <a:pPr lvl="1"/>
            <a:r>
              <a:rPr lang="en-US" dirty="0"/>
              <a:t>Multiple Importance Sampling (Homework 4)</a:t>
            </a:r>
          </a:p>
          <a:p>
            <a:pPr lvl="1"/>
            <a:r>
              <a:rPr lang="en-US" dirty="0"/>
              <a:t>Irradiance Caching takes advantage of coherence</a:t>
            </a:r>
          </a:p>
          <a:p>
            <a:pPr lvl="1"/>
            <a:r>
              <a:rPr lang="en-US" dirty="0"/>
              <a:t>Correct sampling: Stratified, Multiple Importance, Bidirectional Path Tracing, Metropolis, VCM/UPS, </a:t>
            </a:r>
            <a:r>
              <a:rPr lang="mr-IN" dirty="0"/>
              <a:t>…</a:t>
            </a:r>
            <a:endParaRPr lang="en-US" dirty="0"/>
          </a:p>
          <a:p>
            <a:pPr lvl="1"/>
            <a:r>
              <a:rPr lang="en-US" dirty="0"/>
              <a:t>Photon Mapping</a:t>
            </a:r>
          </a:p>
          <a:p>
            <a:pPr lvl="1"/>
            <a:r>
              <a:rPr lang="en-US" i="1" dirty="0"/>
              <a:t>Modern adaptive sampling, cut-based integration</a:t>
            </a:r>
          </a:p>
          <a:p>
            <a:pPr lvl="1"/>
            <a:endParaRPr lang="en-US" dirty="0"/>
          </a:p>
          <a:p>
            <a:pPr lvl="1"/>
            <a:r>
              <a:rPr lang="en-US" dirty="0"/>
              <a:t>Advanced topics (next time)</a:t>
            </a:r>
          </a:p>
          <a:p>
            <a:pPr lvl="1"/>
            <a:r>
              <a:rPr lang="en-US" dirty="0"/>
              <a:t>Denoising (next time)</a:t>
            </a:r>
          </a:p>
          <a:p>
            <a:r>
              <a:rPr lang="en-US" dirty="0"/>
              <a:t>High level: refs on slides, ask if need to track down</a:t>
            </a:r>
          </a:p>
          <a:p>
            <a:pPr lvl="1"/>
            <a:endParaRPr lang="en-US" dirty="0"/>
          </a:p>
        </p:txBody>
      </p:sp>
    </p:spTree>
    <p:extLst>
      <p:ext uri="{BB962C8B-B14F-4D97-AF65-F5344CB8AC3E}">
        <p14:creationId xmlns:p14="http://schemas.microsoft.com/office/powerpoint/2010/main" val="2832630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descr="RCbigscreenColorSim_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2128838"/>
            <a:ext cx="4516438" cy="338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6627" name="Picture 3" descr="RCtableau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128838"/>
            <a:ext cx="4516437" cy="3387725"/>
          </a:xfrm>
          <a:prstGeom prst="rect">
            <a:avLst/>
          </a:prstGeom>
          <a:noFill/>
          <a:extLst>
            <a:ext uri="{909E8E84-426E-40dd-AFC4-6F175D3DCCD1}">
              <a14:hiddenFill xmlns="" xmlns:a14="http://schemas.microsoft.com/office/drawing/2010/main">
                <a:solidFill>
                  <a:srgbClr val="FFFFFF"/>
                </a:solidFill>
              </a14:hiddenFill>
            </a:ext>
          </a:extLst>
        </p:spPr>
      </p:pic>
      <p:sp>
        <p:nvSpPr>
          <p:cNvPr id="1306628" name="Rectangle 4"/>
          <p:cNvSpPr>
            <a:spLocks noGrp="1" noChangeArrowheads="1"/>
          </p:cNvSpPr>
          <p:nvPr>
            <p:ph type="title"/>
          </p:nvPr>
        </p:nvSpPr>
        <p:spPr/>
        <p:txBody>
          <a:bodyPr/>
          <a:lstStyle/>
          <a:p>
            <a:r>
              <a:rPr lang="en-US"/>
              <a:t>Lightcuts </a:t>
            </a:r>
          </a:p>
        </p:txBody>
      </p:sp>
      <p:sp>
        <p:nvSpPr>
          <p:cNvPr id="1306629" name="Rectangle 5"/>
          <p:cNvSpPr>
            <a:spLocks noGrp="1" noChangeArrowheads="1"/>
          </p:cNvSpPr>
          <p:nvPr>
            <p:ph type="body" idx="1"/>
          </p:nvPr>
        </p:nvSpPr>
        <p:spPr/>
        <p:txBody>
          <a:bodyPr/>
          <a:lstStyle/>
          <a:p>
            <a:r>
              <a:rPr lang="en-US"/>
              <a:t>Efficient, accurate complex illumination</a:t>
            </a:r>
          </a:p>
        </p:txBody>
      </p:sp>
      <p:sp>
        <p:nvSpPr>
          <p:cNvPr id="1306630" name="Text Box 6"/>
          <p:cNvSpPr txBox="1">
            <a:spLocks noChangeArrowheads="1"/>
          </p:cNvSpPr>
          <p:nvPr/>
        </p:nvSpPr>
        <p:spPr bwMode="auto">
          <a:xfrm>
            <a:off x="49213" y="5422900"/>
            <a:ext cx="4370387" cy="733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a:solidFill>
                  <a:srgbClr val="FFFFFF"/>
                </a:solidFill>
              </a:rPr>
              <a:t>Environment map lighting &amp; indirect</a:t>
            </a:r>
          </a:p>
          <a:p>
            <a:pPr algn="l" eaLnBrk="1" hangingPunct="1"/>
            <a:r>
              <a:rPr lang="en-US" sz="2100">
                <a:solidFill>
                  <a:srgbClr val="FFFFFF"/>
                </a:solidFill>
              </a:rPr>
              <a:t>Time 111s</a:t>
            </a:r>
          </a:p>
        </p:txBody>
      </p:sp>
      <p:sp>
        <p:nvSpPr>
          <p:cNvPr id="1306631" name="Text Box 7"/>
          <p:cNvSpPr txBox="1">
            <a:spLocks noChangeArrowheads="1"/>
          </p:cNvSpPr>
          <p:nvPr/>
        </p:nvSpPr>
        <p:spPr bwMode="auto">
          <a:xfrm>
            <a:off x="4572000" y="5422900"/>
            <a:ext cx="3721100" cy="733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a:solidFill>
                  <a:srgbClr val="FFFFFF"/>
                </a:solidFill>
              </a:rPr>
              <a:t>Textured area lights &amp; indirect</a:t>
            </a:r>
          </a:p>
          <a:p>
            <a:pPr algn="l" eaLnBrk="1" hangingPunct="1"/>
            <a:r>
              <a:rPr lang="en-US" sz="2100">
                <a:solidFill>
                  <a:srgbClr val="FFFFFF"/>
                </a:solidFill>
              </a:rPr>
              <a:t>Time 98s</a:t>
            </a:r>
          </a:p>
        </p:txBody>
      </p:sp>
      <p:sp>
        <p:nvSpPr>
          <p:cNvPr id="1306632" name="Text Box 8"/>
          <p:cNvSpPr txBox="1">
            <a:spLocks noChangeArrowheads="1"/>
          </p:cNvSpPr>
          <p:nvPr/>
        </p:nvSpPr>
        <p:spPr bwMode="auto">
          <a:xfrm>
            <a:off x="1912938" y="6046788"/>
            <a:ext cx="57451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a:solidFill>
                  <a:srgbClr val="DDDDDD"/>
                </a:solidFill>
              </a:rPr>
              <a:t>(640x480, Anti-aliased, Glossy materials)</a:t>
            </a:r>
          </a:p>
        </p:txBody>
      </p:sp>
      <p:sp>
        <p:nvSpPr>
          <p:cNvPr id="1306633" name="Text Box 9"/>
          <p:cNvSpPr txBox="1">
            <a:spLocks noChangeArrowheads="1"/>
          </p:cNvSpPr>
          <p:nvPr/>
        </p:nvSpPr>
        <p:spPr bwMode="auto">
          <a:xfrm>
            <a:off x="4422775" y="6400800"/>
            <a:ext cx="4721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From Walter et al. SIGGRAPH 05</a:t>
            </a:r>
          </a:p>
        </p:txBody>
      </p:sp>
    </p:spTree>
    <p:extLst>
      <p:ext uri="{BB962C8B-B14F-4D97-AF65-F5344CB8AC3E}">
        <p14:creationId xmlns:p14="http://schemas.microsoft.com/office/powerpoint/2010/main" val="1765910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p:nvPr>
        </p:nvSpPr>
        <p:spPr/>
        <p:txBody>
          <a:bodyPr/>
          <a:lstStyle/>
          <a:p>
            <a:r>
              <a:rPr lang="en-US"/>
              <a:t>Complex Lighting</a:t>
            </a:r>
          </a:p>
        </p:txBody>
      </p:sp>
      <p:sp>
        <p:nvSpPr>
          <p:cNvPr id="1313795" name="Rectangle 3"/>
          <p:cNvSpPr>
            <a:spLocks noGrp="1" noChangeArrowheads="1"/>
          </p:cNvSpPr>
          <p:nvPr>
            <p:ph type="body" idx="1"/>
          </p:nvPr>
        </p:nvSpPr>
        <p:spPr/>
        <p:txBody>
          <a:bodyPr/>
          <a:lstStyle/>
          <a:p>
            <a:r>
              <a:rPr lang="en-US"/>
              <a:t>Simulate complex illumination using point lights</a:t>
            </a:r>
          </a:p>
          <a:p>
            <a:pPr lvl="1"/>
            <a:r>
              <a:rPr lang="en-US"/>
              <a:t>Area lights</a:t>
            </a:r>
          </a:p>
          <a:p>
            <a:pPr lvl="1"/>
            <a:r>
              <a:rPr lang="en-US"/>
              <a:t>HDR environment maps</a:t>
            </a:r>
          </a:p>
          <a:p>
            <a:pPr lvl="1"/>
            <a:r>
              <a:rPr lang="en-US"/>
              <a:t>Sun &amp; sky light</a:t>
            </a:r>
          </a:p>
          <a:p>
            <a:pPr lvl="1"/>
            <a:r>
              <a:rPr lang="en-US"/>
              <a:t>Indirect illumination</a:t>
            </a:r>
          </a:p>
          <a:p>
            <a:endParaRPr lang="en-US"/>
          </a:p>
          <a:p>
            <a:r>
              <a:rPr lang="en-US"/>
              <a:t>Unifies illumination</a:t>
            </a:r>
          </a:p>
          <a:p>
            <a:pPr lvl="1"/>
            <a:r>
              <a:rPr lang="en-US"/>
              <a:t>Enables tradeoffs </a:t>
            </a:r>
            <a:br>
              <a:rPr lang="en-US"/>
            </a:br>
            <a:r>
              <a:rPr lang="en-US"/>
              <a:t>between components</a:t>
            </a:r>
          </a:p>
        </p:txBody>
      </p:sp>
      <p:pic>
        <p:nvPicPr>
          <p:cNvPr id="1313796" name="Picture 4" descr="RCkitchenColorBig_d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16225"/>
            <a:ext cx="4524375"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3797" name="Text Box 5"/>
          <p:cNvSpPr txBox="1">
            <a:spLocks noChangeArrowheads="1"/>
          </p:cNvSpPr>
          <p:nvPr/>
        </p:nvSpPr>
        <p:spPr bwMode="auto">
          <a:xfrm>
            <a:off x="5099050" y="6148388"/>
            <a:ext cx="33464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a:solidFill>
                  <a:srgbClr val="FFFFFF"/>
                </a:solidFill>
              </a:rPr>
              <a:t>Area lights + Sun/sky + Indirect</a:t>
            </a:r>
          </a:p>
        </p:txBody>
      </p:sp>
    </p:spTree>
    <p:extLst>
      <p:ext uri="{BB962C8B-B14F-4D97-AF65-F5344CB8AC3E}">
        <p14:creationId xmlns:p14="http://schemas.microsoft.com/office/powerpoint/2010/main" val="390349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lstStyle/>
          <a:p>
            <a:r>
              <a:rPr lang="en-US"/>
              <a:t>Key Concepts</a:t>
            </a:r>
          </a:p>
        </p:txBody>
      </p:sp>
      <p:sp>
        <p:nvSpPr>
          <p:cNvPr id="1331203" name="Rectangle 3"/>
          <p:cNvSpPr>
            <a:spLocks noGrp="1" noChangeArrowheads="1"/>
          </p:cNvSpPr>
          <p:nvPr>
            <p:ph type="body" idx="1"/>
          </p:nvPr>
        </p:nvSpPr>
        <p:spPr/>
        <p:txBody>
          <a:bodyPr/>
          <a:lstStyle/>
          <a:p>
            <a:r>
              <a:rPr lang="en-US"/>
              <a:t>Light Cluster</a:t>
            </a:r>
          </a:p>
          <a:p>
            <a:r>
              <a:rPr lang="en-US"/>
              <a:t>Light Tree</a:t>
            </a:r>
          </a:p>
          <a:p>
            <a:pPr lvl="1"/>
            <a:r>
              <a:rPr lang="en-US"/>
              <a:t>Binary tree of lights and clusters</a:t>
            </a:r>
          </a:p>
        </p:txBody>
      </p:sp>
      <p:sp>
        <p:nvSpPr>
          <p:cNvPr id="1331204" name="Line 4"/>
          <p:cNvSpPr>
            <a:spLocks noChangeShapeType="1"/>
          </p:cNvSpPr>
          <p:nvPr/>
        </p:nvSpPr>
        <p:spPr bwMode="auto">
          <a:xfrm flipH="1">
            <a:off x="6275388" y="4451350"/>
            <a:ext cx="622300" cy="6238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05" name="Line 5"/>
          <p:cNvSpPr>
            <a:spLocks noChangeShapeType="1"/>
          </p:cNvSpPr>
          <p:nvPr/>
        </p:nvSpPr>
        <p:spPr bwMode="auto">
          <a:xfrm flipH="1">
            <a:off x="5919788" y="5075238"/>
            <a:ext cx="355600"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06" name="Line 6"/>
          <p:cNvSpPr>
            <a:spLocks noChangeShapeType="1"/>
          </p:cNvSpPr>
          <p:nvPr/>
        </p:nvSpPr>
        <p:spPr bwMode="auto">
          <a:xfrm>
            <a:off x="6275388" y="5075238"/>
            <a:ext cx="265112"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07" name="Line 7"/>
          <p:cNvSpPr>
            <a:spLocks noChangeShapeType="1"/>
          </p:cNvSpPr>
          <p:nvPr/>
        </p:nvSpPr>
        <p:spPr bwMode="auto">
          <a:xfrm>
            <a:off x="6897688" y="4451350"/>
            <a:ext cx="620712" cy="6238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08" name="Line 8"/>
          <p:cNvSpPr>
            <a:spLocks noChangeShapeType="1"/>
          </p:cNvSpPr>
          <p:nvPr/>
        </p:nvSpPr>
        <p:spPr bwMode="auto">
          <a:xfrm flipH="1">
            <a:off x="7251700" y="5075238"/>
            <a:ext cx="266700"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09" name="Line 9"/>
          <p:cNvSpPr>
            <a:spLocks noChangeShapeType="1"/>
          </p:cNvSpPr>
          <p:nvPr/>
        </p:nvSpPr>
        <p:spPr bwMode="auto">
          <a:xfrm>
            <a:off x="7518400" y="5075238"/>
            <a:ext cx="354013"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10" name="Freeform 10"/>
          <p:cNvSpPr>
            <a:spLocks/>
          </p:cNvSpPr>
          <p:nvPr/>
        </p:nvSpPr>
        <p:spPr bwMode="auto">
          <a:xfrm>
            <a:off x="5743575"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1211" name="Freeform 11"/>
          <p:cNvSpPr>
            <a:spLocks/>
          </p:cNvSpPr>
          <p:nvPr/>
        </p:nvSpPr>
        <p:spPr bwMode="auto">
          <a:xfrm>
            <a:off x="6364288"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1212" name="Freeform 12"/>
          <p:cNvSpPr>
            <a:spLocks/>
          </p:cNvSpPr>
          <p:nvPr/>
        </p:nvSpPr>
        <p:spPr bwMode="auto">
          <a:xfrm>
            <a:off x="70739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1213" name="Freeform 13"/>
          <p:cNvSpPr>
            <a:spLocks/>
          </p:cNvSpPr>
          <p:nvPr/>
        </p:nvSpPr>
        <p:spPr bwMode="auto">
          <a:xfrm>
            <a:off x="76962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1214" name="Freeform 14"/>
          <p:cNvSpPr>
            <a:spLocks/>
          </p:cNvSpPr>
          <p:nvPr/>
        </p:nvSpPr>
        <p:spPr bwMode="auto">
          <a:xfrm>
            <a:off x="7342188" y="48958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1215" name="Freeform 15"/>
          <p:cNvSpPr>
            <a:spLocks/>
          </p:cNvSpPr>
          <p:nvPr/>
        </p:nvSpPr>
        <p:spPr bwMode="auto">
          <a:xfrm>
            <a:off x="6099175" y="48958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1216" name="Rectangle 16"/>
          <p:cNvSpPr>
            <a:spLocks noChangeArrowheads="1"/>
          </p:cNvSpPr>
          <p:nvPr/>
        </p:nvSpPr>
        <p:spPr bwMode="auto">
          <a:xfrm>
            <a:off x="4191000" y="4673600"/>
            <a:ext cx="838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Clusters</a:t>
            </a:r>
          </a:p>
        </p:txBody>
      </p:sp>
      <p:sp>
        <p:nvSpPr>
          <p:cNvPr id="1331217" name="Rectangle 17"/>
          <p:cNvSpPr>
            <a:spLocks noChangeArrowheads="1"/>
          </p:cNvSpPr>
          <p:nvPr/>
        </p:nvSpPr>
        <p:spPr bwMode="auto">
          <a:xfrm>
            <a:off x="4191000" y="5554663"/>
            <a:ext cx="9652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Individual</a:t>
            </a:r>
          </a:p>
        </p:txBody>
      </p:sp>
      <p:sp>
        <p:nvSpPr>
          <p:cNvPr id="1331218" name="Rectangle 18"/>
          <p:cNvSpPr>
            <a:spLocks noChangeArrowheads="1"/>
          </p:cNvSpPr>
          <p:nvPr/>
        </p:nvSpPr>
        <p:spPr bwMode="auto">
          <a:xfrm>
            <a:off x="4368800" y="5821363"/>
            <a:ext cx="609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Lights</a:t>
            </a:r>
          </a:p>
        </p:txBody>
      </p:sp>
      <p:sp>
        <p:nvSpPr>
          <p:cNvPr id="1331219" name="Line 19"/>
          <p:cNvSpPr>
            <a:spLocks noChangeShapeType="1"/>
          </p:cNvSpPr>
          <p:nvPr/>
        </p:nvSpPr>
        <p:spPr bwMode="auto">
          <a:xfrm flipH="1">
            <a:off x="5473700" y="4273550"/>
            <a:ext cx="104775" cy="158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0" name="Line 20"/>
          <p:cNvSpPr>
            <a:spLocks noChangeShapeType="1"/>
          </p:cNvSpPr>
          <p:nvPr/>
        </p:nvSpPr>
        <p:spPr bwMode="auto">
          <a:xfrm flipH="1">
            <a:off x="5475288" y="4273550"/>
            <a:ext cx="0" cy="10668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1" name="Line 21"/>
          <p:cNvSpPr>
            <a:spLocks noChangeShapeType="1"/>
          </p:cNvSpPr>
          <p:nvPr/>
        </p:nvSpPr>
        <p:spPr bwMode="auto">
          <a:xfrm>
            <a:off x="5478463" y="5340350"/>
            <a:ext cx="90487" cy="3175"/>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2" name="Line 22"/>
          <p:cNvSpPr>
            <a:spLocks noChangeShapeType="1"/>
          </p:cNvSpPr>
          <p:nvPr/>
        </p:nvSpPr>
        <p:spPr bwMode="auto">
          <a:xfrm>
            <a:off x="5473700" y="5599113"/>
            <a:ext cx="889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3" name="Line 23"/>
          <p:cNvSpPr>
            <a:spLocks noChangeShapeType="1"/>
          </p:cNvSpPr>
          <p:nvPr/>
        </p:nvSpPr>
        <p:spPr bwMode="auto">
          <a:xfrm flipH="1">
            <a:off x="5472113" y="5599113"/>
            <a:ext cx="1587" cy="4445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4" name="Line 24"/>
          <p:cNvSpPr>
            <a:spLocks noChangeShapeType="1"/>
          </p:cNvSpPr>
          <p:nvPr/>
        </p:nvSpPr>
        <p:spPr bwMode="auto">
          <a:xfrm>
            <a:off x="5473700" y="6043613"/>
            <a:ext cx="88900" cy="158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5" name="Line 25"/>
          <p:cNvSpPr>
            <a:spLocks noChangeShapeType="1"/>
          </p:cNvSpPr>
          <p:nvPr/>
        </p:nvSpPr>
        <p:spPr bwMode="auto">
          <a:xfrm flipH="1">
            <a:off x="5384800" y="4797425"/>
            <a:ext cx="88900" cy="158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6" name="Line 26"/>
          <p:cNvSpPr>
            <a:spLocks noChangeShapeType="1"/>
          </p:cNvSpPr>
          <p:nvPr/>
        </p:nvSpPr>
        <p:spPr bwMode="auto">
          <a:xfrm flipH="1">
            <a:off x="5384800" y="5775325"/>
            <a:ext cx="889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1227" name="Freeform 27"/>
          <p:cNvSpPr>
            <a:spLocks/>
          </p:cNvSpPr>
          <p:nvPr/>
        </p:nvSpPr>
        <p:spPr bwMode="auto">
          <a:xfrm>
            <a:off x="6719888" y="42449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Tree>
    <p:extLst>
      <p:ext uri="{BB962C8B-B14F-4D97-AF65-F5344CB8AC3E}">
        <p14:creationId xmlns:p14="http://schemas.microsoft.com/office/powerpoint/2010/main" val="1469091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p:txBody>
          <a:bodyPr/>
          <a:lstStyle/>
          <a:p>
            <a:r>
              <a:rPr lang="en-US"/>
              <a:t>Key Concepts</a:t>
            </a:r>
          </a:p>
        </p:txBody>
      </p:sp>
      <p:sp>
        <p:nvSpPr>
          <p:cNvPr id="1333251" name="Rectangle 3"/>
          <p:cNvSpPr>
            <a:spLocks noGrp="1" noChangeArrowheads="1"/>
          </p:cNvSpPr>
          <p:nvPr>
            <p:ph type="body" idx="1"/>
          </p:nvPr>
        </p:nvSpPr>
        <p:spPr/>
        <p:txBody>
          <a:bodyPr/>
          <a:lstStyle/>
          <a:p>
            <a:r>
              <a:rPr lang="en-US"/>
              <a:t>Light Cluster</a:t>
            </a:r>
          </a:p>
          <a:p>
            <a:r>
              <a:rPr lang="en-US"/>
              <a:t>Light Tree</a:t>
            </a:r>
          </a:p>
          <a:p>
            <a:r>
              <a:rPr lang="en-US"/>
              <a:t>A Cut</a:t>
            </a:r>
          </a:p>
          <a:p>
            <a:pPr lvl="1"/>
            <a:r>
              <a:rPr lang="en-US"/>
              <a:t>A set of nodes that partitions the lights into clusters</a:t>
            </a:r>
          </a:p>
        </p:txBody>
      </p:sp>
      <p:sp>
        <p:nvSpPr>
          <p:cNvPr id="1333252" name="Freeform 4"/>
          <p:cNvSpPr>
            <a:spLocks/>
          </p:cNvSpPr>
          <p:nvPr/>
        </p:nvSpPr>
        <p:spPr bwMode="auto">
          <a:xfrm>
            <a:off x="5400675" y="5091113"/>
            <a:ext cx="2790825" cy="7159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76200" cmpd="sng">
            <a:solidFill>
              <a:schemeClr val="accent1"/>
            </a:solidFill>
            <a:prstDash val="solid"/>
            <a:round/>
            <a:headEnd/>
            <a:tailEnd/>
          </a:ln>
          <a:extLst>
            <a:ext uri="{909E8E84-426E-40dd-AFC4-6F175D3DCCD1}">
              <a14:hiddenFill xmlns="" xmlns:a14="http://schemas.microsoft.com/office/drawing/2010/main">
                <a:solidFill>
                  <a:schemeClr val="bg1"/>
                </a:solidFill>
              </a14:hiddenFill>
            </a:ext>
          </a:extLst>
        </p:spPr>
        <p:txBody>
          <a:bodyPr/>
          <a:lstStyle/>
          <a:p>
            <a:endParaRPr lang="en-US">
              <a:solidFill>
                <a:srgbClr val="FFFFFF"/>
              </a:solidFill>
            </a:endParaRPr>
          </a:p>
        </p:txBody>
      </p:sp>
      <p:sp>
        <p:nvSpPr>
          <p:cNvPr id="1333253" name="Line 5"/>
          <p:cNvSpPr>
            <a:spLocks noChangeShapeType="1"/>
          </p:cNvSpPr>
          <p:nvPr/>
        </p:nvSpPr>
        <p:spPr bwMode="auto">
          <a:xfrm flipH="1">
            <a:off x="6281738" y="4459288"/>
            <a:ext cx="622300" cy="6238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4" name="Line 6"/>
          <p:cNvSpPr>
            <a:spLocks noChangeShapeType="1"/>
          </p:cNvSpPr>
          <p:nvPr/>
        </p:nvSpPr>
        <p:spPr bwMode="auto">
          <a:xfrm flipH="1">
            <a:off x="5926138" y="5083175"/>
            <a:ext cx="355600" cy="7127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5" name="Line 7"/>
          <p:cNvSpPr>
            <a:spLocks noChangeShapeType="1"/>
          </p:cNvSpPr>
          <p:nvPr/>
        </p:nvSpPr>
        <p:spPr bwMode="auto">
          <a:xfrm>
            <a:off x="6281738" y="5083175"/>
            <a:ext cx="265112" cy="7127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6" name="Line 8"/>
          <p:cNvSpPr>
            <a:spLocks noChangeShapeType="1"/>
          </p:cNvSpPr>
          <p:nvPr/>
        </p:nvSpPr>
        <p:spPr bwMode="auto">
          <a:xfrm>
            <a:off x="6904038" y="4459288"/>
            <a:ext cx="620712" cy="6238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7" name="Line 9"/>
          <p:cNvSpPr>
            <a:spLocks noChangeShapeType="1"/>
          </p:cNvSpPr>
          <p:nvPr/>
        </p:nvSpPr>
        <p:spPr bwMode="auto">
          <a:xfrm flipH="1">
            <a:off x="7258050" y="5083175"/>
            <a:ext cx="266700" cy="7127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8" name="Line 10"/>
          <p:cNvSpPr>
            <a:spLocks noChangeShapeType="1"/>
          </p:cNvSpPr>
          <p:nvPr/>
        </p:nvSpPr>
        <p:spPr bwMode="auto">
          <a:xfrm>
            <a:off x="7524750" y="5083175"/>
            <a:ext cx="354013" cy="7127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3259" name="Freeform 11"/>
          <p:cNvSpPr>
            <a:spLocks/>
          </p:cNvSpPr>
          <p:nvPr/>
        </p:nvSpPr>
        <p:spPr bwMode="auto">
          <a:xfrm>
            <a:off x="5749925"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3260" name="Freeform 12"/>
          <p:cNvSpPr>
            <a:spLocks/>
          </p:cNvSpPr>
          <p:nvPr/>
        </p:nvSpPr>
        <p:spPr bwMode="auto">
          <a:xfrm>
            <a:off x="6370638"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3261" name="Freeform 13"/>
          <p:cNvSpPr>
            <a:spLocks/>
          </p:cNvSpPr>
          <p:nvPr/>
        </p:nvSpPr>
        <p:spPr bwMode="auto">
          <a:xfrm>
            <a:off x="70802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3262" name="Freeform 14"/>
          <p:cNvSpPr>
            <a:spLocks/>
          </p:cNvSpPr>
          <p:nvPr/>
        </p:nvSpPr>
        <p:spPr bwMode="auto">
          <a:xfrm>
            <a:off x="77025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3263" name="Freeform 15"/>
          <p:cNvSpPr>
            <a:spLocks/>
          </p:cNvSpPr>
          <p:nvPr/>
        </p:nvSpPr>
        <p:spPr bwMode="auto">
          <a:xfrm>
            <a:off x="7348538" y="4903788"/>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3264" name="Freeform 16"/>
          <p:cNvSpPr>
            <a:spLocks/>
          </p:cNvSpPr>
          <p:nvPr/>
        </p:nvSpPr>
        <p:spPr bwMode="auto">
          <a:xfrm>
            <a:off x="6105525" y="4903788"/>
            <a:ext cx="354013"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3265" name="Freeform 17"/>
          <p:cNvSpPr>
            <a:spLocks/>
          </p:cNvSpPr>
          <p:nvPr/>
        </p:nvSpPr>
        <p:spPr bwMode="auto">
          <a:xfrm>
            <a:off x="6726238" y="4252913"/>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910710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5298" name="Object 2"/>
          <p:cNvGraphicFramePr>
            <a:graphicFrameLocks noChangeAspect="1"/>
          </p:cNvGraphicFramePr>
          <p:nvPr/>
        </p:nvGraphicFramePr>
        <p:xfrm>
          <a:off x="547688" y="2881313"/>
          <a:ext cx="2968625" cy="2227262"/>
        </p:xfrm>
        <a:graphic>
          <a:graphicData uri="http://schemas.openxmlformats.org/presentationml/2006/ole">
            <mc:AlternateContent xmlns:mc="http://schemas.openxmlformats.org/markup-compatibility/2006">
              <mc:Choice xmlns:v="urn:schemas-microsoft-com:vml" Requires="v">
                <p:oleObj name="Image" r:id="rId3" imgW="10158730" imgH="7619048" progId="Photoshop.Image.7">
                  <p:embed/>
                </p:oleObj>
              </mc:Choice>
              <mc:Fallback>
                <p:oleObj name="Image" r:id="rId3" imgW="10158730" imgH="761904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2881313"/>
                        <a:ext cx="2968625" cy="2227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5299" name="Rectangle 3"/>
          <p:cNvSpPr>
            <a:spLocks noGrp="1" noChangeArrowheads="1"/>
          </p:cNvSpPr>
          <p:nvPr>
            <p:ph type="title"/>
          </p:nvPr>
        </p:nvSpPr>
        <p:spPr/>
        <p:txBody>
          <a:bodyPr/>
          <a:lstStyle/>
          <a:p>
            <a:r>
              <a:rPr lang="en-US"/>
              <a:t>Simple Example</a:t>
            </a:r>
          </a:p>
        </p:txBody>
      </p:sp>
      <p:sp>
        <p:nvSpPr>
          <p:cNvPr id="1335300" name="Line 4"/>
          <p:cNvSpPr>
            <a:spLocks noChangeShapeType="1"/>
          </p:cNvSpPr>
          <p:nvPr/>
        </p:nvSpPr>
        <p:spPr bwMode="auto">
          <a:xfrm flipH="1">
            <a:off x="5172075" y="3365500"/>
            <a:ext cx="622300" cy="6238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1" name="Line 5"/>
          <p:cNvSpPr>
            <a:spLocks noChangeShapeType="1"/>
          </p:cNvSpPr>
          <p:nvPr/>
        </p:nvSpPr>
        <p:spPr bwMode="auto">
          <a:xfrm flipH="1">
            <a:off x="4816475" y="3989388"/>
            <a:ext cx="355600"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2" name="Line 6"/>
          <p:cNvSpPr>
            <a:spLocks noChangeShapeType="1"/>
          </p:cNvSpPr>
          <p:nvPr/>
        </p:nvSpPr>
        <p:spPr bwMode="auto">
          <a:xfrm>
            <a:off x="5172075" y="3989388"/>
            <a:ext cx="265113"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3" name="Line 7"/>
          <p:cNvSpPr>
            <a:spLocks noChangeShapeType="1"/>
          </p:cNvSpPr>
          <p:nvPr/>
        </p:nvSpPr>
        <p:spPr bwMode="auto">
          <a:xfrm>
            <a:off x="5794375" y="3365500"/>
            <a:ext cx="620713" cy="6238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4" name="Line 8"/>
          <p:cNvSpPr>
            <a:spLocks noChangeShapeType="1"/>
          </p:cNvSpPr>
          <p:nvPr/>
        </p:nvSpPr>
        <p:spPr bwMode="auto">
          <a:xfrm flipH="1">
            <a:off x="6148388" y="3989388"/>
            <a:ext cx="266700"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5" name="Line 9"/>
          <p:cNvSpPr>
            <a:spLocks noChangeShapeType="1"/>
          </p:cNvSpPr>
          <p:nvPr/>
        </p:nvSpPr>
        <p:spPr bwMode="auto">
          <a:xfrm>
            <a:off x="6415088" y="3989388"/>
            <a:ext cx="354012" cy="7127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06" name="Freeform 10"/>
          <p:cNvSpPr>
            <a:spLocks/>
          </p:cNvSpPr>
          <p:nvPr/>
        </p:nvSpPr>
        <p:spPr bwMode="auto">
          <a:xfrm>
            <a:off x="4640263"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5307" name="Freeform 11"/>
          <p:cNvSpPr>
            <a:spLocks/>
          </p:cNvSpPr>
          <p:nvPr/>
        </p:nvSpPr>
        <p:spPr bwMode="auto">
          <a:xfrm>
            <a:off x="5260975"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5308" name="Freeform 12"/>
          <p:cNvSpPr>
            <a:spLocks/>
          </p:cNvSpPr>
          <p:nvPr/>
        </p:nvSpPr>
        <p:spPr bwMode="auto">
          <a:xfrm>
            <a:off x="59705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5309" name="Freeform 13"/>
          <p:cNvSpPr>
            <a:spLocks/>
          </p:cNvSpPr>
          <p:nvPr/>
        </p:nvSpPr>
        <p:spPr bwMode="auto">
          <a:xfrm>
            <a:off x="65928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5310" name="Freeform 14"/>
          <p:cNvSpPr>
            <a:spLocks/>
          </p:cNvSpPr>
          <p:nvPr/>
        </p:nvSpPr>
        <p:spPr bwMode="auto">
          <a:xfrm>
            <a:off x="6238875" y="38100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5311" name="Freeform 15"/>
          <p:cNvSpPr>
            <a:spLocks/>
          </p:cNvSpPr>
          <p:nvPr/>
        </p:nvSpPr>
        <p:spPr bwMode="auto">
          <a:xfrm>
            <a:off x="4995863" y="381000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5312" name="Freeform 16"/>
          <p:cNvSpPr>
            <a:spLocks/>
          </p:cNvSpPr>
          <p:nvPr/>
        </p:nvSpPr>
        <p:spPr bwMode="auto">
          <a:xfrm>
            <a:off x="5616575" y="3187700"/>
            <a:ext cx="354013" cy="355600"/>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6988">
                <a:solidFill>
                  <a:schemeClr val="tx1"/>
                </a:solidFill>
                <a:prstDash val="solid"/>
                <a:round/>
                <a:headEnd/>
                <a:tailEnd/>
              </a14:hiddenLine>
            </a:ext>
          </a:extLst>
        </p:spPr>
        <p:txBody>
          <a:bodyPr/>
          <a:lstStyle/>
          <a:p>
            <a:endParaRPr lang="en-US">
              <a:solidFill>
                <a:srgbClr val="FFFFFF"/>
              </a:solidFill>
            </a:endParaRPr>
          </a:p>
        </p:txBody>
      </p:sp>
      <p:sp>
        <p:nvSpPr>
          <p:cNvPr id="1335313" name="Rectangle 17"/>
          <p:cNvSpPr>
            <a:spLocks noChangeArrowheads="1"/>
          </p:cNvSpPr>
          <p:nvPr/>
        </p:nvSpPr>
        <p:spPr bwMode="auto">
          <a:xfrm>
            <a:off x="566738" y="3305175"/>
            <a:ext cx="254000" cy="27463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#1</a:t>
            </a:r>
          </a:p>
        </p:txBody>
      </p:sp>
      <p:sp>
        <p:nvSpPr>
          <p:cNvPr id="1335314" name="Rectangle 18"/>
          <p:cNvSpPr>
            <a:spLocks noChangeArrowheads="1"/>
          </p:cNvSpPr>
          <p:nvPr/>
        </p:nvSpPr>
        <p:spPr bwMode="auto">
          <a:xfrm>
            <a:off x="1044575" y="3338513"/>
            <a:ext cx="2540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#2</a:t>
            </a:r>
          </a:p>
        </p:txBody>
      </p:sp>
      <p:sp>
        <p:nvSpPr>
          <p:cNvPr id="1335315" name="Rectangle 19"/>
          <p:cNvSpPr>
            <a:spLocks noChangeArrowheads="1"/>
          </p:cNvSpPr>
          <p:nvPr/>
        </p:nvSpPr>
        <p:spPr bwMode="auto">
          <a:xfrm>
            <a:off x="2641600" y="3338513"/>
            <a:ext cx="2540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#3</a:t>
            </a:r>
          </a:p>
        </p:txBody>
      </p:sp>
      <p:sp>
        <p:nvSpPr>
          <p:cNvPr id="1335316" name="Rectangle 20"/>
          <p:cNvSpPr>
            <a:spLocks noChangeArrowheads="1"/>
          </p:cNvSpPr>
          <p:nvPr/>
        </p:nvSpPr>
        <p:spPr bwMode="auto">
          <a:xfrm>
            <a:off x="3140075" y="3333750"/>
            <a:ext cx="254000" cy="27463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#4</a:t>
            </a:r>
          </a:p>
        </p:txBody>
      </p:sp>
      <p:sp>
        <p:nvSpPr>
          <p:cNvPr id="1335317" name="Rectangle 21"/>
          <p:cNvSpPr>
            <a:spLocks noChangeArrowheads="1"/>
          </p:cNvSpPr>
          <p:nvPr/>
        </p:nvSpPr>
        <p:spPr bwMode="auto">
          <a:xfrm>
            <a:off x="4757738" y="4581525"/>
            <a:ext cx="112712" cy="244475"/>
          </a:xfrm>
          <a:prstGeom prst="rect">
            <a:avLst/>
          </a:prstGeom>
          <a:noFill/>
          <a:ln>
            <a:noFill/>
          </a:ln>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FF"/>
                </a:solidFill>
              </a:rPr>
              <a:t>1</a:t>
            </a:r>
          </a:p>
        </p:txBody>
      </p:sp>
      <p:sp>
        <p:nvSpPr>
          <p:cNvPr id="1335318" name="Rectangle 22"/>
          <p:cNvSpPr>
            <a:spLocks noChangeArrowheads="1"/>
          </p:cNvSpPr>
          <p:nvPr/>
        </p:nvSpPr>
        <p:spPr bwMode="auto">
          <a:xfrm>
            <a:off x="5378450" y="4581525"/>
            <a:ext cx="112713" cy="244475"/>
          </a:xfrm>
          <a:prstGeom prst="rect">
            <a:avLst/>
          </a:prstGeom>
          <a:noFill/>
          <a:ln>
            <a:noFill/>
          </a:ln>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FF"/>
                </a:solidFill>
              </a:rPr>
              <a:t>2</a:t>
            </a:r>
          </a:p>
        </p:txBody>
      </p:sp>
      <p:sp>
        <p:nvSpPr>
          <p:cNvPr id="1335319" name="Rectangle 23"/>
          <p:cNvSpPr>
            <a:spLocks noChangeArrowheads="1"/>
          </p:cNvSpPr>
          <p:nvPr/>
        </p:nvSpPr>
        <p:spPr bwMode="auto">
          <a:xfrm>
            <a:off x="6088063" y="4581525"/>
            <a:ext cx="112712" cy="244475"/>
          </a:xfrm>
          <a:prstGeom prst="rect">
            <a:avLst/>
          </a:prstGeom>
          <a:noFill/>
          <a:ln>
            <a:noFill/>
          </a:ln>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FF"/>
                </a:solidFill>
              </a:rPr>
              <a:t>3</a:t>
            </a:r>
          </a:p>
        </p:txBody>
      </p:sp>
      <p:sp>
        <p:nvSpPr>
          <p:cNvPr id="1335320" name="Rectangle 24"/>
          <p:cNvSpPr>
            <a:spLocks noChangeArrowheads="1"/>
          </p:cNvSpPr>
          <p:nvPr/>
        </p:nvSpPr>
        <p:spPr bwMode="auto">
          <a:xfrm>
            <a:off x="6710363" y="4581525"/>
            <a:ext cx="112712" cy="244475"/>
          </a:xfrm>
          <a:prstGeom prst="rect">
            <a:avLst/>
          </a:prstGeom>
          <a:noFill/>
          <a:ln>
            <a:noFill/>
          </a:ln>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FF"/>
                </a:solidFill>
              </a:rPr>
              <a:t>4</a:t>
            </a:r>
          </a:p>
        </p:txBody>
      </p:sp>
      <p:sp>
        <p:nvSpPr>
          <p:cNvPr id="1335321" name="Rectangle 25"/>
          <p:cNvSpPr>
            <a:spLocks noChangeArrowheads="1"/>
          </p:cNvSpPr>
          <p:nvPr/>
        </p:nvSpPr>
        <p:spPr bwMode="auto">
          <a:xfrm>
            <a:off x="5113338" y="3868738"/>
            <a:ext cx="1127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1</a:t>
            </a:r>
          </a:p>
        </p:txBody>
      </p:sp>
      <p:sp>
        <p:nvSpPr>
          <p:cNvPr id="1335322" name="Rectangle 26"/>
          <p:cNvSpPr>
            <a:spLocks noChangeArrowheads="1"/>
          </p:cNvSpPr>
          <p:nvPr/>
        </p:nvSpPr>
        <p:spPr bwMode="auto">
          <a:xfrm>
            <a:off x="6356350" y="3868738"/>
            <a:ext cx="11271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4</a:t>
            </a:r>
          </a:p>
        </p:txBody>
      </p:sp>
      <p:sp>
        <p:nvSpPr>
          <p:cNvPr id="1335323" name="Line 27"/>
          <p:cNvSpPr>
            <a:spLocks noChangeShapeType="1"/>
          </p:cNvSpPr>
          <p:nvPr/>
        </p:nvSpPr>
        <p:spPr bwMode="auto">
          <a:xfrm>
            <a:off x="7553325" y="3187700"/>
            <a:ext cx="104775" cy="158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24" name="Line 28"/>
          <p:cNvSpPr>
            <a:spLocks noChangeShapeType="1"/>
          </p:cNvSpPr>
          <p:nvPr/>
        </p:nvSpPr>
        <p:spPr bwMode="auto">
          <a:xfrm>
            <a:off x="7653338" y="3187700"/>
            <a:ext cx="0" cy="10668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25" name="Line 29"/>
          <p:cNvSpPr>
            <a:spLocks noChangeShapeType="1"/>
          </p:cNvSpPr>
          <p:nvPr/>
        </p:nvSpPr>
        <p:spPr bwMode="auto">
          <a:xfrm flipH="1">
            <a:off x="7562850" y="4254500"/>
            <a:ext cx="90488" cy="3175"/>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26" name="Rectangle 30"/>
          <p:cNvSpPr>
            <a:spLocks noChangeArrowheads="1"/>
          </p:cNvSpPr>
          <p:nvPr/>
        </p:nvSpPr>
        <p:spPr bwMode="auto">
          <a:xfrm>
            <a:off x="5029200" y="2574925"/>
            <a:ext cx="1373188"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en-US">
                <a:solidFill>
                  <a:srgbClr val="FFFFFF"/>
                </a:solidFill>
              </a:rPr>
              <a:t>Light Tree</a:t>
            </a:r>
          </a:p>
        </p:txBody>
      </p:sp>
      <p:sp>
        <p:nvSpPr>
          <p:cNvPr id="1335327" name="Rectangle 31"/>
          <p:cNvSpPr>
            <a:spLocks noChangeArrowheads="1"/>
          </p:cNvSpPr>
          <p:nvPr/>
        </p:nvSpPr>
        <p:spPr bwMode="auto">
          <a:xfrm>
            <a:off x="7834313" y="3587750"/>
            <a:ext cx="838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Clusters</a:t>
            </a:r>
          </a:p>
        </p:txBody>
      </p:sp>
      <p:sp>
        <p:nvSpPr>
          <p:cNvPr id="1335328" name="Line 32"/>
          <p:cNvSpPr>
            <a:spLocks noChangeShapeType="1"/>
          </p:cNvSpPr>
          <p:nvPr/>
        </p:nvSpPr>
        <p:spPr bwMode="auto">
          <a:xfrm flipH="1">
            <a:off x="7569200" y="4513263"/>
            <a:ext cx="889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29" name="Line 33"/>
          <p:cNvSpPr>
            <a:spLocks noChangeShapeType="1"/>
          </p:cNvSpPr>
          <p:nvPr/>
        </p:nvSpPr>
        <p:spPr bwMode="auto">
          <a:xfrm>
            <a:off x="7658100" y="4513263"/>
            <a:ext cx="1588" cy="4445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30" name="Line 34"/>
          <p:cNvSpPr>
            <a:spLocks noChangeShapeType="1"/>
          </p:cNvSpPr>
          <p:nvPr/>
        </p:nvSpPr>
        <p:spPr bwMode="auto">
          <a:xfrm flipH="1">
            <a:off x="7569200" y="4957763"/>
            <a:ext cx="88900" cy="158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31" name="Rectangle 35"/>
          <p:cNvSpPr>
            <a:spLocks noChangeArrowheads="1"/>
          </p:cNvSpPr>
          <p:nvPr/>
        </p:nvSpPr>
        <p:spPr bwMode="auto">
          <a:xfrm>
            <a:off x="7834313" y="4468813"/>
            <a:ext cx="9652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Individual</a:t>
            </a:r>
          </a:p>
        </p:txBody>
      </p:sp>
      <p:sp>
        <p:nvSpPr>
          <p:cNvPr id="1335332" name="Rectangle 36"/>
          <p:cNvSpPr>
            <a:spLocks noChangeArrowheads="1"/>
          </p:cNvSpPr>
          <p:nvPr/>
        </p:nvSpPr>
        <p:spPr bwMode="auto">
          <a:xfrm>
            <a:off x="8012113" y="4735513"/>
            <a:ext cx="609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FF"/>
                </a:solidFill>
              </a:rPr>
              <a:t>Lights</a:t>
            </a:r>
          </a:p>
        </p:txBody>
      </p:sp>
      <p:sp>
        <p:nvSpPr>
          <p:cNvPr id="1335333" name="Line 37"/>
          <p:cNvSpPr>
            <a:spLocks noChangeShapeType="1"/>
          </p:cNvSpPr>
          <p:nvPr/>
        </p:nvSpPr>
        <p:spPr bwMode="auto">
          <a:xfrm>
            <a:off x="7658100" y="3711575"/>
            <a:ext cx="88900" cy="158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34" name="Line 38"/>
          <p:cNvSpPr>
            <a:spLocks noChangeShapeType="1"/>
          </p:cNvSpPr>
          <p:nvPr/>
        </p:nvSpPr>
        <p:spPr bwMode="auto">
          <a:xfrm flipV="1">
            <a:off x="7658100" y="4687888"/>
            <a:ext cx="87313" cy="158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35" name="Rectangle 39"/>
          <p:cNvSpPr>
            <a:spLocks noChangeArrowheads="1"/>
          </p:cNvSpPr>
          <p:nvPr/>
        </p:nvSpPr>
        <p:spPr bwMode="auto">
          <a:xfrm>
            <a:off x="3929063" y="3092450"/>
            <a:ext cx="1536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99"/>
                </a:solidFill>
              </a:rPr>
              <a:t>Representative</a:t>
            </a:r>
          </a:p>
        </p:txBody>
      </p:sp>
      <p:sp>
        <p:nvSpPr>
          <p:cNvPr id="1335336" name="Rectangle 40"/>
          <p:cNvSpPr>
            <a:spLocks noChangeArrowheads="1"/>
          </p:cNvSpPr>
          <p:nvPr/>
        </p:nvSpPr>
        <p:spPr bwMode="auto">
          <a:xfrm>
            <a:off x="4551363" y="3359150"/>
            <a:ext cx="4953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FFFF99"/>
                </a:solidFill>
              </a:rPr>
              <a:t>Light</a:t>
            </a:r>
          </a:p>
        </p:txBody>
      </p:sp>
      <p:sp>
        <p:nvSpPr>
          <p:cNvPr id="1335337" name="Line 41"/>
          <p:cNvSpPr>
            <a:spLocks noChangeShapeType="1"/>
          </p:cNvSpPr>
          <p:nvPr/>
        </p:nvSpPr>
        <p:spPr bwMode="auto">
          <a:xfrm flipH="1">
            <a:off x="5307013" y="3384550"/>
            <a:ext cx="398462" cy="47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5338" name="Freeform 42"/>
          <p:cNvSpPr>
            <a:spLocks/>
          </p:cNvSpPr>
          <p:nvPr/>
        </p:nvSpPr>
        <p:spPr bwMode="auto">
          <a:xfrm>
            <a:off x="5616575" y="3159125"/>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solidFill>
                <a:srgbClr val="FFFFFF"/>
              </a:solidFill>
            </a:endParaRPr>
          </a:p>
        </p:txBody>
      </p:sp>
      <p:sp>
        <p:nvSpPr>
          <p:cNvPr id="1335339" name="Rectangle 43"/>
          <p:cNvSpPr>
            <a:spLocks noChangeArrowheads="1"/>
          </p:cNvSpPr>
          <p:nvPr/>
        </p:nvSpPr>
        <p:spPr bwMode="auto">
          <a:xfrm>
            <a:off x="5735638" y="3206750"/>
            <a:ext cx="1127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600" b="1">
                <a:solidFill>
                  <a:srgbClr val="FFFF99"/>
                </a:solidFill>
              </a:rPr>
              <a:t>4</a:t>
            </a:r>
          </a:p>
        </p:txBody>
      </p:sp>
    </p:spTree>
    <p:extLst>
      <p:ext uri="{BB962C8B-B14F-4D97-AF65-F5344CB8AC3E}">
        <p14:creationId xmlns:p14="http://schemas.microsoft.com/office/powerpoint/2010/main" val="357943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p:txBody>
          <a:bodyPr/>
          <a:lstStyle/>
          <a:p>
            <a:r>
              <a:rPr lang="en-US"/>
              <a:t>Three Example Cuts</a:t>
            </a:r>
          </a:p>
        </p:txBody>
      </p:sp>
      <p:sp>
        <p:nvSpPr>
          <p:cNvPr id="1337347"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48"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solidFill>
                <a:srgbClr val="FFFFFF"/>
              </a:solidFill>
            </a:endParaRPr>
          </a:p>
        </p:txBody>
      </p:sp>
      <p:pic>
        <p:nvPicPr>
          <p:cNvPr id="133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37350"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51"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52"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53"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54"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55"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pic>
        <p:nvPicPr>
          <p:cNvPr id="13373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735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37358"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 xmlns:a14="http://schemas.microsoft.com/office/drawing/2010/main">
                <a:solidFill>
                  <a:schemeClr val="bg1"/>
                </a:solidFill>
              </a14:hiddenFill>
            </a:ext>
          </a:extLst>
        </p:spPr>
        <p:txBody>
          <a:bodyPr/>
          <a:lstStyle/>
          <a:p>
            <a:endParaRPr lang="en-US">
              <a:solidFill>
                <a:srgbClr val="FFFFFF"/>
              </a:solidFill>
            </a:endParaRPr>
          </a:p>
        </p:txBody>
      </p:sp>
      <p:sp>
        <p:nvSpPr>
          <p:cNvPr id="1337359"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7360"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7361"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62"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63"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7364"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65"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66"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7367"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7368"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7369"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7370"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71"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2"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3"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4"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5"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6"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7"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8"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79"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80"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81"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7382"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7383"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84"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7385"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386"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7387"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7388"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7389"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7390"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91"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2"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3"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4"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5"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6"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7"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8"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399"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400"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401"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402"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403"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37404"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37405"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7406"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7407"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7408"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7409"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7410"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411"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2"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3"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414"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solidFill>
                  <a:srgbClr val="FFFFFF"/>
                </a:solidFill>
              </a:rPr>
              <a:t>  Three Cuts  </a:t>
            </a:r>
          </a:p>
        </p:txBody>
      </p:sp>
      <p:sp>
        <p:nvSpPr>
          <p:cNvPr id="1337415"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416"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7417"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7418"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#2</a:t>
            </a:r>
          </a:p>
        </p:txBody>
      </p:sp>
      <p:sp>
        <p:nvSpPr>
          <p:cNvPr id="1337419"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7420"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21"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22"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7423"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#3</a:t>
            </a:r>
          </a:p>
        </p:txBody>
      </p:sp>
      <p:sp>
        <p:nvSpPr>
          <p:cNvPr id="1337424"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7425"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26"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27"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7428"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7429" name="AutoShape 85"/>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30" name="AutoShape 86"/>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31"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32"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33" name="Rectangle 89"/>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7434" name="Rectangle 90"/>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62022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2"/>
          <p:cNvSpPr>
            <a:spLocks noGrp="1" noChangeArrowheads="1"/>
          </p:cNvSpPr>
          <p:nvPr>
            <p:ph type="title"/>
          </p:nvPr>
        </p:nvSpPr>
        <p:spPr/>
        <p:txBody>
          <a:bodyPr/>
          <a:lstStyle/>
          <a:p>
            <a:r>
              <a:rPr lang="en-US"/>
              <a:t>Smoothness of Indirect Lighting</a:t>
            </a:r>
          </a:p>
        </p:txBody>
      </p:sp>
      <p:pic>
        <p:nvPicPr>
          <p:cNvPr id="1245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1489075"/>
            <a:ext cx="3440112"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45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4192588"/>
            <a:ext cx="3427412" cy="2544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451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1525588"/>
            <a:ext cx="3422650" cy="256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45191" name="Text Box 7"/>
          <p:cNvSpPr txBox="1">
            <a:spLocks noChangeArrowheads="1"/>
          </p:cNvSpPr>
          <p:nvPr/>
        </p:nvSpPr>
        <p:spPr bwMode="auto">
          <a:xfrm>
            <a:off x="1531938" y="3994150"/>
            <a:ext cx="9810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Direct</a:t>
            </a:r>
          </a:p>
        </p:txBody>
      </p:sp>
      <p:sp>
        <p:nvSpPr>
          <p:cNvPr id="1245192" name="Text Box 8"/>
          <p:cNvSpPr txBox="1">
            <a:spLocks noChangeArrowheads="1"/>
          </p:cNvSpPr>
          <p:nvPr/>
        </p:nvSpPr>
        <p:spPr bwMode="auto">
          <a:xfrm>
            <a:off x="6634163" y="4056063"/>
            <a:ext cx="11842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Indirect</a:t>
            </a:r>
          </a:p>
        </p:txBody>
      </p:sp>
      <p:sp>
        <p:nvSpPr>
          <p:cNvPr id="1245193" name="Text Box 9"/>
          <p:cNvSpPr txBox="1">
            <a:spLocks noChangeArrowheads="1"/>
          </p:cNvSpPr>
          <p:nvPr/>
        </p:nvSpPr>
        <p:spPr bwMode="auto">
          <a:xfrm>
            <a:off x="6207125" y="6259513"/>
            <a:ext cx="23272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solidFill>
                  <a:srgbClr val="FFFFFF"/>
                </a:solidFill>
              </a:rPr>
              <a:t>Direct + Indirect</a:t>
            </a:r>
          </a:p>
        </p:txBody>
      </p:sp>
    </p:spTree>
    <p:extLst>
      <p:ext uri="{BB962C8B-B14F-4D97-AF65-F5344CB8AC3E}">
        <p14:creationId xmlns:p14="http://schemas.microsoft.com/office/powerpoint/2010/main" val="78400913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p:cNvSpPr>
            <a:spLocks noGrp="1" noChangeArrowheads="1"/>
          </p:cNvSpPr>
          <p:nvPr>
            <p:ph type="title"/>
          </p:nvPr>
        </p:nvSpPr>
        <p:spPr/>
        <p:txBody>
          <a:bodyPr/>
          <a:lstStyle/>
          <a:p>
            <a:r>
              <a:rPr lang="en-US"/>
              <a:t>Three Example Cuts</a:t>
            </a:r>
          </a:p>
        </p:txBody>
      </p:sp>
      <p:sp>
        <p:nvSpPr>
          <p:cNvPr id="1339395"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396"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solidFill>
                <a:srgbClr val="FFFFFF"/>
              </a:solidFill>
            </a:endParaRPr>
          </a:p>
        </p:txBody>
      </p:sp>
      <p:pic>
        <p:nvPicPr>
          <p:cNvPr id="133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39398"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399"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00"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01"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02"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03"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pic>
        <p:nvPicPr>
          <p:cNvPr id="13394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94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39406"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 xmlns:a14="http://schemas.microsoft.com/office/drawing/2010/main">
                <a:solidFill>
                  <a:schemeClr val="bg1"/>
                </a:solidFill>
              </a14:hiddenFill>
            </a:ext>
          </a:extLst>
        </p:spPr>
        <p:txBody>
          <a:bodyPr/>
          <a:lstStyle/>
          <a:p>
            <a:endParaRPr lang="en-US">
              <a:solidFill>
                <a:srgbClr val="FFFFFF"/>
              </a:solidFill>
            </a:endParaRPr>
          </a:p>
        </p:txBody>
      </p:sp>
      <p:sp>
        <p:nvSpPr>
          <p:cNvPr id="1339407"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9408"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9409"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10"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11"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39412"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13"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14"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9415"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9416"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9417"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9418"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19"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20"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21"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2"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3"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4"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5"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6"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27"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28"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29"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9430"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9431"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32"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39433"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34"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9435"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9436"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9437"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9438"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39"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40"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41"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2"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3"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4"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5"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6"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47"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48"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49"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50"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51"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39452"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39453"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39454"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39455"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39456"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39457"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39458"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9459"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60"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9461"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62"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solidFill>
                  <a:srgbClr val="FFFFFF"/>
                </a:solidFill>
              </a:rPr>
              <a:t>  Three Cuts  </a:t>
            </a:r>
          </a:p>
        </p:txBody>
      </p:sp>
      <p:sp>
        <p:nvSpPr>
          <p:cNvPr id="1339463"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64"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39465"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9466"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#2</a:t>
            </a:r>
          </a:p>
        </p:txBody>
      </p:sp>
      <p:sp>
        <p:nvSpPr>
          <p:cNvPr id="1339467"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9468"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69"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70"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9471"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#3</a:t>
            </a:r>
          </a:p>
        </p:txBody>
      </p:sp>
      <p:sp>
        <p:nvSpPr>
          <p:cNvPr id="1339472"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9473"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74"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75"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39476"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39477" name="Oval 85"/>
          <p:cNvSpPr>
            <a:spLocks noChangeArrowheads="1"/>
          </p:cNvSpPr>
          <p:nvPr/>
        </p:nvSpPr>
        <p:spPr bwMode="auto">
          <a:xfrm>
            <a:off x="561975"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78" name="Oval 86"/>
          <p:cNvSpPr>
            <a:spLocks noChangeArrowheads="1"/>
          </p:cNvSpPr>
          <p:nvPr/>
        </p:nvSpPr>
        <p:spPr bwMode="auto">
          <a:xfrm>
            <a:off x="6305550"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79" name="Oval 87"/>
          <p:cNvSpPr>
            <a:spLocks noChangeArrowheads="1"/>
          </p:cNvSpPr>
          <p:nvPr/>
        </p:nvSpPr>
        <p:spPr bwMode="auto">
          <a:xfrm>
            <a:off x="3429000" y="36861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0" name="Text Box 88"/>
          <p:cNvSpPr txBox="1">
            <a:spLocks noChangeArrowheads="1"/>
          </p:cNvSpPr>
          <p:nvPr/>
        </p:nvSpPr>
        <p:spPr bwMode="auto">
          <a:xfrm>
            <a:off x="1074738" y="5949950"/>
            <a:ext cx="12430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62BD19"/>
                </a:solidFill>
              </a:rPr>
              <a:t>Good</a:t>
            </a:r>
          </a:p>
        </p:txBody>
      </p:sp>
      <p:sp>
        <p:nvSpPr>
          <p:cNvPr id="1339481" name="Text Box 89"/>
          <p:cNvSpPr txBox="1">
            <a:spLocks noChangeArrowheads="1"/>
          </p:cNvSpPr>
          <p:nvPr/>
        </p:nvSpPr>
        <p:spPr bwMode="auto">
          <a:xfrm>
            <a:off x="4148138" y="5949950"/>
            <a:ext cx="9509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39482" name="Text Box 90"/>
          <p:cNvSpPr txBox="1">
            <a:spLocks noChangeArrowheads="1"/>
          </p:cNvSpPr>
          <p:nvPr/>
        </p:nvSpPr>
        <p:spPr bwMode="auto">
          <a:xfrm>
            <a:off x="7032625" y="5949950"/>
            <a:ext cx="95091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39483" name="AutoShape 91"/>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4" name="AutoShape 9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5" name="AutoShape 93"/>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6" name="AutoShape 94"/>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7" name="Rectangle 95"/>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39488" name="Rectangle 96"/>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3411556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p:cNvSpPr>
            <a:spLocks noGrp="1" noChangeArrowheads="1"/>
          </p:cNvSpPr>
          <p:nvPr>
            <p:ph type="title"/>
          </p:nvPr>
        </p:nvSpPr>
        <p:spPr/>
        <p:txBody>
          <a:bodyPr/>
          <a:lstStyle/>
          <a:p>
            <a:r>
              <a:rPr lang="en-US"/>
              <a:t>Three Example Cuts</a:t>
            </a:r>
          </a:p>
        </p:txBody>
      </p:sp>
      <p:sp>
        <p:nvSpPr>
          <p:cNvPr id="1341443"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44"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solidFill>
                <a:srgbClr val="FFFFFF"/>
              </a:solidFill>
            </a:endParaRPr>
          </a:p>
        </p:txBody>
      </p:sp>
      <p:pic>
        <p:nvPicPr>
          <p:cNvPr id="134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41446"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47"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48"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49"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50"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51"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pic>
        <p:nvPicPr>
          <p:cNvPr id="13414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4145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41454"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 xmlns:a14="http://schemas.microsoft.com/office/drawing/2010/main">
                <a:solidFill>
                  <a:schemeClr val="bg1"/>
                </a:solidFill>
              </a14:hiddenFill>
            </a:ext>
          </a:extLst>
        </p:spPr>
        <p:txBody>
          <a:bodyPr/>
          <a:lstStyle/>
          <a:p>
            <a:endParaRPr lang="en-US">
              <a:solidFill>
                <a:srgbClr val="FFFFFF"/>
              </a:solidFill>
            </a:endParaRPr>
          </a:p>
        </p:txBody>
      </p:sp>
      <p:sp>
        <p:nvSpPr>
          <p:cNvPr id="1341455"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1456"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1457"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58"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59"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1460"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61"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62"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1463"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1464"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1465"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1466"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467"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68"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69"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0"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1"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2"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3"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4"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75"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76"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77"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1478"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1479"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80"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1481"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82"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1483"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1484"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1485"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1486"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487"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88"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489"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0"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1"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2"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3"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4"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495"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96"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97"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98"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499"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41500"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41501"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1502"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1503"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1504"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1505"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1506"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1507"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508"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1509"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510"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solidFill>
                  <a:srgbClr val="FFFFFF"/>
                </a:solidFill>
              </a:rPr>
              <a:t>  Three Cuts  </a:t>
            </a:r>
          </a:p>
        </p:txBody>
      </p:sp>
      <p:sp>
        <p:nvSpPr>
          <p:cNvPr id="1341511"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512"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1513"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1514"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#2</a:t>
            </a:r>
          </a:p>
        </p:txBody>
      </p:sp>
      <p:sp>
        <p:nvSpPr>
          <p:cNvPr id="1341515"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1516"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17"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18"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1519"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#3</a:t>
            </a:r>
          </a:p>
        </p:txBody>
      </p:sp>
      <p:sp>
        <p:nvSpPr>
          <p:cNvPr id="1341520"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1521"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22"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23"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1524"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1525" name="Oval 85"/>
          <p:cNvSpPr>
            <a:spLocks noChangeArrowheads="1"/>
          </p:cNvSpPr>
          <p:nvPr/>
        </p:nvSpPr>
        <p:spPr bwMode="auto">
          <a:xfrm>
            <a:off x="1771650"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26" name="Oval 86"/>
          <p:cNvSpPr>
            <a:spLocks noChangeArrowheads="1"/>
          </p:cNvSpPr>
          <p:nvPr/>
        </p:nvSpPr>
        <p:spPr bwMode="auto">
          <a:xfrm>
            <a:off x="7515225"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27" name="Oval 87"/>
          <p:cNvSpPr>
            <a:spLocks noChangeArrowheads="1"/>
          </p:cNvSpPr>
          <p:nvPr/>
        </p:nvSpPr>
        <p:spPr bwMode="auto">
          <a:xfrm>
            <a:off x="4638675" y="3609975"/>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28" name="Text Box 88"/>
          <p:cNvSpPr txBox="1">
            <a:spLocks noChangeArrowheads="1"/>
          </p:cNvSpPr>
          <p:nvPr/>
        </p:nvSpPr>
        <p:spPr bwMode="auto">
          <a:xfrm>
            <a:off x="1222375" y="5949950"/>
            <a:ext cx="95091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41529" name="Text Box 89"/>
          <p:cNvSpPr txBox="1">
            <a:spLocks noChangeArrowheads="1"/>
          </p:cNvSpPr>
          <p:nvPr/>
        </p:nvSpPr>
        <p:spPr bwMode="auto">
          <a:xfrm>
            <a:off x="4002088" y="5949950"/>
            <a:ext cx="12430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62BD19"/>
                </a:solidFill>
              </a:rPr>
              <a:t>Good</a:t>
            </a:r>
          </a:p>
        </p:txBody>
      </p:sp>
      <p:sp>
        <p:nvSpPr>
          <p:cNvPr id="1341530" name="Text Box 90"/>
          <p:cNvSpPr txBox="1">
            <a:spLocks noChangeArrowheads="1"/>
          </p:cNvSpPr>
          <p:nvPr/>
        </p:nvSpPr>
        <p:spPr bwMode="auto">
          <a:xfrm>
            <a:off x="7032625" y="5949950"/>
            <a:ext cx="95091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FF0000"/>
                </a:solidFill>
              </a:rPr>
              <a:t>Bad</a:t>
            </a:r>
          </a:p>
        </p:txBody>
      </p:sp>
      <p:sp>
        <p:nvSpPr>
          <p:cNvPr id="1341531" name="AutoShape 91"/>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32" name="AutoShape 9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33" name="AutoShape 93"/>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34" name="AutoShape 94"/>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35" name="Rectangle 95"/>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1536" name="Rectangle 96"/>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2180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Grp="1" noChangeArrowheads="1"/>
          </p:cNvSpPr>
          <p:nvPr>
            <p:ph type="title"/>
          </p:nvPr>
        </p:nvSpPr>
        <p:spPr/>
        <p:txBody>
          <a:bodyPr/>
          <a:lstStyle/>
          <a:p>
            <a:r>
              <a:rPr lang="en-US"/>
              <a:t>Three Example Cuts</a:t>
            </a:r>
          </a:p>
        </p:txBody>
      </p:sp>
      <p:sp>
        <p:nvSpPr>
          <p:cNvPr id="1343491"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2"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solidFill>
                <a:srgbClr val="FFFFFF"/>
              </a:solidFill>
            </a:endParaRPr>
          </a:p>
        </p:txBody>
      </p:sp>
      <p:pic>
        <p:nvPicPr>
          <p:cNvPr id="134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43494"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5"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6"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7"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8"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499"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pic>
        <p:nvPicPr>
          <p:cNvPr id="13435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435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43502"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 xmlns:a14="http://schemas.microsoft.com/office/drawing/2010/main">
                <a:solidFill>
                  <a:schemeClr val="bg1"/>
                </a:solidFill>
              </a14:hiddenFill>
            </a:ext>
          </a:extLst>
        </p:spPr>
        <p:txBody>
          <a:bodyPr/>
          <a:lstStyle/>
          <a:p>
            <a:endParaRPr lang="en-US">
              <a:solidFill>
                <a:srgbClr val="FFFFFF"/>
              </a:solidFill>
            </a:endParaRPr>
          </a:p>
        </p:txBody>
      </p:sp>
      <p:sp>
        <p:nvSpPr>
          <p:cNvPr id="1343503"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3504"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3505"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06"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07"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solidFill>
                <a:srgbClr val="FFFFFF"/>
              </a:solidFill>
            </a:endParaRPr>
          </a:p>
        </p:txBody>
      </p:sp>
      <p:sp>
        <p:nvSpPr>
          <p:cNvPr id="1343508"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09"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10"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3511"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3512"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3513"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3514"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15"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16"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17"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18"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19"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20"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21"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22"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23"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24"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25"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3526"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3527"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28"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solidFill>
                <a:srgbClr val="FFFFFF"/>
              </a:solidFill>
            </a:endParaRPr>
          </a:p>
        </p:txBody>
      </p:sp>
      <p:sp>
        <p:nvSpPr>
          <p:cNvPr id="1343529"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30"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3531"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3532"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3533"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3534"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35"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36"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37"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38"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39"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40"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41"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42"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43"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44"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45"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46"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47"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43548"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solidFill>
                <a:srgbClr val="FFFFFF"/>
              </a:solidFill>
            </a:endParaRPr>
          </a:p>
        </p:txBody>
      </p:sp>
      <p:sp>
        <p:nvSpPr>
          <p:cNvPr id="1343549"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solidFill>
                <a:srgbClr val="FFFFFF"/>
              </a:solidFill>
            </a:endParaRPr>
          </a:p>
        </p:txBody>
      </p:sp>
      <p:sp>
        <p:nvSpPr>
          <p:cNvPr id="1343550"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1</a:t>
            </a:r>
          </a:p>
        </p:txBody>
      </p:sp>
      <p:sp>
        <p:nvSpPr>
          <p:cNvPr id="1343551"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2</a:t>
            </a:r>
          </a:p>
        </p:txBody>
      </p:sp>
      <p:sp>
        <p:nvSpPr>
          <p:cNvPr id="1343552"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3</a:t>
            </a:r>
          </a:p>
        </p:txBody>
      </p:sp>
      <p:sp>
        <p:nvSpPr>
          <p:cNvPr id="1343553"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FF"/>
                </a:solidFill>
              </a:rPr>
              <a:t>4</a:t>
            </a:r>
          </a:p>
        </p:txBody>
      </p:sp>
      <p:sp>
        <p:nvSpPr>
          <p:cNvPr id="1343554"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43555"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56"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43557"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58"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solidFill>
                  <a:srgbClr val="FFFFFF"/>
                </a:solidFill>
              </a:rPr>
              <a:t>  Three Cuts  </a:t>
            </a:r>
          </a:p>
        </p:txBody>
      </p:sp>
      <p:sp>
        <p:nvSpPr>
          <p:cNvPr id="1343559"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60"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343561"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3562"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#2</a:t>
            </a:r>
          </a:p>
        </p:txBody>
      </p:sp>
      <p:sp>
        <p:nvSpPr>
          <p:cNvPr id="1343563"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3564"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65"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66" name="AutoShape 78"/>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67" name="Rectangle 79"/>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3568" name="Rectangle 80"/>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#3</a:t>
            </a:r>
          </a:p>
        </p:txBody>
      </p:sp>
      <p:sp>
        <p:nvSpPr>
          <p:cNvPr id="1343569" name="Rectangle 81"/>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3570" name="AutoShape 8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1" name="AutoShape 8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2" name="AutoShape 8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3" name="Rectangle 85"/>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#1</a:t>
            </a:r>
          </a:p>
        </p:txBody>
      </p:sp>
      <p:sp>
        <p:nvSpPr>
          <p:cNvPr id="1343574" name="Rectangle 86"/>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rgbClr val="000000"/>
                </a:solidFill>
              </a:rPr>
              <a:t>#4</a:t>
            </a:r>
          </a:p>
        </p:txBody>
      </p:sp>
      <p:sp>
        <p:nvSpPr>
          <p:cNvPr id="1343575"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6"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7" name="Rectangle 89"/>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8" name="Rectangle 90"/>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79" name="Oval 91"/>
          <p:cNvSpPr>
            <a:spLocks noChangeArrowheads="1"/>
          </p:cNvSpPr>
          <p:nvPr/>
        </p:nvSpPr>
        <p:spPr bwMode="auto">
          <a:xfrm>
            <a:off x="2628900"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80" name="Oval 92"/>
          <p:cNvSpPr>
            <a:spLocks noChangeArrowheads="1"/>
          </p:cNvSpPr>
          <p:nvPr/>
        </p:nvSpPr>
        <p:spPr bwMode="auto">
          <a:xfrm>
            <a:off x="8372475"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81" name="Oval 93"/>
          <p:cNvSpPr>
            <a:spLocks noChangeArrowheads="1"/>
          </p:cNvSpPr>
          <p:nvPr/>
        </p:nvSpPr>
        <p:spPr bwMode="auto">
          <a:xfrm>
            <a:off x="5495925" y="3867150"/>
            <a:ext cx="128588" cy="109538"/>
          </a:xfrm>
          <a:prstGeom prst="ellipse">
            <a:avLst/>
          </a:prstGeom>
          <a:solidFill>
            <a:schemeClr val="hlink"/>
          </a:solidFill>
          <a:ln w="12700">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343582" name="Text Box 94"/>
          <p:cNvSpPr txBox="1">
            <a:spLocks noChangeArrowheads="1"/>
          </p:cNvSpPr>
          <p:nvPr/>
        </p:nvSpPr>
        <p:spPr bwMode="auto">
          <a:xfrm>
            <a:off x="1076325" y="5949950"/>
            <a:ext cx="124301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62BD19"/>
                </a:solidFill>
              </a:rPr>
              <a:t>Good</a:t>
            </a:r>
          </a:p>
        </p:txBody>
      </p:sp>
      <p:sp>
        <p:nvSpPr>
          <p:cNvPr id="1343583" name="Text Box 95"/>
          <p:cNvSpPr txBox="1">
            <a:spLocks noChangeArrowheads="1"/>
          </p:cNvSpPr>
          <p:nvPr/>
        </p:nvSpPr>
        <p:spPr bwMode="auto">
          <a:xfrm>
            <a:off x="4002088" y="5949950"/>
            <a:ext cx="12430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62BD19"/>
                </a:solidFill>
              </a:rPr>
              <a:t>Good</a:t>
            </a:r>
          </a:p>
        </p:txBody>
      </p:sp>
      <p:sp>
        <p:nvSpPr>
          <p:cNvPr id="1343584" name="Text Box 96"/>
          <p:cNvSpPr txBox="1">
            <a:spLocks noChangeArrowheads="1"/>
          </p:cNvSpPr>
          <p:nvPr/>
        </p:nvSpPr>
        <p:spPr bwMode="auto">
          <a:xfrm>
            <a:off x="6886575" y="5949950"/>
            <a:ext cx="124301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3200" b="1">
                <a:solidFill>
                  <a:srgbClr val="62BD19"/>
                </a:solidFill>
              </a:rPr>
              <a:t>Good</a:t>
            </a:r>
          </a:p>
        </p:txBody>
      </p:sp>
    </p:spTree>
    <p:extLst>
      <p:ext uri="{BB962C8B-B14F-4D97-AF65-F5344CB8AC3E}">
        <p14:creationId xmlns:p14="http://schemas.microsoft.com/office/powerpoint/2010/main" val="2057601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descr="RCtableauColorBig_ei"/>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47688" y="76200"/>
            <a:ext cx="8062912" cy="60420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345539" name="Text Box 3"/>
          <p:cNvSpPr txBox="1">
            <a:spLocks noChangeArrowheads="1"/>
          </p:cNvSpPr>
          <p:nvPr/>
        </p:nvSpPr>
        <p:spPr bwMode="auto">
          <a:xfrm>
            <a:off x="952500" y="6019800"/>
            <a:ext cx="7239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2000">
                <a:solidFill>
                  <a:srgbClr val="FFFFFF"/>
                </a:solidFill>
              </a:rPr>
              <a:t>Tableau, 630K polygons, 13</a:t>
            </a:r>
            <a:r>
              <a:rPr lang="en-US" sz="800">
                <a:solidFill>
                  <a:srgbClr val="FFFFFF"/>
                </a:solidFill>
              </a:rPr>
              <a:t> </a:t>
            </a:r>
            <a:r>
              <a:rPr lang="en-US" sz="2000">
                <a:solidFill>
                  <a:srgbClr val="FFFFFF"/>
                </a:solidFill>
              </a:rPr>
              <a:t>000 lights, (EnvMap+Indirect)</a:t>
            </a:r>
          </a:p>
        </p:txBody>
      </p:sp>
      <p:sp>
        <p:nvSpPr>
          <p:cNvPr id="1345540" name="Text Box 4"/>
          <p:cNvSpPr txBox="1">
            <a:spLocks noChangeArrowheads="1"/>
          </p:cNvSpPr>
          <p:nvPr/>
        </p:nvSpPr>
        <p:spPr bwMode="auto">
          <a:xfrm>
            <a:off x="2122488" y="6461125"/>
            <a:ext cx="48355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a:solidFill>
                  <a:srgbClr val="FFFFCC"/>
                </a:solidFill>
              </a:rPr>
              <a:t>Avg. shadow rays per eye ray 17 (</a:t>
            </a:r>
            <a:r>
              <a:rPr lang="en-US" sz="2000" b="1">
                <a:solidFill>
                  <a:srgbClr val="FFFFCC"/>
                </a:solidFill>
              </a:rPr>
              <a:t>0.13%</a:t>
            </a:r>
            <a:r>
              <a:rPr lang="en-US" sz="2000">
                <a:solidFill>
                  <a:srgbClr val="FFFFCC"/>
                </a:solidFill>
              </a:rPr>
              <a:t>)</a:t>
            </a:r>
          </a:p>
        </p:txBody>
      </p:sp>
    </p:spTree>
    <p:extLst>
      <p:ext uri="{BB962C8B-B14F-4D97-AF65-F5344CB8AC3E}">
        <p14:creationId xmlns:p14="http://schemas.microsoft.com/office/powerpoint/2010/main" val="3146367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US" dirty="0"/>
              <a:t>NVIDIA </a:t>
            </a:r>
            <a:r>
              <a:rPr lang="en-US" dirty="0" err="1"/>
              <a:t>ReSTIR</a:t>
            </a:r>
            <a:r>
              <a:rPr lang="en-US" dirty="0"/>
              <a:t> RTX DI</a:t>
            </a:r>
          </a:p>
        </p:txBody>
      </p:sp>
      <p:sp>
        <p:nvSpPr>
          <p:cNvPr id="1740803" name="Rectangle 3"/>
          <p:cNvSpPr>
            <a:spLocks noGrp="1" noChangeArrowheads="1"/>
          </p:cNvSpPr>
          <p:nvPr>
            <p:ph type="body" idx="1"/>
          </p:nvPr>
        </p:nvSpPr>
        <p:spPr>
          <a:xfrm>
            <a:off x="387350" y="1216737"/>
            <a:ext cx="8940800" cy="5029200"/>
          </a:xfrm>
        </p:spPr>
        <p:txBody>
          <a:bodyPr/>
          <a:lstStyle/>
          <a:p>
            <a:pPr lvl="1"/>
            <a:r>
              <a:rPr lang="en-US" dirty="0" err="1"/>
              <a:t>Bitterli</a:t>
            </a:r>
            <a:r>
              <a:rPr lang="en-US" dirty="0"/>
              <a:t> et al. 20 Spatiotemporal reservoir resampling</a:t>
            </a:r>
          </a:p>
          <a:p>
            <a:pPr lvl="1"/>
            <a:r>
              <a:rPr lang="en-US" dirty="0"/>
              <a:t>Real-Time Direct Lighting from millions of lights</a:t>
            </a:r>
          </a:p>
        </p:txBody>
      </p:sp>
      <p:pic>
        <p:nvPicPr>
          <p:cNvPr id="2" name="Picture 1">
            <a:hlinkClick r:id="rId2"/>
          </p:cNvPr>
          <p:cNvPicPr>
            <a:picLocks noChangeAspect="1"/>
          </p:cNvPicPr>
          <p:nvPr/>
        </p:nvPicPr>
        <p:blipFill>
          <a:blip r:embed="rId3"/>
          <a:stretch>
            <a:fillRect/>
          </a:stretch>
        </p:blipFill>
        <p:spPr>
          <a:xfrm>
            <a:off x="311519" y="2156149"/>
            <a:ext cx="8534400" cy="4521200"/>
          </a:xfrm>
          <a:prstGeom prst="rect">
            <a:avLst/>
          </a:prstGeom>
        </p:spPr>
      </p:pic>
    </p:spTree>
    <p:extLst>
      <p:ext uri="{BB962C8B-B14F-4D97-AF65-F5344CB8AC3E}">
        <p14:creationId xmlns:p14="http://schemas.microsoft.com/office/powerpoint/2010/main" val="1686142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0" name="Picture 9" descr="A picture containing close&#10;&#10;Description automatically generated">
            <a:extLst>
              <a:ext uri="{FF2B5EF4-FFF2-40B4-BE49-F238E27FC236}">
                <a16:creationId xmlns:a16="http://schemas.microsoft.com/office/drawing/2014/main" id="{E169F7CD-8EA9-5D7E-FC9F-64DAECEB3A9C}"/>
              </a:ext>
            </a:extLst>
          </p:cNvPr>
          <p:cNvPicPr>
            <a:picLocks noChangeAspect="1"/>
          </p:cNvPicPr>
          <p:nvPr/>
        </p:nvPicPr>
        <p:blipFill>
          <a:blip r:embed="rId3"/>
          <a:stretch>
            <a:fillRect/>
          </a:stretch>
        </p:blipFill>
        <p:spPr>
          <a:xfrm>
            <a:off x="6651015" y="3835037"/>
            <a:ext cx="2401312" cy="1350738"/>
          </a:xfrm>
          <a:prstGeom prst="rect">
            <a:avLst/>
          </a:prstGeom>
        </p:spPr>
      </p:pic>
      <p:pic>
        <p:nvPicPr>
          <p:cNvPr id="5" name="Picture 4">
            <a:extLst>
              <a:ext uri="{FF2B5EF4-FFF2-40B4-BE49-F238E27FC236}">
                <a16:creationId xmlns:a16="http://schemas.microsoft.com/office/drawing/2014/main" id="{1D77720C-E210-2383-2E10-92639D91B049}"/>
              </a:ext>
            </a:extLst>
          </p:cNvPr>
          <p:cNvPicPr>
            <a:picLocks noChangeAspect="1"/>
          </p:cNvPicPr>
          <p:nvPr/>
        </p:nvPicPr>
        <p:blipFill>
          <a:blip r:embed="rId4"/>
          <a:stretch>
            <a:fillRect/>
          </a:stretch>
        </p:blipFill>
        <p:spPr>
          <a:xfrm>
            <a:off x="5858073" y="2206136"/>
            <a:ext cx="2401311" cy="1350737"/>
          </a:xfrm>
          <a:prstGeom prst="rect">
            <a:avLst/>
          </a:prstGeom>
        </p:spPr>
      </p:pic>
      <p:sp>
        <p:nvSpPr>
          <p:cNvPr id="116" name="Google Shape;116;p4"/>
          <p:cNvSpPr txBox="1">
            <a:spLocks noGrp="1"/>
          </p:cNvSpPr>
          <p:nvPr>
            <p:ph type="title"/>
          </p:nvPr>
        </p:nvSpPr>
        <p:spPr>
          <a:xfrm>
            <a:off x="726622" y="857251"/>
            <a:ext cx="6041805" cy="984017"/>
          </a:xfrm>
          <a:prstGeom prst="rect">
            <a:avLst/>
          </a:prstGeom>
          <a:noFill/>
          <a:ln>
            <a:noFill/>
          </a:ln>
        </p:spPr>
        <p:txBody>
          <a:bodyPr spcFirstLastPara="1" wrap="square" lIns="0" tIns="34275" rIns="68569" bIns="34275" anchor="ctr" anchorCtr="0">
            <a:noAutofit/>
          </a:bodyPr>
          <a:lstStyle/>
          <a:p>
            <a:pPr>
              <a:buSzPts val="2600"/>
            </a:pPr>
            <a:r>
              <a:rPr lang="en-US" dirty="0"/>
              <a:t>What </a:t>
            </a:r>
            <a:r>
              <a:rPr lang="en-US" i="1" u="sng" dirty="0"/>
              <a:t>is</a:t>
            </a:r>
            <a:r>
              <a:rPr lang="en-US" dirty="0"/>
              <a:t> </a:t>
            </a:r>
            <a:r>
              <a:rPr lang="en-US" dirty="0" err="1"/>
              <a:t>ReSTIR</a:t>
            </a:r>
            <a:r>
              <a:rPr lang="en-US" dirty="0"/>
              <a:t>?</a:t>
            </a:r>
            <a:endParaRPr dirty="0"/>
          </a:p>
        </p:txBody>
      </p:sp>
      <p:sp>
        <p:nvSpPr>
          <p:cNvPr id="117" name="Google Shape;117;p4"/>
          <p:cNvSpPr txBox="1">
            <a:spLocks noGrp="1"/>
          </p:cNvSpPr>
          <p:nvPr>
            <p:ph type="body" idx="1"/>
          </p:nvPr>
        </p:nvSpPr>
        <p:spPr>
          <a:xfrm>
            <a:off x="321906" y="2199060"/>
            <a:ext cx="6446521" cy="3163183"/>
          </a:xfrm>
          <a:prstGeom prst="rect">
            <a:avLst/>
          </a:prstGeom>
          <a:noFill/>
          <a:ln>
            <a:noFill/>
          </a:ln>
        </p:spPr>
        <p:txBody>
          <a:bodyPr spcFirstLastPara="1" wrap="square" lIns="0" tIns="34275" rIns="68569" bIns="34275" anchor="t" anchorCtr="0">
            <a:normAutofit fontScale="85000" lnSpcReduction="20000"/>
          </a:bodyPr>
          <a:lstStyle/>
          <a:p>
            <a:r>
              <a:rPr lang="en-US" dirty="0"/>
              <a:t>Simply:  A way to reuse samples by sharing among pixels</a:t>
            </a:r>
          </a:p>
          <a:p>
            <a:pPr lvl="1"/>
            <a:r>
              <a:rPr lang="en-US" dirty="0"/>
              <a:t>Ray tracing is expensive</a:t>
            </a:r>
          </a:p>
          <a:p>
            <a:pPr lvl="1"/>
            <a:r>
              <a:rPr lang="en-US" dirty="0"/>
              <a:t>By amortizing costs, we increase the </a:t>
            </a:r>
            <a:r>
              <a:rPr lang="en-US" b="1" i="1" dirty="0"/>
              <a:t>effective</a:t>
            </a:r>
            <a:r>
              <a:rPr lang="en-US" dirty="0"/>
              <a:t> sample count</a:t>
            </a:r>
          </a:p>
          <a:p>
            <a:pPr lvl="1"/>
            <a:r>
              <a:rPr lang="en-US" dirty="0" err="1"/>
              <a:t>ReSTIR</a:t>
            </a:r>
            <a:r>
              <a:rPr lang="en-US" dirty="0"/>
              <a:t> gives a 100x to 10,000x sample count multiplier</a:t>
            </a:r>
          </a:p>
          <a:p>
            <a:pPr lvl="2"/>
            <a:r>
              <a:rPr lang="en-US" dirty="0"/>
              <a:t>Exact multiplier is hard to measure; handwavy</a:t>
            </a:r>
          </a:p>
          <a:p>
            <a:pPr lvl="1"/>
            <a:endParaRPr lang="en-US" dirty="0"/>
          </a:p>
          <a:p>
            <a:r>
              <a:rPr lang="en-US" dirty="0"/>
              <a:t>Think: A post-process denoiser, but </a:t>
            </a:r>
            <a:r>
              <a:rPr lang="en-US" b="1" i="1" dirty="0"/>
              <a:t>inside</a:t>
            </a:r>
            <a:r>
              <a:rPr lang="en-US" dirty="0"/>
              <a:t> the renderer</a:t>
            </a:r>
          </a:p>
          <a:p>
            <a:pPr lvl="1"/>
            <a:r>
              <a:rPr lang="en-US" dirty="0"/>
              <a:t>Denoiser says:  </a:t>
            </a:r>
            <a:r>
              <a:rPr lang="en-US" sz="600" dirty="0"/>
              <a:t> </a:t>
            </a:r>
            <a:r>
              <a:rPr lang="en-US" dirty="0"/>
              <a:t>“neighbors are similar, so blur colors across pixels”</a:t>
            </a:r>
          </a:p>
          <a:p>
            <a:pPr lvl="1"/>
            <a:r>
              <a:rPr lang="en-US" dirty="0" err="1"/>
              <a:t>ReSTIR</a:t>
            </a:r>
            <a:r>
              <a:rPr lang="en-US" dirty="0"/>
              <a:t> says:    “neighbors are similar, so reuse samples (or PDFs) across pixels”</a:t>
            </a:r>
          </a:p>
          <a:p>
            <a:endParaRPr lang="en-US" dirty="0"/>
          </a:p>
          <a:p>
            <a:r>
              <a:rPr lang="en-US" dirty="0"/>
              <a:t>Unlike denoising, </a:t>
            </a:r>
            <a:r>
              <a:rPr lang="en-US" dirty="0" err="1"/>
              <a:t>ReSTIR</a:t>
            </a:r>
            <a:r>
              <a:rPr lang="en-US" dirty="0"/>
              <a:t> can be unbiased</a:t>
            </a:r>
            <a:endParaRPr lang="en-US" dirty="0">
              <a:solidFill>
                <a:schemeClr val="bg1">
                  <a:lumMod val="65000"/>
                </a:schemeClr>
              </a:solidFill>
            </a:endParaRPr>
          </a:p>
          <a:p>
            <a:pPr lvl="1"/>
            <a:r>
              <a:rPr lang="en-US" dirty="0"/>
              <a:t>Why?  In the renderer, we can reuse data </a:t>
            </a:r>
            <a:r>
              <a:rPr lang="en-US" b="1" i="1" dirty="0"/>
              <a:t>before</a:t>
            </a:r>
            <a:r>
              <a:rPr lang="en-US" dirty="0"/>
              <a:t> throwing important stuff away</a:t>
            </a:r>
          </a:p>
          <a:p>
            <a:pPr marL="85725" indent="0">
              <a:buNone/>
            </a:pPr>
            <a:endParaRPr lang="en-US" dirty="0"/>
          </a:p>
        </p:txBody>
      </p:sp>
      <p:sp>
        <p:nvSpPr>
          <p:cNvPr id="2" name="Google Shape;116;p4">
            <a:extLst>
              <a:ext uri="{FF2B5EF4-FFF2-40B4-BE49-F238E27FC236}">
                <a16:creationId xmlns:a16="http://schemas.microsoft.com/office/drawing/2014/main" id="{65271F04-F387-B280-6EEC-E407C8FD58BB}"/>
              </a:ext>
            </a:extLst>
          </p:cNvPr>
          <p:cNvSpPr txBox="1">
            <a:spLocks/>
          </p:cNvSpPr>
          <p:nvPr/>
        </p:nvSpPr>
        <p:spPr>
          <a:xfrm>
            <a:off x="936286" y="1117921"/>
            <a:ext cx="6041805" cy="984017"/>
          </a:xfrm>
          <a:prstGeom prst="rect">
            <a:avLst/>
          </a:prstGeom>
          <a:noFill/>
          <a:ln>
            <a:noFill/>
          </a:ln>
        </p:spPr>
        <p:txBody>
          <a:bodyPr spcFirstLastPara="1" wrap="square" lIns="0"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Arial"/>
              <a:buNone/>
              <a:defRPr sz="2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eaLnBrk="1" fontAlgn="auto" hangingPunct="1">
              <a:buClr>
                <a:srgbClr val="23150E"/>
              </a:buClr>
              <a:buSzPts val="2600"/>
            </a:pPr>
            <a:r>
              <a:rPr lang="en-US" sz="1200" kern="0" dirty="0">
                <a:solidFill>
                  <a:srgbClr val="FFFFFF">
                    <a:lumMod val="65000"/>
                  </a:srgbClr>
                </a:solidFill>
              </a:rPr>
              <a:t>(Aka </a:t>
            </a:r>
            <a:r>
              <a:rPr lang="en-US" sz="1200" kern="0" dirty="0" err="1">
                <a:solidFill>
                  <a:srgbClr val="FFFFFF">
                    <a:lumMod val="50000"/>
                  </a:srgbClr>
                </a:solidFill>
              </a:rPr>
              <a:t>Re</a:t>
            </a:r>
            <a:r>
              <a:rPr lang="en-US" sz="1200" kern="0" dirty="0" err="1">
                <a:solidFill>
                  <a:srgbClr val="FFFFFF">
                    <a:lumMod val="65000"/>
                  </a:srgbClr>
                </a:solidFill>
              </a:rPr>
              <a:t>sevoir</a:t>
            </a:r>
            <a:r>
              <a:rPr lang="en-US" sz="1200" kern="0" dirty="0">
                <a:solidFill>
                  <a:srgbClr val="FFFFFF">
                    <a:lumMod val="65000"/>
                  </a:srgbClr>
                </a:solidFill>
              </a:rPr>
              <a:t>-based </a:t>
            </a:r>
            <a:r>
              <a:rPr lang="en-US" sz="1200" kern="0" dirty="0">
                <a:solidFill>
                  <a:srgbClr val="FFFFFF">
                    <a:lumMod val="50000"/>
                  </a:srgbClr>
                </a:solidFill>
              </a:rPr>
              <a:t>S</a:t>
            </a:r>
            <a:r>
              <a:rPr lang="en-US" sz="1200" kern="0" dirty="0">
                <a:solidFill>
                  <a:srgbClr val="FFFFFF">
                    <a:lumMod val="65000"/>
                  </a:srgbClr>
                </a:solidFill>
              </a:rPr>
              <a:t>patio</a:t>
            </a:r>
            <a:r>
              <a:rPr lang="en-US" sz="1200" kern="0" dirty="0">
                <a:solidFill>
                  <a:srgbClr val="FFFFFF">
                    <a:lumMod val="50000"/>
                  </a:srgbClr>
                </a:solidFill>
              </a:rPr>
              <a:t>t</a:t>
            </a:r>
            <a:r>
              <a:rPr lang="en-US" sz="1200" kern="0" dirty="0">
                <a:solidFill>
                  <a:srgbClr val="FFFFFF">
                    <a:lumMod val="65000"/>
                  </a:srgbClr>
                </a:solidFill>
              </a:rPr>
              <a:t>emporal </a:t>
            </a:r>
            <a:r>
              <a:rPr lang="en-US" sz="1200" kern="0" dirty="0">
                <a:solidFill>
                  <a:srgbClr val="FFFFFF">
                    <a:lumMod val="50000"/>
                  </a:srgbClr>
                </a:solidFill>
              </a:rPr>
              <a:t>I</a:t>
            </a:r>
            <a:r>
              <a:rPr lang="en-US" sz="1200" kern="0" dirty="0">
                <a:solidFill>
                  <a:srgbClr val="FFFFFF">
                    <a:lumMod val="65000"/>
                  </a:srgbClr>
                </a:solidFill>
              </a:rPr>
              <a:t>mportance </a:t>
            </a:r>
            <a:r>
              <a:rPr lang="en-US" sz="1200" kern="0" dirty="0">
                <a:solidFill>
                  <a:srgbClr val="FFFFFF">
                    <a:lumMod val="50000"/>
                  </a:srgbClr>
                </a:solidFill>
              </a:rPr>
              <a:t>R</a:t>
            </a:r>
            <a:r>
              <a:rPr lang="en-US" sz="1200" kern="0" dirty="0">
                <a:solidFill>
                  <a:srgbClr val="FFFFFF">
                    <a:lumMod val="65000"/>
                  </a:srgbClr>
                </a:solidFill>
              </a:rPr>
              <a:t>esampling)</a:t>
            </a:r>
          </a:p>
        </p:txBody>
      </p:sp>
      <p:cxnSp>
        <p:nvCxnSpPr>
          <p:cNvPr id="8" name="Straight Arrow Connector 7">
            <a:extLst>
              <a:ext uri="{FF2B5EF4-FFF2-40B4-BE49-F238E27FC236}">
                <a16:creationId xmlns:a16="http://schemas.microsoft.com/office/drawing/2014/main" id="{3FDDEB14-7DE7-B0B9-4F18-49EF0A619033}"/>
              </a:ext>
            </a:extLst>
          </p:cNvPr>
          <p:cNvCxnSpPr>
            <a:cxnSpLocks/>
          </p:cNvCxnSpPr>
          <p:nvPr/>
        </p:nvCxnSpPr>
        <p:spPr>
          <a:xfrm>
            <a:off x="6249538" y="3602609"/>
            <a:ext cx="338848" cy="44019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E6D731-5CD2-040E-B67F-465F9ACBBD9A}"/>
              </a:ext>
            </a:extLst>
          </p:cNvPr>
          <p:cNvSpPr txBox="1"/>
          <p:nvPr/>
        </p:nvSpPr>
        <p:spPr>
          <a:xfrm>
            <a:off x="5858073" y="3342121"/>
            <a:ext cx="2289409" cy="253916"/>
          </a:xfrm>
          <a:prstGeom prst="rect">
            <a:avLst/>
          </a:prstGeom>
          <a:noFill/>
        </p:spPr>
        <p:txBody>
          <a:bodyPr wrap="none" rtlCol="0">
            <a:spAutoFit/>
          </a:bodyPr>
          <a:lstStyle/>
          <a:p>
            <a:pPr algn="l" defTabSz="685800" eaLnBrk="1" fontAlgn="auto" hangingPunct="1">
              <a:spcBef>
                <a:spcPts val="0"/>
              </a:spcBef>
              <a:spcAft>
                <a:spcPts val="0"/>
              </a:spcAft>
              <a:buClr>
                <a:srgbClr val="000000"/>
              </a:buClr>
            </a:pPr>
            <a:r>
              <a:rPr lang="en-US" sz="1050" b="1" kern="0" dirty="0">
                <a:solidFill>
                  <a:srgbClr val="FFFFFF"/>
                </a:solidFill>
                <a:latin typeface="Arial"/>
                <a:cs typeface="Arial"/>
                <a:sym typeface="Arial"/>
              </a:rPr>
              <a:t>Path tracing with 1 path per pixel</a:t>
            </a:r>
          </a:p>
        </p:txBody>
      </p:sp>
      <p:sp>
        <p:nvSpPr>
          <p:cNvPr id="11" name="TextBox 10">
            <a:extLst>
              <a:ext uri="{FF2B5EF4-FFF2-40B4-BE49-F238E27FC236}">
                <a16:creationId xmlns:a16="http://schemas.microsoft.com/office/drawing/2014/main" id="{4EA55E4A-0016-4592-0AB5-DB5B356A0370}"/>
              </a:ext>
            </a:extLst>
          </p:cNvPr>
          <p:cNvSpPr txBox="1"/>
          <p:nvPr/>
        </p:nvSpPr>
        <p:spPr>
          <a:xfrm>
            <a:off x="6651015" y="4954942"/>
            <a:ext cx="2172390" cy="253916"/>
          </a:xfrm>
          <a:prstGeom prst="rect">
            <a:avLst/>
          </a:prstGeom>
          <a:noFill/>
        </p:spPr>
        <p:txBody>
          <a:bodyPr wrap="none" rtlCol="0">
            <a:spAutoFit/>
          </a:bodyPr>
          <a:lstStyle/>
          <a:p>
            <a:pPr algn="l" defTabSz="685800" eaLnBrk="1" fontAlgn="auto" hangingPunct="1">
              <a:spcBef>
                <a:spcPts val="0"/>
              </a:spcBef>
              <a:spcAft>
                <a:spcPts val="0"/>
              </a:spcAft>
              <a:buClr>
                <a:srgbClr val="000000"/>
              </a:buClr>
            </a:pPr>
            <a:r>
              <a:rPr lang="en-US" sz="1050" b="1" kern="0" dirty="0" err="1">
                <a:solidFill>
                  <a:srgbClr val="FFFFFF"/>
                </a:solidFill>
                <a:latin typeface="Arial"/>
                <a:cs typeface="Arial"/>
                <a:sym typeface="Arial"/>
              </a:rPr>
              <a:t>ReSTIR</a:t>
            </a:r>
            <a:r>
              <a:rPr lang="en-US" sz="1050" b="1" kern="0" dirty="0">
                <a:solidFill>
                  <a:srgbClr val="FFFFFF"/>
                </a:solidFill>
                <a:latin typeface="Arial"/>
                <a:cs typeface="Arial"/>
                <a:sym typeface="Arial"/>
              </a:rPr>
              <a:t> with 1 sample per pixel</a:t>
            </a:r>
          </a:p>
        </p:txBody>
      </p:sp>
      <p:sp>
        <p:nvSpPr>
          <p:cNvPr id="12" name="TextBox 11">
            <a:extLst>
              <a:ext uri="{FF2B5EF4-FFF2-40B4-BE49-F238E27FC236}">
                <a16:creationId xmlns:a16="http://schemas.microsoft.com/office/drawing/2014/main" id="{7030DBAD-A0F9-7621-E77A-356F1F5823E0}"/>
              </a:ext>
            </a:extLst>
          </p:cNvPr>
          <p:cNvSpPr txBox="1"/>
          <p:nvPr/>
        </p:nvSpPr>
        <p:spPr>
          <a:xfrm>
            <a:off x="5871664" y="2206136"/>
            <a:ext cx="588623" cy="253916"/>
          </a:xfrm>
          <a:prstGeom prst="rect">
            <a:avLst/>
          </a:prstGeom>
          <a:noFill/>
        </p:spPr>
        <p:txBody>
          <a:bodyPr wrap="none" rtlCol="0">
            <a:spAutoFit/>
          </a:bodyPr>
          <a:lstStyle/>
          <a:p>
            <a:pPr algn="l" defTabSz="685800" eaLnBrk="1" fontAlgn="auto" hangingPunct="1">
              <a:spcBef>
                <a:spcPts val="0"/>
              </a:spcBef>
              <a:spcAft>
                <a:spcPts val="0"/>
              </a:spcAft>
              <a:buClr>
                <a:srgbClr val="000000"/>
              </a:buClr>
            </a:pPr>
            <a:r>
              <a:rPr lang="en-US" sz="1050" kern="0" dirty="0">
                <a:solidFill>
                  <a:srgbClr val="FFFFFF"/>
                </a:solidFill>
                <a:latin typeface="Arial"/>
                <a:cs typeface="Arial"/>
                <a:sym typeface="Arial"/>
              </a:rPr>
              <a:t>2.1 </a:t>
            </a:r>
            <a:r>
              <a:rPr lang="en-US" sz="1050" kern="0" dirty="0" err="1">
                <a:solidFill>
                  <a:srgbClr val="FFFFFF"/>
                </a:solidFill>
                <a:latin typeface="Arial"/>
                <a:cs typeface="Arial"/>
                <a:sym typeface="Arial"/>
              </a:rPr>
              <a:t>ms</a:t>
            </a:r>
            <a:endParaRPr lang="en-US" sz="1050" kern="0" dirty="0">
              <a:solidFill>
                <a:srgbClr val="FFFFFF"/>
              </a:solidFill>
              <a:latin typeface="Arial"/>
              <a:cs typeface="Arial"/>
              <a:sym typeface="Arial"/>
            </a:endParaRPr>
          </a:p>
        </p:txBody>
      </p:sp>
      <p:sp>
        <p:nvSpPr>
          <p:cNvPr id="13" name="TextBox 12">
            <a:extLst>
              <a:ext uri="{FF2B5EF4-FFF2-40B4-BE49-F238E27FC236}">
                <a16:creationId xmlns:a16="http://schemas.microsoft.com/office/drawing/2014/main" id="{5F22419D-D150-C6C5-3FD0-512216850894}"/>
              </a:ext>
            </a:extLst>
          </p:cNvPr>
          <p:cNvSpPr txBox="1"/>
          <p:nvPr/>
        </p:nvSpPr>
        <p:spPr>
          <a:xfrm>
            <a:off x="6616961" y="3835037"/>
            <a:ext cx="663964" cy="253916"/>
          </a:xfrm>
          <a:prstGeom prst="rect">
            <a:avLst/>
          </a:prstGeom>
          <a:noFill/>
        </p:spPr>
        <p:txBody>
          <a:bodyPr wrap="none" rtlCol="0">
            <a:spAutoFit/>
          </a:bodyPr>
          <a:lstStyle/>
          <a:p>
            <a:pPr algn="l" defTabSz="685800" eaLnBrk="1" fontAlgn="auto" hangingPunct="1">
              <a:spcBef>
                <a:spcPts val="0"/>
              </a:spcBef>
              <a:spcAft>
                <a:spcPts val="0"/>
              </a:spcAft>
              <a:buClr>
                <a:srgbClr val="000000"/>
              </a:buClr>
            </a:pPr>
            <a:r>
              <a:rPr lang="en-US" sz="1050" kern="0" dirty="0">
                <a:solidFill>
                  <a:srgbClr val="FFFFFF"/>
                </a:solidFill>
                <a:latin typeface="Arial"/>
                <a:cs typeface="Arial"/>
                <a:sym typeface="Arial"/>
              </a:rPr>
              <a:t>10.0 </a:t>
            </a:r>
            <a:r>
              <a:rPr lang="en-US" sz="1050" kern="0" dirty="0" err="1">
                <a:solidFill>
                  <a:srgbClr val="FFFFFF"/>
                </a:solidFill>
                <a:latin typeface="Arial"/>
                <a:cs typeface="Arial"/>
                <a:sym typeface="Arial"/>
              </a:rPr>
              <a:t>ms</a:t>
            </a:r>
            <a:endParaRPr lang="en-US" sz="1050" kern="0" dirty="0">
              <a:solidFill>
                <a:srgbClr val="FFFFFF"/>
              </a:solidFill>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5AD5CB7-98A3-3D43-3141-B63606140C5C}"/>
              </a:ext>
            </a:extLst>
          </p:cNvPr>
          <p:cNvSpPr/>
          <p:nvPr/>
        </p:nvSpPr>
        <p:spPr>
          <a:xfrm>
            <a:off x="8122920" y="4545647"/>
            <a:ext cx="880110" cy="9144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2" name="Title 1">
            <a:extLst>
              <a:ext uri="{FF2B5EF4-FFF2-40B4-BE49-F238E27FC236}">
                <a16:creationId xmlns:a16="http://schemas.microsoft.com/office/drawing/2014/main" id="{5E6205B7-D01B-875C-131A-BB0B2C29101F}"/>
              </a:ext>
            </a:extLst>
          </p:cNvPr>
          <p:cNvSpPr>
            <a:spLocks noGrp="1"/>
          </p:cNvSpPr>
          <p:nvPr>
            <p:ph type="title"/>
          </p:nvPr>
        </p:nvSpPr>
        <p:spPr/>
        <p:txBody>
          <a:bodyPr/>
          <a:lstStyle/>
          <a:p>
            <a:r>
              <a:rPr lang="en-US"/>
              <a:t>Resampled importance sampling</a:t>
            </a:r>
          </a:p>
        </p:txBody>
      </p:sp>
      <p:sp>
        <p:nvSpPr>
          <p:cNvPr id="4" name="Slide Number Placeholder 3">
            <a:extLst>
              <a:ext uri="{FF2B5EF4-FFF2-40B4-BE49-F238E27FC236}">
                <a16:creationId xmlns:a16="http://schemas.microsoft.com/office/drawing/2014/main" id="{6560AD8B-5C3E-988F-56F0-FCC22BB288DB}"/>
              </a:ext>
            </a:extLst>
          </p:cNvPr>
          <p:cNvSpPr>
            <a:spLocks noGrp="1"/>
          </p:cNvSpPr>
          <p:nvPr>
            <p:ph type="sldNum" sz="quarter" idx="12"/>
          </p:nvPr>
        </p:nvSpPr>
        <p:spPr/>
        <p:txBody>
          <a:bodyPr/>
          <a:lstStyle/>
          <a:p>
            <a:pPr defTabSz="685800" eaLnBrk="1" fontAlgn="auto" hangingPunct="1">
              <a:spcBef>
                <a:spcPts val="0"/>
              </a:spcBef>
              <a:spcAft>
                <a:spcPts val="0"/>
              </a:spcAft>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pPr>
              <a:t>46</a:t>
            </a:fld>
            <a:endParaRPr lang="en-US">
              <a:solidFill>
                <a:srgbClr val="D7B88F"/>
              </a:solidFill>
              <a:latin typeface="Arial" panose="020B0604020202020204"/>
              <a:ea typeface="+mn-ea"/>
            </a:endParaRPr>
          </a:p>
        </p:txBody>
      </p:sp>
      <p:grpSp>
        <p:nvGrpSpPr>
          <p:cNvPr id="12" name="Group 11">
            <a:extLst>
              <a:ext uri="{FF2B5EF4-FFF2-40B4-BE49-F238E27FC236}">
                <a16:creationId xmlns:a16="http://schemas.microsoft.com/office/drawing/2014/main" id="{3781B633-21D1-0B85-65F8-AE8316DE3BB0}"/>
              </a:ext>
            </a:extLst>
          </p:cNvPr>
          <p:cNvGrpSpPr/>
          <p:nvPr/>
        </p:nvGrpSpPr>
        <p:grpSpPr>
          <a:xfrm>
            <a:off x="2565322" y="2120777"/>
            <a:ext cx="4571457" cy="715581"/>
            <a:chOff x="357189" y="1891554"/>
            <a:chExt cx="6095276" cy="954109"/>
          </a:xfrm>
        </p:grpSpPr>
        <p:sp>
          <p:nvSpPr>
            <p:cNvPr id="10" name="TextBox 9">
              <a:extLst>
                <a:ext uri="{FF2B5EF4-FFF2-40B4-BE49-F238E27FC236}">
                  <a16:creationId xmlns:a16="http://schemas.microsoft.com/office/drawing/2014/main" id="{577CE7C7-DBD1-61EE-906A-E5061E580A99}"/>
                </a:ext>
              </a:extLst>
            </p:cNvPr>
            <p:cNvSpPr txBox="1"/>
            <p:nvPr/>
          </p:nvSpPr>
          <p:spPr>
            <a:xfrm>
              <a:off x="357189" y="1901714"/>
              <a:ext cx="6095276" cy="400110"/>
            </a:xfrm>
            <a:prstGeom prst="rect">
              <a:avLst/>
            </a:prstGeom>
            <a:noFill/>
          </p:spPr>
          <p:txBody>
            <a:bodyPr wrap="square">
              <a:spAutoFit/>
            </a:bodyPr>
            <a:lstStyle/>
            <a:p>
              <a:pPr algn="l" defTabSz="685800" eaLnBrk="1" fontAlgn="auto" hangingPunct="1">
                <a:spcBef>
                  <a:spcPts val="0"/>
                </a:spcBef>
                <a:spcAft>
                  <a:spcPts val="900"/>
                </a:spcAft>
              </a:pPr>
              <a:r>
                <a:rPr lang="fi-FI" sz="1350" b="1">
                  <a:solidFill>
                    <a:srgbClr val="23150E"/>
                  </a:solidFill>
                  <a:latin typeface="Arial" panose="020B0604020202020204"/>
                  <a:ea typeface="+mn-ea"/>
                </a:rPr>
                <a:t>RIS:</a:t>
              </a:r>
            </a:p>
          </p:txBody>
        </p:sp>
        <p:sp>
          <p:nvSpPr>
            <p:cNvPr id="7" name="TextBox 6">
              <a:extLst>
                <a:ext uri="{FF2B5EF4-FFF2-40B4-BE49-F238E27FC236}">
                  <a16:creationId xmlns:a16="http://schemas.microsoft.com/office/drawing/2014/main" id="{1C3B0C9B-F71B-8F6A-5DB2-177916262B05}"/>
                </a:ext>
              </a:extLst>
            </p:cNvPr>
            <p:cNvSpPr txBox="1"/>
            <p:nvPr/>
          </p:nvSpPr>
          <p:spPr>
            <a:xfrm>
              <a:off x="936668" y="1891554"/>
              <a:ext cx="5127171" cy="954109"/>
            </a:xfrm>
            <a:prstGeom prst="rect">
              <a:avLst/>
            </a:prstGeom>
            <a:noFill/>
          </p:spPr>
          <p:txBody>
            <a:bodyPr wrap="square">
              <a:spAutoFit/>
            </a:bodyPr>
            <a:lstStyle/>
            <a:p>
              <a:pPr algn="l" defTabSz="685800" eaLnBrk="1" fontAlgn="auto" hangingPunct="1">
                <a:spcBef>
                  <a:spcPts val="0"/>
                </a:spcBef>
                <a:spcAft>
                  <a:spcPts val="0"/>
                </a:spcAft>
              </a:pPr>
              <a:r>
                <a:rPr lang="fi-FI" sz="1350">
                  <a:solidFill>
                    <a:srgbClr val="23150E"/>
                  </a:solidFill>
                  <a:latin typeface="Arial" panose="020B0604020202020204"/>
                  <a:ea typeface="+mn-ea"/>
                </a:rPr>
                <a:t>a machine that produces samples approximately proportionally to a target distribution</a:t>
              </a:r>
              <a:endParaRPr lang="en-FI" sz="1350">
                <a:solidFill>
                  <a:srgbClr val="23150E"/>
                </a:solidFill>
                <a:latin typeface="Arial" panose="020B0604020202020204"/>
                <a:ea typeface="+mn-ea"/>
              </a:endParaRP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4C4A6A9-BFD3-EE6C-7793-3531DBF7E63E}"/>
                  </a:ext>
                </a:extLst>
              </p:cNvPr>
              <p:cNvSpPr txBox="1"/>
              <p:nvPr/>
            </p:nvSpPr>
            <p:spPr>
              <a:xfrm>
                <a:off x="2565322" y="2783829"/>
                <a:ext cx="3845378" cy="300082"/>
              </a:xfrm>
              <a:prstGeom prst="rect">
                <a:avLst/>
              </a:prstGeom>
              <a:noFill/>
            </p:spPr>
            <p:txBody>
              <a:bodyPr wrap="square">
                <a:spAutoFit/>
              </a:bodyPr>
              <a:lstStyle/>
              <a:p>
                <a:pPr defTabSz="685800" eaLnBrk="1" fontAlgn="auto" hangingPunct="1">
                  <a:spcBef>
                    <a:spcPts val="0"/>
                  </a:spcBef>
                  <a:spcAft>
                    <a:spcPts val="0"/>
                  </a:spcAft>
                </a:pPr>
                <a:r>
                  <a:rPr lang="fi-FI" sz="1350" b="1">
                    <a:solidFill>
                      <a:srgbClr val="23150E"/>
                    </a:solidFill>
                    <a:latin typeface="Arial" panose="020B0604020202020204"/>
                    <a:ea typeface="+mn-ea"/>
                  </a:rPr>
                  <a:t>Samples</a:t>
                </a:r>
                <a:r>
                  <a:rPr lang="fi-FI" sz="1350">
                    <a:solidFill>
                      <a:srgbClr val="23150E"/>
                    </a:solidFill>
                    <a:latin typeface="Arial" panose="020B0604020202020204"/>
                    <a:ea typeface="+mn-ea"/>
                  </a:rPr>
                  <a:t> </a:t>
                </a:r>
                <a14:m>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1</m:t>
                        </m:r>
                      </m:sub>
                    </m:sSub>
                    <m:r>
                      <a:rPr lang="fi-FI" sz="1350" i="1">
                        <a:solidFill>
                          <a:srgbClr val="23150E"/>
                        </a:solidFill>
                        <a:latin typeface="Cambria Math" panose="02040503050406030204" pitchFamily="18" charset="0"/>
                        <a:ea typeface="+mn-ea"/>
                      </a:rPr>
                      <m:t>,</m:t>
                    </m:r>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2</m:t>
                        </m:r>
                      </m:sub>
                    </m:sSub>
                    <m:r>
                      <a:rPr lang="fi-FI" sz="1350" i="1">
                        <a:solidFill>
                          <a:srgbClr val="23150E"/>
                        </a:solidFill>
                        <a:latin typeface="Cambria Math" panose="02040503050406030204" pitchFamily="18" charset="0"/>
                        <a:ea typeface="+mn-ea"/>
                      </a:rPr>
                      <m:t>,…, </m:t>
                    </m:r>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𝑀</m:t>
                        </m:r>
                      </m:sub>
                    </m:sSub>
                  </m:oMath>
                </a14:m>
                <a:endParaRPr lang="en-FI" sz="1350">
                  <a:solidFill>
                    <a:srgbClr val="23150E"/>
                  </a:solidFill>
                  <a:latin typeface="Arial" panose="020B0604020202020204"/>
                  <a:ea typeface="+mn-ea"/>
                </a:endParaRPr>
              </a:p>
            </p:txBody>
          </p:sp>
        </mc:Choice>
        <mc:Fallback>
          <p:sp>
            <p:nvSpPr>
              <p:cNvPr id="9" name="TextBox 8">
                <a:extLst>
                  <a:ext uri="{FF2B5EF4-FFF2-40B4-BE49-F238E27FC236}">
                    <a16:creationId xmlns:a16="http://schemas.microsoft.com/office/drawing/2014/main" id="{F4C4A6A9-BFD3-EE6C-7793-3531DBF7E63E}"/>
                  </a:ext>
                </a:extLst>
              </p:cNvPr>
              <p:cNvSpPr txBox="1">
                <a:spLocks noRot="1" noChangeAspect="1" noMove="1" noResize="1" noEditPoints="1" noAdjustHandles="1" noChangeArrowheads="1" noChangeShapeType="1" noTextEdit="1"/>
              </p:cNvSpPr>
              <p:nvPr/>
            </p:nvSpPr>
            <p:spPr>
              <a:xfrm>
                <a:off x="2565322" y="2783829"/>
                <a:ext cx="3845378" cy="300082"/>
              </a:xfrm>
              <a:prstGeom prst="rect">
                <a:avLst/>
              </a:prstGeom>
              <a:blipFill>
                <a:blip r:embed="rId3"/>
                <a:stretch>
                  <a:fillRect t="-4167" b="-2083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53C341A-DC65-B998-3F0B-1125E7EA69BB}"/>
              </a:ext>
            </a:extLst>
          </p:cNvPr>
          <p:cNvSpPr txBox="1"/>
          <p:nvPr/>
        </p:nvSpPr>
        <p:spPr>
          <a:xfrm>
            <a:off x="3101002" y="4941886"/>
            <a:ext cx="2774018" cy="300082"/>
          </a:xfrm>
          <a:prstGeom prst="rect">
            <a:avLst/>
          </a:prstGeom>
          <a:noFill/>
        </p:spPr>
        <p:txBody>
          <a:bodyPr wrap="square">
            <a:spAutoFit/>
          </a:bodyPr>
          <a:lstStyle/>
          <a:p>
            <a:pPr defTabSz="685800" eaLnBrk="1" fontAlgn="auto" hangingPunct="1">
              <a:spcBef>
                <a:spcPts val="0"/>
              </a:spcBef>
              <a:spcAft>
                <a:spcPts val="0"/>
              </a:spcAft>
            </a:pPr>
            <a:r>
              <a:rPr lang="fi-FI" sz="1350">
                <a:solidFill>
                  <a:srgbClr val="23150E"/>
                </a:solidFill>
                <a:latin typeface="Arial" panose="020B0604020202020204"/>
                <a:ea typeface="+mn-ea"/>
              </a:rPr>
              <a:t>One better-distributed sample</a:t>
            </a:r>
            <a:endParaRPr lang="en-FI" sz="1350">
              <a:solidFill>
                <a:srgbClr val="23150E"/>
              </a:solidFill>
              <a:latin typeface="Arial" panose="020B0604020202020204"/>
              <a:ea typeface="+mn-ea"/>
            </a:endParaRPr>
          </a:p>
        </p:txBody>
      </p:sp>
      <p:pic>
        <p:nvPicPr>
          <p:cNvPr id="14" name="Graphic 13" descr="Slot Machine Lose with solid fill">
            <a:extLst>
              <a:ext uri="{FF2B5EF4-FFF2-40B4-BE49-F238E27FC236}">
                <a16:creationId xmlns:a16="http://schemas.microsoft.com/office/drawing/2014/main" id="{19C9D8D0-A3C8-8301-3EB9-3A170DB253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0766" y="3161175"/>
            <a:ext cx="1634490" cy="1634490"/>
          </a:xfrm>
          <a:prstGeom prst="rect">
            <a:avLst/>
          </a:prstGeom>
        </p:spPr>
      </p:pic>
      <p:sp>
        <p:nvSpPr>
          <p:cNvPr id="16" name="TextBox 15">
            <a:extLst>
              <a:ext uri="{FF2B5EF4-FFF2-40B4-BE49-F238E27FC236}">
                <a16:creationId xmlns:a16="http://schemas.microsoft.com/office/drawing/2014/main" id="{AAD577D6-3C94-1EF2-81B7-00EB44A365B2}"/>
              </a:ext>
            </a:extLst>
          </p:cNvPr>
          <p:cNvSpPr txBox="1"/>
          <p:nvPr/>
        </p:nvSpPr>
        <p:spPr>
          <a:xfrm>
            <a:off x="5115865" y="3588568"/>
            <a:ext cx="534698" cy="300082"/>
          </a:xfrm>
          <a:prstGeom prst="rect">
            <a:avLst/>
          </a:prstGeom>
          <a:noFill/>
        </p:spPr>
        <p:txBody>
          <a:bodyPr wrap="square">
            <a:spAutoFit/>
          </a:bodyPr>
          <a:lstStyle/>
          <a:p>
            <a:pPr defTabSz="685800" eaLnBrk="1" fontAlgn="auto" hangingPunct="1">
              <a:spcBef>
                <a:spcPts val="0"/>
              </a:spcBef>
              <a:spcAft>
                <a:spcPts val="0"/>
              </a:spcAft>
            </a:pPr>
            <a:r>
              <a:rPr lang="fi-FI" sz="1350" b="1">
                <a:solidFill>
                  <a:srgbClr val="23150E"/>
                </a:solidFill>
                <a:latin typeface="Arial" panose="020B0604020202020204"/>
                <a:ea typeface="+mn-ea"/>
              </a:rPr>
              <a:t>RIS</a:t>
            </a:r>
            <a:endParaRPr lang="en-FI" sz="1350">
              <a:solidFill>
                <a:srgbClr val="23150E"/>
              </a:solidFill>
              <a:latin typeface="Arial" panose="020B0604020202020204"/>
              <a:ea typeface="+mn-ea"/>
            </a:endParaRPr>
          </a:p>
        </p:txBody>
      </p:sp>
      <p:sp>
        <p:nvSpPr>
          <p:cNvPr id="17" name="Arrow: Down 16">
            <a:extLst>
              <a:ext uri="{FF2B5EF4-FFF2-40B4-BE49-F238E27FC236}">
                <a16:creationId xmlns:a16="http://schemas.microsoft.com/office/drawing/2014/main" id="{0FE9C431-F9CE-4BA4-5EEA-234F6127E587}"/>
              </a:ext>
            </a:extLst>
          </p:cNvPr>
          <p:cNvSpPr/>
          <p:nvPr/>
        </p:nvSpPr>
        <p:spPr>
          <a:xfrm>
            <a:off x="4292084" y="3060828"/>
            <a:ext cx="260349" cy="228687"/>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18" name="Arrow: Down 17">
            <a:extLst>
              <a:ext uri="{FF2B5EF4-FFF2-40B4-BE49-F238E27FC236}">
                <a16:creationId xmlns:a16="http://schemas.microsoft.com/office/drawing/2014/main" id="{1DDB8134-33D5-07BA-EF66-872E62C3278F}"/>
              </a:ext>
            </a:extLst>
          </p:cNvPr>
          <p:cNvSpPr/>
          <p:nvPr/>
        </p:nvSpPr>
        <p:spPr>
          <a:xfrm>
            <a:off x="4292084" y="4713200"/>
            <a:ext cx="260349" cy="228687"/>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Tree>
    <p:extLst>
      <p:ext uri="{BB962C8B-B14F-4D97-AF65-F5344CB8AC3E}">
        <p14:creationId xmlns:p14="http://schemas.microsoft.com/office/powerpoint/2010/main" val="3512576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05B7-D01B-875C-131A-BB0B2C29101F}"/>
              </a:ext>
            </a:extLst>
          </p:cNvPr>
          <p:cNvSpPr>
            <a:spLocks noGrp="1"/>
          </p:cNvSpPr>
          <p:nvPr>
            <p:ph type="title"/>
          </p:nvPr>
        </p:nvSpPr>
        <p:spPr/>
        <p:txBody>
          <a:bodyPr/>
          <a:lstStyle/>
          <a:p>
            <a:r>
              <a:rPr lang="en-US"/>
              <a:t>Pdf converges to target</a:t>
            </a:r>
          </a:p>
        </p:txBody>
      </p:sp>
      <p:sp>
        <p:nvSpPr>
          <p:cNvPr id="4" name="Slide Number Placeholder 3">
            <a:extLst>
              <a:ext uri="{FF2B5EF4-FFF2-40B4-BE49-F238E27FC236}">
                <a16:creationId xmlns:a16="http://schemas.microsoft.com/office/drawing/2014/main" id="{6560AD8B-5C3E-988F-56F0-FCC22BB288DB}"/>
              </a:ext>
            </a:extLst>
          </p:cNvPr>
          <p:cNvSpPr>
            <a:spLocks noGrp="1"/>
          </p:cNvSpPr>
          <p:nvPr>
            <p:ph type="sldNum" sz="quarter" idx="12"/>
          </p:nvPr>
        </p:nvSpPr>
        <p:spPr/>
        <p:txBody>
          <a:bodyPr/>
          <a:lstStyle/>
          <a:p>
            <a:fld id="{897AE9FA-3F8D-0D45-ABEA-B1C7A7244A19}" type="slidenum">
              <a:rPr lang="en-US" smtClean="0"/>
              <a:t>47</a:t>
            </a:fld>
            <a:endParaRPr lang="en-US"/>
          </a:p>
        </p:txBody>
      </p:sp>
      <p:grpSp>
        <p:nvGrpSpPr>
          <p:cNvPr id="8" name="Group 7">
            <a:extLst>
              <a:ext uri="{FF2B5EF4-FFF2-40B4-BE49-F238E27FC236}">
                <a16:creationId xmlns:a16="http://schemas.microsoft.com/office/drawing/2014/main" id="{E7548DF8-E0DB-A263-E697-87DA9AF4A070}"/>
              </a:ext>
            </a:extLst>
          </p:cNvPr>
          <p:cNvGrpSpPr/>
          <p:nvPr/>
        </p:nvGrpSpPr>
        <p:grpSpPr>
          <a:xfrm>
            <a:off x="2786063" y="2245415"/>
            <a:ext cx="3571875" cy="2800350"/>
            <a:chOff x="6471695" y="1677526"/>
            <a:chExt cx="4762500" cy="3733800"/>
          </a:xfrm>
        </p:grpSpPr>
        <p:pic>
          <p:nvPicPr>
            <p:cNvPr id="42" name="Graphic 41">
              <a:extLst>
                <a:ext uri="{FF2B5EF4-FFF2-40B4-BE49-F238E27FC236}">
                  <a16:creationId xmlns:a16="http://schemas.microsoft.com/office/drawing/2014/main" id="{5040E436-69AE-9427-688B-7AF90EC82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1695" y="1677526"/>
              <a:ext cx="4762500" cy="3733800"/>
            </a:xfrm>
            <a:prstGeom prst="rect">
              <a:avLst/>
            </a:prstGeom>
          </p:spPr>
        </p:pic>
        <p:sp>
          <p:nvSpPr>
            <p:cNvPr id="44" name="Oval 43">
              <a:extLst>
                <a:ext uri="{FF2B5EF4-FFF2-40B4-BE49-F238E27FC236}">
                  <a16:creationId xmlns:a16="http://schemas.microsoft.com/office/drawing/2014/main" id="{0E024A06-51EC-A325-2EAB-990059631D95}"/>
                </a:ext>
              </a:extLst>
            </p:cNvPr>
            <p:cNvSpPr/>
            <p:nvPr/>
          </p:nvSpPr>
          <p:spPr>
            <a:xfrm>
              <a:off x="7459268" y="4862278"/>
              <a:ext cx="96707" cy="96707"/>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a:lnSpc>
                  <a:spcPct val="90000"/>
                </a:lnSpc>
                <a:defRPr/>
              </a:pPr>
              <a:endParaRPr lang="en-US" sz="563" kern="0">
                <a:solidFill>
                  <a:srgbClr val="FFFFFF"/>
                </a:solidFill>
                <a:latin typeface="Trebuchet MS" panose="020B0603020202020204" pitchFamily="34" charset="0"/>
              </a:endParaRPr>
            </a:p>
          </p:txBody>
        </p:sp>
        <p:sp>
          <p:nvSpPr>
            <p:cNvPr id="45" name="Oval 44">
              <a:extLst>
                <a:ext uri="{FF2B5EF4-FFF2-40B4-BE49-F238E27FC236}">
                  <a16:creationId xmlns:a16="http://schemas.microsoft.com/office/drawing/2014/main" id="{D4178998-285D-7FB3-6B3B-3C91AAD9C72B}"/>
                </a:ext>
              </a:extLst>
            </p:cNvPr>
            <p:cNvSpPr/>
            <p:nvPr/>
          </p:nvSpPr>
          <p:spPr>
            <a:xfrm>
              <a:off x="9522807" y="4862277"/>
              <a:ext cx="96707" cy="96707"/>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a:lnSpc>
                  <a:spcPct val="90000"/>
                </a:lnSpc>
                <a:defRPr/>
              </a:pPr>
              <a:endParaRPr lang="en-US" sz="563" kern="0" err="1">
                <a:solidFill>
                  <a:srgbClr val="FFFFFF"/>
                </a:solidFill>
                <a:latin typeface="Trebuchet MS" panose="020B0603020202020204" pitchFamily="34" charset="0"/>
              </a:endParaRPr>
            </a:p>
          </p:txBody>
        </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BEC5DE80-3F87-1861-6074-08DB6487A7CF}"/>
                    </a:ext>
                  </a:extLst>
                </p:cNvPr>
                <p:cNvSpPr txBox="1"/>
                <p:nvPr/>
              </p:nvSpPr>
              <p:spPr>
                <a:xfrm>
                  <a:off x="9101667" y="3314183"/>
                  <a:ext cx="304800" cy="492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i-FI" sz="1800" i="1">
                                <a:latin typeface="Cambria Math" panose="02040503050406030204" pitchFamily="18" charset="0"/>
                              </a:rPr>
                            </m:ctrlPr>
                          </m:accPr>
                          <m:e>
                            <m:r>
                              <a:rPr lang="fi-FI" sz="1800" i="1">
                                <a:latin typeface="Cambria Math" panose="02040503050406030204" pitchFamily="18" charset="0"/>
                              </a:rPr>
                              <m:t>𝑝</m:t>
                            </m:r>
                          </m:e>
                        </m:acc>
                      </m:oMath>
                    </m:oMathPara>
                  </a14:m>
                  <a:endParaRPr lang="en-FI" sz="1800"/>
                </a:p>
              </p:txBody>
            </p:sp>
          </mc:Choice>
          <mc:Fallback>
            <p:sp>
              <p:nvSpPr>
                <p:cNvPr id="52" name="TextBox 51">
                  <a:extLst>
                    <a:ext uri="{FF2B5EF4-FFF2-40B4-BE49-F238E27FC236}">
                      <a16:creationId xmlns:a16="http://schemas.microsoft.com/office/drawing/2014/main" id="{BEC5DE80-3F87-1861-6074-08DB6487A7CF}"/>
                    </a:ext>
                  </a:extLst>
                </p:cNvPr>
                <p:cNvSpPr txBox="1">
                  <a:spLocks noRot="1" noChangeAspect="1" noMove="1" noResize="1" noEditPoints="1" noAdjustHandles="1" noChangeArrowheads="1" noChangeShapeType="1" noTextEdit="1"/>
                </p:cNvSpPr>
                <p:nvPr/>
              </p:nvSpPr>
              <p:spPr>
                <a:xfrm>
                  <a:off x="9101667" y="3314183"/>
                  <a:ext cx="304800" cy="492443"/>
                </a:xfrm>
                <a:prstGeom prst="rect">
                  <a:avLst/>
                </a:prstGeom>
                <a:blipFill>
                  <a:blip r:embed="rId5"/>
                  <a:stretch>
                    <a:fillRect l="-26316"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070F85D-5F59-8B3E-472A-0FA7C1444520}"/>
                    </a:ext>
                  </a:extLst>
                </p:cNvPr>
                <p:cNvSpPr txBox="1"/>
                <p:nvPr/>
              </p:nvSpPr>
              <p:spPr>
                <a:xfrm>
                  <a:off x="7189075" y="4501213"/>
                  <a:ext cx="397093" cy="492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a:latin typeface="Cambria Math" panose="02040503050406030204" pitchFamily="18" charset="0"/>
                              </a:rPr>
                            </m:ctrlPr>
                          </m:sSubPr>
                          <m:e>
                            <m:r>
                              <a:rPr lang="fi-FI" sz="1800" i="1">
                                <a:latin typeface="Cambria Math" panose="02040503050406030204" pitchFamily="18" charset="0"/>
                              </a:rPr>
                              <m:t>𝑋</m:t>
                            </m:r>
                          </m:e>
                          <m:sub>
                            <m:r>
                              <a:rPr lang="fi-FI" sz="1800" i="1">
                                <a:latin typeface="Cambria Math" panose="02040503050406030204" pitchFamily="18" charset="0"/>
                              </a:rPr>
                              <m:t>1</m:t>
                            </m:r>
                          </m:sub>
                        </m:sSub>
                      </m:oMath>
                    </m:oMathPara>
                  </a14:m>
                  <a:endParaRPr lang="en-FI" sz="1800"/>
                </a:p>
              </p:txBody>
            </p:sp>
          </mc:Choice>
          <mc:Fallback>
            <p:sp>
              <p:nvSpPr>
                <p:cNvPr id="5" name="TextBox 4">
                  <a:extLst>
                    <a:ext uri="{FF2B5EF4-FFF2-40B4-BE49-F238E27FC236}">
                      <a16:creationId xmlns:a16="http://schemas.microsoft.com/office/drawing/2014/main" id="{0070F85D-5F59-8B3E-472A-0FA7C1444520}"/>
                    </a:ext>
                  </a:extLst>
                </p:cNvPr>
                <p:cNvSpPr txBox="1">
                  <a:spLocks noRot="1" noChangeAspect="1" noMove="1" noResize="1" noEditPoints="1" noAdjustHandles="1" noChangeArrowheads="1" noChangeShapeType="1" noTextEdit="1"/>
                </p:cNvSpPr>
                <p:nvPr/>
              </p:nvSpPr>
              <p:spPr>
                <a:xfrm>
                  <a:off x="7189075" y="4501213"/>
                  <a:ext cx="397093" cy="492443"/>
                </a:xfrm>
                <a:prstGeom prst="rect">
                  <a:avLst/>
                </a:prstGeom>
                <a:blipFill>
                  <a:blip r:embed="rId6"/>
                  <a:stretch>
                    <a:fillRect l="-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1198694-5C3F-76CA-2E7F-83CE3F6D3DA6}"/>
                    </a:ext>
                  </a:extLst>
                </p:cNvPr>
                <p:cNvSpPr txBox="1"/>
                <p:nvPr/>
              </p:nvSpPr>
              <p:spPr>
                <a:xfrm>
                  <a:off x="9254067" y="4492946"/>
                  <a:ext cx="397093" cy="492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1800" i="1">
                                <a:latin typeface="Cambria Math" panose="02040503050406030204" pitchFamily="18" charset="0"/>
                              </a:rPr>
                            </m:ctrlPr>
                          </m:sSubPr>
                          <m:e>
                            <m:r>
                              <a:rPr lang="fi-FI" sz="1800" i="1">
                                <a:latin typeface="Cambria Math" panose="02040503050406030204" pitchFamily="18" charset="0"/>
                              </a:rPr>
                              <m:t>𝑋</m:t>
                            </m:r>
                          </m:e>
                          <m:sub>
                            <m:r>
                              <a:rPr lang="fi-FI" sz="1800" i="1">
                                <a:latin typeface="Cambria Math" panose="02040503050406030204" pitchFamily="18" charset="0"/>
                              </a:rPr>
                              <m:t>2</m:t>
                            </m:r>
                          </m:sub>
                        </m:sSub>
                      </m:oMath>
                    </m:oMathPara>
                  </a14:m>
                  <a:endParaRPr lang="en-FI" sz="1800"/>
                </a:p>
              </p:txBody>
            </p:sp>
          </mc:Choice>
          <mc:Fallback>
            <p:sp>
              <p:nvSpPr>
                <p:cNvPr id="6" name="TextBox 5">
                  <a:extLst>
                    <a:ext uri="{FF2B5EF4-FFF2-40B4-BE49-F238E27FC236}">
                      <a16:creationId xmlns:a16="http://schemas.microsoft.com/office/drawing/2014/main" id="{D1198694-5C3F-76CA-2E7F-83CE3F6D3DA6}"/>
                    </a:ext>
                  </a:extLst>
                </p:cNvPr>
                <p:cNvSpPr txBox="1">
                  <a:spLocks noRot="1" noChangeAspect="1" noMove="1" noResize="1" noEditPoints="1" noAdjustHandles="1" noChangeArrowheads="1" noChangeShapeType="1" noTextEdit="1"/>
                </p:cNvSpPr>
                <p:nvPr/>
              </p:nvSpPr>
              <p:spPr>
                <a:xfrm>
                  <a:off x="9254067" y="4492946"/>
                  <a:ext cx="397093" cy="492443"/>
                </a:xfrm>
                <a:prstGeom prst="rect">
                  <a:avLst/>
                </a:prstGeom>
                <a:blipFill>
                  <a:blip r:embed="rId7"/>
                  <a:stretch>
                    <a:fillRect l="-24000" b="-3448"/>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66F6577E-B3C5-C4CA-2378-5179FD0C3125}"/>
              </a:ext>
            </a:extLst>
          </p:cNvPr>
          <p:cNvSpPr txBox="1"/>
          <p:nvPr/>
        </p:nvSpPr>
        <p:spPr>
          <a:xfrm>
            <a:off x="3080875" y="3496123"/>
            <a:ext cx="1711615" cy="646331"/>
          </a:xfrm>
          <a:prstGeom prst="rect">
            <a:avLst/>
          </a:prstGeom>
          <a:noFill/>
        </p:spPr>
        <p:txBody>
          <a:bodyPr wrap="square">
            <a:spAutoFit/>
          </a:bodyPr>
          <a:lstStyle/>
          <a:p>
            <a:pPr>
              <a:spcAft>
                <a:spcPts val="900"/>
              </a:spcAft>
            </a:pPr>
            <a:r>
              <a:rPr lang="fi-FI" sz="1800" b="1"/>
              <a:t>Target </a:t>
            </a:r>
            <a:r>
              <a:rPr lang="fi-FI" sz="1800" b="1" err="1"/>
              <a:t>distribution</a:t>
            </a:r>
            <a:endParaRPr lang="fi-FI" sz="1800" b="1"/>
          </a:p>
        </p:txBody>
      </p:sp>
      <p:sp>
        <p:nvSpPr>
          <p:cNvPr id="7" name="TextBox 6">
            <a:extLst>
              <a:ext uri="{FF2B5EF4-FFF2-40B4-BE49-F238E27FC236}">
                <a16:creationId xmlns:a16="http://schemas.microsoft.com/office/drawing/2014/main" id="{5592A42F-A2C5-EAC8-FC7E-BA3D2049D93B}"/>
              </a:ext>
            </a:extLst>
          </p:cNvPr>
          <p:cNvSpPr txBox="1"/>
          <p:nvPr/>
        </p:nvSpPr>
        <p:spPr>
          <a:xfrm>
            <a:off x="5170662" y="4393244"/>
            <a:ext cx="956629" cy="646331"/>
          </a:xfrm>
          <a:prstGeom prst="rect">
            <a:avLst/>
          </a:prstGeom>
          <a:noFill/>
        </p:spPr>
        <p:txBody>
          <a:bodyPr wrap="square">
            <a:spAutoFit/>
          </a:bodyPr>
          <a:lstStyle/>
          <a:p>
            <a:pPr>
              <a:spcAft>
                <a:spcPts val="900"/>
              </a:spcAft>
            </a:pPr>
            <a:r>
              <a:rPr lang="fi-FI" sz="1800" b="1"/>
              <a:t>Input PDF</a:t>
            </a:r>
          </a:p>
        </p:txBody>
      </p:sp>
    </p:spTree>
    <p:extLst>
      <p:ext uri="{BB962C8B-B14F-4D97-AF65-F5344CB8AC3E}">
        <p14:creationId xmlns:p14="http://schemas.microsoft.com/office/powerpoint/2010/main" val="2919516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D905532-F2F9-AF97-76CD-BB9FB450B1B3}"/>
              </a:ext>
            </a:extLst>
          </p:cNvPr>
          <p:cNvGrpSpPr/>
          <p:nvPr/>
        </p:nvGrpSpPr>
        <p:grpSpPr>
          <a:xfrm>
            <a:off x="2786623" y="2245415"/>
            <a:ext cx="3571875" cy="2800350"/>
            <a:chOff x="6471695" y="1677526"/>
            <a:chExt cx="4762500" cy="3733800"/>
          </a:xfrm>
        </p:grpSpPr>
        <p:pic>
          <p:nvPicPr>
            <p:cNvPr id="17" name="Graphic 16">
              <a:extLst>
                <a:ext uri="{FF2B5EF4-FFF2-40B4-BE49-F238E27FC236}">
                  <a16:creationId xmlns:a16="http://schemas.microsoft.com/office/drawing/2014/main" id="{24AFC0C0-EBE0-3382-D05A-B405840D18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1695" y="1677526"/>
              <a:ext cx="4762500" cy="3733800"/>
            </a:xfrm>
            <a:prstGeom prst="rect">
              <a:avLst/>
            </a:prstGeom>
          </p:spPr>
        </p:pic>
        <p:sp>
          <p:nvSpPr>
            <p:cNvPr id="18" name="TextBox 17">
              <a:extLst>
                <a:ext uri="{FF2B5EF4-FFF2-40B4-BE49-F238E27FC236}">
                  <a16:creationId xmlns:a16="http://schemas.microsoft.com/office/drawing/2014/main" id="{31C0AB78-5756-A31E-F49A-92A72229A391}"/>
                </a:ext>
              </a:extLst>
            </p:cNvPr>
            <p:cNvSpPr txBox="1"/>
            <p:nvPr/>
          </p:nvSpPr>
          <p:spPr>
            <a:xfrm>
              <a:off x="9379860" y="4515893"/>
              <a:ext cx="588865" cy="861775"/>
            </a:xfrm>
            <a:prstGeom prst="rect">
              <a:avLst/>
            </a:prstGeom>
            <a:solidFill>
              <a:schemeClr val="bg1"/>
            </a:solidFill>
          </p:spPr>
          <p:txBody>
            <a:bodyPr wrap="square">
              <a:spAutoFit/>
            </a:bodyPr>
            <a:lstStyle/>
            <a:p>
              <a:r>
                <a:rPr lang="fi-FI" sz="1800">
                  <a:latin typeface="+mj-lt"/>
                </a:rPr>
                <a:t>128</a:t>
              </a:r>
            </a:p>
          </p:txBody>
        </p:sp>
      </p:grpSp>
      <p:grpSp>
        <p:nvGrpSpPr>
          <p:cNvPr id="32" name="Group 31">
            <a:extLst>
              <a:ext uri="{FF2B5EF4-FFF2-40B4-BE49-F238E27FC236}">
                <a16:creationId xmlns:a16="http://schemas.microsoft.com/office/drawing/2014/main" id="{5505CAF3-E2CF-DAFC-5CDD-D2A510BD9FE7}"/>
              </a:ext>
            </a:extLst>
          </p:cNvPr>
          <p:cNvGrpSpPr/>
          <p:nvPr/>
        </p:nvGrpSpPr>
        <p:grpSpPr>
          <a:xfrm>
            <a:off x="2786623" y="2245415"/>
            <a:ext cx="3571875" cy="2800350"/>
            <a:chOff x="6471695" y="1677526"/>
            <a:chExt cx="4762500" cy="3733800"/>
          </a:xfrm>
        </p:grpSpPr>
        <p:pic>
          <p:nvPicPr>
            <p:cNvPr id="15" name="Graphic 14">
              <a:extLst>
                <a:ext uri="{FF2B5EF4-FFF2-40B4-BE49-F238E27FC236}">
                  <a16:creationId xmlns:a16="http://schemas.microsoft.com/office/drawing/2014/main" id="{ECC0BE65-6301-98C0-F2D2-CFD2BD5FC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1695" y="1677526"/>
              <a:ext cx="4762500" cy="3733800"/>
            </a:xfrm>
            <a:prstGeom prst="rect">
              <a:avLst/>
            </a:prstGeom>
          </p:spPr>
        </p:pic>
        <p:sp>
          <p:nvSpPr>
            <p:cNvPr id="20" name="TextBox 19">
              <a:extLst>
                <a:ext uri="{FF2B5EF4-FFF2-40B4-BE49-F238E27FC236}">
                  <a16:creationId xmlns:a16="http://schemas.microsoft.com/office/drawing/2014/main" id="{3C8171F7-7ED9-5EFC-7150-51D2D097A0FD}"/>
                </a:ext>
              </a:extLst>
            </p:cNvPr>
            <p:cNvSpPr txBox="1"/>
            <p:nvPr/>
          </p:nvSpPr>
          <p:spPr>
            <a:xfrm>
              <a:off x="9379860" y="4515893"/>
              <a:ext cx="588865" cy="492443"/>
            </a:xfrm>
            <a:prstGeom prst="rect">
              <a:avLst/>
            </a:prstGeom>
            <a:solidFill>
              <a:schemeClr val="bg1"/>
            </a:solidFill>
          </p:spPr>
          <p:txBody>
            <a:bodyPr wrap="square">
              <a:spAutoFit/>
            </a:bodyPr>
            <a:lstStyle/>
            <a:p>
              <a:r>
                <a:rPr lang="fi-FI" sz="1800">
                  <a:latin typeface="+mj-lt"/>
                </a:rPr>
                <a:t>64</a:t>
              </a:r>
            </a:p>
          </p:txBody>
        </p:sp>
      </p:grpSp>
      <p:grpSp>
        <p:nvGrpSpPr>
          <p:cNvPr id="31" name="Group 30">
            <a:extLst>
              <a:ext uri="{FF2B5EF4-FFF2-40B4-BE49-F238E27FC236}">
                <a16:creationId xmlns:a16="http://schemas.microsoft.com/office/drawing/2014/main" id="{2ABF745D-0754-1B69-D8CC-05088B758144}"/>
              </a:ext>
            </a:extLst>
          </p:cNvPr>
          <p:cNvGrpSpPr/>
          <p:nvPr/>
        </p:nvGrpSpPr>
        <p:grpSpPr>
          <a:xfrm>
            <a:off x="2786623" y="2245415"/>
            <a:ext cx="3571875" cy="2800350"/>
            <a:chOff x="6471695" y="1677526"/>
            <a:chExt cx="4762500" cy="3733800"/>
          </a:xfrm>
        </p:grpSpPr>
        <p:pic>
          <p:nvPicPr>
            <p:cNvPr id="13" name="Graphic 12">
              <a:extLst>
                <a:ext uri="{FF2B5EF4-FFF2-40B4-BE49-F238E27FC236}">
                  <a16:creationId xmlns:a16="http://schemas.microsoft.com/office/drawing/2014/main" id="{5BBF1BA5-5CB3-2124-C2F8-5F9C892E55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1695" y="1677526"/>
              <a:ext cx="4762500" cy="3733800"/>
            </a:xfrm>
            <a:prstGeom prst="rect">
              <a:avLst/>
            </a:prstGeom>
          </p:spPr>
        </p:pic>
        <p:sp>
          <p:nvSpPr>
            <p:cNvPr id="21" name="TextBox 20">
              <a:extLst>
                <a:ext uri="{FF2B5EF4-FFF2-40B4-BE49-F238E27FC236}">
                  <a16:creationId xmlns:a16="http://schemas.microsoft.com/office/drawing/2014/main" id="{87D8B9A4-552F-57A6-ADB3-2F5568C0ED05}"/>
                </a:ext>
              </a:extLst>
            </p:cNvPr>
            <p:cNvSpPr txBox="1"/>
            <p:nvPr/>
          </p:nvSpPr>
          <p:spPr>
            <a:xfrm>
              <a:off x="9379860" y="4515893"/>
              <a:ext cx="588865" cy="492443"/>
            </a:xfrm>
            <a:prstGeom prst="rect">
              <a:avLst/>
            </a:prstGeom>
            <a:solidFill>
              <a:schemeClr val="bg1"/>
            </a:solidFill>
          </p:spPr>
          <p:txBody>
            <a:bodyPr wrap="square">
              <a:spAutoFit/>
            </a:bodyPr>
            <a:lstStyle/>
            <a:p>
              <a:r>
                <a:rPr lang="fi-FI" sz="1800">
                  <a:latin typeface="+mj-lt"/>
                </a:rPr>
                <a:t>32</a:t>
              </a:r>
            </a:p>
          </p:txBody>
        </p:sp>
      </p:grpSp>
      <p:grpSp>
        <p:nvGrpSpPr>
          <p:cNvPr id="30" name="Group 29">
            <a:extLst>
              <a:ext uri="{FF2B5EF4-FFF2-40B4-BE49-F238E27FC236}">
                <a16:creationId xmlns:a16="http://schemas.microsoft.com/office/drawing/2014/main" id="{C4F2401D-58EF-1DD6-0B5F-6B2C72E5FE17}"/>
              </a:ext>
            </a:extLst>
          </p:cNvPr>
          <p:cNvGrpSpPr/>
          <p:nvPr/>
        </p:nvGrpSpPr>
        <p:grpSpPr>
          <a:xfrm>
            <a:off x="2786623" y="2245415"/>
            <a:ext cx="3571875" cy="2800350"/>
            <a:chOff x="6471695" y="1677526"/>
            <a:chExt cx="4762500" cy="3733800"/>
          </a:xfrm>
        </p:grpSpPr>
        <p:pic>
          <p:nvPicPr>
            <p:cNvPr id="11" name="Graphic 10">
              <a:extLst>
                <a:ext uri="{FF2B5EF4-FFF2-40B4-BE49-F238E27FC236}">
                  <a16:creationId xmlns:a16="http://schemas.microsoft.com/office/drawing/2014/main" id="{CDD92B1E-5080-8489-E0D9-128022E2E9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1695" y="1677526"/>
              <a:ext cx="4762500" cy="3733800"/>
            </a:xfrm>
            <a:prstGeom prst="rect">
              <a:avLst/>
            </a:prstGeom>
          </p:spPr>
        </p:pic>
        <p:sp>
          <p:nvSpPr>
            <p:cNvPr id="22" name="TextBox 21">
              <a:extLst>
                <a:ext uri="{FF2B5EF4-FFF2-40B4-BE49-F238E27FC236}">
                  <a16:creationId xmlns:a16="http://schemas.microsoft.com/office/drawing/2014/main" id="{06F7E93D-1247-AEF5-36A7-89ED8105B609}"/>
                </a:ext>
              </a:extLst>
            </p:cNvPr>
            <p:cNvSpPr txBox="1"/>
            <p:nvPr/>
          </p:nvSpPr>
          <p:spPr>
            <a:xfrm>
              <a:off x="9379860" y="4515893"/>
              <a:ext cx="588865" cy="492443"/>
            </a:xfrm>
            <a:prstGeom prst="rect">
              <a:avLst/>
            </a:prstGeom>
            <a:solidFill>
              <a:schemeClr val="bg1"/>
            </a:solidFill>
          </p:spPr>
          <p:txBody>
            <a:bodyPr wrap="square">
              <a:spAutoFit/>
            </a:bodyPr>
            <a:lstStyle/>
            <a:p>
              <a:r>
                <a:rPr lang="fi-FI" sz="1800">
                  <a:latin typeface="+mj-lt"/>
                </a:rPr>
                <a:t>16</a:t>
              </a:r>
            </a:p>
          </p:txBody>
        </p:sp>
      </p:grpSp>
      <p:grpSp>
        <p:nvGrpSpPr>
          <p:cNvPr id="29" name="Group 28">
            <a:extLst>
              <a:ext uri="{FF2B5EF4-FFF2-40B4-BE49-F238E27FC236}">
                <a16:creationId xmlns:a16="http://schemas.microsoft.com/office/drawing/2014/main" id="{A13798D0-9BA0-C612-14D4-DFADB32214A0}"/>
              </a:ext>
            </a:extLst>
          </p:cNvPr>
          <p:cNvGrpSpPr/>
          <p:nvPr/>
        </p:nvGrpSpPr>
        <p:grpSpPr>
          <a:xfrm>
            <a:off x="2786623" y="2245415"/>
            <a:ext cx="3571875" cy="2800350"/>
            <a:chOff x="6471695" y="1677526"/>
            <a:chExt cx="4762500" cy="3733800"/>
          </a:xfrm>
        </p:grpSpPr>
        <p:pic>
          <p:nvPicPr>
            <p:cNvPr id="9" name="Graphic 8">
              <a:extLst>
                <a:ext uri="{FF2B5EF4-FFF2-40B4-BE49-F238E27FC236}">
                  <a16:creationId xmlns:a16="http://schemas.microsoft.com/office/drawing/2014/main" id="{845292A9-1DF4-B90B-BE79-31BC338165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1695" y="1677526"/>
              <a:ext cx="4762500" cy="3733800"/>
            </a:xfrm>
            <a:prstGeom prst="rect">
              <a:avLst/>
            </a:prstGeom>
          </p:spPr>
        </p:pic>
        <p:sp>
          <p:nvSpPr>
            <p:cNvPr id="23" name="TextBox 22">
              <a:extLst>
                <a:ext uri="{FF2B5EF4-FFF2-40B4-BE49-F238E27FC236}">
                  <a16:creationId xmlns:a16="http://schemas.microsoft.com/office/drawing/2014/main" id="{B8E0769A-B395-9AF4-2CED-22B4FB0AE33A}"/>
                </a:ext>
              </a:extLst>
            </p:cNvPr>
            <p:cNvSpPr txBox="1"/>
            <p:nvPr/>
          </p:nvSpPr>
          <p:spPr>
            <a:xfrm>
              <a:off x="9379860" y="4515893"/>
              <a:ext cx="588865" cy="492443"/>
            </a:xfrm>
            <a:prstGeom prst="rect">
              <a:avLst/>
            </a:prstGeom>
            <a:solidFill>
              <a:schemeClr val="bg1"/>
            </a:solidFill>
          </p:spPr>
          <p:txBody>
            <a:bodyPr wrap="square">
              <a:spAutoFit/>
            </a:bodyPr>
            <a:lstStyle/>
            <a:p>
              <a:r>
                <a:rPr lang="fi-FI" sz="1800">
                  <a:latin typeface="+mj-lt"/>
                </a:rPr>
                <a:t>8</a:t>
              </a:r>
            </a:p>
          </p:txBody>
        </p:sp>
      </p:grpSp>
      <p:grpSp>
        <p:nvGrpSpPr>
          <p:cNvPr id="27" name="Group 26">
            <a:extLst>
              <a:ext uri="{FF2B5EF4-FFF2-40B4-BE49-F238E27FC236}">
                <a16:creationId xmlns:a16="http://schemas.microsoft.com/office/drawing/2014/main" id="{4FB6EB22-3CE7-DFE8-E7F6-AB6BCB24F518}"/>
              </a:ext>
            </a:extLst>
          </p:cNvPr>
          <p:cNvGrpSpPr/>
          <p:nvPr/>
        </p:nvGrpSpPr>
        <p:grpSpPr>
          <a:xfrm>
            <a:off x="2786623" y="2245415"/>
            <a:ext cx="3571875" cy="2800350"/>
            <a:chOff x="6471695" y="1677526"/>
            <a:chExt cx="4762500" cy="3733800"/>
          </a:xfrm>
        </p:grpSpPr>
        <p:pic>
          <p:nvPicPr>
            <p:cNvPr id="7" name="Graphic 6">
              <a:extLst>
                <a:ext uri="{FF2B5EF4-FFF2-40B4-BE49-F238E27FC236}">
                  <a16:creationId xmlns:a16="http://schemas.microsoft.com/office/drawing/2014/main" id="{6E8669EB-B45F-5E6B-A6EC-2655E5B0C9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1695" y="1677526"/>
              <a:ext cx="4762500" cy="3733800"/>
            </a:xfrm>
            <a:prstGeom prst="rect">
              <a:avLst/>
            </a:prstGeom>
          </p:spPr>
        </p:pic>
        <p:sp>
          <p:nvSpPr>
            <p:cNvPr id="24" name="TextBox 23">
              <a:extLst>
                <a:ext uri="{FF2B5EF4-FFF2-40B4-BE49-F238E27FC236}">
                  <a16:creationId xmlns:a16="http://schemas.microsoft.com/office/drawing/2014/main" id="{1A84E173-C54B-CE7A-45B9-AFF17B56D843}"/>
                </a:ext>
              </a:extLst>
            </p:cNvPr>
            <p:cNvSpPr txBox="1"/>
            <p:nvPr/>
          </p:nvSpPr>
          <p:spPr>
            <a:xfrm>
              <a:off x="9379860" y="4515893"/>
              <a:ext cx="588865" cy="492443"/>
            </a:xfrm>
            <a:prstGeom prst="rect">
              <a:avLst/>
            </a:prstGeom>
            <a:solidFill>
              <a:schemeClr val="bg1"/>
            </a:solidFill>
          </p:spPr>
          <p:txBody>
            <a:bodyPr wrap="square">
              <a:spAutoFit/>
            </a:bodyPr>
            <a:lstStyle/>
            <a:p>
              <a:r>
                <a:rPr lang="fi-FI" sz="1800">
                  <a:latin typeface="+mj-lt"/>
                </a:rPr>
                <a:t>4</a:t>
              </a:r>
            </a:p>
          </p:txBody>
        </p:sp>
      </p:grpSp>
      <p:grpSp>
        <p:nvGrpSpPr>
          <p:cNvPr id="26" name="Group 25">
            <a:extLst>
              <a:ext uri="{FF2B5EF4-FFF2-40B4-BE49-F238E27FC236}">
                <a16:creationId xmlns:a16="http://schemas.microsoft.com/office/drawing/2014/main" id="{4B93C1FC-53DC-4300-E014-F2DFCC738DD5}"/>
              </a:ext>
            </a:extLst>
          </p:cNvPr>
          <p:cNvGrpSpPr/>
          <p:nvPr/>
        </p:nvGrpSpPr>
        <p:grpSpPr>
          <a:xfrm>
            <a:off x="2786623" y="2245415"/>
            <a:ext cx="3571875" cy="2800350"/>
            <a:chOff x="6471695" y="1677526"/>
            <a:chExt cx="4762500" cy="3733800"/>
          </a:xfrm>
        </p:grpSpPr>
        <p:pic>
          <p:nvPicPr>
            <p:cNvPr id="5" name="Graphic 4">
              <a:extLst>
                <a:ext uri="{FF2B5EF4-FFF2-40B4-BE49-F238E27FC236}">
                  <a16:creationId xmlns:a16="http://schemas.microsoft.com/office/drawing/2014/main" id="{CC56D44B-FF9B-0F0F-6795-F17DF34DE1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71695" y="1677526"/>
              <a:ext cx="4762500" cy="3733800"/>
            </a:xfrm>
            <a:prstGeom prst="rect">
              <a:avLst/>
            </a:prstGeom>
          </p:spPr>
        </p:pic>
        <p:sp>
          <p:nvSpPr>
            <p:cNvPr id="25" name="TextBox 24">
              <a:extLst>
                <a:ext uri="{FF2B5EF4-FFF2-40B4-BE49-F238E27FC236}">
                  <a16:creationId xmlns:a16="http://schemas.microsoft.com/office/drawing/2014/main" id="{D052E73F-8DB5-E727-7C54-804E19B298E2}"/>
                </a:ext>
              </a:extLst>
            </p:cNvPr>
            <p:cNvSpPr txBox="1"/>
            <p:nvPr/>
          </p:nvSpPr>
          <p:spPr>
            <a:xfrm>
              <a:off x="9379860" y="4515893"/>
              <a:ext cx="775944" cy="492443"/>
            </a:xfrm>
            <a:prstGeom prst="rect">
              <a:avLst/>
            </a:prstGeom>
            <a:solidFill>
              <a:schemeClr val="bg1"/>
            </a:solidFill>
          </p:spPr>
          <p:txBody>
            <a:bodyPr wrap="square">
              <a:spAutoFit/>
            </a:bodyPr>
            <a:lstStyle/>
            <a:p>
              <a:r>
                <a:rPr lang="fi-FI" sz="1800" dirty="0">
                  <a:latin typeface="+mj-lt"/>
                </a:rPr>
                <a:t>2</a:t>
              </a:r>
            </a:p>
          </p:txBody>
        </p:sp>
      </p:grpSp>
      <p:sp>
        <p:nvSpPr>
          <p:cNvPr id="2" name="Title 1">
            <a:extLst>
              <a:ext uri="{FF2B5EF4-FFF2-40B4-BE49-F238E27FC236}">
                <a16:creationId xmlns:a16="http://schemas.microsoft.com/office/drawing/2014/main" id="{5E6205B7-D01B-875C-131A-BB0B2C29101F}"/>
              </a:ext>
            </a:extLst>
          </p:cNvPr>
          <p:cNvSpPr>
            <a:spLocks noGrp="1"/>
          </p:cNvSpPr>
          <p:nvPr>
            <p:ph type="title"/>
          </p:nvPr>
        </p:nvSpPr>
        <p:spPr/>
        <p:txBody>
          <a:bodyPr/>
          <a:lstStyle/>
          <a:p>
            <a:r>
              <a:rPr lang="en-US"/>
              <a:t>Pdf converges to target</a:t>
            </a:r>
          </a:p>
        </p:txBody>
      </p:sp>
      <p:sp>
        <p:nvSpPr>
          <p:cNvPr id="4" name="Slide Number Placeholder 3">
            <a:extLst>
              <a:ext uri="{FF2B5EF4-FFF2-40B4-BE49-F238E27FC236}">
                <a16:creationId xmlns:a16="http://schemas.microsoft.com/office/drawing/2014/main" id="{6560AD8B-5C3E-988F-56F0-FCC22BB288DB}"/>
              </a:ext>
            </a:extLst>
          </p:cNvPr>
          <p:cNvSpPr>
            <a:spLocks noGrp="1"/>
          </p:cNvSpPr>
          <p:nvPr>
            <p:ph type="sldNum" sz="quarter" idx="12"/>
          </p:nvPr>
        </p:nvSpPr>
        <p:spPr/>
        <p:txBody>
          <a:bodyPr/>
          <a:lstStyle/>
          <a:p>
            <a:fld id="{897AE9FA-3F8D-0D45-ABEA-B1C7A7244A19}" type="slidenum">
              <a:rPr lang="en-US" smtClean="0"/>
              <a:t>48</a:t>
            </a:fld>
            <a:endParaRPr lang="en-US"/>
          </a:p>
        </p:txBody>
      </p:sp>
      <p:sp>
        <p:nvSpPr>
          <p:cNvPr id="19" name="TextBox 18">
            <a:extLst>
              <a:ext uri="{FF2B5EF4-FFF2-40B4-BE49-F238E27FC236}">
                <a16:creationId xmlns:a16="http://schemas.microsoft.com/office/drawing/2014/main" id="{41882A54-D802-05F5-DB66-67CCF8F48238}"/>
              </a:ext>
            </a:extLst>
          </p:cNvPr>
          <p:cNvSpPr txBox="1"/>
          <p:nvPr/>
        </p:nvSpPr>
        <p:spPr>
          <a:xfrm>
            <a:off x="5299319" y="4374190"/>
            <a:ext cx="1530546" cy="369332"/>
          </a:xfrm>
          <a:prstGeom prst="rect">
            <a:avLst/>
          </a:prstGeom>
          <a:noFill/>
        </p:spPr>
        <p:txBody>
          <a:bodyPr wrap="square">
            <a:spAutoFit/>
          </a:bodyPr>
          <a:lstStyle/>
          <a:p>
            <a:r>
              <a:rPr lang="fi-FI" sz="1800" dirty="0" err="1">
                <a:latin typeface="+mj-lt"/>
              </a:rPr>
              <a:t>candidates</a:t>
            </a:r>
            <a:endParaRPr lang="fi-FI" sz="1800" dirty="0">
              <a:latin typeface="+mj-lt"/>
            </a:endParaRPr>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A45F0C58-7079-592F-04F0-69B7284E9228}"/>
                  </a:ext>
                </a:extLst>
              </p:cNvPr>
              <p:cNvSpPr txBox="1"/>
              <p:nvPr/>
            </p:nvSpPr>
            <p:spPr>
              <a:xfrm>
                <a:off x="4759102" y="3472907"/>
                <a:ext cx="2286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i-FI" sz="1800" i="1">
                              <a:latin typeface="Cambria Math" panose="02040503050406030204" pitchFamily="18" charset="0"/>
                            </a:rPr>
                          </m:ctrlPr>
                        </m:accPr>
                        <m:e>
                          <m:r>
                            <a:rPr lang="fi-FI" sz="1800" i="1">
                              <a:latin typeface="Cambria Math" panose="02040503050406030204" pitchFamily="18" charset="0"/>
                            </a:rPr>
                            <m:t>𝑝</m:t>
                          </m:r>
                        </m:e>
                      </m:acc>
                    </m:oMath>
                  </m:oMathPara>
                </a14:m>
                <a:endParaRPr lang="en-FI" sz="1800"/>
              </a:p>
            </p:txBody>
          </p:sp>
        </mc:Choice>
        <mc:Fallback>
          <p:sp>
            <p:nvSpPr>
              <p:cNvPr id="37" name="TextBox 36">
                <a:extLst>
                  <a:ext uri="{FF2B5EF4-FFF2-40B4-BE49-F238E27FC236}">
                    <a16:creationId xmlns:a16="http://schemas.microsoft.com/office/drawing/2014/main" id="{A45F0C58-7079-592F-04F0-69B7284E9228}"/>
                  </a:ext>
                </a:extLst>
              </p:cNvPr>
              <p:cNvSpPr txBox="1">
                <a:spLocks noRot="1" noChangeAspect="1" noMove="1" noResize="1" noEditPoints="1" noAdjustHandles="1" noChangeArrowheads="1" noChangeShapeType="1" noTextEdit="1"/>
              </p:cNvSpPr>
              <p:nvPr/>
            </p:nvSpPr>
            <p:spPr>
              <a:xfrm>
                <a:off x="4759102" y="3472907"/>
                <a:ext cx="228600" cy="369332"/>
              </a:xfrm>
              <a:prstGeom prst="rect">
                <a:avLst/>
              </a:prstGeom>
              <a:blipFill>
                <a:blip r:embed="rId17"/>
                <a:stretch>
                  <a:fillRect l="-26316"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5D9C92A5-89B1-804A-9971-0993EAE722FD}"/>
                  </a:ext>
                </a:extLst>
              </p:cNvPr>
              <p:cNvSpPr txBox="1"/>
              <p:nvPr/>
            </p:nvSpPr>
            <p:spPr>
              <a:xfrm>
                <a:off x="3762885" y="4367810"/>
                <a:ext cx="2286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i-FI" sz="1800" i="1">
                          <a:latin typeface="Cambria Math" panose="02040503050406030204" pitchFamily="18" charset="0"/>
                        </a:rPr>
                        <m:t>𝑝</m:t>
                      </m:r>
                    </m:oMath>
                  </m:oMathPara>
                </a14:m>
                <a:endParaRPr lang="en-FI" sz="1800"/>
              </a:p>
            </p:txBody>
          </p:sp>
        </mc:Choice>
        <mc:Fallback>
          <p:sp>
            <p:nvSpPr>
              <p:cNvPr id="38" name="TextBox 37">
                <a:extLst>
                  <a:ext uri="{FF2B5EF4-FFF2-40B4-BE49-F238E27FC236}">
                    <a16:creationId xmlns:a16="http://schemas.microsoft.com/office/drawing/2014/main" id="{5D9C92A5-89B1-804A-9971-0993EAE722FD}"/>
                  </a:ext>
                </a:extLst>
              </p:cNvPr>
              <p:cNvSpPr txBox="1">
                <a:spLocks noRot="1" noChangeAspect="1" noMove="1" noResize="1" noEditPoints="1" noAdjustHandles="1" noChangeArrowheads="1" noChangeShapeType="1" noTextEdit="1"/>
              </p:cNvSpPr>
              <p:nvPr/>
            </p:nvSpPr>
            <p:spPr>
              <a:xfrm>
                <a:off x="3762885" y="4367810"/>
                <a:ext cx="228600" cy="369332"/>
              </a:xfrm>
              <a:prstGeom prst="rect">
                <a:avLst/>
              </a:prstGeom>
              <a:blipFill>
                <a:blip r:embed="rId18"/>
                <a:stretch>
                  <a:fillRect l="-31579" b="-13793"/>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7607F487-3225-92B7-D9EB-7E76D6F42565}"/>
              </a:ext>
            </a:extLst>
          </p:cNvPr>
          <p:cNvSpPr txBox="1"/>
          <p:nvPr/>
        </p:nvSpPr>
        <p:spPr>
          <a:xfrm>
            <a:off x="571572" y="3749906"/>
            <a:ext cx="2237597" cy="646331"/>
          </a:xfrm>
          <a:prstGeom prst="rect">
            <a:avLst/>
          </a:prstGeom>
          <a:noFill/>
        </p:spPr>
        <p:txBody>
          <a:bodyPr wrap="square">
            <a:spAutoFit/>
          </a:bodyPr>
          <a:lstStyle/>
          <a:p>
            <a:pPr>
              <a:spcAft>
                <a:spcPts val="900"/>
              </a:spcAft>
            </a:pPr>
            <a:r>
              <a:rPr lang="fi-FI" sz="1800" err="1"/>
              <a:t>Let’s</a:t>
            </a:r>
            <a:r>
              <a:rPr lang="fi-FI" sz="1800"/>
              <a:t> </a:t>
            </a:r>
            <a:r>
              <a:rPr lang="fi-FI" sz="1800" err="1"/>
              <a:t>add</a:t>
            </a:r>
            <a:r>
              <a:rPr lang="fi-FI" sz="1800"/>
              <a:t> </a:t>
            </a:r>
            <a:r>
              <a:rPr lang="fi-FI" sz="1800" err="1"/>
              <a:t>more</a:t>
            </a:r>
            <a:r>
              <a:rPr lang="fi-FI" sz="1800"/>
              <a:t> </a:t>
            </a:r>
            <a:r>
              <a:rPr lang="fi-FI" sz="1800" err="1"/>
              <a:t>samples</a:t>
            </a:r>
            <a:r>
              <a:rPr lang="fi-FI" sz="1800"/>
              <a:t>…</a:t>
            </a:r>
          </a:p>
        </p:txBody>
      </p:sp>
      <p:sp>
        <p:nvSpPr>
          <p:cNvPr id="6" name="TextBox 5">
            <a:extLst>
              <a:ext uri="{FF2B5EF4-FFF2-40B4-BE49-F238E27FC236}">
                <a16:creationId xmlns:a16="http://schemas.microsoft.com/office/drawing/2014/main" id="{7F28A7E4-E8A9-D5FD-0FE6-5D8C5350097E}"/>
              </a:ext>
            </a:extLst>
          </p:cNvPr>
          <p:cNvSpPr txBox="1"/>
          <p:nvPr/>
        </p:nvSpPr>
        <p:spPr>
          <a:xfrm>
            <a:off x="2897505" y="1987358"/>
            <a:ext cx="3399205" cy="369332"/>
          </a:xfrm>
          <a:prstGeom prst="rect">
            <a:avLst/>
          </a:prstGeom>
          <a:noFill/>
        </p:spPr>
        <p:txBody>
          <a:bodyPr wrap="square">
            <a:spAutoFit/>
          </a:bodyPr>
          <a:lstStyle/>
          <a:p>
            <a:pPr>
              <a:spcAft>
                <a:spcPts val="900"/>
              </a:spcAft>
            </a:pPr>
            <a:r>
              <a:rPr lang="fi-FI" sz="1800" b="1" err="1"/>
              <a:t>Result</a:t>
            </a:r>
            <a:r>
              <a:rPr lang="fi-FI" sz="1800" b="1"/>
              <a:t> </a:t>
            </a:r>
            <a:r>
              <a:rPr lang="fi-FI" sz="1800" b="1" err="1"/>
              <a:t>distribution</a:t>
            </a:r>
            <a:endParaRPr lang="fi-FI" sz="1800"/>
          </a:p>
        </p:txBody>
      </p:sp>
    </p:spTree>
    <p:extLst>
      <p:ext uri="{BB962C8B-B14F-4D97-AF65-F5344CB8AC3E}">
        <p14:creationId xmlns:p14="http://schemas.microsoft.com/office/powerpoint/2010/main" val="16814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6"/>
                                        </p:tgtEl>
                                      </p:cBhvr>
                                    </p:animEffect>
                                    <p:set>
                                      <p:cBhvr>
                                        <p:cTn id="7" dur="1" fill="hold">
                                          <p:stCondLst>
                                            <p:cond delay="24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27"/>
                                        </p:tgtEl>
                                      </p:cBhvr>
                                    </p:animEffect>
                                    <p:set>
                                      <p:cBhvr>
                                        <p:cTn id="12" dur="1" fill="hold">
                                          <p:stCondLst>
                                            <p:cond delay="24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29"/>
                                        </p:tgtEl>
                                      </p:cBhvr>
                                    </p:animEffect>
                                    <p:set>
                                      <p:cBhvr>
                                        <p:cTn id="17" dur="1" fill="hold">
                                          <p:stCondLst>
                                            <p:cond delay="24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50"/>
                                        <p:tgtEl>
                                          <p:spTgt spid="30"/>
                                        </p:tgtEl>
                                      </p:cBhvr>
                                    </p:animEffect>
                                    <p:set>
                                      <p:cBhvr>
                                        <p:cTn id="22" dur="1" fill="hold">
                                          <p:stCondLst>
                                            <p:cond delay="24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31"/>
                                        </p:tgtEl>
                                      </p:cBhvr>
                                    </p:animEffect>
                                    <p:set>
                                      <p:cBhvr>
                                        <p:cTn id="27" dur="1" fill="hold">
                                          <p:stCondLst>
                                            <p:cond delay="24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50"/>
                                        <p:tgtEl>
                                          <p:spTgt spid="32"/>
                                        </p:tgtEl>
                                      </p:cBhvr>
                                    </p:animEffect>
                                    <p:set>
                                      <p:cBhvr>
                                        <p:cTn id="32" dur="1" fill="hold">
                                          <p:stCondLst>
                                            <p:cond delay="24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05B7-D01B-875C-131A-BB0B2C29101F}"/>
              </a:ext>
            </a:extLst>
          </p:cNvPr>
          <p:cNvSpPr>
            <a:spLocks noGrp="1"/>
          </p:cNvSpPr>
          <p:nvPr>
            <p:ph type="title"/>
          </p:nvPr>
        </p:nvSpPr>
        <p:spPr/>
        <p:txBody>
          <a:bodyPr/>
          <a:lstStyle/>
          <a:p>
            <a:pPr>
              <a:lnSpc>
                <a:spcPct val="130000"/>
              </a:lnSpc>
              <a:spcAft>
                <a:spcPts val="450"/>
              </a:spcAft>
              <a:buClr>
                <a:schemeClr val="accent2"/>
              </a:buClr>
            </a:pPr>
            <a:r>
              <a:rPr lang="fi-FI" err="1"/>
              <a:t>Ris</a:t>
            </a:r>
            <a:r>
              <a:rPr lang="fi-FI"/>
              <a:t>: </a:t>
            </a:r>
            <a:r>
              <a:rPr lang="fi-FI" err="1"/>
              <a:t>Concepts</a:t>
            </a:r>
            <a:endParaRPr lang="fi-FI"/>
          </a:p>
        </p:txBody>
      </p:sp>
      <p:grpSp>
        <p:nvGrpSpPr>
          <p:cNvPr id="3" name="Group 2">
            <a:extLst>
              <a:ext uri="{FF2B5EF4-FFF2-40B4-BE49-F238E27FC236}">
                <a16:creationId xmlns:a16="http://schemas.microsoft.com/office/drawing/2014/main" id="{31AAB27E-B572-6D33-72FB-1056ACCC74C0}"/>
              </a:ext>
            </a:extLst>
          </p:cNvPr>
          <p:cNvGrpSpPr/>
          <p:nvPr/>
        </p:nvGrpSpPr>
        <p:grpSpPr>
          <a:xfrm>
            <a:off x="498595" y="2366456"/>
            <a:ext cx="4425096" cy="2685635"/>
            <a:chOff x="590295" y="2012274"/>
            <a:chExt cx="5900128" cy="3580847"/>
          </a:xfrm>
        </p:grpSpPr>
        <p:pic>
          <p:nvPicPr>
            <p:cNvPr id="14" name="Graphic 13">
              <a:extLst>
                <a:ext uri="{FF2B5EF4-FFF2-40B4-BE49-F238E27FC236}">
                  <a16:creationId xmlns:a16="http://schemas.microsoft.com/office/drawing/2014/main" id="{B8D44B81-E127-E7EC-57C9-F4A5B396F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95" y="2012274"/>
              <a:ext cx="4567407" cy="3580847"/>
            </a:xfrm>
            <a:prstGeom prst="rect">
              <a:avLst/>
            </a:prstGeom>
          </p:spPr>
        </p:pic>
        <p:sp>
          <p:nvSpPr>
            <p:cNvPr id="39" name="Arrow: Down 38">
              <a:extLst>
                <a:ext uri="{FF2B5EF4-FFF2-40B4-BE49-F238E27FC236}">
                  <a16:creationId xmlns:a16="http://schemas.microsoft.com/office/drawing/2014/main" id="{46D51D1B-268B-A611-8427-0522DED3B30C}"/>
                </a:ext>
              </a:extLst>
            </p:cNvPr>
            <p:cNvSpPr/>
            <p:nvPr/>
          </p:nvSpPr>
          <p:spPr>
            <a:xfrm rot="5400000">
              <a:off x="3373689" y="2528985"/>
              <a:ext cx="231820" cy="654903"/>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1800"/>
            </a:p>
          </p:txBody>
        </p:sp>
        <p:sp>
          <p:nvSpPr>
            <p:cNvPr id="40" name="Arrow: Down 39">
              <a:extLst>
                <a:ext uri="{FF2B5EF4-FFF2-40B4-BE49-F238E27FC236}">
                  <a16:creationId xmlns:a16="http://schemas.microsoft.com/office/drawing/2014/main" id="{27FFB353-6F57-C8DE-AD79-933D589C1601}"/>
                </a:ext>
              </a:extLst>
            </p:cNvPr>
            <p:cNvSpPr/>
            <p:nvPr/>
          </p:nvSpPr>
          <p:spPr>
            <a:xfrm rot="5400000">
              <a:off x="3392822" y="4118834"/>
              <a:ext cx="231820" cy="616635"/>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1800"/>
            </a:p>
          </p:txBody>
        </p:sp>
        <p:sp>
          <p:nvSpPr>
            <p:cNvPr id="44" name="Rectangle 43">
              <a:extLst>
                <a:ext uri="{FF2B5EF4-FFF2-40B4-BE49-F238E27FC236}">
                  <a16:creationId xmlns:a16="http://schemas.microsoft.com/office/drawing/2014/main" id="{36A00CB9-E23A-0CEE-EBFB-E3C35E738292}"/>
                </a:ext>
              </a:extLst>
            </p:cNvPr>
            <p:cNvSpPr/>
            <p:nvPr/>
          </p:nvSpPr>
          <p:spPr>
            <a:xfrm>
              <a:off x="5044440" y="2012274"/>
              <a:ext cx="53345" cy="344872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1800"/>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E26E9455-29F5-F32B-746D-EBAEBF12B187}"/>
                    </a:ext>
                  </a:extLst>
                </p:cNvPr>
                <p:cNvSpPr txBox="1"/>
                <p:nvPr/>
              </p:nvSpPr>
              <p:spPr>
                <a:xfrm>
                  <a:off x="3949547" y="4224514"/>
                  <a:ext cx="2540876" cy="1231107"/>
                </a:xfrm>
                <a:prstGeom prst="rect">
                  <a:avLst/>
                </a:prstGeom>
                <a:solidFill>
                  <a:schemeClr val="bg1"/>
                </a:solidFill>
              </p:spPr>
              <p:txBody>
                <a:bodyPr wrap="square" lIns="0" rtlCol="0">
                  <a:spAutoFit/>
                </a:bodyPr>
                <a:lstStyle/>
                <a:p>
                  <a:pPr algn="l">
                    <a:buClr>
                      <a:schemeClr val="accent2"/>
                    </a:buClr>
                  </a:pPr>
                  <a:r>
                    <a:rPr lang="fi-FI" sz="1800" b="1"/>
                    <a:t>Target PDF </a:t>
                  </a:r>
                  <a14:m>
                    <m:oMath xmlns:m="http://schemas.openxmlformats.org/officeDocument/2006/math">
                      <m:acc>
                        <m:accPr>
                          <m:chr m:val="̅"/>
                          <m:ctrlPr>
                            <a:rPr lang="fi-FI" sz="1800" b="1" i="1">
                              <a:latin typeface="Cambria Math" panose="02040503050406030204" pitchFamily="18" charset="0"/>
                            </a:rPr>
                          </m:ctrlPr>
                        </m:accPr>
                        <m:e>
                          <m:r>
                            <a:rPr lang="fi-FI" sz="1800" b="1" i="1">
                              <a:latin typeface="Cambria Math" panose="02040503050406030204" pitchFamily="18" charset="0"/>
                            </a:rPr>
                            <m:t>𝒑</m:t>
                          </m:r>
                        </m:e>
                      </m:acc>
                    </m:oMath>
                  </a14:m>
                  <a:endParaRPr lang="fi-FI" sz="1800" b="1"/>
                </a:p>
                <a:p>
                  <a:pPr marL="214313" indent="-214313" algn="l">
                    <a:buClr>
                      <a:schemeClr val="accent2"/>
                    </a:buClr>
                    <a:buFont typeface="Arial" panose="020B0604020202020204" pitchFamily="34" charset="0"/>
                    <a:buChar char="•"/>
                  </a:pPr>
                  <a:r>
                    <a:rPr lang="fi-FI" sz="1800" err="1"/>
                    <a:t>Integrates</a:t>
                  </a:r>
                  <a:r>
                    <a:rPr lang="fi-FI" sz="1800"/>
                    <a:t> to 1</a:t>
                  </a:r>
                </a:p>
                <a:p>
                  <a:pPr marL="214313" indent="-214313" algn="l">
                    <a:buClr>
                      <a:schemeClr val="accent2"/>
                    </a:buClr>
                    <a:buFont typeface="Arial" panose="020B0604020202020204" pitchFamily="34" charset="0"/>
                    <a:buChar char="•"/>
                  </a:pPr>
                  <a:r>
                    <a:rPr lang="fi-FI" sz="1800" err="1"/>
                    <a:t>Not</a:t>
                  </a:r>
                  <a:r>
                    <a:rPr lang="fi-FI" sz="1800"/>
                    <a:t> </a:t>
                  </a:r>
                  <a:r>
                    <a:rPr lang="fi-FI" sz="1800" err="1"/>
                    <a:t>known</a:t>
                  </a:r>
                  <a:endParaRPr lang="fi-FI" sz="1800"/>
                </a:p>
              </p:txBody>
            </p:sp>
          </mc:Choice>
          <mc:Fallback>
            <p:sp>
              <p:nvSpPr>
                <p:cNvPr id="38" name="TextBox 37">
                  <a:extLst>
                    <a:ext uri="{FF2B5EF4-FFF2-40B4-BE49-F238E27FC236}">
                      <a16:creationId xmlns:a16="http://schemas.microsoft.com/office/drawing/2014/main" id="{E26E9455-29F5-F32B-746D-EBAEBF12B187}"/>
                    </a:ext>
                  </a:extLst>
                </p:cNvPr>
                <p:cNvSpPr txBox="1">
                  <a:spLocks noRot="1" noChangeAspect="1" noMove="1" noResize="1" noEditPoints="1" noAdjustHandles="1" noChangeArrowheads="1" noChangeShapeType="1" noTextEdit="1"/>
                </p:cNvSpPr>
                <p:nvPr/>
              </p:nvSpPr>
              <p:spPr>
                <a:xfrm>
                  <a:off x="3949547" y="4224514"/>
                  <a:ext cx="2540876" cy="1231107"/>
                </a:xfrm>
                <a:prstGeom prst="rect">
                  <a:avLst/>
                </a:prstGeom>
                <a:blipFill>
                  <a:blip r:embed="rId5"/>
                  <a:stretch>
                    <a:fillRect l="-7285" t="-2703" b="-9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105DA9EF-2A5D-0CA4-4A22-05193FC4D7CD}"/>
                    </a:ext>
                  </a:extLst>
                </p:cNvPr>
                <p:cNvSpPr txBox="1"/>
                <p:nvPr/>
              </p:nvSpPr>
              <p:spPr>
                <a:xfrm>
                  <a:off x="3949547" y="2670591"/>
                  <a:ext cx="2303369" cy="1600439"/>
                </a:xfrm>
                <a:prstGeom prst="rect">
                  <a:avLst/>
                </a:prstGeom>
                <a:solidFill>
                  <a:schemeClr val="bg1"/>
                </a:solidFill>
              </p:spPr>
              <p:txBody>
                <a:bodyPr wrap="square" lIns="0" rtlCol="0">
                  <a:spAutoFit/>
                </a:bodyPr>
                <a:lstStyle/>
                <a:p>
                  <a:pPr algn="l">
                    <a:buClr>
                      <a:schemeClr val="accent2"/>
                    </a:buClr>
                  </a:pPr>
                  <a:r>
                    <a:rPr lang="fi-FI" sz="1800" b="1" dirty="0"/>
                    <a:t>Target </a:t>
                  </a:r>
                  <a:r>
                    <a:rPr lang="fi-FI" sz="1800" b="1" dirty="0" err="1"/>
                    <a:t>function</a:t>
                  </a:r>
                  <a:r>
                    <a:rPr lang="fi-FI" sz="1800" b="1" dirty="0"/>
                    <a:t> </a:t>
                  </a:r>
                  <a14:m>
                    <m:oMath xmlns:m="http://schemas.openxmlformats.org/officeDocument/2006/math">
                      <m:acc>
                        <m:accPr>
                          <m:chr m:val="̂"/>
                          <m:ctrlPr>
                            <a:rPr lang="fi-FI" sz="1800" b="1" i="1">
                              <a:latin typeface="Cambria Math" panose="02040503050406030204" pitchFamily="18" charset="0"/>
                            </a:rPr>
                          </m:ctrlPr>
                        </m:accPr>
                        <m:e>
                          <m:r>
                            <a:rPr lang="fi-FI" sz="1800" b="1" i="1">
                              <a:latin typeface="Cambria Math" panose="02040503050406030204" pitchFamily="18" charset="0"/>
                            </a:rPr>
                            <m:t>𝒑</m:t>
                          </m:r>
                        </m:e>
                      </m:acc>
                    </m:oMath>
                  </a14:m>
                  <a:endParaRPr lang="fi-FI" sz="1800" b="1" dirty="0"/>
                </a:p>
                <a:p>
                  <a:pPr marL="214313" indent="-214313" algn="l">
                    <a:buClr>
                      <a:schemeClr val="accent2"/>
                    </a:buClr>
                    <a:buFont typeface="Arial" panose="020B0604020202020204" pitchFamily="34" charset="0"/>
                    <a:buChar char="•"/>
                  </a:pPr>
                  <a:r>
                    <a:rPr lang="fi-FI" sz="1800" dirty="0" err="1"/>
                    <a:t>Unnormalized</a:t>
                  </a:r>
                  <a:endParaRPr lang="fi-FI" sz="1800" dirty="0"/>
                </a:p>
                <a:p>
                  <a:pPr marL="214313" indent="-214313" algn="l">
                    <a:spcAft>
                      <a:spcPts val="450"/>
                    </a:spcAft>
                    <a:buClr>
                      <a:schemeClr val="accent2"/>
                    </a:buClr>
                    <a:buFont typeface="Arial" panose="020B0604020202020204" pitchFamily="34" charset="0"/>
                    <a:buChar char="•"/>
                  </a:pPr>
                  <a:r>
                    <a:rPr lang="fi-FI" sz="1800" dirty="0"/>
                    <a:t>User-</a:t>
                  </a:r>
                  <a:r>
                    <a:rPr lang="fi-FI" sz="1800" dirty="0" err="1"/>
                    <a:t>given</a:t>
                  </a:r>
                  <a:endParaRPr lang="en-FI" sz="1800"/>
                </a:p>
              </p:txBody>
            </p:sp>
          </mc:Choice>
          <mc:Fallback>
            <p:sp>
              <p:nvSpPr>
                <p:cNvPr id="36" name="TextBox 35">
                  <a:extLst>
                    <a:ext uri="{FF2B5EF4-FFF2-40B4-BE49-F238E27FC236}">
                      <a16:creationId xmlns:a16="http://schemas.microsoft.com/office/drawing/2014/main" id="{105DA9EF-2A5D-0CA4-4A22-05193FC4D7CD}"/>
                    </a:ext>
                  </a:extLst>
                </p:cNvPr>
                <p:cNvSpPr txBox="1">
                  <a:spLocks noRot="1" noChangeAspect="1" noMove="1" noResize="1" noEditPoints="1" noAdjustHandles="1" noChangeArrowheads="1" noChangeShapeType="1" noTextEdit="1"/>
                </p:cNvSpPr>
                <p:nvPr/>
              </p:nvSpPr>
              <p:spPr>
                <a:xfrm>
                  <a:off x="3949547" y="2670591"/>
                  <a:ext cx="2303369" cy="1600439"/>
                </a:xfrm>
                <a:prstGeom prst="rect">
                  <a:avLst/>
                </a:prstGeom>
                <a:blipFill>
                  <a:blip r:embed="rId6"/>
                  <a:stretch>
                    <a:fillRect l="-8029" t="-2105" r="-2190" b="-6316"/>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C6455D89-A78F-AD93-6D0E-C799B9025308}"/>
                </a:ext>
              </a:extLst>
            </p:cNvPr>
            <p:cNvSpPr/>
            <p:nvPr/>
          </p:nvSpPr>
          <p:spPr>
            <a:xfrm>
              <a:off x="711200" y="2078334"/>
              <a:ext cx="53345" cy="344872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1800"/>
            </a:p>
          </p:txBody>
        </p:sp>
        <p:sp>
          <p:nvSpPr>
            <p:cNvPr id="46" name="Rectangle 45">
              <a:extLst>
                <a:ext uri="{FF2B5EF4-FFF2-40B4-BE49-F238E27FC236}">
                  <a16:creationId xmlns:a16="http://schemas.microsoft.com/office/drawing/2014/main" id="{FE50D396-1747-1259-4294-6FD5761E5A77}"/>
                </a:ext>
              </a:extLst>
            </p:cNvPr>
            <p:cNvSpPr/>
            <p:nvPr/>
          </p:nvSpPr>
          <p:spPr>
            <a:xfrm flipV="1">
              <a:off x="764544" y="2073469"/>
              <a:ext cx="4393157" cy="457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1800"/>
            </a:p>
          </p:txBody>
        </p:sp>
      </p:grpSp>
      <p:sp>
        <p:nvSpPr>
          <p:cNvPr id="4" name="TextBox 3">
            <a:extLst>
              <a:ext uri="{FF2B5EF4-FFF2-40B4-BE49-F238E27FC236}">
                <a16:creationId xmlns:a16="http://schemas.microsoft.com/office/drawing/2014/main" id="{C158DDDA-18FC-A18D-CE04-0688B19E413F}"/>
              </a:ext>
            </a:extLst>
          </p:cNvPr>
          <p:cNvSpPr txBox="1"/>
          <p:nvPr/>
        </p:nvSpPr>
        <p:spPr>
          <a:xfrm>
            <a:off x="4643878" y="2803609"/>
            <a:ext cx="3738068" cy="775084"/>
          </a:xfrm>
          <a:prstGeom prst="rect">
            <a:avLst/>
          </a:prstGeom>
          <a:noFill/>
        </p:spPr>
        <p:txBody>
          <a:bodyPr wrap="square">
            <a:spAutoFit/>
          </a:bodyPr>
          <a:lstStyle/>
          <a:p>
            <a:pPr>
              <a:lnSpc>
                <a:spcPct val="130000"/>
              </a:lnSpc>
              <a:buClr>
                <a:schemeClr val="accent2"/>
              </a:buClr>
            </a:pPr>
            <a:r>
              <a:rPr lang="fi-FI" sz="1800" b="1">
                <a:sym typeface="Wingdings" panose="05000000000000000000" pitchFamily="2" charset="2"/>
              </a:rPr>
              <a:t></a:t>
            </a:r>
            <a:r>
              <a:rPr lang="fi-FI" sz="1800" b="1"/>
              <a:t> </a:t>
            </a:r>
            <a:r>
              <a:rPr lang="fi-FI" sz="1800" b="1" err="1"/>
              <a:t>Used</a:t>
            </a:r>
            <a:r>
              <a:rPr lang="fi-FI" sz="1800" b="1"/>
              <a:t> in </a:t>
            </a:r>
            <a:r>
              <a:rPr lang="fi-FI" sz="1800" b="1" err="1"/>
              <a:t>selection</a:t>
            </a:r>
            <a:r>
              <a:rPr lang="fi-FI" sz="1800" b="1"/>
              <a:t> </a:t>
            </a:r>
            <a:r>
              <a:rPr lang="fi-FI" sz="1800" b="1" err="1"/>
              <a:t>probabilities</a:t>
            </a:r>
            <a:endParaRPr lang="fi-FI" sz="1800" b="1"/>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317569-BB28-D0DB-D027-30589BF822E1}"/>
                  </a:ext>
                </a:extLst>
              </p:cNvPr>
              <p:cNvSpPr txBox="1"/>
              <p:nvPr/>
            </p:nvSpPr>
            <p:spPr>
              <a:xfrm>
                <a:off x="4643877" y="3979267"/>
                <a:ext cx="4114481" cy="415050"/>
              </a:xfrm>
              <a:prstGeom prst="rect">
                <a:avLst/>
              </a:prstGeom>
              <a:noFill/>
            </p:spPr>
            <p:txBody>
              <a:bodyPr wrap="square">
                <a:spAutoFit/>
              </a:bodyPr>
              <a:lstStyle/>
              <a:p>
                <a:pPr>
                  <a:lnSpc>
                    <a:spcPct val="130000"/>
                  </a:lnSpc>
                  <a:buClr>
                    <a:schemeClr val="accent2"/>
                  </a:buClr>
                </a:pPr>
                <a:r>
                  <a:rPr lang="fi-FI" sz="1800" b="1">
                    <a:sym typeface="Wingdings" panose="05000000000000000000" pitchFamily="2" charset="2"/>
                  </a:rPr>
                  <a:t></a:t>
                </a:r>
                <a:r>
                  <a:rPr lang="fi-FI" sz="1800" b="1"/>
                  <a:t> </a:t>
                </a:r>
                <a:r>
                  <a:rPr lang="fi-FI" sz="1800" b="1" err="1"/>
                  <a:t>Result</a:t>
                </a:r>
                <a:r>
                  <a:rPr lang="fi-FI" sz="1800" b="1"/>
                  <a:t> PDF </a:t>
                </a:r>
                <a:r>
                  <a:rPr lang="fi-FI" sz="1800" b="1" err="1"/>
                  <a:t>approximately</a:t>
                </a:r>
                <a:r>
                  <a:rPr lang="fi-FI" sz="1800" b="1"/>
                  <a:t> </a:t>
                </a:r>
                <a14:m>
                  <m:oMath xmlns:m="http://schemas.openxmlformats.org/officeDocument/2006/math">
                    <m:acc>
                      <m:accPr>
                        <m:chr m:val="̅"/>
                        <m:ctrlPr>
                          <a:rPr lang="fi-FI" sz="1800" b="1" i="1">
                            <a:latin typeface="Cambria Math" panose="02040503050406030204" pitchFamily="18" charset="0"/>
                            <a:sym typeface="Wingdings" panose="05000000000000000000" pitchFamily="2" charset="2"/>
                          </a:rPr>
                        </m:ctrlPr>
                      </m:accPr>
                      <m:e>
                        <m:r>
                          <a:rPr lang="fi-FI" sz="1800" b="1" i="1">
                            <a:latin typeface="Cambria Math" panose="02040503050406030204" pitchFamily="18" charset="0"/>
                            <a:sym typeface="Wingdings" panose="05000000000000000000" pitchFamily="2" charset="2"/>
                          </a:rPr>
                          <m:t>𝒑</m:t>
                        </m:r>
                      </m:e>
                    </m:acc>
                  </m:oMath>
                </a14:m>
                <a:endParaRPr lang="fi-FI" sz="1800" b="1"/>
              </a:p>
            </p:txBody>
          </p:sp>
        </mc:Choice>
        <mc:Fallback>
          <p:sp>
            <p:nvSpPr>
              <p:cNvPr id="6" name="TextBox 5">
                <a:extLst>
                  <a:ext uri="{FF2B5EF4-FFF2-40B4-BE49-F238E27FC236}">
                    <a16:creationId xmlns:a16="http://schemas.microsoft.com/office/drawing/2014/main" id="{E4317569-BB28-D0DB-D027-30589BF822E1}"/>
                  </a:ext>
                </a:extLst>
              </p:cNvPr>
              <p:cNvSpPr txBox="1">
                <a:spLocks noRot="1" noChangeAspect="1" noMove="1" noResize="1" noEditPoints="1" noAdjustHandles="1" noChangeArrowheads="1" noChangeShapeType="1" noTextEdit="1"/>
              </p:cNvSpPr>
              <p:nvPr/>
            </p:nvSpPr>
            <p:spPr>
              <a:xfrm>
                <a:off x="4643877" y="3979267"/>
                <a:ext cx="4114481" cy="415050"/>
              </a:xfrm>
              <a:prstGeom prst="rect">
                <a:avLst/>
              </a:prstGeom>
              <a:blipFill>
                <a:blip r:embed="rId7"/>
                <a:stretch>
                  <a:fillRect b="-2058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39E8142-3BCD-944E-7A58-F302D26F70AD}"/>
              </a:ext>
            </a:extLst>
          </p:cNvPr>
          <p:cNvSpPr>
            <a:spLocks noGrp="1"/>
          </p:cNvSpPr>
          <p:nvPr>
            <p:ph type="sldNum" sz="quarter" idx="12"/>
          </p:nvPr>
        </p:nvSpPr>
        <p:spPr/>
        <p:txBody>
          <a:bodyPr/>
          <a:lstStyle/>
          <a:p>
            <a:fld id="{897AE9FA-3F8D-0D45-ABEA-B1C7A7244A19}" type="slidenum">
              <a:rPr lang="en-US" smtClean="0"/>
              <a:t>49</a:t>
            </a:fld>
            <a:endParaRPr lang="en-US"/>
          </a:p>
        </p:txBody>
      </p:sp>
    </p:spTree>
    <p:extLst>
      <p:ext uri="{BB962C8B-B14F-4D97-AF65-F5344CB8AC3E}">
        <p14:creationId xmlns:p14="http://schemas.microsoft.com/office/powerpoint/2010/main" val="1388624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ChangeArrowheads="1"/>
          </p:cNvSpPr>
          <p:nvPr>
            <p:ph type="title"/>
          </p:nvPr>
        </p:nvSpPr>
        <p:spPr/>
        <p:txBody>
          <a:bodyPr/>
          <a:lstStyle/>
          <a:p>
            <a:r>
              <a:rPr lang="en-US"/>
              <a:t>Irradiance Caching</a:t>
            </a:r>
          </a:p>
        </p:txBody>
      </p:sp>
      <p:sp>
        <p:nvSpPr>
          <p:cNvPr id="1246211" name="Rectangle 3"/>
          <p:cNvSpPr>
            <a:spLocks noGrp="1" noChangeArrowheads="1"/>
          </p:cNvSpPr>
          <p:nvPr>
            <p:ph type="body" idx="1"/>
          </p:nvPr>
        </p:nvSpPr>
        <p:spPr>
          <a:xfrm>
            <a:off x="457200" y="1527175"/>
            <a:ext cx="8686800" cy="5029200"/>
          </a:xfrm>
        </p:spPr>
        <p:txBody>
          <a:bodyPr/>
          <a:lstStyle/>
          <a:p>
            <a:r>
              <a:rPr lang="en-US" dirty="0"/>
              <a:t>Empirically, (diffuse) </a:t>
            </a:r>
            <a:r>
              <a:rPr lang="en-US" dirty="0" err="1"/>
              <a:t>interreflections</a:t>
            </a:r>
            <a:r>
              <a:rPr lang="en-US" dirty="0"/>
              <a:t> low frequency</a:t>
            </a:r>
          </a:p>
          <a:p>
            <a:r>
              <a:rPr lang="en-US" dirty="0"/>
              <a:t>Therefore, should be able to sample sparsely</a:t>
            </a:r>
          </a:p>
          <a:p>
            <a:r>
              <a:rPr lang="en-US" dirty="0"/>
              <a:t>Irradiance caching samples irradiance at few points on surfaces, and then interpolates</a:t>
            </a:r>
          </a:p>
          <a:p>
            <a:r>
              <a:rPr lang="en-US" dirty="0"/>
              <a:t>Ward, Rubinstein, Clear.  SIGGRAPH 88,               </a:t>
            </a:r>
            <a:r>
              <a:rPr lang="en-US" i="1" dirty="0"/>
              <a:t>A ray tracing solution for diffuse </a:t>
            </a:r>
            <a:r>
              <a:rPr lang="en-US" i="1" dirty="0" err="1"/>
              <a:t>interreflection</a:t>
            </a:r>
            <a:endParaRPr lang="en-US" i="1" dirty="0"/>
          </a:p>
          <a:p>
            <a:endParaRPr lang="en-US" dirty="0"/>
          </a:p>
        </p:txBody>
      </p:sp>
    </p:spTree>
    <p:extLst>
      <p:ext uri="{BB962C8B-B14F-4D97-AF65-F5344CB8AC3E}">
        <p14:creationId xmlns:p14="http://schemas.microsoft.com/office/powerpoint/2010/main" val="352541055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18175F-8D86-3C5C-1443-21F785CF478F}"/>
              </a:ext>
            </a:extLst>
          </p:cNvPr>
          <p:cNvSpPr/>
          <p:nvPr/>
        </p:nvSpPr>
        <p:spPr>
          <a:xfrm>
            <a:off x="7532962" y="2898399"/>
            <a:ext cx="1306595" cy="378869"/>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050">
              <a:solidFill>
                <a:srgbClr val="FFFFFF"/>
              </a:solidFill>
              <a:latin typeface="Arial" panose="020B0604020202020204"/>
            </a:endParaRPr>
          </a:p>
        </p:txBody>
      </p:sp>
      <p:sp>
        <p:nvSpPr>
          <p:cNvPr id="6" name="Rectangle 5">
            <a:extLst>
              <a:ext uri="{FF2B5EF4-FFF2-40B4-BE49-F238E27FC236}">
                <a16:creationId xmlns:a16="http://schemas.microsoft.com/office/drawing/2014/main" id="{5B6DA7CF-3988-10EC-D06D-66AF942C43CF}"/>
              </a:ext>
            </a:extLst>
          </p:cNvPr>
          <p:cNvSpPr/>
          <p:nvPr/>
        </p:nvSpPr>
        <p:spPr>
          <a:xfrm>
            <a:off x="7936216" y="2616326"/>
            <a:ext cx="688820" cy="319961"/>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050">
              <a:solidFill>
                <a:srgbClr val="FFFFFF"/>
              </a:solidFill>
              <a:latin typeface="Arial" panose="020B0604020202020204"/>
            </a:endParaRPr>
          </a:p>
        </p:txBody>
      </p:sp>
      <p:pic>
        <p:nvPicPr>
          <p:cNvPr id="8" name="Picture 7">
            <a:extLst>
              <a:ext uri="{FF2B5EF4-FFF2-40B4-BE49-F238E27FC236}">
                <a16:creationId xmlns:a16="http://schemas.microsoft.com/office/drawing/2014/main" id="{D6849380-F4B9-0FE8-9F32-865F882EE060}"/>
              </a:ext>
            </a:extLst>
          </p:cNvPr>
          <p:cNvPicPr>
            <a:picLocks noChangeAspect="1"/>
          </p:cNvPicPr>
          <p:nvPr/>
        </p:nvPicPr>
        <p:blipFill rotWithShape="1">
          <a:blip r:embed="rId3"/>
          <a:srcRect t="47917" r="40234"/>
          <a:stretch/>
        </p:blipFill>
        <p:spPr>
          <a:xfrm>
            <a:off x="167736" y="2013059"/>
            <a:ext cx="4139816" cy="3381704"/>
          </a:xfrm>
          <a:prstGeom prst="rect">
            <a:avLst/>
          </a:prstGeom>
        </p:spPr>
      </p:pic>
      <p:sp>
        <p:nvSpPr>
          <p:cNvPr id="11" name="Rectangle 10">
            <a:extLst>
              <a:ext uri="{FF2B5EF4-FFF2-40B4-BE49-F238E27FC236}">
                <a16:creationId xmlns:a16="http://schemas.microsoft.com/office/drawing/2014/main" id="{EB7562D9-D674-F892-1D06-882F3A4B5BBB}"/>
              </a:ext>
            </a:extLst>
          </p:cNvPr>
          <p:cNvSpPr/>
          <p:nvPr/>
        </p:nvSpPr>
        <p:spPr>
          <a:xfrm>
            <a:off x="189761" y="2311618"/>
            <a:ext cx="8764478" cy="984017"/>
          </a:xfrm>
          <a:prstGeom prst="rect">
            <a:avLst/>
          </a:prstGeom>
          <a:solidFill>
            <a:schemeClr val="accent1">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2" name="Title 1">
            <a:extLst>
              <a:ext uri="{FF2B5EF4-FFF2-40B4-BE49-F238E27FC236}">
                <a16:creationId xmlns:a16="http://schemas.microsoft.com/office/drawing/2014/main" id="{095F3AB4-9440-E70F-AD46-343413C01818}"/>
              </a:ext>
            </a:extLst>
          </p:cNvPr>
          <p:cNvSpPr>
            <a:spLocks noGrp="1"/>
          </p:cNvSpPr>
          <p:nvPr>
            <p:ph type="title"/>
          </p:nvPr>
        </p:nvSpPr>
        <p:spPr/>
        <p:txBody>
          <a:bodyPr/>
          <a:lstStyle/>
          <a:p>
            <a:r>
              <a:rPr lang="fi-FI"/>
              <a:t>RIS: </a:t>
            </a:r>
            <a:r>
              <a:rPr lang="fi-FI" err="1"/>
              <a:t>Algorithm</a:t>
            </a:r>
            <a:endParaRPr lang="en-FI"/>
          </a:p>
        </p:txBody>
      </p:sp>
      <p:sp>
        <p:nvSpPr>
          <p:cNvPr id="4" name="Slide Number Placeholder 3">
            <a:extLst>
              <a:ext uri="{FF2B5EF4-FFF2-40B4-BE49-F238E27FC236}">
                <a16:creationId xmlns:a16="http://schemas.microsoft.com/office/drawing/2014/main" id="{4E2DB389-33AC-159E-5C73-6DC6B8161981}"/>
              </a:ext>
            </a:extLst>
          </p:cNvPr>
          <p:cNvSpPr>
            <a:spLocks noGrp="1"/>
          </p:cNvSpPr>
          <p:nvPr>
            <p:ph type="sldNum" sz="quarter" idx="12"/>
          </p:nvPr>
        </p:nvSpPr>
        <p:spPr/>
        <p:txBody>
          <a:bodyPr/>
          <a:lstStyle/>
          <a:p>
            <a:pPr defTabSz="685800" eaLnBrk="1" fontAlgn="auto" hangingPunct="1">
              <a:spcBef>
                <a:spcPts val="0"/>
              </a:spcBef>
              <a:spcAft>
                <a:spcPts val="0"/>
              </a:spcAft>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pPr>
              <a:t>50</a:t>
            </a:fld>
            <a:endParaRPr lang="en-US">
              <a:solidFill>
                <a:srgbClr val="D7B88F"/>
              </a:solidFill>
              <a:latin typeface="Arial" panose="020B0604020202020204"/>
              <a:ea typeface="+mn-ea"/>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DCCA968-539B-8396-6D95-B75A42F373E6}"/>
                  </a:ext>
                </a:extLst>
              </p:cNvPr>
              <p:cNvSpPr txBox="1"/>
              <p:nvPr/>
            </p:nvSpPr>
            <p:spPr>
              <a:xfrm>
                <a:off x="4412935" y="2236500"/>
                <a:ext cx="4648200" cy="1300292"/>
              </a:xfrm>
              <a:prstGeom prst="rect">
                <a:avLst/>
              </a:prstGeom>
              <a:noFill/>
            </p:spPr>
            <p:txBody>
              <a:bodyPr wrap="square">
                <a:spAutoFit/>
              </a:bodyPr>
              <a:lstStyle/>
              <a:p>
                <a:pPr algn="l" defTabSz="685800" eaLnBrk="1" fontAlgn="auto" hangingPunct="1">
                  <a:lnSpc>
                    <a:spcPct val="150000"/>
                  </a:lnSpc>
                  <a:spcBef>
                    <a:spcPts val="0"/>
                  </a:spcBef>
                  <a:spcAft>
                    <a:spcPts val="0"/>
                  </a:spcAft>
                </a:pPr>
                <a:r>
                  <a:rPr lang="fi-FI" sz="1350">
                    <a:solidFill>
                      <a:srgbClr val="DEA634"/>
                    </a:solidFill>
                    <a:latin typeface="Arial" panose="020B0604020202020204"/>
                    <a:ea typeface="+mn-ea"/>
                  </a:rPr>
                  <a:t>1. </a:t>
                </a:r>
                <a:r>
                  <a:rPr lang="fi-FI" sz="1350" err="1">
                    <a:solidFill>
                      <a:srgbClr val="23150E"/>
                    </a:solidFill>
                    <a:latin typeface="Arial" panose="020B0604020202020204"/>
                    <a:ea typeface="+mn-ea"/>
                  </a:rPr>
                  <a:t>Take</a:t>
                </a:r>
                <a:r>
                  <a:rPr lang="fi-FI" sz="1350">
                    <a:solidFill>
                      <a:srgbClr val="23150E"/>
                    </a:solidFill>
                    <a:latin typeface="Arial" panose="020B0604020202020204"/>
                    <a:ea typeface="+mn-ea"/>
                  </a:rPr>
                  <a:t> candidates </a:t>
                </a:r>
                <a14:m>
                  <m:oMath xmlns:m="http://schemas.openxmlformats.org/officeDocument/2006/math">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1</m:t>
                            </m:r>
                          </m:sub>
                        </m:sSub>
                        <m:r>
                          <a:rPr lang="fi-FI" sz="1350" i="1">
                            <a:solidFill>
                              <a:srgbClr val="23150E"/>
                            </a:solidFill>
                            <a:latin typeface="Cambria Math" panose="02040503050406030204" pitchFamily="18" charset="0"/>
                            <a:ea typeface="+mn-ea"/>
                          </a:rPr>
                          <m:t>, </m:t>
                        </m:r>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2</m:t>
                            </m:r>
                          </m:sub>
                        </m:sSub>
                        <m:r>
                          <a:rPr lang="fi-FI" sz="1350" i="1">
                            <a:solidFill>
                              <a:srgbClr val="23150E"/>
                            </a:solidFill>
                            <a:latin typeface="Cambria Math" panose="02040503050406030204" pitchFamily="18" charset="0"/>
                            <a:ea typeface="+mn-ea"/>
                          </a:rPr>
                          <m:t>,…, </m:t>
                        </m:r>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𝑀</m:t>
                            </m:r>
                          </m:sub>
                        </m:sSub>
                      </m:e>
                    </m:d>
                  </m:oMath>
                </a14:m>
                <a:endParaRPr lang="fi-FI" sz="1350">
                  <a:solidFill>
                    <a:srgbClr val="23150E"/>
                  </a:solidFill>
                  <a:latin typeface="Arial" panose="020B0604020202020204"/>
                  <a:ea typeface="+mn-ea"/>
                </a:endParaRPr>
              </a:p>
              <a:p>
                <a:pPr algn="l" defTabSz="685800" eaLnBrk="1" fontAlgn="auto" hangingPunct="1">
                  <a:lnSpc>
                    <a:spcPct val="150000"/>
                  </a:lnSpc>
                  <a:spcBef>
                    <a:spcPts val="0"/>
                  </a:spcBef>
                  <a:spcAft>
                    <a:spcPts val="0"/>
                  </a:spcAft>
                </a:pPr>
                <a:r>
                  <a:rPr lang="fi-FI" sz="1350">
                    <a:solidFill>
                      <a:srgbClr val="DEA634"/>
                    </a:solidFill>
                    <a:latin typeface="Arial" panose="020B0604020202020204"/>
                    <a:ea typeface="+mn-ea"/>
                  </a:rPr>
                  <a:t>2. </a:t>
                </a:r>
                <a:r>
                  <a:rPr lang="fi-FI" sz="1350">
                    <a:solidFill>
                      <a:srgbClr val="23150E"/>
                    </a:solidFill>
                    <a:latin typeface="Arial" panose="020B0604020202020204"/>
                    <a:ea typeface="+mn-ea"/>
                  </a:rPr>
                  <a:t>Evaluate </a:t>
                </a:r>
                <a:r>
                  <a:rPr lang="fi-FI" sz="1350" i="1">
                    <a:solidFill>
                      <a:srgbClr val="23150E"/>
                    </a:solidFill>
                    <a:latin typeface="Arial" panose="020B0604020202020204"/>
                    <a:ea typeface="+mn-ea"/>
                  </a:rPr>
                  <a:t>resampling MIS weights:</a:t>
                </a:r>
                <a:r>
                  <a:rPr lang="fi-FI" sz="1350">
                    <a:solidFill>
                      <a:srgbClr val="23150E"/>
                    </a:solidFill>
                    <a:latin typeface="Arial" panose="020B0604020202020204"/>
                    <a:ea typeface="+mn-ea"/>
                  </a:rPr>
                  <a:t> </a:t>
                </a:r>
                <a14:m>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𝑚</m:t>
                        </m:r>
                      </m:e>
                      <m:sub>
                        <m:r>
                          <a:rPr lang="fi-FI" sz="1350" i="1">
                            <a:solidFill>
                              <a:srgbClr val="23150E"/>
                            </a:solidFill>
                            <a:latin typeface="Cambria Math" panose="02040503050406030204" pitchFamily="18" charset="0"/>
                            <a:ea typeface="+mn-ea"/>
                          </a:rPr>
                          <m:t>𝑖</m:t>
                        </m:r>
                      </m:sub>
                    </m:sSub>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oMath>
                </a14:m>
                <a:endParaRPr lang="fi-FI" sz="1350">
                  <a:solidFill>
                    <a:srgbClr val="23150E"/>
                  </a:solidFill>
                  <a:latin typeface="Arial" panose="020B0604020202020204"/>
                  <a:ea typeface="+mn-ea"/>
                </a:endParaRPr>
              </a:p>
              <a:p>
                <a:pPr algn="l" defTabSz="685800" eaLnBrk="1" fontAlgn="auto" hangingPunct="1">
                  <a:lnSpc>
                    <a:spcPct val="150000"/>
                  </a:lnSpc>
                  <a:spcBef>
                    <a:spcPts val="0"/>
                  </a:spcBef>
                  <a:spcAft>
                    <a:spcPts val="0"/>
                  </a:spcAft>
                </a:pPr>
                <a:r>
                  <a:rPr lang="fi-FI" sz="1350">
                    <a:solidFill>
                      <a:srgbClr val="DEA634"/>
                    </a:solidFill>
                    <a:latin typeface="Arial" panose="020B0604020202020204"/>
                    <a:ea typeface="+mn-ea"/>
                  </a:rPr>
                  <a:t>3. </a:t>
                </a:r>
                <a:r>
                  <a:rPr lang="fi-FI" sz="1350">
                    <a:solidFill>
                      <a:srgbClr val="23150E"/>
                    </a:solidFill>
                    <a:latin typeface="Arial" panose="020B0604020202020204"/>
                    <a:ea typeface="+mn-ea"/>
                  </a:rPr>
                  <a:t>Evaluate </a:t>
                </a:r>
                <a:r>
                  <a:rPr lang="fi-FI" sz="1350" i="1" err="1">
                    <a:solidFill>
                      <a:srgbClr val="23150E"/>
                    </a:solidFill>
                    <a:latin typeface="Arial" panose="020B0604020202020204"/>
                    <a:ea typeface="+mn-ea"/>
                  </a:rPr>
                  <a:t>resampling</a:t>
                </a:r>
                <a:r>
                  <a:rPr lang="fi-FI" sz="1350" i="1">
                    <a:solidFill>
                      <a:srgbClr val="23150E"/>
                    </a:solidFill>
                    <a:latin typeface="Arial" panose="020B0604020202020204"/>
                    <a:ea typeface="+mn-ea"/>
                  </a:rPr>
                  <a:t> </a:t>
                </a:r>
                <a:r>
                  <a:rPr lang="fi-FI" sz="1350" i="1" err="1">
                    <a:solidFill>
                      <a:srgbClr val="23150E"/>
                    </a:solidFill>
                    <a:latin typeface="Arial" panose="020B0604020202020204"/>
                    <a:ea typeface="+mn-ea"/>
                  </a:rPr>
                  <a:t>weights</a:t>
                </a:r>
                <a:r>
                  <a:rPr lang="fi-FI" sz="1350" i="1">
                    <a:solidFill>
                      <a:srgbClr val="23150E"/>
                    </a:solidFill>
                    <a:latin typeface="Arial" panose="020B0604020202020204"/>
                    <a:ea typeface="+mn-ea"/>
                  </a:rPr>
                  <a:t> </a:t>
                </a:r>
                <a14:m>
                  <m:oMath xmlns:m="http://schemas.openxmlformats.org/officeDocument/2006/math">
                    <m:sSub>
                      <m:sSubPr>
                        <m:ctrlPr>
                          <a:rPr lang="fi-FI" sz="1350" i="1" dirty="0">
                            <a:solidFill>
                              <a:srgbClr val="23150E"/>
                            </a:solidFill>
                            <a:latin typeface="Cambria Math" panose="02040503050406030204" pitchFamily="18" charset="0"/>
                            <a:ea typeface="+mn-ea"/>
                          </a:rPr>
                        </m:ctrlPr>
                      </m:sSubPr>
                      <m:e>
                        <m:r>
                          <a:rPr lang="fi-FI" sz="1350" i="1" dirty="0">
                            <a:solidFill>
                              <a:srgbClr val="23150E"/>
                            </a:solidFill>
                            <a:latin typeface="Cambria Math" panose="02040503050406030204" pitchFamily="18" charset="0"/>
                            <a:ea typeface="+mn-ea"/>
                          </a:rPr>
                          <m:t>𝑤</m:t>
                        </m:r>
                      </m:e>
                      <m:sub>
                        <m:r>
                          <a:rPr lang="fi-FI" sz="1350" i="1" dirty="0">
                            <a:solidFill>
                              <a:srgbClr val="23150E"/>
                            </a:solidFill>
                            <a:latin typeface="Cambria Math" panose="02040503050406030204" pitchFamily="18" charset="0"/>
                            <a:ea typeface="+mn-ea"/>
                          </a:rPr>
                          <m:t>𝑖</m:t>
                        </m:r>
                      </m:sub>
                    </m:sSub>
                  </m:oMath>
                </a14:m>
                <a:endParaRPr lang="fi-FI" sz="1350">
                  <a:solidFill>
                    <a:srgbClr val="23150E"/>
                  </a:solidFill>
                  <a:latin typeface="Arial" panose="020B0604020202020204"/>
                  <a:ea typeface="+mn-ea"/>
                </a:endParaRPr>
              </a:p>
              <a:p>
                <a:pPr marL="257175" indent="-257175" algn="l" defTabSz="685800" eaLnBrk="1" fontAlgn="auto" hangingPunct="1">
                  <a:lnSpc>
                    <a:spcPct val="150000"/>
                  </a:lnSpc>
                  <a:spcBef>
                    <a:spcPts val="0"/>
                  </a:spcBef>
                  <a:spcAft>
                    <a:spcPts val="0"/>
                  </a:spcAft>
                  <a:buFontTx/>
                  <a:buAutoNum type="arabicPeriod"/>
                </a:pPr>
                <a:endParaRPr lang="fi-FI" sz="1350">
                  <a:solidFill>
                    <a:srgbClr val="23150E"/>
                  </a:solidFill>
                  <a:latin typeface="Arial" panose="020B0604020202020204"/>
                  <a:ea typeface="+mn-ea"/>
                </a:endParaRPr>
              </a:p>
            </p:txBody>
          </p:sp>
        </mc:Choice>
        <mc:Fallback>
          <p:sp>
            <p:nvSpPr>
              <p:cNvPr id="16" name="TextBox 15">
                <a:extLst>
                  <a:ext uri="{FF2B5EF4-FFF2-40B4-BE49-F238E27FC236}">
                    <a16:creationId xmlns:a16="http://schemas.microsoft.com/office/drawing/2014/main" id="{8DCCA968-539B-8396-6D95-B75A42F373E6}"/>
                  </a:ext>
                </a:extLst>
              </p:cNvPr>
              <p:cNvSpPr txBox="1">
                <a:spLocks noRot="1" noChangeAspect="1" noMove="1" noResize="1" noEditPoints="1" noAdjustHandles="1" noChangeArrowheads="1" noChangeShapeType="1" noTextEdit="1"/>
              </p:cNvSpPr>
              <p:nvPr/>
            </p:nvSpPr>
            <p:spPr>
              <a:xfrm>
                <a:off x="4412935" y="2236500"/>
                <a:ext cx="4648200" cy="1300292"/>
              </a:xfrm>
              <a:prstGeom prst="rect">
                <a:avLst/>
              </a:prstGeom>
              <a:blipFill>
                <a:blip r:embed="rId4"/>
                <a:stretch>
                  <a:fillRect l="-2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F1ED14F-8275-4F37-0BC8-5F422023F46F}"/>
                  </a:ext>
                </a:extLst>
              </p:cNvPr>
              <p:cNvSpPr txBox="1"/>
              <p:nvPr/>
            </p:nvSpPr>
            <p:spPr>
              <a:xfrm>
                <a:off x="8027224" y="2507659"/>
                <a:ext cx="703195" cy="451790"/>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1350">
                    <a:solidFill>
                      <a:srgbClr val="23150E"/>
                    </a:solidFill>
                    <a:latin typeface="Arial" panose="020B0604020202020204"/>
                    <a:ea typeface="+mn-ea"/>
                  </a:rPr>
                  <a:t>e.g. </a:t>
                </a:r>
                <a14:m>
                  <m:oMath xmlns:m="http://schemas.openxmlformats.org/officeDocument/2006/math">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r>
                          <a:rPr lang="fi-FI" sz="1350" i="1">
                            <a:solidFill>
                              <a:srgbClr val="23150E"/>
                            </a:solidFill>
                            <a:latin typeface="Cambria Math" panose="02040503050406030204" pitchFamily="18" charset="0"/>
                            <a:ea typeface="+mn-ea"/>
                          </a:rPr>
                          <m:t>𝑀</m:t>
                        </m:r>
                      </m:den>
                    </m:f>
                  </m:oMath>
                </a14:m>
                <a:endParaRPr lang="en-FI" sz="1350">
                  <a:solidFill>
                    <a:srgbClr val="23150E"/>
                  </a:solidFill>
                  <a:latin typeface="Arial" panose="020B0604020202020204"/>
                  <a:ea typeface="+mn-ea"/>
                </a:endParaRPr>
              </a:p>
            </p:txBody>
          </p:sp>
        </mc:Choice>
        <mc:Fallback>
          <p:sp>
            <p:nvSpPr>
              <p:cNvPr id="5" name="TextBox 4">
                <a:extLst>
                  <a:ext uri="{FF2B5EF4-FFF2-40B4-BE49-F238E27FC236}">
                    <a16:creationId xmlns:a16="http://schemas.microsoft.com/office/drawing/2014/main" id="{EF1ED14F-8275-4F37-0BC8-5F422023F46F}"/>
                  </a:ext>
                </a:extLst>
              </p:cNvPr>
              <p:cNvSpPr txBox="1">
                <a:spLocks noRot="1" noChangeAspect="1" noMove="1" noResize="1" noEditPoints="1" noAdjustHandles="1" noChangeArrowheads="1" noChangeShapeType="1" noTextEdit="1"/>
              </p:cNvSpPr>
              <p:nvPr/>
            </p:nvSpPr>
            <p:spPr>
              <a:xfrm>
                <a:off x="8027224" y="2507659"/>
                <a:ext cx="703195" cy="451790"/>
              </a:xfrm>
              <a:prstGeom prst="rect">
                <a:avLst/>
              </a:prstGeom>
              <a:blipFill>
                <a:blip r:embed="rId5"/>
                <a:stretch>
                  <a:fillRect l="-14286" b="-2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6BD0F15-B709-2D95-FDE3-24B1F466ADC1}"/>
                  </a:ext>
                </a:extLst>
              </p:cNvPr>
              <p:cNvSpPr txBox="1"/>
              <p:nvPr/>
            </p:nvSpPr>
            <p:spPr>
              <a:xfrm>
                <a:off x="7578465" y="2789923"/>
                <a:ext cx="1465693" cy="510396"/>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1350" dirty="0">
                    <a:solidFill>
                      <a:srgbClr val="23150E"/>
                    </a:solidFill>
                    <a:latin typeface="Arial" panose="020B0604020202020204"/>
                    <a:ea typeface="+mn-ea"/>
                  </a:rPr>
                  <a:t>e.g. </a:t>
                </a:r>
                <a14:m>
                  <m:oMath xmlns:m="http://schemas.openxmlformats.org/officeDocument/2006/math">
                    <m:sSub>
                      <m:sSubPr>
                        <m:ctrlPr>
                          <a:rPr lang="fi-FI" sz="1350" i="1">
                            <a:solidFill>
                              <a:srgbClr val="23150E"/>
                            </a:solidFill>
                            <a:latin typeface="Cambria Math" panose="02040503050406030204" pitchFamily="18" charset="0"/>
                            <a:ea typeface="+mn-ea"/>
                          </a:rPr>
                        </m:ctrlPr>
                      </m:sSubPr>
                      <m:e>
                        <m:r>
                          <m:rPr>
                            <m:sty m:val="p"/>
                          </m:rPr>
                          <a:rPr lang="fi-FI" sz="1350">
                            <a:solidFill>
                              <a:srgbClr val="23150E"/>
                            </a:solidFill>
                            <a:latin typeface="Cambria Math" panose="02040503050406030204" pitchFamily="18" charset="0"/>
                            <a:ea typeface="+mn-ea"/>
                          </a:rPr>
                          <m:t>W</m:t>
                        </m:r>
                      </m:e>
                      <m:sub>
                        <m:sSub>
                          <m:sSubPr>
                            <m:ctrlPr>
                              <a:rPr lang="fi-FI" sz="1350" i="1" smtClean="0">
                                <a:solidFill>
                                  <a:srgbClr val="23150E"/>
                                </a:solidFill>
                                <a:latin typeface="Cambria Math" panose="02040503050406030204" pitchFamily="18" charset="0"/>
                                <a:ea typeface="+mn-ea"/>
                              </a:rPr>
                            </m:ctrlPr>
                          </m:sSubPr>
                          <m:e>
                            <m:r>
                              <a:rPr lang="en-US" sz="1350" b="0" i="1" smtClean="0">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sub>
                    </m:sSub>
                    <m:r>
                      <a:rPr lang="fi-FI" sz="1350" i="1">
                        <a:solidFill>
                          <a:srgbClr val="23150E"/>
                        </a:solidFill>
                        <a:latin typeface="Cambria Math" panose="02040503050406030204" pitchFamily="18" charset="0"/>
                        <a:ea typeface="+mn-ea"/>
                      </a:rPr>
                      <m:t>=</m:t>
                    </m:r>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𝑝</m:t>
                            </m:r>
                          </m:e>
                          <m:sub>
                            <m:r>
                              <a:rPr lang="fi-FI" sz="1350" i="1">
                                <a:solidFill>
                                  <a:srgbClr val="23150E"/>
                                </a:solidFill>
                                <a:latin typeface="Cambria Math" panose="02040503050406030204" pitchFamily="18" charset="0"/>
                                <a:ea typeface="+mn-ea"/>
                              </a:rPr>
                              <m:t>𝑖</m:t>
                            </m:r>
                          </m:sub>
                        </m:sSub>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den>
                    </m:f>
                  </m:oMath>
                </a14:m>
                <a:endParaRPr lang="en-FI" sz="1350">
                  <a:solidFill>
                    <a:srgbClr val="23150E"/>
                  </a:solidFill>
                  <a:latin typeface="Arial" panose="020B0604020202020204"/>
                  <a:ea typeface="+mn-ea"/>
                </a:endParaRPr>
              </a:p>
            </p:txBody>
          </p:sp>
        </mc:Choice>
        <mc:Fallback>
          <p:sp>
            <p:nvSpPr>
              <p:cNvPr id="10" name="TextBox 9">
                <a:extLst>
                  <a:ext uri="{FF2B5EF4-FFF2-40B4-BE49-F238E27FC236}">
                    <a16:creationId xmlns:a16="http://schemas.microsoft.com/office/drawing/2014/main" id="{A6BD0F15-B709-2D95-FDE3-24B1F466ADC1}"/>
                  </a:ext>
                </a:extLst>
              </p:cNvPr>
              <p:cNvSpPr txBox="1">
                <a:spLocks noRot="1" noChangeAspect="1" noMove="1" noResize="1" noEditPoints="1" noAdjustHandles="1" noChangeArrowheads="1" noChangeShapeType="1" noTextEdit="1"/>
              </p:cNvSpPr>
              <p:nvPr/>
            </p:nvSpPr>
            <p:spPr>
              <a:xfrm>
                <a:off x="7578465" y="2789923"/>
                <a:ext cx="1465693" cy="510396"/>
              </a:xfrm>
              <a:prstGeom prst="rect">
                <a:avLst/>
              </a:prstGeom>
              <a:blipFill>
                <a:blip r:embed="rId6"/>
                <a:stretch>
                  <a:fillRect l="-68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8C1E1F9-EF22-2A53-06FD-C0D0AE8FC392}"/>
              </a:ext>
            </a:extLst>
          </p:cNvPr>
          <p:cNvSpPr/>
          <p:nvPr/>
        </p:nvSpPr>
        <p:spPr>
          <a:xfrm>
            <a:off x="189761" y="4322002"/>
            <a:ext cx="8764478" cy="601295"/>
          </a:xfrm>
          <a:prstGeom prst="rect">
            <a:avLst/>
          </a:prstGeom>
          <a:solidFill>
            <a:schemeClr val="accent1">
              <a:alpha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13" name="TextBox 12">
            <a:extLst>
              <a:ext uri="{FF2B5EF4-FFF2-40B4-BE49-F238E27FC236}">
                <a16:creationId xmlns:a16="http://schemas.microsoft.com/office/drawing/2014/main" id="{6FB86A40-4B33-182C-8166-DF460BE1ABA2}"/>
              </a:ext>
            </a:extLst>
          </p:cNvPr>
          <p:cNvSpPr txBox="1"/>
          <p:nvPr/>
        </p:nvSpPr>
        <p:spPr>
          <a:xfrm>
            <a:off x="4413691" y="4513132"/>
            <a:ext cx="4648200" cy="300082"/>
          </a:xfrm>
          <a:prstGeom prst="rect">
            <a:avLst/>
          </a:prstGeom>
          <a:noFill/>
        </p:spPr>
        <p:txBody>
          <a:bodyPr wrap="square">
            <a:spAutoFit/>
          </a:bodyPr>
          <a:lstStyle/>
          <a:p>
            <a:pPr algn="l" defTabSz="685800" eaLnBrk="1" fontAlgn="auto" hangingPunct="1">
              <a:spcBef>
                <a:spcPts val="0"/>
              </a:spcBef>
              <a:spcAft>
                <a:spcPts val="0"/>
              </a:spcAft>
            </a:pPr>
            <a:r>
              <a:rPr lang="fi-FI" sz="1350">
                <a:solidFill>
                  <a:srgbClr val="DEA634"/>
                </a:solidFill>
                <a:latin typeface="Arial" panose="020B0604020202020204"/>
                <a:ea typeface="+mn-ea"/>
              </a:rPr>
              <a:t>5.</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Evaluate</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the</a:t>
            </a:r>
            <a:r>
              <a:rPr lang="fi-FI" sz="1350">
                <a:solidFill>
                  <a:srgbClr val="23150E"/>
                </a:solidFill>
                <a:latin typeface="Arial" panose="020B0604020202020204"/>
                <a:ea typeface="+mn-ea"/>
              </a:rPr>
              <a:t> UCW:</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4B43F01-3041-45D0-C5A7-3055C6A34548}"/>
                  </a:ext>
                </a:extLst>
              </p:cNvPr>
              <p:cNvSpPr txBox="1"/>
              <p:nvPr/>
            </p:nvSpPr>
            <p:spPr>
              <a:xfrm>
                <a:off x="4413691" y="3823554"/>
                <a:ext cx="4648200" cy="300082"/>
              </a:xfrm>
              <a:prstGeom prst="rect">
                <a:avLst/>
              </a:prstGeom>
              <a:noFill/>
            </p:spPr>
            <p:txBody>
              <a:bodyPr wrap="square">
                <a:spAutoFit/>
              </a:bodyPr>
              <a:lstStyle/>
              <a:p>
                <a:pPr algn="l" defTabSz="685800" eaLnBrk="1" fontAlgn="auto" hangingPunct="1">
                  <a:spcBef>
                    <a:spcPts val="0"/>
                  </a:spcBef>
                  <a:spcAft>
                    <a:spcPts val="0"/>
                  </a:spcAft>
                </a:pPr>
                <a:r>
                  <a:rPr lang="fi-FI" sz="1350">
                    <a:solidFill>
                      <a:srgbClr val="DEA634"/>
                    </a:solidFill>
                    <a:latin typeface="Arial" panose="020B0604020202020204"/>
                    <a:ea typeface="+mn-ea"/>
                  </a:rPr>
                  <a:t>4. </a:t>
                </a:r>
                <a:r>
                  <a:rPr lang="fi-FI" sz="1350">
                    <a:solidFill>
                      <a:srgbClr val="23150E"/>
                    </a:solidFill>
                    <a:latin typeface="Arial" panose="020B0604020202020204"/>
                    <a:ea typeface="+mn-ea"/>
                  </a:rPr>
                  <a:t>Choose </a:t>
                </a:r>
                <a14:m>
                  <m:oMath xmlns:m="http://schemas.openxmlformats.org/officeDocument/2006/math">
                    <m:r>
                      <a:rPr lang="fi-FI" sz="1350" i="1">
                        <a:solidFill>
                          <a:srgbClr val="23150E"/>
                        </a:solidFill>
                        <a:latin typeface="Cambria Math" panose="02040503050406030204" pitchFamily="18" charset="0"/>
                        <a:ea typeface="+mn-ea"/>
                      </a:rPr>
                      <m:t>𝑌</m:t>
                    </m:r>
                  </m:oMath>
                </a14:m>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randomly</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from</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the</a:t>
                </a:r>
                <a:r>
                  <a:rPr lang="fi-FI" sz="1350">
                    <a:solidFill>
                      <a:srgbClr val="23150E"/>
                    </a:solidFill>
                    <a:latin typeface="Arial" panose="020B0604020202020204"/>
                    <a:ea typeface="+mn-ea"/>
                  </a:rPr>
                  <a:t> </a:t>
                </a:r>
                <a14:m>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oMath>
                </a14:m>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proportionally</a:t>
                </a:r>
                <a:r>
                  <a:rPr lang="fi-FI" sz="1350">
                    <a:solidFill>
                      <a:srgbClr val="23150E"/>
                    </a:solidFill>
                    <a:latin typeface="Arial" panose="020B0604020202020204"/>
                    <a:ea typeface="+mn-ea"/>
                  </a:rPr>
                  <a:t> to </a:t>
                </a:r>
                <a14:m>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𝑤</m:t>
                        </m:r>
                      </m:e>
                      <m:sub>
                        <m:r>
                          <a:rPr lang="fi-FI" sz="1350" i="1">
                            <a:solidFill>
                              <a:srgbClr val="23150E"/>
                            </a:solidFill>
                            <a:latin typeface="Cambria Math" panose="02040503050406030204" pitchFamily="18" charset="0"/>
                            <a:ea typeface="+mn-ea"/>
                          </a:rPr>
                          <m:t>𝑖</m:t>
                        </m:r>
                      </m:sub>
                    </m:sSub>
                  </m:oMath>
                </a14:m>
                <a:endParaRPr lang="fi-FI" sz="1350">
                  <a:solidFill>
                    <a:srgbClr val="23150E"/>
                  </a:solidFill>
                  <a:latin typeface="Arial" panose="020B0604020202020204"/>
                  <a:ea typeface="+mn-ea"/>
                </a:endParaRPr>
              </a:p>
            </p:txBody>
          </p:sp>
        </mc:Choice>
        <mc:Fallback>
          <p:sp>
            <p:nvSpPr>
              <p:cNvPr id="14" name="TextBox 13">
                <a:extLst>
                  <a:ext uri="{FF2B5EF4-FFF2-40B4-BE49-F238E27FC236}">
                    <a16:creationId xmlns:a16="http://schemas.microsoft.com/office/drawing/2014/main" id="{B4B43F01-3041-45D0-C5A7-3055C6A34548}"/>
                  </a:ext>
                </a:extLst>
              </p:cNvPr>
              <p:cNvSpPr txBox="1">
                <a:spLocks noRot="1" noChangeAspect="1" noMove="1" noResize="1" noEditPoints="1" noAdjustHandles="1" noChangeArrowheads="1" noChangeShapeType="1" noTextEdit="1"/>
              </p:cNvSpPr>
              <p:nvPr/>
            </p:nvSpPr>
            <p:spPr>
              <a:xfrm>
                <a:off x="4413691" y="3823554"/>
                <a:ext cx="4648200" cy="300082"/>
              </a:xfrm>
              <a:prstGeom prst="rect">
                <a:avLst/>
              </a:prstGeom>
              <a:blipFill>
                <a:blip r:embed="rId7"/>
                <a:stretch>
                  <a:fillRect l="-272" b="-1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3D80E96-529E-DF01-05FC-42ECD0789FC1}"/>
                  </a:ext>
                </a:extLst>
              </p:cNvPr>
              <p:cNvSpPr txBox="1"/>
              <p:nvPr/>
            </p:nvSpPr>
            <p:spPr>
              <a:xfrm>
                <a:off x="4636191" y="4285817"/>
                <a:ext cx="4571457" cy="700063"/>
              </a:xfrm>
              <a:prstGeom prst="rect">
                <a:avLst/>
              </a:prstGeom>
              <a:noFill/>
            </p:spPr>
            <p:txBody>
              <a:bodyPr wrap="square">
                <a:spAutoFit/>
              </a:bodyPr>
              <a:lstStyle/>
              <a:p>
                <a:pPr algn="l"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𝑊</m:t>
                          </m:r>
                        </m:e>
                        <m:sub>
                          <m:r>
                            <a:rPr lang="fi-FI" sz="1350" i="1">
                              <a:solidFill>
                                <a:srgbClr val="23150E"/>
                              </a:solidFill>
                              <a:latin typeface="Cambria Math" panose="02040503050406030204" pitchFamily="18" charset="0"/>
                              <a:ea typeface="+mn-ea"/>
                            </a:rPr>
                            <m:t>𝑌</m:t>
                          </m:r>
                        </m:sub>
                      </m:sSub>
                      <m:r>
                        <a:rPr lang="fi-FI" sz="1350" i="1">
                          <a:solidFill>
                            <a:srgbClr val="23150E"/>
                          </a:solidFill>
                          <a:latin typeface="Cambria Math" panose="02040503050406030204" pitchFamily="18" charset="0"/>
                          <a:ea typeface="+mn-ea"/>
                        </a:rPr>
                        <m:t>=</m:t>
                      </m:r>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acc>
                            <m:accPr>
                              <m:chr m:val="̂"/>
                              <m:ctrlPr>
                                <a:rPr lang="fi-FI" sz="1350" i="1">
                                  <a:solidFill>
                                    <a:srgbClr val="23150E"/>
                                  </a:solidFill>
                                  <a:latin typeface="Cambria Math" panose="02040503050406030204" pitchFamily="18" charset="0"/>
                                  <a:ea typeface="+mn-ea"/>
                                </a:rPr>
                              </m:ctrlPr>
                            </m:accPr>
                            <m:e>
                              <m:r>
                                <a:rPr lang="fi-FI" sz="1350" i="1">
                                  <a:solidFill>
                                    <a:srgbClr val="23150E"/>
                                  </a:solidFill>
                                  <a:latin typeface="Cambria Math" panose="02040503050406030204" pitchFamily="18" charset="0"/>
                                  <a:ea typeface="+mn-ea"/>
                                </a:rPr>
                                <m:t>𝑝</m:t>
                              </m:r>
                            </m:e>
                          </m:acc>
                          <m:r>
                            <a:rPr lang="fi-FI" sz="1350" i="1" dirty="0">
                              <a:solidFill>
                                <a:srgbClr val="23150E"/>
                              </a:solidFill>
                              <a:latin typeface="Cambria Math" panose="02040503050406030204" pitchFamily="18" charset="0"/>
                              <a:ea typeface="+mn-ea"/>
                            </a:rPr>
                            <m:t>(</m:t>
                          </m:r>
                          <m:r>
                            <a:rPr lang="fi-FI" sz="1350" i="1" dirty="0">
                              <a:solidFill>
                                <a:srgbClr val="23150E"/>
                              </a:solidFill>
                              <a:latin typeface="Cambria Math" panose="02040503050406030204" pitchFamily="18" charset="0"/>
                              <a:ea typeface="+mn-ea"/>
                            </a:rPr>
                            <m:t>𝑌</m:t>
                          </m:r>
                          <m:r>
                            <a:rPr lang="fi-FI" sz="1350" i="1" dirty="0">
                              <a:solidFill>
                                <a:srgbClr val="23150E"/>
                              </a:solidFill>
                              <a:latin typeface="Cambria Math" panose="02040503050406030204" pitchFamily="18" charset="0"/>
                              <a:ea typeface="+mn-ea"/>
                            </a:rPr>
                            <m:t>)</m:t>
                          </m:r>
                        </m:den>
                      </m:f>
                      <m:nary>
                        <m:naryPr>
                          <m:chr m:val="∑"/>
                          <m:ctrlPr>
                            <a:rPr lang="fi-FI" sz="1350" i="1">
                              <a:solidFill>
                                <a:srgbClr val="23150E"/>
                              </a:solidFill>
                              <a:latin typeface="Cambria Math" panose="02040503050406030204" pitchFamily="18" charset="0"/>
                              <a:ea typeface="+mn-ea"/>
                            </a:rPr>
                          </m:ctrlPr>
                        </m:naryPr>
                        <m:sub>
                          <m:r>
                            <m:rPr>
                              <m:brk m:alnAt="23"/>
                            </m:rPr>
                            <a:rPr lang="fi-FI" sz="1350" i="1">
                              <a:solidFill>
                                <a:srgbClr val="23150E"/>
                              </a:solidFill>
                              <a:latin typeface="Cambria Math" panose="02040503050406030204" pitchFamily="18" charset="0"/>
                              <a:ea typeface="+mn-ea"/>
                            </a:rPr>
                            <m:t>𝑗</m:t>
                          </m:r>
                          <m:r>
                            <a:rPr lang="fi-FI" sz="1350" i="1">
                              <a:solidFill>
                                <a:srgbClr val="23150E"/>
                              </a:solidFill>
                              <a:latin typeface="Cambria Math" panose="02040503050406030204" pitchFamily="18" charset="0"/>
                              <a:ea typeface="+mn-ea"/>
                            </a:rPr>
                            <m:t>=1</m:t>
                          </m:r>
                        </m:sub>
                        <m:sup>
                          <m:r>
                            <a:rPr lang="fi-FI" sz="1350" i="1">
                              <a:solidFill>
                                <a:srgbClr val="23150E"/>
                              </a:solidFill>
                              <a:latin typeface="Cambria Math" panose="02040503050406030204" pitchFamily="18" charset="0"/>
                              <a:ea typeface="+mn-ea"/>
                            </a:rPr>
                            <m:t>𝑀</m:t>
                          </m:r>
                        </m:sup>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𝑤</m:t>
                              </m:r>
                            </m:e>
                            <m:sub>
                              <m:r>
                                <a:rPr lang="fi-FI" sz="1350" i="1">
                                  <a:solidFill>
                                    <a:srgbClr val="23150E"/>
                                  </a:solidFill>
                                  <a:latin typeface="Cambria Math" panose="02040503050406030204" pitchFamily="18" charset="0"/>
                                  <a:ea typeface="+mn-ea"/>
                                </a:rPr>
                                <m:t>𝑗</m:t>
                              </m:r>
                            </m:sub>
                          </m:sSub>
                        </m:e>
                      </m:nary>
                    </m:oMath>
                  </m:oMathPara>
                </a14:m>
                <a:endParaRPr lang="en-FI" sz="1350">
                  <a:solidFill>
                    <a:srgbClr val="23150E"/>
                  </a:solidFill>
                  <a:latin typeface="Arial" panose="020B0604020202020204"/>
                  <a:ea typeface="+mn-ea"/>
                </a:endParaRPr>
              </a:p>
            </p:txBody>
          </p:sp>
        </mc:Choice>
        <mc:Fallback>
          <p:sp>
            <p:nvSpPr>
              <p:cNvPr id="17" name="TextBox 16">
                <a:extLst>
                  <a:ext uri="{FF2B5EF4-FFF2-40B4-BE49-F238E27FC236}">
                    <a16:creationId xmlns:a16="http://schemas.microsoft.com/office/drawing/2014/main" id="{93D80E96-529E-DF01-05FC-42ECD0789FC1}"/>
                  </a:ext>
                </a:extLst>
              </p:cNvPr>
              <p:cNvSpPr txBox="1">
                <a:spLocks noRot="1" noChangeAspect="1" noMove="1" noResize="1" noEditPoints="1" noAdjustHandles="1" noChangeArrowheads="1" noChangeShapeType="1" noTextEdit="1"/>
              </p:cNvSpPr>
              <p:nvPr/>
            </p:nvSpPr>
            <p:spPr>
              <a:xfrm>
                <a:off x="4636191" y="4285817"/>
                <a:ext cx="4571457" cy="700063"/>
              </a:xfrm>
              <a:prstGeom prst="rect">
                <a:avLst/>
              </a:prstGeom>
              <a:blipFill>
                <a:blip r:embed="rId8"/>
                <a:stretch>
                  <a:fillRect t="-94643" b="-14642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EC90DDA-6497-F229-2A7B-4FE0FFA34778}"/>
              </a:ext>
            </a:extLst>
          </p:cNvPr>
          <p:cNvSpPr txBox="1"/>
          <p:nvPr/>
        </p:nvSpPr>
        <p:spPr>
          <a:xfrm>
            <a:off x="7601325" y="4014098"/>
            <a:ext cx="2432304" cy="253596"/>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900">
                <a:solidFill>
                  <a:srgbClr val="23150E"/>
                </a:solidFill>
                <a:latin typeface="Arial" panose="020B0604020202020204"/>
                <a:ea typeface="+mn-ea"/>
              </a:rPr>
              <a:t>[</a:t>
            </a:r>
            <a:r>
              <a:rPr lang="fi-FI" sz="900" err="1">
                <a:solidFill>
                  <a:srgbClr val="23150E"/>
                </a:solidFill>
                <a:latin typeface="Arial" panose="020B0604020202020204"/>
                <a:ea typeface="+mn-ea"/>
              </a:rPr>
              <a:t>see</a:t>
            </a:r>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course</a:t>
            </a:r>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notes</a:t>
            </a:r>
            <a:r>
              <a:rPr lang="fi-FI" sz="900">
                <a:solidFill>
                  <a:srgbClr val="23150E"/>
                </a:solidFill>
                <a:latin typeface="Arial" panose="020B0604020202020204"/>
                <a:ea typeface="+mn-ea"/>
              </a:rPr>
              <a:t>]</a:t>
            </a:r>
            <a:endParaRPr lang="en-FI" sz="900">
              <a:solidFill>
                <a:srgbClr val="23150E"/>
              </a:solidFill>
              <a:latin typeface="Arial" panose="020B0604020202020204"/>
              <a:ea typeface="+mn-ea"/>
            </a:endParaRPr>
          </a:p>
        </p:txBody>
      </p:sp>
    </p:spTree>
    <p:extLst>
      <p:ext uri="{BB962C8B-B14F-4D97-AF65-F5344CB8AC3E}">
        <p14:creationId xmlns:p14="http://schemas.microsoft.com/office/powerpoint/2010/main" val="3784537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EEA278-B383-159B-5151-B23BDA8789BB}"/>
              </a:ext>
            </a:extLst>
          </p:cNvPr>
          <p:cNvSpPr/>
          <p:nvPr/>
        </p:nvSpPr>
        <p:spPr>
          <a:xfrm>
            <a:off x="8129016" y="4637308"/>
            <a:ext cx="940398" cy="82355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pic>
        <p:nvPicPr>
          <p:cNvPr id="10" name="Graphic 9">
            <a:extLst>
              <a:ext uri="{FF2B5EF4-FFF2-40B4-BE49-F238E27FC236}">
                <a16:creationId xmlns:a16="http://schemas.microsoft.com/office/drawing/2014/main" id="{31E3BC6B-4C39-314C-06C9-2797123EF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473" y="2226945"/>
            <a:ext cx="3571875" cy="2800350"/>
          </a:xfrm>
          <a:prstGeom prst="rect">
            <a:avLst/>
          </a:prstGeom>
        </p:spPr>
      </p:pic>
      <p:sp>
        <p:nvSpPr>
          <p:cNvPr id="2" name="Title 1">
            <a:extLst>
              <a:ext uri="{FF2B5EF4-FFF2-40B4-BE49-F238E27FC236}">
                <a16:creationId xmlns:a16="http://schemas.microsoft.com/office/drawing/2014/main" id="{2BBA6C06-C0D0-34DC-BAA3-4849F3E9F4C2}"/>
              </a:ext>
            </a:extLst>
          </p:cNvPr>
          <p:cNvSpPr>
            <a:spLocks noGrp="1"/>
          </p:cNvSpPr>
          <p:nvPr>
            <p:ph type="title"/>
          </p:nvPr>
        </p:nvSpPr>
        <p:spPr/>
        <p:txBody>
          <a:bodyPr/>
          <a:lstStyle/>
          <a:p>
            <a:r>
              <a:rPr lang="fi-FI" err="1"/>
              <a:t>Example</a:t>
            </a:r>
            <a:r>
              <a:rPr lang="fi-FI"/>
              <a:t>: </a:t>
            </a:r>
            <a:r>
              <a:rPr lang="fi-FI" err="1"/>
              <a:t>simple</a:t>
            </a:r>
            <a:r>
              <a:rPr lang="fi-FI"/>
              <a:t> </a:t>
            </a:r>
            <a:r>
              <a:rPr lang="fi-FI" err="1"/>
              <a:t>integration</a:t>
            </a:r>
            <a:br>
              <a:rPr lang="fi-FI"/>
            </a:br>
            <a:r>
              <a:rPr lang="fi-FI"/>
              <a:t>(RIS is </a:t>
            </a:r>
            <a:r>
              <a:rPr lang="fi-FI" err="1"/>
              <a:t>sample</a:t>
            </a:r>
            <a:r>
              <a:rPr lang="fi-FI"/>
              <a:t> </a:t>
            </a:r>
            <a:r>
              <a:rPr lang="fi-FI" err="1"/>
              <a:t>aggregation</a:t>
            </a:r>
            <a:r>
              <a:rPr lang="fi-FI"/>
              <a:t>)</a:t>
            </a:r>
            <a:endParaRPr lang="en-FI"/>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895996C-7B4E-FE30-E616-2CD5D3817AB7}"/>
                  </a:ext>
                </a:extLst>
              </p:cNvPr>
              <p:cNvSpPr>
                <a:spLocks noGrp="1"/>
              </p:cNvSpPr>
              <p:nvPr>
                <p:ph idx="1"/>
              </p:nvPr>
            </p:nvSpPr>
            <p:spPr>
              <a:xfrm>
                <a:off x="325717" y="2274571"/>
                <a:ext cx="8507186" cy="3186294"/>
              </a:xfrm>
            </p:spPr>
            <p:txBody>
              <a:bodyPr>
                <a:normAutofit/>
              </a:bodyPr>
              <a:lstStyle/>
              <a:p>
                <a:pPr marL="257175" indent="-257175">
                  <a:lnSpc>
                    <a:spcPct val="150000"/>
                  </a:lnSpc>
                  <a:buAutoNum type="arabicPeriod"/>
                </a:pPr>
                <a:r>
                  <a:rPr lang="fi-FI"/>
                  <a:t>Take </a:t>
                </a:r>
                <a:r>
                  <a:rPr lang="fi-FI" err="1"/>
                  <a:t>the</a:t>
                </a:r>
                <a:r>
                  <a:rPr lang="fi-FI"/>
                  <a:t> </a:t>
                </a:r>
                <a14:m>
                  <m:oMath xmlns:m="http://schemas.openxmlformats.org/officeDocument/2006/math">
                    <m:r>
                      <a:rPr lang="fi-FI" b="0" i="1" smtClean="0">
                        <a:latin typeface="Cambria Math" panose="02040503050406030204" pitchFamily="18" charset="0"/>
                      </a:rPr>
                      <m:t>𝑀</m:t>
                    </m:r>
                    <m:r>
                      <a:rPr lang="fi-FI" b="0" i="1" smtClean="0">
                        <a:latin typeface="Cambria Math" panose="02040503050406030204" pitchFamily="18" charset="0"/>
                      </a:rPr>
                      <m:t> </m:t>
                    </m:r>
                  </m:oMath>
                </a14:m>
                <a:r>
                  <a:rPr lang="fi-FI"/>
                  <a:t>samples</a:t>
                </a:r>
              </a:p>
              <a:p>
                <a:pPr marL="257175" indent="-257175">
                  <a:lnSpc>
                    <a:spcPct val="150000"/>
                  </a:lnSpc>
                  <a:buAutoNum type="arabicPeriod"/>
                </a:pPr>
                <a:r>
                  <a:rPr lang="fi-FI" err="1"/>
                  <a:t>Evaluate</a:t>
                </a:r>
                <a:r>
                  <a:rPr lang="fi-FI"/>
                  <a:t> </a:t>
                </a:r>
                <a:r>
                  <a:rPr lang="fi-FI" err="1"/>
                  <a:t>resampling</a:t>
                </a:r>
                <a:r>
                  <a:rPr lang="fi-FI"/>
                  <a:t> </a:t>
                </a:r>
                <a:r>
                  <a:rPr lang="fi-FI" err="1"/>
                  <a:t>weights</a:t>
                </a:r>
                <a:r>
                  <a:rPr lang="fi-FI"/>
                  <a:t> </a:t>
                </a:r>
                <a14:m>
                  <m:oMath xmlns:m="http://schemas.openxmlformats.org/officeDocument/2006/math">
                    <m:sSub>
                      <m:sSubPr>
                        <m:ctrlPr>
                          <a:rPr lang="fi-FI" b="0" i="1" smtClean="0">
                            <a:latin typeface="Cambria Math" panose="02040503050406030204" pitchFamily="18" charset="0"/>
                          </a:rPr>
                        </m:ctrlPr>
                      </m:sSubPr>
                      <m:e>
                        <m:r>
                          <a:rPr lang="fi-FI" b="0" i="1" smtClean="0">
                            <a:latin typeface="Cambria Math" panose="02040503050406030204" pitchFamily="18" charset="0"/>
                          </a:rPr>
                          <m:t>𝑤</m:t>
                        </m:r>
                      </m:e>
                      <m:sub>
                        <m:r>
                          <a:rPr lang="fi-FI" b="0" i="1" smtClean="0">
                            <a:latin typeface="Cambria Math" panose="02040503050406030204" pitchFamily="18" charset="0"/>
                          </a:rPr>
                          <m:t>𝑖</m:t>
                        </m:r>
                      </m:sub>
                    </m:sSub>
                    <m:r>
                      <a:rPr lang="fi-FI" b="0" i="1" smtClean="0">
                        <a:latin typeface="Cambria Math" panose="02040503050406030204" pitchFamily="18" charset="0"/>
                      </a:rPr>
                      <m:t>=</m:t>
                    </m:r>
                    <m:sSub>
                      <m:sSubPr>
                        <m:ctrlPr>
                          <a:rPr lang="fi-FI" b="0" i="1" smtClean="0">
                            <a:latin typeface="Cambria Math" panose="02040503050406030204" pitchFamily="18" charset="0"/>
                          </a:rPr>
                        </m:ctrlPr>
                      </m:sSubPr>
                      <m:e>
                        <m:r>
                          <a:rPr lang="fi-FI" b="0" i="1" smtClean="0">
                            <a:latin typeface="Cambria Math" panose="02040503050406030204" pitchFamily="18" charset="0"/>
                          </a:rPr>
                          <m:t>𝑚</m:t>
                        </m:r>
                      </m:e>
                      <m:sub>
                        <m:r>
                          <a:rPr lang="fi-FI" b="0" i="1" smtClean="0">
                            <a:latin typeface="Cambria Math" panose="02040503050406030204" pitchFamily="18" charset="0"/>
                          </a:rPr>
                          <m:t>𝑖</m:t>
                        </m:r>
                      </m:sub>
                    </m:sSub>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e>
                    </m:d>
                    <m:r>
                      <a:rPr lang="fi-FI" b="0" i="1" smtClean="0">
                        <a:latin typeface="Cambria Math" panose="02040503050406030204" pitchFamily="18" charset="0"/>
                      </a:rPr>
                      <m:t> </m:t>
                    </m:r>
                    <m:acc>
                      <m:accPr>
                        <m:chr m:val="̂"/>
                        <m:ctrlPr>
                          <a:rPr lang="fi-FI" b="0" i="1" smtClean="0">
                            <a:latin typeface="Cambria Math" panose="02040503050406030204" pitchFamily="18" charset="0"/>
                          </a:rPr>
                        </m:ctrlPr>
                      </m:accPr>
                      <m:e>
                        <m:r>
                          <a:rPr lang="fi-FI" b="0" i="1" smtClean="0">
                            <a:latin typeface="Cambria Math" panose="02040503050406030204" pitchFamily="18" charset="0"/>
                          </a:rPr>
                          <m:t>𝑝</m:t>
                        </m:r>
                      </m:e>
                    </m:acc>
                    <m:d>
                      <m:dPr>
                        <m:ctrlPr>
                          <a:rPr lang="fi-FI" b="0" i="1" smtClean="0">
                            <a:latin typeface="Cambria Math" panose="02040503050406030204" pitchFamily="18" charset="0"/>
                          </a:rPr>
                        </m:ctrlPr>
                      </m:dPr>
                      <m:e>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e>
                    </m:d>
                    <m:sSub>
                      <m:sSubPr>
                        <m:ctrlPr>
                          <a:rPr lang="fi-FI" b="0" i="1" smtClean="0">
                            <a:latin typeface="Cambria Math" panose="02040503050406030204" pitchFamily="18" charset="0"/>
                          </a:rPr>
                        </m:ctrlPr>
                      </m:sSubPr>
                      <m:e>
                        <m:r>
                          <a:rPr lang="fi-FI" b="0" i="1" smtClean="0">
                            <a:latin typeface="Cambria Math" panose="02040503050406030204" pitchFamily="18" charset="0"/>
                          </a:rPr>
                          <m:t>𝑊</m:t>
                        </m:r>
                      </m:e>
                      <m:sub>
                        <m:sSub>
                          <m:sSubPr>
                            <m:ctrlPr>
                              <a:rPr lang="fi-FI" b="0" i="1" smtClean="0">
                                <a:latin typeface="Cambria Math" panose="02040503050406030204" pitchFamily="18" charset="0"/>
                              </a:rPr>
                            </m:ctrlPr>
                          </m:sSubPr>
                          <m:e>
                            <m:r>
                              <a:rPr lang="fi-FI" b="0" i="1" smtClean="0">
                                <a:latin typeface="Cambria Math" panose="02040503050406030204" pitchFamily="18" charset="0"/>
                              </a:rPr>
                              <m:t>𝑋</m:t>
                            </m:r>
                          </m:e>
                          <m:sub>
                            <m:r>
                              <a:rPr lang="fi-FI" b="0" i="1" smtClean="0">
                                <a:latin typeface="Cambria Math" panose="02040503050406030204" pitchFamily="18" charset="0"/>
                              </a:rPr>
                              <m:t>𝑖</m:t>
                            </m:r>
                          </m:sub>
                        </m:sSub>
                      </m:sub>
                    </m:sSub>
                  </m:oMath>
                </a14:m>
                <a:endParaRPr lang="fi-FI" b="0"/>
              </a:p>
              <a:p>
                <a:pPr marL="428625" lvl="1" indent="-257175">
                  <a:lnSpc>
                    <a:spcPct val="100000"/>
                  </a:lnSpc>
                  <a:buAutoNum type="arabicPeriod"/>
                </a:pPr>
                <a:endParaRPr lang="fi-FI"/>
              </a:p>
              <a:p>
                <a:pPr marL="428625" lvl="1" indent="-257175">
                  <a:lnSpc>
                    <a:spcPct val="100000"/>
                  </a:lnSpc>
                  <a:buAutoNum type="arabicPeriod"/>
                </a:pPr>
                <a:endParaRPr lang="fi-FI"/>
              </a:p>
              <a:p>
                <a:pPr marL="428625" lvl="1" indent="-257175">
                  <a:lnSpc>
                    <a:spcPct val="100000"/>
                  </a:lnSpc>
                  <a:buAutoNum type="arabicPeriod"/>
                </a:pPr>
                <a:endParaRPr lang="fi-FI"/>
              </a:p>
              <a:p>
                <a:pPr marL="428625" lvl="1" indent="-257175">
                  <a:lnSpc>
                    <a:spcPct val="100000"/>
                  </a:lnSpc>
                  <a:buAutoNum type="arabicPeriod"/>
                </a:pPr>
                <a:endParaRPr lang="fi-FI"/>
              </a:p>
              <a:p>
                <a:pPr marL="428625" lvl="1" indent="-257175">
                  <a:lnSpc>
                    <a:spcPct val="100000"/>
                  </a:lnSpc>
                  <a:buAutoNum type="arabicPeriod"/>
                </a:pPr>
                <a:endParaRPr lang="fi-FI"/>
              </a:p>
              <a:p>
                <a:pPr marL="171450" lvl="1" indent="0">
                  <a:lnSpc>
                    <a:spcPct val="100000"/>
                  </a:lnSpc>
                  <a:buNone/>
                </a:pPr>
                <a:endParaRPr lang="fi-FI"/>
              </a:p>
              <a:p>
                <a:pPr marL="257175" indent="-257175">
                  <a:lnSpc>
                    <a:spcPct val="150000"/>
                  </a:lnSpc>
                  <a:buAutoNum type="arabicPeriod"/>
                </a:pPr>
                <a:r>
                  <a:rPr lang="fi-FI" err="1"/>
                  <a:t>Choose</a:t>
                </a:r>
                <a:r>
                  <a:rPr lang="fi-FI"/>
                  <a:t> </a:t>
                </a:r>
                <a14:m>
                  <m:oMath xmlns:m="http://schemas.openxmlformats.org/officeDocument/2006/math">
                    <m:r>
                      <a:rPr lang="fi-FI" b="0" i="1" smtClean="0">
                        <a:latin typeface="Cambria Math" panose="02040503050406030204" pitchFamily="18" charset="0"/>
                      </a:rPr>
                      <m:t>𝑌</m:t>
                    </m:r>
                  </m:oMath>
                </a14:m>
                <a:r>
                  <a:rPr lang="fi-FI"/>
                  <a:t> </a:t>
                </a:r>
                <a:r>
                  <a:rPr lang="fi-FI" err="1"/>
                  <a:t>proportionally</a:t>
                </a:r>
                <a:r>
                  <a:rPr lang="fi-FI"/>
                  <a:t> to </a:t>
                </a:r>
                <a14:m>
                  <m:oMath xmlns:m="http://schemas.openxmlformats.org/officeDocument/2006/math">
                    <m:sSub>
                      <m:sSubPr>
                        <m:ctrlPr>
                          <a:rPr lang="fi-FI" i="1">
                            <a:latin typeface="Cambria Math" panose="02040503050406030204" pitchFamily="18" charset="0"/>
                          </a:rPr>
                        </m:ctrlPr>
                      </m:sSubPr>
                      <m:e>
                        <m:r>
                          <a:rPr lang="fi-FI" i="1">
                            <a:latin typeface="Cambria Math" panose="02040503050406030204" pitchFamily="18" charset="0"/>
                          </a:rPr>
                          <m:t>𝑤</m:t>
                        </m:r>
                      </m:e>
                      <m:sub>
                        <m:r>
                          <a:rPr lang="fi-FI" i="1">
                            <a:latin typeface="Cambria Math" panose="02040503050406030204" pitchFamily="18" charset="0"/>
                          </a:rPr>
                          <m:t>𝑖</m:t>
                        </m:r>
                      </m:sub>
                    </m:sSub>
                    <m:r>
                      <a:rPr lang="fi-FI" i="1">
                        <a:latin typeface="Cambria Math" panose="02040503050406030204" pitchFamily="18" charset="0"/>
                      </a:rPr>
                      <m:t>=</m:t>
                    </m:r>
                    <m:f>
                      <m:fPr>
                        <m:ctrlPr>
                          <a:rPr lang="fi-FI" i="1">
                            <a:latin typeface="Cambria Math" panose="02040503050406030204" pitchFamily="18" charset="0"/>
                          </a:rPr>
                        </m:ctrlPr>
                      </m:fPr>
                      <m:num>
                        <m:r>
                          <a:rPr lang="fi-FI" i="1">
                            <a:latin typeface="Cambria Math" panose="02040503050406030204" pitchFamily="18" charset="0"/>
                          </a:rPr>
                          <m:t>1</m:t>
                        </m:r>
                      </m:num>
                      <m:den>
                        <m:r>
                          <a:rPr lang="fi-FI" i="1">
                            <a:latin typeface="Cambria Math" panose="02040503050406030204" pitchFamily="18" charset="0"/>
                          </a:rPr>
                          <m:t>𝑀</m:t>
                        </m:r>
                      </m:den>
                    </m:f>
                    <m:f>
                      <m:fPr>
                        <m:ctrlPr>
                          <a:rPr lang="fi-FI" i="1">
                            <a:latin typeface="Cambria Math" panose="02040503050406030204" pitchFamily="18" charset="0"/>
                          </a:rPr>
                        </m:ctrlPr>
                      </m:fPr>
                      <m:num>
                        <m:r>
                          <a:rPr lang="fi-FI" i="1">
                            <a:latin typeface="Cambria Math" panose="02040503050406030204" pitchFamily="18" charset="0"/>
                          </a:rPr>
                          <m:t>𝑓</m:t>
                        </m:r>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e>
                        </m:d>
                      </m:num>
                      <m:den>
                        <m:r>
                          <a:rPr lang="fi-FI" i="1">
                            <a:latin typeface="Cambria Math" panose="02040503050406030204" pitchFamily="18" charset="0"/>
                          </a:rPr>
                          <m:t>𝑝</m:t>
                        </m:r>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fi-FI" i="1">
                                    <a:latin typeface="Cambria Math" panose="02040503050406030204" pitchFamily="18" charset="0"/>
                                  </a:rPr>
                                  <m:t>𝑋</m:t>
                                </m:r>
                              </m:e>
                              <m:sub>
                                <m:r>
                                  <a:rPr lang="fi-FI" i="1">
                                    <a:latin typeface="Cambria Math" panose="02040503050406030204" pitchFamily="18" charset="0"/>
                                  </a:rPr>
                                  <m:t>𝑖</m:t>
                                </m:r>
                              </m:sub>
                            </m:sSub>
                          </m:e>
                        </m:d>
                        <m:r>
                          <a:rPr lang="fi-FI" i="1">
                            <a:latin typeface="Cambria Math" panose="02040503050406030204" pitchFamily="18" charset="0"/>
                          </a:rPr>
                          <m:t> </m:t>
                        </m:r>
                      </m:den>
                    </m:f>
                  </m:oMath>
                </a14:m>
                <a:endParaRPr lang="fi-FI"/>
              </a:p>
            </p:txBody>
          </p:sp>
        </mc:Choice>
        <mc:Fallback>
          <p:sp>
            <p:nvSpPr>
              <p:cNvPr id="3" name="Content Placeholder 2">
                <a:extLst>
                  <a:ext uri="{FF2B5EF4-FFF2-40B4-BE49-F238E27FC236}">
                    <a16:creationId xmlns:a16="http://schemas.microsoft.com/office/drawing/2014/main" id="{7895996C-7B4E-FE30-E616-2CD5D3817AB7}"/>
                  </a:ext>
                </a:extLst>
              </p:cNvPr>
              <p:cNvSpPr>
                <a:spLocks noGrp="1" noRot="1" noChangeAspect="1" noMove="1" noResize="1" noEditPoints="1" noAdjustHandles="1" noChangeArrowheads="1" noChangeShapeType="1" noTextEdit="1"/>
              </p:cNvSpPr>
              <p:nvPr>
                <p:ph idx="1"/>
              </p:nvPr>
            </p:nvSpPr>
            <p:spPr>
              <a:xfrm>
                <a:off x="325717" y="2274571"/>
                <a:ext cx="8507186" cy="3186294"/>
              </a:xfrm>
              <a:blipFill>
                <a:blip r:embed="rId5"/>
                <a:stretch>
                  <a:fillRect l="-11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2D70798-053F-6F23-5774-BC3AB6394D2A}"/>
              </a:ext>
            </a:extLst>
          </p:cNvPr>
          <p:cNvSpPr>
            <a:spLocks noGrp="1"/>
          </p:cNvSpPr>
          <p:nvPr>
            <p:ph type="sldNum" sz="quarter" idx="12"/>
          </p:nvPr>
        </p:nvSpPr>
        <p:spPr/>
        <p:txBody>
          <a:bodyPr/>
          <a:lstStyle/>
          <a:p>
            <a:pPr defTabSz="685800" eaLnBrk="1" fontAlgn="auto" hangingPunct="1">
              <a:spcBef>
                <a:spcPts val="0"/>
              </a:spcBef>
              <a:spcAft>
                <a:spcPts val="0"/>
              </a:spcAft>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pPr>
              <a:t>51</a:t>
            </a:fld>
            <a:endParaRPr lang="en-US">
              <a:solidFill>
                <a:srgbClr val="D7B88F"/>
              </a:solidFill>
              <a:latin typeface="Arial" panose="020B0604020202020204"/>
              <a:ea typeface="+mn-ea"/>
            </a:endParaRPr>
          </a:p>
        </p:txBody>
      </p:sp>
      <p:sp>
        <p:nvSpPr>
          <p:cNvPr id="12" name="Oval 11">
            <a:extLst>
              <a:ext uri="{FF2B5EF4-FFF2-40B4-BE49-F238E27FC236}">
                <a16:creationId xmlns:a16="http://schemas.microsoft.com/office/drawing/2014/main" id="{AE6901AB-AD02-BD5F-71FD-9A00B71DFB79}"/>
              </a:ext>
            </a:extLst>
          </p:cNvPr>
          <p:cNvSpPr/>
          <p:nvPr/>
        </p:nvSpPr>
        <p:spPr>
          <a:xfrm>
            <a:off x="5773522" y="4778279"/>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3" name="Oval 12">
            <a:extLst>
              <a:ext uri="{FF2B5EF4-FFF2-40B4-BE49-F238E27FC236}">
                <a16:creationId xmlns:a16="http://schemas.microsoft.com/office/drawing/2014/main" id="{43D15C1E-CF0A-8F70-C806-1F3FDD6D146A}"/>
              </a:ext>
            </a:extLst>
          </p:cNvPr>
          <p:cNvSpPr/>
          <p:nvPr/>
        </p:nvSpPr>
        <p:spPr>
          <a:xfrm>
            <a:off x="6236366" y="4637309"/>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4" name="Oval 13">
            <a:extLst>
              <a:ext uri="{FF2B5EF4-FFF2-40B4-BE49-F238E27FC236}">
                <a16:creationId xmlns:a16="http://schemas.microsoft.com/office/drawing/2014/main" id="{5EF66841-28E5-8CCE-2184-7D1A614283BC}"/>
              </a:ext>
            </a:extLst>
          </p:cNvPr>
          <p:cNvSpPr/>
          <p:nvPr/>
        </p:nvSpPr>
        <p:spPr>
          <a:xfrm>
            <a:off x="6611862" y="4259979"/>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5" name="Oval 14">
            <a:extLst>
              <a:ext uri="{FF2B5EF4-FFF2-40B4-BE49-F238E27FC236}">
                <a16:creationId xmlns:a16="http://schemas.microsoft.com/office/drawing/2014/main" id="{76FA04AA-92D7-E372-A334-8DC09063895A}"/>
              </a:ext>
            </a:extLst>
          </p:cNvPr>
          <p:cNvSpPr/>
          <p:nvPr/>
        </p:nvSpPr>
        <p:spPr>
          <a:xfrm>
            <a:off x="6908297" y="4285351"/>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6" name="Oval 15">
            <a:extLst>
              <a:ext uri="{FF2B5EF4-FFF2-40B4-BE49-F238E27FC236}">
                <a16:creationId xmlns:a16="http://schemas.microsoft.com/office/drawing/2014/main" id="{4C756916-6F89-E224-C807-AB7AD10E168F}"/>
              </a:ext>
            </a:extLst>
          </p:cNvPr>
          <p:cNvSpPr/>
          <p:nvPr/>
        </p:nvSpPr>
        <p:spPr>
          <a:xfrm>
            <a:off x="7213702" y="2346198"/>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7" name="Oval 16">
            <a:extLst>
              <a:ext uri="{FF2B5EF4-FFF2-40B4-BE49-F238E27FC236}">
                <a16:creationId xmlns:a16="http://schemas.microsoft.com/office/drawing/2014/main" id="{CAB6AC81-C9AF-ECFB-A569-9815632FFC44}"/>
              </a:ext>
            </a:extLst>
          </p:cNvPr>
          <p:cNvSpPr/>
          <p:nvPr/>
        </p:nvSpPr>
        <p:spPr>
          <a:xfrm>
            <a:off x="7385314" y="4469528"/>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8" name="Oval 17">
            <a:extLst>
              <a:ext uri="{FF2B5EF4-FFF2-40B4-BE49-F238E27FC236}">
                <a16:creationId xmlns:a16="http://schemas.microsoft.com/office/drawing/2014/main" id="{22DCE74B-3016-49AF-3731-1F0A663D8099}"/>
              </a:ext>
            </a:extLst>
          </p:cNvPr>
          <p:cNvSpPr/>
          <p:nvPr/>
        </p:nvSpPr>
        <p:spPr>
          <a:xfrm>
            <a:off x="7421579" y="4661311"/>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9" name="Oval 18">
            <a:extLst>
              <a:ext uri="{FF2B5EF4-FFF2-40B4-BE49-F238E27FC236}">
                <a16:creationId xmlns:a16="http://schemas.microsoft.com/office/drawing/2014/main" id="{562BADEF-F05E-D574-6747-76C16D14EC97}"/>
              </a:ext>
            </a:extLst>
          </p:cNvPr>
          <p:cNvSpPr/>
          <p:nvPr/>
        </p:nvSpPr>
        <p:spPr>
          <a:xfrm>
            <a:off x="7985111" y="4787116"/>
            <a:ext cx="72530" cy="72530"/>
          </a:xfrm>
          <a:prstGeom prst="ellipse">
            <a:avLst/>
          </a:prstGeom>
          <a:solidFill>
            <a:srgbClr val="8C8C8C">
              <a:lumMod val="20000"/>
              <a:lumOff val="80000"/>
            </a:srgb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8D4F59B-F4FD-1FB1-CEED-404AE5D5D837}"/>
                  </a:ext>
                </a:extLst>
              </p:cNvPr>
              <p:cNvSpPr txBox="1"/>
              <p:nvPr/>
            </p:nvSpPr>
            <p:spPr>
              <a:xfrm>
                <a:off x="5892455" y="4357882"/>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r>
                        <a:rPr lang="fi-FI" sz="1350" i="1">
                          <a:solidFill>
                            <a:srgbClr val="23150E"/>
                          </a:solidFill>
                          <a:latin typeface="Cambria Math" panose="02040503050406030204" pitchFamily="18" charset="0"/>
                          <a:ea typeface="+mn-ea"/>
                        </a:rPr>
                        <m:t>…</m:t>
                      </m:r>
                    </m:oMath>
                  </m:oMathPara>
                </a14:m>
                <a:endParaRPr lang="en-FI" sz="1350">
                  <a:solidFill>
                    <a:srgbClr val="23150E"/>
                  </a:solidFill>
                  <a:latin typeface="Arial" panose="020B0604020202020204"/>
                  <a:ea typeface="+mn-ea"/>
                </a:endParaRPr>
              </a:p>
            </p:txBody>
          </p:sp>
        </mc:Choice>
        <mc:Fallback>
          <p:sp>
            <p:nvSpPr>
              <p:cNvPr id="22" name="TextBox 21">
                <a:extLst>
                  <a:ext uri="{FF2B5EF4-FFF2-40B4-BE49-F238E27FC236}">
                    <a16:creationId xmlns:a16="http://schemas.microsoft.com/office/drawing/2014/main" id="{58D4F59B-F4FD-1FB1-CEED-404AE5D5D837}"/>
                  </a:ext>
                </a:extLst>
              </p:cNvPr>
              <p:cNvSpPr txBox="1">
                <a:spLocks noRot="1" noChangeAspect="1" noMove="1" noResize="1" noEditPoints="1" noAdjustHandles="1" noChangeArrowheads="1" noChangeShapeType="1" noTextEdit="1"/>
              </p:cNvSpPr>
              <p:nvPr/>
            </p:nvSpPr>
            <p:spPr>
              <a:xfrm>
                <a:off x="5892455" y="4357882"/>
                <a:ext cx="495300" cy="4265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F097CFD8-C959-FBBF-016C-810BCD85EEAF}"/>
                  </a:ext>
                </a:extLst>
              </p:cNvPr>
              <p:cNvSpPr txBox="1"/>
              <p:nvPr/>
            </p:nvSpPr>
            <p:spPr>
              <a:xfrm>
                <a:off x="7705894" y="4463374"/>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𝑀</m:t>
                          </m:r>
                        </m:sub>
                      </m:sSub>
                    </m:oMath>
                  </m:oMathPara>
                </a14:m>
                <a:endParaRPr lang="en-FI" sz="1350">
                  <a:solidFill>
                    <a:srgbClr val="23150E"/>
                  </a:solidFill>
                  <a:latin typeface="Arial" panose="020B0604020202020204"/>
                  <a:ea typeface="+mn-ea"/>
                </a:endParaRPr>
              </a:p>
            </p:txBody>
          </p:sp>
        </mc:Choice>
        <mc:Fallback>
          <p:sp>
            <p:nvSpPr>
              <p:cNvPr id="23" name="TextBox 22">
                <a:extLst>
                  <a:ext uri="{FF2B5EF4-FFF2-40B4-BE49-F238E27FC236}">
                    <a16:creationId xmlns:a16="http://schemas.microsoft.com/office/drawing/2014/main" id="{F097CFD8-C959-FBBF-016C-810BCD85EEAF}"/>
                  </a:ext>
                </a:extLst>
              </p:cNvPr>
              <p:cNvSpPr txBox="1">
                <a:spLocks noRot="1" noChangeAspect="1" noMove="1" noResize="1" noEditPoints="1" noAdjustHandles="1" noChangeArrowheads="1" noChangeShapeType="1" noTextEdit="1"/>
              </p:cNvSpPr>
              <p:nvPr/>
            </p:nvSpPr>
            <p:spPr>
              <a:xfrm>
                <a:off x="7705894" y="4463374"/>
                <a:ext cx="495300" cy="4265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7ED0572-1FB4-839D-4340-B5E6F8C4EB0E}"/>
                  </a:ext>
                </a:extLst>
              </p:cNvPr>
              <p:cNvSpPr txBox="1"/>
              <p:nvPr/>
            </p:nvSpPr>
            <p:spPr>
              <a:xfrm>
                <a:off x="5580455" y="4453777"/>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1</m:t>
                          </m:r>
                        </m:sub>
                      </m:sSub>
                    </m:oMath>
                  </m:oMathPara>
                </a14:m>
                <a:endParaRPr lang="en-FI" sz="1350">
                  <a:solidFill>
                    <a:srgbClr val="23150E"/>
                  </a:solidFill>
                  <a:latin typeface="Arial" panose="020B0604020202020204"/>
                  <a:ea typeface="+mn-ea"/>
                </a:endParaRPr>
              </a:p>
            </p:txBody>
          </p:sp>
        </mc:Choice>
        <mc:Fallback>
          <p:sp>
            <p:nvSpPr>
              <p:cNvPr id="21" name="TextBox 20">
                <a:extLst>
                  <a:ext uri="{FF2B5EF4-FFF2-40B4-BE49-F238E27FC236}">
                    <a16:creationId xmlns:a16="http://schemas.microsoft.com/office/drawing/2014/main" id="{47ED0572-1FB4-839D-4340-B5E6F8C4EB0E}"/>
                  </a:ext>
                </a:extLst>
              </p:cNvPr>
              <p:cNvSpPr txBox="1">
                <a:spLocks noRot="1" noChangeAspect="1" noMove="1" noResize="1" noEditPoints="1" noAdjustHandles="1" noChangeArrowheads="1" noChangeShapeType="1" noTextEdit="1"/>
              </p:cNvSpPr>
              <p:nvPr/>
            </p:nvSpPr>
            <p:spPr>
              <a:xfrm>
                <a:off x="5580455" y="4453777"/>
                <a:ext cx="495300" cy="426527"/>
              </a:xfrm>
              <a:prstGeom prst="rect">
                <a:avLst/>
              </a:prstGeom>
              <a:blipFill>
                <a:blip r:embed="rId8"/>
                <a:stretch>
                  <a:fillRect/>
                </a:stretch>
              </a:blipFill>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79EDF029-745F-B508-8906-FBD66FB53CD6}"/>
              </a:ext>
            </a:extLst>
          </p:cNvPr>
          <p:cNvSpPr/>
          <p:nvPr/>
        </p:nvSpPr>
        <p:spPr>
          <a:xfrm rot="16200000">
            <a:off x="3275721" y="3157699"/>
            <a:ext cx="468907" cy="12573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38" name="Arrow: Right 37">
            <a:extLst>
              <a:ext uri="{FF2B5EF4-FFF2-40B4-BE49-F238E27FC236}">
                <a16:creationId xmlns:a16="http://schemas.microsoft.com/office/drawing/2014/main" id="{4F84E017-A78E-0B90-D55E-1C10B1F27BC8}"/>
              </a:ext>
            </a:extLst>
          </p:cNvPr>
          <p:cNvSpPr/>
          <p:nvPr/>
        </p:nvSpPr>
        <p:spPr>
          <a:xfrm rot="16200000">
            <a:off x="3471323" y="3345956"/>
            <a:ext cx="845421" cy="12573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39" name="Arrow: Right 38">
            <a:extLst>
              <a:ext uri="{FF2B5EF4-FFF2-40B4-BE49-F238E27FC236}">
                <a16:creationId xmlns:a16="http://schemas.microsoft.com/office/drawing/2014/main" id="{19AED720-F371-41AA-75B6-60752534C07A}"/>
              </a:ext>
            </a:extLst>
          </p:cNvPr>
          <p:cNvSpPr/>
          <p:nvPr/>
        </p:nvSpPr>
        <p:spPr>
          <a:xfrm rot="16200000">
            <a:off x="3654080" y="3561828"/>
            <a:ext cx="1277166" cy="12573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9708D77A-25A3-E6B0-DB0A-47EC9F52350A}"/>
                  </a:ext>
                </a:extLst>
              </p:cNvPr>
              <p:cNvSpPr txBox="1"/>
              <p:nvPr/>
            </p:nvSpPr>
            <p:spPr>
              <a:xfrm>
                <a:off x="477390" y="3160988"/>
                <a:ext cx="3009417" cy="353110"/>
              </a:xfrm>
              <a:prstGeom prst="rect">
                <a:avLst/>
              </a:prstGeom>
              <a:noFill/>
            </p:spPr>
            <p:txBody>
              <a:bodyPr wrap="square">
                <a:spAutoFit/>
              </a:bodyPr>
              <a:lstStyle/>
              <a:p>
                <a:pPr algn="r" defTabSz="685800" eaLnBrk="1" fontAlgn="auto" hangingPunct="1">
                  <a:spcBef>
                    <a:spcPts val="0"/>
                  </a:spcBef>
                  <a:spcAft>
                    <a:spcPts val="0"/>
                  </a:spcAft>
                </a:pPr>
                <a:r>
                  <a:rPr lang="fi-FI" sz="1200" err="1">
                    <a:solidFill>
                      <a:srgbClr val="23150E"/>
                    </a:solidFill>
                    <a:latin typeface="Arial" panose="020B0604020202020204"/>
                    <a:ea typeface="+mn-ea"/>
                  </a:rPr>
                  <a:t>All</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samples</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identically</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distributed</a:t>
                </a:r>
                <a:r>
                  <a:rPr lang="fi-FI" sz="1200">
                    <a:solidFill>
                      <a:srgbClr val="23150E"/>
                    </a:solidFill>
                    <a:latin typeface="Arial" panose="020B0604020202020204"/>
                    <a:ea typeface="+mn-ea"/>
                  </a:rPr>
                  <a:t>:</a:t>
                </a:r>
                <a:r>
                  <a:rPr lang="fi-FI" sz="1200">
                    <a:solidFill>
                      <a:srgbClr val="23150E"/>
                    </a:solidFill>
                    <a:latin typeface="Arial" panose="020B0604020202020204"/>
                    <a:ea typeface="+mn-ea"/>
                    <a:sym typeface="Wingdings" panose="05000000000000000000" pitchFamily="2" charset="2"/>
                  </a:rPr>
                  <a:t> </a:t>
                </a:r>
                <a14:m>
                  <m:oMath xmlns:m="http://schemas.openxmlformats.org/officeDocument/2006/math">
                    <m:f>
                      <m:fPr>
                        <m:ctrlPr>
                          <a:rPr lang="fi-FI" sz="1200" i="1">
                            <a:solidFill>
                              <a:srgbClr val="23150E"/>
                            </a:solidFill>
                            <a:latin typeface="Cambria Math" panose="02040503050406030204" pitchFamily="18" charset="0"/>
                            <a:ea typeface="+mn-ea"/>
                            <a:sym typeface="Wingdings" panose="05000000000000000000" pitchFamily="2" charset="2"/>
                          </a:rPr>
                        </m:ctrlPr>
                      </m:fPr>
                      <m:num>
                        <m:r>
                          <a:rPr lang="fi-FI" sz="1200" i="1">
                            <a:solidFill>
                              <a:srgbClr val="23150E"/>
                            </a:solidFill>
                            <a:latin typeface="Cambria Math" panose="02040503050406030204" pitchFamily="18" charset="0"/>
                            <a:ea typeface="+mn-ea"/>
                            <a:sym typeface="Wingdings" panose="05000000000000000000" pitchFamily="2" charset="2"/>
                          </a:rPr>
                          <m:t>1</m:t>
                        </m:r>
                      </m:num>
                      <m:den>
                        <m:r>
                          <a:rPr lang="fi-FI" sz="1200" i="1">
                            <a:solidFill>
                              <a:srgbClr val="23150E"/>
                            </a:solidFill>
                            <a:latin typeface="Cambria Math" panose="02040503050406030204" pitchFamily="18" charset="0"/>
                            <a:ea typeface="+mn-ea"/>
                            <a:sym typeface="Wingdings" panose="05000000000000000000" pitchFamily="2" charset="2"/>
                          </a:rPr>
                          <m:t>𝑀</m:t>
                        </m:r>
                      </m:den>
                    </m:f>
                  </m:oMath>
                </a14:m>
                <a:endParaRPr lang="fi-FI" sz="1200">
                  <a:solidFill>
                    <a:srgbClr val="23150E"/>
                  </a:solidFill>
                  <a:latin typeface="Arial" panose="020B0604020202020204"/>
                  <a:ea typeface="+mn-ea"/>
                </a:endParaRPr>
              </a:p>
            </p:txBody>
          </p:sp>
        </mc:Choice>
        <mc:Fallback>
          <p:sp>
            <p:nvSpPr>
              <p:cNvPr id="47" name="TextBox 46">
                <a:extLst>
                  <a:ext uri="{FF2B5EF4-FFF2-40B4-BE49-F238E27FC236}">
                    <a16:creationId xmlns:a16="http://schemas.microsoft.com/office/drawing/2014/main" id="{9708D77A-25A3-E6B0-DB0A-47EC9F52350A}"/>
                  </a:ext>
                </a:extLst>
              </p:cNvPr>
              <p:cNvSpPr txBox="1">
                <a:spLocks noRot="1" noChangeAspect="1" noMove="1" noResize="1" noEditPoints="1" noAdjustHandles="1" noChangeArrowheads="1" noChangeShapeType="1" noTextEdit="1"/>
              </p:cNvSpPr>
              <p:nvPr/>
            </p:nvSpPr>
            <p:spPr>
              <a:xfrm>
                <a:off x="477390" y="3160988"/>
                <a:ext cx="3009417" cy="353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174088D0-B216-0C77-5F03-4CF4EC2E7C17}"/>
                  </a:ext>
                </a:extLst>
              </p:cNvPr>
              <p:cNvSpPr txBox="1"/>
              <p:nvPr/>
            </p:nvSpPr>
            <p:spPr>
              <a:xfrm>
                <a:off x="1018076" y="3577616"/>
                <a:ext cx="2878328" cy="276999"/>
              </a:xfrm>
              <a:prstGeom prst="rect">
                <a:avLst/>
              </a:prstGeom>
              <a:noFill/>
            </p:spPr>
            <p:txBody>
              <a:bodyPr wrap="square">
                <a:spAutoFit/>
              </a:bodyPr>
              <a:lstStyle/>
              <a:p>
                <a:pPr algn="r" defTabSz="685800" eaLnBrk="1" fontAlgn="auto" hangingPunct="1">
                  <a:spcBef>
                    <a:spcPts val="0"/>
                  </a:spcBef>
                  <a:spcAft>
                    <a:spcPts val="0"/>
                  </a:spcAft>
                </a:pPr>
                <a:r>
                  <a:rPr lang="fi-FI" sz="1200">
                    <a:solidFill>
                      <a:srgbClr val="23150E"/>
                    </a:solidFill>
                    <a:latin typeface="Arial" panose="020B0604020202020204"/>
                    <a:ea typeface="+mn-ea"/>
                  </a:rPr>
                  <a:t>Best </a:t>
                </a:r>
                <a:r>
                  <a:rPr lang="fi-FI" sz="1200" err="1">
                    <a:solidFill>
                      <a:srgbClr val="23150E"/>
                    </a:solidFill>
                    <a:latin typeface="Arial" panose="020B0604020202020204"/>
                    <a:ea typeface="+mn-ea"/>
                  </a:rPr>
                  <a:t>if</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we</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can</a:t>
                </a:r>
                <a:r>
                  <a:rPr lang="fi-FI" sz="1200">
                    <a:solidFill>
                      <a:srgbClr val="23150E"/>
                    </a:solidFill>
                    <a:latin typeface="Arial" panose="020B0604020202020204"/>
                    <a:ea typeface="+mn-ea"/>
                  </a:rPr>
                  <a:t> </a:t>
                </a:r>
                <a:r>
                  <a:rPr lang="fi-FI" sz="1200" err="1">
                    <a:solidFill>
                      <a:srgbClr val="23150E"/>
                    </a:solidFill>
                    <a:latin typeface="Arial" panose="020B0604020202020204"/>
                    <a:ea typeface="+mn-ea"/>
                  </a:rPr>
                  <a:t>afford</a:t>
                </a:r>
                <a:r>
                  <a:rPr lang="fi-FI" sz="1200">
                    <a:solidFill>
                      <a:srgbClr val="23150E"/>
                    </a:solidFill>
                    <a:latin typeface="Arial" panose="020B0604020202020204"/>
                    <a:ea typeface="+mn-ea"/>
                  </a:rPr>
                  <a:t> it:  </a:t>
                </a:r>
                <a14:m>
                  <m:oMath xmlns:m="http://schemas.openxmlformats.org/officeDocument/2006/math">
                    <m:acc>
                      <m:accPr>
                        <m:chr m:val="̂"/>
                        <m:ctrlPr>
                          <a:rPr lang="fi-FI" sz="1200" i="1">
                            <a:solidFill>
                              <a:srgbClr val="23150E"/>
                            </a:solidFill>
                            <a:latin typeface="Cambria Math" panose="02040503050406030204" pitchFamily="18" charset="0"/>
                            <a:ea typeface="+mn-ea"/>
                          </a:rPr>
                        </m:ctrlPr>
                      </m:accPr>
                      <m:e>
                        <m:r>
                          <a:rPr lang="fi-FI" sz="1200" i="1">
                            <a:solidFill>
                              <a:srgbClr val="23150E"/>
                            </a:solidFill>
                            <a:latin typeface="Cambria Math" panose="02040503050406030204" pitchFamily="18" charset="0"/>
                            <a:ea typeface="+mn-ea"/>
                          </a:rPr>
                          <m:t>𝑝</m:t>
                        </m:r>
                      </m:e>
                    </m:acc>
                    <m:d>
                      <m:dPr>
                        <m:ctrlPr>
                          <a:rPr lang="fi-FI" sz="1200" i="1" dirty="0">
                            <a:solidFill>
                              <a:srgbClr val="23150E"/>
                            </a:solidFill>
                            <a:latin typeface="Cambria Math" panose="02040503050406030204" pitchFamily="18" charset="0"/>
                            <a:ea typeface="+mn-ea"/>
                          </a:rPr>
                        </m:ctrlPr>
                      </m:dPr>
                      <m:e>
                        <m:r>
                          <a:rPr lang="fi-FI" sz="1200" i="1" dirty="0">
                            <a:solidFill>
                              <a:srgbClr val="23150E"/>
                            </a:solidFill>
                            <a:latin typeface="Cambria Math" panose="02040503050406030204" pitchFamily="18" charset="0"/>
                            <a:ea typeface="+mn-ea"/>
                          </a:rPr>
                          <m:t>𝑥</m:t>
                        </m:r>
                      </m:e>
                    </m:d>
                    <m:r>
                      <a:rPr lang="fi-FI" sz="1200" i="1" dirty="0">
                        <a:solidFill>
                          <a:srgbClr val="23150E"/>
                        </a:solidFill>
                        <a:latin typeface="Cambria Math" panose="02040503050406030204" pitchFamily="18" charset="0"/>
                        <a:ea typeface="+mn-ea"/>
                      </a:rPr>
                      <m:t>=</m:t>
                    </m:r>
                    <m:r>
                      <a:rPr lang="fi-FI" sz="1200" i="1" dirty="0">
                        <a:solidFill>
                          <a:srgbClr val="23150E"/>
                        </a:solidFill>
                        <a:latin typeface="Cambria Math" panose="02040503050406030204" pitchFamily="18" charset="0"/>
                        <a:ea typeface="+mn-ea"/>
                      </a:rPr>
                      <m:t>𝑓</m:t>
                    </m:r>
                    <m:d>
                      <m:dPr>
                        <m:ctrlPr>
                          <a:rPr lang="fi-FI" sz="1200" i="1" dirty="0">
                            <a:solidFill>
                              <a:srgbClr val="23150E"/>
                            </a:solidFill>
                            <a:latin typeface="Cambria Math" panose="02040503050406030204" pitchFamily="18" charset="0"/>
                            <a:ea typeface="+mn-ea"/>
                          </a:rPr>
                        </m:ctrlPr>
                      </m:dPr>
                      <m:e>
                        <m:r>
                          <a:rPr lang="fi-FI" sz="1200" i="1" dirty="0">
                            <a:solidFill>
                              <a:srgbClr val="23150E"/>
                            </a:solidFill>
                            <a:latin typeface="Cambria Math" panose="02040503050406030204" pitchFamily="18" charset="0"/>
                            <a:ea typeface="+mn-ea"/>
                          </a:rPr>
                          <m:t>𝑥</m:t>
                        </m:r>
                      </m:e>
                    </m:d>
                  </m:oMath>
                </a14:m>
                <a:endParaRPr lang="en-FI" sz="1200">
                  <a:solidFill>
                    <a:srgbClr val="23150E"/>
                  </a:solidFill>
                  <a:latin typeface="Arial" panose="020B0604020202020204"/>
                  <a:ea typeface="+mn-ea"/>
                </a:endParaRPr>
              </a:p>
            </p:txBody>
          </p:sp>
        </mc:Choice>
        <mc:Fallback>
          <p:sp>
            <p:nvSpPr>
              <p:cNvPr id="49" name="TextBox 48">
                <a:extLst>
                  <a:ext uri="{FF2B5EF4-FFF2-40B4-BE49-F238E27FC236}">
                    <a16:creationId xmlns:a16="http://schemas.microsoft.com/office/drawing/2014/main" id="{174088D0-B216-0C77-5F03-4CF4EC2E7C17}"/>
                  </a:ext>
                </a:extLst>
              </p:cNvPr>
              <p:cNvSpPr txBox="1">
                <a:spLocks noRot="1" noChangeAspect="1" noMove="1" noResize="1" noEditPoints="1" noAdjustHandles="1" noChangeArrowheads="1" noChangeShapeType="1" noTextEdit="1"/>
              </p:cNvSpPr>
              <p:nvPr/>
            </p:nvSpPr>
            <p:spPr>
              <a:xfrm>
                <a:off x="1018076" y="3577616"/>
                <a:ext cx="2878328" cy="276999"/>
              </a:xfrm>
              <a:prstGeom prst="rect">
                <a:avLst/>
              </a:prstGeom>
              <a:blipFill>
                <a:blip r:embed="rId10"/>
                <a:stretch>
                  <a:fillRect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B3A05BA4-262E-906D-617B-EFD3499F341D}"/>
                  </a:ext>
                </a:extLst>
              </p:cNvPr>
              <p:cNvSpPr txBox="1"/>
              <p:nvPr/>
            </p:nvSpPr>
            <p:spPr>
              <a:xfrm>
                <a:off x="2300965" y="3918164"/>
                <a:ext cx="1994069" cy="378180"/>
              </a:xfrm>
              <a:prstGeom prst="rect">
                <a:avLst/>
              </a:prstGeom>
              <a:noFill/>
            </p:spPr>
            <p:txBody>
              <a:bodyPr wrap="square">
                <a:spAutoFit/>
              </a:bodyPr>
              <a:lstStyle/>
              <a:p>
                <a:pPr marL="171450" lvl="1" algn="r" defTabSz="685800" eaLnBrk="1" fontAlgn="auto" hangingPunct="1">
                  <a:spcBef>
                    <a:spcPts val="0"/>
                  </a:spcBef>
                  <a:spcAft>
                    <a:spcPts val="0"/>
                  </a:spcAft>
                </a:pPr>
                <a:r>
                  <a:rPr lang="fi-FI" sz="1200">
                    <a:solidFill>
                      <a:srgbClr val="23150E"/>
                    </a:solidFill>
                    <a:latin typeface="Arial" panose="020B0604020202020204"/>
                    <a:ea typeface="+mn-ea"/>
                  </a:rPr>
                  <a:t>We </a:t>
                </a:r>
                <a:r>
                  <a:rPr lang="fi-FI" sz="1200" err="1">
                    <a:solidFill>
                      <a:srgbClr val="23150E"/>
                    </a:solidFill>
                    <a:latin typeface="Arial" panose="020B0604020202020204"/>
                    <a:ea typeface="+mn-ea"/>
                  </a:rPr>
                  <a:t>know</a:t>
                </a:r>
                <a:r>
                  <a:rPr lang="fi-FI" sz="1200">
                    <a:solidFill>
                      <a:srgbClr val="23150E"/>
                    </a:solidFill>
                    <a:latin typeface="Arial" panose="020B0604020202020204"/>
                    <a:ea typeface="+mn-ea"/>
                  </a:rPr>
                  <a:t> </a:t>
                </a:r>
                <a14:m>
                  <m:oMath xmlns:m="http://schemas.openxmlformats.org/officeDocument/2006/math">
                    <m:r>
                      <a:rPr lang="fi-FI" sz="1200" i="1">
                        <a:solidFill>
                          <a:srgbClr val="23150E"/>
                        </a:solidFill>
                        <a:latin typeface="Cambria Math" panose="02040503050406030204" pitchFamily="18" charset="0"/>
                        <a:ea typeface="+mn-ea"/>
                      </a:rPr>
                      <m:t>𝑝</m:t>
                    </m:r>
                    <m:r>
                      <a:rPr lang="fi-FI" sz="1200">
                        <a:solidFill>
                          <a:srgbClr val="23150E"/>
                        </a:solidFill>
                        <a:latin typeface="Cambria Math" panose="02040503050406030204" pitchFamily="18" charset="0"/>
                        <a:ea typeface="+mn-ea"/>
                      </a:rPr>
                      <m:t>:</m:t>
                    </m:r>
                  </m:oMath>
                </a14:m>
                <a:r>
                  <a:rPr lang="fi-FI" sz="1200">
                    <a:solidFill>
                      <a:srgbClr val="23150E"/>
                    </a:solidFill>
                    <a:latin typeface="Arial" panose="020B0604020202020204"/>
                    <a:ea typeface="+mn-ea"/>
                    <a:sym typeface="Wingdings" panose="05000000000000000000" pitchFamily="2" charset="2"/>
                  </a:rPr>
                  <a:t> </a:t>
                </a:r>
                <a14:m>
                  <m:oMath xmlns:m="http://schemas.openxmlformats.org/officeDocument/2006/math">
                    <m:sSub>
                      <m:sSubPr>
                        <m:ctrlPr>
                          <a:rPr lang="fi-FI" sz="1200" i="1">
                            <a:solidFill>
                              <a:srgbClr val="23150E"/>
                            </a:solidFill>
                            <a:latin typeface="Cambria Math" panose="02040503050406030204" pitchFamily="18" charset="0"/>
                            <a:ea typeface="+mn-ea"/>
                          </a:rPr>
                        </m:ctrlPr>
                      </m:sSubPr>
                      <m:e>
                        <m:r>
                          <a:rPr lang="fi-FI" sz="1200" i="1">
                            <a:solidFill>
                              <a:srgbClr val="23150E"/>
                            </a:solidFill>
                            <a:latin typeface="Cambria Math" panose="02040503050406030204" pitchFamily="18" charset="0"/>
                            <a:ea typeface="+mn-ea"/>
                          </a:rPr>
                          <m:t>𝑊</m:t>
                        </m:r>
                      </m:e>
                      <m:sub>
                        <m:sSub>
                          <m:sSubPr>
                            <m:ctrlPr>
                              <a:rPr lang="fi-FI" sz="1200" i="1">
                                <a:solidFill>
                                  <a:srgbClr val="23150E"/>
                                </a:solidFill>
                                <a:latin typeface="Cambria Math" panose="02040503050406030204" pitchFamily="18" charset="0"/>
                                <a:ea typeface="+mn-ea"/>
                              </a:rPr>
                            </m:ctrlPr>
                          </m:sSubPr>
                          <m:e>
                            <m:r>
                              <a:rPr lang="fi-FI" sz="1200" i="1">
                                <a:solidFill>
                                  <a:srgbClr val="23150E"/>
                                </a:solidFill>
                                <a:latin typeface="Cambria Math" panose="02040503050406030204" pitchFamily="18" charset="0"/>
                                <a:ea typeface="+mn-ea"/>
                              </a:rPr>
                              <m:t>𝑋</m:t>
                            </m:r>
                          </m:e>
                          <m:sub>
                            <m:r>
                              <a:rPr lang="fi-FI" sz="1200" i="1">
                                <a:solidFill>
                                  <a:srgbClr val="23150E"/>
                                </a:solidFill>
                                <a:latin typeface="Cambria Math" panose="02040503050406030204" pitchFamily="18" charset="0"/>
                                <a:ea typeface="+mn-ea"/>
                              </a:rPr>
                              <m:t>𝑖</m:t>
                            </m:r>
                          </m:sub>
                        </m:sSub>
                      </m:sub>
                    </m:sSub>
                    <m:r>
                      <a:rPr lang="fi-FI" sz="1200" i="1">
                        <a:solidFill>
                          <a:srgbClr val="23150E"/>
                        </a:solidFill>
                        <a:latin typeface="Cambria Math" panose="02040503050406030204" pitchFamily="18" charset="0"/>
                        <a:ea typeface="+mn-ea"/>
                      </a:rPr>
                      <m:t>=</m:t>
                    </m:r>
                    <m:f>
                      <m:fPr>
                        <m:ctrlPr>
                          <a:rPr lang="fi-FI" sz="1200" i="1">
                            <a:solidFill>
                              <a:srgbClr val="23150E"/>
                            </a:solidFill>
                            <a:latin typeface="Cambria Math" panose="02040503050406030204" pitchFamily="18" charset="0"/>
                            <a:ea typeface="+mn-ea"/>
                          </a:rPr>
                        </m:ctrlPr>
                      </m:fPr>
                      <m:num>
                        <m:r>
                          <a:rPr lang="fi-FI" sz="1200" i="1">
                            <a:solidFill>
                              <a:srgbClr val="23150E"/>
                            </a:solidFill>
                            <a:latin typeface="Cambria Math" panose="02040503050406030204" pitchFamily="18" charset="0"/>
                            <a:ea typeface="+mn-ea"/>
                          </a:rPr>
                          <m:t>1</m:t>
                        </m:r>
                      </m:num>
                      <m:den>
                        <m:r>
                          <a:rPr lang="fi-FI" sz="1200" i="1">
                            <a:solidFill>
                              <a:srgbClr val="23150E"/>
                            </a:solidFill>
                            <a:latin typeface="Cambria Math" panose="02040503050406030204" pitchFamily="18" charset="0"/>
                            <a:ea typeface="+mn-ea"/>
                          </a:rPr>
                          <m:t>𝑝</m:t>
                        </m:r>
                        <m:d>
                          <m:dPr>
                            <m:ctrlPr>
                              <a:rPr lang="fi-FI" sz="1200" i="1">
                                <a:solidFill>
                                  <a:srgbClr val="23150E"/>
                                </a:solidFill>
                                <a:latin typeface="Cambria Math" panose="02040503050406030204" pitchFamily="18" charset="0"/>
                                <a:ea typeface="+mn-ea"/>
                              </a:rPr>
                            </m:ctrlPr>
                          </m:dPr>
                          <m:e>
                            <m:sSub>
                              <m:sSubPr>
                                <m:ctrlPr>
                                  <a:rPr lang="fi-FI" sz="1200" i="1">
                                    <a:solidFill>
                                      <a:srgbClr val="23150E"/>
                                    </a:solidFill>
                                    <a:latin typeface="Cambria Math" panose="02040503050406030204" pitchFamily="18" charset="0"/>
                                    <a:ea typeface="+mn-ea"/>
                                  </a:rPr>
                                </m:ctrlPr>
                              </m:sSubPr>
                              <m:e>
                                <m:r>
                                  <a:rPr lang="fi-FI" sz="1200" i="1">
                                    <a:solidFill>
                                      <a:srgbClr val="23150E"/>
                                    </a:solidFill>
                                    <a:latin typeface="Cambria Math" panose="02040503050406030204" pitchFamily="18" charset="0"/>
                                    <a:ea typeface="+mn-ea"/>
                                  </a:rPr>
                                  <m:t>𝑋</m:t>
                                </m:r>
                              </m:e>
                              <m:sub>
                                <m:r>
                                  <a:rPr lang="fi-FI" sz="1200" i="1">
                                    <a:solidFill>
                                      <a:srgbClr val="23150E"/>
                                    </a:solidFill>
                                    <a:latin typeface="Cambria Math" panose="02040503050406030204" pitchFamily="18" charset="0"/>
                                    <a:ea typeface="+mn-ea"/>
                                  </a:rPr>
                                  <m:t>𝑖</m:t>
                                </m:r>
                              </m:sub>
                            </m:sSub>
                          </m:e>
                        </m:d>
                      </m:den>
                    </m:f>
                  </m:oMath>
                </a14:m>
                <a:endParaRPr lang="fi-FI" sz="1200">
                  <a:solidFill>
                    <a:srgbClr val="23150E"/>
                  </a:solidFill>
                  <a:latin typeface="Arial" panose="020B0604020202020204"/>
                  <a:ea typeface="+mn-ea"/>
                </a:endParaRPr>
              </a:p>
            </p:txBody>
          </p:sp>
        </mc:Choice>
        <mc:Fallback>
          <p:sp>
            <p:nvSpPr>
              <p:cNvPr id="51" name="TextBox 50">
                <a:extLst>
                  <a:ext uri="{FF2B5EF4-FFF2-40B4-BE49-F238E27FC236}">
                    <a16:creationId xmlns:a16="http://schemas.microsoft.com/office/drawing/2014/main" id="{B3A05BA4-262E-906D-617B-EFD3499F341D}"/>
                  </a:ext>
                </a:extLst>
              </p:cNvPr>
              <p:cNvSpPr txBox="1">
                <a:spLocks noRot="1" noChangeAspect="1" noMove="1" noResize="1" noEditPoints="1" noAdjustHandles="1" noChangeArrowheads="1" noChangeShapeType="1" noTextEdit="1"/>
              </p:cNvSpPr>
              <p:nvPr/>
            </p:nvSpPr>
            <p:spPr>
              <a:xfrm>
                <a:off x="2300965" y="3918164"/>
                <a:ext cx="1994069" cy="37818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8576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680DEF-B144-7CEE-A80A-5534938D3377}"/>
              </a:ext>
            </a:extLst>
          </p:cNvPr>
          <p:cNvSpPr/>
          <p:nvPr/>
        </p:nvSpPr>
        <p:spPr>
          <a:xfrm>
            <a:off x="8129016" y="4637308"/>
            <a:ext cx="940398" cy="82355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pic>
        <p:nvPicPr>
          <p:cNvPr id="27" name="Graphic 26">
            <a:extLst>
              <a:ext uri="{FF2B5EF4-FFF2-40B4-BE49-F238E27FC236}">
                <a16:creationId xmlns:a16="http://schemas.microsoft.com/office/drawing/2014/main" id="{A03E1840-B14D-D426-0F24-0F4BC3B8B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473" y="2226945"/>
            <a:ext cx="3571875" cy="2800350"/>
          </a:xfrm>
          <a:prstGeom prst="rect">
            <a:avLst/>
          </a:prstGeom>
        </p:spPr>
      </p:pic>
      <p:sp>
        <p:nvSpPr>
          <p:cNvPr id="2" name="Title 1">
            <a:extLst>
              <a:ext uri="{FF2B5EF4-FFF2-40B4-BE49-F238E27FC236}">
                <a16:creationId xmlns:a16="http://schemas.microsoft.com/office/drawing/2014/main" id="{2BBA6C06-C0D0-34DC-BAA3-4849F3E9F4C2}"/>
              </a:ext>
            </a:extLst>
          </p:cNvPr>
          <p:cNvSpPr>
            <a:spLocks noGrp="1"/>
          </p:cNvSpPr>
          <p:nvPr>
            <p:ph type="title"/>
          </p:nvPr>
        </p:nvSpPr>
        <p:spPr/>
        <p:txBody>
          <a:bodyPr/>
          <a:lstStyle/>
          <a:p>
            <a:r>
              <a:rPr lang="fi-FI" err="1"/>
              <a:t>Example</a:t>
            </a:r>
            <a:r>
              <a:rPr lang="fi-FI"/>
              <a:t>: </a:t>
            </a:r>
            <a:r>
              <a:rPr lang="fi-FI" err="1"/>
              <a:t>simple</a:t>
            </a:r>
            <a:r>
              <a:rPr lang="fi-FI"/>
              <a:t> </a:t>
            </a:r>
            <a:r>
              <a:rPr lang="fi-FI" err="1"/>
              <a:t>integration</a:t>
            </a:r>
            <a:br>
              <a:rPr lang="fi-FI"/>
            </a:br>
            <a:r>
              <a:rPr lang="fi-FI"/>
              <a:t>(RIS is </a:t>
            </a:r>
            <a:r>
              <a:rPr lang="fi-FI" err="1"/>
              <a:t>sample</a:t>
            </a:r>
            <a:r>
              <a:rPr lang="fi-FI"/>
              <a:t> </a:t>
            </a:r>
            <a:r>
              <a:rPr lang="fi-FI" err="1"/>
              <a:t>aggregation</a:t>
            </a:r>
            <a:r>
              <a:rPr lang="fi-FI"/>
              <a:t>)</a:t>
            </a:r>
            <a:endParaRPr lang="en-FI"/>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895996C-7B4E-FE30-E616-2CD5D3817AB7}"/>
                  </a:ext>
                </a:extLst>
              </p:cNvPr>
              <p:cNvSpPr>
                <a:spLocks noGrp="1"/>
              </p:cNvSpPr>
              <p:nvPr>
                <p:ph idx="1"/>
              </p:nvPr>
            </p:nvSpPr>
            <p:spPr>
              <a:xfrm>
                <a:off x="325717" y="2274571"/>
                <a:ext cx="8507186" cy="3186294"/>
              </a:xfrm>
            </p:spPr>
            <p:txBody>
              <a:bodyPr>
                <a:normAutofit/>
              </a:bodyPr>
              <a:lstStyle/>
              <a:p>
                <a:pPr marL="0" indent="0">
                  <a:lnSpc>
                    <a:spcPct val="150000"/>
                  </a:lnSpc>
                  <a:buNone/>
                </a:pPr>
                <a:r>
                  <a:rPr lang="fi-FI">
                    <a:solidFill>
                      <a:schemeClr val="accent2"/>
                    </a:solidFill>
                  </a:rPr>
                  <a:t>4.</a:t>
                </a:r>
                <a:r>
                  <a:rPr lang="fi-FI"/>
                  <a:t> </a:t>
                </a:r>
                <a:r>
                  <a:rPr lang="fi-FI" err="1"/>
                  <a:t>Evaluate</a:t>
                </a:r>
                <a:r>
                  <a:rPr lang="fi-FI"/>
                  <a:t> </a:t>
                </a:r>
                <a:r>
                  <a:rPr lang="fi-FI" err="1"/>
                  <a:t>contribution</a:t>
                </a:r>
                <a:r>
                  <a:rPr lang="fi-FI"/>
                  <a:t> </a:t>
                </a:r>
                <a:r>
                  <a:rPr lang="fi-FI" err="1"/>
                  <a:t>weight</a:t>
                </a:r>
                <a:endParaRPr lang="fi-FI"/>
              </a:p>
              <a:p>
                <a:pPr marL="0" indent="0">
                  <a:lnSpc>
                    <a:spcPct val="150000"/>
                  </a:lnSpc>
                  <a:buNone/>
                </a:pPr>
                <a:endParaRPr lang="fi-FI">
                  <a:solidFill>
                    <a:schemeClr val="accent2"/>
                  </a:solidFill>
                </a:endParaRPr>
              </a:p>
              <a:p>
                <a:pPr marL="0" indent="0">
                  <a:lnSpc>
                    <a:spcPct val="150000"/>
                  </a:lnSpc>
                  <a:buNone/>
                </a:pPr>
                <a:endParaRPr lang="fi-FI">
                  <a:solidFill>
                    <a:schemeClr val="accent2"/>
                  </a:solidFill>
                </a:endParaRPr>
              </a:p>
              <a:p>
                <a:pPr marL="0" indent="0">
                  <a:lnSpc>
                    <a:spcPct val="150000"/>
                  </a:lnSpc>
                  <a:buNone/>
                </a:pPr>
                <a:endParaRPr lang="fi-FI">
                  <a:solidFill>
                    <a:schemeClr val="accent2"/>
                  </a:solidFill>
                </a:endParaRPr>
              </a:p>
              <a:p>
                <a:pPr marL="0" indent="0">
                  <a:lnSpc>
                    <a:spcPct val="150000"/>
                  </a:lnSpc>
                  <a:buNone/>
                </a:pPr>
                <a:endParaRPr lang="fi-FI">
                  <a:solidFill>
                    <a:schemeClr val="accent2"/>
                  </a:solidFill>
                </a:endParaRPr>
              </a:p>
              <a:p>
                <a:pPr marL="0" indent="0">
                  <a:lnSpc>
                    <a:spcPct val="150000"/>
                  </a:lnSpc>
                  <a:buNone/>
                </a:pPr>
                <a:r>
                  <a:rPr lang="fi-FI">
                    <a:solidFill>
                      <a:schemeClr val="accent2"/>
                    </a:solidFill>
                  </a:rPr>
                  <a:t>5. </a:t>
                </a:r>
                <a:r>
                  <a:rPr lang="fi-FI" err="1"/>
                  <a:t>Integrate</a:t>
                </a:r>
                <a:r>
                  <a:rPr lang="fi-FI"/>
                  <a:t>: </a:t>
                </a:r>
                <a14:m>
                  <m:oMath xmlns:m="http://schemas.openxmlformats.org/officeDocument/2006/math">
                    <m:d>
                      <m:dPr>
                        <m:begChr m:val="⟨"/>
                        <m:endChr m:val="⟩"/>
                        <m:ctrlPr>
                          <a:rPr lang="fi-FI" b="0" i="1" smtClean="0">
                            <a:latin typeface="Cambria Math" panose="02040503050406030204" pitchFamily="18" charset="0"/>
                          </a:rPr>
                        </m:ctrlPr>
                      </m:dPr>
                      <m:e>
                        <m:r>
                          <a:rPr lang="fi-FI" b="0" i="1" smtClean="0">
                            <a:latin typeface="Cambria Math" panose="02040503050406030204" pitchFamily="18" charset="0"/>
                          </a:rPr>
                          <m:t>𝐼</m:t>
                        </m:r>
                      </m:e>
                    </m:d>
                    <m:r>
                      <a:rPr lang="fi-FI" b="0" i="1" smtClean="0">
                        <a:latin typeface="Cambria Math" panose="02040503050406030204" pitchFamily="18" charset="0"/>
                      </a:rPr>
                      <m:t>=</m:t>
                    </m:r>
                    <m:r>
                      <a:rPr lang="fi-FI" b="0" i="1" smtClean="0">
                        <a:latin typeface="Cambria Math" panose="02040503050406030204" pitchFamily="18" charset="0"/>
                      </a:rPr>
                      <m:t>𝑓</m:t>
                    </m:r>
                    <m:d>
                      <m:dPr>
                        <m:ctrlPr>
                          <a:rPr lang="fi-FI" b="0" i="1" smtClean="0">
                            <a:latin typeface="Cambria Math" panose="02040503050406030204" pitchFamily="18" charset="0"/>
                          </a:rPr>
                        </m:ctrlPr>
                      </m:dPr>
                      <m:e>
                        <m:r>
                          <a:rPr lang="fi-FI" b="0" i="1" smtClean="0">
                            <a:latin typeface="Cambria Math" panose="02040503050406030204" pitchFamily="18" charset="0"/>
                          </a:rPr>
                          <m:t>𝑌</m:t>
                        </m:r>
                      </m:e>
                    </m:d>
                    <m:sSub>
                      <m:sSubPr>
                        <m:ctrlPr>
                          <a:rPr lang="fi-FI" b="0" i="1" smtClean="0">
                            <a:latin typeface="Cambria Math" panose="02040503050406030204" pitchFamily="18" charset="0"/>
                          </a:rPr>
                        </m:ctrlPr>
                      </m:sSubPr>
                      <m:e>
                        <m:r>
                          <a:rPr lang="fi-FI" b="0" i="1" smtClean="0">
                            <a:latin typeface="Cambria Math" panose="02040503050406030204" pitchFamily="18" charset="0"/>
                          </a:rPr>
                          <m:t>𝑊</m:t>
                        </m:r>
                      </m:e>
                      <m:sub>
                        <m:r>
                          <a:rPr lang="fi-FI" b="0" i="1" smtClean="0">
                            <a:latin typeface="Cambria Math" panose="02040503050406030204" pitchFamily="18" charset="0"/>
                          </a:rPr>
                          <m:t>𝑌</m:t>
                        </m:r>
                      </m:sub>
                    </m:sSub>
                    <m:r>
                      <a:rPr lang="fi-FI" b="0" i="1" smtClean="0">
                        <a:latin typeface="Cambria Math" panose="02040503050406030204" pitchFamily="18" charset="0"/>
                      </a:rPr>
                      <m:t>=…= </m:t>
                    </m:r>
                  </m:oMath>
                </a14:m>
                <a:endParaRPr lang="fi-FI"/>
              </a:p>
            </p:txBody>
          </p:sp>
        </mc:Choice>
        <mc:Fallback>
          <p:sp>
            <p:nvSpPr>
              <p:cNvPr id="3" name="Content Placeholder 2">
                <a:extLst>
                  <a:ext uri="{FF2B5EF4-FFF2-40B4-BE49-F238E27FC236}">
                    <a16:creationId xmlns:a16="http://schemas.microsoft.com/office/drawing/2014/main" id="{7895996C-7B4E-FE30-E616-2CD5D3817AB7}"/>
                  </a:ext>
                </a:extLst>
              </p:cNvPr>
              <p:cNvSpPr>
                <a:spLocks noGrp="1" noRot="1" noChangeAspect="1" noMove="1" noResize="1" noEditPoints="1" noAdjustHandles="1" noChangeArrowheads="1" noChangeShapeType="1" noTextEdit="1"/>
              </p:cNvSpPr>
              <p:nvPr>
                <p:ph idx="1"/>
              </p:nvPr>
            </p:nvSpPr>
            <p:spPr>
              <a:xfrm>
                <a:off x="325717" y="2274571"/>
                <a:ext cx="8507186" cy="3186294"/>
              </a:xfrm>
              <a:blipFill>
                <a:blip r:embed="rId5"/>
                <a:stretch>
                  <a:fillRect l="-11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2D70798-053F-6F23-5774-BC3AB6394D2A}"/>
              </a:ext>
            </a:extLst>
          </p:cNvPr>
          <p:cNvSpPr>
            <a:spLocks noGrp="1"/>
          </p:cNvSpPr>
          <p:nvPr>
            <p:ph type="sldNum" sz="quarter" idx="12"/>
          </p:nvPr>
        </p:nvSpPr>
        <p:spPr/>
        <p:txBody>
          <a:bodyPr/>
          <a:lstStyle/>
          <a:p>
            <a:pPr defTabSz="685800" eaLnBrk="1" fontAlgn="auto" hangingPunct="1">
              <a:spcBef>
                <a:spcPts val="0"/>
              </a:spcBef>
              <a:spcAft>
                <a:spcPts val="0"/>
              </a:spcAft>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pPr>
              <a:t>52</a:t>
            </a:fld>
            <a:endParaRPr lang="en-US">
              <a:solidFill>
                <a:srgbClr val="D7B88F"/>
              </a:solidFill>
              <a:latin typeface="Arial" panose="020B0604020202020204"/>
              <a:ea typeface="+mn-ea"/>
            </a:endParaRP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F097CFD8-C959-FBBF-016C-810BCD85EEAF}"/>
                  </a:ext>
                </a:extLst>
              </p:cNvPr>
              <p:cNvSpPr txBox="1"/>
              <p:nvPr/>
            </p:nvSpPr>
            <p:spPr>
              <a:xfrm>
                <a:off x="7052054" y="3527665"/>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r>
                        <a:rPr lang="fi-FI" sz="1350" i="1">
                          <a:solidFill>
                            <a:srgbClr val="23150E"/>
                          </a:solidFill>
                          <a:latin typeface="Cambria Math" panose="02040503050406030204" pitchFamily="18" charset="0"/>
                          <a:ea typeface="+mn-ea"/>
                        </a:rPr>
                        <m:t>𝑌</m:t>
                      </m:r>
                    </m:oMath>
                  </m:oMathPara>
                </a14:m>
                <a:endParaRPr lang="en-FI" sz="1350">
                  <a:solidFill>
                    <a:srgbClr val="23150E"/>
                  </a:solidFill>
                  <a:latin typeface="Arial" panose="020B0604020202020204"/>
                  <a:ea typeface="+mn-ea"/>
                </a:endParaRPr>
              </a:p>
            </p:txBody>
          </p:sp>
        </mc:Choice>
        <mc:Fallback>
          <p:sp>
            <p:nvSpPr>
              <p:cNvPr id="23" name="TextBox 22">
                <a:extLst>
                  <a:ext uri="{FF2B5EF4-FFF2-40B4-BE49-F238E27FC236}">
                    <a16:creationId xmlns:a16="http://schemas.microsoft.com/office/drawing/2014/main" id="{F097CFD8-C959-FBBF-016C-810BCD85EEAF}"/>
                  </a:ext>
                </a:extLst>
              </p:cNvPr>
              <p:cNvSpPr txBox="1">
                <a:spLocks noRot="1" noChangeAspect="1" noMove="1" noResize="1" noEditPoints="1" noAdjustHandles="1" noChangeArrowheads="1" noChangeShapeType="1" noTextEdit="1"/>
              </p:cNvSpPr>
              <p:nvPr/>
            </p:nvSpPr>
            <p:spPr>
              <a:xfrm>
                <a:off x="7052054" y="3527665"/>
                <a:ext cx="495300" cy="426527"/>
              </a:xfrm>
              <a:prstGeom prst="rect">
                <a:avLst/>
              </a:prstGeom>
              <a:blipFill>
                <a:blip r:embed="rId6"/>
                <a:stretch>
                  <a:fillRect/>
                </a:stretch>
              </a:blipFill>
            </p:spPr>
            <p:txBody>
              <a:bodyPr/>
              <a:lstStyle/>
              <a:p>
                <a:r>
                  <a:rPr lang="en-US">
                    <a:noFill/>
                  </a:rPr>
                  <a:t> </a:t>
                </a:r>
              </a:p>
            </p:txBody>
          </p:sp>
        </mc:Fallback>
      </mc:AlternateContent>
      <p:sp>
        <p:nvSpPr>
          <p:cNvPr id="56" name="Arrow: Right 55">
            <a:extLst>
              <a:ext uri="{FF2B5EF4-FFF2-40B4-BE49-F238E27FC236}">
                <a16:creationId xmlns:a16="http://schemas.microsoft.com/office/drawing/2014/main" id="{957F4CBF-E594-3F20-6F3F-337B30DC742B}"/>
              </a:ext>
            </a:extLst>
          </p:cNvPr>
          <p:cNvSpPr/>
          <p:nvPr/>
        </p:nvSpPr>
        <p:spPr>
          <a:xfrm rot="16200000">
            <a:off x="3617764" y="3145193"/>
            <a:ext cx="990522" cy="12573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7FCA1739-DC3A-0E5D-D001-A637C65038CE}"/>
                  </a:ext>
                </a:extLst>
              </p:cNvPr>
              <p:cNvSpPr txBox="1"/>
              <p:nvPr/>
            </p:nvSpPr>
            <p:spPr>
              <a:xfrm>
                <a:off x="1293253" y="3232600"/>
                <a:ext cx="4796790" cy="530530"/>
              </a:xfrm>
              <a:prstGeom prst="rect">
                <a:avLst/>
              </a:prstGeom>
              <a:noFill/>
            </p:spPr>
            <p:txBody>
              <a:bodyPr wrap="square">
                <a:spAutoFit/>
              </a:bodyPr>
              <a:lstStyle/>
              <a:p>
                <a:pPr algn="l"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r>
                            <a:rPr lang="fi-FI" sz="1350" i="1">
                              <a:solidFill>
                                <a:srgbClr val="23150E"/>
                              </a:solidFill>
                              <a:latin typeface="Cambria Math" panose="02040503050406030204" pitchFamily="18" charset="0"/>
                              <a:ea typeface="+mn-ea"/>
                            </a:rPr>
                            <m:t>𝑀</m:t>
                          </m:r>
                        </m:den>
                      </m:f>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𝑓</m:t>
                          </m:r>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num>
                        <m:den>
                          <m:r>
                            <a:rPr lang="fi-FI" sz="1350" i="1">
                              <a:solidFill>
                                <a:srgbClr val="23150E"/>
                              </a:solidFill>
                              <a:latin typeface="Cambria Math" panose="02040503050406030204" pitchFamily="18" charset="0"/>
                              <a:ea typeface="+mn-ea"/>
                            </a:rPr>
                            <m:t>𝑝</m:t>
                          </m:r>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r>
                            <a:rPr lang="fi-FI" sz="1350" i="1">
                              <a:solidFill>
                                <a:srgbClr val="23150E"/>
                              </a:solidFill>
                              <a:latin typeface="Cambria Math" panose="02040503050406030204" pitchFamily="18" charset="0"/>
                              <a:ea typeface="+mn-ea"/>
                            </a:rPr>
                            <m:t> </m:t>
                          </m:r>
                        </m:den>
                      </m:f>
                    </m:oMath>
                  </m:oMathPara>
                </a14:m>
                <a:endParaRPr lang="en-FI" sz="1350">
                  <a:solidFill>
                    <a:srgbClr val="23150E"/>
                  </a:solidFill>
                  <a:latin typeface="Arial" panose="020B0604020202020204"/>
                  <a:ea typeface="+mn-ea"/>
                </a:endParaRPr>
              </a:p>
            </p:txBody>
          </p:sp>
        </mc:Choice>
        <mc:Fallback>
          <p:sp>
            <p:nvSpPr>
              <p:cNvPr id="58" name="TextBox 57">
                <a:extLst>
                  <a:ext uri="{FF2B5EF4-FFF2-40B4-BE49-F238E27FC236}">
                    <a16:creationId xmlns:a16="http://schemas.microsoft.com/office/drawing/2014/main" id="{7FCA1739-DC3A-0E5D-D001-A637C65038CE}"/>
                  </a:ext>
                </a:extLst>
              </p:cNvPr>
              <p:cNvSpPr txBox="1">
                <a:spLocks noRot="1" noChangeAspect="1" noMove="1" noResize="1" noEditPoints="1" noAdjustHandles="1" noChangeArrowheads="1" noChangeShapeType="1" noTextEdit="1"/>
              </p:cNvSpPr>
              <p:nvPr/>
            </p:nvSpPr>
            <p:spPr>
              <a:xfrm>
                <a:off x="1293253" y="3232600"/>
                <a:ext cx="4796790" cy="530530"/>
              </a:xfrm>
              <a:prstGeom prst="rect">
                <a:avLst/>
              </a:prstGeom>
              <a:blipFill>
                <a:blip r:embed="rId7"/>
                <a:stretch>
                  <a:fillRect b="-6977"/>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2EA9199F-FF36-D34B-4C95-EC037201F17F}"/>
              </a:ext>
            </a:extLst>
          </p:cNvPr>
          <p:cNvSpPr/>
          <p:nvPr/>
        </p:nvSpPr>
        <p:spPr>
          <a:xfrm>
            <a:off x="7213701" y="3797074"/>
            <a:ext cx="86003" cy="86003"/>
          </a:xfrm>
          <a:prstGeom prst="ellipse">
            <a:avLst/>
          </a:prstGeom>
          <a:solidFill>
            <a:srgbClr val="FF00FF"/>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29" name="Arrow: Right 28">
            <a:extLst>
              <a:ext uri="{FF2B5EF4-FFF2-40B4-BE49-F238E27FC236}">
                <a16:creationId xmlns:a16="http://schemas.microsoft.com/office/drawing/2014/main" id="{F29DC1E7-9DCC-BC12-B970-32BF253C9EDB}"/>
              </a:ext>
            </a:extLst>
          </p:cNvPr>
          <p:cNvSpPr/>
          <p:nvPr/>
        </p:nvSpPr>
        <p:spPr>
          <a:xfrm rot="16200000">
            <a:off x="3440337" y="2841260"/>
            <a:ext cx="293639" cy="12573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83147AC9-0727-5937-91F1-2657D32F69F1}"/>
                  </a:ext>
                </a:extLst>
              </p:cNvPr>
              <p:cNvSpPr txBox="1"/>
              <p:nvPr/>
            </p:nvSpPr>
            <p:spPr>
              <a:xfrm>
                <a:off x="2851818" y="3986462"/>
                <a:ext cx="1073111" cy="676532"/>
              </a:xfrm>
              <a:prstGeom prst="rect">
                <a:avLst/>
              </a:prstGeom>
              <a:noFill/>
            </p:spPr>
            <p:txBody>
              <a:bodyPr wrap="square">
                <a:spAutoFit/>
              </a:bodyPr>
              <a:lstStyle/>
              <a:p>
                <a:pPr algn="l"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r>
                            <a:rPr lang="fi-FI" sz="1350" i="1">
                              <a:solidFill>
                                <a:srgbClr val="23150E"/>
                              </a:solidFill>
                              <a:latin typeface="Cambria Math" panose="02040503050406030204" pitchFamily="18" charset="0"/>
                              <a:ea typeface="+mn-ea"/>
                            </a:rPr>
                            <m:t>𝑀</m:t>
                          </m:r>
                        </m:den>
                      </m:f>
                      <m:nary>
                        <m:naryPr>
                          <m:chr m:val="∑"/>
                          <m:ctrlPr>
                            <a:rPr lang="fi-FI" sz="1350" i="1">
                              <a:solidFill>
                                <a:srgbClr val="23150E"/>
                              </a:solidFill>
                              <a:latin typeface="Cambria Math" panose="02040503050406030204" pitchFamily="18" charset="0"/>
                              <a:ea typeface="+mn-ea"/>
                            </a:rPr>
                          </m:ctrlPr>
                        </m:naryPr>
                        <m:sub>
                          <m:r>
                            <m:rPr>
                              <m:brk m:alnAt="23"/>
                            </m:rPr>
                            <a:rPr lang="fi-FI" sz="1350" i="1">
                              <a:solidFill>
                                <a:srgbClr val="23150E"/>
                              </a:solidFill>
                              <a:latin typeface="Cambria Math" panose="02040503050406030204" pitchFamily="18" charset="0"/>
                              <a:ea typeface="+mn-ea"/>
                            </a:rPr>
                            <m:t>𝑖</m:t>
                          </m:r>
                          <m:r>
                            <a:rPr lang="fi-FI" sz="1350" i="1">
                              <a:solidFill>
                                <a:srgbClr val="23150E"/>
                              </a:solidFill>
                              <a:latin typeface="Cambria Math" panose="02040503050406030204" pitchFamily="18" charset="0"/>
                              <a:ea typeface="+mn-ea"/>
                            </a:rPr>
                            <m:t>=1</m:t>
                          </m:r>
                        </m:sub>
                        <m:sup>
                          <m:r>
                            <a:rPr lang="fi-FI" sz="1350" i="1">
                              <a:solidFill>
                                <a:srgbClr val="23150E"/>
                              </a:solidFill>
                              <a:latin typeface="Cambria Math" panose="02040503050406030204" pitchFamily="18" charset="0"/>
                              <a:ea typeface="+mn-ea"/>
                            </a:rPr>
                            <m:t>𝑀</m:t>
                          </m:r>
                        </m:sup>
                        <m:e>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𝑓</m:t>
                              </m:r>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num>
                            <m:den>
                              <m:r>
                                <a:rPr lang="fi-FI" sz="1350" i="1">
                                  <a:solidFill>
                                    <a:srgbClr val="23150E"/>
                                  </a:solidFill>
                                  <a:latin typeface="Cambria Math" panose="02040503050406030204" pitchFamily="18" charset="0"/>
                                  <a:ea typeface="+mn-ea"/>
                                </a:rPr>
                                <m:t>𝑝</m:t>
                              </m:r>
                              <m:d>
                                <m:dPr>
                                  <m:ctrlPr>
                                    <a:rPr lang="fi-FI" sz="1350" i="1">
                                      <a:solidFill>
                                        <a:srgbClr val="23150E"/>
                                      </a:solidFill>
                                      <a:latin typeface="Cambria Math" panose="02040503050406030204" pitchFamily="18" charset="0"/>
                                      <a:ea typeface="+mn-ea"/>
                                    </a:rPr>
                                  </m:ctrlPr>
                                </m:dPr>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𝑋</m:t>
                                      </m:r>
                                    </m:e>
                                    <m:sub>
                                      <m:r>
                                        <a:rPr lang="fi-FI" sz="1350" i="1">
                                          <a:solidFill>
                                            <a:srgbClr val="23150E"/>
                                          </a:solidFill>
                                          <a:latin typeface="Cambria Math" panose="02040503050406030204" pitchFamily="18" charset="0"/>
                                          <a:ea typeface="+mn-ea"/>
                                        </a:rPr>
                                        <m:t>𝑖</m:t>
                                      </m:r>
                                    </m:sub>
                                  </m:sSub>
                                </m:e>
                              </m:d>
                              <m:r>
                                <a:rPr lang="fi-FI" sz="1350" i="1">
                                  <a:solidFill>
                                    <a:srgbClr val="23150E"/>
                                  </a:solidFill>
                                  <a:latin typeface="Cambria Math" panose="02040503050406030204" pitchFamily="18" charset="0"/>
                                  <a:ea typeface="+mn-ea"/>
                                </a:rPr>
                                <m:t> </m:t>
                              </m:r>
                            </m:den>
                          </m:f>
                        </m:e>
                      </m:nary>
                    </m:oMath>
                  </m:oMathPara>
                </a14:m>
                <a:endParaRPr lang="en-FI" sz="1350">
                  <a:solidFill>
                    <a:srgbClr val="23150E"/>
                  </a:solidFill>
                  <a:latin typeface="Arial" panose="020B0604020202020204"/>
                  <a:ea typeface="+mn-ea"/>
                </a:endParaRPr>
              </a:p>
            </p:txBody>
          </p:sp>
        </mc:Choice>
        <mc:Fallback>
          <p:sp>
            <p:nvSpPr>
              <p:cNvPr id="33" name="TextBox 32">
                <a:extLst>
                  <a:ext uri="{FF2B5EF4-FFF2-40B4-BE49-F238E27FC236}">
                    <a16:creationId xmlns:a16="http://schemas.microsoft.com/office/drawing/2014/main" id="{83147AC9-0727-5937-91F1-2657D32F69F1}"/>
                  </a:ext>
                </a:extLst>
              </p:cNvPr>
              <p:cNvSpPr txBox="1">
                <a:spLocks noRot="1" noChangeAspect="1" noMove="1" noResize="1" noEditPoints="1" noAdjustHandles="1" noChangeArrowheads="1" noChangeShapeType="1" noTextEdit="1"/>
              </p:cNvSpPr>
              <p:nvPr/>
            </p:nvSpPr>
            <p:spPr>
              <a:xfrm>
                <a:off x="2851818" y="3986462"/>
                <a:ext cx="1073111" cy="676532"/>
              </a:xfrm>
              <a:prstGeom prst="rect">
                <a:avLst/>
              </a:prstGeom>
              <a:blipFill>
                <a:blip r:embed="rId8"/>
                <a:stretch>
                  <a:fillRect l="-37209" t="-94545" b="-150909"/>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D0C12842-43D4-8F45-673E-B2F64BE3A160}"/>
              </a:ext>
            </a:extLst>
          </p:cNvPr>
          <p:cNvSpPr txBox="1"/>
          <p:nvPr/>
        </p:nvSpPr>
        <p:spPr>
          <a:xfrm>
            <a:off x="3939126" y="3599386"/>
            <a:ext cx="143585" cy="1275286"/>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6600">
                <a:solidFill>
                  <a:srgbClr val="FFB0A3">
                    <a:lumMod val="75000"/>
                  </a:srgbClr>
                </a:solidFill>
                <a:latin typeface="Arial" panose="020B0604020202020204"/>
                <a:ea typeface="+mn-ea"/>
              </a:rPr>
              <a:t>!</a:t>
            </a:r>
            <a:endParaRPr lang="en-FI" sz="6600">
              <a:solidFill>
                <a:srgbClr val="FFB0A3">
                  <a:lumMod val="75000"/>
                </a:srgbClr>
              </a:solidFill>
              <a:latin typeface="Arial" panose="020B0604020202020204"/>
              <a:ea typeface="+mn-ea"/>
            </a:endParaRPr>
          </a:p>
        </p:txBody>
      </p: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79FDA32E-0608-F003-D0F9-C11951FF4CC6}"/>
                  </a:ext>
                </a:extLst>
              </p:cNvPr>
              <p:cNvSpPr txBox="1"/>
              <p:nvPr/>
            </p:nvSpPr>
            <p:spPr>
              <a:xfrm>
                <a:off x="2824160" y="2157616"/>
                <a:ext cx="1524773" cy="676532"/>
              </a:xfrm>
              <a:prstGeom prst="rect">
                <a:avLst/>
              </a:prstGeom>
              <a:noFill/>
            </p:spPr>
            <p:txBody>
              <a:bodyPr wrap="square">
                <a:spAutoFit/>
              </a:bodyPr>
              <a:lstStyle/>
              <a:p>
                <a:pPr algn="l"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𝑊</m:t>
                          </m:r>
                        </m:e>
                        <m:sub>
                          <m:r>
                            <a:rPr lang="fi-FI" sz="1350" i="1">
                              <a:solidFill>
                                <a:srgbClr val="23150E"/>
                              </a:solidFill>
                              <a:latin typeface="Cambria Math" panose="02040503050406030204" pitchFamily="18" charset="0"/>
                              <a:ea typeface="+mn-ea"/>
                            </a:rPr>
                            <m:t>𝑌</m:t>
                          </m:r>
                        </m:sub>
                      </m:sSub>
                      <m:r>
                        <a:rPr lang="fi-FI" sz="1350" i="1">
                          <a:solidFill>
                            <a:srgbClr val="23150E"/>
                          </a:solidFill>
                          <a:latin typeface="Cambria Math" panose="02040503050406030204" pitchFamily="18" charset="0"/>
                          <a:ea typeface="+mn-ea"/>
                        </a:rPr>
                        <m:t>=</m:t>
                      </m:r>
                      <m:f>
                        <m:fPr>
                          <m:ctrlPr>
                            <a:rPr lang="fi-FI" sz="1350" i="1">
                              <a:solidFill>
                                <a:srgbClr val="23150E"/>
                              </a:solidFill>
                              <a:latin typeface="Cambria Math" panose="02040503050406030204" pitchFamily="18" charset="0"/>
                              <a:ea typeface="+mn-ea"/>
                            </a:rPr>
                          </m:ctrlPr>
                        </m:fPr>
                        <m:num>
                          <m:r>
                            <a:rPr lang="fi-FI" sz="1350" i="1">
                              <a:solidFill>
                                <a:srgbClr val="23150E"/>
                              </a:solidFill>
                              <a:latin typeface="Cambria Math" panose="02040503050406030204" pitchFamily="18" charset="0"/>
                              <a:ea typeface="+mn-ea"/>
                            </a:rPr>
                            <m:t>1</m:t>
                          </m:r>
                        </m:num>
                        <m:den>
                          <m:acc>
                            <m:accPr>
                              <m:chr m:val="̂"/>
                              <m:ctrlPr>
                                <a:rPr lang="fi-FI" sz="1350" i="1">
                                  <a:solidFill>
                                    <a:srgbClr val="23150E"/>
                                  </a:solidFill>
                                  <a:latin typeface="Cambria Math" panose="02040503050406030204" pitchFamily="18" charset="0"/>
                                  <a:ea typeface="+mn-ea"/>
                                </a:rPr>
                              </m:ctrlPr>
                            </m:accPr>
                            <m:e>
                              <m:r>
                                <a:rPr lang="fi-FI" sz="1350" i="1">
                                  <a:solidFill>
                                    <a:srgbClr val="23150E"/>
                                  </a:solidFill>
                                  <a:latin typeface="Cambria Math" panose="02040503050406030204" pitchFamily="18" charset="0"/>
                                  <a:ea typeface="+mn-ea"/>
                                </a:rPr>
                                <m:t>𝑝</m:t>
                              </m:r>
                            </m:e>
                          </m:acc>
                          <m:r>
                            <a:rPr lang="fi-FI" sz="1350" i="1" dirty="0">
                              <a:solidFill>
                                <a:srgbClr val="23150E"/>
                              </a:solidFill>
                              <a:latin typeface="Cambria Math" panose="02040503050406030204" pitchFamily="18" charset="0"/>
                              <a:ea typeface="+mn-ea"/>
                            </a:rPr>
                            <m:t>(</m:t>
                          </m:r>
                          <m:r>
                            <a:rPr lang="fi-FI" sz="1350" i="1" dirty="0">
                              <a:solidFill>
                                <a:srgbClr val="23150E"/>
                              </a:solidFill>
                              <a:latin typeface="Cambria Math" panose="02040503050406030204" pitchFamily="18" charset="0"/>
                              <a:ea typeface="+mn-ea"/>
                            </a:rPr>
                            <m:t>𝑌</m:t>
                          </m:r>
                          <m:r>
                            <a:rPr lang="fi-FI" sz="1350" i="1" dirty="0">
                              <a:solidFill>
                                <a:srgbClr val="23150E"/>
                              </a:solidFill>
                              <a:latin typeface="Cambria Math" panose="02040503050406030204" pitchFamily="18" charset="0"/>
                              <a:ea typeface="+mn-ea"/>
                            </a:rPr>
                            <m:t>)</m:t>
                          </m:r>
                        </m:den>
                      </m:f>
                      <m:nary>
                        <m:naryPr>
                          <m:chr m:val="∑"/>
                          <m:ctrlPr>
                            <a:rPr lang="fi-FI" sz="1350" i="1">
                              <a:solidFill>
                                <a:srgbClr val="23150E"/>
                              </a:solidFill>
                              <a:latin typeface="Cambria Math" panose="02040503050406030204" pitchFamily="18" charset="0"/>
                              <a:ea typeface="+mn-ea"/>
                            </a:rPr>
                          </m:ctrlPr>
                        </m:naryPr>
                        <m:sub>
                          <m:r>
                            <m:rPr>
                              <m:brk m:alnAt="23"/>
                            </m:rPr>
                            <a:rPr lang="fi-FI" sz="1350" i="1">
                              <a:solidFill>
                                <a:srgbClr val="23150E"/>
                              </a:solidFill>
                              <a:latin typeface="Cambria Math" panose="02040503050406030204" pitchFamily="18" charset="0"/>
                              <a:ea typeface="+mn-ea"/>
                            </a:rPr>
                            <m:t>𝑖</m:t>
                          </m:r>
                          <m:r>
                            <a:rPr lang="fi-FI" sz="1350" i="1">
                              <a:solidFill>
                                <a:srgbClr val="23150E"/>
                              </a:solidFill>
                              <a:latin typeface="Cambria Math" panose="02040503050406030204" pitchFamily="18" charset="0"/>
                              <a:ea typeface="+mn-ea"/>
                            </a:rPr>
                            <m:t>=1</m:t>
                          </m:r>
                        </m:sub>
                        <m:sup>
                          <m:r>
                            <a:rPr lang="fi-FI" sz="1350" i="1">
                              <a:solidFill>
                                <a:srgbClr val="23150E"/>
                              </a:solidFill>
                              <a:latin typeface="Cambria Math" panose="02040503050406030204" pitchFamily="18" charset="0"/>
                              <a:ea typeface="+mn-ea"/>
                            </a:rPr>
                            <m:t>𝑀</m:t>
                          </m:r>
                        </m:sup>
                        <m:e>
                          <m:sSub>
                            <m:sSubPr>
                              <m:ctrlPr>
                                <a:rPr lang="fi-FI" sz="1350" i="1">
                                  <a:solidFill>
                                    <a:srgbClr val="23150E"/>
                                  </a:solidFill>
                                  <a:latin typeface="Cambria Math" panose="02040503050406030204" pitchFamily="18" charset="0"/>
                                  <a:ea typeface="+mn-ea"/>
                                </a:rPr>
                              </m:ctrlPr>
                            </m:sSubPr>
                            <m:e>
                              <m:r>
                                <a:rPr lang="fi-FI" sz="1350" i="1">
                                  <a:solidFill>
                                    <a:srgbClr val="23150E"/>
                                  </a:solidFill>
                                  <a:latin typeface="Cambria Math" panose="02040503050406030204" pitchFamily="18" charset="0"/>
                                  <a:ea typeface="+mn-ea"/>
                                </a:rPr>
                                <m:t>𝑤</m:t>
                              </m:r>
                            </m:e>
                            <m:sub>
                              <m:r>
                                <a:rPr lang="fi-FI" sz="1350" i="1">
                                  <a:solidFill>
                                    <a:srgbClr val="23150E"/>
                                  </a:solidFill>
                                  <a:latin typeface="Cambria Math" panose="02040503050406030204" pitchFamily="18" charset="0"/>
                                  <a:ea typeface="+mn-ea"/>
                                </a:rPr>
                                <m:t>𝑖</m:t>
                              </m:r>
                            </m:sub>
                          </m:sSub>
                        </m:e>
                      </m:nary>
                    </m:oMath>
                  </m:oMathPara>
                </a14:m>
                <a:endParaRPr lang="en-FI" sz="1350">
                  <a:solidFill>
                    <a:srgbClr val="23150E"/>
                  </a:solidFill>
                  <a:latin typeface="Arial" panose="020B0604020202020204"/>
                  <a:ea typeface="+mn-ea"/>
                </a:endParaRPr>
              </a:p>
            </p:txBody>
          </p:sp>
        </mc:Choice>
        <mc:Fallback>
          <p:sp>
            <p:nvSpPr>
              <p:cNvPr id="54" name="TextBox 53">
                <a:extLst>
                  <a:ext uri="{FF2B5EF4-FFF2-40B4-BE49-F238E27FC236}">
                    <a16:creationId xmlns:a16="http://schemas.microsoft.com/office/drawing/2014/main" id="{79FDA32E-0608-F003-D0F9-C11951FF4CC6}"/>
                  </a:ext>
                </a:extLst>
              </p:cNvPr>
              <p:cNvSpPr txBox="1">
                <a:spLocks noRot="1" noChangeAspect="1" noMove="1" noResize="1" noEditPoints="1" noAdjustHandles="1" noChangeArrowheads="1" noChangeShapeType="1" noTextEdit="1"/>
              </p:cNvSpPr>
              <p:nvPr/>
            </p:nvSpPr>
            <p:spPr>
              <a:xfrm>
                <a:off x="2824160" y="2157616"/>
                <a:ext cx="1524773" cy="676532"/>
              </a:xfrm>
              <a:prstGeom prst="rect">
                <a:avLst/>
              </a:prstGeom>
              <a:blipFill>
                <a:blip r:embed="rId9"/>
                <a:stretch>
                  <a:fillRect t="-94545" r="-8264" b="-15090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84B34E8-11E2-71D9-EE3C-BE0081C5CAC4}"/>
              </a:ext>
            </a:extLst>
          </p:cNvPr>
          <p:cNvSpPr txBox="1"/>
          <p:nvPr/>
        </p:nvSpPr>
        <p:spPr>
          <a:xfrm>
            <a:off x="1422226" y="5133771"/>
            <a:ext cx="6483524" cy="300082"/>
          </a:xfrm>
          <a:prstGeom prst="rect">
            <a:avLst/>
          </a:prstGeom>
          <a:solidFill>
            <a:schemeClr val="accent3"/>
          </a:solidFill>
          <a:ln>
            <a:solidFill>
              <a:srgbClr val="000000"/>
            </a:solidFill>
          </a:ln>
        </p:spPr>
        <p:txBody>
          <a:bodyPr wrap="square">
            <a:spAutoFit/>
          </a:bodyPr>
          <a:lstStyle/>
          <a:p>
            <a:pPr defTabSz="685800" eaLnBrk="1" fontAlgn="auto" hangingPunct="1">
              <a:spcBef>
                <a:spcPts val="0"/>
              </a:spcBef>
              <a:spcAft>
                <a:spcPts val="0"/>
              </a:spcAft>
            </a:pPr>
            <a:r>
              <a:rPr lang="fi-FI" sz="1350">
                <a:solidFill>
                  <a:srgbClr val="23150E"/>
                </a:solidFill>
                <a:latin typeface="Arial" panose="020B0604020202020204"/>
                <a:ea typeface="+mn-ea"/>
              </a:rPr>
              <a:t>One-</a:t>
            </a:r>
            <a:r>
              <a:rPr lang="fi-FI" sz="1350" err="1">
                <a:solidFill>
                  <a:srgbClr val="23150E"/>
                </a:solidFill>
                <a:latin typeface="Arial" panose="020B0604020202020204"/>
                <a:ea typeface="+mn-ea"/>
              </a:rPr>
              <a:t>sample</a:t>
            </a:r>
            <a:r>
              <a:rPr lang="fi-FI" sz="1350">
                <a:solidFill>
                  <a:srgbClr val="23150E"/>
                </a:solidFill>
                <a:latin typeface="Arial" panose="020B0604020202020204"/>
                <a:ea typeface="+mn-ea"/>
              </a:rPr>
              <a:t> RIS </a:t>
            </a:r>
            <a:r>
              <a:rPr lang="fi-FI" sz="1350" err="1">
                <a:solidFill>
                  <a:srgbClr val="23150E"/>
                </a:solidFill>
                <a:latin typeface="Arial" panose="020B0604020202020204"/>
                <a:ea typeface="+mn-ea"/>
              </a:rPr>
              <a:t>estimator</a:t>
            </a:r>
            <a:r>
              <a:rPr lang="fi-FI" sz="1350">
                <a:solidFill>
                  <a:srgbClr val="23150E"/>
                </a:solidFill>
                <a:latin typeface="Arial" panose="020B0604020202020204"/>
                <a:ea typeface="+mn-ea"/>
              </a:rPr>
              <a:t>  =  </a:t>
            </a:r>
            <a:r>
              <a:rPr lang="fi-FI" sz="1350" err="1">
                <a:solidFill>
                  <a:srgbClr val="23150E"/>
                </a:solidFill>
                <a:latin typeface="Arial" panose="020B0604020202020204"/>
                <a:ea typeface="+mn-ea"/>
              </a:rPr>
              <a:t>traditional</a:t>
            </a:r>
            <a:r>
              <a:rPr lang="fi-FI" sz="1350">
                <a:solidFill>
                  <a:srgbClr val="23150E"/>
                </a:solidFill>
                <a:latin typeface="Arial" panose="020B0604020202020204"/>
                <a:ea typeface="+mn-ea"/>
              </a:rPr>
              <a:t> Monte Carlo </a:t>
            </a:r>
            <a:r>
              <a:rPr lang="fi-FI" sz="1350" err="1">
                <a:solidFill>
                  <a:srgbClr val="23150E"/>
                </a:solidFill>
                <a:latin typeface="Arial" panose="020B0604020202020204"/>
                <a:ea typeface="+mn-ea"/>
              </a:rPr>
              <a:t>estimator</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with</a:t>
            </a:r>
            <a:r>
              <a:rPr lang="fi-FI" sz="1350">
                <a:solidFill>
                  <a:srgbClr val="23150E"/>
                </a:solidFill>
                <a:latin typeface="Arial" panose="020B0604020202020204"/>
                <a:ea typeface="+mn-ea"/>
              </a:rPr>
              <a:t> M </a:t>
            </a:r>
            <a:r>
              <a:rPr lang="fi-FI" sz="1350" err="1">
                <a:solidFill>
                  <a:srgbClr val="23150E"/>
                </a:solidFill>
                <a:latin typeface="Arial" panose="020B0604020202020204"/>
                <a:ea typeface="+mn-ea"/>
              </a:rPr>
              <a:t>samples</a:t>
            </a:r>
            <a:r>
              <a:rPr lang="fi-FI" sz="1350">
                <a:solidFill>
                  <a:srgbClr val="23150E"/>
                </a:solidFill>
                <a:latin typeface="Arial" panose="020B0604020202020204"/>
                <a:ea typeface="+mn-ea"/>
              </a:rPr>
              <a:t>!</a:t>
            </a:r>
            <a:endParaRPr lang="en-FI" sz="1350">
              <a:solidFill>
                <a:srgbClr val="23150E"/>
              </a:solidFill>
              <a:latin typeface="Arial" panose="020B0604020202020204"/>
              <a:ea typeface="+mn-ea"/>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150D5CE-7716-4DE9-D5B7-78D8756EB018}"/>
                  </a:ext>
                </a:extLst>
              </p:cNvPr>
              <p:cNvSpPr txBox="1"/>
              <p:nvPr/>
            </p:nvSpPr>
            <p:spPr>
              <a:xfrm>
                <a:off x="1878037" y="2844655"/>
                <a:ext cx="1708509" cy="276999"/>
              </a:xfrm>
              <a:prstGeom prst="rect">
                <a:avLst/>
              </a:prstGeom>
              <a:noFill/>
            </p:spPr>
            <p:txBody>
              <a:bodyPr wrap="square">
                <a:spAutoFit/>
              </a:bodyPr>
              <a:lstStyle/>
              <a:p>
                <a:pPr algn="r" defTabSz="685800" eaLnBrk="1" fontAlgn="auto" hangingPunct="1">
                  <a:spcBef>
                    <a:spcPts val="0"/>
                  </a:spcBef>
                  <a:spcAft>
                    <a:spcPts val="0"/>
                  </a:spcAft>
                </a:pPr>
                <a:r>
                  <a:rPr lang="fi-FI" sz="1200" dirty="0" err="1">
                    <a:solidFill>
                      <a:srgbClr val="23150E"/>
                    </a:solidFill>
                    <a:latin typeface="Arial" panose="020B0604020202020204"/>
                    <a:ea typeface="+mn-ea"/>
                  </a:rPr>
                  <a:t>We</a:t>
                </a:r>
                <a:r>
                  <a:rPr lang="fi-FI" sz="1200" dirty="0">
                    <a:solidFill>
                      <a:srgbClr val="23150E"/>
                    </a:solidFill>
                    <a:latin typeface="Arial" panose="020B0604020202020204"/>
                    <a:ea typeface="+mn-ea"/>
                  </a:rPr>
                  <a:t> </a:t>
                </a:r>
                <a:r>
                  <a:rPr lang="fi-FI" sz="1200" dirty="0" err="1">
                    <a:solidFill>
                      <a:srgbClr val="23150E"/>
                    </a:solidFill>
                    <a:latin typeface="Arial" panose="020B0604020202020204"/>
                    <a:ea typeface="+mn-ea"/>
                  </a:rPr>
                  <a:t>chose</a:t>
                </a:r>
                <a:r>
                  <a:rPr lang="fi-FI" sz="1200" dirty="0">
                    <a:solidFill>
                      <a:srgbClr val="23150E"/>
                    </a:solidFill>
                    <a:latin typeface="Arial" panose="020B0604020202020204"/>
                    <a:ea typeface="+mn-ea"/>
                  </a:rPr>
                  <a:t>: </a:t>
                </a:r>
                <a14:m>
                  <m:oMath xmlns:m="http://schemas.openxmlformats.org/officeDocument/2006/math">
                    <m:r>
                      <a:rPr lang="fi-FI" sz="1200" i="1" dirty="0">
                        <a:solidFill>
                          <a:srgbClr val="23150E"/>
                        </a:solidFill>
                        <a:latin typeface="Cambria Math" panose="02040503050406030204" pitchFamily="18" charset="0"/>
                        <a:ea typeface="+mn-ea"/>
                      </a:rPr>
                      <m:t>𝑓</m:t>
                    </m:r>
                    <m:d>
                      <m:dPr>
                        <m:ctrlPr>
                          <a:rPr lang="fi-FI" sz="1200" i="1" dirty="0">
                            <a:solidFill>
                              <a:srgbClr val="23150E"/>
                            </a:solidFill>
                            <a:latin typeface="Cambria Math" panose="02040503050406030204" pitchFamily="18" charset="0"/>
                            <a:ea typeface="+mn-ea"/>
                          </a:rPr>
                        </m:ctrlPr>
                      </m:dPr>
                      <m:e>
                        <m:r>
                          <a:rPr lang="fi-FI" sz="1200" i="1" dirty="0">
                            <a:solidFill>
                              <a:srgbClr val="23150E"/>
                            </a:solidFill>
                            <a:latin typeface="Cambria Math" panose="02040503050406030204" pitchFamily="18" charset="0"/>
                            <a:ea typeface="+mn-ea"/>
                          </a:rPr>
                          <m:t>𝑌</m:t>
                        </m:r>
                      </m:e>
                    </m:d>
                  </m:oMath>
                </a14:m>
                <a:endParaRPr lang="en-FI" sz="1200">
                  <a:solidFill>
                    <a:srgbClr val="23150E"/>
                  </a:solidFill>
                  <a:latin typeface="Arial" panose="020B0604020202020204"/>
                  <a:ea typeface="+mn-ea"/>
                </a:endParaRPr>
              </a:p>
            </p:txBody>
          </p:sp>
        </mc:Choice>
        <mc:Fallback>
          <p:sp>
            <p:nvSpPr>
              <p:cNvPr id="8" name="TextBox 7">
                <a:extLst>
                  <a:ext uri="{FF2B5EF4-FFF2-40B4-BE49-F238E27FC236}">
                    <a16:creationId xmlns:a16="http://schemas.microsoft.com/office/drawing/2014/main" id="{4150D5CE-7716-4DE9-D5B7-78D8756EB018}"/>
                  </a:ext>
                </a:extLst>
              </p:cNvPr>
              <p:cNvSpPr txBox="1">
                <a:spLocks noRot="1" noChangeAspect="1" noMove="1" noResize="1" noEditPoints="1" noAdjustHandles="1" noChangeArrowheads="1" noChangeShapeType="1" noTextEdit="1"/>
              </p:cNvSpPr>
              <p:nvPr/>
            </p:nvSpPr>
            <p:spPr>
              <a:xfrm>
                <a:off x="1878037" y="2844655"/>
                <a:ext cx="1708509" cy="276999"/>
              </a:xfrm>
              <a:prstGeom prst="rect">
                <a:avLst/>
              </a:prstGeom>
              <a:blipFill>
                <a:blip r:embed="rId10"/>
                <a:stretch>
                  <a:fillRect t="-4545" b="-18182"/>
                </a:stretch>
              </a:blipFill>
            </p:spPr>
            <p:txBody>
              <a:bodyPr/>
              <a:lstStyle/>
              <a:p>
                <a:r>
                  <a:rPr lang="en-US">
                    <a:noFill/>
                  </a:rPr>
                  <a:t> </a:t>
                </a:r>
              </a:p>
            </p:txBody>
          </p:sp>
        </mc:Fallback>
      </mc:AlternateContent>
    </p:spTree>
    <p:extLst>
      <p:ext uri="{BB962C8B-B14F-4D97-AF65-F5344CB8AC3E}">
        <p14:creationId xmlns:p14="http://schemas.microsoft.com/office/powerpoint/2010/main" val="1672495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8F1C07-FA1A-3450-7A34-65106920ACA5}"/>
              </a:ext>
            </a:extLst>
          </p:cNvPr>
          <p:cNvSpPr/>
          <p:nvPr/>
        </p:nvSpPr>
        <p:spPr>
          <a:xfrm>
            <a:off x="8129016" y="4637308"/>
            <a:ext cx="940398" cy="82355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pPr>
            <a:endParaRPr lang="en-FI" sz="1350">
              <a:solidFill>
                <a:srgbClr val="FFFFFF"/>
              </a:solidFill>
              <a:latin typeface="Arial" panose="020B0604020202020204"/>
            </a:endParaRPr>
          </a:p>
        </p:txBody>
      </p:sp>
      <p:sp>
        <p:nvSpPr>
          <p:cNvPr id="2" name="Title 1">
            <a:extLst>
              <a:ext uri="{FF2B5EF4-FFF2-40B4-BE49-F238E27FC236}">
                <a16:creationId xmlns:a16="http://schemas.microsoft.com/office/drawing/2014/main" id="{2BBA6C06-C0D0-34DC-BAA3-4849F3E9F4C2}"/>
              </a:ext>
            </a:extLst>
          </p:cNvPr>
          <p:cNvSpPr>
            <a:spLocks noGrp="1"/>
          </p:cNvSpPr>
          <p:nvPr>
            <p:ph type="title"/>
          </p:nvPr>
        </p:nvSpPr>
        <p:spPr/>
        <p:txBody>
          <a:bodyPr/>
          <a:lstStyle/>
          <a:p>
            <a:r>
              <a:rPr lang="fi-FI" err="1"/>
              <a:t>Ris</a:t>
            </a:r>
            <a:r>
              <a:rPr lang="fi-FI"/>
              <a:t> is an </a:t>
            </a:r>
            <a:r>
              <a:rPr lang="fi-FI" err="1"/>
              <a:t>aggregation</a:t>
            </a:r>
            <a:r>
              <a:rPr lang="fi-FI"/>
              <a:t> </a:t>
            </a:r>
            <a:r>
              <a:rPr lang="fi-FI" err="1"/>
              <a:t>machine</a:t>
            </a:r>
            <a:endParaRPr lang="en-FI"/>
          </a:p>
        </p:txBody>
      </p:sp>
      <p:sp>
        <p:nvSpPr>
          <p:cNvPr id="4" name="Slide Number Placeholder 3">
            <a:extLst>
              <a:ext uri="{FF2B5EF4-FFF2-40B4-BE49-F238E27FC236}">
                <a16:creationId xmlns:a16="http://schemas.microsoft.com/office/drawing/2014/main" id="{22D70798-053F-6F23-5774-BC3AB6394D2A}"/>
              </a:ext>
            </a:extLst>
          </p:cNvPr>
          <p:cNvSpPr>
            <a:spLocks noGrp="1"/>
          </p:cNvSpPr>
          <p:nvPr>
            <p:ph type="sldNum" sz="quarter" idx="12"/>
          </p:nvPr>
        </p:nvSpPr>
        <p:spPr/>
        <p:txBody>
          <a:bodyPr/>
          <a:lstStyle/>
          <a:p>
            <a:pPr defTabSz="685800" eaLnBrk="1" fontAlgn="auto" hangingPunct="1">
              <a:spcBef>
                <a:spcPts val="0"/>
              </a:spcBef>
              <a:spcAft>
                <a:spcPts val="0"/>
              </a:spcAft>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pPr>
              <a:t>53</a:t>
            </a:fld>
            <a:endParaRPr lang="en-US">
              <a:solidFill>
                <a:srgbClr val="D7B88F"/>
              </a:solidFill>
              <a:latin typeface="Arial" panose="020B0604020202020204"/>
              <a:ea typeface="+mn-ea"/>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DD282B1-E9AA-FADA-D24E-CFCB10272A58}"/>
                  </a:ext>
                </a:extLst>
              </p:cNvPr>
              <p:cNvSpPr txBox="1"/>
              <p:nvPr/>
            </p:nvSpPr>
            <p:spPr>
              <a:xfrm>
                <a:off x="7052054" y="4190605"/>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r>
                        <a:rPr lang="fi-FI" sz="1350" i="1">
                          <a:solidFill>
                            <a:srgbClr val="23150E"/>
                          </a:solidFill>
                          <a:latin typeface="Cambria Math" panose="02040503050406030204" pitchFamily="18" charset="0"/>
                          <a:ea typeface="+mn-ea"/>
                        </a:rPr>
                        <m:t>𝑌</m:t>
                      </m:r>
                    </m:oMath>
                  </m:oMathPara>
                </a14:m>
                <a:endParaRPr lang="en-FI" sz="1350">
                  <a:solidFill>
                    <a:srgbClr val="23150E"/>
                  </a:solidFill>
                  <a:latin typeface="Arial" panose="020B0604020202020204"/>
                  <a:ea typeface="+mn-ea"/>
                </a:endParaRPr>
              </a:p>
            </p:txBody>
          </p:sp>
        </mc:Choice>
        <mc:Fallback>
          <p:sp>
            <p:nvSpPr>
              <p:cNvPr id="9" name="TextBox 8">
                <a:extLst>
                  <a:ext uri="{FF2B5EF4-FFF2-40B4-BE49-F238E27FC236}">
                    <a16:creationId xmlns:a16="http://schemas.microsoft.com/office/drawing/2014/main" id="{6DD282B1-E9AA-FADA-D24E-CFCB10272A58}"/>
                  </a:ext>
                </a:extLst>
              </p:cNvPr>
              <p:cNvSpPr txBox="1">
                <a:spLocks noRot="1" noChangeAspect="1" noMove="1" noResize="1" noEditPoints="1" noAdjustHandles="1" noChangeArrowheads="1" noChangeShapeType="1" noTextEdit="1"/>
              </p:cNvSpPr>
              <p:nvPr/>
            </p:nvSpPr>
            <p:spPr>
              <a:xfrm>
                <a:off x="7052054" y="4190605"/>
                <a:ext cx="495300" cy="426527"/>
              </a:xfrm>
              <a:prstGeom prst="rect">
                <a:avLst/>
              </a:prstGeom>
              <a:blipFill>
                <a:blip r:embed="rId3"/>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949DED31-948A-649E-4DD2-7A64E0132472}"/>
              </a:ext>
            </a:extLst>
          </p:cNvPr>
          <p:cNvSpPr/>
          <p:nvPr/>
        </p:nvSpPr>
        <p:spPr>
          <a:xfrm>
            <a:off x="7213701" y="4460014"/>
            <a:ext cx="86003" cy="86003"/>
          </a:xfrm>
          <a:prstGeom prst="ellipse">
            <a:avLst/>
          </a:prstGeom>
          <a:solidFill>
            <a:srgbClr val="FF00FF"/>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2" name="TextBox 11">
            <a:extLst>
              <a:ext uri="{FF2B5EF4-FFF2-40B4-BE49-F238E27FC236}">
                <a16:creationId xmlns:a16="http://schemas.microsoft.com/office/drawing/2014/main" id="{70323625-EC1D-EF34-E016-A78B450946CB}"/>
              </a:ext>
            </a:extLst>
          </p:cNvPr>
          <p:cNvSpPr txBox="1"/>
          <p:nvPr/>
        </p:nvSpPr>
        <p:spPr>
          <a:xfrm>
            <a:off x="351692" y="2670550"/>
            <a:ext cx="4952781" cy="334259"/>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1350" dirty="0" err="1">
                <a:solidFill>
                  <a:srgbClr val="23150E"/>
                </a:solidFill>
                <a:latin typeface="Arial" panose="020B0604020202020204"/>
                <a:ea typeface="+mn-ea"/>
              </a:rPr>
              <a:t>We</a:t>
            </a:r>
            <a:r>
              <a:rPr lang="fi-FI" sz="1350" dirty="0">
                <a:solidFill>
                  <a:srgbClr val="23150E"/>
                </a:solidFill>
                <a:latin typeface="Arial" panose="020B0604020202020204"/>
                <a:ea typeface="+mn-ea"/>
              </a:rPr>
              <a:t> got single </a:t>
            </a:r>
            <a:r>
              <a:rPr lang="fi-FI" sz="1350" dirty="0" err="1">
                <a:solidFill>
                  <a:srgbClr val="23150E"/>
                </a:solidFill>
                <a:latin typeface="Arial" panose="020B0604020202020204"/>
                <a:ea typeface="+mn-ea"/>
              </a:rPr>
              <a:t>sample</a:t>
            </a:r>
            <a:r>
              <a:rPr lang="fi-FI" sz="1350" dirty="0">
                <a:solidFill>
                  <a:srgbClr val="23150E"/>
                </a:solidFill>
                <a:latin typeface="Arial" panose="020B0604020202020204"/>
                <a:ea typeface="+mn-ea"/>
              </a:rPr>
              <a:t> </a:t>
            </a:r>
            <a:r>
              <a:rPr lang="fi-FI" sz="1350" dirty="0" err="1">
                <a:solidFill>
                  <a:srgbClr val="23150E"/>
                </a:solidFill>
                <a:latin typeface="Arial" panose="020B0604020202020204"/>
                <a:ea typeface="+mn-ea"/>
              </a:rPr>
              <a:t>that’s</a:t>
            </a:r>
            <a:r>
              <a:rPr lang="fi-FI" sz="1350" dirty="0">
                <a:solidFill>
                  <a:srgbClr val="23150E"/>
                </a:solidFill>
                <a:latin typeface="Arial" panose="020B0604020202020204"/>
                <a:ea typeface="+mn-ea"/>
              </a:rPr>
              <a:t> as </a:t>
            </a:r>
            <a:r>
              <a:rPr lang="fi-FI" sz="1350" dirty="0" err="1">
                <a:solidFill>
                  <a:srgbClr val="23150E"/>
                </a:solidFill>
                <a:latin typeface="Arial" panose="020B0604020202020204"/>
                <a:ea typeface="+mn-ea"/>
              </a:rPr>
              <a:t>good</a:t>
            </a:r>
            <a:r>
              <a:rPr lang="fi-FI" sz="1350" dirty="0">
                <a:solidFill>
                  <a:srgbClr val="23150E"/>
                </a:solidFill>
                <a:latin typeface="Arial" panose="020B0604020202020204"/>
                <a:ea typeface="+mn-ea"/>
              </a:rPr>
              <a:t> as </a:t>
            </a:r>
            <a:r>
              <a:rPr lang="fi-FI" sz="1350" dirty="0" err="1">
                <a:solidFill>
                  <a:srgbClr val="23150E"/>
                </a:solidFill>
                <a:latin typeface="Arial" panose="020B0604020202020204"/>
                <a:ea typeface="+mn-ea"/>
              </a:rPr>
              <a:t>the</a:t>
            </a:r>
            <a:r>
              <a:rPr lang="fi-FI" sz="1350" dirty="0">
                <a:solidFill>
                  <a:srgbClr val="23150E"/>
                </a:solidFill>
                <a:latin typeface="Arial" panose="020B0604020202020204"/>
                <a:ea typeface="+mn-ea"/>
              </a:rPr>
              <a:t> </a:t>
            </a:r>
            <a:r>
              <a:rPr lang="fi-FI" sz="1350" dirty="0" err="1">
                <a:solidFill>
                  <a:srgbClr val="23150E"/>
                </a:solidFill>
                <a:latin typeface="Arial" panose="020B0604020202020204"/>
                <a:ea typeface="+mn-ea"/>
              </a:rPr>
              <a:t>inputs</a:t>
            </a:r>
            <a:r>
              <a:rPr lang="fi-FI" sz="1350" dirty="0">
                <a:solidFill>
                  <a:srgbClr val="23150E"/>
                </a:solidFill>
                <a:latin typeface="Arial" panose="020B0604020202020204"/>
                <a:ea typeface="+mn-ea"/>
              </a:rPr>
              <a:t> </a:t>
            </a:r>
            <a:r>
              <a:rPr lang="fi-FI" sz="1350" dirty="0" err="1">
                <a:solidFill>
                  <a:srgbClr val="23150E"/>
                </a:solidFill>
                <a:latin typeface="Arial" panose="020B0604020202020204"/>
                <a:ea typeface="+mn-ea"/>
              </a:rPr>
              <a:t>combined</a:t>
            </a:r>
            <a:r>
              <a:rPr lang="fi-FI" sz="1350" dirty="0">
                <a:solidFill>
                  <a:srgbClr val="23150E"/>
                </a:solidFill>
                <a:latin typeface="Arial" panose="020B0604020202020204"/>
                <a:ea typeface="+mn-ea"/>
              </a:rPr>
              <a:t>!</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B8E3CF6-A274-C119-D8C2-A5A15F66A11F}"/>
                  </a:ext>
                </a:extLst>
              </p:cNvPr>
              <p:cNvSpPr txBox="1"/>
              <p:nvPr/>
            </p:nvSpPr>
            <p:spPr>
              <a:xfrm>
                <a:off x="1840801" y="4953669"/>
                <a:ext cx="2941511" cy="377091"/>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900" err="1">
                    <a:solidFill>
                      <a:srgbClr val="23150E"/>
                    </a:solidFill>
                    <a:latin typeface="Arial" panose="020B0604020202020204"/>
                    <a:ea typeface="+mn-ea"/>
                  </a:rPr>
                  <a:t>With</a:t>
                </a:r>
                <a:r>
                  <a:rPr lang="fi-FI" sz="900">
                    <a:solidFill>
                      <a:srgbClr val="23150E"/>
                    </a:solidFill>
                    <a:latin typeface="Arial" panose="020B0604020202020204"/>
                    <a:ea typeface="+mn-ea"/>
                  </a:rPr>
                  <a:t> </a:t>
                </a:r>
                <a14:m>
                  <m:oMath xmlns:m="http://schemas.openxmlformats.org/officeDocument/2006/math">
                    <m:acc>
                      <m:accPr>
                        <m:chr m:val="̂"/>
                        <m:ctrlPr>
                          <a:rPr lang="fi-FI" sz="900" i="1">
                            <a:solidFill>
                              <a:srgbClr val="23150E"/>
                            </a:solidFill>
                            <a:latin typeface="Cambria Math" panose="02040503050406030204" pitchFamily="18" charset="0"/>
                            <a:ea typeface="+mn-ea"/>
                          </a:rPr>
                        </m:ctrlPr>
                      </m:accPr>
                      <m:e>
                        <m:r>
                          <a:rPr lang="fi-FI" sz="900" i="1">
                            <a:solidFill>
                              <a:srgbClr val="23150E"/>
                            </a:solidFill>
                            <a:latin typeface="Cambria Math" panose="02040503050406030204" pitchFamily="18" charset="0"/>
                            <a:ea typeface="+mn-ea"/>
                          </a:rPr>
                          <m:t>𝑝</m:t>
                        </m:r>
                      </m:e>
                    </m:acc>
                    <m:r>
                      <a:rPr lang="fi-FI" sz="900" i="1" dirty="0">
                        <a:solidFill>
                          <a:srgbClr val="23150E"/>
                        </a:solidFill>
                        <a:latin typeface="Cambria Math" panose="02040503050406030204" pitchFamily="18" charset="0"/>
                        <a:ea typeface="+mn-ea"/>
                      </a:rPr>
                      <m:t>≠</m:t>
                    </m:r>
                    <m:r>
                      <a:rPr lang="fi-FI" sz="900" i="1" dirty="0">
                        <a:solidFill>
                          <a:srgbClr val="23150E"/>
                        </a:solidFill>
                        <a:latin typeface="Cambria Math" panose="02040503050406030204" pitchFamily="18" charset="0"/>
                        <a:ea typeface="+mn-ea"/>
                      </a:rPr>
                      <m:t>𝑓</m:t>
                    </m:r>
                  </m:oMath>
                </a14:m>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the</a:t>
                </a:r>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result</a:t>
                </a:r>
                <a:r>
                  <a:rPr lang="fi-FI" sz="900">
                    <a:solidFill>
                      <a:srgbClr val="23150E"/>
                    </a:solidFill>
                    <a:latin typeface="Arial" panose="020B0604020202020204"/>
                    <a:ea typeface="+mn-ea"/>
                  </a:rPr>
                  <a:t> is </a:t>
                </a:r>
                <a:r>
                  <a:rPr lang="fi-FI" sz="900" err="1">
                    <a:solidFill>
                      <a:srgbClr val="23150E"/>
                    </a:solidFill>
                    <a:latin typeface="Arial" panose="020B0604020202020204"/>
                    <a:ea typeface="+mn-ea"/>
                  </a:rPr>
                  <a:t>somewhat</a:t>
                </a:r>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worse</a:t>
                </a:r>
                <a:r>
                  <a:rPr lang="fi-FI" sz="900">
                    <a:solidFill>
                      <a:srgbClr val="23150E"/>
                    </a:solidFill>
                    <a:latin typeface="Arial" panose="020B0604020202020204"/>
                    <a:ea typeface="+mn-ea"/>
                  </a:rPr>
                  <a:t> </a:t>
                </a:r>
                <a:r>
                  <a:rPr lang="fi-FI" sz="900" err="1">
                    <a:solidFill>
                      <a:srgbClr val="23150E"/>
                    </a:solidFill>
                    <a:latin typeface="Arial" panose="020B0604020202020204"/>
                    <a:ea typeface="+mn-ea"/>
                  </a:rPr>
                  <a:t>due</a:t>
                </a:r>
                <a:r>
                  <a:rPr lang="fi-FI" sz="900">
                    <a:solidFill>
                      <a:srgbClr val="23150E"/>
                    </a:solidFill>
                    <a:latin typeface="Arial" panose="020B0604020202020204"/>
                    <a:ea typeface="+mn-ea"/>
                  </a:rPr>
                  <a:t> to </a:t>
                </a:r>
                <a14:m>
                  <m:oMath xmlns:m="http://schemas.openxmlformats.org/officeDocument/2006/math">
                    <m:r>
                      <m:rPr>
                        <m:sty m:val="p"/>
                      </m:rPr>
                      <a:rPr lang="fi-FI" sz="900">
                        <a:solidFill>
                          <a:srgbClr val="23150E"/>
                        </a:solidFill>
                        <a:latin typeface="Cambria Math" panose="02040503050406030204" pitchFamily="18" charset="0"/>
                        <a:ea typeface="+mn-ea"/>
                      </a:rPr>
                      <m:t>Var</m:t>
                    </m:r>
                    <m:d>
                      <m:dPr>
                        <m:ctrlPr>
                          <a:rPr lang="fi-FI" sz="900" i="1">
                            <a:solidFill>
                              <a:srgbClr val="23150E"/>
                            </a:solidFill>
                            <a:latin typeface="Cambria Math" panose="02040503050406030204" pitchFamily="18" charset="0"/>
                            <a:ea typeface="+mn-ea"/>
                          </a:rPr>
                        </m:ctrlPr>
                      </m:dPr>
                      <m:e>
                        <m:f>
                          <m:fPr>
                            <m:ctrlPr>
                              <a:rPr lang="fi-FI" sz="900" i="1">
                                <a:solidFill>
                                  <a:srgbClr val="23150E"/>
                                </a:solidFill>
                                <a:latin typeface="Cambria Math" panose="02040503050406030204" pitchFamily="18" charset="0"/>
                                <a:ea typeface="+mn-ea"/>
                              </a:rPr>
                            </m:ctrlPr>
                          </m:fPr>
                          <m:num>
                            <m:r>
                              <a:rPr lang="fi-FI" sz="900" i="1">
                                <a:solidFill>
                                  <a:srgbClr val="23150E"/>
                                </a:solidFill>
                                <a:latin typeface="Cambria Math" panose="02040503050406030204" pitchFamily="18" charset="0"/>
                                <a:ea typeface="+mn-ea"/>
                              </a:rPr>
                              <m:t>𝑓</m:t>
                            </m:r>
                          </m:num>
                          <m:den>
                            <m:acc>
                              <m:accPr>
                                <m:chr m:val="̂"/>
                                <m:ctrlPr>
                                  <a:rPr lang="fi-FI" sz="900" i="1">
                                    <a:solidFill>
                                      <a:srgbClr val="23150E"/>
                                    </a:solidFill>
                                    <a:latin typeface="Cambria Math" panose="02040503050406030204" pitchFamily="18" charset="0"/>
                                    <a:ea typeface="+mn-ea"/>
                                  </a:rPr>
                                </m:ctrlPr>
                              </m:accPr>
                              <m:e>
                                <m:r>
                                  <a:rPr lang="fi-FI" sz="900" i="1">
                                    <a:solidFill>
                                      <a:srgbClr val="23150E"/>
                                    </a:solidFill>
                                    <a:latin typeface="Cambria Math" panose="02040503050406030204" pitchFamily="18" charset="0"/>
                                    <a:ea typeface="+mn-ea"/>
                                  </a:rPr>
                                  <m:t>𝑝</m:t>
                                </m:r>
                              </m:e>
                            </m:acc>
                          </m:den>
                        </m:f>
                      </m:e>
                    </m:d>
                  </m:oMath>
                </a14:m>
                <a:endParaRPr lang="fi-FI" sz="900">
                  <a:solidFill>
                    <a:srgbClr val="23150E"/>
                  </a:solidFill>
                  <a:latin typeface="Arial" panose="020B0604020202020204"/>
                  <a:ea typeface="+mn-ea"/>
                </a:endParaRPr>
              </a:p>
            </p:txBody>
          </p:sp>
        </mc:Choice>
        <mc:Fallback>
          <p:sp>
            <p:nvSpPr>
              <p:cNvPr id="13" name="TextBox 12">
                <a:extLst>
                  <a:ext uri="{FF2B5EF4-FFF2-40B4-BE49-F238E27FC236}">
                    <a16:creationId xmlns:a16="http://schemas.microsoft.com/office/drawing/2014/main" id="{EB8E3CF6-A274-C119-D8C2-A5A15F66A11F}"/>
                  </a:ext>
                </a:extLst>
              </p:cNvPr>
              <p:cNvSpPr txBox="1">
                <a:spLocks noRot="1" noChangeAspect="1" noMove="1" noResize="1" noEditPoints="1" noAdjustHandles="1" noChangeArrowheads="1" noChangeShapeType="1" noTextEdit="1"/>
              </p:cNvSpPr>
              <p:nvPr/>
            </p:nvSpPr>
            <p:spPr>
              <a:xfrm>
                <a:off x="1840801" y="4953669"/>
                <a:ext cx="2941511" cy="377091"/>
              </a:xfrm>
              <a:prstGeom prst="rect">
                <a:avLst/>
              </a:prstGeom>
              <a:blipFill>
                <a:blip r:embed="rId4"/>
                <a:stretch>
                  <a:fillRect l="-214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A8C3D00-9F32-2B78-413C-A2767B426406}"/>
              </a:ext>
            </a:extLst>
          </p:cNvPr>
          <p:cNvSpPr txBox="1"/>
          <p:nvPr/>
        </p:nvSpPr>
        <p:spPr>
          <a:xfrm>
            <a:off x="802809" y="4067599"/>
            <a:ext cx="3874348" cy="415498"/>
          </a:xfrm>
          <a:prstGeom prst="rect">
            <a:avLst/>
          </a:prstGeom>
          <a:solidFill>
            <a:schemeClr val="accent3"/>
          </a:solidFill>
          <a:ln>
            <a:solidFill>
              <a:srgbClr val="000000"/>
            </a:solidFill>
          </a:ln>
        </p:spPr>
        <p:txBody>
          <a:bodyPr wrap="square">
            <a:spAutoFit/>
          </a:bodyPr>
          <a:lstStyle/>
          <a:p>
            <a:pPr defTabSz="685800" eaLnBrk="1" fontAlgn="auto" hangingPunct="1">
              <a:spcBef>
                <a:spcPts val="0"/>
              </a:spcBef>
              <a:spcAft>
                <a:spcPts val="0"/>
              </a:spcAft>
            </a:pPr>
            <a:r>
              <a:rPr lang="fi-FI" sz="2100">
                <a:solidFill>
                  <a:srgbClr val="23150E"/>
                </a:solidFill>
                <a:latin typeface="Arial" panose="020B0604020202020204"/>
                <a:ea typeface="+mn-ea"/>
              </a:rPr>
              <a:t>RIS is an </a:t>
            </a:r>
            <a:r>
              <a:rPr lang="fi-FI" sz="2100" err="1">
                <a:solidFill>
                  <a:srgbClr val="23150E"/>
                </a:solidFill>
                <a:latin typeface="Arial" panose="020B0604020202020204"/>
                <a:ea typeface="+mn-ea"/>
              </a:rPr>
              <a:t>aggregation</a:t>
            </a:r>
            <a:r>
              <a:rPr lang="fi-FI" sz="2100">
                <a:solidFill>
                  <a:srgbClr val="23150E"/>
                </a:solidFill>
                <a:latin typeface="Arial" panose="020B0604020202020204"/>
                <a:ea typeface="+mn-ea"/>
              </a:rPr>
              <a:t> </a:t>
            </a:r>
            <a:r>
              <a:rPr lang="fi-FI" sz="2100" err="1">
                <a:solidFill>
                  <a:srgbClr val="23150E"/>
                </a:solidFill>
                <a:latin typeface="Arial" panose="020B0604020202020204"/>
                <a:ea typeface="+mn-ea"/>
              </a:rPr>
              <a:t>machine</a:t>
            </a:r>
            <a:endParaRPr lang="en-FI" sz="2100">
              <a:solidFill>
                <a:srgbClr val="23150E"/>
              </a:solidFill>
              <a:latin typeface="Arial" panose="020B0604020202020204"/>
              <a:ea typeface="+mn-ea"/>
            </a:endParaRPr>
          </a:p>
        </p:txBody>
      </p:sp>
      <p:pic>
        <p:nvPicPr>
          <p:cNvPr id="3" name="Graphic 2">
            <a:extLst>
              <a:ext uri="{FF2B5EF4-FFF2-40B4-BE49-F238E27FC236}">
                <a16:creationId xmlns:a16="http://schemas.microsoft.com/office/drawing/2014/main" id="{5CBB79D9-0800-0CE8-6D4B-337DA50138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473" y="2226945"/>
            <a:ext cx="3571875" cy="2800350"/>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BF77B16-3CDA-5CD4-0255-D0930B34F1C5}"/>
                  </a:ext>
                </a:extLst>
              </p:cNvPr>
              <p:cNvSpPr txBox="1"/>
              <p:nvPr/>
            </p:nvSpPr>
            <p:spPr>
              <a:xfrm>
                <a:off x="7052054" y="3527665"/>
                <a:ext cx="495300" cy="426527"/>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14:m>
                  <m:oMathPara xmlns:m="http://schemas.openxmlformats.org/officeDocument/2006/math">
                    <m:oMathParaPr>
                      <m:jc m:val="centerGroup"/>
                    </m:oMathParaPr>
                    <m:oMath xmlns:m="http://schemas.openxmlformats.org/officeDocument/2006/math">
                      <m:r>
                        <a:rPr lang="fi-FI" sz="1350" i="1">
                          <a:solidFill>
                            <a:srgbClr val="23150E"/>
                          </a:solidFill>
                          <a:latin typeface="Cambria Math" panose="02040503050406030204" pitchFamily="18" charset="0"/>
                          <a:ea typeface="+mn-ea"/>
                        </a:rPr>
                        <m:t>𝑌</m:t>
                      </m:r>
                    </m:oMath>
                  </m:oMathPara>
                </a14:m>
                <a:endParaRPr lang="en-FI" sz="1350">
                  <a:solidFill>
                    <a:srgbClr val="23150E"/>
                  </a:solidFill>
                  <a:latin typeface="Arial" panose="020B0604020202020204"/>
                  <a:ea typeface="+mn-ea"/>
                </a:endParaRPr>
              </a:p>
            </p:txBody>
          </p:sp>
        </mc:Choice>
        <mc:Fallback>
          <p:sp>
            <p:nvSpPr>
              <p:cNvPr id="5" name="TextBox 4">
                <a:extLst>
                  <a:ext uri="{FF2B5EF4-FFF2-40B4-BE49-F238E27FC236}">
                    <a16:creationId xmlns:a16="http://schemas.microsoft.com/office/drawing/2014/main" id="{3BF77B16-3CDA-5CD4-0255-D0930B34F1C5}"/>
                  </a:ext>
                </a:extLst>
              </p:cNvPr>
              <p:cNvSpPr txBox="1">
                <a:spLocks noRot="1" noChangeAspect="1" noMove="1" noResize="1" noEditPoints="1" noAdjustHandles="1" noChangeArrowheads="1" noChangeShapeType="1" noTextEdit="1"/>
              </p:cNvSpPr>
              <p:nvPr/>
            </p:nvSpPr>
            <p:spPr>
              <a:xfrm>
                <a:off x="7052054" y="3527665"/>
                <a:ext cx="495300" cy="426527"/>
              </a:xfrm>
              <a:prstGeom prst="rect">
                <a:avLst/>
              </a:prstGeom>
              <a:blipFill>
                <a:blip r:embed="rId7"/>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4212CC4F-5448-A20C-76A1-9E9D679A9911}"/>
              </a:ext>
            </a:extLst>
          </p:cNvPr>
          <p:cNvSpPr/>
          <p:nvPr/>
        </p:nvSpPr>
        <p:spPr>
          <a:xfrm>
            <a:off x="7213701" y="3797074"/>
            <a:ext cx="86003" cy="86003"/>
          </a:xfrm>
          <a:prstGeom prst="ellipse">
            <a:avLst/>
          </a:prstGeom>
          <a:solidFill>
            <a:srgbClr val="FF00FF"/>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err="1">
              <a:solidFill>
                <a:srgbClr val="FFFFFF"/>
              </a:solidFill>
              <a:latin typeface="Trebuchet MS" panose="020B0603020202020204" pitchFamily="34" charset="0"/>
              <a:ea typeface="+mn-ea"/>
            </a:endParaRPr>
          </a:p>
        </p:txBody>
      </p:sp>
      <p:sp>
        <p:nvSpPr>
          <p:cNvPr id="15" name="TextBox 14">
            <a:extLst>
              <a:ext uri="{FF2B5EF4-FFF2-40B4-BE49-F238E27FC236}">
                <a16:creationId xmlns:a16="http://schemas.microsoft.com/office/drawing/2014/main" id="{1BC47C7A-DC20-645E-7ABB-953A8327629A}"/>
              </a:ext>
            </a:extLst>
          </p:cNvPr>
          <p:cNvSpPr txBox="1"/>
          <p:nvPr/>
        </p:nvSpPr>
        <p:spPr>
          <a:xfrm>
            <a:off x="896303" y="3450520"/>
            <a:ext cx="4408170" cy="334259"/>
          </a:xfrm>
          <a:prstGeom prst="rect">
            <a:avLst/>
          </a:prstGeom>
          <a:noFill/>
        </p:spPr>
        <p:txBody>
          <a:bodyPr wrap="square" lIns="0" rtlCol="0">
            <a:spAutoFit/>
          </a:bodyPr>
          <a:lstStyle/>
          <a:p>
            <a:pPr algn="l" defTabSz="685800" eaLnBrk="1" fontAlgn="auto" hangingPunct="1">
              <a:lnSpc>
                <a:spcPct val="130000"/>
              </a:lnSpc>
              <a:spcBef>
                <a:spcPts val="0"/>
              </a:spcBef>
              <a:spcAft>
                <a:spcPts val="450"/>
              </a:spcAft>
              <a:buClr>
                <a:srgbClr val="DEA634"/>
              </a:buClr>
            </a:pPr>
            <a:r>
              <a:rPr lang="fi-FI" sz="1350">
                <a:solidFill>
                  <a:srgbClr val="23150E"/>
                </a:solidFill>
                <a:latin typeface="Arial" panose="020B0604020202020204"/>
                <a:ea typeface="+mn-ea"/>
              </a:rPr>
              <a:t>How? </a:t>
            </a:r>
            <a:r>
              <a:rPr lang="fi-FI" sz="1350" err="1">
                <a:solidFill>
                  <a:srgbClr val="23150E"/>
                </a:solidFill>
                <a:latin typeface="Arial" panose="020B0604020202020204"/>
                <a:ea typeface="+mn-ea"/>
              </a:rPr>
              <a:t>Improved</a:t>
            </a:r>
            <a:r>
              <a:rPr lang="fi-FI" sz="1350">
                <a:solidFill>
                  <a:srgbClr val="23150E"/>
                </a:solidFill>
                <a:latin typeface="Arial" panose="020B0604020202020204"/>
                <a:ea typeface="+mn-ea"/>
              </a:rPr>
              <a:t> PDF!        (By </a:t>
            </a:r>
            <a:r>
              <a:rPr lang="fi-FI" sz="1350" err="1">
                <a:solidFill>
                  <a:srgbClr val="23150E"/>
                </a:solidFill>
                <a:latin typeface="Arial" panose="020B0604020202020204"/>
                <a:ea typeface="+mn-ea"/>
              </a:rPr>
              <a:t>weighted</a:t>
            </a:r>
            <a:r>
              <a:rPr lang="fi-FI" sz="1350">
                <a:solidFill>
                  <a:srgbClr val="23150E"/>
                </a:solidFill>
                <a:latin typeface="Arial" panose="020B0604020202020204"/>
                <a:ea typeface="+mn-ea"/>
              </a:rPr>
              <a:t> </a:t>
            </a:r>
            <a:r>
              <a:rPr lang="fi-FI" sz="1350" err="1">
                <a:solidFill>
                  <a:srgbClr val="23150E"/>
                </a:solidFill>
                <a:latin typeface="Arial" panose="020B0604020202020204"/>
                <a:ea typeface="+mn-ea"/>
              </a:rPr>
              <a:t>selection</a:t>
            </a:r>
            <a:r>
              <a:rPr lang="fi-FI" sz="1350">
                <a:solidFill>
                  <a:srgbClr val="23150E"/>
                </a:solidFill>
                <a:latin typeface="Arial" panose="020B0604020202020204"/>
                <a:ea typeface="+mn-ea"/>
              </a:rPr>
              <a:t>)</a:t>
            </a:r>
          </a:p>
        </p:txBody>
      </p:sp>
    </p:spTree>
    <p:extLst>
      <p:ext uri="{BB962C8B-B14F-4D97-AF65-F5344CB8AC3E}">
        <p14:creationId xmlns:p14="http://schemas.microsoft.com/office/powerpoint/2010/main" val="4103387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ong shot of a train station&#10;&#10;Description automatically generated">
            <a:extLst>
              <a:ext uri="{FF2B5EF4-FFF2-40B4-BE49-F238E27FC236}">
                <a16:creationId xmlns:a16="http://schemas.microsoft.com/office/drawing/2014/main" id="{7291F3F7-BB27-F296-9480-4768D445107B}"/>
              </a:ext>
            </a:extLst>
          </p:cNvPr>
          <p:cNvPicPr>
            <a:picLocks noGrp="1" noChangeAspect="1"/>
          </p:cNvPicPr>
          <p:nvPr>
            <p:ph idx="1"/>
          </p:nvPr>
        </p:nvPicPr>
        <p:blipFill>
          <a:blip r:embed="rId3"/>
          <a:stretch>
            <a:fillRect/>
          </a:stretch>
        </p:blipFill>
        <p:spPr>
          <a:xfrm>
            <a:off x="4713348" y="2050858"/>
            <a:ext cx="4267199" cy="2400299"/>
          </a:xfrm>
        </p:spPr>
      </p:pic>
      <p:sp>
        <p:nvSpPr>
          <p:cNvPr id="4" name="Slide Number Placeholder 3">
            <a:extLst>
              <a:ext uri="{FF2B5EF4-FFF2-40B4-BE49-F238E27FC236}">
                <a16:creationId xmlns:a16="http://schemas.microsoft.com/office/drawing/2014/main" id="{8AA34335-C3AE-9E7B-A3C5-BC7754FAC1F4}"/>
              </a:ext>
            </a:extLst>
          </p:cNvPr>
          <p:cNvSpPr>
            <a:spLocks noGrp="1"/>
          </p:cNvSpPr>
          <p:nvPr>
            <p:ph type="sldNum" sz="quarter" idx="12"/>
          </p:nvPr>
        </p:nvSpPr>
        <p:spPr/>
        <p:txBody>
          <a:bodyPr/>
          <a:lstStyle/>
          <a:p>
            <a:pPr defTabSz="685800" eaLnBrk="1" fontAlgn="auto" hangingPunct="1">
              <a:spcBef>
                <a:spcPts val="0"/>
              </a:spcBef>
              <a:spcAft>
                <a:spcPts val="0"/>
              </a:spcAft>
              <a:defRPr/>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defRPr/>
              </a:pPr>
              <a:t>54</a:t>
            </a:fld>
            <a:endParaRPr lang="en-US">
              <a:solidFill>
                <a:srgbClr val="D7B88F"/>
              </a:solidFill>
              <a:latin typeface="Arial" panose="020B0604020202020204"/>
              <a:ea typeface="+mn-ea"/>
            </a:endParaRPr>
          </a:p>
        </p:txBody>
      </p:sp>
      <p:pic>
        <p:nvPicPr>
          <p:cNvPr id="9" name="Picture 8" descr="A person standing in a train station&#10;&#10;Description automatically generated">
            <a:extLst>
              <a:ext uri="{FF2B5EF4-FFF2-40B4-BE49-F238E27FC236}">
                <a16:creationId xmlns:a16="http://schemas.microsoft.com/office/drawing/2014/main" id="{B4F8A1BA-ECE7-E7C1-FD25-E308E03F50EF}"/>
              </a:ext>
            </a:extLst>
          </p:cNvPr>
          <p:cNvPicPr>
            <a:picLocks noChangeAspect="1"/>
          </p:cNvPicPr>
          <p:nvPr/>
        </p:nvPicPr>
        <p:blipFill>
          <a:blip r:embed="rId4"/>
          <a:stretch>
            <a:fillRect/>
          </a:stretch>
        </p:blipFill>
        <p:spPr>
          <a:xfrm>
            <a:off x="205334" y="2050857"/>
            <a:ext cx="4267199" cy="2400299"/>
          </a:xfrm>
          <a:prstGeom prst="rect">
            <a:avLst/>
          </a:prstGeom>
        </p:spPr>
      </p:pic>
      <p:sp>
        <p:nvSpPr>
          <p:cNvPr id="3" name="TextBox 2">
            <a:extLst>
              <a:ext uri="{FF2B5EF4-FFF2-40B4-BE49-F238E27FC236}">
                <a16:creationId xmlns:a16="http://schemas.microsoft.com/office/drawing/2014/main" id="{85C7E273-ACBF-EEE8-176A-5AF9663EF050}"/>
              </a:ext>
            </a:extLst>
          </p:cNvPr>
          <p:cNvSpPr txBox="1"/>
          <p:nvPr/>
        </p:nvSpPr>
        <p:spPr>
          <a:xfrm>
            <a:off x="4713348" y="4451156"/>
            <a:ext cx="4267199" cy="334259"/>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Current Frame</a:t>
            </a:r>
          </a:p>
        </p:txBody>
      </p:sp>
      <p:sp>
        <p:nvSpPr>
          <p:cNvPr id="5" name="TextBox 4">
            <a:extLst>
              <a:ext uri="{FF2B5EF4-FFF2-40B4-BE49-F238E27FC236}">
                <a16:creationId xmlns:a16="http://schemas.microsoft.com/office/drawing/2014/main" id="{A7B719AA-ABBD-1257-9EF1-A42E31E72801}"/>
              </a:ext>
            </a:extLst>
          </p:cNvPr>
          <p:cNvSpPr txBox="1"/>
          <p:nvPr/>
        </p:nvSpPr>
        <p:spPr>
          <a:xfrm>
            <a:off x="205334" y="4450032"/>
            <a:ext cx="4267199" cy="334259"/>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Previous Frame</a:t>
            </a:r>
          </a:p>
        </p:txBody>
      </p:sp>
      <p:cxnSp>
        <p:nvCxnSpPr>
          <p:cNvPr id="18" name="Straight Arrow Connector 17">
            <a:extLst>
              <a:ext uri="{FF2B5EF4-FFF2-40B4-BE49-F238E27FC236}">
                <a16:creationId xmlns:a16="http://schemas.microsoft.com/office/drawing/2014/main" id="{988DEC9F-48C0-E573-7998-B579D93DDAD7}"/>
              </a:ext>
            </a:extLst>
          </p:cNvPr>
          <p:cNvCxnSpPr/>
          <p:nvPr/>
        </p:nvCxnSpPr>
        <p:spPr>
          <a:xfrm>
            <a:off x="2963511" y="3621391"/>
            <a:ext cx="4528374" cy="0"/>
          </a:xfrm>
          <a:prstGeom prst="straightConnector1">
            <a:avLst/>
          </a:prstGeom>
          <a:ln w="76200">
            <a:solidFill>
              <a:schemeClr val="bg1">
                <a:lumMod val="9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090312C-56E9-F370-BA80-A7545220205E}"/>
              </a:ext>
            </a:extLst>
          </p:cNvPr>
          <p:cNvSpPr/>
          <p:nvPr/>
        </p:nvSpPr>
        <p:spPr>
          <a:xfrm>
            <a:off x="2927122" y="3550239"/>
            <a:ext cx="142304" cy="142304"/>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sp>
        <p:nvSpPr>
          <p:cNvPr id="20" name="Oval 19">
            <a:extLst>
              <a:ext uri="{FF2B5EF4-FFF2-40B4-BE49-F238E27FC236}">
                <a16:creationId xmlns:a16="http://schemas.microsoft.com/office/drawing/2014/main" id="{34C40402-DAA2-B9D4-8420-5F37D14671CA}"/>
              </a:ext>
            </a:extLst>
          </p:cNvPr>
          <p:cNvSpPr/>
          <p:nvPr/>
        </p:nvSpPr>
        <p:spPr>
          <a:xfrm>
            <a:off x="7499382" y="3550239"/>
            <a:ext cx="142304" cy="142304"/>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sp>
        <p:nvSpPr>
          <p:cNvPr id="21" name="Title 3">
            <a:extLst>
              <a:ext uri="{FF2B5EF4-FFF2-40B4-BE49-F238E27FC236}">
                <a16:creationId xmlns:a16="http://schemas.microsoft.com/office/drawing/2014/main" id="{E6DC9EE0-9C03-4F75-8590-FD11899EF4E5}"/>
              </a:ext>
            </a:extLst>
          </p:cNvPr>
          <p:cNvSpPr>
            <a:spLocks noGrp="1"/>
          </p:cNvSpPr>
          <p:nvPr>
            <p:ph type="title"/>
          </p:nvPr>
        </p:nvSpPr>
        <p:spPr>
          <a:xfrm>
            <a:off x="726622" y="857251"/>
            <a:ext cx="6041805" cy="984017"/>
          </a:xfrm>
        </p:spPr>
        <p:txBody>
          <a:bodyPr/>
          <a:lstStyle/>
          <a:p>
            <a:r>
              <a:rPr lang="en-US"/>
              <a:t>Temporal Reuse</a:t>
            </a:r>
          </a:p>
        </p:txBody>
      </p:sp>
    </p:spTree>
    <p:extLst>
      <p:ext uri="{BB962C8B-B14F-4D97-AF65-F5344CB8AC3E}">
        <p14:creationId xmlns:p14="http://schemas.microsoft.com/office/powerpoint/2010/main" val="1663679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2" presetClass="entr" presetSubtype="8" fill="hold"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train station&#10;&#10;Description automatically generated">
            <a:extLst>
              <a:ext uri="{FF2B5EF4-FFF2-40B4-BE49-F238E27FC236}">
                <a16:creationId xmlns:a16="http://schemas.microsoft.com/office/drawing/2014/main" id="{4CDAD472-7227-3DE4-3620-EDF9B45D0A55}"/>
              </a:ext>
            </a:extLst>
          </p:cNvPr>
          <p:cNvPicPr>
            <a:picLocks noChangeAspect="1"/>
          </p:cNvPicPr>
          <p:nvPr/>
        </p:nvPicPr>
        <p:blipFill>
          <a:blip r:embed="rId3"/>
          <a:stretch>
            <a:fillRect/>
          </a:stretch>
        </p:blipFill>
        <p:spPr>
          <a:xfrm>
            <a:off x="-12296" y="2719437"/>
            <a:ext cx="3238943" cy="1821905"/>
          </a:xfrm>
          <a:prstGeom prst="rect">
            <a:avLst/>
          </a:prstGeom>
          <a:scene3d>
            <a:camera prst="perspectiveRight" fov="3900000">
              <a:rot lat="0" lon="18000000" rev="0"/>
            </a:camera>
            <a:lightRig rig="threePt" dir="t"/>
          </a:scene3d>
        </p:spPr>
      </p:pic>
      <p:pic>
        <p:nvPicPr>
          <p:cNvPr id="7" name="Picture 6" descr="A person standing in a train station&#10;&#10;Description automatically generated">
            <a:extLst>
              <a:ext uri="{FF2B5EF4-FFF2-40B4-BE49-F238E27FC236}">
                <a16:creationId xmlns:a16="http://schemas.microsoft.com/office/drawing/2014/main" id="{74E98EB5-9DEB-23A1-DAB0-E516F14DB54F}"/>
              </a:ext>
            </a:extLst>
          </p:cNvPr>
          <p:cNvPicPr>
            <a:picLocks noChangeAspect="1"/>
          </p:cNvPicPr>
          <p:nvPr/>
        </p:nvPicPr>
        <p:blipFill>
          <a:blip r:embed="rId3"/>
          <a:stretch>
            <a:fillRect/>
          </a:stretch>
        </p:blipFill>
        <p:spPr>
          <a:xfrm>
            <a:off x="1622194" y="2708977"/>
            <a:ext cx="3238943" cy="1821905"/>
          </a:xfrm>
          <a:prstGeom prst="rect">
            <a:avLst/>
          </a:prstGeom>
          <a:scene3d>
            <a:camera prst="perspectiveRight" fov="3900000">
              <a:rot lat="0" lon="18000000" rev="0"/>
            </a:camera>
            <a:lightRig rig="threePt" dir="t"/>
          </a:scene3d>
        </p:spPr>
      </p:pic>
      <p:pic>
        <p:nvPicPr>
          <p:cNvPr id="2" name="Picture 1" descr="A person standing in a train station&#10;&#10;Description automatically generated">
            <a:extLst>
              <a:ext uri="{FF2B5EF4-FFF2-40B4-BE49-F238E27FC236}">
                <a16:creationId xmlns:a16="http://schemas.microsoft.com/office/drawing/2014/main" id="{07A07449-FA6D-05CA-83A0-9756364BDAB1}"/>
              </a:ext>
            </a:extLst>
          </p:cNvPr>
          <p:cNvPicPr>
            <a:picLocks noChangeAspect="1"/>
          </p:cNvPicPr>
          <p:nvPr/>
        </p:nvPicPr>
        <p:blipFill>
          <a:blip r:embed="rId3"/>
          <a:stretch>
            <a:fillRect/>
          </a:stretch>
        </p:blipFill>
        <p:spPr>
          <a:xfrm>
            <a:off x="3088260" y="2674687"/>
            <a:ext cx="3238943" cy="1821905"/>
          </a:xfrm>
          <a:prstGeom prst="rect">
            <a:avLst/>
          </a:prstGeom>
          <a:scene3d>
            <a:camera prst="perspectiveRight" fov="3900000">
              <a:rot lat="0" lon="18000000" rev="0"/>
            </a:camera>
            <a:lightRig rig="threePt" dir="t"/>
          </a:scene3d>
        </p:spPr>
      </p:pic>
      <p:pic>
        <p:nvPicPr>
          <p:cNvPr id="9" name="Picture 8" descr="A person standing in a train station&#10;&#10;Description automatically generated">
            <a:extLst>
              <a:ext uri="{FF2B5EF4-FFF2-40B4-BE49-F238E27FC236}">
                <a16:creationId xmlns:a16="http://schemas.microsoft.com/office/drawing/2014/main" id="{B4F8A1BA-ECE7-E7C1-FD25-E308E03F50EF}"/>
              </a:ext>
            </a:extLst>
          </p:cNvPr>
          <p:cNvPicPr>
            <a:picLocks noChangeAspect="1"/>
          </p:cNvPicPr>
          <p:nvPr/>
        </p:nvPicPr>
        <p:blipFill>
          <a:blip r:embed="rId3"/>
          <a:stretch>
            <a:fillRect/>
          </a:stretch>
        </p:blipFill>
        <p:spPr>
          <a:xfrm>
            <a:off x="4654170" y="2664228"/>
            <a:ext cx="3238943" cy="1821905"/>
          </a:xfrm>
          <a:prstGeom prst="rect">
            <a:avLst/>
          </a:prstGeom>
          <a:scene3d>
            <a:camera prst="perspectiveRight" fov="3900000">
              <a:rot lat="0" lon="18000000" rev="0"/>
            </a:camera>
            <a:lightRig rig="threePt" dir="t"/>
          </a:scene3d>
        </p:spPr>
      </p:pic>
      <p:pic>
        <p:nvPicPr>
          <p:cNvPr id="8" name="Content Placeholder 7" descr="A long shot of a train station&#10;&#10;Description automatically generated">
            <a:extLst>
              <a:ext uri="{FF2B5EF4-FFF2-40B4-BE49-F238E27FC236}">
                <a16:creationId xmlns:a16="http://schemas.microsoft.com/office/drawing/2014/main" id="{7291F3F7-BB27-F296-9480-4768D445107B}"/>
              </a:ext>
            </a:extLst>
          </p:cNvPr>
          <p:cNvPicPr>
            <a:picLocks noGrp="1" noChangeAspect="1"/>
          </p:cNvPicPr>
          <p:nvPr>
            <p:ph idx="1"/>
          </p:nvPr>
        </p:nvPicPr>
        <p:blipFill>
          <a:blip r:embed="rId4"/>
          <a:stretch>
            <a:fillRect/>
          </a:stretch>
        </p:blipFill>
        <p:spPr>
          <a:xfrm>
            <a:off x="6247534" y="2664229"/>
            <a:ext cx="3238943" cy="1821905"/>
          </a:xfrm>
          <a:scene3d>
            <a:camera prst="perspectiveRight" fov="3900000">
              <a:rot lat="0" lon="18000000" rev="0"/>
            </a:camera>
            <a:lightRig rig="threePt" dir="t"/>
          </a:scene3d>
        </p:spPr>
      </p:pic>
      <p:sp>
        <p:nvSpPr>
          <p:cNvPr id="4" name="Slide Number Placeholder 3">
            <a:extLst>
              <a:ext uri="{FF2B5EF4-FFF2-40B4-BE49-F238E27FC236}">
                <a16:creationId xmlns:a16="http://schemas.microsoft.com/office/drawing/2014/main" id="{8AA34335-C3AE-9E7B-A3C5-BC7754FAC1F4}"/>
              </a:ext>
            </a:extLst>
          </p:cNvPr>
          <p:cNvSpPr>
            <a:spLocks noGrp="1"/>
          </p:cNvSpPr>
          <p:nvPr>
            <p:ph type="sldNum" sz="quarter" idx="12"/>
          </p:nvPr>
        </p:nvSpPr>
        <p:spPr/>
        <p:txBody>
          <a:bodyPr/>
          <a:lstStyle/>
          <a:p>
            <a:pPr defTabSz="685800" eaLnBrk="1" fontAlgn="auto" hangingPunct="1">
              <a:spcBef>
                <a:spcPts val="0"/>
              </a:spcBef>
              <a:spcAft>
                <a:spcPts val="0"/>
              </a:spcAft>
              <a:defRPr/>
            </a:pPr>
            <a:fld id="{897AE9FA-3F8D-0D45-ABEA-B1C7A7244A19}" type="slidenum">
              <a:rPr lang="en-US">
                <a:solidFill>
                  <a:srgbClr val="D7B88F"/>
                </a:solidFill>
                <a:latin typeface="Arial" panose="020B0604020202020204"/>
                <a:ea typeface="+mn-ea"/>
              </a:rPr>
              <a:pPr defTabSz="685800" eaLnBrk="1" fontAlgn="auto" hangingPunct="1">
                <a:spcBef>
                  <a:spcPts val="0"/>
                </a:spcBef>
                <a:spcAft>
                  <a:spcPts val="0"/>
                </a:spcAft>
                <a:defRPr/>
              </a:pPr>
              <a:t>55</a:t>
            </a:fld>
            <a:endParaRPr lang="en-US">
              <a:solidFill>
                <a:srgbClr val="D7B88F"/>
              </a:solidFill>
              <a:latin typeface="Arial" panose="020B0604020202020204"/>
              <a:ea typeface="+mn-ea"/>
            </a:endParaRPr>
          </a:p>
        </p:txBody>
      </p:sp>
      <p:sp>
        <p:nvSpPr>
          <p:cNvPr id="21" name="Title 3">
            <a:extLst>
              <a:ext uri="{FF2B5EF4-FFF2-40B4-BE49-F238E27FC236}">
                <a16:creationId xmlns:a16="http://schemas.microsoft.com/office/drawing/2014/main" id="{E6DC9EE0-9C03-4F75-8590-FD11899EF4E5}"/>
              </a:ext>
            </a:extLst>
          </p:cNvPr>
          <p:cNvSpPr>
            <a:spLocks noGrp="1"/>
          </p:cNvSpPr>
          <p:nvPr>
            <p:ph type="title"/>
          </p:nvPr>
        </p:nvSpPr>
        <p:spPr>
          <a:xfrm>
            <a:off x="726622" y="857251"/>
            <a:ext cx="6041805" cy="984017"/>
          </a:xfrm>
        </p:spPr>
        <p:txBody>
          <a:bodyPr/>
          <a:lstStyle/>
          <a:p>
            <a:r>
              <a:rPr lang="en-US"/>
              <a:t>Temporal Reuse</a:t>
            </a:r>
          </a:p>
        </p:txBody>
      </p:sp>
      <p:grpSp>
        <p:nvGrpSpPr>
          <p:cNvPr id="33" name="Group 32">
            <a:extLst>
              <a:ext uri="{FF2B5EF4-FFF2-40B4-BE49-F238E27FC236}">
                <a16:creationId xmlns:a16="http://schemas.microsoft.com/office/drawing/2014/main" id="{26D1830C-74F7-80BC-3248-99E88108E9C0}"/>
              </a:ext>
            </a:extLst>
          </p:cNvPr>
          <p:cNvGrpSpPr/>
          <p:nvPr/>
        </p:nvGrpSpPr>
        <p:grpSpPr>
          <a:xfrm>
            <a:off x="1173588" y="4553673"/>
            <a:ext cx="6631466" cy="347251"/>
            <a:chOff x="1564784" y="5240985"/>
            <a:chExt cx="8841954" cy="463001"/>
          </a:xfrm>
        </p:grpSpPr>
        <p:sp>
          <p:nvSpPr>
            <p:cNvPr id="5" name="TextBox 4">
              <a:extLst>
                <a:ext uri="{FF2B5EF4-FFF2-40B4-BE49-F238E27FC236}">
                  <a16:creationId xmlns:a16="http://schemas.microsoft.com/office/drawing/2014/main" id="{A7B719AA-ABBD-1257-9EF1-A42E31E72801}"/>
                </a:ext>
              </a:extLst>
            </p:cNvPr>
            <p:cNvSpPr txBox="1"/>
            <p:nvPr/>
          </p:nvSpPr>
          <p:spPr>
            <a:xfrm>
              <a:off x="9564001" y="5252200"/>
              <a:ext cx="842737" cy="445678"/>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t</a:t>
              </a:r>
            </a:p>
          </p:txBody>
        </p:sp>
        <p:sp>
          <p:nvSpPr>
            <p:cNvPr id="10" name="TextBox 9">
              <a:extLst>
                <a:ext uri="{FF2B5EF4-FFF2-40B4-BE49-F238E27FC236}">
                  <a16:creationId xmlns:a16="http://schemas.microsoft.com/office/drawing/2014/main" id="{D4F63D80-0C97-BD1E-06EC-5FB843CC493D}"/>
                </a:ext>
              </a:extLst>
            </p:cNvPr>
            <p:cNvSpPr txBox="1"/>
            <p:nvPr/>
          </p:nvSpPr>
          <p:spPr>
            <a:xfrm>
              <a:off x="7616693" y="5252201"/>
              <a:ext cx="842737" cy="445678"/>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t-1</a:t>
              </a:r>
            </a:p>
          </p:txBody>
        </p:sp>
        <p:sp>
          <p:nvSpPr>
            <p:cNvPr id="11" name="TextBox 10">
              <a:extLst>
                <a:ext uri="{FF2B5EF4-FFF2-40B4-BE49-F238E27FC236}">
                  <a16:creationId xmlns:a16="http://schemas.microsoft.com/office/drawing/2014/main" id="{FAD6A74A-17A2-278F-E552-2258C7A76577}"/>
                </a:ext>
              </a:extLst>
            </p:cNvPr>
            <p:cNvSpPr txBox="1"/>
            <p:nvPr/>
          </p:nvSpPr>
          <p:spPr>
            <a:xfrm>
              <a:off x="5510490" y="5240985"/>
              <a:ext cx="842737" cy="445678"/>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t-2</a:t>
              </a:r>
            </a:p>
          </p:txBody>
        </p:sp>
        <p:sp>
          <p:nvSpPr>
            <p:cNvPr id="12" name="TextBox 11">
              <a:extLst>
                <a:ext uri="{FF2B5EF4-FFF2-40B4-BE49-F238E27FC236}">
                  <a16:creationId xmlns:a16="http://schemas.microsoft.com/office/drawing/2014/main" id="{10A6E33D-6056-30DA-22FC-24620A0649C8}"/>
                </a:ext>
              </a:extLst>
            </p:cNvPr>
            <p:cNvSpPr txBox="1"/>
            <p:nvPr/>
          </p:nvSpPr>
          <p:spPr>
            <a:xfrm>
              <a:off x="3670987" y="5258308"/>
              <a:ext cx="842737" cy="445678"/>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t-3</a:t>
              </a:r>
            </a:p>
          </p:txBody>
        </p:sp>
        <p:sp>
          <p:nvSpPr>
            <p:cNvPr id="13" name="TextBox 12">
              <a:extLst>
                <a:ext uri="{FF2B5EF4-FFF2-40B4-BE49-F238E27FC236}">
                  <a16:creationId xmlns:a16="http://schemas.microsoft.com/office/drawing/2014/main" id="{C450DDB6-56C1-C47E-F365-818BED7D67FE}"/>
                </a:ext>
              </a:extLst>
            </p:cNvPr>
            <p:cNvSpPr txBox="1"/>
            <p:nvPr/>
          </p:nvSpPr>
          <p:spPr>
            <a:xfrm>
              <a:off x="1564784" y="5247092"/>
              <a:ext cx="842737" cy="445678"/>
            </a:xfrm>
            <a:prstGeom prst="rect">
              <a:avLst/>
            </a:prstGeom>
            <a:noFill/>
          </p:spPr>
          <p:txBody>
            <a:bodyPr wrap="square" lIns="0" rtlCol="0">
              <a:spAutoFit/>
            </a:bodyPr>
            <a:lstStyle/>
            <a:p>
              <a:pPr defTabSz="685800" eaLnBrk="1" fontAlgn="auto" hangingPunct="1">
                <a:lnSpc>
                  <a:spcPct val="130000"/>
                </a:lnSpc>
                <a:spcBef>
                  <a:spcPts val="0"/>
                </a:spcBef>
                <a:spcAft>
                  <a:spcPts val="450"/>
                </a:spcAft>
                <a:buClr>
                  <a:srgbClr val="DEA634"/>
                </a:buClr>
                <a:defRPr/>
              </a:pPr>
              <a:r>
                <a:rPr lang="en-US" sz="1350">
                  <a:solidFill>
                    <a:srgbClr val="23150E"/>
                  </a:solidFill>
                  <a:latin typeface="Arial" panose="020B0604020202020204"/>
                  <a:ea typeface="+mn-ea"/>
                </a:rPr>
                <a:t>t-4</a:t>
              </a:r>
            </a:p>
          </p:txBody>
        </p:sp>
      </p:grpSp>
      <p:grpSp>
        <p:nvGrpSpPr>
          <p:cNvPr id="31" name="Group 30">
            <a:extLst>
              <a:ext uri="{FF2B5EF4-FFF2-40B4-BE49-F238E27FC236}">
                <a16:creationId xmlns:a16="http://schemas.microsoft.com/office/drawing/2014/main" id="{C63CD4D1-8887-A0C3-0F5C-99D6DD1A3E90}"/>
              </a:ext>
            </a:extLst>
          </p:cNvPr>
          <p:cNvGrpSpPr/>
          <p:nvPr/>
        </p:nvGrpSpPr>
        <p:grpSpPr>
          <a:xfrm>
            <a:off x="1724113" y="3814434"/>
            <a:ext cx="6515495" cy="158144"/>
            <a:chOff x="2298817" y="3942912"/>
            <a:chExt cx="8687327" cy="210858"/>
          </a:xfrm>
        </p:grpSpPr>
        <p:cxnSp>
          <p:nvCxnSpPr>
            <p:cNvPr id="18" name="Straight Arrow Connector 17">
              <a:extLst>
                <a:ext uri="{FF2B5EF4-FFF2-40B4-BE49-F238E27FC236}">
                  <a16:creationId xmlns:a16="http://schemas.microsoft.com/office/drawing/2014/main" id="{988DEC9F-48C0-E573-7998-B579D93DDAD7}"/>
                </a:ext>
              </a:extLst>
            </p:cNvPr>
            <p:cNvCxnSpPr>
              <a:cxnSpLocks/>
            </p:cNvCxnSpPr>
            <p:nvPr/>
          </p:nvCxnSpPr>
          <p:spPr>
            <a:xfrm>
              <a:off x="8561448" y="4058901"/>
              <a:ext cx="2220852" cy="0"/>
            </a:xfrm>
            <a:prstGeom prst="straightConnector1">
              <a:avLst/>
            </a:prstGeom>
            <a:ln w="57150">
              <a:solidFill>
                <a:schemeClr val="bg1">
                  <a:lumMod val="9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090312C-56E9-F370-BA80-A7545220205E}"/>
                </a:ext>
              </a:extLst>
            </p:cNvPr>
            <p:cNvSpPr/>
            <p:nvPr/>
          </p:nvSpPr>
          <p:spPr>
            <a:xfrm>
              <a:off x="8459590" y="3964032"/>
              <a:ext cx="189738" cy="189738"/>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sp>
          <p:nvSpPr>
            <p:cNvPr id="20" name="Oval 19">
              <a:extLst>
                <a:ext uri="{FF2B5EF4-FFF2-40B4-BE49-F238E27FC236}">
                  <a16:creationId xmlns:a16="http://schemas.microsoft.com/office/drawing/2014/main" id="{34C40402-DAA2-B9D4-8420-5F37D14671CA}"/>
                </a:ext>
              </a:extLst>
            </p:cNvPr>
            <p:cNvSpPr/>
            <p:nvPr/>
          </p:nvSpPr>
          <p:spPr>
            <a:xfrm>
              <a:off x="10796406" y="3964032"/>
              <a:ext cx="189738" cy="189738"/>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cxnSp>
          <p:nvCxnSpPr>
            <p:cNvPr id="15" name="Straight Arrow Connector 14">
              <a:extLst>
                <a:ext uri="{FF2B5EF4-FFF2-40B4-BE49-F238E27FC236}">
                  <a16:creationId xmlns:a16="http://schemas.microsoft.com/office/drawing/2014/main" id="{650D157F-4E2F-41F8-EE5B-20E94034482C}"/>
                </a:ext>
              </a:extLst>
            </p:cNvPr>
            <p:cNvCxnSpPr>
              <a:cxnSpLocks/>
              <a:stCxn id="16" idx="2"/>
            </p:cNvCxnSpPr>
            <p:nvPr/>
          </p:nvCxnSpPr>
          <p:spPr>
            <a:xfrm>
              <a:off x="6348849" y="4058901"/>
              <a:ext cx="2090766" cy="0"/>
            </a:xfrm>
            <a:prstGeom prst="straightConnector1">
              <a:avLst/>
            </a:prstGeom>
            <a:ln w="57150">
              <a:solidFill>
                <a:schemeClr val="bg1">
                  <a:lumMod val="9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75181FD-D807-DC8C-E106-168CBD232F80}"/>
                </a:ext>
              </a:extLst>
            </p:cNvPr>
            <p:cNvSpPr/>
            <p:nvPr/>
          </p:nvSpPr>
          <p:spPr>
            <a:xfrm>
              <a:off x="6348849" y="3964032"/>
              <a:ext cx="189738" cy="189738"/>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cxnSp>
          <p:nvCxnSpPr>
            <p:cNvPr id="22" name="Straight Arrow Connector 21">
              <a:extLst>
                <a:ext uri="{FF2B5EF4-FFF2-40B4-BE49-F238E27FC236}">
                  <a16:creationId xmlns:a16="http://schemas.microsoft.com/office/drawing/2014/main" id="{1275D5A1-4B16-726A-F4E2-588A5D193F38}"/>
                </a:ext>
              </a:extLst>
            </p:cNvPr>
            <p:cNvCxnSpPr>
              <a:cxnSpLocks/>
            </p:cNvCxnSpPr>
            <p:nvPr/>
          </p:nvCxnSpPr>
          <p:spPr>
            <a:xfrm>
              <a:off x="4648200" y="4037781"/>
              <a:ext cx="1680674" cy="10560"/>
            </a:xfrm>
            <a:prstGeom prst="straightConnector1">
              <a:avLst/>
            </a:prstGeom>
            <a:ln w="57150">
              <a:solidFill>
                <a:schemeClr val="bg1">
                  <a:lumMod val="9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6F9BEBE-E31B-687C-1DFC-6ED37F1CC78A}"/>
                </a:ext>
              </a:extLst>
            </p:cNvPr>
            <p:cNvSpPr/>
            <p:nvPr/>
          </p:nvSpPr>
          <p:spPr>
            <a:xfrm>
              <a:off x="4476240" y="3953472"/>
              <a:ext cx="189738" cy="189738"/>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cxnSp>
          <p:nvCxnSpPr>
            <p:cNvPr id="24" name="Straight Arrow Connector 23">
              <a:extLst>
                <a:ext uri="{FF2B5EF4-FFF2-40B4-BE49-F238E27FC236}">
                  <a16:creationId xmlns:a16="http://schemas.microsoft.com/office/drawing/2014/main" id="{2C4DA3BE-CBF2-C0AE-3D41-A2486C802E73}"/>
                </a:ext>
              </a:extLst>
            </p:cNvPr>
            <p:cNvCxnSpPr>
              <a:cxnSpLocks/>
              <a:stCxn id="25" idx="2"/>
            </p:cNvCxnSpPr>
            <p:nvPr/>
          </p:nvCxnSpPr>
          <p:spPr>
            <a:xfrm>
              <a:off x="2298817" y="4037781"/>
              <a:ext cx="2139833" cy="0"/>
            </a:xfrm>
            <a:prstGeom prst="straightConnector1">
              <a:avLst/>
            </a:prstGeom>
            <a:ln w="57150">
              <a:solidFill>
                <a:schemeClr val="bg1">
                  <a:lumMod val="9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9EAA08F-6188-3130-E192-14B3ADF4A445}"/>
                </a:ext>
              </a:extLst>
            </p:cNvPr>
            <p:cNvSpPr/>
            <p:nvPr/>
          </p:nvSpPr>
          <p:spPr>
            <a:xfrm>
              <a:off x="2298817" y="3942912"/>
              <a:ext cx="189738" cy="189738"/>
            </a:xfrm>
            <a:prstGeom prst="ellipse">
              <a:avLst/>
            </a:prstGeom>
            <a:solidFill>
              <a:schemeClr val="accent3">
                <a:lumMod val="75000"/>
              </a:schemeClr>
            </a:solidFill>
            <a:ln w="25400" cap="flat" cmpd="sng" algn="ctr">
              <a:solidFill>
                <a:srgbClr val="151617"/>
              </a:solidFill>
              <a:prstDash val="solid"/>
            </a:ln>
            <a:effectLst/>
          </p:spPr>
          <p:txBody>
            <a:bodyPr rtlCol="0" anchor="ctr"/>
            <a:lstStyle/>
            <a:p>
              <a:pPr defTabSz="64294" eaLnBrk="1" fontAlgn="auto" hangingPunct="1">
                <a:lnSpc>
                  <a:spcPct val="90000"/>
                </a:lnSpc>
                <a:spcBef>
                  <a:spcPts val="0"/>
                </a:spcBef>
                <a:spcAft>
                  <a:spcPts val="0"/>
                </a:spcAft>
                <a:defRPr/>
              </a:pPr>
              <a:endParaRPr lang="en-US" sz="563" kern="0">
                <a:solidFill>
                  <a:srgbClr val="FFFFFF"/>
                </a:solidFill>
                <a:latin typeface="Trebuchet MS" panose="020B0603020202020204" pitchFamily="34" charset="0"/>
                <a:ea typeface="+mn-ea"/>
              </a:endParaRPr>
            </a:p>
          </p:txBody>
        </p:sp>
      </p:grpSp>
    </p:spTree>
    <p:extLst>
      <p:ext uri="{BB962C8B-B14F-4D97-AF65-F5344CB8AC3E}">
        <p14:creationId xmlns:p14="http://schemas.microsoft.com/office/powerpoint/2010/main" val="362731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D9270-2288-C267-C6AA-6F4A5B7DAD7B}"/>
              </a:ext>
            </a:extLst>
          </p:cNvPr>
          <p:cNvSpPr>
            <a:spLocks noGrp="1"/>
          </p:cNvSpPr>
          <p:nvPr>
            <p:ph type="title"/>
          </p:nvPr>
        </p:nvSpPr>
        <p:spPr/>
        <p:txBody>
          <a:bodyPr/>
          <a:lstStyle/>
          <a:p>
            <a:r>
              <a:rPr lang="en-US"/>
              <a:t>Temporal Reuse</a:t>
            </a:r>
          </a:p>
        </p:txBody>
      </p:sp>
      <p:sp>
        <p:nvSpPr>
          <p:cNvPr id="5" name="Content Placeholder 4">
            <a:extLst>
              <a:ext uri="{FF2B5EF4-FFF2-40B4-BE49-F238E27FC236}">
                <a16:creationId xmlns:a16="http://schemas.microsoft.com/office/drawing/2014/main" id="{9EF7A692-7684-2C6F-C85D-AC0E01E0AD0A}"/>
              </a:ext>
            </a:extLst>
          </p:cNvPr>
          <p:cNvSpPr>
            <a:spLocks noGrp="1"/>
          </p:cNvSpPr>
          <p:nvPr>
            <p:ph idx="1"/>
          </p:nvPr>
        </p:nvSpPr>
        <p:spPr/>
        <p:txBody>
          <a:bodyPr/>
          <a:lstStyle/>
          <a:p>
            <a:endParaRPr lang="en-US">
              <a:latin typeface="Palatino Linotype" panose="02040502050505030304" pitchFamily="18" charset="0"/>
            </a:endParaRPr>
          </a:p>
        </p:txBody>
      </p:sp>
      <p:grpSp>
        <p:nvGrpSpPr>
          <p:cNvPr id="10" name="Group 9">
            <a:extLst>
              <a:ext uri="{FF2B5EF4-FFF2-40B4-BE49-F238E27FC236}">
                <a16:creationId xmlns:a16="http://schemas.microsoft.com/office/drawing/2014/main" id="{58C26A28-480D-D439-299C-04BC9C0642B7}"/>
              </a:ext>
            </a:extLst>
          </p:cNvPr>
          <p:cNvGrpSpPr/>
          <p:nvPr/>
        </p:nvGrpSpPr>
        <p:grpSpPr>
          <a:xfrm>
            <a:off x="7172109" y="2323078"/>
            <a:ext cx="1871623" cy="2261573"/>
            <a:chOff x="9290586" y="2359288"/>
            <a:chExt cx="2722259" cy="3015430"/>
          </a:xfrm>
        </p:grpSpPr>
        <p:sp>
          <p:nvSpPr>
            <p:cNvPr id="9" name="Rectangle: Rounded Corners 8">
              <a:extLst>
                <a:ext uri="{FF2B5EF4-FFF2-40B4-BE49-F238E27FC236}">
                  <a16:creationId xmlns:a16="http://schemas.microsoft.com/office/drawing/2014/main" id="{65D827F6-C51D-951C-1733-CD83147B1696}"/>
                </a:ext>
              </a:extLst>
            </p:cNvPr>
            <p:cNvSpPr/>
            <p:nvPr/>
          </p:nvSpPr>
          <p:spPr>
            <a:xfrm>
              <a:off x="9290586" y="2359288"/>
              <a:ext cx="2722259" cy="3015430"/>
            </a:xfrm>
            <a:prstGeom prst="roundRect">
              <a:avLst>
                <a:gd name="adj" fmla="val 6585"/>
              </a:avLst>
            </a:prstGeom>
            <a:solidFill>
              <a:srgbClr val="F5EDE3"/>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defRPr/>
              </a:pPr>
              <a:endParaRPr lang="en-US" sz="1350">
                <a:solidFill>
                  <a:srgbClr val="FFFFFF"/>
                </a:solidFill>
                <a:latin typeface="Arial" panose="020B0604020202020204"/>
              </a:endParaRPr>
            </a:p>
          </p:txBody>
        </p:sp>
        <p:sp>
          <p:nvSpPr>
            <p:cNvPr id="8" name="TextBox 7">
              <a:extLst>
                <a:ext uri="{FF2B5EF4-FFF2-40B4-BE49-F238E27FC236}">
                  <a16:creationId xmlns:a16="http://schemas.microsoft.com/office/drawing/2014/main" id="{B730F7AF-5D2F-53EC-9049-521B00AE19E2}"/>
                </a:ext>
              </a:extLst>
            </p:cNvPr>
            <p:cNvSpPr txBox="1"/>
            <p:nvPr/>
          </p:nvSpPr>
          <p:spPr>
            <a:xfrm>
              <a:off x="9457340" y="2475503"/>
              <a:ext cx="2450799" cy="2825901"/>
            </a:xfrm>
            <a:prstGeom prst="rect">
              <a:avLst/>
            </a:prstGeom>
            <a:noFill/>
          </p:spPr>
          <p:txBody>
            <a:bodyPr wrap="square" lIns="0" rtlCol="0">
              <a:spAutoFit/>
            </a:bodyPr>
            <a:lstStyle/>
            <a:p>
              <a:pPr algn="l" defTabSz="685800" eaLnBrk="1" fontAlgn="auto" hangingPunct="1">
                <a:lnSpc>
                  <a:spcPts val="2025"/>
                </a:lnSpc>
                <a:spcBef>
                  <a:spcPts val="0"/>
                </a:spcBef>
                <a:spcAft>
                  <a:spcPts val="0"/>
                </a:spcAft>
                <a:defRPr/>
              </a:pPr>
              <a:r>
                <a:rPr lang="en-US" sz="1350" b="1">
                  <a:solidFill>
                    <a:srgbClr val="23150E"/>
                  </a:solidFill>
                  <a:latin typeface="Arial" panose="020B0604020202020204"/>
                  <a:ea typeface="+mn-ea"/>
                </a:rPr>
                <a:t>Render passes:</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r>
                <a:rPr lang="en-US" sz="1350" err="1">
                  <a:solidFill>
                    <a:srgbClr val="23150E"/>
                  </a:solidFill>
                  <a:latin typeface="Palatino Linotype" panose="02040502050505030304" pitchFamily="18" charset="0"/>
                  <a:ea typeface="+mn-ea"/>
                </a:rPr>
                <a:t>generateSamples</a:t>
              </a:r>
              <a:r>
                <a:rPr lang="en-US" sz="1350">
                  <a:solidFill>
                    <a:srgbClr val="23150E"/>
                  </a:solidFill>
                  <a:latin typeface="Palatino Linotype" panose="02040502050505030304" pitchFamily="18" charset="0"/>
                  <a:ea typeface="+mn-ea"/>
                </a:rPr>
                <a:t>()</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r>
                <a:rPr lang="en-US" sz="1350" err="1">
                  <a:solidFill>
                    <a:srgbClr val="23150E"/>
                  </a:solidFill>
                  <a:latin typeface="Palatino Linotype" panose="02040502050505030304" pitchFamily="18" charset="0"/>
                  <a:ea typeface="+mn-ea"/>
                </a:rPr>
                <a:t>reuseTemporally</a:t>
              </a:r>
              <a:r>
                <a:rPr lang="en-US" sz="1350">
                  <a:solidFill>
                    <a:srgbClr val="23150E"/>
                  </a:solidFill>
                  <a:latin typeface="Palatino Linotype" panose="02040502050505030304" pitchFamily="18" charset="0"/>
                  <a:ea typeface="+mn-ea"/>
                </a:rPr>
                <a:t>()</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r>
                <a:rPr lang="en-US" sz="1350" err="1">
                  <a:solidFill>
                    <a:srgbClr val="23150E"/>
                  </a:solidFill>
                  <a:latin typeface="Palatino Linotype" panose="02040502050505030304" pitchFamily="18" charset="0"/>
                  <a:ea typeface="+mn-ea"/>
                </a:rPr>
                <a:t>reuseSpatially</a:t>
              </a:r>
              <a:r>
                <a:rPr lang="en-US" sz="1350">
                  <a:solidFill>
                    <a:srgbClr val="23150E"/>
                  </a:solidFill>
                  <a:latin typeface="Palatino Linotype" panose="02040502050505030304" pitchFamily="18" charset="0"/>
                  <a:ea typeface="+mn-ea"/>
                </a:rPr>
                <a:t>()</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r>
                <a:rPr lang="en-US" sz="1350" err="1">
                  <a:solidFill>
                    <a:srgbClr val="23150E"/>
                  </a:solidFill>
                  <a:latin typeface="Palatino Linotype" panose="02040502050505030304" pitchFamily="18" charset="0"/>
                  <a:ea typeface="+mn-ea"/>
                </a:rPr>
                <a:t>reuseSpatially</a:t>
              </a:r>
              <a:r>
                <a:rPr lang="en-US" sz="1350">
                  <a:solidFill>
                    <a:srgbClr val="23150E"/>
                  </a:solidFill>
                  <a:latin typeface="Palatino Linotype" panose="02040502050505030304" pitchFamily="18" charset="0"/>
                  <a:ea typeface="+mn-ea"/>
                </a:rPr>
                <a:t>()</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p>
            <a:p>
              <a:pPr algn="l" defTabSz="685800" eaLnBrk="1" fontAlgn="auto" hangingPunct="1">
                <a:lnSpc>
                  <a:spcPts val="2025"/>
                </a:lnSpc>
                <a:spcBef>
                  <a:spcPts val="0"/>
                </a:spcBef>
                <a:spcAft>
                  <a:spcPts val="0"/>
                </a:spcAft>
                <a:defRPr/>
              </a:pPr>
              <a:r>
                <a:rPr lang="en-US" sz="1350">
                  <a:solidFill>
                    <a:srgbClr val="23150E"/>
                  </a:solidFill>
                  <a:latin typeface="Palatino Linotype" panose="02040502050505030304" pitchFamily="18" charset="0"/>
                  <a:ea typeface="+mn-ea"/>
                </a:rPr>
                <a:t>    </a:t>
              </a:r>
              <a:r>
                <a:rPr lang="en-US" sz="1350" err="1">
                  <a:solidFill>
                    <a:srgbClr val="23150E"/>
                  </a:solidFill>
                  <a:latin typeface="Palatino Linotype" panose="02040502050505030304" pitchFamily="18" charset="0"/>
                  <a:ea typeface="+mn-ea"/>
                </a:rPr>
                <a:t>shadePixel</a:t>
              </a:r>
              <a:r>
                <a:rPr lang="en-US" sz="1350">
                  <a:solidFill>
                    <a:srgbClr val="23150E"/>
                  </a:solidFill>
                  <a:latin typeface="Palatino Linotype" panose="02040502050505030304" pitchFamily="18" charset="0"/>
                  <a:ea typeface="+mn-ea"/>
                </a:rPr>
                <a:t>()</a:t>
              </a:r>
            </a:p>
            <a:p>
              <a:pPr marL="177404" indent="-177404" algn="l" defTabSz="685800" eaLnBrk="1" fontAlgn="auto" hangingPunct="1">
                <a:lnSpc>
                  <a:spcPts val="2025"/>
                </a:lnSpc>
                <a:spcBef>
                  <a:spcPts val="0"/>
                </a:spcBef>
                <a:spcAft>
                  <a:spcPts val="450"/>
                </a:spcAft>
                <a:buClr>
                  <a:srgbClr val="DEA634"/>
                </a:buClr>
                <a:buFont typeface="Arial" panose="020B0604020202020204" pitchFamily="34" charset="0"/>
                <a:buChar char="•"/>
                <a:defRPr/>
              </a:pPr>
              <a:endParaRPr lang="en-US" sz="1350">
                <a:solidFill>
                  <a:srgbClr val="23150E"/>
                </a:solidFill>
                <a:latin typeface="Arial" panose="020B0604020202020204"/>
                <a:ea typeface="+mn-ea"/>
              </a:endParaRPr>
            </a:p>
          </p:txBody>
        </p:sp>
      </p:grpSp>
      <p:pic>
        <p:nvPicPr>
          <p:cNvPr id="26" name="Picture 25">
            <a:extLst>
              <a:ext uri="{FF2B5EF4-FFF2-40B4-BE49-F238E27FC236}">
                <a16:creationId xmlns:a16="http://schemas.microsoft.com/office/drawing/2014/main" id="{1FBA2994-464B-8B9F-DA58-0AAF34D30D27}"/>
              </a:ext>
            </a:extLst>
          </p:cNvPr>
          <p:cNvPicPr>
            <a:picLocks noChangeAspect="1"/>
          </p:cNvPicPr>
          <p:nvPr/>
        </p:nvPicPr>
        <p:blipFill>
          <a:blip r:embed="rId3"/>
          <a:stretch>
            <a:fillRect/>
          </a:stretch>
        </p:blipFill>
        <p:spPr>
          <a:xfrm>
            <a:off x="123896" y="1969504"/>
            <a:ext cx="4195499" cy="2997312"/>
          </a:xfrm>
          <a:prstGeom prst="rect">
            <a:avLst/>
          </a:prstGeom>
        </p:spPr>
      </p:pic>
      <p:sp>
        <p:nvSpPr>
          <p:cNvPr id="2" name="Rectangle 1">
            <a:extLst>
              <a:ext uri="{FF2B5EF4-FFF2-40B4-BE49-F238E27FC236}">
                <a16:creationId xmlns:a16="http://schemas.microsoft.com/office/drawing/2014/main" id="{22F2EEE3-EE6B-66B2-F18C-140F2DF73103}"/>
              </a:ext>
            </a:extLst>
          </p:cNvPr>
          <p:cNvSpPr/>
          <p:nvPr/>
        </p:nvSpPr>
        <p:spPr>
          <a:xfrm>
            <a:off x="582930" y="2503170"/>
            <a:ext cx="3434715" cy="765810"/>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defRPr/>
            </a:pPr>
            <a:endParaRPr lang="en-US" sz="1350">
              <a:solidFill>
                <a:srgbClr val="FFFFFF"/>
              </a:solidFill>
              <a:latin typeface="Arial" panose="020B0604020202020204"/>
            </a:endParaRPr>
          </a:p>
        </p:txBody>
      </p:sp>
      <p:sp>
        <p:nvSpPr>
          <p:cNvPr id="3" name="Rectangle 2">
            <a:extLst>
              <a:ext uri="{FF2B5EF4-FFF2-40B4-BE49-F238E27FC236}">
                <a16:creationId xmlns:a16="http://schemas.microsoft.com/office/drawing/2014/main" id="{B689C6C6-84F6-988C-AA95-5C8CB4DEACAC}"/>
              </a:ext>
            </a:extLst>
          </p:cNvPr>
          <p:cNvSpPr/>
          <p:nvPr/>
        </p:nvSpPr>
        <p:spPr>
          <a:xfrm>
            <a:off x="582930" y="3268980"/>
            <a:ext cx="3691890" cy="834390"/>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defRPr/>
            </a:pPr>
            <a:endParaRPr lang="en-US" sz="1350">
              <a:solidFill>
                <a:srgbClr val="FFFFFF"/>
              </a:solidFill>
              <a:latin typeface="Arial" panose="020B0604020202020204"/>
            </a:endParaRPr>
          </a:p>
        </p:txBody>
      </p:sp>
      <p:grpSp>
        <p:nvGrpSpPr>
          <p:cNvPr id="11" name="Group 10">
            <a:extLst>
              <a:ext uri="{FF2B5EF4-FFF2-40B4-BE49-F238E27FC236}">
                <a16:creationId xmlns:a16="http://schemas.microsoft.com/office/drawing/2014/main" id="{920272DE-DEAD-AE05-EA41-A32DA9BF2AA7}"/>
              </a:ext>
            </a:extLst>
          </p:cNvPr>
          <p:cNvGrpSpPr/>
          <p:nvPr/>
        </p:nvGrpSpPr>
        <p:grpSpPr>
          <a:xfrm>
            <a:off x="675797" y="4393523"/>
            <a:ext cx="1973171" cy="241897"/>
            <a:chOff x="901064" y="3856472"/>
            <a:chExt cx="2516030" cy="319156"/>
          </a:xfrm>
        </p:grpSpPr>
        <p:sp>
          <p:nvSpPr>
            <p:cNvPr id="12" name="Rectangle 11">
              <a:extLst>
                <a:ext uri="{FF2B5EF4-FFF2-40B4-BE49-F238E27FC236}">
                  <a16:creationId xmlns:a16="http://schemas.microsoft.com/office/drawing/2014/main" id="{7CB869DC-A988-0930-5904-7D04134DD8C5}"/>
                </a:ext>
              </a:extLst>
            </p:cNvPr>
            <p:cNvSpPr/>
            <p:nvPr/>
          </p:nvSpPr>
          <p:spPr>
            <a:xfrm>
              <a:off x="901064" y="3864853"/>
              <a:ext cx="2516030" cy="3107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eaLnBrk="1" fontAlgn="auto" hangingPunct="1">
                <a:spcBef>
                  <a:spcPts val="0"/>
                </a:spcBef>
                <a:spcAft>
                  <a:spcPts val="0"/>
                </a:spcAft>
                <a:defRPr/>
              </a:pPr>
              <a:endParaRPr lang="en-US" sz="1350">
                <a:solidFill>
                  <a:srgbClr val="FFFFFF"/>
                </a:solidFill>
                <a:latin typeface="Arial" panose="020B0604020202020204"/>
              </a:endParaRPr>
            </a:p>
          </p:txBody>
        </p:sp>
        <p:pic>
          <p:nvPicPr>
            <p:cNvPr id="13" name="Picture 12">
              <a:extLst>
                <a:ext uri="{FF2B5EF4-FFF2-40B4-BE49-F238E27FC236}">
                  <a16:creationId xmlns:a16="http://schemas.microsoft.com/office/drawing/2014/main" id="{520B5D4B-62C2-5338-44EC-41F2F53D081E}"/>
                </a:ext>
              </a:extLst>
            </p:cNvPr>
            <p:cNvPicPr>
              <a:picLocks noChangeAspect="1"/>
            </p:cNvPicPr>
            <p:nvPr/>
          </p:nvPicPr>
          <p:blipFill>
            <a:blip r:embed="rId4">
              <a:alphaModFix/>
            </a:blip>
            <a:stretch>
              <a:fillRect/>
            </a:stretch>
          </p:blipFill>
          <p:spPr>
            <a:xfrm>
              <a:off x="901064" y="3856472"/>
              <a:ext cx="2287429" cy="311137"/>
            </a:xfrm>
            <a:prstGeom prst="rect">
              <a:avLst/>
            </a:prstGeom>
          </p:spPr>
        </p:pic>
      </p:grpSp>
    </p:spTree>
    <p:extLst>
      <p:ext uri="{BB962C8B-B14F-4D97-AF65-F5344CB8AC3E}">
        <p14:creationId xmlns:p14="http://schemas.microsoft.com/office/powerpoint/2010/main" val="22936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Irradiance Calculation</a:t>
            </a:r>
          </a:p>
        </p:txBody>
      </p:sp>
      <p:pic>
        <p:nvPicPr>
          <p:cNvPr id="1247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1887538"/>
            <a:ext cx="3513137"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247237" name="Object 5"/>
          <p:cNvGraphicFramePr>
            <a:graphicFrameLocks noChangeAspect="1"/>
          </p:cNvGraphicFramePr>
          <p:nvPr>
            <p:extLst>
              <p:ext uri="{D42A27DB-BD31-4B8C-83A1-F6EECF244321}">
                <p14:modId xmlns:p14="http://schemas.microsoft.com/office/powerpoint/2010/main" val="635015291"/>
              </p:ext>
            </p:extLst>
          </p:nvPr>
        </p:nvGraphicFramePr>
        <p:xfrm>
          <a:off x="3052763" y="1436688"/>
          <a:ext cx="942975" cy="458787"/>
        </p:xfrm>
        <a:graphic>
          <a:graphicData uri="http://schemas.openxmlformats.org/presentationml/2006/ole">
            <mc:AlternateContent xmlns:mc="http://schemas.openxmlformats.org/markup-compatibility/2006">
              <mc:Choice xmlns:v="urn:schemas-microsoft-com:vml" Requires="v">
                <p:oleObj name="Equation" r:id="rId3" imgW="495300" imgH="241300" progId="Equation.DSMT4">
                  <p:embed/>
                </p:oleObj>
              </mc:Choice>
              <mc:Fallback>
                <p:oleObj name="Equation" r:id="rId3" imgW="495300" imgH="241300" progId="Equation.DSMT4">
                  <p:embed/>
                  <p:pic>
                    <p:nvPicPr>
                      <p:cNvPr id="0" name=""/>
                      <p:cNvPicPr>
                        <a:picLocks noChangeAspect="1" noChangeArrowheads="1"/>
                      </p:cNvPicPr>
                      <p:nvPr/>
                    </p:nvPicPr>
                    <p:blipFill>
                      <a:blip r:embed="rId4"/>
                      <a:srcRect/>
                      <a:stretch>
                        <a:fillRect/>
                      </a:stretch>
                    </p:blipFill>
                    <p:spPr bwMode="auto">
                      <a:xfrm>
                        <a:off x="3052763" y="1436688"/>
                        <a:ext cx="942975" cy="458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47238" name="Object 6"/>
          <p:cNvGraphicFramePr>
            <a:graphicFrameLocks noChangeAspect="1"/>
          </p:cNvGraphicFramePr>
          <p:nvPr>
            <p:extLst>
              <p:ext uri="{D42A27DB-BD31-4B8C-83A1-F6EECF244321}">
                <p14:modId xmlns:p14="http://schemas.microsoft.com/office/powerpoint/2010/main" val="800702373"/>
              </p:ext>
            </p:extLst>
          </p:nvPr>
        </p:nvGraphicFramePr>
        <p:xfrm>
          <a:off x="504825" y="4114800"/>
          <a:ext cx="3216275" cy="630238"/>
        </p:xfrm>
        <a:graphic>
          <a:graphicData uri="http://schemas.openxmlformats.org/presentationml/2006/ole">
            <mc:AlternateContent xmlns:mc="http://schemas.openxmlformats.org/markup-compatibility/2006">
              <mc:Choice xmlns:v="urn:schemas-microsoft-com:vml" Requires="v">
                <p:oleObj name="Equation" r:id="rId5" imgW="1689100" imgH="330200" progId="Equation.DSMT4">
                  <p:embed/>
                </p:oleObj>
              </mc:Choice>
              <mc:Fallback>
                <p:oleObj name="Equation" r:id="rId5" imgW="1689100" imgH="330200" progId="Equation.DSMT4">
                  <p:embed/>
                  <p:pic>
                    <p:nvPicPr>
                      <p:cNvPr id="0" name=""/>
                      <p:cNvPicPr>
                        <a:picLocks noChangeAspect="1" noChangeArrowheads="1"/>
                      </p:cNvPicPr>
                      <p:nvPr/>
                    </p:nvPicPr>
                    <p:blipFill>
                      <a:blip r:embed="rId6"/>
                      <a:srcRect/>
                      <a:stretch>
                        <a:fillRect/>
                      </a:stretch>
                    </p:blipFill>
                    <p:spPr bwMode="auto">
                      <a:xfrm>
                        <a:off x="504825" y="4114800"/>
                        <a:ext cx="3216275" cy="630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2472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788" y="3892550"/>
            <a:ext cx="4141787"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47240" name="Text Box 8"/>
          <p:cNvSpPr txBox="1">
            <a:spLocks noChangeArrowheads="1"/>
          </p:cNvSpPr>
          <p:nvPr/>
        </p:nvSpPr>
        <p:spPr bwMode="auto">
          <a:xfrm>
            <a:off x="5597525" y="4471988"/>
            <a:ext cx="12366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position</a:t>
            </a:r>
          </a:p>
        </p:txBody>
      </p:sp>
      <p:sp>
        <p:nvSpPr>
          <p:cNvPr id="1247241" name="Text Box 9"/>
          <p:cNvSpPr txBox="1">
            <a:spLocks noChangeArrowheads="1"/>
          </p:cNvSpPr>
          <p:nvPr/>
        </p:nvSpPr>
        <p:spPr bwMode="auto">
          <a:xfrm>
            <a:off x="7426325" y="4473575"/>
            <a:ext cx="12017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rotation</a:t>
            </a:r>
          </a:p>
        </p:txBody>
      </p:sp>
      <p:pic>
        <p:nvPicPr>
          <p:cNvPr id="124724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8463" y="5435600"/>
            <a:ext cx="4727575" cy="627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47243" name="Text Box 11"/>
          <p:cNvSpPr txBox="1">
            <a:spLocks noChangeArrowheads="1"/>
          </p:cNvSpPr>
          <p:nvPr/>
        </p:nvSpPr>
        <p:spPr bwMode="auto">
          <a:xfrm>
            <a:off x="5322888" y="6249988"/>
            <a:ext cx="35591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Derivation in Ward paper</a:t>
            </a:r>
          </a:p>
        </p:txBody>
      </p:sp>
      <p:graphicFrame>
        <p:nvGraphicFramePr>
          <p:cNvPr id="1247244" name="Object 12"/>
          <p:cNvGraphicFramePr>
            <a:graphicFrameLocks noChangeAspect="1"/>
          </p:cNvGraphicFramePr>
          <p:nvPr>
            <p:extLst>
              <p:ext uri="{D42A27DB-BD31-4B8C-83A1-F6EECF244321}">
                <p14:modId xmlns:p14="http://schemas.microsoft.com/office/powerpoint/2010/main" val="4294259100"/>
              </p:ext>
            </p:extLst>
          </p:nvPr>
        </p:nvGraphicFramePr>
        <p:xfrm>
          <a:off x="4381500" y="1736725"/>
          <a:ext cx="3036888" cy="1385888"/>
        </p:xfrm>
        <a:graphic>
          <a:graphicData uri="http://schemas.openxmlformats.org/presentationml/2006/ole">
            <mc:AlternateContent xmlns:mc="http://schemas.openxmlformats.org/markup-compatibility/2006">
              <mc:Choice xmlns:v="urn:schemas-microsoft-com:vml" Requires="v">
                <p:oleObj name="Equation" r:id="rId9" imgW="1447800" imgH="660400" progId="Equation.DSMT4">
                  <p:embed/>
                </p:oleObj>
              </mc:Choice>
              <mc:Fallback>
                <p:oleObj name="Equation" r:id="rId9" imgW="1447800" imgH="660400" progId="Equation.DSMT4">
                  <p:embed/>
                  <p:pic>
                    <p:nvPicPr>
                      <p:cNvPr id="0" name=""/>
                      <p:cNvPicPr>
                        <a:picLocks noChangeAspect="1" noChangeArrowheads="1"/>
                      </p:cNvPicPr>
                      <p:nvPr/>
                    </p:nvPicPr>
                    <p:blipFill>
                      <a:blip r:embed="rId10"/>
                      <a:srcRect/>
                      <a:stretch>
                        <a:fillRect/>
                      </a:stretch>
                    </p:blipFill>
                    <p:spPr bwMode="auto">
                      <a:xfrm>
                        <a:off x="4381500" y="1736725"/>
                        <a:ext cx="3036888" cy="1385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47245" name="Object 13"/>
          <p:cNvGraphicFramePr>
            <a:graphicFrameLocks noChangeAspect="1"/>
          </p:cNvGraphicFramePr>
          <p:nvPr>
            <p:extLst>
              <p:ext uri="{D42A27DB-BD31-4B8C-83A1-F6EECF244321}">
                <p14:modId xmlns:p14="http://schemas.microsoft.com/office/powerpoint/2010/main" val="1617419100"/>
              </p:ext>
            </p:extLst>
          </p:nvPr>
        </p:nvGraphicFramePr>
        <p:xfrm>
          <a:off x="7847013" y="2100263"/>
          <a:ext cx="1131887" cy="630237"/>
        </p:xfrm>
        <a:graphic>
          <a:graphicData uri="http://schemas.openxmlformats.org/presentationml/2006/ole">
            <mc:AlternateContent xmlns:mc="http://schemas.openxmlformats.org/markup-compatibility/2006">
              <mc:Choice xmlns:v="urn:schemas-microsoft-com:vml" Requires="v">
                <p:oleObj name="Equation" r:id="rId11" imgW="800100" imgH="444500" progId="Equation.DSMT4">
                  <p:embed/>
                </p:oleObj>
              </mc:Choice>
              <mc:Fallback>
                <p:oleObj name="Equation" r:id="rId11" imgW="800100" imgH="444500" progId="Equation.DSMT4">
                  <p:embed/>
                  <p:pic>
                    <p:nvPicPr>
                      <p:cNvPr id="0" name=""/>
                      <p:cNvPicPr>
                        <a:picLocks noChangeAspect="1" noChangeArrowheads="1"/>
                      </p:cNvPicPr>
                      <p:nvPr/>
                    </p:nvPicPr>
                    <p:blipFill>
                      <a:blip r:embed="rId12"/>
                      <a:srcRect/>
                      <a:stretch>
                        <a:fillRect/>
                      </a:stretch>
                    </p:blipFill>
                    <p:spPr bwMode="auto">
                      <a:xfrm>
                        <a:off x="7847013" y="2100263"/>
                        <a:ext cx="1131887" cy="6302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920088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72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72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7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72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7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472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7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7240" grpId="0"/>
      <p:bldP spid="1247241" grpId="0"/>
      <p:bldP spid="12472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p:txBody>
          <a:bodyPr/>
          <a:lstStyle/>
          <a:p>
            <a:r>
              <a:rPr lang="en-US"/>
              <a:t>Algorithm Outline</a:t>
            </a:r>
          </a:p>
        </p:txBody>
      </p:sp>
      <p:sp>
        <p:nvSpPr>
          <p:cNvPr id="1248259" name="Rectangle 3"/>
          <p:cNvSpPr>
            <a:spLocks noGrp="1" noChangeArrowheads="1"/>
          </p:cNvSpPr>
          <p:nvPr>
            <p:ph type="body" idx="1"/>
          </p:nvPr>
        </p:nvSpPr>
        <p:spPr/>
        <p:txBody>
          <a:bodyPr/>
          <a:lstStyle/>
          <a:p>
            <a:r>
              <a:rPr lang="en-US"/>
              <a:t>Find all samples with w(x) &gt; q</a:t>
            </a:r>
          </a:p>
          <a:p>
            <a:r>
              <a:rPr lang="en-US"/>
              <a:t>if ( samples found )</a:t>
            </a:r>
          </a:p>
          <a:p>
            <a:pPr lvl="1"/>
            <a:r>
              <a:rPr lang="en-US"/>
              <a:t>interpolate</a:t>
            </a:r>
          </a:p>
          <a:p>
            <a:r>
              <a:rPr lang="en-US"/>
              <a:t>else</a:t>
            </a:r>
          </a:p>
          <a:p>
            <a:pPr lvl="1"/>
            <a:r>
              <a:rPr lang="en-US"/>
              <a:t>compute new irradiance</a:t>
            </a:r>
          </a:p>
          <a:p>
            <a:r>
              <a:rPr lang="en-US"/>
              <a:t>N.B. Subsample the image first and then fill in</a:t>
            </a:r>
          </a:p>
        </p:txBody>
      </p:sp>
    </p:spTree>
    <p:extLst>
      <p:ext uri="{BB962C8B-B14F-4D97-AF65-F5344CB8AC3E}">
        <p14:creationId xmlns:p14="http://schemas.microsoft.com/office/powerpoint/2010/main" val="23531773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Grp="1" noChangeArrowheads="1"/>
          </p:cNvSpPr>
          <p:nvPr>
            <p:ph type="title"/>
          </p:nvPr>
        </p:nvSpPr>
        <p:spPr/>
        <p:txBody>
          <a:bodyPr/>
          <a:lstStyle/>
          <a:p>
            <a:r>
              <a:rPr lang="en-US"/>
              <a:t>Irradiance Caching Example</a:t>
            </a:r>
          </a:p>
        </p:txBody>
      </p:sp>
      <p:pic>
        <p:nvPicPr>
          <p:cNvPr id="1249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444625"/>
            <a:ext cx="4921250" cy="3676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49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3273425"/>
            <a:ext cx="4591050" cy="344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49286" name="Text Box 6"/>
          <p:cNvSpPr txBox="1">
            <a:spLocks noChangeArrowheads="1"/>
          </p:cNvSpPr>
          <p:nvPr/>
        </p:nvSpPr>
        <p:spPr bwMode="auto">
          <a:xfrm>
            <a:off x="5116513" y="1471613"/>
            <a:ext cx="1778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Final Image</a:t>
            </a:r>
          </a:p>
        </p:txBody>
      </p:sp>
      <p:sp>
        <p:nvSpPr>
          <p:cNvPr id="1249287" name="Text Box 7"/>
          <p:cNvSpPr txBox="1">
            <a:spLocks noChangeArrowheads="1"/>
          </p:cNvSpPr>
          <p:nvPr/>
        </p:nvSpPr>
        <p:spPr bwMode="auto">
          <a:xfrm>
            <a:off x="5668963" y="2838450"/>
            <a:ext cx="26098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Sample Locations</a:t>
            </a:r>
          </a:p>
        </p:txBody>
      </p:sp>
    </p:spTree>
    <p:extLst>
      <p:ext uri="{BB962C8B-B14F-4D97-AF65-F5344CB8AC3E}">
        <p14:creationId xmlns:p14="http://schemas.microsoft.com/office/powerpoint/2010/main" val="42560547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US"/>
              <a:t>Motivation</a:t>
            </a:r>
          </a:p>
        </p:txBody>
      </p:sp>
      <p:sp>
        <p:nvSpPr>
          <p:cNvPr id="1740803" name="Rectangle 3"/>
          <p:cNvSpPr>
            <a:spLocks noGrp="1" noChangeArrowheads="1"/>
          </p:cNvSpPr>
          <p:nvPr>
            <p:ph type="body" idx="1"/>
          </p:nvPr>
        </p:nvSpPr>
        <p:spPr>
          <a:xfrm>
            <a:off x="387350" y="1163163"/>
            <a:ext cx="8940800" cy="5029200"/>
          </a:xfrm>
        </p:spPr>
        <p:txBody>
          <a:bodyPr/>
          <a:lstStyle/>
          <a:p>
            <a:r>
              <a:rPr lang="en-US" dirty="0"/>
              <a:t>Rendering Equation since 86, Path Tracer in HW 3</a:t>
            </a:r>
          </a:p>
          <a:p>
            <a:r>
              <a:rPr lang="en-US" dirty="0"/>
              <a:t>So, is Monte Carlo rendering solved?</a:t>
            </a:r>
          </a:p>
          <a:p>
            <a:r>
              <a:rPr lang="en-US" i="1" dirty="0"/>
              <a:t>Can it be made more efficient (90s until today)?</a:t>
            </a:r>
          </a:p>
          <a:p>
            <a:pPr lvl="1"/>
            <a:r>
              <a:rPr lang="en-US" dirty="0"/>
              <a:t>Multiple Importance Sampling (Homework 4)</a:t>
            </a:r>
          </a:p>
          <a:p>
            <a:pPr lvl="1"/>
            <a:r>
              <a:rPr lang="en-US" dirty="0"/>
              <a:t>Irradiance Caching takes advantage of coherence</a:t>
            </a:r>
          </a:p>
          <a:p>
            <a:pPr lvl="1"/>
            <a:r>
              <a:rPr lang="en-US" i="1" dirty="0"/>
              <a:t>Correct sampling: Stratified, Multiple Importance, Bidirectional Path Tracing, Metropolis, VCM/UPS, </a:t>
            </a:r>
            <a:r>
              <a:rPr lang="mr-IN" i="1" dirty="0"/>
              <a:t>…</a:t>
            </a:r>
            <a:endParaRPr lang="en-US" i="1" dirty="0"/>
          </a:p>
          <a:p>
            <a:pPr lvl="1"/>
            <a:r>
              <a:rPr lang="en-US" dirty="0"/>
              <a:t>Photon Mapping</a:t>
            </a:r>
          </a:p>
          <a:p>
            <a:pPr lvl="1"/>
            <a:r>
              <a:rPr lang="en-US" dirty="0"/>
              <a:t>Modern adaptive sampling, cut-based integration</a:t>
            </a:r>
          </a:p>
          <a:p>
            <a:pPr lvl="1"/>
            <a:endParaRPr lang="en-US" dirty="0"/>
          </a:p>
          <a:p>
            <a:pPr lvl="1"/>
            <a:r>
              <a:rPr lang="en-US" dirty="0"/>
              <a:t>Advanced topics (next time)</a:t>
            </a:r>
          </a:p>
          <a:p>
            <a:pPr lvl="1"/>
            <a:r>
              <a:rPr lang="en-US" dirty="0"/>
              <a:t>Denoising (next time)</a:t>
            </a:r>
          </a:p>
          <a:p>
            <a:r>
              <a:rPr lang="en-US" dirty="0"/>
              <a:t>High level: refs on slides, ask if need to track down</a:t>
            </a:r>
          </a:p>
          <a:p>
            <a:pPr lvl="1"/>
            <a:endParaRPr lang="en-US" dirty="0"/>
          </a:p>
        </p:txBody>
      </p:sp>
    </p:spTree>
    <p:extLst>
      <p:ext uri="{BB962C8B-B14F-4D97-AF65-F5344CB8AC3E}">
        <p14:creationId xmlns:p14="http://schemas.microsoft.com/office/powerpoint/2010/main" val="4275162809"/>
      </p:ext>
    </p:extLst>
  </p:cSld>
  <p:clrMapOvr>
    <a:masterClrMapping/>
  </p:clrMapOvr>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1_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1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SIGGRAPH 2023">
      <a:dk1>
        <a:srgbClr val="23150E"/>
      </a:dk1>
      <a:lt1>
        <a:srgbClr val="FFFFFF"/>
      </a:lt1>
      <a:dk2>
        <a:srgbClr val="23150E"/>
      </a:dk2>
      <a:lt2>
        <a:srgbClr val="FFFFFF"/>
      </a:lt2>
      <a:accent1>
        <a:srgbClr val="F07C46"/>
      </a:accent1>
      <a:accent2>
        <a:srgbClr val="DEA634"/>
      </a:accent2>
      <a:accent3>
        <a:srgbClr val="FFB0A3"/>
      </a:accent3>
      <a:accent4>
        <a:srgbClr val="D7B88F"/>
      </a:accent4>
      <a:accent5>
        <a:srgbClr val="F5EDE3"/>
      </a:accent5>
      <a:accent6>
        <a:srgbClr val="E0E0DF"/>
      </a:accent6>
      <a:hlink>
        <a:srgbClr val="F07C46"/>
      </a:hlink>
      <a:folHlink>
        <a:srgbClr val="F07C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SIGGRAPH 2023">
      <a:dk1>
        <a:srgbClr val="23150E"/>
      </a:dk1>
      <a:lt1>
        <a:srgbClr val="FFFFFF"/>
      </a:lt1>
      <a:dk2>
        <a:srgbClr val="23150E"/>
      </a:dk2>
      <a:lt2>
        <a:srgbClr val="FFFFFF"/>
      </a:lt2>
      <a:accent1>
        <a:srgbClr val="F07C46"/>
      </a:accent1>
      <a:accent2>
        <a:srgbClr val="DEA634"/>
      </a:accent2>
      <a:accent3>
        <a:srgbClr val="FFB0A3"/>
      </a:accent3>
      <a:accent4>
        <a:srgbClr val="D7B88F"/>
      </a:accent4>
      <a:accent5>
        <a:srgbClr val="F5EDE3"/>
      </a:accent5>
      <a:accent6>
        <a:srgbClr val="E0E0DF"/>
      </a:accent6>
      <a:hlink>
        <a:srgbClr val="F07C46"/>
      </a:hlink>
      <a:folHlink>
        <a:srgbClr val="F07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txDef>
      <a:spPr>
        <a:noFill/>
      </a:spPr>
      <a:bodyPr wrap="square" lIns="0" rtlCol="0">
        <a:spAutoFit/>
      </a:bodyPr>
      <a:lstStyle>
        <a:defPPr marL="236538" indent="-236538" algn="l">
          <a:lnSpc>
            <a:spcPct val="130000"/>
          </a:lnSpc>
          <a:spcAft>
            <a:spcPts val="600"/>
          </a:spcAft>
          <a:buClr>
            <a:schemeClr val="accent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26502</TotalTime>
  <Words>2744</Words>
  <Application>Microsoft Macintosh PowerPoint</Application>
  <PresentationFormat>Letter Paper (8.5x11 in)</PresentationFormat>
  <Paragraphs>526</Paragraphs>
  <Slides>56</Slides>
  <Notes>22</Notes>
  <HiddenSlides>0</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2</vt:i4>
      </vt:variant>
      <vt:variant>
        <vt:lpstr>Slide Titles</vt:lpstr>
      </vt:variant>
      <vt:variant>
        <vt:i4>56</vt:i4>
      </vt:variant>
    </vt:vector>
  </HeadingPairs>
  <TitlesOfParts>
    <vt:vector size="73" baseType="lpstr">
      <vt:lpstr>Palatino Linotype</vt:lpstr>
      <vt:lpstr>Arial</vt:lpstr>
      <vt:lpstr>Times New Roman</vt:lpstr>
      <vt:lpstr>Trebuchet MS</vt:lpstr>
      <vt:lpstr>Cambria Math</vt:lpstr>
      <vt:lpstr>Calibri</vt:lpstr>
      <vt:lpstr>Wingdings</vt:lpstr>
      <vt:lpstr>System Font Regular</vt:lpstr>
      <vt:lpstr>Default Design</vt:lpstr>
      <vt:lpstr>1_Default Design</vt:lpstr>
      <vt:lpstr>2_Default Design</vt:lpstr>
      <vt:lpstr>3_Default Design</vt:lpstr>
      <vt:lpstr>1_Custom Design</vt:lpstr>
      <vt:lpstr>Office Theme</vt:lpstr>
      <vt:lpstr>1_Office Theme</vt:lpstr>
      <vt:lpstr>Equation</vt:lpstr>
      <vt:lpstr>Image</vt:lpstr>
      <vt:lpstr>Computer Graphics II: Rendering</vt:lpstr>
      <vt:lpstr>To Do</vt:lpstr>
      <vt:lpstr>Motivation</vt:lpstr>
      <vt:lpstr>Smoothness of Indirect Lighting</vt:lpstr>
      <vt:lpstr>Irradiance Caching</vt:lpstr>
      <vt:lpstr>Irradiance Calculation</vt:lpstr>
      <vt:lpstr>Algorithm Outline</vt:lpstr>
      <vt:lpstr>Irradiance Caching Example</vt:lpstr>
      <vt:lpstr>Motivation</vt:lpstr>
      <vt:lpstr>Better Sampling</vt:lpstr>
      <vt:lpstr>PowerPoint Presentation</vt:lpstr>
      <vt:lpstr>Comparison of simple patterns</vt:lpstr>
      <vt:lpstr>Spectrally Optimal Sampling</vt:lpstr>
      <vt:lpstr>Light Ray Tracing</vt:lpstr>
      <vt:lpstr>Path Tracing: From Lights</vt:lpstr>
      <vt:lpstr>Bidirectional Path Tracing</vt:lpstr>
      <vt:lpstr>Comparison</vt:lpstr>
      <vt:lpstr>Motivation</vt:lpstr>
      <vt:lpstr>Why Photon Map?</vt:lpstr>
      <vt:lpstr>Caustics</vt:lpstr>
      <vt:lpstr>Caustics</vt:lpstr>
      <vt:lpstr>Reflections Inside a Metal Ring</vt:lpstr>
      <vt:lpstr>Caustics on Glossy Surfaces</vt:lpstr>
      <vt:lpstr>HDR Environment Illumination</vt:lpstr>
      <vt:lpstr>Global Illumination</vt:lpstr>
      <vt:lpstr>Direct Illumination</vt:lpstr>
      <vt:lpstr>Specular Reflection</vt:lpstr>
      <vt:lpstr>Caustics</vt:lpstr>
      <vt:lpstr>Indirect Illumination</vt:lpstr>
      <vt:lpstr>Cornell Box</vt:lpstr>
      <vt:lpstr>Box: Global Photons</vt:lpstr>
      <vt:lpstr>Mies House:  Swimming Pool</vt:lpstr>
      <vt:lpstr>Motivation</vt:lpstr>
      <vt:lpstr>Lightcuts </vt:lpstr>
      <vt:lpstr>Complex Lighting</vt:lpstr>
      <vt:lpstr>Key Concepts</vt:lpstr>
      <vt:lpstr>Key Concepts</vt:lpstr>
      <vt:lpstr>Simple Example</vt:lpstr>
      <vt:lpstr>Three Example Cuts</vt:lpstr>
      <vt:lpstr>Three Example Cuts</vt:lpstr>
      <vt:lpstr>Three Example Cuts</vt:lpstr>
      <vt:lpstr>Three Example Cuts</vt:lpstr>
      <vt:lpstr>PowerPoint Presentation</vt:lpstr>
      <vt:lpstr>NVIDIA ReSTIR RTX DI</vt:lpstr>
      <vt:lpstr>What is ReSTIR?</vt:lpstr>
      <vt:lpstr>Resampled importance sampling</vt:lpstr>
      <vt:lpstr>Pdf converges to target</vt:lpstr>
      <vt:lpstr>Pdf converges to target</vt:lpstr>
      <vt:lpstr>Ris: Concepts</vt:lpstr>
      <vt:lpstr>RIS: Algorithm</vt:lpstr>
      <vt:lpstr>Example: simple integration (RIS is sample aggregation)</vt:lpstr>
      <vt:lpstr>Example: simple integration (RIS is sample aggregation)</vt:lpstr>
      <vt:lpstr>Ris is an aggregation machine</vt:lpstr>
      <vt:lpstr>Temporal Reuse</vt:lpstr>
      <vt:lpstr>Temporal Reuse</vt:lpstr>
      <vt:lpstr>Temporal Reuse</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771</cp:revision>
  <cp:lastPrinted>2020-05-02T16:25:23Z</cp:lastPrinted>
  <dcterms:created xsi:type="dcterms:W3CDTF">1999-02-11T00:43:51Z</dcterms:created>
  <dcterms:modified xsi:type="dcterms:W3CDTF">2025-07-09T22:09:36Z</dcterms:modified>
</cp:coreProperties>
</file>