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  <p:sldMasterId id="2147483714" r:id="rId3"/>
    <p:sldMasterId id="2147483726" r:id="rId4"/>
  </p:sldMasterIdLst>
  <p:notesMasterIdLst>
    <p:notesMasterId r:id="rId45"/>
  </p:notesMasterIdLst>
  <p:handoutMasterIdLst>
    <p:handoutMasterId r:id="rId46"/>
  </p:handoutMasterIdLst>
  <p:sldIdLst>
    <p:sldId id="751" r:id="rId5"/>
    <p:sldId id="752" r:id="rId6"/>
    <p:sldId id="753" r:id="rId7"/>
    <p:sldId id="754" r:id="rId8"/>
    <p:sldId id="755" r:id="rId9"/>
    <p:sldId id="756" r:id="rId10"/>
    <p:sldId id="761" r:id="rId11"/>
    <p:sldId id="757" r:id="rId12"/>
    <p:sldId id="758" r:id="rId13"/>
    <p:sldId id="759" r:id="rId14"/>
    <p:sldId id="760" r:id="rId15"/>
    <p:sldId id="762" r:id="rId16"/>
    <p:sldId id="763" r:id="rId17"/>
    <p:sldId id="764" r:id="rId18"/>
    <p:sldId id="765" r:id="rId19"/>
    <p:sldId id="766" r:id="rId20"/>
    <p:sldId id="785" r:id="rId21"/>
    <p:sldId id="786" r:id="rId22"/>
    <p:sldId id="767" r:id="rId23"/>
    <p:sldId id="768" r:id="rId24"/>
    <p:sldId id="769" r:id="rId25"/>
    <p:sldId id="771" r:id="rId26"/>
    <p:sldId id="770" r:id="rId27"/>
    <p:sldId id="772" r:id="rId28"/>
    <p:sldId id="773" r:id="rId29"/>
    <p:sldId id="774" r:id="rId30"/>
    <p:sldId id="775" r:id="rId31"/>
    <p:sldId id="776" r:id="rId32"/>
    <p:sldId id="777" r:id="rId33"/>
    <p:sldId id="778" r:id="rId34"/>
    <p:sldId id="779" r:id="rId35"/>
    <p:sldId id="780" r:id="rId36"/>
    <p:sldId id="781" r:id="rId37"/>
    <p:sldId id="782" r:id="rId38"/>
    <p:sldId id="783" r:id="rId39"/>
    <p:sldId id="784" r:id="rId40"/>
    <p:sldId id="787" r:id="rId41"/>
    <p:sldId id="789" r:id="rId42"/>
    <p:sldId id="795" r:id="rId43"/>
    <p:sldId id="794" r:id="rId44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06AFDC-60F5-164B-87B0-5A2C09BEC42C}" type="slidenum">
              <a:rPr lang="en-US"/>
              <a:pPr/>
              <a:t>38</a:t>
            </a:fld>
            <a:endParaRPr lang="en-US"/>
          </a:p>
        </p:txBody>
      </p:sp>
      <p:sp>
        <p:nvSpPr>
          <p:cNvPr id="129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So far, however, the state of the art has made it difficult to use these complex BRDFs in standard global illumination algorithms.  For example, we would like to render a scene with several different measured and complex-analytic BRDFs using Monte Carlo path tracing, but there are no good techniques for importance sampling these BRDFs.</a:t>
            </a:r>
          </a:p>
          <a:p>
            <a:endParaRPr lang="en-US"/>
          </a:p>
          <a:p>
            <a:r>
              <a:rPr lang="en-US"/>
              <a:t>so far state of the art has made it difficult to use these complex BRDFs in global illumination algorithms where the norm is still</a:t>
            </a:r>
          </a:p>
          <a:p>
            <a:r>
              <a:rPr lang="en-US"/>
              <a:t>using simple BRDFs like the Phong that can be directly sampled.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E66158-DE7A-0849-8D41-ED91778D0BA3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Needs animation to promote description of this key contribution…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41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28193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748384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34581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326049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66916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08094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38294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23061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77690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067774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2757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BD424-468C-E84B-ABD2-B2197681A6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4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BDC8F-C4C1-CD4C-B955-B4CF6E9509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52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5AC32-4133-6042-9902-D3453090BA6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36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29B3E-B244-EF4A-BAB5-015E64BF1D5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60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E906A-49BC-EF48-B5DB-768F5319BF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1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5CF3D-6A32-2142-8FDD-1DF949B8F7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7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C9C90-2429-9F40-8504-4D2AE869459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76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920EE-7A4C-2E46-82D8-AE35ABE6B7B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D6307-61D3-0B44-82CF-B87A8BE816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2C412-2F41-9642-8771-BD53234E19F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46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D1364-F581-CA4D-9E03-9DD9BC72E21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9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41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11076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11077" name="Rectangle 5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9079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5228D"/>
            </a:gs>
            <a:gs pos="100000">
              <a:srgbClr val="35228D">
                <a:gamma/>
                <a:shade val="12157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8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8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8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0398247-A3CD-5F48-9125-AA295A96C44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272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30000"/>
        </a:lnSpc>
        <a:spcBef>
          <a:spcPct val="20000"/>
        </a:spcBef>
        <a:spcAft>
          <a:spcPct val="0"/>
        </a:spcAft>
        <a:buChar char="•"/>
        <a:defRPr sz="3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lnSpc>
          <a:spcPct val="130000"/>
        </a:lnSpc>
        <a:spcBef>
          <a:spcPct val="20000"/>
        </a:spcBef>
        <a:spcAft>
          <a:spcPct val="0"/>
        </a:spcAft>
        <a:buChar char="–"/>
        <a:defRPr sz="26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•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–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e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8.emf"/><Relationship Id="rId4" Type="http://schemas.openxmlformats.org/officeDocument/2006/relationships/image" Target="../media/image45.e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emf"/><Relationship Id="rId7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 II: Rendering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95525"/>
            <a:ext cx="9294773" cy="1752600"/>
          </a:xfrm>
        </p:spPr>
        <p:txBody>
          <a:bodyPr/>
          <a:lstStyle/>
          <a:p>
            <a:r>
              <a:rPr lang="en-US" dirty="0"/>
              <a:t>    CSE 168[Spr 26],Lecture 10: Materials and BRDFs        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http://viscomp.ucsd.edu/classes/cse168/sp26</a:t>
            </a:r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Reflectance</a:t>
            </a:r>
          </a:p>
        </p:txBody>
      </p:sp>
      <p:pic>
        <p:nvPicPr>
          <p:cNvPr id="4" name="Content Placeholder 3" descr="Screen Shot 2019-11-04 at 2.44.5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104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256844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Reflectance</a:t>
            </a:r>
          </a:p>
        </p:txBody>
      </p:sp>
      <p:pic>
        <p:nvPicPr>
          <p:cNvPr id="4" name="Content Placeholder 3" descr="Screen Shot 2019-11-04 at 2.45.4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104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433478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from Metals</a:t>
            </a:r>
          </a:p>
        </p:txBody>
      </p:sp>
      <p:pic>
        <p:nvPicPr>
          <p:cNvPr id="4" name="Content Placeholder 3" descr="Screen Shot 2019-11-04 at 2.50.2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b="102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083013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Cook-Torrance Reflection </a:t>
            </a:r>
          </a:p>
        </p:txBody>
      </p:sp>
      <p:pic>
        <p:nvPicPr>
          <p:cNvPr id="4" name="Content Placeholder 3" descr="Screen Shot 2019-11-04 at 2.51.1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10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672028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7748588" cy="685800"/>
          </a:xfrm>
        </p:spPr>
        <p:txBody>
          <a:bodyPr/>
          <a:lstStyle/>
          <a:p>
            <a:r>
              <a:rPr lang="en-US" dirty="0"/>
              <a:t>Cook-Torrance Reflection</a:t>
            </a:r>
          </a:p>
        </p:txBody>
      </p:sp>
      <p:pic>
        <p:nvPicPr>
          <p:cNvPr id="6" name="Picture 5" descr="Screen Shot 2019-11-04 at 2.5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916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(Cook-)Torrance-Sparrow</a:t>
            </a:r>
          </a:p>
        </p:txBody>
      </p:sp>
      <p:sp>
        <p:nvSpPr>
          <p:cNvPr id="146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+mj-lt"/>
              </a:rPr>
              <a:t>Assume the surface is made up grooves at the microscopic level. (General </a:t>
            </a:r>
            <a:r>
              <a:rPr lang="en-US" sz="2400" i="1" dirty="0">
                <a:latin typeface="+mj-lt"/>
              </a:rPr>
              <a:t>Microfacet Theory</a:t>
            </a:r>
            <a:r>
              <a:rPr lang="en-US" sz="2400" dirty="0">
                <a:latin typeface="+mj-lt"/>
              </a:rPr>
              <a:t>)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+mj-lt"/>
              </a:rPr>
              <a:t>Assume the faces of these grooves (called </a:t>
            </a:r>
            <a:r>
              <a:rPr lang="en-US" sz="2400" dirty="0" err="1">
                <a:latin typeface="+mj-lt"/>
              </a:rPr>
              <a:t>microfacets</a:t>
            </a:r>
            <a:r>
              <a:rPr lang="en-US" sz="2400" dirty="0">
                <a:latin typeface="+mj-lt"/>
              </a:rPr>
              <a:t>) are perfect reflectors.</a:t>
            </a:r>
          </a:p>
          <a:p>
            <a:r>
              <a:rPr lang="en-US" sz="2400" dirty="0">
                <a:latin typeface="+mj-lt"/>
              </a:rPr>
              <a:t>Take into account 3 phenomena</a:t>
            </a:r>
          </a:p>
        </p:txBody>
      </p:sp>
      <p:sp>
        <p:nvSpPr>
          <p:cNvPr id="1465348" name="Freeform 4"/>
          <p:cNvSpPr>
            <a:spLocks/>
          </p:cNvSpPr>
          <p:nvPr/>
        </p:nvSpPr>
        <p:spPr bwMode="auto">
          <a:xfrm>
            <a:off x="1452563" y="2457450"/>
            <a:ext cx="6061075" cy="796925"/>
          </a:xfrm>
          <a:custGeom>
            <a:avLst/>
            <a:gdLst>
              <a:gd name="T0" fmla="*/ 0 w 3818"/>
              <a:gd name="T1" fmla="*/ 56 h 502"/>
              <a:gd name="T2" fmla="*/ 557 w 3818"/>
              <a:gd name="T3" fmla="*/ 502 h 502"/>
              <a:gd name="T4" fmla="*/ 892 w 3818"/>
              <a:gd name="T5" fmla="*/ 56 h 502"/>
              <a:gd name="T6" fmla="*/ 1031 w 3818"/>
              <a:gd name="T7" fmla="*/ 474 h 502"/>
              <a:gd name="T8" fmla="*/ 1365 w 3818"/>
              <a:gd name="T9" fmla="*/ 56 h 502"/>
              <a:gd name="T10" fmla="*/ 1811 w 3818"/>
              <a:gd name="T11" fmla="*/ 446 h 502"/>
              <a:gd name="T12" fmla="*/ 2034 w 3818"/>
              <a:gd name="T13" fmla="*/ 56 h 502"/>
              <a:gd name="T14" fmla="*/ 2118 w 3818"/>
              <a:gd name="T15" fmla="*/ 446 h 502"/>
              <a:gd name="T16" fmla="*/ 2536 w 3818"/>
              <a:gd name="T17" fmla="*/ 28 h 502"/>
              <a:gd name="T18" fmla="*/ 2787 w 3818"/>
              <a:gd name="T19" fmla="*/ 418 h 502"/>
              <a:gd name="T20" fmla="*/ 3205 w 3818"/>
              <a:gd name="T21" fmla="*/ 0 h 502"/>
              <a:gd name="T22" fmla="*/ 3512 w 3818"/>
              <a:gd name="T23" fmla="*/ 418 h 502"/>
              <a:gd name="T24" fmla="*/ 3818 w 3818"/>
              <a:gd name="T25" fmla="*/ 57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18" h="502">
                <a:moveTo>
                  <a:pt x="0" y="56"/>
                </a:moveTo>
                <a:lnTo>
                  <a:pt x="557" y="502"/>
                </a:lnTo>
                <a:lnTo>
                  <a:pt x="892" y="56"/>
                </a:lnTo>
                <a:lnTo>
                  <a:pt x="1031" y="474"/>
                </a:lnTo>
                <a:lnTo>
                  <a:pt x="1365" y="56"/>
                </a:lnTo>
                <a:lnTo>
                  <a:pt x="1811" y="446"/>
                </a:lnTo>
                <a:lnTo>
                  <a:pt x="2034" y="56"/>
                </a:lnTo>
                <a:lnTo>
                  <a:pt x="2118" y="446"/>
                </a:lnTo>
                <a:lnTo>
                  <a:pt x="2536" y="28"/>
                </a:lnTo>
                <a:lnTo>
                  <a:pt x="2787" y="418"/>
                </a:lnTo>
                <a:lnTo>
                  <a:pt x="3205" y="0"/>
                </a:lnTo>
                <a:lnTo>
                  <a:pt x="3512" y="418"/>
                </a:lnTo>
                <a:lnTo>
                  <a:pt x="3818" y="5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49" name="Line 5"/>
          <p:cNvSpPr>
            <a:spLocks noChangeShapeType="1"/>
          </p:cNvSpPr>
          <p:nvPr/>
        </p:nvSpPr>
        <p:spPr bwMode="auto">
          <a:xfrm>
            <a:off x="33829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0" name="Line 6"/>
          <p:cNvSpPr>
            <a:spLocks noChangeShapeType="1"/>
          </p:cNvSpPr>
          <p:nvPr/>
        </p:nvSpPr>
        <p:spPr bwMode="auto">
          <a:xfrm flipV="1">
            <a:off x="39163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1" name="Line 7"/>
          <p:cNvSpPr>
            <a:spLocks noChangeShapeType="1"/>
          </p:cNvSpPr>
          <p:nvPr/>
        </p:nvSpPr>
        <p:spPr bwMode="auto">
          <a:xfrm>
            <a:off x="3078163" y="5056188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2" name="Line 8"/>
          <p:cNvSpPr>
            <a:spLocks noChangeShapeType="1"/>
          </p:cNvSpPr>
          <p:nvPr/>
        </p:nvSpPr>
        <p:spPr bwMode="auto">
          <a:xfrm>
            <a:off x="46021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3" name="Line 9"/>
          <p:cNvSpPr>
            <a:spLocks noChangeShapeType="1"/>
          </p:cNvSpPr>
          <p:nvPr/>
        </p:nvSpPr>
        <p:spPr bwMode="auto">
          <a:xfrm flipV="1">
            <a:off x="51355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4" name="Line 10"/>
          <p:cNvSpPr>
            <a:spLocks noChangeShapeType="1"/>
          </p:cNvSpPr>
          <p:nvPr/>
        </p:nvSpPr>
        <p:spPr bwMode="auto">
          <a:xfrm flipH="1" flipV="1">
            <a:off x="4373563" y="5132388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5" name="Line 11"/>
          <p:cNvSpPr>
            <a:spLocks noChangeShapeType="1"/>
          </p:cNvSpPr>
          <p:nvPr/>
        </p:nvSpPr>
        <p:spPr bwMode="auto">
          <a:xfrm>
            <a:off x="58213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6" name="Line 12"/>
          <p:cNvSpPr>
            <a:spLocks noChangeShapeType="1"/>
          </p:cNvSpPr>
          <p:nvPr/>
        </p:nvSpPr>
        <p:spPr bwMode="auto">
          <a:xfrm flipV="1">
            <a:off x="63547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7" name="Line 13"/>
          <p:cNvSpPr>
            <a:spLocks noChangeShapeType="1"/>
          </p:cNvSpPr>
          <p:nvPr/>
        </p:nvSpPr>
        <p:spPr bwMode="auto">
          <a:xfrm>
            <a:off x="5821363" y="4522788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8" name="Line 14"/>
          <p:cNvSpPr>
            <a:spLocks noChangeShapeType="1"/>
          </p:cNvSpPr>
          <p:nvPr/>
        </p:nvSpPr>
        <p:spPr bwMode="auto">
          <a:xfrm flipH="1">
            <a:off x="5973763" y="536098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9" name="Line 15"/>
          <p:cNvSpPr>
            <a:spLocks noChangeShapeType="1"/>
          </p:cNvSpPr>
          <p:nvPr/>
        </p:nvSpPr>
        <p:spPr bwMode="auto">
          <a:xfrm flipV="1">
            <a:off x="5973763" y="4446588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60" name="Text Box 16"/>
          <p:cNvSpPr txBox="1">
            <a:spLocks noChangeArrowheads="1"/>
          </p:cNvSpPr>
          <p:nvPr/>
        </p:nvSpPr>
        <p:spPr bwMode="auto">
          <a:xfrm>
            <a:off x="2849563" y="5970588"/>
            <a:ext cx="17076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rial"/>
                <a:cs typeface="Times New Roman" charset="0"/>
              </a:rPr>
              <a:t>Shadowing</a:t>
            </a:r>
          </a:p>
        </p:txBody>
      </p:sp>
      <p:sp>
        <p:nvSpPr>
          <p:cNvPr id="1465361" name="Text Box 17"/>
          <p:cNvSpPr txBox="1">
            <a:spLocks noChangeArrowheads="1"/>
          </p:cNvSpPr>
          <p:nvPr/>
        </p:nvSpPr>
        <p:spPr bwMode="auto">
          <a:xfrm>
            <a:off x="4586288" y="5989943"/>
            <a:ext cx="13307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rial"/>
                <a:cs typeface="Times New Roman" charset="0"/>
              </a:rPr>
              <a:t>Masking</a:t>
            </a:r>
          </a:p>
        </p:txBody>
      </p:sp>
      <p:sp>
        <p:nvSpPr>
          <p:cNvPr id="1465362" name="Text Box 18"/>
          <p:cNvSpPr txBox="1">
            <a:spLocks noChangeArrowheads="1"/>
          </p:cNvSpPr>
          <p:nvPr/>
        </p:nvSpPr>
        <p:spPr bwMode="auto">
          <a:xfrm>
            <a:off x="5957888" y="5989943"/>
            <a:ext cx="20493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 err="1">
                <a:solidFill>
                  <a:srgbClr val="FFFFFF"/>
                </a:solidFill>
                <a:latin typeface="Arial"/>
                <a:cs typeface="Times New Roman" charset="0"/>
              </a:rPr>
              <a:t>Interreflection</a:t>
            </a:r>
            <a:endParaRPr lang="en-US" dirty="0">
              <a:solidFill>
                <a:srgbClr val="FFFFFF"/>
              </a:solidFill>
              <a:latin typeface="Arial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92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(Cook-)Torrance-Sparrow</a:t>
            </a:r>
          </a:p>
        </p:txBody>
      </p:sp>
      <p:graphicFrame>
        <p:nvGraphicFramePr>
          <p:cNvPr id="14663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446183"/>
              </p:ext>
            </p:extLst>
          </p:nvPr>
        </p:nvGraphicFramePr>
        <p:xfrm>
          <a:off x="2433638" y="3141663"/>
          <a:ext cx="4081462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00200" imgH="444500" progId="Equation.DSMT4">
                  <p:embed/>
                </p:oleObj>
              </mc:Choice>
              <mc:Fallback>
                <p:oleObj name="Equation" r:id="rId2" imgW="16002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3141663"/>
                        <a:ext cx="4081462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6372" name="AutoShape 4"/>
          <p:cNvSpPr>
            <a:spLocks/>
          </p:cNvSpPr>
          <p:nvPr/>
        </p:nvSpPr>
        <p:spPr bwMode="auto">
          <a:xfrm>
            <a:off x="438150" y="1389063"/>
            <a:ext cx="2468563" cy="1408112"/>
          </a:xfrm>
          <a:prstGeom prst="borderCallout1">
            <a:avLst>
              <a:gd name="adj1" fmla="val 8125"/>
              <a:gd name="adj2" fmla="val 103093"/>
              <a:gd name="adj3" fmla="val 124606"/>
              <a:gd name="adj4" fmla="val 12287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FFFFFF"/>
                </a:solidFill>
                <a:cs typeface="Times New Roman" charset="0"/>
              </a:rPr>
              <a:t>Fresnel term: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cs typeface="Times New Roman" charset="0"/>
              </a:rPr>
              <a:t>allows for wavelength dependency</a:t>
            </a:r>
          </a:p>
          <a:p>
            <a:pPr eaLnBrk="1" hangingPunct="1"/>
            <a:endParaRPr lang="en-US" sz="2000" dirty="0">
              <a:solidFill>
                <a:srgbClr val="FFFFFF"/>
              </a:solidFill>
              <a:cs typeface="Times New Roman" charset="0"/>
            </a:endParaRPr>
          </a:p>
        </p:txBody>
      </p:sp>
      <p:sp>
        <p:nvSpPr>
          <p:cNvPr id="1466373" name="AutoShape 5"/>
          <p:cNvSpPr>
            <a:spLocks/>
          </p:cNvSpPr>
          <p:nvPr/>
        </p:nvSpPr>
        <p:spPr bwMode="auto">
          <a:xfrm>
            <a:off x="4694238" y="1346200"/>
            <a:ext cx="4011612" cy="1228725"/>
          </a:xfrm>
          <a:prstGeom prst="borderCallout1">
            <a:avLst>
              <a:gd name="adj1" fmla="val 9301"/>
              <a:gd name="adj2" fmla="val -1898"/>
              <a:gd name="adj3" fmla="val 153486"/>
              <a:gd name="adj4" fmla="val -118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Geometric Attenuation:</a:t>
            </a:r>
          </a:p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reduces the output based on the amount of shadowing or masking that occurs.</a:t>
            </a:r>
          </a:p>
        </p:txBody>
      </p:sp>
      <p:sp>
        <p:nvSpPr>
          <p:cNvPr id="1466374" name="AutoShape 6"/>
          <p:cNvSpPr>
            <a:spLocks/>
          </p:cNvSpPr>
          <p:nvPr/>
        </p:nvSpPr>
        <p:spPr bwMode="auto">
          <a:xfrm>
            <a:off x="6638925" y="2894013"/>
            <a:ext cx="2371725" cy="2689225"/>
          </a:xfrm>
          <a:prstGeom prst="borderCallout1">
            <a:avLst>
              <a:gd name="adj1" fmla="val 4250"/>
              <a:gd name="adj2" fmla="val -3213"/>
              <a:gd name="adj3" fmla="val 17417"/>
              <a:gd name="adj4" fmla="val -106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Distribution:</a:t>
            </a:r>
          </a:p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distribution function determines what percentage of microfacets are oriented to reflect in the viewer direction.</a:t>
            </a:r>
          </a:p>
        </p:txBody>
      </p:sp>
      <p:sp>
        <p:nvSpPr>
          <p:cNvPr id="1466375" name="AutoShape 7"/>
          <p:cNvSpPr>
            <a:spLocks/>
          </p:cNvSpPr>
          <p:nvPr/>
        </p:nvSpPr>
        <p:spPr bwMode="auto">
          <a:xfrm>
            <a:off x="217488" y="4208463"/>
            <a:ext cx="2286000" cy="1450975"/>
          </a:xfrm>
          <a:prstGeom prst="borderCallout1">
            <a:avLst>
              <a:gd name="adj1" fmla="val 7880"/>
              <a:gd name="adj2" fmla="val 103333"/>
              <a:gd name="adj3" fmla="val -1421"/>
              <a:gd name="adj4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How much of the macroscopic surface is visible to the light source</a:t>
            </a:r>
          </a:p>
        </p:txBody>
      </p:sp>
      <p:sp>
        <p:nvSpPr>
          <p:cNvPr id="1466376" name="AutoShape 8"/>
          <p:cNvSpPr>
            <a:spLocks/>
          </p:cNvSpPr>
          <p:nvPr/>
        </p:nvSpPr>
        <p:spPr bwMode="auto">
          <a:xfrm>
            <a:off x="2917825" y="4603750"/>
            <a:ext cx="2065338" cy="1450975"/>
          </a:xfrm>
          <a:prstGeom prst="borderCallout1">
            <a:avLst>
              <a:gd name="adj1" fmla="val 7880"/>
              <a:gd name="adj2" fmla="val 103690"/>
              <a:gd name="adj3" fmla="val -25602"/>
              <a:gd name="adj4" fmla="val 131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How much of the macroscopic surface is visible to the viewer</a:t>
            </a:r>
          </a:p>
        </p:txBody>
      </p:sp>
    </p:spTree>
    <p:extLst>
      <p:ext uri="{BB962C8B-B14F-4D97-AF65-F5344CB8AC3E}">
        <p14:creationId xmlns:p14="http://schemas.microsoft.com/office/powerpoint/2010/main" val="805903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11-04 at 5.37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812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8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9023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1-04 at 3.12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7719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52" y="1527175"/>
            <a:ext cx="8910047" cy="5029200"/>
          </a:xfrm>
        </p:spPr>
        <p:txBody>
          <a:bodyPr/>
          <a:lstStyle/>
          <a:p>
            <a:r>
              <a:rPr lang="en-US" dirty="0"/>
              <a:t>Start working on homework 3.  Ask me if problems</a:t>
            </a:r>
          </a:p>
          <a:p>
            <a:r>
              <a:rPr lang="en-US" dirty="0"/>
              <a:t>Also homework 4.  Have covered material</a:t>
            </a:r>
          </a:p>
          <a:p>
            <a:r>
              <a:rPr lang="en-US" dirty="0"/>
              <a:t>Start thinking about final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31179" y="6488668"/>
            <a:ext cx="611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Some slides courtesy Steve Rotenberg and Pat Hanrahan</a:t>
            </a:r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4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8479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7999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2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8740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5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9469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23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5342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Microfacet BRDFs (“Little Faces”)</a:t>
            </a:r>
          </a:p>
        </p:txBody>
      </p:sp>
      <p:pic>
        <p:nvPicPr>
          <p:cNvPr id="5" name="Content Placeholder 4" descr="Screen Shot 2019-11-04 at 3.25.0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 b="103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846975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of the Sun from Waves</a:t>
            </a:r>
          </a:p>
        </p:txBody>
      </p:sp>
      <p:pic>
        <p:nvPicPr>
          <p:cNvPr id="4" name="Content Placeholder 3" descr="Screen Shot 2019-11-04 at 3.25.5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102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663333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Microfacet Distributions</a:t>
            </a:r>
          </a:p>
        </p:txBody>
      </p:sp>
      <p:pic>
        <p:nvPicPr>
          <p:cNvPr id="4" name="Content Placeholder 3" descr="Screen Shot 2019-11-04 at 3.26.4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6" b="100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281504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Beckmann Distribution</a:t>
            </a:r>
          </a:p>
        </p:txBody>
      </p:sp>
      <p:pic>
        <p:nvPicPr>
          <p:cNvPr id="4" name="Content Placeholder 3" descr="Screen Shot 2019-11-04 at 3.27.2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8" b="103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511249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Beckmann Distribution</a:t>
            </a:r>
          </a:p>
        </p:txBody>
      </p:sp>
      <p:pic>
        <p:nvPicPr>
          <p:cNvPr id="4" name="Content Placeholder 3" descr="Screen Shot 2019-11-04 at 5.28.3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8" b="103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159822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and BRDFs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52" y="1331280"/>
            <a:ext cx="9011429" cy="5029200"/>
          </a:xfrm>
        </p:spPr>
        <p:txBody>
          <a:bodyPr/>
          <a:lstStyle/>
          <a:p>
            <a:r>
              <a:rPr lang="en-US" dirty="0"/>
              <a:t>Key part of renderer: different materials/BRDFs</a:t>
            </a:r>
          </a:p>
          <a:p>
            <a:r>
              <a:rPr lang="en-US" dirty="0"/>
              <a:t>Abstract BRDF/Material interface (for MIS)</a:t>
            </a:r>
          </a:p>
          <a:p>
            <a:pPr lvl="1"/>
            <a:r>
              <a:rPr lang="en-US" dirty="0"/>
              <a:t>Evaluate (for given incident, outgoing direction)</a:t>
            </a:r>
          </a:p>
          <a:p>
            <a:pPr lvl="1"/>
            <a:r>
              <a:rPr lang="en-US" dirty="0"/>
              <a:t>Sample (given outgoing, importance sample incident)</a:t>
            </a:r>
          </a:p>
          <a:p>
            <a:pPr lvl="1"/>
            <a:r>
              <a:rPr lang="en-US" dirty="0"/>
              <a:t>PDF (for MIS, evaluate sampling PDF arbitrary direction)</a:t>
            </a:r>
          </a:p>
          <a:p>
            <a:pPr lvl="1"/>
            <a:r>
              <a:rPr lang="en-US" dirty="0"/>
              <a:t>Also for value of sample, need to compute </a:t>
            </a:r>
            <a:r>
              <a:rPr lang="en-US" dirty="0" err="1"/>
              <a:t>eval</a:t>
            </a:r>
            <a:r>
              <a:rPr lang="en-US" dirty="0"/>
              <a:t>/PDF (sometimes can simplify this, new value function=</a:t>
            </a:r>
            <a:r>
              <a:rPr lang="en-US" dirty="0" err="1"/>
              <a:t>eval</a:t>
            </a:r>
            <a:r>
              <a:rPr lang="en-US" dirty="0"/>
              <a:t>/PDF)</a:t>
            </a:r>
          </a:p>
          <a:p>
            <a:r>
              <a:rPr lang="en-US" dirty="0"/>
              <a:t>Any physical or non-physical BRDF must fit above</a:t>
            </a:r>
          </a:p>
          <a:p>
            <a:pPr lvl="1"/>
            <a:r>
              <a:rPr lang="en-US" dirty="0"/>
              <a:t>Evaluation is usually easy (BRDF formula)</a:t>
            </a:r>
          </a:p>
          <a:p>
            <a:pPr lvl="1"/>
            <a:r>
              <a:rPr lang="en-US" dirty="0"/>
              <a:t>Can encompass analytic formulae, table measurements</a:t>
            </a:r>
          </a:p>
          <a:p>
            <a:pPr lvl="1"/>
            <a:r>
              <a:rPr lang="en-US" dirty="0"/>
              <a:t>Sampling can be hard and is crucial (see my 2004 paper for general importance sampling, special cases for some)</a:t>
            </a:r>
          </a:p>
          <a:p>
            <a:pPr lvl="1"/>
            <a:r>
              <a:rPr lang="en-US" dirty="0"/>
              <a:t>PDF function can be non-trivial, make sure math correct</a:t>
            </a:r>
          </a:p>
        </p:txBody>
      </p:sp>
    </p:spTree>
    <p:extLst>
      <p:ext uri="{BB962C8B-B14F-4D97-AF65-F5344CB8AC3E}">
        <p14:creationId xmlns:p14="http://schemas.microsoft.com/office/powerpoint/2010/main" val="193630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59" y="533400"/>
            <a:ext cx="8690720" cy="685800"/>
          </a:xfrm>
        </p:spPr>
        <p:txBody>
          <a:bodyPr/>
          <a:lstStyle/>
          <a:p>
            <a:r>
              <a:rPr lang="en-US" dirty="0"/>
              <a:t>Trowbridge-Reitz (GGX) Distribution</a:t>
            </a:r>
          </a:p>
        </p:txBody>
      </p:sp>
      <p:pic>
        <p:nvPicPr>
          <p:cNvPr id="4" name="Content Placeholder 3" descr="Screen Shot 2019-11-04 at 5.29.2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2" b="10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352598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59" y="533400"/>
            <a:ext cx="8683070" cy="685800"/>
          </a:xfrm>
        </p:spPr>
        <p:txBody>
          <a:bodyPr/>
          <a:lstStyle/>
          <a:p>
            <a:r>
              <a:rPr lang="en-US" dirty="0"/>
              <a:t>Trowbridge-Reitz (GGX) Distribution</a:t>
            </a:r>
          </a:p>
        </p:txBody>
      </p:sp>
      <p:pic>
        <p:nvPicPr>
          <p:cNvPr id="4" name="Content Placeholder 3" descr="Screen Shot 2019-11-04 at 5.30.1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0" b="104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984576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1-04 at 5.31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9106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359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5707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4873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3758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BRDF Sampling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/>
              <a:t>Have dealt with BRDF evaluation, need importance sampling and PDF functions for MIS</a:t>
            </a:r>
          </a:p>
          <a:p>
            <a:r>
              <a:rPr lang="en-US" dirty="0"/>
              <a:t>In 2004, no good importance sampling schemes for most BRDFs, including common Torrance-Sparrow</a:t>
            </a:r>
          </a:p>
          <a:p>
            <a:r>
              <a:rPr lang="en-US" dirty="0"/>
              <a:t>From Lawrence et al. 04, factor BRDF into data-driven terms that can each be importance sampled</a:t>
            </a:r>
          </a:p>
          <a:p>
            <a:r>
              <a:rPr lang="en-US" dirty="0"/>
              <a:t>Now some form of light/BRDF sampling common in production (standard in </a:t>
            </a:r>
            <a:r>
              <a:rPr lang="en-US" dirty="0" err="1"/>
              <a:t>RenderMan</a:t>
            </a:r>
            <a:r>
              <a:rPr lang="en-US" dirty="0"/>
              <a:t> 16, 2011-)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11801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pic>
        <p:nvPicPr>
          <p:cNvPr id="1290243" name="Picture 3" descr="us_300_2000a_comp_re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577975"/>
            <a:ext cx="3817938" cy="381793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90244" name="Group 4"/>
          <p:cNvGrpSpPr>
            <a:grpSpLocks/>
          </p:cNvGrpSpPr>
          <p:nvPr/>
        </p:nvGrpSpPr>
        <p:grpSpPr bwMode="auto">
          <a:xfrm>
            <a:off x="219075" y="1617663"/>
            <a:ext cx="8845550" cy="4552950"/>
            <a:chOff x="138" y="1019"/>
            <a:chExt cx="5572" cy="2868"/>
          </a:xfrm>
        </p:grpSpPr>
        <p:sp>
          <p:nvSpPr>
            <p:cNvPr id="1290245" name="Text Box 5"/>
            <p:cNvSpPr txBox="1">
              <a:spLocks noChangeArrowheads="1"/>
            </p:cNvSpPr>
            <p:nvPr/>
          </p:nvSpPr>
          <p:spPr bwMode="auto">
            <a:xfrm>
              <a:off x="138" y="1237"/>
              <a:ext cx="1398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Cook-Torrance</a:t>
              </a:r>
            </a:p>
          </p:txBody>
        </p:sp>
        <p:sp>
          <p:nvSpPr>
            <p:cNvPr id="1290246" name="Text Box 6"/>
            <p:cNvSpPr txBox="1">
              <a:spLocks noChangeArrowheads="1"/>
            </p:cNvSpPr>
            <p:nvPr/>
          </p:nvSpPr>
          <p:spPr bwMode="auto">
            <a:xfrm>
              <a:off x="1776" y="3599"/>
              <a:ext cx="212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Metallic-Blue</a:t>
              </a:r>
            </a:p>
          </p:txBody>
        </p:sp>
        <p:sp>
          <p:nvSpPr>
            <p:cNvPr id="1290247" name="Text Box 7"/>
            <p:cNvSpPr txBox="1">
              <a:spLocks noChangeArrowheads="1"/>
            </p:cNvSpPr>
            <p:nvPr/>
          </p:nvSpPr>
          <p:spPr bwMode="auto">
            <a:xfrm>
              <a:off x="4120" y="1019"/>
              <a:ext cx="1590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Plastic</a:t>
              </a:r>
            </a:p>
          </p:txBody>
        </p:sp>
        <p:sp>
          <p:nvSpPr>
            <p:cNvPr id="1290248" name="Text Box 8"/>
            <p:cNvSpPr txBox="1">
              <a:spLocks noChangeArrowheads="1"/>
            </p:cNvSpPr>
            <p:nvPr/>
          </p:nvSpPr>
          <p:spPr bwMode="auto">
            <a:xfrm>
              <a:off x="4116" y="3359"/>
              <a:ext cx="1548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Nickel</a:t>
              </a:r>
            </a:p>
          </p:txBody>
        </p:sp>
        <p:sp>
          <p:nvSpPr>
            <p:cNvPr id="1290249" name="Line 9"/>
            <p:cNvSpPr>
              <a:spLocks noChangeShapeType="1"/>
            </p:cNvSpPr>
            <p:nvPr/>
          </p:nvSpPr>
          <p:spPr bwMode="auto">
            <a:xfrm>
              <a:off x="801" y="1559"/>
              <a:ext cx="183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0" name="Line 10"/>
            <p:cNvSpPr>
              <a:spLocks noChangeShapeType="1"/>
            </p:cNvSpPr>
            <p:nvPr/>
          </p:nvSpPr>
          <p:spPr bwMode="auto">
            <a:xfrm>
              <a:off x="820" y="1571"/>
              <a:ext cx="1154" cy="9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1" name="Line 11"/>
            <p:cNvSpPr>
              <a:spLocks noChangeShapeType="1"/>
            </p:cNvSpPr>
            <p:nvPr/>
          </p:nvSpPr>
          <p:spPr bwMode="auto">
            <a:xfrm flipH="1">
              <a:off x="3481" y="1334"/>
              <a:ext cx="1306" cy="6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2" name="Line 12"/>
            <p:cNvSpPr>
              <a:spLocks noChangeShapeType="1"/>
            </p:cNvSpPr>
            <p:nvPr/>
          </p:nvSpPr>
          <p:spPr bwMode="auto">
            <a:xfrm flipH="1">
              <a:off x="3162" y="1321"/>
              <a:ext cx="1632" cy="10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3" name="Line 13"/>
            <p:cNvSpPr>
              <a:spLocks noChangeShapeType="1"/>
            </p:cNvSpPr>
            <p:nvPr/>
          </p:nvSpPr>
          <p:spPr bwMode="auto">
            <a:xfrm flipH="1" flipV="1">
              <a:off x="3654" y="2832"/>
              <a:ext cx="1072" cy="5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4" name="Line 14"/>
            <p:cNvSpPr>
              <a:spLocks noChangeShapeType="1"/>
            </p:cNvSpPr>
            <p:nvPr/>
          </p:nvSpPr>
          <p:spPr bwMode="auto">
            <a:xfrm flipH="1" flipV="1">
              <a:off x="2153" y="2983"/>
              <a:ext cx="589" cy="5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5" name="Line 15"/>
            <p:cNvSpPr>
              <a:spLocks noChangeShapeType="1"/>
            </p:cNvSpPr>
            <p:nvPr/>
          </p:nvSpPr>
          <p:spPr bwMode="auto">
            <a:xfrm flipV="1">
              <a:off x="2735" y="2324"/>
              <a:ext cx="717" cy="1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6199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Idea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4D BRDF into sum of products of </a:t>
            </a:r>
            <a:r>
              <a:rPr lang="en-US" dirty="0">
                <a:solidFill>
                  <a:schemeClr val="tx1"/>
                </a:solidFill>
              </a:rPr>
              <a:t>2D function dependent on</a:t>
            </a:r>
            <a:r>
              <a:rPr lang="en-US" dirty="0"/>
              <a:t>      and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2D function dependent on</a:t>
            </a:r>
            <a:r>
              <a:rPr lang="en-US" dirty="0"/>
              <a:t> </a:t>
            </a:r>
            <a:r>
              <a:rPr lang="en-US" dirty="0">
                <a:cs typeface="Arial" charset="0"/>
              </a:rPr>
              <a:t>    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</p:txBody>
      </p:sp>
      <p:graphicFrame>
        <p:nvGraphicFramePr>
          <p:cNvPr id="129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014957"/>
              </p:ext>
            </p:extLst>
          </p:nvPr>
        </p:nvGraphicFramePr>
        <p:xfrm>
          <a:off x="1754188" y="3551238"/>
          <a:ext cx="3475037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7000" imgH="469900" progId="Equation.DSMT4">
                  <p:embed/>
                </p:oleObj>
              </mc:Choice>
              <mc:Fallback>
                <p:oleObj name="Equation" r:id="rId3" imgW="13970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4188" y="3551238"/>
                        <a:ext cx="3475037" cy="1169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4341" name="Text Box 5"/>
          <p:cNvSpPr txBox="1">
            <a:spLocks noChangeArrowheads="1"/>
          </p:cNvSpPr>
          <p:nvPr/>
        </p:nvSpPr>
        <p:spPr bwMode="auto">
          <a:xfrm>
            <a:off x="860425" y="5053013"/>
            <a:ext cx="6892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FFFFFF"/>
                </a:solidFill>
              </a:rPr>
              <a:t>         depends </a:t>
            </a:r>
            <a:r>
              <a:rPr lang="en-US" b="1">
                <a:solidFill>
                  <a:srgbClr val="FFFFFF"/>
                </a:solidFill>
              </a:rPr>
              <a:t>only</a:t>
            </a:r>
            <a:r>
              <a:rPr lang="en-US">
                <a:solidFill>
                  <a:srgbClr val="FFFFFF"/>
                </a:solidFill>
              </a:rPr>
              <a:t> on the incoming direction and</a:t>
            </a:r>
          </a:p>
          <a:p>
            <a:pPr eaLnBrk="1" hangingPunct="1"/>
            <a:r>
              <a:rPr lang="en-US">
                <a:solidFill>
                  <a:srgbClr val="FFFFFF"/>
                </a:solidFill>
              </a:rPr>
              <a:t>some re-parameterization of the hemisphere.</a:t>
            </a:r>
          </a:p>
        </p:txBody>
      </p:sp>
      <p:graphicFrame>
        <p:nvGraphicFramePr>
          <p:cNvPr id="12943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321414"/>
              </p:ext>
            </p:extLst>
          </p:nvPr>
        </p:nvGraphicFramePr>
        <p:xfrm>
          <a:off x="1200150" y="4987925"/>
          <a:ext cx="50482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200" imgH="266700" progId="Equation.DSMT4">
                  <p:embed/>
                </p:oleObj>
              </mc:Choice>
              <mc:Fallback>
                <p:oleObj name="Equation" r:id="rId5" imgW="2032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4987925"/>
                        <a:ext cx="504825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660806"/>
              </p:ext>
            </p:extLst>
          </p:nvPr>
        </p:nvGraphicFramePr>
        <p:xfrm>
          <a:off x="5248275" y="3832225"/>
          <a:ext cx="104457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19100" imgH="266700" progId="Equation.DSMT4">
                  <p:embed/>
                </p:oleObj>
              </mc:Choice>
              <mc:Fallback>
                <p:oleObj name="Equation" r:id="rId7" imgW="419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75" y="3832225"/>
                        <a:ext cx="1044575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264999"/>
              </p:ext>
            </p:extLst>
          </p:nvPr>
        </p:nvGraphicFramePr>
        <p:xfrm>
          <a:off x="6445250" y="3832225"/>
          <a:ext cx="11684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69900" imgH="266700" progId="Equation.DSMT4">
                  <p:embed/>
                </p:oleObj>
              </mc:Choice>
              <mc:Fallback>
                <p:oleObj name="Equation" r:id="rId9" imgW="4699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0" y="3832225"/>
                        <a:ext cx="116840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219640"/>
              </p:ext>
            </p:extLst>
          </p:nvPr>
        </p:nvGraphicFramePr>
        <p:xfrm>
          <a:off x="5549900" y="2813050"/>
          <a:ext cx="4413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7800" imgH="241300" progId="Equation.DSMT4">
                  <p:embed/>
                </p:oleObj>
              </mc:Choice>
              <mc:Fallback>
                <p:oleObj name="Equation" r:id="rId11" imgW="177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900" y="2813050"/>
                        <a:ext cx="4413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977850"/>
              </p:ext>
            </p:extLst>
          </p:nvPr>
        </p:nvGraphicFramePr>
        <p:xfrm>
          <a:off x="5562600" y="2236788"/>
          <a:ext cx="5048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03200" imgH="241300" progId="Equation.DSMT4">
                  <p:embed/>
                </p:oleObj>
              </mc:Choice>
              <mc:Fallback>
                <p:oleObj name="Equation" r:id="rId13" imgW="2032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236788"/>
                        <a:ext cx="5048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0006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3465"/>
            <a:ext cx="8507896" cy="5029200"/>
          </a:xfrm>
        </p:spPr>
        <p:txBody>
          <a:bodyPr/>
          <a:lstStyle/>
          <a:p>
            <a:r>
              <a:rPr lang="en-US" dirty="0"/>
              <a:t>Simplest Case: Lambertian Reflectance</a:t>
            </a:r>
          </a:p>
          <a:p>
            <a:r>
              <a:rPr lang="en-US" dirty="0"/>
              <a:t>BRDF is simply a constant:</a:t>
            </a:r>
          </a:p>
          <a:p>
            <a:r>
              <a:rPr lang="en-US" dirty="0"/>
              <a:t>Note energy conservation, divide albedo by π </a:t>
            </a:r>
          </a:p>
          <a:p>
            <a:r>
              <a:rPr lang="en-US" dirty="0"/>
              <a:t>Note cosine incident term in final evaluation</a:t>
            </a:r>
          </a:p>
          <a:p>
            <a:endParaRPr lang="en-US" dirty="0"/>
          </a:p>
          <a:p>
            <a:r>
              <a:rPr lang="en-US" dirty="0"/>
              <a:t>Evaluate BRDF is straightforward</a:t>
            </a:r>
          </a:p>
          <a:p>
            <a:r>
              <a:rPr lang="en-US" dirty="0"/>
              <a:t>Sample?  Sample hemisphere (or cosine-weight)</a:t>
            </a:r>
          </a:p>
          <a:p>
            <a:r>
              <a:rPr lang="en-US" dirty="0"/>
              <a:t>PDF is 	  or (if cosine-weight)</a:t>
            </a:r>
          </a:p>
          <a:p>
            <a:r>
              <a:rPr lang="en-US" dirty="0"/>
              <a:t>Value/weight with cosine sampling is simply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781666"/>
              </p:ext>
            </p:extLst>
          </p:nvPr>
        </p:nvGraphicFramePr>
        <p:xfrm>
          <a:off x="5334386" y="1841433"/>
          <a:ext cx="664225" cy="707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3700" imgH="419100" progId="Equation.DSMT4">
                  <p:embed/>
                </p:oleObj>
              </mc:Choice>
              <mc:Fallback>
                <p:oleObj name="Equation" r:id="rId2" imgW="3937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34386" y="1841433"/>
                        <a:ext cx="664225" cy="707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963250"/>
              </p:ext>
            </p:extLst>
          </p:nvPr>
        </p:nvGraphicFramePr>
        <p:xfrm>
          <a:off x="2094191" y="5739059"/>
          <a:ext cx="378210" cy="624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4000" imgH="419100" progId="Equation.DSMT4">
                  <p:embed/>
                </p:oleObj>
              </mc:Choice>
              <mc:Fallback>
                <p:oleObj name="Equation" r:id="rId4" imgW="2540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4191" y="5739059"/>
                        <a:ext cx="378210" cy="624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209431"/>
              </p:ext>
            </p:extLst>
          </p:nvPr>
        </p:nvGraphicFramePr>
        <p:xfrm>
          <a:off x="5789010" y="5739465"/>
          <a:ext cx="614913" cy="580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200" imgH="431800" progId="Equation.DSMT4">
                  <p:embed/>
                </p:oleObj>
              </mc:Choice>
              <mc:Fallback>
                <p:oleObj name="Equation" r:id="rId6" imgW="4572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89010" y="5739465"/>
                        <a:ext cx="614913" cy="580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987245"/>
              </p:ext>
            </p:extLst>
          </p:nvPr>
        </p:nvGraphicFramePr>
        <p:xfrm>
          <a:off x="7846369" y="3165409"/>
          <a:ext cx="1198003" cy="637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87400" imgH="419100" progId="Equation.DSMT4">
                  <p:embed/>
                </p:oleObj>
              </mc:Choice>
              <mc:Fallback>
                <p:oleObj name="Equation" r:id="rId8" imgW="787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46369" y="3165409"/>
                        <a:ext cx="1198003" cy="637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386643"/>
              </p:ext>
            </p:extLst>
          </p:nvPr>
        </p:nvGraphicFramePr>
        <p:xfrm>
          <a:off x="7849617" y="6381068"/>
          <a:ext cx="425495" cy="404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4000" imgH="241300" progId="Equation.DSMT4">
                  <p:embed/>
                </p:oleObj>
              </mc:Choice>
              <mc:Fallback>
                <p:oleObj name="Equation" r:id="rId10" imgW="2540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49617" y="6381068"/>
                        <a:ext cx="425495" cy="404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004595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8434" name="Object 2"/>
          <p:cNvGraphicFramePr>
            <a:graphicFrameLocks noChangeAspect="1"/>
          </p:cNvGraphicFramePr>
          <p:nvPr/>
        </p:nvGraphicFramePr>
        <p:xfrm>
          <a:off x="914400" y="1295400"/>
          <a:ext cx="3429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428571" imgH="4571429" progId="Photoshop.Image.7">
                  <p:embed/>
                </p:oleObj>
              </mc:Choice>
              <mc:Fallback>
                <p:oleObj name="Image" r:id="rId2" imgW="3428571" imgH="457142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95400"/>
                        <a:ext cx="3429000" cy="457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71842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8435" name="Object 3"/>
          <p:cNvGraphicFramePr>
            <a:graphicFrameLocks noChangeAspect="1"/>
          </p:cNvGraphicFramePr>
          <p:nvPr/>
        </p:nvGraphicFramePr>
        <p:xfrm>
          <a:off x="4572000" y="1295400"/>
          <a:ext cx="3429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428571" imgH="4571429" progId="Photoshop.Image.7">
                  <p:embed/>
                </p:oleObj>
              </mc:Choice>
              <mc:Fallback>
                <p:oleObj name="Image" r:id="rId4" imgW="3428571" imgH="457142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295400"/>
                        <a:ext cx="3429000" cy="457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71842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300 Samples/Pixel</a:t>
            </a:r>
          </a:p>
        </p:txBody>
      </p:sp>
      <p:sp>
        <p:nvSpPr>
          <p:cNvPr id="1298437" name="Text Box 5"/>
          <p:cNvSpPr txBox="1">
            <a:spLocks noChangeArrowheads="1"/>
          </p:cNvSpPr>
          <p:nvPr/>
        </p:nvSpPr>
        <p:spPr bwMode="auto">
          <a:xfrm>
            <a:off x="1143000" y="5900738"/>
            <a:ext cx="2862263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Sampling Lafortune Fit</a:t>
            </a:r>
          </a:p>
        </p:txBody>
      </p:sp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5478463" y="5900738"/>
            <a:ext cx="159067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Our Method</a:t>
            </a:r>
          </a:p>
        </p:txBody>
      </p:sp>
    </p:spTree>
    <p:extLst>
      <p:ext uri="{BB962C8B-B14F-4D97-AF65-F5344CB8AC3E}">
        <p14:creationId xmlns:p14="http://schemas.microsoft.com/office/powerpoint/2010/main" val="32135075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Oren-Nayar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04260"/>
            <a:ext cx="8520453" cy="5029200"/>
          </a:xfrm>
        </p:spPr>
        <p:txBody>
          <a:bodyPr/>
          <a:lstStyle/>
          <a:p>
            <a:r>
              <a:rPr lang="en-US" sz="2400" dirty="0"/>
              <a:t>Generalization of Lambert’s Reflectance Model (SIGGRAPH 94, rough diffuse [shadows, interreflections])</a:t>
            </a:r>
          </a:p>
        </p:txBody>
      </p:sp>
      <p:pic>
        <p:nvPicPr>
          <p:cNvPr id="4" name="Picture 3" descr="Screen Shot 2019-10-30 at 7.1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6570"/>
            <a:ext cx="9144000" cy="2121933"/>
          </a:xfrm>
          <a:prstGeom prst="rect">
            <a:avLst/>
          </a:prstGeom>
        </p:spPr>
      </p:pic>
      <p:pic>
        <p:nvPicPr>
          <p:cNvPr id="5" name="Picture 4" descr="Screen Shot 2019-10-30 at 7.20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32" y="4387995"/>
            <a:ext cx="4798868" cy="2118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6018" y="6488668"/>
            <a:ext cx="178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From Wikipedia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525840"/>
            <a:ext cx="443128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/>
              <a:t>Importance sampling can be complicated</a:t>
            </a:r>
          </a:p>
          <a:p>
            <a:pPr algn="l"/>
            <a:r>
              <a:rPr lang="en-US" sz="1800" dirty="0"/>
              <a:t>(but exact sampling is not required)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Simplest: Lambertian sampling/PDF</a:t>
            </a:r>
          </a:p>
          <a:p>
            <a:pPr algn="l"/>
            <a:r>
              <a:rPr lang="en-US" sz="1800" dirty="0"/>
              <a:t>But </a:t>
            </a:r>
            <a:r>
              <a:rPr lang="en-US" sz="1800" dirty="0" err="1"/>
              <a:t>Eval</a:t>
            </a:r>
            <a:r>
              <a:rPr lang="en-US" sz="1800" dirty="0"/>
              <a:t> uses Oren-Nayar; </a:t>
            </a:r>
            <a:r>
              <a:rPr lang="en-US" sz="1800" dirty="0" err="1"/>
              <a:t>Eval</a:t>
            </a:r>
            <a:r>
              <a:rPr lang="en-US" sz="1800" dirty="0"/>
              <a:t>/PDF</a:t>
            </a:r>
          </a:p>
          <a:p>
            <a:pPr algn="l"/>
            <a:r>
              <a:rPr lang="en-US" sz="1800" dirty="0"/>
              <a:t>(will cancel leading Lambertian term only)</a:t>
            </a:r>
          </a:p>
        </p:txBody>
      </p:sp>
    </p:spTree>
    <p:extLst>
      <p:ext uri="{BB962C8B-B14F-4D97-AF65-F5344CB8AC3E}">
        <p14:creationId xmlns:p14="http://schemas.microsoft.com/office/powerpoint/2010/main" val="96820394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690"/>
            <a:ext cx="8229600" cy="5029200"/>
          </a:xfrm>
        </p:spPr>
        <p:txBody>
          <a:bodyPr/>
          <a:lstStyle/>
          <a:p>
            <a:r>
              <a:rPr lang="en-US" dirty="0"/>
              <a:t>Idealized Fresnel surfaces are perfectly smooth boundary between dielectric (</a:t>
            </a:r>
            <a:r>
              <a:rPr lang="en-US" dirty="0" err="1"/>
              <a:t>air,glass,water</a:t>
            </a:r>
            <a:r>
              <a:rPr lang="en-US" dirty="0"/>
              <a:t>) and another dielectric, or a dielectric and a metal</a:t>
            </a:r>
          </a:p>
          <a:p>
            <a:r>
              <a:rPr lang="en-US" dirty="0"/>
              <a:t>Beam splits into reflected/refracted (Snell’s law)</a:t>
            </a:r>
          </a:p>
        </p:txBody>
      </p:sp>
      <p:pic>
        <p:nvPicPr>
          <p:cNvPr id="6" name="Picture 5" descr="Screen Shot 2019-10-30 at 7.31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9" y="3217013"/>
            <a:ext cx="3810743" cy="364098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567528"/>
              </p:ext>
            </p:extLst>
          </p:nvPr>
        </p:nvGraphicFramePr>
        <p:xfrm>
          <a:off x="4890079" y="3275608"/>
          <a:ext cx="2440338" cy="1154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800" imgH="444500" progId="Equation.DSMT4">
                  <p:embed/>
                </p:oleObj>
              </mc:Choice>
              <mc:Fallback>
                <p:oleObj name="Equation" r:id="rId3" imgW="9398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0079" y="3275608"/>
                        <a:ext cx="2440338" cy="1154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604710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Manhole</a:t>
            </a:r>
          </a:p>
        </p:txBody>
      </p:sp>
      <p:pic>
        <p:nvPicPr>
          <p:cNvPr id="4" name="Content Placeholder 3" descr="Screen Shot 2019-11-04 at 2.47.4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b="10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471357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690"/>
            <a:ext cx="8229600" cy="5029200"/>
          </a:xfrm>
        </p:spPr>
        <p:txBody>
          <a:bodyPr/>
          <a:lstStyle/>
          <a:p>
            <a:r>
              <a:rPr lang="en-US" dirty="0"/>
              <a:t>Idealized Fresnel surfaces are perfectly smooth boundary between dielectric (</a:t>
            </a:r>
            <a:r>
              <a:rPr lang="en-US" dirty="0" err="1"/>
              <a:t>air,glass,water</a:t>
            </a:r>
            <a:r>
              <a:rPr lang="en-US" dirty="0"/>
              <a:t>) and another dielectric, or a dielectric and a metal</a:t>
            </a:r>
          </a:p>
          <a:p>
            <a:r>
              <a:rPr lang="en-US" dirty="0"/>
              <a:t>Beam splits into reflected/refracted (Snell’s law)</a:t>
            </a:r>
          </a:p>
        </p:txBody>
      </p:sp>
      <p:pic>
        <p:nvPicPr>
          <p:cNvPr id="6" name="Picture 5" descr="Screen Shot 2019-10-30 at 7.31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9" y="3217013"/>
            <a:ext cx="3810743" cy="364098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886301"/>
              </p:ext>
            </p:extLst>
          </p:nvPr>
        </p:nvGraphicFramePr>
        <p:xfrm>
          <a:off x="4890079" y="3275608"/>
          <a:ext cx="2440338" cy="1154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800" imgH="444500" progId="Equation.DSMT4">
                  <p:embed/>
                </p:oleObj>
              </mc:Choice>
              <mc:Fallback>
                <p:oleObj name="Equation" r:id="rId3" imgW="9398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0079" y="3275608"/>
                        <a:ext cx="2440338" cy="1154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838442"/>
              </p:ext>
            </p:extLst>
          </p:nvPr>
        </p:nvGraphicFramePr>
        <p:xfrm>
          <a:off x="4903535" y="4614123"/>
          <a:ext cx="2915053" cy="2000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95400" imgH="889000" progId="Equation.DSMT4">
                  <p:embed/>
                </p:oleObj>
              </mc:Choice>
              <mc:Fallback>
                <p:oleObj name="Equation" r:id="rId5" imgW="1295400" imgH="889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03535" y="4614123"/>
                        <a:ext cx="2915053" cy="2000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968343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pic>
        <p:nvPicPr>
          <p:cNvPr id="4" name="Content Placeholder 3" descr="Screen Shot 2019-11-04 at 2.43.5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211116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4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4_Default Desig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">
      <a:dk1>
        <a:srgbClr val="111111"/>
      </a:dk1>
      <a:lt1>
        <a:srgbClr val="FFFFFF"/>
      </a:lt1>
      <a:dk2>
        <a:srgbClr val="4D4D4D"/>
      </a:dk2>
      <a:lt2>
        <a:srgbClr val="FFFFFF"/>
      </a:lt2>
      <a:accent1>
        <a:srgbClr val="00CC99"/>
      </a:accent1>
      <a:accent2>
        <a:srgbClr val="3333CC"/>
      </a:accent2>
      <a:accent3>
        <a:srgbClr val="B2B2B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FFFFFF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35263</TotalTime>
  <Words>766</Words>
  <Application>Microsoft Macintosh PowerPoint</Application>
  <PresentationFormat>Letter Paper (8.5x11 in)</PresentationFormat>
  <Paragraphs>101</Paragraphs>
  <Slides>40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Times New Roman</vt:lpstr>
      <vt:lpstr>Wingdings</vt:lpstr>
      <vt:lpstr>Default Design</vt:lpstr>
      <vt:lpstr>1_Custom Design</vt:lpstr>
      <vt:lpstr>4_Default Design</vt:lpstr>
      <vt:lpstr>1_Default Design</vt:lpstr>
      <vt:lpstr>Equation</vt:lpstr>
      <vt:lpstr>Image</vt:lpstr>
      <vt:lpstr>Computer Graphics II: Rendering</vt:lpstr>
      <vt:lpstr>To Do</vt:lpstr>
      <vt:lpstr>Materials and BRDFs</vt:lpstr>
      <vt:lpstr>Diffuse Surfaces</vt:lpstr>
      <vt:lpstr>Oren-Nayar Model</vt:lpstr>
      <vt:lpstr>Fresnel Surfaces</vt:lpstr>
      <vt:lpstr>Optical Manhole</vt:lpstr>
      <vt:lpstr>Fresnel Surfaces</vt:lpstr>
      <vt:lpstr>Experiment</vt:lpstr>
      <vt:lpstr>Fresnel Reflectance</vt:lpstr>
      <vt:lpstr>Fresnel Reflectance</vt:lpstr>
      <vt:lpstr>Reflection from Metals</vt:lpstr>
      <vt:lpstr>Cook-Torrance Reflection </vt:lpstr>
      <vt:lpstr>Cook-Torrance Reflection</vt:lpstr>
      <vt:lpstr>(Cook-)Torrance-Sparrow</vt:lpstr>
      <vt:lpstr>(Cook-)Torrance-Sparrow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Microfacet BRDFs (“Little Faces”)</vt:lpstr>
      <vt:lpstr>Reflection of the Sun from Waves</vt:lpstr>
      <vt:lpstr>Microfacet Distributions</vt:lpstr>
      <vt:lpstr>Beckmann Distribution</vt:lpstr>
      <vt:lpstr>Beckmann Distribution</vt:lpstr>
      <vt:lpstr>Trowbridge-Reitz (GGX) Distribution</vt:lpstr>
      <vt:lpstr>Trowbridge-Reitz (GGX)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BRDF Sampling</vt:lpstr>
      <vt:lpstr>Motivation</vt:lpstr>
      <vt:lpstr>Key Idea</vt:lpstr>
      <vt:lpstr>300 Samples/Pixel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863</cp:revision>
  <cp:lastPrinted>2016-09-17T23:06:26Z</cp:lastPrinted>
  <dcterms:created xsi:type="dcterms:W3CDTF">1999-02-11T00:43:51Z</dcterms:created>
  <dcterms:modified xsi:type="dcterms:W3CDTF">2025-07-03T01:08:05Z</dcterms:modified>
</cp:coreProperties>
</file>