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89" r:id="rId3"/>
  </p:sldMasterIdLst>
  <p:notesMasterIdLst>
    <p:notesMasterId r:id="rId34"/>
  </p:notesMasterIdLst>
  <p:handoutMasterIdLst>
    <p:handoutMasterId r:id="rId35"/>
  </p:handoutMasterIdLst>
  <p:sldIdLst>
    <p:sldId id="751" r:id="rId4"/>
    <p:sldId id="752" r:id="rId5"/>
    <p:sldId id="753" r:id="rId6"/>
    <p:sldId id="841" r:id="rId7"/>
    <p:sldId id="842" r:id="rId8"/>
    <p:sldId id="830" r:id="rId9"/>
    <p:sldId id="833" r:id="rId10"/>
    <p:sldId id="832" r:id="rId11"/>
    <p:sldId id="831" r:id="rId12"/>
    <p:sldId id="843" r:id="rId13"/>
    <p:sldId id="834" r:id="rId14"/>
    <p:sldId id="835" r:id="rId15"/>
    <p:sldId id="836" r:id="rId16"/>
    <p:sldId id="844" r:id="rId17"/>
    <p:sldId id="845" r:id="rId18"/>
    <p:sldId id="846" r:id="rId19"/>
    <p:sldId id="847" r:id="rId20"/>
    <p:sldId id="848" r:id="rId21"/>
    <p:sldId id="837" r:id="rId22"/>
    <p:sldId id="838" r:id="rId23"/>
    <p:sldId id="839" r:id="rId24"/>
    <p:sldId id="849" r:id="rId25"/>
    <p:sldId id="850" r:id="rId26"/>
    <p:sldId id="852" r:id="rId27"/>
    <p:sldId id="851" r:id="rId28"/>
    <p:sldId id="853" r:id="rId29"/>
    <p:sldId id="840" r:id="rId30"/>
    <p:sldId id="854" r:id="rId31"/>
    <p:sldId id="855" r:id="rId32"/>
    <p:sldId id="856" r:id="rId33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152"/>
    </p:cViewPr>
  </p:sorterViewPr>
  <p:notesViewPr>
    <p:cSldViewPr snapToGrid="0">
      <p:cViewPr varScale="1">
        <p:scale>
          <a:sx n="115" d="100"/>
          <a:sy n="115" d="100"/>
        </p:scale>
        <p:origin x="-4584" y="-128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9DC6-8B1D-F64D-8AE4-0264766D68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0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9DC6-8B1D-F64D-8AE4-0264766D68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0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2227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9647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6125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5461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3170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218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9998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5328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1874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7834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94489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 sz="1800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22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F3884-A25C-F64C-B22A-BF052B2B0FC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854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6ED5-0686-6542-9524-6CB01ECDB4D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719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7EC9-6A3C-9B4B-83D4-382F975258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055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A16B-5C77-1248-B2DC-EBDBD2935F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9825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FAA8-CF3C-3E44-BDAB-AE941914262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272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F6567-F84A-4F40-9277-E17A015596C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777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F50A-BC29-894D-9F83-E4BAC4C45C9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884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66991-AF5F-AA42-9FB2-AA86FABC476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7491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72693-A0BD-7E4A-8CB7-68923E529DDB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863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1750-C3F0-6644-B439-007902DC95E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184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4242-D910-9849-A8BA-521EE68B57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339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29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82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70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6D31958-5105-4547-AC0D-93A7C696442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6294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6.e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8.wmf"/><Relationship Id="rId2" Type="http://schemas.openxmlformats.org/officeDocument/2006/relationships/oleObject" Target="../embeddings/oleObject6.bin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/>
              <a:t>CSE 168 [</a:t>
            </a:r>
            <a:r>
              <a:rPr lang="en-US" dirty="0" err="1"/>
              <a:t>Spr</a:t>
            </a:r>
            <a:r>
              <a:rPr lang="en-US" dirty="0"/>
              <a:t> 25], Lecture 8: Indirect Lighting Details     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http://viscomp.ucsd.edu/classes/cse168/sp25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833"/>
            <a:ext cx="8424778" cy="5029200"/>
          </a:xfrm>
        </p:spPr>
        <p:txBody>
          <a:bodyPr/>
          <a:lstStyle/>
          <a:p>
            <a:r>
              <a:rPr lang="en-US" dirty="0"/>
              <a:t>Single path </a:t>
            </a:r>
            <a:r>
              <a:rPr lang="en-US" dirty="0" err="1"/>
              <a:t>vs</a:t>
            </a:r>
            <a:r>
              <a:rPr lang="en-US" dirty="0"/>
              <a:t> bushy tree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Conceptually simplest to render N 1-sample images</a:t>
            </a:r>
          </a:p>
          <a:p>
            <a:pPr lvl="1"/>
            <a:r>
              <a:rPr lang="en-US" dirty="0"/>
              <a:t>And then average them</a:t>
            </a:r>
          </a:p>
          <a:p>
            <a:pPr marL="0" indent="0">
              <a:buNone/>
            </a:pPr>
            <a:r>
              <a:rPr lang="en-US" sz="2400" dirty="0"/>
              <a:t>Antialiasing within pixel for “free” (consider pixel having unit area, jitter ray in that, instead of shooting through midpoint)</a:t>
            </a:r>
          </a:p>
        </p:txBody>
      </p:sp>
      <p:pic>
        <p:nvPicPr>
          <p:cNvPr id="4" name="Picture 3" descr="bush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12" y="1606492"/>
            <a:ext cx="1904922" cy="1566475"/>
          </a:xfrm>
          <a:prstGeom prst="rect">
            <a:avLst/>
          </a:prstGeom>
        </p:spPr>
      </p:pic>
      <p:pic>
        <p:nvPicPr>
          <p:cNvPr id="5" name="Picture 4" descr="sing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34" y="1633626"/>
            <a:ext cx="1575958" cy="1552135"/>
          </a:xfrm>
          <a:prstGeom prst="rect">
            <a:avLst/>
          </a:prstGeom>
        </p:spPr>
      </p:pic>
      <p:pic>
        <p:nvPicPr>
          <p:cNvPr id="6" name="Picture 5" descr="jaggies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91" y="4645247"/>
            <a:ext cx="4451653" cy="23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787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17128" cy="5029200"/>
          </a:xfrm>
        </p:spPr>
        <p:txBody>
          <a:bodyPr/>
          <a:lstStyle/>
          <a:p>
            <a:r>
              <a:rPr lang="en-US" dirty="0"/>
              <a:t>Uniform directional sampling: how to generate random ray on a hemisphere?</a:t>
            </a:r>
          </a:p>
          <a:p>
            <a:r>
              <a:rPr lang="en-US" dirty="0"/>
              <a:t>Option #1: rejection sampling</a:t>
            </a:r>
          </a:p>
          <a:p>
            <a:pPr lvl="1"/>
            <a:r>
              <a:rPr lang="en-US" dirty="0"/>
              <a:t>Generate 3 random numbers (</a:t>
            </a:r>
            <a:r>
              <a:rPr lang="en-US" dirty="0" err="1"/>
              <a:t>x,y,z</a:t>
            </a:r>
            <a:r>
              <a:rPr lang="en-US" dirty="0"/>
              <a:t>), with </a:t>
            </a:r>
            <a:r>
              <a:rPr lang="en-US" dirty="0" err="1"/>
              <a:t>x,y,z</a:t>
            </a:r>
            <a:r>
              <a:rPr lang="en-US" dirty="0"/>
              <a:t> in –1..1</a:t>
            </a:r>
          </a:p>
          <a:p>
            <a:pPr lvl="1"/>
            <a:r>
              <a:rPr lang="en-US" dirty="0"/>
              <a:t>If x</a:t>
            </a:r>
            <a:r>
              <a:rPr lang="en-US" baseline="30000" dirty="0"/>
              <a:t>2</a:t>
            </a:r>
            <a:r>
              <a:rPr lang="en-US" dirty="0"/>
              <a:t>+y</a:t>
            </a:r>
            <a:r>
              <a:rPr lang="en-US" baseline="30000" dirty="0"/>
              <a:t>2</a:t>
            </a:r>
            <a:r>
              <a:rPr lang="en-US" dirty="0"/>
              <a:t>+z</a:t>
            </a:r>
            <a:r>
              <a:rPr lang="en-US" baseline="30000" dirty="0"/>
              <a:t>2</a:t>
            </a:r>
            <a:r>
              <a:rPr lang="en-US" dirty="0"/>
              <a:t> &gt; 1, reject</a:t>
            </a:r>
          </a:p>
          <a:p>
            <a:pPr lvl="1"/>
            <a:r>
              <a:rPr lang="en-US" dirty="0"/>
              <a:t>Normalize 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pointing into surface (ray dot n &lt; 0), flip to -ray</a:t>
            </a:r>
          </a:p>
        </p:txBody>
      </p:sp>
    </p:spTree>
    <p:extLst>
      <p:ext uri="{BB962C8B-B14F-4D97-AF65-F5344CB8AC3E}">
        <p14:creationId xmlns:p14="http://schemas.microsoft.com/office/powerpoint/2010/main" val="223005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37874"/>
            <a:ext cx="9286575" cy="4724400"/>
          </a:xfrm>
        </p:spPr>
        <p:txBody>
          <a:bodyPr/>
          <a:lstStyle/>
          <a:p>
            <a:r>
              <a:rPr lang="en-US" dirty="0"/>
              <a:t>Option #2: inversion method</a:t>
            </a:r>
          </a:p>
          <a:p>
            <a:pPr lvl="1"/>
            <a:r>
              <a:rPr lang="en-US" dirty="0"/>
              <a:t>In polar </a:t>
            </a:r>
            <a:r>
              <a:rPr lang="en-US" dirty="0" err="1"/>
              <a:t>coords</a:t>
            </a:r>
            <a:r>
              <a:rPr lang="en-US" dirty="0"/>
              <a:t>, density must be proportional to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i="1" dirty="0">
                <a:latin typeface="Symbol" charset="0"/>
              </a:rPr>
              <a:t> </a:t>
            </a:r>
            <a:r>
              <a:rPr lang="en-US" dirty="0"/>
              <a:t>(remember </a:t>
            </a:r>
            <a:r>
              <a:rPr lang="en-US" i="1" dirty="0"/>
              <a:t>d</a:t>
            </a:r>
            <a:r>
              <a:rPr lang="en-US" dirty="0"/>
              <a:t>(solid angle) = sin </a:t>
            </a:r>
            <a:r>
              <a:rPr lang="en-US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i="1" dirty="0" err="1"/>
              <a:t>d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i="1" dirty="0" err="1"/>
              <a:t>dϕ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Integrate, invert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Symbol" charset="0"/>
              </a:rPr>
              <a:t> cos</a:t>
            </a:r>
            <a:r>
              <a:rPr lang="en-US" baseline="30000" dirty="0">
                <a:sym typeface="Symbol" charset="0"/>
              </a:rPr>
              <a:t>-1</a:t>
            </a:r>
            <a:endParaRPr lang="en-US" dirty="0">
              <a:sym typeface="Symbol" charset="0"/>
            </a:endParaRPr>
          </a:p>
          <a:p>
            <a:r>
              <a:rPr lang="en-US" dirty="0"/>
              <a:t>Recipe is (start with two random numbers ξ</a:t>
            </a:r>
            <a:r>
              <a:rPr lang="en-US" baseline="-25000" dirty="0"/>
              <a:t>1,</a:t>
            </a:r>
            <a:r>
              <a:rPr lang="en-US" dirty="0"/>
              <a:t> ξ</a:t>
            </a:r>
            <a:r>
              <a:rPr lang="en-US" baseline="-25000" dirty="0"/>
              <a:t>2</a:t>
            </a:r>
            <a:r>
              <a:rPr lang="en-US" dirty="0"/>
              <a:t> in 0</a:t>
            </a:r>
            <a:r>
              <a:rPr lang="mr-IN" dirty="0"/>
              <a:t>…</a:t>
            </a:r>
            <a:r>
              <a:rPr lang="en-US" dirty="0"/>
              <a:t>1)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     </a:t>
            </a:r>
            <a:r>
              <a:rPr lang="en-US" dirty="0" err="1"/>
              <a:t>ϕ</a:t>
            </a:r>
            <a:r>
              <a:rPr lang="en-US" dirty="0"/>
              <a:t>=2</a:t>
            </a:r>
            <a:r>
              <a:rPr lang="en-US" dirty="0">
                <a:latin typeface="Symbol" charset="0"/>
              </a:rPr>
              <a:t>πξ</a:t>
            </a:r>
            <a:r>
              <a:rPr lang="en-US" baseline="-25000" dirty="0"/>
              <a:t>2</a:t>
            </a:r>
            <a:endParaRPr lang="en-US" dirty="0">
              <a:latin typeface="Symbol" charset="0"/>
            </a:endParaRP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     z=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r>
              <a:rPr lang="en-US" dirty="0"/>
              <a:t>Let </a:t>
            </a:r>
            <a:r>
              <a:rPr lang="en-US" dirty="0" err="1"/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/>
              <a:t>z            </a:t>
            </a:r>
            <a:r>
              <a:rPr lang="en-US" dirty="0" err="1"/>
              <a:t>θ</a:t>
            </a:r>
            <a:r>
              <a:rPr lang="en-US" i="1" dirty="0"/>
              <a:t>=</a:t>
            </a:r>
            <a:r>
              <a:rPr lang="en-US" dirty="0" err="1"/>
              <a:t>acos</a:t>
            </a:r>
            <a:r>
              <a:rPr lang="en-US" dirty="0"/>
              <a:t>(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r>
              <a:rPr lang="en-US" dirty="0"/>
              <a:t>)</a:t>
            </a:r>
            <a:endParaRPr lang="en-US" i="1" dirty="0"/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/>
              <a:t>ϕ</a:t>
            </a:r>
            <a:r>
              <a:rPr lang="en-US" dirty="0"/>
              <a:t>,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sin </a:t>
            </a:r>
            <a:r>
              <a:rPr lang="en-US" dirty="0" err="1"/>
              <a:t>ϕ</a:t>
            </a:r>
            <a:r>
              <a:rPr lang="en-US" dirty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)</a:t>
            </a:r>
          </a:p>
          <a:p>
            <a:r>
              <a:rPr lang="en-US" dirty="0"/>
              <a:t>Rotate according to surface normal (z goes to  normal)</a:t>
            </a:r>
          </a:p>
          <a:p>
            <a:pPr lvl="1"/>
            <a:r>
              <a:rPr lang="en-US" dirty="0"/>
              <a:t>Normal is (α,β) with α = </a:t>
            </a:r>
            <a:r>
              <a:rPr lang="en-US" dirty="0" err="1"/>
              <a:t>acos</a:t>
            </a:r>
            <a:r>
              <a:rPr lang="en-US" dirty="0"/>
              <a:t>(</a:t>
            </a:r>
            <a:r>
              <a:rPr lang="en-US" dirty="0" err="1"/>
              <a:t>n</a:t>
            </a:r>
            <a:r>
              <a:rPr lang="en-US" baseline="-25000" dirty="0" err="1"/>
              <a:t>z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/>
              <a:t>and β=atan2(</a:t>
            </a:r>
            <a:r>
              <a:rPr lang="en-US" dirty="0" err="1"/>
              <a:t>n</a:t>
            </a:r>
            <a:r>
              <a:rPr lang="en-US" baseline="-25000" dirty="0" err="1"/>
              <a:t>y,</a:t>
            </a:r>
            <a:r>
              <a:rPr lang="en-US" dirty="0" err="1"/>
              <a:t>n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Rotation matrix R = </a:t>
            </a:r>
            <a:r>
              <a:rPr lang="en-US" dirty="0" err="1"/>
              <a:t>R</a:t>
            </a:r>
            <a:r>
              <a:rPr lang="en-US" baseline="-25000" dirty="0" err="1"/>
              <a:t>z</a:t>
            </a:r>
            <a:r>
              <a:rPr lang="en-US" dirty="0"/>
              <a:t>(β)</a:t>
            </a:r>
            <a:r>
              <a:rPr lang="en-US" dirty="0" err="1"/>
              <a:t>R</a:t>
            </a:r>
            <a:r>
              <a:rPr lang="en-US" baseline="-25000" dirty="0" err="1"/>
              <a:t>y</a:t>
            </a:r>
            <a:r>
              <a:rPr lang="en-US" dirty="0"/>
              <a:t>(α) then do R*(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0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9690" y="2171364"/>
            <a:ext cx="9286575" cy="4724400"/>
          </a:xfrm>
        </p:spPr>
        <p:txBody>
          <a:bodyPr/>
          <a:lstStyle/>
          <a:p>
            <a:r>
              <a:rPr lang="en-US" dirty="0"/>
              <a:t>Two random numbers ξ</a:t>
            </a:r>
            <a:r>
              <a:rPr lang="en-US" baseline="-25000" dirty="0"/>
              <a:t>1,</a:t>
            </a:r>
            <a:r>
              <a:rPr lang="en-US" dirty="0"/>
              <a:t> ξ</a:t>
            </a:r>
            <a:r>
              <a:rPr lang="en-US" baseline="-25000" dirty="0"/>
              <a:t>2</a:t>
            </a:r>
            <a:r>
              <a:rPr lang="en-US" dirty="0"/>
              <a:t> in 0</a:t>
            </a:r>
            <a:r>
              <a:rPr lang="mr-IN" dirty="0"/>
              <a:t>…</a:t>
            </a:r>
            <a:r>
              <a:rPr lang="en-US" dirty="0"/>
              <a:t>1</a:t>
            </a:r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     </a:t>
            </a:r>
            <a:r>
              <a:rPr lang="en-US" dirty="0" err="1"/>
              <a:t>ϕ</a:t>
            </a:r>
            <a:r>
              <a:rPr lang="en-US" dirty="0"/>
              <a:t>=2</a:t>
            </a:r>
            <a:r>
              <a:rPr lang="en-US" dirty="0">
                <a:latin typeface="Symbol" charset="0"/>
              </a:rPr>
              <a:t>πξ</a:t>
            </a:r>
            <a:r>
              <a:rPr lang="en-US" baseline="-25000" dirty="0"/>
              <a:t>2</a:t>
            </a:r>
            <a:endParaRPr lang="en-US" dirty="0">
              <a:latin typeface="Symbol" charset="0"/>
            </a:endParaRP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     z=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r>
              <a:rPr lang="en-US" dirty="0"/>
              <a:t>Let </a:t>
            </a:r>
            <a:r>
              <a:rPr lang="en-US" dirty="0" err="1"/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/>
              <a:t>z            </a:t>
            </a:r>
            <a:r>
              <a:rPr lang="en-US" dirty="0" err="1"/>
              <a:t>θ</a:t>
            </a:r>
            <a:r>
              <a:rPr lang="en-US" i="1" dirty="0"/>
              <a:t>=</a:t>
            </a:r>
            <a:r>
              <a:rPr lang="en-US" dirty="0" err="1"/>
              <a:t>acos</a:t>
            </a:r>
            <a:r>
              <a:rPr lang="en-US" dirty="0"/>
              <a:t>(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r>
              <a:rPr lang="en-US" dirty="0"/>
              <a:t>)</a:t>
            </a:r>
            <a:endParaRPr lang="en-US" i="1" dirty="0"/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/>
              <a:t>ϕ</a:t>
            </a:r>
            <a:r>
              <a:rPr lang="en-US" dirty="0"/>
              <a:t>,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sin </a:t>
            </a:r>
            <a:r>
              <a:rPr lang="en-US" dirty="0" err="1"/>
              <a:t>ϕ</a:t>
            </a:r>
            <a:r>
              <a:rPr lang="en-US" dirty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)</a:t>
            </a:r>
          </a:p>
          <a:p>
            <a:r>
              <a:rPr lang="en-US" dirty="0"/>
              <a:t>Rotate according to surface normal (z goes to  normal)</a:t>
            </a:r>
          </a:p>
          <a:p>
            <a:pPr lvl="1"/>
            <a:r>
              <a:rPr lang="en-US" dirty="0"/>
              <a:t>Normal is (α,β) with α = </a:t>
            </a:r>
            <a:r>
              <a:rPr lang="en-US" dirty="0" err="1"/>
              <a:t>acos</a:t>
            </a:r>
            <a:r>
              <a:rPr lang="en-US" dirty="0"/>
              <a:t>(</a:t>
            </a:r>
            <a:r>
              <a:rPr lang="en-US" dirty="0" err="1"/>
              <a:t>n</a:t>
            </a:r>
            <a:r>
              <a:rPr lang="en-US" baseline="-25000" dirty="0" err="1"/>
              <a:t>z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/>
              <a:t>and β=atan2(</a:t>
            </a:r>
            <a:r>
              <a:rPr lang="en-US" dirty="0" err="1"/>
              <a:t>n</a:t>
            </a:r>
            <a:r>
              <a:rPr lang="en-US" baseline="-25000" dirty="0" err="1"/>
              <a:t>y,</a:t>
            </a:r>
            <a:r>
              <a:rPr lang="en-US" dirty="0" err="1"/>
              <a:t>n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Rotation matrix R = </a:t>
            </a:r>
            <a:r>
              <a:rPr lang="en-US" dirty="0" err="1"/>
              <a:t>R</a:t>
            </a:r>
            <a:r>
              <a:rPr lang="en-US" baseline="-25000" dirty="0" err="1"/>
              <a:t>z</a:t>
            </a:r>
            <a:r>
              <a:rPr lang="en-US" dirty="0"/>
              <a:t>(β)</a:t>
            </a:r>
            <a:r>
              <a:rPr lang="en-US" dirty="0" err="1"/>
              <a:t>R</a:t>
            </a:r>
            <a:r>
              <a:rPr lang="en-US" baseline="-25000" dirty="0" err="1"/>
              <a:t>y</a:t>
            </a:r>
            <a:r>
              <a:rPr lang="en-US" dirty="0"/>
              <a:t>(α) then do R*(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177603"/>
              </p:ext>
            </p:extLst>
          </p:nvPr>
        </p:nvGraphicFramePr>
        <p:xfrm>
          <a:off x="152174" y="5497513"/>
          <a:ext cx="886822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943600" imgH="800100" progId="Equation.DSMT4">
                  <p:embed/>
                </p:oleObj>
              </mc:Choice>
              <mc:Fallback>
                <p:oleObj name="Equation" r:id="rId3" imgW="59436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174" y="5497513"/>
                        <a:ext cx="8868228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creen Shot 2019-09-20 at 6.10.0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763" y="1325559"/>
            <a:ext cx="3070237" cy="266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70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Create Local Coordinate 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022"/>
            <a:ext cx="8600426" cy="5029200"/>
          </a:xfrm>
        </p:spPr>
        <p:txBody>
          <a:bodyPr/>
          <a:lstStyle/>
          <a:p>
            <a:r>
              <a:rPr lang="en-US" dirty="0"/>
              <a:t>Simpler, may be useful for texture etc.</a:t>
            </a:r>
          </a:p>
          <a:p>
            <a:pPr lvl="1"/>
            <a:r>
              <a:rPr lang="en-US" dirty="0"/>
              <a:t>Can use any one of 3 methods (rejection, rotation, coordinate frame but assignment spec </a:t>
            </a:r>
            <a:r>
              <a:rPr lang="en-US" dirty="0" err="1"/>
              <a:t>coord</a:t>
            </a:r>
            <a:r>
              <a:rPr lang="en-US" dirty="0"/>
              <a:t>. frame)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Associate w with normal (+z = n).  Need u, v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757090"/>
              </p:ext>
            </p:extLst>
          </p:nvPr>
        </p:nvGraphicFramePr>
        <p:xfrm>
          <a:off x="1863725" y="2622294"/>
          <a:ext cx="475615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200" imgH="1193800" progId="Equation.DSMT4">
                  <p:embed/>
                </p:oleObj>
              </mc:Choice>
              <mc:Fallback>
                <p:oleObj name="Equation" r:id="rId2" imgW="1981200" imgH="119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2622294"/>
                        <a:ext cx="4756150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36729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Local Coordinate 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395"/>
            <a:ext cx="8229600" cy="5029200"/>
          </a:xfrm>
        </p:spPr>
        <p:txBody>
          <a:bodyPr/>
          <a:lstStyle/>
          <a:p>
            <a:r>
              <a:rPr lang="en-US" dirty="0"/>
              <a:t>First, compute </a:t>
            </a:r>
            <a:r>
              <a:rPr lang="en-US" dirty="0" err="1"/>
              <a:t>u,v,w</a:t>
            </a:r>
            <a:r>
              <a:rPr lang="en-US" dirty="0"/>
              <a:t> to create orthonormal frame</a:t>
            </a:r>
          </a:p>
          <a:p>
            <a:pPr lvl="1"/>
            <a:r>
              <a:rPr lang="en-US" dirty="0"/>
              <a:t>Vector a is arbitrary (use random or up vector)</a:t>
            </a:r>
          </a:p>
          <a:p>
            <a:pPr lvl="1"/>
            <a:r>
              <a:rPr lang="en-US" dirty="0"/>
              <a:t>Be careful when a close to n, use alternative vector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Now, compute ray direction </a:t>
            </a:r>
            <a:r>
              <a:rPr lang="en-US" dirty="0" err="1"/>
              <a:t>ω</a:t>
            </a:r>
            <a:endParaRPr lang="en-US" dirty="0"/>
          </a:p>
          <a:p>
            <a:pPr lvl="1"/>
            <a:r>
              <a:rPr lang="en-US" dirty="0"/>
              <a:t>(</a:t>
            </a:r>
            <a:r>
              <a:rPr lang="en-US" dirty="0" err="1"/>
              <a:t>x,y,z</a:t>
            </a:r>
            <a:r>
              <a:rPr lang="en-US" dirty="0"/>
              <a:t>) are scalar coordinates; </a:t>
            </a:r>
            <a:r>
              <a:rPr lang="en-US" dirty="0" err="1"/>
              <a:t>u,v,w</a:t>
            </a:r>
            <a:r>
              <a:rPr lang="en-US" dirty="0"/>
              <a:t> are vectors above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606847"/>
              </p:ext>
            </p:extLst>
          </p:nvPr>
        </p:nvGraphicFramePr>
        <p:xfrm>
          <a:off x="3484690" y="2452581"/>
          <a:ext cx="1735117" cy="275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1168400" progId="Equation.DSMT4">
                  <p:embed/>
                </p:oleObj>
              </mc:Choice>
              <mc:Fallback>
                <p:oleObj name="Equation" r:id="rId2" imgW="736600" imgH="11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4690" y="2452581"/>
                        <a:ext cx="1735117" cy="2752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309115"/>
              </p:ext>
            </p:extLst>
          </p:nvPr>
        </p:nvGraphicFramePr>
        <p:xfrm>
          <a:off x="3060373" y="6244389"/>
          <a:ext cx="3083871" cy="474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700" imgH="177800" progId="Equation.DSMT4">
                  <p:embed/>
                </p:oleObj>
              </mc:Choice>
              <mc:Fallback>
                <p:oleObj name="Equation" r:id="rId4" imgW="1155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0373" y="6244389"/>
                        <a:ext cx="3083871" cy="474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6655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so far </a:t>
            </a:r>
            <a:r>
              <a:rPr lang="en-US"/>
              <a:t>(checkpoint </a:t>
            </a:r>
            <a:r>
              <a:rPr lang="en-US" dirty="0"/>
              <a:t>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484077" cy="5029200"/>
          </a:xfrm>
        </p:spPr>
        <p:txBody>
          <a:bodyPr/>
          <a:lstStyle/>
          <a:p>
            <a:r>
              <a:rPr lang="en-US" dirty="0"/>
              <a:t>Sample hemisphere at each bounce</a:t>
            </a:r>
          </a:p>
          <a:p>
            <a:pPr lvl="1"/>
            <a:r>
              <a:rPr lang="en-US" dirty="0"/>
              <a:t>Evaluate full MC estimator with N = 1 for each ray</a:t>
            </a:r>
          </a:p>
          <a:p>
            <a:pPr lvl="1"/>
            <a:r>
              <a:rPr lang="en-US" dirty="0" err="1"/>
              <a:t>Upto</a:t>
            </a:r>
            <a:r>
              <a:rPr lang="en-US" dirty="0"/>
              <a:t> depth D = 5.  Final ray D = 5 returns emit L</a:t>
            </a:r>
            <a:r>
              <a:rPr lang="en-US" baseline="-25000" dirty="0"/>
              <a:t>e</a:t>
            </a:r>
            <a:r>
              <a:rPr lang="en-US" dirty="0"/>
              <a:t> only</a:t>
            </a:r>
          </a:p>
          <a:p>
            <a:pPr lvl="1"/>
            <a:r>
              <a:rPr lang="en-US" dirty="0"/>
              <a:t>Most rays will actually be 0 (do not hit light source)</a:t>
            </a:r>
          </a:p>
          <a:p>
            <a:pPr lvl="1"/>
            <a:r>
              <a:rPr lang="en-US" dirty="0"/>
              <a:t>Very inefficient, but render this, will improve on it next</a:t>
            </a:r>
          </a:p>
        </p:txBody>
      </p:sp>
    </p:spTree>
    <p:extLst>
      <p:ext uri="{BB962C8B-B14F-4D97-AF65-F5344CB8AC3E}">
        <p14:creationId xmlns:p14="http://schemas.microsoft.com/office/powerpoint/2010/main" val="1514784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sample per pixel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6" y="1251288"/>
            <a:ext cx="5606711" cy="56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8271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49" y="533400"/>
            <a:ext cx="7935753" cy="685800"/>
          </a:xfrm>
        </p:spPr>
        <p:txBody>
          <a:bodyPr/>
          <a:lstStyle/>
          <a:p>
            <a:r>
              <a:rPr lang="en-US" dirty="0"/>
              <a:t>64 samples per pixel (may be slow)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2" y="1244180"/>
            <a:ext cx="5613820" cy="561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9024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Direct/Indirect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543925" cy="5029200"/>
          </a:xfrm>
        </p:spPr>
        <p:txBody>
          <a:bodyPr/>
          <a:lstStyle/>
          <a:p>
            <a:r>
              <a:rPr lang="en-US" dirty="0"/>
              <a:t>Also called next event estimation (NEE)</a:t>
            </a:r>
          </a:p>
          <a:p>
            <a:r>
              <a:rPr lang="en-US" dirty="0"/>
              <a:t>Already know how to do direct (homework 2)</a:t>
            </a:r>
          </a:p>
          <a:p>
            <a:pPr lvl="1"/>
            <a:r>
              <a:rPr lang="en-US" dirty="0"/>
              <a:t>By sampling/integrating area light source</a:t>
            </a:r>
          </a:p>
          <a:p>
            <a:pPr lvl="1"/>
            <a:r>
              <a:rPr lang="en-US" dirty="0"/>
              <a:t>But vanilla path tracing previously is very inefficient</a:t>
            </a:r>
          </a:p>
          <a:p>
            <a:pPr lvl="1"/>
            <a:r>
              <a:rPr lang="en-US" dirty="0"/>
              <a:t>Chance of hitting the light source is very small</a:t>
            </a:r>
          </a:p>
          <a:p>
            <a:r>
              <a:rPr lang="en-US" dirty="0"/>
              <a:t>So separate direct and indirect</a:t>
            </a:r>
          </a:p>
          <a:p>
            <a:pPr lvl="1"/>
            <a:r>
              <a:rPr lang="en-US" dirty="0"/>
              <a:t>Estimate “next event” on light source for direct</a:t>
            </a:r>
          </a:p>
          <a:p>
            <a:pPr lvl="1"/>
            <a:r>
              <a:rPr lang="en-US" dirty="0"/>
              <a:t>Focus energies on “hard” indirect light </a:t>
            </a:r>
            <a:r>
              <a:rPr lang="en-US" dirty="0" err="1"/>
              <a:t>vs</a:t>
            </a:r>
            <a:r>
              <a:rPr lang="en-US" dirty="0"/>
              <a:t> “easy” direct</a:t>
            </a:r>
          </a:p>
          <a:p>
            <a:r>
              <a:rPr lang="en-US" dirty="0"/>
              <a:t>Simplest of variance reduction methods</a:t>
            </a:r>
          </a:p>
          <a:p>
            <a:pPr lvl="1"/>
            <a:r>
              <a:rPr lang="en-US" dirty="0"/>
              <a:t>Monte Carlo Path tracing always works, is gold standard</a:t>
            </a:r>
          </a:p>
          <a:p>
            <a:pPr lvl="1"/>
            <a:r>
              <a:rPr lang="en-US" dirty="0"/>
              <a:t>But challenge is making it fast, removing noise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155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Homework 2 (Direct Lighting) due today!!</a:t>
            </a:r>
          </a:p>
          <a:p>
            <a:r>
              <a:rPr lang="en-US" dirty="0"/>
              <a:t>Homework 3 (Path Tracer, Indirect Lighting) May 6 </a:t>
            </a:r>
          </a:p>
          <a:p>
            <a:r>
              <a:rPr lang="en-US" dirty="0"/>
              <a:t>Assignment is on edX edge</a:t>
            </a:r>
          </a:p>
          <a:p>
            <a:r>
              <a:rPr lang="en-US" dirty="0"/>
              <a:t>START EARLY</a:t>
            </a:r>
          </a:p>
          <a:p>
            <a:r>
              <a:rPr lang="en-US" dirty="0"/>
              <a:t>This lecture goes through details of indirect lighting, Monte Carlo path tracing for the assignment</a:t>
            </a:r>
          </a:p>
          <a:p>
            <a:r>
              <a:rPr lang="en-US" dirty="0"/>
              <a:t>Ask re any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Direct/Indirect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45" y="1527175"/>
            <a:ext cx="8686817" cy="5029200"/>
          </a:xfrm>
        </p:spPr>
        <p:txBody>
          <a:bodyPr/>
          <a:lstStyle/>
          <a:p>
            <a:r>
              <a:rPr lang="en-US" dirty="0"/>
              <a:t>Formally split incident light at a point</a:t>
            </a:r>
          </a:p>
          <a:p>
            <a:r>
              <a:rPr lang="en-US" dirty="0"/>
              <a:t>Reflected light has emission, direct, indirect</a:t>
            </a:r>
          </a:p>
          <a:p>
            <a:endParaRPr lang="en-US" dirty="0"/>
          </a:p>
          <a:p>
            <a:r>
              <a:rPr lang="en-US" dirty="0"/>
              <a:t>Emission is easy, and we already know direct</a:t>
            </a:r>
          </a:p>
          <a:p>
            <a:endParaRPr lang="en-US" dirty="0"/>
          </a:p>
          <a:p>
            <a:r>
              <a:rPr lang="en-US" dirty="0"/>
              <a:t>Indirect is now evaluated by path tracing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271968"/>
              </p:ext>
            </p:extLst>
          </p:nvPr>
        </p:nvGraphicFramePr>
        <p:xfrm>
          <a:off x="6421437" y="1651867"/>
          <a:ext cx="2734869" cy="34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900" imgH="254000" progId="Equation.DSMT4">
                  <p:embed/>
                </p:oleObj>
              </mc:Choice>
              <mc:Fallback>
                <p:oleObj name="Equation" r:id="rId2" imgW="19939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21437" y="1651867"/>
                        <a:ext cx="2734869" cy="348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717785"/>
              </p:ext>
            </p:extLst>
          </p:nvPr>
        </p:nvGraphicFramePr>
        <p:xfrm>
          <a:off x="2105025" y="2786062"/>
          <a:ext cx="5068898" cy="49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6200" imgH="254000" progId="Equation.DSMT4">
                  <p:embed/>
                </p:oleObj>
              </mc:Choice>
              <mc:Fallback>
                <p:oleObj name="Equation" r:id="rId4" imgW="26162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5025" y="2786062"/>
                        <a:ext cx="5068898" cy="492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246427"/>
              </p:ext>
            </p:extLst>
          </p:nvPr>
        </p:nvGraphicFramePr>
        <p:xfrm>
          <a:off x="1989137" y="3978274"/>
          <a:ext cx="556339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76600" imgH="457200" progId="Equation.DSMT4">
                  <p:embed/>
                </p:oleObj>
              </mc:Choice>
              <mc:Fallback>
                <p:oleObj name="Equation" r:id="rId6" imgW="3276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9137" y="3978274"/>
                        <a:ext cx="5563397" cy="77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512405"/>
              </p:ext>
            </p:extLst>
          </p:nvPr>
        </p:nvGraphicFramePr>
        <p:xfrm>
          <a:off x="1072652" y="5222874"/>
          <a:ext cx="7517888" cy="159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49700" imgH="838200" progId="Equation.DSMT4">
                  <p:embed/>
                </p:oleObj>
              </mc:Choice>
              <mc:Fallback>
                <p:oleObj name="Equation" r:id="rId8" imgW="39497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72652" y="5222874"/>
                        <a:ext cx="7517888" cy="1595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98030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Direct/Indirect: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45" y="1527175"/>
            <a:ext cx="8948755" cy="5029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Note that L</a:t>
            </a:r>
            <a:r>
              <a:rPr lang="en-US" baseline="-25000" dirty="0"/>
              <a:t>o</a:t>
            </a:r>
            <a:r>
              <a:rPr lang="en-US" dirty="0"/>
              <a:t> above = </a:t>
            </a:r>
            <a:r>
              <a:rPr lang="en-US" dirty="0" err="1"/>
              <a:t>L</a:t>
            </a:r>
            <a:r>
              <a:rPr lang="en-US" baseline="-25000" dirty="0" err="1"/>
              <a:t>d</a:t>
            </a:r>
            <a:r>
              <a:rPr lang="en-US" dirty="0"/>
              <a:t> + L</a:t>
            </a:r>
            <a:r>
              <a:rPr lang="en-US" baseline="-25000" dirty="0"/>
              <a:t>I</a:t>
            </a:r>
            <a:r>
              <a:rPr lang="en-US" dirty="0"/>
              <a:t> only(not </a:t>
            </a:r>
            <a:r>
              <a:rPr lang="en-US" dirty="0" err="1"/>
              <a:t>L</a:t>
            </a:r>
            <a:r>
              <a:rPr lang="en-US" baseline="-25000" dirty="0" err="1"/>
              <a:t>r</a:t>
            </a:r>
            <a:r>
              <a:rPr lang="en-US" dirty="0"/>
              <a:t>: no emission)</a:t>
            </a:r>
          </a:p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At each intersection in path tracer, execute direct lighting </a:t>
            </a:r>
          </a:p>
          <a:p>
            <a:pPr lvl="2"/>
            <a:r>
              <a:rPr lang="en-US" dirty="0"/>
              <a:t>For simplicity, only one (</a:t>
            </a:r>
            <a:r>
              <a:rPr lang="en-US" dirty="0" err="1"/>
              <a:t>unstratified</a:t>
            </a:r>
            <a:r>
              <a:rPr lang="en-US" dirty="0"/>
              <a:t>) ray for each area light</a:t>
            </a:r>
          </a:p>
          <a:p>
            <a:pPr lvl="2"/>
            <a:r>
              <a:rPr lang="en-US" dirty="0"/>
              <a:t>Ultimately, we will average many primary samples</a:t>
            </a:r>
          </a:p>
          <a:p>
            <a:pPr lvl="1"/>
            <a:r>
              <a:rPr lang="en-US" dirty="0"/>
              <a:t>Add in emission where appropriate (light sources only)</a:t>
            </a:r>
          </a:p>
          <a:p>
            <a:pPr lvl="1"/>
            <a:r>
              <a:rPr lang="en-US" dirty="0"/>
              <a:t>Execute indirect lighting above (randomly sample path)</a:t>
            </a:r>
          </a:p>
          <a:p>
            <a:pPr lvl="1"/>
            <a:r>
              <a:rPr lang="en-US" dirty="0"/>
              <a:t>To avoid double counting, indirect rays don’t see emission</a:t>
            </a:r>
          </a:p>
          <a:p>
            <a:pPr lvl="2"/>
            <a:r>
              <a:rPr lang="en-US" dirty="0"/>
              <a:t>If an indirect ray ever strikes a light source, terminate immediately</a:t>
            </a:r>
          </a:p>
          <a:p>
            <a:pPr lvl="2"/>
            <a:r>
              <a:rPr lang="en-US" dirty="0"/>
              <a:t>Without accumulating the light source’s emission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475692"/>
              </p:ext>
            </p:extLst>
          </p:nvPr>
        </p:nvGraphicFramePr>
        <p:xfrm>
          <a:off x="723402" y="1309686"/>
          <a:ext cx="7517888" cy="159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49700" imgH="838200" progId="Equation.DSMT4">
                  <p:embed/>
                </p:oleObj>
              </mc:Choice>
              <mc:Fallback>
                <p:oleObj name="Equation" r:id="rId2" imgW="39497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3402" y="1309686"/>
                        <a:ext cx="7517888" cy="1595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37664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Corner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8259"/>
            <a:ext cx="8595629" cy="5029200"/>
          </a:xfrm>
        </p:spPr>
        <p:txBody>
          <a:bodyPr/>
          <a:lstStyle/>
          <a:p>
            <a:r>
              <a:rPr lang="en-US" sz="2400" dirty="0"/>
              <a:t>Emission from first intersected surface (light sources) should be added, but no emission on  subsequent bounces</a:t>
            </a:r>
          </a:p>
          <a:p>
            <a:r>
              <a:rPr lang="en-US" sz="2400" dirty="0"/>
              <a:t>Since next event estimation / direct light effectively extends path by a bounce, trace indirect ray to depth D </a:t>
            </a:r>
            <a:r>
              <a:rPr lang="mr-IN" sz="2400" dirty="0"/>
              <a:t>–</a:t>
            </a:r>
            <a:r>
              <a:rPr lang="en-US" sz="2400" dirty="0"/>
              <a:t> 1</a:t>
            </a:r>
          </a:p>
          <a:p>
            <a:r>
              <a:rPr lang="en-US" sz="2400" dirty="0"/>
              <a:t>Render Cornell box 1 </a:t>
            </a:r>
            <a:r>
              <a:rPr lang="en-US" sz="2400" dirty="0" err="1"/>
              <a:t>spp</a:t>
            </a:r>
            <a:r>
              <a:rPr lang="en-US" sz="2400" dirty="0"/>
              <a:t>, 64 </a:t>
            </a:r>
            <a:r>
              <a:rPr lang="en-US" sz="2400" dirty="0" err="1"/>
              <a:t>spp</a:t>
            </a:r>
            <a:r>
              <a:rPr lang="en-US" sz="2400" dirty="0"/>
              <a:t> D = 5, single </a:t>
            </a:r>
            <a:r>
              <a:rPr lang="en-US" sz="2400" dirty="0" err="1"/>
              <a:t>unstratified</a:t>
            </a:r>
            <a:r>
              <a:rPr lang="en-US" sz="2400" dirty="0"/>
              <a:t> direct light sample per intersection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793" y="3774124"/>
            <a:ext cx="5394156" cy="305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8900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sample per pixel (no NEE)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6" y="1251288"/>
            <a:ext cx="5606711" cy="56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2846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sample per pixel (with NEE)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52728"/>
            <a:ext cx="5605272" cy="5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2655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49" y="533400"/>
            <a:ext cx="7935753" cy="685800"/>
          </a:xfrm>
        </p:spPr>
        <p:txBody>
          <a:bodyPr/>
          <a:lstStyle/>
          <a:p>
            <a:r>
              <a:rPr lang="en-US" dirty="0"/>
              <a:t>64 samples per pixel (without NEE)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2" y="1244180"/>
            <a:ext cx="5613820" cy="561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4191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49" y="533400"/>
            <a:ext cx="7935753" cy="685800"/>
          </a:xfrm>
        </p:spPr>
        <p:txBody>
          <a:bodyPr/>
          <a:lstStyle/>
          <a:p>
            <a:r>
              <a:rPr lang="en-US" dirty="0"/>
              <a:t>64 samples per pixel (with NEE)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52728"/>
            <a:ext cx="5605272" cy="5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4485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Russian Roulette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44002"/>
            <a:ext cx="8686801" cy="5029200"/>
          </a:xfrm>
        </p:spPr>
        <p:txBody>
          <a:bodyPr/>
          <a:lstStyle/>
          <a:p>
            <a:r>
              <a:rPr lang="en-US" dirty="0"/>
              <a:t>Clipping to fixed depth D undesirable</a:t>
            </a:r>
          </a:p>
          <a:p>
            <a:pPr lvl="1"/>
            <a:r>
              <a:rPr lang="en-US" dirty="0"/>
              <a:t>Leads to bias, some complex paths need high D</a:t>
            </a:r>
          </a:p>
          <a:p>
            <a:pPr lvl="1"/>
            <a:r>
              <a:rPr lang="en-US" dirty="0"/>
              <a:t>Continue ray even when throughput is very small</a:t>
            </a:r>
          </a:p>
          <a:p>
            <a:pPr lvl="1"/>
            <a:r>
              <a:rPr lang="en-US" dirty="0"/>
              <a:t>In practice, rays may terminate if exit scene, but this can’t formally be guaranteed (hall of mirrors, closed box)</a:t>
            </a:r>
          </a:p>
          <a:p>
            <a:r>
              <a:rPr lang="en-US" dirty="0"/>
              <a:t>Russian roulette unbiased at infinite depth</a:t>
            </a:r>
          </a:p>
          <a:p>
            <a:pPr lvl="1"/>
            <a:r>
              <a:rPr lang="en-US" dirty="0"/>
              <a:t>Terminate (probabilistically) low throughput paths</a:t>
            </a:r>
          </a:p>
          <a:p>
            <a:pPr lvl="1"/>
            <a:r>
              <a:rPr lang="en-US" dirty="0"/>
              <a:t>Increase energy of paths kept alive</a:t>
            </a:r>
          </a:p>
        </p:txBody>
      </p:sp>
      <p:pic>
        <p:nvPicPr>
          <p:cNvPr id="5" name="Picture 4" descr="Screen Shot 2019-09-28 at 10.05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7" y="4671379"/>
            <a:ext cx="7142926" cy="21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635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Russian Roulette 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51" y="1201097"/>
            <a:ext cx="8649526" cy="5029200"/>
          </a:xfrm>
        </p:spPr>
        <p:txBody>
          <a:bodyPr/>
          <a:lstStyle/>
          <a:p>
            <a:r>
              <a:rPr lang="en-US" dirty="0"/>
              <a:t>Terminate path with some probability q</a:t>
            </a:r>
          </a:p>
          <a:p>
            <a:pPr lvl="1"/>
            <a:r>
              <a:rPr lang="en-US" dirty="0"/>
              <a:t>If terminated, obviously throughput is 0</a:t>
            </a:r>
          </a:p>
          <a:p>
            <a:pPr lvl="1"/>
            <a:r>
              <a:rPr lang="en-US" dirty="0"/>
              <a:t>If left alive, multiply (boost) throughput T by  1/(1-q)</a:t>
            </a:r>
          </a:p>
          <a:p>
            <a:pPr lvl="1"/>
            <a:r>
              <a:rPr lang="en-US" dirty="0"/>
              <a:t>Create fewer higher-energy paths (e.g. if q = 0.1, 10 equal paths reduces to 9 (expected) each 10/9 energy.  If instead q = 0.9, reduce to 1 path with 10 times energy)</a:t>
            </a:r>
          </a:p>
          <a:p>
            <a:pPr lvl="1"/>
            <a:r>
              <a:rPr lang="en-US" dirty="0"/>
              <a:t>Keep total energy constant, unbiased (0*q + (1-q)/(1-q))</a:t>
            </a:r>
          </a:p>
          <a:p>
            <a:pPr lvl="1"/>
            <a:r>
              <a:rPr lang="en-US" dirty="0"/>
              <a:t>Probability q controls how aggressive termination (depends on throughput, can increase variance)</a:t>
            </a:r>
          </a:p>
        </p:txBody>
      </p:sp>
      <p:pic>
        <p:nvPicPr>
          <p:cNvPr id="4" name="Picture 3" descr="Screen Shot 2019-09-28 at 10.12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47" y="4632937"/>
            <a:ext cx="5886482" cy="22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0701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98" y="1295488"/>
            <a:ext cx="8743917" cy="5029200"/>
          </a:xfrm>
        </p:spPr>
        <p:txBody>
          <a:bodyPr/>
          <a:lstStyle/>
          <a:p>
            <a:r>
              <a:rPr lang="en-US" dirty="0"/>
              <a:t>Choose probability q inversely on throughput</a:t>
            </a:r>
          </a:p>
          <a:p>
            <a:endParaRPr lang="en-US" dirty="0"/>
          </a:p>
          <a:p>
            <a:r>
              <a:rPr lang="en-US" dirty="0"/>
              <a:t>Russian Roulette applied (only) in indirect</a:t>
            </a:r>
          </a:p>
          <a:p>
            <a:pPr lvl="1"/>
            <a:r>
              <a:rPr lang="en-US" dirty="0"/>
              <a:t>Determine direct (and emission on first bounce) as usual (no boosting or termination is applied)</a:t>
            </a:r>
          </a:p>
          <a:p>
            <a:pPr lvl="1"/>
            <a:r>
              <a:rPr lang="en-US" dirty="0"/>
              <a:t>Then find throughput for ray so far (BRDF, cosine, 2π terms product each bounce), pick random number in 0</a:t>
            </a:r>
            <a:r>
              <a:rPr lang="mr-IN" dirty="0"/>
              <a:t>…</a:t>
            </a:r>
            <a:r>
              <a:rPr lang="en-US" dirty="0"/>
              <a:t>1</a:t>
            </a:r>
          </a:p>
          <a:p>
            <a:pPr lvl="2"/>
            <a:r>
              <a:rPr lang="en-US" dirty="0"/>
              <a:t>If number &lt; q terminate (no indirect ray is shot)</a:t>
            </a:r>
          </a:p>
          <a:p>
            <a:pPr lvl="2"/>
            <a:r>
              <a:rPr lang="en-US" dirty="0"/>
              <a:t>Otherwise, boost throughput by 1/(1-q), shoot indirect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514620"/>
              </p:ext>
            </p:extLst>
          </p:nvPr>
        </p:nvGraphicFramePr>
        <p:xfrm>
          <a:off x="2181688" y="1745143"/>
          <a:ext cx="4829106" cy="871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330200" progId="Equation.DSMT4">
                  <p:embed/>
                </p:oleObj>
              </mc:Choice>
              <mc:Fallback>
                <p:oleObj name="Equation" r:id="rId2" imgW="1828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81688" y="1745143"/>
                        <a:ext cx="4829106" cy="871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9518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Lighting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73"/>
            <a:ext cx="8686800" cy="5029200"/>
          </a:xfrm>
        </p:spPr>
        <p:txBody>
          <a:bodyPr/>
          <a:lstStyle/>
          <a:p>
            <a:r>
              <a:rPr lang="en-US" dirty="0"/>
              <a:t>Core of path tracing, global illumination</a:t>
            </a:r>
          </a:p>
          <a:p>
            <a:r>
              <a:rPr lang="en-US" dirty="0"/>
              <a:t>Supports multiple bounces of light, color bleeding</a:t>
            </a:r>
          </a:p>
          <a:p>
            <a:r>
              <a:rPr lang="en-US" dirty="0"/>
              <a:t>General paths, general visual effects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8" y="3143210"/>
            <a:ext cx="2180165" cy="1635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80" y="3143210"/>
            <a:ext cx="2190749" cy="1643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255" y="3143209"/>
            <a:ext cx="2211916" cy="1658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317" y="3119396"/>
            <a:ext cx="2243665" cy="1682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17" y="4778357"/>
            <a:ext cx="2190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Light Source (0 bounces)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8972" y="4803754"/>
            <a:ext cx="2240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Direct Lighting (1 bounce)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9967" y="4821212"/>
            <a:ext cx="2450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Indirect Lighting (2 bounces)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1145" y="4822790"/>
            <a:ext cx="2450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Indirect Lighting (3 bounces)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6583" y="5151433"/>
            <a:ext cx="2180166" cy="1635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6437" y="5135561"/>
            <a:ext cx="2238376" cy="16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93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Russian Roulette 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17" y="1613143"/>
            <a:ext cx="4319890" cy="4319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814" y="1591110"/>
            <a:ext cx="4372368" cy="437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6277" y="5963478"/>
            <a:ext cx="2673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= 5, 16 samples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3233" y="6004331"/>
            <a:ext cx="335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= infinity, 16 samples</a:t>
            </a:r>
          </a:p>
        </p:txBody>
      </p:sp>
    </p:spTree>
    <p:extLst>
      <p:ext uri="{BB962C8B-B14F-4D97-AF65-F5344CB8AC3E}">
        <p14:creationId xmlns:p14="http://schemas.microsoft.com/office/powerpoint/2010/main" val="40733278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Lighting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73"/>
            <a:ext cx="8686800" cy="5029200"/>
          </a:xfrm>
        </p:spPr>
        <p:txBody>
          <a:bodyPr/>
          <a:lstStyle/>
          <a:p>
            <a:r>
              <a:rPr lang="en-US" dirty="0"/>
              <a:t>Core of path tracing, global illumination</a:t>
            </a:r>
          </a:p>
          <a:p>
            <a:r>
              <a:rPr lang="en-US" dirty="0"/>
              <a:t>Supports multiple bounces of light, color bleeding</a:t>
            </a:r>
          </a:p>
          <a:p>
            <a:r>
              <a:rPr lang="en-US" dirty="0"/>
              <a:t>General paths, general visual effects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1685" y="6109600"/>
            <a:ext cx="1032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Full Scene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12747" y="6104393"/>
            <a:ext cx="1332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Direct Lighting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2942" y="6060645"/>
            <a:ext cx="1452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Indirect Lighting </a:t>
            </a:r>
          </a:p>
        </p:txBody>
      </p:sp>
      <p:pic>
        <p:nvPicPr>
          <p:cNvPr id="12" name="Picture 11" descr="cornell_beau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" y="3089466"/>
            <a:ext cx="2951414" cy="2951414"/>
          </a:xfrm>
          <a:prstGeom prst="rect">
            <a:avLst/>
          </a:prstGeom>
        </p:spPr>
      </p:pic>
      <p:pic>
        <p:nvPicPr>
          <p:cNvPr id="13" name="Picture 12" descr="cornell_direct_beau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08" y="3089474"/>
            <a:ext cx="2947021" cy="2947021"/>
          </a:xfrm>
          <a:prstGeom prst="rect">
            <a:avLst/>
          </a:prstGeom>
        </p:spPr>
      </p:pic>
      <p:pic>
        <p:nvPicPr>
          <p:cNvPr id="14" name="Picture 13" descr="cornell_indirect_beaut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41" y="3079898"/>
            <a:ext cx="2930059" cy="29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2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Lighting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73"/>
            <a:ext cx="8686800" cy="5029200"/>
          </a:xfrm>
        </p:spPr>
        <p:txBody>
          <a:bodyPr/>
          <a:lstStyle/>
          <a:p>
            <a:r>
              <a:rPr lang="en-US" dirty="0"/>
              <a:t>Core of path tracing, global illumination</a:t>
            </a:r>
          </a:p>
          <a:p>
            <a:r>
              <a:rPr lang="en-US" dirty="0"/>
              <a:t>Supports multiple bounces of light, color bleeding</a:t>
            </a:r>
          </a:p>
          <a:p>
            <a:r>
              <a:rPr lang="en-US" dirty="0"/>
              <a:t>General paths, general visual effects</a:t>
            </a:r>
          </a:p>
        </p:txBody>
      </p:sp>
      <p:pic>
        <p:nvPicPr>
          <p:cNvPr id="2" name="Picture 1" descr="fixedDep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53" y="3127911"/>
            <a:ext cx="6229242" cy="355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2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6388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Rendering Equation (Kajiya 86)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488668"/>
            <a:ext cx="911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Paper introduced rendering equation, path tracing, importance sampling still used today</a:t>
            </a:r>
          </a:p>
        </p:txBody>
      </p:sp>
    </p:spTree>
    <p:extLst>
      <p:ext uri="{BB962C8B-B14F-4D97-AF65-F5344CB8AC3E}">
        <p14:creationId xmlns:p14="http://schemas.microsoft.com/office/powerpoint/2010/main" val="411259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27400" imgH="368300" progId="Equation.DSMT4">
                  <p:embed/>
                </p:oleObj>
              </mc:Choice>
              <mc:Fallback>
                <p:oleObj name="Equation" r:id="rId8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DSMT4">
                  <p:embed/>
                </p:oleObj>
              </mc:Choice>
              <mc:Fallback>
                <p:oleObj name="Equation" r:id="rId10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90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Rendering Equation</a:t>
            </a:r>
          </a:p>
        </p:txBody>
      </p:sp>
      <p:graphicFrame>
        <p:nvGraphicFramePr>
          <p:cNvPr id="14110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480" imgH="228600" progId="Equation.DSMT4">
                  <p:embed/>
                </p:oleObj>
              </mc:Choice>
              <mc:Fallback>
                <p:oleObj name="Equation" r:id="rId2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15640" progId="Equation.DSMT4">
                  <p:embed/>
                </p:oleObj>
              </mc:Choice>
              <mc:Fallback>
                <p:oleObj name="Equation" r:id="rId4" imgW="190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411079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11080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081" name="Line 9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082" name="Line 10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411083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84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85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1086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4113" y="4840288"/>
          <a:ext cx="7367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66800" imgH="368280" progId="Equation.DSMT4">
                  <p:embed/>
                </p:oleObj>
              </mc:Choice>
              <mc:Fallback>
                <p:oleObj name="Equation" r:id="rId8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40288"/>
                        <a:ext cx="73675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7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Reflected Light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(Output Image)</a:t>
            </a:r>
          </a:p>
        </p:txBody>
      </p:sp>
      <p:sp>
        <p:nvSpPr>
          <p:cNvPr id="1411088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411089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Reflected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Light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411091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411092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3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4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5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6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1097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00" imgH="228600" progId="Equation.DSMT4">
                  <p:embed/>
                </p:oleObj>
              </mc:Choice>
              <mc:Fallback>
                <p:oleObj name="Equation" r:id="rId10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8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9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100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>
                <a:solidFill>
                  <a:srgbClr val="00FFFF"/>
                </a:solidFill>
                <a:cs typeface="Arial"/>
              </a:rPr>
              <a:t>Surfaces (interreflection)</a:t>
            </a:r>
          </a:p>
        </p:txBody>
      </p:sp>
      <p:graphicFrame>
        <p:nvGraphicFramePr>
          <p:cNvPr id="1411101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177480" progId="Equation.DSMT4">
                  <p:embed/>
                </p:oleObj>
              </mc:Choice>
              <mc:Fallback>
                <p:oleObj name="Equation" r:id="rId12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102" name="Object 30"/>
          <p:cNvGraphicFramePr>
            <a:graphicFrameLocks noChangeAspect="1"/>
          </p:cNvGraphicFramePr>
          <p:nvPr/>
        </p:nvGraphicFramePr>
        <p:xfrm>
          <a:off x="2292350" y="1571625"/>
          <a:ext cx="450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177480" progId="Equation.DSMT4">
                  <p:embed/>
                </p:oleObj>
              </mc:Choice>
              <mc:Fallback>
                <p:oleObj name="Equation" r:id="rId14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571625"/>
                        <a:ext cx="450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1103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11104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5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6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7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8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411109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411110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411111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411112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411113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graphicFrame>
        <p:nvGraphicFramePr>
          <p:cNvPr id="1411114" name="Object 42"/>
          <p:cNvGraphicFramePr>
            <a:graphicFrameLocks noChangeAspect="1"/>
          </p:cNvGraphicFramePr>
          <p:nvPr/>
        </p:nvGraphicFramePr>
        <p:xfrm>
          <a:off x="5319713" y="4267200"/>
          <a:ext cx="1552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72840" imgH="228600" progId="Equation.DSMT4">
                  <p:embed/>
                </p:oleObj>
              </mc:Choice>
              <mc:Fallback>
                <p:oleObj name="Equation" r:id="rId16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267200"/>
                        <a:ext cx="1552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53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583613" cy="5029200"/>
          </a:xfrm>
        </p:spPr>
        <p:txBody>
          <a:bodyPr/>
          <a:lstStyle/>
          <a:p>
            <a:r>
              <a:rPr lang="en-US" sz="2400" dirty="0"/>
              <a:t>Assignment: slight change in notations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Monte Carlo estimator (hemisphere, not area light)</a:t>
            </a:r>
          </a:p>
          <a:p>
            <a:pPr lvl="1"/>
            <a:r>
              <a:rPr lang="en-US" sz="2000" dirty="0"/>
              <a:t>Randomly generate sample on hemisphere (total 2π </a:t>
            </a:r>
            <a:r>
              <a:rPr lang="en-US" sz="2000" dirty="0" err="1"/>
              <a:t>steradians</a:t>
            </a:r>
            <a:r>
              <a:rPr lang="en-US" sz="2000" dirty="0"/>
              <a:t>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Not ideal; each </a:t>
            </a:r>
            <a:r>
              <a:rPr lang="en-US" sz="2400" dirty="0" err="1"/>
              <a:t>L</a:t>
            </a:r>
            <a:r>
              <a:rPr lang="en-US" sz="2400" baseline="-25000" dirty="0" err="1"/>
              <a:t>r</a:t>
            </a:r>
            <a:r>
              <a:rPr lang="en-US" sz="2400" dirty="0"/>
              <a:t> call recursively estimated</a:t>
            </a:r>
          </a:p>
          <a:p>
            <a:pPr lvl="1"/>
            <a:r>
              <a:rPr lang="en-US" sz="2000" dirty="0"/>
              <a:t>Can lead to exponential growth in samples, termination condition</a:t>
            </a:r>
          </a:p>
          <a:p>
            <a:pPr lvl="1"/>
            <a:r>
              <a:rPr lang="en-US" sz="2000" i="1" dirty="0"/>
              <a:t>Set fixed depth D = 5 to guarantee termination for now</a:t>
            </a:r>
          </a:p>
          <a:p>
            <a:r>
              <a:rPr lang="en-US" sz="2400" dirty="0"/>
              <a:t>Instead, consider single path without splitting</a:t>
            </a:r>
          </a:p>
          <a:p>
            <a:pPr lvl="1"/>
            <a:r>
              <a:rPr lang="en-US" sz="2000" dirty="0"/>
              <a:t>N = 1 after primary visibility or first bounce (all N for first bounce)</a:t>
            </a:r>
          </a:p>
          <a:p>
            <a:pPr lvl="1"/>
            <a:r>
              <a:rPr lang="en-US" sz="2000" dirty="0"/>
              <a:t>Actually render N images, average (Single path </a:t>
            </a:r>
            <a:r>
              <a:rPr lang="en-US" sz="2000" dirty="0" err="1"/>
              <a:t>vs</a:t>
            </a:r>
            <a:r>
              <a:rPr lang="en-US" sz="2000" dirty="0"/>
              <a:t> “bushy tree”)</a:t>
            </a:r>
          </a:p>
          <a:p>
            <a:pPr lvl="1"/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91382"/>
              </p:ext>
            </p:extLst>
          </p:nvPr>
        </p:nvGraphicFramePr>
        <p:xfrm>
          <a:off x="3665537" y="2919412"/>
          <a:ext cx="4853496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70300" imgH="241300" progId="Equation.DSMT4">
                  <p:embed/>
                </p:oleObj>
              </mc:Choice>
              <mc:Fallback>
                <p:oleObj name="Equation" r:id="rId2" imgW="36703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65537" y="2919412"/>
                        <a:ext cx="4853496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880057"/>
              </p:ext>
            </p:extLst>
          </p:nvPr>
        </p:nvGraphicFramePr>
        <p:xfrm>
          <a:off x="606425" y="2031999"/>
          <a:ext cx="791051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35400" imgH="381000" progId="Equation.DSMT4">
                  <p:embed/>
                </p:oleObj>
              </mc:Choice>
              <mc:Fallback>
                <p:oleObj name="Equation" r:id="rId4" imgW="38354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425" y="2031999"/>
                        <a:ext cx="7910518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425558"/>
              </p:ext>
            </p:extLst>
          </p:nvPr>
        </p:nvGraphicFramePr>
        <p:xfrm>
          <a:off x="969963" y="3930650"/>
          <a:ext cx="756947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48200" imgH="457200" progId="Equation.DSMT4">
                  <p:embed/>
                </p:oleObj>
              </mc:Choice>
              <mc:Fallback>
                <p:oleObj name="Equation" r:id="rId6" imgW="4648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9963" y="3930650"/>
                        <a:ext cx="7569470" cy="74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8971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26856</TotalTime>
  <Words>1534</Words>
  <Application>Microsoft Macintosh PowerPoint</Application>
  <PresentationFormat>Letter Paper (8.5x11 in)</PresentationFormat>
  <Paragraphs>206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Wingdings</vt:lpstr>
      <vt:lpstr>Symbol</vt:lpstr>
      <vt:lpstr>Arial</vt:lpstr>
      <vt:lpstr>Times New Roman</vt:lpstr>
      <vt:lpstr>Default Design</vt:lpstr>
      <vt:lpstr>1_Default Design</vt:lpstr>
      <vt:lpstr>3_Default Design</vt:lpstr>
      <vt:lpstr>Equation</vt:lpstr>
      <vt:lpstr>Computer Graphics II: Rendering</vt:lpstr>
      <vt:lpstr>To Do</vt:lpstr>
      <vt:lpstr>Indirect Lighting</vt:lpstr>
      <vt:lpstr>Indirect Lighting</vt:lpstr>
      <vt:lpstr>Indirect Lighting</vt:lpstr>
      <vt:lpstr>Rendering Equation (Kajiya 86)</vt:lpstr>
      <vt:lpstr>Reflection Equation</vt:lpstr>
      <vt:lpstr>Rendering Equation</vt:lpstr>
      <vt:lpstr>Rendering Equation</vt:lpstr>
      <vt:lpstr>Path Construction</vt:lpstr>
      <vt:lpstr>Sampling Upper Hemisphere</vt:lpstr>
      <vt:lpstr>Sampling Upper Hemisphere</vt:lpstr>
      <vt:lpstr>Sampling Upper Hemisphere</vt:lpstr>
      <vt:lpstr>Or Create Local Coordinate Frame</vt:lpstr>
      <vt:lpstr>Create Local Coordinate Frame</vt:lpstr>
      <vt:lpstr>Assignment so far (checkpoint 1)</vt:lpstr>
      <vt:lpstr>1 sample per pixel</vt:lpstr>
      <vt:lpstr>64 samples per pixel (may be slow)</vt:lpstr>
      <vt:lpstr>Separating Direct/Indirect</vt:lpstr>
      <vt:lpstr>Separating Direct/Indirect</vt:lpstr>
      <vt:lpstr>Separating Direct/Indirect: Notes</vt:lpstr>
      <vt:lpstr>Implementation: Corner Cases</vt:lpstr>
      <vt:lpstr>1 sample per pixel (no NEE)</vt:lpstr>
      <vt:lpstr>1 sample per pixel (with NEE)</vt:lpstr>
      <vt:lpstr>64 samples per pixel (without NEE)</vt:lpstr>
      <vt:lpstr>64 samples per pixel (with NEE)</vt:lpstr>
      <vt:lpstr>Russian Roulette</vt:lpstr>
      <vt:lpstr>Russian Roulette Termination</vt:lpstr>
      <vt:lpstr>Choosing Probability</vt:lpstr>
      <vt:lpstr>Russian Roulette Images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874</cp:revision>
  <cp:lastPrinted>2019-09-10T20:52:24Z</cp:lastPrinted>
  <dcterms:created xsi:type="dcterms:W3CDTF">1999-02-11T00:43:51Z</dcterms:created>
  <dcterms:modified xsi:type="dcterms:W3CDTF">2024-09-04T17:25:25Z</dcterms:modified>
</cp:coreProperties>
</file>