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</p:sldMasterIdLst>
  <p:notesMasterIdLst>
    <p:notesMasterId r:id="rId34"/>
  </p:notesMasterIdLst>
  <p:handoutMasterIdLst>
    <p:handoutMasterId r:id="rId35"/>
  </p:handoutMasterIdLst>
  <p:sldIdLst>
    <p:sldId id="751" r:id="rId4"/>
    <p:sldId id="752" r:id="rId5"/>
    <p:sldId id="753" r:id="rId6"/>
    <p:sldId id="754" r:id="rId7"/>
    <p:sldId id="804" r:id="rId8"/>
    <p:sldId id="805" r:id="rId9"/>
    <p:sldId id="806" r:id="rId10"/>
    <p:sldId id="807" r:id="rId11"/>
    <p:sldId id="808" r:id="rId12"/>
    <p:sldId id="809" r:id="rId13"/>
    <p:sldId id="810" r:id="rId14"/>
    <p:sldId id="811" r:id="rId15"/>
    <p:sldId id="812" r:id="rId16"/>
    <p:sldId id="813" r:id="rId17"/>
    <p:sldId id="814" r:id="rId18"/>
    <p:sldId id="815" r:id="rId19"/>
    <p:sldId id="816" r:id="rId20"/>
    <p:sldId id="817" r:id="rId21"/>
    <p:sldId id="818" r:id="rId22"/>
    <p:sldId id="819" r:id="rId23"/>
    <p:sldId id="820" r:id="rId24"/>
    <p:sldId id="821" r:id="rId25"/>
    <p:sldId id="822" r:id="rId26"/>
    <p:sldId id="823" r:id="rId27"/>
    <p:sldId id="824" r:id="rId28"/>
    <p:sldId id="825" r:id="rId29"/>
    <p:sldId id="829" r:id="rId30"/>
    <p:sldId id="826" r:id="rId31"/>
    <p:sldId id="827" r:id="rId32"/>
    <p:sldId id="828" r:id="rId33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822273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9647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6125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461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3170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218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99988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45328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18743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8344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94489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963893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228704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6117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3991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74686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695075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7816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40839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50009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0318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845105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8249C0-545D-E645-AEE3-7A5223976DAD}" type="slidenum">
              <a:rPr lang="en-US" sz="1800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3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826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575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9.emf"/><Relationship Id="rId7" Type="http://schemas.openxmlformats.org/officeDocument/2006/relationships/oleObject" Target="../embeddings/oleObject24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9.emf"/><Relationship Id="rId7" Type="http://schemas.openxmlformats.org/officeDocument/2006/relationships/oleObject" Target="../embeddings/oleObject27.bin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10" Type="http://schemas.openxmlformats.org/officeDocument/2006/relationships/image" Target="../media/image32.e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30.bin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29.emf"/><Relationship Id="rId7" Type="http://schemas.openxmlformats.org/officeDocument/2006/relationships/image" Target="../media/image50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e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0.e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4.e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4.e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9.e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447" y="2295525"/>
            <a:ext cx="9319524" cy="1752600"/>
          </a:xfrm>
        </p:spPr>
        <p:txBody>
          <a:bodyPr/>
          <a:lstStyle/>
          <a:p>
            <a:r>
              <a:rPr lang="en-US" dirty="0"/>
              <a:t>CSE 168 [</a:t>
            </a:r>
            <a:r>
              <a:rPr lang="en-US" dirty="0" err="1"/>
              <a:t>Spr</a:t>
            </a:r>
            <a:r>
              <a:rPr lang="en-US" dirty="0"/>
              <a:t> 25], Lecture 6: Direct Lighting Details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http://viscomp.ucsd.edu/classes/cse168/sp25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Irradiance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552"/>
            <a:ext cx="9143999" cy="5029200"/>
          </a:xfrm>
        </p:spPr>
        <p:txBody>
          <a:bodyPr/>
          <a:lstStyle/>
          <a:p>
            <a:r>
              <a:rPr lang="en-US" dirty="0"/>
              <a:t>Analytic irradiance for a polygon [Baum89, Arvo94-95]</a:t>
            </a:r>
          </a:p>
          <a:p>
            <a:r>
              <a:rPr lang="en-US" dirty="0"/>
              <a:t>Useful to get precise answer, check Monte Carlo</a:t>
            </a:r>
          </a:p>
          <a:p>
            <a:r>
              <a:rPr lang="en-US" dirty="0"/>
              <a:t>Define “irradiance vector” [Arvo 94]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834907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457200" progId="Equation.DSMT4">
                  <p:embed/>
                </p:oleObj>
              </mc:Choice>
              <mc:Fallback>
                <p:oleObj name="Equation" r:id="rId2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02.1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46" y="3558208"/>
            <a:ext cx="4299505" cy="325186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383485"/>
              </p:ext>
            </p:extLst>
          </p:nvPr>
        </p:nvGraphicFramePr>
        <p:xfrm>
          <a:off x="95853" y="4232044"/>
          <a:ext cx="4173216" cy="2212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68700" imgH="1892300" progId="Equation.DSMT4">
                  <p:embed/>
                </p:oleObj>
              </mc:Choice>
              <mc:Fallback>
                <p:oleObj name="Equation" r:id="rId5" imgW="3568700" imgH="189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853" y="4232044"/>
                        <a:ext cx="4173216" cy="2212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5827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Irradiance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552"/>
            <a:ext cx="9143999" cy="5029200"/>
          </a:xfrm>
        </p:spPr>
        <p:txBody>
          <a:bodyPr/>
          <a:lstStyle/>
          <a:p>
            <a:r>
              <a:rPr lang="en-US" dirty="0"/>
              <a:t>Analytic irradiance for a polygon [Baum89, Arvo94-95]</a:t>
            </a:r>
          </a:p>
          <a:p>
            <a:r>
              <a:rPr lang="en-US" dirty="0"/>
              <a:t>Useful to get precise answer, check Monte Carlo</a:t>
            </a:r>
          </a:p>
          <a:p>
            <a:r>
              <a:rPr lang="en-US" dirty="0"/>
              <a:t>Define “irradiance vector” [Arvo 94]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12133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457200" progId="Equation.DSMT4">
                  <p:embed/>
                </p:oleObj>
              </mc:Choice>
              <mc:Fallback>
                <p:oleObj name="Equation" r:id="rId2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623925"/>
              </p:ext>
            </p:extLst>
          </p:nvPr>
        </p:nvGraphicFramePr>
        <p:xfrm>
          <a:off x="240879" y="5331210"/>
          <a:ext cx="2773667" cy="143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800" imgH="1143000" progId="Equation.DSMT4">
                  <p:embed/>
                </p:oleObj>
              </mc:Choice>
              <mc:Fallback>
                <p:oleObj name="Equation" r:id="rId4" imgW="2209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79" y="5331210"/>
                        <a:ext cx="2773667" cy="143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9-09-10 at 11.02.12 AM.png">
            <a:extLst>
              <a:ext uri="{FF2B5EF4-FFF2-40B4-BE49-F238E27FC236}">
                <a16:creationId xmlns:a16="http://schemas.microsoft.com/office/drawing/2014/main" id="{291CCAA7-0F44-0D6D-3C1E-CB1F8DCFD5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46" y="3558208"/>
            <a:ext cx="4299505" cy="32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006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Irradiance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5552"/>
            <a:ext cx="9243390" cy="5029200"/>
          </a:xfrm>
        </p:spPr>
        <p:txBody>
          <a:bodyPr/>
          <a:lstStyle/>
          <a:p>
            <a:r>
              <a:rPr lang="en-US" dirty="0"/>
              <a:t>Analytic irradiance for a polygon [Baum89, Arvo94-95]</a:t>
            </a:r>
          </a:p>
          <a:p>
            <a:r>
              <a:rPr lang="en-US" dirty="0"/>
              <a:t>Useful to get precise answer, check Monte Carlo</a:t>
            </a:r>
          </a:p>
          <a:p>
            <a:r>
              <a:rPr lang="en-US" dirty="0"/>
              <a:t>Define “irradiance vector” [Arvo 94]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03708"/>
              </p:ext>
            </p:extLst>
          </p:nvPr>
        </p:nvGraphicFramePr>
        <p:xfrm>
          <a:off x="432408" y="3232348"/>
          <a:ext cx="2790463" cy="90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457200" progId="Equation.DSMT4">
                  <p:embed/>
                </p:oleObj>
              </mc:Choice>
              <mc:Fallback>
                <p:oleObj name="Equation" r:id="rId2" imgW="1409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408" y="3232348"/>
                        <a:ext cx="2790463" cy="90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593871"/>
              </p:ext>
            </p:extLst>
          </p:nvPr>
        </p:nvGraphicFramePr>
        <p:xfrm>
          <a:off x="240879" y="5331210"/>
          <a:ext cx="2773667" cy="143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800" imgH="1143000" progId="Equation.DSMT4">
                  <p:embed/>
                </p:oleObj>
              </mc:Choice>
              <mc:Fallback>
                <p:oleObj name="Equation" r:id="rId4" imgW="22098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79" y="5331210"/>
                        <a:ext cx="2773667" cy="143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683994"/>
              </p:ext>
            </p:extLst>
          </p:nvPr>
        </p:nvGraphicFramePr>
        <p:xfrm>
          <a:off x="42318" y="4101847"/>
          <a:ext cx="4219949" cy="116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40000" imgH="698500" progId="Equation.DSMT4">
                  <p:embed/>
                </p:oleObj>
              </mc:Choice>
              <mc:Fallback>
                <p:oleObj name="Equation" r:id="rId6" imgW="25400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18" y="4101847"/>
                        <a:ext cx="4219949" cy="116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creen Shot 2019-09-10 at 11.02.12 AM.png">
            <a:extLst>
              <a:ext uri="{FF2B5EF4-FFF2-40B4-BE49-F238E27FC236}">
                <a16:creationId xmlns:a16="http://schemas.microsoft.com/office/drawing/2014/main" id="{FCBE273E-C752-B3CA-094C-3BFC7FEFAD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46" y="3558208"/>
            <a:ext cx="4299505" cy="32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72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Analytic Irradiance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91" y="1505278"/>
            <a:ext cx="8948747" cy="5029200"/>
          </a:xfrm>
        </p:spPr>
        <p:txBody>
          <a:bodyPr/>
          <a:lstStyle/>
          <a:p>
            <a:r>
              <a:rPr lang="en-US" sz="2400" dirty="0"/>
              <a:t>New parallelogram light </a:t>
            </a:r>
            <a:r>
              <a:rPr lang="en-US" sz="2400" dirty="0" err="1"/>
              <a:t>quadLight</a:t>
            </a:r>
            <a:r>
              <a:rPr lang="en-US" sz="2400" dirty="0"/>
              <a:t> &lt;a&gt; &lt;</a:t>
            </a:r>
            <a:r>
              <a:rPr lang="en-US" sz="2400" dirty="0" err="1"/>
              <a:t>ab</a:t>
            </a:r>
            <a:r>
              <a:rPr lang="en-US" sz="2400" dirty="0"/>
              <a:t>&gt; &lt;ac&gt; &lt;radiance&gt;</a:t>
            </a:r>
          </a:p>
          <a:p>
            <a:r>
              <a:rPr lang="en-US" sz="2400" dirty="0" err="1"/>
              <a:t>quadLight</a:t>
            </a:r>
            <a:r>
              <a:rPr lang="en-US" sz="2400" dirty="0"/>
              <a:t> 0 0 0 1 0 0 0 0 1 1 1 1</a:t>
            </a:r>
          </a:p>
          <a:p>
            <a:r>
              <a:rPr lang="en-US" sz="2400" dirty="0"/>
              <a:t>Primary rays like ray tracer</a:t>
            </a:r>
          </a:p>
          <a:p>
            <a:r>
              <a:rPr lang="en-US" sz="2400" dirty="0"/>
              <a:t>Use analytic formula for shading</a:t>
            </a:r>
          </a:p>
          <a:p>
            <a:r>
              <a:rPr lang="en-US" sz="2400" dirty="0"/>
              <a:t>Add </a:t>
            </a:r>
            <a:r>
              <a:rPr lang="en-US" sz="2400" dirty="0" err="1"/>
              <a:t>contribs</a:t>
            </a:r>
            <a:r>
              <a:rPr lang="en-US" sz="2400" dirty="0"/>
              <a:t>. from all lights</a:t>
            </a:r>
          </a:p>
          <a:p>
            <a:r>
              <a:rPr lang="en-US" sz="2400" dirty="0"/>
              <a:t>No emission, visibility (yet) </a:t>
            </a:r>
          </a:p>
        </p:txBody>
      </p:sp>
      <p:pic>
        <p:nvPicPr>
          <p:cNvPr id="4" name="Picture 3" descr="Screen Shot 2019-09-10 at 11.30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6" y="2049366"/>
            <a:ext cx="3963434" cy="31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666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(No Noise)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972" y="1448862"/>
            <a:ext cx="7015591" cy="52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4517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Direct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454" cy="5029200"/>
          </a:xfrm>
        </p:spPr>
        <p:txBody>
          <a:bodyPr/>
          <a:lstStyle/>
          <a:p>
            <a:r>
              <a:rPr lang="en-US" dirty="0"/>
              <a:t>Include (partial) visibility by tracing multiple rays</a:t>
            </a:r>
          </a:p>
          <a:p>
            <a:endParaRPr lang="en-US" dirty="0"/>
          </a:p>
          <a:p>
            <a:r>
              <a:rPr lang="en-US" dirty="0"/>
              <a:t>Include non-Lambertian reflectance (</a:t>
            </a:r>
            <a:r>
              <a:rPr lang="en-US" dirty="0" err="1"/>
              <a:t>Phong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Integrate over area light, change area measure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20236"/>
              </p:ext>
            </p:extLst>
          </p:nvPr>
        </p:nvGraphicFramePr>
        <p:xfrm>
          <a:off x="2422599" y="2110052"/>
          <a:ext cx="4371962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419100" progId="Equation.DSMT4">
                  <p:embed/>
                </p:oleObj>
              </mc:Choice>
              <mc:Fallback>
                <p:oleObj name="Equation" r:id="rId2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22599" y="2110052"/>
                        <a:ext cx="4371962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223870"/>
              </p:ext>
            </p:extLst>
          </p:nvPr>
        </p:nvGraphicFramePr>
        <p:xfrm>
          <a:off x="2779203" y="4512261"/>
          <a:ext cx="1652881" cy="67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431800" progId="Equation.DSMT4">
                  <p:embed/>
                </p:oleObj>
              </mc:Choice>
              <mc:Fallback>
                <p:oleObj name="Equation" r:id="rId4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9203" y="4512261"/>
                        <a:ext cx="1652881" cy="67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51.4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65" y="4572574"/>
            <a:ext cx="3047235" cy="228542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08963"/>
              </p:ext>
            </p:extLst>
          </p:nvPr>
        </p:nvGraphicFramePr>
        <p:xfrm>
          <a:off x="1994416" y="3304377"/>
          <a:ext cx="4882615" cy="88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27300" imgH="457200" progId="Equation.DSMT4">
                  <p:embed/>
                </p:oleObj>
              </mc:Choice>
              <mc:Fallback>
                <p:oleObj name="Equation" r:id="rId7" imgW="2527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4416" y="3304377"/>
                        <a:ext cx="4882615" cy="88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973548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Direct Lighting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454" cy="5029200"/>
          </a:xfrm>
        </p:spPr>
        <p:txBody>
          <a:bodyPr/>
          <a:lstStyle/>
          <a:p>
            <a:r>
              <a:rPr lang="en-US" dirty="0"/>
              <a:t>Include (partial) visibility by tracing multiple rays</a:t>
            </a:r>
          </a:p>
          <a:p>
            <a:endParaRPr lang="en-US" dirty="0"/>
          </a:p>
          <a:p>
            <a:r>
              <a:rPr lang="en-US" dirty="0"/>
              <a:t>Include non-Lambertian reflectance (</a:t>
            </a:r>
            <a:r>
              <a:rPr lang="en-US" dirty="0" err="1"/>
              <a:t>Phong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Integrate over area light, change area measure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07541"/>
              </p:ext>
            </p:extLst>
          </p:nvPr>
        </p:nvGraphicFramePr>
        <p:xfrm>
          <a:off x="2422599" y="2110052"/>
          <a:ext cx="4371962" cy="707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419100" progId="Equation.DSMT4">
                  <p:embed/>
                </p:oleObj>
              </mc:Choice>
              <mc:Fallback>
                <p:oleObj name="Equation" r:id="rId2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22599" y="2110052"/>
                        <a:ext cx="4371962" cy="707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66083"/>
              </p:ext>
            </p:extLst>
          </p:nvPr>
        </p:nvGraphicFramePr>
        <p:xfrm>
          <a:off x="2779203" y="4512261"/>
          <a:ext cx="1652881" cy="67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431800" progId="Equation.DSMT4">
                  <p:embed/>
                </p:oleObj>
              </mc:Choice>
              <mc:Fallback>
                <p:oleObj name="Equation" r:id="rId4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9203" y="4512261"/>
                        <a:ext cx="1652881" cy="67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9-09-10 at 11.51.4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65" y="4572574"/>
            <a:ext cx="3047235" cy="228542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372897"/>
              </p:ext>
            </p:extLst>
          </p:nvPr>
        </p:nvGraphicFramePr>
        <p:xfrm>
          <a:off x="790012" y="5256279"/>
          <a:ext cx="5224481" cy="153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11500" imgH="914400" progId="Equation.DSMT4">
                  <p:embed/>
                </p:oleObj>
              </mc:Choice>
              <mc:Fallback>
                <p:oleObj name="Equation" r:id="rId7" imgW="31115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012" y="5256279"/>
                        <a:ext cx="5224481" cy="1535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288684"/>
              </p:ext>
            </p:extLst>
          </p:nvPr>
        </p:nvGraphicFramePr>
        <p:xfrm>
          <a:off x="1994416" y="3304377"/>
          <a:ext cx="4882615" cy="88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27300" imgH="457200" progId="Equation.DSMT4">
                  <p:embed/>
                </p:oleObj>
              </mc:Choice>
              <mc:Fallback>
                <p:oleObj name="Equation" r:id="rId9" imgW="25273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94416" y="3304377"/>
                        <a:ext cx="4882615" cy="883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4283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3" y="1388494"/>
            <a:ext cx="9080947" cy="5029200"/>
          </a:xfrm>
        </p:spPr>
        <p:txBody>
          <a:bodyPr/>
          <a:lstStyle/>
          <a:p>
            <a:r>
              <a:rPr lang="en-US" dirty="0"/>
              <a:t>Sample area light (two random numbers give </a:t>
            </a:r>
            <a:r>
              <a:rPr lang="en-US" b="1" dirty="0" err="1"/>
              <a:t>x</a:t>
            </a:r>
            <a:r>
              <a:rPr lang="en-US" dirty="0" err="1"/>
              <a:t>’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r>
              <a:rPr lang="en-US" dirty="0"/>
              <a:t>Random or stratified (compare)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Monte Carlo evaluation of direct lighting (N samples)</a:t>
            </a:r>
          </a:p>
        </p:txBody>
      </p:sp>
      <p:pic>
        <p:nvPicPr>
          <p:cNvPr id="5" name="Picture 4" descr="Screen Shot 2019-09-10 at 12.0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44" y="1893904"/>
            <a:ext cx="3257061" cy="2753271"/>
          </a:xfrm>
          <a:prstGeom prst="rect">
            <a:avLst/>
          </a:prstGeom>
        </p:spPr>
      </p:pic>
      <p:pic>
        <p:nvPicPr>
          <p:cNvPr id="6" name="Picture 5" descr="Screen Shot 2019-09-10 at 12.06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2583772"/>
            <a:ext cx="2376307" cy="1999780"/>
          </a:xfrm>
          <a:prstGeom prst="rect">
            <a:avLst/>
          </a:prstGeom>
        </p:spPr>
      </p:pic>
      <p:pic>
        <p:nvPicPr>
          <p:cNvPr id="7" name="Picture 6" descr="Screen Shot 2019-09-10 at 12.06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87" y="2583719"/>
            <a:ext cx="2610978" cy="201443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11976"/>
              </p:ext>
            </p:extLst>
          </p:nvPr>
        </p:nvGraphicFramePr>
        <p:xfrm>
          <a:off x="493888" y="5696540"/>
          <a:ext cx="7396409" cy="104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51200" imgH="457200" progId="Equation.DSMT4">
                  <p:embed/>
                </p:oleObj>
              </mc:Choice>
              <mc:Fallback>
                <p:oleObj name="Equation" r:id="rId5" imgW="325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888" y="5696540"/>
                        <a:ext cx="7396409" cy="104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12690"/>
              </p:ext>
            </p:extLst>
          </p:nvPr>
        </p:nvGraphicFramePr>
        <p:xfrm>
          <a:off x="527241" y="5187241"/>
          <a:ext cx="4964455" cy="60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11500" imgH="381000" progId="Equation.DSMT4">
                  <p:embed/>
                </p:oleObj>
              </mc:Choice>
              <mc:Fallback>
                <p:oleObj name="Equation" r:id="rId7" imgW="31115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7241" y="5187241"/>
                        <a:ext cx="4964455" cy="607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3720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Samples 1 (Random)</a:t>
            </a:r>
          </a:p>
        </p:txBody>
      </p:sp>
    </p:spTree>
    <p:extLst>
      <p:ext uri="{BB962C8B-B14F-4D97-AF65-F5344CB8AC3E}">
        <p14:creationId xmlns:p14="http://schemas.microsoft.com/office/powerpoint/2010/main" val="10161483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Samples 3 (Random)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368748" cy="5029200"/>
          </a:xfrm>
        </p:spPr>
        <p:txBody>
          <a:bodyPr/>
          <a:lstStyle/>
          <a:p>
            <a:r>
              <a:rPr lang="en-US" dirty="0"/>
              <a:t>Homework 2 (Direct Lighting) due </a:t>
            </a:r>
            <a:r>
              <a:rPr lang="en-US"/>
              <a:t>Apr 24</a:t>
            </a:r>
            <a:endParaRPr lang="en-US" dirty="0"/>
          </a:p>
          <a:p>
            <a:r>
              <a:rPr lang="en-US" dirty="0"/>
              <a:t>Assignment is on edX edge</a:t>
            </a:r>
          </a:p>
          <a:p>
            <a:r>
              <a:rPr lang="en-US" dirty="0"/>
              <a:t>START EARLY</a:t>
            </a:r>
          </a:p>
          <a:p>
            <a:r>
              <a:rPr lang="en-US" dirty="0"/>
              <a:t>This lecture goes through details of direct lighting, visibility, Monte Carlo for the assignment</a:t>
            </a:r>
          </a:p>
          <a:p>
            <a:r>
              <a:rPr lang="en-US" dirty="0"/>
              <a:t>Ask re any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6610" y="6488668"/>
            <a:ext cx="350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Samples 9 (Random)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7393" y="6488668"/>
            <a:ext cx="354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Number of Samples 9 (Stratified)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to Analytic (no shadows)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7432" y="6488668"/>
            <a:ext cx="1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Analytic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281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Scenes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607287" cy="5029200"/>
          </a:xfrm>
        </p:spPr>
        <p:txBody>
          <a:bodyPr/>
          <a:lstStyle/>
          <a:p>
            <a:r>
              <a:rPr lang="en-US" dirty="0"/>
              <a:t>For assignment, render with 5x5 stratified</a:t>
            </a:r>
          </a:p>
          <a:p>
            <a:r>
              <a:rPr lang="en-US" dirty="0"/>
              <a:t>Direct lighting only, turn off recursive raytracing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06" y="3171960"/>
            <a:ext cx="3842289" cy="2881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339" y="3156927"/>
            <a:ext cx="3817451" cy="28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835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(bias, variance)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966" y="1154926"/>
            <a:ext cx="8671380" cy="5029200"/>
          </a:xfrm>
        </p:spPr>
        <p:txBody>
          <a:bodyPr/>
          <a:lstStyle/>
          <a:p>
            <a:r>
              <a:rPr lang="en-US" dirty="0"/>
              <a:t>Monte Carlo introduces noise </a:t>
            </a:r>
          </a:p>
          <a:p>
            <a:pPr lvl="1"/>
            <a:r>
              <a:rPr lang="en-US" dirty="0"/>
              <a:t>So auto-feedback can’t just pixel difference</a:t>
            </a:r>
          </a:p>
          <a:p>
            <a:r>
              <a:rPr lang="en-US" dirty="0"/>
              <a:t>Bias is on average how far from (analytic?) result </a:t>
            </a:r>
          </a:p>
          <a:p>
            <a:pPr lvl="1"/>
            <a:r>
              <a:rPr lang="en-US" dirty="0"/>
              <a:t>Monte Carlo rendering is an unbiased (bias 0) technique</a:t>
            </a:r>
          </a:p>
          <a:p>
            <a:pPr lvl="1"/>
            <a:r>
              <a:rPr lang="en-US" dirty="0"/>
              <a:t>High bias indicates an error in the program</a:t>
            </a:r>
          </a:p>
          <a:p>
            <a:pPr lvl="1"/>
            <a:r>
              <a:rPr lang="en-US" dirty="0"/>
              <a:t>Analytic should be exact (no bias or variance)</a:t>
            </a:r>
          </a:p>
          <a:p>
            <a:r>
              <a:rPr lang="en-US" dirty="0"/>
              <a:t>Variance is squared pixel error (RMS = </a:t>
            </a:r>
            <a:r>
              <a:rPr lang="en-US" dirty="0" err="1"/>
              <a:t>stdev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All Monte Carlo results will have some variance</a:t>
            </a:r>
          </a:p>
          <a:p>
            <a:pPr lvl="1"/>
            <a:r>
              <a:rPr lang="en-US" dirty="0"/>
              <a:t>May differ in variance from our solution </a:t>
            </a:r>
          </a:p>
          <a:p>
            <a:pPr lvl="1"/>
            <a:r>
              <a:rPr lang="en-US" dirty="0"/>
              <a:t>But our bounds are reasonable (too far off = issues?)</a:t>
            </a:r>
          </a:p>
          <a:p>
            <a:r>
              <a:rPr lang="en-US" dirty="0"/>
              <a:t>Focus on being correct, not just pretty</a:t>
            </a:r>
          </a:p>
          <a:p>
            <a:pPr lvl="1"/>
            <a:r>
              <a:rPr lang="en-US" dirty="0"/>
              <a:t>Can submit to </a:t>
            </a:r>
            <a:r>
              <a:rPr lang="en-US" dirty="0" err="1"/>
              <a:t>autofeedback</a:t>
            </a:r>
            <a:r>
              <a:rPr lang="en-US" dirty="0"/>
              <a:t> as many times as you want</a:t>
            </a:r>
          </a:p>
          <a:p>
            <a:pPr lvl="1"/>
            <a:r>
              <a:rPr lang="en-US" dirty="0"/>
              <a:t>Scores only suggestive, will grade manually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7207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(bias, variance)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506146" cy="5029200"/>
          </a:xfrm>
        </p:spPr>
        <p:txBody>
          <a:bodyPr/>
          <a:lstStyle/>
          <a:p>
            <a:r>
              <a:rPr lang="en-US" dirty="0"/>
              <a:t>Monte Carlo introduces noise </a:t>
            </a:r>
          </a:p>
          <a:p>
            <a:pPr lvl="1"/>
            <a:r>
              <a:rPr lang="en-US" dirty="0"/>
              <a:t>So auto-feedback can’t just pixel difference</a:t>
            </a:r>
          </a:p>
          <a:p>
            <a:r>
              <a:rPr lang="en-US" dirty="0"/>
              <a:t>Bias is on average how far from result (close to 0)</a:t>
            </a:r>
          </a:p>
          <a:p>
            <a:pPr lvl="1"/>
            <a:r>
              <a:rPr lang="en-US" dirty="0"/>
              <a:t>Monte Carlo rendering is an unbiased technique</a:t>
            </a:r>
          </a:p>
          <a:p>
            <a:pPr lvl="1"/>
            <a:r>
              <a:rPr lang="en-US" dirty="0"/>
              <a:t>High bias indicates an error in the program</a:t>
            </a:r>
          </a:p>
          <a:p>
            <a:r>
              <a:rPr lang="en-US" dirty="0"/>
              <a:t>Variance is squared pixel error (RMS = </a:t>
            </a:r>
            <a:r>
              <a:rPr lang="en-US" dirty="0" err="1"/>
              <a:t>stdev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May differ in variance from our solution </a:t>
            </a:r>
          </a:p>
          <a:p>
            <a:pPr lvl="1"/>
            <a:r>
              <a:rPr lang="en-US" dirty="0"/>
              <a:t>But our bounds are reasonable (too far off = issues?)</a:t>
            </a:r>
          </a:p>
        </p:txBody>
      </p:sp>
    </p:spTree>
    <p:extLst>
      <p:ext uri="{BB962C8B-B14F-4D97-AF65-F5344CB8AC3E}">
        <p14:creationId xmlns:p14="http://schemas.microsoft.com/office/powerpoint/2010/main" val="12057019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(bias, variance)</a:t>
            </a:r>
          </a:p>
        </p:txBody>
      </p:sp>
      <p:pic>
        <p:nvPicPr>
          <p:cNvPr id="4" name="Picture 3" descr="Screen Shot 2019-09-10 at 12.26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7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4352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Reducing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345565" cy="5029200"/>
          </a:xfrm>
        </p:spPr>
        <p:txBody>
          <a:bodyPr/>
          <a:lstStyle/>
          <a:p>
            <a:r>
              <a:rPr lang="en-US" dirty="0"/>
              <a:t>Increase bias slightly by evaluating everything except visibility (at center [of stratum], or analytic)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Noise now only from visibility, none otherwise</a:t>
            </a:r>
          </a:p>
          <a:p>
            <a:pPr lvl="1"/>
            <a:r>
              <a:rPr lang="en-US" dirty="0"/>
              <a:t>No noise if no occlusions/shadows</a:t>
            </a:r>
          </a:p>
          <a:p>
            <a:pPr lvl="1"/>
            <a:r>
              <a:rPr lang="en-US" dirty="0"/>
              <a:t>Exact if use analytic formula (to evaluate </a:t>
            </a:r>
            <a:r>
              <a:rPr lang="en-US" dirty="0" err="1"/>
              <a:t>unshadowed</a:t>
            </a:r>
            <a:r>
              <a:rPr lang="en-US" dirty="0"/>
              <a:t> irradiance from each strata) instead of stratum center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79401"/>
              </p:ext>
            </p:extLst>
          </p:nvPr>
        </p:nvGraphicFramePr>
        <p:xfrm>
          <a:off x="2223785" y="2616506"/>
          <a:ext cx="4082674" cy="57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51200" imgH="457200" progId="Equation.DSMT4">
                  <p:embed/>
                </p:oleObj>
              </mc:Choice>
              <mc:Fallback>
                <p:oleObj name="Equation" r:id="rId2" imgW="32512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3785" y="2616506"/>
                        <a:ext cx="4082674" cy="574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103003"/>
              </p:ext>
            </p:extLst>
          </p:nvPr>
        </p:nvGraphicFramePr>
        <p:xfrm>
          <a:off x="1758538" y="3317177"/>
          <a:ext cx="6041894" cy="84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76600" imgH="457200" progId="Equation.DSMT4">
                  <p:embed/>
                </p:oleObj>
              </mc:Choice>
              <mc:Fallback>
                <p:oleObj name="Equation" r:id="rId4" imgW="3276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8538" y="3317177"/>
                        <a:ext cx="6041894" cy="84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02176"/>
              </p:ext>
            </p:extLst>
          </p:nvPr>
        </p:nvGraphicFramePr>
        <p:xfrm>
          <a:off x="4055213" y="3987125"/>
          <a:ext cx="4517786" cy="326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40100" imgH="241300" progId="Equation.DSMT4">
                  <p:embed/>
                </p:oleObj>
              </mc:Choice>
              <mc:Fallback>
                <p:oleObj name="Equation" r:id="rId6" imgW="3340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5213" y="3987125"/>
                        <a:ext cx="4517786" cy="326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1560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Point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84" y="1527175"/>
            <a:ext cx="9005315" cy="5029200"/>
          </a:xfrm>
        </p:spPr>
        <p:txBody>
          <a:bodyPr/>
          <a:lstStyle/>
          <a:p>
            <a:r>
              <a:rPr lang="en-US" dirty="0"/>
              <a:t>Point lights not physical (but widely used)</a:t>
            </a:r>
          </a:p>
          <a:p>
            <a:r>
              <a:rPr lang="en-US" dirty="0"/>
              <a:t>How to include in Monte Carlo Rendering?</a:t>
            </a:r>
          </a:p>
          <a:p>
            <a:r>
              <a:rPr lang="en-US" dirty="0"/>
              <a:t>Units aren’t even same (can’t use radiance)</a:t>
            </a:r>
          </a:p>
          <a:p>
            <a:pPr lvl="1"/>
            <a:r>
              <a:rPr lang="en-US" sz="2000" dirty="0"/>
              <a:t>Power per solid angle, not power per unit area per solid angle</a:t>
            </a:r>
          </a:p>
          <a:p>
            <a:r>
              <a:rPr lang="en-US" dirty="0"/>
              <a:t>Think of as delta functions (area goes to 0, total radiance integrated over light I = L</a:t>
            </a:r>
            <a:r>
              <a:rPr lang="en-US" baseline="-25000" dirty="0"/>
              <a:t>i</a:t>
            </a:r>
            <a:r>
              <a:rPr lang="en-US" dirty="0"/>
              <a:t> A remains same)</a:t>
            </a:r>
          </a:p>
          <a:p>
            <a:pPr lvl="1"/>
            <a:r>
              <a:rPr lang="en-US" dirty="0"/>
              <a:t>No cosine term for light, inverse square falloff, no integral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388123"/>
              </p:ext>
            </p:extLst>
          </p:nvPr>
        </p:nvGraphicFramePr>
        <p:xfrm>
          <a:off x="1473711" y="5124401"/>
          <a:ext cx="3830534" cy="619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419100" progId="Equation.DSMT4">
                  <p:embed/>
                </p:oleObj>
              </mc:Choice>
              <mc:Fallback>
                <p:oleObj name="Equation" r:id="rId2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3711" y="5124401"/>
                        <a:ext cx="3830534" cy="619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46090"/>
              </p:ext>
            </p:extLst>
          </p:nvPr>
        </p:nvGraphicFramePr>
        <p:xfrm>
          <a:off x="865102" y="5628013"/>
          <a:ext cx="6058753" cy="112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600" imgH="419100" progId="Equation.DSMT4">
                  <p:embed/>
                </p:oleObj>
              </mc:Choice>
              <mc:Fallback>
                <p:oleObj name="Equation" r:id="rId4" imgW="2260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65102" y="5628013"/>
                        <a:ext cx="6058753" cy="1123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7100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Directional 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1" y="1527175"/>
            <a:ext cx="8229600" cy="5029200"/>
          </a:xfrm>
        </p:spPr>
        <p:txBody>
          <a:bodyPr/>
          <a:lstStyle/>
          <a:p>
            <a:r>
              <a:rPr lang="en-US" dirty="0"/>
              <a:t>First, assume small angular extent (even sun subtends an angle of 0.5 degrees)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pure directional light (delta function), then fix product             (same units as irradiance)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88046"/>
              </p:ext>
            </p:extLst>
          </p:nvPr>
        </p:nvGraphicFramePr>
        <p:xfrm>
          <a:off x="5894981" y="2022472"/>
          <a:ext cx="3153725" cy="51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90800" imgH="419100" progId="Equation.DSMT4">
                  <p:embed/>
                </p:oleObj>
              </mc:Choice>
              <mc:Fallback>
                <p:oleObj name="Equation" r:id="rId2" imgW="259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94981" y="2022472"/>
                        <a:ext cx="3153725" cy="510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89827"/>
              </p:ext>
            </p:extLst>
          </p:nvPr>
        </p:nvGraphicFramePr>
        <p:xfrm>
          <a:off x="1170877" y="2572711"/>
          <a:ext cx="6325341" cy="985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33700" imgH="457200" progId="Equation.DSMT4">
                  <p:embed/>
                </p:oleObj>
              </mc:Choice>
              <mc:Fallback>
                <p:oleObj name="Equation" r:id="rId4" imgW="29337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0877" y="2572711"/>
                        <a:ext cx="6325341" cy="985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594092"/>
              </p:ext>
            </p:extLst>
          </p:nvPr>
        </p:nvGraphicFramePr>
        <p:xfrm>
          <a:off x="1751842" y="4373953"/>
          <a:ext cx="1153215" cy="42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700" imgH="241300" progId="Equation.DSMT4">
                  <p:embed/>
                </p:oleObj>
              </mc:Choice>
              <mc:Fallback>
                <p:oleObj name="Equation" r:id="rId6" imgW="647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51842" y="4373953"/>
                        <a:ext cx="1153215" cy="42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413303"/>
              </p:ext>
            </p:extLst>
          </p:nvPr>
        </p:nvGraphicFramePr>
        <p:xfrm>
          <a:off x="1760704" y="5119363"/>
          <a:ext cx="5247287" cy="624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33600" imgH="254000" progId="Equation.DSMT4">
                  <p:embed/>
                </p:oleObj>
              </mc:Choice>
              <mc:Fallback>
                <p:oleObj name="Equation" r:id="rId8" imgW="2133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60704" y="5119363"/>
                        <a:ext cx="5247287" cy="624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8468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Lights</a:t>
            </a:r>
          </a:p>
        </p:txBody>
      </p:sp>
      <p:sp>
        <p:nvSpPr>
          <p:cNvPr id="174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Physically correct (physically no perfect point light)</a:t>
            </a:r>
          </a:p>
          <a:p>
            <a:r>
              <a:rPr lang="en-US" dirty="0"/>
              <a:t>Can talk in terms of radiance at surface</a:t>
            </a:r>
          </a:p>
          <a:p>
            <a:r>
              <a:rPr lang="en-US" dirty="0"/>
              <a:t>Enable soft shadows, partial visibility/occlusion</a:t>
            </a:r>
          </a:p>
          <a:p>
            <a:r>
              <a:rPr lang="en-US" dirty="0"/>
              <a:t>Shoot multiple rays to light source, average</a:t>
            </a:r>
          </a:p>
          <a:p>
            <a:r>
              <a:rPr lang="en-US" dirty="0"/>
              <a:t>Need proper rendering equation for accurate result</a:t>
            </a:r>
          </a:p>
          <a:p>
            <a:pPr lvl="1"/>
            <a:r>
              <a:rPr lang="en-US" dirty="0"/>
              <a:t>Only direct lighting here, so reflection equation suffices</a:t>
            </a:r>
          </a:p>
        </p:txBody>
      </p:sp>
    </p:spTree>
    <p:extLst>
      <p:ext uri="{BB962C8B-B14F-4D97-AF65-F5344CB8AC3E}">
        <p14:creationId xmlns:p14="http://schemas.microsoft.com/office/powerpoint/2010/main" val="1359193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Point, Directional,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75" y="1264411"/>
            <a:ext cx="8649483" cy="5029200"/>
          </a:xfrm>
        </p:spPr>
        <p:txBody>
          <a:bodyPr/>
          <a:lstStyle/>
          <a:p>
            <a:r>
              <a:rPr lang="en-US" dirty="0"/>
              <a:t>Small angle, area expressed in radiance L</a:t>
            </a:r>
            <a:r>
              <a:rPr lang="en-US" baseline="-25000" dirty="0"/>
              <a:t>i</a:t>
            </a:r>
            <a:endParaRPr lang="en-US" dirty="0"/>
          </a:p>
          <a:p>
            <a:pPr lvl="1"/>
            <a:r>
              <a:rPr lang="en-US" dirty="0"/>
              <a:t>Use physical units Wm</a:t>
            </a:r>
            <a:r>
              <a:rPr lang="en-US" baseline="30000" dirty="0"/>
              <a:t>-2</a:t>
            </a:r>
            <a:r>
              <a:rPr lang="en-US" dirty="0"/>
              <a:t> sr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dirty="0"/>
              <a:t>Point is in intensity </a:t>
            </a:r>
            <a:r>
              <a:rPr lang="en-US" err="1"/>
              <a:t>Wsr</a:t>
            </a:r>
            <a:r>
              <a:rPr lang="en-US" baseline="30000"/>
              <a:t>-</a:t>
            </a:r>
            <a:r>
              <a:rPr lang="en-US" baseline="30000" dirty="0"/>
              <a:t>1</a:t>
            </a:r>
            <a:r>
              <a:rPr lang="en-US" baseline="30000"/>
              <a:t> </a:t>
            </a:r>
            <a:endParaRPr lang="en-US" baseline="30000" dirty="0"/>
          </a:p>
          <a:p>
            <a:pPr lvl="1"/>
            <a:r>
              <a:rPr lang="en-US" dirty="0"/>
              <a:t>This is not in same units (e.g. 0</a:t>
            </a:r>
            <a:r>
              <a:rPr lang="mr-IN" dirty="0"/>
              <a:t>…</a:t>
            </a:r>
            <a:r>
              <a:rPr lang="en-US" dirty="0"/>
              <a:t>1) as area lights</a:t>
            </a:r>
          </a:p>
          <a:p>
            <a:pPr lvl="1"/>
            <a:r>
              <a:rPr lang="en-US" dirty="0"/>
              <a:t>Need to normalize by multiplying by an area unit</a:t>
            </a:r>
          </a:p>
          <a:p>
            <a:pPr lvl="1"/>
            <a:r>
              <a:rPr lang="en-US" dirty="0"/>
              <a:t>Point light same intensity as area light: multiply by area</a:t>
            </a:r>
          </a:p>
          <a:p>
            <a:r>
              <a:rPr lang="en-US" dirty="0"/>
              <a:t>Directional is in irradiance units Wm</a:t>
            </a:r>
            <a:r>
              <a:rPr lang="en-US" baseline="30000" dirty="0"/>
              <a:t>-2</a:t>
            </a:r>
          </a:p>
          <a:p>
            <a:pPr lvl="1"/>
            <a:r>
              <a:rPr lang="en-US" dirty="0"/>
              <a:t>This is not in same units (e.g. 0</a:t>
            </a:r>
            <a:r>
              <a:rPr lang="mr-IN" dirty="0"/>
              <a:t>…</a:t>
            </a:r>
            <a:r>
              <a:rPr lang="en-US" dirty="0"/>
              <a:t>1) as area/point lights</a:t>
            </a:r>
          </a:p>
          <a:p>
            <a:pPr lvl="1"/>
            <a:r>
              <a:rPr lang="en-US" dirty="0"/>
              <a:t>Need to normalize by multiplying by solid angle </a:t>
            </a:r>
          </a:p>
          <a:p>
            <a:pPr lvl="1"/>
            <a:r>
              <a:rPr lang="en-US" dirty="0"/>
              <a:t>Directional light same intensity as area light: multiply by average solid angle subtended by area light</a:t>
            </a:r>
          </a:p>
          <a:p>
            <a:pPr lvl="1"/>
            <a:r>
              <a:rPr lang="en-US" dirty="0"/>
              <a:t>Directional same intensity as point: divide by average squared distance to point light,  </a:t>
            </a:r>
            <a:r>
              <a:rPr lang="en-US" dirty="0" err="1"/>
              <a:t>mult</a:t>
            </a:r>
            <a:r>
              <a:rPr lang="en-US" dirty="0"/>
              <a:t> by 2 for </a:t>
            </a:r>
            <a:r>
              <a:rPr lang="en-US" dirty="0" err="1"/>
              <a:t>avg</a:t>
            </a:r>
            <a:r>
              <a:rPr lang="en-US" dirty="0"/>
              <a:t> cosine</a:t>
            </a:r>
          </a:p>
        </p:txBody>
      </p:sp>
    </p:spTree>
    <p:extLst>
      <p:ext uri="{BB962C8B-B14F-4D97-AF65-F5344CB8AC3E}">
        <p14:creationId xmlns:p14="http://schemas.microsoft.com/office/powerpoint/2010/main" val="22499532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Soft Shadows</a:t>
            </a:r>
          </a:p>
        </p:txBody>
      </p:sp>
      <p:pic>
        <p:nvPicPr>
          <p:cNvPr id="180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00175"/>
            <a:ext cx="7986713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5278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114800" y="2997200"/>
          <a:ext cx="4381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97200"/>
                        <a:ext cx="4381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54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4456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7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8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59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0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4040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4462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3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4464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4465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6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4467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13844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71663" y="5084763"/>
          <a:ext cx="556736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254000" progId="Equation.DSMT4">
                  <p:embed/>
                </p:oleObj>
              </mc:Choice>
              <mc:Fallback>
                <p:oleObj name="Equation" r:id="rId8" imgW="295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084763"/>
                        <a:ext cx="5567362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4469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4470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4471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4472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4473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</p:spTree>
    <p:extLst>
      <p:ext uri="{BB962C8B-B14F-4D97-AF65-F5344CB8AC3E}">
        <p14:creationId xmlns:p14="http://schemas.microsoft.com/office/powerpoint/2010/main" val="11523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469" grpId="0"/>
      <p:bldP spid="1384470" grpId="0"/>
      <p:bldP spid="1384471" grpId="0"/>
      <p:bldP spid="1384472" grpId="0"/>
      <p:bldP spid="13844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50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8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5480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1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2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3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4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64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5486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7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488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489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0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491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5068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639888" y="5084763"/>
          <a:ext cx="6096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00400" imgH="266700" progId="Equation.DSMT4">
                  <p:embed/>
                </p:oleObj>
              </mc:Choice>
              <mc:Fallback>
                <p:oleObj name="Equation" r:id="rId8" imgW="320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5084763"/>
                        <a:ext cx="6096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93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5494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5495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5496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5497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5498" name="Text Box 26"/>
          <p:cNvSpPr txBox="1">
            <a:spLocks noChangeArrowheads="1"/>
          </p:cNvSpPr>
          <p:nvPr/>
        </p:nvSpPr>
        <p:spPr bwMode="auto">
          <a:xfrm>
            <a:off x="4098925" y="4659313"/>
            <a:ext cx="309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Sum over all light sources</a:t>
            </a:r>
          </a:p>
        </p:txBody>
      </p:sp>
      <p:grpSp>
        <p:nvGrpSpPr>
          <p:cNvPr id="45075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5500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1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2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3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4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5076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5506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7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8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09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5510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5511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5512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98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092" name="Object 2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158875" y="4824413"/>
          <a:ext cx="7358063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27400" imgH="368300" progId="Equation.DSMT4">
                  <p:embed/>
                </p:oleObj>
              </mc:Choice>
              <mc:Fallback>
                <p:oleObj name="Equation" r:id="rId8" imgW="33274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824413"/>
                        <a:ext cx="7358063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1887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(Output Image)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971800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403725" y="5573713"/>
            <a:ext cx="1566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light source)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927725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7146925" y="5543550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>
                <a:solidFill>
                  <a:srgbClr val="FFFFFF"/>
                </a:solidFill>
                <a:cs typeface="Arial"/>
              </a:rPr>
              <a:t>Incident angle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3092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>
                <a:solidFill>
                  <a:srgbClr val="FFFF66"/>
                </a:solidFill>
                <a:cs typeface="Arial"/>
              </a:rPr>
              <a:t>Replace sum with integral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584" imgH="228501" progId="Equation.DSMT4">
                  <p:embed/>
                </p:oleObj>
              </mc:Choice>
              <mc:Fallback>
                <p:oleObj name="Equation" r:id="rId10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75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Reflection Equation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097338" y="2974975"/>
          <a:ext cx="4746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" imgH="241300" progId="Equation.DSMT4">
                  <p:embed/>
                </p:oleObj>
              </mc:Choice>
              <mc:Fallback>
                <p:oleObj name="Equation" r:id="rId2" imgW="190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2974975"/>
                        <a:ext cx="4746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0900" y="3060700"/>
          <a:ext cx="4333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" imgH="228600" progId="Equation.DSMT4">
                  <p:embed/>
                </p:oleObj>
              </mc:Choice>
              <mc:Fallback>
                <p:oleObj name="Equation" r:id="rId4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3060700"/>
                        <a:ext cx="4333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3903663"/>
          <a:ext cx="34607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03663"/>
                        <a:ext cx="34607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2" name="Line 6"/>
          <p:cNvSpPr>
            <a:spLocks noChangeShapeType="1"/>
          </p:cNvSpPr>
          <p:nvPr/>
        </p:nvSpPr>
        <p:spPr bwMode="auto">
          <a:xfrm>
            <a:off x="2438400" y="3886200"/>
            <a:ext cx="449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pSp>
        <p:nvGrpSpPr>
          <p:cNvPr id="46087" name="Group 7"/>
          <p:cNvGrpSpPr>
            <a:grpSpLocks/>
          </p:cNvGrpSpPr>
          <p:nvPr/>
        </p:nvGrpSpPr>
        <p:grpSpPr bwMode="auto">
          <a:xfrm>
            <a:off x="2057400" y="1295400"/>
            <a:ext cx="685800" cy="685800"/>
            <a:chOff x="4704" y="672"/>
            <a:chExt cx="480" cy="480"/>
          </a:xfrm>
        </p:grpSpPr>
        <p:sp>
          <p:nvSpPr>
            <p:cNvPr id="1386504" name="Line 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5" name="Oval 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6" name="Line 1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7" name="Line 1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08" name="Line 1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088" name="Group 13"/>
          <p:cNvGrpSpPr>
            <a:grpSpLocks/>
          </p:cNvGrpSpPr>
          <p:nvPr/>
        </p:nvGrpSpPr>
        <p:grpSpPr bwMode="auto">
          <a:xfrm rot="2568900">
            <a:off x="6934200" y="2209800"/>
            <a:ext cx="762000" cy="762000"/>
            <a:chOff x="3936" y="1152"/>
            <a:chExt cx="480" cy="480"/>
          </a:xfrm>
        </p:grpSpPr>
        <p:sp>
          <p:nvSpPr>
            <p:cNvPr id="1386510" name="Line 14"/>
            <p:cNvSpPr>
              <a:spLocks noChangeShapeType="1"/>
            </p:cNvSpPr>
            <p:nvPr/>
          </p:nvSpPr>
          <p:spPr bwMode="auto">
            <a:xfrm flipV="1">
              <a:off x="3936" y="1152"/>
              <a:ext cx="384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1" name="Line 15"/>
            <p:cNvSpPr>
              <a:spLocks noChangeShapeType="1"/>
            </p:cNvSpPr>
            <p:nvPr/>
          </p:nvSpPr>
          <p:spPr bwMode="auto">
            <a:xfrm>
              <a:off x="4319" y="1152"/>
              <a:ext cx="96" cy="48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12" name="Line 16"/>
            <p:cNvSpPr>
              <a:spLocks noChangeShapeType="1"/>
            </p:cNvSpPr>
            <p:nvPr/>
          </p:nvSpPr>
          <p:spPr bwMode="auto">
            <a:xfrm>
              <a:off x="4079" y="1392"/>
              <a:ext cx="288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13" name="Line 17"/>
          <p:cNvSpPr>
            <a:spLocks noChangeShapeType="1"/>
          </p:cNvSpPr>
          <p:nvPr/>
        </p:nvSpPr>
        <p:spPr bwMode="auto">
          <a:xfrm flipH="1" flipV="1">
            <a:off x="4572000" y="2438400"/>
            <a:ext cx="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4" name="Line 18"/>
          <p:cNvSpPr>
            <a:spLocks noChangeShapeType="1"/>
          </p:cNvSpPr>
          <p:nvPr/>
        </p:nvSpPr>
        <p:spPr bwMode="auto">
          <a:xfrm>
            <a:off x="2743200" y="2057400"/>
            <a:ext cx="1828800" cy="182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5" name="Line 19"/>
          <p:cNvSpPr>
            <a:spLocks noChangeShapeType="1"/>
          </p:cNvSpPr>
          <p:nvPr/>
        </p:nvSpPr>
        <p:spPr bwMode="auto">
          <a:xfrm flipV="1">
            <a:off x="4572000" y="2743200"/>
            <a:ext cx="2590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17" name="Text Box 21"/>
          <p:cNvSpPr txBox="1">
            <a:spLocks noChangeArrowheads="1"/>
          </p:cNvSpPr>
          <p:nvPr/>
        </p:nvSpPr>
        <p:spPr bwMode="auto">
          <a:xfrm>
            <a:off x="838200" y="5559425"/>
            <a:ext cx="23656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Reflected Light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(Outgoing </a:t>
            </a:r>
            <a:r>
              <a:rPr lang="en-US" sz="2000" dirty="0" err="1">
                <a:solidFill>
                  <a:srgbClr val="FFFFFF"/>
                </a:solidFill>
                <a:cs typeface="Arial"/>
              </a:rPr>
              <a:t>Dirn</a:t>
            </a:r>
            <a:r>
              <a:rPr lang="en-US" sz="2000" dirty="0">
                <a:solidFill>
                  <a:srgbClr val="FFFFFF"/>
                </a:solidFill>
                <a:cs typeface="Arial"/>
              </a:rPr>
              <a:t>.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Drop spat. </a:t>
            </a:r>
            <a:r>
              <a:rPr lang="en-US" sz="2000" dirty="0" err="1">
                <a:solidFill>
                  <a:srgbClr val="FFFFFF"/>
                </a:solidFill>
                <a:cs typeface="Arial"/>
              </a:rPr>
              <a:t>Coord</a:t>
            </a:r>
            <a:r>
              <a:rPr lang="en-US" sz="2000" dirty="0">
                <a:solidFill>
                  <a:srgbClr val="FFFFFF"/>
                </a:solidFill>
                <a:cs typeface="Arial"/>
              </a:rPr>
              <a:t>. )</a:t>
            </a:r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2788076" y="5559425"/>
            <a:ext cx="121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Emission</a:t>
            </a:r>
          </a:p>
        </p:txBody>
      </p:sp>
      <p:sp>
        <p:nvSpPr>
          <p:cNvPr id="1386519" name="Text Box 23"/>
          <p:cNvSpPr txBox="1">
            <a:spLocks noChangeArrowheads="1"/>
          </p:cNvSpPr>
          <p:nvPr/>
        </p:nvSpPr>
        <p:spPr bwMode="auto">
          <a:xfrm>
            <a:off x="4076217" y="5573713"/>
            <a:ext cx="14390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Incident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Light (from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area light)</a:t>
            </a:r>
          </a:p>
        </p:txBody>
      </p:sp>
      <p:sp>
        <p:nvSpPr>
          <p:cNvPr id="1386520" name="Text Box 24"/>
          <p:cNvSpPr txBox="1">
            <a:spLocks noChangeArrowheads="1"/>
          </p:cNvSpPr>
          <p:nvPr/>
        </p:nvSpPr>
        <p:spPr bwMode="auto">
          <a:xfrm>
            <a:off x="5440457" y="5559425"/>
            <a:ext cx="877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BRDF</a:t>
            </a:r>
          </a:p>
        </p:txBody>
      </p:sp>
      <p:sp>
        <p:nvSpPr>
          <p:cNvPr id="1386521" name="Text Box 25"/>
          <p:cNvSpPr txBox="1">
            <a:spLocks noChangeArrowheads="1"/>
          </p:cNvSpPr>
          <p:nvPr/>
        </p:nvSpPr>
        <p:spPr bwMode="auto">
          <a:xfrm>
            <a:off x="6715573" y="5543550"/>
            <a:ext cx="25221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Cosine of 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Incident angle</a:t>
            </a:r>
          </a:p>
          <a:p>
            <a:pPr algn="l" eaLnBrk="1" hangingPunct="1">
              <a:defRPr/>
            </a:pPr>
            <a:r>
              <a:rPr lang="en-US" sz="2000" dirty="0">
                <a:solidFill>
                  <a:srgbClr val="FFFFFF"/>
                </a:solidFill>
                <a:cs typeface="Arial"/>
              </a:rPr>
              <a:t>(max not explicit </a:t>
            </a:r>
            <a:r>
              <a:rPr lang="en-US" sz="2000" dirty="0" err="1">
                <a:solidFill>
                  <a:srgbClr val="FFFFFF"/>
                </a:solidFill>
                <a:cs typeface="Arial"/>
              </a:rPr>
              <a:t>hw</a:t>
            </a:r>
            <a:r>
              <a:rPr lang="en-US" sz="2000" dirty="0">
                <a:solidFill>
                  <a:srgbClr val="FFFFFF"/>
                </a:solidFill>
                <a:cs typeface="Arial"/>
              </a:rPr>
              <a:t>)</a:t>
            </a:r>
          </a:p>
        </p:txBody>
      </p:sp>
      <p:sp>
        <p:nvSpPr>
          <p:cNvPr id="1386522" name="Text Box 26"/>
          <p:cNvSpPr txBox="1">
            <a:spLocks noChangeArrowheads="1"/>
          </p:cNvSpPr>
          <p:nvPr/>
        </p:nvSpPr>
        <p:spPr bwMode="auto">
          <a:xfrm>
            <a:off x="4327525" y="4354513"/>
            <a:ext cx="4616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000" dirty="0">
                <a:solidFill>
                  <a:srgbClr val="FFFF66"/>
                </a:solidFill>
                <a:cs typeface="Arial"/>
              </a:rPr>
              <a:t>As written in assignment (for one pixel)</a:t>
            </a:r>
          </a:p>
        </p:txBody>
      </p:sp>
      <p:grpSp>
        <p:nvGrpSpPr>
          <p:cNvPr id="46099" name="Group 27"/>
          <p:cNvGrpSpPr>
            <a:grpSpLocks/>
          </p:cNvGrpSpPr>
          <p:nvPr/>
        </p:nvGrpSpPr>
        <p:grpSpPr bwMode="auto">
          <a:xfrm>
            <a:off x="1828800" y="2438400"/>
            <a:ext cx="685800" cy="685800"/>
            <a:chOff x="4704" y="672"/>
            <a:chExt cx="480" cy="480"/>
          </a:xfrm>
        </p:grpSpPr>
        <p:sp>
          <p:nvSpPr>
            <p:cNvPr id="1386524" name="Line 28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5" name="Oval 29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6" name="Line 30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7" name="Line 31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28" name="Line 32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grpSp>
        <p:nvGrpSpPr>
          <p:cNvPr id="46100" name="Group 33"/>
          <p:cNvGrpSpPr>
            <a:grpSpLocks/>
          </p:cNvGrpSpPr>
          <p:nvPr/>
        </p:nvGrpSpPr>
        <p:grpSpPr bwMode="auto">
          <a:xfrm>
            <a:off x="4724400" y="1219200"/>
            <a:ext cx="685800" cy="685800"/>
            <a:chOff x="4704" y="672"/>
            <a:chExt cx="480" cy="480"/>
          </a:xfrm>
        </p:grpSpPr>
        <p:sp>
          <p:nvSpPr>
            <p:cNvPr id="1386530" name="Line 34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1" name="Oval 35"/>
            <p:cNvSpPr>
              <a:spLocks noChangeArrowheads="1"/>
            </p:cNvSpPr>
            <p:nvPr/>
          </p:nvSpPr>
          <p:spPr bwMode="auto">
            <a:xfrm>
              <a:off x="4848" y="816"/>
              <a:ext cx="191" cy="191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2" name="Line 36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3" name="Line 37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  <p:sp>
          <p:nvSpPr>
            <p:cNvPr id="1386534" name="Line 38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solidFill>
                  <a:srgbClr val="FFFFFF"/>
                </a:solidFill>
                <a:cs typeface="Arial"/>
              </a:endParaRPr>
            </a:p>
          </p:txBody>
        </p:sp>
      </p:grpSp>
      <p:sp>
        <p:nvSpPr>
          <p:cNvPr id="1386535" name="Line 39"/>
          <p:cNvSpPr>
            <a:spLocks noChangeShapeType="1"/>
          </p:cNvSpPr>
          <p:nvPr/>
        </p:nvSpPr>
        <p:spPr bwMode="auto">
          <a:xfrm>
            <a:off x="2514600" y="2895600"/>
            <a:ext cx="2057400" cy="99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>
            <a:off x="4572000" y="1752600"/>
            <a:ext cx="533400" cy="213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H="1" flipV="1">
            <a:off x="2743200" y="2590800"/>
            <a:ext cx="1828800" cy="12954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2362200" y="3200400"/>
            <a:ext cx="2133600" cy="685800"/>
          </a:xfrm>
          <a:prstGeom prst="line">
            <a:avLst/>
          </a:prstGeom>
          <a:noFill/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sp>
        <p:nvSpPr>
          <p:cNvPr id="1386539" name="Oval 43"/>
          <p:cNvSpPr>
            <a:spLocks noChangeArrowheads="1"/>
          </p:cNvSpPr>
          <p:nvPr/>
        </p:nvSpPr>
        <p:spPr bwMode="auto">
          <a:xfrm rot="-2975433">
            <a:off x="2276475" y="2767013"/>
            <a:ext cx="762000" cy="304800"/>
          </a:xfrm>
          <a:prstGeom prst="ellipse">
            <a:avLst/>
          </a:prstGeom>
          <a:solidFill>
            <a:srgbClr val="FFFF66"/>
          </a:solidFill>
          <a:ln w="50800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800" b="1">
              <a:solidFill>
                <a:srgbClr val="FFFFFF"/>
              </a:solidFill>
              <a:cs typeface="Arial"/>
            </a:endParaRPr>
          </a:p>
        </p:txBody>
      </p:sp>
      <p:graphicFrame>
        <p:nvGraphicFramePr>
          <p:cNvPr id="46106" name="Object 44"/>
          <p:cNvGraphicFramePr>
            <a:graphicFrameLocks noChangeAspect="1"/>
          </p:cNvGraphicFramePr>
          <p:nvPr/>
        </p:nvGraphicFramePr>
        <p:xfrm>
          <a:off x="1846263" y="3048000"/>
          <a:ext cx="71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584" imgH="228501" progId="Equation.DSMT4">
                  <p:embed/>
                </p:oleObj>
              </mc:Choice>
              <mc:Fallback>
                <p:oleObj name="Equation" r:id="rId8" imgW="26658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048000"/>
                        <a:ext cx="71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161560"/>
              </p:ext>
            </p:extLst>
          </p:nvPr>
        </p:nvGraphicFramePr>
        <p:xfrm>
          <a:off x="1157339" y="4772038"/>
          <a:ext cx="7611647" cy="87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14700" imgH="381000" progId="Equation.DSMT4">
                  <p:embed/>
                </p:oleObj>
              </mc:Choice>
              <mc:Fallback>
                <p:oleObj name="Equation" r:id="rId10" imgW="33147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57339" y="4772038"/>
                        <a:ext cx="7611647" cy="874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76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Polygonal Area Source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99708"/>
            <a:ext cx="8369286" cy="5029200"/>
          </a:xfrm>
        </p:spPr>
        <p:txBody>
          <a:bodyPr/>
          <a:lstStyle/>
          <a:p>
            <a:r>
              <a:rPr lang="en-US" sz="2400" dirty="0"/>
              <a:t>Integrate projection of polygon P onto sphere</a:t>
            </a:r>
          </a:p>
          <a:p>
            <a:r>
              <a:rPr lang="en-US" sz="2400" dirty="0"/>
              <a:t>Assume uniform radiance incident from light L</a:t>
            </a:r>
            <a:r>
              <a:rPr lang="en-US" sz="2400" baseline="-25000" dirty="0"/>
              <a:t>i</a:t>
            </a:r>
            <a:endParaRPr lang="en-US" sz="2400" dirty="0"/>
          </a:p>
          <a:p>
            <a:r>
              <a:rPr lang="en-US" sz="2400" dirty="0"/>
              <a:t>Assume no emission (and no occlusion for now)</a:t>
            </a:r>
          </a:p>
          <a:p>
            <a:r>
              <a:rPr lang="en-US" sz="2400" dirty="0" err="1"/>
              <a:t>Nusselt’s</a:t>
            </a:r>
            <a:r>
              <a:rPr lang="en-US" sz="2400" dirty="0"/>
              <a:t> analog (</a:t>
            </a:r>
            <a:r>
              <a:rPr lang="en-US" sz="2400" dirty="0" err="1"/>
              <a:t>wikipedia</a:t>
            </a:r>
            <a:r>
              <a:rPr lang="en-US" sz="2400" dirty="0"/>
              <a:t> image) project to (unit hemi)sphere, then circle (unit disk at equator) for cosine term [but only valid for Lambertian, or modulate by BRDF]</a:t>
            </a:r>
          </a:p>
        </p:txBody>
      </p:sp>
      <p:pic>
        <p:nvPicPr>
          <p:cNvPr id="11" name="Picture 10" descr="Screen Shot 2019-09-10 at 10.27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78" y="4019800"/>
            <a:ext cx="3580315" cy="2798266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974343"/>
              </p:ext>
            </p:extLst>
          </p:nvPr>
        </p:nvGraphicFramePr>
        <p:xfrm>
          <a:off x="242483" y="4481370"/>
          <a:ext cx="5038724" cy="1860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76500" imgH="914400" progId="Equation.DSMT4">
                  <p:embed/>
                </p:oleObj>
              </mc:Choice>
              <mc:Fallback>
                <p:oleObj name="Equation" r:id="rId3" imgW="24765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483" y="4481370"/>
                        <a:ext cx="5038724" cy="1860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76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26539</TotalTime>
  <Words>1119</Words>
  <Application>Microsoft Macintosh PowerPoint</Application>
  <PresentationFormat>Letter Paper (8.5x11 in)</PresentationFormat>
  <Paragraphs>175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Wingdings</vt:lpstr>
      <vt:lpstr>Arial</vt:lpstr>
      <vt:lpstr>Times New Roman</vt:lpstr>
      <vt:lpstr>Default Design</vt:lpstr>
      <vt:lpstr>1_Default Design</vt:lpstr>
      <vt:lpstr>2_Default Design</vt:lpstr>
      <vt:lpstr>Equation</vt:lpstr>
      <vt:lpstr>Computer Graphics II: Rendering</vt:lpstr>
      <vt:lpstr>To Do</vt:lpstr>
      <vt:lpstr>Area Lights</vt:lpstr>
      <vt:lpstr>Example: Soft Shadows</vt:lpstr>
      <vt:lpstr>Reflection Equation</vt:lpstr>
      <vt:lpstr>Reflection Equation</vt:lpstr>
      <vt:lpstr>Reflection Equation</vt:lpstr>
      <vt:lpstr>Reflection Equation</vt:lpstr>
      <vt:lpstr>Uniform Polygonal Area Source</vt:lpstr>
      <vt:lpstr>Analytic Irradiance</vt:lpstr>
      <vt:lpstr>Analytic Irradiance</vt:lpstr>
      <vt:lpstr>Analytic Irradiance</vt:lpstr>
      <vt:lpstr>Implementing Analytic Irradiance</vt:lpstr>
      <vt:lpstr>Example (No Noise)</vt:lpstr>
      <vt:lpstr>General Direct Lighting</vt:lpstr>
      <vt:lpstr>General Direct Lighting</vt:lpstr>
      <vt:lpstr>Monte Carlo Solution</vt:lpstr>
      <vt:lpstr>Compare to Analytic (no shadows)</vt:lpstr>
      <vt:lpstr>Compare to Analytic (no shadows)</vt:lpstr>
      <vt:lpstr>Compare to Analytic (no shadows)</vt:lpstr>
      <vt:lpstr>Compare to Analytic (no shadows)</vt:lpstr>
      <vt:lpstr>Compare to Analytic (no shadows)</vt:lpstr>
      <vt:lpstr>More Complex Scenes</vt:lpstr>
      <vt:lpstr>Submission (bias, variance)</vt:lpstr>
      <vt:lpstr>Submission (bias, variance)</vt:lpstr>
      <vt:lpstr>Submission (bias, variance)</vt:lpstr>
      <vt:lpstr>Extra: Reducing Variance</vt:lpstr>
      <vt:lpstr>Extra: Point Lights</vt:lpstr>
      <vt:lpstr>Extra: Directional Lights</vt:lpstr>
      <vt:lpstr>Combining Point, Directional, Area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814</cp:revision>
  <cp:lastPrinted>2024-04-11T04:26:52Z</cp:lastPrinted>
  <dcterms:created xsi:type="dcterms:W3CDTF">1999-02-11T00:43:51Z</dcterms:created>
  <dcterms:modified xsi:type="dcterms:W3CDTF">2025-04-11T00:53:52Z</dcterms:modified>
</cp:coreProperties>
</file>