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</p:sldMasterIdLst>
  <p:notesMasterIdLst>
    <p:notesMasterId r:id="rId54"/>
  </p:notesMasterIdLst>
  <p:handoutMasterIdLst>
    <p:handoutMasterId r:id="rId55"/>
  </p:handoutMasterIdLst>
  <p:sldIdLst>
    <p:sldId id="751" r:id="rId3"/>
    <p:sldId id="752" r:id="rId4"/>
    <p:sldId id="753" r:id="rId5"/>
    <p:sldId id="754" r:id="rId6"/>
    <p:sldId id="755" r:id="rId7"/>
    <p:sldId id="756" r:id="rId8"/>
    <p:sldId id="757" r:id="rId9"/>
    <p:sldId id="758" r:id="rId10"/>
    <p:sldId id="759" r:id="rId11"/>
    <p:sldId id="760" r:id="rId12"/>
    <p:sldId id="761" r:id="rId13"/>
    <p:sldId id="762" r:id="rId14"/>
    <p:sldId id="763" r:id="rId15"/>
    <p:sldId id="764" r:id="rId16"/>
    <p:sldId id="765" r:id="rId17"/>
    <p:sldId id="766" r:id="rId18"/>
    <p:sldId id="767" r:id="rId19"/>
    <p:sldId id="768" r:id="rId20"/>
    <p:sldId id="769" r:id="rId21"/>
    <p:sldId id="770" r:id="rId22"/>
    <p:sldId id="771" r:id="rId23"/>
    <p:sldId id="772" r:id="rId24"/>
    <p:sldId id="773" r:id="rId25"/>
    <p:sldId id="774" r:id="rId26"/>
    <p:sldId id="775" r:id="rId27"/>
    <p:sldId id="776" r:id="rId28"/>
    <p:sldId id="777" r:id="rId29"/>
    <p:sldId id="778" r:id="rId30"/>
    <p:sldId id="779" r:id="rId31"/>
    <p:sldId id="780" r:id="rId32"/>
    <p:sldId id="781" r:id="rId33"/>
    <p:sldId id="782" r:id="rId34"/>
    <p:sldId id="803" r:id="rId35"/>
    <p:sldId id="785" r:id="rId36"/>
    <p:sldId id="786" r:id="rId37"/>
    <p:sldId id="787" r:id="rId38"/>
    <p:sldId id="788" r:id="rId39"/>
    <p:sldId id="789" r:id="rId40"/>
    <p:sldId id="790" r:id="rId41"/>
    <p:sldId id="791" r:id="rId42"/>
    <p:sldId id="792" r:id="rId43"/>
    <p:sldId id="793" r:id="rId44"/>
    <p:sldId id="794" r:id="rId45"/>
    <p:sldId id="795" r:id="rId46"/>
    <p:sldId id="796" r:id="rId47"/>
    <p:sldId id="797" r:id="rId48"/>
    <p:sldId id="798" r:id="rId49"/>
    <p:sldId id="799" r:id="rId50"/>
    <p:sldId id="800" r:id="rId51"/>
    <p:sldId id="801" r:id="rId52"/>
    <p:sldId id="802" r:id="rId53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2227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39647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6125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5461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3170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218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9998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5328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1874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78344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94489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82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 II: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447" y="2295525"/>
            <a:ext cx="9319524" cy="1752600"/>
          </a:xfrm>
        </p:spPr>
        <p:txBody>
          <a:bodyPr/>
          <a:lstStyle/>
          <a:p>
            <a:r>
              <a:rPr lang="en-US" dirty="0"/>
              <a:t>CSE 168 [</a:t>
            </a:r>
            <a:r>
              <a:rPr lang="en-US" dirty="0" err="1"/>
              <a:t>Spr</a:t>
            </a:r>
            <a:r>
              <a:rPr lang="en-US" dirty="0"/>
              <a:t> 25], Lecture 5: Monte Carlo Integration      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http://viscomp.ucsd.edu/classes/cse168/sp25</a:t>
            </a:r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434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 we can average</a:t>
            </a:r>
          </a:p>
        </p:txBody>
      </p:sp>
      <p:sp>
        <p:nvSpPr>
          <p:cNvPr id="1810436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37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38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x=1</a:t>
            </a:r>
          </a:p>
        </p:txBody>
      </p:sp>
      <p:sp>
        <p:nvSpPr>
          <p:cNvPr id="1810439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40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0441" name="Text Box 9"/>
          <p:cNvSpPr txBox="1">
            <a:spLocks noChangeArrowheads="1"/>
          </p:cNvSpPr>
          <p:nvPr/>
        </p:nvSpPr>
        <p:spPr bwMode="auto">
          <a:xfrm>
            <a:off x="3990975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810442" name="Line 10"/>
          <p:cNvSpPr>
            <a:spLocks noChangeShapeType="1"/>
          </p:cNvSpPr>
          <p:nvPr/>
        </p:nvSpPr>
        <p:spPr bwMode="auto">
          <a:xfrm>
            <a:off x="1447800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43" name="Line 11"/>
          <p:cNvSpPr>
            <a:spLocks noChangeShapeType="1"/>
          </p:cNvSpPr>
          <p:nvPr/>
        </p:nvSpPr>
        <p:spPr bwMode="auto">
          <a:xfrm>
            <a:off x="1455738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810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133863"/>
              </p:ext>
            </p:extLst>
          </p:nvPr>
        </p:nvGraphicFramePr>
        <p:xfrm>
          <a:off x="4627563" y="1600200"/>
          <a:ext cx="26257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1100" imgH="482600" progId="Equation.DSMT4">
                  <p:embed/>
                </p:oleObj>
              </mc:Choice>
              <mc:Fallback>
                <p:oleObj name="Equation" r:id="rId2" imgW="1181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1600200"/>
                        <a:ext cx="26257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0445" name="Text Box 13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</p:spTree>
    <p:extLst>
      <p:ext uri="{BB962C8B-B14F-4D97-AF65-F5344CB8AC3E}">
        <p14:creationId xmlns:p14="http://schemas.microsoft.com/office/powerpoint/2010/main" val="1399217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Freeform 2"/>
          <p:cNvSpPr>
            <a:spLocks/>
          </p:cNvSpPr>
          <p:nvPr/>
        </p:nvSpPr>
        <p:spPr bwMode="auto">
          <a:xfrm>
            <a:off x="1114425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the average</a:t>
            </a:r>
          </a:p>
        </p:txBody>
      </p:sp>
      <p:sp>
        <p:nvSpPr>
          <p:cNvPr id="1811460" name="Line 4"/>
          <p:cNvSpPr>
            <a:spLocks noChangeShapeType="1"/>
          </p:cNvSpPr>
          <p:nvPr/>
        </p:nvSpPr>
        <p:spPr bwMode="auto">
          <a:xfrm flipV="1">
            <a:off x="1114425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1" name="Line 5"/>
          <p:cNvSpPr>
            <a:spLocks noChangeShapeType="1"/>
          </p:cNvSpPr>
          <p:nvPr/>
        </p:nvSpPr>
        <p:spPr bwMode="auto">
          <a:xfrm>
            <a:off x="1114425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2" name="Text Box 6"/>
          <p:cNvSpPr txBox="1">
            <a:spLocks noChangeArrowheads="1"/>
          </p:cNvSpPr>
          <p:nvPr/>
        </p:nvSpPr>
        <p:spPr bwMode="auto">
          <a:xfrm>
            <a:off x="1190625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1463" name="Line 7"/>
          <p:cNvSpPr>
            <a:spLocks noChangeShapeType="1"/>
          </p:cNvSpPr>
          <p:nvPr/>
        </p:nvSpPr>
        <p:spPr bwMode="auto">
          <a:xfrm flipV="1">
            <a:off x="3019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4" name="Text Box 8"/>
          <p:cNvSpPr txBox="1">
            <a:spLocks noChangeArrowheads="1"/>
          </p:cNvSpPr>
          <p:nvPr/>
        </p:nvSpPr>
        <p:spPr bwMode="auto">
          <a:xfrm>
            <a:off x="269875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1465" name="Line 9"/>
          <p:cNvSpPr>
            <a:spLocks noChangeShapeType="1"/>
          </p:cNvSpPr>
          <p:nvPr/>
        </p:nvSpPr>
        <p:spPr bwMode="auto">
          <a:xfrm flipV="1">
            <a:off x="1343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6" name="Line 10"/>
          <p:cNvSpPr>
            <a:spLocks noChangeShapeType="1"/>
          </p:cNvSpPr>
          <p:nvPr/>
        </p:nvSpPr>
        <p:spPr bwMode="auto">
          <a:xfrm flipV="1">
            <a:off x="1647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7" name="Line 11"/>
          <p:cNvSpPr>
            <a:spLocks noChangeShapeType="1"/>
          </p:cNvSpPr>
          <p:nvPr/>
        </p:nvSpPr>
        <p:spPr bwMode="auto">
          <a:xfrm flipV="1">
            <a:off x="2105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8" name="Line 12"/>
          <p:cNvSpPr>
            <a:spLocks noChangeShapeType="1"/>
          </p:cNvSpPr>
          <p:nvPr/>
        </p:nvSpPr>
        <p:spPr bwMode="auto">
          <a:xfrm flipV="1">
            <a:off x="1495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9" name="Line 13"/>
          <p:cNvSpPr>
            <a:spLocks noChangeShapeType="1"/>
          </p:cNvSpPr>
          <p:nvPr/>
        </p:nvSpPr>
        <p:spPr bwMode="auto">
          <a:xfrm flipV="1">
            <a:off x="19526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0" name="Line 14"/>
          <p:cNvSpPr>
            <a:spLocks noChangeShapeType="1"/>
          </p:cNvSpPr>
          <p:nvPr/>
        </p:nvSpPr>
        <p:spPr bwMode="auto">
          <a:xfrm flipV="1">
            <a:off x="2257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1" name="Line 15"/>
          <p:cNvSpPr>
            <a:spLocks noChangeShapeType="1"/>
          </p:cNvSpPr>
          <p:nvPr/>
        </p:nvSpPr>
        <p:spPr bwMode="auto">
          <a:xfrm flipV="1">
            <a:off x="25622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2" name="Line 16"/>
          <p:cNvSpPr>
            <a:spLocks noChangeShapeType="1"/>
          </p:cNvSpPr>
          <p:nvPr/>
        </p:nvSpPr>
        <p:spPr bwMode="auto">
          <a:xfrm flipV="1">
            <a:off x="2867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3" name="Text Box 17"/>
          <p:cNvSpPr txBox="1">
            <a:spLocks noChangeArrowheads="1"/>
          </p:cNvSpPr>
          <p:nvPr/>
        </p:nvSpPr>
        <p:spPr bwMode="auto">
          <a:xfrm>
            <a:off x="2867025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1474" name="Line 18"/>
          <p:cNvSpPr>
            <a:spLocks noChangeShapeType="1"/>
          </p:cNvSpPr>
          <p:nvPr/>
        </p:nvSpPr>
        <p:spPr bwMode="auto">
          <a:xfrm>
            <a:off x="885825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8114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288979"/>
              </p:ext>
            </p:extLst>
          </p:nvPr>
        </p:nvGraphicFramePr>
        <p:xfrm>
          <a:off x="4459288" y="1600200"/>
          <a:ext cx="29638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82600" progId="Equation.DSMT4">
                  <p:embed/>
                </p:oleObj>
              </mc:Choice>
              <mc:Fallback>
                <p:oleObj name="Equation" r:id="rId2" imgW="1333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600200"/>
                        <a:ext cx="2963862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1476" name="Text Box 20"/>
          <p:cNvSpPr txBox="1">
            <a:spLocks noChangeArrowheads="1"/>
          </p:cNvSpPr>
          <p:nvPr/>
        </p:nvSpPr>
        <p:spPr bwMode="auto">
          <a:xfrm>
            <a:off x="3429000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811477" name="Line 21"/>
          <p:cNvSpPr>
            <a:spLocks noChangeShapeType="1"/>
          </p:cNvSpPr>
          <p:nvPr/>
        </p:nvSpPr>
        <p:spPr bwMode="auto">
          <a:xfrm flipV="1">
            <a:off x="2409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8" name="Text Box 2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11479" name="Line 23"/>
          <p:cNvSpPr>
            <a:spLocks noChangeShapeType="1"/>
          </p:cNvSpPr>
          <p:nvPr/>
        </p:nvSpPr>
        <p:spPr bwMode="auto">
          <a:xfrm>
            <a:off x="893763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80" name="Text Box 24"/>
          <p:cNvSpPr txBox="1">
            <a:spLocks noChangeArrowheads="1"/>
          </p:cNvSpPr>
          <p:nvPr/>
        </p:nvSpPr>
        <p:spPr bwMode="auto">
          <a:xfrm>
            <a:off x="4383088" y="2978150"/>
            <a:ext cx="47609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</a:rPr>
              <a:t>Monte Carlo methods (randomly choose samples)</a:t>
            </a:r>
          </a:p>
          <a:p>
            <a:pPr algn="l"/>
            <a:endParaRPr lang="en-US" sz="1800" dirty="0">
              <a:solidFill>
                <a:srgbClr val="FFFFFF"/>
              </a:solidFill>
            </a:endParaRPr>
          </a:p>
          <a:p>
            <a:pPr algn="l"/>
            <a:r>
              <a:rPr lang="en-US" sz="1800" dirty="0">
                <a:solidFill>
                  <a:srgbClr val="FFFFFF"/>
                </a:solidFill>
              </a:rPr>
              <a:t>Advantages: 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Robust for discontinuities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Converges reasonably for large dimensions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Can handle complex geometry, integrals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Relatively simple implement, reason about</a:t>
            </a:r>
          </a:p>
        </p:txBody>
      </p:sp>
    </p:spTree>
    <p:extLst>
      <p:ext uri="{BB962C8B-B14F-4D97-AF65-F5344CB8AC3E}">
        <p14:creationId xmlns:p14="http://schemas.microsoft.com/office/powerpoint/2010/main" val="3138443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82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Domains</a:t>
            </a:r>
          </a:p>
        </p:txBody>
      </p:sp>
      <p:sp>
        <p:nvSpPr>
          <p:cNvPr id="1812484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85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86" name="Text Box 6"/>
          <p:cNvSpPr txBox="1">
            <a:spLocks noChangeArrowheads="1"/>
          </p:cNvSpPr>
          <p:nvPr/>
        </p:nvSpPr>
        <p:spPr bwMode="auto">
          <a:xfrm>
            <a:off x="2895600" y="5410200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x=b</a:t>
            </a:r>
          </a:p>
        </p:txBody>
      </p:sp>
      <p:sp>
        <p:nvSpPr>
          <p:cNvPr id="1812487" name="Line 7"/>
          <p:cNvSpPr>
            <a:spLocks noChangeShapeType="1"/>
          </p:cNvSpPr>
          <p:nvPr/>
        </p:nvSpPr>
        <p:spPr bwMode="auto">
          <a:xfrm flipV="1">
            <a:off x="32004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88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2489" name="Line 9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0" name="Text Box 10"/>
          <p:cNvSpPr txBox="1">
            <a:spLocks noChangeArrowheads="1"/>
          </p:cNvSpPr>
          <p:nvPr/>
        </p:nvSpPr>
        <p:spPr bwMode="auto">
          <a:xfrm>
            <a:off x="3927475" y="3505200"/>
            <a:ext cx="110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&lt; f &gt;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491" name="Line 11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2" name="Text Box 12"/>
          <p:cNvSpPr txBox="1">
            <a:spLocks noChangeArrowheads="1"/>
          </p:cNvSpPr>
          <p:nvPr/>
        </p:nvSpPr>
        <p:spPr bwMode="auto">
          <a:xfrm>
            <a:off x="1828800" y="5410200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x=a</a:t>
            </a:r>
          </a:p>
        </p:txBody>
      </p:sp>
      <p:sp>
        <p:nvSpPr>
          <p:cNvPr id="1812493" name="Line 13"/>
          <p:cNvSpPr>
            <a:spLocks noChangeShapeType="1"/>
          </p:cNvSpPr>
          <p:nvPr/>
        </p:nvSpPr>
        <p:spPr bwMode="auto">
          <a:xfrm>
            <a:off x="1447800" y="37338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8124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738791"/>
              </p:ext>
            </p:extLst>
          </p:nvPr>
        </p:nvGraphicFramePr>
        <p:xfrm>
          <a:off x="4233863" y="1600200"/>
          <a:ext cx="34163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700" imgH="482600" progId="Equation.DSMT4">
                  <p:embed/>
                </p:oleObj>
              </mc:Choice>
              <mc:Fallback>
                <p:oleObj name="Equation" r:id="rId2" imgW="1536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1600200"/>
                        <a:ext cx="34163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495" name="Line 15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6" name="Line 16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7" name="Line 17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8" name="Line 18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9" name="Line 19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500" name="Text Box 20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12501" name="Line 21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3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Multidimensional Domains</a:t>
            </a:r>
          </a:p>
        </p:txBody>
      </p:sp>
      <p:sp>
        <p:nvSpPr>
          <p:cNvPr id="181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Same ideas apply for integration over …</a:t>
            </a:r>
          </a:p>
          <a:p>
            <a:pPr lvl="1"/>
            <a:r>
              <a:rPr lang="en-US"/>
              <a:t>Pixel areas</a:t>
            </a:r>
          </a:p>
          <a:p>
            <a:pPr lvl="1"/>
            <a:r>
              <a:rPr lang="en-US"/>
              <a:t>Surfaces</a:t>
            </a:r>
          </a:p>
          <a:p>
            <a:pPr lvl="1"/>
            <a:r>
              <a:rPr lang="en-US"/>
              <a:t>Projected areas</a:t>
            </a:r>
          </a:p>
          <a:p>
            <a:pPr lvl="1"/>
            <a:r>
              <a:rPr lang="en-US"/>
              <a:t>Directions</a:t>
            </a:r>
          </a:p>
          <a:p>
            <a:pPr lvl="1"/>
            <a:r>
              <a:rPr lang="en-US"/>
              <a:t>Camera apertures</a:t>
            </a:r>
          </a:p>
          <a:p>
            <a:pPr lvl="1"/>
            <a:r>
              <a:rPr lang="en-US"/>
              <a:t>Time</a:t>
            </a:r>
          </a:p>
          <a:p>
            <a:pPr lvl="1"/>
            <a:r>
              <a:rPr lang="en-US"/>
              <a:t>Paths</a:t>
            </a:r>
          </a:p>
          <a:p>
            <a:pPr lvl="1">
              <a:buFont typeface="Wingdings" charset="0"/>
              <a:buNone/>
            </a:pPr>
            <a:endParaRPr lang="en-US"/>
          </a:p>
        </p:txBody>
      </p:sp>
      <p:graphicFrame>
        <p:nvGraphicFramePr>
          <p:cNvPr id="1813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775431"/>
              </p:ext>
            </p:extLst>
          </p:nvPr>
        </p:nvGraphicFramePr>
        <p:xfrm>
          <a:off x="5486400" y="2508250"/>
          <a:ext cx="33305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482600" progId="Equation.DSMT4">
                  <p:embed/>
                </p:oleObj>
              </mc:Choice>
              <mc:Fallback>
                <p:oleObj name="Equation" r:id="rId2" imgW="1498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08250"/>
                        <a:ext cx="333057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13509" name="Group 5"/>
          <p:cNvGrpSpPr>
            <a:grpSpLocks/>
          </p:cNvGrpSpPr>
          <p:nvPr/>
        </p:nvGrpSpPr>
        <p:grpSpPr bwMode="auto">
          <a:xfrm>
            <a:off x="4140200" y="3001963"/>
            <a:ext cx="3251200" cy="3398837"/>
            <a:chOff x="3040" y="1363"/>
            <a:chExt cx="2048" cy="2141"/>
          </a:xfrm>
        </p:grpSpPr>
        <p:sp>
          <p:nvSpPr>
            <p:cNvPr id="1813510" name="Freeform 6"/>
            <p:cNvSpPr>
              <a:spLocks/>
            </p:cNvSpPr>
            <p:nvPr/>
          </p:nvSpPr>
          <p:spPr bwMode="auto">
            <a:xfrm>
              <a:off x="3519" y="2867"/>
              <a:ext cx="1569" cy="349"/>
            </a:xfrm>
            <a:custGeom>
              <a:avLst/>
              <a:gdLst>
                <a:gd name="T0" fmla="*/ 0 w 1296"/>
                <a:gd name="T1" fmla="*/ 288 h 288"/>
                <a:gd name="T2" fmla="*/ 1296 w 1296"/>
                <a:gd name="T3" fmla="*/ 288 h 288"/>
                <a:gd name="T4" fmla="*/ 960 w 1296"/>
                <a:gd name="T5" fmla="*/ 0 h 288"/>
                <a:gd name="T6" fmla="*/ 288 w 1296"/>
                <a:gd name="T7" fmla="*/ 0 h 288"/>
                <a:gd name="T8" fmla="*/ 0 w 1296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6" h="288">
                  <a:moveTo>
                    <a:pt x="0" y="288"/>
                  </a:moveTo>
                  <a:lnTo>
                    <a:pt x="1296" y="288"/>
                  </a:lnTo>
                  <a:lnTo>
                    <a:pt x="960" y="0"/>
                  </a:lnTo>
                  <a:lnTo>
                    <a:pt x="288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33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1" name="Oval 7"/>
            <p:cNvSpPr>
              <a:spLocks noChangeArrowheads="1"/>
            </p:cNvSpPr>
            <p:nvPr/>
          </p:nvSpPr>
          <p:spPr bwMode="auto">
            <a:xfrm>
              <a:off x="3391" y="1651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2" name="Line 8"/>
            <p:cNvSpPr>
              <a:spLocks noChangeShapeType="1"/>
            </p:cNvSpPr>
            <p:nvPr/>
          </p:nvSpPr>
          <p:spPr bwMode="auto">
            <a:xfrm>
              <a:off x="3487" y="1747"/>
              <a:ext cx="76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3" name="Text Box 9"/>
            <p:cNvSpPr txBox="1">
              <a:spLocks noChangeArrowheads="1"/>
            </p:cNvSpPr>
            <p:nvPr/>
          </p:nvSpPr>
          <p:spPr bwMode="auto">
            <a:xfrm>
              <a:off x="3894" y="3216"/>
              <a:ext cx="7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Surface</a:t>
              </a:r>
            </a:p>
          </p:txBody>
        </p:sp>
        <p:sp>
          <p:nvSpPr>
            <p:cNvPr id="1813514" name="Text Box 10"/>
            <p:cNvSpPr txBox="1">
              <a:spLocks noChangeArrowheads="1"/>
            </p:cNvSpPr>
            <p:nvPr/>
          </p:nvSpPr>
          <p:spPr bwMode="auto">
            <a:xfrm>
              <a:off x="3040" y="1363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Eye</a:t>
              </a:r>
            </a:p>
          </p:txBody>
        </p:sp>
        <p:sp>
          <p:nvSpPr>
            <p:cNvPr id="1813515" name="Line 11"/>
            <p:cNvSpPr>
              <a:spLocks noChangeShapeType="1"/>
            </p:cNvSpPr>
            <p:nvPr/>
          </p:nvSpPr>
          <p:spPr bwMode="auto">
            <a:xfrm>
              <a:off x="3472" y="1728"/>
              <a:ext cx="76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6" name="Line 12"/>
            <p:cNvSpPr>
              <a:spLocks noChangeShapeType="1"/>
            </p:cNvSpPr>
            <p:nvPr/>
          </p:nvSpPr>
          <p:spPr bwMode="auto">
            <a:xfrm flipV="1">
              <a:off x="3616" y="2112"/>
              <a:ext cx="315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7" name="Line 13"/>
            <p:cNvSpPr>
              <a:spLocks noChangeShapeType="1"/>
            </p:cNvSpPr>
            <p:nvPr/>
          </p:nvSpPr>
          <p:spPr bwMode="auto">
            <a:xfrm flipV="1">
              <a:off x="3616" y="2112"/>
              <a:ext cx="0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8" name="Line 14"/>
            <p:cNvSpPr>
              <a:spLocks noChangeShapeType="1"/>
            </p:cNvSpPr>
            <p:nvPr/>
          </p:nvSpPr>
          <p:spPr bwMode="auto">
            <a:xfrm flipV="1">
              <a:off x="3616" y="2016"/>
              <a:ext cx="144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9" name="Line 15"/>
            <p:cNvSpPr>
              <a:spLocks noChangeShapeType="1"/>
            </p:cNvSpPr>
            <p:nvPr/>
          </p:nvSpPr>
          <p:spPr bwMode="auto">
            <a:xfrm>
              <a:off x="3760" y="2016"/>
              <a:ext cx="171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0" name="Text Box 16"/>
            <p:cNvSpPr txBox="1">
              <a:spLocks noChangeArrowheads="1"/>
            </p:cNvSpPr>
            <p:nvPr/>
          </p:nvSpPr>
          <p:spPr bwMode="auto">
            <a:xfrm>
              <a:off x="3040" y="2016"/>
              <a:ext cx="5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Pixel</a:t>
              </a:r>
            </a:p>
          </p:txBody>
        </p:sp>
        <p:sp>
          <p:nvSpPr>
            <p:cNvPr id="1813521" name="Line 17"/>
            <p:cNvSpPr>
              <a:spLocks noChangeShapeType="1"/>
            </p:cNvSpPr>
            <p:nvPr/>
          </p:nvSpPr>
          <p:spPr bwMode="auto">
            <a:xfrm>
              <a:off x="3472" y="1728"/>
              <a:ext cx="864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2" name="Line 18"/>
            <p:cNvSpPr>
              <a:spLocks noChangeShapeType="1"/>
            </p:cNvSpPr>
            <p:nvPr/>
          </p:nvSpPr>
          <p:spPr bwMode="auto">
            <a:xfrm>
              <a:off x="3472" y="1728"/>
              <a:ext cx="459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3" name="Line 19"/>
            <p:cNvSpPr>
              <a:spLocks noChangeShapeType="1"/>
            </p:cNvSpPr>
            <p:nvPr/>
          </p:nvSpPr>
          <p:spPr bwMode="auto">
            <a:xfrm>
              <a:off x="3472" y="1728"/>
              <a:ext cx="576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4" name="Line 20"/>
            <p:cNvSpPr>
              <a:spLocks noChangeShapeType="1"/>
            </p:cNvSpPr>
            <p:nvPr/>
          </p:nvSpPr>
          <p:spPr bwMode="auto">
            <a:xfrm>
              <a:off x="3472" y="1728"/>
              <a:ext cx="576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5" name="Line 21"/>
            <p:cNvSpPr>
              <a:spLocks noChangeShapeType="1"/>
            </p:cNvSpPr>
            <p:nvPr/>
          </p:nvSpPr>
          <p:spPr bwMode="auto">
            <a:xfrm>
              <a:off x="3472" y="1728"/>
              <a:ext cx="1008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6" name="Line 22"/>
            <p:cNvSpPr>
              <a:spLocks noChangeShapeType="1"/>
            </p:cNvSpPr>
            <p:nvPr/>
          </p:nvSpPr>
          <p:spPr bwMode="auto">
            <a:xfrm>
              <a:off x="3472" y="1728"/>
              <a:ext cx="72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7" name="Line 23"/>
            <p:cNvSpPr>
              <a:spLocks noChangeShapeType="1"/>
            </p:cNvSpPr>
            <p:nvPr/>
          </p:nvSpPr>
          <p:spPr bwMode="auto">
            <a:xfrm>
              <a:off x="3472" y="1728"/>
              <a:ext cx="100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8" name="Line 24"/>
            <p:cNvSpPr>
              <a:spLocks noChangeShapeType="1"/>
            </p:cNvSpPr>
            <p:nvPr/>
          </p:nvSpPr>
          <p:spPr bwMode="auto">
            <a:xfrm>
              <a:off x="3472" y="1728"/>
              <a:ext cx="72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9" name="Text Box 25"/>
            <p:cNvSpPr txBox="1">
              <a:spLocks noChangeArrowheads="1"/>
            </p:cNvSpPr>
            <p:nvPr/>
          </p:nvSpPr>
          <p:spPr bwMode="auto">
            <a:xfrm>
              <a:off x="4279" y="2880"/>
              <a:ext cx="212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i="1">
                  <a:solidFill>
                    <a:srgbClr val="FFFFFF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9259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83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</a:t>
            </a:r>
          </a:p>
          <a:p>
            <a:r>
              <a:rPr lang="en-US"/>
              <a:t>Overview, 1D integration</a:t>
            </a:r>
          </a:p>
          <a:p>
            <a:r>
              <a:rPr lang="en-US" i="1"/>
              <a:t>Basic probability and sampling</a:t>
            </a:r>
          </a:p>
          <a:p>
            <a:r>
              <a:rPr lang="en-US"/>
              <a:t>Monte Carlo estimation of integrals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4828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Variables</a:t>
            </a:r>
          </a:p>
        </p:txBody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Describes possible outcomes of an experiment</a:t>
            </a:r>
          </a:p>
          <a:p>
            <a:r>
              <a:rPr lang="en-US" dirty="0"/>
              <a:t>In discrete case, e.g. value of a dice roll [x = 1-6]</a:t>
            </a:r>
          </a:p>
          <a:p>
            <a:r>
              <a:rPr lang="en-US" dirty="0"/>
              <a:t>Probability p associated with each x (1/6 for dice)</a:t>
            </a:r>
          </a:p>
          <a:p>
            <a:r>
              <a:rPr lang="en-US" dirty="0"/>
              <a:t>Continuous case is obvious extension </a:t>
            </a:r>
          </a:p>
        </p:txBody>
      </p:sp>
    </p:spTree>
    <p:extLst>
      <p:ext uri="{BB962C8B-B14F-4D97-AF65-F5344CB8AC3E}">
        <p14:creationId xmlns:p14="http://schemas.microsoft.com/office/powerpoint/2010/main" val="204317320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Value</a:t>
            </a:r>
          </a:p>
        </p:txBody>
      </p:sp>
      <p:sp>
        <p:nvSpPr>
          <p:cNvPr id="184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Expectation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For Dice example: </a:t>
            </a:r>
          </a:p>
        </p:txBody>
      </p:sp>
      <p:graphicFrame>
        <p:nvGraphicFramePr>
          <p:cNvPr id="1845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916814"/>
              </p:ext>
            </p:extLst>
          </p:nvPr>
        </p:nvGraphicFramePr>
        <p:xfrm>
          <a:off x="3141663" y="1387475"/>
          <a:ext cx="4598987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1400" imgH="939800" progId="Equation.DSMT4">
                  <p:embed/>
                </p:oleObj>
              </mc:Choice>
              <mc:Fallback>
                <p:oleObj name="Equation" r:id="rId2" imgW="23114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1387475"/>
                        <a:ext cx="4598987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69120"/>
              </p:ext>
            </p:extLst>
          </p:nvPr>
        </p:nvGraphicFramePr>
        <p:xfrm>
          <a:off x="1390650" y="4149725"/>
          <a:ext cx="642143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82900" imgH="457200" progId="Equation.DSMT4">
                  <p:embed/>
                </p:oleObj>
              </mc:Choice>
              <mc:Fallback>
                <p:oleObj name="Equation" r:id="rId4" imgW="2882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4149725"/>
                        <a:ext cx="6421438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152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3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9088"/>
            <a:ext cx="82296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63908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Techniques</a:t>
            </a:r>
          </a:p>
        </p:txBody>
      </p:sp>
      <p:sp>
        <p:nvSpPr>
          <p:cNvPr id="181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 Problem: how do we generate random points/directions during path tracing?</a:t>
            </a:r>
          </a:p>
          <a:p>
            <a:pPr lvl="1"/>
            <a:r>
              <a:rPr lang="en-US"/>
              <a:t>Non-rectilinear domains</a:t>
            </a:r>
          </a:p>
          <a:p>
            <a:pPr lvl="1"/>
            <a:r>
              <a:rPr lang="en-US"/>
              <a:t>Importance (BRDF)</a:t>
            </a:r>
          </a:p>
          <a:p>
            <a:pPr lvl="1"/>
            <a:r>
              <a:rPr lang="en-US"/>
              <a:t>Stratified</a:t>
            </a:r>
          </a:p>
          <a:p>
            <a:pPr lvl="1"/>
            <a:endParaRPr lang="en-US"/>
          </a:p>
        </p:txBody>
      </p:sp>
      <p:sp>
        <p:nvSpPr>
          <p:cNvPr id="1819652" name="Freeform 4"/>
          <p:cNvSpPr>
            <a:spLocks/>
          </p:cNvSpPr>
          <p:nvPr/>
        </p:nvSpPr>
        <p:spPr bwMode="auto">
          <a:xfrm>
            <a:off x="5643563" y="5532438"/>
            <a:ext cx="2128837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9653" name="Oval 5"/>
          <p:cNvSpPr>
            <a:spLocks noChangeArrowheads="1"/>
          </p:cNvSpPr>
          <p:nvPr/>
        </p:nvSpPr>
        <p:spPr bwMode="auto">
          <a:xfrm>
            <a:off x="5468938" y="38846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9654" name="Line 6"/>
          <p:cNvSpPr>
            <a:spLocks noChangeShapeType="1"/>
          </p:cNvSpPr>
          <p:nvPr/>
        </p:nvSpPr>
        <p:spPr bwMode="auto">
          <a:xfrm>
            <a:off x="5599113" y="4014788"/>
            <a:ext cx="1042987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9655" name="Text Box 7"/>
          <p:cNvSpPr txBox="1">
            <a:spLocks noChangeArrowheads="1"/>
          </p:cNvSpPr>
          <p:nvPr/>
        </p:nvSpPr>
        <p:spPr bwMode="auto">
          <a:xfrm>
            <a:off x="6149975" y="6003925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</a:t>
            </a:r>
          </a:p>
        </p:txBody>
      </p:sp>
      <p:sp>
        <p:nvSpPr>
          <p:cNvPr id="1819656" name="Text Box 8"/>
          <p:cNvSpPr txBox="1">
            <a:spLocks noChangeArrowheads="1"/>
          </p:cNvSpPr>
          <p:nvPr/>
        </p:nvSpPr>
        <p:spPr bwMode="auto">
          <a:xfrm>
            <a:off x="4986338" y="34909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</a:t>
            </a:r>
          </a:p>
        </p:txBody>
      </p:sp>
      <p:sp>
        <p:nvSpPr>
          <p:cNvPr id="1819657" name="Text Box 9"/>
          <p:cNvSpPr txBox="1">
            <a:spLocks noChangeArrowheads="1"/>
          </p:cNvSpPr>
          <p:nvPr/>
        </p:nvSpPr>
        <p:spPr bwMode="auto">
          <a:xfrm>
            <a:off x="6634163" y="56007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819658" name="Freeform 10"/>
          <p:cNvSpPr>
            <a:spLocks/>
          </p:cNvSpPr>
          <p:nvPr/>
        </p:nvSpPr>
        <p:spPr bwMode="auto">
          <a:xfrm>
            <a:off x="6642100" y="4294188"/>
            <a:ext cx="817563" cy="1411287"/>
          </a:xfrm>
          <a:custGeom>
            <a:avLst/>
            <a:gdLst>
              <a:gd name="T0" fmla="*/ 0 w 515"/>
              <a:gd name="T1" fmla="*/ 889 h 889"/>
              <a:gd name="T2" fmla="*/ 515 w 515"/>
              <a:gd name="T3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5" h="889">
                <a:moveTo>
                  <a:pt x="0" y="889"/>
                </a:moveTo>
                <a:lnTo>
                  <a:pt x="515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2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674" name="Rectangle 2"/>
          <p:cNvSpPr>
            <a:spLocks noChangeArrowheads="1"/>
          </p:cNvSpPr>
          <p:nvPr/>
        </p:nvSpPr>
        <p:spPr bwMode="auto">
          <a:xfrm>
            <a:off x="4043363" y="5102225"/>
            <a:ext cx="3957637" cy="993775"/>
          </a:xfrm>
          <a:prstGeom prst="rect">
            <a:avLst/>
          </a:prstGeom>
          <a:solidFill>
            <a:srgbClr val="339933"/>
          </a:solidFill>
          <a:ln w="12700">
            <a:solidFill>
              <a:srgbClr val="66FF33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20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sp>
        <p:nvSpPr>
          <p:cNvPr id="18206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Uniform distribution:</a:t>
            </a:r>
          </a:p>
          <a:p>
            <a:pPr lvl="1"/>
            <a:r>
              <a:rPr lang="en-US"/>
              <a:t> Use random number generator</a:t>
            </a:r>
          </a:p>
        </p:txBody>
      </p:sp>
      <p:sp>
        <p:nvSpPr>
          <p:cNvPr id="1820677" name="Text Box 5"/>
          <p:cNvSpPr txBox="1">
            <a:spLocks noChangeArrowheads="1"/>
          </p:cNvSpPr>
          <p:nvPr/>
        </p:nvSpPr>
        <p:spPr bwMode="auto">
          <a:xfrm rot="-5400000">
            <a:off x="2927350" y="4292601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</a:t>
            </a:r>
          </a:p>
        </p:txBody>
      </p:sp>
      <p:sp>
        <p:nvSpPr>
          <p:cNvPr id="1820678" name="Text Box 6"/>
          <p:cNvSpPr txBox="1">
            <a:spLocks noChangeArrowheads="1"/>
          </p:cNvSpPr>
          <p:nvPr/>
        </p:nvSpPr>
        <p:spPr bwMode="auto">
          <a:xfrm>
            <a:off x="3716338" y="57562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1820679" name="Text Box 7"/>
          <p:cNvSpPr txBox="1">
            <a:spLocks noChangeArrowheads="1"/>
          </p:cNvSpPr>
          <p:nvPr/>
        </p:nvSpPr>
        <p:spPr bwMode="auto">
          <a:xfrm>
            <a:off x="3733800" y="312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820680" name="Text Box 8"/>
          <p:cNvSpPr txBox="1">
            <a:spLocks noChangeArrowheads="1"/>
          </p:cNvSpPr>
          <p:nvPr/>
        </p:nvSpPr>
        <p:spPr bwMode="auto">
          <a:xfrm>
            <a:off x="5943600" y="60960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W</a:t>
            </a:r>
          </a:p>
        </p:txBody>
      </p:sp>
      <p:sp>
        <p:nvSpPr>
          <p:cNvPr id="1820681" name="Line 9"/>
          <p:cNvSpPr>
            <a:spLocks noChangeShapeType="1"/>
          </p:cNvSpPr>
          <p:nvPr/>
        </p:nvSpPr>
        <p:spPr bwMode="auto">
          <a:xfrm>
            <a:off x="4070350" y="6092825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20682" name="Line 10"/>
          <p:cNvSpPr>
            <a:spLocks noChangeShapeType="1"/>
          </p:cNvSpPr>
          <p:nvPr/>
        </p:nvSpPr>
        <p:spPr bwMode="auto">
          <a:xfrm flipV="1">
            <a:off x="4043363" y="3273425"/>
            <a:ext cx="0" cy="282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7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2 (Direct Lighting) due Apr 24</a:t>
            </a:r>
          </a:p>
          <a:p>
            <a:r>
              <a:rPr lang="en-US" dirty="0"/>
              <a:t>Assignment is on edX edge</a:t>
            </a:r>
          </a:p>
          <a:p>
            <a:r>
              <a:rPr lang="en-US" dirty="0"/>
              <a:t>START EARLY (NOW)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Specific probability distribution: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Function inversion</a:t>
            </a:r>
          </a:p>
          <a:p>
            <a:pPr lvl="1"/>
            <a:r>
              <a:rPr lang="en-US"/>
              <a:t>Rejection</a:t>
            </a:r>
          </a:p>
          <a:p>
            <a:pPr lvl="1"/>
            <a:r>
              <a:rPr lang="en-US">
                <a:solidFill>
                  <a:srgbClr val="DDDDDD"/>
                </a:solidFill>
              </a:rPr>
              <a:t>Metropolis</a:t>
            </a:r>
          </a:p>
          <a:p>
            <a:endParaRPr lang="en-US">
              <a:solidFill>
                <a:srgbClr val="DDDDDD"/>
              </a:solidFill>
            </a:endParaRPr>
          </a:p>
        </p:txBody>
      </p:sp>
      <p:sp>
        <p:nvSpPr>
          <p:cNvPr id="1821700" name="Freeform 4"/>
          <p:cNvSpPr>
            <a:spLocks/>
          </p:cNvSpPr>
          <p:nvPr/>
        </p:nvSpPr>
        <p:spPr bwMode="auto">
          <a:xfrm>
            <a:off x="4070350" y="4378325"/>
            <a:ext cx="4121150" cy="1717675"/>
          </a:xfrm>
          <a:custGeom>
            <a:avLst/>
            <a:gdLst>
              <a:gd name="T0" fmla="*/ 0 w 2596"/>
              <a:gd name="T1" fmla="*/ 1080 h 1082"/>
              <a:gd name="T2" fmla="*/ 672 w 2596"/>
              <a:gd name="T3" fmla="*/ 936 h 1082"/>
              <a:gd name="T4" fmla="*/ 1248 w 2596"/>
              <a:gd name="T5" fmla="*/ 600 h 1082"/>
              <a:gd name="T6" fmla="*/ 1776 w 2596"/>
              <a:gd name="T7" fmla="*/ 72 h 1082"/>
              <a:gd name="T8" fmla="*/ 2160 w 2596"/>
              <a:gd name="T9" fmla="*/ 168 h 1082"/>
              <a:gd name="T10" fmla="*/ 2256 w 2596"/>
              <a:gd name="T11" fmla="*/ 840 h 1082"/>
              <a:gd name="T12" fmla="*/ 2352 w 2596"/>
              <a:gd name="T13" fmla="*/ 984 h 1082"/>
              <a:gd name="T14" fmla="*/ 2596 w 2596"/>
              <a:gd name="T15" fmla="*/ 1082 h 1082"/>
              <a:gd name="T16" fmla="*/ 0 w 2596"/>
              <a:gd name="T17" fmla="*/ 1080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96" h="1082">
                <a:moveTo>
                  <a:pt x="0" y="1080"/>
                </a:moveTo>
                <a:cubicBezTo>
                  <a:pt x="232" y="1048"/>
                  <a:pt x="464" y="1016"/>
                  <a:pt x="672" y="936"/>
                </a:cubicBezTo>
                <a:cubicBezTo>
                  <a:pt x="880" y="856"/>
                  <a:pt x="1064" y="744"/>
                  <a:pt x="1248" y="600"/>
                </a:cubicBezTo>
                <a:cubicBezTo>
                  <a:pt x="1432" y="456"/>
                  <a:pt x="1624" y="144"/>
                  <a:pt x="1776" y="72"/>
                </a:cubicBezTo>
                <a:cubicBezTo>
                  <a:pt x="1928" y="0"/>
                  <a:pt x="2080" y="40"/>
                  <a:pt x="2160" y="168"/>
                </a:cubicBezTo>
                <a:cubicBezTo>
                  <a:pt x="2240" y="296"/>
                  <a:pt x="2224" y="704"/>
                  <a:pt x="2256" y="840"/>
                </a:cubicBezTo>
                <a:cubicBezTo>
                  <a:pt x="2288" y="976"/>
                  <a:pt x="2295" y="944"/>
                  <a:pt x="2352" y="984"/>
                </a:cubicBezTo>
                <a:cubicBezTo>
                  <a:pt x="2409" y="1024"/>
                  <a:pt x="2545" y="1062"/>
                  <a:pt x="2596" y="1082"/>
                </a:cubicBezTo>
                <a:cubicBezTo>
                  <a:pt x="2596" y="1082"/>
                  <a:pt x="0" y="1080"/>
                  <a:pt x="0" y="1080"/>
                </a:cubicBezTo>
                <a:close/>
              </a:path>
            </a:pathLst>
          </a:custGeom>
          <a:solidFill>
            <a:srgbClr val="339933"/>
          </a:solidFill>
          <a:ln w="12700" cap="flat" cmpd="sng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21701" name="Text Box 5"/>
          <p:cNvSpPr txBox="1">
            <a:spLocks noChangeArrowheads="1"/>
          </p:cNvSpPr>
          <p:nvPr/>
        </p:nvSpPr>
        <p:spPr bwMode="auto">
          <a:xfrm rot="-5400000">
            <a:off x="2927350" y="4292601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</a:t>
            </a:r>
          </a:p>
        </p:txBody>
      </p:sp>
      <p:sp>
        <p:nvSpPr>
          <p:cNvPr id="1821702" name="Text Box 6"/>
          <p:cNvSpPr txBox="1">
            <a:spLocks noChangeArrowheads="1"/>
          </p:cNvSpPr>
          <p:nvPr/>
        </p:nvSpPr>
        <p:spPr bwMode="auto">
          <a:xfrm>
            <a:off x="3716338" y="57562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1821703" name="Text Box 7"/>
          <p:cNvSpPr txBox="1">
            <a:spLocks noChangeArrowheads="1"/>
          </p:cNvSpPr>
          <p:nvPr/>
        </p:nvSpPr>
        <p:spPr bwMode="auto">
          <a:xfrm>
            <a:off x="3733800" y="312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821704" name="Text Box 8"/>
          <p:cNvSpPr txBox="1">
            <a:spLocks noChangeArrowheads="1"/>
          </p:cNvSpPr>
          <p:nvPr/>
        </p:nvSpPr>
        <p:spPr bwMode="auto">
          <a:xfrm>
            <a:off x="5943600" y="60960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W</a:t>
            </a:r>
          </a:p>
        </p:txBody>
      </p:sp>
      <p:sp>
        <p:nvSpPr>
          <p:cNvPr id="1821705" name="Line 9"/>
          <p:cNvSpPr>
            <a:spLocks noChangeShapeType="1"/>
          </p:cNvSpPr>
          <p:nvPr/>
        </p:nvSpPr>
        <p:spPr bwMode="auto">
          <a:xfrm>
            <a:off x="4070350" y="6092825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21706" name="Line 10"/>
          <p:cNvSpPr>
            <a:spLocks noChangeShapeType="1"/>
          </p:cNvSpPr>
          <p:nvPr/>
        </p:nvSpPr>
        <p:spPr bwMode="auto">
          <a:xfrm flipV="1">
            <a:off x="4043363" y="3273425"/>
            <a:ext cx="0" cy="282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87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Operations</a:t>
            </a:r>
          </a:p>
        </p:txBody>
      </p:sp>
      <p:sp>
        <p:nvSpPr>
          <p:cNvPr id="181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Want to </a:t>
            </a:r>
            <a:r>
              <a:rPr lang="en-US" b="1" i="1"/>
              <a:t>sample</a:t>
            </a:r>
            <a:r>
              <a:rPr lang="en-US"/>
              <a:t> probability distributions</a:t>
            </a:r>
          </a:p>
          <a:p>
            <a:pPr lvl="1"/>
            <a:r>
              <a:rPr lang="en-US"/>
              <a:t>Draw samples distributed according to probability</a:t>
            </a:r>
          </a:p>
          <a:p>
            <a:pPr lvl="1"/>
            <a:r>
              <a:rPr lang="en-US"/>
              <a:t>Useful for integration, picking important regions, etc.</a:t>
            </a:r>
          </a:p>
          <a:p>
            <a:pPr>
              <a:buFont typeface="Wingdings" charset="0"/>
              <a:buNone/>
            </a:pPr>
            <a:r>
              <a:rPr lang="en-US"/>
              <a:t>Common distributions</a:t>
            </a:r>
          </a:p>
          <a:p>
            <a:pPr lvl="1"/>
            <a:r>
              <a:rPr lang="en-US"/>
              <a:t>Disk or circle</a:t>
            </a:r>
          </a:p>
          <a:p>
            <a:pPr lvl="1"/>
            <a:r>
              <a:rPr lang="en-US"/>
              <a:t>Uniform</a:t>
            </a:r>
          </a:p>
          <a:p>
            <a:pPr lvl="1"/>
            <a:r>
              <a:rPr lang="en-US"/>
              <a:t>Upper hemisphere for visibility</a:t>
            </a:r>
          </a:p>
          <a:p>
            <a:pPr lvl="1"/>
            <a:r>
              <a:rPr lang="en-US"/>
              <a:t>Area luminaire</a:t>
            </a:r>
          </a:p>
          <a:p>
            <a:pPr lvl="1"/>
            <a:r>
              <a:rPr lang="en-US"/>
              <a:t>Complex lighting like an environment map</a:t>
            </a:r>
          </a:p>
          <a:p>
            <a:pPr lvl="1"/>
            <a:r>
              <a:rPr lang="en-US"/>
              <a:t>Complex reflectance like a BRDF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8237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4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9088"/>
            <a:ext cx="821055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84106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grpSp>
        <p:nvGrpSpPr>
          <p:cNvPr id="1826843" name="Group 27"/>
          <p:cNvGrpSpPr>
            <a:grpSpLocks/>
          </p:cNvGrpSpPr>
          <p:nvPr/>
        </p:nvGrpSpPr>
        <p:grpSpPr bwMode="auto">
          <a:xfrm>
            <a:off x="582613" y="1317625"/>
            <a:ext cx="7964487" cy="5521325"/>
            <a:chOff x="1966" y="1786"/>
            <a:chExt cx="3218" cy="2240"/>
          </a:xfrm>
        </p:grpSpPr>
        <p:sp>
          <p:nvSpPr>
            <p:cNvPr id="1826820" name="Freeform 4"/>
            <p:cNvSpPr>
              <a:spLocks/>
            </p:cNvSpPr>
            <p:nvPr/>
          </p:nvSpPr>
          <p:spPr bwMode="auto">
            <a:xfrm>
              <a:off x="2544" y="1834"/>
              <a:ext cx="2465" cy="2004"/>
            </a:xfrm>
            <a:custGeom>
              <a:avLst/>
              <a:gdLst>
                <a:gd name="T0" fmla="*/ 0 w 2465"/>
                <a:gd name="T1" fmla="*/ 2004 h 2004"/>
                <a:gd name="T2" fmla="*/ 2465 w 2465"/>
                <a:gd name="T3" fmla="*/ 2000 h 2004"/>
                <a:gd name="T4" fmla="*/ 2456 w 2465"/>
                <a:gd name="T5" fmla="*/ 80 h 2004"/>
                <a:gd name="T6" fmla="*/ 1981 w 2465"/>
                <a:gd name="T7" fmla="*/ 330 h 2004"/>
                <a:gd name="T8" fmla="*/ 1563 w 2465"/>
                <a:gd name="T9" fmla="*/ 973 h 2004"/>
                <a:gd name="T10" fmla="*/ 929 w 2465"/>
                <a:gd name="T11" fmla="*/ 1574 h 2004"/>
                <a:gd name="T12" fmla="*/ 0 w 2465"/>
                <a:gd name="T13" fmla="*/ 2004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5" h="2004">
                  <a:moveTo>
                    <a:pt x="0" y="2004"/>
                  </a:moveTo>
                  <a:cubicBezTo>
                    <a:pt x="286" y="2000"/>
                    <a:pt x="1905" y="2000"/>
                    <a:pt x="2465" y="2000"/>
                  </a:cubicBezTo>
                  <a:cubicBezTo>
                    <a:pt x="2444" y="1708"/>
                    <a:pt x="2465" y="339"/>
                    <a:pt x="2456" y="80"/>
                  </a:cubicBezTo>
                  <a:cubicBezTo>
                    <a:pt x="2169" y="0"/>
                    <a:pt x="2130" y="181"/>
                    <a:pt x="1981" y="330"/>
                  </a:cubicBezTo>
                  <a:cubicBezTo>
                    <a:pt x="1832" y="479"/>
                    <a:pt x="1738" y="766"/>
                    <a:pt x="1563" y="973"/>
                  </a:cubicBezTo>
                  <a:cubicBezTo>
                    <a:pt x="1388" y="1180"/>
                    <a:pt x="1190" y="1402"/>
                    <a:pt x="929" y="1574"/>
                  </a:cubicBezTo>
                  <a:cubicBezTo>
                    <a:pt x="668" y="1746"/>
                    <a:pt x="194" y="1914"/>
                    <a:pt x="0" y="2004"/>
                  </a:cubicBezTo>
                  <a:close/>
                </a:path>
              </a:pathLst>
            </a:custGeom>
            <a:solidFill>
              <a:srgbClr val="339933"/>
            </a:solidFill>
            <a:ln w="12700" cap="flat" cmpd="sng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1" name="Text Box 5"/>
            <p:cNvSpPr txBox="1">
              <a:spLocks noChangeArrowheads="1"/>
            </p:cNvSpPr>
            <p:nvPr/>
          </p:nvSpPr>
          <p:spPr bwMode="auto">
            <a:xfrm rot="-5400000">
              <a:off x="1798" y="2855"/>
              <a:ext cx="668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Cumulative</a:t>
              </a:r>
              <a:b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Probability</a:t>
              </a:r>
            </a:p>
          </p:txBody>
        </p:sp>
        <p:sp>
          <p:nvSpPr>
            <p:cNvPr id="1826822" name="Text Box 6"/>
            <p:cNvSpPr txBox="1">
              <a:spLocks noChangeArrowheads="1"/>
            </p:cNvSpPr>
            <p:nvPr/>
          </p:nvSpPr>
          <p:spPr bwMode="auto">
            <a:xfrm>
              <a:off x="2321" y="3626"/>
              <a:ext cx="142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826823" name="Text Box 7"/>
            <p:cNvSpPr txBox="1">
              <a:spLocks noChangeArrowheads="1"/>
            </p:cNvSpPr>
            <p:nvPr/>
          </p:nvSpPr>
          <p:spPr bwMode="auto">
            <a:xfrm>
              <a:off x="2332" y="1786"/>
              <a:ext cx="14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1826824" name="Text Box 8"/>
            <p:cNvSpPr txBox="1">
              <a:spLocks noChangeArrowheads="1"/>
            </p:cNvSpPr>
            <p:nvPr/>
          </p:nvSpPr>
          <p:spPr bwMode="auto">
            <a:xfrm>
              <a:off x="3744" y="3840"/>
              <a:ext cx="169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0"/>
                </a:rPr>
                <a:t>W</a:t>
              </a:r>
            </a:p>
          </p:txBody>
        </p:sp>
        <p:sp>
          <p:nvSpPr>
            <p:cNvPr id="1826825" name="Line 9"/>
            <p:cNvSpPr>
              <a:spLocks noChangeShapeType="1"/>
            </p:cNvSpPr>
            <p:nvPr/>
          </p:nvSpPr>
          <p:spPr bwMode="auto">
            <a:xfrm>
              <a:off x="2544" y="3838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6" name="Line 10"/>
            <p:cNvSpPr>
              <a:spLocks noChangeShapeType="1"/>
            </p:cNvSpPr>
            <p:nvPr/>
          </p:nvSpPr>
          <p:spPr bwMode="auto">
            <a:xfrm flipV="1">
              <a:off x="2527" y="1930"/>
              <a:ext cx="0" cy="19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7" name="Line 11"/>
            <p:cNvSpPr>
              <a:spLocks noChangeShapeType="1"/>
            </p:cNvSpPr>
            <p:nvPr/>
          </p:nvSpPr>
          <p:spPr bwMode="auto">
            <a:xfrm flipV="1">
              <a:off x="4224" y="2674"/>
              <a:ext cx="0" cy="11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8" name="Line 12"/>
            <p:cNvSpPr>
              <a:spLocks noChangeShapeType="1"/>
            </p:cNvSpPr>
            <p:nvPr/>
          </p:nvSpPr>
          <p:spPr bwMode="auto">
            <a:xfrm>
              <a:off x="2544" y="3610"/>
              <a:ext cx="528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9" name="Line 13"/>
            <p:cNvSpPr>
              <a:spLocks noChangeShapeType="1"/>
            </p:cNvSpPr>
            <p:nvPr/>
          </p:nvSpPr>
          <p:spPr bwMode="auto">
            <a:xfrm>
              <a:off x="2544" y="3370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0" name="Line 14"/>
            <p:cNvSpPr>
              <a:spLocks noChangeShapeType="1"/>
            </p:cNvSpPr>
            <p:nvPr/>
          </p:nvSpPr>
          <p:spPr bwMode="auto">
            <a:xfrm>
              <a:off x="2544" y="3130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1" name="Line 15"/>
            <p:cNvSpPr>
              <a:spLocks noChangeShapeType="1"/>
            </p:cNvSpPr>
            <p:nvPr/>
          </p:nvSpPr>
          <p:spPr bwMode="auto">
            <a:xfrm>
              <a:off x="2544" y="2890"/>
              <a:ext cx="14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2" name="Line 16"/>
            <p:cNvSpPr>
              <a:spLocks noChangeShapeType="1"/>
            </p:cNvSpPr>
            <p:nvPr/>
          </p:nvSpPr>
          <p:spPr bwMode="auto">
            <a:xfrm>
              <a:off x="2544" y="2650"/>
              <a:ext cx="16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3" name="Line 17"/>
            <p:cNvSpPr>
              <a:spLocks noChangeShapeType="1"/>
            </p:cNvSpPr>
            <p:nvPr/>
          </p:nvSpPr>
          <p:spPr bwMode="auto">
            <a:xfrm>
              <a:off x="2555" y="2170"/>
              <a:ext cx="19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4" name="Line 18"/>
            <p:cNvSpPr>
              <a:spLocks noChangeShapeType="1"/>
            </p:cNvSpPr>
            <p:nvPr/>
          </p:nvSpPr>
          <p:spPr bwMode="auto">
            <a:xfrm flipV="1">
              <a:off x="2544" y="2410"/>
              <a:ext cx="18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5" name="Line 19"/>
            <p:cNvSpPr>
              <a:spLocks noChangeShapeType="1"/>
            </p:cNvSpPr>
            <p:nvPr/>
          </p:nvSpPr>
          <p:spPr bwMode="auto">
            <a:xfrm flipV="1">
              <a:off x="4336" y="2410"/>
              <a:ext cx="0" cy="14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6" name="Line 20"/>
            <p:cNvSpPr>
              <a:spLocks noChangeShapeType="1"/>
            </p:cNvSpPr>
            <p:nvPr/>
          </p:nvSpPr>
          <p:spPr bwMode="auto">
            <a:xfrm flipV="1">
              <a:off x="4512" y="2170"/>
              <a:ext cx="0" cy="1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7" name="Line 21"/>
            <p:cNvSpPr>
              <a:spLocks noChangeShapeType="1"/>
            </p:cNvSpPr>
            <p:nvPr/>
          </p:nvSpPr>
          <p:spPr bwMode="auto">
            <a:xfrm>
              <a:off x="2540" y="1930"/>
              <a:ext cx="22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8" name="Line 22"/>
            <p:cNvSpPr>
              <a:spLocks noChangeShapeType="1"/>
            </p:cNvSpPr>
            <p:nvPr/>
          </p:nvSpPr>
          <p:spPr bwMode="auto">
            <a:xfrm flipV="1">
              <a:off x="4024" y="2890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9" name="Line 23"/>
            <p:cNvSpPr>
              <a:spLocks noChangeShapeType="1"/>
            </p:cNvSpPr>
            <p:nvPr/>
          </p:nvSpPr>
          <p:spPr bwMode="auto">
            <a:xfrm flipV="1">
              <a:off x="3792" y="3130"/>
              <a:ext cx="0" cy="7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40" name="Line 24"/>
            <p:cNvSpPr>
              <a:spLocks noChangeShapeType="1"/>
            </p:cNvSpPr>
            <p:nvPr/>
          </p:nvSpPr>
          <p:spPr bwMode="auto">
            <a:xfrm flipV="1">
              <a:off x="3504" y="3356"/>
              <a:ext cx="0" cy="4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41" name="Line 25"/>
            <p:cNvSpPr>
              <a:spLocks noChangeShapeType="1"/>
            </p:cNvSpPr>
            <p:nvPr/>
          </p:nvSpPr>
          <p:spPr bwMode="auto">
            <a:xfrm flipV="1">
              <a:off x="3056" y="3635"/>
              <a:ext cx="0" cy="1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42" name="Line 26"/>
            <p:cNvSpPr>
              <a:spLocks noChangeShapeType="1"/>
            </p:cNvSpPr>
            <p:nvPr/>
          </p:nvSpPr>
          <p:spPr bwMode="auto">
            <a:xfrm flipV="1">
              <a:off x="4752" y="1930"/>
              <a:ext cx="0" cy="19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0376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5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42900"/>
            <a:ext cx="81724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69090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7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55588"/>
            <a:ext cx="8426450" cy="641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40248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8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57175"/>
            <a:ext cx="8515350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02870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Rejection Sampling</a:t>
            </a:r>
          </a:p>
        </p:txBody>
      </p:sp>
      <p:grpSp>
        <p:nvGrpSpPr>
          <p:cNvPr id="1828892" name="Group 28"/>
          <p:cNvGrpSpPr>
            <a:grpSpLocks/>
          </p:cNvGrpSpPr>
          <p:nvPr/>
        </p:nvGrpSpPr>
        <p:grpSpPr bwMode="auto">
          <a:xfrm>
            <a:off x="966788" y="1585913"/>
            <a:ext cx="7026275" cy="4892675"/>
            <a:chOff x="2208" y="1918"/>
            <a:chExt cx="2996" cy="2067"/>
          </a:xfrm>
        </p:grpSpPr>
        <p:sp>
          <p:nvSpPr>
            <p:cNvPr id="1828868" name="Freeform 4"/>
            <p:cNvSpPr>
              <a:spLocks/>
            </p:cNvSpPr>
            <p:nvPr/>
          </p:nvSpPr>
          <p:spPr bwMode="auto">
            <a:xfrm>
              <a:off x="2564" y="2710"/>
              <a:ext cx="2596" cy="1082"/>
            </a:xfrm>
            <a:custGeom>
              <a:avLst/>
              <a:gdLst>
                <a:gd name="T0" fmla="*/ 0 w 2596"/>
                <a:gd name="T1" fmla="*/ 1080 h 1082"/>
                <a:gd name="T2" fmla="*/ 672 w 2596"/>
                <a:gd name="T3" fmla="*/ 936 h 1082"/>
                <a:gd name="T4" fmla="*/ 1248 w 2596"/>
                <a:gd name="T5" fmla="*/ 600 h 1082"/>
                <a:gd name="T6" fmla="*/ 1776 w 2596"/>
                <a:gd name="T7" fmla="*/ 72 h 1082"/>
                <a:gd name="T8" fmla="*/ 2160 w 2596"/>
                <a:gd name="T9" fmla="*/ 168 h 1082"/>
                <a:gd name="T10" fmla="*/ 2256 w 2596"/>
                <a:gd name="T11" fmla="*/ 840 h 1082"/>
                <a:gd name="T12" fmla="*/ 2352 w 2596"/>
                <a:gd name="T13" fmla="*/ 984 h 1082"/>
                <a:gd name="T14" fmla="*/ 2596 w 2596"/>
                <a:gd name="T15" fmla="*/ 1082 h 1082"/>
                <a:gd name="T16" fmla="*/ 0 w 2596"/>
                <a:gd name="T17" fmla="*/ 1080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6" h="1082">
                  <a:moveTo>
                    <a:pt x="0" y="1080"/>
                  </a:moveTo>
                  <a:cubicBezTo>
                    <a:pt x="232" y="1048"/>
                    <a:pt x="464" y="1016"/>
                    <a:pt x="672" y="936"/>
                  </a:cubicBezTo>
                  <a:cubicBezTo>
                    <a:pt x="880" y="856"/>
                    <a:pt x="1064" y="744"/>
                    <a:pt x="1248" y="600"/>
                  </a:cubicBezTo>
                  <a:cubicBezTo>
                    <a:pt x="1432" y="456"/>
                    <a:pt x="1624" y="144"/>
                    <a:pt x="1776" y="72"/>
                  </a:cubicBezTo>
                  <a:cubicBezTo>
                    <a:pt x="1928" y="0"/>
                    <a:pt x="2080" y="40"/>
                    <a:pt x="2160" y="168"/>
                  </a:cubicBezTo>
                  <a:cubicBezTo>
                    <a:pt x="2240" y="296"/>
                    <a:pt x="2224" y="704"/>
                    <a:pt x="2256" y="840"/>
                  </a:cubicBezTo>
                  <a:cubicBezTo>
                    <a:pt x="2288" y="976"/>
                    <a:pt x="2295" y="944"/>
                    <a:pt x="2352" y="984"/>
                  </a:cubicBezTo>
                  <a:cubicBezTo>
                    <a:pt x="2409" y="1024"/>
                    <a:pt x="2545" y="1062"/>
                    <a:pt x="2596" y="1082"/>
                  </a:cubicBezTo>
                  <a:cubicBezTo>
                    <a:pt x="2596" y="1082"/>
                    <a:pt x="0" y="1080"/>
                    <a:pt x="0" y="1080"/>
                  </a:cubicBezTo>
                  <a:close/>
                </a:path>
              </a:pathLst>
            </a:custGeom>
            <a:solidFill>
              <a:srgbClr val="339933"/>
            </a:solidFill>
            <a:ln w="12700" cap="flat" cmpd="sng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69" name="Text Box 5"/>
            <p:cNvSpPr txBox="1">
              <a:spLocks noChangeArrowheads="1"/>
            </p:cNvSpPr>
            <p:nvPr/>
          </p:nvSpPr>
          <p:spPr bwMode="auto">
            <a:xfrm rot="-5400000">
              <a:off x="1978" y="2882"/>
              <a:ext cx="65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Probability</a:t>
              </a:r>
            </a:p>
          </p:txBody>
        </p:sp>
        <p:sp>
          <p:nvSpPr>
            <p:cNvPr id="1828870" name="Text Box 6"/>
            <p:cNvSpPr txBox="1">
              <a:spLocks noChangeArrowheads="1"/>
            </p:cNvSpPr>
            <p:nvPr/>
          </p:nvSpPr>
          <p:spPr bwMode="auto">
            <a:xfrm>
              <a:off x="2341" y="3578"/>
              <a:ext cx="15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828871" name="Text Box 7"/>
            <p:cNvSpPr txBox="1">
              <a:spLocks noChangeArrowheads="1"/>
            </p:cNvSpPr>
            <p:nvPr/>
          </p:nvSpPr>
          <p:spPr bwMode="auto">
            <a:xfrm>
              <a:off x="2352" y="1918"/>
              <a:ext cx="14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1828872" name="Text Box 8"/>
            <p:cNvSpPr txBox="1">
              <a:spLocks noChangeArrowheads="1"/>
            </p:cNvSpPr>
            <p:nvPr/>
          </p:nvSpPr>
          <p:spPr bwMode="auto">
            <a:xfrm>
              <a:off x="3744" y="3792"/>
              <a:ext cx="17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0"/>
                </a:rPr>
                <a:t>W</a:t>
              </a:r>
            </a:p>
          </p:txBody>
        </p:sp>
        <p:sp>
          <p:nvSpPr>
            <p:cNvPr id="1828873" name="Line 9"/>
            <p:cNvSpPr>
              <a:spLocks noChangeShapeType="1"/>
            </p:cNvSpPr>
            <p:nvPr/>
          </p:nvSpPr>
          <p:spPr bwMode="auto">
            <a:xfrm>
              <a:off x="2564" y="3790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4" name="Line 10"/>
            <p:cNvSpPr>
              <a:spLocks noChangeShapeType="1"/>
            </p:cNvSpPr>
            <p:nvPr/>
          </p:nvSpPr>
          <p:spPr bwMode="auto">
            <a:xfrm flipV="1">
              <a:off x="2547" y="2014"/>
              <a:ext cx="0" cy="17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5" name="Line 11"/>
            <p:cNvSpPr>
              <a:spLocks noChangeShapeType="1"/>
            </p:cNvSpPr>
            <p:nvPr/>
          </p:nvSpPr>
          <p:spPr bwMode="auto">
            <a:xfrm>
              <a:off x="2553" y="2014"/>
              <a:ext cx="26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6" name="Line 12"/>
            <p:cNvSpPr>
              <a:spLocks noChangeShapeType="1"/>
            </p:cNvSpPr>
            <p:nvPr/>
          </p:nvSpPr>
          <p:spPr bwMode="auto">
            <a:xfrm>
              <a:off x="5184" y="2014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7" name="Oval 13"/>
            <p:cNvSpPr>
              <a:spLocks noChangeArrowheads="1"/>
            </p:cNvSpPr>
            <p:nvPr/>
          </p:nvSpPr>
          <p:spPr bwMode="auto">
            <a:xfrm>
              <a:off x="4464" y="3598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8" name="Oval 14"/>
            <p:cNvSpPr>
              <a:spLocks noChangeArrowheads="1"/>
            </p:cNvSpPr>
            <p:nvPr/>
          </p:nvSpPr>
          <p:spPr bwMode="auto">
            <a:xfrm>
              <a:off x="4007" y="3372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9" name="Oval 15"/>
            <p:cNvSpPr>
              <a:spLocks noChangeArrowheads="1"/>
            </p:cNvSpPr>
            <p:nvPr/>
          </p:nvSpPr>
          <p:spPr bwMode="auto">
            <a:xfrm>
              <a:off x="3408" y="3646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80" name="Oval 16"/>
            <p:cNvSpPr>
              <a:spLocks noChangeArrowheads="1"/>
            </p:cNvSpPr>
            <p:nvPr/>
          </p:nvSpPr>
          <p:spPr bwMode="auto">
            <a:xfrm>
              <a:off x="4224" y="3002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81" name="Oval 17"/>
            <p:cNvSpPr>
              <a:spLocks noChangeArrowheads="1"/>
            </p:cNvSpPr>
            <p:nvPr/>
          </p:nvSpPr>
          <p:spPr bwMode="auto">
            <a:xfrm>
              <a:off x="4560" y="2926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82" name="Text Box 18"/>
            <p:cNvSpPr txBox="1">
              <a:spLocks noChangeArrowheads="1"/>
            </p:cNvSpPr>
            <p:nvPr/>
          </p:nvSpPr>
          <p:spPr bwMode="auto">
            <a:xfrm>
              <a:off x="2726" y="2206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3" name="Text Box 19"/>
            <p:cNvSpPr txBox="1">
              <a:spLocks noChangeArrowheads="1"/>
            </p:cNvSpPr>
            <p:nvPr/>
          </p:nvSpPr>
          <p:spPr bwMode="auto">
            <a:xfrm>
              <a:off x="2832" y="3118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4" name="Text Box 20"/>
            <p:cNvSpPr txBox="1">
              <a:spLocks noChangeArrowheads="1"/>
            </p:cNvSpPr>
            <p:nvPr/>
          </p:nvSpPr>
          <p:spPr bwMode="auto">
            <a:xfrm>
              <a:off x="4876" y="2710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5" name="Text Box 21"/>
            <p:cNvSpPr txBox="1">
              <a:spLocks noChangeArrowheads="1"/>
            </p:cNvSpPr>
            <p:nvPr/>
          </p:nvSpPr>
          <p:spPr bwMode="auto">
            <a:xfrm>
              <a:off x="3244" y="2126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6" name="Text Box 22"/>
            <p:cNvSpPr txBox="1">
              <a:spLocks noChangeArrowheads="1"/>
            </p:cNvSpPr>
            <p:nvPr/>
          </p:nvSpPr>
          <p:spPr bwMode="auto">
            <a:xfrm>
              <a:off x="4204" y="2174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7" name="Text Box 23"/>
            <p:cNvSpPr txBox="1">
              <a:spLocks noChangeArrowheads="1"/>
            </p:cNvSpPr>
            <p:nvPr/>
          </p:nvSpPr>
          <p:spPr bwMode="auto">
            <a:xfrm>
              <a:off x="3196" y="2830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8" name="Text Box 24"/>
            <p:cNvSpPr txBox="1">
              <a:spLocks noChangeArrowheads="1"/>
            </p:cNvSpPr>
            <p:nvPr/>
          </p:nvSpPr>
          <p:spPr bwMode="auto">
            <a:xfrm>
              <a:off x="3782" y="2702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9" name="Text Box 25"/>
            <p:cNvSpPr txBox="1">
              <a:spLocks noChangeArrowheads="1"/>
            </p:cNvSpPr>
            <p:nvPr/>
          </p:nvSpPr>
          <p:spPr bwMode="auto">
            <a:xfrm>
              <a:off x="4876" y="2110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90" name="Text Box 26"/>
            <p:cNvSpPr txBox="1">
              <a:spLocks noChangeArrowheads="1"/>
            </p:cNvSpPr>
            <p:nvPr/>
          </p:nvSpPr>
          <p:spPr bwMode="auto">
            <a:xfrm>
              <a:off x="3456" y="3165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91" name="Text Box 27"/>
            <p:cNvSpPr txBox="1">
              <a:spLocks noChangeArrowheads="1"/>
            </p:cNvSpPr>
            <p:nvPr/>
          </p:nvSpPr>
          <p:spPr bwMode="auto">
            <a:xfrm>
              <a:off x="4752" y="3214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2839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0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1613"/>
            <a:ext cx="8602663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02731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1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23838"/>
            <a:ext cx="8480425" cy="635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3659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Rendering = integration</a:t>
            </a:r>
          </a:p>
          <a:p>
            <a:pPr lvl="1"/>
            <a:r>
              <a:rPr lang="en-US"/>
              <a:t>Reflectance equation: Integrate over incident illumination</a:t>
            </a:r>
          </a:p>
          <a:p>
            <a:pPr lvl="1"/>
            <a:r>
              <a:rPr lang="en-US"/>
              <a:t>Rendering equation: Integral equation</a:t>
            </a:r>
          </a:p>
          <a:p>
            <a:pPr>
              <a:buFont typeface="Wingdings" charset="0"/>
              <a:buNone/>
            </a:pPr>
            <a:r>
              <a:rPr lang="en-US"/>
              <a:t>Many sophisticated shading effects involve integrals</a:t>
            </a:r>
          </a:p>
          <a:p>
            <a:pPr lvl="1"/>
            <a:r>
              <a:rPr lang="en-US"/>
              <a:t>Antialiasing</a:t>
            </a:r>
          </a:p>
          <a:p>
            <a:pPr lvl="1"/>
            <a:r>
              <a:rPr lang="en-US"/>
              <a:t>Soft shadows</a:t>
            </a:r>
          </a:p>
          <a:p>
            <a:pPr lvl="1"/>
            <a:r>
              <a:rPr lang="en-US"/>
              <a:t>Indirect illumination</a:t>
            </a:r>
          </a:p>
          <a:p>
            <a:pPr lvl="1"/>
            <a:r>
              <a:rPr lang="en-US"/>
              <a:t>Caustics</a:t>
            </a:r>
          </a:p>
        </p:txBody>
      </p:sp>
    </p:spTree>
    <p:extLst>
      <p:ext uri="{BB962C8B-B14F-4D97-AF65-F5344CB8AC3E}">
        <p14:creationId xmlns:p14="http://schemas.microsoft.com/office/powerpoint/2010/main" val="1359193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83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</a:t>
            </a:r>
          </a:p>
          <a:p>
            <a:r>
              <a:rPr lang="en-US"/>
              <a:t>Overview, 1D integration</a:t>
            </a:r>
          </a:p>
          <a:p>
            <a:r>
              <a:rPr lang="en-US"/>
              <a:t>Basic probability and sampling</a:t>
            </a:r>
          </a:p>
          <a:p>
            <a:r>
              <a:rPr lang="en-US" i="1"/>
              <a:t>Monte Carlo estimation of integrals</a:t>
            </a:r>
          </a:p>
          <a:p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385627222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762307" name="Picture 3" descr="jaguar_patht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679575"/>
            <a:ext cx="8213725" cy="41068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2308" name="Text Box 4"/>
          <p:cNvSpPr txBox="1">
            <a:spLocks noChangeArrowheads="1"/>
          </p:cNvSpPr>
          <p:nvPr/>
        </p:nvSpPr>
        <p:spPr bwMode="auto">
          <a:xfrm>
            <a:off x="2252663" y="5788025"/>
            <a:ext cx="465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Big diffuse light source, 20 minutes</a:t>
            </a:r>
          </a:p>
        </p:txBody>
      </p:sp>
      <p:sp>
        <p:nvSpPr>
          <p:cNvPr id="1762309" name="Text Box 5"/>
          <p:cNvSpPr txBox="1">
            <a:spLocks noChangeArrowheads="1"/>
          </p:cNvSpPr>
          <p:nvPr/>
        </p:nvSpPr>
        <p:spPr bwMode="auto">
          <a:xfrm>
            <a:off x="8356600" y="6491288"/>
            <a:ext cx="811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  <p:sp>
        <p:nvSpPr>
          <p:cNvPr id="1762310" name="Text Box 6"/>
          <p:cNvSpPr txBox="1">
            <a:spLocks noChangeArrowheads="1"/>
          </p:cNvSpPr>
          <p:nvPr/>
        </p:nvSpPr>
        <p:spPr bwMode="auto">
          <a:xfrm>
            <a:off x="792163" y="6288088"/>
            <a:ext cx="658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FFFF"/>
                </a:solidFill>
              </a:rPr>
              <a:t>Motivation for rendering in graphics: Covered in detail in next lecture</a:t>
            </a:r>
          </a:p>
        </p:txBody>
      </p:sp>
    </p:spTree>
    <p:extLst>
      <p:ext uri="{BB962C8B-B14F-4D97-AF65-F5344CB8AC3E}">
        <p14:creationId xmlns:p14="http://schemas.microsoft.com/office/powerpoint/2010/main" val="1777331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763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7143" r="13010" b="10477"/>
          <a:stretch>
            <a:fillRect/>
          </a:stretch>
        </p:blipFill>
        <p:spPr bwMode="auto">
          <a:xfrm>
            <a:off x="1866900" y="1676400"/>
            <a:ext cx="5410200" cy="419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3332" name="Text Box 4"/>
          <p:cNvSpPr txBox="1">
            <a:spLocks noChangeArrowheads="1"/>
          </p:cNvSpPr>
          <p:nvPr/>
        </p:nvSpPr>
        <p:spPr bwMode="auto">
          <a:xfrm>
            <a:off x="3414713" y="5907088"/>
            <a:ext cx="231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1000 paths/pixel</a:t>
            </a:r>
          </a:p>
        </p:txBody>
      </p:sp>
      <p:sp>
        <p:nvSpPr>
          <p:cNvPr id="1763333" name="Text Box 5"/>
          <p:cNvSpPr txBox="1">
            <a:spLocks noChangeArrowheads="1"/>
          </p:cNvSpPr>
          <p:nvPr/>
        </p:nvSpPr>
        <p:spPr bwMode="auto">
          <a:xfrm>
            <a:off x="8332788" y="6491288"/>
            <a:ext cx="811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589427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Freeform 2"/>
          <p:cNvSpPr>
            <a:spLocks/>
          </p:cNvSpPr>
          <p:nvPr/>
        </p:nvSpPr>
        <p:spPr bwMode="auto">
          <a:xfrm>
            <a:off x="1114425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the average</a:t>
            </a:r>
          </a:p>
        </p:txBody>
      </p:sp>
      <p:sp>
        <p:nvSpPr>
          <p:cNvPr id="1811460" name="Line 4"/>
          <p:cNvSpPr>
            <a:spLocks noChangeShapeType="1"/>
          </p:cNvSpPr>
          <p:nvPr/>
        </p:nvSpPr>
        <p:spPr bwMode="auto">
          <a:xfrm flipV="1">
            <a:off x="1114425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1" name="Line 5"/>
          <p:cNvSpPr>
            <a:spLocks noChangeShapeType="1"/>
          </p:cNvSpPr>
          <p:nvPr/>
        </p:nvSpPr>
        <p:spPr bwMode="auto">
          <a:xfrm>
            <a:off x="1114425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2" name="Text Box 6"/>
          <p:cNvSpPr txBox="1">
            <a:spLocks noChangeArrowheads="1"/>
          </p:cNvSpPr>
          <p:nvPr/>
        </p:nvSpPr>
        <p:spPr bwMode="auto">
          <a:xfrm>
            <a:off x="1190625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1463" name="Line 7"/>
          <p:cNvSpPr>
            <a:spLocks noChangeShapeType="1"/>
          </p:cNvSpPr>
          <p:nvPr/>
        </p:nvSpPr>
        <p:spPr bwMode="auto">
          <a:xfrm flipV="1">
            <a:off x="3019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4" name="Text Box 8"/>
          <p:cNvSpPr txBox="1">
            <a:spLocks noChangeArrowheads="1"/>
          </p:cNvSpPr>
          <p:nvPr/>
        </p:nvSpPr>
        <p:spPr bwMode="auto">
          <a:xfrm>
            <a:off x="269875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1465" name="Line 9"/>
          <p:cNvSpPr>
            <a:spLocks noChangeShapeType="1"/>
          </p:cNvSpPr>
          <p:nvPr/>
        </p:nvSpPr>
        <p:spPr bwMode="auto">
          <a:xfrm flipV="1">
            <a:off x="1343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6" name="Line 10"/>
          <p:cNvSpPr>
            <a:spLocks noChangeShapeType="1"/>
          </p:cNvSpPr>
          <p:nvPr/>
        </p:nvSpPr>
        <p:spPr bwMode="auto">
          <a:xfrm flipV="1">
            <a:off x="1647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7" name="Line 11"/>
          <p:cNvSpPr>
            <a:spLocks noChangeShapeType="1"/>
          </p:cNvSpPr>
          <p:nvPr/>
        </p:nvSpPr>
        <p:spPr bwMode="auto">
          <a:xfrm flipV="1">
            <a:off x="2105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8" name="Line 12"/>
          <p:cNvSpPr>
            <a:spLocks noChangeShapeType="1"/>
          </p:cNvSpPr>
          <p:nvPr/>
        </p:nvSpPr>
        <p:spPr bwMode="auto">
          <a:xfrm flipV="1">
            <a:off x="1495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9" name="Line 13"/>
          <p:cNvSpPr>
            <a:spLocks noChangeShapeType="1"/>
          </p:cNvSpPr>
          <p:nvPr/>
        </p:nvSpPr>
        <p:spPr bwMode="auto">
          <a:xfrm flipV="1">
            <a:off x="19526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0" name="Line 14"/>
          <p:cNvSpPr>
            <a:spLocks noChangeShapeType="1"/>
          </p:cNvSpPr>
          <p:nvPr/>
        </p:nvSpPr>
        <p:spPr bwMode="auto">
          <a:xfrm flipV="1">
            <a:off x="2257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1" name="Line 15"/>
          <p:cNvSpPr>
            <a:spLocks noChangeShapeType="1"/>
          </p:cNvSpPr>
          <p:nvPr/>
        </p:nvSpPr>
        <p:spPr bwMode="auto">
          <a:xfrm flipV="1">
            <a:off x="25622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2" name="Line 16"/>
          <p:cNvSpPr>
            <a:spLocks noChangeShapeType="1"/>
          </p:cNvSpPr>
          <p:nvPr/>
        </p:nvSpPr>
        <p:spPr bwMode="auto">
          <a:xfrm flipV="1">
            <a:off x="2867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3" name="Text Box 17"/>
          <p:cNvSpPr txBox="1">
            <a:spLocks noChangeArrowheads="1"/>
          </p:cNvSpPr>
          <p:nvPr/>
        </p:nvSpPr>
        <p:spPr bwMode="auto">
          <a:xfrm>
            <a:off x="2867025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1474" name="Line 18"/>
          <p:cNvSpPr>
            <a:spLocks noChangeShapeType="1"/>
          </p:cNvSpPr>
          <p:nvPr/>
        </p:nvSpPr>
        <p:spPr bwMode="auto">
          <a:xfrm>
            <a:off x="885825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8114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151866"/>
              </p:ext>
            </p:extLst>
          </p:nvPr>
        </p:nvGraphicFramePr>
        <p:xfrm>
          <a:off x="4459288" y="1600200"/>
          <a:ext cx="29638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82600" progId="Equation.DSMT4">
                  <p:embed/>
                </p:oleObj>
              </mc:Choice>
              <mc:Fallback>
                <p:oleObj name="Equation" r:id="rId2" imgW="1333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600200"/>
                        <a:ext cx="2963862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1476" name="Text Box 20"/>
          <p:cNvSpPr txBox="1">
            <a:spLocks noChangeArrowheads="1"/>
          </p:cNvSpPr>
          <p:nvPr/>
        </p:nvSpPr>
        <p:spPr bwMode="auto">
          <a:xfrm>
            <a:off x="3429000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811477" name="Line 21"/>
          <p:cNvSpPr>
            <a:spLocks noChangeShapeType="1"/>
          </p:cNvSpPr>
          <p:nvPr/>
        </p:nvSpPr>
        <p:spPr bwMode="auto">
          <a:xfrm flipV="1">
            <a:off x="2409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8" name="Text Box 2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11479" name="Line 23"/>
          <p:cNvSpPr>
            <a:spLocks noChangeShapeType="1"/>
          </p:cNvSpPr>
          <p:nvPr/>
        </p:nvSpPr>
        <p:spPr bwMode="auto">
          <a:xfrm>
            <a:off x="893763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80" name="Text Box 24"/>
          <p:cNvSpPr txBox="1">
            <a:spLocks noChangeArrowheads="1"/>
          </p:cNvSpPr>
          <p:nvPr/>
        </p:nvSpPr>
        <p:spPr bwMode="auto">
          <a:xfrm>
            <a:off x="4383088" y="2978150"/>
            <a:ext cx="47609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</a:rPr>
              <a:t>Monte Carlo methods (randomly choose samples)</a:t>
            </a:r>
          </a:p>
          <a:p>
            <a:pPr algn="l"/>
            <a:endParaRPr lang="en-US" sz="1800" dirty="0">
              <a:solidFill>
                <a:srgbClr val="FFFFFF"/>
              </a:solidFill>
            </a:endParaRPr>
          </a:p>
          <a:p>
            <a:pPr algn="l"/>
            <a:r>
              <a:rPr lang="en-US" sz="1800" dirty="0">
                <a:solidFill>
                  <a:srgbClr val="FFFFFF"/>
                </a:solidFill>
              </a:rPr>
              <a:t>Advantages: 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Robust for discontinuities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Converges reasonably for large dimensions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Can handle complex geometry, integrals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Relatively simple implement, reason about</a:t>
            </a:r>
          </a:p>
        </p:txBody>
      </p:sp>
    </p:spTree>
    <p:extLst>
      <p:ext uri="{BB962C8B-B14F-4D97-AF65-F5344CB8AC3E}">
        <p14:creationId xmlns:p14="http://schemas.microsoft.com/office/powerpoint/2010/main" val="83603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Integration</a:t>
            </a:r>
          </a:p>
        </p:txBody>
      </p:sp>
      <p:pic>
        <p:nvPicPr>
          <p:cNvPr id="1837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531938"/>
            <a:ext cx="8397875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55956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8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03213"/>
            <a:ext cx="8582025" cy="6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27938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9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23850"/>
            <a:ext cx="83058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4498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0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73050"/>
            <a:ext cx="8389938" cy="628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69747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764355" name="Freeform 3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56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57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58" name="Text Box 6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4359" name="Line 7"/>
          <p:cNvSpPr>
            <a:spLocks noChangeShapeType="1"/>
          </p:cNvSpPr>
          <p:nvPr/>
        </p:nvSpPr>
        <p:spPr bwMode="auto">
          <a:xfrm flipV="1">
            <a:off x="3581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0" name="Line 8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1" name="Line 9"/>
          <p:cNvSpPr>
            <a:spLocks noChangeShapeType="1"/>
          </p:cNvSpPr>
          <p:nvPr/>
        </p:nvSpPr>
        <p:spPr bwMode="auto">
          <a:xfrm flipV="1">
            <a:off x="2209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2" name="Line 10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3" name="Line 11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4" name="Line 12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5" name="Line 13"/>
          <p:cNvSpPr>
            <a:spLocks noChangeShapeType="1"/>
          </p:cNvSpPr>
          <p:nvPr/>
        </p:nvSpPr>
        <p:spPr bwMode="auto">
          <a:xfrm flipV="1">
            <a:off x="2819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6" name="Line 14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7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8" name="Text Box 16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4369" name="Line 17"/>
          <p:cNvSpPr>
            <a:spLocks noChangeShapeType="1"/>
          </p:cNvSpPr>
          <p:nvPr/>
        </p:nvSpPr>
        <p:spPr bwMode="auto">
          <a:xfrm>
            <a:off x="1447800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70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71" name="Text Box 19"/>
          <p:cNvSpPr txBox="1">
            <a:spLocks noChangeArrowheads="1"/>
          </p:cNvSpPr>
          <p:nvPr/>
        </p:nvSpPr>
        <p:spPr bwMode="auto">
          <a:xfrm>
            <a:off x="447675" y="35814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graphicFrame>
        <p:nvGraphicFramePr>
          <p:cNvPr id="17643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552679"/>
              </p:ext>
            </p:extLst>
          </p:nvPr>
        </p:nvGraphicFramePr>
        <p:xfrm>
          <a:off x="3706813" y="1831975"/>
          <a:ext cx="48593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400" imgH="457200" progId="Equation.DSMT4">
                  <p:embed/>
                </p:oleObj>
              </mc:Choice>
              <mc:Fallback>
                <p:oleObj name="Equation" r:id="rId2" imgW="218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1831975"/>
                        <a:ext cx="4859337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4373" name="Line 21"/>
          <p:cNvSpPr>
            <a:spLocks noChangeShapeType="1"/>
          </p:cNvSpPr>
          <p:nvPr/>
        </p:nvSpPr>
        <p:spPr bwMode="auto">
          <a:xfrm>
            <a:off x="1455738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042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1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315913"/>
            <a:ext cx="8272462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789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Soft Shadows</a:t>
            </a:r>
          </a:p>
        </p:txBody>
      </p:sp>
      <p:pic>
        <p:nvPicPr>
          <p:cNvPr id="180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400175"/>
            <a:ext cx="7986713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52782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for Dice Example?</a:t>
            </a:r>
          </a:p>
        </p:txBody>
      </p:sp>
      <p:sp>
        <p:nvSpPr>
          <p:cNvPr id="184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Work out on board (variance for single dice roll)</a:t>
            </a:r>
          </a:p>
        </p:txBody>
      </p:sp>
    </p:spTree>
    <p:extLst>
      <p:ext uri="{BB962C8B-B14F-4D97-AF65-F5344CB8AC3E}">
        <p14:creationId xmlns:p14="http://schemas.microsoft.com/office/powerpoint/2010/main" val="236513111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765379" name="Freeform 3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0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1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2" name="Text Box 6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5383" name="Line 7"/>
          <p:cNvSpPr>
            <a:spLocks noChangeShapeType="1"/>
          </p:cNvSpPr>
          <p:nvPr/>
        </p:nvSpPr>
        <p:spPr bwMode="auto">
          <a:xfrm flipV="1">
            <a:off x="3581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4" name="Line 8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5" name="Line 9"/>
          <p:cNvSpPr>
            <a:spLocks noChangeShapeType="1"/>
          </p:cNvSpPr>
          <p:nvPr/>
        </p:nvSpPr>
        <p:spPr bwMode="auto">
          <a:xfrm flipV="1">
            <a:off x="2209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6" name="Line 10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7" name="Line 11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8" name="Line 12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9" name="Line 13"/>
          <p:cNvSpPr>
            <a:spLocks noChangeShapeType="1"/>
          </p:cNvSpPr>
          <p:nvPr/>
        </p:nvSpPr>
        <p:spPr bwMode="auto">
          <a:xfrm flipV="1">
            <a:off x="2819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0" name="Line 14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1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2" name="Text Box 16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5393" name="Line 17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4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5" name="Text Box 19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65396" name="Line 20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7" name="Line 21"/>
          <p:cNvSpPr>
            <a:spLocks noChangeShapeType="1"/>
          </p:cNvSpPr>
          <p:nvPr/>
        </p:nvSpPr>
        <p:spPr bwMode="auto">
          <a:xfrm flipV="1">
            <a:off x="2286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8" name="Line 22"/>
          <p:cNvSpPr>
            <a:spLocks noChangeShapeType="1"/>
          </p:cNvSpPr>
          <p:nvPr/>
        </p:nvSpPr>
        <p:spPr bwMode="auto">
          <a:xfrm flipV="1">
            <a:off x="2438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9" name="Line 23"/>
          <p:cNvSpPr>
            <a:spLocks noChangeShapeType="1"/>
          </p:cNvSpPr>
          <p:nvPr/>
        </p:nvSpPr>
        <p:spPr bwMode="auto">
          <a:xfrm flipV="1">
            <a:off x="2743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400" name="Line 24"/>
          <p:cNvSpPr>
            <a:spLocks noChangeShapeType="1"/>
          </p:cNvSpPr>
          <p:nvPr/>
        </p:nvSpPr>
        <p:spPr bwMode="auto">
          <a:xfrm flipV="1">
            <a:off x="3276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401" name="Line 25"/>
          <p:cNvSpPr>
            <a:spLocks noChangeShapeType="1"/>
          </p:cNvSpPr>
          <p:nvPr/>
        </p:nvSpPr>
        <p:spPr bwMode="auto">
          <a:xfrm flipV="1">
            <a:off x="3352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402" name="Line 26"/>
          <p:cNvSpPr>
            <a:spLocks noChangeShapeType="1"/>
          </p:cNvSpPr>
          <p:nvPr/>
        </p:nvSpPr>
        <p:spPr bwMode="auto">
          <a:xfrm flipV="1">
            <a:off x="3505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403" name="Line 27"/>
          <p:cNvSpPr>
            <a:spLocks noChangeShapeType="1"/>
          </p:cNvSpPr>
          <p:nvPr/>
        </p:nvSpPr>
        <p:spPr bwMode="auto">
          <a:xfrm flipV="1">
            <a:off x="1752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76540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084708"/>
              </p:ext>
            </p:extLst>
          </p:nvPr>
        </p:nvGraphicFramePr>
        <p:xfrm>
          <a:off x="3556000" y="1868488"/>
          <a:ext cx="4094163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500" imgH="419100" progId="Equation.DSMT4">
                  <p:embed/>
                </p:oleObj>
              </mc:Choice>
              <mc:Fallback>
                <p:oleObj name="Equation" r:id="rId2" imgW="1841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868488"/>
                        <a:ext cx="4094163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5405" name="Text Box 29"/>
          <p:cNvSpPr txBox="1">
            <a:spLocks noChangeArrowheads="1"/>
          </p:cNvSpPr>
          <p:nvPr/>
        </p:nvSpPr>
        <p:spPr bwMode="auto">
          <a:xfrm>
            <a:off x="4892675" y="3292475"/>
            <a:ext cx="4251325" cy="85090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Variance decreases as 1/N</a:t>
            </a:r>
          </a:p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Error decreases as 1/sqrt(N)</a:t>
            </a:r>
            <a:endParaRPr lang="en-US" baseline="30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5406" name="Line 30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70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76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Problem: variance decreases with 1/N</a:t>
            </a:r>
          </a:p>
          <a:p>
            <a:pPr lvl="1"/>
            <a:r>
              <a:rPr lang="en-US"/>
              <a:t>Increasing # samples removes noise slowly</a:t>
            </a:r>
          </a:p>
        </p:txBody>
      </p:sp>
      <p:sp>
        <p:nvSpPr>
          <p:cNvPr id="1767428" name="Freeform 4"/>
          <p:cNvSpPr>
            <a:spLocks/>
          </p:cNvSpPr>
          <p:nvPr/>
        </p:nvSpPr>
        <p:spPr bwMode="auto">
          <a:xfrm>
            <a:off x="1668463" y="37004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29" name="Line 5"/>
          <p:cNvSpPr>
            <a:spLocks noChangeShapeType="1"/>
          </p:cNvSpPr>
          <p:nvPr/>
        </p:nvSpPr>
        <p:spPr bwMode="auto">
          <a:xfrm flipV="1">
            <a:off x="1668463" y="28956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0" name="Line 6"/>
          <p:cNvSpPr>
            <a:spLocks noChangeShapeType="1"/>
          </p:cNvSpPr>
          <p:nvPr/>
        </p:nvSpPr>
        <p:spPr bwMode="auto">
          <a:xfrm>
            <a:off x="1668463" y="54864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1" name="Text Box 7"/>
          <p:cNvSpPr txBox="1">
            <a:spLocks noChangeArrowheads="1"/>
          </p:cNvSpPr>
          <p:nvPr/>
        </p:nvSpPr>
        <p:spPr bwMode="auto">
          <a:xfrm>
            <a:off x="1749425" y="54864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7432" name="Line 8"/>
          <p:cNvSpPr>
            <a:spLocks noChangeShapeType="1"/>
          </p:cNvSpPr>
          <p:nvPr/>
        </p:nvSpPr>
        <p:spPr bwMode="auto">
          <a:xfrm flipV="1">
            <a:off x="30400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3" name="Line 9"/>
          <p:cNvSpPr>
            <a:spLocks noChangeShapeType="1"/>
          </p:cNvSpPr>
          <p:nvPr/>
        </p:nvSpPr>
        <p:spPr bwMode="auto">
          <a:xfrm flipV="1">
            <a:off x="18970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4" name="Text Box 10"/>
          <p:cNvSpPr txBox="1">
            <a:spLocks noChangeArrowheads="1"/>
          </p:cNvSpPr>
          <p:nvPr/>
        </p:nvSpPr>
        <p:spPr bwMode="auto">
          <a:xfrm>
            <a:off x="3421063" y="54864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7435" name="Line 11"/>
          <p:cNvSpPr>
            <a:spLocks noChangeShapeType="1"/>
          </p:cNvSpPr>
          <p:nvPr/>
        </p:nvSpPr>
        <p:spPr bwMode="auto">
          <a:xfrm>
            <a:off x="1439863" y="4038600"/>
            <a:ext cx="2544762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6" name="Text Box 12"/>
          <p:cNvSpPr txBox="1">
            <a:spLocks noChangeArrowheads="1"/>
          </p:cNvSpPr>
          <p:nvPr/>
        </p:nvSpPr>
        <p:spPr bwMode="auto">
          <a:xfrm>
            <a:off x="439738" y="3733800"/>
            <a:ext cx="938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67437" name="Line 13"/>
          <p:cNvSpPr>
            <a:spLocks noChangeShapeType="1"/>
          </p:cNvSpPr>
          <p:nvPr/>
        </p:nvSpPr>
        <p:spPr bwMode="auto">
          <a:xfrm flipV="1">
            <a:off x="28114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8" name="Line 14"/>
          <p:cNvSpPr>
            <a:spLocks noChangeShapeType="1"/>
          </p:cNvSpPr>
          <p:nvPr/>
        </p:nvSpPr>
        <p:spPr bwMode="auto">
          <a:xfrm flipV="1">
            <a:off x="32686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9" name="Line 15"/>
          <p:cNvSpPr>
            <a:spLocks noChangeShapeType="1"/>
          </p:cNvSpPr>
          <p:nvPr/>
        </p:nvSpPr>
        <p:spPr bwMode="auto">
          <a:xfrm flipV="1">
            <a:off x="25828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40" name="Line 16"/>
          <p:cNvSpPr>
            <a:spLocks noChangeShapeType="1"/>
          </p:cNvSpPr>
          <p:nvPr/>
        </p:nvSpPr>
        <p:spPr bwMode="auto">
          <a:xfrm flipV="1">
            <a:off x="21256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41" name="Line 17"/>
          <p:cNvSpPr>
            <a:spLocks noChangeShapeType="1"/>
          </p:cNvSpPr>
          <p:nvPr/>
        </p:nvSpPr>
        <p:spPr bwMode="auto">
          <a:xfrm flipV="1">
            <a:off x="23542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42" name="Line 18"/>
          <p:cNvSpPr>
            <a:spLocks noChangeShapeType="1"/>
          </p:cNvSpPr>
          <p:nvPr/>
        </p:nvSpPr>
        <p:spPr bwMode="auto">
          <a:xfrm flipV="1">
            <a:off x="34972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43" name="Line 19"/>
          <p:cNvSpPr>
            <a:spLocks noChangeShapeType="1"/>
          </p:cNvSpPr>
          <p:nvPr/>
        </p:nvSpPr>
        <p:spPr bwMode="auto">
          <a:xfrm>
            <a:off x="1447800" y="4038600"/>
            <a:ext cx="2544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59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2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73050"/>
            <a:ext cx="8253412" cy="634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25091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Reduction Techniques</a:t>
            </a:r>
          </a:p>
        </p:txBody>
      </p:sp>
      <p:sp>
        <p:nvSpPr>
          <p:cNvPr id="176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  <a:p>
            <a:r>
              <a:rPr lang="en-US"/>
              <a:t>Stratified sampling</a:t>
            </a:r>
          </a:p>
        </p:txBody>
      </p:sp>
      <p:graphicFrame>
        <p:nvGraphicFramePr>
          <p:cNvPr id="1768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363625"/>
              </p:ext>
            </p:extLst>
          </p:nvPr>
        </p:nvGraphicFramePr>
        <p:xfrm>
          <a:off x="5051425" y="3352800"/>
          <a:ext cx="296386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82600" progId="Equation.DSMT4">
                  <p:embed/>
                </p:oleObj>
              </mc:Choice>
              <mc:Fallback>
                <p:oleObj name="Equation" r:id="rId2" imgW="1333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3352800"/>
                        <a:ext cx="296386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19065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6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Put more samples where f(x) is bigger</a:t>
            </a:r>
          </a:p>
        </p:txBody>
      </p:sp>
      <p:graphicFrame>
        <p:nvGraphicFramePr>
          <p:cNvPr id="1769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277561"/>
              </p:ext>
            </p:extLst>
          </p:nvPr>
        </p:nvGraphicFramePr>
        <p:xfrm>
          <a:off x="5424488" y="22447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1100" imgH="952500" progId="Equation.DSMT4">
                  <p:embed/>
                </p:oleObj>
              </mc:Choice>
              <mc:Fallback>
                <p:oleObj name="Equation" r:id="rId2" imgW="11811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22447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9477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78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79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0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9481" name="Line 9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2" name="Line 10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3" name="Text Box 11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9484" name="Line 12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5" name="Text Box 13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69486" name="Line 14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7" name="Line 15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8" name="Line 16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9" name="Line 17"/>
          <p:cNvSpPr>
            <a:spLocks noChangeShapeType="1"/>
          </p:cNvSpPr>
          <p:nvPr/>
        </p:nvSpPr>
        <p:spPr bwMode="auto">
          <a:xfrm flipV="1">
            <a:off x="2590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0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1" name="Line 19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2" name="Line 20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3" name="Line 21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4" name="Line 22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118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still unbiased</a:t>
            </a:r>
          </a:p>
        </p:txBody>
      </p:sp>
      <p:sp>
        <p:nvSpPr>
          <p:cNvPr id="1770500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1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2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3" name="Text Box 7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0504" name="Line 8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5" name="Line 9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6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0507" name="Line 11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8" name="Text Box 12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70509" name="Line 13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0" name="Line 14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1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2" name="Line 16"/>
          <p:cNvSpPr>
            <a:spLocks noChangeShapeType="1"/>
          </p:cNvSpPr>
          <p:nvPr/>
        </p:nvSpPr>
        <p:spPr bwMode="auto">
          <a:xfrm flipV="1">
            <a:off x="2590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3" name="Line 17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4" name="Line 18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6" name="Line 20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7705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759041"/>
              </p:ext>
            </p:extLst>
          </p:nvPr>
        </p:nvGraphicFramePr>
        <p:xfrm>
          <a:off x="5013325" y="2012950"/>
          <a:ext cx="3219450" cy="322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800" imgH="1447800" progId="Equation.DSMT4">
                  <p:embed/>
                </p:oleObj>
              </mc:Choice>
              <mc:Fallback>
                <p:oleObj name="Equation" r:id="rId2" imgW="1447800" imgH="144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2012950"/>
                        <a:ext cx="3219450" cy="322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0518" name="Rectangle 22"/>
          <p:cNvSpPr>
            <a:spLocks noChangeArrowheads="1"/>
          </p:cNvSpPr>
          <p:nvPr/>
        </p:nvSpPr>
        <p:spPr bwMode="auto">
          <a:xfrm>
            <a:off x="5932488" y="5334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all N</a:t>
            </a:r>
          </a:p>
        </p:txBody>
      </p:sp>
      <p:sp>
        <p:nvSpPr>
          <p:cNvPr id="1770519" name="Line 23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331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7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Zero variance if p(x) ~ f(x)</a:t>
            </a:r>
          </a:p>
        </p:txBody>
      </p:sp>
      <p:sp>
        <p:nvSpPr>
          <p:cNvPr id="1771524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25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26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27" name="Text Box 7"/>
          <p:cNvSpPr txBox="1">
            <a:spLocks noChangeArrowheads="1"/>
          </p:cNvSpPr>
          <p:nvPr/>
        </p:nvSpPr>
        <p:spPr bwMode="auto">
          <a:xfrm>
            <a:off x="1752600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x</a:t>
            </a:r>
            <a:r>
              <a:rPr lang="en-US" baseline="-25000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771528" name="Line 8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29" name="Line 9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0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x</a:t>
            </a:r>
            <a:r>
              <a:rPr lang="en-US" baseline="-25000">
                <a:solidFill>
                  <a:srgbClr val="FFFFFF"/>
                </a:solidFill>
              </a:rPr>
              <a:t>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771531" name="Line 11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2" name="Text Box 12"/>
          <p:cNvSpPr txBox="1">
            <a:spLocks noChangeArrowheads="1"/>
          </p:cNvSpPr>
          <p:nvPr/>
        </p:nvSpPr>
        <p:spPr bwMode="auto">
          <a:xfrm>
            <a:off x="381000" y="3657600"/>
            <a:ext cx="1071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</a:rPr>
              <a:t> E(f(x))</a:t>
            </a:r>
          </a:p>
        </p:txBody>
      </p:sp>
      <p:sp>
        <p:nvSpPr>
          <p:cNvPr id="1771533" name="Line 13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4" name="Line 14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5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6" name="Line 16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7" name="Line 17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8" name="Line 18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9" name="Line 19"/>
          <p:cNvSpPr>
            <a:spLocks noChangeShapeType="1"/>
          </p:cNvSpPr>
          <p:nvPr/>
        </p:nvSpPr>
        <p:spPr bwMode="auto">
          <a:xfrm flipV="1">
            <a:off x="2514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40" name="Text Box 20"/>
          <p:cNvSpPr txBox="1">
            <a:spLocks noChangeArrowheads="1"/>
          </p:cNvSpPr>
          <p:nvPr/>
        </p:nvSpPr>
        <p:spPr bwMode="auto">
          <a:xfrm>
            <a:off x="4800600" y="5257800"/>
            <a:ext cx="3335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 variance with better</a:t>
            </a:r>
          </a:p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importance sampling</a:t>
            </a:r>
            <a:endParaRPr lang="en-US" baseline="30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7715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990898"/>
              </p:ext>
            </p:extLst>
          </p:nvPr>
        </p:nvGraphicFramePr>
        <p:xfrm>
          <a:off x="5168900" y="2411413"/>
          <a:ext cx="2060575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100" imgH="914400" progId="Equation.DSMT4">
                  <p:embed/>
                </p:oleObj>
              </mc:Choice>
              <mc:Fallback>
                <p:oleObj name="Equation" r:id="rId2" imgW="9271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2411413"/>
                        <a:ext cx="2060575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42" name="Line 22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831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Estimate subdomains separately</a:t>
            </a:r>
          </a:p>
        </p:txBody>
      </p:sp>
      <p:sp>
        <p:nvSpPr>
          <p:cNvPr id="1772548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49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0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1" name="Text Box 7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2552" name="Text Box 8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2553" name="Line 9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4" name="Line 10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5" name="Text Box 11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i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2556" name="Line 12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7" name="Line 13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8" name="Line 14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9" name="Line 15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0" name="Line 16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1" name="Line 17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2" name="Line 18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3" name="Line 19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4" name="Line 20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5" name="Oval 21"/>
          <p:cNvSpPr>
            <a:spLocks noChangeArrowheads="1"/>
          </p:cNvSpPr>
          <p:nvPr/>
        </p:nvSpPr>
        <p:spPr bwMode="auto">
          <a:xfrm>
            <a:off x="5851525" y="4914900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6" name="Oval 22"/>
          <p:cNvSpPr>
            <a:spLocks noChangeArrowheads="1"/>
          </p:cNvSpPr>
          <p:nvPr/>
        </p:nvSpPr>
        <p:spPr bwMode="auto">
          <a:xfrm>
            <a:off x="7181850" y="55705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7" name="Oval 23"/>
          <p:cNvSpPr>
            <a:spLocks noChangeArrowheads="1"/>
          </p:cNvSpPr>
          <p:nvPr/>
        </p:nvSpPr>
        <p:spPr bwMode="auto">
          <a:xfrm>
            <a:off x="6330950" y="6086475"/>
            <a:ext cx="80963" cy="79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8" name="Oval 24"/>
          <p:cNvSpPr>
            <a:spLocks noChangeArrowheads="1"/>
          </p:cNvSpPr>
          <p:nvPr/>
        </p:nvSpPr>
        <p:spPr bwMode="auto">
          <a:xfrm>
            <a:off x="6699250" y="45926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9" name="Oval 25"/>
          <p:cNvSpPr>
            <a:spLocks noChangeArrowheads="1"/>
          </p:cNvSpPr>
          <p:nvPr/>
        </p:nvSpPr>
        <p:spPr bwMode="auto">
          <a:xfrm>
            <a:off x="5554663" y="5448300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0" name="Oval 26"/>
          <p:cNvSpPr>
            <a:spLocks noChangeArrowheads="1"/>
          </p:cNvSpPr>
          <p:nvPr/>
        </p:nvSpPr>
        <p:spPr bwMode="auto">
          <a:xfrm>
            <a:off x="6127750" y="50371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1" name="Oval 27"/>
          <p:cNvSpPr>
            <a:spLocks noChangeArrowheads="1"/>
          </p:cNvSpPr>
          <p:nvPr/>
        </p:nvSpPr>
        <p:spPr bwMode="auto">
          <a:xfrm>
            <a:off x="6330950" y="53673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2" name="Oval 28"/>
          <p:cNvSpPr>
            <a:spLocks noChangeArrowheads="1"/>
          </p:cNvSpPr>
          <p:nvPr/>
        </p:nvSpPr>
        <p:spPr bwMode="auto">
          <a:xfrm>
            <a:off x="6738938" y="6005513"/>
            <a:ext cx="80962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3" name="Oval 29"/>
          <p:cNvSpPr>
            <a:spLocks noChangeArrowheads="1"/>
          </p:cNvSpPr>
          <p:nvPr/>
        </p:nvSpPr>
        <p:spPr bwMode="auto">
          <a:xfrm>
            <a:off x="5851525" y="58435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4" name="Oval 30"/>
          <p:cNvSpPr>
            <a:spLocks noChangeArrowheads="1"/>
          </p:cNvSpPr>
          <p:nvPr/>
        </p:nvSpPr>
        <p:spPr bwMode="auto">
          <a:xfrm>
            <a:off x="6249988" y="4391025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5" name="Oval 31"/>
          <p:cNvSpPr>
            <a:spLocks noChangeArrowheads="1"/>
          </p:cNvSpPr>
          <p:nvPr/>
        </p:nvSpPr>
        <p:spPr bwMode="auto">
          <a:xfrm>
            <a:off x="5635625" y="43513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6" name="Oval 32"/>
          <p:cNvSpPr>
            <a:spLocks noChangeArrowheads="1"/>
          </p:cNvSpPr>
          <p:nvPr/>
        </p:nvSpPr>
        <p:spPr bwMode="auto">
          <a:xfrm>
            <a:off x="7223125" y="4391025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7" name="Oval 33"/>
          <p:cNvSpPr>
            <a:spLocks noChangeArrowheads="1"/>
          </p:cNvSpPr>
          <p:nvPr/>
        </p:nvSpPr>
        <p:spPr bwMode="auto">
          <a:xfrm>
            <a:off x="7056438" y="5076825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8" name="Oval 34"/>
          <p:cNvSpPr>
            <a:spLocks noChangeArrowheads="1"/>
          </p:cNvSpPr>
          <p:nvPr/>
        </p:nvSpPr>
        <p:spPr bwMode="auto">
          <a:xfrm>
            <a:off x="6780213" y="4875213"/>
            <a:ext cx="80962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9" name="Oval 35"/>
          <p:cNvSpPr>
            <a:spLocks noChangeArrowheads="1"/>
          </p:cNvSpPr>
          <p:nvPr/>
        </p:nvSpPr>
        <p:spPr bwMode="auto">
          <a:xfrm>
            <a:off x="7223125" y="58435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80" name="Oval 36"/>
          <p:cNvSpPr>
            <a:spLocks noChangeArrowheads="1"/>
          </p:cNvSpPr>
          <p:nvPr/>
        </p:nvSpPr>
        <p:spPr bwMode="auto">
          <a:xfrm>
            <a:off x="6535738" y="5448300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772581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5594" r="4814" b="9322"/>
          <a:stretch>
            <a:fillRect/>
          </a:stretch>
        </p:blipFill>
        <p:spPr bwMode="auto">
          <a:xfrm>
            <a:off x="4221163" y="2468563"/>
            <a:ext cx="4381500" cy="1155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2582" name="Text Box 38"/>
          <p:cNvSpPr txBox="1">
            <a:spLocks noChangeArrowheads="1"/>
          </p:cNvSpPr>
          <p:nvPr/>
        </p:nvSpPr>
        <p:spPr bwMode="auto">
          <a:xfrm>
            <a:off x="7972425" y="3624263"/>
            <a:ext cx="630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Arvo</a:t>
            </a:r>
          </a:p>
        </p:txBody>
      </p:sp>
      <p:grpSp>
        <p:nvGrpSpPr>
          <p:cNvPr id="1772583" name="Group 39"/>
          <p:cNvGrpSpPr>
            <a:grpSpLocks/>
          </p:cNvGrpSpPr>
          <p:nvPr/>
        </p:nvGrpSpPr>
        <p:grpSpPr bwMode="auto">
          <a:xfrm>
            <a:off x="5489575" y="4270375"/>
            <a:ext cx="1978025" cy="1978025"/>
            <a:chOff x="1200" y="2832"/>
            <a:chExt cx="1152" cy="1152"/>
          </a:xfrm>
        </p:grpSpPr>
        <p:sp>
          <p:nvSpPr>
            <p:cNvPr id="1772584" name="Rectangle 40"/>
            <p:cNvSpPr>
              <a:spLocks noChangeArrowheads="1"/>
            </p:cNvSpPr>
            <p:nvPr/>
          </p:nvSpPr>
          <p:spPr bwMode="auto">
            <a:xfrm>
              <a:off x="1200" y="2832"/>
              <a:ext cx="1152" cy="115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5" name="Line 41"/>
            <p:cNvSpPr>
              <a:spLocks noChangeShapeType="1"/>
            </p:cNvSpPr>
            <p:nvPr/>
          </p:nvSpPr>
          <p:spPr bwMode="auto">
            <a:xfrm>
              <a:off x="1200" y="3408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6" name="Line 42"/>
            <p:cNvSpPr>
              <a:spLocks noChangeShapeType="1"/>
            </p:cNvSpPr>
            <p:nvPr/>
          </p:nvSpPr>
          <p:spPr bwMode="auto">
            <a:xfrm>
              <a:off x="1200" y="3696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7" name="Line 43"/>
            <p:cNvSpPr>
              <a:spLocks noChangeShapeType="1"/>
            </p:cNvSpPr>
            <p:nvPr/>
          </p:nvSpPr>
          <p:spPr bwMode="auto">
            <a:xfrm>
              <a:off x="1200" y="3120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8" name="Line 44"/>
            <p:cNvSpPr>
              <a:spLocks noChangeShapeType="1"/>
            </p:cNvSpPr>
            <p:nvPr/>
          </p:nvSpPr>
          <p:spPr bwMode="auto">
            <a:xfrm>
              <a:off x="1776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9" name="Line 45"/>
            <p:cNvSpPr>
              <a:spLocks noChangeShapeType="1"/>
            </p:cNvSpPr>
            <p:nvPr/>
          </p:nvSpPr>
          <p:spPr bwMode="auto">
            <a:xfrm>
              <a:off x="2064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90" name="Line 46"/>
            <p:cNvSpPr>
              <a:spLocks noChangeShapeType="1"/>
            </p:cNvSpPr>
            <p:nvPr/>
          </p:nvSpPr>
          <p:spPr bwMode="auto">
            <a:xfrm>
              <a:off x="1488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9527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still unbiased</a:t>
            </a:r>
          </a:p>
        </p:txBody>
      </p:sp>
      <p:graphicFrame>
        <p:nvGraphicFramePr>
          <p:cNvPr id="17735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761210"/>
              </p:ext>
            </p:extLst>
          </p:nvPr>
        </p:nvGraphicFramePr>
        <p:xfrm>
          <a:off x="5110163" y="1819275"/>
          <a:ext cx="2174875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900" imgH="901700" progId="Equation.DSMT4">
                  <p:embed/>
                </p:oleObj>
              </mc:Choice>
              <mc:Fallback>
                <p:oleObj name="Equation" r:id="rId2" imgW="9779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1819275"/>
                        <a:ext cx="2174875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3573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74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75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76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3577" name="Text Box 9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3578" name="Line 10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79" name="Line 11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0" name="Text Box 12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i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3581" name="Line 13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2" name="Line 14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3" name="Line 15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4" name="Line 16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5" name="Line 17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6" name="Line 18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7" name="Line 19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8" name="Line 20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9" name="Line 21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</a:t>
            </a:r>
          </a:p>
        </p:txBody>
      </p:sp>
      <p:sp>
        <p:nvSpPr>
          <p:cNvPr id="184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Algorithms based on statistical sampling and random numbers</a:t>
            </a:r>
          </a:p>
          <a:p>
            <a:r>
              <a:rPr lang="en-US"/>
              <a:t>Coined in the beginning of 1940s.  Originally used for neutron transport, nuclear simulations</a:t>
            </a:r>
          </a:p>
          <a:p>
            <a:pPr lvl="1"/>
            <a:r>
              <a:rPr lang="en-US"/>
              <a:t>Von Neumann, Ulam, Metropolis, …</a:t>
            </a:r>
          </a:p>
          <a:p>
            <a:r>
              <a:rPr lang="en-US"/>
              <a:t>Canonical example: 1D integral done numerically</a:t>
            </a:r>
          </a:p>
          <a:p>
            <a:pPr lvl="1"/>
            <a:r>
              <a:rPr lang="en-US"/>
              <a:t>Choose a set of random points to evaluate function, and then average (expectation or statistical average)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2346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 overall variance if less variance </a:t>
            </a:r>
            <a:br>
              <a:rPr lang="en-US"/>
            </a:br>
            <a:r>
              <a:rPr lang="en-US"/>
              <a:t>in subdomains</a:t>
            </a:r>
          </a:p>
        </p:txBody>
      </p:sp>
      <p:sp>
        <p:nvSpPr>
          <p:cNvPr id="1774597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598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599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0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4601" name="Text Box 9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4602" name="Line 10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3" name="Line 11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4" name="Text Box 12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i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4605" name="Line 13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6" name="Line 14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7" name="Line 15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8" name="Line 16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9" name="Line 17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10" name="Line 18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11" name="Line 19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12" name="Line 20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13" name="Line 21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1774614" name="Group 22"/>
          <p:cNvGrpSpPr>
            <a:grpSpLocks/>
          </p:cNvGrpSpPr>
          <p:nvPr/>
        </p:nvGrpSpPr>
        <p:grpSpPr bwMode="auto">
          <a:xfrm>
            <a:off x="2913063" y="4178300"/>
            <a:ext cx="203200" cy="1003300"/>
            <a:chOff x="3152" y="2864"/>
            <a:chExt cx="128" cy="352"/>
          </a:xfrm>
        </p:grpSpPr>
        <p:sp>
          <p:nvSpPr>
            <p:cNvPr id="1774615" name="Line 23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16" name="Line 24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17" name="Freeform 25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18" name="Freeform 26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774619" name="Group 27"/>
          <p:cNvGrpSpPr>
            <a:grpSpLocks/>
          </p:cNvGrpSpPr>
          <p:nvPr/>
        </p:nvGrpSpPr>
        <p:grpSpPr bwMode="auto">
          <a:xfrm>
            <a:off x="3378200" y="5272088"/>
            <a:ext cx="203200" cy="100012"/>
            <a:chOff x="3152" y="2864"/>
            <a:chExt cx="128" cy="352"/>
          </a:xfrm>
        </p:grpSpPr>
        <p:sp>
          <p:nvSpPr>
            <p:cNvPr id="1774620" name="Line 28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1" name="Line 29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2" name="Freeform 30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3" name="Freeform 31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774624" name="Group 32"/>
          <p:cNvGrpSpPr>
            <a:grpSpLocks/>
          </p:cNvGrpSpPr>
          <p:nvPr/>
        </p:nvGrpSpPr>
        <p:grpSpPr bwMode="auto">
          <a:xfrm>
            <a:off x="2387600" y="5270500"/>
            <a:ext cx="203200" cy="100013"/>
            <a:chOff x="3152" y="2864"/>
            <a:chExt cx="128" cy="352"/>
          </a:xfrm>
        </p:grpSpPr>
        <p:sp>
          <p:nvSpPr>
            <p:cNvPr id="1774625" name="Line 33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6" name="Line 34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7" name="Freeform 35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8" name="Freeform 36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774629" name="Group 37"/>
          <p:cNvGrpSpPr>
            <a:grpSpLocks/>
          </p:cNvGrpSpPr>
          <p:nvPr/>
        </p:nvGrpSpPr>
        <p:grpSpPr bwMode="auto">
          <a:xfrm>
            <a:off x="1854200" y="4038600"/>
            <a:ext cx="203200" cy="1003300"/>
            <a:chOff x="3152" y="2864"/>
            <a:chExt cx="128" cy="352"/>
          </a:xfrm>
        </p:grpSpPr>
        <p:sp>
          <p:nvSpPr>
            <p:cNvPr id="1774630" name="Line 38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31" name="Line 39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32" name="Freeform 40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33" name="Freeform 41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594768"/>
              </p:ext>
            </p:extLst>
          </p:nvPr>
        </p:nvGraphicFramePr>
        <p:xfrm>
          <a:off x="4613853" y="2433776"/>
          <a:ext cx="3655037" cy="101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1000" imgH="457200" progId="Equation.DSMT4">
                  <p:embed/>
                </p:oleObj>
              </mc:Choice>
              <mc:Fallback>
                <p:oleObj name="Equation" r:id="rId2" imgW="1651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13853" y="2433776"/>
                        <a:ext cx="3655037" cy="1012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43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Information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Veach</a:t>
            </a:r>
            <a:r>
              <a:rPr lang="en-US" dirty="0"/>
              <a:t> PhD thesis chapter (linked to from website)</a:t>
            </a:r>
          </a:p>
          <a:p>
            <a:r>
              <a:rPr lang="en-US" dirty="0"/>
              <a:t>Course Notes (links from website)</a:t>
            </a:r>
          </a:p>
          <a:p>
            <a:pPr lvl="1"/>
            <a:r>
              <a:rPr lang="en-US" sz="1600" i="1" dirty="0"/>
              <a:t>Mathematical Models for Computer Graphics</a:t>
            </a:r>
            <a:r>
              <a:rPr lang="en-US" sz="1600" dirty="0"/>
              <a:t>, Stanford, Fall 1997</a:t>
            </a:r>
          </a:p>
          <a:p>
            <a:pPr lvl="1"/>
            <a:r>
              <a:rPr lang="en-US" sz="1600" i="1" dirty="0"/>
              <a:t>State of the Art in Monte Carlo Methods for Realistic Image Synthesis</a:t>
            </a:r>
            <a:r>
              <a:rPr lang="en-US" sz="1600" dirty="0"/>
              <a:t>, </a:t>
            </a:r>
            <a:br>
              <a:rPr lang="en-US" sz="1600" dirty="0"/>
            </a:br>
            <a:r>
              <a:rPr lang="en-US" sz="1600" dirty="0"/>
              <a:t>Course 29, SIGGRAPH 2001</a:t>
            </a:r>
          </a:p>
        </p:txBody>
      </p:sp>
    </p:spTree>
    <p:extLst>
      <p:ext uri="{BB962C8B-B14F-4D97-AF65-F5344CB8AC3E}">
        <p14:creationId xmlns:p14="http://schemas.microsoft.com/office/powerpoint/2010/main" val="379001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Algorithms</a:t>
            </a:r>
          </a:p>
        </p:txBody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Robust for complex integrals in computer graphics (irregular domains, shadow discontinuities and so on)</a:t>
            </a:r>
          </a:p>
          <a:p>
            <a:pPr lvl="1">
              <a:lnSpc>
                <a:spcPct val="90000"/>
              </a:lnSpc>
            </a:pPr>
            <a:r>
              <a:rPr lang="en-US"/>
              <a:t>Efficient for high dimensional integrals (common in graphics: time, light source directions, and so on)</a:t>
            </a:r>
          </a:p>
          <a:p>
            <a:pPr lvl="1">
              <a:lnSpc>
                <a:spcPct val="90000"/>
              </a:lnSpc>
            </a:pPr>
            <a:r>
              <a:rPr lang="en-US"/>
              <a:t>Quite simple to implement</a:t>
            </a:r>
          </a:p>
          <a:p>
            <a:pPr lvl="1">
              <a:lnSpc>
                <a:spcPct val="90000"/>
              </a:lnSpc>
            </a:pPr>
            <a:r>
              <a:rPr lang="en-US"/>
              <a:t>Work for general scenes, surfaces</a:t>
            </a:r>
          </a:p>
          <a:p>
            <a:pPr lvl="1">
              <a:lnSpc>
                <a:spcPct val="90000"/>
              </a:lnSpc>
            </a:pPr>
            <a:r>
              <a:rPr lang="en-US"/>
              <a:t>Easy to reason about (but care taken re statistical bias)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Noisy</a:t>
            </a:r>
          </a:p>
          <a:p>
            <a:pPr lvl="1">
              <a:lnSpc>
                <a:spcPct val="90000"/>
              </a:lnSpc>
            </a:pPr>
            <a:r>
              <a:rPr lang="en-US"/>
              <a:t>Slow (many samples needed for convergence) </a:t>
            </a:r>
          </a:p>
          <a:p>
            <a:pPr lvl="1">
              <a:lnSpc>
                <a:spcPct val="90000"/>
              </a:lnSpc>
            </a:pPr>
            <a:r>
              <a:rPr lang="en-US"/>
              <a:t>Not used if alternative analytic approaches exist (but those are rare)</a:t>
            </a:r>
          </a:p>
        </p:txBody>
      </p:sp>
    </p:spTree>
    <p:extLst>
      <p:ext uri="{BB962C8B-B14F-4D97-AF65-F5344CB8AC3E}">
        <p14:creationId xmlns:p14="http://schemas.microsoft.com/office/powerpoint/2010/main" val="28614165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80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i="1" dirty="0"/>
              <a:t>Overview, 1D integration</a:t>
            </a:r>
          </a:p>
          <a:p>
            <a:r>
              <a:rPr lang="en-US" dirty="0"/>
              <a:t>Basic probability and sampling</a:t>
            </a:r>
          </a:p>
          <a:p>
            <a:r>
              <a:rPr lang="en-US" dirty="0"/>
              <a:t>Monte Carlo estimation of integrals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339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386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8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in 1D</a:t>
            </a:r>
          </a:p>
        </p:txBody>
      </p:sp>
      <p:sp>
        <p:nvSpPr>
          <p:cNvPr id="1808388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8389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8390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x=1</a:t>
            </a:r>
          </a:p>
        </p:txBody>
      </p:sp>
      <p:sp>
        <p:nvSpPr>
          <p:cNvPr id="1808391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8392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graphicFrame>
        <p:nvGraphicFramePr>
          <p:cNvPr id="1808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807023"/>
              </p:ext>
            </p:extLst>
          </p:nvPr>
        </p:nvGraphicFramePr>
        <p:xfrm>
          <a:off x="4352925" y="1633538"/>
          <a:ext cx="175101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400" imgH="482600" progId="Equation.DSMT4">
                  <p:embed/>
                </p:oleObj>
              </mc:Choice>
              <mc:Fallback>
                <p:oleObj name="Equation" r:id="rId2" imgW="787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1633538"/>
                        <a:ext cx="175101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8394" name="Text Box 10"/>
          <p:cNvSpPr txBox="1">
            <a:spLocks noChangeArrowheads="1"/>
          </p:cNvSpPr>
          <p:nvPr/>
        </p:nvSpPr>
        <p:spPr bwMode="auto">
          <a:xfrm>
            <a:off x="728027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</p:spTree>
    <p:extLst>
      <p:ext uri="{BB962C8B-B14F-4D97-AF65-F5344CB8AC3E}">
        <p14:creationId xmlns:p14="http://schemas.microsoft.com/office/powerpoint/2010/main" val="173283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410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can approximate </a:t>
            </a:r>
          </a:p>
        </p:txBody>
      </p:sp>
      <p:sp>
        <p:nvSpPr>
          <p:cNvPr id="1809412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3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4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x=1</a:t>
            </a:r>
          </a:p>
        </p:txBody>
      </p:sp>
      <p:sp>
        <p:nvSpPr>
          <p:cNvPr id="1809415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6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09417" name="Freeform 9"/>
          <p:cNvSpPr>
            <a:spLocks/>
          </p:cNvSpPr>
          <p:nvPr/>
        </p:nvSpPr>
        <p:spPr bwMode="auto">
          <a:xfrm>
            <a:off x="1676400" y="3378200"/>
            <a:ext cx="1981200" cy="1422400"/>
          </a:xfrm>
          <a:custGeom>
            <a:avLst/>
            <a:gdLst>
              <a:gd name="T0" fmla="*/ 0 w 1248"/>
              <a:gd name="T1" fmla="*/ 224 h 896"/>
              <a:gd name="T2" fmla="*/ 240 w 1248"/>
              <a:gd name="T3" fmla="*/ 80 h 896"/>
              <a:gd name="T4" fmla="*/ 528 w 1248"/>
              <a:gd name="T5" fmla="*/ 416 h 896"/>
              <a:gd name="T6" fmla="*/ 816 w 1248"/>
              <a:gd name="T7" fmla="*/ 80 h 896"/>
              <a:gd name="T8" fmla="*/ 1248 w 1248"/>
              <a:gd name="T9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896">
                <a:moveTo>
                  <a:pt x="0" y="224"/>
                </a:moveTo>
                <a:cubicBezTo>
                  <a:pt x="76" y="136"/>
                  <a:pt x="152" y="48"/>
                  <a:pt x="240" y="80"/>
                </a:cubicBezTo>
                <a:cubicBezTo>
                  <a:pt x="327" y="111"/>
                  <a:pt x="432" y="416"/>
                  <a:pt x="528" y="416"/>
                </a:cubicBezTo>
                <a:cubicBezTo>
                  <a:pt x="624" y="416"/>
                  <a:pt x="696" y="0"/>
                  <a:pt x="816" y="80"/>
                </a:cubicBezTo>
                <a:cubicBezTo>
                  <a:pt x="935" y="159"/>
                  <a:pt x="1091" y="527"/>
                  <a:pt x="1248" y="89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8" name="Text Box 10"/>
          <p:cNvSpPr txBox="1">
            <a:spLocks noChangeArrowheads="1"/>
          </p:cNvSpPr>
          <p:nvPr/>
        </p:nvSpPr>
        <p:spPr bwMode="auto">
          <a:xfrm>
            <a:off x="1938338" y="30480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g(x)</a:t>
            </a:r>
          </a:p>
        </p:txBody>
      </p:sp>
      <p:graphicFrame>
        <p:nvGraphicFramePr>
          <p:cNvPr id="18094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561350"/>
              </p:ext>
            </p:extLst>
          </p:nvPr>
        </p:nvGraphicFramePr>
        <p:xfrm>
          <a:off x="4513263" y="1633538"/>
          <a:ext cx="27400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900" imgH="482600" progId="Equation.DSMT4">
                  <p:embed/>
                </p:oleObj>
              </mc:Choice>
              <mc:Fallback>
                <p:oleObj name="Equation" r:id="rId2" imgW="1231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1633538"/>
                        <a:ext cx="27400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9420" name="Text Box 1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09421" name="Text Box 13"/>
          <p:cNvSpPr txBox="1">
            <a:spLocks noChangeArrowheads="1"/>
          </p:cNvSpPr>
          <p:nvPr/>
        </p:nvSpPr>
        <p:spPr bwMode="auto">
          <a:xfrm>
            <a:off x="4305300" y="2832100"/>
            <a:ext cx="47688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FFFF"/>
                </a:solidFill>
              </a:rPr>
              <a:t>Standard integration methods like trapezoidal</a:t>
            </a:r>
          </a:p>
          <a:p>
            <a:pPr algn="l"/>
            <a:r>
              <a:rPr lang="en-US" sz="1800">
                <a:solidFill>
                  <a:srgbClr val="FFFFFF"/>
                </a:solidFill>
              </a:rPr>
              <a:t>rule and Simpsons rule</a:t>
            </a:r>
          </a:p>
          <a:p>
            <a:pPr algn="l"/>
            <a:endParaRPr lang="en-US" sz="1800">
              <a:solidFill>
                <a:srgbClr val="FFFFFF"/>
              </a:solidFill>
            </a:endParaRPr>
          </a:p>
          <a:p>
            <a:pPr algn="l"/>
            <a:r>
              <a:rPr lang="en-US" sz="1800">
                <a:solidFill>
                  <a:srgbClr val="FFFFFF"/>
                </a:solidFill>
              </a:rPr>
              <a:t>Advantages: </a:t>
            </a:r>
          </a:p>
          <a:p>
            <a:pPr algn="l">
              <a:buFontTx/>
              <a:buChar char="•"/>
            </a:pPr>
            <a:r>
              <a:rPr lang="en-US" sz="1800">
                <a:solidFill>
                  <a:srgbClr val="FFFFFF"/>
                </a:solidFill>
              </a:rPr>
              <a:t> Converges fast for </a:t>
            </a:r>
            <a:r>
              <a:rPr lang="en-US" sz="1800" b="1" i="1">
                <a:solidFill>
                  <a:srgbClr val="FFFFFF"/>
                </a:solidFill>
              </a:rPr>
              <a:t>smooth</a:t>
            </a:r>
            <a:r>
              <a:rPr lang="en-US" sz="1800">
                <a:solidFill>
                  <a:srgbClr val="FFFFFF"/>
                </a:solidFill>
              </a:rPr>
              <a:t> integrands</a:t>
            </a:r>
          </a:p>
          <a:p>
            <a:pPr algn="l">
              <a:buFontTx/>
              <a:buChar char="•"/>
            </a:pPr>
            <a:r>
              <a:rPr lang="en-US" sz="1800">
                <a:solidFill>
                  <a:srgbClr val="FFFFFF"/>
                </a:solidFill>
              </a:rPr>
              <a:t> Deterministic</a:t>
            </a:r>
          </a:p>
          <a:p>
            <a:pPr algn="l">
              <a:buFontTx/>
              <a:buChar char="•"/>
            </a:pPr>
            <a:endParaRPr lang="en-US" sz="1800">
              <a:solidFill>
                <a:srgbClr val="FFFFFF"/>
              </a:solidFill>
            </a:endParaRPr>
          </a:p>
          <a:p>
            <a:pPr algn="l"/>
            <a:r>
              <a:rPr lang="en-US" sz="1800">
                <a:solidFill>
                  <a:srgbClr val="FFFFFF"/>
                </a:solidFill>
              </a:rPr>
              <a:t>Disadvantages:</a:t>
            </a:r>
          </a:p>
          <a:p>
            <a:pPr algn="l">
              <a:buFontTx/>
              <a:buChar char="•"/>
            </a:pPr>
            <a:r>
              <a:rPr lang="en-US" sz="1800">
                <a:solidFill>
                  <a:srgbClr val="FFFFFF"/>
                </a:solidFill>
              </a:rPr>
              <a:t> Exponential complexity in many dimensions</a:t>
            </a:r>
          </a:p>
          <a:p>
            <a:pPr algn="l">
              <a:buFontTx/>
              <a:buChar char="•"/>
            </a:pPr>
            <a:r>
              <a:rPr lang="en-US" sz="1800">
                <a:solidFill>
                  <a:srgbClr val="FFFFFF"/>
                </a:solidFill>
              </a:rPr>
              <a:t> Not rapid convergence for discontinuities</a:t>
            </a:r>
          </a:p>
        </p:txBody>
      </p:sp>
    </p:spTree>
    <p:extLst>
      <p:ext uri="{BB962C8B-B14F-4D97-AF65-F5344CB8AC3E}">
        <p14:creationId xmlns:p14="http://schemas.microsoft.com/office/powerpoint/2010/main" val="24585992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26209</TotalTime>
  <Words>987</Words>
  <Application>Microsoft Macintosh PowerPoint</Application>
  <PresentationFormat>Letter Paper (8.5x11 in)</PresentationFormat>
  <Paragraphs>251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Wingdings</vt:lpstr>
      <vt:lpstr>Symbol</vt:lpstr>
      <vt:lpstr>Arial</vt:lpstr>
      <vt:lpstr>Times New Roman</vt:lpstr>
      <vt:lpstr>Default Design</vt:lpstr>
      <vt:lpstr>1_Default Design</vt:lpstr>
      <vt:lpstr>Equation</vt:lpstr>
      <vt:lpstr>Computer Graphics II: Rendering</vt:lpstr>
      <vt:lpstr>To Do</vt:lpstr>
      <vt:lpstr>Motivation</vt:lpstr>
      <vt:lpstr>Example: Soft Shadows</vt:lpstr>
      <vt:lpstr>Monte Carlo</vt:lpstr>
      <vt:lpstr>Monte Carlo Algorithms</vt:lpstr>
      <vt:lpstr>Outline</vt:lpstr>
      <vt:lpstr>Integration in 1D</vt:lpstr>
      <vt:lpstr>We can approximate </vt:lpstr>
      <vt:lpstr>Or we can average</vt:lpstr>
      <vt:lpstr>Estimating the average</vt:lpstr>
      <vt:lpstr>Other Domains</vt:lpstr>
      <vt:lpstr>Multidimensional Domains</vt:lpstr>
      <vt:lpstr>Outline</vt:lpstr>
      <vt:lpstr>Random Variables</vt:lpstr>
      <vt:lpstr>Expected Value</vt:lpstr>
      <vt:lpstr>PowerPoint Presentation</vt:lpstr>
      <vt:lpstr>Sampling Techniques</vt:lpstr>
      <vt:lpstr>Generating Random Points</vt:lpstr>
      <vt:lpstr>Generating Random Points</vt:lpstr>
      <vt:lpstr>Common Operations</vt:lpstr>
      <vt:lpstr>PowerPoint Presentation</vt:lpstr>
      <vt:lpstr>Generating Random Points</vt:lpstr>
      <vt:lpstr>PowerPoint Presentation</vt:lpstr>
      <vt:lpstr>PowerPoint Presentation</vt:lpstr>
      <vt:lpstr>PowerPoint Presentation</vt:lpstr>
      <vt:lpstr>Rejection Sampling</vt:lpstr>
      <vt:lpstr>PowerPoint Presentation</vt:lpstr>
      <vt:lpstr>PowerPoint Presentation</vt:lpstr>
      <vt:lpstr>Outline</vt:lpstr>
      <vt:lpstr>Monte Carlo Path Tracing</vt:lpstr>
      <vt:lpstr>Monte Carlo Path Tracing</vt:lpstr>
      <vt:lpstr>Estimating the average</vt:lpstr>
      <vt:lpstr>Monte Carlo Integration</vt:lpstr>
      <vt:lpstr>PowerPoint Presentation</vt:lpstr>
      <vt:lpstr>PowerPoint Presentation</vt:lpstr>
      <vt:lpstr>PowerPoint Presentation</vt:lpstr>
      <vt:lpstr>Variance</vt:lpstr>
      <vt:lpstr>PowerPoint Presentation</vt:lpstr>
      <vt:lpstr>Variance for Dice Example?</vt:lpstr>
      <vt:lpstr>Variance</vt:lpstr>
      <vt:lpstr>Variance</vt:lpstr>
      <vt:lpstr>PowerPoint Presentation</vt:lpstr>
      <vt:lpstr>Variance Reduction Techniques</vt:lpstr>
      <vt:lpstr>Importance Sampling</vt:lpstr>
      <vt:lpstr>Importance Sampling</vt:lpstr>
      <vt:lpstr>Importance Sampling</vt:lpstr>
      <vt:lpstr>Stratified Sampling</vt:lpstr>
      <vt:lpstr>Stratified Sampling</vt:lpstr>
      <vt:lpstr>Stratified Sampling</vt:lpstr>
      <vt:lpstr>More Information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752</cp:revision>
  <cp:lastPrinted>2016-09-17T23:06:26Z</cp:lastPrinted>
  <dcterms:created xsi:type="dcterms:W3CDTF">1999-02-11T00:43:51Z</dcterms:created>
  <dcterms:modified xsi:type="dcterms:W3CDTF">2024-09-04T17:12:17Z</dcterms:modified>
</cp:coreProperties>
</file>