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1" r:id="rId4"/>
    <p:sldMasterId id="2147483703" r:id="rId5"/>
  </p:sldMasterIdLst>
  <p:notesMasterIdLst>
    <p:notesMasterId r:id="rId40"/>
  </p:notesMasterIdLst>
  <p:handoutMasterIdLst>
    <p:handoutMasterId r:id="rId41"/>
  </p:handoutMasterIdLst>
  <p:sldIdLst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9" r:id="rId33"/>
    <p:sldId id="780" r:id="rId34"/>
    <p:sldId id="781" r:id="rId35"/>
    <p:sldId id="782" r:id="rId36"/>
    <p:sldId id="784" r:id="rId37"/>
    <p:sldId id="783" r:id="rId38"/>
    <p:sldId id="778" r:id="rId3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81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5721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479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26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9173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5521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03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45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511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51991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808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1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98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60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73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4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8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17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09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104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6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09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9683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10495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054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2576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7940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7809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563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5934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731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5355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2972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7222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9024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954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47045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6995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3480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0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7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032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498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490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10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442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9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6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3" Type="http://schemas.openxmlformats.org/officeDocument/2006/relationships/image" Target="../media/image23.e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8.wmf"/><Relationship Id="rId3" Type="http://schemas.openxmlformats.org/officeDocument/2006/relationships/image" Target="../media/image47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51.wmf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7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wmf"/><Relationship Id="rId5" Type="http://schemas.openxmlformats.org/officeDocument/2006/relationships/image" Target="../media/image25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60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3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8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4.e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e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25], Lecture 4: Rendering Equation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7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368280" progId="Equation.DSMT4">
                  <p:embed/>
                </p:oleObj>
              </mc:Choice>
              <mc:Fallback>
                <p:oleObj name="Equation" r:id="rId2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779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215713" progId="Equation.DSMT4">
                  <p:embed/>
                </p:oleObj>
              </mc:Choice>
              <mc:Fallback>
                <p:oleObj name="Equation" r:id="rId4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381000" progId="Equation.DSMT4">
                  <p:embed/>
                </p:oleObj>
              </mc:Choice>
              <mc:Fallback>
                <p:oleObj name="Equation" r:id="rId8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800" imgH="165100" progId="Equation.DSMT4">
                  <p:embed/>
                </p:oleObj>
              </mc:Choice>
              <mc:Fallback>
                <p:oleObj name="Equation" r:id="rId14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25754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16751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241372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latin typeface="Times New Roman" charset="0"/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300" imgH="292100" progId="Equation.DSMT4">
                    <p:embed/>
                  </p:oleObj>
                </mc:Choice>
                <mc:Fallback>
                  <p:oleObj name="Equation" r:id="rId2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0" imgH="381000" progId="Equation.DSMT4">
                  <p:embed/>
                </p:oleObj>
              </mc:Choice>
              <mc:Fallback>
                <p:oleObj name="Equation" r:id="rId4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2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 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M is a linear operator.</a:t>
            </a:r>
          </a:p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1076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a and b are scalars</a:t>
            </a:r>
          </a:p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815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711000" progId="Equation.DSMT4">
                  <p:embed/>
                </p:oleObj>
              </mc:Choice>
              <mc:Fallback>
                <p:oleObj name="Equation" r:id="rId6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187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79400" progId="Equation.DSMT4">
                  <p:embed/>
                </p:oleObj>
              </mc:Choice>
              <mc:Fallback>
                <p:oleObj name="Equation" r:id="rId2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165100" progId="Equation.DSMT4">
                  <p:embed/>
                </p:oleObj>
              </mc:Choice>
              <mc:Fallback>
                <p:oleObj name="Equation" r:id="rId4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2522694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Element.  Today Monte Carlo path tracing is core rendering method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/>
              <a:t>General class numerical </a:t>
            </a:r>
            <a:r>
              <a:rPr lang="en-US" b="1" i="1" dirty="0"/>
              <a:t>Monte Carlo</a:t>
            </a:r>
            <a:r>
              <a:rPr lang="en-US" dirty="0"/>
              <a:t> methods</a:t>
            </a:r>
          </a:p>
          <a:p>
            <a:pPr lvl="1" eaLnBrk="1" hangingPunct="1">
              <a:defRPr/>
            </a:pPr>
            <a:r>
              <a:rPr lang="en-US" dirty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65100" progId="Equation.DSMT4">
                  <p:embed/>
                </p:oleObj>
              </mc:Choice>
              <mc:Fallback>
                <p:oleObj name="Equation" r:id="rId2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165100" progId="Equation.DSMT4">
                  <p:embed/>
                </p:oleObj>
              </mc:Choice>
              <mc:Fallback>
                <p:oleObj name="Equation" r:id="rId4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03200" progId="Equation.DSMT4">
                  <p:embed/>
                </p:oleObj>
              </mc:Choice>
              <mc:Fallback>
                <p:oleObj name="Equation" r:id="rId6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700" imgH="241300" progId="Equation.DSMT4">
                  <p:embed/>
                </p:oleObj>
              </mc:Choice>
              <mc:Fallback>
                <p:oleObj name="Equation" r:id="rId8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41300" progId="Equation.DSMT4">
                  <p:embed/>
                </p:oleObj>
              </mc:Choice>
              <mc:Fallback>
                <p:oleObj name="Equation" r:id="rId10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200" imgH="203200" progId="Equation.DSMT4">
                  <p:embed/>
                </p:oleObj>
              </mc:Choice>
              <mc:Fallback>
                <p:oleObj name="Equation" r:id="rId1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325809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06769" cy="5029200"/>
          </a:xfrm>
        </p:spPr>
        <p:txBody>
          <a:bodyPr/>
          <a:lstStyle/>
          <a:p>
            <a:r>
              <a:rPr lang="en-US" dirty="0"/>
              <a:t>Homework 1 (ray tracer) due in a few days</a:t>
            </a:r>
          </a:p>
          <a:p>
            <a:r>
              <a:rPr lang="en-US" dirty="0"/>
              <a:t>Next assignment direct lighting (on edX edge).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108618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25797260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569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9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419040" progId="Equation.DSMT4">
                  <p:embed/>
                </p:oleObj>
              </mc:Choice>
              <mc:Fallback>
                <p:oleObj name="Equation" r:id="rId20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0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2039778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26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2061581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20880" imgH="380880" progId="Equation.DSMT4">
                  <p:embed/>
                </p:oleObj>
              </mc:Choice>
              <mc:Fallback>
                <p:oleObj name="Equation" r:id="rId10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3699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380880" progId="Equation.DSMT4">
                  <p:embed/>
                </p:oleObj>
              </mc:Choice>
              <mc:Fallback>
                <p:oleObj name="Equation" r:id="rId2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380880" progId="Equation.DSMT4">
                  <p:embed/>
                </p:oleObj>
              </mc:Choice>
              <mc:Fallback>
                <p:oleObj name="Equation" r:id="rId4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Change variables to radiosity (B) and albedo (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ρ</a:t>
            </a:r>
            <a:r>
              <a:rPr lang="en-US">
                <a:solidFill>
                  <a:srgbClr val="FFFFFF"/>
                </a:solidFill>
                <a:cs typeface="Arial" charset="0"/>
              </a:rPr>
              <a:t>)</a:t>
            </a:r>
            <a:endParaRPr lang="el-GR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444240" progId="Equation.DSMT4">
                  <p:embed/>
                </p:oleObj>
              </mc:Choice>
              <mc:Fallback>
                <p:oleObj name="Equation" r:id="rId6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Ignore factors of 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π</a:t>
            </a:r>
            <a:r>
              <a:rPr lang="en-US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>
                <a:solidFill>
                  <a:srgbClr val="FFFFFF"/>
                </a:solidFill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35841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444240" progId="Equation.DSMT4">
                  <p:embed/>
                </p:oleObj>
              </mc:Choice>
              <mc:Fallback>
                <p:oleObj name="Equation" r:id="rId2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96068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495300" progId="Equation.DSMT4">
                  <p:embed/>
                </p:oleObj>
              </mc:Choice>
              <mc:Fallback>
                <p:oleObj name="Equation" r:id="rId4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F is the </a:t>
            </a:r>
            <a:r>
              <a:rPr lang="en-US" b="1" i="1">
                <a:solidFill>
                  <a:srgbClr val="FFFFFF"/>
                </a:solidFill>
                <a:cs typeface="Arial"/>
              </a:rPr>
              <a:t>form factor.  </a:t>
            </a:r>
            <a:r>
              <a:rPr lang="en-US">
                <a:solidFill>
                  <a:srgbClr val="FFFFFF"/>
                </a:solidFill>
                <a:cs typeface="Arial"/>
              </a:rPr>
              <a:t>It is dimensionless and is the fraction of energy leaving the entirety of patch j (</a:t>
            </a:r>
            <a:r>
              <a:rPr lang="en-US" i="1">
                <a:solidFill>
                  <a:srgbClr val="FFFFFF"/>
                </a:solidFill>
                <a:cs typeface="Arial"/>
              </a:rPr>
              <a:t>multiply by area of</a:t>
            </a:r>
            <a:r>
              <a:rPr lang="en-US">
                <a:solidFill>
                  <a:srgbClr val="FFFFFF"/>
                </a:solidFill>
                <a:cs typeface="Arial"/>
              </a:rPr>
              <a:t> j to get total energy) that arrives anywhere in the entirety of patch i (</a:t>
            </a:r>
            <a:r>
              <a:rPr lang="en-US" i="1">
                <a:solidFill>
                  <a:srgbClr val="FFFFFF"/>
                </a:solidFill>
                <a:cs typeface="Arial"/>
              </a:rPr>
              <a:t>divide by area of i</a:t>
            </a:r>
            <a:r>
              <a:rPr lang="en-US">
                <a:solidFill>
                  <a:srgbClr val="FFFFFF"/>
                </a:solidFill>
                <a:cs typeface="Arial"/>
              </a:rPr>
              <a:t> to get energy per unit area or radiosity).  </a:t>
            </a:r>
            <a:endParaRPr lang="en-US" b="1" i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1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911449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41200" progId="Equation.DSMT4">
                  <p:embed/>
                </p:oleObj>
              </mc:Choice>
              <mc:Fallback>
                <p:oleObj name="Equation" r:id="rId2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41200" progId="Equation.DSMT4">
                  <p:embed/>
                </p:oleObj>
              </mc:Choice>
              <mc:Fallback>
                <p:oleObj name="Equation" r:id="rId12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5040" imgH="393480" progId="Equation.DSMT4">
                  <p:embed/>
                </p:oleObj>
              </mc:Choice>
              <mc:Fallback>
                <p:oleObj name="Equation" r:id="rId16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20760" imgH="431640" progId="Equation.DSMT4">
                  <p:embed/>
                </p:oleObj>
              </mc:Choice>
              <mc:Fallback>
                <p:oleObj name="Equation" r:id="rId18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08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6713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95300" progId="Equation.DSMT4">
                  <p:embed/>
                </p:oleObj>
              </mc:Choice>
              <mc:Fallback>
                <p:oleObj name="Equation" r:id="rId2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040" imgH="393480" progId="Equation.DSMT4">
                  <p:embed/>
                </p:oleObj>
              </mc:Choice>
              <mc:Fallback>
                <p:oleObj name="Equation" r:id="rId4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90285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368300" progId="Equation.DSMT4">
                  <p:embed/>
                </p:oleObj>
              </mc:Choice>
              <mc:Fallback>
                <p:oleObj name="Equation" r:id="rId6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21042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8100" imgH="368300" progId="Equation.DSMT4">
                  <p:embed/>
                </p:oleObj>
              </mc:Choice>
              <mc:Fallback>
                <p:oleObj name="Equation" r:id="rId8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80990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2100" imgH="368300" progId="Equation.DSMT4">
                  <p:embed/>
                </p:oleObj>
              </mc:Choice>
              <mc:Fallback>
                <p:oleObj name="Equation" r:id="rId10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01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Radiosity Epitaph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5771" cy="5029200"/>
          </a:xfrm>
        </p:spPr>
        <p:txBody>
          <a:bodyPr/>
          <a:lstStyle/>
          <a:p>
            <a:r>
              <a:rPr lang="en-US" dirty="0"/>
              <a:t>Very hot topic (about 1985-1994).  Some of the most beautiful images, greatest researchers; at one point 50% of SIGGRAPH papers</a:t>
            </a:r>
          </a:p>
          <a:p>
            <a:r>
              <a:rPr lang="en-US" dirty="0"/>
              <a:t>But visibility, meshing, discontinuities, complex BRDFs, volumes were all difficult problems</a:t>
            </a:r>
          </a:p>
          <a:p>
            <a:r>
              <a:rPr lang="en-US" dirty="0"/>
              <a:t>Since mid-90s, Monte Carlo (rather than finite element) methods were preferred (going back to Monte Carlo Path Tracing in Kajiya86)</a:t>
            </a:r>
          </a:p>
          <a:p>
            <a:r>
              <a:rPr lang="en-US" dirty="0"/>
              <a:t>Today, path tracing entirely method of choice, widely used in industry.  This is what 168 teaches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083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r>
              <a:rPr lang="en-US" i="1" dirty="0"/>
              <a:t>Rest of Course: Solving the Rendering Equation (numerically using Monte Carlo Path Tracing)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Introduced Path Tracing: core rendering method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58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Equation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3065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6400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4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70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26172</TotalTime>
  <Words>1207</Words>
  <Application>Microsoft Macintosh PowerPoint</Application>
  <PresentationFormat>Letter Paper (8.5x11 in)</PresentationFormat>
  <Paragraphs>242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Wingdings</vt:lpstr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Computer Graphics II: Rendering</vt:lpstr>
      <vt:lpstr>To Do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Radiosity</vt:lpstr>
      <vt:lpstr>Radiosity Epitaph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744</cp:revision>
  <cp:lastPrinted>2016-09-17T23:06:26Z</cp:lastPrinted>
  <dcterms:created xsi:type="dcterms:W3CDTF">1999-02-11T00:43:51Z</dcterms:created>
  <dcterms:modified xsi:type="dcterms:W3CDTF">2024-09-04T16:52:40Z</dcterms:modified>
</cp:coreProperties>
</file>