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56"/>
  </p:notesMasterIdLst>
  <p:handoutMasterIdLst>
    <p:handoutMasterId r:id="rId57"/>
  </p:handoutMasterIdLst>
  <p:sldIdLst>
    <p:sldId id="751" r:id="rId8"/>
    <p:sldId id="752" r:id="rId9"/>
    <p:sldId id="793" r:id="rId10"/>
    <p:sldId id="794" r:id="rId11"/>
    <p:sldId id="795" r:id="rId12"/>
    <p:sldId id="796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83" r:id="rId44"/>
    <p:sldId id="797" r:id="rId45"/>
    <p:sldId id="798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</p:sldIdLst>
  <p:sldSz cx="9144000" cy="6858000" type="letter"/>
  <p:notesSz cx="7315200" cy="9601200"/>
  <p:embeddedFontLst>
    <p:embeddedFont>
      <p:font typeface="ＭＳ Ｐゴシック" panose="020B0600070205080204" pitchFamily="34" charset="-128"/>
      <p:regular r:id="rId5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71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993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875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779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556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5528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216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5175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608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5753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475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3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1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14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4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6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9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85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95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0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7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430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09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7030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7187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1186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534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1427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757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1694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463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7433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5420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2754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3806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191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633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4687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6860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67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566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462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7671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0754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0922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3332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960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15806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3147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339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1566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64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6178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96724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15630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4763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22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9543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20472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771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16781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2270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062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778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3890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8037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1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5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6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3.e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7.e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1.e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aphics.cornell.edu/online/box/gora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2273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25], Lecture 3: Illumination and Reflection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2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6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9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241200" progId="Equation.DSMT4">
                  <p:embed/>
                </p:oleObj>
              </mc:Choice>
              <mc:Fallback>
                <p:oleObj name="Equation" r:id="rId3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228600" progId="Equation.DSMT4">
                  <p:embed/>
                </p:oleObj>
              </mc:Choice>
              <mc:Fallback>
                <p:oleObj name="Equation" r:id="rId5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15640" progId="Equation.DSMT4">
                  <p:embed/>
                </p:oleObj>
              </mc:Choice>
              <mc:Fallback>
                <p:oleObj name="Equation" r:id="rId9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7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  <a:p>
            <a:pPr lvl="1"/>
            <a:r>
              <a:rPr lang="en-US" i="1" dirty="0">
                <a:ea typeface="ＭＳ Ｐゴシック" charset="0"/>
                <a:cs typeface="Times New Roman" charset="0"/>
              </a:rPr>
              <a:t>This course primarily about computing radiance</a:t>
            </a:r>
          </a:p>
        </p:txBody>
      </p:sp>
    </p:spTree>
    <p:extLst>
      <p:ext uri="{BB962C8B-B14F-4D97-AF65-F5344CB8AC3E}">
        <p14:creationId xmlns:p14="http://schemas.microsoft.com/office/powerpoint/2010/main" val="73270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36187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380310" cy="5029200"/>
          </a:xfrm>
        </p:spPr>
        <p:txBody>
          <a:bodyPr/>
          <a:lstStyle/>
          <a:p>
            <a:r>
              <a:rPr lang="en-US" dirty="0"/>
              <a:t>Homework 1 (ray tracer) due Monday</a:t>
            </a:r>
          </a:p>
          <a:p>
            <a:r>
              <a:rPr lang="en-US" dirty="0"/>
              <a:t>Next assignment direct lighting (on edX edge).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5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7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Incident Radiance</a:t>
            </a:r>
          </a:p>
          <a:p>
            <a:r>
              <a:rPr lang="en-US">
                <a:solidFill>
                  <a:srgbClr val="FFFFFF"/>
                </a:solidFill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18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3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4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37758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19040" progId="Equation.DSMT4">
                  <p:embed/>
                </p:oleObj>
              </mc:Choice>
              <mc:Fallback>
                <p:oleObj name="Equation" r:id="rId2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203040" progId="Equation.DSMT4">
                  <p:embed/>
                </p:oleObj>
              </mc:Choice>
              <mc:Fallback>
                <p:oleObj name="Equation" r:id="rId4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23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9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3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115433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93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42834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58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0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1931" y="6226568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42919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38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92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3333"/>
                </a:solidFill>
                <a:latin typeface="Times New Roman" charset="0"/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59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1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393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5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1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52747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758484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6699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17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BRDFs, Radiometry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1527175"/>
            <a:ext cx="8926286" cy="5029200"/>
          </a:xfrm>
        </p:spPr>
        <p:txBody>
          <a:bodyPr/>
          <a:lstStyle/>
          <a:p>
            <a:r>
              <a:rPr lang="en-US" dirty="0"/>
              <a:t>Basics of Illumination, Reflection </a:t>
            </a:r>
          </a:p>
          <a:p>
            <a:r>
              <a:rPr lang="en-US" dirty="0"/>
              <a:t>Formal radiometric analysis (not ad-hoc)</a:t>
            </a:r>
          </a:p>
          <a:p>
            <a:r>
              <a:rPr lang="en-US" dirty="0"/>
              <a:t>Reflection Equation (Local Illumination)</a:t>
            </a:r>
          </a:p>
          <a:p>
            <a:r>
              <a:rPr lang="en-US" dirty="0"/>
              <a:t>Discussion of BRDFs</a:t>
            </a:r>
          </a:p>
          <a:p>
            <a:r>
              <a:rPr lang="en-US" dirty="0"/>
              <a:t>Rendering Equation (Global Illumination) on Thu</a:t>
            </a:r>
          </a:p>
          <a:p>
            <a:endParaRPr lang="en-US" dirty="0"/>
          </a:p>
          <a:p>
            <a:r>
              <a:rPr lang="en-US" dirty="0"/>
              <a:t>Formal analysis important for correct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93573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9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1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26127</TotalTime>
  <Words>836</Words>
  <Application>Microsoft Macintosh PowerPoint</Application>
  <PresentationFormat>Letter Paper (8.5x11 in)</PresentationFormat>
  <Paragraphs>185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Wingdings</vt:lpstr>
      <vt:lpstr>ＭＳ Ｐゴシック</vt:lpstr>
      <vt:lpstr>Arial</vt:lpstr>
      <vt:lpstr>Times New Roman</vt:lpstr>
      <vt:lpstr>Default Design</vt:lpstr>
      <vt:lpstr>1_Default Design</vt:lpstr>
      <vt:lpstr>4_Default Design</vt:lpstr>
      <vt:lpstr>5_Default Design</vt:lpstr>
      <vt:lpstr>6_Default Design</vt:lpstr>
      <vt:lpstr>7_Default Design</vt:lpstr>
      <vt:lpstr>9_Default Design</vt:lpstr>
      <vt:lpstr>Equation</vt:lpstr>
      <vt:lpstr>Computer Graphics II: Rendering</vt:lpstr>
      <vt:lpstr>To Do</vt:lpstr>
      <vt:lpstr>Illumination Models</vt:lpstr>
      <vt:lpstr>Diffuse Interreflection</vt:lpstr>
      <vt:lpstr>Radiosity</vt:lpstr>
      <vt:lpstr>Caustics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Environment Maps</vt:lpstr>
      <vt:lpstr>Environment Maps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738</cp:revision>
  <cp:lastPrinted>2016-09-17T23:06:26Z</cp:lastPrinted>
  <dcterms:created xsi:type="dcterms:W3CDTF">1999-02-11T00:43:51Z</dcterms:created>
  <dcterms:modified xsi:type="dcterms:W3CDTF">2024-09-04T16:48:34Z</dcterms:modified>
</cp:coreProperties>
</file>